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259" r:id="rId3"/>
    <p:sldId id="279" r:id="rId4"/>
    <p:sldId id="264" r:id="rId5"/>
    <p:sldId id="261" r:id="rId6"/>
    <p:sldId id="263" r:id="rId7"/>
    <p:sldId id="277" r:id="rId8"/>
    <p:sldId id="266" r:id="rId9"/>
    <p:sldId id="268" r:id="rId10"/>
    <p:sldId id="267" r:id="rId11"/>
    <p:sldId id="270" r:id="rId12"/>
    <p:sldId id="276" r:id="rId13"/>
    <p:sldId id="273" r:id="rId14"/>
    <p:sldId id="281" r:id="rId15"/>
    <p:sldId id="280" r:id="rId16"/>
    <p:sldId id="269"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90"/>
    <p:restoredTop sz="73293"/>
  </p:normalViewPr>
  <p:slideViewPr>
    <p:cSldViewPr snapToGrid="0" showGuides="1">
      <p:cViewPr varScale="1">
        <p:scale>
          <a:sx n="103" d="100"/>
          <a:sy n="103" d="100"/>
        </p:scale>
        <p:origin x="392" y="184"/>
      </p:cViewPr>
      <p:guideLst>
        <p:guide orient="horz" pos="2160"/>
        <p:guide pos="3840"/>
      </p:guideLst>
    </p:cSldViewPr>
  </p:slideViewPr>
  <p:notesTextViewPr>
    <p:cViewPr>
      <p:scale>
        <a:sx n="1" d="1"/>
        <a:sy n="1" d="1"/>
      </p:scale>
      <p:origin x="0" y="-16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DA96BF-76BC-2742-AC69-870A14864D12}" type="datetimeFigureOut">
              <a:rPr lang="en-US" smtClean="0"/>
              <a:t>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4F05-6571-5D4E-BC82-8E163D3BD333}" type="slidenum">
              <a:rPr lang="en-US" smtClean="0"/>
              <a:t>‹#›</a:t>
            </a:fld>
            <a:endParaRPr lang="en-US"/>
          </a:p>
        </p:txBody>
      </p:sp>
    </p:spTree>
    <p:extLst>
      <p:ext uri="{BB962C8B-B14F-4D97-AF65-F5344CB8AC3E}">
        <p14:creationId xmlns:p14="http://schemas.microsoft.com/office/powerpoint/2010/main" val="3000183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Internal source of ≳30MeV protons at L≲1.3 </a:t>
            </a:r>
          </a:p>
          <a:p>
            <a:r>
              <a:rPr lang="en-GB" sz="1200" dirty="0"/>
              <a:t>Beta decay into proton</a:t>
            </a:r>
          </a:p>
          <a:p>
            <a:endParaRPr lang="en-GB" sz="1200" dirty="0"/>
          </a:p>
          <a:p>
            <a:endParaRPr lang="en-GB" sz="1200" dirty="0"/>
          </a:p>
          <a:p>
            <a:r>
              <a:rPr lang="en-US" sz="1200" dirty="0">
                <a:effectLst/>
                <a:latin typeface="Arial" panose="020B0604020202020204" pitchFamily="34" charset="0"/>
                <a:cs typeface="Arial" panose="020B0604020202020204" pitchFamily="34" charset="0"/>
              </a:rPr>
              <a:t>for consecutive color-coded monthly averages. </a:t>
            </a:r>
            <a:endParaRPr lang="en-GB" sz="1200" dirty="0"/>
          </a:p>
          <a:p>
            <a:endParaRPr lang="en-US" dirty="0"/>
          </a:p>
        </p:txBody>
      </p:sp>
      <p:sp>
        <p:nvSpPr>
          <p:cNvPr id="4" name="Slide Number Placeholder 3"/>
          <p:cNvSpPr>
            <a:spLocks noGrp="1"/>
          </p:cNvSpPr>
          <p:nvPr>
            <p:ph type="sldNum" sz="quarter" idx="5"/>
          </p:nvPr>
        </p:nvSpPr>
        <p:spPr/>
        <p:txBody>
          <a:bodyPr/>
          <a:lstStyle/>
          <a:p>
            <a:fld id="{4B2D5C1F-ABD1-F248-9450-EF816CDF6FF0}" type="slidenum">
              <a:rPr lang="en-US" smtClean="0"/>
              <a:t>2</a:t>
            </a:fld>
            <a:endParaRPr lang="en-US"/>
          </a:p>
        </p:txBody>
      </p:sp>
    </p:spTree>
    <p:extLst>
      <p:ext uri="{BB962C8B-B14F-4D97-AF65-F5344CB8AC3E}">
        <p14:creationId xmlns:p14="http://schemas.microsoft.com/office/powerpoint/2010/main" val="187667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time, explain figure]</a:t>
            </a:r>
          </a:p>
          <a:p>
            <a:endParaRPr lang="en-US" dirty="0"/>
          </a:p>
          <a:p>
            <a:r>
              <a:rPr lang="en-US" dirty="0"/>
              <a:t>This figure shows the pre-event L and drift phase of a selection of test protons as blue dots.</a:t>
            </a:r>
          </a:p>
          <a:p>
            <a:r>
              <a:rPr lang="en-US" dirty="0"/>
              <a:t>[horizontal axis L, vertical axis phi3]</a:t>
            </a:r>
          </a:p>
          <a:p>
            <a:r>
              <a:rPr lang="en-US" b="1" dirty="0"/>
              <a:t>All these test protons were traced backwards from L=2.1 [grey dashed line]</a:t>
            </a:r>
          </a:p>
          <a:p>
            <a:r>
              <a:rPr lang="en-US" dirty="0"/>
              <a:t>This selection of test protons has been separated on the vertical axis into groups of different first invariant M.</a:t>
            </a:r>
          </a:p>
          <a:p>
            <a:endParaRPr lang="en-US" dirty="0"/>
          </a:p>
          <a:p>
            <a:r>
              <a:rPr lang="en-US" dirty="0"/>
              <a:t>[key points]</a:t>
            </a:r>
          </a:p>
          <a:p>
            <a:r>
              <a:rPr lang="en-US" dirty="0"/>
              <a:t>To show why this happened…</a:t>
            </a:r>
          </a:p>
          <a:p>
            <a:r>
              <a:rPr lang="en-US" dirty="0"/>
              <a:t>[CLICK]</a:t>
            </a:r>
          </a:p>
          <a:p>
            <a:r>
              <a:rPr lang="en-US" dirty="0"/>
              <a:t>…</a:t>
            </a:r>
          </a:p>
          <a:p>
            <a:r>
              <a:rPr lang="en-US" dirty="0"/>
              <a:t>Each dot is 3.7s apart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cs typeface="Arial" panose="020B0604020202020204" pitchFamily="34" charset="0"/>
              </a:rPr>
              <a:t>The shock-induced electric field pulse interacted resonantly with M ≈ 400 MeV/G radiation belt protons to transport them towards our region of interest</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B2D5C1F-ABD1-F248-9450-EF816CDF6FF0}" type="slidenum">
              <a:rPr lang="en-US" smtClean="0"/>
              <a:t>11</a:t>
            </a:fld>
            <a:endParaRPr lang="en-US"/>
          </a:p>
        </p:txBody>
      </p:sp>
    </p:spTree>
    <p:extLst>
      <p:ext uri="{BB962C8B-B14F-4D97-AF65-F5344CB8AC3E}">
        <p14:creationId xmlns:p14="http://schemas.microsoft.com/office/powerpoint/2010/main" val="827004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Let’s plot the phases of particles within each cluster</a:t>
            </a:r>
          </a:p>
          <a:p>
            <a:r>
              <a:rPr lang="en-US" dirty="0"/>
              <a:t>[CLICK]</a:t>
            </a:r>
          </a:p>
          <a:p>
            <a:r>
              <a:rPr lang="en-US" dirty="0"/>
              <a:t>Here are the phases within each cluster [explain subplots]</a:t>
            </a:r>
          </a:p>
          <a:p>
            <a:r>
              <a:rPr lang="en-US" dirty="0"/>
              <a:t>Focusing on this coordinate at L~3…</a:t>
            </a:r>
          </a:p>
          <a:p>
            <a:r>
              <a:rPr lang="en-US" dirty="0"/>
              <a:t>Imagine a ring of protons at L~3 [CLICK], these particles are from this phase of the drift orbit</a:t>
            </a:r>
            <a:br>
              <a:rPr lang="en-US" dirty="0"/>
            </a:br>
            <a:r>
              <a:rPr lang="en-US" dirty="0"/>
              <a:t>Our method makes the assumption that: </a:t>
            </a:r>
          </a:p>
        </p:txBody>
      </p:sp>
      <p:sp>
        <p:nvSpPr>
          <p:cNvPr id="4" name="Slide Number Placeholder 3"/>
          <p:cNvSpPr>
            <a:spLocks noGrp="1"/>
          </p:cNvSpPr>
          <p:nvPr>
            <p:ph type="sldNum" sz="quarter" idx="5"/>
          </p:nvPr>
        </p:nvSpPr>
        <p:spPr/>
        <p:txBody>
          <a:bodyPr/>
          <a:lstStyle/>
          <a:p>
            <a:fld id="{477B4F05-6571-5D4E-BC82-8E163D3BD333}" type="slidenum">
              <a:rPr lang="en-US" smtClean="0"/>
              <a:t>12</a:t>
            </a:fld>
            <a:endParaRPr lang="en-US"/>
          </a:p>
        </p:txBody>
      </p:sp>
    </p:spTree>
    <p:extLst>
      <p:ext uri="{BB962C8B-B14F-4D97-AF65-F5344CB8AC3E}">
        <p14:creationId xmlns:p14="http://schemas.microsoft.com/office/powerpoint/2010/main" val="2680567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or at this energy phase space density is not as accurate</a:t>
            </a:r>
          </a:p>
        </p:txBody>
      </p:sp>
      <p:sp>
        <p:nvSpPr>
          <p:cNvPr id="4" name="Slide Number Placeholder 3"/>
          <p:cNvSpPr>
            <a:spLocks noGrp="1"/>
          </p:cNvSpPr>
          <p:nvPr>
            <p:ph type="sldNum" sz="quarter" idx="5"/>
          </p:nvPr>
        </p:nvSpPr>
        <p:spPr/>
        <p:txBody>
          <a:bodyPr/>
          <a:lstStyle/>
          <a:p>
            <a:fld id="{477B4F05-6571-5D4E-BC82-8E163D3BD333}" type="slidenum">
              <a:rPr lang="en-US" smtClean="0"/>
              <a:t>13</a:t>
            </a:fld>
            <a:endParaRPr lang="en-US"/>
          </a:p>
        </p:txBody>
      </p:sp>
    </p:spTree>
    <p:extLst>
      <p:ext uri="{BB962C8B-B14F-4D97-AF65-F5344CB8AC3E}">
        <p14:creationId xmlns:p14="http://schemas.microsoft.com/office/powerpoint/2010/main" val="453024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you also see an enhancement at ~5MeV</a:t>
            </a:r>
          </a:p>
          <a:p>
            <a:endParaRPr lang="en-US" dirty="0"/>
          </a:p>
          <a:p>
            <a:r>
              <a:rPr lang="en-US" dirty="0"/>
              <a:t>We hypothesized that these enhancements are caused</a:t>
            </a:r>
          </a:p>
        </p:txBody>
      </p:sp>
      <p:sp>
        <p:nvSpPr>
          <p:cNvPr id="4" name="Slide Number Placeholder 3"/>
          <p:cNvSpPr>
            <a:spLocks noGrp="1"/>
          </p:cNvSpPr>
          <p:nvPr>
            <p:ph type="sldNum" sz="quarter" idx="5"/>
          </p:nvPr>
        </p:nvSpPr>
        <p:spPr/>
        <p:txBody>
          <a:bodyPr/>
          <a:lstStyle/>
          <a:p>
            <a:fld id="{4B2D5C1F-ABD1-F248-9450-EF816CDF6FF0}" type="slidenum">
              <a:rPr lang="en-US" smtClean="0"/>
              <a:t>16</a:t>
            </a:fld>
            <a:endParaRPr lang="en-US"/>
          </a:p>
        </p:txBody>
      </p:sp>
    </p:spTree>
    <p:extLst>
      <p:ext uri="{BB962C8B-B14F-4D97-AF65-F5344CB8AC3E}">
        <p14:creationId xmlns:p14="http://schemas.microsoft.com/office/powerpoint/2010/main" val="2061937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ESP events with a shock</a:t>
            </a:r>
          </a:p>
          <a:p>
            <a:endParaRPr lang="en-US" dirty="0"/>
          </a:p>
          <a:p>
            <a:r>
              <a:rPr lang="en-US" dirty="0"/>
              <a:t>Consider red: cutoff is suppressed</a:t>
            </a:r>
          </a:p>
          <a:p>
            <a:endParaRPr lang="en-US" dirty="0"/>
          </a:p>
          <a:p>
            <a:r>
              <a:rPr lang="en-US" dirty="0"/>
              <a:t>Consider blue: SEP events, but not cutoff suppression, therefore 1MeV particles cannot make it to the detector</a:t>
            </a:r>
          </a:p>
          <a:p>
            <a:endParaRPr lang="en-US" dirty="0"/>
          </a:p>
          <a:p>
            <a:r>
              <a:rPr lang="en-US" dirty="0"/>
              <a:t>Remember: E-W effect does not necessarily apply to </a:t>
            </a:r>
            <a:r>
              <a:rPr lang="en-US" dirty="0" err="1"/>
              <a:t>untrapped</a:t>
            </a:r>
            <a:r>
              <a:rPr lang="en-US" dirty="0"/>
              <a:t> particles, they are free to move throughout the magnetosphere</a:t>
            </a:r>
          </a:p>
          <a:p>
            <a:endParaRPr lang="en-US" dirty="0"/>
          </a:p>
          <a:p>
            <a:endParaRPr lang="en-US" dirty="0"/>
          </a:p>
        </p:txBody>
      </p:sp>
      <p:sp>
        <p:nvSpPr>
          <p:cNvPr id="4" name="Slide Number Placeholder 3"/>
          <p:cNvSpPr>
            <a:spLocks noGrp="1"/>
          </p:cNvSpPr>
          <p:nvPr>
            <p:ph type="sldNum" sz="quarter" idx="5"/>
          </p:nvPr>
        </p:nvSpPr>
        <p:spPr/>
        <p:txBody>
          <a:bodyPr/>
          <a:lstStyle/>
          <a:p>
            <a:fld id="{4B2D5C1F-ABD1-F248-9450-EF816CDF6FF0}" type="slidenum">
              <a:rPr lang="en-US" smtClean="0"/>
              <a:t>17</a:t>
            </a:fld>
            <a:endParaRPr lang="en-US"/>
          </a:p>
        </p:txBody>
      </p:sp>
    </p:spTree>
    <p:extLst>
      <p:ext uri="{BB962C8B-B14F-4D97-AF65-F5344CB8AC3E}">
        <p14:creationId xmlns:p14="http://schemas.microsoft.com/office/powerpoint/2010/main" val="3149168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MR10"/>
              </a:rPr>
              <a:t>Proton telescope aboard CRRES…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MR10"/>
              </a:rPr>
              <a:t>explain SEP</a:t>
            </a:r>
          </a:p>
        </p:txBody>
      </p:sp>
      <p:sp>
        <p:nvSpPr>
          <p:cNvPr id="4" name="Slide Number Placeholder 3"/>
          <p:cNvSpPr>
            <a:spLocks noGrp="1"/>
          </p:cNvSpPr>
          <p:nvPr>
            <p:ph type="sldNum" sz="quarter" idx="5"/>
          </p:nvPr>
        </p:nvSpPr>
        <p:spPr/>
        <p:txBody>
          <a:bodyPr/>
          <a:lstStyle/>
          <a:p>
            <a:fld id="{4B2D5C1F-ABD1-F248-9450-EF816CDF6FF0}" type="slidenum">
              <a:rPr lang="en-US" smtClean="0"/>
              <a:t>3</a:t>
            </a:fld>
            <a:endParaRPr lang="en-US"/>
          </a:p>
        </p:txBody>
      </p:sp>
    </p:spTree>
    <p:extLst>
      <p:ext uri="{BB962C8B-B14F-4D97-AF65-F5344CB8AC3E}">
        <p14:creationId xmlns:p14="http://schemas.microsoft.com/office/powerpoint/2010/main" val="3197007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MR10"/>
              </a:rPr>
              <a:t>CRRES measurements from the inbound and outbound half-orbit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MR10"/>
              </a:rPr>
              <a:t>On the left… on the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MR1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dirty="0">
                <a:effectLst/>
                <a:latin typeface="CMR10"/>
              </a:rPr>
              <a:t>Solar proton source accessing the inner magnetosphere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dirty="0">
                <a:effectLst/>
                <a:latin typeface="CMR10"/>
              </a:rPr>
              <a:t>Their inward transport to L~2.5, and we can see they remained trapped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MR10"/>
            </a:endParaRPr>
          </a:p>
        </p:txBody>
      </p:sp>
      <p:sp>
        <p:nvSpPr>
          <p:cNvPr id="4" name="Slide Number Placeholder 3"/>
          <p:cNvSpPr>
            <a:spLocks noGrp="1"/>
          </p:cNvSpPr>
          <p:nvPr>
            <p:ph type="sldNum" sz="quarter" idx="5"/>
          </p:nvPr>
        </p:nvSpPr>
        <p:spPr/>
        <p:txBody>
          <a:bodyPr/>
          <a:lstStyle/>
          <a:p>
            <a:fld id="{4B2D5C1F-ABD1-F248-9450-EF816CDF6FF0}" type="slidenum">
              <a:rPr lang="en-US" smtClean="0"/>
              <a:t>4</a:t>
            </a:fld>
            <a:endParaRPr lang="en-US"/>
          </a:p>
        </p:txBody>
      </p:sp>
    </p:spTree>
    <p:extLst>
      <p:ext uri="{BB962C8B-B14F-4D97-AF65-F5344CB8AC3E}">
        <p14:creationId xmlns:p14="http://schemas.microsoft.com/office/powerpoint/2010/main" val="631361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Explaining the proton source</a:t>
            </a:r>
          </a:p>
          <a:p>
            <a:endParaRPr lang="en-US" dirty="0"/>
          </a:p>
          <a:p>
            <a:r>
              <a:rPr lang="en-US" dirty="0"/>
              <a:t>Here we see 20MeV test protons accessing L~3</a:t>
            </a:r>
          </a:p>
        </p:txBody>
      </p:sp>
      <p:sp>
        <p:nvSpPr>
          <p:cNvPr id="4" name="Slide Number Placeholder 3"/>
          <p:cNvSpPr>
            <a:spLocks noGrp="1"/>
          </p:cNvSpPr>
          <p:nvPr>
            <p:ph type="sldNum" sz="quarter" idx="5"/>
          </p:nvPr>
        </p:nvSpPr>
        <p:spPr/>
        <p:txBody>
          <a:bodyPr/>
          <a:lstStyle/>
          <a:p>
            <a:fld id="{477B4F05-6571-5D4E-BC82-8E163D3BD333}" type="slidenum">
              <a:rPr lang="en-US" smtClean="0"/>
              <a:t>5</a:t>
            </a:fld>
            <a:endParaRPr lang="en-US"/>
          </a:p>
        </p:txBody>
      </p:sp>
    </p:spTree>
    <p:extLst>
      <p:ext uri="{BB962C8B-B14F-4D97-AF65-F5344CB8AC3E}">
        <p14:creationId xmlns:p14="http://schemas.microsoft.com/office/powerpoint/2010/main" val="2933981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Explaining the proton source</a:t>
            </a:r>
          </a:p>
          <a:p>
            <a:endParaRPr lang="en-US" dirty="0"/>
          </a:p>
          <a:p>
            <a:r>
              <a:rPr lang="en-US" dirty="0"/>
              <a:t>Cutoff suppression is over a timescale of hours or less</a:t>
            </a:r>
          </a:p>
          <a:p>
            <a:r>
              <a:rPr lang="en-US" dirty="0"/>
              <a:t>The flux enhancement at GEO also lasted hours and that’s why particles were trapped at the end of cutoff suppression</a:t>
            </a:r>
          </a:p>
          <a:p>
            <a:r>
              <a:rPr lang="en-US" dirty="0"/>
              <a:t>We can see that this enhancement died out – FLCS</a:t>
            </a:r>
          </a:p>
          <a:p>
            <a:endParaRPr lang="en-US" dirty="0"/>
          </a:p>
          <a:p>
            <a:r>
              <a:rPr lang="en-US" b="1" dirty="0"/>
              <a:t>With cutoff suppression and a SEP source, we still cannot achieve transport to L~2.5</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B2D5C1F-ABD1-F248-9450-EF816CDF6FF0}" type="slidenum">
              <a:rPr lang="en-US" smtClean="0"/>
              <a:t>6</a:t>
            </a:fld>
            <a:endParaRPr lang="en-US"/>
          </a:p>
        </p:txBody>
      </p:sp>
    </p:spTree>
    <p:extLst>
      <p:ext uri="{BB962C8B-B14F-4D97-AF65-F5344CB8AC3E}">
        <p14:creationId xmlns:p14="http://schemas.microsoft.com/office/powerpoint/2010/main" val="2377508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US" dirty="0"/>
              <a:t>[CLICK]</a:t>
            </a:r>
          </a:p>
          <a:p>
            <a:pPr>
              <a:buFont typeface="+mj-lt"/>
              <a:buNone/>
            </a:pPr>
            <a:r>
              <a:rPr lang="en-US" dirty="0"/>
              <a:t>The inward transport of solar protons seen during the March 1991 event was due to</a:t>
            </a:r>
          </a:p>
          <a:p>
            <a:pPr marL="285750" indent="-285750">
              <a:buFont typeface="Arial" panose="020B0604020202020204" pitchFamily="34" charset="0"/>
              <a:buChar char="•"/>
            </a:pPr>
            <a:r>
              <a:rPr lang="en-US" sz="1800" dirty="0">
                <a:effectLst/>
                <a:latin typeface="CMR10"/>
              </a:rPr>
              <a:t>the shock’s compression of the magnetosphere…</a:t>
            </a:r>
          </a:p>
          <a:p>
            <a:pPr marL="285750" indent="-285750">
              <a:buFont typeface="Arial" panose="020B0604020202020204" pitchFamily="34" charset="0"/>
              <a:buChar char="•"/>
            </a:pPr>
            <a:r>
              <a:rPr lang="en-US" sz="1800" dirty="0">
                <a:effectLst/>
                <a:latin typeface="CMR10"/>
              </a:rPr>
              <a:t>which induced an azimuthally-</a:t>
            </a:r>
            <a:r>
              <a:rPr lang="en-US" sz="1800" dirty="0" err="1">
                <a:effectLst/>
                <a:latin typeface="CMR10"/>
              </a:rPr>
              <a:t>propogating</a:t>
            </a:r>
            <a:r>
              <a:rPr lang="en-US" sz="1800" dirty="0">
                <a:effectLst/>
                <a:latin typeface="CMR10"/>
              </a:rPr>
              <a:t> electric field pulse…</a:t>
            </a:r>
          </a:p>
          <a:p>
            <a:pPr marL="285750" indent="-285750">
              <a:buFont typeface="Arial" panose="020B0604020202020204" pitchFamily="34" charset="0"/>
              <a:buChar char="•"/>
            </a:pPr>
            <a:r>
              <a:rPr lang="en-US" sz="1800" dirty="0">
                <a:effectLst/>
                <a:latin typeface="CMR10"/>
              </a:rPr>
              <a:t>that accelerated the solar protons inward</a:t>
            </a:r>
            <a:endParaRPr lang="en-US" dirty="0">
              <a:effectLst/>
            </a:endParaRPr>
          </a:p>
          <a:p>
            <a:endParaRPr lang="en-US" dirty="0"/>
          </a:p>
          <a:p>
            <a:r>
              <a:rPr lang="en-US" dirty="0"/>
              <a:t>This is a model of the pulse given by Li et al., 1993 [explain figure…]</a:t>
            </a:r>
          </a:p>
          <a:p>
            <a:endParaRPr lang="en-US" dirty="0"/>
          </a:p>
          <a:p>
            <a:r>
              <a:rPr lang="en-US" dirty="0"/>
              <a:t>This model was developed using fitting parameters to match CRRES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Of the many free parameters in this model…</a:t>
            </a:r>
          </a:p>
          <a:p>
            <a:r>
              <a:rPr lang="en-US" dirty="0"/>
              <a:t>Good agreement with </a:t>
            </a:r>
            <a:r>
              <a:rPr lang="en-US" b="1"/>
              <a:t>propagation speed </a:t>
            </a:r>
            <a:r>
              <a:rPr lang="en-US" dirty="0" err="1"/>
              <a:t>Vd</a:t>
            </a:r>
            <a:r>
              <a:rPr lang="en-US" dirty="0"/>
              <a:t>=2000km/s</a:t>
            </a:r>
          </a:p>
          <a:p>
            <a:r>
              <a:rPr lang="en-US" dirty="0"/>
              <a:t>Particles with a drift velocity in this range experienced resonant interaction with the pulse</a:t>
            </a:r>
          </a:p>
          <a:p>
            <a:endParaRPr lang="en-US" dirty="0"/>
          </a:p>
        </p:txBody>
      </p:sp>
      <p:sp>
        <p:nvSpPr>
          <p:cNvPr id="4" name="Slide Number Placeholder 3"/>
          <p:cNvSpPr>
            <a:spLocks noGrp="1"/>
          </p:cNvSpPr>
          <p:nvPr>
            <p:ph type="sldNum" sz="quarter" idx="5"/>
          </p:nvPr>
        </p:nvSpPr>
        <p:spPr/>
        <p:txBody>
          <a:bodyPr/>
          <a:lstStyle/>
          <a:p>
            <a:fld id="{477B4F05-6571-5D4E-BC82-8E163D3BD333}" type="slidenum">
              <a:rPr lang="en-US" smtClean="0"/>
              <a:t>7</a:t>
            </a:fld>
            <a:endParaRPr lang="en-US"/>
          </a:p>
        </p:txBody>
      </p:sp>
    </p:spTree>
    <p:extLst>
      <p:ext uri="{BB962C8B-B14F-4D97-AF65-F5344CB8AC3E}">
        <p14:creationId xmlns:p14="http://schemas.microsoft.com/office/powerpoint/2010/main" val="2428200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interaction has been demonstrated in previous literature. </a:t>
            </a:r>
          </a:p>
          <a:p>
            <a:endParaRPr lang="en-US" dirty="0"/>
          </a:p>
          <a:p>
            <a:r>
              <a:rPr lang="en-US" dirty="0"/>
              <a:t>This figure from 1996 shows the inward limit of radial transport of test protons</a:t>
            </a:r>
          </a:p>
          <a:p>
            <a:endParaRPr lang="en-US" dirty="0"/>
          </a:p>
          <a:p>
            <a:r>
              <a:rPr lang="en-US" dirty="0"/>
              <a:t>For example: [read second bullet]</a:t>
            </a:r>
          </a:p>
          <a:p>
            <a:r>
              <a:rPr lang="en-US" dirty="0"/>
              <a:t>[CLICK] [CLICK] [CLICK]</a:t>
            </a:r>
          </a:p>
          <a:p>
            <a:r>
              <a:rPr lang="en-US" dirty="0"/>
              <a:t>…comparable to pulse prop. Speed</a:t>
            </a:r>
          </a:p>
          <a:p>
            <a:r>
              <a:rPr lang="en-US" b="1" dirty="0"/>
              <a:t>A key point is: since this interaction took place on the timescale of one drift orbit, the first invariant was conserved</a:t>
            </a:r>
          </a:p>
          <a:p>
            <a:endParaRPr lang="en-US" dirty="0"/>
          </a:p>
          <a:p>
            <a:r>
              <a:rPr lang="en-US" dirty="0"/>
              <a:t>However, consider the 5MeV enhancement we showed earlier</a:t>
            </a:r>
          </a:p>
          <a:p>
            <a:r>
              <a:rPr lang="en-US" dirty="0"/>
              <a:t>This corresponds to 130MeV/G</a:t>
            </a:r>
          </a:p>
        </p:txBody>
      </p:sp>
      <p:sp>
        <p:nvSpPr>
          <p:cNvPr id="4" name="Slide Number Placeholder 3"/>
          <p:cNvSpPr>
            <a:spLocks noGrp="1"/>
          </p:cNvSpPr>
          <p:nvPr>
            <p:ph type="sldNum" sz="quarter" idx="5"/>
          </p:nvPr>
        </p:nvSpPr>
        <p:spPr/>
        <p:txBody>
          <a:bodyPr/>
          <a:lstStyle/>
          <a:p>
            <a:fld id="{4B2D5C1F-ABD1-F248-9450-EF816CDF6FF0}" type="slidenum">
              <a:rPr lang="en-US" smtClean="0"/>
              <a:t>8</a:t>
            </a:fld>
            <a:endParaRPr lang="en-US"/>
          </a:p>
        </p:txBody>
      </p:sp>
    </p:spTree>
    <p:extLst>
      <p:ext uri="{BB962C8B-B14F-4D97-AF65-F5344CB8AC3E}">
        <p14:creationId xmlns:p14="http://schemas.microsoft.com/office/powerpoint/2010/main" val="4048835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investigate further:</a:t>
            </a:r>
          </a:p>
          <a:p>
            <a:r>
              <a:rPr lang="en-US" dirty="0"/>
              <a:t>We used the Li et al. empirical pulse model to trace MeV test protons back in time through the March 1991 disturbance from our domain of interest to understand where this enhancement came from</a:t>
            </a:r>
          </a:p>
          <a:p>
            <a:endParaRPr lang="en-US" dirty="0"/>
          </a:p>
          <a:p>
            <a:r>
              <a:rPr lang="en-US" dirty="0"/>
              <a:t>Here are the coordinates we investigated…</a:t>
            </a:r>
          </a:p>
          <a:p>
            <a:r>
              <a:rPr lang="en-US" dirty="0"/>
              <a:t>We use the prime notation to indicate these are post-event quantities</a:t>
            </a:r>
          </a:p>
          <a:p>
            <a:endParaRPr lang="en-US" dirty="0"/>
          </a:p>
          <a:p>
            <a:r>
              <a:rPr lang="en-US" dirty="0"/>
              <a:t>Each unique combination is denoted </a:t>
            </a:r>
            <a:r>
              <a:rPr lang="en-US" dirty="0" err="1"/>
              <a:t>x’a</a:t>
            </a:r>
            <a:r>
              <a:rPr lang="en-US" dirty="0"/>
              <a:t>, and the full set of coordinates investigated is called P’</a:t>
            </a:r>
          </a:p>
          <a:p>
            <a:endParaRPr lang="en-US" dirty="0"/>
          </a:p>
          <a:p>
            <a:r>
              <a:rPr lang="en-US" b="1" dirty="0"/>
              <a:t>[prime]</a:t>
            </a:r>
          </a:p>
        </p:txBody>
      </p:sp>
      <p:sp>
        <p:nvSpPr>
          <p:cNvPr id="4" name="Slide Number Placeholder 3"/>
          <p:cNvSpPr>
            <a:spLocks noGrp="1"/>
          </p:cNvSpPr>
          <p:nvPr>
            <p:ph type="sldNum" sz="quarter" idx="5"/>
          </p:nvPr>
        </p:nvSpPr>
        <p:spPr/>
        <p:txBody>
          <a:bodyPr/>
          <a:lstStyle/>
          <a:p>
            <a:fld id="{477B4F05-6571-5D4E-BC82-8E163D3BD333}" type="slidenum">
              <a:rPr lang="en-US" smtClean="0"/>
              <a:t>9</a:t>
            </a:fld>
            <a:endParaRPr lang="en-US"/>
          </a:p>
        </p:txBody>
      </p:sp>
    </p:spTree>
    <p:extLst>
      <p:ext uri="{BB962C8B-B14F-4D97-AF65-F5344CB8AC3E}">
        <p14:creationId xmlns:p14="http://schemas.microsoft.com/office/powerpoint/2010/main" val="61758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performed particle tracing using a new code, TRIPS […], which is able to initialize test particles from a set of invariant coordinates and their respective phases.</a:t>
            </a:r>
          </a:p>
          <a:p>
            <a:endParaRPr lang="en-US" dirty="0"/>
          </a:p>
          <a:p>
            <a:r>
              <a:rPr lang="en-US" dirty="0"/>
              <a:t>1.)</a:t>
            </a:r>
          </a:p>
          <a:p>
            <a:r>
              <a:rPr lang="en-US" dirty="0"/>
              <a:t>TRIPS takes this coordinate </a:t>
            </a:r>
            <a:r>
              <a:rPr lang="en-US" dirty="0" err="1"/>
              <a:t>x’a</a:t>
            </a:r>
            <a:r>
              <a:rPr lang="en-US" dirty="0"/>
              <a:t> and generates combinations of gyration, bounce and drift phase, then converts these various combinations into a position-momentum state vector</a:t>
            </a:r>
          </a:p>
          <a:p>
            <a:endParaRPr lang="en-US" dirty="0"/>
          </a:p>
          <a:p>
            <a:r>
              <a:rPr lang="en-US" dirty="0"/>
              <a:t>2.)</a:t>
            </a:r>
          </a:p>
          <a:p>
            <a:r>
              <a:rPr lang="en-US" dirty="0"/>
              <a:t>TRIPS then evolved the test protons backwards in time through the March 1991 disturbance to find the pre-event coordinates of each particle. </a:t>
            </a:r>
          </a:p>
          <a:p>
            <a:r>
              <a:rPr lang="en-US" dirty="0"/>
              <a:t>In many cases, we found these particles had been transported from different adiabatic invariants x to x’</a:t>
            </a:r>
          </a:p>
          <a:p>
            <a:endParaRPr lang="en-US" dirty="0"/>
          </a:p>
          <a:p>
            <a:endParaRPr lang="en-US" dirty="0"/>
          </a:p>
          <a:p>
            <a:r>
              <a:rPr lang="en-US" dirty="0"/>
              <a:t>First I’ll show some results from this particle tracing, then I’ll show how these results can be used</a:t>
            </a:r>
          </a:p>
        </p:txBody>
      </p:sp>
      <p:sp>
        <p:nvSpPr>
          <p:cNvPr id="4" name="Slide Number Placeholder 3"/>
          <p:cNvSpPr>
            <a:spLocks noGrp="1"/>
          </p:cNvSpPr>
          <p:nvPr>
            <p:ph type="sldNum" sz="quarter" idx="5"/>
          </p:nvPr>
        </p:nvSpPr>
        <p:spPr/>
        <p:txBody>
          <a:bodyPr/>
          <a:lstStyle/>
          <a:p>
            <a:fld id="{477B4F05-6571-5D4E-BC82-8E163D3BD333}" type="slidenum">
              <a:rPr lang="en-US" smtClean="0"/>
              <a:t>10</a:t>
            </a:fld>
            <a:endParaRPr lang="en-US"/>
          </a:p>
        </p:txBody>
      </p:sp>
    </p:spTree>
    <p:extLst>
      <p:ext uri="{BB962C8B-B14F-4D97-AF65-F5344CB8AC3E}">
        <p14:creationId xmlns:p14="http://schemas.microsoft.com/office/powerpoint/2010/main" val="3369536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5ECE-03A7-6CC2-5FF4-BBBBFA7DD4AE}"/>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7564502-D84A-C488-DB58-57E1D1E9AE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2DEFB3-2C98-430C-7740-11C92C760E21}"/>
              </a:ext>
            </a:extLst>
          </p:cNvPr>
          <p:cNvSpPr>
            <a:spLocks noGrp="1"/>
          </p:cNvSpPr>
          <p:nvPr>
            <p:ph type="dt" sz="half" idx="10"/>
          </p:nvPr>
        </p:nvSpPr>
        <p:spPr/>
        <p:txBody>
          <a:bodyPr/>
          <a:lstStyle/>
          <a:p>
            <a:fld id="{085EF433-CEEB-7E4A-943E-ED2B0DF02311}" type="datetimeFigureOut">
              <a:rPr lang="en-US" smtClean="0"/>
              <a:t>5/20/25</a:t>
            </a:fld>
            <a:endParaRPr lang="en-US"/>
          </a:p>
        </p:txBody>
      </p:sp>
      <p:sp>
        <p:nvSpPr>
          <p:cNvPr id="5" name="Footer Placeholder 4">
            <a:extLst>
              <a:ext uri="{FF2B5EF4-FFF2-40B4-BE49-F238E27FC236}">
                <a16:creationId xmlns:a16="http://schemas.microsoft.com/office/drawing/2014/main" id="{B43F9C4E-48F1-C306-6768-61154BE21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A434-D053-72DE-A1AF-AF2007E562C6}"/>
              </a:ext>
            </a:extLst>
          </p:cNvPr>
          <p:cNvSpPr>
            <a:spLocks noGrp="1"/>
          </p:cNvSpPr>
          <p:nvPr>
            <p:ph type="sldNum" sz="quarter" idx="12"/>
          </p:nvPr>
        </p:nvSpPr>
        <p:spPr/>
        <p:txBody>
          <a:bodyPr/>
          <a:lstStyle/>
          <a:p>
            <a:fld id="{1CA5F169-4D97-4B4D-B072-3F5CC4DE648F}" type="slidenum">
              <a:rPr lang="en-US" smtClean="0"/>
              <a:t>‹#›</a:t>
            </a:fld>
            <a:endParaRPr lang="en-US"/>
          </a:p>
        </p:txBody>
      </p:sp>
    </p:spTree>
    <p:extLst>
      <p:ext uri="{BB962C8B-B14F-4D97-AF65-F5344CB8AC3E}">
        <p14:creationId xmlns:p14="http://schemas.microsoft.com/office/powerpoint/2010/main" val="1407557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C34A-EDB2-D474-D42F-B3AEA83EDE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E6CBE5-7E2F-7690-F4A6-DDF1625B3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C78805-F388-AFBE-A914-791866D2E357}"/>
              </a:ext>
            </a:extLst>
          </p:cNvPr>
          <p:cNvSpPr>
            <a:spLocks noGrp="1"/>
          </p:cNvSpPr>
          <p:nvPr>
            <p:ph type="dt" sz="half" idx="10"/>
          </p:nvPr>
        </p:nvSpPr>
        <p:spPr/>
        <p:txBody>
          <a:bodyPr/>
          <a:lstStyle/>
          <a:p>
            <a:fld id="{085EF433-CEEB-7E4A-943E-ED2B0DF02311}" type="datetimeFigureOut">
              <a:rPr lang="en-US" smtClean="0"/>
              <a:t>5/20/25</a:t>
            </a:fld>
            <a:endParaRPr lang="en-US"/>
          </a:p>
        </p:txBody>
      </p:sp>
      <p:sp>
        <p:nvSpPr>
          <p:cNvPr id="5" name="Footer Placeholder 4">
            <a:extLst>
              <a:ext uri="{FF2B5EF4-FFF2-40B4-BE49-F238E27FC236}">
                <a16:creationId xmlns:a16="http://schemas.microsoft.com/office/drawing/2014/main" id="{EA19454A-483C-9831-702C-C8FD0FE8C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E4E39-F75B-EF5A-2CFC-DC3B605D8FD9}"/>
              </a:ext>
            </a:extLst>
          </p:cNvPr>
          <p:cNvSpPr>
            <a:spLocks noGrp="1"/>
          </p:cNvSpPr>
          <p:nvPr>
            <p:ph type="sldNum" sz="quarter" idx="12"/>
          </p:nvPr>
        </p:nvSpPr>
        <p:spPr/>
        <p:txBody>
          <a:bodyPr/>
          <a:lstStyle/>
          <a:p>
            <a:fld id="{1CA5F169-4D97-4B4D-B072-3F5CC4DE648F}" type="slidenum">
              <a:rPr lang="en-US" smtClean="0"/>
              <a:t>‹#›</a:t>
            </a:fld>
            <a:endParaRPr lang="en-US"/>
          </a:p>
        </p:txBody>
      </p:sp>
    </p:spTree>
    <p:extLst>
      <p:ext uri="{BB962C8B-B14F-4D97-AF65-F5344CB8AC3E}">
        <p14:creationId xmlns:p14="http://schemas.microsoft.com/office/powerpoint/2010/main" val="387321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95BC4-6931-81F7-C163-5C441192E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8B6AE7-7536-4421-41ED-691BEE09B5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74D0BA-9481-E0BF-76B8-CB1AC0A685AB}"/>
              </a:ext>
            </a:extLst>
          </p:cNvPr>
          <p:cNvSpPr>
            <a:spLocks noGrp="1"/>
          </p:cNvSpPr>
          <p:nvPr>
            <p:ph type="dt" sz="half" idx="10"/>
          </p:nvPr>
        </p:nvSpPr>
        <p:spPr/>
        <p:txBody>
          <a:bodyPr/>
          <a:lstStyle/>
          <a:p>
            <a:fld id="{085EF433-CEEB-7E4A-943E-ED2B0DF02311}" type="datetimeFigureOut">
              <a:rPr lang="en-US" smtClean="0"/>
              <a:t>5/20/25</a:t>
            </a:fld>
            <a:endParaRPr lang="en-US"/>
          </a:p>
        </p:txBody>
      </p:sp>
      <p:sp>
        <p:nvSpPr>
          <p:cNvPr id="5" name="Footer Placeholder 4">
            <a:extLst>
              <a:ext uri="{FF2B5EF4-FFF2-40B4-BE49-F238E27FC236}">
                <a16:creationId xmlns:a16="http://schemas.microsoft.com/office/drawing/2014/main" id="{F853E5A4-4381-474C-E996-E5DE001E5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CE7C9-02F2-C133-F6FC-CE3A8879B0F4}"/>
              </a:ext>
            </a:extLst>
          </p:cNvPr>
          <p:cNvSpPr>
            <a:spLocks noGrp="1"/>
          </p:cNvSpPr>
          <p:nvPr>
            <p:ph type="sldNum" sz="quarter" idx="12"/>
          </p:nvPr>
        </p:nvSpPr>
        <p:spPr/>
        <p:txBody>
          <a:bodyPr/>
          <a:lstStyle/>
          <a:p>
            <a:fld id="{1CA5F169-4D97-4B4D-B072-3F5CC4DE648F}" type="slidenum">
              <a:rPr lang="en-US" smtClean="0"/>
              <a:t>‹#›</a:t>
            </a:fld>
            <a:endParaRPr lang="en-US"/>
          </a:p>
        </p:txBody>
      </p:sp>
    </p:spTree>
    <p:extLst>
      <p:ext uri="{BB962C8B-B14F-4D97-AF65-F5344CB8AC3E}">
        <p14:creationId xmlns:p14="http://schemas.microsoft.com/office/powerpoint/2010/main" val="844199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1EAF0-1EBE-7353-6146-678E12F2CD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FF3DA8-0F9E-12B3-1A8D-80CB41564E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D08E41-9582-9156-FD90-359C23EC2401}"/>
              </a:ext>
            </a:extLst>
          </p:cNvPr>
          <p:cNvSpPr>
            <a:spLocks noGrp="1"/>
          </p:cNvSpPr>
          <p:nvPr>
            <p:ph type="dt" sz="half" idx="10"/>
          </p:nvPr>
        </p:nvSpPr>
        <p:spPr/>
        <p:txBody>
          <a:bodyPr/>
          <a:lstStyle/>
          <a:p>
            <a:fld id="{085EF433-CEEB-7E4A-943E-ED2B0DF02311}" type="datetimeFigureOut">
              <a:rPr lang="en-US" smtClean="0"/>
              <a:t>5/20/25</a:t>
            </a:fld>
            <a:endParaRPr lang="en-US"/>
          </a:p>
        </p:txBody>
      </p:sp>
      <p:sp>
        <p:nvSpPr>
          <p:cNvPr id="5" name="Footer Placeholder 4">
            <a:extLst>
              <a:ext uri="{FF2B5EF4-FFF2-40B4-BE49-F238E27FC236}">
                <a16:creationId xmlns:a16="http://schemas.microsoft.com/office/drawing/2014/main" id="{E8858A6E-1E35-90B4-D949-0DBD77221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60FAF-B1D9-6534-83AE-FF21A70BCE94}"/>
              </a:ext>
            </a:extLst>
          </p:cNvPr>
          <p:cNvSpPr>
            <a:spLocks noGrp="1"/>
          </p:cNvSpPr>
          <p:nvPr>
            <p:ph type="sldNum" sz="quarter" idx="12"/>
          </p:nvPr>
        </p:nvSpPr>
        <p:spPr/>
        <p:txBody>
          <a:bodyPr/>
          <a:lstStyle/>
          <a:p>
            <a:fld id="{1CA5F169-4D97-4B4D-B072-3F5CC4DE648F}" type="slidenum">
              <a:rPr lang="en-US" smtClean="0"/>
              <a:t>‹#›</a:t>
            </a:fld>
            <a:endParaRPr lang="en-US"/>
          </a:p>
        </p:txBody>
      </p:sp>
    </p:spTree>
    <p:extLst>
      <p:ext uri="{BB962C8B-B14F-4D97-AF65-F5344CB8AC3E}">
        <p14:creationId xmlns:p14="http://schemas.microsoft.com/office/powerpoint/2010/main" val="42127653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7412-979C-602B-7D02-6797C852F4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D5064-186B-9B5B-C3AB-FB4CA214EF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3EDCD9-6A56-1301-E9B1-821D71F920AC}"/>
              </a:ext>
            </a:extLst>
          </p:cNvPr>
          <p:cNvSpPr>
            <a:spLocks noGrp="1"/>
          </p:cNvSpPr>
          <p:nvPr>
            <p:ph type="dt" sz="half" idx="10"/>
          </p:nvPr>
        </p:nvSpPr>
        <p:spPr/>
        <p:txBody>
          <a:bodyPr/>
          <a:lstStyle/>
          <a:p>
            <a:fld id="{085EF433-CEEB-7E4A-943E-ED2B0DF02311}" type="datetimeFigureOut">
              <a:rPr lang="en-US" smtClean="0"/>
              <a:t>5/20/25</a:t>
            </a:fld>
            <a:endParaRPr lang="en-US"/>
          </a:p>
        </p:txBody>
      </p:sp>
      <p:sp>
        <p:nvSpPr>
          <p:cNvPr id="5" name="Footer Placeholder 4">
            <a:extLst>
              <a:ext uri="{FF2B5EF4-FFF2-40B4-BE49-F238E27FC236}">
                <a16:creationId xmlns:a16="http://schemas.microsoft.com/office/drawing/2014/main" id="{83B7C2B5-1E0A-11A9-F34A-703EF10C8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4F967-41F2-2B47-4EEB-811DC2BA9E28}"/>
              </a:ext>
            </a:extLst>
          </p:cNvPr>
          <p:cNvSpPr>
            <a:spLocks noGrp="1"/>
          </p:cNvSpPr>
          <p:nvPr>
            <p:ph type="sldNum" sz="quarter" idx="12"/>
          </p:nvPr>
        </p:nvSpPr>
        <p:spPr/>
        <p:txBody>
          <a:bodyPr/>
          <a:lstStyle/>
          <a:p>
            <a:fld id="{1CA5F169-4D97-4B4D-B072-3F5CC4DE648F}" type="slidenum">
              <a:rPr lang="en-US" smtClean="0"/>
              <a:t>‹#›</a:t>
            </a:fld>
            <a:endParaRPr lang="en-US"/>
          </a:p>
        </p:txBody>
      </p:sp>
    </p:spTree>
    <p:extLst>
      <p:ext uri="{BB962C8B-B14F-4D97-AF65-F5344CB8AC3E}">
        <p14:creationId xmlns:p14="http://schemas.microsoft.com/office/powerpoint/2010/main" val="1759061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E0BD-1FB6-2D66-1274-3F7FF81138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0BED0A-D5E6-EA2A-0F20-51172C6399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7C469B-6CEA-C78F-8D17-A9B9AFCA0F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8A72AF-4666-AADA-D80B-11FCAA9D48DE}"/>
              </a:ext>
            </a:extLst>
          </p:cNvPr>
          <p:cNvSpPr>
            <a:spLocks noGrp="1"/>
          </p:cNvSpPr>
          <p:nvPr>
            <p:ph type="dt" sz="half" idx="10"/>
          </p:nvPr>
        </p:nvSpPr>
        <p:spPr/>
        <p:txBody>
          <a:bodyPr/>
          <a:lstStyle/>
          <a:p>
            <a:fld id="{085EF433-CEEB-7E4A-943E-ED2B0DF02311}" type="datetimeFigureOut">
              <a:rPr lang="en-US" smtClean="0"/>
              <a:t>5/20/25</a:t>
            </a:fld>
            <a:endParaRPr lang="en-US"/>
          </a:p>
        </p:txBody>
      </p:sp>
      <p:sp>
        <p:nvSpPr>
          <p:cNvPr id="6" name="Footer Placeholder 5">
            <a:extLst>
              <a:ext uri="{FF2B5EF4-FFF2-40B4-BE49-F238E27FC236}">
                <a16:creationId xmlns:a16="http://schemas.microsoft.com/office/drawing/2014/main" id="{0CD41B8F-F4C2-93A3-8433-34F9F5400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E8329D-96A7-58C8-BA9D-DD3BC083FB62}"/>
              </a:ext>
            </a:extLst>
          </p:cNvPr>
          <p:cNvSpPr>
            <a:spLocks noGrp="1"/>
          </p:cNvSpPr>
          <p:nvPr>
            <p:ph type="sldNum" sz="quarter" idx="12"/>
          </p:nvPr>
        </p:nvSpPr>
        <p:spPr/>
        <p:txBody>
          <a:bodyPr/>
          <a:lstStyle/>
          <a:p>
            <a:fld id="{1CA5F169-4D97-4B4D-B072-3F5CC4DE648F}" type="slidenum">
              <a:rPr lang="en-US" smtClean="0"/>
              <a:t>‹#›</a:t>
            </a:fld>
            <a:endParaRPr lang="en-US"/>
          </a:p>
        </p:txBody>
      </p:sp>
    </p:spTree>
    <p:extLst>
      <p:ext uri="{BB962C8B-B14F-4D97-AF65-F5344CB8AC3E}">
        <p14:creationId xmlns:p14="http://schemas.microsoft.com/office/powerpoint/2010/main" val="2610561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D51F1-56F5-E7DF-190B-62C3DB466C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BC8B21-25D7-1857-E19C-D9C243B85B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D2A90-0373-BC5A-97B9-1C3D39C2C5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C3EC44-59C7-4049-A3FB-A7119D385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6B4720-0B08-C50F-9A33-28F1B5B663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BFC04A-A1E9-9F0A-EA9F-2B843FD9045A}"/>
              </a:ext>
            </a:extLst>
          </p:cNvPr>
          <p:cNvSpPr>
            <a:spLocks noGrp="1"/>
          </p:cNvSpPr>
          <p:nvPr>
            <p:ph type="dt" sz="half" idx="10"/>
          </p:nvPr>
        </p:nvSpPr>
        <p:spPr/>
        <p:txBody>
          <a:bodyPr/>
          <a:lstStyle/>
          <a:p>
            <a:fld id="{085EF433-CEEB-7E4A-943E-ED2B0DF02311}" type="datetimeFigureOut">
              <a:rPr lang="en-US" smtClean="0"/>
              <a:t>5/20/25</a:t>
            </a:fld>
            <a:endParaRPr lang="en-US"/>
          </a:p>
        </p:txBody>
      </p:sp>
      <p:sp>
        <p:nvSpPr>
          <p:cNvPr id="8" name="Footer Placeholder 7">
            <a:extLst>
              <a:ext uri="{FF2B5EF4-FFF2-40B4-BE49-F238E27FC236}">
                <a16:creationId xmlns:a16="http://schemas.microsoft.com/office/drawing/2014/main" id="{71799442-F4FA-F06A-40B0-CB71EDB122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A90252-BCD4-6851-DBD6-87B2F0B896B7}"/>
              </a:ext>
            </a:extLst>
          </p:cNvPr>
          <p:cNvSpPr>
            <a:spLocks noGrp="1"/>
          </p:cNvSpPr>
          <p:nvPr>
            <p:ph type="sldNum" sz="quarter" idx="12"/>
          </p:nvPr>
        </p:nvSpPr>
        <p:spPr/>
        <p:txBody>
          <a:bodyPr/>
          <a:lstStyle/>
          <a:p>
            <a:fld id="{1CA5F169-4D97-4B4D-B072-3F5CC4DE648F}" type="slidenum">
              <a:rPr lang="en-US" smtClean="0"/>
              <a:t>‹#›</a:t>
            </a:fld>
            <a:endParaRPr lang="en-US"/>
          </a:p>
        </p:txBody>
      </p:sp>
    </p:spTree>
    <p:extLst>
      <p:ext uri="{BB962C8B-B14F-4D97-AF65-F5344CB8AC3E}">
        <p14:creationId xmlns:p14="http://schemas.microsoft.com/office/powerpoint/2010/main" val="3087683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4978C-859A-AECD-76E0-5218B88474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14B223-7B81-2E40-AC7E-1150B50F4FBB}"/>
              </a:ext>
            </a:extLst>
          </p:cNvPr>
          <p:cNvSpPr>
            <a:spLocks noGrp="1"/>
          </p:cNvSpPr>
          <p:nvPr>
            <p:ph type="dt" sz="half" idx="10"/>
          </p:nvPr>
        </p:nvSpPr>
        <p:spPr/>
        <p:txBody>
          <a:bodyPr/>
          <a:lstStyle/>
          <a:p>
            <a:fld id="{085EF433-CEEB-7E4A-943E-ED2B0DF02311}" type="datetimeFigureOut">
              <a:rPr lang="en-US" smtClean="0"/>
              <a:t>5/20/25</a:t>
            </a:fld>
            <a:endParaRPr lang="en-US"/>
          </a:p>
        </p:txBody>
      </p:sp>
      <p:sp>
        <p:nvSpPr>
          <p:cNvPr id="4" name="Footer Placeholder 3">
            <a:extLst>
              <a:ext uri="{FF2B5EF4-FFF2-40B4-BE49-F238E27FC236}">
                <a16:creationId xmlns:a16="http://schemas.microsoft.com/office/drawing/2014/main" id="{F436014A-72E7-BDD5-3E5C-8A0056F071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CC4AAD-B820-4513-129D-EF5ED8B4DE8A}"/>
              </a:ext>
            </a:extLst>
          </p:cNvPr>
          <p:cNvSpPr>
            <a:spLocks noGrp="1"/>
          </p:cNvSpPr>
          <p:nvPr>
            <p:ph type="sldNum" sz="quarter" idx="12"/>
          </p:nvPr>
        </p:nvSpPr>
        <p:spPr/>
        <p:txBody>
          <a:bodyPr/>
          <a:lstStyle/>
          <a:p>
            <a:fld id="{1CA5F169-4D97-4B4D-B072-3F5CC4DE648F}" type="slidenum">
              <a:rPr lang="en-US" smtClean="0"/>
              <a:t>‹#›</a:t>
            </a:fld>
            <a:endParaRPr lang="en-US"/>
          </a:p>
        </p:txBody>
      </p:sp>
    </p:spTree>
    <p:extLst>
      <p:ext uri="{BB962C8B-B14F-4D97-AF65-F5344CB8AC3E}">
        <p14:creationId xmlns:p14="http://schemas.microsoft.com/office/powerpoint/2010/main" val="3846386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DE48EF-C388-1984-701C-668FAF3046E4}"/>
              </a:ext>
            </a:extLst>
          </p:cNvPr>
          <p:cNvSpPr>
            <a:spLocks noGrp="1"/>
          </p:cNvSpPr>
          <p:nvPr>
            <p:ph type="dt" sz="half" idx="10"/>
          </p:nvPr>
        </p:nvSpPr>
        <p:spPr/>
        <p:txBody>
          <a:bodyPr/>
          <a:lstStyle/>
          <a:p>
            <a:fld id="{085EF433-CEEB-7E4A-943E-ED2B0DF02311}" type="datetimeFigureOut">
              <a:rPr lang="en-US" smtClean="0"/>
              <a:t>5/20/25</a:t>
            </a:fld>
            <a:endParaRPr lang="en-US"/>
          </a:p>
        </p:txBody>
      </p:sp>
      <p:sp>
        <p:nvSpPr>
          <p:cNvPr id="3" name="Footer Placeholder 2">
            <a:extLst>
              <a:ext uri="{FF2B5EF4-FFF2-40B4-BE49-F238E27FC236}">
                <a16:creationId xmlns:a16="http://schemas.microsoft.com/office/drawing/2014/main" id="{17753A09-279B-C03F-C065-36A34680A8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BFE4E-8D6D-D9B1-E280-AEAFE94CDD7E}"/>
              </a:ext>
            </a:extLst>
          </p:cNvPr>
          <p:cNvSpPr>
            <a:spLocks noGrp="1"/>
          </p:cNvSpPr>
          <p:nvPr>
            <p:ph type="sldNum" sz="quarter" idx="12"/>
          </p:nvPr>
        </p:nvSpPr>
        <p:spPr/>
        <p:txBody>
          <a:bodyPr/>
          <a:lstStyle/>
          <a:p>
            <a:fld id="{1CA5F169-4D97-4B4D-B072-3F5CC4DE648F}" type="slidenum">
              <a:rPr lang="en-US" smtClean="0"/>
              <a:t>‹#›</a:t>
            </a:fld>
            <a:endParaRPr lang="en-US"/>
          </a:p>
        </p:txBody>
      </p:sp>
    </p:spTree>
    <p:extLst>
      <p:ext uri="{BB962C8B-B14F-4D97-AF65-F5344CB8AC3E}">
        <p14:creationId xmlns:p14="http://schemas.microsoft.com/office/powerpoint/2010/main" val="2878133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EC927-2F74-77E9-9743-3D129FF6E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024BB2-CB35-2F00-9D69-EE2DEDD38C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D15870-6221-B718-9C61-D8AE40283F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C2C6D9-D817-28A0-6166-A021B6A174D6}"/>
              </a:ext>
            </a:extLst>
          </p:cNvPr>
          <p:cNvSpPr>
            <a:spLocks noGrp="1"/>
          </p:cNvSpPr>
          <p:nvPr>
            <p:ph type="dt" sz="half" idx="10"/>
          </p:nvPr>
        </p:nvSpPr>
        <p:spPr/>
        <p:txBody>
          <a:bodyPr/>
          <a:lstStyle/>
          <a:p>
            <a:fld id="{085EF433-CEEB-7E4A-943E-ED2B0DF02311}" type="datetimeFigureOut">
              <a:rPr lang="en-US" smtClean="0"/>
              <a:t>5/20/25</a:t>
            </a:fld>
            <a:endParaRPr lang="en-US"/>
          </a:p>
        </p:txBody>
      </p:sp>
      <p:sp>
        <p:nvSpPr>
          <p:cNvPr id="6" name="Footer Placeholder 5">
            <a:extLst>
              <a:ext uri="{FF2B5EF4-FFF2-40B4-BE49-F238E27FC236}">
                <a16:creationId xmlns:a16="http://schemas.microsoft.com/office/drawing/2014/main" id="{F4F5AFFE-0955-548A-DAD7-936E9DD9D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B3031B-A70C-9EC5-AEB8-3518A0F2F0BD}"/>
              </a:ext>
            </a:extLst>
          </p:cNvPr>
          <p:cNvSpPr>
            <a:spLocks noGrp="1"/>
          </p:cNvSpPr>
          <p:nvPr>
            <p:ph type="sldNum" sz="quarter" idx="12"/>
          </p:nvPr>
        </p:nvSpPr>
        <p:spPr/>
        <p:txBody>
          <a:bodyPr/>
          <a:lstStyle/>
          <a:p>
            <a:fld id="{1CA5F169-4D97-4B4D-B072-3F5CC4DE648F}" type="slidenum">
              <a:rPr lang="en-US" smtClean="0"/>
              <a:t>‹#›</a:t>
            </a:fld>
            <a:endParaRPr lang="en-US"/>
          </a:p>
        </p:txBody>
      </p:sp>
    </p:spTree>
    <p:extLst>
      <p:ext uri="{BB962C8B-B14F-4D97-AF65-F5344CB8AC3E}">
        <p14:creationId xmlns:p14="http://schemas.microsoft.com/office/powerpoint/2010/main" val="676054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8FD34-2CF2-CEE1-4B39-279D086B0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7ED478-9693-76F6-5A7D-115263E1EB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135242-E988-5838-2B81-D2FCE4172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76A0A-8F1C-9A81-D5C6-85E9CCC418EA}"/>
              </a:ext>
            </a:extLst>
          </p:cNvPr>
          <p:cNvSpPr>
            <a:spLocks noGrp="1"/>
          </p:cNvSpPr>
          <p:nvPr>
            <p:ph type="dt" sz="half" idx="10"/>
          </p:nvPr>
        </p:nvSpPr>
        <p:spPr/>
        <p:txBody>
          <a:bodyPr/>
          <a:lstStyle/>
          <a:p>
            <a:fld id="{085EF433-CEEB-7E4A-943E-ED2B0DF02311}" type="datetimeFigureOut">
              <a:rPr lang="en-US" smtClean="0"/>
              <a:t>5/20/25</a:t>
            </a:fld>
            <a:endParaRPr lang="en-US"/>
          </a:p>
        </p:txBody>
      </p:sp>
      <p:sp>
        <p:nvSpPr>
          <p:cNvPr id="6" name="Footer Placeholder 5">
            <a:extLst>
              <a:ext uri="{FF2B5EF4-FFF2-40B4-BE49-F238E27FC236}">
                <a16:creationId xmlns:a16="http://schemas.microsoft.com/office/drawing/2014/main" id="{327A8E0F-F1FE-913A-0D41-029E15879E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8B13B9-C571-EB9A-B0CB-8823985D8D1B}"/>
              </a:ext>
            </a:extLst>
          </p:cNvPr>
          <p:cNvSpPr>
            <a:spLocks noGrp="1"/>
          </p:cNvSpPr>
          <p:nvPr>
            <p:ph type="sldNum" sz="quarter" idx="12"/>
          </p:nvPr>
        </p:nvSpPr>
        <p:spPr/>
        <p:txBody>
          <a:bodyPr/>
          <a:lstStyle/>
          <a:p>
            <a:fld id="{1CA5F169-4D97-4B4D-B072-3F5CC4DE648F}" type="slidenum">
              <a:rPr lang="en-US" smtClean="0"/>
              <a:t>‹#›</a:t>
            </a:fld>
            <a:endParaRPr lang="en-US"/>
          </a:p>
        </p:txBody>
      </p:sp>
    </p:spTree>
    <p:extLst>
      <p:ext uri="{BB962C8B-B14F-4D97-AF65-F5344CB8AC3E}">
        <p14:creationId xmlns:p14="http://schemas.microsoft.com/office/powerpoint/2010/main" val="2418361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D1AC9B-3A1A-830F-6EE6-A6CACCE810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1A2880-4DB8-C334-C105-749069C6B2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0A73C-922F-5F31-615C-A3CE472341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EF433-CEEB-7E4A-943E-ED2B0DF02311}" type="datetimeFigureOut">
              <a:rPr lang="en-US" smtClean="0"/>
              <a:t>5/20/25</a:t>
            </a:fld>
            <a:endParaRPr lang="en-US"/>
          </a:p>
        </p:txBody>
      </p:sp>
      <p:sp>
        <p:nvSpPr>
          <p:cNvPr id="5" name="Footer Placeholder 4">
            <a:extLst>
              <a:ext uri="{FF2B5EF4-FFF2-40B4-BE49-F238E27FC236}">
                <a16:creationId xmlns:a16="http://schemas.microsoft.com/office/drawing/2014/main" id="{D784E654-545E-2CD7-497C-4E5E94C8F7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1FFDFD-15C2-D07B-513B-A16BF4C324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5F169-4D97-4B4D-B072-3F5CC4DE648F}" type="slidenum">
              <a:rPr lang="en-US" smtClean="0"/>
              <a:t>‹#›</a:t>
            </a:fld>
            <a:endParaRPr lang="en-US"/>
          </a:p>
        </p:txBody>
      </p:sp>
    </p:spTree>
    <p:extLst>
      <p:ext uri="{BB962C8B-B14F-4D97-AF65-F5344CB8AC3E}">
        <p14:creationId xmlns:p14="http://schemas.microsoft.com/office/powerpoint/2010/main" val="1304835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2A02-67C5-34F8-1D08-C381649CF81B}"/>
              </a:ext>
            </a:extLst>
          </p:cNvPr>
          <p:cNvSpPr>
            <a:spLocks noGrp="1"/>
          </p:cNvSpPr>
          <p:nvPr>
            <p:ph type="ctrTitle"/>
          </p:nvPr>
        </p:nvSpPr>
        <p:spPr>
          <a:xfrm>
            <a:off x="958896" y="961698"/>
            <a:ext cx="10274208" cy="2122466"/>
          </a:xfrm>
        </p:spPr>
        <p:txBody>
          <a:bodyPr>
            <a:noAutofit/>
          </a:bodyPr>
          <a:lstStyle/>
          <a:p>
            <a:r>
              <a:rPr lang="en-US" sz="4800" i="1" dirty="0">
                <a:solidFill>
                  <a:schemeClr val="bg1"/>
                </a:solidFill>
              </a:rPr>
              <a:t>Modeling the Internal Redistribution of Earth's Proton Belt by Interplanetary Shocks</a:t>
            </a:r>
            <a:endParaRPr lang="en-US" sz="4800" dirty="0">
              <a:solidFill>
                <a:schemeClr val="bg1"/>
              </a:solidFill>
            </a:endParaRPr>
          </a:p>
        </p:txBody>
      </p:sp>
      <p:sp>
        <p:nvSpPr>
          <p:cNvPr id="5" name="TextBox 4">
            <a:extLst>
              <a:ext uri="{FF2B5EF4-FFF2-40B4-BE49-F238E27FC236}">
                <a16:creationId xmlns:a16="http://schemas.microsoft.com/office/drawing/2014/main" id="{F119AD4D-1D0F-A953-7011-7F969953A91A}"/>
              </a:ext>
            </a:extLst>
          </p:cNvPr>
          <p:cNvSpPr txBox="1"/>
          <p:nvPr/>
        </p:nvSpPr>
        <p:spPr>
          <a:xfrm>
            <a:off x="873070" y="3636124"/>
            <a:ext cx="10445857" cy="1815882"/>
          </a:xfrm>
          <a:prstGeom prst="rect">
            <a:avLst/>
          </a:prstGeom>
          <a:noFill/>
        </p:spPr>
        <p:txBody>
          <a:bodyPr wrap="square">
            <a:spAutoFit/>
          </a:bodyPr>
          <a:lstStyle/>
          <a:p>
            <a:pPr algn="ctr"/>
            <a:r>
              <a:rPr lang="en-US" sz="4000" dirty="0">
                <a:solidFill>
                  <a:schemeClr val="bg1">
                    <a:lumMod val="85000"/>
                  </a:schemeClr>
                </a:solidFill>
              </a:rPr>
              <a:t>Alexander </a:t>
            </a:r>
            <a:r>
              <a:rPr lang="en-US" sz="4000" dirty="0" err="1">
                <a:solidFill>
                  <a:schemeClr val="bg1">
                    <a:lumMod val="85000"/>
                  </a:schemeClr>
                </a:solidFill>
              </a:rPr>
              <a:t>Lozinski</a:t>
            </a:r>
            <a:br>
              <a:rPr lang="en-US" sz="4000" dirty="0">
                <a:solidFill>
                  <a:schemeClr val="bg1">
                    <a:lumMod val="85000"/>
                  </a:schemeClr>
                </a:solidFill>
              </a:rPr>
            </a:br>
            <a:r>
              <a:rPr lang="en-US" sz="2400" dirty="0">
                <a:solidFill>
                  <a:schemeClr val="bg1">
                    <a:lumMod val="85000"/>
                  </a:schemeClr>
                </a:solidFill>
              </a:rPr>
              <a:t>Atmospheric &amp; Oceanic Sciences, UCLA</a:t>
            </a:r>
          </a:p>
          <a:p>
            <a:pPr algn="ctr"/>
            <a:r>
              <a:rPr lang="en-US" sz="2400" dirty="0">
                <a:solidFill>
                  <a:schemeClr val="bg1">
                    <a:lumMod val="85000"/>
                  </a:schemeClr>
                </a:solidFill>
              </a:rPr>
              <a:t>Tuesday 20</a:t>
            </a:r>
            <a:r>
              <a:rPr lang="en-US" sz="2400" baseline="30000" dirty="0">
                <a:solidFill>
                  <a:schemeClr val="bg1">
                    <a:lumMod val="85000"/>
                  </a:schemeClr>
                </a:solidFill>
              </a:rPr>
              <a:t>th</a:t>
            </a:r>
            <a:r>
              <a:rPr lang="en-US" sz="2400" dirty="0">
                <a:solidFill>
                  <a:schemeClr val="bg1">
                    <a:lumMod val="85000"/>
                  </a:schemeClr>
                </a:solidFill>
              </a:rPr>
              <a:t> May 2025</a:t>
            </a:r>
          </a:p>
          <a:p>
            <a:pPr algn="ctr"/>
            <a:r>
              <a:rPr lang="en-US" sz="2400" dirty="0">
                <a:solidFill>
                  <a:schemeClr val="bg1">
                    <a:lumMod val="85000"/>
                  </a:schemeClr>
                </a:solidFill>
              </a:rPr>
              <a:t> </a:t>
            </a:r>
          </a:p>
        </p:txBody>
      </p:sp>
      <p:sp>
        <p:nvSpPr>
          <p:cNvPr id="6" name="TextBox 5">
            <a:extLst>
              <a:ext uri="{FF2B5EF4-FFF2-40B4-BE49-F238E27FC236}">
                <a16:creationId xmlns:a16="http://schemas.microsoft.com/office/drawing/2014/main" id="{70B3E447-AD8B-6DA0-D330-601F49879B98}"/>
              </a:ext>
            </a:extLst>
          </p:cNvPr>
          <p:cNvSpPr txBox="1"/>
          <p:nvPr/>
        </p:nvSpPr>
        <p:spPr>
          <a:xfrm>
            <a:off x="-2584" y="6003966"/>
            <a:ext cx="12194584" cy="400110"/>
          </a:xfrm>
          <a:prstGeom prst="rect">
            <a:avLst/>
          </a:prstGeom>
          <a:noFill/>
        </p:spPr>
        <p:txBody>
          <a:bodyPr wrap="square">
            <a:spAutoFit/>
          </a:bodyPr>
          <a:lstStyle/>
          <a:p>
            <a:pPr algn="ctr"/>
            <a:r>
              <a:rPr lang="en-US" sz="2000" dirty="0">
                <a:solidFill>
                  <a:schemeClr val="bg1">
                    <a:lumMod val="85000"/>
                  </a:schemeClr>
                </a:solidFill>
              </a:rPr>
              <a:t>with coauthors Adam C. Kellerman, Jacob </a:t>
            </a:r>
            <a:r>
              <a:rPr lang="en-US" sz="2000" dirty="0" err="1">
                <a:solidFill>
                  <a:schemeClr val="bg1">
                    <a:lumMod val="85000"/>
                  </a:schemeClr>
                </a:solidFill>
              </a:rPr>
              <a:t>Bortnik</a:t>
            </a:r>
            <a:r>
              <a:rPr lang="en-US" sz="2000" dirty="0">
                <a:solidFill>
                  <a:schemeClr val="bg1">
                    <a:lumMod val="85000"/>
                  </a:schemeClr>
                </a:solidFill>
              </a:rPr>
              <a:t>, Richard B. Horne, Ravindra T. Desai, Sarah A. </a:t>
            </a:r>
            <a:r>
              <a:rPr lang="en-US" sz="2000" dirty="0" err="1">
                <a:solidFill>
                  <a:schemeClr val="bg1">
                    <a:lumMod val="85000"/>
                  </a:schemeClr>
                </a:solidFill>
              </a:rPr>
              <a:t>Glauert</a:t>
            </a:r>
            <a:r>
              <a:rPr lang="en-US" sz="2000" dirty="0">
                <a:solidFill>
                  <a:schemeClr val="bg1">
                    <a:lumMod val="85000"/>
                  </a:schemeClr>
                </a:solidFill>
              </a:rPr>
              <a:t> </a:t>
            </a:r>
          </a:p>
        </p:txBody>
      </p:sp>
    </p:spTree>
    <p:extLst>
      <p:ext uri="{BB962C8B-B14F-4D97-AF65-F5344CB8AC3E}">
        <p14:creationId xmlns:p14="http://schemas.microsoft.com/office/powerpoint/2010/main" val="3429959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189F2-B632-E23A-6708-04B80CB4178A}"/>
              </a:ext>
            </a:extLst>
          </p:cNvPr>
          <p:cNvSpPr>
            <a:spLocks noGrp="1"/>
          </p:cNvSpPr>
          <p:nvPr>
            <p:ph type="title"/>
          </p:nvPr>
        </p:nvSpPr>
        <p:spPr>
          <a:xfrm>
            <a:off x="838200" y="0"/>
            <a:ext cx="10515600" cy="1325563"/>
          </a:xfrm>
        </p:spPr>
        <p:txBody>
          <a:bodyPr/>
          <a:lstStyle/>
          <a:p>
            <a:r>
              <a:rPr lang="en-US" dirty="0"/>
              <a:t>Trajectory Redistribution In Phase Space</a:t>
            </a:r>
          </a:p>
        </p:txBody>
      </p:sp>
      <p:pic>
        <p:nvPicPr>
          <p:cNvPr id="6" name="Picture 5">
            <a:extLst>
              <a:ext uri="{FF2B5EF4-FFF2-40B4-BE49-F238E27FC236}">
                <a16:creationId xmlns:a16="http://schemas.microsoft.com/office/drawing/2014/main" id="{5C224A06-C9D7-49E5-ABC2-7796CD2CF762}"/>
              </a:ext>
            </a:extLst>
          </p:cNvPr>
          <p:cNvPicPr>
            <a:picLocks noChangeAspect="1"/>
          </p:cNvPicPr>
          <p:nvPr/>
        </p:nvPicPr>
        <p:blipFill>
          <a:blip r:embed="rId3"/>
          <a:stretch>
            <a:fillRect/>
          </a:stretch>
        </p:blipFill>
        <p:spPr>
          <a:xfrm>
            <a:off x="2246871" y="1908280"/>
            <a:ext cx="4305300" cy="711200"/>
          </a:xfrm>
          <a:prstGeom prst="rect">
            <a:avLst/>
          </a:prstGeom>
        </p:spPr>
      </p:pic>
      <p:pic>
        <p:nvPicPr>
          <p:cNvPr id="11" name="Picture 10">
            <a:extLst>
              <a:ext uri="{FF2B5EF4-FFF2-40B4-BE49-F238E27FC236}">
                <a16:creationId xmlns:a16="http://schemas.microsoft.com/office/drawing/2014/main" id="{E422606F-2A43-6F74-E23D-84D416B0FC36}"/>
              </a:ext>
            </a:extLst>
          </p:cNvPr>
          <p:cNvPicPr>
            <a:picLocks noChangeAspect="1"/>
          </p:cNvPicPr>
          <p:nvPr/>
        </p:nvPicPr>
        <p:blipFill rotWithShape="1">
          <a:blip r:embed="rId4"/>
          <a:srcRect t="56605"/>
          <a:stretch/>
        </p:blipFill>
        <p:spPr>
          <a:xfrm>
            <a:off x="2209800" y="4001996"/>
            <a:ext cx="7772400" cy="774627"/>
          </a:xfrm>
          <a:prstGeom prst="rect">
            <a:avLst/>
          </a:prstGeom>
        </p:spPr>
      </p:pic>
      <p:pic>
        <p:nvPicPr>
          <p:cNvPr id="12" name="Picture 11">
            <a:extLst>
              <a:ext uri="{FF2B5EF4-FFF2-40B4-BE49-F238E27FC236}">
                <a16:creationId xmlns:a16="http://schemas.microsoft.com/office/drawing/2014/main" id="{53F802FB-C331-F2DF-8615-F9B85C404897}"/>
              </a:ext>
            </a:extLst>
          </p:cNvPr>
          <p:cNvPicPr>
            <a:picLocks noChangeAspect="1"/>
          </p:cNvPicPr>
          <p:nvPr/>
        </p:nvPicPr>
        <p:blipFill rotWithShape="1">
          <a:blip r:embed="rId5"/>
          <a:srcRect t="54468"/>
          <a:stretch/>
        </p:blipFill>
        <p:spPr>
          <a:xfrm>
            <a:off x="2209800" y="5933559"/>
            <a:ext cx="7772400" cy="774628"/>
          </a:xfrm>
          <a:prstGeom prst="rect">
            <a:avLst/>
          </a:prstGeom>
        </p:spPr>
      </p:pic>
      <p:cxnSp>
        <p:nvCxnSpPr>
          <p:cNvPr id="16" name="Straight Arrow Connector 15">
            <a:extLst>
              <a:ext uri="{FF2B5EF4-FFF2-40B4-BE49-F238E27FC236}">
                <a16:creationId xmlns:a16="http://schemas.microsoft.com/office/drawing/2014/main" id="{70DCEEFE-B115-1747-2877-9624E88B846D}"/>
              </a:ext>
            </a:extLst>
          </p:cNvPr>
          <p:cNvCxnSpPr>
            <a:cxnSpLocks/>
          </p:cNvCxnSpPr>
          <p:nvPr/>
        </p:nvCxnSpPr>
        <p:spPr>
          <a:xfrm>
            <a:off x="6256640" y="4887834"/>
            <a:ext cx="9377" cy="10404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6EBEB75-8B13-424D-130B-5F9703E83483}"/>
              </a:ext>
            </a:extLst>
          </p:cNvPr>
          <p:cNvCxnSpPr>
            <a:cxnSpLocks/>
          </p:cNvCxnSpPr>
          <p:nvPr/>
        </p:nvCxnSpPr>
        <p:spPr>
          <a:xfrm>
            <a:off x="6266017" y="2795107"/>
            <a:ext cx="0" cy="8748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C2A61FF-B940-EFD6-E244-94D5C185B701}"/>
              </a:ext>
            </a:extLst>
          </p:cNvPr>
          <p:cNvSpPr txBox="1"/>
          <p:nvPr/>
        </p:nvSpPr>
        <p:spPr>
          <a:xfrm>
            <a:off x="1790700" y="2845060"/>
            <a:ext cx="4305300" cy="646331"/>
          </a:xfrm>
          <a:prstGeom prst="rect">
            <a:avLst/>
          </a:prstGeom>
          <a:noFill/>
        </p:spPr>
        <p:txBody>
          <a:bodyPr wrap="square">
            <a:spAutoFit/>
          </a:bodyPr>
          <a:lstStyle/>
          <a:p>
            <a:r>
              <a:rPr lang="en-US" sz="1800" dirty="0">
                <a:solidFill>
                  <a:srgbClr val="FF0000"/>
                </a:solidFill>
              </a:rPr>
              <a:t>Initialize test protons at regularly-spaced gyration, bounce &amp; drift phases</a:t>
            </a:r>
            <a:endParaRPr lang="en-US" dirty="0">
              <a:solidFill>
                <a:srgbClr val="FF0000"/>
              </a:solidFill>
            </a:endParaRPr>
          </a:p>
        </p:txBody>
      </p:sp>
      <p:sp>
        <p:nvSpPr>
          <p:cNvPr id="9" name="TextBox 8">
            <a:extLst>
              <a:ext uri="{FF2B5EF4-FFF2-40B4-BE49-F238E27FC236}">
                <a16:creationId xmlns:a16="http://schemas.microsoft.com/office/drawing/2014/main" id="{A67A4111-5660-6E54-A091-A752A34C39B6}"/>
              </a:ext>
            </a:extLst>
          </p:cNvPr>
          <p:cNvSpPr txBox="1"/>
          <p:nvPr/>
        </p:nvSpPr>
        <p:spPr>
          <a:xfrm>
            <a:off x="1790700" y="4893089"/>
            <a:ext cx="4305300" cy="923330"/>
          </a:xfrm>
          <a:prstGeom prst="rect">
            <a:avLst/>
          </a:prstGeom>
          <a:noFill/>
        </p:spPr>
        <p:txBody>
          <a:bodyPr wrap="square">
            <a:spAutoFit/>
          </a:bodyPr>
          <a:lstStyle/>
          <a:p>
            <a:r>
              <a:rPr lang="en-US" sz="1800" dirty="0">
                <a:solidFill>
                  <a:srgbClr val="FF0000"/>
                </a:solidFill>
              </a:rPr>
              <a:t>Trace backwards in time through March 1991 event, then determine pre-event parameters:</a:t>
            </a:r>
            <a:endParaRPr lang="en-US" dirty="0">
              <a:solidFill>
                <a:srgbClr val="FF0000"/>
              </a:solidFill>
            </a:endParaRPr>
          </a:p>
        </p:txBody>
      </p:sp>
      <p:sp>
        <p:nvSpPr>
          <p:cNvPr id="10" name="TextBox 9">
            <a:extLst>
              <a:ext uri="{FF2B5EF4-FFF2-40B4-BE49-F238E27FC236}">
                <a16:creationId xmlns:a16="http://schemas.microsoft.com/office/drawing/2014/main" id="{33F152B9-F88F-254D-420A-39A7D0747B01}"/>
              </a:ext>
            </a:extLst>
          </p:cNvPr>
          <p:cNvSpPr txBox="1"/>
          <p:nvPr/>
        </p:nvSpPr>
        <p:spPr>
          <a:xfrm>
            <a:off x="1790700" y="1227977"/>
            <a:ext cx="4305300" cy="369332"/>
          </a:xfrm>
          <a:prstGeom prst="rect">
            <a:avLst/>
          </a:prstGeom>
          <a:noFill/>
        </p:spPr>
        <p:txBody>
          <a:bodyPr wrap="square">
            <a:spAutoFit/>
          </a:bodyPr>
          <a:lstStyle/>
          <a:p>
            <a:r>
              <a:rPr lang="en-US" sz="1800" dirty="0">
                <a:solidFill>
                  <a:srgbClr val="FF0000"/>
                </a:solidFill>
              </a:rPr>
              <a:t>For each coordinate of interest…</a:t>
            </a:r>
            <a:endParaRPr lang="en-US" dirty="0">
              <a:solidFill>
                <a:srgbClr val="FF0000"/>
              </a:solidFill>
            </a:endParaRPr>
          </a:p>
        </p:txBody>
      </p:sp>
    </p:spTree>
    <p:extLst>
      <p:ext uri="{BB962C8B-B14F-4D97-AF65-F5344CB8AC3E}">
        <p14:creationId xmlns:p14="http://schemas.microsoft.com/office/powerpoint/2010/main" val="1767470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nim_P1P2.mp4">
            <a:hlinkClick r:id="" action="ppaction://media"/>
            <a:extLst>
              <a:ext uri="{FF2B5EF4-FFF2-40B4-BE49-F238E27FC236}">
                <a16:creationId xmlns:a16="http://schemas.microsoft.com/office/drawing/2014/main" id="{6AFC9CF4-1E38-3751-24FA-3EDF39134AB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095712" y="0"/>
            <a:ext cx="9144834" cy="6858000"/>
          </a:xfrm>
        </p:spPr>
      </p:pic>
      <p:sp>
        <p:nvSpPr>
          <p:cNvPr id="8" name="TextBox 7">
            <a:extLst>
              <a:ext uri="{FF2B5EF4-FFF2-40B4-BE49-F238E27FC236}">
                <a16:creationId xmlns:a16="http://schemas.microsoft.com/office/drawing/2014/main" id="{447BC9FC-200B-5E23-DD47-6FACA618CCD5}"/>
              </a:ext>
            </a:extLst>
          </p:cNvPr>
          <p:cNvSpPr txBox="1"/>
          <p:nvPr/>
        </p:nvSpPr>
        <p:spPr>
          <a:xfrm>
            <a:off x="7602678" y="6396335"/>
            <a:ext cx="1064302" cy="461665"/>
          </a:xfrm>
          <a:prstGeom prst="rect">
            <a:avLst/>
          </a:prstGeom>
          <a:noFill/>
        </p:spPr>
        <p:txBody>
          <a:bodyPr wrap="square" rtlCol="0">
            <a:spAutoFit/>
          </a:bodyPr>
          <a:lstStyle/>
          <a:p>
            <a:r>
              <a:rPr lang="en-US" sz="2400" dirty="0"/>
              <a:t>X</a:t>
            </a:r>
            <a:r>
              <a:rPr lang="en-US" sz="2400" baseline="-25000" dirty="0"/>
              <a:t>MAG</a:t>
            </a:r>
          </a:p>
        </p:txBody>
      </p:sp>
      <p:sp>
        <p:nvSpPr>
          <p:cNvPr id="9" name="TextBox 8">
            <a:extLst>
              <a:ext uri="{FF2B5EF4-FFF2-40B4-BE49-F238E27FC236}">
                <a16:creationId xmlns:a16="http://schemas.microsoft.com/office/drawing/2014/main" id="{9C97DBA1-7CA9-F628-261A-AFF39D769C6E}"/>
              </a:ext>
            </a:extLst>
          </p:cNvPr>
          <p:cNvSpPr txBox="1"/>
          <p:nvPr/>
        </p:nvSpPr>
        <p:spPr>
          <a:xfrm>
            <a:off x="4724150" y="3551866"/>
            <a:ext cx="1064302" cy="461665"/>
          </a:xfrm>
          <a:prstGeom prst="rect">
            <a:avLst/>
          </a:prstGeom>
          <a:noFill/>
        </p:spPr>
        <p:txBody>
          <a:bodyPr wrap="square" rtlCol="0">
            <a:spAutoFit/>
          </a:bodyPr>
          <a:lstStyle/>
          <a:p>
            <a:r>
              <a:rPr lang="en-US" sz="2400" dirty="0"/>
              <a:t>Y</a:t>
            </a:r>
            <a:r>
              <a:rPr lang="en-US" sz="2400" baseline="-25000" dirty="0"/>
              <a:t>MAG</a:t>
            </a:r>
          </a:p>
        </p:txBody>
      </p:sp>
      <p:pic>
        <p:nvPicPr>
          <p:cNvPr id="3" name="Picture 2" descr="A graph of a graph with numbers and lines&#10;&#10;Description automatically generated with medium confidence">
            <a:extLst>
              <a:ext uri="{FF2B5EF4-FFF2-40B4-BE49-F238E27FC236}">
                <a16:creationId xmlns:a16="http://schemas.microsoft.com/office/drawing/2014/main" id="{65878119-F6A6-1FAE-2E45-426269A3E014}"/>
              </a:ext>
            </a:extLst>
          </p:cNvPr>
          <p:cNvPicPr>
            <a:picLocks noChangeAspect="1"/>
          </p:cNvPicPr>
          <p:nvPr/>
        </p:nvPicPr>
        <p:blipFill>
          <a:blip r:embed="rId6"/>
          <a:stretch>
            <a:fillRect/>
          </a:stretch>
        </p:blipFill>
        <p:spPr>
          <a:xfrm>
            <a:off x="0" y="-1"/>
            <a:ext cx="4495800" cy="6795575"/>
          </a:xfrm>
          <a:prstGeom prst="rect">
            <a:avLst/>
          </a:prstGeom>
        </p:spPr>
      </p:pic>
      <p:pic>
        <p:nvPicPr>
          <p:cNvPr id="6" name="Picture 5" descr="A graph of a graph with numbers and lines&#10;&#10;Description automatically generated with medium confidence">
            <a:extLst>
              <a:ext uri="{FF2B5EF4-FFF2-40B4-BE49-F238E27FC236}">
                <a16:creationId xmlns:a16="http://schemas.microsoft.com/office/drawing/2014/main" id="{6F857D01-AB10-4F6B-13E6-E3D132D86A11}"/>
              </a:ext>
            </a:extLst>
          </p:cNvPr>
          <p:cNvPicPr>
            <a:picLocks noChangeAspect="1"/>
          </p:cNvPicPr>
          <p:nvPr/>
        </p:nvPicPr>
        <p:blipFill>
          <a:blip r:embed="rId7"/>
          <a:stretch>
            <a:fillRect/>
          </a:stretch>
        </p:blipFill>
        <p:spPr>
          <a:xfrm>
            <a:off x="0" y="0"/>
            <a:ext cx="4495800" cy="6795574"/>
          </a:xfrm>
          <a:prstGeom prst="rect">
            <a:avLst/>
          </a:prstGeom>
        </p:spPr>
      </p:pic>
      <p:sp>
        <p:nvSpPr>
          <p:cNvPr id="10" name="TextBox 9">
            <a:extLst>
              <a:ext uri="{FF2B5EF4-FFF2-40B4-BE49-F238E27FC236}">
                <a16:creationId xmlns:a16="http://schemas.microsoft.com/office/drawing/2014/main" id="{F0FC3219-7E4B-E8FA-AA23-6953A6F0E36B}"/>
              </a:ext>
            </a:extLst>
          </p:cNvPr>
          <p:cNvSpPr txBox="1"/>
          <p:nvPr/>
        </p:nvSpPr>
        <p:spPr>
          <a:xfrm>
            <a:off x="9616440" y="4495800"/>
            <a:ext cx="498855" cy="400110"/>
          </a:xfrm>
          <a:prstGeom prst="rect">
            <a:avLst/>
          </a:prstGeom>
          <a:noFill/>
        </p:spPr>
        <p:txBody>
          <a:bodyPr wrap="none" rtlCol="0">
            <a:spAutoFit/>
          </a:bodyPr>
          <a:lstStyle/>
          <a:p>
            <a:r>
              <a:rPr lang="en-US" sz="2000" dirty="0"/>
              <a:t>P1</a:t>
            </a:r>
          </a:p>
        </p:txBody>
      </p:sp>
      <p:sp>
        <p:nvSpPr>
          <p:cNvPr id="11" name="TextBox 10">
            <a:extLst>
              <a:ext uri="{FF2B5EF4-FFF2-40B4-BE49-F238E27FC236}">
                <a16:creationId xmlns:a16="http://schemas.microsoft.com/office/drawing/2014/main" id="{E69CE2D7-7083-E46A-1039-F7C7C0AC928B}"/>
              </a:ext>
            </a:extLst>
          </p:cNvPr>
          <p:cNvSpPr txBox="1"/>
          <p:nvPr/>
        </p:nvSpPr>
        <p:spPr>
          <a:xfrm>
            <a:off x="6639552" y="3397786"/>
            <a:ext cx="498855" cy="400110"/>
          </a:xfrm>
          <a:prstGeom prst="rect">
            <a:avLst/>
          </a:prstGeom>
          <a:noFill/>
        </p:spPr>
        <p:txBody>
          <a:bodyPr wrap="none" rtlCol="0">
            <a:spAutoFit/>
          </a:bodyPr>
          <a:lstStyle/>
          <a:p>
            <a:r>
              <a:rPr lang="en-US" sz="2000" dirty="0">
                <a:solidFill>
                  <a:srgbClr val="0000FF"/>
                </a:solidFill>
              </a:rPr>
              <a:t>P1</a:t>
            </a:r>
          </a:p>
        </p:txBody>
      </p:sp>
    </p:spTree>
    <p:extLst>
      <p:ext uri="{BB962C8B-B14F-4D97-AF65-F5344CB8AC3E}">
        <p14:creationId xmlns:p14="http://schemas.microsoft.com/office/powerpoint/2010/main" val="399552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repeatCount="indefinite"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B736-DBB5-6665-0404-80A7B4FD7921}"/>
              </a:ext>
            </a:extLst>
          </p:cNvPr>
          <p:cNvSpPr>
            <a:spLocks noGrp="1"/>
          </p:cNvSpPr>
          <p:nvPr>
            <p:ph type="title"/>
          </p:nvPr>
        </p:nvSpPr>
        <p:spPr/>
        <p:txBody>
          <a:bodyPr/>
          <a:lstStyle/>
          <a:p>
            <a:r>
              <a:rPr lang="en-US" dirty="0"/>
              <a:t>Predicting PSD</a:t>
            </a:r>
          </a:p>
        </p:txBody>
      </p:sp>
      <p:sp>
        <p:nvSpPr>
          <p:cNvPr id="3" name="Content Placeholder 2">
            <a:extLst>
              <a:ext uri="{FF2B5EF4-FFF2-40B4-BE49-F238E27FC236}">
                <a16:creationId xmlns:a16="http://schemas.microsoft.com/office/drawing/2014/main" id="{2720EB7D-4331-9E4B-4271-F72A2BDC4FA2}"/>
              </a:ext>
            </a:extLst>
          </p:cNvPr>
          <p:cNvSpPr>
            <a:spLocks noGrp="1"/>
          </p:cNvSpPr>
          <p:nvPr>
            <p:ph idx="1"/>
          </p:nvPr>
        </p:nvSpPr>
        <p:spPr>
          <a:xfrm>
            <a:off x="838199" y="1825625"/>
            <a:ext cx="4167313" cy="4351338"/>
          </a:xfrm>
        </p:spPr>
        <p:txBody>
          <a:bodyPr/>
          <a:lstStyle/>
          <a:p>
            <a:r>
              <a:rPr lang="en-US" sz="1800" dirty="0">
                <a:effectLst/>
                <a:latin typeface="Arial" panose="020B0604020202020204" pitchFamily="34" charset="0"/>
                <a:cs typeface="Arial" panose="020B0604020202020204" pitchFamily="34" charset="0"/>
              </a:rPr>
              <a:t>Test particles were organized into K clusters based on the pre-event parameters</a:t>
            </a:r>
            <a:br>
              <a:rPr lang="en-US" sz="1800" dirty="0">
                <a:effectLst/>
                <a:latin typeface="Arial" panose="020B0604020202020204" pitchFamily="34" charset="0"/>
                <a:cs typeface="Arial" panose="020B0604020202020204" pitchFamily="34" charset="0"/>
              </a:rPr>
            </a:br>
            <a:r>
              <a:rPr lang="en-US" sz="1800" dirty="0">
                <a:solidFill>
                  <a:srgbClr val="0000FF"/>
                </a:solidFill>
                <a:effectLst/>
                <a:latin typeface="Arial" panose="020B0604020202020204" pitchFamily="34" charset="0"/>
                <a:cs typeface="Arial" panose="020B0604020202020204" pitchFamily="34" charset="0"/>
              </a:rPr>
              <a:t>(1.4[L − 1], cos</a:t>
            </a:r>
            <a:r>
              <a:rPr lang="el-GR" sz="1800" dirty="0">
                <a:solidFill>
                  <a:srgbClr val="0000FF"/>
                </a:solidFill>
                <a:effectLst/>
                <a:latin typeface="Arial" panose="020B0604020202020204" pitchFamily="34" charset="0"/>
                <a:cs typeface="Arial" panose="020B0604020202020204" pitchFamily="34" charset="0"/>
              </a:rPr>
              <a:t>φ</a:t>
            </a:r>
            <a:r>
              <a:rPr lang="el-GR" sz="1800" baseline="-25000" dirty="0">
                <a:solidFill>
                  <a:srgbClr val="0000FF"/>
                </a:solidFill>
                <a:effectLst/>
                <a:latin typeface="Arial" panose="020B0604020202020204" pitchFamily="34" charset="0"/>
                <a:cs typeface="Arial" panose="020B0604020202020204" pitchFamily="34" charset="0"/>
              </a:rPr>
              <a:t>3</a:t>
            </a:r>
            <a:r>
              <a:rPr lang="en-US" sz="1800" dirty="0">
                <a:solidFill>
                  <a:srgbClr val="0000FF"/>
                </a:solidFill>
                <a:effectLst/>
                <a:latin typeface="Arial" panose="020B0604020202020204" pitchFamily="34" charset="0"/>
                <a:cs typeface="Arial" panose="020B0604020202020204" pitchFamily="34" charset="0"/>
              </a:rPr>
              <a:t>, sin</a:t>
            </a:r>
            <a:r>
              <a:rPr lang="el-GR" sz="1800" dirty="0">
                <a:solidFill>
                  <a:srgbClr val="0000FF"/>
                </a:solidFill>
                <a:effectLst/>
                <a:latin typeface="Arial" panose="020B0604020202020204" pitchFamily="34" charset="0"/>
                <a:cs typeface="Arial" panose="020B0604020202020204" pitchFamily="34" charset="0"/>
              </a:rPr>
              <a:t>φ</a:t>
            </a:r>
            <a:r>
              <a:rPr lang="el-GR" sz="1800" baseline="-25000" dirty="0">
                <a:solidFill>
                  <a:srgbClr val="0000FF"/>
                </a:solidFill>
                <a:effectLst/>
                <a:latin typeface="Arial" panose="020B0604020202020204" pitchFamily="34" charset="0"/>
                <a:cs typeface="Arial" panose="020B0604020202020204" pitchFamily="34" charset="0"/>
              </a:rPr>
              <a:t>3</a:t>
            </a:r>
            <a:r>
              <a:rPr lang="en-US" sz="1800" dirty="0">
                <a:solidFill>
                  <a:srgbClr val="0000FF"/>
                </a:solidFill>
                <a:effectLst/>
                <a:latin typeface="Arial" panose="020B0604020202020204" pitchFamily="34" charset="0"/>
                <a:cs typeface="Arial" panose="020B0604020202020204" pitchFamily="34" charset="0"/>
              </a:rPr>
              <a:t>)</a:t>
            </a:r>
            <a:r>
              <a:rPr lang="en-US" sz="1800" dirty="0">
                <a:effectLst/>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1F89F90-63E2-B0DE-D6C0-66ECEAC0349B}"/>
              </a:ext>
            </a:extLst>
          </p:cNvPr>
          <p:cNvPicPr>
            <a:picLocks noChangeAspect="1"/>
          </p:cNvPicPr>
          <p:nvPr/>
        </p:nvPicPr>
        <p:blipFill>
          <a:blip r:embed="rId3"/>
          <a:stretch>
            <a:fillRect/>
          </a:stretch>
        </p:blipFill>
        <p:spPr>
          <a:xfrm>
            <a:off x="5005513" y="0"/>
            <a:ext cx="7186487" cy="6858000"/>
          </a:xfrm>
          <a:prstGeom prst="rect">
            <a:avLst/>
          </a:prstGeom>
        </p:spPr>
      </p:pic>
      <p:pic>
        <p:nvPicPr>
          <p:cNvPr id="5" name="Picture 4">
            <a:extLst>
              <a:ext uri="{FF2B5EF4-FFF2-40B4-BE49-F238E27FC236}">
                <a16:creationId xmlns:a16="http://schemas.microsoft.com/office/drawing/2014/main" id="{3AC99728-94E0-E87B-AD35-F38803C75FAB}"/>
              </a:ext>
            </a:extLst>
          </p:cNvPr>
          <p:cNvPicPr>
            <a:picLocks noChangeAspect="1"/>
          </p:cNvPicPr>
          <p:nvPr/>
        </p:nvPicPr>
        <p:blipFill>
          <a:blip r:embed="rId4"/>
          <a:stretch>
            <a:fillRect/>
          </a:stretch>
        </p:blipFill>
        <p:spPr>
          <a:xfrm>
            <a:off x="5005513" y="0"/>
            <a:ext cx="7186487" cy="6858000"/>
          </a:xfrm>
          <a:prstGeom prst="rect">
            <a:avLst/>
          </a:prstGeom>
        </p:spPr>
      </p:pic>
      <p:pic>
        <p:nvPicPr>
          <p:cNvPr id="6" name="Picture 5">
            <a:extLst>
              <a:ext uri="{FF2B5EF4-FFF2-40B4-BE49-F238E27FC236}">
                <a16:creationId xmlns:a16="http://schemas.microsoft.com/office/drawing/2014/main" id="{CA66A463-9EFF-DDB9-CC4B-9DE6799F149D}"/>
              </a:ext>
            </a:extLst>
          </p:cNvPr>
          <p:cNvPicPr>
            <a:picLocks noChangeAspect="1"/>
          </p:cNvPicPr>
          <p:nvPr/>
        </p:nvPicPr>
        <p:blipFill>
          <a:blip r:embed="rId5"/>
          <a:stretch>
            <a:fillRect/>
          </a:stretch>
        </p:blipFill>
        <p:spPr>
          <a:xfrm>
            <a:off x="5005513" y="0"/>
            <a:ext cx="7186487" cy="6858000"/>
          </a:xfrm>
          <a:prstGeom prst="rect">
            <a:avLst/>
          </a:prstGeom>
        </p:spPr>
      </p:pic>
      <p:pic>
        <p:nvPicPr>
          <p:cNvPr id="7" name="Picture 6">
            <a:extLst>
              <a:ext uri="{FF2B5EF4-FFF2-40B4-BE49-F238E27FC236}">
                <a16:creationId xmlns:a16="http://schemas.microsoft.com/office/drawing/2014/main" id="{3A175B15-558A-0A4C-9369-F7CF9B6C00E4}"/>
              </a:ext>
            </a:extLst>
          </p:cNvPr>
          <p:cNvPicPr>
            <a:picLocks noChangeAspect="1"/>
          </p:cNvPicPr>
          <p:nvPr/>
        </p:nvPicPr>
        <p:blipFill>
          <a:blip r:embed="rId6"/>
          <a:stretch>
            <a:fillRect/>
          </a:stretch>
        </p:blipFill>
        <p:spPr>
          <a:xfrm>
            <a:off x="5005513" y="0"/>
            <a:ext cx="7186487" cy="6858000"/>
          </a:xfrm>
          <a:prstGeom prst="rect">
            <a:avLst/>
          </a:prstGeom>
        </p:spPr>
      </p:pic>
      <p:pic>
        <p:nvPicPr>
          <p:cNvPr id="8" name="Picture 7">
            <a:extLst>
              <a:ext uri="{FF2B5EF4-FFF2-40B4-BE49-F238E27FC236}">
                <a16:creationId xmlns:a16="http://schemas.microsoft.com/office/drawing/2014/main" id="{4181B295-9FBC-DBE8-4AA5-D5849CD1325D}"/>
              </a:ext>
            </a:extLst>
          </p:cNvPr>
          <p:cNvPicPr>
            <a:picLocks noChangeAspect="1"/>
          </p:cNvPicPr>
          <p:nvPr/>
        </p:nvPicPr>
        <p:blipFill>
          <a:blip r:embed="rId7"/>
          <a:stretch>
            <a:fillRect/>
          </a:stretch>
        </p:blipFill>
        <p:spPr>
          <a:xfrm>
            <a:off x="344612" y="4722019"/>
            <a:ext cx="4660900" cy="1651000"/>
          </a:xfrm>
          <a:prstGeom prst="rect">
            <a:avLst/>
          </a:prstGeom>
        </p:spPr>
      </p:pic>
    </p:spTree>
    <p:extLst>
      <p:ext uri="{BB962C8B-B14F-4D97-AF65-F5344CB8AC3E}">
        <p14:creationId xmlns:p14="http://schemas.microsoft.com/office/powerpoint/2010/main" val="264696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F55E31-5810-AD5A-C8B2-C7DF412C1244}"/>
              </a:ext>
            </a:extLst>
          </p:cNvPr>
          <p:cNvPicPr>
            <a:picLocks noChangeAspect="1"/>
          </p:cNvPicPr>
          <p:nvPr/>
        </p:nvPicPr>
        <p:blipFill>
          <a:blip r:embed="rId3"/>
          <a:stretch>
            <a:fillRect/>
          </a:stretch>
        </p:blipFill>
        <p:spPr>
          <a:xfrm>
            <a:off x="6562615" y="0"/>
            <a:ext cx="5159829" cy="6879772"/>
          </a:xfrm>
          <a:prstGeom prst="rect">
            <a:avLst/>
          </a:prstGeom>
        </p:spPr>
      </p:pic>
      <p:pic>
        <p:nvPicPr>
          <p:cNvPr id="3" name="Picture 2">
            <a:extLst>
              <a:ext uri="{FF2B5EF4-FFF2-40B4-BE49-F238E27FC236}">
                <a16:creationId xmlns:a16="http://schemas.microsoft.com/office/drawing/2014/main" id="{9EAB35AD-1CE2-CD52-10E8-71E4A9861751}"/>
              </a:ext>
            </a:extLst>
          </p:cNvPr>
          <p:cNvPicPr>
            <a:picLocks noChangeAspect="1"/>
          </p:cNvPicPr>
          <p:nvPr/>
        </p:nvPicPr>
        <p:blipFill>
          <a:blip r:embed="rId4"/>
          <a:stretch>
            <a:fillRect/>
          </a:stretch>
        </p:blipFill>
        <p:spPr>
          <a:xfrm>
            <a:off x="469556" y="720510"/>
            <a:ext cx="4660900" cy="1651000"/>
          </a:xfrm>
          <a:prstGeom prst="rect">
            <a:avLst/>
          </a:prstGeom>
        </p:spPr>
      </p:pic>
      <p:sp>
        <p:nvSpPr>
          <p:cNvPr id="5" name="Content Placeholder 2">
            <a:extLst>
              <a:ext uri="{FF2B5EF4-FFF2-40B4-BE49-F238E27FC236}">
                <a16:creationId xmlns:a16="http://schemas.microsoft.com/office/drawing/2014/main" id="{9ABAB694-A872-69F6-CA2F-2BDEACA4D944}"/>
              </a:ext>
            </a:extLst>
          </p:cNvPr>
          <p:cNvSpPr>
            <a:spLocks noGrp="1"/>
          </p:cNvSpPr>
          <p:nvPr>
            <p:ph idx="1"/>
          </p:nvPr>
        </p:nvSpPr>
        <p:spPr>
          <a:xfrm>
            <a:off x="526264" y="2767913"/>
            <a:ext cx="5862179" cy="2544077"/>
          </a:xfrm>
        </p:spPr>
        <p:txBody>
          <a:bodyPr>
            <a:normAutofit/>
          </a:bodyPr>
          <a:lstStyle/>
          <a:p>
            <a:r>
              <a:rPr lang="en-US" sz="2400" dirty="0">
                <a:effectLst/>
                <a:latin typeface="Arial" panose="020B0604020202020204" pitchFamily="34" charset="0"/>
                <a:cs typeface="Arial" panose="020B0604020202020204" pitchFamily="34" charset="0"/>
              </a:rPr>
              <a:t>1-20MeV enhancement can be accounted for by internal redistribution</a:t>
            </a:r>
          </a:p>
          <a:p>
            <a:r>
              <a:rPr lang="en-US" sz="2400" dirty="0">
                <a:latin typeface="Arial" panose="020B0604020202020204" pitchFamily="34" charset="0"/>
                <a:cs typeface="Arial" panose="020B0604020202020204" pitchFamily="34" charset="0"/>
              </a:rPr>
              <a:t>At &gt;20MeV, there is a discrepancy, possibly because an external source of SEPs is required</a:t>
            </a:r>
          </a:p>
        </p:txBody>
      </p:sp>
    </p:spTree>
    <p:extLst>
      <p:ext uri="{BB962C8B-B14F-4D97-AF65-F5344CB8AC3E}">
        <p14:creationId xmlns:p14="http://schemas.microsoft.com/office/powerpoint/2010/main" val="620239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9B9A9E-6054-11EF-CFA6-6D4AADFF9BFF}"/>
              </a:ext>
            </a:extLst>
          </p:cNvPr>
          <p:cNvPicPr>
            <a:picLocks noChangeAspect="1"/>
          </p:cNvPicPr>
          <p:nvPr/>
        </p:nvPicPr>
        <p:blipFill rotWithShape="1">
          <a:blip r:embed="rId2"/>
          <a:srcRect t="56605"/>
          <a:stretch/>
        </p:blipFill>
        <p:spPr>
          <a:xfrm>
            <a:off x="6887537" y="2173277"/>
            <a:ext cx="5327817" cy="530991"/>
          </a:xfrm>
          <a:prstGeom prst="rect">
            <a:avLst/>
          </a:prstGeom>
        </p:spPr>
      </p:pic>
      <p:pic>
        <p:nvPicPr>
          <p:cNvPr id="5" name="Picture 4">
            <a:extLst>
              <a:ext uri="{FF2B5EF4-FFF2-40B4-BE49-F238E27FC236}">
                <a16:creationId xmlns:a16="http://schemas.microsoft.com/office/drawing/2014/main" id="{0CFC4AC0-90F7-D624-E4F1-2836F84CC0A3}"/>
              </a:ext>
            </a:extLst>
          </p:cNvPr>
          <p:cNvPicPr>
            <a:picLocks noChangeAspect="1"/>
          </p:cNvPicPr>
          <p:nvPr/>
        </p:nvPicPr>
        <p:blipFill rotWithShape="1">
          <a:blip r:embed="rId3"/>
          <a:srcRect t="54468"/>
          <a:stretch/>
        </p:blipFill>
        <p:spPr>
          <a:xfrm>
            <a:off x="6887536" y="4087338"/>
            <a:ext cx="5327815" cy="530991"/>
          </a:xfrm>
          <a:prstGeom prst="rect">
            <a:avLst/>
          </a:prstGeom>
        </p:spPr>
      </p:pic>
      <p:cxnSp>
        <p:nvCxnSpPr>
          <p:cNvPr id="6" name="Straight Arrow Connector 5">
            <a:extLst>
              <a:ext uri="{FF2B5EF4-FFF2-40B4-BE49-F238E27FC236}">
                <a16:creationId xmlns:a16="http://schemas.microsoft.com/office/drawing/2014/main" id="{774A541C-B9EA-4C87-DF7E-E3AF436A3B80}"/>
              </a:ext>
            </a:extLst>
          </p:cNvPr>
          <p:cNvCxnSpPr>
            <a:cxnSpLocks/>
          </p:cNvCxnSpPr>
          <p:nvPr/>
        </p:nvCxnSpPr>
        <p:spPr>
          <a:xfrm>
            <a:off x="9404298" y="2790767"/>
            <a:ext cx="0" cy="12327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28CB1EA-709F-52AB-0706-10FA91A5A70C}"/>
              </a:ext>
            </a:extLst>
          </p:cNvPr>
          <p:cNvPicPr>
            <a:picLocks noChangeAspect="1"/>
          </p:cNvPicPr>
          <p:nvPr/>
        </p:nvPicPr>
        <p:blipFill>
          <a:blip r:embed="rId4"/>
          <a:stretch>
            <a:fillRect/>
          </a:stretch>
        </p:blipFill>
        <p:spPr>
          <a:xfrm>
            <a:off x="0" y="923097"/>
            <a:ext cx="6887536" cy="5934903"/>
          </a:xfrm>
          <a:prstGeom prst="rect">
            <a:avLst/>
          </a:prstGeom>
        </p:spPr>
      </p:pic>
      <p:pic>
        <p:nvPicPr>
          <p:cNvPr id="8" name="Picture 7">
            <a:extLst>
              <a:ext uri="{FF2B5EF4-FFF2-40B4-BE49-F238E27FC236}">
                <a16:creationId xmlns:a16="http://schemas.microsoft.com/office/drawing/2014/main" id="{3C43E6DD-060F-ECF2-1758-DFB64B380FB3}"/>
              </a:ext>
            </a:extLst>
          </p:cNvPr>
          <p:cNvPicPr>
            <a:picLocks noChangeAspect="1"/>
          </p:cNvPicPr>
          <p:nvPr/>
        </p:nvPicPr>
        <p:blipFill>
          <a:blip r:embed="rId5"/>
          <a:stretch>
            <a:fillRect/>
          </a:stretch>
        </p:blipFill>
        <p:spPr>
          <a:xfrm>
            <a:off x="2393004" y="3889056"/>
            <a:ext cx="1854200" cy="660400"/>
          </a:xfrm>
          <a:prstGeom prst="rect">
            <a:avLst/>
          </a:prstGeom>
          <a:ln w="38100">
            <a:solidFill>
              <a:srgbClr val="0000FF"/>
            </a:solidFill>
          </a:ln>
        </p:spPr>
      </p:pic>
      <p:sp>
        <p:nvSpPr>
          <p:cNvPr id="9" name="Title 1">
            <a:extLst>
              <a:ext uri="{FF2B5EF4-FFF2-40B4-BE49-F238E27FC236}">
                <a16:creationId xmlns:a16="http://schemas.microsoft.com/office/drawing/2014/main" id="{ED50B0E8-4616-C22E-08FB-674EA12F02F4}"/>
              </a:ext>
            </a:extLst>
          </p:cNvPr>
          <p:cNvSpPr>
            <a:spLocks noGrp="1"/>
          </p:cNvSpPr>
          <p:nvPr>
            <p:ph type="title"/>
          </p:nvPr>
        </p:nvSpPr>
        <p:spPr>
          <a:xfrm>
            <a:off x="838200" y="0"/>
            <a:ext cx="10515600" cy="1325563"/>
          </a:xfrm>
        </p:spPr>
        <p:txBody>
          <a:bodyPr/>
          <a:lstStyle/>
          <a:p>
            <a:r>
              <a:rPr lang="en-US" dirty="0"/>
              <a:t>TRIPS – L* update in progress</a:t>
            </a:r>
          </a:p>
        </p:txBody>
      </p:sp>
      <p:cxnSp>
        <p:nvCxnSpPr>
          <p:cNvPr id="10" name="Straight Arrow Connector 9">
            <a:extLst>
              <a:ext uri="{FF2B5EF4-FFF2-40B4-BE49-F238E27FC236}">
                <a16:creationId xmlns:a16="http://schemas.microsoft.com/office/drawing/2014/main" id="{76D05BE4-C008-855B-A6F8-5B2EC3F5E4C6}"/>
              </a:ext>
            </a:extLst>
          </p:cNvPr>
          <p:cNvCxnSpPr>
            <a:cxnSpLocks/>
          </p:cNvCxnSpPr>
          <p:nvPr/>
        </p:nvCxnSpPr>
        <p:spPr>
          <a:xfrm flipV="1">
            <a:off x="9816193" y="2786446"/>
            <a:ext cx="0" cy="12370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554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59CA8-124C-7FB4-C6CF-0A451DD93935}"/>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B0123501-1D11-4207-8601-9F7B038BD193}"/>
              </a:ext>
            </a:extLst>
          </p:cNvPr>
          <p:cNvSpPr>
            <a:spLocks noGrp="1"/>
          </p:cNvSpPr>
          <p:nvPr>
            <p:ph idx="1"/>
          </p:nvPr>
        </p:nvSpPr>
        <p:spPr/>
        <p:txBody>
          <a:bodyPr>
            <a:normAutofit/>
          </a:bodyPr>
          <a:lstStyle/>
          <a:p>
            <a:r>
              <a:rPr lang="en-US" sz="2400" dirty="0">
                <a:effectLst/>
                <a:latin typeface="Arial" panose="020B0604020202020204" pitchFamily="34" charset="0"/>
                <a:cs typeface="Arial" panose="020B0604020202020204" pitchFamily="34" charset="0"/>
              </a:rPr>
              <a:t>The 24 March 1991 interplanetary shock produced an enhancement of 1-20MeV proton flux at L = 2 by up to one order of magnitude</a:t>
            </a:r>
          </a:p>
          <a:p>
            <a:r>
              <a:rPr lang="en-US" sz="2400" dirty="0">
                <a:effectLst/>
                <a:latin typeface="Arial" panose="020B0604020202020204" pitchFamily="34" charset="0"/>
                <a:cs typeface="Arial" panose="020B0604020202020204" pitchFamily="34" charset="0"/>
              </a:rPr>
              <a:t>The shock-induced electric field pulse interacted resonantly with M ≈ 400 MeV/G radiation belt protons to transport them towards this region </a:t>
            </a:r>
            <a:endParaRPr lang="en-US" sz="2400" dirty="0">
              <a:latin typeface="Arial" panose="020B0604020202020204" pitchFamily="34" charset="0"/>
              <a:cs typeface="Arial" panose="020B0604020202020204" pitchFamily="34" charset="0"/>
            </a:endParaRPr>
          </a:p>
          <a:p>
            <a:r>
              <a:rPr lang="en-US" sz="2400" dirty="0">
                <a:effectLst/>
                <a:latin typeface="Arial" panose="020B0604020202020204" pitchFamily="34" charset="0"/>
                <a:cs typeface="Arial" panose="020B0604020202020204" pitchFamily="34" charset="0"/>
              </a:rPr>
              <a:t>TRIPS enables a new method to predict changes in phase space density due to shock redistribution</a:t>
            </a:r>
          </a:p>
          <a:p>
            <a:r>
              <a:rPr lang="en-US" sz="2400" b="1" i="1" dirty="0">
                <a:latin typeface="Arial" panose="020B0604020202020204" pitchFamily="34" charset="0"/>
                <a:cs typeface="Arial" panose="020B0604020202020204" pitchFamily="34" charset="0"/>
              </a:rPr>
              <a:t>Enhancements in 1-20MeV proton flux can occur at L</a:t>
            </a:r>
            <a:r>
              <a:rPr lang="en-US" sz="2400" dirty="0">
                <a:latin typeface="Arial" panose="020B0604020202020204" pitchFamily="34" charset="0"/>
                <a:cs typeface="Arial" panose="020B0604020202020204" pitchFamily="34" charset="0"/>
              </a:rPr>
              <a:t>≈</a:t>
            </a:r>
            <a:r>
              <a:rPr lang="en-US" sz="2400" b="1" i="1" dirty="0">
                <a:latin typeface="Arial" panose="020B0604020202020204" pitchFamily="34" charset="0"/>
                <a:cs typeface="Arial" panose="020B0604020202020204" pitchFamily="34" charset="0"/>
              </a:rPr>
              <a:t>2 due to large shocks with no associated SEP event</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7611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AFFFC5-25AE-4A61-1373-A69978D97AFB}"/>
              </a:ext>
            </a:extLst>
          </p:cNvPr>
          <p:cNvPicPr>
            <a:picLocks noChangeAspect="1"/>
          </p:cNvPicPr>
          <p:nvPr/>
        </p:nvPicPr>
        <p:blipFill>
          <a:blip r:embed="rId3"/>
          <a:stretch>
            <a:fillRect/>
          </a:stretch>
        </p:blipFill>
        <p:spPr>
          <a:xfrm>
            <a:off x="6996376" y="2166424"/>
            <a:ext cx="5186246" cy="4609025"/>
          </a:xfrm>
          <a:prstGeom prst="rect">
            <a:avLst/>
          </a:prstGeom>
        </p:spPr>
      </p:pic>
      <p:sp>
        <p:nvSpPr>
          <p:cNvPr id="3" name="TextBox 2">
            <a:extLst>
              <a:ext uri="{FF2B5EF4-FFF2-40B4-BE49-F238E27FC236}">
                <a16:creationId xmlns:a16="http://schemas.microsoft.com/office/drawing/2014/main" id="{7BA86188-3741-BE21-EEC2-B1DC1129C4C6}"/>
              </a:ext>
            </a:extLst>
          </p:cNvPr>
          <p:cNvSpPr txBox="1"/>
          <p:nvPr/>
        </p:nvSpPr>
        <p:spPr>
          <a:xfrm>
            <a:off x="7005754" y="1520093"/>
            <a:ext cx="5186246" cy="646331"/>
          </a:xfrm>
          <a:prstGeom prst="rect">
            <a:avLst/>
          </a:prstGeom>
          <a:noFill/>
        </p:spPr>
        <p:txBody>
          <a:bodyPr wrap="square" rtlCol="0">
            <a:spAutoFit/>
          </a:bodyPr>
          <a:lstStyle/>
          <a:p>
            <a:r>
              <a:rPr lang="en-US" dirty="0"/>
              <a:t>from Jenkins et al. (2014) </a:t>
            </a:r>
            <a:r>
              <a:rPr lang="en-US" i="1" dirty="0"/>
              <a:t>Tacsat-4 Solar Cell Experiment: Two Years In Orbit</a:t>
            </a:r>
          </a:p>
        </p:txBody>
      </p:sp>
      <p:pic>
        <p:nvPicPr>
          <p:cNvPr id="5" name="Picture 4">
            <a:extLst>
              <a:ext uri="{FF2B5EF4-FFF2-40B4-BE49-F238E27FC236}">
                <a16:creationId xmlns:a16="http://schemas.microsoft.com/office/drawing/2014/main" id="{9090A435-42C2-3416-F473-9A829E758EF5}"/>
              </a:ext>
            </a:extLst>
          </p:cNvPr>
          <p:cNvPicPr>
            <a:picLocks noChangeAspect="1"/>
          </p:cNvPicPr>
          <p:nvPr/>
        </p:nvPicPr>
        <p:blipFill>
          <a:blip r:embed="rId4"/>
          <a:stretch>
            <a:fillRect/>
          </a:stretch>
        </p:blipFill>
        <p:spPr>
          <a:xfrm>
            <a:off x="0" y="2166424"/>
            <a:ext cx="6881645" cy="3798667"/>
          </a:xfrm>
          <a:prstGeom prst="rect">
            <a:avLst/>
          </a:prstGeom>
        </p:spPr>
      </p:pic>
      <p:sp>
        <p:nvSpPr>
          <p:cNvPr id="8" name="TextBox 7">
            <a:extLst>
              <a:ext uri="{FF2B5EF4-FFF2-40B4-BE49-F238E27FC236}">
                <a16:creationId xmlns:a16="http://schemas.microsoft.com/office/drawing/2014/main" id="{BF90AC0A-2273-EB46-1C45-AA0FF303251F}"/>
              </a:ext>
            </a:extLst>
          </p:cNvPr>
          <p:cNvSpPr txBox="1"/>
          <p:nvPr/>
        </p:nvSpPr>
        <p:spPr>
          <a:xfrm>
            <a:off x="1427914" y="1658592"/>
            <a:ext cx="4500446" cy="369332"/>
          </a:xfrm>
          <a:prstGeom prst="rect">
            <a:avLst/>
          </a:prstGeom>
          <a:noFill/>
        </p:spPr>
        <p:txBody>
          <a:bodyPr wrap="square" rtlCol="0">
            <a:spAutoFit/>
          </a:bodyPr>
          <a:lstStyle/>
          <a:p>
            <a:r>
              <a:rPr lang="en-US" dirty="0"/>
              <a:t>May superstorm, Sentinel-6 observations:</a:t>
            </a:r>
          </a:p>
        </p:txBody>
      </p:sp>
      <p:sp>
        <p:nvSpPr>
          <p:cNvPr id="9" name="Title 1">
            <a:extLst>
              <a:ext uri="{FF2B5EF4-FFF2-40B4-BE49-F238E27FC236}">
                <a16:creationId xmlns:a16="http://schemas.microsoft.com/office/drawing/2014/main" id="{3E28B53A-CDBA-86B1-BD50-CA7C6539543E}"/>
              </a:ext>
            </a:extLst>
          </p:cNvPr>
          <p:cNvSpPr>
            <a:spLocks noGrp="1"/>
          </p:cNvSpPr>
          <p:nvPr>
            <p:ph type="title"/>
          </p:nvPr>
        </p:nvSpPr>
        <p:spPr>
          <a:xfrm>
            <a:off x="457200" y="71529"/>
            <a:ext cx="11475720" cy="1147671"/>
          </a:xfrm>
        </p:spPr>
        <p:txBody>
          <a:bodyPr>
            <a:normAutofit/>
          </a:bodyPr>
          <a:lstStyle/>
          <a:p>
            <a:r>
              <a:rPr lang="en-US" dirty="0"/>
              <a:t>Prior observations of high MeV protons flux…</a:t>
            </a:r>
          </a:p>
        </p:txBody>
      </p:sp>
    </p:spTree>
    <p:extLst>
      <p:ext uri="{BB962C8B-B14F-4D97-AF65-F5344CB8AC3E}">
        <p14:creationId xmlns:p14="http://schemas.microsoft.com/office/powerpoint/2010/main" val="3369876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D23B25-DEEE-A666-7525-FA1689EF3A1C}"/>
              </a:ext>
            </a:extLst>
          </p:cNvPr>
          <p:cNvPicPr>
            <a:picLocks noChangeAspect="1"/>
          </p:cNvPicPr>
          <p:nvPr/>
        </p:nvPicPr>
        <p:blipFill>
          <a:blip r:embed="rId3"/>
          <a:stretch>
            <a:fillRect/>
          </a:stretch>
        </p:blipFill>
        <p:spPr>
          <a:xfrm>
            <a:off x="0" y="232471"/>
            <a:ext cx="10928555" cy="4824839"/>
          </a:xfrm>
          <a:prstGeom prst="rect">
            <a:avLst/>
          </a:prstGeom>
        </p:spPr>
      </p:pic>
      <p:grpSp>
        <p:nvGrpSpPr>
          <p:cNvPr id="7" name="Group 6">
            <a:extLst>
              <a:ext uri="{FF2B5EF4-FFF2-40B4-BE49-F238E27FC236}">
                <a16:creationId xmlns:a16="http://schemas.microsoft.com/office/drawing/2014/main" id="{2E7C5293-96DB-6D79-95C5-BFCFCC714F8D}"/>
              </a:ext>
            </a:extLst>
          </p:cNvPr>
          <p:cNvGrpSpPr/>
          <p:nvPr/>
        </p:nvGrpSpPr>
        <p:grpSpPr>
          <a:xfrm>
            <a:off x="4276425" y="4806327"/>
            <a:ext cx="7954142" cy="2804264"/>
            <a:chOff x="4276425" y="4806327"/>
            <a:chExt cx="7954142" cy="2804264"/>
          </a:xfrm>
        </p:grpSpPr>
        <p:pic>
          <p:nvPicPr>
            <p:cNvPr id="10" name="Picture 9">
              <a:extLst>
                <a:ext uri="{FF2B5EF4-FFF2-40B4-BE49-F238E27FC236}">
                  <a16:creationId xmlns:a16="http://schemas.microsoft.com/office/drawing/2014/main" id="{2A98D552-E905-D144-B7C8-6334DD15F5CE}"/>
                </a:ext>
              </a:extLst>
            </p:cNvPr>
            <p:cNvPicPr>
              <a:picLocks noChangeAspect="1"/>
            </p:cNvPicPr>
            <p:nvPr/>
          </p:nvPicPr>
          <p:blipFill>
            <a:blip r:embed="rId4"/>
            <a:stretch>
              <a:fillRect/>
            </a:stretch>
          </p:blipFill>
          <p:spPr>
            <a:xfrm>
              <a:off x="4812453" y="5123961"/>
              <a:ext cx="7150100" cy="1701800"/>
            </a:xfrm>
            <a:prstGeom prst="rect">
              <a:avLst/>
            </a:prstGeom>
          </p:spPr>
        </p:pic>
        <p:sp>
          <p:nvSpPr>
            <p:cNvPr id="11" name="TextBox 10">
              <a:extLst>
                <a:ext uri="{FF2B5EF4-FFF2-40B4-BE49-F238E27FC236}">
                  <a16:creationId xmlns:a16="http://schemas.microsoft.com/office/drawing/2014/main" id="{9E65FAB8-D84E-5CE1-2F31-D94C09ACF2DE}"/>
                </a:ext>
              </a:extLst>
            </p:cNvPr>
            <p:cNvSpPr txBox="1"/>
            <p:nvPr/>
          </p:nvSpPr>
          <p:spPr>
            <a:xfrm>
              <a:off x="4276425" y="4806327"/>
              <a:ext cx="536028" cy="1569660"/>
            </a:xfrm>
            <a:prstGeom prst="rect">
              <a:avLst/>
            </a:prstGeom>
            <a:noFill/>
          </p:spPr>
          <p:txBody>
            <a:bodyPr wrap="square" rtlCol="0">
              <a:spAutoFit/>
            </a:bodyPr>
            <a:lstStyle/>
            <a:p>
              <a:r>
                <a:rPr lang="en-US" sz="9600" dirty="0"/>
                <a:t>“</a:t>
              </a:r>
            </a:p>
          </p:txBody>
        </p:sp>
        <p:sp>
          <p:nvSpPr>
            <p:cNvPr id="12" name="TextBox 11">
              <a:extLst>
                <a:ext uri="{FF2B5EF4-FFF2-40B4-BE49-F238E27FC236}">
                  <a16:creationId xmlns:a16="http://schemas.microsoft.com/office/drawing/2014/main" id="{0DB44D2A-AAD1-CC21-EA27-7E0EC5E1F0B8}"/>
                </a:ext>
              </a:extLst>
            </p:cNvPr>
            <p:cNvSpPr txBox="1"/>
            <p:nvPr/>
          </p:nvSpPr>
          <p:spPr>
            <a:xfrm>
              <a:off x="11694539" y="6040931"/>
              <a:ext cx="536028" cy="1569660"/>
            </a:xfrm>
            <a:prstGeom prst="rect">
              <a:avLst/>
            </a:prstGeom>
            <a:noFill/>
          </p:spPr>
          <p:txBody>
            <a:bodyPr wrap="square" rtlCol="0">
              <a:spAutoFit/>
            </a:bodyPr>
            <a:lstStyle/>
            <a:p>
              <a:r>
                <a:rPr lang="en-US" sz="9600" dirty="0"/>
                <a:t>”</a:t>
              </a:r>
            </a:p>
          </p:txBody>
        </p:sp>
      </p:grpSp>
      <p:grpSp>
        <p:nvGrpSpPr>
          <p:cNvPr id="28" name="Group 27">
            <a:extLst>
              <a:ext uri="{FF2B5EF4-FFF2-40B4-BE49-F238E27FC236}">
                <a16:creationId xmlns:a16="http://schemas.microsoft.com/office/drawing/2014/main" id="{5514CB0C-A399-F0BD-913D-E43C1065752B}"/>
              </a:ext>
            </a:extLst>
          </p:cNvPr>
          <p:cNvGrpSpPr/>
          <p:nvPr/>
        </p:nvGrpSpPr>
        <p:grpSpPr>
          <a:xfrm>
            <a:off x="3036928" y="325462"/>
            <a:ext cx="446632" cy="6964867"/>
            <a:chOff x="3036928" y="0"/>
            <a:chExt cx="446632" cy="6964867"/>
          </a:xfrm>
        </p:grpSpPr>
        <p:sp>
          <p:nvSpPr>
            <p:cNvPr id="14" name="Rectangle 13">
              <a:extLst>
                <a:ext uri="{FF2B5EF4-FFF2-40B4-BE49-F238E27FC236}">
                  <a16:creationId xmlns:a16="http://schemas.microsoft.com/office/drawing/2014/main" id="{D0AA665B-1A3B-A930-0F39-0E9EB88FA950}"/>
                </a:ext>
              </a:extLst>
            </p:cNvPr>
            <p:cNvSpPr/>
            <p:nvPr/>
          </p:nvSpPr>
          <p:spPr>
            <a:xfrm flipH="1">
              <a:off x="3325059" y="0"/>
              <a:ext cx="158501" cy="6964867"/>
            </a:xfrm>
            <a:prstGeom prst="rect">
              <a:avLst/>
            </a:prstGeom>
            <a:solidFill>
              <a:srgbClr val="FF0000">
                <a:alpha val="2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074132E-E152-8337-0296-361BA18F25F6}"/>
                </a:ext>
              </a:extLst>
            </p:cNvPr>
            <p:cNvSpPr/>
            <p:nvPr/>
          </p:nvSpPr>
          <p:spPr>
            <a:xfrm flipH="1">
              <a:off x="3036928" y="0"/>
              <a:ext cx="158501" cy="6964867"/>
            </a:xfrm>
            <a:prstGeom prst="rect">
              <a:avLst/>
            </a:prstGeom>
            <a:solidFill>
              <a:srgbClr val="FF0000">
                <a:alpha val="2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3778AF09-21AC-9461-0CD9-3657A7D23032}"/>
                </a:ext>
              </a:extLst>
            </p:cNvPr>
            <p:cNvCxnSpPr>
              <a:cxnSpLocks/>
            </p:cNvCxnSpPr>
            <p:nvPr/>
          </p:nvCxnSpPr>
          <p:spPr>
            <a:xfrm flipV="1">
              <a:off x="3116179" y="3878935"/>
              <a:ext cx="0" cy="15574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7127B93-7CB0-AD64-9E83-08736AB84E31}"/>
                </a:ext>
              </a:extLst>
            </p:cNvPr>
            <p:cNvCxnSpPr>
              <a:cxnSpLocks/>
            </p:cNvCxnSpPr>
            <p:nvPr/>
          </p:nvCxnSpPr>
          <p:spPr>
            <a:xfrm flipV="1">
              <a:off x="3404310" y="3878935"/>
              <a:ext cx="0" cy="15574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32D929E9-387F-7F04-FF30-2218C87057AD}"/>
              </a:ext>
            </a:extLst>
          </p:cNvPr>
          <p:cNvGrpSpPr/>
          <p:nvPr/>
        </p:nvGrpSpPr>
        <p:grpSpPr>
          <a:xfrm>
            <a:off x="2356774" y="325462"/>
            <a:ext cx="2022584" cy="6967130"/>
            <a:chOff x="2356774" y="0"/>
            <a:chExt cx="2022584" cy="6967130"/>
          </a:xfrm>
        </p:grpSpPr>
        <p:sp>
          <p:nvSpPr>
            <p:cNvPr id="18" name="Rectangle 17">
              <a:extLst>
                <a:ext uri="{FF2B5EF4-FFF2-40B4-BE49-F238E27FC236}">
                  <a16:creationId xmlns:a16="http://schemas.microsoft.com/office/drawing/2014/main" id="{60E9DA4D-480F-CBAF-58E3-6AD5C5170E0E}"/>
                </a:ext>
              </a:extLst>
            </p:cNvPr>
            <p:cNvSpPr/>
            <p:nvPr/>
          </p:nvSpPr>
          <p:spPr>
            <a:xfrm flipH="1">
              <a:off x="2356774" y="0"/>
              <a:ext cx="158501" cy="6964867"/>
            </a:xfrm>
            <a:prstGeom prst="rect">
              <a:avLst/>
            </a:prstGeom>
            <a:solidFill>
              <a:srgbClr val="0070C0">
                <a:alpha val="2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DABD270D-2644-6B43-1FA9-B5312C7AFA87}"/>
                </a:ext>
              </a:extLst>
            </p:cNvPr>
            <p:cNvCxnSpPr>
              <a:cxnSpLocks/>
            </p:cNvCxnSpPr>
            <p:nvPr/>
          </p:nvCxnSpPr>
          <p:spPr>
            <a:xfrm flipV="1">
              <a:off x="2436025" y="3878935"/>
              <a:ext cx="0" cy="155745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60D46A3-584B-E144-66BA-709F311FBE73}"/>
                </a:ext>
              </a:extLst>
            </p:cNvPr>
            <p:cNvSpPr/>
            <p:nvPr/>
          </p:nvSpPr>
          <p:spPr>
            <a:xfrm flipH="1">
              <a:off x="4220857" y="0"/>
              <a:ext cx="158501" cy="6964867"/>
            </a:xfrm>
            <a:prstGeom prst="rect">
              <a:avLst/>
            </a:prstGeom>
            <a:solidFill>
              <a:srgbClr val="0070C0">
                <a:alpha val="2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9BF14ECB-1A46-84F3-3EAD-74E8F6C3ABFA}"/>
                </a:ext>
              </a:extLst>
            </p:cNvPr>
            <p:cNvCxnSpPr>
              <a:cxnSpLocks/>
            </p:cNvCxnSpPr>
            <p:nvPr/>
          </p:nvCxnSpPr>
          <p:spPr>
            <a:xfrm flipV="1">
              <a:off x="4300108" y="3878935"/>
              <a:ext cx="0" cy="155745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683B9E2-39EE-E0CD-7F8C-68FDE779A05F}"/>
                </a:ext>
              </a:extLst>
            </p:cNvPr>
            <p:cNvSpPr/>
            <p:nvPr/>
          </p:nvSpPr>
          <p:spPr>
            <a:xfrm flipH="1">
              <a:off x="2856193" y="2263"/>
              <a:ext cx="158501" cy="6964867"/>
            </a:xfrm>
            <a:prstGeom prst="rect">
              <a:avLst/>
            </a:prstGeom>
            <a:solidFill>
              <a:srgbClr val="0070C0">
                <a:alpha val="2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943D7635-622C-ACE7-EADE-9ACB52CD7F0B}"/>
                </a:ext>
              </a:extLst>
            </p:cNvPr>
            <p:cNvCxnSpPr>
              <a:cxnSpLocks/>
            </p:cNvCxnSpPr>
            <p:nvPr/>
          </p:nvCxnSpPr>
          <p:spPr>
            <a:xfrm flipV="1">
              <a:off x="2935444" y="3881198"/>
              <a:ext cx="0" cy="155745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D336CF95-AFE4-B8EB-B251-3B983D10D9EB}"/>
              </a:ext>
            </a:extLst>
          </p:cNvPr>
          <p:cNvSpPr txBox="1"/>
          <p:nvPr/>
        </p:nvSpPr>
        <p:spPr>
          <a:xfrm>
            <a:off x="3413466" y="5912209"/>
            <a:ext cx="901209" cy="523220"/>
          </a:xfrm>
          <a:prstGeom prst="rect">
            <a:avLst/>
          </a:prstGeom>
          <a:noFill/>
        </p:spPr>
        <p:txBody>
          <a:bodyPr wrap="none" rtlCol="0">
            <a:spAutoFit/>
          </a:bodyPr>
          <a:lstStyle/>
          <a:p>
            <a:r>
              <a:rPr lang="en-US" sz="2800" dirty="0">
                <a:solidFill>
                  <a:srgbClr val="FF0000"/>
                </a:solidFill>
              </a:rPr>
              <a:t>ESP</a:t>
            </a:r>
          </a:p>
        </p:txBody>
      </p:sp>
      <p:sp>
        <p:nvSpPr>
          <p:cNvPr id="3" name="TextBox 2">
            <a:extLst>
              <a:ext uri="{FF2B5EF4-FFF2-40B4-BE49-F238E27FC236}">
                <a16:creationId xmlns:a16="http://schemas.microsoft.com/office/drawing/2014/main" id="{36580ACE-AE75-AEE0-2E98-5E1BD34828FE}"/>
              </a:ext>
            </a:extLst>
          </p:cNvPr>
          <p:cNvSpPr txBox="1"/>
          <p:nvPr/>
        </p:nvSpPr>
        <p:spPr>
          <a:xfrm>
            <a:off x="1450176" y="5912209"/>
            <a:ext cx="901209" cy="523220"/>
          </a:xfrm>
          <a:prstGeom prst="rect">
            <a:avLst/>
          </a:prstGeom>
          <a:noFill/>
        </p:spPr>
        <p:txBody>
          <a:bodyPr wrap="none" rtlCol="0">
            <a:spAutoFit/>
          </a:bodyPr>
          <a:lstStyle/>
          <a:p>
            <a:r>
              <a:rPr lang="en-US" sz="2800" dirty="0">
                <a:solidFill>
                  <a:schemeClr val="accent1"/>
                </a:solidFill>
              </a:rPr>
              <a:t>SEP</a:t>
            </a:r>
          </a:p>
        </p:txBody>
      </p:sp>
      <p:sp>
        <p:nvSpPr>
          <p:cNvPr id="6" name="TextBox 5">
            <a:extLst>
              <a:ext uri="{FF2B5EF4-FFF2-40B4-BE49-F238E27FC236}">
                <a16:creationId xmlns:a16="http://schemas.microsoft.com/office/drawing/2014/main" id="{21BBBD6C-D47B-5636-D514-294978810301}"/>
              </a:ext>
            </a:extLst>
          </p:cNvPr>
          <p:cNvSpPr txBox="1"/>
          <p:nvPr/>
        </p:nvSpPr>
        <p:spPr>
          <a:xfrm>
            <a:off x="35501" y="30996"/>
            <a:ext cx="8560208" cy="369332"/>
          </a:xfrm>
          <a:prstGeom prst="rect">
            <a:avLst/>
          </a:prstGeom>
          <a:solidFill>
            <a:schemeClr val="bg1"/>
          </a:solidFill>
          <a:ln>
            <a:solidFill>
              <a:schemeClr val="tx1"/>
            </a:solidFill>
          </a:ln>
        </p:spPr>
        <p:txBody>
          <a:bodyPr wrap="square">
            <a:spAutoFit/>
          </a:bodyPr>
          <a:lstStyle/>
          <a:p>
            <a:r>
              <a:rPr lang="en-US" dirty="0"/>
              <a:t>from Kress et al. (2021): </a:t>
            </a:r>
            <a:r>
              <a:rPr lang="en-US" i="1" dirty="0"/>
              <a:t>Observations From NOAA's Newest Solar Proton Sensor</a:t>
            </a:r>
            <a:endParaRPr lang="en-US" dirty="0"/>
          </a:p>
        </p:txBody>
      </p:sp>
    </p:spTree>
    <p:extLst>
      <p:ext uri="{BB962C8B-B14F-4D97-AF65-F5344CB8AC3E}">
        <p14:creationId xmlns:p14="http://schemas.microsoft.com/office/powerpoint/2010/main" val="176926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738D9-5850-FAF5-9848-E07236D87469}"/>
              </a:ext>
            </a:extLst>
          </p:cNvPr>
          <p:cNvSpPr>
            <a:spLocks noGrp="1"/>
          </p:cNvSpPr>
          <p:nvPr>
            <p:ph type="title"/>
          </p:nvPr>
        </p:nvSpPr>
        <p:spPr>
          <a:xfrm>
            <a:off x="559376" y="-5961"/>
            <a:ext cx="10794424" cy="1325563"/>
          </a:xfrm>
        </p:spPr>
        <p:txBody>
          <a:bodyPr/>
          <a:lstStyle/>
          <a:p>
            <a:r>
              <a:rPr lang="en-US" dirty="0"/>
              <a:t>Trapped protons</a:t>
            </a:r>
          </a:p>
        </p:txBody>
      </p:sp>
      <p:sp>
        <p:nvSpPr>
          <p:cNvPr id="4" name="Slide Number Placeholder 3">
            <a:extLst>
              <a:ext uri="{FF2B5EF4-FFF2-40B4-BE49-F238E27FC236}">
                <a16:creationId xmlns:a16="http://schemas.microsoft.com/office/drawing/2014/main" id="{4356BC35-26D2-2962-56AA-302D735E8F49}"/>
              </a:ext>
            </a:extLst>
          </p:cNvPr>
          <p:cNvSpPr>
            <a:spLocks noGrp="1"/>
          </p:cNvSpPr>
          <p:nvPr>
            <p:ph type="sldNum" sz="quarter" idx="12"/>
          </p:nvPr>
        </p:nvSpPr>
        <p:spPr>
          <a:xfrm>
            <a:off x="8610600" y="6356350"/>
            <a:ext cx="2743200" cy="365125"/>
          </a:xfrm>
        </p:spPr>
        <p:txBody>
          <a:bodyPr/>
          <a:lstStyle/>
          <a:p>
            <a:fld id="{0ABA8629-2600-480E-8A5D-C10F4EF73F57}" type="slidenum">
              <a:rPr lang="en-GB" smtClean="0"/>
              <a:t>2</a:t>
            </a:fld>
            <a:endParaRPr lang="en-GB"/>
          </a:p>
        </p:txBody>
      </p:sp>
      <p:grpSp>
        <p:nvGrpSpPr>
          <p:cNvPr id="5" name="Group 4">
            <a:extLst>
              <a:ext uri="{FF2B5EF4-FFF2-40B4-BE49-F238E27FC236}">
                <a16:creationId xmlns:a16="http://schemas.microsoft.com/office/drawing/2014/main" id="{604FDAC3-B8D6-6856-FAE9-BECFDB4E731C}"/>
              </a:ext>
            </a:extLst>
          </p:cNvPr>
          <p:cNvGrpSpPr/>
          <p:nvPr/>
        </p:nvGrpSpPr>
        <p:grpSpPr>
          <a:xfrm>
            <a:off x="7873470" y="2526252"/>
            <a:ext cx="3507350" cy="1619798"/>
            <a:chOff x="7873470" y="2368592"/>
            <a:chExt cx="3507350" cy="1619798"/>
          </a:xfrm>
        </p:grpSpPr>
        <p:sp>
          <p:nvSpPr>
            <p:cNvPr id="6" name="TextBox 5">
              <a:extLst>
                <a:ext uri="{FF2B5EF4-FFF2-40B4-BE49-F238E27FC236}">
                  <a16:creationId xmlns:a16="http://schemas.microsoft.com/office/drawing/2014/main" id="{BF1C6EA6-7AC4-77EA-77C1-B3EC7016FAF1}"/>
                </a:ext>
              </a:extLst>
            </p:cNvPr>
            <p:cNvSpPr txBox="1"/>
            <p:nvPr/>
          </p:nvSpPr>
          <p:spPr>
            <a:xfrm>
              <a:off x="7873470" y="2368592"/>
              <a:ext cx="3507350" cy="400110"/>
            </a:xfrm>
            <a:prstGeom prst="rect">
              <a:avLst/>
            </a:prstGeom>
            <a:solidFill>
              <a:srgbClr val="4472C4">
                <a:lumMod val="75000"/>
              </a:srgbClr>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rPr>
                <a:t>Incoming </a:t>
              </a:r>
              <a:r>
                <a:rPr kumimoji="0" lang="en-US" sz="2000" b="0" i="0" u="none" strike="noStrike" kern="0" cap="none" spc="0" normalizeH="0" baseline="0" noProof="0">
                  <a:ln>
                    <a:noFill/>
                  </a:ln>
                  <a:solidFill>
                    <a:prstClr val="white"/>
                  </a:solidFill>
                  <a:effectLst/>
                  <a:uLnTx/>
                  <a:uFillTx/>
                  <a:latin typeface="Calibri" panose="020F0502020204030204"/>
                </a:rPr>
                <a:t>GCR spectrum (H, He)</a:t>
              </a:r>
            </a:p>
          </p:txBody>
        </p:sp>
        <p:cxnSp>
          <p:nvCxnSpPr>
            <p:cNvPr id="7" name="Straight Arrow Connector 6">
              <a:extLst>
                <a:ext uri="{FF2B5EF4-FFF2-40B4-BE49-F238E27FC236}">
                  <a16:creationId xmlns:a16="http://schemas.microsoft.com/office/drawing/2014/main" id="{E1DD65AD-6990-BED2-AA8B-7D841099B8F8}"/>
                </a:ext>
              </a:extLst>
            </p:cNvPr>
            <p:cNvCxnSpPr/>
            <p:nvPr/>
          </p:nvCxnSpPr>
          <p:spPr>
            <a:xfrm>
              <a:off x="9354112" y="2842403"/>
              <a:ext cx="0" cy="1145987"/>
            </a:xfrm>
            <a:prstGeom prst="straightConnector1">
              <a:avLst/>
            </a:prstGeom>
            <a:noFill/>
            <a:ln w="57150" cap="flat" cmpd="sng" algn="ctr">
              <a:solidFill>
                <a:sysClr val="windowText" lastClr="000000"/>
              </a:solidFill>
              <a:prstDash val="solid"/>
              <a:miter lim="800000"/>
              <a:tailEnd type="triangle"/>
            </a:ln>
            <a:effectLst/>
          </p:spPr>
        </p:cxnSp>
        <p:cxnSp>
          <p:nvCxnSpPr>
            <p:cNvPr id="8" name="Curved Connector 7">
              <a:extLst>
                <a:ext uri="{FF2B5EF4-FFF2-40B4-BE49-F238E27FC236}">
                  <a16:creationId xmlns:a16="http://schemas.microsoft.com/office/drawing/2014/main" id="{B55ECBAD-7DF2-E455-6B5F-4453FBF91C75}"/>
                </a:ext>
              </a:extLst>
            </p:cNvPr>
            <p:cNvCxnSpPr/>
            <p:nvPr/>
          </p:nvCxnSpPr>
          <p:spPr>
            <a:xfrm rot="16200000" flipH="1">
              <a:off x="9449069" y="2966014"/>
              <a:ext cx="448012" cy="193897"/>
            </a:xfrm>
            <a:prstGeom prst="curvedConnector3">
              <a:avLst>
                <a:gd name="adj1" fmla="val 265441"/>
              </a:avLst>
            </a:prstGeom>
            <a:noFill/>
            <a:ln w="57150" cap="flat" cmpd="sng" algn="ctr">
              <a:solidFill>
                <a:sysClr val="windowText" lastClr="000000"/>
              </a:solidFill>
              <a:prstDash val="solid"/>
              <a:miter lim="800000"/>
              <a:tailEnd type="triangle"/>
            </a:ln>
            <a:effectLst/>
          </p:spPr>
        </p:cxnSp>
      </p:grpSp>
      <p:grpSp>
        <p:nvGrpSpPr>
          <p:cNvPr id="9" name="Group 8">
            <a:extLst>
              <a:ext uri="{FF2B5EF4-FFF2-40B4-BE49-F238E27FC236}">
                <a16:creationId xmlns:a16="http://schemas.microsoft.com/office/drawing/2014/main" id="{7D7B09A0-4F59-534F-FBD3-C50835DF3C38}"/>
              </a:ext>
            </a:extLst>
          </p:cNvPr>
          <p:cNvGrpSpPr/>
          <p:nvPr/>
        </p:nvGrpSpPr>
        <p:grpSpPr>
          <a:xfrm>
            <a:off x="7828220" y="5010435"/>
            <a:ext cx="3404122" cy="1046002"/>
            <a:chOff x="7105610" y="3501808"/>
            <a:chExt cx="3404122" cy="1905000"/>
          </a:xfrm>
        </p:grpSpPr>
        <p:pic>
          <p:nvPicPr>
            <p:cNvPr id="10" name="Picture 4" descr="avy Lines Icons - Download Free Vector Icons | Noun Project">
              <a:extLst>
                <a:ext uri="{FF2B5EF4-FFF2-40B4-BE49-F238E27FC236}">
                  <a16:creationId xmlns:a16="http://schemas.microsoft.com/office/drawing/2014/main" id="{DD967439-A3F5-387F-6EFD-2CB90D5A6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610" y="350180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vy Lines Icons - Download Free Vector Icons | Noun Project">
              <a:extLst>
                <a:ext uri="{FF2B5EF4-FFF2-40B4-BE49-F238E27FC236}">
                  <a16:creationId xmlns:a16="http://schemas.microsoft.com/office/drawing/2014/main" id="{A52E4FBE-1276-8847-494A-857F553E1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732" y="3501808"/>
              <a:ext cx="1905000" cy="19050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7-Point Star 11">
            <a:extLst>
              <a:ext uri="{FF2B5EF4-FFF2-40B4-BE49-F238E27FC236}">
                <a16:creationId xmlns:a16="http://schemas.microsoft.com/office/drawing/2014/main" id="{4C001BD6-7942-34E6-99F9-9DE8F27E9D7D}"/>
              </a:ext>
            </a:extLst>
          </p:cNvPr>
          <p:cNvSpPr/>
          <p:nvPr/>
        </p:nvSpPr>
        <p:spPr>
          <a:xfrm>
            <a:off x="9327342" y="5250584"/>
            <a:ext cx="299803" cy="299803"/>
          </a:xfrm>
          <a:prstGeom prst="star7">
            <a:avLst/>
          </a:prstGeom>
          <a:solidFill>
            <a:srgbClr val="FFFF00"/>
          </a:solidFill>
          <a:ln w="28575"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Curved Left Arrow 12">
            <a:extLst>
              <a:ext uri="{FF2B5EF4-FFF2-40B4-BE49-F238E27FC236}">
                <a16:creationId xmlns:a16="http://schemas.microsoft.com/office/drawing/2014/main" id="{B8CC903D-797E-8375-A750-FCECF54553FD}"/>
              </a:ext>
            </a:extLst>
          </p:cNvPr>
          <p:cNvSpPr/>
          <p:nvPr/>
        </p:nvSpPr>
        <p:spPr>
          <a:xfrm rot="19376786">
            <a:off x="11570620" y="3677880"/>
            <a:ext cx="454320" cy="706749"/>
          </a:xfrm>
          <a:prstGeom prst="curvedLef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F3F92B8E-843B-64D9-6AE3-C936CD84A6F2}"/>
              </a:ext>
            </a:extLst>
          </p:cNvPr>
          <p:cNvGrpSpPr/>
          <p:nvPr/>
        </p:nvGrpSpPr>
        <p:grpSpPr>
          <a:xfrm>
            <a:off x="8648951" y="3896466"/>
            <a:ext cx="2822014" cy="1804588"/>
            <a:chOff x="8648951" y="3896466"/>
            <a:chExt cx="2822014" cy="1804588"/>
          </a:xfrm>
        </p:grpSpPr>
        <p:cxnSp>
          <p:nvCxnSpPr>
            <p:cNvPr id="15" name="Straight Arrow Connector 14">
              <a:extLst>
                <a:ext uri="{FF2B5EF4-FFF2-40B4-BE49-F238E27FC236}">
                  <a16:creationId xmlns:a16="http://schemas.microsoft.com/office/drawing/2014/main" id="{8A58A0FD-DD3B-7F07-BCC7-030E2ACB058A}"/>
                </a:ext>
              </a:extLst>
            </p:cNvPr>
            <p:cNvCxnSpPr>
              <a:stCxn id="12" idx="6"/>
            </p:cNvCxnSpPr>
            <p:nvPr/>
          </p:nvCxnSpPr>
          <p:spPr>
            <a:xfrm flipH="1" flipV="1">
              <a:off x="9477243" y="4450151"/>
              <a:ext cx="1" cy="800433"/>
            </a:xfrm>
            <a:prstGeom prst="straightConnector1">
              <a:avLst/>
            </a:prstGeom>
            <a:noFill/>
            <a:ln w="38100" cap="flat" cmpd="sng" algn="ctr">
              <a:solidFill>
                <a:srgbClr val="00B050"/>
              </a:solidFill>
              <a:prstDash val="solid"/>
              <a:miter lim="800000"/>
              <a:tailEnd type="triangle"/>
            </a:ln>
            <a:effectLst/>
          </p:spPr>
        </p:cxnSp>
        <p:cxnSp>
          <p:nvCxnSpPr>
            <p:cNvPr id="16" name="Straight Arrow Connector 15">
              <a:extLst>
                <a:ext uri="{FF2B5EF4-FFF2-40B4-BE49-F238E27FC236}">
                  <a16:creationId xmlns:a16="http://schemas.microsoft.com/office/drawing/2014/main" id="{1BA241BE-3336-15A2-3892-12B62E5A40D1}"/>
                </a:ext>
              </a:extLst>
            </p:cNvPr>
            <p:cNvCxnSpPr>
              <a:stCxn id="12" idx="0"/>
            </p:cNvCxnSpPr>
            <p:nvPr/>
          </p:nvCxnSpPr>
          <p:spPr>
            <a:xfrm flipV="1">
              <a:off x="9597455" y="5037653"/>
              <a:ext cx="345135" cy="272311"/>
            </a:xfrm>
            <a:prstGeom prst="straightConnector1">
              <a:avLst/>
            </a:prstGeom>
            <a:noFill/>
            <a:ln w="38100" cap="flat" cmpd="sng" algn="ctr">
              <a:solidFill>
                <a:srgbClr val="00B050"/>
              </a:solidFill>
              <a:prstDash val="solid"/>
              <a:miter lim="800000"/>
              <a:tailEnd type="triangle"/>
            </a:ln>
            <a:effectLst/>
          </p:spPr>
        </p:cxnSp>
        <p:cxnSp>
          <p:nvCxnSpPr>
            <p:cNvPr id="17" name="Straight Arrow Connector 16">
              <a:extLst>
                <a:ext uri="{FF2B5EF4-FFF2-40B4-BE49-F238E27FC236}">
                  <a16:creationId xmlns:a16="http://schemas.microsoft.com/office/drawing/2014/main" id="{7A4B0A9D-D433-9B31-BF54-CEAC79CE4EFA}"/>
                </a:ext>
              </a:extLst>
            </p:cNvPr>
            <p:cNvCxnSpPr>
              <a:stCxn id="12" idx="1"/>
            </p:cNvCxnSpPr>
            <p:nvPr/>
          </p:nvCxnSpPr>
          <p:spPr>
            <a:xfrm>
              <a:off x="9627146" y="5443389"/>
              <a:ext cx="705296" cy="257665"/>
            </a:xfrm>
            <a:prstGeom prst="straightConnector1">
              <a:avLst/>
            </a:prstGeom>
            <a:noFill/>
            <a:ln w="38100" cap="flat" cmpd="sng" algn="ctr">
              <a:solidFill>
                <a:srgbClr val="00B050"/>
              </a:solidFill>
              <a:prstDash val="solid"/>
              <a:miter lim="800000"/>
              <a:tailEnd type="triangle"/>
            </a:ln>
            <a:effectLst/>
          </p:spPr>
        </p:cxnSp>
        <p:cxnSp>
          <p:nvCxnSpPr>
            <p:cNvPr id="18" name="Straight Arrow Connector 17">
              <a:extLst>
                <a:ext uri="{FF2B5EF4-FFF2-40B4-BE49-F238E27FC236}">
                  <a16:creationId xmlns:a16="http://schemas.microsoft.com/office/drawing/2014/main" id="{4A8D7BDE-06DD-D2CF-5D39-D89ED7249483}"/>
                </a:ext>
              </a:extLst>
            </p:cNvPr>
            <p:cNvCxnSpPr>
              <a:stCxn id="12" idx="4"/>
            </p:cNvCxnSpPr>
            <p:nvPr/>
          </p:nvCxnSpPr>
          <p:spPr>
            <a:xfrm flipH="1">
              <a:off x="8648951" y="5443389"/>
              <a:ext cx="678390" cy="190952"/>
            </a:xfrm>
            <a:prstGeom prst="straightConnector1">
              <a:avLst/>
            </a:prstGeom>
            <a:noFill/>
            <a:ln w="38100" cap="flat" cmpd="sng" algn="ctr">
              <a:solidFill>
                <a:srgbClr val="00B050"/>
              </a:solidFill>
              <a:prstDash val="solid"/>
              <a:miter lim="800000"/>
              <a:tailEnd type="triangle"/>
            </a:ln>
            <a:effectLst/>
          </p:spPr>
        </p:cxnSp>
        <p:cxnSp>
          <p:nvCxnSpPr>
            <p:cNvPr id="19" name="Straight Connector 18">
              <a:extLst>
                <a:ext uri="{FF2B5EF4-FFF2-40B4-BE49-F238E27FC236}">
                  <a16:creationId xmlns:a16="http://schemas.microsoft.com/office/drawing/2014/main" id="{CB4AF809-C6C2-F048-2F6C-855E90D597DF}"/>
                </a:ext>
              </a:extLst>
            </p:cNvPr>
            <p:cNvCxnSpPr>
              <a:stCxn id="12" idx="0"/>
            </p:cNvCxnSpPr>
            <p:nvPr/>
          </p:nvCxnSpPr>
          <p:spPr>
            <a:xfrm flipV="1">
              <a:off x="9597455" y="3896466"/>
              <a:ext cx="1873510" cy="1413498"/>
            </a:xfrm>
            <a:prstGeom prst="line">
              <a:avLst/>
            </a:prstGeom>
            <a:noFill/>
            <a:ln w="28575" cap="flat" cmpd="sng" algn="ctr">
              <a:solidFill>
                <a:srgbClr val="00B050"/>
              </a:solidFill>
              <a:prstDash val="dash"/>
              <a:miter lim="800000"/>
            </a:ln>
            <a:effectLst/>
          </p:spPr>
        </p:cxnSp>
        <p:sp>
          <p:nvSpPr>
            <p:cNvPr id="20" name="TextBox 19">
              <a:extLst>
                <a:ext uri="{FF2B5EF4-FFF2-40B4-BE49-F238E27FC236}">
                  <a16:creationId xmlns:a16="http://schemas.microsoft.com/office/drawing/2014/main" id="{14F85788-6B07-C53F-8BE4-421A0D58E63C}"/>
                </a:ext>
              </a:extLst>
            </p:cNvPr>
            <p:cNvSpPr txBox="1"/>
            <p:nvPr/>
          </p:nvSpPr>
          <p:spPr>
            <a:xfrm>
              <a:off x="8785813" y="4835689"/>
              <a:ext cx="424839" cy="523220"/>
            </a:xfrm>
            <a:prstGeom prst="rect">
              <a:avLst/>
            </a:prstGeom>
            <a:solidFill>
              <a:sysClr val="window" lastClr="FFFFFF"/>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libri" panose="020F0502020204030204"/>
                </a:rPr>
                <a:t>j</a:t>
              </a:r>
              <a:r>
                <a:rPr kumimoji="0" lang="en-US" sz="2800" b="0" i="0" u="none" strike="noStrike" kern="0" cap="none" spc="0" normalizeH="0" baseline="-25000" noProof="0" dirty="0" err="1">
                  <a:ln>
                    <a:noFill/>
                  </a:ln>
                  <a:solidFill>
                    <a:prstClr val="black"/>
                  </a:solidFill>
                  <a:effectLst/>
                  <a:uLnTx/>
                  <a:uFillTx/>
                  <a:latin typeface="Calibri" panose="020F0502020204030204"/>
                </a:rPr>
                <a:t>n</a:t>
              </a:r>
              <a:endParaRPr kumimoji="0" lang="en-US" sz="2800" b="0" i="0" u="none" strike="noStrike" kern="0" cap="none" spc="0" normalizeH="0" baseline="-25000" noProof="0" dirty="0">
                <a:ln>
                  <a:noFill/>
                </a:ln>
                <a:solidFill>
                  <a:prstClr val="black"/>
                </a:solidFill>
                <a:effectLst/>
                <a:uLnTx/>
                <a:uFillTx/>
                <a:latin typeface="Calibri" panose="020F0502020204030204"/>
              </a:endParaRPr>
            </a:p>
          </p:txBody>
        </p:sp>
      </p:grpSp>
      <p:sp>
        <p:nvSpPr>
          <p:cNvPr id="21" name="Oval 20">
            <a:extLst>
              <a:ext uri="{FF2B5EF4-FFF2-40B4-BE49-F238E27FC236}">
                <a16:creationId xmlns:a16="http://schemas.microsoft.com/office/drawing/2014/main" id="{4ACF07EE-0940-F2BC-17C9-502E5821517F}"/>
              </a:ext>
            </a:extLst>
          </p:cNvPr>
          <p:cNvSpPr/>
          <p:nvPr/>
        </p:nvSpPr>
        <p:spPr>
          <a:xfrm>
            <a:off x="11360696" y="3853602"/>
            <a:ext cx="134788" cy="134788"/>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2" name="Picture 2" descr="https://png2.cleanpng.com/sh/24ad1f58b6c032bcb3844e3f51583fc7/L0KzQYi4UsA4N2Q2UJGAYUK8R7e5UBUxaZNrUJC9MkC4Q4G8U8E2OWM7TqoENkO8QoG6TwBvbz==/5a297f23e0abf8.4205305315126689639203.png">
            <a:extLst>
              <a:ext uri="{FF2B5EF4-FFF2-40B4-BE49-F238E27FC236}">
                <a16:creationId xmlns:a16="http://schemas.microsoft.com/office/drawing/2014/main" id="{B4EE400B-DA6B-0CB9-066D-F4F0157D7CCF}"/>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83358"/>
          <a:stretch/>
        </p:blipFill>
        <p:spPr bwMode="auto">
          <a:xfrm>
            <a:off x="6984649" y="5765372"/>
            <a:ext cx="5121102" cy="1138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E8957B1-F3D7-0A5B-D320-9E4F7CC85793}"/>
              </a:ext>
            </a:extLst>
          </p:cNvPr>
          <p:cNvPicPr>
            <a:picLocks noChangeAspect="1"/>
          </p:cNvPicPr>
          <p:nvPr/>
        </p:nvPicPr>
        <p:blipFill>
          <a:blip r:embed="rId5"/>
          <a:stretch>
            <a:fillRect/>
          </a:stretch>
        </p:blipFill>
        <p:spPr>
          <a:xfrm>
            <a:off x="-8300" y="1876587"/>
            <a:ext cx="6642100" cy="4991100"/>
          </a:xfrm>
          <a:prstGeom prst="rect">
            <a:avLst/>
          </a:prstGeom>
        </p:spPr>
      </p:pic>
      <p:sp>
        <p:nvSpPr>
          <p:cNvPr id="24" name="TextBox 23">
            <a:extLst>
              <a:ext uri="{FF2B5EF4-FFF2-40B4-BE49-F238E27FC236}">
                <a16:creationId xmlns:a16="http://schemas.microsoft.com/office/drawing/2014/main" id="{6F72347E-6A17-6B36-1D02-14D0FE1CD692}"/>
              </a:ext>
            </a:extLst>
          </p:cNvPr>
          <p:cNvSpPr txBox="1"/>
          <p:nvPr/>
        </p:nvSpPr>
        <p:spPr>
          <a:xfrm>
            <a:off x="559376" y="1230256"/>
            <a:ext cx="5020014" cy="646331"/>
          </a:xfrm>
          <a:prstGeom prst="rect">
            <a:avLst/>
          </a:prstGeom>
          <a:noFill/>
        </p:spPr>
        <p:txBody>
          <a:bodyPr wrap="square">
            <a:spAutoFit/>
          </a:bodyPr>
          <a:lstStyle/>
          <a:p>
            <a:pPr>
              <a:defRPr/>
            </a:pPr>
            <a:r>
              <a:rPr lang="en-US" sz="1800" dirty="0">
                <a:effectLst/>
                <a:latin typeface="Arial" panose="020B0604020202020204" pitchFamily="34" charset="0"/>
                <a:cs typeface="Arial" panose="020B0604020202020204" pitchFamily="34" charset="0"/>
              </a:rPr>
              <a:t>from </a:t>
            </a:r>
            <a:r>
              <a:rPr lang="en-US" sz="1800" dirty="0" err="1">
                <a:effectLst/>
                <a:latin typeface="Arial" panose="020B0604020202020204" pitchFamily="34" charset="0"/>
                <a:cs typeface="Arial" panose="020B0604020202020204" pitchFamily="34" charset="0"/>
              </a:rPr>
              <a:t>Selesnick</a:t>
            </a:r>
            <a:r>
              <a:rPr lang="en-US" sz="1800" dirty="0">
                <a:effectLst/>
                <a:latin typeface="Arial" panose="020B0604020202020204" pitchFamily="34" charset="0"/>
                <a:cs typeface="Arial" panose="020B0604020202020204" pitchFamily="34" charset="0"/>
              </a:rPr>
              <a:t> &amp; Albert 2019 (</a:t>
            </a:r>
            <a:r>
              <a:rPr lang="en-US" sz="1800" b="1" dirty="0">
                <a:effectLst/>
                <a:latin typeface="Arial" panose="020B0604020202020204" pitchFamily="34" charset="0"/>
                <a:cs typeface="Arial" panose="020B0604020202020204" pitchFamily="34" charset="0"/>
              </a:rPr>
              <a:t>modified</a:t>
            </a:r>
            <a:r>
              <a:rPr lang="en-US" sz="1800" dirty="0">
                <a:effectLst/>
                <a:latin typeface="Arial" panose="020B0604020202020204" pitchFamily="34" charset="0"/>
                <a:cs typeface="Arial" panose="020B0604020202020204" pitchFamily="34" charset="0"/>
              </a:rPr>
              <a:t>): proton intensity versus </a:t>
            </a:r>
            <a:r>
              <a:rPr lang="en-US" sz="1800" i="1" dirty="0">
                <a:effectLst/>
                <a:latin typeface="Arial" panose="020B0604020202020204" pitchFamily="34" charset="0"/>
                <a:cs typeface="Arial" panose="020B0604020202020204" pitchFamily="34" charset="0"/>
              </a:rPr>
              <a:t>L, </a:t>
            </a:r>
            <a:r>
              <a:rPr lang="el-GR" sz="1800" dirty="0">
                <a:effectLst/>
                <a:latin typeface="Arial" panose="020B0604020202020204" pitchFamily="34" charset="0"/>
                <a:cs typeface="Arial" panose="020B0604020202020204" pitchFamily="34" charset="0"/>
              </a:rPr>
              <a:t>α</a:t>
            </a:r>
            <a:r>
              <a:rPr lang="en-US" sz="1800" baseline="-25000" dirty="0">
                <a:effectLst/>
                <a:latin typeface="Arial" panose="020B0604020202020204" pitchFamily="34" charset="0"/>
                <a:cs typeface="Arial" panose="020B0604020202020204" pitchFamily="34" charset="0"/>
              </a:rPr>
              <a:t>0</a:t>
            </a:r>
            <a:r>
              <a:rPr lang="en-US" sz="1800" dirty="0">
                <a:effectLst/>
                <a:latin typeface="Arial" panose="020B0604020202020204" pitchFamily="34" charset="0"/>
                <a:cs typeface="Arial" panose="020B0604020202020204" pitchFamily="34" charset="0"/>
              </a:rPr>
              <a:t> = 80°,</a:t>
            </a:r>
            <a:r>
              <a:rPr lang="en-US" dirty="0">
                <a:latin typeface="Arial" panose="020B0604020202020204" pitchFamily="34" charset="0"/>
                <a:cs typeface="Arial" panose="020B0604020202020204" pitchFamily="34" charset="0"/>
              </a:rPr>
              <a:t> ~5 years</a:t>
            </a:r>
            <a:endParaRPr lang="en-US" sz="1800" dirty="0">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096523B-4E87-B554-6FB4-4CDED1A533E3}"/>
              </a:ext>
            </a:extLst>
          </p:cNvPr>
          <p:cNvSpPr>
            <a:spLocks noGrp="1"/>
          </p:cNvSpPr>
          <p:nvPr>
            <p:ph idx="1"/>
          </p:nvPr>
        </p:nvSpPr>
        <p:spPr>
          <a:xfrm>
            <a:off x="6493790" y="427346"/>
            <a:ext cx="5685409" cy="1838948"/>
          </a:xfrm>
        </p:spPr>
        <p:txBody>
          <a:bodyPr>
            <a:normAutofit fontScale="92500"/>
          </a:bodyPr>
          <a:lstStyle/>
          <a:p>
            <a:pPr marL="0" indent="0">
              <a:buNone/>
            </a:pPr>
            <a:r>
              <a:rPr lang="en-US" dirty="0"/>
              <a:t>Origins:</a:t>
            </a:r>
          </a:p>
          <a:p>
            <a:r>
              <a:rPr lang="en-US" dirty="0"/>
              <a:t>Cosmic Ray Albedo Neutron Decay (Singer, 1958)</a:t>
            </a:r>
          </a:p>
          <a:p>
            <a:r>
              <a:rPr lang="en-US" dirty="0"/>
              <a:t>The sun, via </a:t>
            </a:r>
            <a:r>
              <a:rPr lang="en-US" dirty="0">
                <a:solidFill>
                  <a:srgbClr val="FF0000"/>
                </a:solidFill>
              </a:rPr>
              <a:t>injection and trapping</a:t>
            </a:r>
          </a:p>
        </p:txBody>
      </p:sp>
    </p:spTree>
    <p:extLst>
      <p:ext uri="{BB962C8B-B14F-4D97-AF65-F5344CB8AC3E}">
        <p14:creationId xmlns:p14="http://schemas.microsoft.com/office/powerpoint/2010/main" val="115813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4C07D-68DA-5EED-8A63-06A0DA4B38EB}"/>
              </a:ext>
            </a:extLst>
          </p:cNvPr>
          <p:cNvPicPr>
            <a:picLocks noChangeAspect="1"/>
          </p:cNvPicPr>
          <p:nvPr/>
        </p:nvPicPr>
        <p:blipFill>
          <a:blip r:embed="rId3"/>
          <a:stretch>
            <a:fillRect/>
          </a:stretch>
        </p:blipFill>
        <p:spPr>
          <a:xfrm>
            <a:off x="0" y="0"/>
            <a:ext cx="4286250" cy="6858000"/>
          </a:xfrm>
          <a:prstGeom prst="rect">
            <a:avLst/>
          </a:prstGeom>
        </p:spPr>
      </p:pic>
      <p:pic>
        <p:nvPicPr>
          <p:cNvPr id="3" name="Picture 2">
            <a:extLst>
              <a:ext uri="{FF2B5EF4-FFF2-40B4-BE49-F238E27FC236}">
                <a16:creationId xmlns:a16="http://schemas.microsoft.com/office/drawing/2014/main" id="{8390849F-C889-6742-D607-D5DA8ABD918E}"/>
              </a:ext>
            </a:extLst>
          </p:cNvPr>
          <p:cNvPicPr>
            <a:picLocks noChangeAspect="1"/>
          </p:cNvPicPr>
          <p:nvPr/>
        </p:nvPicPr>
        <p:blipFill>
          <a:blip r:embed="rId4"/>
          <a:stretch>
            <a:fillRect/>
          </a:stretch>
        </p:blipFill>
        <p:spPr>
          <a:xfrm>
            <a:off x="0" y="0"/>
            <a:ext cx="4286250" cy="6858000"/>
          </a:xfrm>
          <a:prstGeom prst="rect">
            <a:avLst/>
          </a:prstGeom>
        </p:spPr>
      </p:pic>
      <p:sp>
        <p:nvSpPr>
          <p:cNvPr id="9" name="Title 1">
            <a:extLst>
              <a:ext uri="{FF2B5EF4-FFF2-40B4-BE49-F238E27FC236}">
                <a16:creationId xmlns:a16="http://schemas.microsoft.com/office/drawing/2014/main" id="{35A26EBE-B83F-CBFD-27BF-8C23BDD343E6}"/>
              </a:ext>
            </a:extLst>
          </p:cNvPr>
          <p:cNvSpPr>
            <a:spLocks noGrp="1"/>
          </p:cNvSpPr>
          <p:nvPr>
            <p:ph type="title"/>
          </p:nvPr>
        </p:nvSpPr>
        <p:spPr>
          <a:xfrm>
            <a:off x="4125424" y="71529"/>
            <a:ext cx="8066576" cy="1325563"/>
          </a:xfrm>
        </p:spPr>
        <p:txBody>
          <a:bodyPr/>
          <a:lstStyle/>
          <a:p>
            <a:r>
              <a:rPr lang="en-US" dirty="0"/>
              <a:t>March 24, 1991 storm</a:t>
            </a:r>
            <a:br>
              <a:rPr lang="en-US" dirty="0"/>
            </a:br>
            <a:r>
              <a:rPr lang="en-US" sz="3200" dirty="0"/>
              <a:t>CRRES PROTEL measurements</a:t>
            </a:r>
            <a:endParaRPr lang="en-US" dirty="0"/>
          </a:p>
        </p:txBody>
      </p:sp>
      <p:sp>
        <p:nvSpPr>
          <p:cNvPr id="4" name="Content Placeholder 2">
            <a:extLst>
              <a:ext uri="{FF2B5EF4-FFF2-40B4-BE49-F238E27FC236}">
                <a16:creationId xmlns:a16="http://schemas.microsoft.com/office/drawing/2014/main" id="{E16F8FA2-64D6-9401-94CD-9BF9868E925D}"/>
              </a:ext>
            </a:extLst>
          </p:cNvPr>
          <p:cNvSpPr>
            <a:spLocks noGrp="1"/>
          </p:cNvSpPr>
          <p:nvPr>
            <p:ph idx="1"/>
          </p:nvPr>
        </p:nvSpPr>
        <p:spPr>
          <a:xfrm>
            <a:off x="4286250" y="1779311"/>
            <a:ext cx="6991350" cy="3767050"/>
          </a:xfrm>
        </p:spPr>
        <p:txBody>
          <a:bodyPr>
            <a:normAutofit/>
          </a:bodyPr>
          <a:lstStyle/>
          <a:p>
            <a:r>
              <a:rPr lang="en-US" dirty="0"/>
              <a:t>interplanetary shock arrival at ∼03:40 UT</a:t>
            </a:r>
          </a:p>
          <a:p>
            <a:r>
              <a:rPr lang="en-US" dirty="0"/>
              <a:t>compression of the magnetosphere</a:t>
            </a:r>
          </a:p>
          <a:p>
            <a:r>
              <a:rPr lang="en-US" dirty="0"/>
              <a:t>accompanying flux of </a:t>
            </a:r>
            <a:r>
              <a:rPr lang="en-US" b="1" dirty="0"/>
              <a:t>solar energetic particles (SEP)</a:t>
            </a:r>
          </a:p>
          <a:p>
            <a:r>
              <a:rPr lang="en-US" dirty="0"/>
              <a:t>At </a:t>
            </a:r>
            <a:r>
              <a:rPr lang="en-US" dirty="0">
                <a:solidFill>
                  <a:srgbClr val="C00000"/>
                </a:solidFill>
              </a:rPr>
              <a:t>50MeV, L~2.5</a:t>
            </a:r>
            <a:r>
              <a:rPr lang="en-US" dirty="0"/>
              <a:t>: two orders of magnitude increase in flux, “second belt”</a:t>
            </a:r>
          </a:p>
          <a:p>
            <a:r>
              <a:rPr lang="en-US" dirty="0"/>
              <a:t>At </a:t>
            </a:r>
            <a:r>
              <a:rPr lang="en-US" dirty="0">
                <a:solidFill>
                  <a:srgbClr val="C00000"/>
                </a:solidFill>
              </a:rPr>
              <a:t>5MeV, L~2</a:t>
            </a:r>
            <a:r>
              <a:rPr lang="en-US" dirty="0"/>
              <a:t>: one order of magnitude increase, </a:t>
            </a:r>
            <a:r>
              <a:rPr lang="en-US" b="1" dirty="0"/>
              <a:t>not well studied</a:t>
            </a:r>
          </a:p>
          <a:p>
            <a:endParaRPr lang="en-US" dirty="0"/>
          </a:p>
          <a:p>
            <a:endParaRPr lang="en-US" dirty="0">
              <a:effectLst/>
            </a:endParaRPr>
          </a:p>
        </p:txBody>
      </p:sp>
      <p:cxnSp>
        <p:nvCxnSpPr>
          <p:cNvPr id="11" name="Straight Arrow Connector 10">
            <a:extLst>
              <a:ext uri="{FF2B5EF4-FFF2-40B4-BE49-F238E27FC236}">
                <a16:creationId xmlns:a16="http://schemas.microsoft.com/office/drawing/2014/main" id="{6519EF8F-DD98-1295-B6A0-D9B2D1691EDD}"/>
              </a:ext>
            </a:extLst>
          </p:cNvPr>
          <p:cNvCxnSpPr>
            <a:cxnSpLocks/>
          </p:cNvCxnSpPr>
          <p:nvPr/>
        </p:nvCxnSpPr>
        <p:spPr>
          <a:xfrm flipH="1" flipV="1">
            <a:off x="2697730" y="794479"/>
            <a:ext cx="1588520" cy="3028013"/>
          </a:xfrm>
          <a:prstGeom prst="straightConnector1">
            <a:avLst/>
          </a:prstGeom>
          <a:ln w="57150">
            <a:solidFill>
              <a:schemeClr val="tx1"/>
            </a:solidFill>
            <a:tailEnd type="triangle"/>
          </a:ln>
          <a:effectLst>
            <a:outerShdw blurRad="50800" dist="38100" dir="8100000" algn="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BEE56F9-957D-E29F-A439-ADA97F5CB9CB}"/>
              </a:ext>
            </a:extLst>
          </p:cNvPr>
          <p:cNvCxnSpPr>
            <a:cxnSpLocks/>
          </p:cNvCxnSpPr>
          <p:nvPr/>
        </p:nvCxnSpPr>
        <p:spPr>
          <a:xfrm flipH="1">
            <a:off x="2697730" y="4751882"/>
            <a:ext cx="1588520" cy="475438"/>
          </a:xfrm>
          <a:prstGeom prst="straightConnector1">
            <a:avLst/>
          </a:prstGeom>
          <a:ln w="57150">
            <a:solidFill>
              <a:schemeClr val="tx1"/>
            </a:solidFill>
            <a:tailEnd type="triangle"/>
          </a:ln>
          <a:effectLst>
            <a:outerShdw blurRad="50800" dist="38100" dir="8100000" algn="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13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C33F87-DEC5-F332-70BC-EC88F037E787}"/>
              </a:ext>
            </a:extLst>
          </p:cNvPr>
          <p:cNvPicPr>
            <a:picLocks noChangeAspect="1"/>
          </p:cNvPicPr>
          <p:nvPr/>
        </p:nvPicPr>
        <p:blipFill>
          <a:blip r:embed="rId3"/>
          <a:stretch>
            <a:fillRect/>
          </a:stretch>
        </p:blipFill>
        <p:spPr>
          <a:xfrm>
            <a:off x="0" y="0"/>
            <a:ext cx="4286250" cy="6858000"/>
          </a:xfrm>
          <a:prstGeom prst="rect">
            <a:avLst/>
          </a:prstGeom>
        </p:spPr>
      </p:pic>
      <p:grpSp>
        <p:nvGrpSpPr>
          <p:cNvPr id="8" name="Group 7">
            <a:extLst>
              <a:ext uri="{FF2B5EF4-FFF2-40B4-BE49-F238E27FC236}">
                <a16:creationId xmlns:a16="http://schemas.microsoft.com/office/drawing/2014/main" id="{7BCDF40E-B554-D9F3-A922-69BFAACEB1AA}"/>
              </a:ext>
            </a:extLst>
          </p:cNvPr>
          <p:cNvGrpSpPr/>
          <p:nvPr/>
        </p:nvGrpSpPr>
        <p:grpSpPr>
          <a:xfrm>
            <a:off x="2471738" y="1319711"/>
            <a:ext cx="9426087" cy="4519716"/>
            <a:chOff x="2314574" y="268808"/>
            <a:chExt cx="9426087" cy="4519716"/>
          </a:xfrm>
        </p:grpSpPr>
        <p:pic>
          <p:nvPicPr>
            <p:cNvPr id="5" name="Picture 4">
              <a:extLst>
                <a:ext uri="{FF2B5EF4-FFF2-40B4-BE49-F238E27FC236}">
                  <a16:creationId xmlns:a16="http://schemas.microsoft.com/office/drawing/2014/main" id="{7967D1F0-87D1-CDB3-7CCB-F2432923D838}"/>
                </a:ext>
              </a:extLst>
            </p:cNvPr>
            <p:cNvPicPr>
              <a:picLocks noChangeAspect="1"/>
            </p:cNvPicPr>
            <p:nvPr/>
          </p:nvPicPr>
          <p:blipFill>
            <a:blip r:embed="rId4"/>
            <a:stretch>
              <a:fillRect/>
            </a:stretch>
          </p:blipFill>
          <p:spPr>
            <a:xfrm>
              <a:off x="3968261" y="268808"/>
              <a:ext cx="7772400" cy="4519716"/>
            </a:xfrm>
            <a:prstGeom prst="rect">
              <a:avLst/>
            </a:prstGeom>
            <a:ln w="28575">
              <a:solidFill>
                <a:srgbClr val="FF0000"/>
              </a:solidFill>
            </a:ln>
          </p:spPr>
        </p:pic>
        <p:cxnSp>
          <p:nvCxnSpPr>
            <p:cNvPr id="7" name="Straight Arrow Connector 6">
              <a:extLst>
                <a:ext uri="{FF2B5EF4-FFF2-40B4-BE49-F238E27FC236}">
                  <a16:creationId xmlns:a16="http://schemas.microsoft.com/office/drawing/2014/main" id="{8392BCE9-237F-0AB0-E811-34F95A98CA17}"/>
                </a:ext>
              </a:extLst>
            </p:cNvPr>
            <p:cNvCxnSpPr>
              <a:cxnSpLocks/>
            </p:cNvCxnSpPr>
            <p:nvPr/>
          </p:nvCxnSpPr>
          <p:spPr>
            <a:xfrm flipH="1">
              <a:off x="2314574" y="1240340"/>
              <a:ext cx="1653687" cy="0"/>
            </a:xfrm>
            <a:prstGeom prst="straightConnector1">
              <a:avLst/>
            </a:prstGeom>
            <a:ln w="57150">
              <a:solidFill>
                <a:schemeClr val="bg1"/>
              </a:solidFill>
              <a:tailEnd type="triangle"/>
            </a:ln>
            <a:effectLst>
              <a:glow rad="101600">
                <a:schemeClr val="accent2">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 name="Title 1">
            <a:extLst>
              <a:ext uri="{FF2B5EF4-FFF2-40B4-BE49-F238E27FC236}">
                <a16:creationId xmlns:a16="http://schemas.microsoft.com/office/drawing/2014/main" id="{35A26EBE-B83F-CBFD-27BF-8C23BDD343E6}"/>
              </a:ext>
            </a:extLst>
          </p:cNvPr>
          <p:cNvSpPr>
            <a:spLocks noGrp="1"/>
          </p:cNvSpPr>
          <p:nvPr>
            <p:ph type="title"/>
          </p:nvPr>
        </p:nvSpPr>
        <p:spPr>
          <a:xfrm>
            <a:off x="4125424" y="71529"/>
            <a:ext cx="8066576" cy="1325563"/>
          </a:xfrm>
        </p:spPr>
        <p:txBody>
          <a:bodyPr/>
          <a:lstStyle/>
          <a:p>
            <a:r>
              <a:rPr lang="en-US" dirty="0"/>
              <a:t>March 24, 1991 storm</a:t>
            </a:r>
            <a:br>
              <a:rPr lang="en-US" dirty="0"/>
            </a:br>
            <a:r>
              <a:rPr lang="en-US" sz="3200" dirty="0"/>
              <a:t>CRRES PROTEL measurements</a:t>
            </a:r>
            <a:endParaRPr lang="en-US" dirty="0"/>
          </a:p>
        </p:txBody>
      </p:sp>
      <p:sp>
        <p:nvSpPr>
          <p:cNvPr id="10" name="Title 1">
            <a:extLst>
              <a:ext uri="{FF2B5EF4-FFF2-40B4-BE49-F238E27FC236}">
                <a16:creationId xmlns:a16="http://schemas.microsoft.com/office/drawing/2014/main" id="{3A7F7A6B-0C6F-8E0A-FC67-135B229A883F}"/>
              </a:ext>
            </a:extLst>
          </p:cNvPr>
          <p:cNvSpPr txBox="1">
            <a:spLocks/>
          </p:cNvSpPr>
          <p:nvPr/>
        </p:nvSpPr>
        <p:spPr>
          <a:xfrm>
            <a:off x="4125424" y="5839427"/>
            <a:ext cx="8227402" cy="11479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buFont typeface="+mj-lt"/>
              <a:buAutoNum type="arabicPeriod"/>
            </a:pPr>
            <a:r>
              <a:rPr lang="en-US" sz="3200" dirty="0">
                <a:solidFill>
                  <a:srgbClr val="FF0000"/>
                </a:solidFill>
              </a:rPr>
              <a:t>proton source</a:t>
            </a:r>
          </a:p>
          <a:p>
            <a:pPr marL="514350" indent="-514350">
              <a:buFont typeface="+mj-lt"/>
              <a:buAutoNum type="arabicPeriod"/>
            </a:pPr>
            <a:r>
              <a:rPr lang="en-US" sz="3200" dirty="0">
                <a:solidFill>
                  <a:srgbClr val="FF0000"/>
                </a:solidFill>
              </a:rPr>
              <a:t>inward transport to L~2.5</a:t>
            </a:r>
            <a:endParaRPr lang="en-US" dirty="0">
              <a:solidFill>
                <a:srgbClr val="FF0000"/>
              </a:solidFill>
            </a:endParaRPr>
          </a:p>
        </p:txBody>
      </p:sp>
    </p:spTree>
    <p:extLst>
      <p:ext uri="{BB962C8B-B14F-4D97-AF65-F5344CB8AC3E}">
        <p14:creationId xmlns:p14="http://schemas.microsoft.com/office/powerpoint/2010/main" val="2501561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6A21B1-F3B9-618F-B222-A25D19D9D3B4}"/>
              </a:ext>
            </a:extLst>
          </p:cNvPr>
          <p:cNvSpPr>
            <a:spLocks noGrp="1"/>
          </p:cNvSpPr>
          <p:nvPr>
            <p:ph idx="1"/>
          </p:nvPr>
        </p:nvSpPr>
        <p:spPr>
          <a:xfrm>
            <a:off x="838200" y="1825625"/>
            <a:ext cx="5257800" cy="4786190"/>
          </a:xfrm>
        </p:spPr>
        <p:txBody>
          <a:bodyPr>
            <a:normAutofit/>
          </a:bodyPr>
          <a:lstStyle/>
          <a:p>
            <a:r>
              <a:rPr lang="en-US" dirty="0"/>
              <a:t>Carl </a:t>
            </a:r>
            <a:r>
              <a:rPr lang="en-US" dirty="0" err="1"/>
              <a:t>Störmer</a:t>
            </a:r>
            <a:r>
              <a:rPr lang="en-US" dirty="0"/>
              <a:t> in 1903 demonstrated the existence of a region within the field where particles could be trapped, but showed that access was blocked for a particle approaching from infinity</a:t>
            </a:r>
          </a:p>
        </p:txBody>
      </p:sp>
      <p:pic>
        <p:nvPicPr>
          <p:cNvPr id="4" name="Picture 3">
            <a:extLst>
              <a:ext uri="{FF2B5EF4-FFF2-40B4-BE49-F238E27FC236}">
                <a16:creationId xmlns:a16="http://schemas.microsoft.com/office/drawing/2014/main" id="{AD25C319-9FD1-6825-7067-2684F67D5386}"/>
              </a:ext>
            </a:extLst>
          </p:cNvPr>
          <p:cNvPicPr>
            <a:picLocks noChangeAspect="1"/>
          </p:cNvPicPr>
          <p:nvPr/>
        </p:nvPicPr>
        <p:blipFill>
          <a:blip r:embed="rId3"/>
          <a:stretch>
            <a:fillRect/>
          </a:stretch>
        </p:blipFill>
        <p:spPr>
          <a:xfrm>
            <a:off x="7110470" y="0"/>
            <a:ext cx="5081530" cy="6858000"/>
          </a:xfrm>
          <a:prstGeom prst="rect">
            <a:avLst/>
          </a:prstGeom>
        </p:spPr>
      </p:pic>
      <p:grpSp>
        <p:nvGrpSpPr>
          <p:cNvPr id="8" name="Group 7">
            <a:extLst>
              <a:ext uri="{FF2B5EF4-FFF2-40B4-BE49-F238E27FC236}">
                <a16:creationId xmlns:a16="http://schemas.microsoft.com/office/drawing/2014/main" id="{A83FDC8E-2409-3C1F-9DD2-E69781DA76C2}"/>
              </a:ext>
            </a:extLst>
          </p:cNvPr>
          <p:cNvGrpSpPr/>
          <p:nvPr/>
        </p:nvGrpSpPr>
        <p:grpSpPr>
          <a:xfrm>
            <a:off x="125278" y="957880"/>
            <a:ext cx="5279544" cy="5842000"/>
            <a:chOff x="1440466" y="769815"/>
            <a:chExt cx="5279544" cy="5842000"/>
          </a:xfrm>
        </p:grpSpPr>
        <p:sp>
          <p:nvSpPr>
            <p:cNvPr id="7" name="TextBox 6">
              <a:extLst>
                <a:ext uri="{FF2B5EF4-FFF2-40B4-BE49-F238E27FC236}">
                  <a16:creationId xmlns:a16="http://schemas.microsoft.com/office/drawing/2014/main" id="{876FA0D6-C740-4ACE-179D-0C7DD97EEE3B}"/>
                </a:ext>
              </a:extLst>
            </p:cNvPr>
            <p:cNvSpPr txBox="1"/>
            <p:nvPr/>
          </p:nvSpPr>
          <p:spPr>
            <a:xfrm>
              <a:off x="1440466" y="769815"/>
              <a:ext cx="1425844" cy="646331"/>
            </a:xfrm>
            <a:prstGeom prst="rect">
              <a:avLst/>
            </a:prstGeom>
            <a:solidFill>
              <a:schemeClr val="bg1"/>
            </a:solidFill>
          </p:spPr>
          <p:txBody>
            <a:bodyPr wrap="square">
              <a:spAutoFit/>
            </a:bodyPr>
            <a:lstStyle/>
            <a:p>
              <a:r>
                <a:rPr lang="en-US" dirty="0">
                  <a:solidFill>
                    <a:srgbClr val="FF0000"/>
                  </a:solidFill>
                </a:rPr>
                <a:t>from Kress</a:t>
              </a:r>
            </a:p>
            <a:p>
              <a:r>
                <a:rPr lang="en-US" dirty="0">
                  <a:solidFill>
                    <a:srgbClr val="FF0000"/>
                  </a:solidFill>
                </a:rPr>
                <a:t>et al., 2005:</a:t>
              </a:r>
            </a:p>
          </p:txBody>
        </p:sp>
        <p:pic>
          <p:nvPicPr>
            <p:cNvPr id="5" name="Picture 4">
              <a:extLst>
                <a:ext uri="{FF2B5EF4-FFF2-40B4-BE49-F238E27FC236}">
                  <a16:creationId xmlns:a16="http://schemas.microsoft.com/office/drawing/2014/main" id="{8B36E8FD-483B-0BEF-5E26-D3A36B03BA22}"/>
                </a:ext>
              </a:extLst>
            </p:cNvPr>
            <p:cNvPicPr>
              <a:picLocks noChangeAspect="1"/>
            </p:cNvPicPr>
            <p:nvPr/>
          </p:nvPicPr>
          <p:blipFill>
            <a:blip r:embed="rId4"/>
            <a:stretch>
              <a:fillRect/>
            </a:stretch>
          </p:blipFill>
          <p:spPr>
            <a:xfrm>
              <a:off x="2973510" y="769815"/>
              <a:ext cx="3746500" cy="5842000"/>
            </a:xfrm>
            <a:prstGeom prst="rect">
              <a:avLst/>
            </a:prstGeom>
            <a:ln w="28575">
              <a:solidFill>
                <a:srgbClr val="FF0000"/>
              </a:solidFill>
            </a:ln>
          </p:spPr>
        </p:pic>
      </p:grpSp>
      <p:sp>
        <p:nvSpPr>
          <p:cNvPr id="2" name="Title 1">
            <a:extLst>
              <a:ext uri="{FF2B5EF4-FFF2-40B4-BE49-F238E27FC236}">
                <a16:creationId xmlns:a16="http://schemas.microsoft.com/office/drawing/2014/main" id="{957B0D2D-0AA8-2CE3-0A63-5CD14EEDF228}"/>
              </a:ext>
            </a:extLst>
          </p:cNvPr>
          <p:cNvSpPr>
            <a:spLocks noGrp="1"/>
          </p:cNvSpPr>
          <p:nvPr>
            <p:ph type="title"/>
          </p:nvPr>
        </p:nvSpPr>
        <p:spPr>
          <a:xfrm>
            <a:off x="2053655" y="-123757"/>
            <a:ext cx="5477446" cy="1325563"/>
          </a:xfrm>
        </p:spPr>
        <p:txBody>
          <a:bodyPr/>
          <a:lstStyle/>
          <a:p>
            <a:r>
              <a:rPr lang="en-US" dirty="0"/>
              <a:t>Geomagnetic cutoff</a:t>
            </a:r>
          </a:p>
        </p:txBody>
      </p:sp>
    </p:spTree>
    <p:extLst>
      <p:ext uri="{BB962C8B-B14F-4D97-AF65-F5344CB8AC3E}">
        <p14:creationId xmlns:p14="http://schemas.microsoft.com/office/powerpoint/2010/main" val="135074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CF3EC2-0C19-908F-950E-FE8B03850CBE}"/>
              </a:ext>
            </a:extLst>
          </p:cNvPr>
          <p:cNvPicPr>
            <a:picLocks noChangeAspect="1"/>
          </p:cNvPicPr>
          <p:nvPr/>
        </p:nvPicPr>
        <p:blipFill>
          <a:blip r:embed="rId3"/>
          <a:stretch>
            <a:fillRect/>
          </a:stretch>
        </p:blipFill>
        <p:spPr>
          <a:xfrm>
            <a:off x="397029" y="0"/>
            <a:ext cx="9082768" cy="6858000"/>
          </a:xfrm>
          <a:prstGeom prst="rect">
            <a:avLst/>
          </a:prstGeom>
        </p:spPr>
      </p:pic>
      <p:sp>
        <p:nvSpPr>
          <p:cNvPr id="3" name="TextBox 2">
            <a:extLst>
              <a:ext uri="{FF2B5EF4-FFF2-40B4-BE49-F238E27FC236}">
                <a16:creationId xmlns:a16="http://schemas.microsoft.com/office/drawing/2014/main" id="{CD8C0905-061A-EEBB-564B-DAC3ECE5B84F}"/>
              </a:ext>
            </a:extLst>
          </p:cNvPr>
          <p:cNvSpPr txBox="1"/>
          <p:nvPr/>
        </p:nvSpPr>
        <p:spPr>
          <a:xfrm>
            <a:off x="3502616" y="805913"/>
            <a:ext cx="5321085" cy="1015663"/>
          </a:xfrm>
          <a:prstGeom prst="rect">
            <a:avLst/>
          </a:prstGeom>
          <a:noFill/>
        </p:spPr>
        <p:txBody>
          <a:bodyPr wrap="square" rtlCol="0">
            <a:spAutoFit/>
          </a:bodyPr>
          <a:lstStyle/>
          <a:p>
            <a:r>
              <a:rPr lang="en-US" sz="2000" dirty="0">
                <a:effectLst/>
                <a:latin typeface="Arial" panose="020B0604020202020204" pitchFamily="34" charset="0"/>
                <a:cs typeface="Arial" panose="020B0604020202020204" pitchFamily="34" charset="0"/>
              </a:rPr>
              <a:t>Li et al. (2021): Van Allen Probes measurements, 7-8 September 2017, show the trapping of 21.1MeV protons at L ∼ 3</a:t>
            </a:r>
          </a:p>
        </p:txBody>
      </p:sp>
    </p:spTree>
    <p:extLst>
      <p:ext uri="{BB962C8B-B14F-4D97-AF65-F5344CB8AC3E}">
        <p14:creationId xmlns:p14="http://schemas.microsoft.com/office/powerpoint/2010/main" val="1699643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9584A-77AC-94E0-18AF-88D7164DD43D}"/>
              </a:ext>
            </a:extLst>
          </p:cNvPr>
          <p:cNvSpPr>
            <a:spLocks noGrp="1"/>
          </p:cNvSpPr>
          <p:nvPr>
            <p:ph type="title"/>
          </p:nvPr>
        </p:nvSpPr>
        <p:spPr/>
        <p:txBody>
          <a:bodyPr/>
          <a:lstStyle/>
          <a:p>
            <a:endParaRPr lang="en-US"/>
          </a:p>
        </p:txBody>
      </p:sp>
      <p:pic>
        <p:nvPicPr>
          <p:cNvPr id="4" name="anim_Ephi.mp4">
            <a:hlinkClick r:id="" action="ppaction://media"/>
            <a:extLst>
              <a:ext uri="{FF2B5EF4-FFF2-40B4-BE49-F238E27FC236}">
                <a16:creationId xmlns:a16="http://schemas.microsoft.com/office/drawing/2014/main" id="{9727B6D1-CC8B-3275-4F93-7A597D34BB5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14597" y="0"/>
            <a:ext cx="9144834" cy="6858000"/>
          </a:xfrm>
        </p:spPr>
      </p:pic>
      <p:sp>
        <p:nvSpPr>
          <p:cNvPr id="5" name="TextBox 4">
            <a:extLst>
              <a:ext uri="{FF2B5EF4-FFF2-40B4-BE49-F238E27FC236}">
                <a16:creationId xmlns:a16="http://schemas.microsoft.com/office/drawing/2014/main" id="{061E2989-69EA-42D2-D9EB-D5E42C6B300E}"/>
              </a:ext>
            </a:extLst>
          </p:cNvPr>
          <p:cNvSpPr txBox="1"/>
          <p:nvPr/>
        </p:nvSpPr>
        <p:spPr>
          <a:xfrm>
            <a:off x="2893517" y="6396335"/>
            <a:ext cx="1550145" cy="461665"/>
          </a:xfrm>
          <a:prstGeom prst="rect">
            <a:avLst/>
          </a:prstGeom>
          <a:noFill/>
        </p:spPr>
        <p:txBody>
          <a:bodyPr wrap="square" rtlCol="0">
            <a:spAutoFit/>
          </a:bodyPr>
          <a:lstStyle/>
          <a:p>
            <a:r>
              <a:rPr lang="en-US" sz="2400" dirty="0"/>
              <a:t>X</a:t>
            </a:r>
            <a:r>
              <a:rPr lang="en-US" sz="2400" baseline="-25000" dirty="0"/>
              <a:t>MAG</a:t>
            </a:r>
            <a:r>
              <a:rPr lang="en-US" sz="2400" dirty="0"/>
              <a:t> [RE]</a:t>
            </a:r>
            <a:endParaRPr lang="en-US" sz="2400" baseline="-25000" dirty="0"/>
          </a:p>
        </p:txBody>
      </p:sp>
      <p:sp>
        <p:nvSpPr>
          <p:cNvPr id="7" name="TextBox 6">
            <a:extLst>
              <a:ext uri="{FF2B5EF4-FFF2-40B4-BE49-F238E27FC236}">
                <a16:creationId xmlns:a16="http://schemas.microsoft.com/office/drawing/2014/main" id="{3A90FA99-9340-DF3F-B8A2-9E2A2778C35D}"/>
              </a:ext>
            </a:extLst>
          </p:cNvPr>
          <p:cNvSpPr txBox="1"/>
          <p:nvPr/>
        </p:nvSpPr>
        <p:spPr>
          <a:xfrm>
            <a:off x="14990" y="3551866"/>
            <a:ext cx="1064302" cy="461665"/>
          </a:xfrm>
          <a:prstGeom prst="rect">
            <a:avLst/>
          </a:prstGeom>
          <a:noFill/>
        </p:spPr>
        <p:txBody>
          <a:bodyPr wrap="square" rtlCol="0">
            <a:spAutoFit/>
          </a:bodyPr>
          <a:lstStyle/>
          <a:p>
            <a:r>
              <a:rPr lang="en-US" sz="2400" dirty="0"/>
              <a:t>Y</a:t>
            </a:r>
            <a:r>
              <a:rPr lang="en-US" sz="2400" baseline="-25000" dirty="0"/>
              <a:t>MAG</a:t>
            </a:r>
          </a:p>
        </p:txBody>
      </p:sp>
      <p:pic>
        <p:nvPicPr>
          <p:cNvPr id="3" name="Picture 2">
            <a:extLst>
              <a:ext uri="{FF2B5EF4-FFF2-40B4-BE49-F238E27FC236}">
                <a16:creationId xmlns:a16="http://schemas.microsoft.com/office/drawing/2014/main" id="{385F3DCC-62BA-1F2D-99D6-23C0F9813D95}"/>
              </a:ext>
            </a:extLst>
          </p:cNvPr>
          <p:cNvPicPr>
            <a:picLocks noChangeAspect="1"/>
          </p:cNvPicPr>
          <p:nvPr/>
        </p:nvPicPr>
        <p:blipFill>
          <a:blip r:embed="rId6"/>
          <a:stretch>
            <a:fillRect/>
          </a:stretch>
        </p:blipFill>
        <p:spPr>
          <a:xfrm>
            <a:off x="4735144" y="2389549"/>
            <a:ext cx="7346430" cy="4321429"/>
          </a:xfrm>
          <a:prstGeom prst="rect">
            <a:avLst/>
          </a:prstGeom>
          <a:ln w="19050">
            <a:solidFill>
              <a:schemeClr val="tx1"/>
            </a:solidFill>
          </a:ln>
        </p:spPr>
      </p:pic>
      <p:grpSp>
        <p:nvGrpSpPr>
          <p:cNvPr id="14" name="Group 13">
            <a:extLst>
              <a:ext uri="{FF2B5EF4-FFF2-40B4-BE49-F238E27FC236}">
                <a16:creationId xmlns:a16="http://schemas.microsoft.com/office/drawing/2014/main" id="{4EA0B17F-35DA-E565-5151-A6658D88C1AE}"/>
              </a:ext>
            </a:extLst>
          </p:cNvPr>
          <p:cNvGrpSpPr/>
          <p:nvPr/>
        </p:nvGrpSpPr>
        <p:grpSpPr>
          <a:xfrm>
            <a:off x="8602407" y="944576"/>
            <a:ext cx="3479167" cy="1049959"/>
            <a:chOff x="8602407" y="944576"/>
            <a:chExt cx="3479167" cy="1049959"/>
          </a:xfrm>
        </p:grpSpPr>
        <p:sp>
          <p:nvSpPr>
            <p:cNvPr id="11" name="Rectangle 10">
              <a:extLst>
                <a:ext uri="{FF2B5EF4-FFF2-40B4-BE49-F238E27FC236}">
                  <a16:creationId xmlns:a16="http://schemas.microsoft.com/office/drawing/2014/main" id="{F013D107-26E4-A265-4851-510AE2219131}"/>
                </a:ext>
              </a:extLst>
            </p:cNvPr>
            <p:cNvSpPr/>
            <p:nvPr/>
          </p:nvSpPr>
          <p:spPr>
            <a:xfrm>
              <a:off x="8602407" y="944576"/>
              <a:ext cx="3479167" cy="1049959"/>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E2947F7-18D6-F924-26EE-0A468450ACD4}"/>
                </a:ext>
              </a:extLst>
            </p:cNvPr>
            <p:cNvPicPr>
              <a:picLocks noChangeAspect="1"/>
            </p:cNvPicPr>
            <p:nvPr/>
          </p:nvPicPr>
          <p:blipFill>
            <a:blip r:embed="rId7"/>
            <a:stretch>
              <a:fillRect/>
            </a:stretch>
          </p:blipFill>
          <p:spPr>
            <a:xfrm>
              <a:off x="8697943" y="985049"/>
              <a:ext cx="2647781" cy="422755"/>
            </a:xfrm>
            <a:prstGeom prst="rect">
              <a:avLst/>
            </a:prstGeom>
          </p:spPr>
        </p:pic>
        <p:pic>
          <p:nvPicPr>
            <p:cNvPr id="10" name="Picture 9">
              <a:extLst>
                <a:ext uri="{FF2B5EF4-FFF2-40B4-BE49-F238E27FC236}">
                  <a16:creationId xmlns:a16="http://schemas.microsoft.com/office/drawing/2014/main" id="{B555D0B7-C8F4-759D-7190-A5ABB69A538A}"/>
                </a:ext>
              </a:extLst>
            </p:cNvPr>
            <p:cNvPicPr>
              <a:picLocks noChangeAspect="1"/>
            </p:cNvPicPr>
            <p:nvPr/>
          </p:nvPicPr>
          <p:blipFill>
            <a:blip r:embed="rId8"/>
            <a:stretch>
              <a:fillRect/>
            </a:stretch>
          </p:blipFill>
          <p:spPr>
            <a:xfrm>
              <a:off x="8663367" y="1523532"/>
              <a:ext cx="2865071" cy="425284"/>
            </a:xfrm>
            <a:prstGeom prst="rect">
              <a:avLst/>
            </a:prstGeom>
          </p:spPr>
        </p:pic>
      </p:grpSp>
      <p:sp>
        <p:nvSpPr>
          <p:cNvPr id="9" name="TextBox 8">
            <a:extLst>
              <a:ext uri="{FF2B5EF4-FFF2-40B4-BE49-F238E27FC236}">
                <a16:creationId xmlns:a16="http://schemas.microsoft.com/office/drawing/2014/main" id="{85EAE17C-5F5D-4957-6315-F8AEFA43F2D2}"/>
              </a:ext>
            </a:extLst>
          </p:cNvPr>
          <p:cNvSpPr txBox="1"/>
          <p:nvPr/>
        </p:nvSpPr>
        <p:spPr>
          <a:xfrm>
            <a:off x="14990" y="-19989"/>
            <a:ext cx="4277133" cy="461665"/>
          </a:xfrm>
          <a:prstGeom prst="rect">
            <a:avLst/>
          </a:prstGeom>
          <a:noFill/>
        </p:spPr>
        <p:txBody>
          <a:bodyPr wrap="none" rtlCol="0">
            <a:spAutoFit/>
          </a:bodyPr>
          <a:lstStyle/>
          <a:p>
            <a:r>
              <a:rPr lang="en-US" sz="2400" dirty="0"/>
              <a:t>Li et al., 1993 empirical model</a:t>
            </a:r>
          </a:p>
        </p:txBody>
      </p:sp>
      <p:pic>
        <p:nvPicPr>
          <p:cNvPr id="13" name="Picture 12">
            <a:extLst>
              <a:ext uri="{FF2B5EF4-FFF2-40B4-BE49-F238E27FC236}">
                <a16:creationId xmlns:a16="http://schemas.microsoft.com/office/drawing/2014/main" id="{506627AD-4393-303C-F582-10DC82583200}"/>
              </a:ext>
            </a:extLst>
          </p:cNvPr>
          <p:cNvPicPr>
            <a:picLocks noChangeAspect="1"/>
          </p:cNvPicPr>
          <p:nvPr/>
        </p:nvPicPr>
        <p:blipFill>
          <a:blip r:embed="rId9"/>
          <a:stretch>
            <a:fillRect/>
          </a:stretch>
        </p:blipFill>
        <p:spPr>
          <a:xfrm>
            <a:off x="4330721" y="29210"/>
            <a:ext cx="7189672" cy="396423"/>
          </a:xfrm>
          <a:prstGeom prst="rect">
            <a:avLst/>
          </a:prstGeom>
        </p:spPr>
      </p:pic>
    </p:spTree>
    <p:extLst>
      <p:ext uri="{BB962C8B-B14F-4D97-AF65-F5344CB8AC3E}">
        <p14:creationId xmlns:p14="http://schemas.microsoft.com/office/powerpoint/2010/main" val="410501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7BA2-D772-61BF-C5A1-87ADFD19E092}"/>
              </a:ext>
            </a:extLst>
          </p:cNvPr>
          <p:cNvSpPr>
            <a:spLocks noGrp="1"/>
          </p:cNvSpPr>
          <p:nvPr>
            <p:ph type="title"/>
          </p:nvPr>
        </p:nvSpPr>
        <p:spPr>
          <a:xfrm>
            <a:off x="469363" y="365125"/>
            <a:ext cx="10884437" cy="1325563"/>
          </a:xfrm>
        </p:spPr>
        <p:txBody>
          <a:bodyPr/>
          <a:lstStyle/>
          <a:p>
            <a:r>
              <a:rPr lang="en-US" dirty="0"/>
              <a:t>Drift resonance</a:t>
            </a:r>
          </a:p>
        </p:txBody>
      </p:sp>
      <p:pic>
        <p:nvPicPr>
          <p:cNvPr id="4" name="Picture 3">
            <a:extLst>
              <a:ext uri="{FF2B5EF4-FFF2-40B4-BE49-F238E27FC236}">
                <a16:creationId xmlns:a16="http://schemas.microsoft.com/office/drawing/2014/main" id="{012A65F0-55C6-899C-83D9-36F64D19B5ED}"/>
              </a:ext>
            </a:extLst>
          </p:cNvPr>
          <p:cNvPicPr>
            <a:picLocks noChangeAspect="1"/>
          </p:cNvPicPr>
          <p:nvPr/>
        </p:nvPicPr>
        <p:blipFill>
          <a:blip r:embed="rId3"/>
          <a:stretch>
            <a:fillRect/>
          </a:stretch>
        </p:blipFill>
        <p:spPr>
          <a:xfrm>
            <a:off x="6579137" y="2081994"/>
            <a:ext cx="5219700" cy="4673600"/>
          </a:xfrm>
          <a:prstGeom prst="rect">
            <a:avLst/>
          </a:prstGeom>
        </p:spPr>
      </p:pic>
      <p:pic>
        <p:nvPicPr>
          <p:cNvPr id="5" name="Picture 4">
            <a:extLst>
              <a:ext uri="{FF2B5EF4-FFF2-40B4-BE49-F238E27FC236}">
                <a16:creationId xmlns:a16="http://schemas.microsoft.com/office/drawing/2014/main" id="{14CC4503-71F3-F83E-397C-C553057D47A7}"/>
              </a:ext>
            </a:extLst>
          </p:cNvPr>
          <p:cNvPicPr>
            <a:picLocks noChangeAspect="1"/>
          </p:cNvPicPr>
          <p:nvPr/>
        </p:nvPicPr>
        <p:blipFill>
          <a:blip r:embed="rId4"/>
          <a:stretch>
            <a:fillRect/>
          </a:stretch>
        </p:blipFill>
        <p:spPr>
          <a:xfrm>
            <a:off x="6399334" y="756431"/>
            <a:ext cx="5792666" cy="1181113"/>
          </a:xfrm>
          <a:prstGeom prst="rect">
            <a:avLst/>
          </a:prstGeom>
        </p:spPr>
      </p:pic>
      <p:sp>
        <p:nvSpPr>
          <p:cNvPr id="6" name="Oval 5">
            <a:extLst>
              <a:ext uri="{FF2B5EF4-FFF2-40B4-BE49-F238E27FC236}">
                <a16:creationId xmlns:a16="http://schemas.microsoft.com/office/drawing/2014/main" id="{12D05EF5-FBD7-2FC4-F22D-AEB902443958}"/>
              </a:ext>
            </a:extLst>
          </p:cNvPr>
          <p:cNvSpPr/>
          <p:nvPr/>
        </p:nvSpPr>
        <p:spPr>
          <a:xfrm>
            <a:off x="9997440" y="2552260"/>
            <a:ext cx="1725197" cy="297620"/>
          </a:xfrm>
          <a:prstGeom prst="ellipse">
            <a:avLst/>
          </a:prstGeom>
          <a:noFill/>
          <a:ln w="571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E98324E-C5D5-255E-6BD6-14A96D6E0243}"/>
              </a:ext>
            </a:extLst>
          </p:cNvPr>
          <p:cNvCxnSpPr>
            <a:cxnSpLocks/>
          </p:cNvCxnSpPr>
          <p:nvPr/>
        </p:nvCxnSpPr>
        <p:spPr>
          <a:xfrm>
            <a:off x="7071360" y="5753100"/>
            <a:ext cx="1055077" cy="0"/>
          </a:xfrm>
          <a:prstGeom prst="line">
            <a:avLst/>
          </a:prstGeom>
          <a:ln w="762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70314E-A66A-8A82-C29A-AD254E5FFFBF}"/>
              </a:ext>
            </a:extLst>
          </p:cNvPr>
          <p:cNvCxnSpPr>
            <a:cxnSpLocks/>
          </p:cNvCxnSpPr>
          <p:nvPr/>
        </p:nvCxnSpPr>
        <p:spPr>
          <a:xfrm flipV="1">
            <a:off x="8126437" y="5753100"/>
            <a:ext cx="0" cy="1104900"/>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742E167-7A11-5DEC-3D8F-72729A7BB300}"/>
              </a:ext>
            </a:extLst>
          </p:cNvPr>
          <p:cNvPicPr>
            <a:picLocks noChangeAspect="1"/>
          </p:cNvPicPr>
          <p:nvPr/>
        </p:nvPicPr>
        <p:blipFill rotWithShape="1">
          <a:blip r:embed="rId5"/>
          <a:srcRect l="11763" t="68381" b="5195"/>
          <a:stretch/>
        </p:blipFill>
        <p:spPr>
          <a:xfrm>
            <a:off x="6132197" y="3640502"/>
            <a:ext cx="6059803" cy="2903576"/>
          </a:xfrm>
          <a:prstGeom prst="rect">
            <a:avLst/>
          </a:prstGeom>
        </p:spPr>
      </p:pic>
      <p:sp>
        <p:nvSpPr>
          <p:cNvPr id="3" name="Content Placeholder 2">
            <a:extLst>
              <a:ext uri="{FF2B5EF4-FFF2-40B4-BE49-F238E27FC236}">
                <a16:creationId xmlns:a16="http://schemas.microsoft.com/office/drawing/2014/main" id="{491FD46C-2891-5A94-6D47-E63F2C6EF78F}"/>
              </a:ext>
            </a:extLst>
          </p:cNvPr>
          <p:cNvSpPr>
            <a:spLocks noGrp="1"/>
          </p:cNvSpPr>
          <p:nvPr>
            <p:ph idx="1"/>
          </p:nvPr>
        </p:nvSpPr>
        <p:spPr>
          <a:xfrm>
            <a:off x="469363" y="1371600"/>
            <a:ext cx="5929971" cy="5486400"/>
          </a:xfrm>
        </p:spPr>
        <p:txBody>
          <a:bodyPr>
            <a:normAutofit fontScale="92500"/>
          </a:bodyPr>
          <a:lstStyle/>
          <a:p>
            <a:r>
              <a:rPr lang="en-US" dirty="0"/>
              <a:t>Drift resonance of the SEP source at ~1000s MeV/G</a:t>
            </a:r>
          </a:p>
          <a:p>
            <a:r>
              <a:rPr lang="en-US" b="1" dirty="0"/>
              <a:t>M conserved</a:t>
            </a:r>
          </a:p>
          <a:p>
            <a:r>
              <a:rPr lang="en-US" dirty="0"/>
              <a:t>i.e. ring of </a:t>
            </a:r>
            <a:r>
              <a:rPr lang="en-US" dirty="0">
                <a:solidFill>
                  <a:srgbClr val="FF0000"/>
                </a:solidFill>
              </a:rPr>
              <a:t>M=1000MeV/G </a:t>
            </a:r>
            <a:r>
              <a:rPr lang="en-US" dirty="0"/>
              <a:t>test particles at </a:t>
            </a:r>
            <a:r>
              <a:rPr lang="en-US" dirty="0">
                <a:solidFill>
                  <a:srgbClr val="0000FF"/>
                </a:solidFill>
              </a:rPr>
              <a:t>L</a:t>
            </a:r>
            <a:r>
              <a:rPr lang="en-US" baseline="-25000" dirty="0">
                <a:solidFill>
                  <a:srgbClr val="0000FF"/>
                </a:solidFill>
              </a:rPr>
              <a:t>0</a:t>
            </a:r>
            <a:r>
              <a:rPr lang="en-US" dirty="0">
                <a:solidFill>
                  <a:srgbClr val="0000FF"/>
                </a:solidFill>
              </a:rPr>
              <a:t>=5RE</a:t>
            </a:r>
            <a:br>
              <a:rPr lang="en-US" dirty="0">
                <a:solidFill>
                  <a:srgbClr val="0000FF"/>
                </a:solidFill>
              </a:rPr>
            </a:br>
            <a:r>
              <a:rPr lang="en-US" dirty="0">
                <a:solidFill>
                  <a:schemeClr val="bg1">
                    <a:lumMod val="65000"/>
                  </a:schemeClr>
                </a:solidFill>
              </a:rPr>
              <a:t>(E ≈ 2.5MeV, </a:t>
            </a:r>
            <a:r>
              <a:rPr lang="en-US" dirty="0" err="1">
                <a:solidFill>
                  <a:schemeClr val="bg1">
                    <a:lumMod val="65000"/>
                  </a:schemeClr>
                </a:solidFill>
              </a:rPr>
              <a:t>v</a:t>
            </a:r>
            <a:r>
              <a:rPr lang="en-US" baseline="-25000" dirty="0" err="1">
                <a:solidFill>
                  <a:schemeClr val="bg1">
                    <a:lumMod val="65000"/>
                  </a:schemeClr>
                </a:solidFill>
              </a:rPr>
              <a:t>d</a:t>
            </a:r>
            <a:r>
              <a:rPr lang="en-US" baseline="-25000" dirty="0">
                <a:solidFill>
                  <a:schemeClr val="bg1">
                    <a:lumMod val="65000"/>
                  </a:schemeClr>
                </a:solidFill>
              </a:rPr>
              <a:t> </a:t>
            </a:r>
            <a:r>
              <a:rPr lang="en-US" dirty="0">
                <a:solidFill>
                  <a:schemeClr val="bg1">
                    <a:lumMod val="65000"/>
                  </a:schemeClr>
                </a:solidFill>
              </a:rPr>
              <a:t>≈ 1000 km/s)</a:t>
            </a:r>
            <a:br>
              <a:rPr lang="en-US" dirty="0">
                <a:solidFill>
                  <a:schemeClr val="bg1">
                    <a:lumMod val="65000"/>
                  </a:schemeClr>
                </a:solidFill>
              </a:rPr>
            </a:br>
            <a:r>
              <a:rPr lang="en-US" dirty="0"/>
              <a:t>transported </a:t>
            </a:r>
            <a:r>
              <a:rPr lang="en-US" dirty="0">
                <a:solidFill>
                  <a:srgbClr val="00B050"/>
                </a:solidFill>
              </a:rPr>
              <a:t>down to L ≈ 2.5</a:t>
            </a:r>
            <a:endParaRPr lang="en-US" dirty="0"/>
          </a:p>
          <a:p>
            <a:r>
              <a:rPr lang="en-US" dirty="0"/>
              <a:t>…but consider </a:t>
            </a:r>
            <a:r>
              <a:rPr lang="en-US" dirty="0">
                <a:latin typeface="Arial" panose="020B0604020202020204" pitchFamily="34" charset="0"/>
                <a:cs typeface="Arial" panose="020B0604020202020204" pitchFamily="34" charset="0"/>
              </a:rPr>
              <a:t>5MeV at L ≈ 2:</a:t>
            </a:r>
            <a:br>
              <a:rPr lang="en-US" dirty="0">
                <a:latin typeface="Arial" panose="020B0604020202020204" pitchFamily="34" charset="0"/>
                <a:cs typeface="Arial" panose="020B0604020202020204" pitchFamily="34" charset="0"/>
              </a:rPr>
            </a:br>
            <a:br>
              <a:rPr lang="en-US" dirty="0"/>
            </a:br>
            <a:r>
              <a:rPr lang="en-US" dirty="0">
                <a:effectLst/>
                <a:latin typeface="Arial" panose="020B0604020202020204" pitchFamily="34" charset="0"/>
                <a:cs typeface="Arial" panose="020B0604020202020204" pitchFamily="34" charset="0"/>
              </a:rPr>
              <a:t>M ≈ 130 MeV/G</a:t>
            </a:r>
            <a:br>
              <a:rPr lang="en-US" dirty="0"/>
            </a:br>
            <a:br>
              <a:rPr lang="en-US" dirty="0">
                <a:latin typeface="Arial" panose="020B0604020202020204" pitchFamily="34" charset="0"/>
                <a:cs typeface="Arial" panose="020B0604020202020204" pitchFamily="34" charset="0"/>
              </a:rPr>
            </a:br>
            <a:r>
              <a:rPr lang="en-US" dirty="0">
                <a:effectLst/>
                <a:latin typeface="Arial" panose="020B0604020202020204" pitchFamily="34" charset="0"/>
                <a:cs typeface="Arial" panose="020B0604020202020204" pitchFamily="34" charset="0"/>
              </a:rPr>
              <a:t>L = 4: E ≈ 0.65 MeV, </a:t>
            </a:r>
            <a:r>
              <a:rPr lang="en-US" b="1" dirty="0" err="1">
                <a:effectLst/>
                <a:latin typeface="Arial" panose="020B0604020202020204" pitchFamily="34" charset="0"/>
                <a:cs typeface="Arial" panose="020B0604020202020204" pitchFamily="34" charset="0"/>
              </a:rPr>
              <a:t>v</a:t>
            </a:r>
            <a:r>
              <a:rPr lang="en-US" b="1" baseline="-25000" dirty="0" err="1">
                <a:effectLst/>
                <a:latin typeface="Arial" panose="020B0604020202020204" pitchFamily="34" charset="0"/>
                <a:cs typeface="Arial" panose="020B0604020202020204" pitchFamily="34" charset="0"/>
              </a:rPr>
              <a:t>d</a:t>
            </a:r>
            <a:r>
              <a:rPr lang="en-US" b="1" dirty="0">
                <a:effectLst/>
                <a:latin typeface="Arial" panose="020B0604020202020204" pitchFamily="34" charset="0"/>
                <a:cs typeface="Arial" panose="020B0604020202020204" pitchFamily="34" charset="0"/>
              </a:rPr>
              <a:t> ≈ 160 km/s</a:t>
            </a:r>
            <a:br>
              <a:rPr lang="en-US" dirty="0">
                <a:effectLst/>
                <a:latin typeface="Arial" panose="020B0604020202020204" pitchFamily="34" charset="0"/>
                <a:cs typeface="Arial" panose="020B0604020202020204" pitchFamily="34" charset="0"/>
              </a:rPr>
            </a:br>
            <a:r>
              <a:rPr lang="en-US" dirty="0">
                <a:effectLst/>
                <a:latin typeface="Arial" panose="020B0604020202020204" pitchFamily="34" charset="0"/>
                <a:cs typeface="Arial" panose="020B0604020202020204" pitchFamily="34" charset="0"/>
              </a:rPr>
              <a:t>L = 6: E ≈ 0.21 MeV, </a:t>
            </a:r>
            <a:r>
              <a:rPr lang="en-US" b="1" dirty="0" err="1">
                <a:effectLst/>
                <a:latin typeface="Arial" panose="020B0604020202020204" pitchFamily="34" charset="0"/>
                <a:cs typeface="Arial" panose="020B0604020202020204" pitchFamily="34" charset="0"/>
              </a:rPr>
              <a:t>v</a:t>
            </a:r>
            <a:r>
              <a:rPr lang="en-US" b="1" baseline="-25000" dirty="0" err="1">
                <a:effectLst/>
                <a:latin typeface="Arial" panose="020B0604020202020204" pitchFamily="34" charset="0"/>
                <a:cs typeface="Arial" panose="020B0604020202020204" pitchFamily="34" charset="0"/>
              </a:rPr>
              <a:t>d</a:t>
            </a:r>
            <a:r>
              <a:rPr lang="en-US" b="1" dirty="0">
                <a:effectLst/>
                <a:latin typeface="Arial" panose="020B0604020202020204" pitchFamily="34" charset="0"/>
                <a:cs typeface="Arial" panose="020B0604020202020204" pitchFamily="34" charset="0"/>
              </a:rPr>
              <a:t> ≈ 120 km/s </a:t>
            </a:r>
            <a:r>
              <a:rPr lang="en-US" dirty="0">
                <a:effectLst/>
                <a:latin typeface="Arial" panose="020B0604020202020204" pitchFamily="34" charset="0"/>
                <a:cs typeface="Arial" panose="020B0604020202020204" pitchFamily="34" charset="0"/>
              </a:rPr>
              <a:t>etc.</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421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189F2-B632-E23A-6708-04B80CB4178A}"/>
              </a:ext>
            </a:extLst>
          </p:cNvPr>
          <p:cNvSpPr>
            <a:spLocks noGrp="1"/>
          </p:cNvSpPr>
          <p:nvPr>
            <p:ph type="title"/>
          </p:nvPr>
        </p:nvSpPr>
        <p:spPr>
          <a:xfrm>
            <a:off x="625642" y="365125"/>
            <a:ext cx="11004884" cy="2192724"/>
          </a:xfrm>
        </p:spPr>
        <p:txBody>
          <a:bodyPr>
            <a:normAutofit/>
          </a:bodyPr>
          <a:lstStyle/>
          <a:p>
            <a:r>
              <a:rPr lang="en-US" dirty="0"/>
              <a:t>Reverse-time tracing of ~MeV test protons</a:t>
            </a:r>
            <a:br>
              <a:rPr lang="en-US" dirty="0"/>
            </a:br>
            <a:br>
              <a:rPr lang="en-US" dirty="0"/>
            </a:br>
            <a:r>
              <a:rPr lang="en-US" sz="3200" dirty="0"/>
              <a:t>the domain of interest:</a:t>
            </a:r>
          </a:p>
        </p:txBody>
      </p:sp>
      <p:pic>
        <p:nvPicPr>
          <p:cNvPr id="5" name="Picture 4">
            <a:extLst>
              <a:ext uri="{FF2B5EF4-FFF2-40B4-BE49-F238E27FC236}">
                <a16:creationId xmlns:a16="http://schemas.microsoft.com/office/drawing/2014/main" id="{5EB0A70F-008C-6103-7243-EDEAC6E691A9}"/>
              </a:ext>
            </a:extLst>
          </p:cNvPr>
          <p:cNvPicPr>
            <a:picLocks noChangeAspect="1"/>
          </p:cNvPicPr>
          <p:nvPr/>
        </p:nvPicPr>
        <p:blipFill>
          <a:blip r:embed="rId3"/>
          <a:stretch>
            <a:fillRect/>
          </a:stretch>
        </p:blipFill>
        <p:spPr>
          <a:xfrm>
            <a:off x="703206" y="5934478"/>
            <a:ext cx="3670300" cy="609600"/>
          </a:xfrm>
          <a:prstGeom prst="rect">
            <a:avLst/>
          </a:prstGeom>
        </p:spPr>
      </p:pic>
      <p:pic>
        <p:nvPicPr>
          <p:cNvPr id="6" name="Picture 5">
            <a:extLst>
              <a:ext uri="{FF2B5EF4-FFF2-40B4-BE49-F238E27FC236}">
                <a16:creationId xmlns:a16="http://schemas.microsoft.com/office/drawing/2014/main" id="{5C224A06-C9D7-49E5-ABC2-7796CD2CF762}"/>
              </a:ext>
            </a:extLst>
          </p:cNvPr>
          <p:cNvPicPr>
            <a:picLocks noChangeAspect="1"/>
          </p:cNvPicPr>
          <p:nvPr/>
        </p:nvPicPr>
        <p:blipFill>
          <a:blip r:embed="rId4"/>
          <a:stretch>
            <a:fillRect/>
          </a:stretch>
        </p:blipFill>
        <p:spPr>
          <a:xfrm>
            <a:off x="703206" y="5052653"/>
            <a:ext cx="4305300" cy="711200"/>
          </a:xfrm>
          <a:prstGeom prst="rect">
            <a:avLst/>
          </a:prstGeom>
        </p:spPr>
      </p:pic>
      <p:pic>
        <p:nvPicPr>
          <p:cNvPr id="8" name="Picture 7">
            <a:extLst>
              <a:ext uri="{FF2B5EF4-FFF2-40B4-BE49-F238E27FC236}">
                <a16:creationId xmlns:a16="http://schemas.microsoft.com/office/drawing/2014/main" id="{80A6FF97-1B3D-671B-5E1E-44A3C0672D66}"/>
              </a:ext>
            </a:extLst>
          </p:cNvPr>
          <p:cNvPicPr>
            <a:picLocks noChangeAspect="1"/>
          </p:cNvPicPr>
          <p:nvPr/>
        </p:nvPicPr>
        <p:blipFill>
          <a:blip r:embed="rId5"/>
          <a:stretch>
            <a:fillRect/>
          </a:stretch>
        </p:blipFill>
        <p:spPr>
          <a:xfrm>
            <a:off x="675070" y="3698513"/>
            <a:ext cx="4152900" cy="596900"/>
          </a:xfrm>
          <a:prstGeom prst="rect">
            <a:avLst/>
          </a:prstGeom>
        </p:spPr>
      </p:pic>
      <p:pic>
        <p:nvPicPr>
          <p:cNvPr id="9" name="Picture 8">
            <a:extLst>
              <a:ext uri="{FF2B5EF4-FFF2-40B4-BE49-F238E27FC236}">
                <a16:creationId xmlns:a16="http://schemas.microsoft.com/office/drawing/2014/main" id="{29ACF5CA-A202-9E9B-60B5-91DFA8104856}"/>
              </a:ext>
            </a:extLst>
          </p:cNvPr>
          <p:cNvPicPr>
            <a:picLocks noChangeAspect="1"/>
          </p:cNvPicPr>
          <p:nvPr/>
        </p:nvPicPr>
        <p:blipFill>
          <a:blip r:embed="rId6"/>
          <a:stretch>
            <a:fillRect/>
          </a:stretch>
        </p:blipFill>
        <p:spPr>
          <a:xfrm>
            <a:off x="703206" y="2335897"/>
            <a:ext cx="4914900" cy="584200"/>
          </a:xfrm>
          <a:prstGeom prst="rect">
            <a:avLst/>
          </a:prstGeom>
        </p:spPr>
      </p:pic>
      <p:pic>
        <p:nvPicPr>
          <p:cNvPr id="10" name="Picture 9">
            <a:extLst>
              <a:ext uri="{FF2B5EF4-FFF2-40B4-BE49-F238E27FC236}">
                <a16:creationId xmlns:a16="http://schemas.microsoft.com/office/drawing/2014/main" id="{772688BF-5518-B32C-DC47-A9332418F73D}"/>
              </a:ext>
            </a:extLst>
          </p:cNvPr>
          <p:cNvPicPr>
            <a:picLocks noChangeAspect="1"/>
          </p:cNvPicPr>
          <p:nvPr/>
        </p:nvPicPr>
        <p:blipFill>
          <a:blip r:embed="rId7"/>
          <a:stretch>
            <a:fillRect/>
          </a:stretch>
        </p:blipFill>
        <p:spPr>
          <a:xfrm>
            <a:off x="675070" y="3004505"/>
            <a:ext cx="5245100" cy="609600"/>
          </a:xfrm>
          <a:prstGeom prst="rect">
            <a:avLst/>
          </a:prstGeom>
        </p:spPr>
      </p:pic>
      <p:pic>
        <p:nvPicPr>
          <p:cNvPr id="7" name="Picture 6">
            <a:extLst>
              <a:ext uri="{FF2B5EF4-FFF2-40B4-BE49-F238E27FC236}">
                <a16:creationId xmlns:a16="http://schemas.microsoft.com/office/drawing/2014/main" id="{9E1CB2FE-39CF-5AC3-D602-34469DCEEC82}"/>
              </a:ext>
            </a:extLst>
          </p:cNvPr>
          <p:cNvPicPr>
            <a:picLocks noChangeAspect="1"/>
          </p:cNvPicPr>
          <p:nvPr/>
        </p:nvPicPr>
        <p:blipFill rotWithShape="1">
          <a:blip r:embed="rId8"/>
          <a:srcRect l="11763" t="68381" b="5195"/>
          <a:stretch/>
        </p:blipFill>
        <p:spPr>
          <a:xfrm>
            <a:off x="6132197" y="3640502"/>
            <a:ext cx="6059803" cy="2903576"/>
          </a:xfrm>
          <a:prstGeom prst="rect">
            <a:avLst/>
          </a:prstGeom>
        </p:spPr>
      </p:pic>
    </p:spTree>
    <p:extLst>
      <p:ext uri="{BB962C8B-B14F-4D97-AF65-F5344CB8AC3E}">
        <p14:creationId xmlns:p14="http://schemas.microsoft.com/office/powerpoint/2010/main" val="1577585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rand-StratComm">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1747</TotalTime>
  <Words>1417</Words>
  <Application>Microsoft Macintosh PowerPoint</Application>
  <PresentationFormat>Widescreen</PresentationFormat>
  <Paragraphs>176</Paragraphs>
  <Slides>17</Slides>
  <Notes>14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CMR10</vt:lpstr>
      <vt:lpstr>Helvetica</vt:lpstr>
      <vt:lpstr>Office Theme</vt:lpstr>
      <vt:lpstr>Modeling the Internal Redistribution of Earth's Proton Belt by Interplanetary Shocks</vt:lpstr>
      <vt:lpstr>Trapped protons</vt:lpstr>
      <vt:lpstr>March 24, 1991 storm CRRES PROTEL measurements</vt:lpstr>
      <vt:lpstr>March 24, 1991 storm CRRES PROTEL measurements</vt:lpstr>
      <vt:lpstr>Geomagnetic cutoff</vt:lpstr>
      <vt:lpstr>PowerPoint Presentation</vt:lpstr>
      <vt:lpstr>PowerPoint Presentation</vt:lpstr>
      <vt:lpstr>Drift resonance</vt:lpstr>
      <vt:lpstr>Reverse-time tracing of ~MeV test protons  the domain of interest:</vt:lpstr>
      <vt:lpstr>Trajectory Redistribution In Phase Space</vt:lpstr>
      <vt:lpstr>PowerPoint Presentation</vt:lpstr>
      <vt:lpstr>Predicting PSD</vt:lpstr>
      <vt:lpstr>PowerPoint Presentation</vt:lpstr>
      <vt:lpstr>TRIPS – L* update in progress</vt:lpstr>
      <vt:lpstr>Conclusions</vt:lpstr>
      <vt:lpstr>Prior observations of high MeV protons flux…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the Internal Redistribution of Earth's Proton Belt by Interplanetary Shocks  Alexander Lozinski</dc:title>
  <dc:creator>Lozinski, Alexander</dc:creator>
  <cp:lastModifiedBy>Lozinski, Alexander</cp:lastModifiedBy>
  <cp:revision>212</cp:revision>
  <dcterms:created xsi:type="dcterms:W3CDTF">2025-05-18T22:05:31Z</dcterms:created>
  <dcterms:modified xsi:type="dcterms:W3CDTF">2025-05-20T06:14:11Z</dcterms:modified>
</cp:coreProperties>
</file>