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1" r:id="rId5"/>
    <p:sldMasterId id="2147483650" r:id="rId6"/>
    <p:sldMasterId id="2147483762" r:id="rId7"/>
    <p:sldMasterId id="2147483756" r:id="rId8"/>
  </p:sldMasterIdLst>
  <p:notesMasterIdLst>
    <p:notesMasterId r:id="rId25"/>
  </p:notesMasterIdLst>
  <p:handoutMasterIdLst>
    <p:handoutMasterId r:id="rId26"/>
  </p:handoutMasterIdLst>
  <p:sldIdLst>
    <p:sldId id="25109" r:id="rId9"/>
    <p:sldId id="25549" r:id="rId10"/>
    <p:sldId id="25551" r:id="rId11"/>
    <p:sldId id="25559" r:id="rId12"/>
    <p:sldId id="268" r:id="rId13"/>
    <p:sldId id="25566" r:id="rId14"/>
    <p:sldId id="25567" r:id="rId15"/>
    <p:sldId id="25568" r:id="rId16"/>
    <p:sldId id="25569" r:id="rId17"/>
    <p:sldId id="25573" r:id="rId18"/>
    <p:sldId id="25570" r:id="rId19"/>
    <p:sldId id="258" r:id="rId20"/>
    <p:sldId id="266" r:id="rId21"/>
    <p:sldId id="25572" r:id="rId22"/>
    <p:sldId id="25550"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6" userDrawn="1">
          <p15:clr>
            <a:srgbClr val="A4A3A4"/>
          </p15:clr>
        </p15:guide>
        <p15:guide id="2" pos="3840" userDrawn="1">
          <p15:clr>
            <a:srgbClr val="A4A3A4"/>
          </p15:clr>
        </p15:guide>
        <p15:guide id="3" orient="horz" pos="3360" userDrawn="1">
          <p15:clr>
            <a:srgbClr val="A4A3A4"/>
          </p15:clr>
        </p15:guide>
        <p15:guide id="4" orient="horz" pos="1536" userDrawn="1">
          <p15:clr>
            <a:srgbClr val="A4A3A4"/>
          </p15:clr>
        </p15:guide>
        <p15:guide id="5" orient="horz" pos="1944" userDrawn="1">
          <p15:clr>
            <a:srgbClr val="A4A3A4"/>
          </p15:clr>
        </p15:guide>
        <p15:guide id="6" pos="4560" userDrawn="1">
          <p15:clr>
            <a:srgbClr val="A4A3A4"/>
          </p15:clr>
        </p15:guide>
        <p15:guide id="7" pos="5136" userDrawn="1">
          <p15:clr>
            <a:srgbClr val="A4A3A4"/>
          </p15:clr>
        </p15:guide>
        <p15:guide id="8" orient="horz" pos="408" userDrawn="1">
          <p15:clr>
            <a:srgbClr val="A4A3A4"/>
          </p15:clr>
        </p15:guide>
        <p15:guide id="9" pos="1800" userDrawn="1">
          <p15:clr>
            <a:srgbClr val="A4A3A4"/>
          </p15:clr>
        </p15:guide>
        <p15:guide id="10" pos="4296" userDrawn="1">
          <p15:clr>
            <a:srgbClr val="A4A3A4"/>
          </p15:clr>
        </p15:guide>
        <p15:guide id="11" pos="3600" userDrawn="1">
          <p15:clr>
            <a:srgbClr val="A4A3A4"/>
          </p15:clr>
        </p15:guide>
        <p15:guide id="12" pos="2856" userDrawn="1">
          <p15:clr>
            <a:srgbClr val="A4A3A4"/>
          </p15:clr>
        </p15:guide>
        <p15:guide id="13" pos="343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5255A7-6192-9713-A6F6-CA62E0E89979}" name="Henry Truc" initials="HT" userId="S::E32375@aero.org::921e07c8-1591-4379-9886-8d4c714695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205"/>
    <a:srgbClr val="00A9E0"/>
    <a:srgbClr val="A4D65E"/>
    <a:srgbClr val="ECECEC"/>
    <a:srgbClr val="5E8AB4"/>
    <a:srgbClr val="FCC82C"/>
    <a:srgbClr val="2E008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8"/>
    <p:restoredTop sz="88476" autoAdjust="0"/>
  </p:normalViewPr>
  <p:slideViewPr>
    <p:cSldViewPr snapToGrid="0" snapToObjects="1">
      <p:cViewPr varScale="1">
        <p:scale>
          <a:sx n="124" d="100"/>
          <a:sy n="124" d="100"/>
        </p:scale>
        <p:origin x="808" y="184"/>
      </p:cViewPr>
      <p:guideLst>
        <p:guide orient="horz" pos="2616"/>
        <p:guide pos="3840"/>
        <p:guide orient="horz" pos="3360"/>
        <p:guide orient="horz" pos="1536"/>
        <p:guide orient="horz" pos="1944"/>
        <p:guide pos="4560"/>
        <p:guide pos="5136"/>
        <p:guide orient="horz" pos="408"/>
        <p:guide pos="1800"/>
        <p:guide pos="4296"/>
        <p:guide pos="3600"/>
        <p:guide pos="2856"/>
        <p:guide pos="3432"/>
      </p:guideLst>
    </p:cSldViewPr>
  </p:slideViewPr>
  <p:outlineViewPr>
    <p:cViewPr>
      <p:scale>
        <a:sx n="33" d="100"/>
        <a:sy n="33" d="100"/>
      </p:scale>
      <p:origin x="0" y="0"/>
    </p:cViewPr>
  </p:outlineViewPr>
  <p:notesTextViewPr>
    <p:cViewPr>
      <p:scale>
        <a:sx n="110" d="100"/>
        <a:sy n="110" d="100"/>
      </p:scale>
      <p:origin x="0" y="0"/>
    </p:cViewPr>
  </p:notesTextViewPr>
  <p:sorterViewPr>
    <p:cViewPr varScale="1">
      <p:scale>
        <a:sx n="1" d="1"/>
        <a:sy n="1" d="1"/>
      </p:scale>
      <p:origin x="0" y="-2238"/>
    </p:cViewPr>
  </p:sorterViewPr>
  <p:notesViewPr>
    <p:cSldViewPr snapToGrid="0" snapToObjects="1">
      <p:cViewPr>
        <p:scale>
          <a:sx n="83" d="100"/>
          <a:sy n="83" d="100"/>
        </p:scale>
        <p:origin x="5912" y="10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8B7B7C-E1E4-3C0E-3C54-EE86A2C1DF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920672-7B11-B403-E09E-AF31F455A4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09390-641D-0B4E-8BD0-9B3A564EC473}" type="datetimeFigureOut">
              <a:rPr lang="en-US" smtClean="0"/>
              <a:t>5/19/25</a:t>
            </a:fld>
            <a:endParaRPr lang="en-US"/>
          </a:p>
        </p:txBody>
      </p:sp>
      <p:sp>
        <p:nvSpPr>
          <p:cNvPr id="4" name="Footer Placeholder 3">
            <a:extLst>
              <a:ext uri="{FF2B5EF4-FFF2-40B4-BE49-F238E27FC236}">
                <a16:creationId xmlns:a16="http://schemas.microsoft.com/office/drawing/2014/main" id="{4C499660-B8D9-EAF8-AB1D-BF5769B748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32F9C6-BBCB-3D92-801B-F7F640B3A4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42659C-B00F-B84D-ABE6-E157239CA29E}" type="slidenum">
              <a:rPr lang="en-US" smtClean="0"/>
              <a:t>‹#›</a:t>
            </a:fld>
            <a:endParaRPr lang="en-US"/>
          </a:p>
        </p:txBody>
      </p:sp>
    </p:spTree>
    <p:extLst>
      <p:ext uri="{BB962C8B-B14F-4D97-AF65-F5344CB8AC3E}">
        <p14:creationId xmlns:p14="http://schemas.microsoft.com/office/powerpoint/2010/main" val="2279005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2F181-613C-814E-851C-8CD4750E47F5}" type="datetimeFigureOut">
              <a:rPr lang="en-US" smtClean="0"/>
              <a:t>5/19/25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527E0-2CE9-BA4B-8B29-324954E3A242}" type="slidenum">
              <a:rPr lang="en-US" smtClean="0"/>
              <a:t>‹#›</a:t>
            </a:fld>
            <a:endParaRPr lang="en-US"/>
          </a:p>
        </p:txBody>
      </p:sp>
    </p:spTree>
    <p:extLst>
      <p:ext uri="{BB962C8B-B14F-4D97-AF65-F5344CB8AC3E}">
        <p14:creationId xmlns:p14="http://schemas.microsoft.com/office/powerpoint/2010/main" val="108065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527E0-2CE9-BA4B-8B29-324954E3A242}" type="slidenum">
              <a:rPr lang="en-US" smtClean="0"/>
              <a:t>1</a:t>
            </a:fld>
            <a:endParaRPr lang="en-US"/>
          </a:p>
        </p:txBody>
      </p:sp>
    </p:spTree>
    <p:extLst>
      <p:ext uri="{BB962C8B-B14F-4D97-AF65-F5344CB8AC3E}">
        <p14:creationId xmlns:p14="http://schemas.microsoft.com/office/powerpoint/2010/main" val="337411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485D1-3225-1999-5FD0-881C73D85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4EB89-CCB1-203F-789B-0FC18CC98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CA504-A717-7094-5728-FEF92D8361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6F9304-3781-6FCC-7B07-6F9938F746F9}"/>
              </a:ext>
            </a:extLst>
          </p:cNvPr>
          <p:cNvSpPr>
            <a:spLocks noGrp="1"/>
          </p:cNvSpPr>
          <p:nvPr>
            <p:ph type="sldNum" sz="quarter" idx="5"/>
          </p:nvPr>
        </p:nvSpPr>
        <p:spPr/>
        <p:txBody>
          <a:bodyPr/>
          <a:lstStyle/>
          <a:p>
            <a:fld id="{7E6527E0-2CE9-BA4B-8B29-324954E3A242}" type="slidenum">
              <a:rPr lang="en-US" smtClean="0"/>
              <a:t>5</a:t>
            </a:fld>
            <a:endParaRPr lang="en-US"/>
          </a:p>
        </p:txBody>
      </p:sp>
    </p:spTree>
    <p:extLst>
      <p:ext uri="{BB962C8B-B14F-4D97-AF65-F5344CB8AC3E}">
        <p14:creationId xmlns:p14="http://schemas.microsoft.com/office/powerpoint/2010/main" val="3047859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527E0-2CE9-BA4B-8B29-324954E3A242}" type="slidenum">
              <a:rPr lang="en-US" smtClean="0"/>
              <a:t>13</a:t>
            </a:fld>
            <a:endParaRPr lang="en-US"/>
          </a:p>
        </p:txBody>
      </p:sp>
    </p:spTree>
    <p:extLst>
      <p:ext uri="{BB962C8B-B14F-4D97-AF65-F5344CB8AC3E}">
        <p14:creationId xmlns:p14="http://schemas.microsoft.com/office/powerpoint/2010/main" val="489108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
        <p:nvSpPr>
          <p:cNvPr id="5" name="Content Placeholder 6"/>
          <p:cNvSpPr>
            <a:spLocks noGrp="1"/>
          </p:cNvSpPr>
          <p:nvPr>
            <p:ph sz="quarter" idx="15" hasCustomPrompt="1"/>
          </p:nvPr>
        </p:nvSpPr>
        <p:spPr>
          <a:xfrm>
            <a:off x="334533" y="1203264"/>
            <a:ext cx="11271681" cy="4798717"/>
          </a:xfrm>
          <a:prstGeom prst="rect">
            <a:avLst/>
          </a:prstGeom>
        </p:spPr>
        <p:txBody>
          <a:bodyPr vert="horz"/>
          <a:lstStyle>
            <a:lvl1pPr marL="171450" indent="-171450">
              <a:buSzPct val="130000"/>
              <a:defRPr sz="1800" i="0"/>
            </a:lvl1pPr>
            <a:lvl2pPr marL="517525" indent="-227013">
              <a:defRPr sz="1600" i="0"/>
            </a:lvl2pPr>
            <a:lvl3pPr marL="800100" indent="-176213">
              <a:buSzPct val="125000"/>
              <a:defRPr sz="1600" i="0"/>
            </a:lvl3pPr>
            <a:lvl4pPr marL="1201738" indent="-228600">
              <a:defRPr sz="1600" i="0"/>
            </a:lvl4pPr>
            <a:lvl5pPr marL="1430338" indent="-176213">
              <a:buFont typeface="Arial"/>
              <a:buChar char="•"/>
              <a:defRPr sz="1600" i="0"/>
            </a:lvl5pPr>
          </a:lstStyle>
          <a:p>
            <a:r>
              <a:rPr lang="en-US" dirty="0"/>
              <a:t>Bullet 1 level—Bullet 130% size text—Black, 18-point Arial</a:t>
            </a:r>
          </a:p>
          <a:p>
            <a:pPr lvl="1"/>
            <a:r>
              <a:rPr lang="en-US" dirty="0"/>
              <a:t>Bullet 2 level—16-point Arial</a:t>
            </a:r>
          </a:p>
          <a:p>
            <a:pPr lvl="2"/>
            <a:r>
              <a:rPr lang="en-US" dirty="0"/>
              <a:t>Bullet 3 level—Bullet 125% size text—16-point Arial</a:t>
            </a:r>
          </a:p>
          <a:p>
            <a:pPr lvl="3"/>
            <a:r>
              <a:rPr lang="en-US" dirty="0"/>
              <a:t>Bullet 4 level—16-point Arial</a:t>
            </a:r>
          </a:p>
          <a:p>
            <a:pPr lvl="4"/>
            <a:r>
              <a:rPr lang="en-US" dirty="0"/>
              <a:t>Bullet 5 level—Bullet 100% size text—16-point Arial</a:t>
            </a:r>
          </a:p>
        </p:txBody>
      </p:sp>
    </p:spTree>
    <p:extLst>
      <p:ext uri="{BB962C8B-B14F-4D97-AF65-F5344CB8AC3E}">
        <p14:creationId xmlns:p14="http://schemas.microsoft.com/office/powerpoint/2010/main" val="1764311210"/>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ransition">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304800" y="3245325"/>
            <a:ext cx="10828774" cy="1752600"/>
          </a:xfrm>
          <a:prstGeom prst="rect">
            <a:avLst/>
          </a:prstGeom>
        </p:spPr>
        <p:txBody>
          <a:bodyPr>
            <a:normAutofit/>
          </a:bodyPr>
          <a:lstStyle>
            <a:lvl1pPr marL="0" indent="0" algn="l">
              <a:buNone/>
              <a:defRPr sz="3200" i="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Transition Subtitle</a:t>
            </a:r>
          </a:p>
        </p:txBody>
      </p:sp>
      <p:sp>
        <p:nvSpPr>
          <p:cNvPr id="4" name="Title 1"/>
          <p:cNvSpPr>
            <a:spLocks noGrp="1"/>
          </p:cNvSpPr>
          <p:nvPr>
            <p:ph type="ctrTitle" hasCustomPrompt="1"/>
          </p:nvPr>
        </p:nvSpPr>
        <p:spPr>
          <a:xfrm>
            <a:off x="304800" y="2063345"/>
            <a:ext cx="10828774" cy="1063867"/>
          </a:xfrm>
          <a:prstGeom prst="rect">
            <a:avLst/>
          </a:prstGeom>
        </p:spPr>
        <p:txBody>
          <a:bodyPr/>
          <a:lstStyle>
            <a:lvl1pPr algn="l">
              <a:defRPr sz="4000" b="1" i="0" baseline="0">
                <a:solidFill>
                  <a:schemeClr val="bg2"/>
                </a:solidFill>
                <a:latin typeface="Arial"/>
                <a:cs typeface="Arial"/>
              </a:defRPr>
            </a:lvl1pPr>
          </a:lstStyle>
          <a:p>
            <a:r>
              <a:rPr lang="en-US" dirty="0"/>
              <a:t>Transition Slide</a:t>
            </a:r>
          </a:p>
        </p:txBody>
      </p:sp>
    </p:spTree>
    <p:extLst>
      <p:ext uri="{BB962C8B-B14F-4D97-AF65-F5344CB8AC3E}">
        <p14:creationId xmlns:p14="http://schemas.microsoft.com/office/powerpoint/2010/main" val="1324481390"/>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Left_Text_Picture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
        <p:nvSpPr>
          <p:cNvPr id="7" name="Content Placeholder 6"/>
          <p:cNvSpPr>
            <a:spLocks noGrp="1"/>
          </p:cNvSpPr>
          <p:nvPr>
            <p:ph sz="quarter" idx="15" hasCustomPrompt="1"/>
          </p:nvPr>
        </p:nvSpPr>
        <p:spPr>
          <a:xfrm>
            <a:off x="304796" y="1225566"/>
            <a:ext cx="5501395" cy="4798717"/>
          </a:xfrm>
          <a:prstGeom prst="rect">
            <a:avLst/>
          </a:prstGeom>
        </p:spPr>
        <p:txBody>
          <a:bodyPr vert="horz"/>
          <a:lstStyle>
            <a:lvl1pPr marL="282575" indent="-282575">
              <a:buSzPct val="130000"/>
              <a:defRPr sz="1800" i="0"/>
            </a:lvl1pPr>
            <a:lvl2pPr marL="517525" indent="-227013">
              <a:defRPr sz="1600" i="0"/>
            </a:lvl2pPr>
            <a:lvl3pPr marL="800100" indent="-176213">
              <a:buSzPct val="125000"/>
              <a:defRPr sz="1600" i="0"/>
            </a:lvl3pPr>
            <a:lvl4pPr marL="1201738" indent="-228600">
              <a:defRPr sz="1600" i="0"/>
            </a:lvl4pPr>
            <a:lvl5pPr marL="1430338" indent="-176213">
              <a:buFont typeface="Arial"/>
              <a:buChar char="•"/>
              <a:defRPr sz="1600" i="0"/>
            </a:lvl5pPr>
          </a:lstStyle>
          <a:p>
            <a:r>
              <a:rPr lang="en-US" dirty="0"/>
              <a:t>Bullet 1 level—Bullet 130% size text—Black, 18-point Arial</a:t>
            </a:r>
          </a:p>
          <a:p>
            <a:pPr lvl="1"/>
            <a:r>
              <a:rPr lang="en-US" dirty="0"/>
              <a:t>Bullet 2 level—16-point Arial</a:t>
            </a:r>
          </a:p>
          <a:p>
            <a:pPr lvl="2"/>
            <a:r>
              <a:rPr lang="en-US" dirty="0"/>
              <a:t>Bullet 3 level—Bullet 125% size text—16-point Arial</a:t>
            </a:r>
          </a:p>
          <a:p>
            <a:pPr lvl="3"/>
            <a:r>
              <a:rPr lang="en-US" dirty="0"/>
              <a:t>Bullet 4 level—16-point Arial</a:t>
            </a:r>
          </a:p>
          <a:p>
            <a:pPr lvl="4"/>
            <a:r>
              <a:rPr lang="en-US" dirty="0"/>
              <a:t>Bullet 5 level—Bullet 100% size text—16-point Arial</a:t>
            </a:r>
          </a:p>
        </p:txBody>
      </p:sp>
      <p:sp>
        <p:nvSpPr>
          <p:cNvPr id="9" name="Picture Placeholder 2"/>
          <p:cNvSpPr>
            <a:spLocks noGrp="1"/>
          </p:cNvSpPr>
          <p:nvPr>
            <p:ph type="pic" sz="quarter" idx="18" hasCustomPrompt="1"/>
          </p:nvPr>
        </p:nvSpPr>
        <p:spPr>
          <a:xfrm>
            <a:off x="6096001" y="1207637"/>
            <a:ext cx="548047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3218111101"/>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A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
        <p:nvSpPr>
          <p:cNvPr id="5" name="Content Placeholder 6"/>
          <p:cNvSpPr>
            <a:spLocks noGrp="1"/>
          </p:cNvSpPr>
          <p:nvPr>
            <p:ph sz="quarter" idx="15" hasCustomPrompt="1"/>
          </p:nvPr>
        </p:nvSpPr>
        <p:spPr>
          <a:xfrm>
            <a:off x="334533" y="1203264"/>
            <a:ext cx="11271681" cy="4798717"/>
          </a:xfrm>
          <a:prstGeom prst="rect">
            <a:avLst/>
          </a:prstGeom>
        </p:spPr>
        <p:txBody>
          <a:bodyPr vert="horz"/>
          <a:lstStyle>
            <a:lvl1pPr marL="171450" indent="-171450">
              <a:buSzPct val="130000"/>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a:t>Bullet 1 level—Bullet 130% size text—Black, 18 point Arial</a:t>
            </a:r>
          </a:p>
          <a:p>
            <a:pPr lvl="1"/>
            <a:r>
              <a:rPr lang="en-US"/>
              <a:t>Bullet 2 level—16 point Arial Italic</a:t>
            </a:r>
          </a:p>
          <a:p>
            <a:pPr lvl="2"/>
            <a:r>
              <a:rPr lang="en-US"/>
              <a:t>Bullet 3 level—Bullet 125% size text—16 point Arial</a:t>
            </a:r>
          </a:p>
          <a:p>
            <a:pPr lvl="3"/>
            <a:r>
              <a:rPr lang="en-US"/>
              <a:t>Bullet 4 level—16 point Arial Italic</a:t>
            </a:r>
          </a:p>
          <a:p>
            <a:pPr lvl="4"/>
            <a:r>
              <a:rPr lang="en-US"/>
              <a:t>Bullet 5 level—Bullet 100% size text—16 point Arial</a:t>
            </a:r>
          </a:p>
        </p:txBody>
      </p:sp>
    </p:spTree>
    <p:extLst>
      <p:ext uri="{BB962C8B-B14F-4D97-AF65-F5344CB8AC3E}">
        <p14:creationId xmlns:p14="http://schemas.microsoft.com/office/powerpoint/2010/main" val="1999717197"/>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B_Header_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Tree>
    <p:extLst>
      <p:ext uri="{BB962C8B-B14F-4D97-AF65-F5344CB8AC3E}">
        <p14:creationId xmlns:p14="http://schemas.microsoft.com/office/powerpoint/2010/main" val="1947137785"/>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1F4CFA-E3D2-CA19-9AFE-CC18D78A701D}"/>
              </a:ext>
            </a:extLst>
          </p:cNvPr>
          <p:cNvSpPr>
            <a:spLocks noGrp="1"/>
          </p:cNvSpPr>
          <p:nvPr>
            <p:ph type="dt" sz="half" idx="10"/>
          </p:nvPr>
        </p:nvSpPr>
        <p:spPr/>
        <p:txBody>
          <a:bodyPr/>
          <a:lstStyle/>
          <a:p>
            <a:fld id="{F7906362-F6B0-AF4F-95CA-9F9EAA7FF586}" type="datetimeFigureOut">
              <a:rPr lang="en-US" smtClean="0"/>
              <a:t>5/19/25</a:t>
            </a:fld>
            <a:endParaRPr lang="en-US"/>
          </a:p>
        </p:txBody>
      </p:sp>
      <p:sp>
        <p:nvSpPr>
          <p:cNvPr id="3" name="Footer Placeholder 2">
            <a:extLst>
              <a:ext uri="{FF2B5EF4-FFF2-40B4-BE49-F238E27FC236}">
                <a16:creationId xmlns:a16="http://schemas.microsoft.com/office/drawing/2014/main" id="{F0114C4D-0E32-2581-154D-4C7A35C144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D586D3-0004-2B30-FF02-EA1C643FF59F}"/>
              </a:ext>
            </a:extLst>
          </p:cNvPr>
          <p:cNvSpPr>
            <a:spLocks noGrp="1"/>
          </p:cNvSpPr>
          <p:nvPr>
            <p:ph type="sldNum" sz="quarter" idx="12"/>
          </p:nvPr>
        </p:nvSpPr>
        <p:spPr/>
        <p:txBody>
          <a:bodyPr/>
          <a:lstStyle/>
          <a:p>
            <a:fld id="{AC538023-7205-C24A-A46E-765B4AE7E30A}" type="slidenum">
              <a:rPr lang="en-US" smtClean="0"/>
              <a:t>‹#›</a:t>
            </a:fld>
            <a:endParaRPr lang="en-US"/>
          </a:p>
        </p:txBody>
      </p:sp>
    </p:spTree>
    <p:extLst>
      <p:ext uri="{BB962C8B-B14F-4D97-AF65-F5344CB8AC3E}">
        <p14:creationId xmlns:p14="http://schemas.microsoft.com/office/powerpoint/2010/main" val="2773192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rporate Template_Title_and_Information">
    <p:spTree>
      <p:nvGrpSpPr>
        <p:cNvPr id="1" name=""/>
        <p:cNvGrpSpPr/>
        <p:nvPr/>
      </p:nvGrpSpPr>
      <p:grpSpPr>
        <a:xfrm>
          <a:off x="0" y="0"/>
          <a:ext cx="0" cy="0"/>
          <a:chOff x="0" y="0"/>
          <a:chExt cx="0" cy="0"/>
        </a:xfrm>
      </p:grpSpPr>
      <p:sp>
        <p:nvSpPr>
          <p:cNvPr id="6" name="Date Placeholder 3"/>
          <p:cNvSpPr txBox="1">
            <a:spLocks/>
          </p:cNvSpPr>
          <p:nvPr userDrawn="1"/>
        </p:nvSpPr>
        <p:spPr>
          <a:xfrm>
            <a:off x="269461" y="6442076"/>
            <a:ext cx="3556000" cy="365125"/>
          </a:xfrm>
          <a:prstGeom prst="rect">
            <a:avLst/>
          </a:prstGeom>
        </p:spPr>
        <p:txBody>
          <a:bodyPr vert="horz" lIns="91440" tIns="45720" rIns="91440" bIns="45720" rtlCol="0" anchor="ctr"/>
          <a:lstStyle>
            <a:lvl1pPr>
              <a:defRPr sz="900" i="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E008B"/>
                </a:solidFill>
                <a:effectLst/>
                <a:uLnTx/>
                <a:uFillTx/>
                <a:latin typeface="Arial" charset="0"/>
                <a:ea typeface="Arial" charset="0"/>
                <a:cs typeface="Arial" charset="0"/>
              </a:rPr>
              <a:t>© The Aerospace Corporation, 2023</a:t>
            </a:r>
          </a:p>
        </p:txBody>
      </p:sp>
      <p:sp>
        <p:nvSpPr>
          <p:cNvPr id="13" name="Title 1"/>
          <p:cNvSpPr>
            <a:spLocks noGrp="1"/>
          </p:cNvSpPr>
          <p:nvPr>
            <p:ph type="ctrTitle" hasCustomPrompt="1"/>
          </p:nvPr>
        </p:nvSpPr>
        <p:spPr>
          <a:xfrm>
            <a:off x="4607510" y="1658432"/>
            <a:ext cx="6971779" cy="1239457"/>
          </a:xfrm>
          <a:prstGeom prst="rect">
            <a:avLst/>
          </a:prstGeom>
        </p:spPr>
        <p:txBody>
          <a:bodyPr anchor="t" anchorCtr="0"/>
          <a:lstStyle>
            <a:lvl1pPr marL="0" marR="0" indent="0" algn="r" defTabSz="457200" rtl="0" eaLnBrk="1" fontAlgn="auto" latinLnBrk="0" hangingPunct="1">
              <a:lnSpc>
                <a:spcPct val="100000"/>
              </a:lnSpc>
              <a:spcBef>
                <a:spcPct val="0"/>
              </a:spcBef>
              <a:spcAft>
                <a:spcPts val="0"/>
              </a:spcAft>
              <a:buClrTx/>
              <a:buSzTx/>
              <a:buFontTx/>
              <a:buNone/>
              <a:tabLst/>
              <a:defRPr sz="4000" b="1" i="1">
                <a:solidFill>
                  <a:schemeClr val="bg1"/>
                </a:solidFill>
                <a:effectLst>
                  <a:outerShdw blurRad="50800" dist="38100" dir="4260000" algn="tl" rotWithShape="0">
                    <a:prstClr val="black"/>
                  </a:outerShdw>
                </a:effectLst>
                <a:latin typeface="Arial"/>
                <a:cs typeface="Arial"/>
              </a:defRPr>
            </a:lvl1pPr>
          </a:lstStyle>
          <a:p>
            <a:r>
              <a:rPr lang="en-US" dirty="0"/>
              <a:t>Your Title – 40-Point</a:t>
            </a:r>
            <a:br>
              <a:rPr lang="en-US" dirty="0"/>
            </a:br>
            <a:r>
              <a:rPr lang="en-US" dirty="0"/>
              <a:t>Arial, Bold</a:t>
            </a:r>
          </a:p>
        </p:txBody>
      </p:sp>
      <p:sp>
        <p:nvSpPr>
          <p:cNvPr id="14" name="Subtitle 2"/>
          <p:cNvSpPr>
            <a:spLocks noGrp="1"/>
          </p:cNvSpPr>
          <p:nvPr>
            <p:ph type="subTitle" idx="1" hasCustomPrompt="1"/>
          </p:nvPr>
        </p:nvSpPr>
        <p:spPr>
          <a:xfrm>
            <a:off x="4607510" y="3124908"/>
            <a:ext cx="6971779" cy="1553623"/>
          </a:xfrm>
          <a:prstGeom prst="rect">
            <a:avLst/>
          </a:prstGeom>
        </p:spPr>
        <p:txBody>
          <a:bodyPr wrap="square" anchor="ctr">
            <a:noAutofit/>
          </a:bodyPr>
          <a:lstStyle>
            <a:lvl1pPr marL="0" marR="0" indent="0" algn="r" defTabSz="457200" rtl="0" eaLnBrk="1" fontAlgn="auto" latinLnBrk="0" hangingPunct="1">
              <a:lnSpc>
                <a:spcPct val="100000"/>
              </a:lnSpc>
              <a:spcBef>
                <a:spcPts val="0"/>
              </a:spcBef>
              <a:spcAft>
                <a:spcPts val="0"/>
              </a:spcAft>
              <a:buClrTx/>
              <a:buSzTx/>
              <a:buFont typeface="Arial"/>
              <a:buNone/>
              <a:tabLst/>
              <a:defRPr sz="2800" b="1" i="1">
                <a:solidFill>
                  <a:schemeClr val="bg1"/>
                </a:solidFill>
                <a:effectLst>
                  <a:outerShdw blurRad="50800" dist="38100" dir="4260000" algn="tl" rotWithShape="0">
                    <a:prstClr val="black"/>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dirty="0"/>
              <a:t>Speaker’s name</a:t>
            </a:r>
            <a:br>
              <a:rPr lang="en-US" sz="2000" dirty="0"/>
            </a:br>
            <a:r>
              <a:rPr lang="en-US" sz="2000" dirty="0"/>
              <a:t>and organization – </a:t>
            </a:r>
            <a:br>
              <a:rPr lang="en-US" sz="2000" dirty="0"/>
            </a:br>
            <a:r>
              <a:rPr lang="en-US" sz="2000" dirty="0"/>
              <a:t>28-Point Arial</a:t>
            </a:r>
          </a:p>
        </p:txBody>
      </p:sp>
      <p:sp>
        <p:nvSpPr>
          <p:cNvPr id="15" name="Text Placeholder 4"/>
          <p:cNvSpPr>
            <a:spLocks noGrp="1"/>
          </p:cNvSpPr>
          <p:nvPr>
            <p:ph type="body" sz="quarter" idx="10" hasCustomPrompt="1"/>
          </p:nvPr>
        </p:nvSpPr>
        <p:spPr>
          <a:xfrm>
            <a:off x="4607037" y="4970646"/>
            <a:ext cx="6972961" cy="457844"/>
          </a:xfrm>
          <a:prstGeom prst="rect">
            <a:avLst/>
          </a:prstGeom>
        </p:spPr>
        <p:txBody>
          <a:bodyPr/>
          <a:lstStyle>
            <a:lvl1pPr marL="0" indent="0" algn="r">
              <a:lnSpc>
                <a:spcPct val="100000"/>
              </a:lnSpc>
              <a:spcBef>
                <a:spcPts val="0"/>
              </a:spcBef>
              <a:buFontTx/>
              <a:buNone/>
              <a:defRPr sz="2200" b="1" i="1">
                <a:solidFill>
                  <a:schemeClr val="bg1"/>
                </a:solidFill>
                <a:effectLst>
                  <a:outerShdw blurRad="50800" dist="38100" dir="4260000" algn="tl" rotWithShape="0">
                    <a:prstClr val="black"/>
                  </a:outerShdw>
                </a:effectLst>
                <a:latin typeface="Arial" charset="0"/>
                <a:ea typeface="Arial" charset="0"/>
                <a:cs typeface="Arial" charset="0"/>
              </a:defRPr>
            </a:lvl1pPr>
          </a:lstStyle>
          <a:p>
            <a:pPr lvl="0"/>
            <a:r>
              <a:rPr lang="en-US" dirty="0"/>
              <a:t>Date – 22-point Arial</a:t>
            </a:r>
          </a:p>
        </p:txBody>
      </p:sp>
    </p:spTree>
    <p:extLst>
      <p:ext uri="{BB962C8B-B14F-4D97-AF65-F5344CB8AC3E}">
        <p14:creationId xmlns:p14="http://schemas.microsoft.com/office/powerpoint/2010/main" val="560390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rporate Template_Closing_Q&amp;A_Backup">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56774" y="1846555"/>
            <a:ext cx="6934200" cy="3124939"/>
          </a:xfrm>
          <a:prstGeom prst="rect">
            <a:avLst/>
          </a:prstGeom>
        </p:spPr>
        <p:txBody>
          <a:bodyPr anchor="ctr">
            <a:normAutofit/>
          </a:bodyPr>
          <a:lstStyle>
            <a:lvl1pPr algn="r">
              <a:defRPr sz="4800" b="1" i="1" baseline="0">
                <a:solidFill>
                  <a:schemeClr val="bg1"/>
                </a:solidFill>
                <a:effectLst>
                  <a:outerShdw blurRad="50800" dist="38100" dir="4260000" algn="tl" rotWithShape="0">
                    <a:prstClr val="black"/>
                  </a:outerShdw>
                </a:effectLst>
                <a:latin typeface="Arial"/>
                <a:cs typeface="Arial"/>
              </a:defRPr>
            </a:lvl1pPr>
          </a:lstStyle>
          <a:p>
            <a:r>
              <a:rPr lang="en-US" dirty="0"/>
              <a:t>Closing</a:t>
            </a:r>
            <a:br>
              <a:rPr lang="en-US" dirty="0"/>
            </a:br>
            <a:r>
              <a:rPr lang="en-US" dirty="0"/>
              <a:t>Questions</a:t>
            </a:r>
            <a:br>
              <a:rPr lang="en-US" dirty="0"/>
            </a:br>
            <a:r>
              <a:rPr lang="en-US" dirty="0"/>
              <a:t>Backup</a:t>
            </a:r>
          </a:p>
        </p:txBody>
      </p:sp>
    </p:spTree>
    <p:extLst>
      <p:ext uri="{BB962C8B-B14F-4D97-AF65-F5344CB8AC3E}">
        <p14:creationId xmlns:p14="http://schemas.microsoft.com/office/powerpoint/2010/main" val="1085902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
        <p:nvSpPr>
          <p:cNvPr id="5" name="Content Placeholder 6"/>
          <p:cNvSpPr>
            <a:spLocks noGrp="1"/>
          </p:cNvSpPr>
          <p:nvPr>
            <p:ph sz="quarter" idx="15" hasCustomPrompt="1"/>
          </p:nvPr>
        </p:nvSpPr>
        <p:spPr>
          <a:xfrm>
            <a:off x="334533" y="1203264"/>
            <a:ext cx="11271681" cy="4798717"/>
          </a:xfrm>
          <a:prstGeom prst="rect">
            <a:avLst/>
          </a:prstGeom>
        </p:spPr>
        <p:txBody>
          <a:bodyPr vert="horz"/>
          <a:lstStyle>
            <a:lvl1pPr marL="171450" indent="-171450">
              <a:buSzPct val="130000"/>
              <a:defRPr sz="1800" i="0"/>
            </a:lvl1pPr>
            <a:lvl2pPr marL="517525" indent="-227013">
              <a:defRPr sz="1600" i="0"/>
            </a:lvl2pPr>
            <a:lvl3pPr marL="800100" indent="-176213">
              <a:buSzPct val="125000"/>
              <a:defRPr sz="1600" i="0"/>
            </a:lvl3pPr>
            <a:lvl4pPr marL="1201738" indent="-228600">
              <a:defRPr sz="1600" i="0"/>
            </a:lvl4pPr>
            <a:lvl5pPr marL="1430338" indent="-176213">
              <a:buFont typeface="Arial"/>
              <a:buChar char="•"/>
              <a:defRPr sz="1600" i="0"/>
            </a:lvl5pPr>
          </a:lstStyle>
          <a:p>
            <a:r>
              <a:rPr lang="en-US" dirty="0"/>
              <a:t>Bullet 1 level—Bullet 130% size text—Black, 18-point Arial</a:t>
            </a:r>
          </a:p>
          <a:p>
            <a:pPr lvl="1"/>
            <a:r>
              <a:rPr lang="en-US" dirty="0"/>
              <a:t>Bullet 2 level—16-point Arial</a:t>
            </a:r>
          </a:p>
          <a:p>
            <a:pPr lvl="2"/>
            <a:r>
              <a:rPr lang="en-US" dirty="0"/>
              <a:t>Bullet 3 level—Bullet 125% size text—16-point Arial</a:t>
            </a:r>
          </a:p>
          <a:p>
            <a:pPr lvl="3"/>
            <a:r>
              <a:rPr lang="en-US" dirty="0"/>
              <a:t>Bullet 4 level—16-point Arial</a:t>
            </a:r>
          </a:p>
          <a:p>
            <a:pPr lvl="4"/>
            <a:r>
              <a:rPr lang="en-US" dirty="0"/>
              <a:t>Bullet 5 level—Bullet 100% size text—16-point Arial</a:t>
            </a:r>
          </a:p>
        </p:txBody>
      </p:sp>
    </p:spTree>
    <p:extLst>
      <p:ext uri="{BB962C8B-B14F-4D97-AF65-F5344CB8AC3E}">
        <p14:creationId xmlns:p14="http://schemas.microsoft.com/office/powerpoint/2010/main" val="1878889478"/>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
        <p:nvSpPr>
          <p:cNvPr id="5" name="Content Placeholder 6"/>
          <p:cNvSpPr>
            <a:spLocks noGrp="1"/>
          </p:cNvSpPr>
          <p:nvPr>
            <p:ph sz="quarter" idx="15" hasCustomPrompt="1"/>
          </p:nvPr>
        </p:nvSpPr>
        <p:spPr>
          <a:xfrm>
            <a:off x="334533" y="1203264"/>
            <a:ext cx="11271681" cy="4798717"/>
          </a:xfrm>
          <a:prstGeom prst="rect">
            <a:avLst/>
          </a:prstGeom>
        </p:spPr>
        <p:txBody>
          <a:bodyPr vert="horz"/>
          <a:lstStyle>
            <a:lvl1pPr marL="171450" indent="-171450">
              <a:buSzPct val="130000"/>
              <a:defRPr sz="1800" i="0"/>
            </a:lvl1pPr>
            <a:lvl2pPr marL="517525" indent="-227013">
              <a:defRPr sz="1600" i="0"/>
            </a:lvl2pPr>
            <a:lvl3pPr marL="800100" indent="-176213">
              <a:buSzPct val="125000"/>
              <a:defRPr sz="1600" i="0"/>
            </a:lvl3pPr>
            <a:lvl4pPr marL="1201738" indent="-228600">
              <a:defRPr sz="1600" i="0"/>
            </a:lvl4pPr>
            <a:lvl5pPr marL="1430338" indent="-176213">
              <a:buFont typeface="Arial"/>
              <a:buChar char="•"/>
              <a:defRPr sz="1600" i="0"/>
            </a:lvl5pPr>
          </a:lstStyle>
          <a:p>
            <a:r>
              <a:rPr lang="en-US" dirty="0"/>
              <a:t>Bullet 1 level—Bullet 130% size text—Black, 18-point Arial</a:t>
            </a:r>
          </a:p>
          <a:p>
            <a:pPr lvl="1"/>
            <a:r>
              <a:rPr lang="en-US" dirty="0"/>
              <a:t>Bullet 2 level—16-point Arial</a:t>
            </a:r>
          </a:p>
          <a:p>
            <a:pPr lvl="2"/>
            <a:r>
              <a:rPr lang="en-US" dirty="0"/>
              <a:t>Bullet 3 level—Bullet 125% size text—16-point Arial</a:t>
            </a:r>
          </a:p>
          <a:p>
            <a:pPr lvl="3"/>
            <a:r>
              <a:rPr lang="en-US" dirty="0"/>
              <a:t>Bullet 4 level—16-point Arial</a:t>
            </a:r>
          </a:p>
          <a:p>
            <a:pPr lvl="4"/>
            <a:r>
              <a:rPr lang="en-US" dirty="0"/>
              <a:t>Bullet 5 level—Bullet 100% size text—16-point Arial</a:t>
            </a:r>
          </a:p>
        </p:txBody>
      </p:sp>
    </p:spTree>
    <p:extLst>
      <p:ext uri="{BB962C8B-B14F-4D97-AF65-F5344CB8AC3E}">
        <p14:creationId xmlns:p14="http://schemas.microsoft.com/office/powerpoint/2010/main" val="3496105084"/>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Header_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Tree>
    <p:extLst>
      <p:ext uri="{BB962C8B-B14F-4D97-AF65-F5344CB8AC3E}">
        <p14:creationId xmlns:p14="http://schemas.microsoft.com/office/powerpoint/2010/main" val="2469898768"/>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Header_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Tree>
    <p:extLst>
      <p:ext uri="{BB962C8B-B14F-4D97-AF65-F5344CB8AC3E}">
        <p14:creationId xmlns:p14="http://schemas.microsoft.com/office/powerpoint/2010/main" val="1898701643"/>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Acronym Box">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
        <p:nvSpPr>
          <p:cNvPr id="5" name="Text Placeholder 3"/>
          <p:cNvSpPr>
            <a:spLocks noGrp="1"/>
          </p:cNvSpPr>
          <p:nvPr>
            <p:ph type="body" sz="quarter" idx="18" hasCustomPrompt="1"/>
          </p:nvPr>
        </p:nvSpPr>
        <p:spPr>
          <a:xfrm>
            <a:off x="304797" y="5653378"/>
            <a:ext cx="11271683" cy="470841"/>
          </a:xfrm>
          <a:prstGeom prst="rect">
            <a:avLst/>
          </a:prstGeom>
        </p:spPr>
        <p:txBody>
          <a:bodyPr vert="horz" numCol="4"/>
          <a:lstStyle>
            <a:lvl1pPr marL="0" marR="0" indent="0" algn="l" defTabSz="457200" rtl="0" eaLnBrk="1" fontAlgn="auto" latinLnBrk="0" hangingPunct="1">
              <a:lnSpc>
                <a:spcPts val="1100"/>
              </a:lnSpc>
              <a:spcBef>
                <a:spcPts val="0"/>
              </a:spcBef>
              <a:spcAft>
                <a:spcPts val="0"/>
              </a:spcAft>
              <a:buClrTx/>
              <a:buSzTx/>
              <a:buFont typeface="Arial"/>
              <a:buNone/>
              <a:tabLst>
                <a:tab pos="1825625" algn="l"/>
                <a:tab pos="3659188" algn="l"/>
                <a:tab pos="5484813" algn="l"/>
              </a:tabLst>
              <a:defRPr sz="800" b="1" i="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ACR1 = Acronym 1</a:t>
            </a:r>
            <a:br>
              <a:rPr lang="en-US" dirty="0"/>
            </a:br>
            <a:r>
              <a:rPr lang="en-US" dirty="0"/>
              <a:t>ACR2 = Acronym 2</a:t>
            </a:r>
            <a:br>
              <a:rPr lang="en-US" dirty="0"/>
            </a:br>
            <a:r>
              <a:rPr lang="en-US" dirty="0"/>
              <a:t>ACR3 = Acronym 3</a:t>
            </a:r>
            <a:br>
              <a:rPr lang="en-US" dirty="0"/>
            </a:br>
            <a:r>
              <a:rPr lang="en-US" dirty="0"/>
              <a:t>ACR4 = Acronym 4</a:t>
            </a:r>
            <a:br>
              <a:rPr lang="en-US" dirty="0"/>
            </a:br>
            <a:r>
              <a:rPr lang="en-US" dirty="0"/>
              <a:t>ACR5 = Acronym 5</a:t>
            </a:r>
            <a:br>
              <a:rPr lang="en-US" dirty="0"/>
            </a:br>
            <a:r>
              <a:rPr lang="en-US" dirty="0"/>
              <a:t>ACR6 = Acronym 6</a:t>
            </a:r>
            <a:br>
              <a:rPr lang="en-US" dirty="0"/>
            </a:br>
            <a:r>
              <a:rPr lang="en-US" dirty="0"/>
              <a:t>ACR7 = Acronym 7</a:t>
            </a:r>
            <a:br>
              <a:rPr lang="en-US" dirty="0"/>
            </a:br>
            <a:r>
              <a:rPr lang="en-US" dirty="0"/>
              <a:t>ACR8 = Acronym 8</a:t>
            </a:r>
          </a:p>
        </p:txBody>
      </p:sp>
      <p:sp>
        <p:nvSpPr>
          <p:cNvPr id="6" name="Content Placeholder 6"/>
          <p:cNvSpPr>
            <a:spLocks noGrp="1"/>
          </p:cNvSpPr>
          <p:nvPr>
            <p:ph sz="quarter" idx="15" hasCustomPrompt="1"/>
          </p:nvPr>
        </p:nvSpPr>
        <p:spPr>
          <a:xfrm>
            <a:off x="304800" y="1207638"/>
            <a:ext cx="11271681" cy="4381001"/>
          </a:xfrm>
          <a:prstGeom prst="rect">
            <a:avLst/>
          </a:prstGeom>
        </p:spPr>
        <p:txBody>
          <a:bodyPr vert="horz"/>
          <a:lstStyle>
            <a:lvl1pPr marL="179388" indent="-179388">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This is a multipurpose box—use for text, tables, charts or video</a:t>
            </a:r>
          </a:p>
        </p:txBody>
      </p:sp>
    </p:spTree>
    <p:extLst>
      <p:ext uri="{BB962C8B-B14F-4D97-AF65-F5344CB8AC3E}">
        <p14:creationId xmlns:p14="http://schemas.microsoft.com/office/powerpoint/2010/main" val="1169922177"/>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Lef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
        <p:nvSpPr>
          <p:cNvPr id="7" name="Content Placeholder 6"/>
          <p:cNvSpPr>
            <a:spLocks noGrp="1"/>
          </p:cNvSpPr>
          <p:nvPr>
            <p:ph sz="quarter" idx="15" hasCustomPrompt="1"/>
          </p:nvPr>
        </p:nvSpPr>
        <p:spPr>
          <a:xfrm>
            <a:off x="304796" y="1225566"/>
            <a:ext cx="5501395" cy="4798717"/>
          </a:xfrm>
          <a:prstGeom prst="rect">
            <a:avLst/>
          </a:prstGeom>
        </p:spPr>
        <p:txBody>
          <a:bodyPr vert="horz"/>
          <a:lstStyle>
            <a:lvl1pPr marL="179388" indent="-179388">
              <a:buSzPct val="130000"/>
              <a:tabLst/>
              <a:defRPr sz="1800" i="0"/>
            </a:lvl1pPr>
            <a:lvl2pPr marL="517525" indent="-227013">
              <a:defRPr sz="1600" i="0"/>
            </a:lvl2pPr>
            <a:lvl3pPr marL="800100" indent="-176213">
              <a:buSzPct val="125000"/>
              <a:defRPr sz="1600" i="0"/>
            </a:lvl3pPr>
            <a:lvl4pPr marL="1201738" indent="-228600">
              <a:defRPr sz="1600" i="0"/>
            </a:lvl4pPr>
            <a:lvl5pPr marL="1430338" indent="-176213">
              <a:buFont typeface="Arial"/>
              <a:buChar char="•"/>
              <a:defRPr sz="1600" i="0"/>
            </a:lvl5pPr>
          </a:lstStyle>
          <a:p>
            <a:r>
              <a:rPr lang="en-US" dirty="0"/>
              <a:t>Bullet 1 level—Bullet 130% size text—Black, 18-point Arial</a:t>
            </a:r>
          </a:p>
          <a:p>
            <a:pPr lvl="1"/>
            <a:r>
              <a:rPr lang="en-US" dirty="0"/>
              <a:t>Bullet 2 level—16-point Arial</a:t>
            </a:r>
          </a:p>
          <a:p>
            <a:pPr lvl="2"/>
            <a:r>
              <a:rPr lang="en-US" dirty="0"/>
              <a:t>Bullet 3 level—Bullet 125% size text—16-point Arial</a:t>
            </a:r>
          </a:p>
          <a:p>
            <a:pPr lvl="3"/>
            <a:r>
              <a:rPr lang="en-US" dirty="0"/>
              <a:t>Bullet 4 level—16-point Arial </a:t>
            </a:r>
          </a:p>
          <a:p>
            <a:pPr lvl="4"/>
            <a:r>
              <a:rPr lang="en-US" dirty="0"/>
              <a:t>Bullet 5 level—Bullet 100% size text—16-point Arial</a:t>
            </a:r>
          </a:p>
        </p:txBody>
      </p:sp>
      <p:sp>
        <p:nvSpPr>
          <p:cNvPr id="9" name="Picture Placeholder 2"/>
          <p:cNvSpPr>
            <a:spLocks noGrp="1"/>
          </p:cNvSpPr>
          <p:nvPr>
            <p:ph type="pic" sz="quarter" idx="18" hasCustomPrompt="1"/>
          </p:nvPr>
        </p:nvSpPr>
        <p:spPr>
          <a:xfrm>
            <a:off x="6096001" y="1207637"/>
            <a:ext cx="548047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1271373778"/>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igh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
        <p:nvSpPr>
          <p:cNvPr id="10" name="Content Placeholder 6"/>
          <p:cNvSpPr>
            <a:spLocks noGrp="1"/>
          </p:cNvSpPr>
          <p:nvPr>
            <p:ph sz="quarter" idx="15" hasCustomPrompt="1"/>
          </p:nvPr>
        </p:nvSpPr>
        <p:spPr>
          <a:xfrm>
            <a:off x="6075084" y="1225566"/>
            <a:ext cx="5501395" cy="4798717"/>
          </a:xfrm>
          <a:prstGeom prst="rect">
            <a:avLst/>
          </a:prstGeom>
        </p:spPr>
        <p:txBody>
          <a:bodyPr vert="horz"/>
          <a:lstStyle>
            <a:lvl1pPr marL="179388" indent="-179388">
              <a:buSzPct val="130000"/>
              <a:tabLst/>
              <a:defRPr sz="1800" i="0"/>
            </a:lvl1pPr>
            <a:lvl2pPr marL="517525" indent="-227013">
              <a:defRPr sz="1600" i="0"/>
            </a:lvl2pPr>
            <a:lvl3pPr marL="800100" indent="-176213">
              <a:buSzPct val="125000"/>
              <a:defRPr sz="1600" i="0"/>
            </a:lvl3pPr>
            <a:lvl4pPr marL="1201738" indent="-228600">
              <a:defRPr sz="1600" i="0"/>
            </a:lvl4pPr>
            <a:lvl5pPr marL="1430338" indent="-176213">
              <a:buFont typeface="Arial"/>
              <a:buChar char="•"/>
              <a:defRPr sz="1600" i="0"/>
            </a:lvl5pPr>
          </a:lstStyle>
          <a:p>
            <a:r>
              <a:rPr lang="en-US" dirty="0"/>
              <a:t>Bullet 1 level—Bullet 130% size text—Black, 18-point Arial</a:t>
            </a:r>
          </a:p>
          <a:p>
            <a:pPr lvl="1"/>
            <a:r>
              <a:rPr lang="en-US" dirty="0"/>
              <a:t>Bullet 2 level—16-point Arial</a:t>
            </a:r>
          </a:p>
          <a:p>
            <a:pPr lvl="2"/>
            <a:r>
              <a:rPr lang="en-US" dirty="0"/>
              <a:t>Bullet 3 level—Bullet 125% size text—16-point Arial</a:t>
            </a:r>
          </a:p>
          <a:p>
            <a:pPr lvl="3"/>
            <a:r>
              <a:rPr lang="en-US" dirty="0"/>
              <a:t>Bullet 4 level—16-point Arial</a:t>
            </a:r>
          </a:p>
          <a:p>
            <a:pPr lvl="4"/>
            <a:r>
              <a:rPr lang="en-US" dirty="0"/>
              <a:t>Bullet 5 level—Bullet 100% size text—16-point Arial</a:t>
            </a:r>
          </a:p>
        </p:txBody>
      </p:sp>
      <p:sp>
        <p:nvSpPr>
          <p:cNvPr id="12" name="Picture Placeholder 2"/>
          <p:cNvSpPr>
            <a:spLocks noGrp="1"/>
          </p:cNvSpPr>
          <p:nvPr>
            <p:ph type="pic" sz="quarter" idx="18" hasCustomPrompt="1"/>
          </p:nvPr>
        </p:nvSpPr>
        <p:spPr>
          <a:xfrm>
            <a:off x="304798" y="1225424"/>
            <a:ext cx="548047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2738021733"/>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Quad_Char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cxnSp>
        <p:nvCxnSpPr>
          <p:cNvPr id="7" name="Straight Connector 6"/>
          <p:cNvCxnSpPr/>
          <p:nvPr userDrawn="1"/>
        </p:nvCxnSpPr>
        <p:spPr>
          <a:xfrm flipH="1">
            <a:off x="6102445" y="1205816"/>
            <a:ext cx="255" cy="4893307"/>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04798" y="3641651"/>
            <a:ext cx="11497457" cy="6396"/>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17"/>
          <p:cNvSpPr>
            <a:spLocks noGrp="1"/>
          </p:cNvSpPr>
          <p:nvPr>
            <p:ph type="body" sz="quarter" idx="15"/>
          </p:nvPr>
        </p:nvSpPr>
        <p:spPr>
          <a:xfrm>
            <a:off x="304798" y="1205815"/>
            <a:ext cx="5691268" cy="2366552"/>
          </a:xfrm>
          <a:prstGeom prst="rect">
            <a:avLst/>
          </a:prstGeom>
        </p:spPr>
        <p:txBody>
          <a:bodyPr vert="horz"/>
          <a:lstStyle>
            <a:lvl1pPr marL="119063" indent="-109538">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17"/>
          <p:cNvSpPr>
            <a:spLocks noGrp="1"/>
          </p:cNvSpPr>
          <p:nvPr>
            <p:ph type="body" sz="quarter" idx="18"/>
          </p:nvPr>
        </p:nvSpPr>
        <p:spPr>
          <a:xfrm>
            <a:off x="6209078" y="1205815"/>
            <a:ext cx="5593177" cy="2366552"/>
          </a:xfrm>
          <a:prstGeom prst="rect">
            <a:avLst/>
          </a:prstGeom>
        </p:spPr>
        <p:txBody>
          <a:bodyPr vert="horz"/>
          <a:lstStyle>
            <a:lvl1pPr marL="119063" indent="-119063">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7"/>
          <p:cNvSpPr>
            <a:spLocks noGrp="1"/>
          </p:cNvSpPr>
          <p:nvPr>
            <p:ph type="body" sz="quarter" idx="19"/>
          </p:nvPr>
        </p:nvSpPr>
        <p:spPr>
          <a:xfrm>
            <a:off x="304798" y="3693647"/>
            <a:ext cx="5691268" cy="2404751"/>
          </a:xfrm>
          <a:prstGeom prst="rect">
            <a:avLst/>
          </a:prstGeom>
        </p:spPr>
        <p:txBody>
          <a:bodyPr vert="horz"/>
          <a:lstStyle>
            <a:lvl1pPr marL="119063" indent="-119063">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7"/>
          <p:cNvSpPr>
            <a:spLocks noGrp="1"/>
          </p:cNvSpPr>
          <p:nvPr>
            <p:ph type="body" sz="quarter" idx="20"/>
          </p:nvPr>
        </p:nvSpPr>
        <p:spPr>
          <a:xfrm>
            <a:off x="6209078" y="3693647"/>
            <a:ext cx="5593177" cy="2404751"/>
          </a:xfrm>
          <a:prstGeom prst="rect">
            <a:avLst/>
          </a:prstGeom>
        </p:spPr>
        <p:txBody>
          <a:bodyPr vert="horz"/>
          <a:lstStyle>
            <a:lvl1pPr marL="119063" indent="-109538">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85959366"/>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e_Contras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cxnSp>
        <p:nvCxnSpPr>
          <p:cNvPr id="12" name="Straight Connector 11"/>
          <p:cNvCxnSpPr/>
          <p:nvPr userDrawn="1"/>
        </p:nvCxnSpPr>
        <p:spPr>
          <a:xfrm>
            <a:off x="6106341" y="3744347"/>
            <a:ext cx="0" cy="2345875"/>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7"/>
          <p:cNvSpPr>
            <a:spLocks noGrp="1"/>
          </p:cNvSpPr>
          <p:nvPr>
            <p:ph type="body" sz="quarter" idx="15"/>
          </p:nvPr>
        </p:nvSpPr>
        <p:spPr>
          <a:xfrm>
            <a:off x="304799" y="1197639"/>
            <a:ext cx="11477472" cy="2366552"/>
          </a:xfrm>
          <a:prstGeom prst="rect">
            <a:avLst/>
          </a:prstGeom>
        </p:spPr>
        <p:txBody>
          <a:bodyPr vert="horz"/>
          <a:lstStyle>
            <a:lvl1pPr marL="119063" indent="-119063">
              <a:tabLst/>
              <a:defRPr sz="1600" i="0"/>
            </a:lvl1pPr>
            <a:lvl2pPr marL="339725" indent="-169863">
              <a:defRPr sz="1600"/>
            </a:lvl2pPr>
            <a:lvl3pPr marL="565150" indent="-112713">
              <a:defRPr sz="1600"/>
            </a:lvl3pPr>
            <a:lvl4pPr marL="862013" indent="-169863">
              <a:defRPr sz="1600"/>
            </a:lvl4pPr>
            <a:lvl5pPr>
              <a:defRPr sz="1600"/>
            </a:lvl5pPr>
          </a:lstStyle>
          <a:p>
            <a:pPr lvl="0"/>
            <a:r>
              <a:rPr lang="en-US"/>
              <a:t>Edit Master text styles</a:t>
            </a:r>
          </a:p>
        </p:txBody>
      </p:sp>
      <p:sp>
        <p:nvSpPr>
          <p:cNvPr id="18" name="Text Placeholder 17"/>
          <p:cNvSpPr>
            <a:spLocks noGrp="1"/>
          </p:cNvSpPr>
          <p:nvPr>
            <p:ph type="body" sz="quarter" idx="19"/>
          </p:nvPr>
        </p:nvSpPr>
        <p:spPr>
          <a:xfrm>
            <a:off x="304798" y="3685471"/>
            <a:ext cx="5615759" cy="2404751"/>
          </a:xfrm>
          <a:prstGeom prst="rect">
            <a:avLst/>
          </a:prstGeom>
        </p:spPr>
        <p:txBody>
          <a:bodyPr vert="horz"/>
          <a:lstStyle>
            <a:lvl1pPr marL="119063" indent="-109538">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9" name="Text Placeholder 17"/>
          <p:cNvSpPr>
            <a:spLocks noGrp="1"/>
          </p:cNvSpPr>
          <p:nvPr>
            <p:ph type="body" sz="quarter" idx="20"/>
          </p:nvPr>
        </p:nvSpPr>
        <p:spPr>
          <a:xfrm>
            <a:off x="6292127" y="3685471"/>
            <a:ext cx="5490143" cy="2404751"/>
          </a:xfrm>
          <a:prstGeom prst="rect">
            <a:avLst/>
          </a:prstGeom>
        </p:spPr>
        <p:txBody>
          <a:bodyPr vert="horz"/>
          <a:lstStyle>
            <a:lvl1pPr marL="119063" indent="-119063">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12847656"/>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isk Format_Large Imag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
        <p:nvSpPr>
          <p:cNvPr id="7" name="Content Placeholder 6"/>
          <p:cNvSpPr>
            <a:spLocks noGrp="1"/>
          </p:cNvSpPr>
          <p:nvPr>
            <p:ph sz="quarter" idx="18" hasCustomPrompt="1"/>
          </p:nvPr>
        </p:nvSpPr>
        <p:spPr>
          <a:xfrm>
            <a:off x="304798" y="1134320"/>
            <a:ext cx="4954140" cy="4861367"/>
          </a:xfrm>
          <a:prstGeom prst="rect">
            <a:avLst/>
          </a:prstGeom>
        </p:spPr>
        <p:txBody>
          <a:bodyPr vert="horz"/>
          <a:lstStyle>
            <a:lvl1pPr marL="179388" indent="-179388">
              <a:buSzPct val="130000"/>
              <a:tabLst/>
              <a:defRPr sz="1600" i="0"/>
            </a:lvl1pPr>
            <a:lvl2pPr marL="517525" indent="-227013">
              <a:defRPr sz="1400" i="0"/>
            </a:lvl2pPr>
            <a:lvl3pPr marL="800100" indent="-176213">
              <a:buSzPct val="125000"/>
              <a:defRPr sz="1400" i="0"/>
            </a:lvl3pPr>
            <a:lvl4pPr marL="1201738" indent="-228600">
              <a:defRPr sz="1400" i="0"/>
            </a:lvl4pPr>
            <a:lvl5pPr marL="1430338" indent="-176213">
              <a:buFont typeface="Arial"/>
              <a:buChar char="•"/>
              <a:defRPr sz="1400" i="0" baseline="0"/>
            </a:lvl5pPr>
          </a:lstStyle>
          <a:p>
            <a:r>
              <a:rPr lang="en-US" dirty="0"/>
              <a:t>Bullet 1 level – Bullet 130% size text – Black, 16 point Arial</a:t>
            </a:r>
          </a:p>
          <a:p>
            <a:pPr lvl="1"/>
            <a:r>
              <a:rPr lang="en-US" dirty="0"/>
              <a:t>Bullet 2 level – 14 point Arial</a:t>
            </a:r>
          </a:p>
          <a:p>
            <a:pPr lvl="2"/>
            <a:r>
              <a:rPr lang="en-US" dirty="0"/>
              <a:t>Bullet 3 level – Bullet 125% size text – 14 point Arial</a:t>
            </a:r>
          </a:p>
          <a:p>
            <a:pPr lvl="3"/>
            <a:r>
              <a:rPr lang="en-US" dirty="0"/>
              <a:t>Bullet 4 level – 14 point Arial</a:t>
            </a:r>
          </a:p>
          <a:p>
            <a:pPr lvl="4"/>
            <a:r>
              <a:rPr lang="en-US" dirty="0"/>
              <a:t>Bullet 5 level – Bullet 100% size text – 14 point Arial</a:t>
            </a:r>
          </a:p>
        </p:txBody>
      </p:sp>
      <p:pic>
        <p:nvPicPr>
          <p:cNvPr id="12" name="Picture 11" descr="CCEO Risk Format_P8sample_crosshatch.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12204" y="1134532"/>
            <a:ext cx="5983383" cy="4564685"/>
          </a:xfrm>
          <a:prstGeom prst="rect">
            <a:avLst/>
          </a:prstGeom>
        </p:spPr>
      </p:pic>
      <p:grpSp>
        <p:nvGrpSpPr>
          <p:cNvPr id="13" name="Group 12"/>
          <p:cNvGrpSpPr/>
          <p:nvPr userDrawn="1"/>
        </p:nvGrpSpPr>
        <p:grpSpPr>
          <a:xfrm>
            <a:off x="5412205" y="5777499"/>
            <a:ext cx="6145364" cy="220573"/>
            <a:chOff x="4333069" y="5714104"/>
            <a:chExt cx="4609023" cy="220573"/>
          </a:xfrm>
        </p:grpSpPr>
        <p:sp>
          <p:nvSpPr>
            <p:cNvPr id="14" name="Rectangle 13"/>
            <p:cNvSpPr/>
            <p:nvPr userDrawn="1"/>
          </p:nvSpPr>
          <p:spPr>
            <a:xfrm>
              <a:off x="4333069" y="5748518"/>
              <a:ext cx="228600" cy="152400"/>
            </a:xfrm>
            <a:prstGeom prst="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6987786" y="5748724"/>
              <a:ext cx="228600" cy="1524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TextBox 15"/>
            <p:cNvSpPr txBox="1"/>
            <p:nvPr userDrawn="1"/>
          </p:nvSpPr>
          <p:spPr>
            <a:xfrm>
              <a:off x="4544208" y="5714104"/>
              <a:ext cx="4397884" cy="220573"/>
            </a:xfrm>
            <a:prstGeom prst="rect">
              <a:avLst/>
            </a:prstGeom>
            <a:noFill/>
          </p:spPr>
          <p:txBody>
            <a:bodyPr wrap="square" rtlCol="0">
              <a:spAutoFit/>
            </a:bodyPr>
            <a:lstStyle/>
            <a:p>
              <a:pPr>
                <a:lnSpc>
                  <a:spcPts val="1000"/>
                </a:lnSpc>
                <a:tabLst>
                  <a:tab pos="2630488" algn="l"/>
                </a:tabLst>
              </a:pPr>
              <a:r>
                <a:rPr lang="en-US" sz="900" dirty="0"/>
                <a:t>Current risk assessment with uncertainty	Expected risk assessment with	proposed mitigation</a:t>
              </a:r>
            </a:p>
          </p:txBody>
        </p:sp>
      </p:grpSp>
    </p:spTree>
    <p:extLst>
      <p:ext uri="{BB962C8B-B14F-4D97-AF65-F5344CB8AC3E}">
        <p14:creationId xmlns:p14="http://schemas.microsoft.com/office/powerpoint/2010/main" val="3880782345"/>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act Information ">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020865"/>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
        <p:nvSpPr>
          <p:cNvPr id="17" name="Text Box 19"/>
          <p:cNvSpPr txBox="1">
            <a:spLocks noChangeArrowheads="1"/>
          </p:cNvSpPr>
          <p:nvPr userDrawn="1"/>
        </p:nvSpPr>
        <p:spPr bwMode="auto">
          <a:xfrm>
            <a:off x="320023" y="6346387"/>
            <a:ext cx="2244956" cy="324448"/>
          </a:xfrm>
          <a:prstGeom prst="rect">
            <a:avLst/>
          </a:prstGeom>
          <a:noFill/>
          <a:ln w="9525">
            <a:noFill/>
            <a:miter lim="800000"/>
            <a:headEnd/>
            <a:tailEnd/>
          </a:ln>
          <a:effectLst/>
        </p:spPr>
        <p:txBody>
          <a:bodyPr wrap="square" anchor="b">
            <a:prstTxWarp prst="textNoShape">
              <a:avLst/>
            </a:prstTxWarp>
            <a:spAutoFit/>
          </a:bodyPr>
          <a:lstStyle/>
          <a:p>
            <a:pPr>
              <a:lnSpc>
                <a:spcPts val="860"/>
              </a:lnSpc>
            </a:pPr>
            <a:r>
              <a:rPr lang="en-US" sz="800" dirty="0"/>
              <a:t>e-mail address</a:t>
            </a:r>
          </a:p>
          <a:p>
            <a:pPr>
              <a:lnSpc>
                <a:spcPts val="860"/>
              </a:lnSpc>
            </a:pPr>
            <a:r>
              <a:rPr lang="en-US" sz="800" dirty="0"/>
              <a:t>Department/subdivision name</a:t>
            </a:r>
          </a:p>
        </p:txBody>
      </p:sp>
      <p:sp>
        <p:nvSpPr>
          <p:cNvPr id="7" name="Content Placeholder 6"/>
          <p:cNvSpPr>
            <a:spLocks noGrp="1"/>
          </p:cNvSpPr>
          <p:nvPr>
            <p:ph sz="quarter" idx="15" hasCustomPrompt="1"/>
          </p:nvPr>
        </p:nvSpPr>
        <p:spPr>
          <a:xfrm>
            <a:off x="304800" y="1207638"/>
            <a:ext cx="11271681" cy="4615694"/>
          </a:xfrm>
          <a:prstGeom prst="rect">
            <a:avLst/>
          </a:prstGeom>
        </p:spPr>
        <p:txBody>
          <a:bodyPr vert="horz"/>
          <a:lstStyle>
            <a:lvl1pPr marL="179388" indent="-179388">
              <a:buSzPct val="130000"/>
              <a:tabLst/>
              <a:defRPr sz="1800" i="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This is a multipurpose box—use for text, tables, charts or video</a:t>
            </a:r>
          </a:p>
        </p:txBody>
      </p:sp>
    </p:spTree>
    <p:extLst>
      <p:ext uri="{BB962C8B-B14F-4D97-AF65-F5344CB8AC3E}">
        <p14:creationId xmlns:p14="http://schemas.microsoft.com/office/powerpoint/2010/main" val="932192238"/>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ransition">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304800" y="3245325"/>
            <a:ext cx="10828774" cy="1752600"/>
          </a:xfrm>
          <a:prstGeom prst="rect">
            <a:avLst/>
          </a:prstGeom>
        </p:spPr>
        <p:txBody>
          <a:bodyPr>
            <a:normAutofit/>
          </a:bodyPr>
          <a:lstStyle>
            <a:lvl1pPr marL="0" indent="0" algn="l">
              <a:buNone/>
              <a:defRPr sz="3200" i="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Transition Subtitle</a:t>
            </a:r>
          </a:p>
        </p:txBody>
      </p:sp>
      <p:sp>
        <p:nvSpPr>
          <p:cNvPr id="4" name="Title 1"/>
          <p:cNvSpPr>
            <a:spLocks noGrp="1"/>
          </p:cNvSpPr>
          <p:nvPr>
            <p:ph type="ctrTitle" hasCustomPrompt="1"/>
          </p:nvPr>
        </p:nvSpPr>
        <p:spPr>
          <a:xfrm>
            <a:off x="304800" y="2063345"/>
            <a:ext cx="10828774" cy="1063867"/>
          </a:xfrm>
          <a:prstGeom prst="rect">
            <a:avLst/>
          </a:prstGeom>
        </p:spPr>
        <p:txBody>
          <a:bodyPr/>
          <a:lstStyle>
            <a:lvl1pPr algn="l">
              <a:defRPr sz="4000" b="1" i="0" baseline="0">
                <a:solidFill>
                  <a:schemeClr val="bg2"/>
                </a:solidFill>
                <a:latin typeface="Arial"/>
                <a:cs typeface="Arial"/>
              </a:defRPr>
            </a:lvl1pPr>
          </a:lstStyle>
          <a:p>
            <a:r>
              <a:rPr lang="en-US" dirty="0"/>
              <a:t>Transition Slide</a:t>
            </a:r>
          </a:p>
        </p:txBody>
      </p:sp>
    </p:spTree>
    <p:extLst>
      <p:ext uri="{BB962C8B-B14F-4D97-AF65-F5344CB8AC3E}">
        <p14:creationId xmlns:p14="http://schemas.microsoft.com/office/powerpoint/2010/main" val="889000644"/>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Left_Text_Picture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
        <p:nvSpPr>
          <p:cNvPr id="7" name="Content Placeholder 6"/>
          <p:cNvSpPr>
            <a:spLocks noGrp="1"/>
          </p:cNvSpPr>
          <p:nvPr>
            <p:ph sz="quarter" idx="15" hasCustomPrompt="1"/>
          </p:nvPr>
        </p:nvSpPr>
        <p:spPr>
          <a:xfrm>
            <a:off x="304796" y="1225566"/>
            <a:ext cx="5501395" cy="4798717"/>
          </a:xfrm>
          <a:prstGeom prst="rect">
            <a:avLst/>
          </a:prstGeom>
        </p:spPr>
        <p:txBody>
          <a:bodyPr vert="horz"/>
          <a:lstStyle>
            <a:lvl1pPr marL="282575" indent="-282575">
              <a:buSzPct val="130000"/>
              <a:defRPr sz="1800" i="0"/>
            </a:lvl1pPr>
            <a:lvl2pPr marL="517525" indent="-227013">
              <a:defRPr sz="1600" i="0"/>
            </a:lvl2pPr>
            <a:lvl3pPr marL="800100" indent="-176213">
              <a:buSzPct val="125000"/>
              <a:defRPr sz="1600" i="0"/>
            </a:lvl3pPr>
            <a:lvl4pPr marL="1201738" indent="-228600">
              <a:defRPr sz="1600" i="0"/>
            </a:lvl4pPr>
            <a:lvl5pPr marL="1430338" indent="-176213">
              <a:buFont typeface="Arial"/>
              <a:buChar char="•"/>
              <a:defRPr sz="1600" i="0"/>
            </a:lvl5pPr>
          </a:lstStyle>
          <a:p>
            <a:r>
              <a:rPr lang="en-US" dirty="0"/>
              <a:t>Bullet 1 level—Bullet 130% size text—Black, 18-point Arial</a:t>
            </a:r>
          </a:p>
          <a:p>
            <a:pPr lvl="1"/>
            <a:r>
              <a:rPr lang="en-US" dirty="0"/>
              <a:t>Bullet 2 level—16-point Arial</a:t>
            </a:r>
          </a:p>
          <a:p>
            <a:pPr lvl="2"/>
            <a:r>
              <a:rPr lang="en-US" dirty="0"/>
              <a:t>Bullet 3 level—Bullet 125% size text—16-point Arial</a:t>
            </a:r>
          </a:p>
          <a:p>
            <a:pPr lvl="3"/>
            <a:r>
              <a:rPr lang="en-US" dirty="0"/>
              <a:t>Bullet 4 level—16-point Arial</a:t>
            </a:r>
          </a:p>
          <a:p>
            <a:pPr lvl="4"/>
            <a:r>
              <a:rPr lang="en-US" dirty="0"/>
              <a:t>Bullet 5 level—Bullet 100% size text—16-point Arial</a:t>
            </a:r>
          </a:p>
        </p:txBody>
      </p:sp>
      <p:sp>
        <p:nvSpPr>
          <p:cNvPr id="9" name="Picture Placeholder 2"/>
          <p:cNvSpPr>
            <a:spLocks noGrp="1"/>
          </p:cNvSpPr>
          <p:nvPr>
            <p:ph type="pic" sz="quarter" idx="18" hasCustomPrompt="1"/>
          </p:nvPr>
        </p:nvSpPr>
        <p:spPr>
          <a:xfrm>
            <a:off x="6096001" y="1207637"/>
            <a:ext cx="548047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1699405436"/>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A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
        <p:nvSpPr>
          <p:cNvPr id="5" name="Content Placeholder 6"/>
          <p:cNvSpPr>
            <a:spLocks noGrp="1"/>
          </p:cNvSpPr>
          <p:nvPr>
            <p:ph sz="quarter" idx="15" hasCustomPrompt="1"/>
          </p:nvPr>
        </p:nvSpPr>
        <p:spPr>
          <a:xfrm>
            <a:off x="334533" y="1203264"/>
            <a:ext cx="1127168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i="0"/>
            </a:lvl1pPr>
            <a:lvl2pPr marL="517525" indent="-227013">
              <a:defRPr sz="1600" i="0"/>
            </a:lvl2pPr>
            <a:lvl3pPr marL="800100" indent="-176213">
              <a:buSzPct val="130000"/>
              <a:defRPr sz="1600" i="0"/>
            </a:lvl3pPr>
            <a:lvl4pPr marL="1201738" indent="-228600">
              <a:defRPr sz="1600" i="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i="0"/>
            </a:lvl5pPr>
          </a:lstStyle>
          <a:p>
            <a:r>
              <a:rPr lang="en-US" dirty="0"/>
              <a:t>Bullet 1 level—Bullet 130% size text—Black, 18-point Arial</a:t>
            </a:r>
          </a:p>
          <a:p>
            <a:pPr lvl="1"/>
            <a:r>
              <a:rPr lang="en-US" dirty="0"/>
              <a:t>Bullet 2 level—16-point Arial</a:t>
            </a:r>
          </a:p>
          <a:p>
            <a:pPr lvl="2"/>
            <a:r>
              <a:rPr lang="en-US" dirty="0"/>
              <a:t>Bullet 3 level—Bullet 125% size text—16 -point Arial</a:t>
            </a:r>
          </a:p>
          <a:p>
            <a:pPr lvl="3"/>
            <a:r>
              <a:rPr lang="en-US" dirty="0"/>
              <a:t>Bullet 4 level—16-point Arial</a:t>
            </a:r>
          </a:p>
          <a:p>
            <a:pPr lvl="4"/>
            <a:r>
              <a:rPr lang="en-US" dirty="0"/>
              <a:t>Bullet 5 level—Bullet 100% size text—16-point Arial</a:t>
            </a:r>
          </a:p>
          <a:p>
            <a:pPr lvl="4"/>
            <a:endParaRPr lang="en-US" dirty="0"/>
          </a:p>
        </p:txBody>
      </p:sp>
    </p:spTree>
    <p:extLst>
      <p:ext uri="{BB962C8B-B14F-4D97-AF65-F5344CB8AC3E}">
        <p14:creationId xmlns:p14="http://schemas.microsoft.com/office/powerpoint/2010/main" val="675771571"/>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cronym Box">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
        <p:nvSpPr>
          <p:cNvPr id="5" name="Text Placeholder 3"/>
          <p:cNvSpPr>
            <a:spLocks noGrp="1"/>
          </p:cNvSpPr>
          <p:nvPr>
            <p:ph type="body" sz="quarter" idx="18" hasCustomPrompt="1"/>
          </p:nvPr>
        </p:nvSpPr>
        <p:spPr>
          <a:xfrm>
            <a:off x="304797" y="5653378"/>
            <a:ext cx="11271683" cy="470841"/>
          </a:xfrm>
          <a:prstGeom prst="rect">
            <a:avLst/>
          </a:prstGeom>
        </p:spPr>
        <p:txBody>
          <a:bodyPr vert="horz" numCol="4"/>
          <a:lstStyle>
            <a:lvl1pPr marL="0" marR="0" indent="0" algn="l" defTabSz="457200" rtl="0" eaLnBrk="1" fontAlgn="auto" latinLnBrk="0" hangingPunct="1">
              <a:lnSpc>
                <a:spcPts val="1100"/>
              </a:lnSpc>
              <a:spcBef>
                <a:spcPts val="0"/>
              </a:spcBef>
              <a:spcAft>
                <a:spcPts val="0"/>
              </a:spcAft>
              <a:buClrTx/>
              <a:buSzTx/>
              <a:buFont typeface="Arial"/>
              <a:buNone/>
              <a:tabLst>
                <a:tab pos="1825625" algn="l"/>
                <a:tab pos="3659188" algn="l"/>
                <a:tab pos="5484813" algn="l"/>
              </a:tabLst>
              <a:defRPr sz="800" b="1" i="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ACR1 = Acronym 1</a:t>
            </a:r>
            <a:br>
              <a:rPr lang="en-US" dirty="0"/>
            </a:br>
            <a:r>
              <a:rPr lang="en-US" dirty="0"/>
              <a:t>ACR2 = Acronym 2</a:t>
            </a:r>
            <a:br>
              <a:rPr lang="en-US" dirty="0"/>
            </a:br>
            <a:r>
              <a:rPr lang="en-US" dirty="0"/>
              <a:t>ACR3 = Acronym 3</a:t>
            </a:r>
            <a:br>
              <a:rPr lang="en-US" dirty="0"/>
            </a:br>
            <a:r>
              <a:rPr lang="en-US" dirty="0"/>
              <a:t>ACR4 = Acronym 4</a:t>
            </a:r>
            <a:br>
              <a:rPr lang="en-US" dirty="0"/>
            </a:br>
            <a:r>
              <a:rPr lang="en-US" dirty="0"/>
              <a:t>ACR5 = Acronym 5</a:t>
            </a:r>
            <a:br>
              <a:rPr lang="en-US" dirty="0"/>
            </a:br>
            <a:r>
              <a:rPr lang="en-US" dirty="0"/>
              <a:t>ACR6 = Acronym 6</a:t>
            </a:r>
            <a:br>
              <a:rPr lang="en-US" dirty="0"/>
            </a:br>
            <a:r>
              <a:rPr lang="en-US" dirty="0"/>
              <a:t>ACR7 = Acronym 7</a:t>
            </a:r>
            <a:br>
              <a:rPr lang="en-US" dirty="0"/>
            </a:br>
            <a:r>
              <a:rPr lang="en-US" dirty="0"/>
              <a:t>ACR8 = Acronym 8</a:t>
            </a:r>
          </a:p>
        </p:txBody>
      </p:sp>
      <p:sp>
        <p:nvSpPr>
          <p:cNvPr id="6" name="Content Placeholder 6"/>
          <p:cNvSpPr>
            <a:spLocks noGrp="1"/>
          </p:cNvSpPr>
          <p:nvPr>
            <p:ph sz="quarter" idx="15" hasCustomPrompt="1"/>
          </p:nvPr>
        </p:nvSpPr>
        <p:spPr>
          <a:xfrm>
            <a:off x="304800" y="1207638"/>
            <a:ext cx="11271681" cy="4381001"/>
          </a:xfrm>
          <a:prstGeom prst="rect">
            <a:avLst/>
          </a:prstGeom>
        </p:spPr>
        <p:txBody>
          <a:bodyPr vert="horz"/>
          <a:lstStyle>
            <a:lvl1pPr marL="179388" indent="-179388">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This is a multipurpose box—use for text, tables, charts or video</a:t>
            </a:r>
          </a:p>
        </p:txBody>
      </p:sp>
    </p:spTree>
    <p:extLst>
      <p:ext uri="{BB962C8B-B14F-4D97-AF65-F5344CB8AC3E}">
        <p14:creationId xmlns:p14="http://schemas.microsoft.com/office/powerpoint/2010/main" val="581306915"/>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E_Transi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2111898"/>
            <a:ext cx="10831285" cy="1063867"/>
          </a:xfrm>
          <a:prstGeom prst="rect">
            <a:avLst/>
          </a:prstGeom>
        </p:spPr>
        <p:txBody>
          <a:bodyPr/>
          <a:lstStyle>
            <a:lvl1pPr algn="l">
              <a:defRPr sz="4000" b="1" i="0" baseline="0">
                <a:solidFill>
                  <a:schemeClr val="bg2"/>
                </a:solidFill>
                <a:latin typeface="Arial"/>
                <a:cs typeface="Arial"/>
              </a:defRPr>
            </a:lvl1pPr>
          </a:lstStyle>
          <a:p>
            <a:r>
              <a:rPr lang="en-US" dirty="0"/>
              <a:t>Transition Slide</a:t>
            </a:r>
          </a:p>
        </p:txBody>
      </p:sp>
      <p:sp>
        <p:nvSpPr>
          <p:cNvPr id="3" name="Subtitle 2"/>
          <p:cNvSpPr>
            <a:spLocks noGrp="1"/>
          </p:cNvSpPr>
          <p:nvPr>
            <p:ph type="subTitle" idx="1" hasCustomPrompt="1"/>
          </p:nvPr>
        </p:nvSpPr>
        <p:spPr>
          <a:xfrm>
            <a:off x="304800" y="3245325"/>
            <a:ext cx="10831285" cy="1752600"/>
          </a:xfrm>
          <a:prstGeom prst="rect">
            <a:avLst/>
          </a:prstGeom>
        </p:spPr>
        <p:txBody>
          <a:bodyPr>
            <a:normAutofit/>
          </a:bodyPr>
          <a:lstStyle>
            <a:lvl1pPr marL="0" indent="0" algn="l">
              <a:buNone/>
              <a:defRPr sz="2400" i="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Transition Subtitle</a:t>
            </a:r>
          </a:p>
        </p:txBody>
      </p:sp>
    </p:spTree>
    <p:extLst>
      <p:ext uri="{BB962C8B-B14F-4D97-AF65-F5344CB8AC3E}">
        <p14:creationId xmlns:p14="http://schemas.microsoft.com/office/powerpoint/2010/main" val="19821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rporate Template_Title_and_Info–Security Markings">
    <p:spTree>
      <p:nvGrpSpPr>
        <p:cNvPr id="1" name=""/>
        <p:cNvGrpSpPr/>
        <p:nvPr/>
      </p:nvGrpSpPr>
      <p:grpSpPr>
        <a:xfrm>
          <a:off x="0" y="0"/>
          <a:ext cx="0" cy="0"/>
          <a:chOff x="0" y="0"/>
          <a:chExt cx="0" cy="0"/>
        </a:xfrm>
      </p:grpSpPr>
      <p:sp>
        <p:nvSpPr>
          <p:cNvPr id="6" name="Date Placeholder 3"/>
          <p:cNvSpPr txBox="1">
            <a:spLocks/>
          </p:cNvSpPr>
          <p:nvPr userDrawn="1"/>
        </p:nvSpPr>
        <p:spPr>
          <a:xfrm>
            <a:off x="269461" y="6442076"/>
            <a:ext cx="3556000" cy="365125"/>
          </a:xfrm>
          <a:prstGeom prst="rect">
            <a:avLst/>
          </a:prstGeom>
        </p:spPr>
        <p:txBody>
          <a:bodyPr vert="horz" lIns="91440" tIns="45720" rIns="91440" bIns="45720" rtlCol="0" anchor="ctr"/>
          <a:lstStyle>
            <a:lvl1pPr>
              <a:defRPr sz="900" i="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E008B"/>
                </a:solidFill>
                <a:effectLst/>
                <a:uLnTx/>
                <a:uFillTx/>
                <a:latin typeface="Arial" charset="0"/>
                <a:ea typeface="Arial" charset="0"/>
                <a:cs typeface="Arial" charset="0"/>
              </a:rPr>
              <a:t>© The Aerospace Corporation, 2023</a:t>
            </a:r>
          </a:p>
        </p:txBody>
      </p:sp>
      <p:sp>
        <p:nvSpPr>
          <p:cNvPr id="13" name="Title 1"/>
          <p:cNvSpPr>
            <a:spLocks noGrp="1"/>
          </p:cNvSpPr>
          <p:nvPr>
            <p:ph type="ctrTitle" hasCustomPrompt="1"/>
          </p:nvPr>
        </p:nvSpPr>
        <p:spPr>
          <a:xfrm>
            <a:off x="4607510" y="1658432"/>
            <a:ext cx="6971779" cy="1239457"/>
          </a:xfrm>
          <a:prstGeom prst="rect">
            <a:avLst/>
          </a:prstGeom>
        </p:spPr>
        <p:txBody>
          <a:bodyPr anchor="t" anchorCtr="0"/>
          <a:lstStyle>
            <a:lvl1pPr marL="0" marR="0" indent="0" algn="r" defTabSz="457200" rtl="0" eaLnBrk="1" fontAlgn="auto" latinLnBrk="0" hangingPunct="1">
              <a:lnSpc>
                <a:spcPct val="100000"/>
              </a:lnSpc>
              <a:spcBef>
                <a:spcPct val="0"/>
              </a:spcBef>
              <a:spcAft>
                <a:spcPts val="0"/>
              </a:spcAft>
              <a:buClrTx/>
              <a:buSzTx/>
              <a:buFontTx/>
              <a:buNone/>
              <a:tabLst/>
              <a:defRPr sz="4000" b="1" i="1">
                <a:solidFill>
                  <a:schemeClr val="bg1"/>
                </a:solidFill>
                <a:effectLst>
                  <a:outerShdw blurRad="50800" dist="38100" dir="4260000" algn="tl" rotWithShape="0">
                    <a:prstClr val="black"/>
                  </a:outerShdw>
                </a:effectLst>
                <a:latin typeface="Arial"/>
                <a:cs typeface="Arial"/>
              </a:defRPr>
            </a:lvl1pPr>
          </a:lstStyle>
          <a:p>
            <a:r>
              <a:rPr lang="en-US" dirty="0"/>
              <a:t>Your Title – 40-Point</a:t>
            </a:r>
            <a:br>
              <a:rPr lang="en-US" dirty="0"/>
            </a:br>
            <a:r>
              <a:rPr lang="en-US" dirty="0"/>
              <a:t>Arial, Bold</a:t>
            </a:r>
          </a:p>
        </p:txBody>
      </p:sp>
      <p:sp>
        <p:nvSpPr>
          <p:cNvPr id="14" name="Subtitle 2"/>
          <p:cNvSpPr>
            <a:spLocks noGrp="1"/>
          </p:cNvSpPr>
          <p:nvPr>
            <p:ph type="subTitle" idx="1" hasCustomPrompt="1"/>
          </p:nvPr>
        </p:nvSpPr>
        <p:spPr>
          <a:xfrm>
            <a:off x="4607510" y="3124908"/>
            <a:ext cx="6971779" cy="1553623"/>
          </a:xfrm>
          <a:prstGeom prst="rect">
            <a:avLst/>
          </a:prstGeom>
        </p:spPr>
        <p:txBody>
          <a:bodyPr wrap="square" anchor="ctr">
            <a:noAutofit/>
          </a:bodyPr>
          <a:lstStyle>
            <a:lvl1pPr marL="0" marR="0" indent="0" algn="r" defTabSz="457200" rtl="0" eaLnBrk="1" fontAlgn="auto" latinLnBrk="0" hangingPunct="1">
              <a:lnSpc>
                <a:spcPct val="100000"/>
              </a:lnSpc>
              <a:spcBef>
                <a:spcPts val="0"/>
              </a:spcBef>
              <a:spcAft>
                <a:spcPts val="0"/>
              </a:spcAft>
              <a:buClrTx/>
              <a:buSzTx/>
              <a:buFont typeface="Arial"/>
              <a:buNone/>
              <a:tabLst/>
              <a:defRPr sz="2800" b="1" i="1">
                <a:solidFill>
                  <a:schemeClr val="bg1"/>
                </a:solidFill>
                <a:effectLst>
                  <a:outerShdw blurRad="50800" dist="38100" dir="4260000" algn="tl" rotWithShape="0">
                    <a:prstClr val="black"/>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dirty="0"/>
              <a:t>Speaker’s name</a:t>
            </a:r>
            <a:br>
              <a:rPr lang="en-US" sz="2000" dirty="0"/>
            </a:br>
            <a:r>
              <a:rPr lang="en-US" sz="2000" dirty="0"/>
              <a:t>and organization – </a:t>
            </a:r>
            <a:br>
              <a:rPr lang="en-US" sz="2000" dirty="0"/>
            </a:br>
            <a:r>
              <a:rPr lang="en-US" sz="2000" dirty="0"/>
              <a:t>28-Point Arial</a:t>
            </a:r>
          </a:p>
        </p:txBody>
      </p:sp>
      <p:sp>
        <p:nvSpPr>
          <p:cNvPr id="15" name="Text Placeholder 4"/>
          <p:cNvSpPr>
            <a:spLocks noGrp="1"/>
          </p:cNvSpPr>
          <p:nvPr>
            <p:ph type="body" sz="quarter" idx="10" hasCustomPrompt="1"/>
          </p:nvPr>
        </p:nvSpPr>
        <p:spPr>
          <a:xfrm>
            <a:off x="4607037" y="4970646"/>
            <a:ext cx="6972961" cy="457844"/>
          </a:xfrm>
          <a:prstGeom prst="rect">
            <a:avLst/>
          </a:prstGeom>
        </p:spPr>
        <p:txBody>
          <a:bodyPr/>
          <a:lstStyle>
            <a:lvl1pPr marL="0" indent="0" algn="r">
              <a:lnSpc>
                <a:spcPct val="100000"/>
              </a:lnSpc>
              <a:spcBef>
                <a:spcPts val="0"/>
              </a:spcBef>
              <a:buFontTx/>
              <a:buNone/>
              <a:defRPr sz="2200" b="1" i="1">
                <a:solidFill>
                  <a:schemeClr val="bg1"/>
                </a:solidFill>
                <a:effectLst>
                  <a:outerShdw blurRad="50800" dist="38100" dir="4260000" algn="tl" rotWithShape="0">
                    <a:prstClr val="black"/>
                  </a:outerShdw>
                </a:effectLst>
                <a:latin typeface="Arial" charset="0"/>
                <a:ea typeface="Arial" charset="0"/>
                <a:cs typeface="Arial" charset="0"/>
              </a:defRPr>
            </a:lvl1pPr>
          </a:lstStyle>
          <a:p>
            <a:pPr lvl="0"/>
            <a:r>
              <a:rPr lang="en-US" dirty="0"/>
              <a:t>Date – 22-point Arial</a:t>
            </a:r>
          </a:p>
        </p:txBody>
      </p:sp>
    </p:spTree>
    <p:extLst>
      <p:ext uri="{BB962C8B-B14F-4D97-AF65-F5344CB8AC3E}">
        <p14:creationId xmlns:p14="http://schemas.microsoft.com/office/powerpoint/2010/main" val="2075747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orporate Template_Closing_Q&amp;A_Backup–Security Marking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56774" y="1846555"/>
            <a:ext cx="6934200" cy="3124939"/>
          </a:xfrm>
          <a:prstGeom prst="rect">
            <a:avLst/>
          </a:prstGeom>
        </p:spPr>
        <p:txBody>
          <a:bodyPr anchor="ctr">
            <a:normAutofit/>
          </a:bodyPr>
          <a:lstStyle>
            <a:lvl1pPr algn="r">
              <a:defRPr sz="4800" b="1" i="1" baseline="0">
                <a:solidFill>
                  <a:schemeClr val="bg1"/>
                </a:solidFill>
                <a:effectLst>
                  <a:outerShdw blurRad="50800" dist="38100" dir="4260000" algn="tl" rotWithShape="0">
                    <a:prstClr val="black"/>
                  </a:outerShdw>
                </a:effectLst>
                <a:latin typeface="Arial"/>
                <a:cs typeface="Arial"/>
              </a:defRPr>
            </a:lvl1pPr>
          </a:lstStyle>
          <a:p>
            <a:r>
              <a:rPr lang="en-US" dirty="0"/>
              <a:t>Closing</a:t>
            </a:r>
            <a:br>
              <a:rPr lang="en-US" dirty="0"/>
            </a:br>
            <a:r>
              <a:rPr lang="en-US" dirty="0"/>
              <a:t>Questions</a:t>
            </a:r>
            <a:br>
              <a:rPr lang="en-US" dirty="0"/>
            </a:br>
            <a:r>
              <a:rPr lang="en-US" dirty="0"/>
              <a:t>Backup</a:t>
            </a:r>
          </a:p>
        </p:txBody>
      </p:sp>
    </p:spTree>
    <p:extLst>
      <p:ext uri="{BB962C8B-B14F-4D97-AF65-F5344CB8AC3E}">
        <p14:creationId xmlns:p14="http://schemas.microsoft.com/office/powerpoint/2010/main" val="203584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ef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
        <p:nvSpPr>
          <p:cNvPr id="7" name="Content Placeholder 6"/>
          <p:cNvSpPr>
            <a:spLocks noGrp="1"/>
          </p:cNvSpPr>
          <p:nvPr>
            <p:ph sz="quarter" idx="15" hasCustomPrompt="1"/>
          </p:nvPr>
        </p:nvSpPr>
        <p:spPr>
          <a:xfrm>
            <a:off x="304796" y="1225566"/>
            <a:ext cx="5501395" cy="4798717"/>
          </a:xfrm>
          <a:prstGeom prst="rect">
            <a:avLst/>
          </a:prstGeom>
        </p:spPr>
        <p:txBody>
          <a:bodyPr vert="horz"/>
          <a:lstStyle>
            <a:lvl1pPr marL="179388" indent="-179388">
              <a:buSzPct val="130000"/>
              <a:tabLst/>
              <a:defRPr sz="1800" i="0"/>
            </a:lvl1pPr>
            <a:lvl2pPr marL="517525" indent="-227013">
              <a:defRPr sz="1600" i="0"/>
            </a:lvl2pPr>
            <a:lvl3pPr marL="800100" indent="-176213">
              <a:buSzPct val="125000"/>
              <a:defRPr sz="1600" i="0"/>
            </a:lvl3pPr>
            <a:lvl4pPr marL="1201738" indent="-228600">
              <a:defRPr sz="1600" i="0"/>
            </a:lvl4pPr>
            <a:lvl5pPr marL="1430338" indent="-176213">
              <a:buFont typeface="Arial"/>
              <a:buChar char="•"/>
              <a:defRPr sz="1600" i="0"/>
            </a:lvl5pPr>
          </a:lstStyle>
          <a:p>
            <a:r>
              <a:rPr lang="en-US" dirty="0"/>
              <a:t>Bullet 1 level—Bullet 130% size text—Black, 18-point Arial</a:t>
            </a:r>
          </a:p>
          <a:p>
            <a:pPr lvl="1"/>
            <a:r>
              <a:rPr lang="en-US" dirty="0"/>
              <a:t>Bullet 2 level—16-point Arial</a:t>
            </a:r>
          </a:p>
          <a:p>
            <a:pPr lvl="2"/>
            <a:r>
              <a:rPr lang="en-US" dirty="0"/>
              <a:t>Bullet 3 level—Bullet 125% size text—16-point Arial</a:t>
            </a:r>
          </a:p>
          <a:p>
            <a:pPr lvl="3"/>
            <a:r>
              <a:rPr lang="en-US" dirty="0"/>
              <a:t>Bullet 4 level—16-point Arial </a:t>
            </a:r>
          </a:p>
          <a:p>
            <a:pPr lvl="4"/>
            <a:r>
              <a:rPr lang="en-US" dirty="0"/>
              <a:t>Bullet 5 level—Bullet 100% size text—16-point Arial</a:t>
            </a:r>
          </a:p>
        </p:txBody>
      </p:sp>
      <p:sp>
        <p:nvSpPr>
          <p:cNvPr id="9" name="Picture Placeholder 2"/>
          <p:cNvSpPr>
            <a:spLocks noGrp="1"/>
          </p:cNvSpPr>
          <p:nvPr>
            <p:ph type="pic" sz="quarter" idx="18" hasCustomPrompt="1"/>
          </p:nvPr>
        </p:nvSpPr>
        <p:spPr>
          <a:xfrm>
            <a:off x="6096001" y="1207637"/>
            <a:ext cx="548047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397870511"/>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igh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
        <p:nvSpPr>
          <p:cNvPr id="10" name="Content Placeholder 6"/>
          <p:cNvSpPr>
            <a:spLocks noGrp="1"/>
          </p:cNvSpPr>
          <p:nvPr>
            <p:ph sz="quarter" idx="15" hasCustomPrompt="1"/>
          </p:nvPr>
        </p:nvSpPr>
        <p:spPr>
          <a:xfrm>
            <a:off x="6075084" y="1225566"/>
            <a:ext cx="5501395" cy="4798717"/>
          </a:xfrm>
          <a:prstGeom prst="rect">
            <a:avLst/>
          </a:prstGeom>
        </p:spPr>
        <p:txBody>
          <a:bodyPr vert="horz"/>
          <a:lstStyle>
            <a:lvl1pPr marL="179388" indent="-179388">
              <a:buSzPct val="130000"/>
              <a:tabLst/>
              <a:defRPr sz="1800" i="0"/>
            </a:lvl1pPr>
            <a:lvl2pPr marL="517525" indent="-227013">
              <a:defRPr sz="1600" i="0"/>
            </a:lvl2pPr>
            <a:lvl3pPr marL="800100" indent="-176213">
              <a:buSzPct val="125000"/>
              <a:defRPr sz="1600" i="0"/>
            </a:lvl3pPr>
            <a:lvl4pPr marL="1201738" indent="-228600">
              <a:defRPr sz="1600" i="0"/>
            </a:lvl4pPr>
            <a:lvl5pPr marL="1430338" indent="-176213">
              <a:buFont typeface="Arial"/>
              <a:buChar char="•"/>
              <a:defRPr sz="1600" i="0"/>
            </a:lvl5pPr>
          </a:lstStyle>
          <a:p>
            <a:r>
              <a:rPr lang="en-US" dirty="0"/>
              <a:t>Bullet 1 level—Bullet 130% size text—Black, 18-point Arial</a:t>
            </a:r>
          </a:p>
          <a:p>
            <a:pPr lvl="1"/>
            <a:r>
              <a:rPr lang="en-US" dirty="0"/>
              <a:t>Bullet 2 level—16-point Arial</a:t>
            </a:r>
          </a:p>
          <a:p>
            <a:pPr lvl="2"/>
            <a:r>
              <a:rPr lang="en-US" dirty="0"/>
              <a:t>Bullet 3 level—Bullet 125% size text—16-point Arial</a:t>
            </a:r>
          </a:p>
          <a:p>
            <a:pPr lvl="3"/>
            <a:r>
              <a:rPr lang="en-US" dirty="0"/>
              <a:t>Bullet 4 level—16-point Arial</a:t>
            </a:r>
          </a:p>
          <a:p>
            <a:pPr lvl="4"/>
            <a:r>
              <a:rPr lang="en-US" dirty="0"/>
              <a:t>Bullet 5 level—Bullet 100% size text—16-point Arial</a:t>
            </a:r>
          </a:p>
        </p:txBody>
      </p:sp>
      <p:sp>
        <p:nvSpPr>
          <p:cNvPr id="12" name="Picture Placeholder 2"/>
          <p:cNvSpPr>
            <a:spLocks noGrp="1"/>
          </p:cNvSpPr>
          <p:nvPr>
            <p:ph type="pic" sz="quarter" idx="18" hasCustomPrompt="1"/>
          </p:nvPr>
        </p:nvSpPr>
        <p:spPr>
          <a:xfrm>
            <a:off x="304798" y="1225424"/>
            <a:ext cx="548047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506674898"/>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Quad_Char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cxnSp>
        <p:nvCxnSpPr>
          <p:cNvPr id="7" name="Straight Connector 6"/>
          <p:cNvCxnSpPr/>
          <p:nvPr userDrawn="1"/>
        </p:nvCxnSpPr>
        <p:spPr>
          <a:xfrm flipH="1">
            <a:off x="6102445" y="1205816"/>
            <a:ext cx="255" cy="4893307"/>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04798" y="3641651"/>
            <a:ext cx="11497457" cy="6396"/>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17"/>
          <p:cNvSpPr>
            <a:spLocks noGrp="1"/>
          </p:cNvSpPr>
          <p:nvPr>
            <p:ph type="body" sz="quarter" idx="15"/>
          </p:nvPr>
        </p:nvSpPr>
        <p:spPr>
          <a:xfrm>
            <a:off x="304798" y="1205815"/>
            <a:ext cx="5691268" cy="2366552"/>
          </a:xfrm>
          <a:prstGeom prst="rect">
            <a:avLst/>
          </a:prstGeom>
        </p:spPr>
        <p:txBody>
          <a:bodyPr vert="horz"/>
          <a:lstStyle>
            <a:lvl1pPr marL="119063" indent="-109538">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17"/>
          <p:cNvSpPr>
            <a:spLocks noGrp="1"/>
          </p:cNvSpPr>
          <p:nvPr>
            <p:ph type="body" sz="quarter" idx="18"/>
          </p:nvPr>
        </p:nvSpPr>
        <p:spPr>
          <a:xfrm>
            <a:off x="6209078" y="1205815"/>
            <a:ext cx="5593177" cy="2366552"/>
          </a:xfrm>
          <a:prstGeom prst="rect">
            <a:avLst/>
          </a:prstGeom>
        </p:spPr>
        <p:txBody>
          <a:bodyPr vert="horz"/>
          <a:lstStyle>
            <a:lvl1pPr marL="119063" indent="-119063">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7"/>
          <p:cNvSpPr>
            <a:spLocks noGrp="1"/>
          </p:cNvSpPr>
          <p:nvPr>
            <p:ph type="body" sz="quarter" idx="19"/>
          </p:nvPr>
        </p:nvSpPr>
        <p:spPr>
          <a:xfrm>
            <a:off x="304798" y="3693647"/>
            <a:ext cx="5691268" cy="2404751"/>
          </a:xfrm>
          <a:prstGeom prst="rect">
            <a:avLst/>
          </a:prstGeom>
        </p:spPr>
        <p:txBody>
          <a:bodyPr vert="horz"/>
          <a:lstStyle>
            <a:lvl1pPr marL="119063" indent="-119063">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7"/>
          <p:cNvSpPr>
            <a:spLocks noGrp="1"/>
          </p:cNvSpPr>
          <p:nvPr>
            <p:ph type="body" sz="quarter" idx="20"/>
          </p:nvPr>
        </p:nvSpPr>
        <p:spPr>
          <a:xfrm>
            <a:off x="6209078" y="3693647"/>
            <a:ext cx="5593177" cy="2404751"/>
          </a:xfrm>
          <a:prstGeom prst="rect">
            <a:avLst/>
          </a:prstGeom>
        </p:spPr>
        <p:txBody>
          <a:bodyPr vert="horz"/>
          <a:lstStyle>
            <a:lvl1pPr marL="119063" indent="-109538">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88660169"/>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e_Contras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cxnSp>
        <p:nvCxnSpPr>
          <p:cNvPr id="12" name="Straight Connector 11"/>
          <p:cNvCxnSpPr/>
          <p:nvPr userDrawn="1"/>
        </p:nvCxnSpPr>
        <p:spPr>
          <a:xfrm>
            <a:off x="6106341" y="3744347"/>
            <a:ext cx="0" cy="2345875"/>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17"/>
          <p:cNvSpPr>
            <a:spLocks noGrp="1"/>
          </p:cNvSpPr>
          <p:nvPr>
            <p:ph type="body" sz="quarter" idx="15"/>
          </p:nvPr>
        </p:nvSpPr>
        <p:spPr>
          <a:xfrm>
            <a:off x="304799" y="1197639"/>
            <a:ext cx="11477472" cy="2366552"/>
          </a:xfrm>
          <a:prstGeom prst="rect">
            <a:avLst/>
          </a:prstGeom>
        </p:spPr>
        <p:txBody>
          <a:bodyPr vert="horz"/>
          <a:lstStyle>
            <a:lvl1pPr marL="119063" indent="-119063">
              <a:tabLst/>
              <a:defRPr sz="1600" i="0"/>
            </a:lvl1pPr>
            <a:lvl2pPr marL="339725" indent="-169863">
              <a:defRPr sz="1600"/>
            </a:lvl2pPr>
            <a:lvl3pPr marL="565150" indent="-112713">
              <a:defRPr sz="1600"/>
            </a:lvl3pPr>
            <a:lvl4pPr marL="862013" indent="-169863">
              <a:defRPr sz="1600"/>
            </a:lvl4pPr>
            <a:lvl5pPr>
              <a:defRPr sz="1600"/>
            </a:lvl5pPr>
          </a:lstStyle>
          <a:p>
            <a:pPr lvl="0"/>
            <a:r>
              <a:rPr lang="en-US"/>
              <a:t>Edit Master text styles</a:t>
            </a:r>
          </a:p>
        </p:txBody>
      </p:sp>
      <p:sp>
        <p:nvSpPr>
          <p:cNvPr id="18" name="Text Placeholder 17"/>
          <p:cNvSpPr>
            <a:spLocks noGrp="1"/>
          </p:cNvSpPr>
          <p:nvPr>
            <p:ph type="body" sz="quarter" idx="19"/>
          </p:nvPr>
        </p:nvSpPr>
        <p:spPr>
          <a:xfrm>
            <a:off x="304798" y="3685471"/>
            <a:ext cx="5615759" cy="2404751"/>
          </a:xfrm>
          <a:prstGeom prst="rect">
            <a:avLst/>
          </a:prstGeom>
        </p:spPr>
        <p:txBody>
          <a:bodyPr vert="horz"/>
          <a:lstStyle>
            <a:lvl1pPr marL="119063" indent="-109538">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9" name="Text Placeholder 17"/>
          <p:cNvSpPr>
            <a:spLocks noGrp="1"/>
          </p:cNvSpPr>
          <p:nvPr>
            <p:ph type="body" sz="quarter" idx="20"/>
          </p:nvPr>
        </p:nvSpPr>
        <p:spPr>
          <a:xfrm>
            <a:off x="6292127" y="3685471"/>
            <a:ext cx="5490143" cy="2404751"/>
          </a:xfrm>
          <a:prstGeom prst="rect">
            <a:avLst/>
          </a:prstGeom>
        </p:spPr>
        <p:txBody>
          <a:bodyPr vert="horz"/>
          <a:lstStyle>
            <a:lvl1pPr marL="119063" indent="-119063">
              <a:tabLst/>
              <a:defRPr sz="1400" i="0"/>
            </a:lvl1pPr>
            <a:lvl2pPr marL="339725" indent="-169863">
              <a:defRPr sz="1400" i="0"/>
            </a:lvl2pPr>
            <a:lvl3pPr marL="565150" indent="-112713">
              <a:defRPr sz="1400" i="0"/>
            </a:lvl3pPr>
            <a:lvl4pPr marL="862013" indent="-169863">
              <a:defRPr sz="1400" i="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19405769"/>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Risk Format_Large Imag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
        <p:nvSpPr>
          <p:cNvPr id="7" name="Content Placeholder 6"/>
          <p:cNvSpPr>
            <a:spLocks noGrp="1"/>
          </p:cNvSpPr>
          <p:nvPr>
            <p:ph sz="quarter" idx="18" hasCustomPrompt="1"/>
          </p:nvPr>
        </p:nvSpPr>
        <p:spPr>
          <a:xfrm>
            <a:off x="304798" y="1134320"/>
            <a:ext cx="4954140" cy="4861367"/>
          </a:xfrm>
          <a:prstGeom prst="rect">
            <a:avLst/>
          </a:prstGeom>
        </p:spPr>
        <p:txBody>
          <a:bodyPr vert="horz"/>
          <a:lstStyle>
            <a:lvl1pPr marL="179388" indent="-179388">
              <a:buSzPct val="130000"/>
              <a:tabLst/>
              <a:defRPr sz="1600" i="0"/>
            </a:lvl1pPr>
            <a:lvl2pPr marL="517525" indent="-227013">
              <a:defRPr sz="1400" i="0"/>
            </a:lvl2pPr>
            <a:lvl3pPr marL="800100" indent="-176213">
              <a:buSzPct val="125000"/>
              <a:defRPr sz="1400" i="0"/>
            </a:lvl3pPr>
            <a:lvl4pPr marL="1201738" indent="-228600">
              <a:defRPr sz="1400" i="0"/>
            </a:lvl4pPr>
            <a:lvl5pPr marL="1430338" indent="-176213">
              <a:buFont typeface="Arial"/>
              <a:buChar char="•"/>
              <a:defRPr sz="1400" i="0" baseline="0"/>
            </a:lvl5pPr>
          </a:lstStyle>
          <a:p>
            <a:r>
              <a:rPr lang="en-US" dirty="0"/>
              <a:t>Bullet 1 level – Bullet 130% size text – Black, 16 point Arial</a:t>
            </a:r>
          </a:p>
          <a:p>
            <a:pPr lvl="1"/>
            <a:r>
              <a:rPr lang="en-US" dirty="0"/>
              <a:t>Bullet 2 level – 14 point Arial</a:t>
            </a:r>
          </a:p>
          <a:p>
            <a:pPr lvl="2"/>
            <a:r>
              <a:rPr lang="en-US" dirty="0"/>
              <a:t>Bullet 3 level – Bullet 125% size text – 14 point Arial</a:t>
            </a:r>
          </a:p>
          <a:p>
            <a:pPr lvl="3"/>
            <a:r>
              <a:rPr lang="en-US" dirty="0"/>
              <a:t>Bullet 4 level – 14 point Arial</a:t>
            </a:r>
          </a:p>
          <a:p>
            <a:pPr lvl="4"/>
            <a:r>
              <a:rPr lang="en-US" dirty="0"/>
              <a:t>Bullet 5 level – Bullet 100% size text – 14 point Arial</a:t>
            </a:r>
          </a:p>
        </p:txBody>
      </p:sp>
      <p:pic>
        <p:nvPicPr>
          <p:cNvPr id="12" name="Picture 11" descr="CCEO Risk Format_P8sample_crosshatch.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12204" y="1134532"/>
            <a:ext cx="5983383" cy="4564685"/>
          </a:xfrm>
          <a:prstGeom prst="rect">
            <a:avLst/>
          </a:prstGeom>
        </p:spPr>
      </p:pic>
      <p:grpSp>
        <p:nvGrpSpPr>
          <p:cNvPr id="13" name="Group 12"/>
          <p:cNvGrpSpPr/>
          <p:nvPr userDrawn="1"/>
        </p:nvGrpSpPr>
        <p:grpSpPr>
          <a:xfrm>
            <a:off x="5412205" y="5777499"/>
            <a:ext cx="6145364" cy="220573"/>
            <a:chOff x="4333069" y="5714104"/>
            <a:chExt cx="4609023" cy="220573"/>
          </a:xfrm>
        </p:grpSpPr>
        <p:sp>
          <p:nvSpPr>
            <p:cNvPr id="14" name="Rectangle 13"/>
            <p:cNvSpPr/>
            <p:nvPr userDrawn="1"/>
          </p:nvSpPr>
          <p:spPr>
            <a:xfrm>
              <a:off x="4333069" y="5748518"/>
              <a:ext cx="228600" cy="152400"/>
            </a:xfrm>
            <a:prstGeom prst="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6987786" y="5748724"/>
              <a:ext cx="228600" cy="1524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TextBox 15"/>
            <p:cNvSpPr txBox="1"/>
            <p:nvPr userDrawn="1"/>
          </p:nvSpPr>
          <p:spPr>
            <a:xfrm>
              <a:off x="4544208" y="5714104"/>
              <a:ext cx="4397884" cy="220573"/>
            </a:xfrm>
            <a:prstGeom prst="rect">
              <a:avLst/>
            </a:prstGeom>
            <a:noFill/>
          </p:spPr>
          <p:txBody>
            <a:bodyPr wrap="square" rtlCol="0">
              <a:spAutoFit/>
            </a:bodyPr>
            <a:lstStyle/>
            <a:p>
              <a:pPr>
                <a:lnSpc>
                  <a:spcPts val="1000"/>
                </a:lnSpc>
                <a:tabLst>
                  <a:tab pos="2630488" algn="l"/>
                </a:tabLst>
              </a:pPr>
              <a:r>
                <a:rPr lang="en-US" sz="900" dirty="0"/>
                <a:t>Current risk assessment with uncertainty	Expected risk assessment with	proposed mitigation</a:t>
              </a:r>
            </a:p>
          </p:txBody>
        </p:sp>
      </p:grpSp>
    </p:spTree>
    <p:extLst>
      <p:ext uri="{BB962C8B-B14F-4D97-AF65-F5344CB8AC3E}">
        <p14:creationId xmlns:p14="http://schemas.microsoft.com/office/powerpoint/2010/main" val="3116237641"/>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act Information ">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0" baseline="0">
                <a:solidFill>
                  <a:schemeClr val="tx1"/>
                </a:solidFill>
              </a:defRPr>
            </a:lvl1pPr>
          </a:lstStyle>
          <a:p>
            <a:r>
              <a:rPr lang="en-US" dirty="0"/>
              <a:t>Head—Black 24-point Arial, Bold</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20-point Arial</a:t>
            </a:r>
          </a:p>
        </p:txBody>
      </p:sp>
      <p:sp>
        <p:nvSpPr>
          <p:cNvPr id="11" name="Text Placeholder 10"/>
          <p:cNvSpPr>
            <a:spLocks noGrp="1"/>
          </p:cNvSpPr>
          <p:nvPr>
            <p:ph type="body" sz="quarter" idx="17" hasCustomPrompt="1"/>
          </p:nvPr>
        </p:nvSpPr>
        <p:spPr>
          <a:xfrm>
            <a:off x="304802" y="6020865"/>
            <a:ext cx="11301412" cy="452437"/>
          </a:xfrm>
          <a:prstGeom prst="rect">
            <a:avLst/>
          </a:prstGeom>
        </p:spPr>
        <p:txBody>
          <a:bodyPr/>
          <a:lstStyle>
            <a:lvl1pPr marL="0" indent="0">
              <a:buFontTx/>
              <a:buNone/>
              <a:defRPr sz="1600" b="1" i="0" baseline="0">
                <a:solidFill>
                  <a:schemeClr val="bg2"/>
                </a:solidFill>
              </a:defRPr>
            </a:lvl1pPr>
          </a:lstStyle>
          <a:p>
            <a:pPr lvl="0"/>
            <a:r>
              <a:rPr lang="en-US" dirty="0"/>
              <a:t>Key Point—Arial Bold, 16-point </a:t>
            </a:r>
          </a:p>
        </p:txBody>
      </p:sp>
      <p:sp>
        <p:nvSpPr>
          <p:cNvPr id="17" name="Text Box 19"/>
          <p:cNvSpPr txBox="1">
            <a:spLocks noChangeArrowheads="1"/>
          </p:cNvSpPr>
          <p:nvPr userDrawn="1"/>
        </p:nvSpPr>
        <p:spPr bwMode="auto">
          <a:xfrm>
            <a:off x="320023" y="6346387"/>
            <a:ext cx="2244956" cy="324448"/>
          </a:xfrm>
          <a:prstGeom prst="rect">
            <a:avLst/>
          </a:prstGeom>
          <a:noFill/>
          <a:ln w="9525">
            <a:noFill/>
            <a:miter lim="800000"/>
            <a:headEnd/>
            <a:tailEnd/>
          </a:ln>
          <a:effectLst/>
        </p:spPr>
        <p:txBody>
          <a:bodyPr wrap="square" anchor="b">
            <a:prstTxWarp prst="textNoShape">
              <a:avLst/>
            </a:prstTxWarp>
            <a:spAutoFit/>
          </a:bodyPr>
          <a:lstStyle/>
          <a:p>
            <a:pPr>
              <a:lnSpc>
                <a:spcPts val="860"/>
              </a:lnSpc>
            </a:pPr>
            <a:r>
              <a:rPr lang="en-US" sz="800" dirty="0"/>
              <a:t>e-mail address</a:t>
            </a:r>
          </a:p>
          <a:p>
            <a:pPr>
              <a:lnSpc>
                <a:spcPts val="860"/>
              </a:lnSpc>
            </a:pPr>
            <a:r>
              <a:rPr lang="en-US" sz="800" dirty="0"/>
              <a:t>Department/subdivision name</a:t>
            </a:r>
          </a:p>
        </p:txBody>
      </p:sp>
      <p:sp>
        <p:nvSpPr>
          <p:cNvPr id="7" name="Content Placeholder 6"/>
          <p:cNvSpPr>
            <a:spLocks noGrp="1"/>
          </p:cNvSpPr>
          <p:nvPr>
            <p:ph sz="quarter" idx="15" hasCustomPrompt="1"/>
          </p:nvPr>
        </p:nvSpPr>
        <p:spPr>
          <a:xfrm>
            <a:off x="304800" y="1207638"/>
            <a:ext cx="11271681" cy="4615694"/>
          </a:xfrm>
          <a:prstGeom prst="rect">
            <a:avLst/>
          </a:prstGeom>
        </p:spPr>
        <p:txBody>
          <a:bodyPr vert="horz"/>
          <a:lstStyle>
            <a:lvl1pPr marL="179388" indent="-179388">
              <a:buSzPct val="130000"/>
              <a:tabLst/>
              <a:defRPr sz="1800" i="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This is a multipurpose box—use for text, tables, charts or video</a:t>
            </a:r>
          </a:p>
        </p:txBody>
      </p:sp>
    </p:spTree>
    <p:extLst>
      <p:ext uri="{BB962C8B-B14F-4D97-AF65-F5344CB8AC3E}">
        <p14:creationId xmlns:p14="http://schemas.microsoft.com/office/powerpoint/2010/main" val="3155602281"/>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58307" y="6575648"/>
            <a:ext cx="924983" cy="215444"/>
          </a:xfrm>
          <a:prstGeom prst="rect">
            <a:avLst/>
          </a:prstGeom>
          <a:noFill/>
        </p:spPr>
        <p:txBody>
          <a:bodyPr wrap="square" rtlCol="0">
            <a:spAutoFit/>
          </a:bodyPr>
          <a:lstStyle/>
          <a:p>
            <a:pPr algn="l"/>
            <a:fld id="{C14145BE-CC18-4145-962A-7F02CD48E99F}" type="slidenum">
              <a:rPr lang="en-US" sz="800" smtClean="0"/>
              <a:pPr algn="l"/>
              <a:t>‹#›</a:t>
            </a:fld>
            <a:endParaRPr lang="en-US" sz="800" dirty="0"/>
          </a:p>
        </p:txBody>
      </p:sp>
      <p:pic>
        <p:nvPicPr>
          <p:cNvPr id="3" name="Picture 2">
            <a:extLst>
              <a:ext uri="{FF2B5EF4-FFF2-40B4-BE49-F238E27FC236}">
                <a16:creationId xmlns:a16="http://schemas.microsoft.com/office/drawing/2014/main" id="{BA3E3171-36F5-EC48-ACFF-670A965E457C}"/>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a:stretch/>
        </p:blipFill>
        <p:spPr>
          <a:xfrm>
            <a:off x="9699252" y="0"/>
            <a:ext cx="2492748" cy="1696720"/>
          </a:xfrm>
          <a:prstGeom prst="rect">
            <a:avLst/>
          </a:prstGeom>
        </p:spPr>
      </p:pic>
    </p:spTree>
    <p:extLst>
      <p:ext uri="{BB962C8B-B14F-4D97-AF65-F5344CB8AC3E}">
        <p14:creationId xmlns:p14="http://schemas.microsoft.com/office/powerpoint/2010/main" val="71663195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700" r:id="rId8"/>
    <p:sldLayoutId id="2147483701" r:id="rId9"/>
    <p:sldLayoutId id="2147483702" r:id="rId10"/>
    <p:sldLayoutId id="2147483704" r:id="rId11"/>
    <p:sldLayoutId id="2147483776" r:id="rId12"/>
    <p:sldLayoutId id="2147483777" r:id="rId13"/>
    <p:sldLayoutId id="2147483779" r:id="rId14"/>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5" cstate="print">
            <a:extLst>
              <a:ext uri="{28A0092B-C50C-407E-A947-70E740481C1C}">
                <a14:useLocalDpi xmlns:a14="http://schemas.microsoft.com/office/drawing/2010/main"/>
              </a:ext>
            </a:extLst>
          </a:blip>
          <a:srcRect l="-13"/>
          <a:stretch/>
        </p:blipFill>
        <p:spPr>
          <a:xfrm>
            <a:off x="1524" y="575733"/>
            <a:ext cx="12188952" cy="5825067"/>
          </a:xfrm>
          <a:prstGeom prst="rect">
            <a:avLst/>
          </a:prstGeom>
        </p:spPr>
      </p:pic>
      <p:pic>
        <p:nvPicPr>
          <p:cNvPr id="3" name="Picture 2">
            <a:extLst>
              <a:ext uri="{FF2B5EF4-FFF2-40B4-BE49-F238E27FC236}">
                <a16:creationId xmlns:a16="http://schemas.microsoft.com/office/drawing/2014/main" id="{854F7E3A-DF01-110A-2117-8F19B033600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43294" b="42251"/>
          <a:stretch/>
        </p:blipFill>
        <p:spPr>
          <a:xfrm>
            <a:off x="269461" y="229263"/>
            <a:ext cx="2058872" cy="157171"/>
          </a:xfrm>
          <a:prstGeom prst="rect">
            <a:avLst/>
          </a:prstGeom>
        </p:spPr>
      </p:pic>
      <p:pic>
        <p:nvPicPr>
          <p:cNvPr id="4" name="Picture 3">
            <a:extLst>
              <a:ext uri="{FF2B5EF4-FFF2-40B4-BE49-F238E27FC236}">
                <a16:creationId xmlns:a16="http://schemas.microsoft.com/office/drawing/2014/main" id="{3A4EC43E-29B7-3B50-79A4-7CD375ECF2D0}"/>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22" r="22"/>
          <a:stretch/>
        </p:blipFill>
        <p:spPr>
          <a:xfrm>
            <a:off x="766233" y="1444460"/>
            <a:ext cx="3846407" cy="3889540"/>
          </a:xfrm>
          <a:prstGeom prst="rect">
            <a:avLst/>
          </a:prstGeom>
          <a:effectLst>
            <a:outerShdw blurRad="50800" dist="64470" dir="8100000" algn="tr" rotWithShape="0">
              <a:prstClr val="black">
                <a:alpha val="60000"/>
              </a:prstClr>
            </a:outerShdw>
          </a:effectLst>
        </p:spPr>
      </p:pic>
    </p:spTree>
    <p:extLst>
      <p:ext uri="{BB962C8B-B14F-4D97-AF65-F5344CB8AC3E}">
        <p14:creationId xmlns:p14="http://schemas.microsoft.com/office/powerpoint/2010/main" val="3539297904"/>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778"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
          <p15:clr>
            <a:srgbClr val="F26B43"/>
          </p15:clr>
        </p15:guide>
        <p15:guide id="2" pos="22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58307" y="6575648"/>
            <a:ext cx="924983" cy="215444"/>
          </a:xfrm>
          <a:prstGeom prst="rect">
            <a:avLst/>
          </a:prstGeom>
          <a:noFill/>
        </p:spPr>
        <p:txBody>
          <a:bodyPr wrap="square" rtlCol="0">
            <a:spAutoFit/>
          </a:bodyPr>
          <a:lstStyle/>
          <a:p>
            <a:pPr algn="l"/>
            <a:fld id="{C14145BE-CC18-4145-962A-7F02CD48E99F}" type="slidenum">
              <a:rPr lang="en-US" sz="800" smtClean="0"/>
              <a:pPr algn="l"/>
              <a:t>‹#›</a:t>
            </a:fld>
            <a:endParaRPr lang="en-US" sz="800" dirty="0"/>
          </a:p>
        </p:txBody>
      </p:sp>
      <p:pic>
        <p:nvPicPr>
          <p:cNvPr id="3" name="Picture 2">
            <a:extLst>
              <a:ext uri="{FF2B5EF4-FFF2-40B4-BE49-F238E27FC236}">
                <a16:creationId xmlns:a16="http://schemas.microsoft.com/office/drawing/2014/main" id="{BA3E3171-36F5-EC48-ACFF-670A965E457C}"/>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a:stretch/>
        </p:blipFill>
        <p:spPr>
          <a:xfrm>
            <a:off x="9699252" y="0"/>
            <a:ext cx="2492748" cy="1696720"/>
          </a:xfrm>
          <a:prstGeom prst="rect">
            <a:avLst/>
          </a:prstGeom>
        </p:spPr>
      </p:pic>
      <p:sp>
        <p:nvSpPr>
          <p:cNvPr id="2" name="Text Placeholder 2">
            <a:extLst>
              <a:ext uri="{FF2B5EF4-FFF2-40B4-BE49-F238E27FC236}">
                <a16:creationId xmlns:a16="http://schemas.microsoft.com/office/drawing/2014/main" id="{E8C1A206-01D9-EFEE-F2F9-F23E896B49C1}"/>
              </a:ext>
            </a:extLst>
          </p:cNvPr>
          <p:cNvSpPr txBox="1">
            <a:spLocks/>
          </p:cNvSpPr>
          <p:nvPr userDrawn="1"/>
        </p:nvSpPr>
        <p:spPr>
          <a:xfrm>
            <a:off x="1" y="26636"/>
            <a:ext cx="12191999" cy="238835"/>
          </a:xfrm>
          <a:prstGeom prst="rect">
            <a:avLst/>
          </a:prstGeom>
        </p:spPr>
        <p:txBody>
          <a:bodyPr/>
          <a:lstStyle>
            <a:lvl1pPr marL="0" indent="0" algn="ctr" defTabSz="457200" rtl="0" eaLnBrk="1" latinLnBrk="0" hangingPunct="1">
              <a:spcBef>
                <a:spcPct val="20000"/>
              </a:spcBef>
              <a:buFont typeface="Arial"/>
              <a:buNone/>
              <a:defRPr sz="1100" b="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TYPE SECURITY MARKING(S) IN SLIDE MASTER</a:t>
            </a:r>
          </a:p>
        </p:txBody>
      </p:sp>
      <p:sp>
        <p:nvSpPr>
          <p:cNvPr id="4" name="Text Placeholder 2">
            <a:extLst>
              <a:ext uri="{FF2B5EF4-FFF2-40B4-BE49-F238E27FC236}">
                <a16:creationId xmlns:a16="http://schemas.microsoft.com/office/drawing/2014/main" id="{B6B1F052-9610-BED4-44FB-6AF292F3E54A}"/>
              </a:ext>
            </a:extLst>
          </p:cNvPr>
          <p:cNvSpPr txBox="1">
            <a:spLocks/>
          </p:cNvSpPr>
          <p:nvPr userDrawn="1"/>
        </p:nvSpPr>
        <p:spPr>
          <a:xfrm>
            <a:off x="2" y="6601410"/>
            <a:ext cx="12191999" cy="238835"/>
          </a:xfrm>
          <a:prstGeom prst="rect">
            <a:avLst/>
          </a:prstGeom>
        </p:spPr>
        <p:txBody>
          <a:bodyPr/>
          <a:lstStyle>
            <a:lvl1pPr marL="0" indent="0" algn="ctr" defTabSz="457200" rtl="0" eaLnBrk="1" latinLnBrk="0" hangingPunct="1">
              <a:spcBef>
                <a:spcPct val="20000"/>
              </a:spcBef>
              <a:buFont typeface="Arial"/>
              <a:buNone/>
              <a:defRPr sz="1100" b="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TYPE SECURITY MARKING(S) IN SLIDE MASTER</a:t>
            </a:r>
          </a:p>
        </p:txBody>
      </p:sp>
    </p:spTree>
    <p:extLst>
      <p:ext uri="{BB962C8B-B14F-4D97-AF65-F5344CB8AC3E}">
        <p14:creationId xmlns:p14="http://schemas.microsoft.com/office/powerpoint/2010/main" val="247948837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a:ext>
            </a:extLst>
          </a:blip>
          <a:srcRect l="-13"/>
          <a:stretch/>
        </p:blipFill>
        <p:spPr>
          <a:xfrm>
            <a:off x="1524" y="575733"/>
            <a:ext cx="12188952" cy="5825067"/>
          </a:xfrm>
          <a:prstGeom prst="rect">
            <a:avLst/>
          </a:prstGeom>
        </p:spPr>
      </p:pic>
      <p:pic>
        <p:nvPicPr>
          <p:cNvPr id="3" name="Picture 2">
            <a:extLst>
              <a:ext uri="{FF2B5EF4-FFF2-40B4-BE49-F238E27FC236}">
                <a16:creationId xmlns:a16="http://schemas.microsoft.com/office/drawing/2014/main" id="{854F7E3A-DF01-110A-2117-8F19B033600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3294" b="42251"/>
          <a:stretch/>
        </p:blipFill>
        <p:spPr>
          <a:xfrm>
            <a:off x="269461" y="229263"/>
            <a:ext cx="2058872" cy="157171"/>
          </a:xfrm>
          <a:prstGeom prst="rect">
            <a:avLst/>
          </a:prstGeom>
        </p:spPr>
      </p:pic>
      <p:pic>
        <p:nvPicPr>
          <p:cNvPr id="4" name="Picture 3">
            <a:extLst>
              <a:ext uri="{FF2B5EF4-FFF2-40B4-BE49-F238E27FC236}">
                <a16:creationId xmlns:a16="http://schemas.microsoft.com/office/drawing/2014/main" id="{3A4EC43E-29B7-3B50-79A4-7CD375ECF2D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2" r="22"/>
          <a:stretch/>
        </p:blipFill>
        <p:spPr>
          <a:xfrm>
            <a:off x="766233" y="1444460"/>
            <a:ext cx="3846407" cy="3889540"/>
          </a:xfrm>
          <a:prstGeom prst="rect">
            <a:avLst/>
          </a:prstGeom>
          <a:effectLst>
            <a:outerShdw blurRad="50800" dist="64470" dir="8100000" algn="tr" rotWithShape="0">
              <a:prstClr val="black">
                <a:alpha val="60000"/>
              </a:prstClr>
            </a:outerShdw>
          </a:effectLst>
        </p:spPr>
      </p:pic>
      <p:sp>
        <p:nvSpPr>
          <p:cNvPr id="5" name="Text Placeholder 2">
            <a:extLst>
              <a:ext uri="{FF2B5EF4-FFF2-40B4-BE49-F238E27FC236}">
                <a16:creationId xmlns:a16="http://schemas.microsoft.com/office/drawing/2014/main" id="{EFBD794B-BF3E-87E3-6FAA-D2922000FA83}"/>
              </a:ext>
            </a:extLst>
          </p:cNvPr>
          <p:cNvSpPr txBox="1">
            <a:spLocks/>
          </p:cNvSpPr>
          <p:nvPr userDrawn="1"/>
        </p:nvSpPr>
        <p:spPr>
          <a:xfrm>
            <a:off x="1" y="26636"/>
            <a:ext cx="12191999" cy="238835"/>
          </a:xfrm>
          <a:prstGeom prst="rect">
            <a:avLst/>
          </a:prstGeom>
        </p:spPr>
        <p:txBody>
          <a:bodyPr/>
          <a:lstStyle>
            <a:lvl1pPr marL="0" indent="0" algn="ctr" defTabSz="457200" rtl="0" eaLnBrk="1" latinLnBrk="0" hangingPunct="1">
              <a:spcBef>
                <a:spcPct val="20000"/>
              </a:spcBef>
              <a:buFont typeface="Arial"/>
              <a:buNone/>
              <a:defRPr sz="1100" b="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TYPE SECURITY MARKING(S) IN SLIDE MASTER</a:t>
            </a:r>
          </a:p>
        </p:txBody>
      </p:sp>
      <p:sp>
        <p:nvSpPr>
          <p:cNvPr id="6" name="Text Placeholder 2">
            <a:extLst>
              <a:ext uri="{FF2B5EF4-FFF2-40B4-BE49-F238E27FC236}">
                <a16:creationId xmlns:a16="http://schemas.microsoft.com/office/drawing/2014/main" id="{96D329CB-BB9B-6BE3-8397-94A7FB4B265A}"/>
              </a:ext>
            </a:extLst>
          </p:cNvPr>
          <p:cNvSpPr txBox="1">
            <a:spLocks/>
          </p:cNvSpPr>
          <p:nvPr userDrawn="1"/>
        </p:nvSpPr>
        <p:spPr>
          <a:xfrm>
            <a:off x="2" y="6601410"/>
            <a:ext cx="12191999" cy="238835"/>
          </a:xfrm>
          <a:prstGeom prst="rect">
            <a:avLst/>
          </a:prstGeom>
        </p:spPr>
        <p:txBody>
          <a:bodyPr/>
          <a:lstStyle>
            <a:lvl1pPr marL="0" indent="0" algn="ctr" defTabSz="457200" rtl="0" eaLnBrk="1" latinLnBrk="0" hangingPunct="1">
              <a:spcBef>
                <a:spcPct val="20000"/>
              </a:spcBef>
              <a:buFont typeface="Arial"/>
              <a:buNone/>
              <a:defRPr sz="1100" b="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TYPE SECURITY MARKING(S) IN SLIDE MASTER</a:t>
            </a:r>
          </a:p>
        </p:txBody>
      </p:sp>
    </p:spTree>
    <p:extLst>
      <p:ext uri="{BB962C8B-B14F-4D97-AF65-F5344CB8AC3E}">
        <p14:creationId xmlns:p14="http://schemas.microsoft.com/office/powerpoint/2010/main" val="3778887701"/>
      </p:ext>
    </p:extLst>
  </p:cSld>
  <p:clrMap bg1="lt1" tx1="dk1" bg2="lt2" tx2="dk2" accent1="accent1" accent2="accent2" accent3="accent3" accent4="accent4" accent5="accent5" accent6="accent6" hlink="hlink" folHlink="folHlink"/>
  <p:sldLayoutIdLst>
    <p:sldLayoutId id="2147483757" r:id="rId1"/>
    <p:sldLayoutId id="214748375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
          <p15:clr>
            <a:srgbClr val="F26B43"/>
          </p15:clr>
        </p15:guide>
        <p15:guide id="2" pos="2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46E0-41D1-991C-43FD-C15395F4E4E7}"/>
              </a:ext>
            </a:extLst>
          </p:cNvPr>
          <p:cNvSpPr>
            <a:spLocks noGrp="1"/>
          </p:cNvSpPr>
          <p:nvPr>
            <p:ph type="ctrTitle"/>
          </p:nvPr>
        </p:nvSpPr>
        <p:spPr>
          <a:xfrm>
            <a:off x="4607510" y="1658432"/>
            <a:ext cx="7389757" cy="1239457"/>
          </a:xfrm>
        </p:spPr>
        <p:txBody>
          <a:bodyPr/>
          <a:lstStyle/>
          <a:p>
            <a:r>
              <a:rPr lang="en-US" dirty="0"/>
              <a:t>Space Environmental Effects Digital Laboratory (SEEDLab)</a:t>
            </a:r>
          </a:p>
        </p:txBody>
      </p:sp>
      <p:sp>
        <p:nvSpPr>
          <p:cNvPr id="3" name="Subtitle 2">
            <a:extLst>
              <a:ext uri="{FF2B5EF4-FFF2-40B4-BE49-F238E27FC236}">
                <a16:creationId xmlns:a16="http://schemas.microsoft.com/office/drawing/2014/main" id="{C4E327C6-C064-0B0F-6F66-E2C760671E0A}"/>
              </a:ext>
            </a:extLst>
          </p:cNvPr>
          <p:cNvSpPr>
            <a:spLocks noGrp="1"/>
          </p:cNvSpPr>
          <p:nvPr>
            <p:ph type="subTitle" idx="1"/>
          </p:nvPr>
        </p:nvSpPr>
        <p:spPr/>
        <p:txBody>
          <a:bodyPr/>
          <a:lstStyle/>
          <a:p>
            <a:r>
              <a:rPr lang="en-US" dirty="0"/>
              <a:t>Kerry Lee, Paul O’Brien, Tim Guild, and Alex Boyd</a:t>
            </a:r>
            <a:endParaRPr lang="en-US" dirty="0">
              <a:effectLst/>
              <a:latin typeface="Arial" panose="020B0604020202020204" pitchFamily="34" charset="0"/>
            </a:endParaRPr>
          </a:p>
          <a:p>
            <a:r>
              <a:rPr lang="en-US" dirty="0">
                <a:effectLst/>
                <a:latin typeface="Arial" panose="020B0604020202020204" pitchFamily="34" charset="0"/>
              </a:rPr>
              <a:t> </a:t>
            </a:r>
            <a:r>
              <a:rPr lang="en-US" b="1" i="1" dirty="0">
                <a:effectLst/>
                <a:latin typeface="Arial" panose="020B0604020202020204" pitchFamily="34" charset="0"/>
              </a:rPr>
              <a:t>Space Sciences Department</a:t>
            </a:r>
            <a:endParaRPr lang="en-US" dirty="0">
              <a:effectLst/>
              <a:latin typeface="Arial" panose="020B0604020202020204" pitchFamily="34" charset="0"/>
            </a:endParaRPr>
          </a:p>
        </p:txBody>
      </p:sp>
      <p:sp>
        <p:nvSpPr>
          <p:cNvPr id="4" name="Text Placeholder 3">
            <a:extLst>
              <a:ext uri="{FF2B5EF4-FFF2-40B4-BE49-F238E27FC236}">
                <a16:creationId xmlns:a16="http://schemas.microsoft.com/office/drawing/2014/main" id="{2EC4AA9B-09F8-CCF2-8B46-B305B647C9E3}"/>
              </a:ext>
            </a:extLst>
          </p:cNvPr>
          <p:cNvSpPr>
            <a:spLocks noGrp="1"/>
          </p:cNvSpPr>
          <p:nvPr>
            <p:ph type="body" sz="quarter" idx="10"/>
          </p:nvPr>
        </p:nvSpPr>
        <p:spPr/>
        <p:txBody>
          <a:bodyPr/>
          <a:lstStyle/>
          <a:p>
            <a:r>
              <a:rPr lang="en-US" dirty="0"/>
              <a:t>22 May 2025</a:t>
            </a:r>
          </a:p>
        </p:txBody>
      </p:sp>
      <p:sp>
        <p:nvSpPr>
          <p:cNvPr id="5" name="TextBox 4">
            <a:extLst>
              <a:ext uri="{FF2B5EF4-FFF2-40B4-BE49-F238E27FC236}">
                <a16:creationId xmlns:a16="http://schemas.microsoft.com/office/drawing/2014/main" id="{1231039A-1FC9-85C5-AFA1-94E52FACB171}"/>
              </a:ext>
            </a:extLst>
          </p:cNvPr>
          <p:cNvSpPr txBox="1"/>
          <p:nvPr/>
        </p:nvSpPr>
        <p:spPr>
          <a:xfrm>
            <a:off x="8502806" y="6126480"/>
            <a:ext cx="3076483" cy="230832"/>
          </a:xfrm>
          <a:prstGeom prst="rect">
            <a:avLst/>
          </a:prstGeom>
          <a:noFill/>
        </p:spPr>
        <p:txBody>
          <a:bodyPr wrap="none" rtlCol="0">
            <a:spAutoFit/>
          </a:bodyPr>
          <a:lstStyle/>
          <a:p>
            <a:r>
              <a:rPr lang="en-US" sz="900" dirty="0">
                <a:solidFill>
                  <a:srgbClr val="FFFFFF"/>
                </a:solidFill>
                <a:effectLst/>
                <a:latin typeface="Helvetica" pitchFamily="2" charset="0"/>
              </a:rPr>
              <a:t>Approved for public fer public release. OTR 2025-00728.</a:t>
            </a:r>
            <a:endParaRPr lang="en-US" sz="900" dirty="0"/>
          </a:p>
        </p:txBody>
      </p:sp>
    </p:spTree>
    <p:extLst>
      <p:ext uri="{BB962C8B-B14F-4D97-AF65-F5344CB8AC3E}">
        <p14:creationId xmlns:p14="http://schemas.microsoft.com/office/powerpoint/2010/main" val="114744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9BD0E-213F-B526-F555-F82818DB8D0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AF524A7-E3D5-EAE0-5507-82FE1CA562E1}"/>
              </a:ext>
            </a:extLst>
          </p:cNvPr>
          <p:cNvSpPr>
            <a:spLocks noGrp="1"/>
          </p:cNvSpPr>
          <p:nvPr>
            <p:ph type="title"/>
          </p:nvPr>
        </p:nvSpPr>
        <p:spPr/>
        <p:txBody>
          <a:bodyPr/>
          <a:lstStyle/>
          <a:p>
            <a:r>
              <a:rPr lang="en-US" dirty="0"/>
              <a:t>Status – General Workflow</a:t>
            </a:r>
          </a:p>
        </p:txBody>
      </p:sp>
      <p:sp>
        <p:nvSpPr>
          <p:cNvPr id="7" name="Text Placeholder 6">
            <a:extLst>
              <a:ext uri="{FF2B5EF4-FFF2-40B4-BE49-F238E27FC236}">
                <a16:creationId xmlns:a16="http://schemas.microsoft.com/office/drawing/2014/main" id="{0EEC56B4-3649-161D-2EAF-2A6C51643B4E}"/>
              </a:ext>
            </a:extLst>
          </p:cNvPr>
          <p:cNvSpPr>
            <a:spLocks noGrp="1"/>
          </p:cNvSpPr>
          <p:nvPr>
            <p:ph type="body" sz="quarter" idx="16"/>
          </p:nvPr>
        </p:nvSpPr>
        <p:spPr/>
        <p:txBody>
          <a:bodyPr/>
          <a:lstStyle/>
          <a:p>
            <a:r>
              <a:rPr lang="en-US" dirty="0"/>
              <a:t>Runtime</a:t>
            </a:r>
          </a:p>
        </p:txBody>
      </p:sp>
      <p:sp>
        <p:nvSpPr>
          <p:cNvPr id="8" name="Text Placeholder 7">
            <a:extLst>
              <a:ext uri="{FF2B5EF4-FFF2-40B4-BE49-F238E27FC236}">
                <a16:creationId xmlns:a16="http://schemas.microsoft.com/office/drawing/2014/main" id="{48332D71-4F84-AA0D-1B31-697B58AEAFE9}"/>
              </a:ext>
            </a:extLst>
          </p:cNvPr>
          <p:cNvSpPr>
            <a:spLocks noGrp="1"/>
          </p:cNvSpPr>
          <p:nvPr>
            <p:ph type="body" sz="quarter" idx="17"/>
          </p:nvPr>
        </p:nvSpPr>
        <p:spPr/>
        <p:txBody>
          <a:bodyPr/>
          <a:lstStyle/>
          <a:p>
            <a:r>
              <a:rPr lang="en-US" dirty="0"/>
              <a:t>Optimization based on availability of computational resources</a:t>
            </a:r>
          </a:p>
        </p:txBody>
      </p:sp>
      <p:sp>
        <p:nvSpPr>
          <p:cNvPr id="6" name="Content Placeholder 5">
            <a:extLst>
              <a:ext uri="{FF2B5EF4-FFF2-40B4-BE49-F238E27FC236}">
                <a16:creationId xmlns:a16="http://schemas.microsoft.com/office/drawing/2014/main" id="{8C14EEF3-A0AB-403A-D27E-C54D4FA088D7}"/>
              </a:ext>
            </a:extLst>
          </p:cNvPr>
          <p:cNvSpPr>
            <a:spLocks noGrp="1"/>
          </p:cNvSpPr>
          <p:nvPr>
            <p:ph sz="quarter" idx="15"/>
          </p:nvPr>
        </p:nvSpPr>
        <p:spPr/>
        <p:txBody>
          <a:bodyPr/>
          <a:lstStyle/>
          <a:p>
            <a:r>
              <a:rPr lang="en-US" dirty="0"/>
              <a:t> IRENE </a:t>
            </a:r>
          </a:p>
          <a:p>
            <a:pPr lvl="1"/>
            <a:r>
              <a:rPr lang="en-US" dirty="0"/>
              <a:t>Jobs are split and submitted to distributed cluster resources</a:t>
            </a:r>
          </a:p>
          <a:p>
            <a:pPr lvl="1"/>
            <a:r>
              <a:rPr lang="en-US" dirty="0"/>
              <a:t>Optimized data post-processing making use of vectorization and multiprocessing capabilities</a:t>
            </a:r>
          </a:p>
          <a:p>
            <a:endParaRPr lang="en-US" dirty="0"/>
          </a:p>
          <a:p>
            <a:r>
              <a:rPr lang="en-US" dirty="0"/>
              <a:t>CRÈME96</a:t>
            </a:r>
          </a:p>
          <a:p>
            <a:pPr lvl="1"/>
            <a:r>
              <a:rPr lang="en-US" dirty="0"/>
              <a:t>Pre-run assessment of which modules need to be run</a:t>
            </a:r>
          </a:p>
          <a:p>
            <a:pPr lvl="1"/>
            <a:r>
              <a:rPr lang="en-US" dirty="0"/>
              <a:t>Creates a dependency tree where each module run is assigned a dependency count of the number of other module runs that rely on its results </a:t>
            </a:r>
          </a:p>
          <a:p>
            <a:pPr lvl="1"/>
            <a:r>
              <a:rPr lang="en-US" dirty="0"/>
              <a:t>The module runs with the highest dependency counts are prioritized, and those without dependencies needs are run in parallel.   </a:t>
            </a:r>
          </a:p>
          <a:p>
            <a:pPr lvl="1"/>
            <a:r>
              <a:rPr lang="en-US" dirty="0"/>
              <a:t>Each process with a dependency waits for their respective dependents and runs in parallel upon all dependency completion</a:t>
            </a:r>
          </a:p>
          <a:p>
            <a:pPr lvl="1"/>
            <a:endParaRPr lang="en-US" dirty="0"/>
          </a:p>
          <a:p>
            <a:pPr lvl="1"/>
            <a:endParaRPr lang="en-US" dirty="0"/>
          </a:p>
        </p:txBody>
      </p:sp>
    </p:spTree>
    <p:extLst>
      <p:ext uri="{BB962C8B-B14F-4D97-AF65-F5344CB8AC3E}">
        <p14:creationId xmlns:p14="http://schemas.microsoft.com/office/powerpoint/2010/main" val="2215011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9E0DE-16D3-6B17-50BD-D82AEB8CD18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06A464-D40E-77C4-A21C-3E0BADD9642A}"/>
              </a:ext>
            </a:extLst>
          </p:cNvPr>
          <p:cNvSpPr>
            <a:spLocks noGrp="1"/>
          </p:cNvSpPr>
          <p:nvPr>
            <p:ph type="title"/>
          </p:nvPr>
        </p:nvSpPr>
        <p:spPr/>
        <p:txBody>
          <a:bodyPr/>
          <a:lstStyle/>
          <a:p>
            <a:r>
              <a:rPr lang="en-US" dirty="0"/>
              <a:t>Status – General Workflow</a:t>
            </a:r>
          </a:p>
        </p:txBody>
      </p:sp>
      <p:sp>
        <p:nvSpPr>
          <p:cNvPr id="7" name="Text Placeholder 6">
            <a:extLst>
              <a:ext uri="{FF2B5EF4-FFF2-40B4-BE49-F238E27FC236}">
                <a16:creationId xmlns:a16="http://schemas.microsoft.com/office/drawing/2014/main" id="{FDF40202-4914-4A98-2FFA-0FF07B5BB3A9}"/>
              </a:ext>
            </a:extLst>
          </p:cNvPr>
          <p:cNvSpPr>
            <a:spLocks noGrp="1"/>
          </p:cNvSpPr>
          <p:nvPr>
            <p:ph type="body" sz="quarter" idx="16"/>
          </p:nvPr>
        </p:nvSpPr>
        <p:spPr/>
        <p:txBody>
          <a:bodyPr/>
          <a:lstStyle/>
          <a:p>
            <a:r>
              <a:rPr lang="en-US" dirty="0"/>
              <a:t>Data Visualization</a:t>
            </a:r>
          </a:p>
        </p:txBody>
      </p:sp>
      <p:sp>
        <p:nvSpPr>
          <p:cNvPr id="8" name="Text Placeholder 7">
            <a:extLst>
              <a:ext uri="{FF2B5EF4-FFF2-40B4-BE49-F238E27FC236}">
                <a16:creationId xmlns:a16="http://schemas.microsoft.com/office/drawing/2014/main" id="{CC44D3EF-85A2-1147-01BA-341C26280D71}"/>
              </a:ext>
            </a:extLst>
          </p:cNvPr>
          <p:cNvSpPr>
            <a:spLocks noGrp="1"/>
          </p:cNvSpPr>
          <p:nvPr>
            <p:ph type="body" sz="quarter" idx="17"/>
          </p:nvPr>
        </p:nvSpPr>
        <p:spPr/>
        <p:txBody>
          <a:bodyPr/>
          <a:lstStyle/>
          <a:p>
            <a:r>
              <a:rPr lang="en-US" dirty="0"/>
              <a:t>Quick Visualization of Inputs and Data Products</a:t>
            </a:r>
          </a:p>
        </p:txBody>
      </p:sp>
      <p:sp>
        <p:nvSpPr>
          <p:cNvPr id="6" name="Content Placeholder 5">
            <a:extLst>
              <a:ext uri="{FF2B5EF4-FFF2-40B4-BE49-F238E27FC236}">
                <a16:creationId xmlns:a16="http://schemas.microsoft.com/office/drawing/2014/main" id="{63453889-6008-978C-CC6D-F25AABCE474A}"/>
              </a:ext>
            </a:extLst>
          </p:cNvPr>
          <p:cNvSpPr>
            <a:spLocks noGrp="1"/>
          </p:cNvSpPr>
          <p:nvPr>
            <p:ph sz="quarter" idx="15"/>
          </p:nvPr>
        </p:nvSpPr>
        <p:spPr>
          <a:xfrm>
            <a:off x="155080" y="1063127"/>
            <a:ext cx="6454248" cy="4798717"/>
          </a:xfrm>
        </p:spPr>
        <p:txBody>
          <a:bodyPr/>
          <a:lstStyle/>
          <a:p>
            <a:r>
              <a:rPr lang="en-US" dirty="0"/>
              <a:t>USOP mission trajectory</a:t>
            </a:r>
          </a:p>
          <a:p>
            <a:endParaRPr lang="en-US" dirty="0"/>
          </a:p>
          <a:p>
            <a:r>
              <a:rPr lang="en-US" dirty="0"/>
              <a:t>Environment Spectra and Transported Spectra - by component or combined</a:t>
            </a:r>
          </a:p>
          <a:p>
            <a:pPr lvl="1"/>
            <a:r>
              <a:rPr lang="en-US" dirty="0"/>
              <a:t>Point by point in 2D or 3D space – by energies and CLs</a:t>
            </a:r>
          </a:p>
          <a:p>
            <a:pPr lvl="1"/>
            <a:r>
              <a:rPr lang="en-US" dirty="0"/>
              <a:t>Energy vs Flux/Fluence – by mission length and CLs</a:t>
            </a:r>
          </a:p>
          <a:p>
            <a:pPr lvl="1"/>
            <a:r>
              <a:rPr lang="en-US" dirty="0"/>
              <a:t>Energy vs Flux/Fluence for multiple USOPs</a:t>
            </a:r>
          </a:p>
          <a:p>
            <a:endParaRPr lang="en-US" dirty="0"/>
          </a:p>
          <a:p>
            <a:r>
              <a:rPr lang="en-US" dirty="0"/>
              <a:t>Effects Data</a:t>
            </a:r>
          </a:p>
          <a:p>
            <a:pPr lvl="1"/>
            <a:r>
              <a:rPr lang="en-US" dirty="0"/>
              <a:t>Point by point in 2D or 3D space – by shield depths and CLs</a:t>
            </a:r>
          </a:p>
          <a:p>
            <a:pPr lvl="1"/>
            <a:r>
              <a:rPr lang="en-US" dirty="0"/>
              <a:t>TID/DDD/IC vs Depth – by mission length, CLs, shield geometry</a:t>
            </a:r>
          </a:p>
          <a:p>
            <a:pPr lvl="1"/>
            <a:r>
              <a:rPr lang="en-US" dirty="0"/>
              <a:t>LET spectra – by shield depth and particle range</a:t>
            </a:r>
          </a:p>
          <a:p>
            <a:pPr lvl="1"/>
            <a:r>
              <a:rPr lang="en-US" dirty="0"/>
              <a:t>SEE Rates – by shield depth</a:t>
            </a:r>
          </a:p>
        </p:txBody>
      </p:sp>
      <p:pic>
        <p:nvPicPr>
          <p:cNvPr id="3" name="Picture 2">
            <a:extLst>
              <a:ext uri="{FF2B5EF4-FFF2-40B4-BE49-F238E27FC236}">
                <a16:creationId xmlns:a16="http://schemas.microsoft.com/office/drawing/2014/main" id="{94F8BE31-69D3-BAE7-7AD7-103DB530C5D5}"/>
              </a:ext>
            </a:extLst>
          </p:cNvPr>
          <p:cNvPicPr>
            <a:picLocks noChangeAspect="1"/>
          </p:cNvPicPr>
          <p:nvPr/>
        </p:nvPicPr>
        <p:blipFill>
          <a:blip r:embed="rId2"/>
          <a:stretch>
            <a:fillRect/>
          </a:stretch>
        </p:blipFill>
        <p:spPr>
          <a:xfrm>
            <a:off x="6760804" y="289810"/>
            <a:ext cx="4693933" cy="3353962"/>
          </a:xfrm>
          <a:prstGeom prst="rect">
            <a:avLst/>
          </a:prstGeom>
        </p:spPr>
      </p:pic>
      <p:grpSp>
        <p:nvGrpSpPr>
          <p:cNvPr id="11" name="Group 10">
            <a:extLst>
              <a:ext uri="{FF2B5EF4-FFF2-40B4-BE49-F238E27FC236}">
                <a16:creationId xmlns:a16="http://schemas.microsoft.com/office/drawing/2014/main" id="{BBF04F04-AC40-BDD7-D8AC-9DD29A974842}"/>
              </a:ext>
            </a:extLst>
          </p:cNvPr>
          <p:cNvGrpSpPr/>
          <p:nvPr/>
        </p:nvGrpSpPr>
        <p:grpSpPr>
          <a:xfrm>
            <a:off x="6437181" y="3643772"/>
            <a:ext cx="5017556" cy="3134869"/>
            <a:chOff x="360069" y="3059737"/>
            <a:chExt cx="5501835" cy="3565175"/>
          </a:xfrm>
        </p:grpSpPr>
        <p:pic>
          <p:nvPicPr>
            <p:cNvPr id="4" name="Picture 3">
              <a:extLst>
                <a:ext uri="{FF2B5EF4-FFF2-40B4-BE49-F238E27FC236}">
                  <a16:creationId xmlns:a16="http://schemas.microsoft.com/office/drawing/2014/main" id="{650C7E14-5645-BD8C-9A51-9D3498D6E45A}"/>
                </a:ext>
              </a:extLst>
            </p:cNvPr>
            <p:cNvPicPr>
              <a:picLocks noChangeAspect="1"/>
            </p:cNvPicPr>
            <p:nvPr/>
          </p:nvPicPr>
          <p:blipFill>
            <a:blip r:embed="rId3"/>
            <a:stretch>
              <a:fillRect/>
            </a:stretch>
          </p:blipFill>
          <p:spPr>
            <a:xfrm>
              <a:off x="360069" y="3110524"/>
              <a:ext cx="5501835" cy="3514388"/>
            </a:xfrm>
            <a:prstGeom prst="rect">
              <a:avLst/>
            </a:prstGeom>
          </p:spPr>
        </p:pic>
        <p:sp>
          <p:nvSpPr>
            <p:cNvPr id="9" name="TextBox 8">
              <a:extLst>
                <a:ext uri="{FF2B5EF4-FFF2-40B4-BE49-F238E27FC236}">
                  <a16:creationId xmlns:a16="http://schemas.microsoft.com/office/drawing/2014/main" id="{570D5A66-CCC1-BE1D-EF6C-61A58C8C54AD}"/>
                </a:ext>
              </a:extLst>
            </p:cNvPr>
            <p:cNvSpPr txBox="1"/>
            <p:nvPr/>
          </p:nvSpPr>
          <p:spPr>
            <a:xfrm>
              <a:off x="1094981" y="3059737"/>
              <a:ext cx="4444935" cy="338554"/>
            </a:xfrm>
            <a:prstGeom prst="rect">
              <a:avLst/>
            </a:prstGeom>
            <a:solidFill>
              <a:schemeClr val="bg1"/>
            </a:solidFill>
          </p:spPr>
          <p:txBody>
            <a:bodyPr wrap="none" rtlCol="0">
              <a:spAutoFit/>
            </a:bodyPr>
            <a:lstStyle/>
            <a:p>
              <a:r>
                <a:rPr lang="en-US" sz="1600" dirty="0"/>
                <a:t>Component Single Event Effects by Inclination </a:t>
              </a:r>
            </a:p>
          </p:txBody>
        </p:sp>
      </p:grpSp>
    </p:spTree>
    <p:extLst>
      <p:ext uri="{BB962C8B-B14F-4D97-AF65-F5344CB8AC3E}">
        <p14:creationId xmlns:p14="http://schemas.microsoft.com/office/powerpoint/2010/main" val="3532052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C704BF-AD0F-A616-DA41-9BCF439D615F}"/>
              </a:ext>
            </a:extLst>
          </p:cNvPr>
          <p:cNvPicPr>
            <a:picLocks noChangeAspect="1"/>
          </p:cNvPicPr>
          <p:nvPr/>
        </p:nvPicPr>
        <p:blipFill>
          <a:blip r:embed="rId2" cstate="print">
            <a:extLst>
              <a:ext uri="{28A0092B-C50C-407E-A947-70E740481C1C}">
                <a14:useLocalDpi xmlns:a14="http://schemas.microsoft.com/office/drawing/2010/main"/>
              </a:ext>
            </a:extLst>
          </a:blip>
          <a:srcRect t="14214"/>
          <a:stretch/>
        </p:blipFill>
        <p:spPr>
          <a:xfrm>
            <a:off x="649605" y="1196471"/>
            <a:ext cx="10892790" cy="5244575"/>
          </a:xfrm>
          <a:prstGeom prst="rect">
            <a:avLst/>
          </a:prstGeom>
        </p:spPr>
      </p:pic>
      <p:sp>
        <p:nvSpPr>
          <p:cNvPr id="2" name="Title 1">
            <a:extLst>
              <a:ext uri="{FF2B5EF4-FFF2-40B4-BE49-F238E27FC236}">
                <a16:creationId xmlns:a16="http://schemas.microsoft.com/office/drawing/2014/main" id="{141451AA-0ADD-9C60-7837-BBE25E763AC4}"/>
              </a:ext>
            </a:extLst>
          </p:cNvPr>
          <p:cNvSpPr>
            <a:spLocks noGrp="1"/>
          </p:cNvSpPr>
          <p:nvPr>
            <p:ph type="title"/>
          </p:nvPr>
        </p:nvSpPr>
        <p:spPr/>
        <p:txBody>
          <a:bodyPr/>
          <a:lstStyle/>
          <a:p>
            <a:r>
              <a:rPr lang="en-US" dirty="0"/>
              <a:t>Differential Proton Flux at 95% Confidence</a:t>
            </a:r>
          </a:p>
        </p:txBody>
      </p:sp>
      <p:sp>
        <p:nvSpPr>
          <p:cNvPr id="5" name="Text Placeholder 4">
            <a:extLst>
              <a:ext uri="{FF2B5EF4-FFF2-40B4-BE49-F238E27FC236}">
                <a16:creationId xmlns:a16="http://schemas.microsoft.com/office/drawing/2014/main" id="{77105A7D-1CD1-C856-D0F6-FDD41E538364}"/>
              </a:ext>
            </a:extLst>
          </p:cNvPr>
          <p:cNvSpPr>
            <a:spLocks noGrp="1"/>
          </p:cNvSpPr>
          <p:nvPr>
            <p:ph type="body" sz="quarter" idx="16"/>
          </p:nvPr>
        </p:nvSpPr>
        <p:spPr/>
        <p:txBody>
          <a:bodyPr/>
          <a:lstStyle/>
          <a:p>
            <a:r>
              <a:rPr lang="en-US" dirty="0"/>
              <a:t>Data Visualization of Inputs and Data Products</a:t>
            </a:r>
          </a:p>
        </p:txBody>
      </p:sp>
    </p:spTree>
    <p:extLst>
      <p:ext uri="{BB962C8B-B14F-4D97-AF65-F5344CB8AC3E}">
        <p14:creationId xmlns:p14="http://schemas.microsoft.com/office/powerpoint/2010/main" val="253314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A0B63-B5B4-A781-E0ED-87ACA1969B6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9E9D691-6899-CE1A-AF0E-50EC5B6178ED}"/>
              </a:ext>
            </a:extLst>
          </p:cNvPr>
          <p:cNvPicPr>
            <a:picLocks noChangeAspect="1"/>
          </p:cNvPicPr>
          <p:nvPr/>
        </p:nvPicPr>
        <p:blipFill>
          <a:blip r:embed="rId2" cstate="print">
            <a:extLst>
              <a:ext uri="{28A0092B-C50C-407E-A947-70E740481C1C}">
                <a14:useLocalDpi xmlns:a14="http://schemas.microsoft.com/office/drawing/2010/main"/>
              </a:ext>
            </a:extLst>
          </a:blip>
          <a:srcRect t="13469"/>
          <a:stretch/>
        </p:blipFill>
        <p:spPr>
          <a:xfrm>
            <a:off x="701040" y="1196471"/>
            <a:ext cx="10789920" cy="5244192"/>
          </a:xfrm>
          <a:prstGeom prst="rect">
            <a:avLst/>
          </a:prstGeom>
        </p:spPr>
      </p:pic>
      <p:sp>
        <p:nvSpPr>
          <p:cNvPr id="3" name="Title 2">
            <a:extLst>
              <a:ext uri="{FF2B5EF4-FFF2-40B4-BE49-F238E27FC236}">
                <a16:creationId xmlns:a16="http://schemas.microsoft.com/office/drawing/2014/main" id="{A8A121DE-7A6F-6656-CC4C-130337773FEC}"/>
              </a:ext>
            </a:extLst>
          </p:cNvPr>
          <p:cNvSpPr>
            <a:spLocks noGrp="1"/>
          </p:cNvSpPr>
          <p:nvPr>
            <p:ph type="title"/>
          </p:nvPr>
        </p:nvSpPr>
        <p:spPr/>
        <p:txBody>
          <a:bodyPr/>
          <a:lstStyle/>
          <a:p>
            <a:r>
              <a:rPr lang="en-US" dirty="0"/>
              <a:t>Integral Proton Flux at 95% Confidence</a:t>
            </a:r>
          </a:p>
        </p:txBody>
      </p:sp>
      <p:sp>
        <p:nvSpPr>
          <p:cNvPr id="5" name="Text Placeholder 4">
            <a:extLst>
              <a:ext uri="{FF2B5EF4-FFF2-40B4-BE49-F238E27FC236}">
                <a16:creationId xmlns:a16="http://schemas.microsoft.com/office/drawing/2014/main" id="{51FA20D7-972E-BF22-0E49-60407B511038}"/>
              </a:ext>
            </a:extLst>
          </p:cNvPr>
          <p:cNvSpPr>
            <a:spLocks noGrp="1"/>
          </p:cNvSpPr>
          <p:nvPr>
            <p:ph type="body" sz="quarter" idx="16"/>
          </p:nvPr>
        </p:nvSpPr>
        <p:spPr/>
        <p:txBody>
          <a:bodyPr/>
          <a:lstStyle/>
          <a:p>
            <a:r>
              <a:rPr lang="en-US" dirty="0"/>
              <a:t>Data Visualization of Input and Data Products</a:t>
            </a:r>
          </a:p>
        </p:txBody>
      </p:sp>
    </p:spTree>
    <p:extLst>
      <p:ext uri="{BB962C8B-B14F-4D97-AF65-F5344CB8AC3E}">
        <p14:creationId xmlns:p14="http://schemas.microsoft.com/office/powerpoint/2010/main" val="1283916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1B245-2C12-91B6-4F39-8AAAEE91A09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F4BD2FE-193C-123F-0DA8-4158677FDB9B}"/>
              </a:ext>
            </a:extLst>
          </p:cNvPr>
          <p:cNvSpPr>
            <a:spLocks noGrp="1"/>
          </p:cNvSpPr>
          <p:nvPr>
            <p:ph type="title"/>
          </p:nvPr>
        </p:nvSpPr>
        <p:spPr/>
        <p:txBody>
          <a:bodyPr/>
          <a:lstStyle/>
          <a:p>
            <a:r>
              <a:rPr lang="en-US" dirty="0"/>
              <a:t>Status of SEEDLab Work</a:t>
            </a:r>
          </a:p>
        </p:txBody>
      </p:sp>
      <p:sp>
        <p:nvSpPr>
          <p:cNvPr id="7" name="Text Placeholder 6">
            <a:extLst>
              <a:ext uri="{FF2B5EF4-FFF2-40B4-BE49-F238E27FC236}">
                <a16:creationId xmlns:a16="http://schemas.microsoft.com/office/drawing/2014/main" id="{A4294F32-8B91-E51D-BE1E-099C45482007}"/>
              </a:ext>
            </a:extLst>
          </p:cNvPr>
          <p:cNvSpPr>
            <a:spLocks noGrp="1"/>
          </p:cNvSpPr>
          <p:nvPr>
            <p:ph type="body" sz="quarter" idx="16"/>
          </p:nvPr>
        </p:nvSpPr>
        <p:spPr/>
        <p:txBody>
          <a:bodyPr/>
          <a:lstStyle/>
          <a:p>
            <a:r>
              <a:rPr lang="en-US" dirty="0"/>
              <a:t>Reports</a:t>
            </a:r>
          </a:p>
        </p:txBody>
      </p:sp>
      <p:sp>
        <p:nvSpPr>
          <p:cNvPr id="8" name="Text Placeholder 7">
            <a:extLst>
              <a:ext uri="{FF2B5EF4-FFF2-40B4-BE49-F238E27FC236}">
                <a16:creationId xmlns:a16="http://schemas.microsoft.com/office/drawing/2014/main" id="{F0B1A334-366F-04D7-C680-5F029805E520}"/>
              </a:ext>
            </a:extLst>
          </p:cNvPr>
          <p:cNvSpPr>
            <a:spLocks noGrp="1"/>
          </p:cNvSpPr>
          <p:nvPr>
            <p:ph type="body" sz="quarter" idx="17"/>
          </p:nvPr>
        </p:nvSpPr>
        <p:spPr/>
        <p:txBody>
          <a:bodyPr/>
          <a:lstStyle/>
          <a:p>
            <a:endParaRPr lang="en-US"/>
          </a:p>
        </p:txBody>
      </p:sp>
      <p:sp>
        <p:nvSpPr>
          <p:cNvPr id="6" name="Content Placeholder 5">
            <a:extLst>
              <a:ext uri="{FF2B5EF4-FFF2-40B4-BE49-F238E27FC236}">
                <a16:creationId xmlns:a16="http://schemas.microsoft.com/office/drawing/2014/main" id="{41899266-365C-6F7D-DFEF-8ABC3D8A6A77}"/>
              </a:ext>
            </a:extLst>
          </p:cNvPr>
          <p:cNvSpPr>
            <a:spLocks noGrp="1"/>
          </p:cNvSpPr>
          <p:nvPr>
            <p:ph sz="quarter" idx="15"/>
          </p:nvPr>
        </p:nvSpPr>
        <p:spPr>
          <a:xfrm>
            <a:off x="346115" y="1245404"/>
            <a:ext cx="5372217" cy="2577176"/>
          </a:xfrm>
        </p:spPr>
        <p:txBody>
          <a:bodyPr/>
          <a:lstStyle/>
          <a:p>
            <a:pPr marL="0" indent="0">
              <a:buNone/>
            </a:pPr>
            <a:endParaRPr lang="en-US" dirty="0"/>
          </a:p>
          <a:p>
            <a:r>
              <a:rPr lang="en-US" dirty="0"/>
              <a:t>Example of Excel Cover Page listing all orbits included by their USOPs</a:t>
            </a:r>
          </a:p>
          <a:p>
            <a:endParaRPr lang="en-US" dirty="0"/>
          </a:p>
          <a:p>
            <a:endParaRPr lang="en-US" dirty="0"/>
          </a:p>
          <a:p>
            <a:pPr marL="0" indent="0">
              <a:buNone/>
            </a:pPr>
            <a:endParaRPr lang="en-US" dirty="0"/>
          </a:p>
          <a:p>
            <a:r>
              <a:rPr lang="en-US" dirty="0"/>
              <a:t>Excel data sheet for a single orbit at a specified CL with data from IRENE and CRÈME96 models</a:t>
            </a:r>
          </a:p>
          <a:p>
            <a:endParaRPr lang="en-US" dirty="0"/>
          </a:p>
        </p:txBody>
      </p:sp>
      <p:pic>
        <p:nvPicPr>
          <p:cNvPr id="4" name="Picture 3">
            <a:extLst>
              <a:ext uri="{FF2B5EF4-FFF2-40B4-BE49-F238E27FC236}">
                <a16:creationId xmlns:a16="http://schemas.microsoft.com/office/drawing/2014/main" id="{69A87F54-07AC-73E8-E893-5EAC4A6251B9}"/>
              </a:ext>
            </a:extLst>
          </p:cNvPr>
          <p:cNvPicPr>
            <a:picLocks noChangeAspect="1"/>
          </p:cNvPicPr>
          <p:nvPr/>
        </p:nvPicPr>
        <p:blipFill>
          <a:blip r:embed="rId3"/>
          <a:stretch>
            <a:fillRect/>
          </a:stretch>
        </p:blipFill>
        <p:spPr>
          <a:xfrm>
            <a:off x="5718332" y="534192"/>
            <a:ext cx="6392219" cy="3369093"/>
          </a:xfrm>
          <a:prstGeom prst="rect">
            <a:avLst/>
          </a:prstGeom>
        </p:spPr>
      </p:pic>
      <p:grpSp>
        <p:nvGrpSpPr>
          <p:cNvPr id="9" name="Group 8">
            <a:extLst>
              <a:ext uri="{FF2B5EF4-FFF2-40B4-BE49-F238E27FC236}">
                <a16:creationId xmlns:a16="http://schemas.microsoft.com/office/drawing/2014/main" id="{DED05886-07A7-6F5F-3897-AB71B25517A5}"/>
              </a:ext>
            </a:extLst>
          </p:cNvPr>
          <p:cNvGrpSpPr/>
          <p:nvPr/>
        </p:nvGrpSpPr>
        <p:grpSpPr>
          <a:xfrm>
            <a:off x="346115" y="3022871"/>
            <a:ext cx="11764436" cy="3754448"/>
            <a:chOff x="792156" y="34365466"/>
            <a:chExt cx="28721037" cy="9186287"/>
          </a:xfrm>
        </p:grpSpPr>
        <p:sp>
          <p:nvSpPr>
            <p:cNvPr id="10" name="TextBox 9">
              <a:extLst>
                <a:ext uri="{FF2B5EF4-FFF2-40B4-BE49-F238E27FC236}">
                  <a16:creationId xmlns:a16="http://schemas.microsoft.com/office/drawing/2014/main" id="{82C0C9DC-D258-73E4-EEC2-42D09539114F}"/>
                </a:ext>
              </a:extLst>
            </p:cNvPr>
            <p:cNvSpPr txBox="1"/>
            <p:nvPr/>
          </p:nvSpPr>
          <p:spPr>
            <a:xfrm>
              <a:off x="15152675" y="34365466"/>
              <a:ext cx="431287" cy="2041777"/>
            </a:xfrm>
            <a:prstGeom prst="rect">
              <a:avLst/>
            </a:prstGeom>
            <a:noFill/>
          </p:spPr>
          <p:txBody>
            <a:bodyPr wrap="none" rtlCol="0">
              <a:spAutoFit/>
            </a:bodyPr>
            <a:lstStyle/>
            <a:p>
              <a:pPr algn="ctr"/>
              <a:endParaRPr lang="en-US" sz="4000" dirty="0"/>
            </a:p>
          </p:txBody>
        </p:sp>
        <p:pic>
          <p:nvPicPr>
            <p:cNvPr id="11" name="Picture 10">
              <a:extLst>
                <a:ext uri="{FF2B5EF4-FFF2-40B4-BE49-F238E27FC236}">
                  <a16:creationId xmlns:a16="http://schemas.microsoft.com/office/drawing/2014/main" id="{6700037C-8C66-C216-9777-FB92616BB0C7}"/>
                </a:ext>
              </a:extLst>
            </p:cNvPr>
            <p:cNvPicPr>
              <a:picLocks noChangeAspect="1"/>
            </p:cNvPicPr>
            <p:nvPr/>
          </p:nvPicPr>
          <p:blipFill>
            <a:blip r:embed="rId4"/>
            <a:srcRect t="131" r="476" b="56092"/>
            <a:stretch/>
          </p:blipFill>
          <p:spPr>
            <a:xfrm>
              <a:off x="792156" y="36647502"/>
              <a:ext cx="28721037" cy="6904251"/>
            </a:xfrm>
            <a:prstGeom prst="flowChartDocument">
              <a:avLst/>
            </a:prstGeom>
          </p:spPr>
        </p:pic>
      </p:grpSp>
    </p:spTree>
    <p:extLst>
      <p:ext uri="{BB962C8B-B14F-4D97-AF65-F5344CB8AC3E}">
        <p14:creationId xmlns:p14="http://schemas.microsoft.com/office/powerpoint/2010/main" val="219877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3B9628-0DE3-B889-6157-2F889D65D24E}"/>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ED5E5084-315E-3EB2-C69E-8422A869330E}"/>
              </a:ext>
            </a:extLst>
          </p:cNvPr>
          <p:cNvSpPr>
            <a:spLocks noGrp="1"/>
          </p:cNvSpPr>
          <p:nvPr>
            <p:ph sz="quarter" idx="15"/>
          </p:nvPr>
        </p:nvSpPr>
        <p:spPr>
          <a:xfrm>
            <a:off x="334533" y="1203264"/>
            <a:ext cx="10546080" cy="4798717"/>
          </a:xfrm>
        </p:spPr>
        <p:txBody>
          <a:bodyPr/>
          <a:lstStyle/>
          <a:p>
            <a:r>
              <a:rPr lang="en-US" dirty="0"/>
              <a:t>SEEDLab is an effort to pull together many space radiation natural environment models into a single application that maintains the ability to reproduce historic analyses and built with a module design such that adding new models of the future will be a simple task</a:t>
            </a:r>
          </a:p>
          <a:p>
            <a:endParaRPr lang="en-US" dirty="0"/>
          </a:p>
          <a:p>
            <a:endParaRPr lang="en-US" dirty="0"/>
          </a:p>
          <a:p>
            <a:r>
              <a:rPr lang="en-US" dirty="0"/>
              <a:t>In addition to environment models SEEDLab will also allow the use of multiple existing methods to transport the natural environment through specified geometries to yield radiation spectra at any point within the geometry</a:t>
            </a:r>
          </a:p>
          <a:p>
            <a:endParaRPr lang="en-US" dirty="0"/>
          </a:p>
          <a:p>
            <a:endParaRPr lang="en-US" dirty="0"/>
          </a:p>
          <a:p>
            <a:r>
              <a:rPr lang="en-US" dirty="0"/>
              <a:t>The SEEDLab application will be able to quickly produce reports for generating requirement specifications for specific orbit applications as well as reports for doing orbital radiation trade studies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46850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401239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B71391-75DF-693F-96C0-D3503A6C4C56}"/>
              </a:ext>
            </a:extLst>
          </p:cNvPr>
          <p:cNvSpPr>
            <a:spLocks noGrp="1"/>
          </p:cNvSpPr>
          <p:nvPr>
            <p:ph type="title"/>
          </p:nvPr>
        </p:nvSpPr>
        <p:spPr/>
        <p:txBody>
          <a:bodyPr/>
          <a:lstStyle/>
          <a:p>
            <a:r>
              <a:rPr lang="en-US" dirty="0"/>
              <a:t>Outline</a:t>
            </a:r>
          </a:p>
        </p:txBody>
      </p:sp>
      <p:sp>
        <p:nvSpPr>
          <p:cNvPr id="5" name="Text Placeholder 4">
            <a:extLst>
              <a:ext uri="{FF2B5EF4-FFF2-40B4-BE49-F238E27FC236}">
                <a16:creationId xmlns:a16="http://schemas.microsoft.com/office/drawing/2014/main" id="{ECACEDB8-C207-5733-CA8B-8BFD920DACD4}"/>
              </a:ext>
            </a:extLst>
          </p:cNvPr>
          <p:cNvSpPr>
            <a:spLocks noGrp="1"/>
          </p:cNvSpPr>
          <p:nvPr>
            <p:ph type="body" sz="quarter" idx="16"/>
          </p:nvPr>
        </p:nvSpPr>
        <p:spPr/>
        <p:txBody>
          <a:bodyPr/>
          <a:lstStyle/>
          <a:p>
            <a:r>
              <a:rPr lang="en-US" dirty="0"/>
              <a:t>Space Environmental Effects Digital Laboratory (SEEDLab)</a:t>
            </a:r>
          </a:p>
        </p:txBody>
      </p:sp>
      <p:sp>
        <p:nvSpPr>
          <p:cNvPr id="4" name="Content Placeholder 3">
            <a:extLst>
              <a:ext uri="{FF2B5EF4-FFF2-40B4-BE49-F238E27FC236}">
                <a16:creationId xmlns:a16="http://schemas.microsoft.com/office/drawing/2014/main" id="{FB202BBF-9C27-447B-1603-620C4AF1C3D5}"/>
              </a:ext>
            </a:extLst>
          </p:cNvPr>
          <p:cNvSpPr>
            <a:spLocks noGrp="1"/>
          </p:cNvSpPr>
          <p:nvPr>
            <p:ph sz="quarter" idx="15"/>
          </p:nvPr>
        </p:nvSpPr>
        <p:spPr/>
        <p:txBody>
          <a:bodyPr/>
          <a:lstStyle/>
          <a:p>
            <a:pPr marL="0" indent="0">
              <a:buNone/>
            </a:pPr>
            <a:endParaRPr lang="en-US" dirty="0"/>
          </a:p>
          <a:p>
            <a:r>
              <a:rPr lang="en-US" dirty="0"/>
              <a:t>Overview</a:t>
            </a:r>
          </a:p>
          <a:p>
            <a:endParaRPr lang="en-US" dirty="0"/>
          </a:p>
          <a:p>
            <a:r>
              <a:rPr lang="en-US" dirty="0"/>
              <a:t>Current State</a:t>
            </a:r>
          </a:p>
          <a:p>
            <a:endParaRPr lang="en-US" dirty="0"/>
          </a:p>
          <a:p>
            <a:r>
              <a:rPr lang="en-US" dirty="0"/>
              <a:t>SEEDLab Description (Models and Modules, Framework, etc.)</a:t>
            </a:r>
          </a:p>
          <a:p>
            <a:endParaRPr lang="en-US" dirty="0"/>
          </a:p>
          <a:p>
            <a:r>
              <a:rPr lang="en-US" dirty="0"/>
              <a:t>Status - Updated Workflow</a:t>
            </a:r>
          </a:p>
          <a:p>
            <a:pPr marL="0" indent="0">
              <a:buNone/>
            </a:pPr>
            <a:endParaRPr lang="en-US" dirty="0"/>
          </a:p>
          <a:p>
            <a:r>
              <a:rPr lang="en-US" dirty="0"/>
              <a:t>Status – General Workflow (Walk Through Workflow, Runtime, Data Visualization)</a:t>
            </a:r>
          </a:p>
          <a:p>
            <a:endParaRPr lang="en-US" dirty="0"/>
          </a:p>
          <a:p>
            <a:r>
              <a:rPr lang="en-US" dirty="0"/>
              <a:t>Example Outputs (Data Visualization of Inputs and Data Products)</a:t>
            </a:r>
          </a:p>
          <a:p>
            <a:endParaRPr lang="en-US" dirty="0"/>
          </a:p>
          <a:p>
            <a:r>
              <a:rPr lang="en-US" dirty="0"/>
              <a:t>Summary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2911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D0489C-BD83-D9D1-D400-11F7E2A2CE32}"/>
              </a:ext>
            </a:extLst>
          </p:cNvPr>
          <p:cNvSpPr>
            <a:spLocks noGrp="1"/>
          </p:cNvSpPr>
          <p:nvPr>
            <p:ph type="title"/>
          </p:nvPr>
        </p:nvSpPr>
        <p:spPr/>
        <p:txBody>
          <a:bodyPr/>
          <a:lstStyle/>
          <a:p>
            <a:r>
              <a:rPr lang="en-US" dirty="0"/>
              <a:t>Overview</a:t>
            </a:r>
          </a:p>
        </p:txBody>
      </p:sp>
      <p:sp>
        <p:nvSpPr>
          <p:cNvPr id="8" name="Text Placeholder 7">
            <a:extLst>
              <a:ext uri="{FF2B5EF4-FFF2-40B4-BE49-F238E27FC236}">
                <a16:creationId xmlns:a16="http://schemas.microsoft.com/office/drawing/2014/main" id="{8D6EF034-3713-9E74-A541-13720F4FA8B1}"/>
              </a:ext>
            </a:extLst>
          </p:cNvPr>
          <p:cNvSpPr>
            <a:spLocks noGrp="1"/>
          </p:cNvSpPr>
          <p:nvPr>
            <p:ph type="body" sz="quarter" idx="17"/>
          </p:nvPr>
        </p:nvSpPr>
        <p:spPr/>
        <p:txBody>
          <a:bodyPr/>
          <a:lstStyle/>
          <a:p>
            <a:r>
              <a:rPr lang="en-US" dirty="0"/>
              <a:t>SEEDLab will offer this ‘a la carte’ model selection capability</a:t>
            </a:r>
          </a:p>
        </p:txBody>
      </p:sp>
      <p:sp>
        <p:nvSpPr>
          <p:cNvPr id="6" name="Content Placeholder 5">
            <a:extLst>
              <a:ext uri="{FF2B5EF4-FFF2-40B4-BE49-F238E27FC236}">
                <a16:creationId xmlns:a16="http://schemas.microsoft.com/office/drawing/2014/main" id="{F50F7E7B-0B78-B734-EC2A-8C584CC97024}"/>
              </a:ext>
            </a:extLst>
          </p:cNvPr>
          <p:cNvSpPr>
            <a:spLocks noGrp="1"/>
          </p:cNvSpPr>
          <p:nvPr>
            <p:ph sz="quarter" idx="15"/>
          </p:nvPr>
        </p:nvSpPr>
        <p:spPr/>
        <p:txBody>
          <a:bodyPr/>
          <a:lstStyle/>
          <a:p>
            <a:r>
              <a:rPr lang="en-US" dirty="0"/>
              <a:t>Providing survivability specifications for the natural radiation environment and understanding the resulting effects on spacecraft components is needed for spacecraft design.  </a:t>
            </a:r>
          </a:p>
          <a:p>
            <a:r>
              <a:rPr lang="en-US" dirty="0"/>
              <a:t>Different programs/agencies specify radiation requirements often based on the background and experience of their internal subject matter experts.  This means that requirements often specify which models to use in verifying the design requirements.  </a:t>
            </a:r>
          </a:p>
          <a:p>
            <a:r>
              <a:rPr lang="en-US" dirty="0"/>
              <a:t>It is often desirable to compare different environment model outputs for bounding the possible limits of the design environment or to do mission trade studies.  </a:t>
            </a:r>
          </a:p>
          <a:p>
            <a:r>
              <a:rPr lang="en-US" dirty="0"/>
              <a:t>There are essentially four (4) kinds of models used to determine the final radiation effects</a:t>
            </a:r>
          </a:p>
          <a:p>
            <a:pPr lvl="1"/>
            <a:r>
              <a:rPr lang="en-US" dirty="0"/>
              <a:t>External natural environment models define GCR, ACR, SEP, Trapped, Atomic Oxygen, etc. spectra</a:t>
            </a:r>
          </a:p>
          <a:p>
            <a:pPr lvl="1"/>
            <a:r>
              <a:rPr lang="en-US" dirty="0"/>
              <a:t>Transport models consider spacecraft geometry, material, and the physics of particle interactions with matter</a:t>
            </a:r>
          </a:p>
          <a:p>
            <a:pPr lvl="1"/>
            <a:r>
              <a:rPr lang="en-US" dirty="0"/>
              <a:t>Effects models consider response of materials, electronics, etc. at a point of interest within the spacecraft geometry</a:t>
            </a:r>
          </a:p>
          <a:p>
            <a:pPr lvl="1"/>
            <a:r>
              <a:rPr lang="en-US" dirty="0"/>
              <a:t>Kernels, are precalculated transformations/tables to go from external environment spectra to a specific effect</a:t>
            </a:r>
          </a:p>
          <a:p>
            <a:r>
              <a:rPr lang="en-US" dirty="0"/>
              <a:t>Each of these kinds of models has had many different implementations over the decades of the space age with more being developed all the time</a:t>
            </a:r>
          </a:p>
          <a:p>
            <a:r>
              <a:rPr lang="en-US" dirty="0"/>
              <a:t>A spacecraft designer would like to use any available model to meet the needs of the program/agency that the spacecraft is being built for without having to learn all the nuances of each</a:t>
            </a:r>
          </a:p>
        </p:txBody>
      </p:sp>
    </p:spTree>
    <p:extLst>
      <p:ext uri="{BB962C8B-B14F-4D97-AF65-F5344CB8AC3E}">
        <p14:creationId xmlns:p14="http://schemas.microsoft.com/office/powerpoint/2010/main" val="1130308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FCBF-E743-1D39-C7D9-065079D57584}"/>
              </a:ext>
            </a:extLst>
          </p:cNvPr>
          <p:cNvSpPr>
            <a:spLocks noGrp="1"/>
          </p:cNvSpPr>
          <p:nvPr>
            <p:ph type="title"/>
          </p:nvPr>
        </p:nvSpPr>
        <p:spPr/>
        <p:txBody>
          <a:bodyPr/>
          <a:lstStyle/>
          <a:p>
            <a:r>
              <a:rPr lang="en-US" dirty="0"/>
              <a:t>SEEDLab Space Environment Effect (SEE) Models</a:t>
            </a:r>
          </a:p>
        </p:txBody>
      </p:sp>
      <p:sp>
        <p:nvSpPr>
          <p:cNvPr id="3" name="Text Placeholder 2">
            <a:extLst>
              <a:ext uri="{FF2B5EF4-FFF2-40B4-BE49-F238E27FC236}">
                <a16:creationId xmlns:a16="http://schemas.microsoft.com/office/drawing/2014/main" id="{D776E90E-632B-BF7E-E0DA-358D6BD350B1}"/>
              </a:ext>
            </a:extLst>
          </p:cNvPr>
          <p:cNvSpPr>
            <a:spLocks noGrp="1"/>
          </p:cNvSpPr>
          <p:nvPr>
            <p:ph type="body" sz="quarter" idx="16"/>
          </p:nvPr>
        </p:nvSpPr>
        <p:spPr/>
        <p:txBody>
          <a:bodyPr/>
          <a:lstStyle/>
          <a:p>
            <a:r>
              <a:rPr lang="en-US" dirty="0"/>
              <a:t>Proposed Changes to Perform Such Analysis in SEEDLab</a:t>
            </a:r>
          </a:p>
          <a:p>
            <a:endParaRPr lang="en-US" dirty="0"/>
          </a:p>
        </p:txBody>
      </p:sp>
      <p:sp>
        <p:nvSpPr>
          <p:cNvPr id="4" name="Text Placeholder 3">
            <a:extLst>
              <a:ext uri="{FF2B5EF4-FFF2-40B4-BE49-F238E27FC236}">
                <a16:creationId xmlns:a16="http://schemas.microsoft.com/office/drawing/2014/main" id="{8FB78E8B-D7D4-36E6-A64F-737A850BE9D1}"/>
              </a:ext>
            </a:extLst>
          </p:cNvPr>
          <p:cNvSpPr>
            <a:spLocks noGrp="1"/>
          </p:cNvSpPr>
          <p:nvPr>
            <p:ph type="body" sz="quarter" idx="17"/>
          </p:nvPr>
        </p:nvSpPr>
        <p:spPr/>
        <p:txBody>
          <a:bodyPr/>
          <a:lstStyle/>
          <a:p>
            <a:r>
              <a:rPr lang="en-US" dirty="0"/>
              <a:t>Automated tool for providing all Natural Radiation Environment Results with Framework to add future models</a:t>
            </a:r>
          </a:p>
          <a:p>
            <a:endParaRPr lang="en-US" dirty="0"/>
          </a:p>
        </p:txBody>
      </p:sp>
      <p:sp>
        <p:nvSpPr>
          <p:cNvPr id="5" name="Content Placeholder 4">
            <a:extLst>
              <a:ext uri="{FF2B5EF4-FFF2-40B4-BE49-F238E27FC236}">
                <a16:creationId xmlns:a16="http://schemas.microsoft.com/office/drawing/2014/main" id="{1FBE3C07-A29B-B62E-021F-BDA4CC600352}"/>
              </a:ext>
            </a:extLst>
          </p:cNvPr>
          <p:cNvSpPr>
            <a:spLocks noGrp="1"/>
          </p:cNvSpPr>
          <p:nvPr>
            <p:ph sz="quarter" idx="15"/>
          </p:nvPr>
        </p:nvSpPr>
        <p:spPr>
          <a:xfrm>
            <a:off x="334533" y="1153818"/>
            <a:ext cx="11271681" cy="4798717"/>
          </a:xfrm>
        </p:spPr>
        <p:txBody>
          <a:bodyPr/>
          <a:lstStyle/>
          <a:p>
            <a:pPr lvl="1"/>
            <a:r>
              <a:rPr lang="en-US" dirty="0">
                <a:solidFill>
                  <a:srgbClr val="00B050"/>
                </a:solidFill>
              </a:rPr>
              <a:t>Integrate CRÈME96 tool chain into a wrapper to run end-to-end on Dense Core cluster (maintain past capability)</a:t>
            </a:r>
          </a:p>
          <a:p>
            <a:pPr lvl="1"/>
            <a:endParaRPr lang="en-US" dirty="0"/>
          </a:p>
          <a:p>
            <a:pPr lvl="1"/>
            <a:r>
              <a:rPr lang="en-US" dirty="0">
                <a:solidFill>
                  <a:srgbClr val="E35205"/>
                </a:solidFill>
              </a:rPr>
              <a:t>Create a framework that permits adding newer SEE models, various radiation transport codes, precalculated kernels, and radiation effects models</a:t>
            </a:r>
          </a:p>
          <a:p>
            <a:pPr lvl="1"/>
            <a:endParaRPr lang="en-US" dirty="0"/>
          </a:p>
          <a:p>
            <a:pPr lvl="1"/>
            <a:r>
              <a:rPr lang="en-US" dirty="0"/>
              <a:t>Each Module is independent and will work with all the other modules (Pick any set to produce results)</a:t>
            </a:r>
          </a:p>
          <a:p>
            <a:pPr lvl="2"/>
            <a:r>
              <a:rPr lang="en-US" dirty="0"/>
              <a:t>Environment: Choose one of each model or omit any if desired [trapped, SEP, GCR, ACR, Atmosphere]</a:t>
            </a:r>
          </a:p>
          <a:p>
            <a:pPr lvl="2"/>
            <a:endParaRPr lang="en-US" dirty="0"/>
          </a:p>
          <a:p>
            <a:pPr lvl="2"/>
            <a:r>
              <a:rPr lang="en-US" dirty="0"/>
              <a:t>Transport: Choose which radiation transport tool to use based on task needs (speed/accuracy)</a:t>
            </a:r>
          </a:p>
          <a:p>
            <a:pPr lvl="2"/>
            <a:endParaRPr lang="en-US" dirty="0"/>
          </a:p>
          <a:p>
            <a:pPr lvl="2"/>
            <a:r>
              <a:rPr lang="en-US" dirty="0"/>
              <a:t>Kernels: Choose which kernels to use in order to speed up effects results or to compare with other methods</a:t>
            </a:r>
          </a:p>
          <a:p>
            <a:pPr lvl="2"/>
            <a:endParaRPr lang="en-US" dirty="0"/>
          </a:p>
          <a:p>
            <a:pPr lvl="2"/>
            <a:r>
              <a:rPr lang="en-US" dirty="0"/>
              <a:t>Effects: Choose which radiation effects models to use</a:t>
            </a:r>
          </a:p>
          <a:p>
            <a:pPr lvl="2"/>
            <a:endParaRPr lang="en-US" dirty="0"/>
          </a:p>
          <a:p>
            <a:pPr lvl="2"/>
            <a:r>
              <a:rPr lang="en-US" dirty="0">
                <a:solidFill>
                  <a:srgbClr val="00B050"/>
                </a:solidFill>
              </a:rPr>
              <a:t>Report: Summarize inputs and models used, gather data in one place (particle spectra, LET spectra, IC effects, single event effects) and results graphed for each mission/orbit and compare across multiple missions/orbits</a:t>
            </a:r>
          </a:p>
          <a:p>
            <a:endParaRPr lang="en-US" dirty="0"/>
          </a:p>
        </p:txBody>
      </p:sp>
    </p:spTree>
    <p:extLst>
      <p:ext uri="{BB962C8B-B14F-4D97-AF65-F5344CB8AC3E}">
        <p14:creationId xmlns:p14="http://schemas.microsoft.com/office/powerpoint/2010/main" val="299205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1E1B0-ACB2-7D8D-9968-7C6096963E3F}"/>
              </a:ext>
            </a:extLst>
          </p:cNvPr>
          <p:cNvSpPr>
            <a:spLocks noGrp="1"/>
          </p:cNvSpPr>
          <p:nvPr>
            <p:ph type="title"/>
          </p:nvPr>
        </p:nvSpPr>
        <p:spPr>
          <a:xfrm>
            <a:off x="304801" y="233088"/>
            <a:ext cx="10421112" cy="475093"/>
          </a:xfrm>
        </p:spPr>
        <p:txBody>
          <a:bodyPr/>
          <a:lstStyle/>
          <a:p>
            <a:r>
              <a:rPr lang="en-US" dirty="0"/>
              <a:t>Space Environment Effects (SEEs) Workflow</a:t>
            </a:r>
          </a:p>
        </p:txBody>
      </p:sp>
      <p:sp>
        <p:nvSpPr>
          <p:cNvPr id="7" name="Text Placeholder 6">
            <a:extLst>
              <a:ext uri="{FF2B5EF4-FFF2-40B4-BE49-F238E27FC236}">
                <a16:creationId xmlns:a16="http://schemas.microsoft.com/office/drawing/2014/main" id="{C275AA09-47E3-E40A-35FD-8DFD9CD1A385}"/>
              </a:ext>
            </a:extLst>
          </p:cNvPr>
          <p:cNvSpPr>
            <a:spLocks noGrp="1"/>
          </p:cNvSpPr>
          <p:nvPr>
            <p:ph type="body" sz="quarter" idx="17"/>
          </p:nvPr>
        </p:nvSpPr>
        <p:spPr/>
        <p:txBody>
          <a:bodyPr/>
          <a:lstStyle/>
          <a:p>
            <a:r>
              <a:rPr lang="en-US" dirty="0"/>
              <a:t>Manual process with unique results gathering/reporting for each case</a:t>
            </a:r>
          </a:p>
        </p:txBody>
      </p:sp>
      <p:sp>
        <p:nvSpPr>
          <p:cNvPr id="5" name="Content Placeholder 4">
            <a:extLst>
              <a:ext uri="{FF2B5EF4-FFF2-40B4-BE49-F238E27FC236}">
                <a16:creationId xmlns:a16="http://schemas.microsoft.com/office/drawing/2014/main" id="{16E62C0D-34F2-CC3B-5B2E-0BCFDF283CA4}"/>
              </a:ext>
            </a:extLst>
          </p:cNvPr>
          <p:cNvSpPr>
            <a:spLocks noGrp="1"/>
          </p:cNvSpPr>
          <p:nvPr>
            <p:ph sz="quarter" idx="15"/>
          </p:nvPr>
        </p:nvSpPr>
        <p:spPr>
          <a:xfrm>
            <a:off x="334533" y="1029641"/>
            <a:ext cx="11271681" cy="5120177"/>
          </a:xfrm>
        </p:spPr>
        <p:txBody>
          <a:bodyPr/>
          <a:lstStyle/>
          <a:p>
            <a:pPr lvl="1"/>
            <a:endParaRPr lang="en-US" dirty="0"/>
          </a:p>
          <a:p>
            <a:pPr lvl="1"/>
            <a:r>
              <a:rPr lang="en-US" dirty="0"/>
              <a:t>Run CRÈME96 tool chain (Vanderbilt Website or DOS Executables) for LET and SEEs for specific parts </a:t>
            </a:r>
          </a:p>
          <a:p>
            <a:pPr lvl="1"/>
            <a:endParaRPr lang="en-US" dirty="0"/>
          </a:p>
          <a:p>
            <a:pPr lvl="1"/>
            <a:r>
              <a:rPr lang="en-US" dirty="0"/>
              <a:t>Run IRENE for more modern/updated/accurate trapped and SEP spectra, and provide TID and DD</a:t>
            </a:r>
          </a:p>
          <a:p>
            <a:pPr lvl="1"/>
            <a:endParaRPr lang="en-US" dirty="0"/>
          </a:p>
          <a:p>
            <a:pPr lvl="1"/>
            <a:r>
              <a:rPr lang="en-US" dirty="0"/>
              <a:t>Run Internal Charging Kernel from IRENE electron worst case spectrum for IC effects</a:t>
            </a:r>
          </a:p>
          <a:p>
            <a:pPr lvl="1"/>
            <a:endParaRPr lang="en-US" dirty="0"/>
          </a:p>
          <a:p>
            <a:pPr lvl="1"/>
            <a:r>
              <a:rPr lang="en-US" dirty="0"/>
              <a:t>Run BON2020 for more modern/updated/accurate GCR environment</a:t>
            </a:r>
          </a:p>
          <a:p>
            <a:pPr lvl="1"/>
            <a:endParaRPr lang="en-US" dirty="0"/>
          </a:p>
          <a:p>
            <a:pPr lvl="1"/>
            <a:r>
              <a:rPr lang="en-US" dirty="0"/>
              <a:t>Run MSIS for atomic oxygen or other atmospheric/ionospheric particle densities</a:t>
            </a:r>
          </a:p>
          <a:p>
            <a:pPr lvl="1"/>
            <a:endParaRPr lang="en-US" dirty="0"/>
          </a:p>
          <a:p>
            <a:pPr lvl="1"/>
            <a:r>
              <a:rPr lang="en-US" dirty="0"/>
              <a:t>Gather environment spectra and input to desired radiation transport software with geometry and specify which end points to tally at which positions in the geometry</a:t>
            </a:r>
          </a:p>
          <a:p>
            <a:pPr lvl="1"/>
            <a:endParaRPr lang="en-US" dirty="0"/>
          </a:p>
          <a:p>
            <a:pPr lvl="1"/>
            <a:r>
              <a:rPr lang="en-US" dirty="0"/>
              <a:t>Gather results into a report caveating which result came from which model or set of models</a:t>
            </a:r>
          </a:p>
        </p:txBody>
      </p:sp>
      <p:sp>
        <p:nvSpPr>
          <p:cNvPr id="3" name="Text Placeholder 7">
            <a:extLst>
              <a:ext uri="{FF2B5EF4-FFF2-40B4-BE49-F238E27FC236}">
                <a16:creationId xmlns:a16="http://schemas.microsoft.com/office/drawing/2014/main" id="{FA5F7188-6335-8113-C34D-3AF5B6E5EF62}"/>
              </a:ext>
            </a:extLst>
          </p:cNvPr>
          <p:cNvSpPr>
            <a:spLocks noGrp="1"/>
          </p:cNvSpPr>
          <p:nvPr>
            <p:ph type="body" sz="quarter" idx="16"/>
          </p:nvPr>
        </p:nvSpPr>
        <p:spPr>
          <a:xfrm>
            <a:off x="304800" y="614874"/>
            <a:ext cx="10546080" cy="522851"/>
          </a:xfrm>
        </p:spPr>
        <p:txBody>
          <a:bodyPr/>
          <a:lstStyle/>
          <a:p>
            <a:r>
              <a:rPr lang="en-US" dirty="0"/>
              <a:t>Current State of Natural Radiation Environment Analysis for a Mission/Orbit/Instrument</a:t>
            </a:r>
          </a:p>
          <a:p>
            <a:pPr lvl="1"/>
            <a:endParaRPr lang="en-US" dirty="0"/>
          </a:p>
        </p:txBody>
      </p:sp>
    </p:spTree>
    <p:extLst>
      <p:ext uri="{BB962C8B-B14F-4D97-AF65-F5344CB8AC3E}">
        <p14:creationId xmlns:p14="http://schemas.microsoft.com/office/powerpoint/2010/main" val="7738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3CA51-C4D7-119C-C254-8E5863298460}"/>
            </a:ext>
          </a:extLst>
        </p:cNvPr>
        <p:cNvGrpSpPr/>
        <p:nvPr/>
      </p:nvGrpSpPr>
      <p:grpSpPr>
        <a:xfrm>
          <a:off x="0" y="0"/>
          <a:ext cx="0" cy="0"/>
          <a:chOff x="0" y="0"/>
          <a:chExt cx="0" cy="0"/>
        </a:xfrm>
      </p:grpSpPr>
      <p:pic>
        <p:nvPicPr>
          <p:cNvPr id="266" name="Picture 265">
            <a:extLst>
              <a:ext uri="{FF2B5EF4-FFF2-40B4-BE49-F238E27FC236}">
                <a16:creationId xmlns:a16="http://schemas.microsoft.com/office/drawing/2014/main" id="{7DA0BB0D-A610-2E38-D87A-C926BC976F1D}"/>
              </a:ext>
            </a:extLst>
          </p:cNvPr>
          <p:cNvPicPr>
            <a:picLocks noChangeAspect="1"/>
          </p:cNvPicPr>
          <p:nvPr/>
        </p:nvPicPr>
        <p:blipFill>
          <a:blip r:embed="rId3"/>
          <a:stretch>
            <a:fillRect/>
          </a:stretch>
        </p:blipFill>
        <p:spPr>
          <a:xfrm>
            <a:off x="735467" y="779242"/>
            <a:ext cx="10740253" cy="5692549"/>
          </a:xfrm>
          <a:prstGeom prst="rect">
            <a:avLst/>
          </a:prstGeom>
        </p:spPr>
      </p:pic>
      <p:sp>
        <p:nvSpPr>
          <p:cNvPr id="2" name="Title 1">
            <a:extLst>
              <a:ext uri="{FF2B5EF4-FFF2-40B4-BE49-F238E27FC236}">
                <a16:creationId xmlns:a16="http://schemas.microsoft.com/office/drawing/2014/main" id="{B4590CB7-6AC5-834E-C181-4F586EB9C3E3}"/>
              </a:ext>
            </a:extLst>
          </p:cNvPr>
          <p:cNvSpPr>
            <a:spLocks noGrp="1"/>
          </p:cNvSpPr>
          <p:nvPr>
            <p:ph type="title"/>
          </p:nvPr>
        </p:nvSpPr>
        <p:spPr>
          <a:xfrm>
            <a:off x="317733" y="78569"/>
            <a:ext cx="10546081" cy="581597"/>
          </a:xfrm>
        </p:spPr>
        <p:txBody>
          <a:bodyPr/>
          <a:lstStyle/>
          <a:p>
            <a:r>
              <a:rPr lang="en-US" dirty="0"/>
              <a:t>SEEDLab Models and Modules</a:t>
            </a:r>
          </a:p>
        </p:txBody>
      </p:sp>
      <p:sp>
        <p:nvSpPr>
          <p:cNvPr id="7" name="Text Placeholder 6">
            <a:extLst>
              <a:ext uri="{FF2B5EF4-FFF2-40B4-BE49-F238E27FC236}">
                <a16:creationId xmlns:a16="http://schemas.microsoft.com/office/drawing/2014/main" id="{13D1F8DD-A558-0EE2-372A-E780E292F90C}"/>
              </a:ext>
            </a:extLst>
          </p:cNvPr>
          <p:cNvSpPr>
            <a:spLocks noGrp="1"/>
          </p:cNvSpPr>
          <p:nvPr>
            <p:ph type="body" sz="quarter" idx="16"/>
          </p:nvPr>
        </p:nvSpPr>
        <p:spPr>
          <a:xfrm>
            <a:off x="304800" y="459426"/>
            <a:ext cx="10546080" cy="522851"/>
          </a:xfrm>
        </p:spPr>
        <p:txBody>
          <a:bodyPr/>
          <a:lstStyle/>
          <a:p>
            <a:r>
              <a:rPr lang="en-US" dirty="0"/>
              <a:t>Description</a:t>
            </a:r>
          </a:p>
        </p:txBody>
      </p:sp>
    </p:spTree>
    <p:extLst>
      <p:ext uri="{BB962C8B-B14F-4D97-AF65-F5344CB8AC3E}">
        <p14:creationId xmlns:p14="http://schemas.microsoft.com/office/powerpoint/2010/main" val="249589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ECC7C-564D-5E6E-DD76-FDF84F790B51}"/>
              </a:ext>
            </a:extLst>
          </p:cNvPr>
          <p:cNvSpPr>
            <a:spLocks noGrp="1"/>
          </p:cNvSpPr>
          <p:nvPr>
            <p:ph type="title"/>
          </p:nvPr>
        </p:nvSpPr>
        <p:spPr/>
        <p:txBody>
          <a:bodyPr/>
          <a:lstStyle/>
          <a:p>
            <a:r>
              <a:rPr lang="en-US" dirty="0"/>
              <a:t>SEEDLab Framework</a:t>
            </a:r>
          </a:p>
        </p:txBody>
      </p:sp>
      <p:sp>
        <p:nvSpPr>
          <p:cNvPr id="7" name="Text Placeholder 6">
            <a:extLst>
              <a:ext uri="{FF2B5EF4-FFF2-40B4-BE49-F238E27FC236}">
                <a16:creationId xmlns:a16="http://schemas.microsoft.com/office/drawing/2014/main" id="{039EFC2F-D3A7-DF87-A523-C7610D479380}"/>
              </a:ext>
            </a:extLst>
          </p:cNvPr>
          <p:cNvSpPr>
            <a:spLocks noGrp="1"/>
          </p:cNvSpPr>
          <p:nvPr>
            <p:ph type="body" sz="quarter" idx="16"/>
          </p:nvPr>
        </p:nvSpPr>
        <p:spPr/>
        <p:txBody>
          <a:bodyPr/>
          <a:lstStyle/>
          <a:p>
            <a:r>
              <a:rPr lang="en-US" dirty="0"/>
              <a:t>General Requirements for each model</a:t>
            </a:r>
          </a:p>
        </p:txBody>
      </p:sp>
      <p:sp>
        <p:nvSpPr>
          <p:cNvPr id="6" name="Content Placeholder 5">
            <a:extLst>
              <a:ext uri="{FF2B5EF4-FFF2-40B4-BE49-F238E27FC236}">
                <a16:creationId xmlns:a16="http://schemas.microsoft.com/office/drawing/2014/main" id="{229C2E0D-3597-F53B-DAD8-79665594DDEB}"/>
              </a:ext>
            </a:extLst>
          </p:cNvPr>
          <p:cNvSpPr>
            <a:spLocks noGrp="1"/>
          </p:cNvSpPr>
          <p:nvPr>
            <p:ph sz="quarter" idx="15"/>
          </p:nvPr>
        </p:nvSpPr>
        <p:spPr/>
        <p:txBody>
          <a:bodyPr/>
          <a:lstStyle/>
          <a:p>
            <a:r>
              <a:rPr lang="en-US" dirty="0"/>
              <a:t>Define an index file for managing all possible model outputs</a:t>
            </a:r>
          </a:p>
          <a:p>
            <a:endParaRPr lang="en-US" dirty="0"/>
          </a:p>
          <a:p>
            <a:r>
              <a:rPr lang="en-US" dirty="0"/>
              <a:t>Unique Set of Orbit Parameters (USOP) serves as unique identifier within index files</a:t>
            </a:r>
          </a:p>
          <a:p>
            <a:endParaRPr lang="en-US" dirty="0"/>
          </a:p>
          <a:p>
            <a:r>
              <a:rPr lang="en-US" dirty="0"/>
              <a:t>List of data products for each USOP</a:t>
            </a:r>
          </a:p>
          <a:p>
            <a:endParaRPr lang="en-US" dirty="0"/>
          </a:p>
        </p:txBody>
      </p:sp>
      <p:pic>
        <p:nvPicPr>
          <p:cNvPr id="9" name="Picture 8">
            <a:extLst>
              <a:ext uri="{FF2B5EF4-FFF2-40B4-BE49-F238E27FC236}">
                <a16:creationId xmlns:a16="http://schemas.microsoft.com/office/drawing/2014/main" id="{AA9821F7-D3BB-8ACF-7F39-EB6D2314B80B}"/>
              </a:ext>
            </a:extLst>
          </p:cNvPr>
          <p:cNvPicPr>
            <a:picLocks noChangeAspect="1"/>
          </p:cNvPicPr>
          <p:nvPr/>
        </p:nvPicPr>
        <p:blipFill>
          <a:blip r:embed="rId2"/>
          <a:stretch>
            <a:fillRect/>
          </a:stretch>
        </p:blipFill>
        <p:spPr>
          <a:xfrm>
            <a:off x="5093276" y="2796989"/>
            <a:ext cx="6512939" cy="3253196"/>
          </a:xfrm>
          <a:prstGeom prst="rect">
            <a:avLst/>
          </a:prstGeom>
        </p:spPr>
      </p:pic>
    </p:spTree>
    <p:extLst>
      <p:ext uri="{BB962C8B-B14F-4D97-AF65-F5344CB8AC3E}">
        <p14:creationId xmlns:p14="http://schemas.microsoft.com/office/powerpoint/2010/main" val="1916965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CB833-D810-6962-3BCC-BBEC3971CFD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420DC26-9614-639C-34C7-CF84F7A1AF15}"/>
              </a:ext>
            </a:extLst>
          </p:cNvPr>
          <p:cNvSpPr>
            <a:spLocks noGrp="1"/>
          </p:cNvSpPr>
          <p:nvPr>
            <p:ph type="title"/>
          </p:nvPr>
        </p:nvSpPr>
        <p:spPr/>
        <p:txBody>
          <a:bodyPr/>
          <a:lstStyle/>
          <a:p>
            <a:r>
              <a:rPr lang="en-US" dirty="0"/>
              <a:t>Status – Updated Workflow</a:t>
            </a:r>
          </a:p>
        </p:txBody>
      </p:sp>
      <p:sp>
        <p:nvSpPr>
          <p:cNvPr id="7" name="Text Placeholder 6">
            <a:extLst>
              <a:ext uri="{FF2B5EF4-FFF2-40B4-BE49-F238E27FC236}">
                <a16:creationId xmlns:a16="http://schemas.microsoft.com/office/drawing/2014/main" id="{5EFE28D0-8F29-08A4-48A2-103E4401D654}"/>
              </a:ext>
            </a:extLst>
          </p:cNvPr>
          <p:cNvSpPr>
            <a:spLocks noGrp="1"/>
          </p:cNvSpPr>
          <p:nvPr>
            <p:ph type="body" sz="quarter" idx="16"/>
          </p:nvPr>
        </p:nvSpPr>
        <p:spPr/>
        <p:txBody>
          <a:bodyPr/>
          <a:lstStyle/>
          <a:p>
            <a:r>
              <a:rPr lang="en-US" dirty="0"/>
              <a:t>Data Access and Archiving</a:t>
            </a:r>
          </a:p>
        </p:txBody>
      </p:sp>
      <p:sp>
        <p:nvSpPr>
          <p:cNvPr id="6" name="Content Placeholder 5">
            <a:extLst>
              <a:ext uri="{FF2B5EF4-FFF2-40B4-BE49-F238E27FC236}">
                <a16:creationId xmlns:a16="http://schemas.microsoft.com/office/drawing/2014/main" id="{6779BEDC-8AA1-1EB8-4BAF-F5FE46D08D51}"/>
              </a:ext>
            </a:extLst>
          </p:cNvPr>
          <p:cNvSpPr>
            <a:spLocks noGrp="1"/>
          </p:cNvSpPr>
          <p:nvPr>
            <p:ph sz="quarter" idx="15"/>
          </p:nvPr>
        </p:nvSpPr>
        <p:spPr/>
        <p:txBody>
          <a:bodyPr/>
          <a:lstStyle/>
          <a:p>
            <a:r>
              <a:rPr lang="en-US" dirty="0"/>
              <a:t> For each USOP, the IRENE data products and path to each are listed</a:t>
            </a:r>
          </a:p>
          <a:p>
            <a:pPr lvl="1"/>
            <a:r>
              <a:rPr lang="en-US" dirty="0"/>
              <a:t>Input Files</a:t>
            </a:r>
          </a:p>
          <a:p>
            <a:pPr lvl="1"/>
            <a:r>
              <a:rPr lang="en-US" dirty="0"/>
              <a:t>Raw data flux output files</a:t>
            </a:r>
          </a:p>
          <a:p>
            <a:pPr lvl="1"/>
            <a:r>
              <a:rPr lang="en-US" dirty="0"/>
              <a:t>Intermediate aggregated data</a:t>
            </a:r>
          </a:p>
          <a:p>
            <a:pPr lvl="1"/>
            <a:r>
              <a:rPr lang="en-US" dirty="0"/>
              <a:t>Final probabilistic data products which combines plasma, trapped, solar, worst-case windows, and resulting dose</a:t>
            </a:r>
          </a:p>
          <a:p>
            <a:r>
              <a:rPr lang="en-US" dirty="0"/>
              <a:t>For each USOP, the CRÈME96 data outputs from each module are listed</a:t>
            </a:r>
          </a:p>
          <a:p>
            <a:pPr lvl="1"/>
            <a:r>
              <a:rPr lang="en-US" dirty="0"/>
              <a:t>For each data set the dependent modules and input parameters used to generate each are listed</a:t>
            </a:r>
          </a:p>
          <a:p>
            <a:pPr lvl="1"/>
            <a:r>
              <a:rPr lang="en-US" dirty="0"/>
              <a:t>Example: LET data at a given shield depth (LETSPEC module) is produced from a Transported Flux (TRANS module) which resulted from a flux spectrum (FLUX module) that could have required Trapped spectrum (TRP module) and geomagnetic transmission (GTRN module)</a:t>
            </a:r>
          </a:p>
          <a:p>
            <a:pPr lvl="1"/>
            <a:r>
              <a:rPr lang="en-US" dirty="0"/>
              <a:t>The full chain of inputs required to reproduce all the dependencies and final data product are indexed</a:t>
            </a:r>
          </a:p>
          <a:p>
            <a:r>
              <a:rPr lang="en-US" dirty="0"/>
              <a:t>Similar index files for each model will be added for quick assessment of existing data</a:t>
            </a:r>
          </a:p>
          <a:p>
            <a:endParaRPr lang="en-US" dirty="0"/>
          </a:p>
          <a:p>
            <a:r>
              <a:rPr lang="en-US" dirty="0"/>
              <a:t>For existing data from IRENE and CRÈME96 run outside of the SEEDLab workflow, an import function has been produced to walk through data folders and add those to their respective index files</a:t>
            </a:r>
          </a:p>
        </p:txBody>
      </p:sp>
    </p:spTree>
    <p:extLst>
      <p:ext uri="{BB962C8B-B14F-4D97-AF65-F5344CB8AC3E}">
        <p14:creationId xmlns:p14="http://schemas.microsoft.com/office/powerpoint/2010/main" val="2856294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3716A-B587-4DF0-1792-B02DFB50208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9744D90-6BD6-3CEF-8830-5A7720929C25}"/>
              </a:ext>
            </a:extLst>
          </p:cNvPr>
          <p:cNvSpPr>
            <a:spLocks noGrp="1"/>
          </p:cNvSpPr>
          <p:nvPr>
            <p:ph type="title"/>
          </p:nvPr>
        </p:nvSpPr>
        <p:spPr/>
        <p:txBody>
          <a:bodyPr/>
          <a:lstStyle/>
          <a:p>
            <a:r>
              <a:rPr lang="en-US" dirty="0"/>
              <a:t>Status – General Workflow </a:t>
            </a:r>
          </a:p>
        </p:txBody>
      </p:sp>
      <p:sp>
        <p:nvSpPr>
          <p:cNvPr id="7" name="Text Placeholder 6">
            <a:extLst>
              <a:ext uri="{FF2B5EF4-FFF2-40B4-BE49-F238E27FC236}">
                <a16:creationId xmlns:a16="http://schemas.microsoft.com/office/drawing/2014/main" id="{E09FAE2A-27BF-A0BE-63A2-471528B8E988}"/>
              </a:ext>
            </a:extLst>
          </p:cNvPr>
          <p:cNvSpPr>
            <a:spLocks noGrp="1"/>
          </p:cNvSpPr>
          <p:nvPr>
            <p:ph type="body" sz="quarter" idx="16"/>
          </p:nvPr>
        </p:nvSpPr>
        <p:spPr/>
        <p:txBody>
          <a:bodyPr/>
          <a:lstStyle/>
          <a:p>
            <a:r>
              <a:rPr lang="en-US" dirty="0"/>
              <a:t>Walk Through Workflow</a:t>
            </a:r>
          </a:p>
        </p:txBody>
      </p:sp>
      <p:sp>
        <p:nvSpPr>
          <p:cNvPr id="6" name="Content Placeholder 5">
            <a:extLst>
              <a:ext uri="{FF2B5EF4-FFF2-40B4-BE49-F238E27FC236}">
                <a16:creationId xmlns:a16="http://schemas.microsoft.com/office/drawing/2014/main" id="{D677D0A8-F84A-84D6-85C8-264280D4C40B}"/>
              </a:ext>
            </a:extLst>
          </p:cNvPr>
          <p:cNvSpPr>
            <a:spLocks noGrp="1"/>
          </p:cNvSpPr>
          <p:nvPr>
            <p:ph sz="quarter" idx="15"/>
          </p:nvPr>
        </p:nvSpPr>
        <p:spPr/>
        <p:txBody>
          <a:bodyPr/>
          <a:lstStyle/>
          <a:p>
            <a:r>
              <a:rPr lang="en-US" dirty="0"/>
              <a:t>Setup: User selects…</a:t>
            </a:r>
          </a:p>
          <a:p>
            <a:pPr lvl="1"/>
            <a:r>
              <a:rPr lang="en-US" dirty="0"/>
              <a:t>USOP(s) or provides ephemeris and defines environmental conditions</a:t>
            </a:r>
          </a:p>
          <a:p>
            <a:pPr lvl="1"/>
            <a:r>
              <a:rPr lang="en-US" dirty="0"/>
              <a:t>start date, mission length, and time step for each USOP – defaults built in</a:t>
            </a:r>
          </a:p>
          <a:p>
            <a:pPr lvl="1"/>
            <a:r>
              <a:rPr lang="en-US" dirty="0"/>
              <a:t>models to use for generating radiation environment(s) and data products desired from each model</a:t>
            </a:r>
          </a:p>
          <a:p>
            <a:pPr lvl="1"/>
            <a:r>
              <a:rPr lang="en-US" dirty="0"/>
              <a:t>shielding geometry and which transport engine(s) to use, if any are required</a:t>
            </a:r>
          </a:p>
          <a:p>
            <a:pPr lvl="1"/>
            <a:r>
              <a:rPr lang="en-US" dirty="0"/>
              <a:t>kernels to run (bypasses the need for transport engines)</a:t>
            </a:r>
          </a:p>
          <a:p>
            <a:pPr lvl="1"/>
            <a:r>
              <a:rPr lang="en-US" dirty="0"/>
              <a:t>report and data output options – defaults exist for each model and data product</a:t>
            </a:r>
          </a:p>
          <a:p>
            <a:endParaRPr lang="en-US" dirty="0"/>
          </a:p>
          <a:p>
            <a:r>
              <a:rPr lang="en-US" dirty="0"/>
              <a:t>Runtime:</a:t>
            </a:r>
          </a:p>
          <a:p>
            <a:pPr lvl="1"/>
            <a:r>
              <a:rPr lang="en-US" dirty="0"/>
              <a:t>Search index files for existing data that closely matches user request.  </a:t>
            </a:r>
          </a:p>
          <a:p>
            <a:pPr lvl="2"/>
            <a:r>
              <a:rPr lang="en-US" dirty="0"/>
              <a:t>User picks matches or continues with model run(s)</a:t>
            </a:r>
          </a:p>
          <a:p>
            <a:pPr lvl="2"/>
            <a:r>
              <a:rPr lang="en-US" dirty="0"/>
              <a:t>For matches picked, required data is read for desired report options</a:t>
            </a:r>
          </a:p>
          <a:p>
            <a:pPr lvl="1"/>
            <a:r>
              <a:rPr lang="en-US" dirty="0"/>
              <a:t>Models, transport, and kernels run in parallelized fashion across available computing resources</a:t>
            </a:r>
          </a:p>
          <a:p>
            <a:pPr lvl="1"/>
            <a:r>
              <a:rPr lang="en-US" dirty="0"/>
              <a:t>Reports are generated</a:t>
            </a:r>
          </a:p>
        </p:txBody>
      </p:sp>
    </p:spTree>
    <p:extLst>
      <p:ext uri="{BB962C8B-B14F-4D97-AF65-F5344CB8AC3E}">
        <p14:creationId xmlns:p14="http://schemas.microsoft.com/office/powerpoint/2010/main" val="262766679"/>
      </p:ext>
    </p:extLst>
  </p:cSld>
  <p:clrMapOvr>
    <a:masterClrMapping/>
  </p:clrMapOvr>
</p:sld>
</file>

<file path=ppt/theme/theme1.xml><?xml version="1.0" encoding="utf-8"?>
<a:theme xmlns:a="http://schemas.openxmlformats.org/drawingml/2006/main" name="2_Corporate Template">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03B32E0-D6D5-4796-B491-5C8BF6ACA845}" vid="{A2510312-B030-49C1-834B-D1E8BE3E0F68}"/>
    </a:ext>
  </a:extLst>
</a:theme>
</file>

<file path=ppt/theme/theme2.xml><?xml version="1.0" encoding="utf-8"?>
<a:theme xmlns:a="http://schemas.openxmlformats.org/drawingml/2006/main" name="1_Corporate Template_Standard Title">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Corporate Template.potx" id="{92DF2188-2AE4-4B9C-87DF-FA384DAF2102}" vid="{390B1818-8F47-4186-90ED-C04A1EF0119A}"/>
    </a:ext>
  </a:extLst>
</a:theme>
</file>

<file path=ppt/theme/theme3.xml><?xml version="1.0" encoding="utf-8"?>
<a:theme xmlns:a="http://schemas.openxmlformats.org/drawingml/2006/main" name="3_Corporate Template_Security Markings">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03B32E0-D6D5-4796-B491-5C8BF6ACA845}" vid="{A2510312-B030-49C1-834B-D1E8BE3E0F68}"/>
    </a:ext>
  </a:extLst>
</a:theme>
</file>

<file path=ppt/theme/theme4.xml><?xml version="1.0" encoding="utf-8"?>
<a:theme xmlns:a="http://schemas.openxmlformats.org/drawingml/2006/main" name="3_Corporate Template_Standard Title–Security Markings">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Corporate Template.potx" id="{92DF2188-2AE4-4B9C-87DF-FA384DAF2102}" vid="{390B1818-8F47-4186-90ED-C04A1EF0119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69d1833-61bb-4a79-a691-2adf2dedc3de" xsi:nil="true"/>
    <lcf76f155ced4ddcb4097134ff3c332f xmlns="baeb0bef-afba-4561-885e-aa5e68b29f6d">
      <Terms xmlns="http://schemas.microsoft.com/office/infopath/2007/PartnerControls"/>
    </lcf76f155ced4ddcb4097134ff3c332f>
    <_dlc_DocId xmlns="c73a30c8-830a-470b-b9a0-3015dab148f7">DIGLIB-1965966999-66678</_dlc_DocId>
    <_dlc_DocIdUrl xmlns="c73a30c8-830a-470b-b9a0-3015dab148f7">
      <Url>https://aerospacecloud.sharepoint.com/sites/DigitalLibrary/_layouts/15/DocIdRedir.aspx?ID=DIGLIB-1965966999-66678</Url>
      <Description>DIGLIB-1965966999-66678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C51B0FCFB6F524FB4D5EA8CE637D160" ma:contentTypeVersion="16" ma:contentTypeDescription="Create a new document." ma:contentTypeScope="" ma:versionID="cf0c601a3ede16a43b995853baed6a17">
  <xsd:schema xmlns:xsd="http://www.w3.org/2001/XMLSchema" xmlns:xs="http://www.w3.org/2001/XMLSchema" xmlns:p="http://schemas.microsoft.com/office/2006/metadata/properties" xmlns:ns2="c73a30c8-830a-470b-b9a0-3015dab148f7" xmlns:ns3="f69d1833-61bb-4a79-a691-2adf2dedc3de" xmlns:ns4="baeb0bef-afba-4561-885e-aa5e68b29f6d" targetNamespace="http://schemas.microsoft.com/office/2006/metadata/properties" ma:root="true" ma:fieldsID="4e06706d71544174be9834ca73e78371" ns2:_="" ns3:_="" ns4:_="">
    <xsd:import namespace="c73a30c8-830a-470b-b9a0-3015dab148f7"/>
    <xsd:import namespace="f69d1833-61bb-4a79-a691-2adf2dedc3de"/>
    <xsd:import namespace="baeb0bef-afba-4561-885e-aa5e68b29f6d"/>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element ref="ns4:MediaServiceObjectDetectorVersions" minOccurs="0"/>
                <xsd:element ref="ns4:MediaServiceDateTaken" minOccurs="0"/>
                <xsd:element ref="ns4:MediaLengthInSeconds" minOccurs="0"/>
                <xsd:element ref="ns4:lcf76f155ced4ddcb4097134ff3c332f" minOccurs="0"/>
                <xsd:element ref="ns3:TaxCatchAll" minOccurs="0"/>
                <xsd:element ref="ns4:MediaServiceGenerationTime" minOccurs="0"/>
                <xsd:element ref="ns4:MediaServiceEventHashCode" minOccurs="0"/>
                <xsd:element ref="ns4:MediaServiceOCR" minOccurs="0"/>
                <xsd:element ref="ns4:MediaServiceSearchPropertie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3a30c8-830a-470b-b9a0-3015dab148f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69d1833-61bb-4a79-a691-2adf2dedc3d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e382f63-3b08-443e-a387-ab5270b35e54}" ma:internalName="TaxCatchAll" ma:showField="CatchAllData" ma:web="f69d1833-61bb-4a79-a691-2adf2dedc3d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eb0bef-afba-4561-885e-aa5e68b29f6d"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cafb212-bf30-4c1c-b910-2fbed67792c6" ma:termSetId="09814cd3-568e-fe90-9814-8d621ff8fb84" ma:anchorId="fba54fb3-c3e1-fe81-a776-ca4b69148c4d" ma:open="true" ma:isKeyword="false">
      <xsd:complexType>
        <xsd:sequence>
          <xsd:element ref="pc:Terms" minOccurs="0" maxOccurs="1"/>
        </xsd:sequence>
      </xsd:complex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FilePath"/>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30ED2A-A5AF-4C60-96E8-72463349D85D}">
  <ds:schemaRefs>
    <ds:schemaRef ds:uri="http://schemas.microsoft.com/sharepoint/events"/>
  </ds:schemaRefs>
</ds:datastoreItem>
</file>

<file path=customXml/itemProps2.xml><?xml version="1.0" encoding="utf-8"?>
<ds:datastoreItem xmlns:ds="http://schemas.openxmlformats.org/officeDocument/2006/customXml" ds:itemID="{D0C81F96-BDB5-4578-81E5-1B41D6E68D7C}">
  <ds:schemaRefs>
    <ds:schemaRef ds:uri="http://schemas.microsoft.com/sharepoint/v3/contenttype/forms"/>
  </ds:schemaRefs>
</ds:datastoreItem>
</file>

<file path=customXml/itemProps3.xml><?xml version="1.0" encoding="utf-8"?>
<ds:datastoreItem xmlns:ds="http://schemas.openxmlformats.org/officeDocument/2006/customXml" ds:itemID="{97C220CC-46AE-4BD0-96AF-C542C34125EE}">
  <ds:schemaRefs>
    <ds:schemaRef ds:uri="http://purl.org/dc/elements/1.1/"/>
    <ds:schemaRef ds:uri="2756d4e0-dea4-419c-aff2-175acbdeadb2"/>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a59c7fe4-54b0-4959-a0d4-9bb6130ce662"/>
    <ds:schemaRef ds:uri="http://www.w3.org/XML/1998/namespace"/>
    <ds:schemaRef ds:uri="http://purl.org/dc/dcmitype/"/>
    <ds:schemaRef ds:uri="f69d1833-61bb-4a79-a691-2adf2dedc3de"/>
    <ds:schemaRef ds:uri="baeb0bef-afba-4561-885e-aa5e68b29f6d"/>
    <ds:schemaRef ds:uri="c73a30c8-830a-470b-b9a0-3015dab148f7"/>
  </ds:schemaRefs>
</ds:datastoreItem>
</file>

<file path=customXml/itemProps4.xml><?xml version="1.0" encoding="utf-8"?>
<ds:datastoreItem xmlns:ds="http://schemas.openxmlformats.org/officeDocument/2006/customXml" ds:itemID="{D1ABF17C-D0EC-454A-B89E-F5C0DB85D1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3a30c8-830a-470b-b9a0-3015dab148f7"/>
    <ds:schemaRef ds:uri="f69d1833-61bb-4a79-a691-2adf2dedc3de"/>
    <ds:schemaRef ds:uri="baeb0bef-afba-4561-885e-aa5e68b29f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25600</TotalTime>
  <Words>1469</Words>
  <Application>Microsoft Macintosh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Arial</vt:lpstr>
      <vt:lpstr>Calibri</vt:lpstr>
      <vt:lpstr>Helvetica</vt:lpstr>
      <vt:lpstr>2_Corporate Template</vt:lpstr>
      <vt:lpstr>1_Corporate Template_Standard Title</vt:lpstr>
      <vt:lpstr>3_Corporate Template_Security Markings</vt:lpstr>
      <vt:lpstr>3_Corporate Template_Standard Title–Security Markings</vt:lpstr>
      <vt:lpstr>Space Environmental Effects Digital Laboratory (SEEDLab)</vt:lpstr>
      <vt:lpstr>Outline</vt:lpstr>
      <vt:lpstr>Overview</vt:lpstr>
      <vt:lpstr>SEEDLab Space Environment Effect (SEE) Models</vt:lpstr>
      <vt:lpstr>Space Environment Effects (SEEs) Workflow</vt:lpstr>
      <vt:lpstr>SEEDLab Models and Modules</vt:lpstr>
      <vt:lpstr>SEEDLab Framework</vt:lpstr>
      <vt:lpstr>Status – Updated Workflow</vt:lpstr>
      <vt:lpstr>Status – General Workflow </vt:lpstr>
      <vt:lpstr>Status – General Workflow</vt:lpstr>
      <vt:lpstr>Status – General Workflow</vt:lpstr>
      <vt:lpstr>Differential Proton Flux at 95% Confidence</vt:lpstr>
      <vt:lpstr>Integral Proton Flux at 95% Confidence</vt:lpstr>
      <vt:lpstr>Status of SEEDLab Work</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Bain</dc:creator>
  <cp:lastModifiedBy>Kerry Lee</cp:lastModifiedBy>
  <cp:revision>406</cp:revision>
  <cp:lastPrinted>2019-04-16T18:41:31Z</cp:lastPrinted>
  <dcterms:created xsi:type="dcterms:W3CDTF">2018-02-01T16:54:56Z</dcterms:created>
  <dcterms:modified xsi:type="dcterms:W3CDTF">2025-05-19T21:21:53Z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0x0101006C51B0FCFB6F524FB4D5EA8CE637D160</vt:lpwstr>
  </property>
  <property fmtid="{D5CDD505-2E9C-101B-9397-08002B2CF9AE}" pid="3" name="_dlc_DocIdItemGuid">
    <vt:lpwstr>572948f0-5ff5-45ac-8cc3-83e325eb6da9</vt:lpwstr>
  </property>
  <property fmtid="{D5CDD505-2E9C-101B-9397-08002B2CF9AE}" pid="4" name="MediaServiceImageTags">
    <vt:lpwstr/>
  </property>
</Properties>
</file>