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8" r:id="rId3"/>
    <p:sldId id="265" r:id="rId4"/>
    <p:sldId id="282" r:id="rId5"/>
    <p:sldId id="267" r:id="rId6"/>
    <p:sldId id="269" r:id="rId7"/>
    <p:sldId id="284" r:id="rId8"/>
    <p:sldId id="270" r:id="rId9"/>
    <p:sldId id="271" r:id="rId10"/>
    <p:sldId id="272" r:id="rId11"/>
    <p:sldId id="273" r:id="rId12"/>
    <p:sldId id="285" r:id="rId13"/>
    <p:sldId id="274" r:id="rId14"/>
    <p:sldId id="281" r:id="rId15"/>
    <p:sldId id="275" r:id="rId16"/>
    <p:sldId id="283" r:id="rId17"/>
    <p:sldId id="286" r:id="rId18"/>
    <p:sldId id="276" r:id="rId19"/>
    <p:sldId id="287" r:id="rId20"/>
  </p:sldIdLst>
  <p:sldSz cx="9144000" cy="5143500" type="screen16x9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21">
          <p15:clr>
            <a:srgbClr val="A4A3A4"/>
          </p15:clr>
        </p15:guide>
        <p15:guide id="2" orient="horz" pos="3106">
          <p15:clr>
            <a:srgbClr val="A4A3A4"/>
          </p15:clr>
        </p15:guide>
        <p15:guide id="3" orient="horz" pos="2970">
          <p15:clr>
            <a:srgbClr val="A4A3A4"/>
          </p15:clr>
        </p15:guide>
        <p15:guide id="4" orient="horz" pos="486">
          <p15:clr>
            <a:srgbClr val="A4A3A4"/>
          </p15:clr>
        </p15:guide>
        <p15:guide id="5" pos="2880">
          <p15:clr>
            <a:srgbClr val="A4A3A4"/>
          </p15:clr>
        </p15:guide>
        <p15:guide id="6" pos="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A"/>
    <a:srgbClr val="005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52" d="100"/>
          <a:sy n="152" d="100"/>
        </p:scale>
        <p:origin x="426" y="132"/>
      </p:cViewPr>
      <p:guideLst>
        <p:guide orient="horz" pos="1121"/>
        <p:guide orient="horz" pos="3106"/>
        <p:guide orient="horz" pos="2970"/>
        <p:guide orient="horz" pos="486"/>
        <p:guide pos="2880"/>
        <p:guide pos="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CAA6F-A638-FE4F-ADDF-8575B74D081B}" type="datetime1">
              <a:rPr lang="fr-FR"/>
              <a:pPr>
                <a:defRPr/>
              </a:pPr>
              <a:t>19/05/2025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EC2C2B-2495-B448-8641-318A4CE4F3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0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61DCB9A4-1EA8-3640-83BB-3834C7EEC8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1978546"/>
            <a:ext cx="7658100" cy="85725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2931790"/>
            <a:ext cx="8049716" cy="131445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smtClean="0"/>
              <a:t>Modifier le style des sous-titres du masque</a:t>
            </a:r>
            <a:endParaRPr lang="fr-FR" noProof="0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B04C-38D0-FF45-91F5-19D397252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Image 4" descr="Logo Oner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61950"/>
            <a:ext cx="37512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Logo R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1409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0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ouligné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cxnSp>
        <p:nvCxnSpPr>
          <p:cNvPr id="6" name="Connecteur droit 5"/>
          <p:cNvCxnSpPr/>
          <p:nvPr userDrawn="1"/>
        </p:nvCxnSpPr>
        <p:spPr bwMode="auto">
          <a:xfrm>
            <a:off x="266700" y="789552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64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0CAB2-14CD-3845-84B5-C89C4150BD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8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76914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66E1-232C-D047-AF81-68BEABEA37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5F9C-858D-DB4A-B718-B4541E4646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91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76914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CDF6-4C5A-C046-92B8-1E376BA69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9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788400" cy="7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27516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4634830"/>
            <a:ext cx="762000" cy="50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99F0CAB2-14CD-3845-84B5-C89C4150BD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4731990"/>
            <a:ext cx="5616624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9" name="Image 4" descr="Logo Onera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724400"/>
            <a:ext cx="1473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21" descr="Logo RF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643438"/>
            <a:ext cx="549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10"/>
          <p:cNvCxnSpPr/>
          <p:nvPr userDrawn="1"/>
        </p:nvCxnSpPr>
        <p:spPr bwMode="auto">
          <a:xfrm>
            <a:off x="266700" y="4643438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0" r:id="rId2"/>
    <p:sldLayoutId id="2147483760" r:id="rId3"/>
    <p:sldLayoutId id="2147483758" r:id="rId4"/>
    <p:sldLayoutId id="2147483741" r:id="rId5"/>
    <p:sldLayoutId id="2147483742" r:id="rId6"/>
    <p:sldLayoutId id="2147483743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+mn-cs"/>
        </a:defRPr>
      </a:lvl4pPr>
      <a:lvl5pPr marL="19716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6"/>
          <p:cNvSpPr>
            <a:spLocks noGrp="1"/>
          </p:cNvSpPr>
          <p:nvPr>
            <p:ph type="ctrTitle"/>
          </p:nvPr>
        </p:nvSpPr>
        <p:spPr>
          <a:xfrm>
            <a:off x="266700" y="1203598"/>
            <a:ext cx="7658100" cy="1632198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The GLORAB statistical </a:t>
            </a:r>
            <a:r>
              <a:rPr lang="en-GB" dirty="0" smtClean="0">
                <a:latin typeface="Arial" charset="0"/>
                <a:ea typeface="ＭＳ Ｐゴシック" charset="0"/>
              </a:rPr>
              <a:t>model: </a:t>
            </a:r>
            <a:r>
              <a:rPr lang="en-GB" sz="2400" dirty="0" smtClean="0">
                <a:latin typeface="Arial" charset="0"/>
                <a:ea typeface="ＭＳ Ｐゴシック" charset="0"/>
              </a:rPr>
              <a:t>Space and time correlation modelling for trapped radiations specification models</a:t>
            </a:r>
            <a:endParaRPr lang="fr-FR" sz="2400" dirty="0">
              <a:latin typeface="Arial" charset="0"/>
              <a:ea typeface="ＭＳ Ｐゴシック" charset="0"/>
            </a:endParaRPr>
          </a:p>
        </p:txBody>
      </p:sp>
      <p:sp>
        <p:nvSpPr>
          <p:cNvPr id="15362" name="Sous-titre 7"/>
          <p:cNvSpPr>
            <a:spLocks noGrp="1"/>
          </p:cNvSpPr>
          <p:nvPr>
            <p:ph type="subTitle" idx="1"/>
          </p:nvPr>
        </p:nvSpPr>
        <p:spPr>
          <a:xfrm>
            <a:off x="266700" y="3171068"/>
            <a:ext cx="8050213" cy="1488914"/>
          </a:xfrm>
        </p:spPr>
        <p:txBody>
          <a:bodyPr/>
          <a:lstStyle/>
          <a:p>
            <a:r>
              <a:rPr lang="fr-FR" sz="2000" dirty="0" smtClean="0">
                <a:latin typeface="Arial" charset="0"/>
                <a:ea typeface="ＭＳ Ｐゴシック" charset="0"/>
              </a:rPr>
              <a:t>2025-05-20 IRENE Workshop, </a:t>
            </a:r>
            <a:r>
              <a:rPr lang="fr-FR" sz="2000" dirty="0" err="1" smtClean="0">
                <a:latin typeface="Arial" charset="0"/>
                <a:ea typeface="ＭＳ Ｐゴシック" charset="0"/>
              </a:rPr>
              <a:t>Sykia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, </a:t>
            </a:r>
            <a:r>
              <a:rPr lang="fr-FR" sz="2000" dirty="0" err="1" smtClean="0">
                <a:latin typeface="Arial" charset="0"/>
                <a:ea typeface="ＭＳ Ｐゴシック" charset="0"/>
              </a:rPr>
              <a:t>Greece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r>
              <a:rPr lang="fr-FR" sz="1600" u="sng" dirty="0" smtClean="0">
                <a:latin typeface="Arial" charset="0"/>
                <a:ea typeface="ＭＳ Ｐゴシック" charset="0"/>
              </a:rPr>
              <a:t>A. Brunet¹</a:t>
            </a:r>
            <a:r>
              <a:rPr lang="fr-FR" sz="1600" dirty="0" smtClean="0">
                <a:latin typeface="Arial" charset="0"/>
                <a:ea typeface="ＭＳ Ｐゴシック" charset="0"/>
              </a:rPr>
              <a:t>, </a:t>
            </a:r>
            <a:r>
              <a:rPr lang="fr-FR" sz="1600" dirty="0">
                <a:latin typeface="Arial" charset="0"/>
                <a:ea typeface="ＭＳ Ｐゴシック" charset="0"/>
              </a:rPr>
              <a:t>A. </a:t>
            </a:r>
            <a:r>
              <a:rPr lang="fr-FR" sz="1600" dirty="0" smtClean="0">
                <a:latin typeface="Arial" charset="0"/>
                <a:ea typeface="ＭＳ Ｐゴシック" charset="0"/>
              </a:rPr>
              <a:t>Sicard¹, </a:t>
            </a:r>
            <a:r>
              <a:rPr lang="fr-FR" sz="1600" dirty="0">
                <a:latin typeface="Arial" charset="0"/>
                <a:ea typeface="ＭＳ Ｐゴシック" charset="0"/>
              </a:rPr>
              <a:t>N. Dahmen¹, </a:t>
            </a:r>
            <a:r>
              <a:rPr lang="fr-FR" sz="1600" dirty="0" smtClean="0">
                <a:latin typeface="Arial" charset="0"/>
                <a:ea typeface="ＭＳ Ｐゴシック" charset="0"/>
              </a:rPr>
              <a:t>C</a:t>
            </a:r>
            <a:r>
              <a:rPr lang="fr-FR" sz="1600" dirty="0">
                <a:latin typeface="Arial" charset="0"/>
                <a:ea typeface="ＭＳ Ｐゴシック" charset="0"/>
              </a:rPr>
              <a:t>. </a:t>
            </a:r>
            <a:r>
              <a:rPr lang="fr-FR" sz="1600" dirty="0" smtClean="0">
                <a:latin typeface="Arial" charset="0"/>
                <a:ea typeface="ＭＳ Ｐゴシック" charset="0"/>
              </a:rPr>
              <a:t>Papadimitriou², </a:t>
            </a:r>
            <a:r>
              <a:rPr lang="fr-FR" sz="1600" dirty="0">
                <a:latin typeface="Arial" charset="0"/>
                <a:ea typeface="ＭＳ Ｐゴシック" charset="0"/>
              </a:rPr>
              <a:t>H. </a:t>
            </a:r>
            <a:r>
              <a:rPr lang="fr-FR" sz="1600" dirty="0" smtClean="0">
                <a:latin typeface="Arial" charset="0"/>
                <a:ea typeface="ＭＳ Ｐゴシック" charset="0"/>
              </a:rPr>
              <a:t>Evans³</a:t>
            </a:r>
            <a:endParaRPr lang="fr-FR" sz="1600" dirty="0">
              <a:latin typeface="Arial" charset="0"/>
              <a:ea typeface="ＭＳ Ｐゴシック" charset="0"/>
            </a:endParaRPr>
          </a:p>
          <a:p>
            <a:r>
              <a:rPr lang="fr-FR" sz="1200" dirty="0" smtClean="0">
                <a:latin typeface="Arial" charset="0"/>
                <a:ea typeface="ＭＳ Ｐゴシック" charset="0"/>
              </a:rPr>
              <a:t>¹ ONERA/DPHY, Université de Toulouse, France</a:t>
            </a:r>
          </a:p>
          <a:p>
            <a:r>
              <a:rPr lang="fr-FR" sz="1200" dirty="0" smtClean="0">
                <a:latin typeface="Arial" charset="0"/>
                <a:ea typeface="ＭＳ Ｐゴシック" charset="0"/>
              </a:rPr>
              <a:t>² </a:t>
            </a:r>
            <a:r>
              <a:rPr lang="en-GB" sz="1200" dirty="0">
                <a:latin typeface="Arial" charset="0"/>
                <a:ea typeface="ＭＳ Ｐゴシック" charset="0"/>
              </a:rPr>
              <a:t>Space Applications &amp; Research Consultancy, Athens, Greece</a:t>
            </a:r>
            <a:endParaRPr lang="fr-FR" sz="1200" dirty="0" smtClean="0">
              <a:latin typeface="Arial" charset="0"/>
              <a:ea typeface="ＭＳ Ｐゴシック" charset="0"/>
            </a:endParaRPr>
          </a:p>
          <a:p>
            <a:r>
              <a:rPr lang="fr-FR" sz="1200" dirty="0" smtClean="0">
                <a:latin typeface="Arial" charset="0"/>
                <a:ea typeface="ＭＳ Ｐゴシック" charset="0"/>
              </a:rPr>
              <a:t>³ </a:t>
            </a:r>
            <a:r>
              <a:rPr lang="en-GB" sz="1200" dirty="0" smtClean="0">
                <a:latin typeface="Arial" charset="0"/>
                <a:ea typeface="ＭＳ Ｐゴシック" charset="0"/>
              </a:rPr>
              <a:t>ESA, ESTEC, </a:t>
            </a:r>
            <a:r>
              <a:rPr lang="en-GB" sz="1200" dirty="0" err="1">
                <a:latin typeface="Arial" charset="0"/>
                <a:ea typeface="ＭＳ Ｐゴシック" charset="0"/>
              </a:rPr>
              <a:t>Noordwijk</a:t>
            </a:r>
            <a:r>
              <a:rPr lang="en-GB" sz="1200" dirty="0">
                <a:latin typeface="Arial" charset="0"/>
                <a:ea typeface="ＭＳ Ｐゴシック" charset="0"/>
              </a:rPr>
              <a:t>, The Netherlands</a:t>
            </a:r>
            <a:endParaRPr lang="fr-FR" sz="1200" dirty="0">
              <a:latin typeface="Arial" charset="0"/>
              <a:ea typeface="ＭＳ Ｐゴシック" charset="0"/>
            </a:endParaRP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-15249" y="4836386"/>
            <a:ext cx="8905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800" b="0" dirty="0">
                <a:solidFill>
                  <a:schemeClr val="bg2"/>
                </a:solidFill>
              </a:rPr>
              <a:t>Ce document est la propriété de l'ONERA. Il ne peut être communiqué à des tiers et/ou reproduit sans l'autorisation préalable écrite de l'ONERA, et son contenu ne peut être divulgué. </a:t>
            </a:r>
            <a:br>
              <a:rPr lang="fr-FR" sz="800" b="0" dirty="0">
                <a:solidFill>
                  <a:schemeClr val="bg2"/>
                </a:solidFill>
              </a:rPr>
            </a:br>
            <a:r>
              <a:rPr lang="fr-FR" sz="800" b="0" i="1" dirty="0">
                <a:solidFill>
                  <a:schemeClr val="bg2"/>
                </a:solidFill>
              </a:rPr>
              <a:t>This document and the information </a:t>
            </a:r>
            <a:r>
              <a:rPr lang="fr-FR" sz="800" b="0" i="1" dirty="0" err="1">
                <a:solidFill>
                  <a:schemeClr val="bg2"/>
                </a:solidFill>
              </a:rPr>
              <a:t>contained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herein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is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proprietary</a:t>
            </a:r>
            <a:r>
              <a:rPr lang="fr-FR" sz="800" b="0" i="1" dirty="0">
                <a:solidFill>
                  <a:schemeClr val="bg2"/>
                </a:solidFill>
              </a:rPr>
              <a:t> information of ONERA and </a:t>
            </a:r>
            <a:r>
              <a:rPr lang="fr-FR" sz="800" b="0" i="1" dirty="0" err="1">
                <a:solidFill>
                  <a:schemeClr val="bg2"/>
                </a:solidFill>
              </a:rPr>
              <a:t>shall</a:t>
            </a:r>
            <a:r>
              <a:rPr lang="fr-FR" sz="800" b="0" i="1" dirty="0">
                <a:solidFill>
                  <a:schemeClr val="bg2"/>
                </a:solidFill>
              </a:rPr>
              <a:t> not </a:t>
            </a:r>
            <a:r>
              <a:rPr lang="fr-FR" sz="800" b="0" i="1" dirty="0" err="1">
                <a:solidFill>
                  <a:schemeClr val="bg2"/>
                </a:solidFill>
              </a:rPr>
              <a:t>be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disclosed</a:t>
            </a:r>
            <a:r>
              <a:rPr lang="fr-FR" sz="800" b="0" i="1" dirty="0">
                <a:solidFill>
                  <a:schemeClr val="bg2"/>
                </a:solidFill>
              </a:rPr>
              <a:t> or </a:t>
            </a:r>
            <a:r>
              <a:rPr lang="fr-FR" sz="800" b="0" i="1" dirty="0" err="1">
                <a:solidFill>
                  <a:schemeClr val="bg2"/>
                </a:solidFill>
              </a:rPr>
              <a:t>reproduced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without</a:t>
            </a:r>
            <a:r>
              <a:rPr lang="fr-FR" sz="800" b="0" i="1" dirty="0">
                <a:solidFill>
                  <a:schemeClr val="bg2"/>
                </a:solidFill>
              </a:rPr>
              <a:t> the </a:t>
            </a:r>
            <a:r>
              <a:rPr lang="fr-FR" sz="800" b="0" i="1" dirty="0" err="1">
                <a:solidFill>
                  <a:schemeClr val="bg2"/>
                </a:solidFill>
              </a:rPr>
              <a:t>prior</a:t>
            </a:r>
            <a:r>
              <a:rPr lang="fr-FR" sz="800" b="0" i="1" dirty="0">
                <a:solidFill>
                  <a:schemeClr val="bg2"/>
                </a:solidFill>
              </a:rPr>
              <a:t> </a:t>
            </a:r>
            <a:r>
              <a:rPr lang="fr-FR" sz="800" b="0" i="1" dirty="0" err="1">
                <a:solidFill>
                  <a:schemeClr val="bg2"/>
                </a:solidFill>
              </a:rPr>
              <a:t>authorization</a:t>
            </a:r>
            <a:r>
              <a:rPr lang="fr-FR" sz="800" b="0" i="1" dirty="0">
                <a:solidFill>
                  <a:schemeClr val="bg2"/>
                </a:solidFill>
              </a:rPr>
              <a:t> of ONERA.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02" y="2566736"/>
            <a:ext cx="2376264" cy="1909894"/>
          </a:xfrm>
          <a:prstGeom prst="rect">
            <a:avLst/>
          </a:prstGeom>
        </p:spPr>
      </p:pic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130176" y="4458281"/>
            <a:ext cx="89058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09A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000" b="0" dirty="0">
                <a:solidFill>
                  <a:schemeClr val="bg2"/>
                </a:solidFill>
              </a:rPr>
              <a:t>This work received funding from the European space agency under ESA </a:t>
            </a:r>
            <a:r>
              <a:rPr lang="en-GB" sz="1000" b="0" dirty="0" smtClean="0">
                <a:solidFill>
                  <a:schemeClr val="bg2"/>
                </a:solidFill>
              </a:rPr>
              <a:t>Contract 4000137689/22/NL/CRS.</a:t>
            </a:r>
            <a:endParaRPr lang="fr-FR" sz="1000" b="0" dirty="0">
              <a:solidFill>
                <a:schemeClr val="bg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87360" y="4422915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00" dirty="0" smtClean="0">
                <a:solidFill>
                  <a:schemeClr val="bg1">
                    <a:lumMod val="50000"/>
                  </a:schemeClr>
                </a:solidFill>
              </a:rPr>
              <a:t>Logo </a:t>
            </a:r>
            <a:r>
              <a:rPr lang="fr-FR" sz="700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700" dirty="0" err="1" smtClean="0">
                <a:solidFill>
                  <a:schemeClr val="bg1">
                    <a:lumMod val="50000"/>
                  </a:schemeClr>
                </a:solidFill>
              </a:rPr>
              <a:t>redit</a:t>
            </a:r>
            <a:r>
              <a:rPr lang="fr-FR" sz="700" dirty="0" smtClean="0">
                <a:solidFill>
                  <a:schemeClr val="bg1">
                    <a:lumMod val="50000"/>
                  </a:schemeClr>
                </a:solidFill>
              </a:rPr>
              <a:t>: N. </a:t>
            </a:r>
            <a:r>
              <a:rPr lang="fr-FR" sz="700" dirty="0" err="1" smtClean="0">
                <a:solidFill>
                  <a:schemeClr val="bg1">
                    <a:lumMod val="50000"/>
                  </a:schemeClr>
                </a:solidFill>
              </a:rPr>
              <a:t>Dahmen</a:t>
            </a:r>
            <a:endParaRPr lang="en-GB" sz="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Temporal </a:t>
            </a:r>
            <a:r>
              <a:rPr lang="fr-FR" dirty="0" err="1" smtClean="0"/>
              <a:t>correlation</a:t>
            </a:r>
            <a:r>
              <a:rPr lang="fr-FR" dirty="0" smtClean="0"/>
              <a:t> </a:t>
            </a:r>
            <a:r>
              <a:rPr lang="fr-FR" dirty="0" err="1" smtClean="0"/>
              <a:t>modelling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79400" y="1275160"/>
                <a:ext cx="4580632" cy="3086100"/>
              </a:xfrm>
            </p:spPr>
            <p:txBody>
              <a:bodyPr/>
              <a:lstStyle/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Most complex dynamics in the correlations is the </a:t>
                </a:r>
                <a:r>
                  <a:rPr lang="en-US" sz="1600" dirty="0" smtClean="0">
                    <a:solidFill>
                      <a:srgbClr val="00509A"/>
                    </a:solidFill>
                  </a:rPr>
                  <a:t>temporal</a:t>
                </a:r>
                <a:r>
                  <a:rPr lang="en-US" sz="1600" dirty="0" smtClean="0"/>
                  <a:t> dependency</a:t>
                </a:r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Time </a:t>
                </a:r>
                <a:r>
                  <a:rPr lang="en-US" sz="1600" dirty="0" err="1"/>
                  <a:t>c</a:t>
                </a:r>
                <a:r>
                  <a:rPr lang="en-US" sz="1600" dirty="0" err="1" smtClean="0"/>
                  <a:t>orrelograms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show several components:</a:t>
                </a:r>
              </a:p>
              <a:p>
                <a:pPr marL="600075" lvl="1" indent="-257175">
                  <a:buFont typeface="Arial" panose="020B0604020202020204" pitchFamily="34" charset="0"/>
                  <a:buChar char="•"/>
                </a:pPr>
                <a:r>
                  <a:rPr lang="en-US" sz="1350" dirty="0"/>
                  <a:t>Storm response (short term to several months)</a:t>
                </a:r>
              </a:p>
              <a:p>
                <a:pPr marL="600075" lvl="1" indent="-257175">
                  <a:buFont typeface="Arial" panose="020B0604020202020204" pitchFamily="34" charset="0"/>
                  <a:buChar char="•"/>
                </a:pPr>
                <a:r>
                  <a:rPr lang="en-US" sz="1350" dirty="0"/>
                  <a:t>CIR effects : 27 days period, up to 6 months</a:t>
                </a:r>
              </a:p>
              <a:p>
                <a:pPr marL="600075" lvl="1" indent="-257175">
                  <a:buFont typeface="Arial" panose="020B0604020202020204" pitchFamily="34" charset="0"/>
                  <a:buChar char="•"/>
                </a:pPr>
                <a:r>
                  <a:rPr lang="en-US" sz="1350" dirty="0"/>
                  <a:t>Semi-Annual Variation: 6 month period</a:t>
                </a:r>
              </a:p>
              <a:p>
                <a:pPr marL="600075" lvl="1" indent="-257175">
                  <a:buFont typeface="Arial" panose="020B0604020202020204" pitchFamily="34" charset="0"/>
                  <a:buChar char="•"/>
                </a:pPr>
                <a:r>
                  <a:rPr lang="en-US" sz="1350" dirty="0"/>
                  <a:t>Solar-cycle dependency: 11 years </a:t>
                </a:r>
                <a:r>
                  <a:rPr lang="en-US" sz="1350" dirty="0" smtClean="0"/>
                  <a:t>period</a:t>
                </a:r>
                <a:endParaRPr lang="en-US" sz="1350" dirty="0"/>
              </a:p>
              <a:p>
                <a:pPr marL="257175" indent="-257175">
                  <a:buFont typeface="Arial" panose="020B0604020202020204" pitchFamily="34" charset="0"/>
                  <a:buChar char="•"/>
                </a:pPr>
                <a:r>
                  <a:rPr lang="en-US" sz="1500" dirty="0">
                    <a:solidFill>
                      <a:srgbClr val="00509A"/>
                    </a:solidFill>
                  </a:rPr>
                  <a:t>Temporal model </a:t>
                </a:r>
                <a:r>
                  <a:rPr lang="en-US" sz="1500" dirty="0"/>
                  <a:t>with 9 parameters can be fitted, works well for different energies and positions : </a:t>
                </a:r>
                <a:endParaRPr lang="en-US" sz="1500" dirty="0" smtClean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50" i="1">
                          <a:latin typeface="Cambria Math"/>
                        </a:rPr>
                        <m:t>𝜃</m:t>
                      </m:r>
                      <m:r>
                        <a:rPr lang="fr-FR" sz="105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fr-FR" sz="10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105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𝑠𝑡𝑜𝑟𝑚</m:t>
                              </m:r>
                            </m:sub>
                          </m:sSub>
                          <m:r>
                            <a:rPr lang="fr-FR" sz="105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𝑐𝑖𝑟</m:t>
                              </m:r>
                            </m:sub>
                          </m:sSub>
                          <m:r>
                            <a:rPr lang="fr-FR" sz="105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𝑐𝑖𝑟</m:t>
                              </m:r>
                            </m:sub>
                          </m:sSub>
                          <m:r>
                            <a:rPr lang="fr-FR" sz="105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050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𝑐𝑖𝑟</m:t>
                              </m:r>
                            </m:sub>
                          </m:sSub>
                          <m:r>
                            <a:rPr lang="fr-FR" sz="105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𝑠𝑎𝑣</m:t>
                              </m:r>
                            </m:sub>
                          </m:sSub>
                          <m:r>
                            <a:rPr lang="fr-FR" sz="105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050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𝑠𝑎𝑣</m:t>
                              </m:r>
                            </m:sub>
                          </m:sSub>
                          <m:r>
                            <a:rPr lang="fr-FR" sz="105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05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  <m:r>
                            <a:rPr lang="fr-FR" sz="105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sz="10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050">
                                  <a:latin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fr-FR" sz="1050" i="1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050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400" y="1275160"/>
                <a:ext cx="4580632" cy="3086100"/>
              </a:xfrm>
              <a:blipFill>
                <a:blip r:embed="rId2"/>
                <a:stretch>
                  <a:fillRect l="-2530" t="-1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989783"/>
            <a:ext cx="4024918" cy="337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8677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Resulting</a:t>
            </a:r>
            <a:r>
              <a:rPr lang="fr-FR" dirty="0" smtClean="0"/>
              <a:t> </a:t>
            </a:r>
            <a:r>
              <a:rPr lang="fr-FR" dirty="0" err="1"/>
              <a:t>c</a:t>
            </a:r>
            <a:r>
              <a:rPr lang="fr-FR" dirty="0" err="1" smtClean="0"/>
              <a:t>orrelation</a:t>
            </a:r>
            <a:r>
              <a:rPr lang="fr-FR" dirty="0" smtClean="0"/>
              <a:t> model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131590"/>
            <a:ext cx="5228704" cy="3229670"/>
          </a:xfrm>
        </p:spPr>
        <p:txBody>
          <a:bodyPr/>
          <a:lstStyle/>
          <a:p>
            <a:r>
              <a:rPr lang="en-GB" sz="1600" dirty="0" smtClean="0"/>
              <a:t>A </a:t>
            </a:r>
            <a:r>
              <a:rPr lang="en-GB" sz="1600" dirty="0" smtClean="0">
                <a:solidFill>
                  <a:srgbClr val="00509A"/>
                </a:solidFill>
              </a:rPr>
              <a:t>deep-learning model </a:t>
            </a:r>
            <a:r>
              <a:rPr lang="en-GB" sz="1600" dirty="0" smtClean="0"/>
              <a:t>was trained to map from pairs of magnetic coordinates to the temporal model parameters</a:t>
            </a:r>
          </a:p>
          <a:p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obtained</a:t>
            </a:r>
            <a:r>
              <a:rPr lang="fr-FR" sz="1600" dirty="0" smtClean="0"/>
              <a:t>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00509A"/>
                </a:solidFill>
              </a:rPr>
              <a:t>good reconstruction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correlation</a:t>
            </a:r>
            <a:r>
              <a:rPr lang="fr-FR" sz="1600" dirty="0" smtClean="0"/>
              <a:t> coefficient at the </a:t>
            </a:r>
            <a:r>
              <a:rPr lang="fr-FR" sz="1600" dirty="0" err="1" smtClean="0"/>
              <a:t>various</a:t>
            </a:r>
            <a:r>
              <a:rPr lang="fr-FR" sz="1600" dirty="0" smtClean="0"/>
              <a:t> </a:t>
            </a:r>
            <a:r>
              <a:rPr lang="fr-FR" sz="1600" dirty="0" err="1" smtClean="0"/>
              <a:t>timescales</a:t>
            </a:r>
            <a:endParaRPr lang="en-GB" sz="1600" dirty="0"/>
          </a:p>
          <a:p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07842"/>
            <a:ext cx="2858758" cy="19215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09789"/>
            <a:ext cx="2858758" cy="192156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b="2327"/>
          <a:stretch/>
        </p:blipFill>
        <p:spPr>
          <a:xfrm>
            <a:off x="800112" y="2784015"/>
            <a:ext cx="4187279" cy="18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Statistical modelling of the fluxes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509A"/>
                </a:solidFill>
              </a:rPr>
              <a:t>Application to environment specification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4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GLORAB </a:t>
            </a:r>
            <a:r>
              <a:rPr lang="fr-FR" dirty="0" err="1" smtClean="0"/>
              <a:t>specification</a:t>
            </a:r>
            <a:r>
              <a:rPr lang="fr-FR" dirty="0" smtClean="0"/>
              <a:t> model prototype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881558"/>
            <a:ext cx="1872207" cy="155739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9582"/>
            <a:ext cx="6048672" cy="3456384"/>
          </a:xfrm>
        </p:spPr>
        <p:txBody>
          <a:bodyPr/>
          <a:lstStyle/>
          <a:p>
            <a:r>
              <a:rPr lang="fr-FR" sz="1800" dirty="0" smtClean="0"/>
              <a:t>The goal of the </a:t>
            </a:r>
            <a:r>
              <a:rPr lang="fr-FR" sz="1800" b="1" dirty="0" smtClean="0">
                <a:solidFill>
                  <a:srgbClr val="00509A"/>
                </a:solidFill>
              </a:rPr>
              <a:t>ESA GLORAB </a:t>
            </a:r>
            <a:r>
              <a:rPr lang="fr-FR" sz="1800" dirty="0" err="1" smtClean="0"/>
              <a:t>project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to </a:t>
            </a:r>
            <a:r>
              <a:rPr lang="fr-FR" sz="1800" dirty="0" err="1" smtClean="0"/>
              <a:t>develop</a:t>
            </a:r>
            <a:r>
              <a:rPr lang="fr-FR" sz="1800" dirty="0" smtClean="0"/>
              <a:t>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b="1" dirty="0" smtClean="0">
                <a:solidFill>
                  <a:srgbClr val="00509A"/>
                </a:solidFill>
              </a:rPr>
              <a:t>global radiation </a:t>
            </a:r>
            <a:r>
              <a:rPr lang="fr-FR" sz="1800" b="1" dirty="0" err="1" smtClean="0">
                <a:solidFill>
                  <a:srgbClr val="00509A"/>
                </a:solidFill>
              </a:rPr>
              <a:t>belt</a:t>
            </a:r>
            <a:r>
              <a:rPr lang="fr-FR" sz="1800" dirty="0" smtClean="0"/>
              <a:t> model prototypes (one for </a:t>
            </a:r>
            <a:r>
              <a:rPr lang="fr-FR" sz="1800" dirty="0" err="1" smtClean="0"/>
              <a:t>electrons</a:t>
            </a:r>
            <a:r>
              <a:rPr lang="fr-FR" sz="1800" dirty="0" smtClean="0"/>
              <a:t>, one for protons), </a:t>
            </a:r>
            <a:r>
              <a:rPr lang="fr-FR" sz="1800" dirty="0" err="1" smtClean="0"/>
              <a:t>dedicated</a:t>
            </a:r>
            <a:r>
              <a:rPr lang="fr-FR" sz="1800" dirty="0" smtClean="0"/>
              <a:t> to the LEO/MEO </a:t>
            </a:r>
            <a:r>
              <a:rPr lang="fr-FR" sz="1800" dirty="0" err="1" smtClean="0"/>
              <a:t>regions</a:t>
            </a:r>
            <a:endParaRPr lang="fr-FR" sz="1800" dirty="0"/>
          </a:p>
          <a:p>
            <a:r>
              <a:rPr lang="fr-FR" sz="1800" b="1" dirty="0" err="1" smtClean="0">
                <a:solidFill>
                  <a:srgbClr val="00509A"/>
                </a:solidFill>
              </a:rPr>
              <a:t>Re-analysis</a:t>
            </a:r>
            <a:r>
              <a:rPr lang="fr-FR" sz="1800" b="1" dirty="0" smtClean="0">
                <a:solidFill>
                  <a:srgbClr val="00509A"/>
                </a:solidFill>
              </a:rPr>
              <a:t> </a:t>
            </a:r>
            <a:r>
              <a:rPr lang="fr-FR" sz="1800" b="1" dirty="0" err="1" smtClean="0">
                <a:solidFill>
                  <a:srgbClr val="00509A"/>
                </a:solidFill>
              </a:rPr>
              <a:t>databases</a:t>
            </a:r>
            <a:r>
              <a:rPr lang="fr-FR" sz="1800" b="1" dirty="0" smtClean="0">
                <a:solidFill>
                  <a:srgbClr val="00509A"/>
                </a:solidFill>
              </a:rPr>
              <a:t> </a:t>
            </a:r>
            <a:r>
              <a:rPr lang="fr-FR" sz="1800" dirty="0" err="1" smtClean="0"/>
              <a:t>were</a:t>
            </a:r>
            <a:r>
              <a:rPr lang="fr-FR" sz="1800" dirty="0" smtClean="0"/>
              <a:t> </a:t>
            </a:r>
            <a:r>
              <a:rPr lang="fr-FR" sz="1800" dirty="0" err="1" smtClean="0"/>
              <a:t>produced</a:t>
            </a:r>
            <a:r>
              <a:rPr lang="fr-FR" sz="1800" dirty="0"/>
              <a:t> </a:t>
            </a:r>
            <a:r>
              <a:rPr lang="fr-FR" sz="1800" dirty="0" smtClean="0"/>
              <a:t>for </a:t>
            </a:r>
            <a:r>
              <a:rPr lang="fr-FR" sz="1800" dirty="0" err="1" smtClean="0"/>
              <a:t>both</a:t>
            </a:r>
            <a:r>
              <a:rPr lang="fr-FR" sz="1800" dirty="0" smtClean="0"/>
              <a:t> </a:t>
            </a:r>
            <a:r>
              <a:rPr lang="fr-FR" sz="1800" dirty="0" err="1" smtClean="0"/>
              <a:t>electrons</a:t>
            </a:r>
            <a:r>
              <a:rPr lang="fr-FR" sz="1800" dirty="0" smtClean="0"/>
              <a:t> and protons </a:t>
            </a:r>
          </a:p>
          <a:p>
            <a:r>
              <a:rPr lang="fr-FR" sz="1800" dirty="0" smtClean="0"/>
              <a:t>The </a:t>
            </a:r>
            <a:r>
              <a:rPr lang="fr-FR" sz="1800" dirty="0" err="1" smtClean="0"/>
              <a:t>presented</a:t>
            </a:r>
            <a:r>
              <a:rPr lang="fr-FR" sz="1800" dirty="0"/>
              <a:t> </a:t>
            </a:r>
            <a:r>
              <a:rPr lang="fr-FR" sz="1800" dirty="0" err="1" smtClean="0"/>
              <a:t>statistical</a:t>
            </a:r>
            <a:r>
              <a:rPr lang="fr-FR" sz="1800" dirty="0" smtClean="0"/>
              <a:t> </a:t>
            </a:r>
            <a:r>
              <a:rPr lang="fr-FR" sz="1800" dirty="0" err="1" smtClean="0"/>
              <a:t>method</a:t>
            </a:r>
            <a:r>
              <a:rPr lang="fr-FR" sz="1800" dirty="0" smtClean="0"/>
              <a:t>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applied</a:t>
            </a:r>
            <a:r>
              <a:rPr lang="fr-FR" sz="1800" dirty="0" smtClean="0"/>
              <a:t>, and a </a:t>
            </a:r>
            <a:r>
              <a:rPr lang="fr-FR" sz="1800" dirty="0" err="1" smtClean="0"/>
              <a:t>dedicated</a:t>
            </a:r>
            <a:r>
              <a:rPr lang="fr-FR" sz="1800" dirty="0" smtClean="0"/>
              <a:t> </a:t>
            </a:r>
            <a:r>
              <a:rPr lang="fr-FR" sz="1800" b="1" dirty="0" smtClean="0">
                <a:solidFill>
                  <a:srgbClr val="00509A"/>
                </a:solidFill>
              </a:rPr>
              <a:t>end-user </a:t>
            </a:r>
            <a:r>
              <a:rPr lang="fr-FR" sz="1800" b="1" dirty="0" err="1" smtClean="0">
                <a:solidFill>
                  <a:srgbClr val="00509A"/>
                </a:solidFill>
              </a:rPr>
              <a:t>tool</a:t>
            </a:r>
            <a:r>
              <a:rPr lang="fr-FR" sz="1800" b="1" dirty="0" smtClean="0">
                <a:solidFill>
                  <a:srgbClr val="00509A"/>
                </a:solidFill>
              </a:rPr>
              <a:t> </a:t>
            </a:r>
            <a:r>
              <a:rPr lang="fr-FR" sz="1800" dirty="0" err="1" smtClean="0"/>
              <a:t>was</a:t>
            </a:r>
            <a:r>
              <a:rPr lang="fr-FR" sz="1800" dirty="0" smtClean="0"/>
              <a:t> </a:t>
            </a:r>
            <a:r>
              <a:rPr lang="fr-FR" sz="1800" dirty="0" err="1" smtClean="0"/>
              <a:t>developed</a:t>
            </a:r>
            <a:r>
              <a:rPr lang="fr-FR" sz="1800" dirty="0" smtClean="0"/>
              <a:t> to </a:t>
            </a:r>
            <a:r>
              <a:rPr lang="fr-FR" sz="1800" dirty="0" err="1" smtClean="0"/>
              <a:t>fly</a:t>
            </a:r>
            <a:r>
              <a:rPr lang="fr-FR" sz="1800" dirty="0" smtClean="0"/>
              <a:t> satellites in the model</a:t>
            </a:r>
          </a:p>
          <a:p>
            <a:r>
              <a:rPr lang="fr-FR" sz="1800" dirty="0" smtClean="0"/>
              <a:t>The model </a:t>
            </a:r>
            <a:r>
              <a:rPr lang="fr-FR" sz="1800" dirty="0" err="1" smtClean="0"/>
              <a:t>will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made </a:t>
            </a:r>
            <a:r>
              <a:rPr lang="fr-FR" sz="1800" dirty="0" err="1" smtClean="0"/>
              <a:t>publicly</a:t>
            </a:r>
            <a:r>
              <a:rPr lang="fr-FR" sz="1800" dirty="0" smtClean="0"/>
              <a:t> </a:t>
            </a:r>
            <a:r>
              <a:rPr lang="fr-FR" sz="1800" dirty="0" err="1" smtClean="0"/>
              <a:t>available</a:t>
            </a:r>
            <a:r>
              <a:rPr lang="fr-FR" sz="1800" dirty="0" smtClean="0"/>
              <a:t> by ESA on a future </a:t>
            </a:r>
            <a:r>
              <a:rPr lang="fr-FR" sz="1800" dirty="0" err="1" smtClean="0"/>
              <a:t>Spenvis</a:t>
            </a:r>
            <a:r>
              <a:rPr lang="fr-FR" sz="1800" dirty="0" smtClean="0"/>
              <a:t> release</a:t>
            </a:r>
            <a:endParaRPr lang="fr-FR" sz="1800" dirty="0"/>
          </a:p>
          <a:p>
            <a:endParaRPr lang="fr-FR" sz="1800" dirty="0" smtClean="0"/>
          </a:p>
          <a:p>
            <a:endParaRPr lang="en-GB" dirty="0"/>
          </a:p>
          <a:p>
            <a:endParaRPr lang="fr-FR" sz="18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78" y="2563390"/>
            <a:ext cx="2314921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GLORAB model </a:t>
            </a:r>
            <a:r>
              <a:rPr lang="fr-FR" dirty="0" err="1" smtClean="0"/>
              <a:t>overview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grpSp>
        <p:nvGrpSpPr>
          <p:cNvPr id="68" name="Groupe 67"/>
          <p:cNvGrpSpPr/>
          <p:nvPr/>
        </p:nvGrpSpPr>
        <p:grpSpPr>
          <a:xfrm>
            <a:off x="524728" y="952940"/>
            <a:ext cx="7848872" cy="3498094"/>
            <a:chOff x="450369" y="863166"/>
            <a:chExt cx="8280734" cy="4836823"/>
          </a:xfrm>
        </p:grpSpPr>
        <p:pic>
          <p:nvPicPr>
            <p:cNvPr id="38" name="Espace réservé du contenu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003" y="1769526"/>
              <a:ext cx="1341561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</p:pic>
        <p:cxnSp>
          <p:nvCxnSpPr>
            <p:cNvPr id="39" name="Connecteur droit avec flèche 38"/>
            <p:cNvCxnSpPr>
              <a:stCxn id="38" idx="3"/>
              <a:endCxn id="40" idx="1"/>
            </p:cNvCxnSpPr>
            <p:nvPr/>
          </p:nvCxnSpPr>
          <p:spPr bwMode="auto">
            <a:xfrm>
              <a:off x="1944564" y="2345590"/>
              <a:ext cx="746671" cy="13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235" y="1799039"/>
              <a:ext cx="1440626" cy="1095724"/>
            </a:xfrm>
            <a:prstGeom prst="rect">
              <a:avLst/>
            </a:prstGeom>
          </p:spPr>
        </p:pic>
        <p:cxnSp>
          <p:nvCxnSpPr>
            <p:cNvPr id="41" name="Connecteur droit avec flèche 40"/>
            <p:cNvCxnSpPr>
              <a:stCxn id="40" idx="3"/>
              <a:endCxn id="42" idx="1"/>
            </p:cNvCxnSpPr>
            <p:nvPr/>
          </p:nvCxnSpPr>
          <p:spPr bwMode="auto">
            <a:xfrm flipV="1">
              <a:off x="4131861" y="2345590"/>
              <a:ext cx="719614" cy="13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475" y="1797728"/>
              <a:ext cx="1444243" cy="1095724"/>
            </a:xfrm>
            <a:prstGeom prst="rect">
              <a:avLst/>
            </a:prstGeom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7739" y="1798360"/>
              <a:ext cx="1437071" cy="1095408"/>
            </a:xfrm>
            <a:prstGeom prst="rect">
              <a:avLst/>
            </a:prstGeom>
          </p:spPr>
        </p:pic>
        <p:cxnSp>
          <p:nvCxnSpPr>
            <p:cNvPr id="44" name="Connecteur droit avec flèche 43"/>
            <p:cNvCxnSpPr>
              <a:stCxn id="42" idx="3"/>
              <a:endCxn id="43" idx="1"/>
            </p:cNvCxnSpPr>
            <p:nvPr/>
          </p:nvCxnSpPr>
          <p:spPr bwMode="auto">
            <a:xfrm>
              <a:off x="6295718" y="2345590"/>
              <a:ext cx="932021" cy="4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5" name="ZoneTexte 44"/>
            <p:cNvSpPr txBox="1"/>
            <p:nvPr/>
          </p:nvSpPr>
          <p:spPr>
            <a:xfrm>
              <a:off x="450369" y="1274508"/>
              <a:ext cx="16337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Trajectory</a:t>
              </a:r>
            </a:p>
            <a:p>
              <a:pPr algn="ctr"/>
              <a:r>
                <a:rPr lang="en-US" sz="1100" dirty="0" smtClean="0"/>
                <a:t>Magnetic coordinates</a:t>
              </a:r>
              <a:endParaRPr lang="en-US" sz="11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2713282" y="1382229"/>
              <a:ext cx="13965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Correlation matrix</a:t>
              </a:r>
              <a:endParaRPr lang="en-US" sz="11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788765" y="1274507"/>
              <a:ext cx="15696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Sampled trajectories</a:t>
              </a:r>
            </a:p>
            <a:p>
              <a:pPr algn="ctr"/>
              <a:r>
                <a:rPr lang="en-US" sz="1100" dirty="0" smtClean="0"/>
                <a:t>(Normalized fluxes)</a:t>
              </a:r>
              <a:endParaRPr lang="en-US" sz="1100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161443" y="1274507"/>
              <a:ext cx="15696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Sampled trajectories</a:t>
              </a:r>
            </a:p>
            <a:p>
              <a:pPr algn="ctr"/>
              <a:r>
                <a:rPr lang="en-US" sz="1100" dirty="0" smtClean="0"/>
                <a:t>(Real fluxes)</a:t>
              </a:r>
              <a:endParaRPr lang="en-US" sz="11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713406" y="2894763"/>
              <a:ext cx="120898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err="1" smtClean="0"/>
                <a:t>Spatio</a:t>
              </a:r>
              <a:r>
                <a:rPr lang="en-US" sz="1050" dirty="0" smtClean="0"/>
                <a:t>-temporal</a:t>
              </a:r>
            </a:p>
            <a:p>
              <a:pPr algn="ctr"/>
              <a:r>
                <a:rPr lang="en-US" sz="1050" dirty="0" smtClean="0"/>
                <a:t>Correlation</a:t>
              </a:r>
            </a:p>
            <a:p>
              <a:pPr algn="ctr"/>
              <a:r>
                <a:rPr lang="en-US" sz="1050" dirty="0" smtClean="0"/>
                <a:t>Model</a:t>
              </a:r>
              <a:endParaRPr lang="en-US" sz="105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3988166" y="2936192"/>
              <a:ext cx="100700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Monte-Carlo</a:t>
              </a:r>
            </a:p>
            <a:p>
              <a:pPr algn="ctr"/>
              <a:r>
                <a:rPr lang="en-US" sz="1050" dirty="0" smtClean="0"/>
                <a:t>Sampling</a:t>
              </a:r>
              <a:endParaRPr lang="en-US" sz="105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069077" y="2987095"/>
              <a:ext cx="138531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Application of</a:t>
              </a:r>
            </a:p>
            <a:p>
              <a:pPr algn="ctr"/>
              <a:r>
                <a:rPr lang="en-US" sz="1050" dirty="0" smtClean="0"/>
                <a:t>Local distributions</a:t>
              </a:r>
              <a:endParaRPr lang="en-US" sz="105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39574" y="863166"/>
              <a:ext cx="2949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1</a:t>
              </a:r>
              <a:r>
                <a:rPr lang="en-US" sz="1800" baseline="30000" dirty="0" smtClean="0">
                  <a:solidFill>
                    <a:schemeClr val="tx1"/>
                  </a:solidFill>
                </a:rPr>
                <a:t>st</a:t>
              </a:r>
              <a:r>
                <a:rPr lang="en-US" sz="1800" dirty="0" smtClean="0">
                  <a:solidFill>
                    <a:schemeClr val="tx1"/>
                  </a:solidFill>
                </a:rPr>
                <a:t> pass: Orbit flux model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972947" y="3560763"/>
              <a:ext cx="4503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2</a:t>
              </a:r>
              <a:r>
                <a:rPr lang="en-US" sz="18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sz="1800" dirty="0" smtClean="0">
                  <a:solidFill>
                    <a:schemeClr val="tx1"/>
                  </a:solidFill>
                </a:rPr>
                <a:t>  pass (optional): Repeat orbit model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224" y="4231957"/>
              <a:ext cx="1306070" cy="977187"/>
            </a:xfrm>
            <a:prstGeom prst="rect">
              <a:avLst/>
            </a:prstGeom>
          </p:spPr>
        </p:pic>
        <p:sp>
          <p:nvSpPr>
            <p:cNvPr id="55" name="ZoneTexte 54"/>
            <p:cNvSpPr txBox="1"/>
            <p:nvPr/>
          </p:nvSpPr>
          <p:spPr>
            <a:xfrm>
              <a:off x="659563" y="5213931"/>
              <a:ext cx="12153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Orbit mean flux</a:t>
              </a:r>
            </a:p>
            <a:p>
              <a:pPr algn="ctr"/>
              <a:r>
                <a:rPr lang="en-US" sz="1100" dirty="0" smtClean="0"/>
                <a:t>Distribution</a:t>
              </a:r>
              <a:endParaRPr lang="en-US" sz="1100" dirty="0"/>
            </a:p>
          </p:txBody>
        </p:sp>
        <p:cxnSp>
          <p:nvCxnSpPr>
            <p:cNvPr id="56" name="Connecteur droit avec flèche 55"/>
            <p:cNvCxnSpPr/>
            <p:nvPr/>
          </p:nvCxnSpPr>
          <p:spPr bwMode="auto">
            <a:xfrm>
              <a:off x="1944564" y="4709733"/>
              <a:ext cx="746671" cy="13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390" y="4171998"/>
              <a:ext cx="1470698" cy="1097104"/>
            </a:xfrm>
            <a:prstGeom prst="rect">
              <a:avLst/>
            </a:prstGeom>
          </p:spPr>
        </p:pic>
        <p:sp>
          <p:nvSpPr>
            <p:cNvPr id="58" name="ZoneTexte 57"/>
            <p:cNvSpPr txBox="1"/>
            <p:nvPr/>
          </p:nvSpPr>
          <p:spPr>
            <a:xfrm>
              <a:off x="2896406" y="5269102"/>
              <a:ext cx="11961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Representative</a:t>
              </a:r>
            </a:p>
            <a:p>
              <a:pPr algn="ctr"/>
              <a:r>
                <a:rPr lang="en-US" sz="1100" dirty="0"/>
                <a:t>p</a:t>
              </a:r>
              <a:r>
                <a:rPr lang="en-US" sz="1100" dirty="0" smtClean="0"/>
                <a:t>oint selection</a:t>
              </a:r>
              <a:endParaRPr lang="en-US" sz="1100" dirty="0"/>
            </a:p>
          </p:txBody>
        </p:sp>
        <p:pic>
          <p:nvPicPr>
            <p:cNvPr id="59" name="Imag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3698" y="4156477"/>
              <a:ext cx="1396447" cy="1057454"/>
            </a:xfrm>
            <a:prstGeom prst="rect">
              <a:avLst/>
            </a:prstGeom>
          </p:spPr>
        </p:pic>
        <p:cxnSp>
          <p:nvCxnSpPr>
            <p:cNvPr id="60" name="Connecteur droit avec flèche 59"/>
            <p:cNvCxnSpPr/>
            <p:nvPr/>
          </p:nvCxnSpPr>
          <p:spPr bwMode="auto">
            <a:xfrm>
              <a:off x="4169565" y="4683893"/>
              <a:ext cx="746671" cy="13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1" name="ZoneTexte 60"/>
            <p:cNvSpPr txBox="1"/>
            <p:nvPr/>
          </p:nvSpPr>
          <p:spPr>
            <a:xfrm>
              <a:off x="7161443" y="5247133"/>
              <a:ext cx="15696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Sampled trajectories</a:t>
              </a:r>
            </a:p>
            <a:p>
              <a:pPr algn="ctr"/>
              <a:r>
                <a:rPr lang="en-US" sz="1100" dirty="0" smtClean="0"/>
                <a:t>(Mean flux per orbit)</a:t>
              </a:r>
              <a:endParaRPr lang="en-US" sz="1100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849664" y="4296702"/>
              <a:ext cx="9364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Correlation</a:t>
              </a:r>
              <a:endParaRPr lang="en-US" sz="105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149007" y="4038217"/>
              <a:ext cx="902811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Temporal </a:t>
              </a:r>
            </a:p>
            <a:p>
              <a:pPr algn="ctr"/>
              <a:r>
                <a:rPr lang="en-US" sz="1050" dirty="0" smtClean="0"/>
                <a:t>Correlation</a:t>
              </a:r>
            </a:p>
            <a:p>
              <a:pPr algn="ctr"/>
              <a:r>
                <a:rPr lang="en-US" sz="1050" dirty="0" smtClean="0"/>
                <a:t>Model</a:t>
              </a:r>
              <a:endParaRPr lang="en-US" sz="1050" dirty="0"/>
            </a:p>
          </p:txBody>
        </p:sp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068" y="4201042"/>
              <a:ext cx="1302412" cy="965702"/>
            </a:xfrm>
            <a:prstGeom prst="rect">
              <a:avLst/>
            </a:prstGeom>
          </p:spPr>
        </p:pic>
        <p:cxnSp>
          <p:nvCxnSpPr>
            <p:cNvPr id="65" name="Connecteur droit avec flèche 64"/>
            <p:cNvCxnSpPr>
              <a:stCxn id="59" idx="3"/>
              <a:endCxn id="64" idx="1"/>
            </p:cNvCxnSpPr>
            <p:nvPr/>
          </p:nvCxnSpPr>
          <p:spPr bwMode="auto">
            <a:xfrm flipV="1">
              <a:off x="6420145" y="4683893"/>
              <a:ext cx="874923" cy="13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" name="ZoneTexte 65"/>
            <p:cNvSpPr txBox="1"/>
            <p:nvPr/>
          </p:nvSpPr>
          <p:spPr>
            <a:xfrm>
              <a:off x="6440951" y="4295903"/>
              <a:ext cx="8194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 smtClean="0"/>
                <a:t>Sampling</a:t>
              </a:r>
              <a:endParaRPr lang="en-US" sz="1050" dirty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5104604" y="5247133"/>
              <a:ext cx="12346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Autocorrelation</a:t>
              </a:r>
            </a:p>
            <a:p>
              <a:pPr algn="ctr"/>
              <a:r>
                <a:rPr lang="en-US" sz="1100" dirty="0" smtClean="0"/>
                <a:t>Matrix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16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Products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75160"/>
            <a:ext cx="3528392" cy="3086100"/>
          </a:xfrm>
        </p:spPr>
        <p:txBody>
          <a:bodyPr/>
          <a:lstStyle/>
          <a:p>
            <a:r>
              <a:rPr lang="fr-FR" sz="1600" dirty="0" smtClean="0"/>
              <a:t>The GLORAB model </a:t>
            </a:r>
            <a:r>
              <a:rPr lang="fr-FR" sz="1600" dirty="0" err="1" smtClean="0"/>
              <a:t>produces</a:t>
            </a:r>
            <a:r>
              <a:rPr lang="fr-FR" sz="1600" dirty="0" smtClean="0"/>
              <a:t> a </a:t>
            </a:r>
            <a:r>
              <a:rPr lang="fr-FR" sz="1600" dirty="0" err="1" smtClean="0"/>
              <a:t>very</a:t>
            </a:r>
            <a:r>
              <a:rPr lang="fr-FR" sz="1600" dirty="0" smtClean="0"/>
              <a:t> </a:t>
            </a:r>
            <a:r>
              <a:rPr lang="fr-FR" sz="1600" b="1" dirty="0" err="1" smtClean="0">
                <a:solidFill>
                  <a:srgbClr val="00509A"/>
                </a:solidFill>
              </a:rPr>
              <a:t>detailed</a:t>
            </a:r>
            <a:r>
              <a:rPr lang="fr-FR" sz="1600" b="1" dirty="0" smtClean="0">
                <a:solidFill>
                  <a:srgbClr val="00509A"/>
                </a:solidFill>
              </a:rPr>
              <a:t> </a:t>
            </a:r>
            <a:r>
              <a:rPr lang="fr-FR" sz="1600" b="1" dirty="0" err="1" smtClean="0">
                <a:solidFill>
                  <a:srgbClr val="00509A"/>
                </a:solidFill>
              </a:rPr>
              <a:t>statistical</a:t>
            </a:r>
            <a:r>
              <a:rPr lang="fr-FR" sz="1600" b="1" dirty="0" smtClean="0">
                <a:solidFill>
                  <a:srgbClr val="00509A"/>
                </a:solidFill>
              </a:rPr>
              <a:t> description </a:t>
            </a:r>
            <a:r>
              <a:rPr lang="fr-FR" sz="1600" dirty="0" smtClean="0"/>
              <a:t>of the </a:t>
            </a:r>
            <a:r>
              <a:rPr lang="fr-FR" sz="1600" dirty="0" err="1" smtClean="0"/>
              <a:t>environment</a:t>
            </a:r>
            <a:r>
              <a:rPr lang="fr-FR" sz="1600" dirty="0" smtClean="0"/>
              <a:t>:</a:t>
            </a:r>
          </a:p>
          <a:p>
            <a:pPr lvl="1"/>
            <a:r>
              <a:rPr lang="fr-FR" sz="1400" b="1" dirty="0" err="1" smtClean="0">
                <a:solidFill>
                  <a:srgbClr val="00509A"/>
                </a:solidFill>
              </a:rPr>
              <a:t>Instantaneous</a:t>
            </a:r>
            <a:r>
              <a:rPr lang="fr-FR" sz="1400" b="1" dirty="0" smtClean="0">
                <a:solidFill>
                  <a:srgbClr val="00509A"/>
                </a:solidFill>
              </a:rPr>
              <a:t> flux distributions </a:t>
            </a:r>
            <a:r>
              <a:rPr lang="fr-FR" sz="1400" dirty="0" smtClean="0"/>
              <a:t>at </a:t>
            </a:r>
            <a:r>
              <a:rPr lang="fr-FR" sz="1400" dirty="0" err="1" smtClean="0"/>
              <a:t>each</a:t>
            </a:r>
            <a:r>
              <a:rPr lang="fr-FR" sz="1400" dirty="0" smtClean="0"/>
              <a:t> point of the </a:t>
            </a:r>
            <a:r>
              <a:rPr lang="fr-FR" sz="1400" dirty="0" err="1" smtClean="0"/>
              <a:t>orbit</a:t>
            </a:r>
            <a:endParaRPr lang="fr-FR" sz="1400" dirty="0" smtClean="0"/>
          </a:p>
          <a:p>
            <a:pPr lvl="1"/>
            <a:r>
              <a:rPr lang="fr-FR" sz="1400" b="1" dirty="0" smtClean="0">
                <a:solidFill>
                  <a:srgbClr val="00509A"/>
                </a:solidFill>
              </a:rPr>
              <a:t>Cumulative fluence distributions </a:t>
            </a:r>
            <a:r>
              <a:rPr lang="fr-FR" sz="1400" dirty="0" err="1" smtClean="0"/>
              <a:t>along</a:t>
            </a:r>
            <a:r>
              <a:rPr lang="fr-FR" sz="1400" dirty="0" smtClean="0"/>
              <a:t> the mission profile</a:t>
            </a:r>
            <a:endParaRPr lang="fr-FR" sz="1800" dirty="0"/>
          </a:p>
          <a:p>
            <a:r>
              <a:rPr lang="fr-FR" sz="1600" dirty="0" smtClean="0"/>
              <a:t>It </a:t>
            </a:r>
            <a:r>
              <a:rPr lang="fr-FR" sz="1600" dirty="0" err="1" smtClean="0"/>
              <a:t>provides</a:t>
            </a:r>
            <a:r>
              <a:rPr lang="fr-FR" sz="1600" dirty="0" smtClean="0"/>
              <a:t> a </a:t>
            </a:r>
            <a:r>
              <a:rPr lang="fr-FR" sz="1600" dirty="0" err="1" smtClean="0"/>
              <a:t>much</a:t>
            </a:r>
            <a:r>
              <a:rPr lang="fr-FR" sz="1600" dirty="0" smtClean="0"/>
              <a:t> </a:t>
            </a:r>
            <a:r>
              <a:rPr lang="fr-FR" sz="1600" dirty="0" err="1" smtClean="0"/>
              <a:t>richer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</a:t>
            </a:r>
            <a:r>
              <a:rPr lang="fr-FR" sz="1600" dirty="0" smtClean="0"/>
              <a:t> </a:t>
            </a:r>
            <a:r>
              <a:rPr lang="fr-FR" sz="1600" dirty="0" err="1" smtClean="0"/>
              <a:t>than</a:t>
            </a:r>
            <a:r>
              <a:rPr lang="fr-FR" sz="1600" dirty="0" smtClean="0"/>
              <a:t> </a:t>
            </a:r>
            <a:r>
              <a:rPr lang="fr-FR" sz="1600" dirty="0" err="1" smtClean="0"/>
              <a:t>most</a:t>
            </a:r>
            <a:r>
              <a:rPr lang="fr-FR" sz="1600" dirty="0" smtClean="0"/>
              <a:t> </a:t>
            </a:r>
            <a:r>
              <a:rPr lang="fr-FR" sz="1600" dirty="0" err="1" smtClean="0"/>
              <a:t>specification</a:t>
            </a:r>
            <a:r>
              <a:rPr lang="fr-FR" sz="1600" dirty="0" smtClean="0"/>
              <a:t> </a:t>
            </a:r>
            <a:r>
              <a:rPr lang="fr-FR" sz="1600" dirty="0" err="1" smtClean="0"/>
              <a:t>models</a:t>
            </a:r>
            <a:r>
              <a:rPr lang="fr-FR" sz="1600" dirty="0" smtClean="0"/>
              <a:t> </a:t>
            </a:r>
            <a:r>
              <a:rPr lang="fr-FR" sz="1600" dirty="0" err="1" smtClean="0"/>
              <a:t>currently</a:t>
            </a:r>
            <a:r>
              <a:rPr lang="fr-FR" sz="1600" dirty="0" smtClean="0"/>
              <a:t> </a:t>
            </a:r>
            <a:r>
              <a:rPr lang="fr-FR" sz="1600" dirty="0" err="1" smtClean="0"/>
              <a:t>used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973112"/>
            <a:ext cx="5508104" cy="27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2288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en-GB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1"/>
          <a:stretch/>
        </p:blipFill>
        <p:spPr>
          <a:xfrm>
            <a:off x="5580112" y="867175"/>
            <a:ext cx="3474984" cy="366155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66700" y="1347613"/>
            <a:ext cx="4881364" cy="270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19716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9pPr>
          </a:lstStyle>
          <a:p>
            <a:r>
              <a:rPr lang="fr-FR" sz="1800" b="0" kern="0" dirty="0" smtClean="0"/>
              <a:t>The GLORAB model </a:t>
            </a:r>
            <a:r>
              <a:rPr lang="fr-FR" sz="1800" b="0" kern="0" dirty="0" err="1" smtClean="0"/>
              <a:t>provides</a:t>
            </a:r>
            <a:r>
              <a:rPr lang="fr-FR" sz="1800" b="0" kern="0" dirty="0" smtClean="0"/>
              <a:t> a </a:t>
            </a:r>
            <a:r>
              <a:rPr lang="fr-FR" sz="1800" b="0" kern="0" dirty="0" err="1" smtClean="0"/>
              <a:t>similar</a:t>
            </a:r>
            <a:r>
              <a:rPr lang="fr-FR" sz="1800" b="0" kern="0" dirty="0" smtClean="0"/>
              <a:t> type of output as IRENE in </a:t>
            </a:r>
            <a:r>
              <a:rPr lang="fr-FR" sz="1800" b="0" kern="0" dirty="0" smtClean="0">
                <a:solidFill>
                  <a:srgbClr val="00509A"/>
                </a:solidFill>
              </a:rPr>
              <a:t>Monte-Carlo mode</a:t>
            </a:r>
            <a:endParaRPr lang="en-GB" sz="1800" b="0" kern="0" dirty="0" smtClean="0">
              <a:solidFill>
                <a:srgbClr val="00509A"/>
              </a:solidFill>
            </a:endParaRPr>
          </a:p>
          <a:p>
            <a:r>
              <a:rPr lang="fr-FR" sz="1800" b="0" kern="0" dirty="0" smtClean="0"/>
              <a:t>Much </a:t>
            </a:r>
            <a:r>
              <a:rPr lang="fr-FR" sz="1800" b="0" kern="0" dirty="0" err="1" smtClean="0">
                <a:solidFill>
                  <a:srgbClr val="00509A"/>
                </a:solidFill>
              </a:rPr>
              <a:t>quicker</a:t>
            </a:r>
            <a:r>
              <a:rPr lang="fr-FR" sz="1800" b="0" kern="0" dirty="0" smtClean="0"/>
              <a:t> computation time (</a:t>
            </a:r>
            <a:r>
              <a:rPr lang="fr-FR" sz="1800" b="0" kern="0" dirty="0" err="1" smtClean="0"/>
              <a:t>especially</a:t>
            </a:r>
            <a:r>
              <a:rPr lang="fr-FR" sz="1800" b="0" kern="0" dirty="0" smtClean="0"/>
              <a:t> </a:t>
            </a:r>
            <a:r>
              <a:rPr lang="en-GB" sz="1800" b="0" kern="0" dirty="0" smtClean="0"/>
              <a:t>for longer missions, seconds vs hours)</a:t>
            </a:r>
            <a:endParaRPr lang="en-GB" sz="600" b="0" kern="0" dirty="0" smtClean="0"/>
          </a:p>
          <a:p>
            <a:endParaRPr lang="en-GB" sz="1400" b="0" kern="0" dirty="0" smtClean="0"/>
          </a:p>
          <a:p>
            <a:r>
              <a:rPr lang="en-GB" sz="1600" b="0" kern="0" dirty="0" smtClean="0"/>
              <a:t>The evolution of the </a:t>
            </a:r>
            <a:r>
              <a:rPr lang="en-GB" sz="1600" b="0" kern="0" dirty="0" err="1" smtClean="0"/>
              <a:t>fluence</a:t>
            </a:r>
            <a:r>
              <a:rPr lang="en-GB" sz="1600" b="0" kern="0" dirty="0" smtClean="0"/>
              <a:t> variance along the mission is a direct consequence of the temporal covariance model</a:t>
            </a:r>
          </a:p>
          <a:p>
            <a:endParaRPr lang="fr-FR" sz="1400" b="0" kern="0" dirty="0" smtClean="0"/>
          </a:p>
          <a:p>
            <a:endParaRPr lang="fr-FR" sz="1800" b="0" kern="0" dirty="0" smtClean="0"/>
          </a:p>
          <a:p>
            <a:endParaRPr lang="fr-FR" sz="1800" b="0" kern="0" dirty="0" smtClean="0"/>
          </a:p>
          <a:p>
            <a:pPr marL="0" indent="0">
              <a:buNone/>
            </a:pPr>
            <a:endParaRPr lang="fr-FR" sz="1800" b="0" kern="0" dirty="0" smtClean="0"/>
          </a:p>
          <a:p>
            <a:endParaRPr lang="fr-FR" sz="1800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27788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Statistical modelling of the fluxes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Application to environment specification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509A"/>
                </a:solidFill>
              </a:rPr>
              <a:t>Conclusion</a:t>
            </a:r>
            <a:endParaRPr lang="en-GB" sz="2800" dirty="0">
              <a:solidFill>
                <a:srgbClr val="00509A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6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987574"/>
            <a:ext cx="5154258" cy="3456384"/>
          </a:xfrm>
        </p:spPr>
        <p:txBody>
          <a:bodyPr/>
          <a:lstStyle/>
          <a:p>
            <a:r>
              <a:rPr lang="en-GB" sz="1600" dirty="0" smtClean="0"/>
              <a:t>We</a:t>
            </a:r>
            <a:r>
              <a:rPr lang="fr-FR" sz="1600" dirty="0" smtClean="0"/>
              <a:t> have </a:t>
            </a:r>
            <a:r>
              <a:rPr lang="fr-FR" sz="1600" dirty="0" err="1" smtClean="0"/>
              <a:t>presented</a:t>
            </a:r>
            <a:r>
              <a:rPr lang="fr-FR" sz="1600" dirty="0" smtClean="0"/>
              <a:t> the </a:t>
            </a:r>
            <a:r>
              <a:rPr lang="fr-FR" sz="1600" dirty="0" err="1" smtClean="0"/>
              <a:t>statistical</a:t>
            </a:r>
            <a:r>
              <a:rPr lang="fr-FR" sz="1600" dirty="0" smtClean="0"/>
              <a:t> </a:t>
            </a:r>
            <a:r>
              <a:rPr lang="fr-FR" sz="1600" dirty="0" err="1" smtClean="0"/>
              <a:t>analysis</a:t>
            </a:r>
            <a:r>
              <a:rPr lang="fr-FR" sz="1600" dirty="0" smtClean="0"/>
              <a:t> </a:t>
            </a:r>
            <a:r>
              <a:rPr lang="fr-FR" sz="1600" dirty="0" err="1" smtClean="0"/>
              <a:t>performed</a:t>
            </a:r>
            <a:r>
              <a:rPr lang="fr-FR" sz="1600" dirty="0" smtClean="0"/>
              <a:t> to </a:t>
            </a:r>
            <a:r>
              <a:rPr lang="fr-FR" sz="1600" dirty="0" err="1" smtClean="0"/>
              <a:t>build</a:t>
            </a:r>
            <a:r>
              <a:rPr lang="fr-FR" sz="1600" dirty="0" smtClean="0"/>
              <a:t> the GLORAB prototype </a:t>
            </a:r>
            <a:r>
              <a:rPr lang="fr-FR" sz="1600" dirty="0" err="1" smtClean="0"/>
              <a:t>specification</a:t>
            </a:r>
            <a:r>
              <a:rPr lang="fr-FR" sz="1600" dirty="0" smtClean="0"/>
              <a:t> model</a:t>
            </a:r>
            <a:r>
              <a:rPr lang="en-GB" sz="1600" dirty="0" smtClean="0"/>
              <a:t>:</a:t>
            </a:r>
          </a:p>
          <a:p>
            <a:pPr lvl="1"/>
            <a:r>
              <a:rPr lang="fr-FR" sz="1200" dirty="0" err="1" smtClean="0"/>
              <a:t>Describes</a:t>
            </a:r>
            <a:r>
              <a:rPr lang="fr-FR" sz="1200" dirty="0" smtClean="0"/>
              <a:t> the </a:t>
            </a:r>
            <a:r>
              <a:rPr lang="fr-FR" sz="1200" dirty="0" err="1" smtClean="0"/>
              <a:t>statistical</a:t>
            </a:r>
            <a:r>
              <a:rPr lang="fr-FR" sz="1200" dirty="0" smtClean="0"/>
              <a:t> distribution of </a:t>
            </a:r>
            <a:r>
              <a:rPr lang="fr-FR" sz="1200" dirty="0" err="1" smtClean="0"/>
              <a:t>energetic</a:t>
            </a:r>
            <a:r>
              <a:rPr lang="fr-FR" sz="1200" dirty="0" smtClean="0"/>
              <a:t> </a:t>
            </a:r>
            <a:r>
              <a:rPr lang="fr-FR" sz="1200" dirty="0" err="1" smtClean="0"/>
              <a:t>particles</a:t>
            </a:r>
            <a:r>
              <a:rPr lang="fr-FR" sz="1200" dirty="0" smtClean="0"/>
              <a:t> fluxes</a:t>
            </a:r>
          </a:p>
          <a:p>
            <a:pPr lvl="1"/>
            <a:r>
              <a:rPr lang="fr-FR" sz="1200" dirty="0" smtClean="0"/>
              <a:t>Captures spatial and temporal </a:t>
            </a:r>
            <a:r>
              <a:rPr lang="fr-FR" sz="1200" dirty="0" err="1" smtClean="0"/>
              <a:t>correlations</a:t>
            </a:r>
            <a:r>
              <a:rPr lang="fr-FR" sz="1200" dirty="0" smtClean="0"/>
              <a:t> of </a:t>
            </a:r>
            <a:r>
              <a:rPr lang="fr-FR" sz="1200" dirty="0" err="1" smtClean="0"/>
              <a:t>particle</a:t>
            </a:r>
            <a:r>
              <a:rPr lang="fr-FR" sz="1200" dirty="0" smtClean="0"/>
              <a:t> fluxes</a:t>
            </a:r>
          </a:p>
          <a:p>
            <a:pPr lvl="1"/>
            <a:r>
              <a:rPr lang="fr-FR" sz="1200" dirty="0" err="1" smtClean="0"/>
              <a:t>Provides</a:t>
            </a:r>
            <a:r>
              <a:rPr lang="fr-FR" sz="1200" dirty="0" smtClean="0"/>
              <a:t> a </a:t>
            </a:r>
            <a:r>
              <a:rPr lang="fr-FR" sz="1200" dirty="0" err="1" smtClean="0"/>
              <a:t>rich</a:t>
            </a:r>
            <a:r>
              <a:rPr lang="fr-FR" sz="1200" dirty="0" smtClean="0"/>
              <a:t> output (</a:t>
            </a:r>
            <a:r>
              <a:rPr lang="fr-FR" sz="1200" dirty="0" err="1" smtClean="0"/>
              <a:t>instantaneous</a:t>
            </a:r>
            <a:r>
              <a:rPr lang="fr-FR" sz="1200" dirty="0" smtClean="0"/>
              <a:t> flux distributions and cumulative fluence distributions)</a:t>
            </a:r>
          </a:p>
          <a:p>
            <a:r>
              <a:rPr lang="fr-FR" sz="1600" dirty="0" err="1" smtClean="0"/>
              <a:t>Accounts</a:t>
            </a:r>
            <a:r>
              <a:rPr lang="fr-FR" sz="1600" dirty="0" smtClean="0"/>
              <a:t> for the </a:t>
            </a:r>
            <a:r>
              <a:rPr lang="fr-FR" sz="1600" dirty="0" err="1" smtClean="0"/>
              <a:t>natural</a:t>
            </a:r>
            <a:r>
              <a:rPr lang="fr-FR" sz="1600" dirty="0" smtClean="0"/>
              <a:t> </a:t>
            </a:r>
            <a:r>
              <a:rPr lang="fr-FR" sz="1600" dirty="0" err="1" smtClean="0"/>
              <a:t>variability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trapped</a:t>
            </a:r>
            <a:r>
              <a:rPr lang="fr-FR" sz="1600" dirty="0" smtClean="0"/>
              <a:t> radiation </a:t>
            </a:r>
            <a:r>
              <a:rPr lang="fr-FR" sz="1600" dirty="0" err="1" smtClean="0"/>
              <a:t>environment</a:t>
            </a:r>
            <a:r>
              <a:rPr lang="fr-FR" sz="1600" dirty="0" smtClean="0"/>
              <a:t> for all mission profiles</a:t>
            </a:r>
          </a:p>
          <a:p>
            <a:r>
              <a:rPr lang="fr-FR" sz="1600" dirty="0" err="1" smtClean="0"/>
              <a:t>Easy</a:t>
            </a:r>
            <a:r>
              <a:rPr lang="fr-FR" sz="1600" dirty="0" smtClean="0"/>
              <a:t> to </a:t>
            </a:r>
            <a:r>
              <a:rPr lang="fr-FR" sz="1600" dirty="0" err="1" smtClean="0"/>
              <a:t>deploy</a:t>
            </a:r>
            <a:r>
              <a:rPr lang="fr-FR" sz="1600" dirty="0" smtClean="0"/>
              <a:t>:</a:t>
            </a:r>
          </a:p>
          <a:p>
            <a:pPr lvl="1"/>
            <a:r>
              <a:rPr lang="fr-FR" sz="1200" dirty="0" err="1"/>
              <a:t>F</a:t>
            </a:r>
            <a:r>
              <a:rPr lang="fr-FR" sz="1200" dirty="0" err="1" smtClean="0"/>
              <a:t>ast</a:t>
            </a:r>
            <a:r>
              <a:rPr lang="fr-FR" sz="1200" dirty="0" smtClean="0"/>
              <a:t> computation (seconds to minutes for </a:t>
            </a:r>
            <a:r>
              <a:rPr lang="fr-FR" sz="1200" dirty="0" err="1" smtClean="0"/>
              <a:t>complex</a:t>
            </a:r>
            <a:r>
              <a:rPr lang="fr-FR" sz="1200" dirty="0" smtClean="0"/>
              <a:t> missions)</a:t>
            </a:r>
          </a:p>
          <a:p>
            <a:pPr lvl="1"/>
            <a:r>
              <a:rPr lang="fr-FR" sz="1200" dirty="0" err="1" smtClean="0"/>
              <a:t>Lightweight</a:t>
            </a:r>
            <a:r>
              <a:rPr lang="fr-FR" sz="1200" dirty="0" smtClean="0"/>
              <a:t> python package (20Mo </a:t>
            </a:r>
            <a:r>
              <a:rPr lang="fr-FR" sz="1200" dirty="0" err="1" smtClean="0"/>
              <a:t>including</a:t>
            </a:r>
            <a:r>
              <a:rPr lang="fr-FR" sz="1200" dirty="0" smtClean="0"/>
              <a:t> data)</a:t>
            </a:r>
          </a:p>
          <a:p>
            <a:r>
              <a:rPr lang="fr-FR" sz="1600" dirty="0" err="1"/>
              <a:t>D</a:t>
            </a:r>
            <a:r>
              <a:rPr lang="fr-FR" sz="1600" dirty="0" err="1" smtClean="0"/>
              <a:t>ependent</a:t>
            </a:r>
            <a:r>
              <a:rPr lang="fr-FR" sz="1600" dirty="0" smtClean="0"/>
              <a:t> on a high-</a:t>
            </a:r>
            <a:r>
              <a:rPr lang="fr-FR" sz="1600" dirty="0" err="1" smtClean="0"/>
              <a:t>quality</a:t>
            </a:r>
            <a:r>
              <a:rPr lang="fr-FR" sz="1600" dirty="0" smtClean="0"/>
              <a:t> </a:t>
            </a:r>
            <a:r>
              <a:rPr lang="fr-FR" sz="1600" dirty="0" err="1" smtClean="0"/>
              <a:t>reanalysis</a:t>
            </a:r>
            <a:r>
              <a:rPr lang="fr-FR" sz="1600" dirty="0" smtClean="0"/>
              <a:t> </a:t>
            </a:r>
            <a:r>
              <a:rPr lang="fr-FR" sz="1600" dirty="0" err="1" smtClean="0"/>
              <a:t>database</a:t>
            </a:r>
            <a:endParaRPr lang="fr-FR" sz="1600" dirty="0" smtClean="0"/>
          </a:p>
          <a:p>
            <a:r>
              <a:rPr lang="fr-FR" sz="1600" dirty="0" smtClean="0"/>
              <a:t>JSWSC article </a:t>
            </a:r>
            <a:r>
              <a:rPr lang="fr-FR" sz="1600" dirty="0" err="1" smtClean="0"/>
              <a:t>currently</a:t>
            </a:r>
            <a:r>
              <a:rPr lang="fr-FR" sz="1600" dirty="0" smtClean="0"/>
              <a:t> </a:t>
            </a:r>
            <a:r>
              <a:rPr lang="fr-FR" sz="1600" dirty="0" err="1" smtClean="0"/>
              <a:t>under</a:t>
            </a:r>
            <a:r>
              <a:rPr lang="fr-FR" sz="1600" dirty="0" smtClean="0"/>
              <a:t> </a:t>
            </a:r>
            <a:r>
              <a:rPr lang="fr-FR" sz="1600" dirty="0" err="1" smtClean="0"/>
              <a:t>review</a:t>
            </a:r>
            <a:endParaRPr lang="fr-FR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73110"/>
            <a:ext cx="1440160" cy="11575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17" y="2211710"/>
            <a:ext cx="3402980" cy="22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0CAB2-14CD-3845-84B5-C89C4150BDD6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95736" y="1419622"/>
            <a:ext cx="48125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</a:t>
            </a:r>
            <a:r>
              <a:rPr lang="fr-F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fr-F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fr-F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</a:t>
            </a:r>
            <a:r>
              <a:rPr lang="fr-FR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</a:t>
            </a:r>
            <a:r>
              <a:rPr lang="fr-F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attention</a:t>
            </a:r>
            <a:endParaRPr lang="fr-F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9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2060"/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2060"/>
                </a:solidFill>
              </a:rPr>
              <a:t>Statistical modelling of the fluxes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2060"/>
                </a:solidFill>
              </a:rPr>
              <a:t>Application to environment specification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2060"/>
                </a:solidFill>
              </a:rPr>
              <a:t>Conclusion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60351"/>
            <a:ext cx="7196131" cy="355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0351"/>
            <a:ext cx="7196131" cy="35570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58254" y="808189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Flux data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81963" y="822682"/>
            <a:ext cx="24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Cumulative distribution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Connecteur droit avec flèche 10"/>
          <p:cNvCxnSpPr>
            <a:stCxn id="9" idx="2"/>
          </p:cNvCxnSpPr>
          <p:nvPr/>
        </p:nvCxnSpPr>
        <p:spPr bwMode="auto">
          <a:xfrm>
            <a:off x="2301031" y="1146743"/>
            <a:ext cx="321319" cy="3207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>
            <a:stCxn id="10" idx="2"/>
          </p:cNvCxnSpPr>
          <p:nvPr/>
        </p:nvCxnSpPr>
        <p:spPr bwMode="auto">
          <a:xfrm flipH="1">
            <a:off x="6949675" y="1161236"/>
            <a:ext cx="71570" cy="459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" name="Groupe 12"/>
          <p:cNvGrpSpPr/>
          <p:nvPr/>
        </p:nvGrpSpPr>
        <p:grpSpPr>
          <a:xfrm>
            <a:off x="6949675" y="2068463"/>
            <a:ext cx="1763688" cy="1281451"/>
            <a:chOff x="7030933" y="3212976"/>
            <a:chExt cx="1763688" cy="1281451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7030933" y="3968682"/>
              <a:ext cx="1763688" cy="52574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Geneva" charset="0"/>
                </a:rPr>
                <a:t>Narrowing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Geneva" charset="0"/>
                </a:rPr>
                <a:t>of the distribution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cxnSp>
          <p:nvCxnSpPr>
            <p:cNvPr id="15" name="Connecteur droit avec flèche 14"/>
            <p:cNvCxnSpPr>
              <a:stCxn id="14" idx="0"/>
            </p:cNvCxnSpPr>
            <p:nvPr/>
          </p:nvCxnSpPr>
          <p:spPr bwMode="auto">
            <a:xfrm flipH="1" flipV="1">
              <a:off x="7596336" y="3212976"/>
              <a:ext cx="316441" cy="7557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911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Model objectives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7573"/>
            <a:ext cx="7986464" cy="36209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Specification models: we </a:t>
            </a:r>
            <a:r>
              <a:rPr lang="en-US" sz="1800" dirty="0"/>
              <a:t>want to compute the long-term </a:t>
            </a:r>
            <a:r>
              <a:rPr lang="en-US" sz="1800" b="1" dirty="0">
                <a:solidFill>
                  <a:srgbClr val="00509A"/>
                </a:solidFill>
              </a:rPr>
              <a:t>distribution of the fluxes</a:t>
            </a:r>
            <a:r>
              <a:rPr lang="en-US" sz="1800" dirty="0"/>
              <a:t>, given their variability due to space weather and space </a:t>
            </a:r>
            <a:r>
              <a:rPr lang="en-US" sz="1800" dirty="0" smtClean="0"/>
              <a:t>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Covariance between fluxes at different points </a:t>
            </a:r>
            <a:r>
              <a:rPr lang="en-US" sz="1800" dirty="0"/>
              <a:t>has to be taken into </a:t>
            </a:r>
            <a:r>
              <a:rPr lang="en-US" sz="1800" dirty="0" smtClean="0"/>
              <a:t>account: they determine </a:t>
            </a:r>
            <a:r>
              <a:rPr lang="en-US" sz="1800" dirty="0"/>
              <a:t>how fast the mean flux distribution </a:t>
            </a:r>
            <a:r>
              <a:rPr lang="en-US" sz="1800" b="1" dirty="0">
                <a:solidFill>
                  <a:srgbClr val="00509A"/>
                </a:solidFill>
              </a:rPr>
              <a:t>reduces to the </a:t>
            </a:r>
            <a:r>
              <a:rPr lang="en-US" sz="1800" b="1" dirty="0" smtClean="0">
                <a:solidFill>
                  <a:srgbClr val="00509A"/>
                </a:solidFill>
              </a:rPr>
              <a:t>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Objectives: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 smtClean="0"/>
              <a:t>Global radiation environment specification, which can produce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509A"/>
                </a:solidFill>
              </a:rPr>
              <a:t>instantaneous flux </a:t>
            </a:r>
            <a:r>
              <a:rPr lang="en-US" sz="1400" dirty="0" smtClean="0"/>
              <a:t>levels along arbitrary spacecraft trajectories, 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509A"/>
                </a:solidFill>
              </a:rPr>
              <a:t>cumulative </a:t>
            </a:r>
            <a:r>
              <a:rPr lang="en-US" sz="1400" b="1" dirty="0" err="1" smtClean="0">
                <a:solidFill>
                  <a:srgbClr val="00509A"/>
                </a:solidFill>
              </a:rPr>
              <a:t>fluences</a:t>
            </a:r>
            <a:r>
              <a:rPr lang="en-US" sz="1400" b="1" dirty="0" smtClean="0">
                <a:solidFill>
                  <a:srgbClr val="00509A"/>
                </a:solidFill>
              </a:rPr>
              <a:t> </a:t>
            </a:r>
            <a:r>
              <a:rPr lang="en-US" sz="1400" dirty="0" smtClean="0"/>
              <a:t>during the mission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 smtClean="0"/>
              <a:t>Applicable at all timescales: short to long-term mission profiles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0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Methodology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866304"/>
                <a:ext cx="8409756" cy="3086100"/>
              </a:xfrm>
            </p:spPr>
            <p:txBody>
              <a:bodyPr/>
              <a:lstStyle/>
              <a:p>
                <a:r>
                  <a:rPr lang="en-US" sz="2000" dirty="0"/>
                  <a:t>For a given trajectory, composed of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points, we model the fluxes at all points by random variables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000" dirty="0"/>
                  <a:t>We suppose we know the distribution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fr-FR" sz="2000">
                        <a:latin typeface="Cambria Math"/>
                      </a:rPr>
                      <m:t>Pr</m:t>
                    </m:r>
                    <m:r>
                      <a:rPr lang="fr-FR" sz="2000" i="1">
                        <a:latin typeface="Cambria Math"/>
                      </a:rPr>
                      <m:t>⁡[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sz="2000" dirty="0"/>
                  <a:t>Our goal: estimate the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fr-FR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𝑑𝑡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are </a:t>
                </a:r>
                <a:r>
                  <a:rPr lang="en-US" sz="2000" b="1" dirty="0"/>
                  <a:t>not</a:t>
                </a:r>
                <a:r>
                  <a:rPr lang="en-US" sz="2000" dirty="0"/>
                  <a:t> statistically independent in general.</a:t>
                </a:r>
              </a:p>
              <a:p>
                <a:r>
                  <a:rPr lang="en-US" sz="2000" dirty="0"/>
                  <a:t>Let’s introduce the normalized variables: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 i="1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variables have uniform distributions on [0,1]</a:t>
                </a:r>
              </a:p>
              <a:p>
                <a:pPr lvl="1"/>
                <a:r>
                  <a:rPr lang="en-US" sz="2000" dirty="0"/>
                  <a:t>Their joint distribution function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1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600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fr-FR" sz="1600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</a:rPr>
                          <m:t>≤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000" dirty="0"/>
                  <a:t> describes the dependence structure between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variables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866304"/>
                <a:ext cx="8409756" cy="3086100"/>
              </a:xfrm>
              <a:blipFill>
                <a:blip r:embed="rId2"/>
                <a:stretch>
                  <a:fillRect l="-1740" t="-2372" r="-1088" b="-162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763166" y="2388032"/>
                <a:ext cx="7416824" cy="176715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Idea of the model: for a given list </a:t>
                </a:r>
                <a:r>
                  <a:rPr lang="en-US" sz="2000" dirty="0" smtClean="0"/>
                  <a:t>of trajectory points: </a:t>
                </a:r>
                <a:endParaRPr lang="en-US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Estimate the </a:t>
                </a:r>
                <a:r>
                  <a:rPr lang="en-US" sz="1600" dirty="0" err="1"/>
                  <a:t>marginals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6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fr-FR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/>
                  <a:t> and  the copula function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fr-FR" sz="16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,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sample </a:t>
                </a:r>
                <a:r>
                  <a:rPr lang="en-US" sz="1600" dirty="0"/>
                  <a:t>the distributions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fr-FR" sz="16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compute </a:t>
                </a:r>
                <a:r>
                  <a:rPr lang="en-US" sz="1600" dirty="0"/>
                  <a:t>the </a:t>
                </a:r>
                <a:r>
                  <a:rPr lang="en-US" sz="1600" dirty="0" smtClean="0"/>
                  <a:t>corresponding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fr-FR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16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16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fr-FR" sz="1600" i="1">
                            <a:latin typeface="Cambria Math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, and </a:t>
                </a:r>
                <a:endParaRPr lang="en-US" sz="16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compute </a:t>
                </a:r>
                <a:r>
                  <a:rPr lang="en-US" sz="1600" dirty="0"/>
                  <a:t>the </a:t>
                </a:r>
                <a:r>
                  <a:rPr lang="en-US" sz="1600" dirty="0" err="1"/>
                  <a:t>fluence</a:t>
                </a:r>
                <a:r>
                  <a:rPr lang="en-US" sz="1600" dirty="0"/>
                  <a:t> distribution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600" dirty="0"/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66" y="2388032"/>
                <a:ext cx="7416824" cy="1767150"/>
              </a:xfrm>
              <a:prstGeom prst="rect">
                <a:avLst/>
              </a:prstGeom>
              <a:blipFill>
                <a:blip r:embed="rId3"/>
                <a:stretch>
                  <a:fillRect l="-655" t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9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79399" y="1275160"/>
                <a:ext cx="5272511" cy="3086100"/>
              </a:xfrm>
            </p:spPr>
            <p:txBody>
              <a:bodyPr/>
              <a:lstStyle/>
              <a:p>
                <a:r>
                  <a:rPr lang="fr-FR" sz="2000" dirty="0" smtClean="0"/>
                  <a:t>Here </a:t>
                </a:r>
                <a:r>
                  <a:rPr lang="fr-FR" sz="2000" dirty="0" err="1" smtClean="0"/>
                  <a:t>we</a:t>
                </a:r>
                <a:r>
                  <a:rPr lang="fr-FR" sz="2000" dirty="0" smtClean="0"/>
                  <a:t> use </a:t>
                </a:r>
                <a:r>
                  <a:rPr lang="fr-FR" sz="2000" b="1" dirty="0" err="1" smtClean="0">
                    <a:solidFill>
                      <a:srgbClr val="00509A"/>
                    </a:solidFill>
                  </a:rPr>
                  <a:t>re-analysis</a:t>
                </a:r>
                <a:r>
                  <a:rPr lang="fr-FR" sz="2000" b="1" dirty="0" smtClean="0">
                    <a:solidFill>
                      <a:srgbClr val="00509A"/>
                    </a:solidFill>
                  </a:rPr>
                  <a:t> </a:t>
                </a:r>
                <a:r>
                  <a:rPr lang="fr-FR" sz="2000" b="1" dirty="0" err="1" smtClean="0">
                    <a:solidFill>
                      <a:srgbClr val="00509A"/>
                    </a:solidFill>
                  </a:rPr>
                  <a:t>databases</a:t>
                </a:r>
                <a:r>
                  <a:rPr lang="fr-FR" sz="2000" b="1" dirty="0" smtClean="0">
                    <a:solidFill>
                      <a:srgbClr val="00509A"/>
                    </a:solidFill>
                  </a:rPr>
                  <a:t> </a:t>
                </a:r>
                <a:r>
                  <a:rPr lang="fr-FR" sz="2000" dirty="0" err="1" smtClean="0"/>
                  <a:t>computed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using</a:t>
                </a:r>
                <a:r>
                  <a:rPr lang="fr-FR" sz="2000" dirty="0" smtClean="0"/>
                  <a:t> the </a:t>
                </a:r>
                <a:r>
                  <a:rPr lang="fr-FR" sz="2000" dirty="0" err="1" smtClean="0"/>
                  <a:t>Salammbo-EnKF</a:t>
                </a:r>
                <a:r>
                  <a:rPr lang="fr-FR" sz="2000" dirty="0" smtClean="0"/>
                  <a:t> data assimilation code:</a:t>
                </a:r>
              </a:p>
              <a:p>
                <a:pPr lvl="1"/>
                <a:r>
                  <a:rPr lang="fr-FR" sz="1600" dirty="0" smtClean="0"/>
                  <a:t>Complete radiation </a:t>
                </a:r>
                <a:r>
                  <a:rPr lang="fr-FR" sz="1600" dirty="0" err="1" smtClean="0"/>
                  <a:t>belt</a:t>
                </a:r>
                <a:r>
                  <a:rPr lang="fr-FR" sz="1600" dirty="0" smtClean="0"/>
                  <a:t> state description on a </a:t>
                </a:r>
                <a:r>
                  <a:rPr lang="fr-FR" sz="1600" dirty="0" err="1" smtClean="0"/>
                  <a:t>magnetic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coordinate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grid</a:t>
                </a:r>
                <a:r>
                  <a:rPr lang="fr-FR" sz="1600" dirty="0" smtClean="0"/>
                  <a:t> (</a:t>
                </a:r>
                <a:r>
                  <a:rPr lang="fr-FR" sz="1600" dirty="0" err="1" smtClean="0"/>
                  <a:t>Ec</a:t>
                </a:r>
                <a:r>
                  <a:rPr lang="fr-FR" sz="1600" dirty="0" smtClean="0"/>
                  <a:t>, L*,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 smtClean="0"/>
                  <a:t>)</a:t>
                </a:r>
              </a:p>
              <a:p>
                <a:pPr lvl="1"/>
                <a:r>
                  <a:rPr lang="fr-FR" sz="1600" dirty="0" err="1" smtClean="0"/>
                  <a:t>Omnidirectional</a:t>
                </a:r>
                <a:r>
                  <a:rPr lang="fr-FR" sz="1600" dirty="0" smtClean="0"/>
                  <a:t>, </a:t>
                </a:r>
                <a:r>
                  <a:rPr lang="fr-FR" sz="1600" dirty="0" err="1"/>
                  <a:t>d</a:t>
                </a:r>
                <a:r>
                  <a:rPr lang="fr-FR" sz="1600" dirty="0" err="1" smtClean="0"/>
                  <a:t>ifferential</a:t>
                </a:r>
                <a:r>
                  <a:rPr lang="fr-FR" sz="1600" dirty="0" smtClean="0"/>
                  <a:t> fluxes are </a:t>
                </a:r>
                <a:r>
                  <a:rPr lang="fr-FR" sz="1600" dirty="0" err="1" smtClean="0"/>
                  <a:t>considered</a:t>
                </a:r>
                <a:endParaRPr lang="fr-FR" sz="1600" dirty="0" smtClean="0"/>
              </a:p>
              <a:p>
                <a:pPr lvl="1"/>
                <a:r>
                  <a:rPr lang="fr-FR" sz="1600" dirty="0" smtClean="0"/>
                  <a:t>1h time </a:t>
                </a:r>
                <a:r>
                  <a:rPr lang="fr-FR" sz="1600" dirty="0" err="1" smtClean="0"/>
                  <a:t>resolution</a:t>
                </a:r>
                <a:r>
                  <a:rPr lang="fr-FR" sz="1600" dirty="0" smtClean="0"/>
                  <a:t>, </a:t>
                </a:r>
                <a:r>
                  <a:rPr lang="fr-FR" sz="1600" dirty="0" err="1" smtClean="0"/>
                  <a:t>approximately</a:t>
                </a:r>
                <a:r>
                  <a:rPr lang="fr-FR" sz="1600" dirty="0" smtClean="0"/>
                  <a:t> 10 </a:t>
                </a:r>
                <a:r>
                  <a:rPr lang="fr-FR" sz="1600" dirty="0" err="1" smtClean="0"/>
                  <a:t>years</a:t>
                </a:r>
                <a:r>
                  <a:rPr lang="fr-FR" sz="1600" dirty="0" smtClean="0"/>
                  <a:t> of data</a:t>
                </a:r>
              </a:p>
              <a:p>
                <a:r>
                  <a:rPr lang="fr-FR" sz="2000" dirty="0" smtClean="0"/>
                  <a:t>For more </a:t>
                </a:r>
                <a:r>
                  <a:rPr lang="fr-FR" sz="2000" dirty="0" err="1" smtClean="0"/>
                  <a:t>details</a:t>
                </a:r>
                <a:r>
                  <a:rPr lang="fr-FR" sz="2000" dirty="0" smtClean="0"/>
                  <a:t>, </a:t>
                </a:r>
                <a:r>
                  <a:rPr lang="fr-FR" sz="2000" dirty="0" err="1" smtClean="0"/>
                  <a:t>see</a:t>
                </a:r>
                <a:r>
                  <a:rPr lang="fr-FR" sz="2000" dirty="0" smtClean="0"/>
                  <a:t> N. </a:t>
                </a:r>
                <a:r>
                  <a:rPr lang="fr-FR" sz="2000" dirty="0" err="1" smtClean="0"/>
                  <a:t>Dahmen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presentation</a:t>
                </a:r>
                <a:r>
                  <a:rPr lang="fr-FR" sz="2000" dirty="0" smtClean="0"/>
                  <a:t> on Thursday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399" y="1275160"/>
                <a:ext cx="5272511" cy="3086100"/>
              </a:xfrm>
              <a:blipFill>
                <a:blip r:embed="rId2"/>
                <a:stretch>
                  <a:fillRect l="-2775" t="-2372" r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3742F2-095D-46AF-ACCE-C6FBACF30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49" t="29000" r="24013" b="50000"/>
          <a:stretch/>
        </p:blipFill>
        <p:spPr>
          <a:xfrm>
            <a:off x="5764539" y="2780424"/>
            <a:ext cx="3276113" cy="13281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16BB0BE-06D7-4E4F-8B67-1B0CD32E93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23" t="45800" r="26375" b="37400"/>
          <a:stretch/>
        </p:blipFill>
        <p:spPr>
          <a:xfrm>
            <a:off x="5808841" y="1556958"/>
            <a:ext cx="3156150" cy="11514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52C8CF-2EA1-4489-8798-A4A55EDD4988}"/>
              </a:ext>
            </a:extLst>
          </p:cNvPr>
          <p:cNvSpPr/>
          <p:nvPr/>
        </p:nvSpPr>
        <p:spPr>
          <a:xfrm>
            <a:off x="5829638" y="1126633"/>
            <a:ext cx="2922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err="1" smtClean="0"/>
              <a:t>Comparison</a:t>
            </a:r>
            <a:r>
              <a:rPr lang="fr-FR" sz="1200" dirty="0" smtClean="0"/>
              <a:t> of </a:t>
            </a:r>
            <a:r>
              <a:rPr lang="fr-FR" sz="1200" dirty="0" err="1" smtClean="0"/>
              <a:t>re-analysis</a:t>
            </a:r>
            <a:r>
              <a:rPr lang="fr-FR" sz="1200" dirty="0" smtClean="0"/>
              <a:t> </a:t>
            </a:r>
            <a:r>
              <a:rPr lang="fr-FR" sz="1200" dirty="0" err="1" smtClean="0"/>
              <a:t>database</a:t>
            </a:r>
            <a:r>
              <a:rPr lang="fr-FR" sz="1200" dirty="0" smtClean="0"/>
              <a:t> and RBSP data at ~1 MeV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2966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2060"/>
                </a:solidFill>
              </a:rPr>
              <a:t>Statistical modelling of the fluxes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Application to environment specification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Conclusion</a:t>
            </a:r>
            <a:endParaRPr lang="en-GB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4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Flux distributions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79400" y="1563638"/>
                <a:ext cx="5156696" cy="2797622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The statistical (marginal) distribution of the fluxes at each grid point (in L*,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:r>
                  <a:rPr lang="en-US" sz="1800" dirty="0" err="1" smtClean="0"/>
                  <a:t>Ec</a:t>
                </a:r>
                <a:r>
                  <a:rPr lang="en-US" sz="1800" dirty="0" smtClean="0"/>
                  <a:t>) </a:t>
                </a:r>
                <a:r>
                  <a:rPr lang="en-US" sz="1800" dirty="0"/>
                  <a:t>was extracted from the re-analysis databases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Our </a:t>
                </a:r>
                <a:r>
                  <a:rPr lang="en-US" sz="1800" b="1" dirty="0">
                    <a:solidFill>
                      <a:srgbClr val="00509A"/>
                    </a:solidFill>
                  </a:rPr>
                  <a:t>distribution model</a:t>
                </a:r>
                <a:r>
                  <a:rPr lang="en-US" sz="1800" b="1" dirty="0"/>
                  <a:t> </a:t>
                </a:r>
                <a:r>
                  <a:rPr lang="en-US" sz="1800" dirty="0"/>
                  <a:t>uses the grid of 20 fixed values quantiles and interpolation to produce the marginal distribution at arbitrary </a:t>
                </a:r>
                <a:r>
                  <a:rPr lang="en-US" sz="1800" dirty="0" smtClean="0"/>
                  <a:t>points</a:t>
                </a:r>
                <a:endParaRPr lang="en-GB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400" y="1563638"/>
                <a:ext cx="5156696" cy="2797622"/>
              </a:xfrm>
              <a:blipFill>
                <a:blip r:embed="rId2"/>
                <a:stretch>
                  <a:fillRect l="-2600" t="-28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16F7BED-21D7-F61B-BA35-7D7492669F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r="5986"/>
          <a:stretch/>
        </p:blipFill>
        <p:spPr>
          <a:xfrm>
            <a:off x="5825114" y="838257"/>
            <a:ext cx="3318886" cy="37702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89C54A-3C24-4F30-ADA6-A9A5AF3C6D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7" b="28224"/>
          <a:stretch/>
        </p:blipFill>
        <p:spPr>
          <a:xfrm>
            <a:off x="7806428" y="167722"/>
            <a:ext cx="1151144" cy="5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Covariance </a:t>
            </a:r>
            <a:r>
              <a:rPr lang="fr-FR" dirty="0" err="1" smtClean="0"/>
              <a:t>modelling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022152"/>
                <a:ext cx="4724648" cy="1882094"/>
              </a:xfrm>
            </p:spPr>
            <p:txBody>
              <a:bodyPr/>
              <a:lstStyle/>
              <a:p>
                <a:r>
                  <a:rPr lang="en-US" sz="1350" dirty="0"/>
                  <a:t>By normalizing the fluxes in the re-analysis database, we can study the </a:t>
                </a:r>
                <a:r>
                  <a:rPr lang="en-US" sz="1350" b="1" dirty="0">
                    <a:solidFill>
                      <a:srgbClr val="00509A"/>
                    </a:solidFill>
                  </a:rPr>
                  <a:t>dependence structure </a:t>
                </a:r>
                <a:r>
                  <a:rPr lang="en-US" sz="1350" dirty="0"/>
                  <a:t>between </a:t>
                </a:r>
                <a:r>
                  <a:rPr lang="en-US" sz="1350" dirty="0" smtClean="0"/>
                  <a:t>them</a:t>
                </a:r>
              </a:p>
              <a:p>
                <a:endParaRPr lang="en-US" sz="1350" dirty="0"/>
              </a:p>
              <a:p>
                <a:r>
                  <a:rPr lang="en-US" sz="1350" dirty="0"/>
                  <a:t>The joint distributions of the </a:t>
                </a:r>
                <a:r>
                  <a:rPr lang="en-US" sz="1350" b="1" dirty="0">
                    <a:solidFill>
                      <a:srgbClr val="00509A"/>
                    </a:solidFill>
                  </a:rPr>
                  <a:t>normalized fluxes </a:t>
                </a:r>
                <a:r>
                  <a:rPr lang="en-US" sz="1350" dirty="0"/>
                  <a:t>is very close to a </a:t>
                </a:r>
                <a:r>
                  <a:rPr lang="en-US" sz="1350" b="1" dirty="0" err="1">
                    <a:solidFill>
                      <a:srgbClr val="00509A"/>
                    </a:solidFill>
                  </a:rPr>
                  <a:t>gaussian</a:t>
                </a:r>
                <a:r>
                  <a:rPr lang="en-US" sz="1350" b="1" dirty="0">
                    <a:solidFill>
                      <a:srgbClr val="00509A"/>
                    </a:solidFill>
                  </a:rPr>
                  <a:t> copula</a:t>
                </a:r>
                <a:r>
                  <a:rPr lang="en-US" sz="1350" dirty="0"/>
                  <a:t>:</a:t>
                </a:r>
              </a:p>
              <a:p>
                <a:pPr lvl="1"/>
                <a:r>
                  <a:rPr lang="en-US" sz="1200" dirty="0"/>
                  <a:t>Copula obtained from a multivariate </a:t>
                </a:r>
                <a:r>
                  <a:rPr lang="en-US" sz="1200" dirty="0" err="1"/>
                  <a:t>gaussian</a:t>
                </a:r>
                <a:r>
                  <a:rPr lang="en-US" sz="1200" dirty="0"/>
                  <a:t> distribution</a:t>
                </a:r>
              </a:p>
              <a:p>
                <a:pPr lvl="1"/>
                <a:r>
                  <a:rPr lang="en-US" sz="1200" dirty="0"/>
                  <a:t>Only depends on the </a:t>
                </a:r>
                <a:r>
                  <a:rPr lang="en-US" sz="1200" b="1" dirty="0">
                    <a:solidFill>
                      <a:srgbClr val="00509A"/>
                    </a:solidFill>
                  </a:rPr>
                  <a:t>correlation</a:t>
                </a:r>
                <a:r>
                  <a:rPr lang="en-US" sz="1200" dirty="0"/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sz="12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fr-FR" sz="1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/>
                          </a:rPr>
                          <m:t>𝐶𝑜𝑣</m:t>
                        </m:r>
                        <m:d>
                          <m:d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2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200"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fr-FR" sz="120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sz="1200">
                                    <a:latin typeface="Cambria Math"/>
                                  </a:rPr>
                                  <m:t>U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FR" sz="1200">
                                    <a:latin typeface="Cambria Math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022152"/>
                <a:ext cx="4724648" cy="1882094"/>
              </a:xfrm>
              <a:blipFill>
                <a:blip r:embed="rId2"/>
                <a:stretch>
                  <a:fillRect l="-2065" t="-2922" r="-1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A. Brunet - Trapped radiations specification modeling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88007"/>
            <a:ext cx="3619004" cy="36059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36" y="3157254"/>
            <a:ext cx="1903127" cy="1451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/>
              <p:cNvSpPr txBox="1">
                <a:spLocks/>
              </p:cNvSpPr>
              <p:nvPr/>
            </p:nvSpPr>
            <p:spPr bwMode="auto">
              <a:xfrm>
                <a:off x="266700" y="3027725"/>
                <a:ext cx="2947336" cy="1607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Geneva" charset="0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Geneva" charset="0"/>
                    <a:cs typeface="+mn-cs"/>
                  </a:defRPr>
                </a:lvl4pPr>
                <a:lvl5pPr marL="1971675" indent="-1793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Geneva" charset="0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Geneva" charset="0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Geneva" charset="0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Geneva" charset="0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Geneva" charset="0"/>
                    <a:cs typeface="+mn-cs"/>
                  </a:defRPr>
                </a:lvl9pPr>
              </a:lstStyle>
              <a:p>
                <a:r>
                  <a:rPr lang="en-US" sz="1350" b="0" kern="0" dirty="0" smtClean="0"/>
                  <a:t>To parametrize this copula, we only need to compute the </a:t>
                </a:r>
                <a:r>
                  <a:rPr lang="en-US" sz="1350" kern="0" dirty="0" smtClean="0">
                    <a:solidFill>
                      <a:srgbClr val="00509A"/>
                    </a:solidFill>
                  </a:rPr>
                  <a:t>correlation coefficient </a:t>
                </a:r>
                <a:r>
                  <a:rPr lang="en-US" sz="1350" b="0" kern="0" dirty="0" smtClean="0"/>
                  <a:t>between the fluxes for </a:t>
                </a:r>
                <a:r>
                  <a:rPr lang="en-US" sz="1350" kern="0" dirty="0" smtClean="0">
                    <a:solidFill>
                      <a:srgbClr val="00509A"/>
                    </a:solidFill>
                  </a:rPr>
                  <a:t>each pair </a:t>
                </a:r>
                <a:r>
                  <a:rPr lang="en-US" sz="1350" b="0" kern="0" dirty="0" smtClean="0"/>
                  <a:t>of trajectory points:</a:t>
                </a:r>
                <a:endParaRPr lang="en-US" sz="1350" b="0" kern="0" baseline="-25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sz="1350" b="0" i="1" kern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350" b="0" i="1" kern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35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350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35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350" b="0" i="1" kern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35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350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350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sz="1350" b="0" i="1" kern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sz="1350" b="0" i="0" kern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350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350" b="0" i="1" kern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350" b="0" kern="0" dirty="0" smtClean="0"/>
                  <a:t> </a:t>
                </a:r>
              </a:p>
            </p:txBody>
          </p:sp>
        </mc:Choice>
        <mc:Fallback xmlns="">
          <p:sp>
            <p:nvSpPr>
              <p:cNvPr id="8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3027725"/>
                <a:ext cx="2947336" cy="1607037"/>
              </a:xfrm>
              <a:prstGeom prst="rect">
                <a:avLst/>
              </a:prstGeom>
              <a:blipFill>
                <a:blip r:embed="rId5"/>
                <a:stretch>
                  <a:fillRect l="-3313" t="-3422" r="-1242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7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s soulignés ou pas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GABARIT-11-2021-16-9e(4).pptx" id="{2C9A232D-86C9-4390-AC0B-518CF6E28610}" vid="{FD81C4EC-29D5-4850-BBA0-AEE77116FF64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Gabarit_ONERA_16-9_2021-11</Template>
  <TotalTime>1979</TotalTime>
  <Words>1553</Words>
  <Application>Microsoft Office PowerPoint</Application>
  <PresentationFormat>Affichage à l'écran (16:9)</PresentationFormat>
  <Paragraphs>185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Cambria Math</vt:lpstr>
      <vt:lpstr>Geneva</vt:lpstr>
      <vt:lpstr>Titres soulignés ou pas</vt:lpstr>
      <vt:lpstr>The GLORAB statistical model: Space and time correlation modelling for trapped radiations specification models</vt:lpstr>
      <vt:lpstr>Outline</vt:lpstr>
      <vt:lpstr>Motivation</vt:lpstr>
      <vt:lpstr>Model objectives</vt:lpstr>
      <vt:lpstr>Methodology overview</vt:lpstr>
      <vt:lpstr>Data</vt:lpstr>
      <vt:lpstr>Outline</vt:lpstr>
      <vt:lpstr>Flux distributions</vt:lpstr>
      <vt:lpstr>Covariance modelling</vt:lpstr>
      <vt:lpstr>Temporal correlation modelling</vt:lpstr>
      <vt:lpstr>Resulting correlation model</vt:lpstr>
      <vt:lpstr>Outline</vt:lpstr>
      <vt:lpstr>The GLORAB specification model prototype</vt:lpstr>
      <vt:lpstr>The GLORAB model overview</vt:lpstr>
      <vt:lpstr>Products examples</vt:lpstr>
      <vt:lpstr>Results example</vt:lpstr>
      <vt:lpstr>Outline</vt:lpstr>
      <vt:lpstr>Conclusion</vt:lpstr>
      <vt:lpstr>Présentation PowerPoint</vt:lpstr>
    </vt:vector>
  </TitlesOfParts>
  <Company>Onera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and time correlation modeling for trapped radiations specification models</dc:title>
  <dc:creator>Antoine Brunet</dc:creator>
  <cp:lastModifiedBy>Antoine Brunet</cp:lastModifiedBy>
  <cp:revision>34</cp:revision>
  <dcterms:created xsi:type="dcterms:W3CDTF">2024-07-05T12:07:52Z</dcterms:created>
  <dcterms:modified xsi:type="dcterms:W3CDTF">2025-05-19T19:58:21Z</dcterms:modified>
</cp:coreProperties>
</file>