
<file path=[Content_Types].xml><?xml version="1.0" encoding="utf-8"?>
<Types xmlns="http://schemas.openxmlformats.org/package/2006/content-types">
  <Default Extension="753ACDE0" ContentType="image/jpeg"/>
  <Default Extension="emf" ContentType="image/x-emf"/>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448" r:id="rId2"/>
    <p:sldId id="446" r:id="rId3"/>
    <p:sldId id="485" r:id="rId4"/>
    <p:sldId id="474" r:id="rId5"/>
    <p:sldId id="486" r:id="rId6"/>
    <p:sldId id="779" r:id="rId7"/>
    <p:sldId id="36385" r:id="rId8"/>
    <p:sldId id="756" r:id="rId9"/>
    <p:sldId id="36390" r:id="rId10"/>
    <p:sldId id="771" r:id="rId11"/>
    <p:sldId id="776" r:id="rId12"/>
    <p:sldId id="487" r:id="rId13"/>
    <p:sldId id="483" r:id="rId14"/>
    <p:sldId id="489" r:id="rId15"/>
    <p:sldId id="490" r:id="rId16"/>
    <p:sldId id="475" r:id="rId17"/>
    <p:sldId id="36386" r:id="rId18"/>
    <p:sldId id="306" r:id="rId19"/>
    <p:sldId id="325" r:id="rId20"/>
    <p:sldId id="444" r:id="rId21"/>
    <p:sldId id="356" r:id="rId22"/>
    <p:sldId id="467" r:id="rId23"/>
    <p:sldId id="468" r:id="rId24"/>
  </p:sldIdLst>
  <p:sldSz cx="12192000" cy="6858000"/>
  <p:notesSz cx="6858000" cy="9144000"/>
  <p:defaultTextStyle>
    <a:defPPr>
      <a:defRPr lang="en-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B71F0"/>
    <a:srgbClr val="ED9AEE"/>
    <a:srgbClr val="FA84E6"/>
    <a:srgbClr val="E97DD6"/>
    <a:srgbClr val="CC68E1"/>
    <a:srgbClr val="FFA3FF"/>
    <a:srgbClr val="335E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86"/>
    <p:restoredTop sz="84653"/>
  </p:normalViewPr>
  <p:slideViewPr>
    <p:cSldViewPr snapToGrid="0" snapToObjects="1">
      <p:cViewPr>
        <p:scale>
          <a:sx n="80" d="100"/>
          <a:sy n="80" d="100"/>
        </p:scale>
        <p:origin x="112" y="3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7F0399-EBD3-C741-94C5-0E6C75D142CA}" type="datetimeFigureOut">
              <a:rPr lang="en-GR" smtClean="0"/>
              <a:t>5/21/25</a:t>
            </a:fld>
            <a:endParaRPr lang="en-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6DBE0F-0951-634E-8753-AE1193EE2812}" type="slidenum">
              <a:rPr lang="en-GR" smtClean="0"/>
              <a:t>‹#›</a:t>
            </a:fld>
            <a:endParaRPr lang="en-GR"/>
          </a:p>
        </p:txBody>
      </p:sp>
    </p:spTree>
    <p:extLst>
      <p:ext uri="{BB962C8B-B14F-4D97-AF65-F5344CB8AC3E}">
        <p14:creationId xmlns:p14="http://schemas.microsoft.com/office/powerpoint/2010/main" val="2970980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8A505C0-B800-1446-86BF-6A8D1E535D79}" type="slidenum">
              <a:rPr lang="en-US" smtClean="0"/>
              <a:t>1</a:t>
            </a:fld>
            <a:endParaRPr lang="en-US"/>
          </a:p>
        </p:txBody>
      </p:sp>
    </p:spTree>
    <p:extLst>
      <p:ext uri="{BB962C8B-B14F-4D97-AF65-F5344CB8AC3E}">
        <p14:creationId xmlns:p14="http://schemas.microsoft.com/office/powerpoint/2010/main" val="1747828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defTabSz="457200" rtl="0" eaLnBrk="1" fontAlgn="auto" latinLnBrk="0" hangingPunct="1">
              <a:lnSpc>
                <a:spcPct val="10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335E6F"/>
              </a:solidFill>
              <a:effectLst/>
              <a:uLnTx/>
              <a:uFillTx/>
              <a:latin typeface="Arial"/>
              <a:ea typeface="+mn-ea"/>
              <a:cs typeface="Arial"/>
            </a:endParaRPr>
          </a:p>
        </p:txBody>
      </p:sp>
      <p:sp>
        <p:nvSpPr>
          <p:cNvPr id="4" name="Slide Number Placeholder 3"/>
          <p:cNvSpPr>
            <a:spLocks noGrp="1"/>
          </p:cNvSpPr>
          <p:nvPr>
            <p:ph type="sldNum" sz="quarter" idx="10"/>
          </p:nvPr>
        </p:nvSpPr>
        <p:spPr/>
        <p:txBody>
          <a:bodyPr/>
          <a:lstStyle/>
          <a:p>
            <a:pPr>
              <a:defRPr/>
            </a:pPr>
            <a:fld id="{B1C1B1E2-4475-074F-89EB-5387F18A9490}" type="slidenum">
              <a:rPr lang="en-US" altLang="x-none" smtClean="0"/>
              <a:pPr>
                <a:defRPr/>
              </a:pPr>
              <a:t>20</a:t>
            </a:fld>
            <a:endParaRPr lang="en-US" altLang="x-none"/>
          </a:p>
        </p:txBody>
      </p:sp>
    </p:spTree>
    <p:extLst>
      <p:ext uri="{BB962C8B-B14F-4D97-AF65-F5344CB8AC3E}">
        <p14:creationId xmlns:p14="http://schemas.microsoft.com/office/powerpoint/2010/main" val="2450837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defTabSz="457200" rtl="0" eaLnBrk="1" fontAlgn="auto" latinLnBrk="0" hangingPunct="1">
              <a:lnSpc>
                <a:spcPct val="10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335E6F"/>
              </a:solidFill>
              <a:effectLst/>
              <a:uLnTx/>
              <a:uFillTx/>
              <a:latin typeface="Arial"/>
              <a:ea typeface="+mn-ea"/>
              <a:cs typeface="Arial"/>
            </a:endParaRPr>
          </a:p>
        </p:txBody>
      </p:sp>
      <p:sp>
        <p:nvSpPr>
          <p:cNvPr id="4" name="Slide Number Placeholder 3"/>
          <p:cNvSpPr>
            <a:spLocks noGrp="1"/>
          </p:cNvSpPr>
          <p:nvPr>
            <p:ph type="sldNum" sz="quarter" idx="10"/>
          </p:nvPr>
        </p:nvSpPr>
        <p:spPr/>
        <p:txBody>
          <a:bodyPr/>
          <a:lstStyle/>
          <a:p>
            <a:pPr>
              <a:defRPr/>
            </a:pPr>
            <a:fld id="{B1C1B1E2-4475-074F-89EB-5387F18A9490}" type="slidenum">
              <a:rPr lang="en-US" altLang="x-none" smtClean="0"/>
              <a:pPr>
                <a:defRPr/>
              </a:pPr>
              <a:t>2</a:t>
            </a:fld>
            <a:endParaRPr lang="en-US" altLang="x-none"/>
          </a:p>
        </p:txBody>
      </p:sp>
    </p:spTree>
    <p:extLst>
      <p:ext uri="{BB962C8B-B14F-4D97-AF65-F5344CB8AC3E}">
        <p14:creationId xmlns:p14="http://schemas.microsoft.com/office/powerpoint/2010/main" val="1323155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defTabSz="457200" rtl="0" eaLnBrk="1" fontAlgn="auto" latinLnBrk="0" hangingPunct="1">
              <a:lnSpc>
                <a:spcPct val="10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335E6F"/>
              </a:solidFill>
              <a:effectLst/>
              <a:uLnTx/>
              <a:uFillTx/>
              <a:latin typeface="Arial"/>
              <a:ea typeface="+mn-ea"/>
              <a:cs typeface="Arial"/>
            </a:endParaRPr>
          </a:p>
        </p:txBody>
      </p:sp>
      <p:sp>
        <p:nvSpPr>
          <p:cNvPr id="4" name="Slide Number Placeholder 3"/>
          <p:cNvSpPr>
            <a:spLocks noGrp="1"/>
          </p:cNvSpPr>
          <p:nvPr>
            <p:ph type="sldNum" sz="quarter" idx="10"/>
          </p:nvPr>
        </p:nvSpPr>
        <p:spPr/>
        <p:txBody>
          <a:bodyPr/>
          <a:lstStyle/>
          <a:p>
            <a:pPr>
              <a:defRPr/>
            </a:pPr>
            <a:fld id="{B1C1B1E2-4475-074F-89EB-5387F18A9490}" type="slidenum">
              <a:rPr lang="en-US" altLang="x-none" smtClean="0"/>
              <a:pPr>
                <a:defRPr/>
              </a:pPr>
              <a:t>3</a:t>
            </a:fld>
            <a:endParaRPr lang="en-US" altLang="x-none"/>
          </a:p>
        </p:txBody>
      </p:sp>
    </p:spTree>
    <p:extLst>
      <p:ext uri="{BB962C8B-B14F-4D97-AF65-F5344CB8AC3E}">
        <p14:creationId xmlns:p14="http://schemas.microsoft.com/office/powerpoint/2010/main" val="3377204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a:defRPr/>
            </a:pPr>
            <a:fld id="{8E03C835-B17E-824F-A052-1C80F39F1C45}" type="slidenum">
              <a:rPr lang="zh-CN" altLang="en-GB" smtClean="0"/>
              <a:pPr>
                <a:defRPr/>
              </a:pPr>
              <a:t>6</a:t>
            </a:fld>
            <a:endParaRPr lang="en-GB" altLang="zh-CN"/>
          </a:p>
        </p:txBody>
      </p:sp>
    </p:spTree>
    <p:extLst>
      <p:ext uri="{BB962C8B-B14F-4D97-AF65-F5344CB8AC3E}">
        <p14:creationId xmlns:p14="http://schemas.microsoft.com/office/powerpoint/2010/main" val="1914352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a:defRPr/>
            </a:pPr>
            <a:fld id="{8E03C835-B17E-824F-A052-1C80F39F1C45}" type="slidenum">
              <a:rPr lang="zh-CN" altLang="en-GB" smtClean="0"/>
              <a:pPr>
                <a:defRPr/>
              </a:pPr>
              <a:t>7</a:t>
            </a:fld>
            <a:endParaRPr lang="en-GB" altLang="zh-CN"/>
          </a:p>
        </p:txBody>
      </p:sp>
    </p:spTree>
    <p:extLst>
      <p:ext uri="{BB962C8B-B14F-4D97-AF65-F5344CB8AC3E}">
        <p14:creationId xmlns:p14="http://schemas.microsoft.com/office/powerpoint/2010/main" val="1558811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a plots showing very little e- during the same pass (during a quiet time), ask Zheng to make this plot.</a:t>
            </a:r>
          </a:p>
        </p:txBody>
      </p:sp>
      <p:sp>
        <p:nvSpPr>
          <p:cNvPr id="4" name="Slide Number Placeholder 3"/>
          <p:cNvSpPr>
            <a:spLocks noGrp="1"/>
          </p:cNvSpPr>
          <p:nvPr>
            <p:ph type="sldNum"/>
          </p:nvPr>
        </p:nvSpPr>
        <p:spPr/>
        <p:txBody>
          <a:bodyPr/>
          <a:lstStyle/>
          <a:p>
            <a:pPr>
              <a:defRPr/>
            </a:pPr>
            <a:fld id="{8E03C835-B17E-824F-A052-1C80F39F1C45}" type="slidenum">
              <a:rPr lang="zh-CN" altLang="en-GB" smtClean="0"/>
              <a:pPr>
                <a:defRPr/>
              </a:pPr>
              <a:t>8</a:t>
            </a:fld>
            <a:endParaRPr lang="en-GB" altLang="zh-CN"/>
          </a:p>
        </p:txBody>
      </p:sp>
    </p:spTree>
    <p:extLst>
      <p:ext uri="{BB962C8B-B14F-4D97-AF65-F5344CB8AC3E}">
        <p14:creationId xmlns:p14="http://schemas.microsoft.com/office/powerpoint/2010/main" val="4234381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a:defRPr/>
            </a:pPr>
            <a:fld id="{8E03C835-B17E-824F-A052-1C80F39F1C45}" type="slidenum">
              <a:rPr lang="zh-CN" altLang="en-GB" smtClean="0"/>
              <a:pPr>
                <a:defRPr/>
              </a:pPr>
              <a:t>9</a:t>
            </a:fld>
            <a:endParaRPr lang="en-GB" altLang="zh-CN"/>
          </a:p>
        </p:txBody>
      </p:sp>
    </p:spTree>
    <p:extLst>
      <p:ext uri="{BB962C8B-B14F-4D97-AF65-F5344CB8AC3E}">
        <p14:creationId xmlns:p14="http://schemas.microsoft.com/office/powerpoint/2010/main" val="2182917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defTabSz="457200" rtl="0" eaLnBrk="1" fontAlgn="auto" latinLnBrk="0" hangingPunct="1">
              <a:lnSpc>
                <a:spcPct val="10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335E6F"/>
              </a:solidFill>
              <a:effectLst/>
              <a:uLnTx/>
              <a:uFillTx/>
              <a:latin typeface="Arial"/>
              <a:ea typeface="+mn-ea"/>
              <a:cs typeface="Arial"/>
            </a:endParaRPr>
          </a:p>
        </p:txBody>
      </p:sp>
      <p:sp>
        <p:nvSpPr>
          <p:cNvPr id="4" name="Slide Number Placeholder 3"/>
          <p:cNvSpPr>
            <a:spLocks noGrp="1"/>
          </p:cNvSpPr>
          <p:nvPr>
            <p:ph type="sldNum" sz="quarter" idx="10"/>
          </p:nvPr>
        </p:nvSpPr>
        <p:spPr/>
        <p:txBody>
          <a:bodyPr/>
          <a:lstStyle/>
          <a:p>
            <a:pPr>
              <a:defRPr/>
            </a:pPr>
            <a:fld id="{B1C1B1E2-4475-074F-89EB-5387F18A9490}" type="slidenum">
              <a:rPr lang="en-US" altLang="x-none" smtClean="0"/>
              <a:pPr>
                <a:defRPr/>
              </a:pPr>
              <a:t>18</a:t>
            </a:fld>
            <a:endParaRPr lang="en-US" altLang="x-none"/>
          </a:p>
        </p:txBody>
      </p:sp>
    </p:spTree>
    <p:extLst>
      <p:ext uri="{BB962C8B-B14F-4D97-AF65-F5344CB8AC3E}">
        <p14:creationId xmlns:p14="http://schemas.microsoft.com/office/powerpoint/2010/main" val="902297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defTabSz="457200" rtl="0" eaLnBrk="1" fontAlgn="auto" latinLnBrk="0" hangingPunct="1">
              <a:lnSpc>
                <a:spcPct val="10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335E6F"/>
              </a:solidFill>
              <a:effectLst/>
              <a:uLnTx/>
              <a:uFillTx/>
              <a:latin typeface="Arial"/>
              <a:ea typeface="+mn-ea"/>
              <a:cs typeface="Arial"/>
            </a:endParaRPr>
          </a:p>
        </p:txBody>
      </p:sp>
      <p:sp>
        <p:nvSpPr>
          <p:cNvPr id="4" name="Slide Number Placeholder 3"/>
          <p:cNvSpPr>
            <a:spLocks noGrp="1"/>
          </p:cNvSpPr>
          <p:nvPr>
            <p:ph type="sldNum" sz="quarter" idx="10"/>
          </p:nvPr>
        </p:nvSpPr>
        <p:spPr/>
        <p:txBody>
          <a:bodyPr/>
          <a:lstStyle/>
          <a:p>
            <a:pPr>
              <a:defRPr/>
            </a:pPr>
            <a:fld id="{B1C1B1E2-4475-074F-89EB-5387F18A9490}" type="slidenum">
              <a:rPr lang="en-US" altLang="x-none" smtClean="0"/>
              <a:pPr>
                <a:defRPr/>
              </a:pPr>
              <a:t>19</a:t>
            </a:fld>
            <a:endParaRPr lang="en-US" altLang="x-none"/>
          </a:p>
        </p:txBody>
      </p:sp>
    </p:spTree>
    <p:extLst>
      <p:ext uri="{BB962C8B-B14F-4D97-AF65-F5344CB8AC3E}">
        <p14:creationId xmlns:p14="http://schemas.microsoft.com/office/powerpoint/2010/main" val="3969874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2526C-E40E-DE35-DC3A-074BE48998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R"/>
          </a:p>
        </p:txBody>
      </p:sp>
      <p:sp>
        <p:nvSpPr>
          <p:cNvPr id="3" name="Subtitle 2">
            <a:extLst>
              <a:ext uri="{FF2B5EF4-FFF2-40B4-BE49-F238E27FC236}">
                <a16:creationId xmlns:a16="http://schemas.microsoft.com/office/drawing/2014/main" id="{D10BFE81-3DF8-DB12-F73B-52EF2FA922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R"/>
          </a:p>
        </p:txBody>
      </p:sp>
      <p:sp>
        <p:nvSpPr>
          <p:cNvPr id="4" name="Date Placeholder 3">
            <a:extLst>
              <a:ext uri="{FF2B5EF4-FFF2-40B4-BE49-F238E27FC236}">
                <a16:creationId xmlns:a16="http://schemas.microsoft.com/office/drawing/2014/main" id="{1A7D89E5-3AA8-DA8C-6959-5CF5EEAC5652}"/>
              </a:ext>
            </a:extLst>
          </p:cNvPr>
          <p:cNvSpPr>
            <a:spLocks noGrp="1"/>
          </p:cNvSpPr>
          <p:nvPr>
            <p:ph type="dt" sz="half" idx="10"/>
          </p:nvPr>
        </p:nvSpPr>
        <p:spPr/>
        <p:txBody>
          <a:bodyPr/>
          <a:lstStyle/>
          <a:p>
            <a:fld id="{823999B4-5CED-5C4C-BDBB-B352E024743E}" type="datetimeFigureOut">
              <a:rPr lang="en-GR" smtClean="0"/>
              <a:t>5/21/25</a:t>
            </a:fld>
            <a:endParaRPr lang="en-GR"/>
          </a:p>
        </p:txBody>
      </p:sp>
      <p:sp>
        <p:nvSpPr>
          <p:cNvPr id="5" name="Footer Placeholder 4">
            <a:extLst>
              <a:ext uri="{FF2B5EF4-FFF2-40B4-BE49-F238E27FC236}">
                <a16:creationId xmlns:a16="http://schemas.microsoft.com/office/drawing/2014/main" id="{968C81EC-37DE-11DE-3CC1-7710DFEF8775}"/>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60E5A1E9-4A4E-C280-99A6-784A26D5DF3B}"/>
              </a:ext>
            </a:extLst>
          </p:cNvPr>
          <p:cNvSpPr>
            <a:spLocks noGrp="1"/>
          </p:cNvSpPr>
          <p:nvPr>
            <p:ph type="sldNum" sz="quarter" idx="12"/>
          </p:nvPr>
        </p:nvSpPr>
        <p:spPr/>
        <p:txBody>
          <a:bodyPr/>
          <a:lstStyle/>
          <a:p>
            <a:fld id="{F47688C6-33DD-E943-B1B4-A217CC9FD7C8}" type="slidenum">
              <a:rPr lang="en-GR" smtClean="0"/>
              <a:t>‹#›</a:t>
            </a:fld>
            <a:endParaRPr lang="en-GR"/>
          </a:p>
        </p:txBody>
      </p:sp>
    </p:spTree>
    <p:extLst>
      <p:ext uri="{BB962C8B-B14F-4D97-AF65-F5344CB8AC3E}">
        <p14:creationId xmlns:p14="http://schemas.microsoft.com/office/powerpoint/2010/main" val="1644148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911A5-E9AB-9805-DC35-2D66E5B36B14}"/>
              </a:ext>
            </a:extLst>
          </p:cNvPr>
          <p:cNvSpPr>
            <a:spLocks noGrp="1"/>
          </p:cNvSpPr>
          <p:nvPr>
            <p:ph type="title"/>
          </p:nvPr>
        </p:nvSpPr>
        <p:spPr/>
        <p:txBody>
          <a:bodyPr/>
          <a:lstStyle/>
          <a:p>
            <a:r>
              <a:rPr lang="en-US"/>
              <a:t>Click to edit Master title style</a:t>
            </a:r>
            <a:endParaRPr lang="en-GR"/>
          </a:p>
        </p:txBody>
      </p:sp>
      <p:sp>
        <p:nvSpPr>
          <p:cNvPr id="3" name="Vertical Text Placeholder 2">
            <a:extLst>
              <a:ext uri="{FF2B5EF4-FFF2-40B4-BE49-F238E27FC236}">
                <a16:creationId xmlns:a16="http://schemas.microsoft.com/office/drawing/2014/main" id="{2E53BE45-C43A-D8BD-245D-63A029412F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R"/>
          </a:p>
        </p:txBody>
      </p:sp>
      <p:sp>
        <p:nvSpPr>
          <p:cNvPr id="4" name="Date Placeholder 3">
            <a:extLst>
              <a:ext uri="{FF2B5EF4-FFF2-40B4-BE49-F238E27FC236}">
                <a16:creationId xmlns:a16="http://schemas.microsoft.com/office/drawing/2014/main" id="{A2E7688E-B3B6-C32A-F39A-A12F88C4AC3C}"/>
              </a:ext>
            </a:extLst>
          </p:cNvPr>
          <p:cNvSpPr>
            <a:spLocks noGrp="1"/>
          </p:cNvSpPr>
          <p:nvPr>
            <p:ph type="dt" sz="half" idx="10"/>
          </p:nvPr>
        </p:nvSpPr>
        <p:spPr/>
        <p:txBody>
          <a:bodyPr/>
          <a:lstStyle/>
          <a:p>
            <a:fld id="{823999B4-5CED-5C4C-BDBB-B352E024743E}" type="datetimeFigureOut">
              <a:rPr lang="en-GR" smtClean="0"/>
              <a:t>5/21/25</a:t>
            </a:fld>
            <a:endParaRPr lang="en-GR"/>
          </a:p>
        </p:txBody>
      </p:sp>
      <p:sp>
        <p:nvSpPr>
          <p:cNvPr id="5" name="Footer Placeholder 4">
            <a:extLst>
              <a:ext uri="{FF2B5EF4-FFF2-40B4-BE49-F238E27FC236}">
                <a16:creationId xmlns:a16="http://schemas.microsoft.com/office/drawing/2014/main" id="{D5CE68CD-B4F0-E579-C603-BF2770023294}"/>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FBE7402A-3988-0611-A7C5-2378E6C92F37}"/>
              </a:ext>
            </a:extLst>
          </p:cNvPr>
          <p:cNvSpPr>
            <a:spLocks noGrp="1"/>
          </p:cNvSpPr>
          <p:nvPr>
            <p:ph type="sldNum" sz="quarter" idx="12"/>
          </p:nvPr>
        </p:nvSpPr>
        <p:spPr/>
        <p:txBody>
          <a:bodyPr/>
          <a:lstStyle/>
          <a:p>
            <a:fld id="{F47688C6-33DD-E943-B1B4-A217CC9FD7C8}" type="slidenum">
              <a:rPr lang="en-GR" smtClean="0"/>
              <a:t>‹#›</a:t>
            </a:fld>
            <a:endParaRPr lang="en-GR"/>
          </a:p>
        </p:txBody>
      </p:sp>
    </p:spTree>
    <p:extLst>
      <p:ext uri="{BB962C8B-B14F-4D97-AF65-F5344CB8AC3E}">
        <p14:creationId xmlns:p14="http://schemas.microsoft.com/office/powerpoint/2010/main" val="2399659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44FEC2-2920-FAAD-AD00-60149401A15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R"/>
          </a:p>
        </p:txBody>
      </p:sp>
      <p:sp>
        <p:nvSpPr>
          <p:cNvPr id="3" name="Vertical Text Placeholder 2">
            <a:extLst>
              <a:ext uri="{FF2B5EF4-FFF2-40B4-BE49-F238E27FC236}">
                <a16:creationId xmlns:a16="http://schemas.microsoft.com/office/drawing/2014/main" id="{F3C039FE-E64D-140D-AD16-8C24046746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R"/>
          </a:p>
        </p:txBody>
      </p:sp>
      <p:sp>
        <p:nvSpPr>
          <p:cNvPr id="4" name="Date Placeholder 3">
            <a:extLst>
              <a:ext uri="{FF2B5EF4-FFF2-40B4-BE49-F238E27FC236}">
                <a16:creationId xmlns:a16="http://schemas.microsoft.com/office/drawing/2014/main" id="{45E80E76-A0E5-D59E-EC1C-FDF0348EAD9C}"/>
              </a:ext>
            </a:extLst>
          </p:cNvPr>
          <p:cNvSpPr>
            <a:spLocks noGrp="1"/>
          </p:cNvSpPr>
          <p:nvPr>
            <p:ph type="dt" sz="half" idx="10"/>
          </p:nvPr>
        </p:nvSpPr>
        <p:spPr/>
        <p:txBody>
          <a:bodyPr/>
          <a:lstStyle/>
          <a:p>
            <a:fld id="{823999B4-5CED-5C4C-BDBB-B352E024743E}" type="datetimeFigureOut">
              <a:rPr lang="en-GR" smtClean="0"/>
              <a:t>5/21/25</a:t>
            </a:fld>
            <a:endParaRPr lang="en-GR"/>
          </a:p>
        </p:txBody>
      </p:sp>
      <p:sp>
        <p:nvSpPr>
          <p:cNvPr id="5" name="Footer Placeholder 4">
            <a:extLst>
              <a:ext uri="{FF2B5EF4-FFF2-40B4-BE49-F238E27FC236}">
                <a16:creationId xmlns:a16="http://schemas.microsoft.com/office/drawing/2014/main" id="{94227B56-D5AF-7D33-9621-95B6A2E3BBE1}"/>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5A66BD7A-857A-B41D-09F6-ACEE90DCA1E9}"/>
              </a:ext>
            </a:extLst>
          </p:cNvPr>
          <p:cNvSpPr>
            <a:spLocks noGrp="1"/>
          </p:cNvSpPr>
          <p:nvPr>
            <p:ph type="sldNum" sz="quarter" idx="12"/>
          </p:nvPr>
        </p:nvSpPr>
        <p:spPr/>
        <p:txBody>
          <a:bodyPr/>
          <a:lstStyle/>
          <a:p>
            <a:fld id="{F47688C6-33DD-E943-B1B4-A217CC9FD7C8}" type="slidenum">
              <a:rPr lang="en-GR" smtClean="0"/>
              <a:t>‹#›</a:t>
            </a:fld>
            <a:endParaRPr lang="en-GR"/>
          </a:p>
        </p:txBody>
      </p:sp>
    </p:spTree>
    <p:extLst>
      <p:ext uri="{BB962C8B-B14F-4D97-AF65-F5344CB8AC3E}">
        <p14:creationId xmlns:p14="http://schemas.microsoft.com/office/powerpoint/2010/main" val="2771639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LEAR3">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defRPr>
                <a:solidFill>
                  <a:srgbClr val="335E6F"/>
                </a:solidFill>
              </a:defRPr>
            </a:lvl1pPr>
            <a:lvl2pPr>
              <a:defRPr>
                <a:solidFill>
                  <a:srgbClr val="335E6F"/>
                </a:solidFill>
              </a:defRPr>
            </a:lvl2pPr>
            <a:lvl3pPr>
              <a:defRPr>
                <a:solidFill>
                  <a:srgbClr val="335E6F"/>
                </a:solidFill>
              </a:defRPr>
            </a:lvl3pPr>
            <a:lvl4pPr>
              <a:defRPr>
                <a:solidFill>
                  <a:srgbClr val="335E6F"/>
                </a:solidFill>
              </a:defRPr>
            </a:lvl4pPr>
            <a:lvl5pPr>
              <a:defRPr>
                <a:solidFill>
                  <a:srgbClr val="335E6F"/>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cxnSp>
        <p:nvCxnSpPr>
          <p:cNvPr id="6" name="Straight Connector 5">
            <a:extLst>
              <a:ext uri="{FF2B5EF4-FFF2-40B4-BE49-F238E27FC236}">
                <a16:creationId xmlns:a16="http://schemas.microsoft.com/office/drawing/2014/main" id="{40CDF259-CCFE-B84C-939A-68017F83E81D}"/>
              </a:ext>
            </a:extLst>
          </p:cNvPr>
          <p:cNvCxnSpPr/>
          <p:nvPr userDrawn="1"/>
        </p:nvCxnSpPr>
        <p:spPr>
          <a:xfrm>
            <a:off x="218263"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8688588E-F9A8-2845-885D-3F95E59BBB1E}"/>
              </a:ext>
            </a:extLst>
          </p:cNvPr>
          <p:cNvSpPr>
            <a:spLocks noGrp="1" noChangeArrowheads="1"/>
          </p:cNvSpPr>
          <p:nvPr>
            <p:ph type="title" hasCustomPrompt="1"/>
          </p:nvPr>
        </p:nvSpPr>
        <p:spPr bwMode="auto">
          <a:xfrm>
            <a:off x="218262" y="95000"/>
            <a:ext cx="10113228" cy="6786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34290" rIns="0" bIns="34290" numCol="1" anchor="ctr" anchorCtr="0" compatLnSpc="1">
            <a:prstTxWarp prst="textNoShape">
              <a:avLst/>
            </a:prstTxWarp>
            <a:spAutoFit/>
          </a:bodyPr>
          <a:lstStyle>
            <a:lvl1pPr>
              <a:defRPr>
                <a:solidFill>
                  <a:srgbClr val="335E6F"/>
                </a:solidFill>
              </a:defRPr>
            </a:lvl1pPr>
          </a:lstStyle>
          <a:p>
            <a:pPr lvl="0"/>
            <a:r>
              <a:rPr lang="en-GB" altLang="en-US" noProof="0" dirty="0"/>
              <a:t>CLICK TO EDIT MASTER TITLE STYLE</a:t>
            </a:r>
          </a:p>
        </p:txBody>
      </p:sp>
      <p:cxnSp>
        <p:nvCxnSpPr>
          <p:cNvPr id="5" name="Straight Connector 4">
            <a:extLst>
              <a:ext uri="{FF2B5EF4-FFF2-40B4-BE49-F238E27FC236}">
                <a16:creationId xmlns:a16="http://schemas.microsoft.com/office/drawing/2014/main" id="{C1734A63-3455-1741-9D19-40E5D75E70BD}"/>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7234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E9CCC-EC7F-F742-50DF-E4211135AB5A}"/>
              </a:ext>
            </a:extLst>
          </p:cNvPr>
          <p:cNvSpPr>
            <a:spLocks noGrp="1"/>
          </p:cNvSpPr>
          <p:nvPr>
            <p:ph type="title"/>
          </p:nvPr>
        </p:nvSpPr>
        <p:spPr/>
        <p:txBody>
          <a:bodyPr/>
          <a:lstStyle/>
          <a:p>
            <a:r>
              <a:rPr lang="en-US"/>
              <a:t>Click to edit Master title style</a:t>
            </a:r>
            <a:endParaRPr lang="en-GR"/>
          </a:p>
        </p:txBody>
      </p:sp>
      <p:sp>
        <p:nvSpPr>
          <p:cNvPr id="3" name="Content Placeholder 2">
            <a:extLst>
              <a:ext uri="{FF2B5EF4-FFF2-40B4-BE49-F238E27FC236}">
                <a16:creationId xmlns:a16="http://schemas.microsoft.com/office/drawing/2014/main" id="{47C9B519-3FAF-07EE-4DAF-84D72E5D86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R"/>
          </a:p>
        </p:txBody>
      </p:sp>
      <p:sp>
        <p:nvSpPr>
          <p:cNvPr id="4" name="Date Placeholder 3">
            <a:extLst>
              <a:ext uri="{FF2B5EF4-FFF2-40B4-BE49-F238E27FC236}">
                <a16:creationId xmlns:a16="http://schemas.microsoft.com/office/drawing/2014/main" id="{F64FB861-940A-43B1-AE5F-859BF432B18D}"/>
              </a:ext>
            </a:extLst>
          </p:cNvPr>
          <p:cNvSpPr>
            <a:spLocks noGrp="1"/>
          </p:cNvSpPr>
          <p:nvPr>
            <p:ph type="dt" sz="half" idx="10"/>
          </p:nvPr>
        </p:nvSpPr>
        <p:spPr/>
        <p:txBody>
          <a:bodyPr/>
          <a:lstStyle/>
          <a:p>
            <a:fld id="{823999B4-5CED-5C4C-BDBB-B352E024743E}" type="datetimeFigureOut">
              <a:rPr lang="en-GR" smtClean="0"/>
              <a:t>5/21/25</a:t>
            </a:fld>
            <a:endParaRPr lang="en-GR"/>
          </a:p>
        </p:txBody>
      </p:sp>
      <p:sp>
        <p:nvSpPr>
          <p:cNvPr id="5" name="Footer Placeholder 4">
            <a:extLst>
              <a:ext uri="{FF2B5EF4-FFF2-40B4-BE49-F238E27FC236}">
                <a16:creationId xmlns:a16="http://schemas.microsoft.com/office/drawing/2014/main" id="{C8995BA9-50B1-DF1D-5645-C1749945C9E3}"/>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52DDABCC-7AD7-38F7-46AA-D03FEB9B0BF5}"/>
              </a:ext>
            </a:extLst>
          </p:cNvPr>
          <p:cNvSpPr>
            <a:spLocks noGrp="1"/>
          </p:cNvSpPr>
          <p:nvPr>
            <p:ph type="sldNum" sz="quarter" idx="12"/>
          </p:nvPr>
        </p:nvSpPr>
        <p:spPr/>
        <p:txBody>
          <a:bodyPr/>
          <a:lstStyle/>
          <a:p>
            <a:fld id="{F47688C6-33DD-E943-B1B4-A217CC9FD7C8}" type="slidenum">
              <a:rPr lang="en-GR" smtClean="0"/>
              <a:t>‹#›</a:t>
            </a:fld>
            <a:endParaRPr lang="en-GR"/>
          </a:p>
        </p:txBody>
      </p:sp>
    </p:spTree>
    <p:extLst>
      <p:ext uri="{BB962C8B-B14F-4D97-AF65-F5344CB8AC3E}">
        <p14:creationId xmlns:p14="http://schemas.microsoft.com/office/powerpoint/2010/main" val="3431524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E66FE-5690-9400-E910-B719862C45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R"/>
          </a:p>
        </p:txBody>
      </p:sp>
      <p:sp>
        <p:nvSpPr>
          <p:cNvPr id="3" name="Text Placeholder 2">
            <a:extLst>
              <a:ext uri="{FF2B5EF4-FFF2-40B4-BE49-F238E27FC236}">
                <a16:creationId xmlns:a16="http://schemas.microsoft.com/office/drawing/2014/main" id="{C22F1BCD-E665-096F-C207-A3429F7116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91338E-B3EA-E892-3D6E-BDCF4B9F00F1}"/>
              </a:ext>
            </a:extLst>
          </p:cNvPr>
          <p:cNvSpPr>
            <a:spLocks noGrp="1"/>
          </p:cNvSpPr>
          <p:nvPr>
            <p:ph type="dt" sz="half" idx="10"/>
          </p:nvPr>
        </p:nvSpPr>
        <p:spPr/>
        <p:txBody>
          <a:bodyPr/>
          <a:lstStyle/>
          <a:p>
            <a:fld id="{823999B4-5CED-5C4C-BDBB-B352E024743E}" type="datetimeFigureOut">
              <a:rPr lang="en-GR" smtClean="0"/>
              <a:t>5/21/25</a:t>
            </a:fld>
            <a:endParaRPr lang="en-GR"/>
          </a:p>
        </p:txBody>
      </p:sp>
      <p:sp>
        <p:nvSpPr>
          <p:cNvPr id="5" name="Footer Placeholder 4">
            <a:extLst>
              <a:ext uri="{FF2B5EF4-FFF2-40B4-BE49-F238E27FC236}">
                <a16:creationId xmlns:a16="http://schemas.microsoft.com/office/drawing/2014/main" id="{86B19B94-A942-DB31-EC88-84CC8794A450}"/>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36C98767-9341-A2B5-38D3-413D371949BA}"/>
              </a:ext>
            </a:extLst>
          </p:cNvPr>
          <p:cNvSpPr>
            <a:spLocks noGrp="1"/>
          </p:cNvSpPr>
          <p:nvPr>
            <p:ph type="sldNum" sz="quarter" idx="12"/>
          </p:nvPr>
        </p:nvSpPr>
        <p:spPr/>
        <p:txBody>
          <a:bodyPr/>
          <a:lstStyle/>
          <a:p>
            <a:fld id="{F47688C6-33DD-E943-B1B4-A217CC9FD7C8}" type="slidenum">
              <a:rPr lang="en-GR" smtClean="0"/>
              <a:t>‹#›</a:t>
            </a:fld>
            <a:endParaRPr lang="en-GR"/>
          </a:p>
        </p:txBody>
      </p:sp>
    </p:spTree>
    <p:extLst>
      <p:ext uri="{BB962C8B-B14F-4D97-AF65-F5344CB8AC3E}">
        <p14:creationId xmlns:p14="http://schemas.microsoft.com/office/powerpoint/2010/main" val="2525913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78F1C-B596-C936-73B9-5753FC14D7BE}"/>
              </a:ext>
            </a:extLst>
          </p:cNvPr>
          <p:cNvSpPr>
            <a:spLocks noGrp="1"/>
          </p:cNvSpPr>
          <p:nvPr>
            <p:ph type="title"/>
          </p:nvPr>
        </p:nvSpPr>
        <p:spPr/>
        <p:txBody>
          <a:bodyPr/>
          <a:lstStyle/>
          <a:p>
            <a:r>
              <a:rPr lang="en-US"/>
              <a:t>Click to edit Master title style</a:t>
            </a:r>
            <a:endParaRPr lang="en-GR"/>
          </a:p>
        </p:txBody>
      </p:sp>
      <p:sp>
        <p:nvSpPr>
          <p:cNvPr id="3" name="Content Placeholder 2">
            <a:extLst>
              <a:ext uri="{FF2B5EF4-FFF2-40B4-BE49-F238E27FC236}">
                <a16:creationId xmlns:a16="http://schemas.microsoft.com/office/drawing/2014/main" id="{71324A5A-CC88-D262-C8F4-EDC7874845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R"/>
          </a:p>
        </p:txBody>
      </p:sp>
      <p:sp>
        <p:nvSpPr>
          <p:cNvPr id="4" name="Content Placeholder 3">
            <a:extLst>
              <a:ext uri="{FF2B5EF4-FFF2-40B4-BE49-F238E27FC236}">
                <a16:creationId xmlns:a16="http://schemas.microsoft.com/office/drawing/2014/main" id="{EE1829DF-9946-A5CE-6D71-0847CF32D1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R"/>
          </a:p>
        </p:txBody>
      </p:sp>
      <p:sp>
        <p:nvSpPr>
          <p:cNvPr id="5" name="Date Placeholder 4">
            <a:extLst>
              <a:ext uri="{FF2B5EF4-FFF2-40B4-BE49-F238E27FC236}">
                <a16:creationId xmlns:a16="http://schemas.microsoft.com/office/drawing/2014/main" id="{6BC464F0-9D8B-04EA-19AE-5227EFD44880}"/>
              </a:ext>
            </a:extLst>
          </p:cNvPr>
          <p:cNvSpPr>
            <a:spLocks noGrp="1"/>
          </p:cNvSpPr>
          <p:nvPr>
            <p:ph type="dt" sz="half" idx="10"/>
          </p:nvPr>
        </p:nvSpPr>
        <p:spPr/>
        <p:txBody>
          <a:bodyPr/>
          <a:lstStyle/>
          <a:p>
            <a:fld id="{823999B4-5CED-5C4C-BDBB-B352E024743E}" type="datetimeFigureOut">
              <a:rPr lang="en-GR" smtClean="0"/>
              <a:t>5/21/25</a:t>
            </a:fld>
            <a:endParaRPr lang="en-GR"/>
          </a:p>
        </p:txBody>
      </p:sp>
      <p:sp>
        <p:nvSpPr>
          <p:cNvPr id="6" name="Footer Placeholder 5">
            <a:extLst>
              <a:ext uri="{FF2B5EF4-FFF2-40B4-BE49-F238E27FC236}">
                <a16:creationId xmlns:a16="http://schemas.microsoft.com/office/drawing/2014/main" id="{06A9E0E8-7D9E-EE5D-4AFE-24D4F1EDE3D8}"/>
              </a:ext>
            </a:extLst>
          </p:cNvPr>
          <p:cNvSpPr>
            <a:spLocks noGrp="1"/>
          </p:cNvSpPr>
          <p:nvPr>
            <p:ph type="ftr" sz="quarter" idx="11"/>
          </p:nvPr>
        </p:nvSpPr>
        <p:spPr/>
        <p:txBody>
          <a:bodyPr/>
          <a:lstStyle/>
          <a:p>
            <a:endParaRPr lang="en-GR"/>
          </a:p>
        </p:txBody>
      </p:sp>
      <p:sp>
        <p:nvSpPr>
          <p:cNvPr id="7" name="Slide Number Placeholder 6">
            <a:extLst>
              <a:ext uri="{FF2B5EF4-FFF2-40B4-BE49-F238E27FC236}">
                <a16:creationId xmlns:a16="http://schemas.microsoft.com/office/drawing/2014/main" id="{238C47A2-6809-D5BD-327B-D668299E6C2E}"/>
              </a:ext>
            </a:extLst>
          </p:cNvPr>
          <p:cNvSpPr>
            <a:spLocks noGrp="1"/>
          </p:cNvSpPr>
          <p:nvPr>
            <p:ph type="sldNum" sz="quarter" idx="12"/>
          </p:nvPr>
        </p:nvSpPr>
        <p:spPr/>
        <p:txBody>
          <a:bodyPr/>
          <a:lstStyle/>
          <a:p>
            <a:fld id="{F47688C6-33DD-E943-B1B4-A217CC9FD7C8}" type="slidenum">
              <a:rPr lang="en-GR" smtClean="0"/>
              <a:t>‹#›</a:t>
            </a:fld>
            <a:endParaRPr lang="en-GR"/>
          </a:p>
        </p:txBody>
      </p:sp>
    </p:spTree>
    <p:extLst>
      <p:ext uri="{BB962C8B-B14F-4D97-AF65-F5344CB8AC3E}">
        <p14:creationId xmlns:p14="http://schemas.microsoft.com/office/powerpoint/2010/main" val="214593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08725-73C9-4403-5C1C-29F9EDB4B868}"/>
              </a:ext>
            </a:extLst>
          </p:cNvPr>
          <p:cNvSpPr>
            <a:spLocks noGrp="1"/>
          </p:cNvSpPr>
          <p:nvPr>
            <p:ph type="title"/>
          </p:nvPr>
        </p:nvSpPr>
        <p:spPr>
          <a:xfrm>
            <a:off x="839788" y="365125"/>
            <a:ext cx="10515600" cy="1325563"/>
          </a:xfrm>
        </p:spPr>
        <p:txBody>
          <a:bodyPr/>
          <a:lstStyle/>
          <a:p>
            <a:r>
              <a:rPr lang="en-US"/>
              <a:t>Click to edit Master title style</a:t>
            </a:r>
            <a:endParaRPr lang="en-GR"/>
          </a:p>
        </p:txBody>
      </p:sp>
      <p:sp>
        <p:nvSpPr>
          <p:cNvPr id="3" name="Text Placeholder 2">
            <a:extLst>
              <a:ext uri="{FF2B5EF4-FFF2-40B4-BE49-F238E27FC236}">
                <a16:creationId xmlns:a16="http://schemas.microsoft.com/office/drawing/2014/main" id="{C70D7331-84B4-0A89-A71E-EEE78449BC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3B3978-AB1C-EC6D-DABA-D37A2CA9AD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R"/>
          </a:p>
        </p:txBody>
      </p:sp>
      <p:sp>
        <p:nvSpPr>
          <p:cNvPr id="5" name="Text Placeholder 4">
            <a:extLst>
              <a:ext uri="{FF2B5EF4-FFF2-40B4-BE49-F238E27FC236}">
                <a16:creationId xmlns:a16="http://schemas.microsoft.com/office/drawing/2014/main" id="{B76EE9D5-416B-63E9-1CA2-008B3FA582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83BDF3-0D84-7E24-A8EF-7A17920EA8D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R"/>
          </a:p>
        </p:txBody>
      </p:sp>
      <p:sp>
        <p:nvSpPr>
          <p:cNvPr id="7" name="Date Placeholder 6">
            <a:extLst>
              <a:ext uri="{FF2B5EF4-FFF2-40B4-BE49-F238E27FC236}">
                <a16:creationId xmlns:a16="http://schemas.microsoft.com/office/drawing/2014/main" id="{C830C42A-D938-A3C3-8264-2249A6BEDF65}"/>
              </a:ext>
            </a:extLst>
          </p:cNvPr>
          <p:cNvSpPr>
            <a:spLocks noGrp="1"/>
          </p:cNvSpPr>
          <p:nvPr>
            <p:ph type="dt" sz="half" idx="10"/>
          </p:nvPr>
        </p:nvSpPr>
        <p:spPr/>
        <p:txBody>
          <a:bodyPr/>
          <a:lstStyle/>
          <a:p>
            <a:fld id="{823999B4-5CED-5C4C-BDBB-B352E024743E}" type="datetimeFigureOut">
              <a:rPr lang="en-GR" smtClean="0"/>
              <a:t>5/21/25</a:t>
            </a:fld>
            <a:endParaRPr lang="en-GR"/>
          </a:p>
        </p:txBody>
      </p:sp>
      <p:sp>
        <p:nvSpPr>
          <p:cNvPr id="8" name="Footer Placeholder 7">
            <a:extLst>
              <a:ext uri="{FF2B5EF4-FFF2-40B4-BE49-F238E27FC236}">
                <a16:creationId xmlns:a16="http://schemas.microsoft.com/office/drawing/2014/main" id="{F0E65702-0C92-4132-9A02-155913ECFCE5}"/>
              </a:ext>
            </a:extLst>
          </p:cNvPr>
          <p:cNvSpPr>
            <a:spLocks noGrp="1"/>
          </p:cNvSpPr>
          <p:nvPr>
            <p:ph type="ftr" sz="quarter" idx="11"/>
          </p:nvPr>
        </p:nvSpPr>
        <p:spPr/>
        <p:txBody>
          <a:bodyPr/>
          <a:lstStyle/>
          <a:p>
            <a:endParaRPr lang="en-GR"/>
          </a:p>
        </p:txBody>
      </p:sp>
      <p:sp>
        <p:nvSpPr>
          <p:cNvPr id="9" name="Slide Number Placeholder 8">
            <a:extLst>
              <a:ext uri="{FF2B5EF4-FFF2-40B4-BE49-F238E27FC236}">
                <a16:creationId xmlns:a16="http://schemas.microsoft.com/office/drawing/2014/main" id="{7C70D776-901C-AAAC-E065-E37105A4E653}"/>
              </a:ext>
            </a:extLst>
          </p:cNvPr>
          <p:cNvSpPr>
            <a:spLocks noGrp="1"/>
          </p:cNvSpPr>
          <p:nvPr>
            <p:ph type="sldNum" sz="quarter" idx="12"/>
          </p:nvPr>
        </p:nvSpPr>
        <p:spPr/>
        <p:txBody>
          <a:bodyPr/>
          <a:lstStyle/>
          <a:p>
            <a:fld id="{F47688C6-33DD-E943-B1B4-A217CC9FD7C8}" type="slidenum">
              <a:rPr lang="en-GR" smtClean="0"/>
              <a:t>‹#›</a:t>
            </a:fld>
            <a:endParaRPr lang="en-GR"/>
          </a:p>
        </p:txBody>
      </p:sp>
    </p:spTree>
    <p:extLst>
      <p:ext uri="{BB962C8B-B14F-4D97-AF65-F5344CB8AC3E}">
        <p14:creationId xmlns:p14="http://schemas.microsoft.com/office/powerpoint/2010/main" val="194975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68C2D-1084-68BB-0EF7-49B1B02D0583}"/>
              </a:ext>
            </a:extLst>
          </p:cNvPr>
          <p:cNvSpPr>
            <a:spLocks noGrp="1"/>
          </p:cNvSpPr>
          <p:nvPr>
            <p:ph type="title"/>
          </p:nvPr>
        </p:nvSpPr>
        <p:spPr/>
        <p:txBody>
          <a:bodyPr/>
          <a:lstStyle/>
          <a:p>
            <a:r>
              <a:rPr lang="en-US"/>
              <a:t>Click to edit Master title style</a:t>
            </a:r>
            <a:endParaRPr lang="en-GR"/>
          </a:p>
        </p:txBody>
      </p:sp>
      <p:sp>
        <p:nvSpPr>
          <p:cNvPr id="3" name="Date Placeholder 2">
            <a:extLst>
              <a:ext uri="{FF2B5EF4-FFF2-40B4-BE49-F238E27FC236}">
                <a16:creationId xmlns:a16="http://schemas.microsoft.com/office/drawing/2014/main" id="{E0CCB696-599A-8E59-3220-4DB5E402131D}"/>
              </a:ext>
            </a:extLst>
          </p:cNvPr>
          <p:cNvSpPr>
            <a:spLocks noGrp="1"/>
          </p:cNvSpPr>
          <p:nvPr>
            <p:ph type="dt" sz="half" idx="10"/>
          </p:nvPr>
        </p:nvSpPr>
        <p:spPr/>
        <p:txBody>
          <a:bodyPr/>
          <a:lstStyle/>
          <a:p>
            <a:fld id="{823999B4-5CED-5C4C-BDBB-B352E024743E}" type="datetimeFigureOut">
              <a:rPr lang="en-GR" smtClean="0"/>
              <a:t>5/21/25</a:t>
            </a:fld>
            <a:endParaRPr lang="en-GR"/>
          </a:p>
        </p:txBody>
      </p:sp>
      <p:sp>
        <p:nvSpPr>
          <p:cNvPr id="4" name="Footer Placeholder 3">
            <a:extLst>
              <a:ext uri="{FF2B5EF4-FFF2-40B4-BE49-F238E27FC236}">
                <a16:creationId xmlns:a16="http://schemas.microsoft.com/office/drawing/2014/main" id="{CB1FADFA-7122-C019-E17D-FAA7B8176590}"/>
              </a:ext>
            </a:extLst>
          </p:cNvPr>
          <p:cNvSpPr>
            <a:spLocks noGrp="1"/>
          </p:cNvSpPr>
          <p:nvPr>
            <p:ph type="ftr" sz="quarter" idx="11"/>
          </p:nvPr>
        </p:nvSpPr>
        <p:spPr/>
        <p:txBody>
          <a:bodyPr/>
          <a:lstStyle/>
          <a:p>
            <a:endParaRPr lang="en-GR"/>
          </a:p>
        </p:txBody>
      </p:sp>
      <p:sp>
        <p:nvSpPr>
          <p:cNvPr id="5" name="Slide Number Placeholder 4">
            <a:extLst>
              <a:ext uri="{FF2B5EF4-FFF2-40B4-BE49-F238E27FC236}">
                <a16:creationId xmlns:a16="http://schemas.microsoft.com/office/drawing/2014/main" id="{FECA9F5D-1173-E55B-F761-CC25E2CFD2D7}"/>
              </a:ext>
            </a:extLst>
          </p:cNvPr>
          <p:cNvSpPr>
            <a:spLocks noGrp="1"/>
          </p:cNvSpPr>
          <p:nvPr>
            <p:ph type="sldNum" sz="quarter" idx="12"/>
          </p:nvPr>
        </p:nvSpPr>
        <p:spPr/>
        <p:txBody>
          <a:bodyPr/>
          <a:lstStyle/>
          <a:p>
            <a:fld id="{F47688C6-33DD-E943-B1B4-A217CC9FD7C8}" type="slidenum">
              <a:rPr lang="en-GR" smtClean="0"/>
              <a:t>‹#›</a:t>
            </a:fld>
            <a:endParaRPr lang="en-GR"/>
          </a:p>
        </p:txBody>
      </p:sp>
    </p:spTree>
    <p:extLst>
      <p:ext uri="{BB962C8B-B14F-4D97-AF65-F5344CB8AC3E}">
        <p14:creationId xmlns:p14="http://schemas.microsoft.com/office/powerpoint/2010/main" val="4129800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BB60E7-D7CE-AA60-4130-C10A5B49AE19}"/>
              </a:ext>
            </a:extLst>
          </p:cNvPr>
          <p:cNvSpPr>
            <a:spLocks noGrp="1"/>
          </p:cNvSpPr>
          <p:nvPr>
            <p:ph type="dt" sz="half" idx="10"/>
          </p:nvPr>
        </p:nvSpPr>
        <p:spPr/>
        <p:txBody>
          <a:bodyPr/>
          <a:lstStyle/>
          <a:p>
            <a:fld id="{823999B4-5CED-5C4C-BDBB-B352E024743E}" type="datetimeFigureOut">
              <a:rPr lang="en-GR" smtClean="0"/>
              <a:t>5/21/25</a:t>
            </a:fld>
            <a:endParaRPr lang="en-GR"/>
          </a:p>
        </p:txBody>
      </p:sp>
      <p:sp>
        <p:nvSpPr>
          <p:cNvPr id="3" name="Footer Placeholder 2">
            <a:extLst>
              <a:ext uri="{FF2B5EF4-FFF2-40B4-BE49-F238E27FC236}">
                <a16:creationId xmlns:a16="http://schemas.microsoft.com/office/drawing/2014/main" id="{1AC81F3C-08E4-0EA6-6041-A79769B0E9C2}"/>
              </a:ext>
            </a:extLst>
          </p:cNvPr>
          <p:cNvSpPr>
            <a:spLocks noGrp="1"/>
          </p:cNvSpPr>
          <p:nvPr>
            <p:ph type="ftr" sz="quarter" idx="11"/>
          </p:nvPr>
        </p:nvSpPr>
        <p:spPr/>
        <p:txBody>
          <a:bodyPr/>
          <a:lstStyle/>
          <a:p>
            <a:endParaRPr lang="en-GR"/>
          </a:p>
        </p:txBody>
      </p:sp>
      <p:sp>
        <p:nvSpPr>
          <p:cNvPr id="4" name="Slide Number Placeholder 3">
            <a:extLst>
              <a:ext uri="{FF2B5EF4-FFF2-40B4-BE49-F238E27FC236}">
                <a16:creationId xmlns:a16="http://schemas.microsoft.com/office/drawing/2014/main" id="{91283C14-7C71-ADDB-8C77-582BD24A371B}"/>
              </a:ext>
            </a:extLst>
          </p:cNvPr>
          <p:cNvSpPr>
            <a:spLocks noGrp="1"/>
          </p:cNvSpPr>
          <p:nvPr>
            <p:ph type="sldNum" sz="quarter" idx="12"/>
          </p:nvPr>
        </p:nvSpPr>
        <p:spPr/>
        <p:txBody>
          <a:bodyPr/>
          <a:lstStyle/>
          <a:p>
            <a:fld id="{F47688C6-33DD-E943-B1B4-A217CC9FD7C8}" type="slidenum">
              <a:rPr lang="en-GR" smtClean="0"/>
              <a:t>‹#›</a:t>
            </a:fld>
            <a:endParaRPr lang="en-GR"/>
          </a:p>
        </p:txBody>
      </p:sp>
    </p:spTree>
    <p:extLst>
      <p:ext uri="{BB962C8B-B14F-4D97-AF65-F5344CB8AC3E}">
        <p14:creationId xmlns:p14="http://schemas.microsoft.com/office/powerpoint/2010/main" val="1800859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5CF4A-6A26-AF28-5EFA-1A062DB8F5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R"/>
          </a:p>
        </p:txBody>
      </p:sp>
      <p:sp>
        <p:nvSpPr>
          <p:cNvPr id="3" name="Content Placeholder 2">
            <a:extLst>
              <a:ext uri="{FF2B5EF4-FFF2-40B4-BE49-F238E27FC236}">
                <a16:creationId xmlns:a16="http://schemas.microsoft.com/office/drawing/2014/main" id="{08E88AC8-A923-E98B-9B83-B5FD0A166D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R"/>
          </a:p>
        </p:txBody>
      </p:sp>
      <p:sp>
        <p:nvSpPr>
          <p:cNvPr id="4" name="Text Placeholder 3">
            <a:extLst>
              <a:ext uri="{FF2B5EF4-FFF2-40B4-BE49-F238E27FC236}">
                <a16:creationId xmlns:a16="http://schemas.microsoft.com/office/drawing/2014/main" id="{567F7342-0BCA-D286-A6FA-59989833A5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E7D70D-C80F-7D88-3695-EBB5383517C0}"/>
              </a:ext>
            </a:extLst>
          </p:cNvPr>
          <p:cNvSpPr>
            <a:spLocks noGrp="1"/>
          </p:cNvSpPr>
          <p:nvPr>
            <p:ph type="dt" sz="half" idx="10"/>
          </p:nvPr>
        </p:nvSpPr>
        <p:spPr/>
        <p:txBody>
          <a:bodyPr/>
          <a:lstStyle/>
          <a:p>
            <a:fld id="{823999B4-5CED-5C4C-BDBB-B352E024743E}" type="datetimeFigureOut">
              <a:rPr lang="en-GR" smtClean="0"/>
              <a:t>5/21/25</a:t>
            </a:fld>
            <a:endParaRPr lang="en-GR"/>
          </a:p>
        </p:txBody>
      </p:sp>
      <p:sp>
        <p:nvSpPr>
          <p:cNvPr id="6" name="Footer Placeholder 5">
            <a:extLst>
              <a:ext uri="{FF2B5EF4-FFF2-40B4-BE49-F238E27FC236}">
                <a16:creationId xmlns:a16="http://schemas.microsoft.com/office/drawing/2014/main" id="{E923905C-4719-B5F2-D7A1-40A889B606B6}"/>
              </a:ext>
            </a:extLst>
          </p:cNvPr>
          <p:cNvSpPr>
            <a:spLocks noGrp="1"/>
          </p:cNvSpPr>
          <p:nvPr>
            <p:ph type="ftr" sz="quarter" idx="11"/>
          </p:nvPr>
        </p:nvSpPr>
        <p:spPr/>
        <p:txBody>
          <a:bodyPr/>
          <a:lstStyle/>
          <a:p>
            <a:endParaRPr lang="en-GR"/>
          </a:p>
        </p:txBody>
      </p:sp>
      <p:sp>
        <p:nvSpPr>
          <p:cNvPr id="7" name="Slide Number Placeholder 6">
            <a:extLst>
              <a:ext uri="{FF2B5EF4-FFF2-40B4-BE49-F238E27FC236}">
                <a16:creationId xmlns:a16="http://schemas.microsoft.com/office/drawing/2014/main" id="{DC4FAF9E-1F8C-3364-C62D-D2C6B6A9B85A}"/>
              </a:ext>
            </a:extLst>
          </p:cNvPr>
          <p:cNvSpPr>
            <a:spLocks noGrp="1"/>
          </p:cNvSpPr>
          <p:nvPr>
            <p:ph type="sldNum" sz="quarter" idx="12"/>
          </p:nvPr>
        </p:nvSpPr>
        <p:spPr/>
        <p:txBody>
          <a:bodyPr/>
          <a:lstStyle/>
          <a:p>
            <a:fld id="{F47688C6-33DD-E943-B1B4-A217CC9FD7C8}" type="slidenum">
              <a:rPr lang="en-GR" smtClean="0"/>
              <a:t>‹#›</a:t>
            </a:fld>
            <a:endParaRPr lang="en-GR"/>
          </a:p>
        </p:txBody>
      </p:sp>
    </p:spTree>
    <p:extLst>
      <p:ext uri="{BB962C8B-B14F-4D97-AF65-F5344CB8AC3E}">
        <p14:creationId xmlns:p14="http://schemas.microsoft.com/office/powerpoint/2010/main" val="91982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057AD-ECC8-ACA4-E67A-281286F1ED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R"/>
          </a:p>
        </p:txBody>
      </p:sp>
      <p:sp>
        <p:nvSpPr>
          <p:cNvPr id="3" name="Picture Placeholder 2">
            <a:extLst>
              <a:ext uri="{FF2B5EF4-FFF2-40B4-BE49-F238E27FC236}">
                <a16:creationId xmlns:a16="http://schemas.microsoft.com/office/drawing/2014/main" id="{4351682A-6E13-D0B6-399E-37D7485981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R"/>
          </a:p>
        </p:txBody>
      </p:sp>
      <p:sp>
        <p:nvSpPr>
          <p:cNvPr id="4" name="Text Placeholder 3">
            <a:extLst>
              <a:ext uri="{FF2B5EF4-FFF2-40B4-BE49-F238E27FC236}">
                <a16:creationId xmlns:a16="http://schemas.microsoft.com/office/drawing/2014/main" id="{686F7700-71B2-B76E-656C-39C6D2D9A2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317C63-F256-2131-2F2C-2D91D92CFFE3}"/>
              </a:ext>
            </a:extLst>
          </p:cNvPr>
          <p:cNvSpPr>
            <a:spLocks noGrp="1"/>
          </p:cNvSpPr>
          <p:nvPr>
            <p:ph type="dt" sz="half" idx="10"/>
          </p:nvPr>
        </p:nvSpPr>
        <p:spPr/>
        <p:txBody>
          <a:bodyPr/>
          <a:lstStyle/>
          <a:p>
            <a:fld id="{823999B4-5CED-5C4C-BDBB-B352E024743E}" type="datetimeFigureOut">
              <a:rPr lang="en-GR" smtClean="0"/>
              <a:t>5/21/25</a:t>
            </a:fld>
            <a:endParaRPr lang="en-GR"/>
          </a:p>
        </p:txBody>
      </p:sp>
      <p:sp>
        <p:nvSpPr>
          <p:cNvPr id="6" name="Footer Placeholder 5">
            <a:extLst>
              <a:ext uri="{FF2B5EF4-FFF2-40B4-BE49-F238E27FC236}">
                <a16:creationId xmlns:a16="http://schemas.microsoft.com/office/drawing/2014/main" id="{AAD0547C-194B-CAB8-25C2-DCBF141888A2}"/>
              </a:ext>
            </a:extLst>
          </p:cNvPr>
          <p:cNvSpPr>
            <a:spLocks noGrp="1"/>
          </p:cNvSpPr>
          <p:nvPr>
            <p:ph type="ftr" sz="quarter" idx="11"/>
          </p:nvPr>
        </p:nvSpPr>
        <p:spPr/>
        <p:txBody>
          <a:bodyPr/>
          <a:lstStyle/>
          <a:p>
            <a:endParaRPr lang="en-GR"/>
          </a:p>
        </p:txBody>
      </p:sp>
      <p:sp>
        <p:nvSpPr>
          <p:cNvPr id="7" name="Slide Number Placeholder 6">
            <a:extLst>
              <a:ext uri="{FF2B5EF4-FFF2-40B4-BE49-F238E27FC236}">
                <a16:creationId xmlns:a16="http://schemas.microsoft.com/office/drawing/2014/main" id="{08A74A1A-E19C-1170-FEEF-CAC37D63DF63}"/>
              </a:ext>
            </a:extLst>
          </p:cNvPr>
          <p:cNvSpPr>
            <a:spLocks noGrp="1"/>
          </p:cNvSpPr>
          <p:nvPr>
            <p:ph type="sldNum" sz="quarter" idx="12"/>
          </p:nvPr>
        </p:nvSpPr>
        <p:spPr/>
        <p:txBody>
          <a:bodyPr/>
          <a:lstStyle/>
          <a:p>
            <a:fld id="{F47688C6-33DD-E943-B1B4-A217CC9FD7C8}" type="slidenum">
              <a:rPr lang="en-GR" smtClean="0"/>
              <a:t>‹#›</a:t>
            </a:fld>
            <a:endParaRPr lang="en-GR"/>
          </a:p>
        </p:txBody>
      </p:sp>
    </p:spTree>
    <p:extLst>
      <p:ext uri="{BB962C8B-B14F-4D97-AF65-F5344CB8AC3E}">
        <p14:creationId xmlns:p14="http://schemas.microsoft.com/office/powerpoint/2010/main" val="2389823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5E1FE6-03DB-71A4-7B50-C8E1B9DCA7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R"/>
          </a:p>
        </p:txBody>
      </p:sp>
      <p:sp>
        <p:nvSpPr>
          <p:cNvPr id="3" name="Text Placeholder 2">
            <a:extLst>
              <a:ext uri="{FF2B5EF4-FFF2-40B4-BE49-F238E27FC236}">
                <a16:creationId xmlns:a16="http://schemas.microsoft.com/office/drawing/2014/main" id="{942F90DA-03F2-FF37-3653-296D241F18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R"/>
          </a:p>
        </p:txBody>
      </p:sp>
      <p:sp>
        <p:nvSpPr>
          <p:cNvPr id="4" name="Date Placeholder 3">
            <a:extLst>
              <a:ext uri="{FF2B5EF4-FFF2-40B4-BE49-F238E27FC236}">
                <a16:creationId xmlns:a16="http://schemas.microsoft.com/office/drawing/2014/main" id="{E05CD34B-4529-EB83-D37D-A8C0E5D1E2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3999B4-5CED-5C4C-BDBB-B352E024743E}" type="datetimeFigureOut">
              <a:rPr lang="en-GR" smtClean="0"/>
              <a:t>5/21/25</a:t>
            </a:fld>
            <a:endParaRPr lang="en-GR"/>
          </a:p>
        </p:txBody>
      </p:sp>
      <p:sp>
        <p:nvSpPr>
          <p:cNvPr id="5" name="Footer Placeholder 4">
            <a:extLst>
              <a:ext uri="{FF2B5EF4-FFF2-40B4-BE49-F238E27FC236}">
                <a16:creationId xmlns:a16="http://schemas.microsoft.com/office/drawing/2014/main" id="{C5114A68-20FC-6EBA-EE52-31D0AA03F6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R"/>
          </a:p>
        </p:txBody>
      </p:sp>
      <p:sp>
        <p:nvSpPr>
          <p:cNvPr id="6" name="Slide Number Placeholder 5">
            <a:extLst>
              <a:ext uri="{FF2B5EF4-FFF2-40B4-BE49-F238E27FC236}">
                <a16:creationId xmlns:a16="http://schemas.microsoft.com/office/drawing/2014/main" id="{76C8C0E8-84A3-843A-F28B-724099C8FF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7688C6-33DD-E943-B1B4-A217CC9FD7C8}" type="slidenum">
              <a:rPr lang="en-GR" smtClean="0"/>
              <a:t>‹#›</a:t>
            </a:fld>
            <a:endParaRPr lang="en-GR"/>
          </a:p>
        </p:txBody>
      </p:sp>
    </p:spTree>
    <p:extLst>
      <p:ext uri="{BB962C8B-B14F-4D97-AF65-F5344CB8AC3E}">
        <p14:creationId xmlns:p14="http://schemas.microsoft.com/office/powerpoint/2010/main" val="11250290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753ACDE0"/></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8.png"/><Relationship Id="rId4"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4.png"/><Relationship Id="rId5" Type="http://schemas.openxmlformats.org/officeDocument/2006/relationships/image" Target="../media/image39.png"/><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2.png"/><Relationship Id="rId7" Type="http://schemas.openxmlformats.org/officeDocument/2006/relationships/image" Target="../media/image46.emf"/><Relationship Id="rId2" Type="http://schemas.openxmlformats.org/officeDocument/2006/relationships/image" Target="../media/image41.emf"/><Relationship Id="rId1" Type="http://schemas.openxmlformats.org/officeDocument/2006/relationships/slideLayout" Target="../slideLayouts/slideLayout12.xml"/><Relationship Id="rId6" Type="http://schemas.openxmlformats.org/officeDocument/2006/relationships/image" Target="../media/image45.emf"/><Relationship Id="rId5" Type="http://schemas.openxmlformats.org/officeDocument/2006/relationships/image" Target="../media/image44.emf"/><Relationship Id="rId4" Type="http://schemas.openxmlformats.org/officeDocument/2006/relationships/image" Target="../media/image43.emf"/></Relationships>
</file>

<file path=ppt/slides/_rels/slide2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jpg"/><Relationship Id="rId1" Type="http://schemas.openxmlformats.org/officeDocument/2006/relationships/slideLayout" Target="../slideLayouts/slideLayout12.xml"/><Relationship Id="rId6" Type="http://schemas.openxmlformats.org/officeDocument/2006/relationships/image" Target="../media/image51.JPG"/><Relationship Id="rId5" Type="http://schemas.openxmlformats.org/officeDocument/2006/relationships/image" Target="../media/image50.jpeg"/><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4.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8.jpg"/><Relationship Id="rId5" Type="http://schemas.openxmlformats.org/officeDocument/2006/relationships/image" Target="../media/image9.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872EEBEC-BE60-0D3D-753C-2878A6A21E95}"/>
              </a:ext>
            </a:extLst>
          </p:cNvPr>
          <p:cNvPicPr>
            <a:picLocks noChangeAspect="1"/>
          </p:cNvPicPr>
          <p:nvPr/>
        </p:nvPicPr>
        <p:blipFill rotWithShape="1">
          <a:blip r:embed="rId3"/>
          <a:srcRect l="58739" t="31562" b="44926"/>
          <a:stretch/>
        </p:blipFill>
        <p:spPr>
          <a:xfrm>
            <a:off x="3710409" y="5936073"/>
            <a:ext cx="1877853" cy="365125"/>
          </a:xfrm>
          <a:prstGeom prst="rect">
            <a:avLst/>
          </a:prstGeom>
        </p:spPr>
      </p:pic>
      <p:sp>
        <p:nvSpPr>
          <p:cNvPr id="10" name="Title 1">
            <a:extLst>
              <a:ext uri="{FF2B5EF4-FFF2-40B4-BE49-F238E27FC236}">
                <a16:creationId xmlns:a16="http://schemas.microsoft.com/office/drawing/2014/main" id="{DA03FFBD-4DE4-AB4C-A419-1443558FA354}"/>
              </a:ext>
            </a:extLst>
          </p:cNvPr>
          <p:cNvSpPr txBox="1">
            <a:spLocks/>
          </p:cNvSpPr>
          <p:nvPr/>
        </p:nvSpPr>
        <p:spPr>
          <a:xfrm>
            <a:off x="0" y="896958"/>
            <a:ext cx="12191999" cy="208544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chemeClr val="accent1"/>
                </a:solidFill>
                <a:latin typeface="Arial"/>
                <a:cs typeface="Arial"/>
              </a:rPr>
              <a:t>ReTiMo: </a:t>
            </a:r>
          </a:p>
          <a:p>
            <a:endParaRPr lang="en-US" sz="1400" dirty="0">
              <a:solidFill>
                <a:schemeClr val="accent1"/>
              </a:solidFill>
              <a:latin typeface="Arial"/>
              <a:cs typeface="Arial"/>
            </a:endParaRPr>
          </a:p>
          <a:p>
            <a:r>
              <a:rPr lang="en-US" sz="2800" dirty="0">
                <a:solidFill>
                  <a:schemeClr val="accent1"/>
                </a:solidFill>
                <a:latin typeface="Arial"/>
                <a:cs typeface="Arial"/>
              </a:rPr>
              <a:t>A CubeSat Mission with novel sensors for the Real Time Monitoring </a:t>
            </a:r>
          </a:p>
          <a:p>
            <a:r>
              <a:rPr lang="en-US" sz="2800" dirty="0">
                <a:solidFill>
                  <a:schemeClr val="accent1"/>
                </a:solidFill>
                <a:latin typeface="Arial"/>
                <a:cs typeface="Arial"/>
              </a:rPr>
              <a:t>of Radiation Effects on Spacecraft Electronics </a:t>
            </a:r>
          </a:p>
          <a:p>
            <a:endParaRPr lang="en-US" sz="3600" dirty="0">
              <a:solidFill>
                <a:schemeClr val="accent1"/>
              </a:solidFill>
              <a:latin typeface="Arial"/>
              <a:cs typeface="Arial"/>
            </a:endParaRPr>
          </a:p>
        </p:txBody>
      </p:sp>
      <p:sp>
        <p:nvSpPr>
          <p:cNvPr id="11" name="Slide Number Placeholder 1">
            <a:extLst>
              <a:ext uri="{FF2B5EF4-FFF2-40B4-BE49-F238E27FC236}">
                <a16:creationId xmlns:a16="http://schemas.microsoft.com/office/drawing/2014/main" id="{2BA59F7A-CA49-3441-8D3A-AF62BDA10BC1}"/>
              </a:ext>
            </a:extLst>
          </p:cNvPr>
          <p:cNvSpPr txBox="1">
            <a:spLocks/>
          </p:cNvSpPr>
          <p:nvPr/>
        </p:nvSpPr>
        <p:spPr>
          <a:xfrm>
            <a:off x="9133964" y="6448982"/>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AF9702C9-5732-F845-9DD4-C1E80F57E3AB}" type="slidenum">
              <a:rPr lang="en-US" sz="1600">
                <a:solidFill>
                  <a:srgbClr val="B2B4A5"/>
                </a:solidFill>
              </a:rPr>
              <a:pPr algn="r"/>
              <a:t>1</a:t>
            </a:fld>
            <a:endParaRPr lang="en-US" sz="1600" dirty="0">
              <a:solidFill>
                <a:srgbClr val="B2B4A5"/>
              </a:solidFill>
            </a:endParaRPr>
          </a:p>
        </p:txBody>
      </p:sp>
      <p:pic>
        <p:nvPicPr>
          <p:cNvPr id="1026" name="Picture 2" descr="SPARC">
            <a:extLst>
              <a:ext uri="{FF2B5EF4-FFF2-40B4-BE49-F238E27FC236}">
                <a16:creationId xmlns:a16="http://schemas.microsoft.com/office/drawing/2014/main" id="{D45E4F74-91EE-5A4F-8C3D-6766E484B1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0972" y="5415100"/>
            <a:ext cx="1041575" cy="3324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text&#10;&#10;Description automatically generated">
            <a:extLst>
              <a:ext uri="{FF2B5EF4-FFF2-40B4-BE49-F238E27FC236}">
                <a16:creationId xmlns:a16="http://schemas.microsoft.com/office/drawing/2014/main" id="{454A6DBF-F820-0D43-A431-7AE73818B6BF}"/>
              </a:ext>
            </a:extLst>
          </p:cNvPr>
          <p:cNvPicPr>
            <a:picLocks noChangeAspect="1"/>
          </p:cNvPicPr>
          <p:nvPr/>
        </p:nvPicPr>
        <p:blipFill>
          <a:blip r:embed="rId5"/>
          <a:stretch>
            <a:fillRect/>
          </a:stretch>
        </p:blipFill>
        <p:spPr>
          <a:xfrm>
            <a:off x="5277462" y="5306758"/>
            <a:ext cx="1106945" cy="440759"/>
          </a:xfrm>
          <a:prstGeom prst="rect">
            <a:avLst/>
          </a:prstGeom>
        </p:spPr>
      </p:pic>
      <p:pic>
        <p:nvPicPr>
          <p:cNvPr id="17" name="Picture 16" descr="DUTH_logo.png">
            <a:extLst>
              <a:ext uri="{FF2B5EF4-FFF2-40B4-BE49-F238E27FC236}">
                <a16:creationId xmlns:a16="http://schemas.microsoft.com/office/drawing/2014/main" id="{95402465-4EFA-544E-97E7-5DC81139C1F9}"/>
              </a:ext>
            </a:extLst>
          </p:cNvPr>
          <p:cNvPicPr>
            <a:picLocks noChangeAspect="1"/>
          </p:cNvPicPr>
          <p:nvPr/>
        </p:nvPicPr>
        <p:blipFill rotWithShape="1">
          <a:blip r:embed="rId6"/>
          <a:srcRect t="745" b="4817"/>
          <a:stretch/>
        </p:blipFill>
        <p:spPr>
          <a:xfrm>
            <a:off x="156761" y="5104971"/>
            <a:ext cx="786362" cy="890271"/>
          </a:xfrm>
          <a:prstGeom prst="rect">
            <a:avLst/>
          </a:prstGeom>
        </p:spPr>
      </p:pic>
      <p:pic>
        <p:nvPicPr>
          <p:cNvPr id="18" name="Picture 17">
            <a:extLst>
              <a:ext uri="{FF2B5EF4-FFF2-40B4-BE49-F238E27FC236}">
                <a16:creationId xmlns:a16="http://schemas.microsoft.com/office/drawing/2014/main" id="{0CC545EF-9E1E-F342-B2F1-32CED57C35D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218866" y="5310541"/>
            <a:ext cx="786362" cy="475322"/>
          </a:xfrm>
          <a:prstGeom prst="rect">
            <a:avLst/>
          </a:prstGeom>
          <a:noFill/>
          <a:ln>
            <a:noFill/>
          </a:ln>
        </p:spPr>
      </p:pic>
      <p:pic>
        <p:nvPicPr>
          <p:cNvPr id="1038" name="Picture 14">
            <a:extLst>
              <a:ext uri="{FF2B5EF4-FFF2-40B4-BE49-F238E27FC236}">
                <a16:creationId xmlns:a16="http://schemas.microsoft.com/office/drawing/2014/main" id="{E21D31B1-E852-B84C-873E-3A310C16719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298" t="17435" r="13754" b="18471"/>
          <a:stretch/>
        </p:blipFill>
        <p:spPr bwMode="auto">
          <a:xfrm>
            <a:off x="0" y="-1"/>
            <a:ext cx="2038449" cy="105294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7524777B-4DEC-C54F-B19C-C77282DDAFD4}"/>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6776092" y="5270756"/>
            <a:ext cx="1407494" cy="558700"/>
          </a:xfrm>
          <a:prstGeom prst="rect">
            <a:avLst/>
          </a:prstGeom>
          <a:noFill/>
          <a:ln>
            <a:noFill/>
          </a:ln>
        </p:spPr>
      </p:pic>
      <p:grpSp>
        <p:nvGrpSpPr>
          <p:cNvPr id="2" name="Group 1">
            <a:extLst>
              <a:ext uri="{FF2B5EF4-FFF2-40B4-BE49-F238E27FC236}">
                <a16:creationId xmlns:a16="http://schemas.microsoft.com/office/drawing/2014/main" id="{8091BFE1-1DC0-0009-844B-2FBF47F319E7}"/>
              </a:ext>
            </a:extLst>
          </p:cNvPr>
          <p:cNvGrpSpPr/>
          <p:nvPr/>
        </p:nvGrpSpPr>
        <p:grpSpPr>
          <a:xfrm>
            <a:off x="3685334" y="5230902"/>
            <a:ext cx="1189837" cy="745805"/>
            <a:chOff x="889576" y="5495450"/>
            <a:chExt cx="1526176" cy="956627"/>
          </a:xfrm>
        </p:grpSpPr>
        <p:pic>
          <p:nvPicPr>
            <p:cNvPr id="20" name="Picture 19">
              <a:extLst>
                <a:ext uri="{FF2B5EF4-FFF2-40B4-BE49-F238E27FC236}">
                  <a16:creationId xmlns:a16="http://schemas.microsoft.com/office/drawing/2014/main" id="{FB977F56-179D-8007-0A83-582F1ACBE03D}"/>
                </a:ext>
              </a:extLst>
            </p:cNvPr>
            <p:cNvPicPr>
              <a:picLocks noChangeAspect="1"/>
            </p:cNvPicPr>
            <p:nvPr/>
          </p:nvPicPr>
          <p:blipFill rotWithShape="1">
            <a:blip r:embed="rId3"/>
            <a:srcRect l="58739" b="81573"/>
            <a:stretch/>
          </p:blipFill>
          <p:spPr>
            <a:xfrm>
              <a:off x="889576" y="5495450"/>
              <a:ext cx="1526176" cy="232571"/>
            </a:xfrm>
            <a:prstGeom prst="rect">
              <a:avLst/>
            </a:prstGeom>
          </p:spPr>
        </p:pic>
        <p:pic>
          <p:nvPicPr>
            <p:cNvPr id="6" name="Picture 5">
              <a:extLst>
                <a:ext uri="{FF2B5EF4-FFF2-40B4-BE49-F238E27FC236}">
                  <a16:creationId xmlns:a16="http://schemas.microsoft.com/office/drawing/2014/main" id="{0A25655B-3847-144E-9A87-8BC822C31B93}"/>
                </a:ext>
              </a:extLst>
            </p:cNvPr>
            <p:cNvPicPr>
              <a:picLocks noChangeAspect="1"/>
            </p:cNvPicPr>
            <p:nvPr/>
          </p:nvPicPr>
          <p:blipFill rotWithShape="1">
            <a:blip r:embed="rId3"/>
            <a:srcRect l="4259" t="20066" r="50579"/>
            <a:stretch/>
          </p:blipFill>
          <p:spPr>
            <a:xfrm>
              <a:off x="1029174" y="5694536"/>
              <a:ext cx="1254327" cy="757541"/>
            </a:xfrm>
            <a:prstGeom prst="rect">
              <a:avLst/>
            </a:prstGeom>
          </p:spPr>
        </p:pic>
      </p:grpSp>
      <p:pic>
        <p:nvPicPr>
          <p:cNvPr id="9" name="Picture 8">
            <a:extLst>
              <a:ext uri="{FF2B5EF4-FFF2-40B4-BE49-F238E27FC236}">
                <a16:creationId xmlns:a16="http://schemas.microsoft.com/office/drawing/2014/main" id="{4B283908-9DC1-4077-AC70-820F66C65E44}"/>
              </a:ext>
            </a:extLst>
          </p:cNvPr>
          <p:cNvPicPr>
            <a:picLocks noChangeAspect="1"/>
          </p:cNvPicPr>
          <p:nvPr/>
        </p:nvPicPr>
        <p:blipFill>
          <a:blip r:embed="rId10"/>
          <a:stretch>
            <a:fillRect/>
          </a:stretch>
        </p:blipFill>
        <p:spPr>
          <a:xfrm>
            <a:off x="8494223" y="5423444"/>
            <a:ext cx="1202023" cy="362419"/>
          </a:xfrm>
          <a:prstGeom prst="rect">
            <a:avLst/>
          </a:prstGeom>
        </p:spPr>
      </p:pic>
      <p:pic>
        <p:nvPicPr>
          <p:cNvPr id="13" name="Picture 12">
            <a:extLst>
              <a:ext uri="{FF2B5EF4-FFF2-40B4-BE49-F238E27FC236}">
                <a16:creationId xmlns:a16="http://schemas.microsoft.com/office/drawing/2014/main" id="{BE054A91-B9ED-738D-40DD-4C91E96AF142}"/>
              </a:ext>
            </a:extLst>
          </p:cNvPr>
          <p:cNvPicPr>
            <a:picLocks noChangeAspect="1"/>
          </p:cNvPicPr>
          <p:nvPr/>
        </p:nvPicPr>
        <p:blipFill>
          <a:blip r:embed="rId11"/>
          <a:stretch>
            <a:fillRect/>
          </a:stretch>
        </p:blipFill>
        <p:spPr>
          <a:xfrm>
            <a:off x="10095102" y="5387617"/>
            <a:ext cx="1407494" cy="429894"/>
          </a:xfrm>
          <a:prstGeom prst="rect">
            <a:avLst/>
          </a:prstGeom>
        </p:spPr>
      </p:pic>
      <p:sp>
        <p:nvSpPr>
          <p:cNvPr id="14" name="Slide Number Placeholder 1">
            <a:extLst>
              <a:ext uri="{FF2B5EF4-FFF2-40B4-BE49-F238E27FC236}">
                <a16:creationId xmlns:a16="http://schemas.microsoft.com/office/drawing/2014/main" id="{58878820-38F5-382F-254C-89D5EE1E5E6B}"/>
              </a:ext>
            </a:extLst>
          </p:cNvPr>
          <p:cNvSpPr txBox="1">
            <a:spLocks/>
          </p:cNvSpPr>
          <p:nvPr/>
        </p:nvSpPr>
        <p:spPr>
          <a:xfrm>
            <a:off x="9133964" y="6448982"/>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AF9702C9-5732-F845-9DD4-C1E80F57E3AB}" type="slidenum">
              <a:rPr lang="en-US" sz="1600">
                <a:solidFill>
                  <a:srgbClr val="B2B4A5"/>
                </a:solidFill>
              </a:rPr>
              <a:pPr algn="r"/>
              <a:t>1</a:t>
            </a:fld>
            <a:endParaRPr lang="en-US" sz="1600" dirty="0">
              <a:solidFill>
                <a:srgbClr val="B2B4A5"/>
              </a:solidFill>
            </a:endParaRPr>
          </a:p>
        </p:txBody>
      </p:sp>
      <p:sp>
        <p:nvSpPr>
          <p:cNvPr id="15" name="Text Box 25">
            <a:extLst>
              <a:ext uri="{FF2B5EF4-FFF2-40B4-BE49-F238E27FC236}">
                <a16:creationId xmlns:a16="http://schemas.microsoft.com/office/drawing/2014/main" id="{82DE01A2-04DB-7CBA-84C9-54354AB353F6}"/>
              </a:ext>
            </a:extLst>
          </p:cNvPr>
          <p:cNvSpPr txBox="1">
            <a:spLocks noChangeArrowheads="1"/>
          </p:cNvSpPr>
          <p:nvPr/>
        </p:nvSpPr>
        <p:spPr bwMode="auto">
          <a:xfrm>
            <a:off x="190781" y="6446878"/>
            <a:ext cx="4147755" cy="338554"/>
          </a:xfrm>
          <a:prstGeom prst="rect">
            <a:avLst/>
          </a:prstGeom>
          <a:noFill/>
          <a:ln>
            <a:noFill/>
          </a:ln>
          <a:effectLst/>
        </p:spPr>
        <p:txBody>
          <a:bodyPr wrap="square">
            <a:spAutoFit/>
          </a:bodyPr>
          <a:lstStyle/>
          <a:p>
            <a:r>
              <a:rPr lang="en-US" sz="1600" dirty="0">
                <a:solidFill>
                  <a:schemeClr val="bg1">
                    <a:lumMod val="50000"/>
                  </a:schemeClr>
                </a:solidFill>
                <a:latin typeface="Arial"/>
                <a:cs typeface="Arial"/>
              </a:rPr>
              <a:t>IRENE Workshop, Sykia, 22 May 2025</a:t>
            </a:r>
          </a:p>
        </p:txBody>
      </p:sp>
      <p:sp>
        <p:nvSpPr>
          <p:cNvPr id="24" name="TextBox 23">
            <a:extLst>
              <a:ext uri="{FF2B5EF4-FFF2-40B4-BE49-F238E27FC236}">
                <a16:creationId xmlns:a16="http://schemas.microsoft.com/office/drawing/2014/main" id="{3089B88A-AAB6-3F86-A0DA-3B6A02202DD2}"/>
              </a:ext>
            </a:extLst>
          </p:cNvPr>
          <p:cNvSpPr txBox="1"/>
          <p:nvPr/>
        </p:nvSpPr>
        <p:spPr>
          <a:xfrm>
            <a:off x="549942" y="3353146"/>
            <a:ext cx="11280694" cy="923330"/>
          </a:xfrm>
          <a:prstGeom prst="rect">
            <a:avLst/>
          </a:prstGeom>
          <a:noFill/>
        </p:spPr>
        <p:txBody>
          <a:bodyPr wrap="square">
            <a:spAutoFit/>
          </a:bodyPr>
          <a:lstStyle/>
          <a:p>
            <a:r>
              <a:rPr lang="en-US" b="1" dirty="0"/>
              <a:t>Theodore Sarris </a:t>
            </a:r>
            <a:r>
              <a:rPr lang="en-US" dirty="0"/>
              <a:t>(DUTH), George Kottaras (SA), Ingmar Sandberg (SPARC),  Dave PITCHFORD (SES / Carrington Space), Paul O’Brien (Aerospace Corp.), Keith Ryden (SSC &amp; USurrey), Wojtek Hajdas (PSI), Stelios </a:t>
            </a:r>
            <a:r>
              <a:rPr lang="en-US" dirty="0" err="1"/>
              <a:t>Tourgaidis</a:t>
            </a:r>
            <a:r>
              <a:rPr lang="en-US" dirty="0"/>
              <a:t> (DUTH), Thanasis Psomoulis (DUTH), Aggelos Papathanasiou (SA) </a:t>
            </a:r>
          </a:p>
        </p:txBody>
      </p:sp>
      <p:pic>
        <p:nvPicPr>
          <p:cNvPr id="25" name="Picture 24" descr="DUTH_logo.png">
            <a:extLst>
              <a:ext uri="{FF2B5EF4-FFF2-40B4-BE49-F238E27FC236}">
                <a16:creationId xmlns:a16="http://schemas.microsoft.com/office/drawing/2014/main" id="{9581AB62-D569-81C6-4753-58742AC151DC}"/>
              </a:ext>
            </a:extLst>
          </p:cNvPr>
          <p:cNvPicPr>
            <a:picLocks noChangeAspect="1"/>
          </p:cNvPicPr>
          <p:nvPr/>
        </p:nvPicPr>
        <p:blipFill rotWithShape="1">
          <a:blip r:embed="rId6"/>
          <a:srcRect t="745" b="4817"/>
          <a:stretch/>
        </p:blipFill>
        <p:spPr>
          <a:xfrm>
            <a:off x="11065805" y="63879"/>
            <a:ext cx="1047674" cy="1186112"/>
          </a:xfrm>
          <a:prstGeom prst="rect">
            <a:avLst/>
          </a:prstGeom>
        </p:spPr>
      </p:pic>
    </p:spTree>
    <p:extLst>
      <p:ext uri="{BB962C8B-B14F-4D97-AF65-F5344CB8AC3E}">
        <p14:creationId xmlns:p14="http://schemas.microsoft.com/office/powerpoint/2010/main" val="710527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B0941B-CD86-FFF7-0502-B774A3E78684}"/>
              </a:ext>
            </a:extLst>
          </p:cNvPr>
          <p:cNvSpPr>
            <a:spLocks noGrp="1"/>
          </p:cNvSpPr>
          <p:nvPr>
            <p:ph type="sldNum" idx="12"/>
          </p:nvPr>
        </p:nvSpPr>
        <p:spPr/>
        <p:txBody>
          <a:bodyPr/>
          <a:lstStyle/>
          <a:p>
            <a:pPr defTabSz="457200" fontAlgn="base">
              <a:spcBef>
                <a:spcPct val="0"/>
              </a:spcBef>
              <a:spcAft>
                <a:spcPct val="0"/>
              </a:spcAft>
              <a:buClr>
                <a:srgbClr val="FFFFFF"/>
              </a:buClr>
              <a:buSzPct val="100000"/>
              <a:defRPr/>
            </a:pPr>
            <a:fld id="{46679194-D362-8649-BA78-86DD63C2CC52}" type="slidenum">
              <a:rPr lang="zh-CN" altLang="en-GB" sz="1400">
                <a:solidFill>
                  <a:srgbClr val="FFFFFF"/>
                </a:solidFill>
                <a:effectLst>
                  <a:outerShdw blurRad="38100" dist="38100" dir="2700000" algn="tl">
                    <a:srgbClr val="000000"/>
                  </a:outerShdw>
                </a:effectLst>
                <a:latin typeface="Arial" charset="0"/>
                <a:ea typeface="宋体" charset="-122"/>
              </a:rPr>
              <a:pPr defTabSz="457200" fontAlgn="base">
                <a:spcBef>
                  <a:spcPct val="0"/>
                </a:spcBef>
                <a:spcAft>
                  <a:spcPct val="0"/>
                </a:spcAft>
                <a:buClr>
                  <a:srgbClr val="FFFFFF"/>
                </a:buClr>
                <a:buSzPct val="100000"/>
                <a:defRPr/>
              </a:pPr>
              <a:t>10</a:t>
            </a:fld>
            <a:endParaRPr lang="en-GB" altLang="zh-CN" sz="1400" dirty="0">
              <a:solidFill>
                <a:srgbClr val="FFFFFF"/>
              </a:solidFill>
              <a:effectLst>
                <a:outerShdw blurRad="38100" dist="38100" dir="2700000" algn="tl">
                  <a:srgbClr val="000000"/>
                </a:outerShdw>
              </a:effectLst>
              <a:latin typeface="Arial" charset="0"/>
              <a:ea typeface="宋体" charset="-122"/>
            </a:endParaRPr>
          </a:p>
        </p:txBody>
      </p:sp>
      <p:sp>
        <p:nvSpPr>
          <p:cNvPr id="3" name="TextBox 2">
            <a:extLst>
              <a:ext uri="{FF2B5EF4-FFF2-40B4-BE49-F238E27FC236}">
                <a16:creationId xmlns:a16="http://schemas.microsoft.com/office/drawing/2014/main" id="{D1B4FB4B-1904-5FAC-5CBB-ADA4884FA818}"/>
              </a:ext>
            </a:extLst>
          </p:cNvPr>
          <p:cNvSpPr txBox="1"/>
          <p:nvPr/>
        </p:nvSpPr>
        <p:spPr>
          <a:xfrm>
            <a:off x="1225395" y="171998"/>
            <a:ext cx="9047861" cy="338554"/>
          </a:xfrm>
          <a:prstGeom prst="rect">
            <a:avLst/>
          </a:prstGeom>
          <a:noFill/>
        </p:spPr>
        <p:txBody>
          <a:bodyPr wrap="square">
            <a:spAutoFit/>
          </a:bodyPr>
          <a:lstStyle/>
          <a:p>
            <a:pPr defTabSz="457200" fontAlgn="base">
              <a:spcBef>
                <a:spcPct val="0"/>
              </a:spcBef>
              <a:spcAft>
                <a:spcPct val="0"/>
              </a:spcAft>
              <a:buClr>
                <a:srgbClr val="FFCC00"/>
              </a:buClr>
              <a:buSzPct val="100000"/>
              <a:defRPr/>
            </a:pPr>
            <a:r>
              <a:rPr lang="en-US" sz="1600" b="1" dirty="0">
                <a:solidFill>
                  <a:srgbClr val="000000"/>
                </a:solidFill>
                <a:latin typeface="Arial" panose="020B0604020202020204" pitchFamily="34" charset="0"/>
                <a:ea typeface="宋体" charset="-122"/>
                <a:cs typeface="Arial" panose="020B0604020202020204" pitchFamily="34" charset="0"/>
              </a:rPr>
              <a:t>REPTile-2 </a:t>
            </a:r>
            <a:r>
              <a:rPr lang="en-US" sz="1600" b="1" dirty="0">
                <a:solidFill>
                  <a:srgbClr val="0000FF"/>
                </a:solidFill>
                <a:latin typeface="Arial" panose="020B0604020202020204" pitchFamily="34" charset="0"/>
                <a:ea typeface="宋体" charset="-122"/>
                <a:cs typeface="Arial" panose="020B0604020202020204" pitchFamily="34" charset="0"/>
              </a:rPr>
              <a:t>e</a:t>
            </a:r>
            <a:r>
              <a:rPr lang="en-US" sz="1600" b="1" baseline="30000" dirty="0">
                <a:solidFill>
                  <a:srgbClr val="0000FF"/>
                </a:solidFill>
                <a:latin typeface="Arial" panose="020B0604020202020204" pitchFamily="34" charset="0"/>
                <a:ea typeface="宋体" charset="-122"/>
                <a:cs typeface="Arial" panose="020B0604020202020204" pitchFamily="34" charset="0"/>
              </a:rPr>
              <a:t>-</a:t>
            </a:r>
            <a:r>
              <a:rPr lang="en-US" sz="1600" b="1" dirty="0">
                <a:solidFill>
                  <a:srgbClr val="0000FF"/>
                </a:solidFill>
                <a:latin typeface="Arial" panose="020B0604020202020204" pitchFamily="34" charset="0"/>
                <a:ea typeface="宋体" charset="-122"/>
                <a:cs typeface="Arial" panose="020B0604020202020204" pitchFamily="34" charset="0"/>
              </a:rPr>
              <a:t> </a:t>
            </a:r>
            <a:r>
              <a:rPr lang="en-US" sz="1600" b="1" dirty="0">
                <a:solidFill>
                  <a:srgbClr val="000000"/>
                </a:solidFill>
                <a:latin typeface="Arial" panose="020B0604020202020204" pitchFamily="34" charset="0"/>
                <a:ea typeface="宋体" charset="-122"/>
                <a:cs typeface="Arial" panose="020B0604020202020204" pitchFamily="34" charset="0"/>
              </a:rPr>
              <a:t>measurements above the SAA region </a:t>
            </a:r>
            <a:r>
              <a:rPr lang="en-US" sz="1600" b="1" dirty="0">
                <a:solidFill>
                  <a:srgbClr val="0000FF"/>
                </a:solidFill>
                <a:latin typeface="Arial" panose="020B0604020202020204" pitchFamily="34" charset="0"/>
                <a:ea typeface="宋体" charset="-122"/>
                <a:cs typeface="Arial" panose="020B0604020202020204" pitchFamily="34" charset="0"/>
              </a:rPr>
              <a:t>before and after </a:t>
            </a:r>
            <a:r>
              <a:rPr lang="en-US" sz="1600" b="1" dirty="0">
                <a:solidFill>
                  <a:srgbClr val="000000"/>
                </a:solidFill>
                <a:latin typeface="Arial" panose="020B0604020202020204" pitchFamily="34" charset="0"/>
                <a:ea typeface="宋体" charset="-122"/>
                <a:cs typeface="Arial" panose="020B0604020202020204" pitchFamily="34" charset="0"/>
              </a:rPr>
              <a:t>the Superstorm</a:t>
            </a:r>
            <a:endParaRPr lang="en-US" sz="1600" dirty="0">
              <a:solidFill>
                <a:srgbClr val="FFCC00"/>
              </a:solidFill>
              <a:effectLst>
                <a:outerShdw blurRad="38100" dist="38100" dir="2700000" algn="tl">
                  <a:srgbClr val="000000">
                    <a:alpha val="43137"/>
                  </a:srgbClr>
                </a:outerShdw>
              </a:effectLst>
              <a:latin typeface="Tahoma" charset="0"/>
              <a:ea typeface="宋体" charset="-122"/>
            </a:endParaRPr>
          </a:p>
        </p:txBody>
      </p:sp>
      <p:pic>
        <p:nvPicPr>
          <p:cNvPr id="5" name="Picture 4">
            <a:extLst>
              <a:ext uri="{FF2B5EF4-FFF2-40B4-BE49-F238E27FC236}">
                <a16:creationId xmlns:a16="http://schemas.microsoft.com/office/drawing/2014/main" id="{D557C602-CCCC-513A-68F6-8039B09CD93B}"/>
              </a:ext>
            </a:extLst>
          </p:cNvPr>
          <p:cNvPicPr>
            <a:picLocks noChangeAspect="1"/>
          </p:cNvPicPr>
          <p:nvPr/>
        </p:nvPicPr>
        <p:blipFill>
          <a:blip r:embed="rId2"/>
          <a:srcRect l="7901" r="2111" b="7806"/>
          <a:stretch/>
        </p:blipFill>
        <p:spPr>
          <a:xfrm>
            <a:off x="1703513" y="1112891"/>
            <a:ext cx="8989459" cy="5646936"/>
          </a:xfrm>
          <a:prstGeom prst="rect">
            <a:avLst/>
          </a:prstGeom>
        </p:spPr>
      </p:pic>
      <p:sp>
        <p:nvSpPr>
          <p:cNvPr id="6" name="Rectangle 5">
            <a:extLst>
              <a:ext uri="{FF2B5EF4-FFF2-40B4-BE49-F238E27FC236}">
                <a16:creationId xmlns:a16="http://schemas.microsoft.com/office/drawing/2014/main" id="{BA5E284F-38A2-2C68-CA3D-058E25B2AAE0}"/>
              </a:ext>
            </a:extLst>
          </p:cNvPr>
          <p:cNvSpPr/>
          <p:nvPr/>
        </p:nvSpPr>
        <p:spPr>
          <a:xfrm>
            <a:off x="5459470" y="6525344"/>
            <a:ext cx="2148699" cy="267446"/>
          </a:xfrm>
          <a:prstGeom prst="rect">
            <a:avLst/>
          </a:prstGeom>
          <a:noFill/>
        </p:spPr>
        <p:txBody>
          <a:bodyPr wrap="square">
            <a:spAutoFit/>
          </a:bodyPr>
          <a:lstStyle/>
          <a:p>
            <a:pPr defTabSz="457200" fontAlgn="base">
              <a:spcBef>
                <a:spcPct val="0"/>
              </a:spcBef>
              <a:spcAft>
                <a:spcPct val="0"/>
              </a:spcAft>
              <a:buClr>
                <a:srgbClr val="FFCC00"/>
              </a:buClr>
              <a:buSzPct val="100000"/>
              <a:defRPr/>
            </a:pPr>
            <a:r>
              <a:rPr lang="en-US" sz="1138" b="1" dirty="0">
                <a:solidFill>
                  <a:srgbClr val="000000"/>
                </a:solidFill>
                <a:latin typeface="Arial" panose="020B0604020202020204" pitchFamily="34" charset="0"/>
                <a:ea typeface="宋体" charset="-122"/>
                <a:cs typeface="Arial" panose="020B0604020202020204" pitchFamily="34" charset="0"/>
              </a:rPr>
              <a:t>(Li et al., JGR, 2025)</a:t>
            </a:r>
          </a:p>
        </p:txBody>
      </p:sp>
      <p:sp>
        <p:nvSpPr>
          <p:cNvPr id="4" name="Rectangle 3">
            <a:extLst>
              <a:ext uri="{FF2B5EF4-FFF2-40B4-BE49-F238E27FC236}">
                <a16:creationId xmlns:a16="http://schemas.microsoft.com/office/drawing/2014/main" id="{EC83290D-6E2C-8B7D-B714-08B1CD58C72B}"/>
              </a:ext>
            </a:extLst>
          </p:cNvPr>
          <p:cNvSpPr/>
          <p:nvPr/>
        </p:nvSpPr>
        <p:spPr>
          <a:xfrm>
            <a:off x="7464153" y="879104"/>
            <a:ext cx="2940787" cy="461665"/>
          </a:xfrm>
          <a:prstGeom prst="rect">
            <a:avLst/>
          </a:prstGeom>
          <a:noFill/>
        </p:spPr>
        <p:txBody>
          <a:bodyPr wrap="square">
            <a:spAutoFit/>
          </a:bodyPr>
          <a:lstStyle/>
          <a:p>
            <a:pPr algn="ctr" defTabSz="457200" fontAlgn="base">
              <a:spcBef>
                <a:spcPct val="0"/>
              </a:spcBef>
              <a:spcAft>
                <a:spcPct val="0"/>
              </a:spcAft>
              <a:buClr>
                <a:srgbClr val="FFCC00"/>
              </a:buClr>
              <a:buSzPct val="100000"/>
              <a:defRPr/>
            </a:pPr>
            <a:r>
              <a:rPr lang="en-US" sz="1200" b="1" dirty="0">
                <a:solidFill>
                  <a:srgbClr val="FF0000"/>
                </a:solidFill>
                <a:latin typeface="Arial" panose="020B0604020202020204" pitchFamily="34" charset="0"/>
                <a:cs typeface="Arial" panose="020B0604020202020204" pitchFamily="34" charset="0"/>
              </a:rPr>
              <a:t>Calculated lifetime of electrons as a function of energy and L  </a:t>
            </a:r>
          </a:p>
        </p:txBody>
      </p:sp>
      <p:cxnSp>
        <p:nvCxnSpPr>
          <p:cNvPr id="7" name="Straight Arrow Connector 6">
            <a:extLst>
              <a:ext uri="{FF2B5EF4-FFF2-40B4-BE49-F238E27FC236}">
                <a16:creationId xmlns:a16="http://schemas.microsoft.com/office/drawing/2014/main" id="{BFE840DA-420B-8489-F37F-292CD4C9EC1F}"/>
              </a:ext>
            </a:extLst>
          </p:cNvPr>
          <p:cNvCxnSpPr>
            <a:cxnSpLocks/>
          </p:cNvCxnSpPr>
          <p:nvPr/>
        </p:nvCxnSpPr>
        <p:spPr>
          <a:xfrm flipH="1">
            <a:off x="8328248" y="1298378"/>
            <a:ext cx="504056" cy="834479"/>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1E927B36-3A95-826C-C48C-F02E26F5AF10}"/>
              </a:ext>
            </a:extLst>
          </p:cNvPr>
          <p:cNvSpPr txBox="1"/>
          <p:nvPr/>
        </p:nvSpPr>
        <p:spPr>
          <a:xfrm>
            <a:off x="1286222" y="498158"/>
            <a:ext cx="9634314" cy="338554"/>
          </a:xfrm>
          <a:prstGeom prst="rect">
            <a:avLst/>
          </a:prstGeom>
          <a:noFill/>
        </p:spPr>
        <p:txBody>
          <a:bodyPr wrap="square">
            <a:spAutoFit/>
          </a:bodyPr>
          <a:lstStyle/>
          <a:p>
            <a:pPr algn="l"/>
            <a:r>
              <a:rPr lang="en-US" sz="1600" b="1" dirty="0">
                <a:solidFill>
                  <a:srgbClr val="0000FF"/>
                </a:solidFill>
              </a:rPr>
              <a:t>*** high-energy resolution and clean measurements required to correctly identify the new belts ***</a:t>
            </a:r>
          </a:p>
        </p:txBody>
      </p:sp>
      <p:cxnSp>
        <p:nvCxnSpPr>
          <p:cNvPr id="10" name="Straight Arrow Connector 9">
            <a:extLst>
              <a:ext uri="{FF2B5EF4-FFF2-40B4-BE49-F238E27FC236}">
                <a16:creationId xmlns:a16="http://schemas.microsoft.com/office/drawing/2014/main" id="{746DC07B-4460-E2A6-19CE-F61954158BE0}"/>
              </a:ext>
            </a:extLst>
          </p:cNvPr>
          <p:cNvCxnSpPr>
            <a:cxnSpLocks/>
          </p:cNvCxnSpPr>
          <p:nvPr/>
        </p:nvCxnSpPr>
        <p:spPr>
          <a:xfrm flipH="1">
            <a:off x="3791744" y="3933056"/>
            <a:ext cx="432048" cy="288032"/>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2" name="Oval 11">
            <a:extLst>
              <a:ext uri="{FF2B5EF4-FFF2-40B4-BE49-F238E27FC236}">
                <a16:creationId xmlns:a16="http://schemas.microsoft.com/office/drawing/2014/main" id="{024FE110-EC09-F957-769E-7133F1FFFCCD}"/>
              </a:ext>
            </a:extLst>
          </p:cNvPr>
          <p:cNvSpPr>
            <a:spLocks noChangeArrowheads="1"/>
          </p:cNvSpPr>
          <p:nvPr/>
        </p:nvSpPr>
        <p:spPr bwMode="auto">
          <a:xfrm rot="-240000">
            <a:off x="3052342" y="4105843"/>
            <a:ext cx="854688" cy="853554"/>
          </a:xfrm>
          <a:prstGeom prst="ellipse">
            <a:avLst/>
          </a:prstGeom>
          <a:noFill/>
          <a:ln w="19050">
            <a:solidFill>
              <a:srgbClr val="FF0000"/>
            </a:solidFill>
            <a:round/>
            <a:headEnd/>
            <a:tailEnd/>
          </a:ln>
          <a:scene3d>
            <a:camera prst="orthographicFront">
              <a:rot lat="0" lon="0" rev="1200000"/>
            </a:camera>
            <a:lightRig rig="threePt" dir="t"/>
          </a:scene3d>
        </p:spPr>
        <p:txBody>
          <a:bodyPr wrap="none" anchor="ctr">
            <a:prstTxWarp prst="textNoShape">
              <a:avLst/>
            </a:prstTxWarp>
          </a:bodyPr>
          <a:lstStyle/>
          <a:p>
            <a:endParaRPr lang="en-US" sz="1138">
              <a:solidFill>
                <a:srgbClr val="2B17C2"/>
              </a:solidFill>
            </a:endParaRPr>
          </a:p>
        </p:txBody>
      </p:sp>
      <p:sp>
        <p:nvSpPr>
          <p:cNvPr id="13" name="Rectangle 12">
            <a:extLst>
              <a:ext uri="{FF2B5EF4-FFF2-40B4-BE49-F238E27FC236}">
                <a16:creationId xmlns:a16="http://schemas.microsoft.com/office/drawing/2014/main" id="{D863CCE9-86BC-2424-8ADC-AF193D66F77C}"/>
              </a:ext>
            </a:extLst>
          </p:cNvPr>
          <p:cNvSpPr/>
          <p:nvPr/>
        </p:nvSpPr>
        <p:spPr>
          <a:xfrm>
            <a:off x="4151784" y="3789041"/>
            <a:ext cx="1512168" cy="276999"/>
          </a:xfrm>
          <a:prstGeom prst="rect">
            <a:avLst/>
          </a:prstGeom>
          <a:noFill/>
        </p:spPr>
        <p:txBody>
          <a:bodyPr wrap="square">
            <a:spAutoFit/>
          </a:bodyPr>
          <a:lstStyle/>
          <a:p>
            <a:pPr algn="ctr" defTabSz="457200" fontAlgn="base">
              <a:spcBef>
                <a:spcPct val="0"/>
              </a:spcBef>
              <a:spcAft>
                <a:spcPct val="0"/>
              </a:spcAft>
              <a:buClr>
                <a:srgbClr val="FFCC00"/>
              </a:buClr>
              <a:buSzPct val="100000"/>
              <a:defRPr/>
            </a:pPr>
            <a:r>
              <a:rPr lang="en-US" sz="1200" b="1" dirty="0">
                <a:solidFill>
                  <a:srgbClr val="FF0000"/>
                </a:solidFill>
                <a:latin typeface="Arial" panose="020B0604020202020204" pitchFamily="34" charset="0"/>
                <a:cs typeface="Arial" panose="020B0604020202020204" pitchFamily="34" charset="0"/>
              </a:rPr>
              <a:t>New Electron Belt</a:t>
            </a:r>
          </a:p>
        </p:txBody>
      </p:sp>
      <p:cxnSp>
        <p:nvCxnSpPr>
          <p:cNvPr id="15" name="Straight Arrow Connector 14">
            <a:extLst>
              <a:ext uri="{FF2B5EF4-FFF2-40B4-BE49-F238E27FC236}">
                <a16:creationId xmlns:a16="http://schemas.microsoft.com/office/drawing/2014/main" id="{1CA887F4-2F52-D134-20C7-403FEDDF1CA7}"/>
              </a:ext>
            </a:extLst>
          </p:cNvPr>
          <p:cNvCxnSpPr>
            <a:cxnSpLocks/>
          </p:cNvCxnSpPr>
          <p:nvPr/>
        </p:nvCxnSpPr>
        <p:spPr>
          <a:xfrm flipH="1">
            <a:off x="4583832" y="4653136"/>
            <a:ext cx="648072" cy="648072"/>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80ABB98B-768B-5A05-1EB5-5D770D2CA3D7}"/>
              </a:ext>
            </a:extLst>
          </p:cNvPr>
          <p:cNvSpPr/>
          <p:nvPr/>
        </p:nvSpPr>
        <p:spPr>
          <a:xfrm>
            <a:off x="4439816" y="4221089"/>
            <a:ext cx="1368152" cy="461665"/>
          </a:xfrm>
          <a:prstGeom prst="rect">
            <a:avLst/>
          </a:prstGeom>
          <a:noFill/>
        </p:spPr>
        <p:txBody>
          <a:bodyPr wrap="square">
            <a:spAutoFit/>
          </a:bodyPr>
          <a:lstStyle/>
          <a:p>
            <a:pPr defTabSz="457200" fontAlgn="base">
              <a:spcBef>
                <a:spcPct val="0"/>
              </a:spcBef>
              <a:spcAft>
                <a:spcPct val="0"/>
              </a:spcAft>
              <a:buClr>
                <a:srgbClr val="FFCC00"/>
              </a:buClr>
              <a:buSzPct val="100000"/>
              <a:defRPr/>
            </a:pPr>
            <a:r>
              <a:rPr lang="en-US" sz="1200" b="1" dirty="0">
                <a:solidFill>
                  <a:srgbClr val="FF0000"/>
                </a:solidFill>
                <a:latin typeface="Arial" panose="020B0604020202020204" pitchFamily="34" charset="0"/>
                <a:cs typeface="Arial" panose="020B0604020202020204" pitchFamily="34" charset="0"/>
              </a:rPr>
              <a:t>Enhancements</a:t>
            </a:r>
          </a:p>
          <a:p>
            <a:pPr defTabSz="457200" fontAlgn="base">
              <a:spcBef>
                <a:spcPct val="0"/>
              </a:spcBef>
              <a:spcAft>
                <a:spcPct val="0"/>
              </a:spcAft>
              <a:buClr>
                <a:srgbClr val="FFCC00"/>
              </a:buClr>
              <a:buSzPct val="100000"/>
              <a:defRPr/>
            </a:pPr>
            <a:r>
              <a:rPr lang="en-US" sz="1200" b="1" dirty="0">
                <a:solidFill>
                  <a:srgbClr val="FF0000"/>
                </a:solidFill>
                <a:latin typeface="Arial" panose="020B0604020202020204" pitchFamily="34" charset="0"/>
                <a:cs typeface="Arial" panose="020B0604020202020204" pitchFamily="34" charset="0"/>
              </a:rPr>
              <a:t>in the inner belt </a:t>
            </a:r>
          </a:p>
        </p:txBody>
      </p:sp>
      <p:pic>
        <p:nvPicPr>
          <p:cNvPr id="8" name="Picture 7">
            <a:extLst>
              <a:ext uri="{FF2B5EF4-FFF2-40B4-BE49-F238E27FC236}">
                <a16:creationId xmlns:a16="http://schemas.microsoft.com/office/drawing/2014/main" id="{820B255A-D530-14EE-072A-A843055E09C1}"/>
              </a:ext>
            </a:extLst>
          </p:cNvPr>
          <p:cNvPicPr>
            <a:picLocks noChangeAspect="1"/>
          </p:cNvPicPr>
          <p:nvPr/>
        </p:nvPicPr>
        <p:blipFill>
          <a:blip r:embed="rId3"/>
          <a:stretch>
            <a:fillRect/>
          </a:stretch>
        </p:blipFill>
        <p:spPr>
          <a:xfrm>
            <a:off x="10097892" y="100730"/>
            <a:ext cx="1970694" cy="601914"/>
          </a:xfrm>
          <a:prstGeom prst="rect">
            <a:avLst/>
          </a:prstGeom>
        </p:spPr>
      </p:pic>
    </p:spTree>
    <p:extLst>
      <p:ext uri="{BB962C8B-B14F-4D97-AF65-F5344CB8AC3E}">
        <p14:creationId xmlns:p14="http://schemas.microsoft.com/office/powerpoint/2010/main" val="3162425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animBg="1"/>
      <p:bldP spid="13"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674562-EBFC-33F5-B481-07A788B73C23}"/>
              </a:ext>
            </a:extLst>
          </p:cNvPr>
          <p:cNvSpPr/>
          <p:nvPr/>
        </p:nvSpPr>
        <p:spPr bwMode="auto">
          <a:xfrm>
            <a:off x="1012948" y="615706"/>
            <a:ext cx="9907588" cy="5730018"/>
          </a:xfrm>
          <a:prstGeom prst="rect">
            <a:avLst/>
          </a:prstGeom>
          <a:solidFill>
            <a:srgbClr val="FFFFFF"/>
          </a:solidFill>
          <a:ln w="9525" cap="flat" cmpd="sng" algn="ctr">
            <a:noFill/>
            <a:prstDash val="solid"/>
            <a:round/>
            <a:headEnd type="none" w="med" len="med"/>
            <a:tailEnd type="none" w="med" len="med"/>
          </a:ln>
          <a:effectLst/>
        </p:spPr>
        <p:txBody>
          <a:bodyPr vert="horz" wrap="square" lIns="73137" tIns="38031" rIns="73137" bIns="38031" numCol="1" rtlCol="0" anchor="ctr" anchorCtr="0" compatLnSpc="1">
            <a:prstTxWarp prst="textNoShape">
              <a:avLst/>
            </a:prstTxWarp>
          </a:bodyPr>
          <a:lstStyle/>
          <a:p>
            <a:pPr algn="r" defTabSz="371521" fontAlgn="base">
              <a:spcBef>
                <a:spcPct val="0"/>
              </a:spcBef>
              <a:spcAft>
                <a:spcPct val="0"/>
              </a:spcAft>
              <a:buClr>
                <a:srgbClr val="FFCC00"/>
              </a:buClr>
              <a:buSzPct val="100000"/>
              <a:tabLst>
                <a:tab pos="0" algn="l"/>
                <a:tab pos="743041" algn="l"/>
                <a:tab pos="1486083" algn="l"/>
                <a:tab pos="2229124" algn="l"/>
                <a:tab pos="2972166" algn="l"/>
                <a:tab pos="3715207" algn="l"/>
                <a:tab pos="4458249" algn="l"/>
                <a:tab pos="5201290" algn="l"/>
                <a:tab pos="5944332" algn="l"/>
                <a:tab pos="6687373" algn="l"/>
                <a:tab pos="7430414" algn="l"/>
                <a:tab pos="8173456" algn="l"/>
              </a:tabLst>
              <a:defRPr/>
            </a:pPr>
            <a:endParaRPr lang="en-US" sz="3575" kern="0">
              <a:solidFill>
                <a:srgbClr val="FFCC00"/>
              </a:solidFill>
              <a:effectLst>
                <a:outerShdw blurRad="38100" dist="38100" dir="2700000" algn="tl">
                  <a:srgbClr val="000000">
                    <a:alpha val="43137"/>
                  </a:srgbClr>
                </a:outerShdw>
              </a:effectLst>
              <a:latin typeface="Tahoma" pitchFamily="5" charset="0"/>
              <a:ea typeface="宋体" pitchFamily="5" charset="-122"/>
              <a:cs typeface="宋体" pitchFamily="5" charset="-122"/>
            </a:endParaRPr>
          </a:p>
        </p:txBody>
      </p:sp>
      <p:pic>
        <p:nvPicPr>
          <p:cNvPr id="5" name="Picture 4" descr="A map of the world and a graph of the earth&#10;&#10;Description automatically generated">
            <a:extLst>
              <a:ext uri="{FF2B5EF4-FFF2-40B4-BE49-F238E27FC236}">
                <a16:creationId xmlns:a16="http://schemas.microsoft.com/office/drawing/2014/main" id="{F17CDE99-75BC-C6E3-93FE-0A1B78610107}"/>
              </a:ext>
            </a:extLst>
          </p:cNvPr>
          <p:cNvPicPr>
            <a:picLocks noChangeAspect="1"/>
          </p:cNvPicPr>
          <p:nvPr/>
        </p:nvPicPr>
        <p:blipFill rotWithShape="1">
          <a:blip r:embed="rId2">
            <a:extLst>
              <a:ext uri="{28A0092B-C50C-407E-A947-70E740481C1C}">
                <a14:useLocalDpi xmlns:a14="http://schemas.microsoft.com/office/drawing/2010/main" val="0"/>
              </a:ext>
            </a:extLst>
          </a:blip>
          <a:srcRect l="4911" t="45448" r="15149" b="7068"/>
          <a:stretch/>
        </p:blipFill>
        <p:spPr>
          <a:xfrm>
            <a:off x="1917235" y="810209"/>
            <a:ext cx="3148858" cy="2381090"/>
          </a:xfrm>
          <a:prstGeom prst="rect">
            <a:avLst/>
          </a:prstGeom>
        </p:spPr>
      </p:pic>
      <p:pic>
        <p:nvPicPr>
          <p:cNvPr id="7" name="Picture 6" descr="A map of the world and a diagram of the earth&#10;&#10;Description automatically generated">
            <a:extLst>
              <a:ext uri="{FF2B5EF4-FFF2-40B4-BE49-F238E27FC236}">
                <a16:creationId xmlns:a16="http://schemas.microsoft.com/office/drawing/2014/main" id="{F06E9E57-F213-7F70-898D-2CE04E109E21}"/>
              </a:ext>
            </a:extLst>
          </p:cNvPr>
          <p:cNvPicPr>
            <a:picLocks noChangeAspect="1"/>
          </p:cNvPicPr>
          <p:nvPr/>
        </p:nvPicPr>
        <p:blipFill rotWithShape="1">
          <a:blip r:embed="rId3">
            <a:extLst>
              <a:ext uri="{28A0092B-C50C-407E-A947-70E740481C1C}">
                <a14:useLocalDpi xmlns:a14="http://schemas.microsoft.com/office/drawing/2010/main" val="0"/>
              </a:ext>
            </a:extLst>
          </a:blip>
          <a:srcRect l="4728" t="44731" r="15149" b="6882"/>
          <a:stretch/>
        </p:blipFill>
        <p:spPr>
          <a:xfrm>
            <a:off x="1917235" y="3226563"/>
            <a:ext cx="3156046" cy="2426345"/>
          </a:xfrm>
          <a:prstGeom prst="rect">
            <a:avLst/>
          </a:prstGeom>
        </p:spPr>
      </p:pic>
      <p:pic>
        <p:nvPicPr>
          <p:cNvPr id="9" name="Picture 8" descr="A map of the world and a graph of the earth&#10;&#10;Description automatically generated">
            <a:extLst>
              <a:ext uri="{FF2B5EF4-FFF2-40B4-BE49-F238E27FC236}">
                <a16:creationId xmlns:a16="http://schemas.microsoft.com/office/drawing/2014/main" id="{828FF29F-4362-6D17-5784-879020DD5849}"/>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4746" t="45735" r="14949" b="7419"/>
          <a:stretch/>
        </p:blipFill>
        <p:spPr>
          <a:xfrm>
            <a:off x="5481172" y="810208"/>
            <a:ext cx="3163235" cy="2349130"/>
          </a:xfrm>
          <a:prstGeom prst="rect">
            <a:avLst/>
          </a:prstGeom>
        </p:spPr>
      </p:pic>
      <p:pic>
        <p:nvPicPr>
          <p:cNvPr id="11" name="Picture 10" descr="A map of the world and a graph of the earth&#10;&#10;Description automatically generated">
            <a:extLst>
              <a:ext uri="{FF2B5EF4-FFF2-40B4-BE49-F238E27FC236}">
                <a16:creationId xmlns:a16="http://schemas.microsoft.com/office/drawing/2014/main" id="{E6943822-1D9E-8E20-F517-4419FD053DCF}"/>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4928" t="45591" r="14766" b="7169"/>
          <a:stretch/>
        </p:blipFill>
        <p:spPr>
          <a:xfrm>
            <a:off x="5487111" y="3263309"/>
            <a:ext cx="3163235" cy="2368830"/>
          </a:xfrm>
          <a:prstGeom prst="rect">
            <a:avLst/>
          </a:prstGeom>
        </p:spPr>
      </p:pic>
      <p:pic>
        <p:nvPicPr>
          <p:cNvPr id="12" name="Picture 11" descr="A map of the world and a graph of the earth&#10;&#10;Description automatically generated">
            <a:extLst>
              <a:ext uri="{FF2B5EF4-FFF2-40B4-BE49-F238E27FC236}">
                <a16:creationId xmlns:a16="http://schemas.microsoft.com/office/drawing/2014/main" id="{EB8A4C44-F95A-DC57-3C80-6358FDF0D1CE}"/>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85142" t="45735" b="2796"/>
          <a:stretch/>
        </p:blipFill>
        <p:spPr>
          <a:xfrm>
            <a:off x="8723311" y="1562962"/>
            <a:ext cx="878899" cy="3875897"/>
          </a:xfrm>
          <a:prstGeom prst="rect">
            <a:avLst/>
          </a:prstGeom>
        </p:spPr>
      </p:pic>
      <p:sp>
        <p:nvSpPr>
          <p:cNvPr id="14" name="TextBox 13">
            <a:extLst>
              <a:ext uri="{FF2B5EF4-FFF2-40B4-BE49-F238E27FC236}">
                <a16:creationId xmlns:a16="http://schemas.microsoft.com/office/drawing/2014/main" id="{8EE304D3-7D7B-8FF5-975C-DCA0C3A72179}"/>
              </a:ext>
            </a:extLst>
          </p:cNvPr>
          <p:cNvSpPr txBox="1"/>
          <p:nvPr/>
        </p:nvSpPr>
        <p:spPr>
          <a:xfrm>
            <a:off x="4465275" y="942902"/>
            <a:ext cx="510076" cy="492443"/>
          </a:xfrm>
          <a:prstGeom prst="rect">
            <a:avLst/>
          </a:prstGeom>
          <a:noFill/>
        </p:spPr>
        <p:txBody>
          <a:bodyPr wrap="none" rtlCol="0">
            <a:spAutoFit/>
          </a:bodyPr>
          <a:lstStyle/>
          <a:p>
            <a:pPr algn="ctr" defTabSz="371521" fontAlgn="base">
              <a:spcBef>
                <a:spcPct val="0"/>
              </a:spcBef>
              <a:spcAft>
                <a:spcPct val="0"/>
              </a:spcAft>
              <a:buClr>
                <a:srgbClr val="FFCC00"/>
              </a:buClr>
              <a:buSzPct val="100000"/>
              <a:defRPr/>
            </a:pPr>
            <a:r>
              <a:rPr lang="en-US" sz="1300" b="1" dirty="0">
                <a:solidFill>
                  <a:srgbClr val="000000"/>
                </a:solidFill>
                <a:latin typeface="Arial"/>
                <a:ea typeface="宋体" charset="-122"/>
              </a:rPr>
              <a:t>4/14</a:t>
            </a:r>
          </a:p>
          <a:p>
            <a:pPr algn="ctr" defTabSz="371521" fontAlgn="base">
              <a:spcBef>
                <a:spcPct val="0"/>
              </a:spcBef>
              <a:spcAft>
                <a:spcPct val="0"/>
              </a:spcAft>
              <a:buClr>
                <a:srgbClr val="FFCC00"/>
              </a:buClr>
              <a:buSzPct val="100000"/>
              <a:defRPr/>
            </a:pPr>
            <a:r>
              <a:rPr lang="en-US" sz="1300" b="1" dirty="0">
                <a:solidFill>
                  <a:srgbClr val="000000"/>
                </a:solidFill>
                <a:latin typeface="Arial"/>
                <a:ea typeface="宋体" charset="-122"/>
              </a:rPr>
              <a:t>a)</a:t>
            </a:r>
          </a:p>
        </p:txBody>
      </p:sp>
      <p:sp>
        <p:nvSpPr>
          <p:cNvPr id="15" name="TextBox 14">
            <a:extLst>
              <a:ext uri="{FF2B5EF4-FFF2-40B4-BE49-F238E27FC236}">
                <a16:creationId xmlns:a16="http://schemas.microsoft.com/office/drawing/2014/main" id="{7B5C46ED-D6DB-7D52-773F-8F358EEDE450}"/>
              </a:ext>
            </a:extLst>
          </p:cNvPr>
          <p:cNvSpPr txBox="1"/>
          <p:nvPr/>
        </p:nvSpPr>
        <p:spPr>
          <a:xfrm>
            <a:off x="4455678" y="3416854"/>
            <a:ext cx="510076" cy="492443"/>
          </a:xfrm>
          <a:prstGeom prst="rect">
            <a:avLst/>
          </a:prstGeom>
          <a:noFill/>
        </p:spPr>
        <p:txBody>
          <a:bodyPr wrap="none" rtlCol="0">
            <a:spAutoFit/>
          </a:bodyPr>
          <a:lstStyle/>
          <a:p>
            <a:pPr algn="ctr" defTabSz="371521" fontAlgn="base">
              <a:spcBef>
                <a:spcPct val="0"/>
              </a:spcBef>
              <a:spcAft>
                <a:spcPct val="0"/>
              </a:spcAft>
              <a:buClr>
                <a:srgbClr val="FFCC00"/>
              </a:buClr>
              <a:buSzPct val="100000"/>
              <a:defRPr/>
            </a:pPr>
            <a:r>
              <a:rPr lang="en-US" sz="1300" b="1" dirty="0">
                <a:solidFill>
                  <a:srgbClr val="000000"/>
                </a:solidFill>
                <a:latin typeface="Arial"/>
                <a:ea typeface="宋体" charset="-122"/>
              </a:rPr>
              <a:t>6/17</a:t>
            </a:r>
          </a:p>
          <a:p>
            <a:pPr algn="ctr" defTabSz="371521" fontAlgn="base">
              <a:spcBef>
                <a:spcPct val="0"/>
              </a:spcBef>
              <a:spcAft>
                <a:spcPct val="0"/>
              </a:spcAft>
              <a:buClr>
                <a:srgbClr val="FFCC00"/>
              </a:buClr>
              <a:buSzPct val="100000"/>
              <a:defRPr/>
            </a:pPr>
            <a:r>
              <a:rPr lang="en-US" sz="1300" b="1" dirty="0">
                <a:solidFill>
                  <a:srgbClr val="000000"/>
                </a:solidFill>
                <a:latin typeface="Arial"/>
                <a:ea typeface="宋体" charset="-122"/>
              </a:rPr>
              <a:t>b)</a:t>
            </a:r>
          </a:p>
        </p:txBody>
      </p:sp>
      <p:sp>
        <p:nvSpPr>
          <p:cNvPr id="16" name="TextBox 15">
            <a:extLst>
              <a:ext uri="{FF2B5EF4-FFF2-40B4-BE49-F238E27FC236}">
                <a16:creationId xmlns:a16="http://schemas.microsoft.com/office/drawing/2014/main" id="{3DE9E7EC-E665-4B0F-B8C3-35C14998BA23}"/>
              </a:ext>
            </a:extLst>
          </p:cNvPr>
          <p:cNvSpPr txBox="1"/>
          <p:nvPr/>
        </p:nvSpPr>
        <p:spPr>
          <a:xfrm>
            <a:off x="8054379" y="943654"/>
            <a:ext cx="510076" cy="492443"/>
          </a:xfrm>
          <a:prstGeom prst="rect">
            <a:avLst/>
          </a:prstGeom>
          <a:noFill/>
        </p:spPr>
        <p:txBody>
          <a:bodyPr wrap="none" rtlCol="0">
            <a:spAutoFit/>
          </a:bodyPr>
          <a:lstStyle/>
          <a:p>
            <a:pPr algn="ctr" defTabSz="371521" fontAlgn="base">
              <a:spcBef>
                <a:spcPct val="0"/>
              </a:spcBef>
              <a:spcAft>
                <a:spcPct val="0"/>
              </a:spcAft>
              <a:buClr>
                <a:srgbClr val="FFCC00"/>
              </a:buClr>
              <a:buSzPct val="100000"/>
              <a:defRPr/>
            </a:pPr>
            <a:r>
              <a:rPr lang="en-US" sz="1300" b="1" dirty="0">
                <a:solidFill>
                  <a:srgbClr val="000000"/>
                </a:solidFill>
                <a:latin typeface="Arial"/>
                <a:ea typeface="宋体" charset="-122"/>
              </a:rPr>
              <a:t>6/20</a:t>
            </a:r>
          </a:p>
          <a:p>
            <a:pPr algn="ctr" defTabSz="371521" fontAlgn="base">
              <a:spcBef>
                <a:spcPct val="0"/>
              </a:spcBef>
              <a:spcAft>
                <a:spcPct val="0"/>
              </a:spcAft>
              <a:buClr>
                <a:srgbClr val="FFCC00"/>
              </a:buClr>
              <a:buSzPct val="100000"/>
              <a:defRPr/>
            </a:pPr>
            <a:r>
              <a:rPr lang="en-US" sz="1300" b="1" dirty="0">
                <a:solidFill>
                  <a:srgbClr val="000000"/>
                </a:solidFill>
                <a:latin typeface="Arial"/>
                <a:ea typeface="宋体" charset="-122"/>
              </a:rPr>
              <a:t>c)</a:t>
            </a:r>
          </a:p>
        </p:txBody>
      </p:sp>
      <p:sp>
        <p:nvSpPr>
          <p:cNvPr id="17" name="TextBox 16">
            <a:extLst>
              <a:ext uri="{FF2B5EF4-FFF2-40B4-BE49-F238E27FC236}">
                <a16:creationId xmlns:a16="http://schemas.microsoft.com/office/drawing/2014/main" id="{E79C4AF7-364B-C184-52A9-6C6950ADBBD8}"/>
              </a:ext>
            </a:extLst>
          </p:cNvPr>
          <p:cNvSpPr txBox="1"/>
          <p:nvPr/>
        </p:nvSpPr>
        <p:spPr>
          <a:xfrm>
            <a:off x="8147111" y="3410008"/>
            <a:ext cx="417102" cy="492443"/>
          </a:xfrm>
          <a:prstGeom prst="rect">
            <a:avLst/>
          </a:prstGeom>
          <a:noFill/>
        </p:spPr>
        <p:txBody>
          <a:bodyPr wrap="none" rtlCol="0">
            <a:spAutoFit/>
          </a:bodyPr>
          <a:lstStyle/>
          <a:p>
            <a:pPr algn="ctr" defTabSz="371521" fontAlgn="base">
              <a:spcBef>
                <a:spcPct val="0"/>
              </a:spcBef>
              <a:spcAft>
                <a:spcPct val="0"/>
              </a:spcAft>
              <a:buClr>
                <a:srgbClr val="FFCC00"/>
              </a:buClr>
              <a:buSzPct val="100000"/>
              <a:defRPr/>
            </a:pPr>
            <a:r>
              <a:rPr lang="en-US" sz="1300" b="1" dirty="0">
                <a:solidFill>
                  <a:srgbClr val="000000"/>
                </a:solidFill>
                <a:latin typeface="Arial"/>
                <a:ea typeface="宋体" charset="-122"/>
              </a:rPr>
              <a:t>7/3</a:t>
            </a:r>
          </a:p>
          <a:p>
            <a:pPr algn="ctr" defTabSz="371521" fontAlgn="base">
              <a:spcBef>
                <a:spcPct val="0"/>
              </a:spcBef>
              <a:spcAft>
                <a:spcPct val="0"/>
              </a:spcAft>
              <a:buClr>
                <a:srgbClr val="FFCC00"/>
              </a:buClr>
              <a:buSzPct val="100000"/>
              <a:defRPr/>
            </a:pPr>
            <a:r>
              <a:rPr lang="en-US" sz="1300" b="1" dirty="0">
                <a:solidFill>
                  <a:srgbClr val="000000"/>
                </a:solidFill>
                <a:latin typeface="Arial"/>
                <a:ea typeface="宋体" charset="-122"/>
              </a:rPr>
              <a:t>d)</a:t>
            </a:r>
          </a:p>
        </p:txBody>
      </p:sp>
      <p:pic>
        <p:nvPicPr>
          <p:cNvPr id="18" name="Picture 17" descr="A map of the world and a diagram of the earth&#10;&#10;Description automatically generated">
            <a:extLst>
              <a:ext uri="{FF2B5EF4-FFF2-40B4-BE49-F238E27FC236}">
                <a16:creationId xmlns:a16="http://schemas.microsoft.com/office/drawing/2014/main" id="{109E1D81-F50C-85EB-BE45-E3352935B24A}"/>
              </a:ext>
            </a:extLst>
          </p:cNvPr>
          <p:cNvPicPr>
            <a:picLocks noChangeAspect="1"/>
          </p:cNvPicPr>
          <p:nvPr/>
        </p:nvPicPr>
        <p:blipFill rotWithShape="1">
          <a:blip r:embed="rId3">
            <a:extLst>
              <a:ext uri="{28A0092B-C50C-407E-A947-70E740481C1C}">
                <a14:useLocalDpi xmlns:a14="http://schemas.microsoft.com/office/drawing/2010/main" val="0"/>
              </a:ext>
            </a:extLst>
          </a:blip>
          <a:srcRect t="44731" r="94998" b="3799"/>
          <a:stretch/>
        </p:blipFill>
        <p:spPr>
          <a:xfrm>
            <a:off x="1553836" y="1285804"/>
            <a:ext cx="338831" cy="4438322"/>
          </a:xfrm>
          <a:prstGeom prst="rect">
            <a:avLst/>
          </a:prstGeom>
        </p:spPr>
      </p:pic>
      <p:sp>
        <p:nvSpPr>
          <p:cNvPr id="20" name="TextBox 19">
            <a:extLst>
              <a:ext uri="{FF2B5EF4-FFF2-40B4-BE49-F238E27FC236}">
                <a16:creationId xmlns:a16="http://schemas.microsoft.com/office/drawing/2014/main" id="{0A5040E7-8F1B-56D8-1186-615B19169EBF}"/>
              </a:ext>
            </a:extLst>
          </p:cNvPr>
          <p:cNvSpPr txBox="1"/>
          <p:nvPr/>
        </p:nvSpPr>
        <p:spPr>
          <a:xfrm>
            <a:off x="5273033" y="5652216"/>
            <a:ext cx="319599" cy="392415"/>
          </a:xfrm>
          <a:prstGeom prst="rect">
            <a:avLst/>
          </a:prstGeom>
          <a:noFill/>
        </p:spPr>
        <p:txBody>
          <a:bodyPr wrap="square" rtlCol="0">
            <a:spAutoFit/>
          </a:bodyPr>
          <a:lstStyle/>
          <a:p>
            <a:pPr defTabSz="743041">
              <a:defRPr/>
            </a:pPr>
            <a:r>
              <a:rPr lang="en-US" sz="1950" b="1" dirty="0">
                <a:solidFill>
                  <a:prstClr val="black"/>
                </a:solidFill>
                <a:latin typeface="Aptos" panose="02110004020202020204"/>
                <a:ea typeface="宋体" charset="-122"/>
              </a:rPr>
              <a:t>L</a:t>
            </a:r>
          </a:p>
        </p:txBody>
      </p:sp>
      <p:pic>
        <p:nvPicPr>
          <p:cNvPr id="10" name="Picture 9">
            <a:extLst>
              <a:ext uri="{FF2B5EF4-FFF2-40B4-BE49-F238E27FC236}">
                <a16:creationId xmlns:a16="http://schemas.microsoft.com/office/drawing/2014/main" id="{A8D2821A-699F-932E-8942-9E9065F37DF2}"/>
              </a:ext>
            </a:extLst>
          </p:cNvPr>
          <p:cNvPicPr>
            <a:picLocks noChangeAspect="1"/>
          </p:cNvPicPr>
          <p:nvPr/>
        </p:nvPicPr>
        <p:blipFill>
          <a:blip r:embed="rId6"/>
          <a:srcRect t="2336" b="10476"/>
          <a:stretch/>
        </p:blipFill>
        <p:spPr>
          <a:xfrm>
            <a:off x="1271464" y="4365104"/>
            <a:ext cx="3859754" cy="2368830"/>
          </a:xfrm>
          <a:prstGeom prst="rect">
            <a:avLst/>
          </a:prstGeom>
        </p:spPr>
      </p:pic>
      <p:sp>
        <p:nvSpPr>
          <p:cNvPr id="8" name="TextBox 7">
            <a:extLst>
              <a:ext uri="{FF2B5EF4-FFF2-40B4-BE49-F238E27FC236}">
                <a16:creationId xmlns:a16="http://schemas.microsoft.com/office/drawing/2014/main" id="{ED4E122E-2DFE-88FA-0614-DDA4AF8966EF}"/>
              </a:ext>
            </a:extLst>
          </p:cNvPr>
          <p:cNvSpPr txBox="1"/>
          <p:nvPr/>
        </p:nvSpPr>
        <p:spPr>
          <a:xfrm>
            <a:off x="3778012" y="4669159"/>
            <a:ext cx="561118" cy="292388"/>
          </a:xfrm>
          <a:prstGeom prst="rect">
            <a:avLst/>
          </a:prstGeom>
          <a:noFill/>
        </p:spPr>
        <p:txBody>
          <a:bodyPr wrap="square" rtlCol="0">
            <a:spAutoFit/>
          </a:bodyPr>
          <a:lstStyle/>
          <a:p>
            <a:pPr algn="ctr" defTabSz="371521" fontAlgn="base">
              <a:spcBef>
                <a:spcPct val="0"/>
              </a:spcBef>
              <a:spcAft>
                <a:spcPct val="0"/>
              </a:spcAft>
              <a:buClr>
                <a:srgbClr val="FFCC00"/>
              </a:buClr>
              <a:buSzPct val="100000"/>
              <a:defRPr/>
            </a:pPr>
            <a:r>
              <a:rPr lang="en-US" sz="1300" b="1" dirty="0">
                <a:solidFill>
                  <a:srgbClr val="000000"/>
                </a:solidFill>
                <a:latin typeface="Arial"/>
                <a:ea typeface="宋体" charset="-122"/>
              </a:rPr>
              <a:t>8/13</a:t>
            </a:r>
          </a:p>
        </p:txBody>
      </p:sp>
      <p:pic>
        <p:nvPicPr>
          <p:cNvPr id="22" name="Picture 21">
            <a:extLst>
              <a:ext uri="{FF2B5EF4-FFF2-40B4-BE49-F238E27FC236}">
                <a16:creationId xmlns:a16="http://schemas.microsoft.com/office/drawing/2014/main" id="{A64CE85C-464F-C541-285B-EED7A343CA61}"/>
              </a:ext>
            </a:extLst>
          </p:cNvPr>
          <p:cNvPicPr>
            <a:picLocks noChangeAspect="1"/>
          </p:cNvPicPr>
          <p:nvPr/>
        </p:nvPicPr>
        <p:blipFill rotWithShape="1">
          <a:blip r:embed="rId7">
            <a:extLst>
              <a:ext uri="{28A0092B-C50C-407E-A947-70E740481C1C}">
                <a14:useLocalDpi xmlns:a14="http://schemas.microsoft.com/office/drawing/2010/main" val="0"/>
              </a:ext>
            </a:extLst>
          </a:blip>
          <a:srcRect r="6991" b="55647"/>
          <a:stretch/>
        </p:blipFill>
        <p:spPr>
          <a:xfrm>
            <a:off x="3431705" y="1412776"/>
            <a:ext cx="2092729" cy="1270396"/>
          </a:xfrm>
          <a:prstGeom prst="rect">
            <a:avLst/>
          </a:prstGeom>
        </p:spPr>
      </p:pic>
      <p:pic>
        <p:nvPicPr>
          <p:cNvPr id="23" name="Picture 22">
            <a:extLst>
              <a:ext uri="{FF2B5EF4-FFF2-40B4-BE49-F238E27FC236}">
                <a16:creationId xmlns:a16="http://schemas.microsoft.com/office/drawing/2014/main" id="{F0EECC83-B3BA-B6EA-E26F-E33C1BA11645}"/>
              </a:ext>
            </a:extLst>
          </p:cNvPr>
          <p:cNvPicPr>
            <a:picLocks noChangeAspect="1"/>
          </p:cNvPicPr>
          <p:nvPr/>
        </p:nvPicPr>
        <p:blipFill>
          <a:blip r:embed="rId8"/>
          <a:srcRect t="53499" b="4501"/>
          <a:stretch/>
        </p:blipFill>
        <p:spPr>
          <a:xfrm>
            <a:off x="6960096" y="4365104"/>
            <a:ext cx="3835348" cy="2426346"/>
          </a:xfrm>
          <a:prstGeom prst="rect">
            <a:avLst/>
          </a:prstGeom>
        </p:spPr>
      </p:pic>
      <p:sp>
        <p:nvSpPr>
          <p:cNvPr id="13" name="TextBox 12">
            <a:extLst>
              <a:ext uri="{FF2B5EF4-FFF2-40B4-BE49-F238E27FC236}">
                <a16:creationId xmlns:a16="http://schemas.microsoft.com/office/drawing/2014/main" id="{1CD3866B-050A-0D6D-6431-AF05804BB8EF}"/>
              </a:ext>
            </a:extLst>
          </p:cNvPr>
          <p:cNvSpPr txBox="1"/>
          <p:nvPr/>
        </p:nvSpPr>
        <p:spPr>
          <a:xfrm>
            <a:off x="8712532" y="4653137"/>
            <a:ext cx="1919972" cy="1692771"/>
          </a:xfrm>
          <a:prstGeom prst="rect">
            <a:avLst/>
          </a:prstGeom>
          <a:solidFill>
            <a:schemeClr val="bg1"/>
          </a:solidFill>
        </p:spPr>
        <p:txBody>
          <a:bodyPr wrap="square" rtlCol="0">
            <a:spAutoFit/>
          </a:bodyPr>
          <a:lstStyle/>
          <a:p>
            <a:pPr defTabSz="371521" fontAlgn="base">
              <a:spcBef>
                <a:spcPct val="0"/>
              </a:spcBef>
              <a:spcAft>
                <a:spcPct val="0"/>
              </a:spcAft>
              <a:buClr>
                <a:srgbClr val="FFCC00"/>
              </a:buClr>
              <a:buSzPct val="100000"/>
              <a:defRPr/>
            </a:pPr>
            <a:r>
              <a:rPr lang="en-US" sz="1300" b="1" dirty="0">
                <a:solidFill>
                  <a:srgbClr val="000000"/>
                </a:solidFill>
                <a:latin typeface="Arial"/>
              </a:rPr>
              <a:t>9</a:t>
            </a:r>
            <a:r>
              <a:rPr lang="en-US" sz="1300" b="1" dirty="0">
                <a:solidFill>
                  <a:srgbClr val="000000"/>
                </a:solidFill>
                <a:latin typeface="Arial"/>
                <a:ea typeface="宋体" charset="-122"/>
              </a:rPr>
              <a:t>/20</a:t>
            </a:r>
          </a:p>
          <a:p>
            <a:pPr defTabSz="371521" fontAlgn="base">
              <a:spcBef>
                <a:spcPct val="0"/>
              </a:spcBef>
              <a:spcAft>
                <a:spcPct val="0"/>
              </a:spcAft>
              <a:buClr>
                <a:srgbClr val="FFCC00"/>
              </a:buClr>
              <a:buSzPct val="100000"/>
              <a:defRPr/>
            </a:pPr>
            <a:endParaRPr lang="en-US" sz="1300" b="1" dirty="0">
              <a:solidFill>
                <a:srgbClr val="000000"/>
              </a:solidFill>
              <a:latin typeface="Arial"/>
              <a:ea typeface="宋体" charset="-122"/>
            </a:endParaRPr>
          </a:p>
          <a:p>
            <a:pPr defTabSz="371521" fontAlgn="base">
              <a:spcBef>
                <a:spcPct val="0"/>
              </a:spcBef>
              <a:spcAft>
                <a:spcPct val="0"/>
              </a:spcAft>
              <a:buClr>
                <a:srgbClr val="FFCC00"/>
              </a:buClr>
              <a:buSzPct val="100000"/>
              <a:defRPr/>
            </a:pPr>
            <a:r>
              <a:rPr lang="en-US" sz="1300" b="1" dirty="0">
                <a:solidFill>
                  <a:srgbClr val="000000"/>
                </a:solidFill>
                <a:latin typeface="Arial"/>
              </a:rPr>
              <a:t>CIRBE’s altitude</a:t>
            </a:r>
          </a:p>
          <a:p>
            <a:pPr defTabSz="371521" fontAlgn="base">
              <a:spcBef>
                <a:spcPct val="0"/>
              </a:spcBef>
              <a:spcAft>
                <a:spcPct val="0"/>
              </a:spcAft>
              <a:buClr>
                <a:srgbClr val="FFCC00"/>
              </a:buClr>
              <a:buSzPct val="100000"/>
              <a:defRPr/>
            </a:pPr>
            <a:r>
              <a:rPr lang="en-US" sz="1300" b="1" dirty="0">
                <a:solidFill>
                  <a:srgbClr val="000000"/>
                </a:solidFill>
                <a:latin typeface="Arial"/>
                <a:ea typeface="宋体" charset="-122"/>
              </a:rPr>
              <a:t>~300 km. The last bits of science data were received on 9/28. CIRBE re-entered on on 10/4 </a:t>
            </a:r>
          </a:p>
        </p:txBody>
      </p:sp>
      <p:cxnSp>
        <p:nvCxnSpPr>
          <p:cNvPr id="6" name="Straight Arrow Connector 5">
            <a:extLst>
              <a:ext uri="{FF2B5EF4-FFF2-40B4-BE49-F238E27FC236}">
                <a16:creationId xmlns:a16="http://schemas.microsoft.com/office/drawing/2014/main" id="{B14E1FD0-3F38-866F-09CE-320FF8079D8D}"/>
              </a:ext>
            </a:extLst>
          </p:cNvPr>
          <p:cNvCxnSpPr>
            <a:cxnSpLocks/>
          </p:cNvCxnSpPr>
          <p:nvPr/>
        </p:nvCxnSpPr>
        <p:spPr>
          <a:xfrm flipH="1">
            <a:off x="3287688" y="4077072"/>
            <a:ext cx="490324" cy="792088"/>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9" name="Rectangle 18">
            <a:extLst>
              <a:ext uri="{FF2B5EF4-FFF2-40B4-BE49-F238E27FC236}">
                <a16:creationId xmlns:a16="http://schemas.microsoft.com/office/drawing/2014/main" id="{B2FD8FB9-F6B7-EE16-8221-81F617BEB771}"/>
              </a:ext>
            </a:extLst>
          </p:cNvPr>
          <p:cNvSpPr/>
          <p:nvPr/>
        </p:nvSpPr>
        <p:spPr>
          <a:xfrm>
            <a:off x="3215680" y="3789041"/>
            <a:ext cx="1512168" cy="276999"/>
          </a:xfrm>
          <a:prstGeom prst="rect">
            <a:avLst/>
          </a:prstGeom>
          <a:noFill/>
        </p:spPr>
        <p:txBody>
          <a:bodyPr wrap="square">
            <a:spAutoFit/>
          </a:bodyPr>
          <a:lstStyle/>
          <a:p>
            <a:pPr algn="ctr" defTabSz="457200" fontAlgn="base">
              <a:spcBef>
                <a:spcPct val="0"/>
              </a:spcBef>
              <a:spcAft>
                <a:spcPct val="0"/>
              </a:spcAft>
              <a:buClr>
                <a:srgbClr val="FFCC00"/>
              </a:buClr>
              <a:buSzPct val="100000"/>
              <a:defRPr/>
            </a:pPr>
            <a:r>
              <a:rPr lang="en-US" sz="1200" b="1" dirty="0">
                <a:solidFill>
                  <a:srgbClr val="FF0000"/>
                </a:solidFill>
                <a:latin typeface="Arial" panose="020B0604020202020204" pitchFamily="34" charset="0"/>
                <a:cs typeface="Arial" panose="020B0604020202020204" pitchFamily="34" charset="0"/>
              </a:rPr>
              <a:t>New Proton Belt</a:t>
            </a:r>
          </a:p>
        </p:txBody>
      </p:sp>
      <p:sp>
        <p:nvSpPr>
          <p:cNvPr id="21" name="TextBox 20">
            <a:extLst>
              <a:ext uri="{FF2B5EF4-FFF2-40B4-BE49-F238E27FC236}">
                <a16:creationId xmlns:a16="http://schemas.microsoft.com/office/drawing/2014/main" id="{36E31EF0-2FFF-6FE5-84B9-CFB92E58DA57}"/>
              </a:ext>
            </a:extLst>
          </p:cNvPr>
          <p:cNvSpPr txBox="1"/>
          <p:nvPr/>
        </p:nvSpPr>
        <p:spPr>
          <a:xfrm>
            <a:off x="1225395" y="171998"/>
            <a:ext cx="9047861" cy="338554"/>
          </a:xfrm>
          <a:prstGeom prst="rect">
            <a:avLst/>
          </a:prstGeom>
          <a:noFill/>
        </p:spPr>
        <p:txBody>
          <a:bodyPr wrap="square">
            <a:spAutoFit/>
          </a:bodyPr>
          <a:lstStyle/>
          <a:p>
            <a:pPr defTabSz="457200" fontAlgn="base">
              <a:spcBef>
                <a:spcPct val="0"/>
              </a:spcBef>
              <a:spcAft>
                <a:spcPct val="0"/>
              </a:spcAft>
              <a:buClr>
                <a:srgbClr val="FFCC00"/>
              </a:buClr>
              <a:buSzPct val="100000"/>
              <a:defRPr/>
            </a:pPr>
            <a:r>
              <a:rPr lang="en-US" sz="1600" b="1" dirty="0">
                <a:solidFill>
                  <a:srgbClr val="000000"/>
                </a:solidFill>
                <a:latin typeface="Arial" panose="020B0604020202020204" pitchFamily="34" charset="0"/>
                <a:ea typeface="宋体" charset="-122"/>
                <a:cs typeface="Arial" panose="020B0604020202020204" pitchFamily="34" charset="0"/>
              </a:rPr>
              <a:t>REPTile-2 </a:t>
            </a:r>
            <a:r>
              <a:rPr lang="en-US" sz="1600" b="1" dirty="0">
                <a:solidFill>
                  <a:srgbClr val="FF0000"/>
                </a:solidFill>
                <a:latin typeface="Arial" panose="020B0604020202020204" pitchFamily="34" charset="0"/>
                <a:ea typeface="宋体" charset="-122"/>
                <a:cs typeface="Arial" panose="020B0604020202020204" pitchFamily="34" charset="0"/>
              </a:rPr>
              <a:t>p</a:t>
            </a:r>
            <a:r>
              <a:rPr lang="en-US" sz="1600" b="1" baseline="30000" dirty="0">
                <a:solidFill>
                  <a:srgbClr val="FF0000"/>
                </a:solidFill>
                <a:latin typeface="Arial" panose="020B0604020202020204" pitchFamily="34" charset="0"/>
                <a:ea typeface="宋体" charset="-122"/>
                <a:cs typeface="Arial" panose="020B0604020202020204" pitchFamily="34" charset="0"/>
              </a:rPr>
              <a:t>+</a:t>
            </a:r>
            <a:r>
              <a:rPr lang="en-US" sz="1600" b="1" dirty="0">
                <a:solidFill>
                  <a:srgbClr val="0000FF"/>
                </a:solidFill>
                <a:latin typeface="Arial" panose="020B0604020202020204" pitchFamily="34" charset="0"/>
                <a:ea typeface="宋体" charset="-122"/>
                <a:cs typeface="Arial" panose="020B0604020202020204" pitchFamily="34" charset="0"/>
              </a:rPr>
              <a:t> </a:t>
            </a:r>
            <a:r>
              <a:rPr lang="en-US" sz="1600" b="1" dirty="0">
                <a:solidFill>
                  <a:srgbClr val="000000"/>
                </a:solidFill>
                <a:latin typeface="Arial" panose="020B0604020202020204" pitchFamily="34" charset="0"/>
                <a:ea typeface="宋体" charset="-122"/>
                <a:cs typeface="Arial" panose="020B0604020202020204" pitchFamily="34" charset="0"/>
              </a:rPr>
              <a:t>measurements above the SAA region </a:t>
            </a:r>
            <a:r>
              <a:rPr lang="en-US" sz="1600" b="1" dirty="0">
                <a:solidFill>
                  <a:srgbClr val="0000FF"/>
                </a:solidFill>
                <a:latin typeface="Arial" panose="020B0604020202020204" pitchFamily="34" charset="0"/>
                <a:ea typeface="宋体" charset="-122"/>
                <a:cs typeface="Arial" panose="020B0604020202020204" pitchFamily="34" charset="0"/>
              </a:rPr>
              <a:t>before and after </a:t>
            </a:r>
            <a:r>
              <a:rPr lang="en-US" sz="1600" b="1" dirty="0">
                <a:solidFill>
                  <a:srgbClr val="000000"/>
                </a:solidFill>
                <a:latin typeface="Arial" panose="020B0604020202020204" pitchFamily="34" charset="0"/>
                <a:ea typeface="宋体" charset="-122"/>
                <a:cs typeface="Arial" panose="020B0604020202020204" pitchFamily="34" charset="0"/>
              </a:rPr>
              <a:t>the Superstorm</a:t>
            </a:r>
            <a:endParaRPr lang="en-US" sz="1600" dirty="0">
              <a:solidFill>
                <a:srgbClr val="FFCC00"/>
              </a:solidFill>
              <a:effectLst>
                <a:outerShdw blurRad="38100" dist="38100" dir="2700000" algn="tl">
                  <a:srgbClr val="000000">
                    <a:alpha val="43137"/>
                  </a:srgbClr>
                </a:outerShdw>
              </a:effectLst>
              <a:latin typeface="Tahoma" charset="0"/>
              <a:ea typeface="宋体" charset="-122"/>
            </a:endParaRPr>
          </a:p>
        </p:txBody>
      </p:sp>
      <p:sp>
        <p:nvSpPr>
          <p:cNvPr id="24" name="Rectangle 23">
            <a:extLst>
              <a:ext uri="{FF2B5EF4-FFF2-40B4-BE49-F238E27FC236}">
                <a16:creationId xmlns:a16="http://schemas.microsoft.com/office/drawing/2014/main" id="{334B3AE5-BA11-7832-7E5D-96B3852DFAAF}"/>
              </a:ext>
            </a:extLst>
          </p:cNvPr>
          <p:cNvSpPr/>
          <p:nvPr/>
        </p:nvSpPr>
        <p:spPr>
          <a:xfrm>
            <a:off x="5459470" y="6525344"/>
            <a:ext cx="2148699" cy="267446"/>
          </a:xfrm>
          <a:prstGeom prst="rect">
            <a:avLst/>
          </a:prstGeom>
          <a:noFill/>
        </p:spPr>
        <p:txBody>
          <a:bodyPr wrap="square">
            <a:spAutoFit/>
          </a:bodyPr>
          <a:lstStyle/>
          <a:p>
            <a:pPr defTabSz="457200" fontAlgn="base">
              <a:spcBef>
                <a:spcPct val="0"/>
              </a:spcBef>
              <a:spcAft>
                <a:spcPct val="0"/>
              </a:spcAft>
              <a:buClr>
                <a:srgbClr val="FFCC00"/>
              </a:buClr>
              <a:buSzPct val="100000"/>
              <a:defRPr/>
            </a:pPr>
            <a:r>
              <a:rPr lang="en-US" sz="1138" b="1" dirty="0">
                <a:solidFill>
                  <a:srgbClr val="000000"/>
                </a:solidFill>
                <a:latin typeface="Arial" panose="020B0604020202020204" pitchFamily="34" charset="0"/>
                <a:ea typeface="宋体" charset="-122"/>
                <a:cs typeface="Arial" panose="020B0604020202020204" pitchFamily="34" charset="0"/>
              </a:rPr>
              <a:t>(Li et al., JGR, 2025)</a:t>
            </a:r>
          </a:p>
        </p:txBody>
      </p:sp>
      <p:pic>
        <p:nvPicPr>
          <p:cNvPr id="25" name="Picture 24">
            <a:extLst>
              <a:ext uri="{FF2B5EF4-FFF2-40B4-BE49-F238E27FC236}">
                <a16:creationId xmlns:a16="http://schemas.microsoft.com/office/drawing/2014/main" id="{FB9C1801-6B82-88AD-9B24-7F061B1F3FCF}"/>
              </a:ext>
            </a:extLst>
          </p:cNvPr>
          <p:cNvPicPr>
            <a:picLocks noChangeAspect="1"/>
          </p:cNvPicPr>
          <p:nvPr/>
        </p:nvPicPr>
        <p:blipFill>
          <a:blip r:embed="rId9"/>
          <a:stretch>
            <a:fillRect/>
          </a:stretch>
        </p:blipFill>
        <p:spPr>
          <a:xfrm>
            <a:off x="10097892" y="100730"/>
            <a:ext cx="1970694" cy="601914"/>
          </a:xfrm>
          <a:prstGeom prst="rect">
            <a:avLst/>
          </a:prstGeom>
        </p:spPr>
      </p:pic>
    </p:spTree>
    <p:extLst>
      <p:ext uri="{BB962C8B-B14F-4D97-AF65-F5344CB8AC3E}">
        <p14:creationId xmlns:p14="http://schemas.microsoft.com/office/powerpoint/2010/main" val="2119113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19"/>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19" grpId="0"/>
      <p:bldP spid="19"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47E61C-ADB9-682B-44D0-A9D7D31B5596}"/>
              </a:ext>
            </a:extLst>
          </p:cNvPr>
          <p:cNvPicPr>
            <a:picLocks noChangeAspect="1"/>
          </p:cNvPicPr>
          <p:nvPr/>
        </p:nvPicPr>
        <p:blipFill>
          <a:blip r:embed="rId2"/>
          <a:stretch>
            <a:fillRect/>
          </a:stretch>
        </p:blipFill>
        <p:spPr>
          <a:xfrm>
            <a:off x="1275006" y="1309724"/>
            <a:ext cx="8697203" cy="1554532"/>
          </a:xfrm>
          <a:prstGeom prst="rect">
            <a:avLst/>
          </a:prstGeom>
        </p:spPr>
      </p:pic>
      <p:sp>
        <p:nvSpPr>
          <p:cNvPr id="11" name="Slide Number Placeholder 1">
            <a:extLst>
              <a:ext uri="{FF2B5EF4-FFF2-40B4-BE49-F238E27FC236}">
                <a16:creationId xmlns:a16="http://schemas.microsoft.com/office/drawing/2014/main" id="{1808AC68-CAD0-CFE8-0C15-0E34A05C7DDE}"/>
              </a:ext>
            </a:extLst>
          </p:cNvPr>
          <p:cNvSpPr txBox="1">
            <a:spLocks/>
          </p:cNvSpPr>
          <p:nvPr/>
        </p:nvSpPr>
        <p:spPr>
          <a:xfrm>
            <a:off x="9133964" y="6448982"/>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AF9702C9-5732-F845-9DD4-C1E80F57E3AB}" type="slidenum">
              <a:rPr lang="en-US" sz="1600">
                <a:solidFill>
                  <a:srgbClr val="B2B4A5"/>
                </a:solidFill>
              </a:rPr>
              <a:pPr algn="r"/>
              <a:t>12</a:t>
            </a:fld>
            <a:endParaRPr lang="en-US" sz="1600" dirty="0">
              <a:solidFill>
                <a:srgbClr val="B2B4A5"/>
              </a:solidFill>
            </a:endParaRPr>
          </a:p>
        </p:txBody>
      </p:sp>
      <p:pic>
        <p:nvPicPr>
          <p:cNvPr id="5" name="Picture 4">
            <a:extLst>
              <a:ext uri="{FF2B5EF4-FFF2-40B4-BE49-F238E27FC236}">
                <a16:creationId xmlns:a16="http://schemas.microsoft.com/office/drawing/2014/main" id="{84796EE7-2E54-259E-5714-2FD2F9FD91B3}"/>
              </a:ext>
            </a:extLst>
          </p:cNvPr>
          <p:cNvPicPr>
            <a:picLocks noChangeAspect="1"/>
          </p:cNvPicPr>
          <p:nvPr/>
        </p:nvPicPr>
        <p:blipFill rotWithShape="1">
          <a:blip r:embed="rId3"/>
          <a:srcRect r="24900"/>
          <a:stretch/>
        </p:blipFill>
        <p:spPr>
          <a:xfrm>
            <a:off x="433190" y="2918911"/>
            <a:ext cx="8505538" cy="3461157"/>
          </a:xfrm>
          <a:prstGeom prst="rect">
            <a:avLst/>
          </a:prstGeom>
        </p:spPr>
      </p:pic>
      <p:sp>
        <p:nvSpPr>
          <p:cNvPr id="19" name="Title 1">
            <a:extLst>
              <a:ext uri="{FF2B5EF4-FFF2-40B4-BE49-F238E27FC236}">
                <a16:creationId xmlns:a16="http://schemas.microsoft.com/office/drawing/2014/main" id="{5C570167-D826-9240-ABC1-A63F23659361}"/>
              </a:ext>
            </a:extLst>
          </p:cNvPr>
          <p:cNvSpPr>
            <a:spLocks noGrp="1"/>
          </p:cNvSpPr>
          <p:nvPr>
            <p:ph type="title"/>
          </p:nvPr>
        </p:nvSpPr>
        <p:spPr>
          <a:xfrm>
            <a:off x="190782" y="198867"/>
            <a:ext cx="9566461" cy="574516"/>
          </a:xfrm>
        </p:spPr>
        <p:txBody>
          <a:bodyPr>
            <a:normAutofit/>
          </a:bodyPr>
          <a:lstStyle/>
          <a:p>
            <a:r>
              <a:rPr lang="en-US" sz="2800" dirty="0">
                <a:solidFill>
                  <a:schemeClr val="accent1"/>
                </a:solidFill>
                <a:latin typeface="Arial"/>
                <a:cs typeface="Arial"/>
              </a:rPr>
              <a:t>Mission Concept Overview</a:t>
            </a:r>
          </a:p>
        </p:txBody>
      </p:sp>
      <p:sp>
        <p:nvSpPr>
          <p:cNvPr id="8" name="Title 1">
            <a:extLst>
              <a:ext uri="{FF2B5EF4-FFF2-40B4-BE49-F238E27FC236}">
                <a16:creationId xmlns:a16="http://schemas.microsoft.com/office/drawing/2014/main" id="{06AE10C8-A5CB-4C9E-A152-55E0C6ABF8A0}"/>
              </a:ext>
            </a:extLst>
          </p:cNvPr>
          <p:cNvSpPr txBox="1">
            <a:spLocks/>
          </p:cNvSpPr>
          <p:nvPr/>
        </p:nvSpPr>
        <p:spPr bwMode="auto">
          <a:xfrm>
            <a:off x="200703" y="869483"/>
            <a:ext cx="11991297" cy="5745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34290" rIns="0" bIns="34290" numCol="1" rtlCol="0" anchor="ctr" anchorCtr="0" compatLnSpc="1">
            <a:prstTxWarp prst="textNoShape">
              <a:avLst/>
            </a:prstTxWarp>
            <a:noAutofit/>
          </a:bodyPr>
          <a:lstStyle>
            <a:lvl1pPr algn="l" defTabSz="914400" rtl="0" eaLnBrk="1" latinLnBrk="0" hangingPunct="1">
              <a:lnSpc>
                <a:spcPct val="90000"/>
              </a:lnSpc>
              <a:spcBef>
                <a:spcPct val="0"/>
              </a:spcBef>
              <a:buNone/>
              <a:defRPr sz="4400" kern="1200">
                <a:solidFill>
                  <a:srgbClr val="335E6F"/>
                </a:solidFill>
                <a:latin typeface="+mj-lt"/>
                <a:ea typeface="+mj-ea"/>
                <a:cs typeface="+mj-cs"/>
              </a:defRPr>
            </a:lvl1pPr>
          </a:lstStyle>
          <a:p>
            <a:r>
              <a:rPr lang="en-US" sz="2200" b="1" dirty="0">
                <a:latin typeface="Arial"/>
                <a:cs typeface="Arial"/>
              </a:rPr>
              <a:t>ReTiMo Mission Parameters and Payload – Full Instrument Suite (12U s/c)</a:t>
            </a:r>
          </a:p>
        </p:txBody>
      </p:sp>
      <p:sp>
        <p:nvSpPr>
          <p:cNvPr id="2" name="Text Box 25">
            <a:extLst>
              <a:ext uri="{FF2B5EF4-FFF2-40B4-BE49-F238E27FC236}">
                <a16:creationId xmlns:a16="http://schemas.microsoft.com/office/drawing/2014/main" id="{E506702F-30E2-DB36-24A0-08AD404E111C}"/>
              </a:ext>
            </a:extLst>
          </p:cNvPr>
          <p:cNvSpPr txBox="1">
            <a:spLocks noChangeArrowheads="1"/>
          </p:cNvSpPr>
          <p:nvPr/>
        </p:nvSpPr>
        <p:spPr bwMode="auto">
          <a:xfrm>
            <a:off x="190781" y="6446878"/>
            <a:ext cx="4147755" cy="338554"/>
          </a:xfrm>
          <a:prstGeom prst="rect">
            <a:avLst/>
          </a:prstGeom>
          <a:noFill/>
          <a:ln>
            <a:noFill/>
          </a:ln>
          <a:effectLst/>
        </p:spPr>
        <p:txBody>
          <a:bodyPr wrap="square">
            <a:spAutoFit/>
          </a:bodyPr>
          <a:lstStyle/>
          <a:p>
            <a:r>
              <a:rPr lang="en-US" sz="1600" dirty="0">
                <a:solidFill>
                  <a:schemeClr val="bg1">
                    <a:lumMod val="50000"/>
                  </a:schemeClr>
                </a:solidFill>
                <a:latin typeface="Arial"/>
                <a:cs typeface="Arial"/>
              </a:rPr>
              <a:t>IRENE Workshop, Sykia, 22 May 2025</a:t>
            </a:r>
          </a:p>
        </p:txBody>
      </p:sp>
      <p:sp>
        <p:nvSpPr>
          <p:cNvPr id="3" name="Rectangle 2">
            <a:extLst>
              <a:ext uri="{FF2B5EF4-FFF2-40B4-BE49-F238E27FC236}">
                <a16:creationId xmlns:a16="http://schemas.microsoft.com/office/drawing/2014/main" id="{70AE72AA-D8B8-1D0D-D95E-105B5125725F}"/>
              </a:ext>
            </a:extLst>
          </p:cNvPr>
          <p:cNvSpPr/>
          <p:nvPr/>
        </p:nvSpPr>
        <p:spPr>
          <a:xfrm>
            <a:off x="286602" y="2905200"/>
            <a:ext cx="5754806" cy="34611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A61839C5-3F8B-57E7-2F09-39693EEA7FFE}"/>
              </a:ext>
            </a:extLst>
          </p:cNvPr>
          <p:cNvPicPr>
            <a:picLocks noChangeAspect="1"/>
          </p:cNvPicPr>
          <p:nvPr/>
        </p:nvPicPr>
        <p:blipFill rotWithShape="1">
          <a:blip r:embed="rId3"/>
          <a:srcRect r="75320"/>
          <a:stretch/>
        </p:blipFill>
        <p:spPr>
          <a:xfrm>
            <a:off x="433189" y="2918911"/>
            <a:ext cx="2795203" cy="3461157"/>
          </a:xfrm>
          <a:prstGeom prst="rect">
            <a:avLst/>
          </a:prstGeom>
        </p:spPr>
      </p:pic>
      <p:pic>
        <p:nvPicPr>
          <p:cNvPr id="20" name="Picture 19">
            <a:extLst>
              <a:ext uri="{FF2B5EF4-FFF2-40B4-BE49-F238E27FC236}">
                <a16:creationId xmlns:a16="http://schemas.microsoft.com/office/drawing/2014/main" id="{93D7BD4B-3ED7-A0E1-326C-A0618D75757B}"/>
              </a:ext>
            </a:extLst>
          </p:cNvPr>
          <p:cNvPicPr>
            <a:picLocks noChangeAspect="1"/>
          </p:cNvPicPr>
          <p:nvPr/>
        </p:nvPicPr>
        <p:blipFill>
          <a:blip r:embed="rId3"/>
          <a:srcRect l="74781"/>
          <a:stretch>
            <a:fillRect/>
          </a:stretch>
        </p:blipFill>
        <p:spPr>
          <a:xfrm>
            <a:off x="8902670" y="2918911"/>
            <a:ext cx="2856140" cy="3461157"/>
          </a:xfrm>
          <a:prstGeom prst="rect">
            <a:avLst/>
          </a:prstGeom>
        </p:spPr>
      </p:pic>
      <p:sp>
        <p:nvSpPr>
          <p:cNvPr id="21" name="TextBox 20">
            <a:extLst>
              <a:ext uri="{FF2B5EF4-FFF2-40B4-BE49-F238E27FC236}">
                <a16:creationId xmlns:a16="http://schemas.microsoft.com/office/drawing/2014/main" id="{E63BC2D0-3164-9FD8-3272-5AB98306868E}"/>
              </a:ext>
            </a:extLst>
          </p:cNvPr>
          <p:cNvSpPr txBox="1"/>
          <p:nvPr/>
        </p:nvSpPr>
        <p:spPr>
          <a:xfrm>
            <a:off x="3334731" y="4327493"/>
            <a:ext cx="2023331" cy="1969770"/>
          </a:xfrm>
          <a:prstGeom prst="rect">
            <a:avLst/>
          </a:prstGeom>
          <a:noFill/>
        </p:spPr>
        <p:txBody>
          <a:bodyPr wrap="square" rtlCol="0">
            <a:spAutoFit/>
          </a:bodyPr>
          <a:lstStyle/>
          <a:p>
            <a:r>
              <a:rPr lang="en-US" sz="1200" b="1" dirty="0"/>
              <a:t>Candidate 1:</a:t>
            </a:r>
          </a:p>
          <a:p>
            <a:pPr marL="171450" indent="-171450">
              <a:buFont typeface="Arial" panose="020B0604020202020204" pitchFamily="34" charset="0"/>
              <a:buChar char="•"/>
            </a:pPr>
            <a:r>
              <a:rPr lang="en-US" sz="1100" dirty="0"/>
              <a:t>PSI Mini Rad Monitor</a:t>
            </a:r>
          </a:p>
          <a:p>
            <a:pPr marL="171450" indent="-171450">
              <a:buFont typeface="Arial" panose="020B0604020202020204" pitchFamily="34" charset="0"/>
              <a:buChar char="•"/>
            </a:pPr>
            <a:r>
              <a:rPr lang="en-US" sz="1100" dirty="0"/>
              <a:t>Breadboard completed</a:t>
            </a:r>
          </a:p>
          <a:p>
            <a:pPr marL="171450" indent="-171450">
              <a:buFont typeface="Arial" panose="020B0604020202020204" pitchFamily="34" charset="0"/>
              <a:buChar char="•"/>
            </a:pPr>
            <a:r>
              <a:rPr lang="en-US" sz="1100" dirty="0"/>
              <a:t>Under development</a:t>
            </a:r>
          </a:p>
          <a:p>
            <a:pPr marL="171450" indent="-171450">
              <a:buFont typeface="Arial" panose="020B0604020202020204" pitchFamily="34" charset="0"/>
              <a:buChar char="•"/>
            </a:pPr>
            <a:r>
              <a:rPr lang="en-US" sz="1100" dirty="0"/>
              <a:t>B</a:t>
            </a:r>
            <a:r>
              <a:rPr lang="en-GR" sz="1100"/>
              <a:t>ased on SREM and NGRM</a:t>
            </a:r>
            <a:endParaRPr lang="en-US" sz="1100" dirty="0"/>
          </a:p>
          <a:p>
            <a:endParaRPr lang="en-US" sz="600" b="1" dirty="0"/>
          </a:p>
          <a:p>
            <a:r>
              <a:rPr lang="en-US" sz="1200" b="1" dirty="0"/>
              <a:t>Candidate 2:</a:t>
            </a:r>
          </a:p>
          <a:p>
            <a:pPr marL="171450" indent="-171450">
              <a:buFont typeface="Arial" panose="020B0604020202020204" pitchFamily="34" charset="0"/>
              <a:buChar char="•"/>
            </a:pPr>
            <a:r>
              <a:rPr lang="en-US" sz="1100" dirty="0"/>
              <a:t>CU/LASP REPTile-3</a:t>
            </a:r>
          </a:p>
          <a:p>
            <a:pPr marL="171450" indent="-171450">
              <a:buFont typeface="Arial" panose="020B0604020202020204" pitchFamily="34" charset="0"/>
              <a:buChar char="•"/>
            </a:pPr>
            <a:r>
              <a:rPr lang="en-US" sz="1100" dirty="0"/>
              <a:t>Under development for UAE Asteroid mission</a:t>
            </a:r>
          </a:p>
          <a:p>
            <a:pPr marL="171450" indent="-171450">
              <a:buFont typeface="Arial" panose="020B0604020202020204" pitchFamily="34" charset="0"/>
              <a:buChar char="•"/>
            </a:pPr>
            <a:r>
              <a:rPr lang="en-US" sz="1100" dirty="0"/>
              <a:t>Based on REPTile-2</a:t>
            </a:r>
          </a:p>
        </p:txBody>
      </p:sp>
      <p:sp>
        <p:nvSpPr>
          <p:cNvPr id="22" name="Rectangle 21">
            <a:extLst>
              <a:ext uri="{FF2B5EF4-FFF2-40B4-BE49-F238E27FC236}">
                <a16:creationId xmlns:a16="http://schemas.microsoft.com/office/drawing/2014/main" id="{7DC675F0-C11C-B615-EC1F-90FC39E9FB33}"/>
              </a:ext>
            </a:extLst>
          </p:cNvPr>
          <p:cNvSpPr/>
          <p:nvPr/>
        </p:nvSpPr>
        <p:spPr>
          <a:xfrm>
            <a:off x="3329290" y="2988729"/>
            <a:ext cx="2671838" cy="3339403"/>
          </a:xfrm>
          <a:prstGeom prst="rect">
            <a:avLst/>
          </a:prstGeom>
          <a:noFill/>
          <a:ln w="50800">
            <a:solidFill>
              <a:srgbClr val="BA5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dirty="0"/>
          </a:p>
        </p:txBody>
      </p:sp>
      <p:pic>
        <p:nvPicPr>
          <p:cNvPr id="23" name="Picture 2">
            <a:extLst>
              <a:ext uri="{FF2B5EF4-FFF2-40B4-BE49-F238E27FC236}">
                <a16:creationId xmlns:a16="http://schemas.microsoft.com/office/drawing/2014/main" id="{D3145624-396E-DB67-E05F-1541BD92F5C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113" t="12527" r="9245" b="8030"/>
          <a:stretch/>
        </p:blipFill>
        <p:spPr bwMode="auto">
          <a:xfrm rot="5400000">
            <a:off x="5169596" y="4314878"/>
            <a:ext cx="524889" cy="962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a:extLst>
              <a:ext uri="{FF2B5EF4-FFF2-40B4-BE49-F238E27FC236}">
                <a16:creationId xmlns:a16="http://schemas.microsoft.com/office/drawing/2014/main" id="{C46DC310-6E13-0F3F-0AD7-59EDC2A3E498}"/>
              </a:ext>
            </a:extLst>
          </p:cNvPr>
          <p:cNvSpPr txBox="1"/>
          <p:nvPr/>
        </p:nvSpPr>
        <p:spPr>
          <a:xfrm>
            <a:off x="3357383" y="3418949"/>
            <a:ext cx="2833491" cy="761747"/>
          </a:xfrm>
          <a:prstGeom prst="rect">
            <a:avLst/>
          </a:prstGeom>
          <a:noFill/>
        </p:spPr>
        <p:txBody>
          <a:bodyPr wrap="square">
            <a:spAutoFit/>
          </a:bodyPr>
          <a:lstStyle/>
          <a:p>
            <a:r>
              <a:rPr lang="en-US" sz="1200" b="1" dirty="0"/>
              <a:t>Requirements:</a:t>
            </a:r>
            <a:endParaRPr lang="en-US" sz="1200" dirty="0">
              <a:solidFill>
                <a:schemeClr val="tx1"/>
              </a:solidFill>
              <a:effectLst/>
            </a:endParaRPr>
          </a:p>
          <a:p>
            <a:pPr marL="171450" lvl="0" indent="-171450">
              <a:buFont typeface="Arial" panose="020B0604020202020204" pitchFamily="34" charset="0"/>
              <a:buChar char="•"/>
            </a:pPr>
            <a:r>
              <a:rPr lang="en-US" sz="1050" dirty="0">
                <a:solidFill>
                  <a:schemeClr val="tx1"/>
                </a:solidFill>
                <a:effectLst/>
              </a:rPr>
              <a:t>Protons: </a:t>
            </a:r>
            <a:r>
              <a:rPr lang="en-US" sz="1050" b="1" dirty="0"/>
              <a:t>1</a:t>
            </a:r>
            <a:r>
              <a:rPr lang="en-US" sz="1050" b="1" dirty="0">
                <a:solidFill>
                  <a:schemeClr val="tx1"/>
                </a:solidFill>
                <a:effectLst/>
              </a:rPr>
              <a:t>-500 MeV </a:t>
            </a:r>
            <a:r>
              <a:rPr lang="en-US" sz="900" dirty="0">
                <a:solidFill>
                  <a:schemeClr val="tx1"/>
                </a:solidFill>
                <a:effectLst/>
              </a:rPr>
              <a:t>(goal)</a:t>
            </a:r>
            <a:r>
              <a:rPr lang="en-US" sz="1050" b="1" dirty="0">
                <a:solidFill>
                  <a:schemeClr val="tx1"/>
                </a:solidFill>
                <a:effectLst/>
              </a:rPr>
              <a:t>, </a:t>
            </a:r>
            <a:r>
              <a:rPr lang="en-US" sz="1050" b="1" dirty="0"/>
              <a:t>4-100 MeV</a:t>
            </a:r>
            <a:r>
              <a:rPr lang="en-US" sz="900" dirty="0"/>
              <a:t> (min)</a:t>
            </a:r>
            <a:r>
              <a:rPr lang="en-US" sz="1050" b="1" dirty="0"/>
              <a:t> </a:t>
            </a:r>
            <a:endParaRPr lang="en-GR" sz="1050" b="1" dirty="0"/>
          </a:p>
          <a:p>
            <a:pPr marL="171450" lvl="0" indent="-171450">
              <a:buFont typeface="Arial" panose="020B0604020202020204" pitchFamily="34" charset="0"/>
              <a:buChar char="•"/>
            </a:pPr>
            <a:r>
              <a:rPr lang="en-US" sz="1050" dirty="0">
                <a:solidFill>
                  <a:schemeClr val="tx1"/>
                </a:solidFill>
                <a:effectLst/>
              </a:rPr>
              <a:t>Ions: </a:t>
            </a:r>
            <a:r>
              <a:rPr lang="en-US" sz="1050" b="1" dirty="0">
                <a:solidFill>
                  <a:schemeClr val="tx1"/>
                </a:solidFill>
                <a:effectLst/>
              </a:rPr>
              <a:t>4-200 MeV/</a:t>
            </a:r>
            <a:r>
              <a:rPr lang="en-US" sz="1050" b="1" dirty="0" err="1">
                <a:solidFill>
                  <a:schemeClr val="tx1"/>
                </a:solidFill>
                <a:effectLst/>
              </a:rPr>
              <a:t>nuc</a:t>
            </a:r>
            <a:endParaRPr lang="en-GR" sz="1050" b="1" dirty="0"/>
          </a:p>
          <a:p>
            <a:pPr marL="171450" lvl="0" indent="-171450">
              <a:buFont typeface="Arial" panose="020B0604020202020204" pitchFamily="34" charset="0"/>
              <a:buChar char="•"/>
            </a:pPr>
            <a:r>
              <a:rPr lang="en-US" sz="1050" dirty="0">
                <a:solidFill>
                  <a:schemeClr val="tx1"/>
                </a:solidFill>
                <a:effectLst/>
              </a:rPr>
              <a:t>LET spectra: </a:t>
            </a:r>
            <a:r>
              <a:rPr lang="en-US" sz="1050" b="1" dirty="0">
                <a:solidFill>
                  <a:schemeClr val="tx1"/>
                </a:solidFill>
                <a:effectLst/>
              </a:rPr>
              <a:t>0.1 - 30 MeV cm</a:t>
            </a:r>
            <a:r>
              <a:rPr lang="en-US" sz="1050" b="1" baseline="30000" dirty="0">
                <a:solidFill>
                  <a:schemeClr val="tx1"/>
                </a:solidFill>
                <a:effectLst/>
              </a:rPr>
              <a:t>2 </a:t>
            </a:r>
            <a:r>
              <a:rPr lang="en-US" sz="1050" b="1" dirty="0">
                <a:solidFill>
                  <a:schemeClr val="tx1"/>
                </a:solidFill>
                <a:effectLst/>
              </a:rPr>
              <a:t>mg</a:t>
            </a:r>
            <a:r>
              <a:rPr lang="en-US" sz="1050" b="1" baseline="30000" dirty="0">
                <a:solidFill>
                  <a:schemeClr val="tx1"/>
                </a:solidFill>
                <a:effectLst/>
              </a:rPr>
              <a:t>-1</a:t>
            </a:r>
            <a:endParaRPr lang="en-GR" sz="105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7709DF8A-A851-4B46-4157-2B282AAB8A8A}"/>
              </a:ext>
            </a:extLst>
          </p:cNvPr>
          <p:cNvSpPr txBox="1"/>
          <p:nvPr/>
        </p:nvSpPr>
        <p:spPr>
          <a:xfrm>
            <a:off x="3329290" y="2983002"/>
            <a:ext cx="2460396" cy="307777"/>
          </a:xfrm>
          <a:prstGeom prst="rect">
            <a:avLst/>
          </a:prstGeom>
          <a:noFill/>
        </p:spPr>
        <p:txBody>
          <a:bodyPr wrap="square" rtlCol="0">
            <a:spAutoFit/>
          </a:bodyPr>
          <a:lstStyle/>
          <a:p>
            <a:r>
              <a:rPr lang="en-GR" sz="1400" dirty="0">
                <a:solidFill>
                  <a:srgbClr val="DB71F0"/>
                </a:solidFill>
                <a:latin typeface="Arial" panose="020B0604020202020204" pitchFamily="34" charset="0"/>
                <a:cs typeface="Arial" panose="020B0604020202020204" pitchFamily="34" charset="0"/>
              </a:rPr>
              <a:t>Radiation Monitoring Device</a:t>
            </a:r>
          </a:p>
        </p:txBody>
      </p:sp>
      <p:pic>
        <p:nvPicPr>
          <p:cNvPr id="26" name="Picture 25" descr="A picture containing text&#10;&#10;Description automatically generated">
            <a:extLst>
              <a:ext uri="{FF2B5EF4-FFF2-40B4-BE49-F238E27FC236}">
                <a16:creationId xmlns:a16="http://schemas.microsoft.com/office/drawing/2014/main" id="{8CC78C27-530E-C662-80A6-EB8EAD000A8B}"/>
              </a:ext>
            </a:extLst>
          </p:cNvPr>
          <p:cNvPicPr>
            <a:picLocks noChangeAspect="1"/>
          </p:cNvPicPr>
          <p:nvPr/>
        </p:nvPicPr>
        <p:blipFill>
          <a:blip r:embed="rId5"/>
          <a:stretch>
            <a:fillRect/>
          </a:stretch>
        </p:blipFill>
        <p:spPr>
          <a:xfrm>
            <a:off x="5226584" y="4186423"/>
            <a:ext cx="659972" cy="262785"/>
          </a:xfrm>
          <a:prstGeom prst="rect">
            <a:avLst/>
          </a:prstGeom>
        </p:spPr>
      </p:pic>
      <p:pic>
        <p:nvPicPr>
          <p:cNvPr id="27" name="Picture 26">
            <a:extLst>
              <a:ext uri="{FF2B5EF4-FFF2-40B4-BE49-F238E27FC236}">
                <a16:creationId xmlns:a16="http://schemas.microsoft.com/office/drawing/2014/main" id="{1B0FC781-8851-C863-2238-1893F2DF0C7F}"/>
              </a:ext>
            </a:extLst>
          </p:cNvPr>
          <p:cNvPicPr>
            <a:picLocks noChangeAspect="1"/>
          </p:cNvPicPr>
          <p:nvPr/>
        </p:nvPicPr>
        <p:blipFill>
          <a:blip r:embed="rId6"/>
          <a:stretch>
            <a:fillRect/>
          </a:stretch>
        </p:blipFill>
        <p:spPr>
          <a:xfrm>
            <a:off x="5138055" y="5207624"/>
            <a:ext cx="775477" cy="236856"/>
          </a:xfrm>
          <a:prstGeom prst="rect">
            <a:avLst/>
          </a:prstGeom>
        </p:spPr>
      </p:pic>
      <p:pic>
        <p:nvPicPr>
          <p:cNvPr id="28" name="Picture 27">
            <a:extLst>
              <a:ext uri="{FF2B5EF4-FFF2-40B4-BE49-F238E27FC236}">
                <a16:creationId xmlns:a16="http://schemas.microsoft.com/office/drawing/2014/main" id="{8518D997-E2E3-E34D-BE0F-2B5BCC307AC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37385" t="5671" r="26159" b="2739"/>
          <a:stretch/>
        </p:blipFill>
        <p:spPr>
          <a:xfrm>
            <a:off x="5138055" y="5502833"/>
            <a:ext cx="686949" cy="757884"/>
          </a:xfrm>
          <a:prstGeom prst="rect">
            <a:avLst/>
          </a:prstGeom>
          <a:solidFill>
            <a:srgbClr val="1629FB"/>
          </a:solidFill>
        </p:spPr>
      </p:pic>
      <p:pic>
        <p:nvPicPr>
          <p:cNvPr id="37" name="Picture 36" descr="DUTH_logo.png">
            <a:extLst>
              <a:ext uri="{FF2B5EF4-FFF2-40B4-BE49-F238E27FC236}">
                <a16:creationId xmlns:a16="http://schemas.microsoft.com/office/drawing/2014/main" id="{367DC3E9-EEF8-7B81-EE5A-6FF9CB284231}"/>
              </a:ext>
            </a:extLst>
          </p:cNvPr>
          <p:cNvPicPr>
            <a:picLocks noChangeAspect="1"/>
          </p:cNvPicPr>
          <p:nvPr/>
        </p:nvPicPr>
        <p:blipFill rotWithShape="1">
          <a:blip r:embed="rId8"/>
          <a:srcRect t="745" b="4817"/>
          <a:stretch/>
        </p:blipFill>
        <p:spPr>
          <a:xfrm>
            <a:off x="11065805" y="63879"/>
            <a:ext cx="1047674" cy="1186112"/>
          </a:xfrm>
          <a:prstGeom prst="rect">
            <a:avLst/>
          </a:prstGeom>
        </p:spPr>
      </p:pic>
    </p:spTree>
    <p:extLst>
      <p:ext uri="{BB962C8B-B14F-4D97-AF65-F5344CB8AC3E}">
        <p14:creationId xmlns:p14="http://schemas.microsoft.com/office/powerpoint/2010/main" val="509901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1">
            <a:extLst>
              <a:ext uri="{FF2B5EF4-FFF2-40B4-BE49-F238E27FC236}">
                <a16:creationId xmlns:a16="http://schemas.microsoft.com/office/drawing/2014/main" id="{81022C49-D1BD-0A48-913C-E4BB22350F20}"/>
              </a:ext>
            </a:extLst>
          </p:cNvPr>
          <p:cNvSpPr txBox="1">
            <a:spLocks/>
          </p:cNvSpPr>
          <p:nvPr/>
        </p:nvSpPr>
        <p:spPr>
          <a:xfrm>
            <a:off x="9118603" y="6492875"/>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AF9702C9-5732-F845-9DD4-C1E80F57E3AB}" type="slidenum">
              <a:rPr lang="en-US" sz="1600">
                <a:solidFill>
                  <a:srgbClr val="B2B4A5"/>
                </a:solidFill>
              </a:rPr>
              <a:pPr algn="r"/>
              <a:t>13</a:t>
            </a:fld>
            <a:endParaRPr lang="en-US" sz="1600" dirty="0">
              <a:solidFill>
                <a:srgbClr val="B2B4A5"/>
              </a:solidFill>
            </a:endParaRPr>
          </a:p>
        </p:txBody>
      </p:sp>
      <p:sp>
        <p:nvSpPr>
          <p:cNvPr id="11" name="Title 1">
            <a:extLst>
              <a:ext uri="{FF2B5EF4-FFF2-40B4-BE49-F238E27FC236}">
                <a16:creationId xmlns:a16="http://schemas.microsoft.com/office/drawing/2014/main" id="{FAD59F53-8AC4-A7A4-744C-BFFE7A79F3EA}"/>
              </a:ext>
            </a:extLst>
          </p:cNvPr>
          <p:cNvSpPr>
            <a:spLocks noGrp="1"/>
          </p:cNvSpPr>
          <p:nvPr>
            <p:ph type="title"/>
          </p:nvPr>
        </p:nvSpPr>
        <p:spPr>
          <a:xfrm>
            <a:off x="190782" y="198867"/>
            <a:ext cx="9566461" cy="574516"/>
          </a:xfrm>
        </p:spPr>
        <p:txBody>
          <a:bodyPr>
            <a:normAutofit/>
          </a:bodyPr>
          <a:lstStyle/>
          <a:p>
            <a:r>
              <a:rPr lang="en-US" sz="2800" dirty="0">
                <a:solidFill>
                  <a:schemeClr val="accent1"/>
                </a:solidFill>
                <a:latin typeface="Arial"/>
                <a:cs typeface="Arial"/>
              </a:rPr>
              <a:t>Mission Concept Overview</a:t>
            </a:r>
          </a:p>
        </p:txBody>
      </p:sp>
      <p:sp>
        <p:nvSpPr>
          <p:cNvPr id="16" name="Title 1">
            <a:extLst>
              <a:ext uri="{FF2B5EF4-FFF2-40B4-BE49-F238E27FC236}">
                <a16:creationId xmlns:a16="http://schemas.microsoft.com/office/drawing/2014/main" id="{E1D6276A-D6DC-40BA-C804-CE775C8EC41F}"/>
              </a:ext>
            </a:extLst>
          </p:cNvPr>
          <p:cNvSpPr txBox="1">
            <a:spLocks/>
          </p:cNvSpPr>
          <p:nvPr/>
        </p:nvSpPr>
        <p:spPr bwMode="auto">
          <a:xfrm>
            <a:off x="198000" y="869483"/>
            <a:ext cx="10357158" cy="5745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34290" rIns="0" bIns="34290" numCol="1" rtlCol="0" anchor="ctr" anchorCtr="0" compatLnSpc="1">
            <a:prstTxWarp prst="textNoShape">
              <a:avLst/>
            </a:prstTxWarp>
            <a:noAutofit/>
          </a:bodyPr>
          <a:lstStyle>
            <a:lvl1pPr algn="l" defTabSz="914400" rtl="0" eaLnBrk="1" latinLnBrk="0" hangingPunct="1">
              <a:lnSpc>
                <a:spcPct val="90000"/>
              </a:lnSpc>
              <a:spcBef>
                <a:spcPct val="0"/>
              </a:spcBef>
              <a:buNone/>
              <a:defRPr sz="4400" kern="1200">
                <a:solidFill>
                  <a:srgbClr val="335E6F"/>
                </a:solidFill>
                <a:latin typeface="+mj-lt"/>
                <a:ea typeface="+mj-ea"/>
                <a:cs typeface="+mj-cs"/>
              </a:defRPr>
            </a:lvl1pPr>
          </a:lstStyle>
          <a:p>
            <a:r>
              <a:rPr lang="en-US" sz="2200" b="1" dirty="0">
                <a:latin typeface="Arial"/>
                <a:cs typeface="Arial"/>
              </a:rPr>
              <a:t>Overview of ReTiMo Satellite  – Full Instrument Suite (12U s/c)</a:t>
            </a:r>
          </a:p>
        </p:txBody>
      </p:sp>
      <p:pic>
        <p:nvPicPr>
          <p:cNvPr id="3" name="Picture 2">
            <a:extLst>
              <a:ext uri="{FF2B5EF4-FFF2-40B4-BE49-F238E27FC236}">
                <a16:creationId xmlns:a16="http://schemas.microsoft.com/office/drawing/2014/main" id="{4D32D79F-3E6D-506D-4EEC-65EFAFCF3FEA}"/>
              </a:ext>
            </a:extLst>
          </p:cNvPr>
          <p:cNvPicPr>
            <a:picLocks noChangeAspect="1"/>
          </p:cNvPicPr>
          <p:nvPr/>
        </p:nvPicPr>
        <p:blipFill>
          <a:blip r:embed="rId2"/>
          <a:stretch>
            <a:fillRect/>
          </a:stretch>
        </p:blipFill>
        <p:spPr>
          <a:xfrm>
            <a:off x="1886349" y="929265"/>
            <a:ext cx="8419301" cy="5746172"/>
          </a:xfrm>
          <a:prstGeom prst="rect">
            <a:avLst/>
          </a:prstGeom>
        </p:spPr>
      </p:pic>
      <p:sp>
        <p:nvSpPr>
          <p:cNvPr id="4" name="Text Box 25">
            <a:extLst>
              <a:ext uri="{FF2B5EF4-FFF2-40B4-BE49-F238E27FC236}">
                <a16:creationId xmlns:a16="http://schemas.microsoft.com/office/drawing/2014/main" id="{5EAC38A9-6923-DFA7-593A-084D40ADF344}"/>
              </a:ext>
            </a:extLst>
          </p:cNvPr>
          <p:cNvSpPr txBox="1">
            <a:spLocks noChangeArrowheads="1"/>
          </p:cNvSpPr>
          <p:nvPr/>
        </p:nvSpPr>
        <p:spPr bwMode="auto">
          <a:xfrm>
            <a:off x="190781" y="6446878"/>
            <a:ext cx="4147755" cy="338554"/>
          </a:xfrm>
          <a:prstGeom prst="rect">
            <a:avLst/>
          </a:prstGeom>
          <a:noFill/>
          <a:ln>
            <a:noFill/>
          </a:ln>
          <a:effectLst/>
        </p:spPr>
        <p:txBody>
          <a:bodyPr wrap="square">
            <a:spAutoFit/>
          </a:bodyPr>
          <a:lstStyle/>
          <a:p>
            <a:r>
              <a:rPr lang="en-US" sz="1600" dirty="0">
                <a:solidFill>
                  <a:schemeClr val="bg1">
                    <a:lumMod val="50000"/>
                  </a:schemeClr>
                </a:solidFill>
                <a:latin typeface="Arial"/>
                <a:cs typeface="Arial"/>
              </a:rPr>
              <a:t>IRENE Workshop, Sykia, 22 May 2025</a:t>
            </a:r>
          </a:p>
        </p:txBody>
      </p:sp>
      <p:pic>
        <p:nvPicPr>
          <p:cNvPr id="6" name="Picture 5" descr="DUTH_logo.png">
            <a:extLst>
              <a:ext uri="{FF2B5EF4-FFF2-40B4-BE49-F238E27FC236}">
                <a16:creationId xmlns:a16="http://schemas.microsoft.com/office/drawing/2014/main" id="{D16674D2-E769-6E32-45DC-0CF7F0EA8987}"/>
              </a:ext>
            </a:extLst>
          </p:cNvPr>
          <p:cNvPicPr>
            <a:picLocks noChangeAspect="1"/>
          </p:cNvPicPr>
          <p:nvPr/>
        </p:nvPicPr>
        <p:blipFill rotWithShape="1">
          <a:blip r:embed="rId3"/>
          <a:srcRect t="745" b="4817"/>
          <a:stretch/>
        </p:blipFill>
        <p:spPr>
          <a:xfrm>
            <a:off x="11065805" y="63879"/>
            <a:ext cx="1047674" cy="1186112"/>
          </a:xfrm>
          <a:prstGeom prst="rect">
            <a:avLst/>
          </a:prstGeom>
        </p:spPr>
      </p:pic>
    </p:spTree>
    <p:extLst>
      <p:ext uri="{BB962C8B-B14F-4D97-AF65-F5344CB8AC3E}">
        <p14:creationId xmlns:p14="http://schemas.microsoft.com/office/powerpoint/2010/main" val="19445605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7D536-9674-94FA-E061-CA16A3A6CE82}"/>
            </a:ext>
          </a:extLst>
        </p:cNvPr>
        <p:cNvGrpSpPr/>
        <p:nvPr/>
      </p:nvGrpSpPr>
      <p:grpSpPr>
        <a:xfrm>
          <a:off x="0" y="0"/>
          <a:ext cx="0" cy="0"/>
          <a:chOff x="0" y="0"/>
          <a:chExt cx="0" cy="0"/>
        </a:xfrm>
      </p:grpSpPr>
      <p:sp>
        <p:nvSpPr>
          <p:cNvPr id="22" name="Slide Number Placeholder 1">
            <a:extLst>
              <a:ext uri="{FF2B5EF4-FFF2-40B4-BE49-F238E27FC236}">
                <a16:creationId xmlns:a16="http://schemas.microsoft.com/office/drawing/2014/main" id="{68E68CA3-33E9-DA63-4E8E-7CDE0D81ABFC}"/>
              </a:ext>
            </a:extLst>
          </p:cNvPr>
          <p:cNvSpPr txBox="1">
            <a:spLocks/>
          </p:cNvSpPr>
          <p:nvPr/>
        </p:nvSpPr>
        <p:spPr>
          <a:xfrm>
            <a:off x="9118603" y="6492875"/>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AF9702C9-5732-F845-9DD4-C1E80F57E3AB}" type="slidenum">
              <a:rPr lang="en-US" sz="1600">
                <a:solidFill>
                  <a:srgbClr val="B2B4A5"/>
                </a:solidFill>
              </a:rPr>
              <a:pPr algn="r"/>
              <a:t>14</a:t>
            </a:fld>
            <a:endParaRPr lang="en-US" sz="1600" dirty="0">
              <a:solidFill>
                <a:srgbClr val="B2B4A5"/>
              </a:solidFill>
            </a:endParaRPr>
          </a:p>
        </p:txBody>
      </p:sp>
      <p:sp>
        <p:nvSpPr>
          <p:cNvPr id="11" name="Title 1">
            <a:extLst>
              <a:ext uri="{FF2B5EF4-FFF2-40B4-BE49-F238E27FC236}">
                <a16:creationId xmlns:a16="http://schemas.microsoft.com/office/drawing/2014/main" id="{42CC3181-3678-0D1C-C216-B5A8975A01E2}"/>
              </a:ext>
            </a:extLst>
          </p:cNvPr>
          <p:cNvSpPr>
            <a:spLocks noGrp="1"/>
          </p:cNvSpPr>
          <p:nvPr>
            <p:ph type="title"/>
          </p:nvPr>
        </p:nvSpPr>
        <p:spPr>
          <a:xfrm>
            <a:off x="190782" y="198867"/>
            <a:ext cx="9566461" cy="574516"/>
          </a:xfrm>
        </p:spPr>
        <p:txBody>
          <a:bodyPr>
            <a:normAutofit/>
          </a:bodyPr>
          <a:lstStyle/>
          <a:p>
            <a:r>
              <a:rPr lang="en-US" sz="2800" dirty="0">
                <a:solidFill>
                  <a:schemeClr val="accent1"/>
                </a:solidFill>
                <a:latin typeface="Arial"/>
                <a:cs typeface="Arial"/>
              </a:rPr>
              <a:t>Mission Concept Overview</a:t>
            </a:r>
          </a:p>
        </p:txBody>
      </p:sp>
      <p:sp>
        <p:nvSpPr>
          <p:cNvPr id="4" name="Title 1">
            <a:extLst>
              <a:ext uri="{FF2B5EF4-FFF2-40B4-BE49-F238E27FC236}">
                <a16:creationId xmlns:a16="http://schemas.microsoft.com/office/drawing/2014/main" id="{2FDC3D81-B895-571C-53B1-6CFB0E6F734D}"/>
              </a:ext>
            </a:extLst>
          </p:cNvPr>
          <p:cNvSpPr txBox="1">
            <a:spLocks/>
          </p:cNvSpPr>
          <p:nvPr/>
        </p:nvSpPr>
        <p:spPr bwMode="auto">
          <a:xfrm>
            <a:off x="135387" y="869483"/>
            <a:ext cx="12209011" cy="5745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34290" rIns="0" bIns="34290" numCol="1" rtlCol="0" anchor="ctr" anchorCtr="0" compatLnSpc="1">
            <a:prstTxWarp prst="textNoShape">
              <a:avLst/>
            </a:prstTxWarp>
            <a:noAutofit/>
          </a:bodyPr>
          <a:lstStyle>
            <a:lvl1pPr algn="l" defTabSz="914400" rtl="0" eaLnBrk="1" latinLnBrk="0" hangingPunct="1">
              <a:lnSpc>
                <a:spcPct val="90000"/>
              </a:lnSpc>
              <a:spcBef>
                <a:spcPct val="0"/>
              </a:spcBef>
              <a:buNone/>
              <a:defRPr sz="4400" kern="1200">
                <a:solidFill>
                  <a:srgbClr val="335E6F"/>
                </a:solidFill>
                <a:latin typeface="+mj-lt"/>
                <a:ea typeface="+mj-ea"/>
                <a:cs typeface="+mj-cs"/>
              </a:defRPr>
            </a:lvl1pPr>
          </a:lstStyle>
          <a:p>
            <a:r>
              <a:rPr lang="en-US" sz="2200" b="1" dirty="0">
                <a:latin typeface="Arial"/>
                <a:cs typeface="Arial"/>
              </a:rPr>
              <a:t>ReTiMo Mission Parameters and Payload – Reduced Instrument Suite (6U s/c)</a:t>
            </a:r>
          </a:p>
        </p:txBody>
      </p:sp>
      <p:pic>
        <p:nvPicPr>
          <p:cNvPr id="5" name="Picture 4">
            <a:extLst>
              <a:ext uri="{FF2B5EF4-FFF2-40B4-BE49-F238E27FC236}">
                <a16:creationId xmlns:a16="http://schemas.microsoft.com/office/drawing/2014/main" id="{E29CCAAF-7C74-3F5C-7432-1927DEA19D33}"/>
              </a:ext>
            </a:extLst>
          </p:cNvPr>
          <p:cNvPicPr>
            <a:picLocks noChangeAspect="1"/>
          </p:cNvPicPr>
          <p:nvPr/>
        </p:nvPicPr>
        <p:blipFill>
          <a:blip r:embed="rId2"/>
          <a:stretch>
            <a:fillRect/>
          </a:stretch>
        </p:blipFill>
        <p:spPr>
          <a:xfrm>
            <a:off x="1341737" y="1376535"/>
            <a:ext cx="8630472" cy="1265525"/>
          </a:xfrm>
          <a:prstGeom prst="rect">
            <a:avLst/>
          </a:prstGeom>
        </p:spPr>
      </p:pic>
      <p:pic>
        <p:nvPicPr>
          <p:cNvPr id="7" name="Picture 6">
            <a:extLst>
              <a:ext uri="{FF2B5EF4-FFF2-40B4-BE49-F238E27FC236}">
                <a16:creationId xmlns:a16="http://schemas.microsoft.com/office/drawing/2014/main" id="{7D07306B-0E64-E7E5-F27F-10B5E263678E}"/>
              </a:ext>
            </a:extLst>
          </p:cNvPr>
          <p:cNvPicPr>
            <a:picLocks noChangeAspect="1"/>
          </p:cNvPicPr>
          <p:nvPr/>
        </p:nvPicPr>
        <p:blipFill>
          <a:blip r:embed="rId3"/>
          <a:stretch>
            <a:fillRect/>
          </a:stretch>
        </p:blipFill>
        <p:spPr>
          <a:xfrm>
            <a:off x="1144405" y="2829001"/>
            <a:ext cx="4481143" cy="3159516"/>
          </a:xfrm>
          <a:prstGeom prst="rect">
            <a:avLst/>
          </a:prstGeom>
        </p:spPr>
      </p:pic>
      <p:pic>
        <p:nvPicPr>
          <p:cNvPr id="9" name="Picture 8">
            <a:extLst>
              <a:ext uri="{FF2B5EF4-FFF2-40B4-BE49-F238E27FC236}">
                <a16:creationId xmlns:a16="http://schemas.microsoft.com/office/drawing/2014/main" id="{88EBCFA8-F852-297C-B063-AAAFDAB03740}"/>
              </a:ext>
            </a:extLst>
          </p:cNvPr>
          <p:cNvPicPr>
            <a:picLocks noChangeAspect="1"/>
          </p:cNvPicPr>
          <p:nvPr/>
        </p:nvPicPr>
        <p:blipFill>
          <a:blip r:embed="rId4"/>
          <a:stretch>
            <a:fillRect/>
          </a:stretch>
        </p:blipFill>
        <p:spPr>
          <a:xfrm>
            <a:off x="6096000" y="2829001"/>
            <a:ext cx="4081670" cy="3164325"/>
          </a:xfrm>
          <a:prstGeom prst="rect">
            <a:avLst/>
          </a:prstGeom>
        </p:spPr>
      </p:pic>
      <p:sp>
        <p:nvSpPr>
          <p:cNvPr id="3" name="Text Box 25">
            <a:extLst>
              <a:ext uri="{FF2B5EF4-FFF2-40B4-BE49-F238E27FC236}">
                <a16:creationId xmlns:a16="http://schemas.microsoft.com/office/drawing/2014/main" id="{514DDAFE-2E44-FF6F-4125-4F9DBE835AB2}"/>
              </a:ext>
            </a:extLst>
          </p:cNvPr>
          <p:cNvSpPr txBox="1">
            <a:spLocks noChangeArrowheads="1"/>
          </p:cNvSpPr>
          <p:nvPr/>
        </p:nvSpPr>
        <p:spPr bwMode="auto">
          <a:xfrm>
            <a:off x="190781" y="6446878"/>
            <a:ext cx="4147755" cy="338554"/>
          </a:xfrm>
          <a:prstGeom prst="rect">
            <a:avLst/>
          </a:prstGeom>
          <a:noFill/>
          <a:ln>
            <a:noFill/>
          </a:ln>
          <a:effectLst/>
        </p:spPr>
        <p:txBody>
          <a:bodyPr wrap="square">
            <a:spAutoFit/>
          </a:bodyPr>
          <a:lstStyle/>
          <a:p>
            <a:r>
              <a:rPr lang="en-US" sz="1600" dirty="0">
                <a:solidFill>
                  <a:schemeClr val="bg1">
                    <a:lumMod val="50000"/>
                  </a:schemeClr>
                </a:solidFill>
                <a:latin typeface="Arial"/>
                <a:cs typeface="Arial"/>
              </a:rPr>
              <a:t>IRENE Workshop, Sykia, 22 May 2025</a:t>
            </a:r>
          </a:p>
        </p:txBody>
      </p:sp>
      <p:sp>
        <p:nvSpPr>
          <p:cNvPr id="6" name="Rectangle 5">
            <a:extLst>
              <a:ext uri="{FF2B5EF4-FFF2-40B4-BE49-F238E27FC236}">
                <a16:creationId xmlns:a16="http://schemas.microsoft.com/office/drawing/2014/main" id="{ACA998C9-07A8-B9EA-6532-06869E871038}"/>
              </a:ext>
            </a:extLst>
          </p:cNvPr>
          <p:cNvSpPr/>
          <p:nvPr/>
        </p:nvSpPr>
        <p:spPr>
          <a:xfrm>
            <a:off x="6240379" y="4957011"/>
            <a:ext cx="2277979" cy="4812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DUTH_logo.png">
            <a:extLst>
              <a:ext uri="{FF2B5EF4-FFF2-40B4-BE49-F238E27FC236}">
                <a16:creationId xmlns:a16="http://schemas.microsoft.com/office/drawing/2014/main" id="{A5E9CE00-8032-7E7C-0F75-E97094C410D8}"/>
              </a:ext>
            </a:extLst>
          </p:cNvPr>
          <p:cNvPicPr>
            <a:picLocks noChangeAspect="1"/>
          </p:cNvPicPr>
          <p:nvPr/>
        </p:nvPicPr>
        <p:blipFill rotWithShape="1">
          <a:blip r:embed="rId5"/>
          <a:srcRect t="745" b="4817"/>
          <a:stretch/>
        </p:blipFill>
        <p:spPr>
          <a:xfrm>
            <a:off x="11065805" y="63879"/>
            <a:ext cx="1047674" cy="1186112"/>
          </a:xfrm>
          <a:prstGeom prst="rect">
            <a:avLst/>
          </a:prstGeom>
        </p:spPr>
      </p:pic>
    </p:spTree>
    <p:extLst>
      <p:ext uri="{BB962C8B-B14F-4D97-AF65-F5344CB8AC3E}">
        <p14:creationId xmlns:p14="http://schemas.microsoft.com/office/powerpoint/2010/main" val="724100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A1FE1-BB66-A5E6-C2DE-5A916E1271C0}"/>
            </a:ext>
          </a:extLst>
        </p:cNvPr>
        <p:cNvGrpSpPr/>
        <p:nvPr/>
      </p:nvGrpSpPr>
      <p:grpSpPr>
        <a:xfrm>
          <a:off x="0" y="0"/>
          <a:ext cx="0" cy="0"/>
          <a:chOff x="0" y="0"/>
          <a:chExt cx="0" cy="0"/>
        </a:xfrm>
      </p:grpSpPr>
      <p:sp>
        <p:nvSpPr>
          <p:cNvPr id="22" name="Slide Number Placeholder 1">
            <a:extLst>
              <a:ext uri="{FF2B5EF4-FFF2-40B4-BE49-F238E27FC236}">
                <a16:creationId xmlns:a16="http://schemas.microsoft.com/office/drawing/2014/main" id="{E4348BE5-7C67-EEA1-AE75-2C4BEFD83BD4}"/>
              </a:ext>
            </a:extLst>
          </p:cNvPr>
          <p:cNvSpPr txBox="1">
            <a:spLocks/>
          </p:cNvSpPr>
          <p:nvPr/>
        </p:nvSpPr>
        <p:spPr>
          <a:xfrm>
            <a:off x="9118603" y="6492875"/>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AF9702C9-5732-F845-9DD4-C1E80F57E3AB}" type="slidenum">
              <a:rPr lang="en-US" sz="1600">
                <a:solidFill>
                  <a:srgbClr val="B2B4A5"/>
                </a:solidFill>
              </a:rPr>
              <a:pPr algn="r"/>
              <a:t>15</a:t>
            </a:fld>
            <a:endParaRPr lang="en-US" sz="1600" dirty="0">
              <a:solidFill>
                <a:srgbClr val="B2B4A5"/>
              </a:solidFill>
            </a:endParaRPr>
          </a:p>
        </p:txBody>
      </p:sp>
      <p:sp>
        <p:nvSpPr>
          <p:cNvPr id="11" name="Title 1">
            <a:extLst>
              <a:ext uri="{FF2B5EF4-FFF2-40B4-BE49-F238E27FC236}">
                <a16:creationId xmlns:a16="http://schemas.microsoft.com/office/drawing/2014/main" id="{665F658A-0B90-5311-BE45-0E8F7A4037CB}"/>
              </a:ext>
            </a:extLst>
          </p:cNvPr>
          <p:cNvSpPr>
            <a:spLocks noGrp="1"/>
          </p:cNvSpPr>
          <p:nvPr>
            <p:ph type="title"/>
          </p:nvPr>
        </p:nvSpPr>
        <p:spPr>
          <a:xfrm>
            <a:off x="190782" y="198867"/>
            <a:ext cx="9566461" cy="574516"/>
          </a:xfrm>
        </p:spPr>
        <p:txBody>
          <a:bodyPr>
            <a:normAutofit/>
          </a:bodyPr>
          <a:lstStyle/>
          <a:p>
            <a:r>
              <a:rPr lang="en-US" sz="2800" dirty="0">
                <a:solidFill>
                  <a:schemeClr val="accent1"/>
                </a:solidFill>
                <a:latin typeface="Arial"/>
                <a:cs typeface="Arial"/>
              </a:rPr>
              <a:t>Mission Concept Overview</a:t>
            </a:r>
          </a:p>
        </p:txBody>
      </p:sp>
      <p:sp>
        <p:nvSpPr>
          <p:cNvPr id="4" name="Title 1">
            <a:extLst>
              <a:ext uri="{FF2B5EF4-FFF2-40B4-BE49-F238E27FC236}">
                <a16:creationId xmlns:a16="http://schemas.microsoft.com/office/drawing/2014/main" id="{B5F34E16-F444-9F9C-48B2-38DE6F02411C}"/>
              </a:ext>
            </a:extLst>
          </p:cNvPr>
          <p:cNvSpPr txBox="1">
            <a:spLocks/>
          </p:cNvSpPr>
          <p:nvPr/>
        </p:nvSpPr>
        <p:spPr bwMode="auto">
          <a:xfrm>
            <a:off x="135387" y="869483"/>
            <a:ext cx="12209011" cy="5745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34290" rIns="0" bIns="34290" numCol="1" rtlCol="0" anchor="ctr" anchorCtr="0" compatLnSpc="1">
            <a:prstTxWarp prst="textNoShape">
              <a:avLst/>
            </a:prstTxWarp>
            <a:noAutofit/>
          </a:bodyPr>
          <a:lstStyle>
            <a:lvl1pPr algn="l" defTabSz="914400" rtl="0" eaLnBrk="1" latinLnBrk="0" hangingPunct="1">
              <a:lnSpc>
                <a:spcPct val="90000"/>
              </a:lnSpc>
              <a:spcBef>
                <a:spcPct val="0"/>
              </a:spcBef>
              <a:buNone/>
              <a:defRPr sz="4400" kern="1200">
                <a:solidFill>
                  <a:srgbClr val="335E6F"/>
                </a:solidFill>
                <a:latin typeface="+mj-lt"/>
                <a:ea typeface="+mj-ea"/>
                <a:cs typeface="+mj-cs"/>
              </a:defRPr>
            </a:lvl1pPr>
          </a:lstStyle>
          <a:p>
            <a:r>
              <a:rPr lang="en-US" sz="2200" b="1" dirty="0">
                <a:latin typeface="Arial"/>
                <a:cs typeface="Arial"/>
              </a:rPr>
              <a:t>ReTiMo Mission Parameters and Payload – Reduced Instrument Suite (6U s/c)</a:t>
            </a:r>
          </a:p>
        </p:txBody>
      </p:sp>
      <p:pic>
        <p:nvPicPr>
          <p:cNvPr id="5" name="Picture 4">
            <a:extLst>
              <a:ext uri="{FF2B5EF4-FFF2-40B4-BE49-F238E27FC236}">
                <a16:creationId xmlns:a16="http://schemas.microsoft.com/office/drawing/2014/main" id="{A8FD8406-39C3-C64B-6458-DA3722413A5B}"/>
              </a:ext>
            </a:extLst>
          </p:cNvPr>
          <p:cNvPicPr>
            <a:picLocks noChangeAspect="1"/>
          </p:cNvPicPr>
          <p:nvPr/>
        </p:nvPicPr>
        <p:blipFill>
          <a:blip r:embed="rId2"/>
          <a:stretch>
            <a:fillRect/>
          </a:stretch>
        </p:blipFill>
        <p:spPr>
          <a:xfrm>
            <a:off x="1341737" y="1376535"/>
            <a:ext cx="8630472" cy="1265525"/>
          </a:xfrm>
          <a:prstGeom prst="rect">
            <a:avLst/>
          </a:prstGeom>
        </p:spPr>
      </p:pic>
      <p:pic>
        <p:nvPicPr>
          <p:cNvPr id="3" name="Picture 2">
            <a:extLst>
              <a:ext uri="{FF2B5EF4-FFF2-40B4-BE49-F238E27FC236}">
                <a16:creationId xmlns:a16="http://schemas.microsoft.com/office/drawing/2014/main" id="{08601CC6-3C04-FC55-9DAB-D76929E2BC5D}"/>
              </a:ext>
            </a:extLst>
          </p:cNvPr>
          <p:cNvPicPr>
            <a:picLocks noChangeAspect="1"/>
          </p:cNvPicPr>
          <p:nvPr/>
        </p:nvPicPr>
        <p:blipFill>
          <a:blip r:embed="rId3"/>
          <a:stretch>
            <a:fillRect/>
          </a:stretch>
        </p:blipFill>
        <p:spPr>
          <a:xfrm>
            <a:off x="3426466" y="2647025"/>
            <a:ext cx="4750555" cy="3341492"/>
          </a:xfrm>
          <a:prstGeom prst="rect">
            <a:avLst/>
          </a:prstGeom>
        </p:spPr>
      </p:pic>
      <p:sp>
        <p:nvSpPr>
          <p:cNvPr id="6" name="Text Box 25">
            <a:extLst>
              <a:ext uri="{FF2B5EF4-FFF2-40B4-BE49-F238E27FC236}">
                <a16:creationId xmlns:a16="http://schemas.microsoft.com/office/drawing/2014/main" id="{BF8D3A4D-5845-E0E6-07A8-06153F57038D}"/>
              </a:ext>
            </a:extLst>
          </p:cNvPr>
          <p:cNvSpPr txBox="1">
            <a:spLocks noChangeArrowheads="1"/>
          </p:cNvSpPr>
          <p:nvPr/>
        </p:nvSpPr>
        <p:spPr bwMode="auto">
          <a:xfrm>
            <a:off x="190781" y="6446878"/>
            <a:ext cx="4147755" cy="338554"/>
          </a:xfrm>
          <a:prstGeom prst="rect">
            <a:avLst/>
          </a:prstGeom>
          <a:noFill/>
          <a:ln>
            <a:noFill/>
          </a:ln>
          <a:effectLst/>
        </p:spPr>
        <p:txBody>
          <a:bodyPr wrap="square">
            <a:spAutoFit/>
          </a:bodyPr>
          <a:lstStyle/>
          <a:p>
            <a:r>
              <a:rPr lang="en-US" sz="1600" dirty="0">
                <a:solidFill>
                  <a:schemeClr val="bg1">
                    <a:lumMod val="50000"/>
                  </a:schemeClr>
                </a:solidFill>
                <a:latin typeface="Arial"/>
                <a:cs typeface="Arial"/>
              </a:rPr>
              <a:t>IRENE Workshop, Sykia, 22 May 2025</a:t>
            </a:r>
          </a:p>
        </p:txBody>
      </p:sp>
      <p:pic>
        <p:nvPicPr>
          <p:cNvPr id="7" name="Picture 6" descr="DUTH_logo.png">
            <a:extLst>
              <a:ext uri="{FF2B5EF4-FFF2-40B4-BE49-F238E27FC236}">
                <a16:creationId xmlns:a16="http://schemas.microsoft.com/office/drawing/2014/main" id="{914700E9-7635-4831-B19A-B19521071D21}"/>
              </a:ext>
            </a:extLst>
          </p:cNvPr>
          <p:cNvPicPr>
            <a:picLocks noChangeAspect="1"/>
          </p:cNvPicPr>
          <p:nvPr/>
        </p:nvPicPr>
        <p:blipFill rotWithShape="1">
          <a:blip r:embed="rId4"/>
          <a:srcRect t="745" b="4817"/>
          <a:stretch/>
        </p:blipFill>
        <p:spPr>
          <a:xfrm>
            <a:off x="11065805" y="63879"/>
            <a:ext cx="1047674" cy="1186112"/>
          </a:xfrm>
          <a:prstGeom prst="rect">
            <a:avLst/>
          </a:prstGeom>
        </p:spPr>
      </p:pic>
    </p:spTree>
    <p:extLst>
      <p:ext uri="{BB962C8B-B14F-4D97-AF65-F5344CB8AC3E}">
        <p14:creationId xmlns:p14="http://schemas.microsoft.com/office/powerpoint/2010/main" val="17987854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B925976-D43A-F25E-3461-24951DD04549}"/>
              </a:ext>
            </a:extLst>
          </p:cNvPr>
          <p:cNvSpPr>
            <a:spLocks noGrp="1"/>
          </p:cNvSpPr>
          <p:nvPr>
            <p:ph type="title"/>
          </p:nvPr>
        </p:nvSpPr>
        <p:spPr>
          <a:xfrm>
            <a:off x="190782" y="198867"/>
            <a:ext cx="9566461" cy="574516"/>
          </a:xfrm>
        </p:spPr>
        <p:txBody>
          <a:bodyPr>
            <a:normAutofit/>
          </a:bodyPr>
          <a:lstStyle/>
          <a:p>
            <a:r>
              <a:rPr lang="en-US" sz="2800" dirty="0">
                <a:solidFill>
                  <a:schemeClr val="accent1"/>
                </a:solidFill>
                <a:latin typeface="Arial"/>
                <a:cs typeface="Arial"/>
              </a:rPr>
              <a:t>Summary and Conclusions</a:t>
            </a:r>
          </a:p>
        </p:txBody>
      </p:sp>
      <p:sp>
        <p:nvSpPr>
          <p:cNvPr id="6" name="TextBox 5">
            <a:extLst>
              <a:ext uri="{FF2B5EF4-FFF2-40B4-BE49-F238E27FC236}">
                <a16:creationId xmlns:a16="http://schemas.microsoft.com/office/drawing/2014/main" id="{75D55CE3-AC2D-D7E7-CC71-C041590D975D}"/>
              </a:ext>
            </a:extLst>
          </p:cNvPr>
          <p:cNvSpPr txBox="1"/>
          <p:nvPr/>
        </p:nvSpPr>
        <p:spPr>
          <a:xfrm>
            <a:off x="209196" y="1190149"/>
            <a:ext cx="11016532" cy="1769715"/>
          </a:xfrm>
          <a:prstGeom prst="rect">
            <a:avLst/>
          </a:prstGeom>
          <a:noFill/>
        </p:spPr>
        <p:txBody>
          <a:bodyPr wrap="square" rtlCol="0">
            <a:spAutoFit/>
          </a:bodyPr>
          <a:lstStyle/>
          <a:p>
            <a:r>
              <a:rPr lang="en-GR" sz="2200" b="1"/>
              <a:t>ReTiMo </a:t>
            </a:r>
            <a:r>
              <a:rPr lang="en-US" sz="2200" b="1" dirty="0"/>
              <a:t>data</a:t>
            </a:r>
            <a:r>
              <a:rPr lang="en-GR" sz="2200" b="1"/>
              <a:t>:</a:t>
            </a:r>
            <a:endParaRPr lang="en-GR" sz="2200" b="1" dirty="0"/>
          </a:p>
          <a:p>
            <a:endParaRPr lang="en-GR" sz="700" dirty="0"/>
          </a:p>
          <a:p>
            <a:pPr marL="285750" indent="-285750">
              <a:buFont typeface="Arial" panose="020B0604020202020204" pitchFamily="34" charset="0"/>
              <a:buChar char="•"/>
            </a:pPr>
            <a:r>
              <a:rPr lang="en-US" sz="2200" dirty="0"/>
              <a:t>R</a:t>
            </a:r>
            <a:r>
              <a:rPr lang="en-GR" sz="2200" dirty="0"/>
              <a:t>eal-time information of Space Weather effects at LEO</a:t>
            </a:r>
          </a:p>
          <a:p>
            <a:pPr marL="285750" indent="-285750">
              <a:buFont typeface="Arial" panose="020B0604020202020204" pitchFamily="34" charset="0"/>
              <a:buChar char="•"/>
            </a:pPr>
            <a:endParaRPr lang="en-GR" sz="700" dirty="0"/>
          </a:p>
          <a:p>
            <a:pPr marL="285750" indent="-285750">
              <a:buFont typeface="Arial" panose="020B0604020202020204" pitchFamily="34" charset="0"/>
              <a:buChar char="•"/>
            </a:pPr>
            <a:r>
              <a:rPr lang="en-GR" sz="2200" dirty="0"/>
              <a:t>Novel hardware-based indices of errors that can be used by spacecraft operators</a:t>
            </a:r>
          </a:p>
          <a:p>
            <a:pPr marL="285750" indent="-285750">
              <a:buFont typeface="Arial" panose="020B0604020202020204" pitchFamily="34" charset="0"/>
              <a:buChar char="•"/>
            </a:pPr>
            <a:endParaRPr lang="en-GR" sz="700" dirty="0"/>
          </a:p>
          <a:p>
            <a:pPr marL="285750" indent="-285750">
              <a:buFont typeface="Arial" panose="020B0604020202020204" pitchFamily="34" charset="0"/>
              <a:buChar char="•"/>
            </a:pPr>
            <a:r>
              <a:rPr lang="en-GR" sz="2200" dirty="0"/>
              <a:t>Unique co-spatial, co-temporal measurements of both Space Weather effects and their cause</a:t>
            </a:r>
          </a:p>
        </p:txBody>
      </p:sp>
      <p:sp>
        <p:nvSpPr>
          <p:cNvPr id="4" name="Slide Number Placeholder 1">
            <a:extLst>
              <a:ext uri="{FF2B5EF4-FFF2-40B4-BE49-F238E27FC236}">
                <a16:creationId xmlns:a16="http://schemas.microsoft.com/office/drawing/2014/main" id="{C3B90A05-4655-359A-7D8C-2D8860DD6DB2}"/>
              </a:ext>
            </a:extLst>
          </p:cNvPr>
          <p:cNvSpPr txBox="1">
            <a:spLocks/>
          </p:cNvSpPr>
          <p:nvPr/>
        </p:nvSpPr>
        <p:spPr>
          <a:xfrm>
            <a:off x="9118603" y="6492875"/>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AF9702C9-5732-F845-9DD4-C1E80F57E3AB}" type="slidenum">
              <a:rPr lang="en-US" sz="1600">
                <a:solidFill>
                  <a:srgbClr val="B2B4A5"/>
                </a:solidFill>
              </a:rPr>
              <a:pPr algn="r"/>
              <a:t>16</a:t>
            </a:fld>
            <a:endParaRPr lang="en-US" sz="1600" dirty="0">
              <a:solidFill>
                <a:srgbClr val="B2B4A5"/>
              </a:solidFill>
            </a:endParaRPr>
          </a:p>
        </p:txBody>
      </p:sp>
      <p:sp>
        <p:nvSpPr>
          <p:cNvPr id="9" name="TextBox 8">
            <a:extLst>
              <a:ext uri="{FF2B5EF4-FFF2-40B4-BE49-F238E27FC236}">
                <a16:creationId xmlns:a16="http://schemas.microsoft.com/office/drawing/2014/main" id="{38526B53-80B8-AD5D-7778-83E3B734EB71}"/>
              </a:ext>
            </a:extLst>
          </p:cNvPr>
          <p:cNvSpPr txBox="1"/>
          <p:nvPr/>
        </p:nvSpPr>
        <p:spPr>
          <a:xfrm>
            <a:off x="209196" y="3376630"/>
            <a:ext cx="11982804" cy="2446824"/>
          </a:xfrm>
          <a:prstGeom prst="rect">
            <a:avLst/>
          </a:prstGeom>
          <a:noFill/>
        </p:spPr>
        <p:txBody>
          <a:bodyPr wrap="square" rtlCol="0">
            <a:spAutoFit/>
          </a:bodyPr>
          <a:lstStyle/>
          <a:p>
            <a:r>
              <a:rPr lang="en-GR" sz="2200" b="1"/>
              <a:t>ReTiMo </a:t>
            </a:r>
            <a:r>
              <a:rPr lang="en-US" sz="2200" b="1" dirty="0"/>
              <a:t>Implementation</a:t>
            </a:r>
            <a:r>
              <a:rPr lang="en-GR" sz="2200" b="1"/>
              <a:t>:</a:t>
            </a:r>
            <a:endParaRPr lang="en-GR" sz="2200" b="1" dirty="0"/>
          </a:p>
          <a:p>
            <a:endParaRPr lang="en-GR" sz="700" dirty="0"/>
          </a:p>
          <a:p>
            <a:pPr marL="342900" indent="-342900">
              <a:buFont typeface="Arial" panose="020B0604020202020204" pitchFamily="34" charset="0"/>
              <a:buChar char="•"/>
            </a:pPr>
            <a:r>
              <a:rPr lang="en-US" sz="2200" dirty="0"/>
              <a:t>ReTiMo is scalable and can be expanded </a:t>
            </a:r>
            <a:r>
              <a:rPr lang="en-GR" sz="2200"/>
              <a:t>to include more satellites for global coverage, as well as comprehensive measurements at MEO and GEO</a:t>
            </a:r>
            <a:endParaRPr lang="en-US" sz="2200" dirty="0"/>
          </a:p>
          <a:p>
            <a:pPr marL="342900" indent="-342900">
              <a:buFont typeface="Arial" panose="020B0604020202020204" pitchFamily="34" charset="0"/>
              <a:buChar char="•"/>
            </a:pPr>
            <a:endParaRPr lang="en-US" sz="700" dirty="0"/>
          </a:p>
          <a:p>
            <a:pPr marL="342900" indent="-342900">
              <a:buFont typeface="Arial" panose="020B0604020202020204" pitchFamily="34" charset="0"/>
              <a:buChar char="•"/>
            </a:pPr>
            <a:r>
              <a:rPr lang="en-US" sz="2200" dirty="0"/>
              <a:t>A fully instrumented mission concept consists of a 12U, fully instrumented CubeSat with propulsion</a:t>
            </a:r>
          </a:p>
          <a:p>
            <a:pPr marL="342900" indent="-342900">
              <a:buFont typeface="Arial" panose="020B0604020202020204" pitchFamily="34" charset="0"/>
              <a:buChar char="•"/>
            </a:pPr>
            <a:endParaRPr lang="en-US" sz="700" dirty="0"/>
          </a:p>
          <a:p>
            <a:pPr marL="342900" indent="-342900">
              <a:buFont typeface="Arial" panose="020B0604020202020204" pitchFamily="34" charset="0"/>
              <a:buChar char="•"/>
            </a:pPr>
            <a:r>
              <a:rPr lang="en-US" sz="2200" dirty="0"/>
              <a:t>A reduced mission concept consists of a 6U CubeSat, carrying the SEEMD and RadMD, without propulsion capability</a:t>
            </a:r>
            <a:endParaRPr lang="en-GR" sz="2200"/>
          </a:p>
        </p:txBody>
      </p:sp>
      <p:sp>
        <p:nvSpPr>
          <p:cNvPr id="2" name="Text Box 25">
            <a:extLst>
              <a:ext uri="{FF2B5EF4-FFF2-40B4-BE49-F238E27FC236}">
                <a16:creationId xmlns:a16="http://schemas.microsoft.com/office/drawing/2014/main" id="{B44F1ABB-A1B5-1937-4687-0AE087FE2588}"/>
              </a:ext>
            </a:extLst>
          </p:cNvPr>
          <p:cNvSpPr txBox="1">
            <a:spLocks noChangeArrowheads="1"/>
          </p:cNvSpPr>
          <p:nvPr/>
        </p:nvSpPr>
        <p:spPr bwMode="auto">
          <a:xfrm>
            <a:off x="190781" y="6446878"/>
            <a:ext cx="4147755" cy="338554"/>
          </a:xfrm>
          <a:prstGeom prst="rect">
            <a:avLst/>
          </a:prstGeom>
          <a:noFill/>
          <a:ln>
            <a:noFill/>
          </a:ln>
          <a:effectLst/>
        </p:spPr>
        <p:txBody>
          <a:bodyPr wrap="square">
            <a:spAutoFit/>
          </a:bodyPr>
          <a:lstStyle/>
          <a:p>
            <a:r>
              <a:rPr lang="en-US" sz="1600" dirty="0">
                <a:solidFill>
                  <a:schemeClr val="bg1">
                    <a:lumMod val="50000"/>
                  </a:schemeClr>
                </a:solidFill>
                <a:latin typeface="Arial"/>
                <a:cs typeface="Arial"/>
              </a:rPr>
              <a:t>IRENE Workshop, Sykia, 22 May 2025</a:t>
            </a:r>
          </a:p>
        </p:txBody>
      </p:sp>
      <p:pic>
        <p:nvPicPr>
          <p:cNvPr id="3" name="Picture 2" descr="DUTH_logo.png">
            <a:extLst>
              <a:ext uri="{FF2B5EF4-FFF2-40B4-BE49-F238E27FC236}">
                <a16:creationId xmlns:a16="http://schemas.microsoft.com/office/drawing/2014/main" id="{0CED147E-EC3B-1ED0-1995-7BAF2C037C2D}"/>
              </a:ext>
            </a:extLst>
          </p:cNvPr>
          <p:cNvPicPr>
            <a:picLocks noChangeAspect="1"/>
          </p:cNvPicPr>
          <p:nvPr/>
        </p:nvPicPr>
        <p:blipFill rotWithShape="1">
          <a:blip r:embed="rId2"/>
          <a:srcRect t="745" b="4817"/>
          <a:stretch/>
        </p:blipFill>
        <p:spPr>
          <a:xfrm>
            <a:off x="11065805" y="63879"/>
            <a:ext cx="1047674" cy="1186112"/>
          </a:xfrm>
          <a:prstGeom prst="rect">
            <a:avLst/>
          </a:prstGeom>
        </p:spPr>
      </p:pic>
    </p:spTree>
    <p:extLst>
      <p:ext uri="{BB962C8B-B14F-4D97-AF65-F5344CB8AC3E}">
        <p14:creationId xmlns:p14="http://schemas.microsoft.com/office/powerpoint/2010/main" val="12726724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4F18B39-06F5-4187-6F19-E705220E9EEE}"/>
              </a:ext>
            </a:extLst>
          </p:cNvPr>
          <p:cNvSpPr txBox="1"/>
          <p:nvPr/>
        </p:nvSpPr>
        <p:spPr>
          <a:xfrm>
            <a:off x="5404144" y="3244334"/>
            <a:ext cx="1383712" cy="369332"/>
          </a:xfrm>
          <a:prstGeom prst="rect">
            <a:avLst/>
          </a:prstGeom>
          <a:noFill/>
        </p:spPr>
        <p:txBody>
          <a:bodyPr wrap="none" rtlCol="0">
            <a:spAutoFit/>
          </a:bodyPr>
          <a:lstStyle/>
          <a:p>
            <a:r>
              <a:rPr lang="en-US" dirty="0"/>
              <a:t>-- The End -- </a:t>
            </a:r>
          </a:p>
        </p:txBody>
      </p:sp>
      <p:pic>
        <p:nvPicPr>
          <p:cNvPr id="5" name="Picture 4" descr="DUTH_logo.png">
            <a:extLst>
              <a:ext uri="{FF2B5EF4-FFF2-40B4-BE49-F238E27FC236}">
                <a16:creationId xmlns:a16="http://schemas.microsoft.com/office/drawing/2014/main" id="{E344A788-1C34-4FA3-822F-6EDD704F49CF}"/>
              </a:ext>
            </a:extLst>
          </p:cNvPr>
          <p:cNvPicPr>
            <a:picLocks noChangeAspect="1"/>
          </p:cNvPicPr>
          <p:nvPr/>
        </p:nvPicPr>
        <p:blipFill rotWithShape="1">
          <a:blip r:embed="rId2"/>
          <a:srcRect t="745" b="4817"/>
          <a:stretch/>
        </p:blipFill>
        <p:spPr>
          <a:xfrm>
            <a:off x="11065805" y="63879"/>
            <a:ext cx="1047674" cy="1186112"/>
          </a:xfrm>
          <a:prstGeom prst="rect">
            <a:avLst/>
          </a:prstGeom>
        </p:spPr>
      </p:pic>
    </p:spTree>
    <p:extLst>
      <p:ext uri="{BB962C8B-B14F-4D97-AF65-F5344CB8AC3E}">
        <p14:creationId xmlns:p14="http://schemas.microsoft.com/office/powerpoint/2010/main" val="15909624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LEO mega-constellations until 2029_2 years ago_start at 2022" descr="LEO mega-constellations until 2029_2 years ago_start at 2022">
            <a:hlinkClick r:id="" action="ppaction://media"/>
            <a:extLst>
              <a:ext uri="{FF2B5EF4-FFF2-40B4-BE49-F238E27FC236}">
                <a16:creationId xmlns:a16="http://schemas.microsoft.com/office/drawing/2014/main" id="{F8B38448-C0F8-3B4F-87CE-509D76ACD87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0782" y="1146057"/>
            <a:ext cx="6927728" cy="3896848"/>
          </a:xfrm>
          <a:prstGeom prst="rect">
            <a:avLst/>
          </a:prstGeom>
        </p:spPr>
      </p:pic>
      <p:sp>
        <p:nvSpPr>
          <p:cNvPr id="88" name="Slide Number Placeholder 1">
            <a:extLst>
              <a:ext uri="{FF2B5EF4-FFF2-40B4-BE49-F238E27FC236}">
                <a16:creationId xmlns:a16="http://schemas.microsoft.com/office/drawing/2014/main" id="{8BCCDEBF-EACF-BE48-9CB8-4053C5ED8965}"/>
              </a:ext>
            </a:extLst>
          </p:cNvPr>
          <p:cNvSpPr txBox="1">
            <a:spLocks/>
          </p:cNvSpPr>
          <p:nvPr/>
        </p:nvSpPr>
        <p:spPr>
          <a:xfrm>
            <a:off x="9133964" y="6448982"/>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AF9702C9-5732-F845-9DD4-C1E80F57E3AB}" type="slidenum">
              <a:rPr lang="en-US" sz="1600">
                <a:solidFill>
                  <a:srgbClr val="B2B4A5"/>
                </a:solidFill>
              </a:rPr>
              <a:pPr algn="r"/>
              <a:t>18</a:t>
            </a:fld>
            <a:endParaRPr lang="en-US" sz="1600" dirty="0">
              <a:solidFill>
                <a:srgbClr val="B2B4A5"/>
              </a:solidFill>
            </a:endParaRPr>
          </a:p>
        </p:txBody>
      </p:sp>
      <p:cxnSp>
        <p:nvCxnSpPr>
          <p:cNvPr id="10" name="Straight Connector 9">
            <a:extLst>
              <a:ext uri="{FF2B5EF4-FFF2-40B4-BE49-F238E27FC236}">
                <a16:creationId xmlns:a16="http://schemas.microsoft.com/office/drawing/2014/main" id="{9346A9B7-186A-774B-8306-8B768080A630}"/>
              </a:ext>
            </a:extLst>
          </p:cNvPr>
          <p:cNvCxnSpPr>
            <a:cxnSpLocks/>
          </p:cNvCxnSpPr>
          <p:nvPr/>
        </p:nvCxnSpPr>
        <p:spPr>
          <a:xfrm flipV="1">
            <a:off x="3138179" y="4297847"/>
            <a:ext cx="933856" cy="5816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A625023-60BD-A041-98F7-BF001A3ED9BE}"/>
              </a:ext>
            </a:extLst>
          </p:cNvPr>
          <p:cNvSpPr txBox="1"/>
          <p:nvPr/>
        </p:nvSpPr>
        <p:spPr>
          <a:xfrm>
            <a:off x="3138180" y="3954205"/>
            <a:ext cx="1495922" cy="523220"/>
          </a:xfrm>
          <a:prstGeom prst="rect">
            <a:avLst/>
          </a:prstGeom>
          <a:noFill/>
        </p:spPr>
        <p:txBody>
          <a:bodyPr wrap="none" rtlCol="0">
            <a:spAutoFit/>
          </a:bodyPr>
          <a:lstStyle/>
          <a:p>
            <a:r>
              <a:rPr lang="en-GR" sz="2800" dirty="0">
                <a:solidFill>
                  <a:srgbClr val="FF0000"/>
                </a:solidFill>
                <a:latin typeface="Bradley Hand" pitchFamily="2" charset="77"/>
              </a:rPr>
              <a:t>107,000</a:t>
            </a:r>
          </a:p>
        </p:txBody>
      </p:sp>
      <p:sp>
        <p:nvSpPr>
          <p:cNvPr id="24" name="Rectangle 23">
            <a:extLst>
              <a:ext uri="{FF2B5EF4-FFF2-40B4-BE49-F238E27FC236}">
                <a16:creationId xmlns:a16="http://schemas.microsoft.com/office/drawing/2014/main" id="{DF487705-0E5D-CF41-8638-A5CA29029486}"/>
              </a:ext>
            </a:extLst>
          </p:cNvPr>
          <p:cNvSpPr/>
          <p:nvPr/>
        </p:nvSpPr>
        <p:spPr>
          <a:xfrm>
            <a:off x="1239360" y="5101854"/>
            <a:ext cx="5293561" cy="284693"/>
          </a:xfrm>
          <a:prstGeom prst="rect">
            <a:avLst/>
          </a:prstGeom>
        </p:spPr>
        <p:txBody>
          <a:bodyPr wrap="square" lIns="68580" tIns="34290" rIns="68580" bIns="34290">
            <a:spAutoFit/>
          </a:bodyPr>
          <a:lstStyle/>
          <a:p>
            <a:pPr algn="ctr"/>
            <a:r>
              <a:rPr lang="en-US" sz="1400" i="1" dirty="0">
                <a:latin typeface="Arial" panose="020B0604020202020204" pitchFamily="34" charset="0"/>
                <a:cs typeface="Arial" panose="020B0604020202020204" pitchFamily="34" charset="0"/>
              </a:rPr>
              <a:t>LEO in the age of mega-constellations</a:t>
            </a:r>
          </a:p>
        </p:txBody>
      </p:sp>
      <p:sp>
        <p:nvSpPr>
          <p:cNvPr id="11" name="Content Placeholder 2">
            <a:extLst>
              <a:ext uri="{FF2B5EF4-FFF2-40B4-BE49-F238E27FC236}">
                <a16:creationId xmlns:a16="http://schemas.microsoft.com/office/drawing/2014/main" id="{22EF04CE-7A4D-0C31-F400-36AC939D4101}"/>
              </a:ext>
            </a:extLst>
          </p:cNvPr>
          <p:cNvSpPr txBox="1">
            <a:spLocks/>
          </p:cNvSpPr>
          <p:nvPr/>
        </p:nvSpPr>
        <p:spPr>
          <a:xfrm>
            <a:off x="7118510" y="1240533"/>
            <a:ext cx="5384510" cy="128782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5E6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5E6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5E6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5E6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5E6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dirty="0">
                <a:latin typeface="Arial" panose="020B0604020202020204" pitchFamily="34" charset="0"/>
                <a:cs typeface="Arial" panose="020B0604020202020204" pitchFamily="34" charset="0"/>
              </a:rPr>
              <a:t>Pre- 2017: geostationary orbit (</a:t>
            </a:r>
            <a:r>
              <a:rPr lang="en-US" sz="1900" b="1" dirty="0">
                <a:latin typeface="Arial" panose="020B0604020202020204" pitchFamily="34" charset="0"/>
                <a:cs typeface="Arial" panose="020B0604020202020204" pitchFamily="34" charset="0"/>
              </a:rPr>
              <a:t>GEO</a:t>
            </a:r>
            <a:r>
              <a:rPr lang="en-US" sz="1900" dirty="0">
                <a:latin typeface="Arial" panose="020B0604020202020204" pitchFamily="34" charset="0"/>
                <a:cs typeface="Arial" panose="020B0604020202020204" pitchFamily="34" charset="0"/>
              </a:rPr>
              <a:t>) dominated the usage o space</a:t>
            </a:r>
          </a:p>
          <a:p>
            <a:r>
              <a:rPr lang="en-US" sz="1900" dirty="0" err="1">
                <a:latin typeface="Arial" panose="020B0604020202020204" pitchFamily="34" charset="0"/>
                <a:cs typeface="Arial" panose="020B0604020202020204" pitchFamily="34" charset="0"/>
              </a:rPr>
              <a:t>NewSpace</a:t>
            </a:r>
            <a:r>
              <a:rPr lang="en-US" sz="1900" dirty="0">
                <a:latin typeface="Arial" panose="020B0604020202020204" pitchFamily="34" charset="0"/>
                <a:cs typeface="Arial" panose="020B0604020202020204" pitchFamily="34" charset="0"/>
              </a:rPr>
              <a:t>: services are shifted to mega-constellations at Low Earth Orbit (</a:t>
            </a:r>
            <a:r>
              <a:rPr lang="en-US" sz="1900" b="1" dirty="0">
                <a:latin typeface="Arial" panose="020B0604020202020204" pitchFamily="34" charset="0"/>
                <a:cs typeface="Arial" panose="020B0604020202020204" pitchFamily="34" charset="0"/>
              </a:rPr>
              <a:t>LEO</a:t>
            </a:r>
            <a:r>
              <a:rPr lang="en-US" sz="1900" dirty="0">
                <a:latin typeface="Arial" panose="020B0604020202020204" pitchFamily="34" charset="0"/>
                <a:cs typeface="Arial" panose="020B0604020202020204" pitchFamily="34" charset="0"/>
              </a:rPr>
              <a:t>)</a:t>
            </a:r>
          </a:p>
        </p:txBody>
      </p:sp>
      <p:sp>
        <p:nvSpPr>
          <p:cNvPr id="13" name="Content Placeholder 2">
            <a:extLst>
              <a:ext uri="{FF2B5EF4-FFF2-40B4-BE49-F238E27FC236}">
                <a16:creationId xmlns:a16="http://schemas.microsoft.com/office/drawing/2014/main" id="{EDF73D78-CD7D-5104-332B-B4591D3D1313}"/>
              </a:ext>
            </a:extLst>
          </p:cNvPr>
          <p:cNvSpPr txBox="1">
            <a:spLocks/>
          </p:cNvSpPr>
          <p:nvPr/>
        </p:nvSpPr>
        <p:spPr>
          <a:xfrm>
            <a:off x="7243384" y="2955803"/>
            <a:ext cx="5073491" cy="124462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5E6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5E6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5E6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5E6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5E6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Char char="Ø"/>
            </a:pPr>
            <a:r>
              <a:rPr lang="en-US" sz="1900" dirty="0">
                <a:latin typeface="Arial" panose="020B0604020202020204" pitchFamily="34" charset="0"/>
                <a:cs typeface="Arial" panose="020B0604020202020204" pitchFamily="34" charset="0"/>
              </a:rPr>
              <a:t>whereas at GEO there are multiple satellites providing real-time Space Weather measurements, LEO is much less systematically monitored than GEO</a:t>
            </a:r>
          </a:p>
        </p:txBody>
      </p:sp>
      <p:sp>
        <p:nvSpPr>
          <p:cNvPr id="15" name="Content Placeholder 2">
            <a:extLst>
              <a:ext uri="{FF2B5EF4-FFF2-40B4-BE49-F238E27FC236}">
                <a16:creationId xmlns:a16="http://schemas.microsoft.com/office/drawing/2014/main" id="{F9D1CC97-B13B-FE7B-9F8F-3D712A469779}"/>
              </a:ext>
            </a:extLst>
          </p:cNvPr>
          <p:cNvSpPr txBox="1">
            <a:spLocks/>
          </p:cNvSpPr>
          <p:nvPr/>
        </p:nvSpPr>
        <p:spPr>
          <a:xfrm>
            <a:off x="7118510" y="2587303"/>
            <a:ext cx="5073491" cy="3651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5E6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5E6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5E6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5E6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5E6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900" b="1" dirty="0">
                <a:latin typeface="Arial" panose="020B0604020202020204" pitchFamily="34" charset="0"/>
                <a:cs typeface="Arial" panose="020B0604020202020204" pitchFamily="34" charset="0"/>
              </a:rPr>
              <a:t>However: </a:t>
            </a:r>
          </a:p>
        </p:txBody>
      </p:sp>
      <p:sp>
        <p:nvSpPr>
          <p:cNvPr id="16" name="Content Placeholder 2">
            <a:extLst>
              <a:ext uri="{FF2B5EF4-FFF2-40B4-BE49-F238E27FC236}">
                <a16:creationId xmlns:a16="http://schemas.microsoft.com/office/drawing/2014/main" id="{E7A8BDB8-A7CB-0BDB-6F36-876B4691FE32}"/>
              </a:ext>
            </a:extLst>
          </p:cNvPr>
          <p:cNvSpPr txBox="1">
            <a:spLocks/>
          </p:cNvSpPr>
          <p:nvPr/>
        </p:nvSpPr>
        <p:spPr>
          <a:xfrm>
            <a:off x="7253421" y="4283004"/>
            <a:ext cx="5073491" cy="9541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5E6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5E6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5E6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5E6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5E6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Char char="Ø"/>
            </a:pPr>
            <a:r>
              <a:rPr lang="en-US" sz="1900" dirty="0">
                <a:latin typeface="Arial" panose="020B0604020202020204" pitchFamily="34" charset="0"/>
                <a:cs typeface="Arial" panose="020B0604020202020204" pitchFamily="34" charset="0"/>
              </a:rPr>
              <a:t>modern LEO spacecraft contain large and complex processors, FPGAs and ASICs that didn’t exist during the last solar cycle</a:t>
            </a:r>
          </a:p>
        </p:txBody>
      </p:sp>
      <p:sp>
        <p:nvSpPr>
          <p:cNvPr id="17" name="Content Placeholder 2">
            <a:extLst>
              <a:ext uri="{FF2B5EF4-FFF2-40B4-BE49-F238E27FC236}">
                <a16:creationId xmlns:a16="http://schemas.microsoft.com/office/drawing/2014/main" id="{1FF98B5A-D944-9F02-C0A1-4BCFA658433B}"/>
              </a:ext>
            </a:extLst>
          </p:cNvPr>
          <p:cNvSpPr txBox="1">
            <a:spLocks/>
          </p:cNvSpPr>
          <p:nvPr/>
        </p:nvSpPr>
        <p:spPr>
          <a:xfrm>
            <a:off x="7243383" y="5386547"/>
            <a:ext cx="5073491" cy="9541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5E6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5E6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5E6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5E6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5E6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Char char="Ø"/>
            </a:pPr>
            <a:r>
              <a:rPr lang="en-US" sz="1900" dirty="0">
                <a:latin typeface="Arial" panose="020B0604020202020204" pitchFamily="34" charset="0"/>
                <a:cs typeface="Arial" panose="020B0604020202020204" pitchFamily="34" charset="0"/>
              </a:rPr>
              <a:t>LEO is much more dynamic and ever-changing compared to the well-structured environment at GEO.</a:t>
            </a:r>
          </a:p>
        </p:txBody>
      </p:sp>
      <p:sp>
        <p:nvSpPr>
          <p:cNvPr id="18" name="Text Box 25">
            <a:extLst>
              <a:ext uri="{FF2B5EF4-FFF2-40B4-BE49-F238E27FC236}">
                <a16:creationId xmlns:a16="http://schemas.microsoft.com/office/drawing/2014/main" id="{0533CD56-0DC7-0A44-A675-9E484B68E86B}"/>
              </a:ext>
            </a:extLst>
          </p:cNvPr>
          <p:cNvSpPr txBox="1">
            <a:spLocks noChangeArrowheads="1"/>
          </p:cNvSpPr>
          <p:nvPr/>
        </p:nvSpPr>
        <p:spPr bwMode="auto">
          <a:xfrm>
            <a:off x="190781" y="6446878"/>
            <a:ext cx="4147755" cy="338554"/>
          </a:xfrm>
          <a:prstGeom prst="rect">
            <a:avLst/>
          </a:prstGeom>
          <a:noFill/>
          <a:ln>
            <a:noFill/>
          </a:ln>
          <a:effectLst/>
        </p:spPr>
        <p:txBody>
          <a:bodyPr wrap="square">
            <a:spAutoFit/>
          </a:bodyPr>
          <a:lstStyle/>
          <a:p>
            <a:r>
              <a:rPr lang="en-US" sz="1600" dirty="0">
                <a:solidFill>
                  <a:schemeClr val="bg1">
                    <a:lumMod val="50000"/>
                  </a:schemeClr>
                </a:solidFill>
                <a:latin typeface="Arial"/>
                <a:cs typeface="Arial"/>
              </a:rPr>
              <a:t>IRENE Workshop, Sykia, 22 May 2025</a:t>
            </a:r>
          </a:p>
        </p:txBody>
      </p:sp>
      <p:sp>
        <p:nvSpPr>
          <p:cNvPr id="19" name="Title 1">
            <a:extLst>
              <a:ext uri="{FF2B5EF4-FFF2-40B4-BE49-F238E27FC236}">
                <a16:creationId xmlns:a16="http://schemas.microsoft.com/office/drawing/2014/main" id="{57ED13D1-0834-2E77-28D1-7F648B758623}"/>
              </a:ext>
            </a:extLst>
          </p:cNvPr>
          <p:cNvSpPr txBox="1">
            <a:spLocks/>
          </p:cNvSpPr>
          <p:nvPr/>
        </p:nvSpPr>
        <p:spPr bwMode="auto">
          <a:xfrm>
            <a:off x="190782" y="198867"/>
            <a:ext cx="11074295" cy="5745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34290" rIns="0" bIns="34290" numCol="1" rtlCol="0" anchor="ctr" anchorCtr="0" compatLnSpc="1">
            <a:prstTxWarp prst="textNoShape">
              <a:avLst/>
            </a:prstTxWarp>
            <a:noAutofit/>
          </a:bodyPr>
          <a:lstStyle>
            <a:lvl1pPr algn="l" defTabSz="914400" rtl="0" eaLnBrk="1" latinLnBrk="0" hangingPunct="1">
              <a:lnSpc>
                <a:spcPct val="90000"/>
              </a:lnSpc>
              <a:spcBef>
                <a:spcPct val="0"/>
              </a:spcBef>
              <a:buNone/>
              <a:defRPr sz="4400" kern="1200">
                <a:solidFill>
                  <a:srgbClr val="335E6F"/>
                </a:solidFill>
                <a:latin typeface="+mj-lt"/>
                <a:ea typeface="+mj-ea"/>
                <a:cs typeface="+mj-cs"/>
              </a:defRPr>
            </a:lvl1pPr>
          </a:lstStyle>
          <a:p>
            <a:r>
              <a:rPr lang="en-US" sz="2800" dirty="0">
                <a:solidFill>
                  <a:schemeClr val="accent1"/>
                </a:solidFill>
                <a:latin typeface="Arial"/>
                <a:cs typeface="Arial"/>
              </a:rPr>
              <a:t>On the Need for monitoring Space Weather Radiation Effects at LEO</a:t>
            </a:r>
          </a:p>
        </p:txBody>
      </p:sp>
      <p:pic>
        <p:nvPicPr>
          <p:cNvPr id="2" name="Picture 1" descr="DUTH_logo.png">
            <a:extLst>
              <a:ext uri="{FF2B5EF4-FFF2-40B4-BE49-F238E27FC236}">
                <a16:creationId xmlns:a16="http://schemas.microsoft.com/office/drawing/2014/main" id="{7B541704-96BF-52A8-7A4C-71C5592AE08F}"/>
              </a:ext>
            </a:extLst>
          </p:cNvPr>
          <p:cNvPicPr>
            <a:picLocks noChangeAspect="1"/>
          </p:cNvPicPr>
          <p:nvPr/>
        </p:nvPicPr>
        <p:blipFill rotWithShape="1">
          <a:blip r:embed="rId6"/>
          <a:srcRect t="745" b="4817"/>
          <a:stretch/>
        </p:blipFill>
        <p:spPr>
          <a:xfrm>
            <a:off x="11065805" y="63879"/>
            <a:ext cx="1047674" cy="1186112"/>
          </a:xfrm>
          <a:prstGeom prst="rect">
            <a:avLst/>
          </a:prstGeom>
        </p:spPr>
      </p:pic>
    </p:spTree>
    <p:extLst>
      <p:ext uri="{BB962C8B-B14F-4D97-AF65-F5344CB8AC3E}">
        <p14:creationId xmlns:p14="http://schemas.microsoft.com/office/powerpoint/2010/main" val="40341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02" fill="hold"/>
                                        <p:tgtEl>
                                          <p:spTgt spid="22"/>
                                        </p:tgtEl>
                                      </p:cBhvr>
                                    </p:cmd>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dissolv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dissolv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dissolve">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22"/>
                </p:tgtEl>
              </p:cMediaNode>
            </p:video>
            <p:seq concurrent="1" nextAc="seek">
              <p:cTn id="27" restart="whenNotActive" fill="hold" evtFilter="cancelBubble" nodeType="interactiveSeq">
                <p:stCondLst>
                  <p:cond evt="onClick" delay="0">
                    <p:tgtEl>
                      <p:spTgt spid="22"/>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22"/>
                                        </p:tgtEl>
                                      </p:cBhvr>
                                    </p:cmd>
                                  </p:childTnLst>
                                </p:cTn>
                              </p:par>
                            </p:childTnLst>
                          </p:cTn>
                        </p:par>
                      </p:childTnLst>
                    </p:cTn>
                  </p:par>
                </p:childTnLst>
              </p:cTn>
              <p:nextCondLst>
                <p:cond evt="onClick" delay="0">
                  <p:tgtEl>
                    <p:spTgt spid="22"/>
                  </p:tgtEl>
                </p:cond>
              </p:nextCondLst>
            </p:seq>
          </p:childTnLst>
        </p:cTn>
      </p:par>
    </p:tnLst>
    <p:bldLst>
      <p:bldP spid="14" grpId="0"/>
      <p:bldP spid="13" grpId="0"/>
      <p:bldP spid="16"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Slide Number Placeholder 1">
            <a:extLst>
              <a:ext uri="{FF2B5EF4-FFF2-40B4-BE49-F238E27FC236}">
                <a16:creationId xmlns:a16="http://schemas.microsoft.com/office/drawing/2014/main" id="{8BCCDEBF-EACF-BE48-9CB8-4053C5ED8965}"/>
              </a:ext>
            </a:extLst>
          </p:cNvPr>
          <p:cNvSpPr txBox="1">
            <a:spLocks/>
          </p:cNvSpPr>
          <p:nvPr/>
        </p:nvSpPr>
        <p:spPr>
          <a:xfrm>
            <a:off x="9133964" y="6448982"/>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AF9702C9-5732-F845-9DD4-C1E80F57E3AB}" type="slidenum">
              <a:rPr lang="en-US" sz="1600">
                <a:solidFill>
                  <a:srgbClr val="B2B4A5"/>
                </a:solidFill>
              </a:rPr>
              <a:pPr algn="r"/>
              <a:t>19</a:t>
            </a:fld>
            <a:endParaRPr lang="en-US" sz="1600" dirty="0">
              <a:solidFill>
                <a:srgbClr val="B2B4A5"/>
              </a:solidFill>
            </a:endParaRPr>
          </a:p>
        </p:txBody>
      </p:sp>
      <p:sp>
        <p:nvSpPr>
          <p:cNvPr id="15" name="Rectangle 14">
            <a:extLst>
              <a:ext uri="{FF2B5EF4-FFF2-40B4-BE49-F238E27FC236}">
                <a16:creationId xmlns:a16="http://schemas.microsoft.com/office/drawing/2014/main" id="{B2F201B4-DAC2-8C42-89C9-406F8D17B669}"/>
              </a:ext>
            </a:extLst>
          </p:cNvPr>
          <p:cNvSpPr/>
          <p:nvPr/>
        </p:nvSpPr>
        <p:spPr>
          <a:xfrm>
            <a:off x="213236" y="5240829"/>
            <a:ext cx="5293561" cy="284693"/>
          </a:xfrm>
          <a:prstGeom prst="rect">
            <a:avLst/>
          </a:prstGeom>
        </p:spPr>
        <p:txBody>
          <a:bodyPr wrap="square" lIns="68580" tIns="34290" rIns="68580" bIns="34290">
            <a:spAutoFit/>
          </a:bodyPr>
          <a:lstStyle/>
          <a:p>
            <a:pPr algn="ctr"/>
            <a:r>
              <a:rPr lang="en-US" sz="1400" i="1" dirty="0">
                <a:latin typeface="Arial" panose="020B0604020202020204" pitchFamily="34" charset="0"/>
                <a:cs typeface="Arial" panose="020B0604020202020204" pitchFamily="34" charset="0"/>
              </a:rPr>
              <a:t>Solar Proton Event of the storm of  October 2003</a:t>
            </a:r>
          </a:p>
        </p:txBody>
      </p:sp>
      <p:sp>
        <p:nvSpPr>
          <p:cNvPr id="22" name="Content Placeholder 2">
            <a:extLst>
              <a:ext uri="{FF2B5EF4-FFF2-40B4-BE49-F238E27FC236}">
                <a16:creationId xmlns:a16="http://schemas.microsoft.com/office/drawing/2014/main" id="{EB2D644C-A527-5C4E-AB18-F1AB6C8DDB15}"/>
              </a:ext>
            </a:extLst>
          </p:cNvPr>
          <p:cNvSpPr>
            <a:spLocks noGrp="1"/>
          </p:cNvSpPr>
          <p:nvPr>
            <p:ph idx="1"/>
          </p:nvPr>
        </p:nvSpPr>
        <p:spPr>
          <a:xfrm>
            <a:off x="5484342" y="1208405"/>
            <a:ext cx="4862637" cy="2026738"/>
          </a:xfrm>
        </p:spPr>
        <p:txBody>
          <a:bodyPr>
            <a:noAutofit/>
          </a:bodyPr>
          <a:lstStyle/>
          <a:p>
            <a:pPr marL="0" indent="0" algn="just">
              <a:buNone/>
            </a:pPr>
            <a:r>
              <a:rPr lang="en-US" sz="1900" b="1" dirty="0">
                <a:latin typeface="Arial" panose="020B0604020202020204" pitchFamily="34" charset="0"/>
                <a:cs typeface="Arial" panose="020B0604020202020204" pitchFamily="34" charset="0"/>
              </a:rPr>
              <a:t>“Rogue” events:</a:t>
            </a:r>
          </a:p>
          <a:p>
            <a:pPr algn="just"/>
            <a:r>
              <a:rPr lang="en-US" sz="1900" dirty="0">
                <a:latin typeface="Arial" panose="020B0604020202020204" pitchFamily="34" charset="0"/>
                <a:cs typeface="Arial" panose="020B0604020202020204" pitchFamily="34" charset="0"/>
              </a:rPr>
              <a:t>Sep-2017 SPE: </a:t>
            </a:r>
            <a:r>
              <a:rPr lang="en-US" sz="1900" b="1" dirty="0">
                <a:latin typeface="Arial" panose="020B0604020202020204" pitchFamily="34" charset="0"/>
                <a:cs typeface="Arial" panose="020B0604020202020204" pitchFamily="34" charset="0"/>
              </a:rPr>
              <a:t>210 pfu</a:t>
            </a:r>
            <a:r>
              <a:rPr lang="en-US" sz="1900" b="1" baseline="30000" dirty="0">
                <a:latin typeface="Arial" panose="020B0604020202020204" pitchFamily="34" charset="0"/>
                <a:cs typeface="Arial" panose="020B0604020202020204" pitchFamily="34" charset="0"/>
              </a:rPr>
              <a:t>*</a:t>
            </a:r>
            <a:r>
              <a:rPr lang="en-US" sz="1900" b="1" dirty="0">
                <a:latin typeface="Arial" panose="020B0604020202020204" pitchFamily="34" charset="0"/>
                <a:cs typeface="Arial" panose="020B0604020202020204" pitchFamily="34" charset="0"/>
              </a:rPr>
              <a:t> </a:t>
            </a:r>
            <a:r>
              <a:rPr lang="en-US" sz="1900" dirty="0">
                <a:latin typeface="Arial" panose="020B0604020202020204" pitchFamily="34" charset="0"/>
                <a:cs typeface="Arial" panose="020B0604020202020204" pitchFamily="34" charset="0"/>
              </a:rPr>
              <a:t>at &gt;10 MeV</a:t>
            </a:r>
          </a:p>
          <a:p>
            <a:pPr algn="just"/>
            <a:r>
              <a:rPr lang="en-US" sz="1900" dirty="0">
                <a:latin typeface="Arial" panose="020B0604020202020204" pitchFamily="34" charset="0"/>
                <a:cs typeface="Arial" panose="020B0604020202020204" pitchFamily="34" charset="0"/>
              </a:rPr>
              <a:t>Oct-2003 SPE: </a:t>
            </a:r>
            <a:r>
              <a:rPr lang="en-US" sz="1900" b="1" dirty="0">
                <a:latin typeface="Arial" panose="020B0604020202020204" pitchFamily="34" charset="0"/>
                <a:cs typeface="Arial" panose="020B0604020202020204" pitchFamily="34" charset="0"/>
              </a:rPr>
              <a:t>29500 pfu </a:t>
            </a:r>
            <a:r>
              <a:rPr lang="en-US" sz="1900" dirty="0">
                <a:latin typeface="Arial" panose="020B0604020202020204" pitchFamily="34" charset="0"/>
                <a:cs typeface="Arial" panose="020B0604020202020204" pitchFamily="34" charset="0"/>
              </a:rPr>
              <a:t>at &gt;10 MeV</a:t>
            </a:r>
          </a:p>
          <a:p>
            <a:pPr algn="just"/>
            <a:r>
              <a:rPr lang="en-US" sz="1900" dirty="0">
                <a:latin typeface="Arial" panose="020B0604020202020204" pitchFamily="34" charset="0"/>
                <a:cs typeface="Arial" panose="020B0604020202020204" pitchFamily="34" charset="0"/>
              </a:rPr>
              <a:t>Aug-1972 SPE: </a:t>
            </a:r>
            <a:r>
              <a:rPr lang="en-US" sz="1900" b="1" dirty="0">
                <a:latin typeface="Arial" panose="020B0604020202020204" pitchFamily="34" charset="0"/>
                <a:cs typeface="Arial" panose="020B0604020202020204" pitchFamily="34" charset="0"/>
              </a:rPr>
              <a:t>86000 pfu </a:t>
            </a:r>
            <a:r>
              <a:rPr lang="en-US" sz="1900" dirty="0">
                <a:latin typeface="Arial" panose="020B0604020202020204" pitchFamily="34" charset="0"/>
                <a:cs typeface="Arial" panose="020B0604020202020204" pitchFamily="34" charset="0"/>
              </a:rPr>
              <a:t>at &gt;10 MeV</a:t>
            </a:r>
          </a:p>
          <a:p>
            <a:pPr algn="just"/>
            <a:r>
              <a:rPr lang="en-US" sz="1900" dirty="0">
                <a:latin typeface="Arial" panose="020B0604020202020204" pitchFamily="34" charset="0"/>
                <a:cs typeface="Arial" panose="020B0604020202020204" pitchFamily="34" charset="0"/>
              </a:rPr>
              <a:t>Carrington event?</a:t>
            </a:r>
          </a:p>
        </p:txBody>
      </p:sp>
      <p:sp>
        <p:nvSpPr>
          <p:cNvPr id="23" name="Rectangle 22">
            <a:extLst>
              <a:ext uri="{FF2B5EF4-FFF2-40B4-BE49-F238E27FC236}">
                <a16:creationId xmlns:a16="http://schemas.microsoft.com/office/drawing/2014/main" id="{CAD82381-003B-AA4F-BB74-D1720E2903D5}"/>
              </a:ext>
            </a:extLst>
          </p:cNvPr>
          <p:cNvSpPr/>
          <p:nvPr/>
        </p:nvSpPr>
        <p:spPr>
          <a:xfrm>
            <a:off x="5484342" y="3144307"/>
            <a:ext cx="6002549" cy="284693"/>
          </a:xfrm>
          <a:prstGeom prst="rect">
            <a:avLst/>
          </a:prstGeom>
        </p:spPr>
        <p:txBody>
          <a:bodyPr wrap="square" lIns="68580" tIns="34290" rIns="68580" bIns="34290">
            <a:spAutoFit/>
          </a:bodyPr>
          <a:lstStyle/>
          <a:p>
            <a:pPr algn="ctr"/>
            <a:r>
              <a:rPr lang="en-US" sz="1400" i="1" dirty="0">
                <a:latin typeface="Arial" panose="020B0604020202020204" pitchFamily="34" charset="0"/>
                <a:cs typeface="Arial" panose="020B0604020202020204" pitchFamily="34" charset="0"/>
              </a:rPr>
              <a:t>* Peak flux, in Proton Flux Units (pfu); 1 pfu = 1 pr cm</a:t>
            </a:r>
            <a:r>
              <a:rPr lang="en-US" sz="1400" i="1" baseline="30000" dirty="0">
                <a:latin typeface="Arial" panose="020B0604020202020204" pitchFamily="34" charset="0"/>
                <a:cs typeface="Arial" panose="020B0604020202020204" pitchFamily="34" charset="0"/>
              </a:rPr>
              <a:t>-2</a:t>
            </a:r>
            <a:r>
              <a:rPr lang="en-US" sz="1400" i="1" dirty="0">
                <a:latin typeface="Arial" panose="020B0604020202020204" pitchFamily="34" charset="0"/>
                <a:cs typeface="Arial" panose="020B0604020202020204" pitchFamily="34" charset="0"/>
              </a:rPr>
              <a:t>sr</a:t>
            </a:r>
            <a:r>
              <a:rPr lang="en-US" sz="1400" i="1" baseline="30000" dirty="0">
                <a:latin typeface="Arial" panose="020B0604020202020204" pitchFamily="34" charset="0"/>
                <a:cs typeface="Arial" panose="020B0604020202020204" pitchFamily="34" charset="0"/>
              </a:rPr>
              <a:t>-1</a:t>
            </a:r>
            <a:r>
              <a:rPr lang="en-US" sz="1400" i="1" dirty="0">
                <a:latin typeface="Arial" panose="020B0604020202020204" pitchFamily="34" charset="0"/>
                <a:cs typeface="Arial" panose="020B0604020202020204" pitchFamily="34" charset="0"/>
              </a:rPr>
              <a:t>s</a:t>
            </a:r>
            <a:r>
              <a:rPr lang="en-US" sz="1400" i="1" baseline="30000" dirty="0">
                <a:latin typeface="Arial" panose="020B0604020202020204" pitchFamily="34" charset="0"/>
                <a:cs typeface="Arial" panose="020B0604020202020204" pitchFamily="34" charset="0"/>
              </a:rPr>
              <a:t>-1</a:t>
            </a:r>
          </a:p>
        </p:txBody>
      </p:sp>
      <p:sp>
        <p:nvSpPr>
          <p:cNvPr id="19" name="TextBox 18">
            <a:extLst>
              <a:ext uri="{FF2B5EF4-FFF2-40B4-BE49-F238E27FC236}">
                <a16:creationId xmlns:a16="http://schemas.microsoft.com/office/drawing/2014/main" id="{BBCBD2D2-9A44-6841-BF27-494361D2C25E}"/>
              </a:ext>
            </a:extLst>
          </p:cNvPr>
          <p:cNvSpPr txBox="1"/>
          <p:nvPr/>
        </p:nvSpPr>
        <p:spPr>
          <a:xfrm>
            <a:off x="672835" y="6764586"/>
            <a:ext cx="11802012" cy="369332"/>
          </a:xfrm>
          <a:prstGeom prst="rect">
            <a:avLst/>
          </a:prstGeom>
          <a:noFill/>
        </p:spPr>
        <p:txBody>
          <a:bodyPr wrap="square">
            <a:spAutoFit/>
          </a:bodyPr>
          <a:lstStyle/>
          <a:p>
            <a:pPr marL="285750" indent="-285750">
              <a:buFont typeface="Arial" panose="020B0604020202020204" pitchFamily="34" charset="0"/>
              <a:buChar char="•"/>
            </a:pPr>
            <a:endParaRPr lang="en-US" dirty="0">
              <a:latin typeface="Helvetica" pitchFamily="2" charset="0"/>
            </a:endParaRPr>
          </a:p>
        </p:txBody>
      </p:sp>
      <p:pic>
        <p:nvPicPr>
          <p:cNvPr id="3" name="Oct 2003 SPE_short" descr="Oct 2003 SPE_short">
            <a:hlinkClick r:id="" action="ppaction://media"/>
            <a:extLst>
              <a:ext uri="{FF2B5EF4-FFF2-40B4-BE49-F238E27FC236}">
                <a16:creationId xmlns:a16="http://schemas.microsoft.com/office/drawing/2014/main" id="{A36DD64F-B178-2C74-DDCD-8FDC092BF23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43304" y="1549469"/>
            <a:ext cx="3633427" cy="3633427"/>
          </a:xfrm>
          <a:prstGeom prst="rect">
            <a:avLst/>
          </a:prstGeom>
        </p:spPr>
      </p:pic>
      <p:sp>
        <p:nvSpPr>
          <p:cNvPr id="24" name="Content Placeholder 2">
            <a:extLst>
              <a:ext uri="{FF2B5EF4-FFF2-40B4-BE49-F238E27FC236}">
                <a16:creationId xmlns:a16="http://schemas.microsoft.com/office/drawing/2014/main" id="{3ADCAF0D-EB36-C5C0-D296-D9E33B7302E2}"/>
              </a:ext>
            </a:extLst>
          </p:cNvPr>
          <p:cNvSpPr txBox="1">
            <a:spLocks/>
          </p:cNvSpPr>
          <p:nvPr/>
        </p:nvSpPr>
        <p:spPr>
          <a:xfrm>
            <a:off x="5484343" y="3573422"/>
            <a:ext cx="6325365" cy="9855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5E6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5E6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5E6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5E6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5E6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sz="2000" dirty="0">
                <a:latin typeface="Helvetica" pitchFamily="2" charset="0"/>
              </a:rPr>
              <a:t>The Sep 2017 Solar Proton Even produced an increase in Single Event Upset (SEU) rates in s/c</a:t>
            </a:r>
          </a:p>
        </p:txBody>
      </p:sp>
      <p:sp>
        <p:nvSpPr>
          <p:cNvPr id="25" name="Content Placeholder 2">
            <a:extLst>
              <a:ext uri="{FF2B5EF4-FFF2-40B4-BE49-F238E27FC236}">
                <a16:creationId xmlns:a16="http://schemas.microsoft.com/office/drawing/2014/main" id="{3A7E6431-50A3-0F26-FBD3-54476931E198}"/>
              </a:ext>
            </a:extLst>
          </p:cNvPr>
          <p:cNvSpPr txBox="1">
            <a:spLocks/>
          </p:cNvSpPr>
          <p:nvPr/>
        </p:nvSpPr>
        <p:spPr>
          <a:xfrm>
            <a:off x="5484342" y="4335731"/>
            <a:ext cx="6494422" cy="9855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5E6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5E6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5E6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5E6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5E6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sz="2000" dirty="0">
                <a:latin typeface="Helvetica" pitchFamily="2" charset="0"/>
              </a:rPr>
              <a:t>What would we see in terms of SEUs during an Oct-2003 type event, or, even worst, a 5-Aug-1972 type event?</a:t>
            </a:r>
          </a:p>
          <a:p>
            <a:pPr marL="285750" indent="-285750"/>
            <a:endParaRPr lang="en-US" sz="2000" dirty="0">
              <a:latin typeface="Helvetica" pitchFamily="2" charset="0"/>
            </a:endParaRPr>
          </a:p>
        </p:txBody>
      </p:sp>
      <p:sp>
        <p:nvSpPr>
          <p:cNvPr id="26" name="Content Placeholder 2">
            <a:extLst>
              <a:ext uri="{FF2B5EF4-FFF2-40B4-BE49-F238E27FC236}">
                <a16:creationId xmlns:a16="http://schemas.microsoft.com/office/drawing/2014/main" id="{27BAB8F6-19E2-9133-6791-9C0F8BBAC22C}"/>
              </a:ext>
            </a:extLst>
          </p:cNvPr>
          <p:cNvSpPr txBox="1">
            <a:spLocks/>
          </p:cNvSpPr>
          <p:nvPr/>
        </p:nvSpPr>
        <p:spPr>
          <a:xfrm>
            <a:off x="5484343" y="5318601"/>
            <a:ext cx="6707657" cy="9855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5E6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5E6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5E6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5E6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5E6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sz="2000" dirty="0">
                <a:latin typeface="Helvetica" pitchFamily="2" charset="0"/>
              </a:rPr>
              <a:t>At the same time, spacecraft charging </a:t>
            </a:r>
            <a:r>
              <a:rPr lang="en-US" sz="2000" dirty="0">
                <a:latin typeface="Arial"/>
                <a:cs typeface="Arial"/>
              </a:rPr>
              <a:t>is considered the cause of a number of LEO anomalies/failures</a:t>
            </a:r>
            <a:endParaRPr lang="en-US" sz="2000" dirty="0">
              <a:latin typeface="Helvetica" pitchFamily="2" charset="0"/>
            </a:endParaRPr>
          </a:p>
          <a:p>
            <a:pPr marL="285750" indent="-285750"/>
            <a:endParaRPr lang="en-US" sz="2000" dirty="0">
              <a:latin typeface="Helvetica" pitchFamily="2" charset="0"/>
            </a:endParaRPr>
          </a:p>
        </p:txBody>
      </p:sp>
      <p:sp>
        <p:nvSpPr>
          <p:cNvPr id="28" name="Title 1">
            <a:extLst>
              <a:ext uri="{FF2B5EF4-FFF2-40B4-BE49-F238E27FC236}">
                <a16:creationId xmlns:a16="http://schemas.microsoft.com/office/drawing/2014/main" id="{3F2ED65C-2654-612D-8449-E70AC5E0AA8C}"/>
              </a:ext>
            </a:extLst>
          </p:cNvPr>
          <p:cNvSpPr txBox="1">
            <a:spLocks/>
          </p:cNvSpPr>
          <p:nvPr/>
        </p:nvSpPr>
        <p:spPr bwMode="auto">
          <a:xfrm>
            <a:off x="190782" y="198867"/>
            <a:ext cx="11074295" cy="5745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34290" rIns="0" bIns="34290" numCol="1" rtlCol="0" anchor="ctr" anchorCtr="0" compatLnSpc="1">
            <a:prstTxWarp prst="textNoShape">
              <a:avLst/>
            </a:prstTxWarp>
            <a:noAutofit/>
          </a:bodyPr>
          <a:lstStyle>
            <a:lvl1pPr algn="l" defTabSz="914400" rtl="0" eaLnBrk="1" latinLnBrk="0" hangingPunct="1">
              <a:lnSpc>
                <a:spcPct val="90000"/>
              </a:lnSpc>
              <a:spcBef>
                <a:spcPct val="0"/>
              </a:spcBef>
              <a:buNone/>
              <a:defRPr sz="4400" kern="1200">
                <a:solidFill>
                  <a:srgbClr val="335E6F"/>
                </a:solidFill>
                <a:latin typeface="+mj-lt"/>
                <a:ea typeface="+mj-ea"/>
                <a:cs typeface="+mj-cs"/>
              </a:defRPr>
            </a:lvl1pPr>
          </a:lstStyle>
          <a:p>
            <a:r>
              <a:rPr lang="en-US" sz="2800" dirty="0">
                <a:solidFill>
                  <a:schemeClr val="accent1"/>
                </a:solidFill>
                <a:latin typeface="Arial"/>
                <a:cs typeface="Arial"/>
              </a:rPr>
              <a:t>On the Need for monitoring Space Weather Radiation Effects at LEO</a:t>
            </a:r>
          </a:p>
        </p:txBody>
      </p:sp>
      <p:sp>
        <p:nvSpPr>
          <p:cNvPr id="4" name="Text Box 25">
            <a:extLst>
              <a:ext uri="{FF2B5EF4-FFF2-40B4-BE49-F238E27FC236}">
                <a16:creationId xmlns:a16="http://schemas.microsoft.com/office/drawing/2014/main" id="{001782AA-5CB8-4BE5-DB33-071596AD9819}"/>
              </a:ext>
            </a:extLst>
          </p:cNvPr>
          <p:cNvSpPr txBox="1">
            <a:spLocks noChangeArrowheads="1"/>
          </p:cNvSpPr>
          <p:nvPr/>
        </p:nvSpPr>
        <p:spPr bwMode="auto">
          <a:xfrm>
            <a:off x="190781" y="6446878"/>
            <a:ext cx="4147755" cy="338554"/>
          </a:xfrm>
          <a:prstGeom prst="rect">
            <a:avLst/>
          </a:prstGeom>
          <a:noFill/>
          <a:ln>
            <a:noFill/>
          </a:ln>
          <a:effectLst/>
        </p:spPr>
        <p:txBody>
          <a:bodyPr wrap="square">
            <a:spAutoFit/>
          </a:bodyPr>
          <a:lstStyle/>
          <a:p>
            <a:r>
              <a:rPr lang="en-US" sz="1600" dirty="0">
                <a:solidFill>
                  <a:schemeClr val="bg1">
                    <a:lumMod val="50000"/>
                  </a:schemeClr>
                </a:solidFill>
                <a:latin typeface="Arial"/>
                <a:cs typeface="Arial"/>
              </a:rPr>
              <a:t>IRENE Workshop, Sykia, 22 May 2025</a:t>
            </a:r>
          </a:p>
        </p:txBody>
      </p:sp>
      <p:pic>
        <p:nvPicPr>
          <p:cNvPr id="5" name="Picture 4" descr="DUTH_logo.png">
            <a:extLst>
              <a:ext uri="{FF2B5EF4-FFF2-40B4-BE49-F238E27FC236}">
                <a16:creationId xmlns:a16="http://schemas.microsoft.com/office/drawing/2014/main" id="{D585E3A2-12A8-EB65-8580-4E36101DBE3B}"/>
              </a:ext>
            </a:extLst>
          </p:cNvPr>
          <p:cNvPicPr>
            <a:picLocks noChangeAspect="1"/>
          </p:cNvPicPr>
          <p:nvPr/>
        </p:nvPicPr>
        <p:blipFill rotWithShape="1">
          <a:blip r:embed="rId6"/>
          <a:srcRect t="745" b="4817"/>
          <a:stretch/>
        </p:blipFill>
        <p:spPr>
          <a:xfrm>
            <a:off x="11065805" y="63879"/>
            <a:ext cx="1047674" cy="1186112"/>
          </a:xfrm>
          <a:prstGeom prst="rect">
            <a:avLst/>
          </a:prstGeom>
        </p:spPr>
      </p:pic>
    </p:spTree>
    <p:extLst>
      <p:ext uri="{BB962C8B-B14F-4D97-AF65-F5344CB8AC3E}">
        <p14:creationId xmlns:p14="http://schemas.microsoft.com/office/powerpoint/2010/main" val="85694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63"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dissolv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dissolv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dissolve">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3"/>
                </p:tgtEl>
              </p:cMediaNode>
            </p:video>
            <p:seq concurrent="1" nextAc="seek">
              <p:cTn id="27" restart="whenNotActive" fill="hold" evtFilter="cancelBubble" nodeType="interactiveSeq">
                <p:stCondLst>
                  <p:cond evt="onClick" delay="0">
                    <p:tgtEl>
                      <p:spTgt spid="3"/>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3"/>
                                        </p:tgtEl>
                                      </p:cBhvr>
                                    </p:cmd>
                                  </p:childTnLst>
                                </p:cTn>
                              </p:par>
                            </p:childTnLst>
                          </p:cTn>
                        </p:par>
                      </p:childTnLst>
                    </p:cTn>
                  </p:par>
                </p:childTnLst>
              </p:cTn>
              <p:nextCondLst>
                <p:cond evt="onClick" delay="0">
                  <p:tgtEl>
                    <p:spTgt spid="3"/>
                  </p:tgtEl>
                </p:cond>
              </p:nextCondLst>
            </p:seq>
          </p:childTnLst>
        </p:cTn>
      </p:par>
    </p:tnLst>
    <p:bldLst>
      <p:bldP spid="19" grpId="0"/>
      <p:bldP spid="24" grpId="0"/>
      <p:bldP spid="25"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Slide Number Placeholder 1">
            <a:extLst>
              <a:ext uri="{FF2B5EF4-FFF2-40B4-BE49-F238E27FC236}">
                <a16:creationId xmlns:a16="http://schemas.microsoft.com/office/drawing/2014/main" id="{8BCCDEBF-EACF-BE48-9CB8-4053C5ED8965}"/>
              </a:ext>
            </a:extLst>
          </p:cNvPr>
          <p:cNvSpPr txBox="1">
            <a:spLocks/>
          </p:cNvSpPr>
          <p:nvPr/>
        </p:nvSpPr>
        <p:spPr>
          <a:xfrm>
            <a:off x="9133964" y="6448982"/>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AF9702C9-5732-F845-9DD4-C1E80F57E3AB}" type="slidenum">
              <a:rPr lang="en-US" sz="1600">
                <a:solidFill>
                  <a:srgbClr val="B2B4A5"/>
                </a:solidFill>
              </a:rPr>
              <a:pPr algn="r"/>
              <a:t>2</a:t>
            </a:fld>
            <a:endParaRPr lang="en-US" sz="1600" dirty="0">
              <a:solidFill>
                <a:srgbClr val="B2B4A5"/>
              </a:solidFill>
            </a:endParaRPr>
          </a:p>
        </p:txBody>
      </p:sp>
      <p:pic>
        <p:nvPicPr>
          <p:cNvPr id="46" name="Picture 45">
            <a:extLst>
              <a:ext uri="{FF2B5EF4-FFF2-40B4-BE49-F238E27FC236}">
                <a16:creationId xmlns:a16="http://schemas.microsoft.com/office/drawing/2014/main" id="{1D930BEC-FD8A-30C7-793F-F2BC16B0AEDA}"/>
              </a:ext>
            </a:extLst>
          </p:cNvPr>
          <p:cNvPicPr>
            <a:picLocks noChangeAspect="1"/>
          </p:cNvPicPr>
          <p:nvPr/>
        </p:nvPicPr>
        <p:blipFill>
          <a:blip r:embed="rId3"/>
          <a:stretch>
            <a:fillRect/>
          </a:stretch>
        </p:blipFill>
        <p:spPr>
          <a:xfrm>
            <a:off x="1557163" y="1059400"/>
            <a:ext cx="9077673" cy="5098626"/>
          </a:xfrm>
          <a:prstGeom prst="rect">
            <a:avLst/>
          </a:prstGeom>
        </p:spPr>
      </p:pic>
      <p:sp>
        <p:nvSpPr>
          <p:cNvPr id="57" name="Title 1">
            <a:extLst>
              <a:ext uri="{FF2B5EF4-FFF2-40B4-BE49-F238E27FC236}">
                <a16:creationId xmlns:a16="http://schemas.microsoft.com/office/drawing/2014/main" id="{2322A9FF-A93C-55D9-8547-0DC7C20EF776}"/>
              </a:ext>
            </a:extLst>
          </p:cNvPr>
          <p:cNvSpPr>
            <a:spLocks noGrp="1"/>
          </p:cNvSpPr>
          <p:nvPr>
            <p:ph type="title"/>
          </p:nvPr>
        </p:nvSpPr>
        <p:spPr>
          <a:xfrm>
            <a:off x="190782" y="198867"/>
            <a:ext cx="9566461" cy="574516"/>
          </a:xfrm>
        </p:spPr>
        <p:txBody>
          <a:bodyPr>
            <a:normAutofit/>
          </a:bodyPr>
          <a:lstStyle/>
          <a:p>
            <a:r>
              <a:rPr lang="en-US" sz="2800" dirty="0">
                <a:solidFill>
                  <a:schemeClr val="accent1"/>
                </a:solidFill>
                <a:latin typeface="Arial"/>
                <a:cs typeface="Arial"/>
              </a:rPr>
              <a:t>Mission Concept Overview</a:t>
            </a:r>
          </a:p>
        </p:txBody>
      </p:sp>
      <p:sp>
        <p:nvSpPr>
          <p:cNvPr id="2" name="Text Box 25">
            <a:extLst>
              <a:ext uri="{FF2B5EF4-FFF2-40B4-BE49-F238E27FC236}">
                <a16:creationId xmlns:a16="http://schemas.microsoft.com/office/drawing/2014/main" id="{777BC448-26BA-4EDC-13A5-F9879D75C1B4}"/>
              </a:ext>
            </a:extLst>
          </p:cNvPr>
          <p:cNvSpPr txBox="1">
            <a:spLocks noChangeArrowheads="1"/>
          </p:cNvSpPr>
          <p:nvPr/>
        </p:nvSpPr>
        <p:spPr bwMode="auto">
          <a:xfrm>
            <a:off x="190781" y="6446878"/>
            <a:ext cx="4147755" cy="338554"/>
          </a:xfrm>
          <a:prstGeom prst="rect">
            <a:avLst/>
          </a:prstGeom>
          <a:noFill/>
          <a:ln>
            <a:noFill/>
          </a:ln>
          <a:effectLst/>
        </p:spPr>
        <p:txBody>
          <a:bodyPr wrap="square">
            <a:spAutoFit/>
          </a:bodyPr>
          <a:lstStyle/>
          <a:p>
            <a:r>
              <a:rPr lang="en-US" sz="1600" dirty="0">
                <a:solidFill>
                  <a:schemeClr val="bg1">
                    <a:lumMod val="50000"/>
                  </a:schemeClr>
                </a:solidFill>
                <a:latin typeface="Arial"/>
                <a:cs typeface="Arial"/>
              </a:rPr>
              <a:t>IRENE Workshop, Sykia, 22 May 2025</a:t>
            </a:r>
          </a:p>
        </p:txBody>
      </p:sp>
      <p:pic>
        <p:nvPicPr>
          <p:cNvPr id="4" name="Picture 3">
            <a:extLst>
              <a:ext uri="{FF2B5EF4-FFF2-40B4-BE49-F238E27FC236}">
                <a16:creationId xmlns:a16="http://schemas.microsoft.com/office/drawing/2014/main" id="{D427EE43-F980-1807-8C13-C20B52E5DC79}"/>
              </a:ext>
            </a:extLst>
          </p:cNvPr>
          <p:cNvPicPr>
            <a:picLocks noChangeAspect="1"/>
          </p:cNvPicPr>
          <p:nvPr/>
        </p:nvPicPr>
        <p:blipFill>
          <a:blip r:embed="rId4"/>
          <a:stretch>
            <a:fillRect/>
          </a:stretch>
        </p:blipFill>
        <p:spPr>
          <a:xfrm>
            <a:off x="2701981" y="1857831"/>
            <a:ext cx="6788035" cy="3501764"/>
          </a:xfrm>
          <a:prstGeom prst="rect">
            <a:avLst/>
          </a:prstGeom>
        </p:spPr>
      </p:pic>
      <p:pic>
        <p:nvPicPr>
          <p:cNvPr id="5" name="Picture 4" descr="DUTH_logo.png">
            <a:extLst>
              <a:ext uri="{FF2B5EF4-FFF2-40B4-BE49-F238E27FC236}">
                <a16:creationId xmlns:a16="http://schemas.microsoft.com/office/drawing/2014/main" id="{BB5C8459-7AE8-BE91-D848-783E8406C043}"/>
              </a:ext>
            </a:extLst>
          </p:cNvPr>
          <p:cNvPicPr>
            <a:picLocks noChangeAspect="1"/>
          </p:cNvPicPr>
          <p:nvPr/>
        </p:nvPicPr>
        <p:blipFill rotWithShape="1">
          <a:blip r:embed="rId5"/>
          <a:srcRect t="745" b="4817"/>
          <a:stretch/>
        </p:blipFill>
        <p:spPr>
          <a:xfrm>
            <a:off x="11065805" y="63879"/>
            <a:ext cx="1047674" cy="1186112"/>
          </a:xfrm>
          <a:prstGeom prst="rect">
            <a:avLst/>
          </a:prstGeom>
        </p:spPr>
      </p:pic>
    </p:spTree>
    <p:extLst>
      <p:ext uri="{BB962C8B-B14F-4D97-AF65-F5344CB8AC3E}">
        <p14:creationId xmlns:p14="http://schemas.microsoft.com/office/powerpoint/2010/main" val="222911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Slide Number Placeholder 1">
            <a:extLst>
              <a:ext uri="{FF2B5EF4-FFF2-40B4-BE49-F238E27FC236}">
                <a16:creationId xmlns:a16="http://schemas.microsoft.com/office/drawing/2014/main" id="{8BCCDEBF-EACF-BE48-9CB8-4053C5ED8965}"/>
              </a:ext>
            </a:extLst>
          </p:cNvPr>
          <p:cNvSpPr txBox="1">
            <a:spLocks/>
          </p:cNvSpPr>
          <p:nvPr/>
        </p:nvSpPr>
        <p:spPr>
          <a:xfrm>
            <a:off x="9133964" y="6448982"/>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AF9702C9-5732-F845-9DD4-C1E80F57E3AB}" type="slidenum">
              <a:rPr lang="en-US" sz="1600">
                <a:solidFill>
                  <a:srgbClr val="B2B4A5"/>
                </a:solidFill>
              </a:rPr>
              <a:pPr algn="r"/>
              <a:t>20</a:t>
            </a:fld>
            <a:endParaRPr lang="en-US" sz="1600" dirty="0">
              <a:solidFill>
                <a:srgbClr val="B2B4A5"/>
              </a:solidFill>
            </a:endParaRPr>
          </a:p>
        </p:txBody>
      </p:sp>
      <p:sp>
        <p:nvSpPr>
          <p:cNvPr id="28" name="Content Placeholder 2">
            <a:extLst>
              <a:ext uri="{FF2B5EF4-FFF2-40B4-BE49-F238E27FC236}">
                <a16:creationId xmlns:a16="http://schemas.microsoft.com/office/drawing/2014/main" id="{C5FD9EBA-F00E-36E8-00FD-EC84D273758F}"/>
              </a:ext>
            </a:extLst>
          </p:cNvPr>
          <p:cNvSpPr txBox="1">
            <a:spLocks/>
          </p:cNvSpPr>
          <p:nvPr/>
        </p:nvSpPr>
        <p:spPr>
          <a:xfrm>
            <a:off x="7426872" y="3317008"/>
            <a:ext cx="4536531" cy="19992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5E6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5E6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5E6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5E6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5E6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Arial" panose="020B0604020202020204" pitchFamily="34" charset="0"/>
                <a:cs typeface="Arial" panose="020B0604020202020204" pitchFamily="34" charset="0"/>
              </a:rPr>
              <a:t>A team lead by the Democritus University of Thrace proposed the ReTiMo mission concept, which was selected amongst 45 proposals, and was one of the studies that was funded for further maturity. </a:t>
            </a:r>
            <a:endParaRPr lang="en-US" sz="2200" dirty="0">
              <a:latin typeface="Arial" panose="020B0604020202020204" pitchFamily="34" charset="0"/>
              <a:cs typeface="Arial" panose="020B0604020202020204" pitchFamily="34" charset="0"/>
            </a:endParaRPr>
          </a:p>
        </p:txBody>
      </p:sp>
      <p:pic>
        <p:nvPicPr>
          <p:cNvPr id="29" name="Picture 28">
            <a:extLst>
              <a:ext uri="{FF2B5EF4-FFF2-40B4-BE49-F238E27FC236}">
                <a16:creationId xmlns:a16="http://schemas.microsoft.com/office/drawing/2014/main" id="{8C50820D-0931-67BC-FD45-B276C77143FF}"/>
              </a:ext>
            </a:extLst>
          </p:cNvPr>
          <p:cNvPicPr>
            <a:picLocks noChangeAspect="1"/>
          </p:cNvPicPr>
          <p:nvPr/>
        </p:nvPicPr>
        <p:blipFill>
          <a:blip r:embed="rId3"/>
          <a:stretch>
            <a:fillRect/>
          </a:stretch>
        </p:blipFill>
        <p:spPr>
          <a:xfrm>
            <a:off x="407336" y="1478479"/>
            <a:ext cx="6788035" cy="3501764"/>
          </a:xfrm>
          <a:prstGeom prst="rect">
            <a:avLst/>
          </a:prstGeom>
        </p:spPr>
      </p:pic>
      <p:sp>
        <p:nvSpPr>
          <p:cNvPr id="35" name="Content Placeholder 2">
            <a:extLst>
              <a:ext uri="{FF2B5EF4-FFF2-40B4-BE49-F238E27FC236}">
                <a16:creationId xmlns:a16="http://schemas.microsoft.com/office/drawing/2014/main" id="{F41FD1EC-C5C0-C52D-5799-489BE1FAEC84}"/>
              </a:ext>
            </a:extLst>
          </p:cNvPr>
          <p:cNvSpPr txBox="1">
            <a:spLocks/>
          </p:cNvSpPr>
          <p:nvPr/>
        </p:nvSpPr>
        <p:spPr>
          <a:xfrm>
            <a:off x="7426871" y="1751021"/>
            <a:ext cx="4536531" cy="19992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5E6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5E6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5E6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5E6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5E6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Arial" panose="020B0604020202020204" pitchFamily="34" charset="0"/>
                <a:cs typeface="Arial" panose="020B0604020202020204" pitchFamily="34" charset="0"/>
              </a:rPr>
              <a:t>Responding to this need, </a:t>
            </a:r>
            <a:r>
              <a:rPr lang="en-US" sz="2000" b="1" dirty="0">
                <a:latin typeface="Arial" panose="020B0604020202020204" pitchFamily="34" charset="0"/>
                <a:cs typeface="Arial" panose="020B0604020202020204" pitchFamily="34" charset="0"/>
              </a:rPr>
              <a:t>ESA </a:t>
            </a:r>
            <a:r>
              <a:rPr lang="en-US" sz="2000" dirty="0">
                <a:latin typeface="Arial" panose="020B0604020202020204" pitchFamily="34" charset="0"/>
                <a:cs typeface="Arial" panose="020B0604020202020204" pitchFamily="34" charset="0"/>
              </a:rPr>
              <a:t>issued a Call for Ideas for a nano-satellite for real-time Space Weather Monitoring</a:t>
            </a:r>
          </a:p>
        </p:txBody>
      </p:sp>
      <p:sp>
        <p:nvSpPr>
          <p:cNvPr id="37" name="Title 1">
            <a:extLst>
              <a:ext uri="{FF2B5EF4-FFF2-40B4-BE49-F238E27FC236}">
                <a16:creationId xmlns:a16="http://schemas.microsoft.com/office/drawing/2014/main" id="{4E993A2C-5F42-ED12-E0A9-48AFD0494880}"/>
              </a:ext>
            </a:extLst>
          </p:cNvPr>
          <p:cNvSpPr txBox="1">
            <a:spLocks/>
          </p:cNvSpPr>
          <p:nvPr/>
        </p:nvSpPr>
        <p:spPr bwMode="auto">
          <a:xfrm>
            <a:off x="190782" y="198867"/>
            <a:ext cx="11074295" cy="5745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34290" rIns="0" bIns="34290" numCol="1" rtlCol="0" anchor="ctr" anchorCtr="0" compatLnSpc="1">
            <a:prstTxWarp prst="textNoShape">
              <a:avLst/>
            </a:prstTxWarp>
            <a:noAutofit/>
          </a:bodyPr>
          <a:lstStyle>
            <a:lvl1pPr algn="l" defTabSz="914400" rtl="0" eaLnBrk="1" latinLnBrk="0" hangingPunct="1">
              <a:lnSpc>
                <a:spcPct val="90000"/>
              </a:lnSpc>
              <a:spcBef>
                <a:spcPct val="0"/>
              </a:spcBef>
              <a:buNone/>
              <a:defRPr sz="4400" kern="1200">
                <a:solidFill>
                  <a:srgbClr val="335E6F"/>
                </a:solidFill>
                <a:latin typeface="+mj-lt"/>
                <a:ea typeface="+mj-ea"/>
                <a:cs typeface="+mj-cs"/>
              </a:defRPr>
            </a:lvl1pPr>
          </a:lstStyle>
          <a:p>
            <a:r>
              <a:rPr lang="en-US" sz="2800" dirty="0">
                <a:solidFill>
                  <a:schemeClr val="accent1"/>
                </a:solidFill>
                <a:latin typeface="Arial"/>
                <a:cs typeface="Arial"/>
              </a:rPr>
              <a:t>On the Need for monitoring Space Weather Radiation Effects at LEO</a:t>
            </a:r>
          </a:p>
        </p:txBody>
      </p:sp>
      <p:sp>
        <p:nvSpPr>
          <p:cNvPr id="3" name="Text Box 25">
            <a:extLst>
              <a:ext uri="{FF2B5EF4-FFF2-40B4-BE49-F238E27FC236}">
                <a16:creationId xmlns:a16="http://schemas.microsoft.com/office/drawing/2014/main" id="{1433BD1D-1FF8-ECB0-1D8D-4BC090F9695D}"/>
              </a:ext>
            </a:extLst>
          </p:cNvPr>
          <p:cNvSpPr txBox="1">
            <a:spLocks noChangeArrowheads="1"/>
          </p:cNvSpPr>
          <p:nvPr/>
        </p:nvSpPr>
        <p:spPr bwMode="auto">
          <a:xfrm>
            <a:off x="190781" y="6446878"/>
            <a:ext cx="4147755" cy="338554"/>
          </a:xfrm>
          <a:prstGeom prst="rect">
            <a:avLst/>
          </a:prstGeom>
          <a:noFill/>
          <a:ln>
            <a:noFill/>
          </a:ln>
          <a:effectLst/>
        </p:spPr>
        <p:txBody>
          <a:bodyPr wrap="square">
            <a:spAutoFit/>
          </a:bodyPr>
          <a:lstStyle/>
          <a:p>
            <a:r>
              <a:rPr lang="en-US" sz="1600" dirty="0">
                <a:solidFill>
                  <a:schemeClr val="bg1">
                    <a:lumMod val="50000"/>
                  </a:schemeClr>
                </a:solidFill>
                <a:latin typeface="Arial"/>
                <a:cs typeface="Arial"/>
              </a:rPr>
              <a:t>IRENE Workshop, Sykia, 22 May 2025</a:t>
            </a:r>
          </a:p>
        </p:txBody>
      </p:sp>
      <p:pic>
        <p:nvPicPr>
          <p:cNvPr id="5" name="Picture 4" descr="DUTH_logo.png">
            <a:extLst>
              <a:ext uri="{FF2B5EF4-FFF2-40B4-BE49-F238E27FC236}">
                <a16:creationId xmlns:a16="http://schemas.microsoft.com/office/drawing/2014/main" id="{CB3021E2-4604-7071-E07C-B6304400D852}"/>
              </a:ext>
            </a:extLst>
          </p:cNvPr>
          <p:cNvPicPr>
            <a:picLocks noChangeAspect="1"/>
          </p:cNvPicPr>
          <p:nvPr/>
        </p:nvPicPr>
        <p:blipFill rotWithShape="1">
          <a:blip r:embed="rId4"/>
          <a:srcRect t="745" b="4817"/>
          <a:stretch/>
        </p:blipFill>
        <p:spPr>
          <a:xfrm>
            <a:off x="11065805" y="63879"/>
            <a:ext cx="1047674" cy="1186112"/>
          </a:xfrm>
          <a:prstGeom prst="rect">
            <a:avLst/>
          </a:prstGeom>
        </p:spPr>
      </p:pic>
    </p:spTree>
    <p:extLst>
      <p:ext uri="{BB962C8B-B14F-4D97-AF65-F5344CB8AC3E}">
        <p14:creationId xmlns:p14="http://schemas.microsoft.com/office/powerpoint/2010/main" val="2543248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1">
            <a:extLst>
              <a:ext uri="{FF2B5EF4-FFF2-40B4-BE49-F238E27FC236}">
                <a16:creationId xmlns:a16="http://schemas.microsoft.com/office/drawing/2014/main" id="{81022C49-D1BD-0A48-913C-E4BB22350F20}"/>
              </a:ext>
            </a:extLst>
          </p:cNvPr>
          <p:cNvSpPr txBox="1">
            <a:spLocks/>
          </p:cNvSpPr>
          <p:nvPr/>
        </p:nvSpPr>
        <p:spPr>
          <a:xfrm>
            <a:off x="9118603" y="6492875"/>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AF9702C9-5732-F845-9DD4-C1E80F57E3AB}" type="slidenum">
              <a:rPr lang="en-US" sz="1600">
                <a:solidFill>
                  <a:srgbClr val="B2B4A5"/>
                </a:solidFill>
              </a:rPr>
              <a:pPr algn="r"/>
              <a:t>21</a:t>
            </a:fld>
            <a:endParaRPr lang="en-US" sz="1600" dirty="0">
              <a:solidFill>
                <a:srgbClr val="B2B4A5"/>
              </a:solidFill>
            </a:endParaRPr>
          </a:p>
        </p:txBody>
      </p:sp>
      <p:sp>
        <p:nvSpPr>
          <p:cNvPr id="12" name="TextBox 11">
            <a:extLst>
              <a:ext uri="{FF2B5EF4-FFF2-40B4-BE49-F238E27FC236}">
                <a16:creationId xmlns:a16="http://schemas.microsoft.com/office/drawing/2014/main" id="{9429430D-F783-B4F3-9DF1-7AD9DE3B7A69}"/>
              </a:ext>
            </a:extLst>
          </p:cNvPr>
          <p:cNvSpPr txBox="1"/>
          <p:nvPr/>
        </p:nvSpPr>
        <p:spPr>
          <a:xfrm>
            <a:off x="9024730" y="1938130"/>
            <a:ext cx="184731" cy="369332"/>
          </a:xfrm>
          <a:prstGeom prst="rect">
            <a:avLst/>
          </a:prstGeom>
          <a:noFill/>
        </p:spPr>
        <p:txBody>
          <a:bodyPr wrap="none" rtlCol="0">
            <a:spAutoFit/>
          </a:bodyPr>
          <a:lstStyle/>
          <a:p>
            <a:endParaRPr lang="x-none"/>
          </a:p>
        </p:txBody>
      </p:sp>
      <p:sp>
        <p:nvSpPr>
          <p:cNvPr id="10" name="TextBox 9"/>
          <p:cNvSpPr txBox="1"/>
          <p:nvPr/>
        </p:nvSpPr>
        <p:spPr>
          <a:xfrm>
            <a:off x="199205" y="1476465"/>
            <a:ext cx="11764198" cy="646331"/>
          </a:xfrm>
          <a:prstGeom prst="rect">
            <a:avLst/>
          </a:prstGeom>
          <a:noFill/>
        </p:spPr>
        <p:txBody>
          <a:bodyPr wrap="square" rtlCol="0">
            <a:spAutoFit/>
          </a:bodyPr>
          <a:lstStyle/>
          <a:p>
            <a:pPr marL="285750" indent="-285750">
              <a:buFont typeface="Wingdings" panose="05000000000000000000" pitchFamily="2" charset="2"/>
              <a:buChar char="q"/>
            </a:pPr>
            <a:r>
              <a:rPr lang="en-US" dirty="0"/>
              <a:t>A network of Ground Stations will be used, to ensure the near-real-time monitoring of space weather effects at LEO</a:t>
            </a:r>
          </a:p>
          <a:p>
            <a:pPr marL="285750" indent="-285750">
              <a:buFont typeface="Wingdings" panose="05000000000000000000" pitchFamily="2" charset="2"/>
              <a:buChar char="q"/>
            </a:pPr>
            <a:r>
              <a:rPr lang="en-US" dirty="0"/>
              <a:t>Libre Space Foundation’s contracted Ground Stations is baselined</a:t>
            </a:r>
          </a:p>
        </p:txBody>
      </p:sp>
      <p:pic>
        <p:nvPicPr>
          <p:cNvPr id="2" name="Picture 1"/>
          <p:cNvPicPr>
            <a:picLocks noChangeAspect="1"/>
          </p:cNvPicPr>
          <p:nvPr/>
        </p:nvPicPr>
        <p:blipFill>
          <a:blip r:embed="rId2"/>
          <a:stretch>
            <a:fillRect/>
          </a:stretch>
        </p:blipFill>
        <p:spPr>
          <a:xfrm>
            <a:off x="2287373" y="2307462"/>
            <a:ext cx="7617253" cy="3889185"/>
          </a:xfrm>
          <a:prstGeom prst="rect">
            <a:avLst/>
          </a:prstGeom>
        </p:spPr>
      </p:pic>
      <p:sp>
        <p:nvSpPr>
          <p:cNvPr id="13" name="Title 1">
            <a:extLst>
              <a:ext uri="{FF2B5EF4-FFF2-40B4-BE49-F238E27FC236}">
                <a16:creationId xmlns:a16="http://schemas.microsoft.com/office/drawing/2014/main" id="{3EA9C8B1-6C54-3443-C955-72FA9E17D5D2}"/>
              </a:ext>
            </a:extLst>
          </p:cNvPr>
          <p:cNvSpPr>
            <a:spLocks noGrp="1"/>
          </p:cNvSpPr>
          <p:nvPr>
            <p:ph type="title"/>
          </p:nvPr>
        </p:nvSpPr>
        <p:spPr>
          <a:xfrm>
            <a:off x="190782" y="198867"/>
            <a:ext cx="9566461" cy="574516"/>
          </a:xfrm>
        </p:spPr>
        <p:txBody>
          <a:bodyPr>
            <a:normAutofit/>
          </a:bodyPr>
          <a:lstStyle/>
          <a:p>
            <a:r>
              <a:rPr lang="en-US" sz="2800" dirty="0">
                <a:solidFill>
                  <a:schemeClr val="accent1"/>
                </a:solidFill>
                <a:latin typeface="Arial"/>
                <a:cs typeface="Arial"/>
              </a:rPr>
              <a:t>Mission Concept Overview</a:t>
            </a:r>
          </a:p>
        </p:txBody>
      </p:sp>
      <p:sp>
        <p:nvSpPr>
          <p:cNvPr id="15" name="Title 1">
            <a:extLst>
              <a:ext uri="{FF2B5EF4-FFF2-40B4-BE49-F238E27FC236}">
                <a16:creationId xmlns:a16="http://schemas.microsoft.com/office/drawing/2014/main" id="{ECA1EDD9-B6B7-FACD-3178-1AEF88EBA3AC}"/>
              </a:ext>
            </a:extLst>
          </p:cNvPr>
          <p:cNvSpPr txBox="1">
            <a:spLocks/>
          </p:cNvSpPr>
          <p:nvPr/>
        </p:nvSpPr>
        <p:spPr bwMode="auto">
          <a:xfrm>
            <a:off x="198000" y="869483"/>
            <a:ext cx="10357158" cy="5745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34290" rIns="0" bIns="34290" numCol="1" rtlCol="0" anchor="ctr" anchorCtr="0" compatLnSpc="1">
            <a:prstTxWarp prst="textNoShape">
              <a:avLst/>
            </a:prstTxWarp>
            <a:noAutofit/>
          </a:bodyPr>
          <a:lstStyle>
            <a:lvl1pPr algn="l" defTabSz="914400" rtl="0" eaLnBrk="1" latinLnBrk="0" hangingPunct="1">
              <a:lnSpc>
                <a:spcPct val="90000"/>
              </a:lnSpc>
              <a:spcBef>
                <a:spcPct val="0"/>
              </a:spcBef>
              <a:buNone/>
              <a:defRPr sz="4400" kern="1200">
                <a:solidFill>
                  <a:srgbClr val="335E6F"/>
                </a:solidFill>
                <a:latin typeface="+mj-lt"/>
                <a:ea typeface="+mj-ea"/>
                <a:cs typeface="+mj-cs"/>
              </a:defRPr>
            </a:lvl1pPr>
          </a:lstStyle>
          <a:p>
            <a:r>
              <a:rPr lang="en-US" sz="2200" b="1" dirty="0">
                <a:latin typeface="Arial"/>
                <a:cs typeface="Arial"/>
              </a:rPr>
              <a:t>Ground Station Network</a:t>
            </a:r>
          </a:p>
        </p:txBody>
      </p:sp>
      <p:sp>
        <p:nvSpPr>
          <p:cNvPr id="4" name="Text Box 25">
            <a:extLst>
              <a:ext uri="{FF2B5EF4-FFF2-40B4-BE49-F238E27FC236}">
                <a16:creationId xmlns:a16="http://schemas.microsoft.com/office/drawing/2014/main" id="{142A8045-F7C3-B1E9-FAA0-BF39765C6FA7}"/>
              </a:ext>
            </a:extLst>
          </p:cNvPr>
          <p:cNvSpPr txBox="1">
            <a:spLocks noChangeArrowheads="1"/>
          </p:cNvSpPr>
          <p:nvPr/>
        </p:nvSpPr>
        <p:spPr bwMode="auto">
          <a:xfrm>
            <a:off x="190781" y="6446878"/>
            <a:ext cx="4147755" cy="338554"/>
          </a:xfrm>
          <a:prstGeom prst="rect">
            <a:avLst/>
          </a:prstGeom>
          <a:noFill/>
          <a:ln>
            <a:noFill/>
          </a:ln>
          <a:effectLst/>
        </p:spPr>
        <p:txBody>
          <a:bodyPr wrap="square">
            <a:spAutoFit/>
          </a:bodyPr>
          <a:lstStyle/>
          <a:p>
            <a:r>
              <a:rPr lang="en-US" sz="1600" dirty="0">
                <a:solidFill>
                  <a:schemeClr val="bg1">
                    <a:lumMod val="50000"/>
                  </a:schemeClr>
                </a:solidFill>
                <a:latin typeface="Arial"/>
                <a:cs typeface="Arial"/>
              </a:rPr>
              <a:t>IRENE Workshop, Sykia, 22 May 2025</a:t>
            </a:r>
          </a:p>
        </p:txBody>
      </p:sp>
      <p:pic>
        <p:nvPicPr>
          <p:cNvPr id="6" name="Picture 5" descr="DUTH_logo.png">
            <a:extLst>
              <a:ext uri="{FF2B5EF4-FFF2-40B4-BE49-F238E27FC236}">
                <a16:creationId xmlns:a16="http://schemas.microsoft.com/office/drawing/2014/main" id="{44B7E844-24A8-22A6-B2A7-4BAC9B9B0BED}"/>
              </a:ext>
            </a:extLst>
          </p:cNvPr>
          <p:cNvPicPr>
            <a:picLocks noChangeAspect="1"/>
          </p:cNvPicPr>
          <p:nvPr/>
        </p:nvPicPr>
        <p:blipFill rotWithShape="1">
          <a:blip r:embed="rId3"/>
          <a:srcRect t="745" b="4817"/>
          <a:stretch/>
        </p:blipFill>
        <p:spPr>
          <a:xfrm>
            <a:off x="11065805" y="63879"/>
            <a:ext cx="1047674" cy="1186112"/>
          </a:xfrm>
          <a:prstGeom prst="rect">
            <a:avLst/>
          </a:prstGeom>
        </p:spPr>
      </p:pic>
    </p:spTree>
    <p:extLst>
      <p:ext uri="{BB962C8B-B14F-4D97-AF65-F5344CB8AC3E}">
        <p14:creationId xmlns:p14="http://schemas.microsoft.com/office/powerpoint/2010/main" val="27772561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916613D7-4F84-80F7-3ED5-0E1F5B17841C}"/>
              </a:ext>
            </a:extLst>
          </p:cNvPr>
          <p:cNvSpPr/>
          <p:nvPr/>
        </p:nvSpPr>
        <p:spPr>
          <a:xfrm>
            <a:off x="0" y="736606"/>
            <a:ext cx="12191999" cy="61213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dirty="0"/>
          </a:p>
        </p:txBody>
      </p:sp>
      <p:sp>
        <p:nvSpPr>
          <p:cNvPr id="43" name="Line 4">
            <a:extLst>
              <a:ext uri="{FF2B5EF4-FFF2-40B4-BE49-F238E27FC236}">
                <a16:creationId xmlns:a16="http://schemas.microsoft.com/office/drawing/2014/main" id="{F1580DE9-02F0-4606-E6C0-F2B898AD873C}"/>
              </a:ext>
            </a:extLst>
          </p:cNvPr>
          <p:cNvSpPr>
            <a:spLocks noChangeShapeType="1"/>
          </p:cNvSpPr>
          <p:nvPr/>
        </p:nvSpPr>
        <p:spPr bwMode="auto">
          <a:xfrm>
            <a:off x="-96904" y="609600"/>
            <a:ext cx="11063346" cy="0"/>
          </a:xfrm>
          <a:prstGeom prst="line">
            <a:avLst/>
          </a:prstGeom>
          <a:noFill/>
          <a:ln w="19050" cmpd="sng">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6" name="TextBox 5">
            <a:extLst>
              <a:ext uri="{FF2B5EF4-FFF2-40B4-BE49-F238E27FC236}">
                <a16:creationId xmlns:a16="http://schemas.microsoft.com/office/drawing/2014/main" id="{6E994782-D544-6ABB-B81C-392B5E078AE3}"/>
              </a:ext>
            </a:extLst>
          </p:cNvPr>
          <p:cNvSpPr txBox="1"/>
          <p:nvPr/>
        </p:nvSpPr>
        <p:spPr>
          <a:xfrm>
            <a:off x="78521" y="63879"/>
            <a:ext cx="11058348" cy="523220"/>
          </a:xfrm>
          <a:prstGeom prst="rect">
            <a:avLst/>
          </a:prstGeom>
          <a:noFill/>
        </p:spPr>
        <p:txBody>
          <a:bodyPr wrap="square" rtlCol="0">
            <a:spAutoFit/>
          </a:bodyPr>
          <a:lstStyle/>
          <a:p>
            <a:r>
              <a:rPr lang="en-US" sz="2800" b="1" dirty="0"/>
              <a:t>ReTiMo</a:t>
            </a:r>
            <a:r>
              <a:rPr lang="en-US" sz="2800" dirty="0"/>
              <a:t>: </a:t>
            </a:r>
            <a:r>
              <a:rPr lang="el-GR" sz="2800" dirty="0"/>
              <a:t>Επιτήρηση </a:t>
            </a:r>
            <a:r>
              <a:rPr lang="el-GR" sz="2800" dirty="0" err="1"/>
              <a:t>Διαστημικο</a:t>
            </a:r>
            <a:r>
              <a:rPr lang="en-US" sz="2800" dirty="0" err="1"/>
              <a:t>ύ</a:t>
            </a:r>
            <a:r>
              <a:rPr lang="el-GR" sz="2800" dirty="0"/>
              <a:t> Καιρού από Ελληνικό </a:t>
            </a:r>
            <a:r>
              <a:rPr lang="el-GR" sz="2800" dirty="0" err="1"/>
              <a:t>νανο</a:t>
            </a:r>
            <a:r>
              <a:rPr lang="el-GR" sz="2800" dirty="0"/>
              <a:t>-δορυφόρο</a:t>
            </a:r>
            <a:endParaRPr lang="en-US" sz="2400" dirty="0"/>
          </a:p>
        </p:txBody>
      </p:sp>
      <p:sp>
        <p:nvSpPr>
          <p:cNvPr id="3" name="TextBox 2">
            <a:extLst>
              <a:ext uri="{FF2B5EF4-FFF2-40B4-BE49-F238E27FC236}">
                <a16:creationId xmlns:a16="http://schemas.microsoft.com/office/drawing/2014/main" id="{EB066A0E-09C5-828D-4BC5-1DFC05DBD8DC}"/>
              </a:ext>
            </a:extLst>
          </p:cNvPr>
          <p:cNvSpPr txBox="1"/>
          <p:nvPr/>
        </p:nvSpPr>
        <p:spPr>
          <a:xfrm>
            <a:off x="1444441" y="1045991"/>
            <a:ext cx="9980648" cy="400110"/>
          </a:xfrm>
          <a:prstGeom prst="rect">
            <a:avLst/>
          </a:prstGeom>
          <a:noFill/>
        </p:spPr>
        <p:txBody>
          <a:bodyPr wrap="square" rtlCol="0">
            <a:spAutoFit/>
          </a:bodyPr>
          <a:lstStyle/>
          <a:p>
            <a:r>
              <a:rPr lang="en-US" sz="2000" dirty="0"/>
              <a:t>International interest in ReTiMo measurements </a:t>
            </a:r>
            <a:r>
              <a:rPr lang="el-GR" sz="2000" dirty="0"/>
              <a:t>/ </a:t>
            </a:r>
            <a:r>
              <a:rPr lang="en-US" sz="2000" dirty="0"/>
              <a:t>Letters of Support:</a:t>
            </a:r>
            <a:endParaRPr lang="en-GR" sz="2000" dirty="0"/>
          </a:p>
        </p:txBody>
      </p:sp>
      <p:grpSp>
        <p:nvGrpSpPr>
          <p:cNvPr id="4" name="Group 3">
            <a:extLst>
              <a:ext uri="{FF2B5EF4-FFF2-40B4-BE49-F238E27FC236}">
                <a16:creationId xmlns:a16="http://schemas.microsoft.com/office/drawing/2014/main" id="{45492C6C-21AF-9DE4-061D-ABDFB3C36F01}"/>
              </a:ext>
            </a:extLst>
          </p:cNvPr>
          <p:cNvGrpSpPr/>
          <p:nvPr/>
        </p:nvGrpSpPr>
        <p:grpSpPr>
          <a:xfrm>
            <a:off x="257305" y="1787132"/>
            <a:ext cx="2234398" cy="3283736"/>
            <a:chOff x="161072" y="1571182"/>
            <a:chExt cx="3048289" cy="4763598"/>
          </a:xfrm>
        </p:grpSpPr>
        <p:pic>
          <p:nvPicPr>
            <p:cNvPr id="5" name="Picture 4">
              <a:extLst>
                <a:ext uri="{FF2B5EF4-FFF2-40B4-BE49-F238E27FC236}">
                  <a16:creationId xmlns:a16="http://schemas.microsoft.com/office/drawing/2014/main" id="{B78C21E5-54F5-634F-91E2-18D2D17DBA00}"/>
                </a:ext>
              </a:extLst>
            </p:cNvPr>
            <p:cNvPicPr>
              <a:picLocks noChangeAspect="1"/>
            </p:cNvPicPr>
            <p:nvPr/>
          </p:nvPicPr>
          <p:blipFill>
            <a:blip r:embed="rId2"/>
            <a:stretch>
              <a:fillRect/>
            </a:stretch>
          </p:blipFill>
          <p:spPr>
            <a:xfrm>
              <a:off x="221764" y="1571182"/>
              <a:ext cx="2625657" cy="3715635"/>
            </a:xfrm>
            <a:prstGeom prst="rect">
              <a:avLst/>
            </a:prstGeom>
          </p:spPr>
        </p:pic>
        <p:pic>
          <p:nvPicPr>
            <p:cNvPr id="9" name="Picture 8">
              <a:extLst>
                <a:ext uri="{FF2B5EF4-FFF2-40B4-BE49-F238E27FC236}">
                  <a16:creationId xmlns:a16="http://schemas.microsoft.com/office/drawing/2014/main" id="{6DCB9DFB-F396-FE57-FCF7-ABA732581F22}"/>
                </a:ext>
              </a:extLst>
            </p:cNvPr>
            <p:cNvPicPr>
              <a:picLocks noChangeAspect="1"/>
            </p:cNvPicPr>
            <p:nvPr/>
          </p:nvPicPr>
          <p:blipFill rotWithShape="1">
            <a:blip r:embed="rId3"/>
            <a:srcRect l="4090" t="23430" r="3969"/>
            <a:stretch/>
          </p:blipFill>
          <p:spPr>
            <a:xfrm>
              <a:off x="329184" y="4936021"/>
              <a:ext cx="2414016" cy="1312379"/>
            </a:xfrm>
            <a:prstGeom prst="rect">
              <a:avLst/>
            </a:prstGeom>
          </p:spPr>
        </p:pic>
        <p:sp>
          <p:nvSpPr>
            <p:cNvPr id="10" name="Rectangle 9">
              <a:extLst>
                <a:ext uri="{FF2B5EF4-FFF2-40B4-BE49-F238E27FC236}">
                  <a16:creationId xmlns:a16="http://schemas.microsoft.com/office/drawing/2014/main" id="{2DF8A308-0B52-1600-3FB0-C4F4196A8E4B}"/>
                </a:ext>
              </a:extLst>
            </p:cNvPr>
            <p:cNvSpPr/>
            <p:nvPr/>
          </p:nvSpPr>
          <p:spPr>
            <a:xfrm>
              <a:off x="161072" y="1571182"/>
              <a:ext cx="3048289" cy="47635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dirty="0"/>
            </a:p>
          </p:txBody>
        </p:sp>
      </p:grpSp>
      <p:pic>
        <p:nvPicPr>
          <p:cNvPr id="11" name="Picture 10">
            <a:extLst>
              <a:ext uri="{FF2B5EF4-FFF2-40B4-BE49-F238E27FC236}">
                <a16:creationId xmlns:a16="http://schemas.microsoft.com/office/drawing/2014/main" id="{62C300EB-982B-D415-D214-36DFC09E10D4}"/>
              </a:ext>
            </a:extLst>
          </p:cNvPr>
          <p:cNvPicPr>
            <a:picLocks noChangeAspect="1"/>
          </p:cNvPicPr>
          <p:nvPr/>
        </p:nvPicPr>
        <p:blipFill rotWithShape="1">
          <a:blip r:embed="rId4"/>
          <a:srcRect l="8579"/>
          <a:stretch/>
        </p:blipFill>
        <p:spPr>
          <a:xfrm>
            <a:off x="2657784" y="1786139"/>
            <a:ext cx="2211577" cy="3130600"/>
          </a:xfrm>
          <a:prstGeom prst="rect">
            <a:avLst/>
          </a:prstGeom>
          <a:ln>
            <a:solidFill>
              <a:schemeClr val="accent1">
                <a:shade val="50000"/>
              </a:schemeClr>
            </a:solidFill>
          </a:ln>
        </p:spPr>
      </p:pic>
      <p:pic>
        <p:nvPicPr>
          <p:cNvPr id="12" name="Picture 11">
            <a:extLst>
              <a:ext uri="{FF2B5EF4-FFF2-40B4-BE49-F238E27FC236}">
                <a16:creationId xmlns:a16="http://schemas.microsoft.com/office/drawing/2014/main" id="{3347E5A7-E568-6B92-F549-18633590B3D6}"/>
              </a:ext>
            </a:extLst>
          </p:cNvPr>
          <p:cNvPicPr>
            <a:picLocks noChangeAspect="1"/>
          </p:cNvPicPr>
          <p:nvPr/>
        </p:nvPicPr>
        <p:blipFill>
          <a:blip r:embed="rId5"/>
          <a:stretch>
            <a:fillRect/>
          </a:stretch>
        </p:blipFill>
        <p:spPr>
          <a:xfrm>
            <a:off x="5035442" y="1785096"/>
            <a:ext cx="2200966" cy="2848308"/>
          </a:xfrm>
          <a:prstGeom prst="rect">
            <a:avLst/>
          </a:prstGeom>
          <a:ln>
            <a:solidFill>
              <a:schemeClr val="accent1">
                <a:shade val="50000"/>
              </a:schemeClr>
            </a:solidFill>
          </a:ln>
        </p:spPr>
      </p:pic>
      <p:pic>
        <p:nvPicPr>
          <p:cNvPr id="13" name="Picture 12">
            <a:extLst>
              <a:ext uri="{FF2B5EF4-FFF2-40B4-BE49-F238E27FC236}">
                <a16:creationId xmlns:a16="http://schemas.microsoft.com/office/drawing/2014/main" id="{E584EFD1-F812-65ED-84F2-77761DF3C219}"/>
              </a:ext>
            </a:extLst>
          </p:cNvPr>
          <p:cNvPicPr>
            <a:picLocks noChangeAspect="1"/>
          </p:cNvPicPr>
          <p:nvPr/>
        </p:nvPicPr>
        <p:blipFill>
          <a:blip r:embed="rId6"/>
          <a:stretch>
            <a:fillRect/>
          </a:stretch>
        </p:blipFill>
        <p:spPr>
          <a:xfrm>
            <a:off x="7402489" y="1785096"/>
            <a:ext cx="2200965" cy="2848308"/>
          </a:xfrm>
          <a:prstGeom prst="rect">
            <a:avLst/>
          </a:prstGeom>
          <a:ln>
            <a:solidFill>
              <a:schemeClr val="accent1">
                <a:shade val="50000"/>
              </a:schemeClr>
            </a:solidFill>
          </a:ln>
        </p:spPr>
      </p:pic>
      <p:pic>
        <p:nvPicPr>
          <p:cNvPr id="14" name="Picture 13">
            <a:extLst>
              <a:ext uri="{FF2B5EF4-FFF2-40B4-BE49-F238E27FC236}">
                <a16:creationId xmlns:a16="http://schemas.microsoft.com/office/drawing/2014/main" id="{1A9253EF-6D63-CD3F-4BFB-D11B76FB7A7A}"/>
              </a:ext>
            </a:extLst>
          </p:cNvPr>
          <p:cNvPicPr>
            <a:picLocks noChangeAspect="1"/>
          </p:cNvPicPr>
          <p:nvPr/>
        </p:nvPicPr>
        <p:blipFill>
          <a:blip r:embed="rId7"/>
          <a:stretch>
            <a:fillRect/>
          </a:stretch>
        </p:blipFill>
        <p:spPr>
          <a:xfrm>
            <a:off x="9769535" y="1763074"/>
            <a:ext cx="2234398" cy="3161955"/>
          </a:xfrm>
          <a:prstGeom prst="rect">
            <a:avLst/>
          </a:prstGeom>
          <a:ln>
            <a:solidFill>
              <a:schemeClr val="accent1">
                <a:shade val="50000"/>
              </a:schemeClr>
            </a:solidFill>
          </a:ln>
        </p:spPr>
      </p:pic>
      <p:sp>
        <p:nvSpPr>
          <p:cNvPr id="15" name="TextBox 14">
            <a:extLst>
              <a:ext uri="{FF2B5EF4-FFF2-40B4-BE49-F238E27FC236}">
                <a16:creationId xmlns:a16="http://schemas.microsoft.com/office/drawing/2014/main" id="{88833014-3A94-E670-E516-C4E58616C047}"/>
              </a:ext>
            </a:extLst>
          </p:cNvPr>
          <p:cNvSpPr txBox="1"/>
          <p:nvPr/>
        </p:nvSpPr>
        <p:spPr>
          <a:xfrm>
            <a:off x="490027" y="5408272"/>
            <a:ext cx="1736373" cy="461665"/>
          </a:xfrm>
          <a:prstGeom prst="rect">
            <a:avLst/>
          </a:prstGeom>
          <a:noFill/>
        </p:spPr>
        <p:txBody>
          <a:bodyPr wrap="none" rtlCol="0">
            <a:spAutoFit/>
          </a:bodyPr>
          <a:lstStyle/>
          <a:p>
            <a:pPr algn="ctr"/>
            <a:r>
              <a:rPr lang="en-US" sz="1200" b="1" dirty="0"/>
              <a:t>ESA</a:t>
            </a:r>
          </a:p>
          <a:p>
            <a:pPr algn="ctr"/>
            <a:r>
              <a:rPr lang="en-US" sz="1200" dirty="0"/>
              <a:t>Space Safety </a:t>
            </a:r>
            <a:r>
              <a:rPr lang="en-US" sz="1200" dirty="0" err="1"/>
              <a:t>Programme</a:t>
            </a:r>
            <a:endParaRPr lang="en-US" sz="1200" dirty="0"/>
          </a:p>
        </p:txBody>
      </p:sp>
      <p:sp>
        <p:nvSpPr>
          <p:cNvPr id="16" name="TextBox 15">
            <a:extLst>
              <a:ext uri="{FF2B5EF4-FFF2-40B4-BE49-F238E27FC236}">
                <a16:creationId xmlns:a16="http://schemas.microsoft.com/office/drawing/2014/main" id="{A631B261-517D-DE40-13FB-2AE4DFB6BD93}"/>
              </a:ext>
            </a:extLst>
          </p:cNvPr>
          <p:cNvSpPr txBox="1"/>
          <p:nvPr/>
        </p:nvSpPr>
        <p:spPr>
          <a:xfrm>
            <a:off x="2663396" y="5350343"/>
            <a:ext cx="2132443" cy="646331"/>
          </a:xfrm>
          <a:prstGeom prst="rect">
            <a:avLst/>
          </a:prstGeom>
          <a:noFill/>
        </p:spPr>
        <p:txBody>
          <a:bodyPr wrap="none" rtlCol="0">
            <a:spAutoFit/>
          </a:bodyPr>
          <a:lstStyle/>
          <a:p>
            <a:pPr algn="ctr"/>
            <a:r>
              <a:rPr lang="en-US" sz="1200" b="1" dirty="0" err="1"/>
              <a:t>OneWeb</a:t>
            </a:r>
            <a:endParaRPr lang="en-US" sz="1200" b="1" dirty="0"/>
          </a:p>
          <a:p>
            <a:pPr algn="ctr"/>
            <a:r>
              <a:rPr lang="en-US" sz="1200" dirty="0"/>
              <a:t>(now part of </a:t>
            </a:r>
            <a:r>
              <a:rPr lang="en-US" sz="1200" dirty="0" err="1"/>
              <a:t>EutelSat</a:t>
            </a:r>
            <a:r>
              <a:rPr lang="en-US" sz="1200" dirty="0"/>
              <a:t> Group)</a:t>
            </a:r>
          </a:p>
          <a:p>
            <a:pPr algn="ctr"/>
            <a:r>
              <a:rPr lang="en-US" sz="1200" dirty="0"/>
              <a:t>Int'l Gov’t &amp; Trade Engagement</a:t>
            </a:r>
            <a:endParaRPr lang="en-GR" sz="1200" dirty="0"/>
          </a:p>
        </p:txBody>
      </p:sp>
      <p:sp>
        <p:nvSpPr>
          <p:cNvPr id="17" name="TextBox 16">
            <a:extLst>
              <a:ext uri="{FF2B5EF4-FFF2-40B4-BE49-F238E27FC236}">
                <a16:creationId xmlns:a16="http://schemas.microsoft.com/office/drawing/2014/main" id="{BA504505-5053-A694-7919-AE04852DE205}"/>
              </a:ext>
            </a:extLst>
          </p:cNvPr>
          <p:cNvSpPr txBox="1"/>
          <p:nvPr/>
        </p:nvSpPr>
        <p:spPr>
          <a:xfrm>
            <a:off x="5165335" y="5350343"/>
            <a:ext cx="2279278" cy="646331"/>
          </a:xfrm>
          <a:prstGeom prst="rect">
            <a:avLst/>
          </a:prstGeom>
          <a:noFill/>
        </p:spPr>
        <p:txBody>
          <a:bodyPr wrap="none" rtlCol="0">
            <a:spAutoFit/>
          </a:bodyPr>
          <a:lstStyle/>
          <a:p>
            <a:pPr algn="ctr"/>
            <a:r>
              <a:rPr lang="en-US" sz="1200" b="1" dirty="0"/>
              <a:t>NOAA, USA</a:t>
            </a:r>
            <a:endParaRPr lang="en-US" sz="1200" dirty="0"/>
          </a:p>
          <a:p>
            <a:pPr algn="ctr"/>
            <a:r>
              <a:rPr lang="en-US" sz="1200" dirty="0"/>
              <a:t>National Oceanic &amp; Atm. Admin.</a:t>
            </a:r>
          </a:p>
          <a:p>
            <a:pPr algn="ctr"/>
            <a:r>
              <a:rPr lang="en-US" sz="1200" dirty="0"/>
              <a:t>Space Weather Prediction Center</a:t>
            </a:r>
            <a:endParaRPr lang="en-GR" sz="1200" dirty="0"/>
          </a:p>
        </p:txBody>
      </p:sp>
      <p:sp>
        <p:nvSpPr>
          <p:cNvPr id="18" name="TextBox 17">
            <a:extLst>
              <a:ext uri="{FF2B5EF4-FFF2-40B4-BE49-F238E27FC236}">
                <a16:creationId xmlns:a16="http://schemas.microsoft.com/office/drawing/2014/main" id="{FF88160C-9868-2AD9-769D-54A5680B98A1}"/>
              </a:ext>
            </a:extLst>
          </p:cNvPr>
          <p:cNvSpPr txBox="1"/>
          <p:nvPr/>
        </p:nvSpPr>
        <p:spPr>
          <a:xfrm>
            <a:off x="7847989" y="5350343"/>
            <a:ext cx="1589922" cy="646331"/>
          </a:xfrm>
          <a:prstGeom prst="rect">
            <a:avLst/>
          </a:prstGeom>
          <a:noFill/>
        </p:spPr>
        <p:txBody>
          <a:bodyPr wrap="none" rtlCol="0">
            <a:spAutoFit/>
          </a:bodyPr>
          <a:lstStyle/>
          <a:p>
            <a:pPr algn="ctr"/>
            <a:r>
              <a:rPr lang="en-US" sz="1200" b="1" dirty="0"/>
              <a:t>BIRA</a:t>
            </a:r>
          </a:p>
          <a:p>
            <a:pPr algn="ctr"/>
            <a:r>
              <a:rPr lang="en-US" sz="1200" dirty="0"/>
              <a:t>Royal Belgian Institute</a:t>
            </a:r>
          </a:p>
          <a:p>
            <a:pPr algn="ctr"/>
            <a:r>
              <a:rPr lang="en-US" sz="1200" dirty="0"/>
              <a:t>for Space &amp; Aeronomy</a:t>
            </a:r>
            <a:endParaRPr lang="en-GR" sz="1200" dirty="0"/>
          </a:p>
        </p:txBody>
      </p:sp>
      <p:sp>
        <p:nvSpPr>
          <p:cNvPr id="19" name="TextBox 18">
            <a:extLst>
              <a:ext uri="{FF2B5EF4-FFF2-40B4-BE49-F238E27FC236}">
                <a16:creationId xmlns:a16="http://schemas.microsoft.com/office/drawing/2014/main" id="{F321FCE9-8363-FA12-5D3C-A4EA8248BEE9}"/>
              </a:ext>
            </a:extLst>
          </p:cNvPr>
          <p:cNvSpPr txBox="1"/>
          <p:nvPr/>
        </p:nvSpPr>
        <p:spPr>
          <a:xfrm>
            <a:off x="9841287" y="5417791"/>
            <a:ext cx="2080890" cy="461665"/>
          </a:xfrm>
          <a:prstGeom prst="rect">
            <a:avLst/>
          </a:prstGeom>
          <a:noFill/>
        </p:spPr>
        <p:txBody>
          <a:bodyPr wrap="none" rtlCol="0">
            <a:spAutoFit/>
          </a:bodyPr>
          <a:lstStyle/>
          <a:p>
            <a:pPr algn="ctr"/>
            <a:r>
              <a:rPr lang="en-US" sz="1200" b="1" dirty="0"/>
              <a:t>ROB</a:t>
            </a:r>
          </a:p>
          <a:p>
            <a:pPr algn="ctr"/>
            <a:r>
              <a:rPr lang="en-US" sz="1200" dirty="0"/>
              <a:t>Royal Observatory of Belgium</a:t>
            </a:r>
          </a:p>
        </p:txBody>
      </p:sp>
      <p:sp>
        <p:nvSpPr>
          <p:cNvPr id="7" name="Text Box 25">
            <a:extLst>
              <a:ext uri="{FF2B5EF4-FFF2-40B4-BE49-F238E27FC236}">
                <a16:creationId xmlns:a16="http://schemas.microsoft.com/office/drawing/2014/main" id="{771095A2-16CC-AD87-B10A-94760EB2B56F}"/>
              </a:ext>
            </a:extLst>
          </p:cNvPr>
          <p:cNvSpPr txBox="1">
            <a:spLocks noChangeArrowheads="1"/>
          </p:cNvSpPr>
          <p:nvPr/>
        </p:nvSpPr>
        <p:spPr bwMode="auto">
          <a:xfrm>
            <a:off x="190781" y="6446878"/>
            <a:ext cx="4147755" cy="338554"/>
          </a:xfrm>
          <a:prstGeom prst="rect">
            <a:avLst/>
          </a:prstGeom>
          <a:noFill/>
          <a:ln>
            <a:noFill/>
          </a:ln>
          <a:effectLst/>
        </p:spPr>
        <p:txBody>
          <a:bodyPr wrap="square">
            <a:spAutoFit/>
          </a:bodyPr>
          <a:lstStyle/>
          <a:p>
            <a:r>
              <a:rPr lang="en-US" sz="1600" dirty="0">
                <a:solidFill>
                  <a:schemeClr val="bg1">
                    <a:lumMod val="50000"/>
                  </a:schemeClr>
                </a:solidFill>
                <a:latin typeface="Arial"/>
                <a:cs typeface="Arial"/>
              </a:rPr>
              <a:t>IRENE Workshop, Sykia, 22 May 2025</a:t>
            </a:r>
          </a:p>
        </p:txBody>
      </p:sp>
      <p:pic>
        <p:nvPicPr>
          <p:cNvPr id="20" name="Picture 19" descr="DUTH_logo.png">
            <a:extLst>
              <a:ext uri="{FF2B5EF4-FFF2-40B4-BE49-F238E27FC236}">
                <a16:creationId xmlns:a16="http://schemas.microsoft.com/office/drawing/2014/main" id="{E2CBF861-B792-A61B-227B-B0373CC3B8E4}"/>
              </a:ext>
            </a:extLst>
          </p:cNvPr>
          <p:cNvPicPr>
            <a:picLocks noChangeAspect="1"/>
          </p:cNvPicPr>
          <p:nvPr/>
        </p:nvPicPr>
        <p:blipFill rotWithShape="1">
          <a:blip r:embed="rId8"/>
          <a:srcRect t="745" b="4817"/>
          <a:stretch/>
        </p:blipFill>
        <p:spPr>
          <a:xfrm>
            <a:off x="11065805" y="63879"/>
            <a:ext cx="1047674" cy="1186112"/>
          </a:xfrm>
          <a:prstGeom prst="rect">
            <a:avLst/>
          </a:prstGeom>
        </p:spPr>
      </p:pic>
    </p:spTree>
    <p:extLst>
      <p:ext uri="{BB962C8B-B14F-4D97-AF65-F5344CB8AC3E}">
        <p14:creationId xmlns:p14="http://schemas.microsoft.com/office/powerpoint/2010/main" val="516959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916613D7-4F84-80F7-3ED5-0E1F5B17841C}"/>
              </a:ext>
            </a:extLst>
          </p:cNvPr>
          <p:cNvSpPr/>
          <p:nvPr/>
        </p:nvSpPr>
        <p:spPr>
          <a:xfrm>
            <a:off x="0" y="736606"/>
            <a:ext cx="12191999" cy="61213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dirty="0"/>
          </a:p>
        </p:txBody>
      </p:sp>
      <p:sp>
        <p:nvSpPr>
          <p:cNvPr id="3" name="TextBox 2">
            <a:extLst>
              <a:ext uri="{FF2B5EF4-FFF2-40B4-BE49-F238E27FC236}">
                <a16:creationId xmlns:a16="http://schemas.microsoft.com/office/drawing/2014/main" id="{EB066A0E-09C5-828D-4BC5-1DFC05DBD8DC}"/>
              </a:ext>
            </a:extLst>
          </p:cNvPr>
          <p:cNvSpPr txBox="1"/>
          <p:nvPr/>
        </p:nvSpPr>
        <p:spPr>
          <a:xfrm>
            <a:off x="1444441" y="1045991"/>
            <a:ext cx="9980648" cy="400110"/>
          </a:xfrm>
          <a:prstGeom prst="rect">
            <a:avLst/>
          </a:prstGeom>
          <a:noFill/>
        </p:spPr>
        <p:txBody>
          <a:bodyPr wrap="square" rtlCol="0">
            <a:spAutoFit/>
          </a:bodyPr>
          <a:lstStyle/>
          <a:p>
            <a:r>
              <a:rPr lang="en-US" sz="2000" dirty="0"/>
              <a:t>Status of development </a:t>
            </a:r>
            <a:r>
              <a:rPr lang="el-GR" sz="2000" dirty="0"/>
              <a:t>- </a:t>
            </a:r>
            <a:r>
              <a:rPr lang="en-US" sz="2000" dirty="0"/>
              <a:t>SEU Measurement Device Breadboard</a:t>
            </a:r>
            <a:endParaRPr lang="en-GR" sz="2000" dirty="0"/>
          </a:p>
        </p:txBody>
      </p:sp>
      <p:pic>
        <p:nvPicPr>
          <p:cNvPr id="2" name="Picture 1">
            <a:extLst>
              <a:ext uri="{FF2B5EF4-FFF2-40B4-BE49-F238E27FC236}">
                <a16:creationId xmlns:a16="http://schemas.microsoft.com/office/drawing/2014/main" id="{CE46F509-E9EF-21DE-26D9-FDE1AB72687F}"/>
              </a:ext>
            </a:extLst>
          </p:cNvPr>
          <p:cNvPicPr>
            <a:picLocks noChangeAspect="1"/>
          </p:cNvPicPr>
          <p:nvPr/>
        </p:nvPicPr>
        <p:blipFill>
          <a:blip r:embed="rId2"/>
          <a:stretch>
            <a:fillRect/>
          </a:stretch>
        </p:blipFill>
        <p:spPr>
          <a:xfrm>
            <a:off x="2618149" y="4438891"/>
            <a:ext cx="2033526" cy="1809509"/>
          </a:xfrm>
          <a:prstGeom prst="rect">
            <a:avLst/>
          </a:prstGeom>
        </p:spPr>
      </p:pic>
      <p:sp>
        <p:nvSpPr>
          <p:cNvPr id="7" name="Rectangle 6">
            <a:extLst>
              <a:ext uri="{FF2B5EF4-FFF2-40B4-BE49-F238E27FC236}">
                <a16:creationId xmlns:a16="http://schemas.microsoft.com/office/drawing/2014/main" id="{FAD3CEC2-82DC-1E6D-DBFD-B275803A26CA}"/>
              </a:ext>
            </a:extLst>
          </p:cNvPr>
          <p:cNvSpPr/>
          <p:nvPr/>
        </p:nvSpPr>
        <p:spPr>
          <a:xfrm>
            <a:off x="189506" y="1461241"/>
            <a:ext cx="3765112" cy="2692745"/>
          </a:xfrm>
          <a:prstGeom prst="rect">
            <a:avLst/>
          </a:prstGeom>
          <a:noFill/>
          <a:ln w="50800">
            <a:solidFill>
              <a:srgbClr val="BA5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dirty="0"/>
          </a:p>
        </p:txBody>
      </p:sp>
      <p:grpSp>
        <p:nvGrpSpPr>
          <p:cNvPr id="8" name="Group 7">
            <a:extLst>
              <a:ext uri="{FF2B5EF4-FFF2-40B4-BE49-F238E27FC236}">
                <a16:creationId xmlns:a16="http://schemas.microsoft.com/office/drawing/2014/main" id="{4B933486-E481-9A33-F9B7-2423C07C5FB4}"/>
              </a:ext>
            </a:extLst>
          </p:cNvPr>
          <p:cNvGrpSpPr/>
          <p:nvPr/>
        </p:nvGrpSpPr>
        <p:grpSpPr>
          <a:xfrm>
            <a:off x="445571" y="1765115"/>
            <a:ext cx="3268492" cy="1832842"/>
            <a:chOff x="326840" y="4659273"/>
            <a:chExt cx="3420913" cy="1918314"/>
          </a:xfrm>
        </p:grpSpPr>
        <p:pic>
          <p:nvPicPr>
            <p:cNvPr id="20" name="Picture 19" descr="Diagram&#10;&#10;Description automatically generated">
              <a:extLst>
                <a:ext uri="{FF2B5EF4-FFF2-40B4-BE49-F238E27FC236}">
                  <a16:creationId xmlns:a16="http://schemas.microsoft.com/office/drawing/2014/main" id="{FE997F6A-D114-F1FB-2297-2C1A4D21F49C}"/>
                </a:ext>
              </a:extLst>
            </p:cNvPr>
            <p:cNvPicPr>
              <a:picLocks noChangeAspect="1"/>
            </p:cNvPicPr>
            <p:nvPr/>
          </p:nvPicPr>
          <p:blipFill>
            <a:blip r:embed="rId3"/>
            <a:stretch>
              <a:fillRect/>
            </a:stretch>
          </p:blipFill>
          <p:spPr>
            <a:xfrm>
              <a:off x="359357" y="4659273"/>
              <a:ext cx="3341164" cy="1918314"/>
            </a:xfrm>
            <a:prstGeom prst="rect">
              <a:avLst/>
            </a:prstGeom>
          </p:spPr>
        </p:pic>
        <p:cxnSp>
          <p:nvCxnSpPr>
            <p:cNvPr id="21" name="Straight Connector 20">
              <a:extLst>
                <a:ext uri="{FF2B5EF4-FFF2-40B4-BE49-F238E27FC236}">
                  <a16:creationId xmlns:a16="http://schemas.microsoft.com/office/drawing/2014/main" id="{AEB7395B-803E-16E3-0425-08FD5F71A12C}"/>
                </a:ext>
              </a:extLst>
            </p:cNvPr>
            <p:cNvCxnSpPr>
              <a:cxnSpLocks/>
            </p:cNvCxnSpPr>
            <p:nvPr/>
          </p:nvCxnSpPr>
          <p:spPr>
            <a:xfrm>
              <a:off x="373185" y="4691612"/>
              <a:ext cx="3374568" cy="6439"/>
            </a:xfrm>
            <a:prstGeom prst="line">
              <a:avLst/>
            </a:prstGeom>
            <a:ln w="825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7A6D25E-FEDD-4AA8-6437-82EF7F874E55}"/>
                </a:ext>
              </a:extLst>
            </p:cNvPr>
            <p:cNvCxnSpPr>
              <a:cxnSpLocks/>
            </p:cNvCxnSpPr>
            <p:nvPr/>
          </p:nvCxnSpPr>
          <p:spPr>
            <a:xfrm>
              <a:off x="326840" y="6535050"/>
              <a:ext cx="3374568" cy="6439"/>
            </a:xfrm>
            <a:prstGeom prst="line">
              <a:avLst/>
            </a:prstGeom>
            <a:ln w="825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65057D5-14F3-3DB2-1636-FB3E2E2A0946}"/>
                </a:ext>
              </a:extLst>
            </p:cNvPr>
            <p:cNvCxnSpPr>
              <a:cxnSpLocks/>
            </p:cNvCxnSpPr>
            <p:nvPr/>
          </p:nvCxnSpPr>
          <p:spPr>
            <a:xfrm>
              <a:off x="3664911" y="4691612"/>
              <a:ext cx="0" cy="1832854"/>
            </a:xfrm>
            <a:prstGeom prst="line">
              <a:avLst/>
            </a:prstGeom>
            <a:ln w="825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FA1216C-37A2-3A8B-75C7-9A391043AA9B}"/>
                </a:ext>
              </a:extLst>
            </p:cNvPr>
            <p:cNvCxnSpPr>
              <a:cxnSpLocks/>
            </p:cNvCxnSpPr>
            <p:nvPr/>
          </p:nvCxnSpPr>
          <p:spPr>
            <a:xfrm>
              <a:off x="395581" y="4659273"/>
              <a:ext cx="0" cy="1845876"/>
            </a:xfrm>
            <a:prstGeom prst="line">
              <a:avLst/>
            </a:prstGeom>
            <a:ln w="825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TextBox 24">
            <a:extLst>
              <a:ext uri="{FF2B5EF4-FFF2-40B4-BE49-F238E27FC236}">
                <a16:creationId xmlns:a16="http://schemas.microsoft.com/office/drawing/2014/main" id="{0397AAC8-D132-AD23-E2EA-E1EABC6FD60D}"/>
              </a:ext>
            </a:extLst>
          </p:cNvPr>
          <p:cNvSpPr txBox="1"/>
          <p:nvPr/>
        </p:nvSpPr>
        <p:spPr>
          <a:xfrm>
            <a:off x="207035" y="1465588"/>
            <a:ext cx="523913" cy="369332"/>
          </a:xfrm>
          <a:prstGeom prst="rect">
            <a:avLst/>
          </a:prstGeom>
          <a:noFill/>
        </p:spPr>
        <p:txBody>
          <a:bodyPr wrap="square" rtlCol="0">
            <a:spAutoFit/>
          </a:bodyPr>
          <a:lstStyle/>
          <a:p>
            <a:r>
              <a:rPr lang="en-GR" b="1" dirty="0"/>
              <a:t>1.</a:t>
            </a:r>
          </a:p>
        </p:txBody>
      </p:sp>
      <p:pic>
        <p:nvPicPr>
          <p:cNvPr id="26" name="Picture 4" descr="AT60142HT | Microchip Technology">
            <a:extLst>
              <a:ext uri="{FF2B5EF4-FFF2-40B4-BE49-F238E27FC236}">
                <a16:creationId xmlns:a16="http://schemas.microsoft.com/office/drawing/2014/main" id="{FEA55B1A-3323-764E-22B1-19F6134B43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529" y="3576064"/>
            <a:ext cx="523913" cy="498964"/>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1C5BDE49-3935-0ABF-5B15-10ACEC7A32FD}"/>
              </a:ext>
            </a:extLst>
          </p:cNvPr>
          <p:cNvSpPr txBox="1"/>
          <p:nvPr/>
        </p:nvSpPr>
        <p:spPr>
          <a:xfrm>
            <a:off x="865942" y="3628828"/>
            <a:ext cx="1305508" cy="415498"/>
          </a:xfrm>
          <a:prstGeom prst="rect">
            <a:avLst/>
          </a:prstGeom>
          <a:noFill/>
        </p:spPr>
        <p:txBody>
          <a:bodyPr wrap="square">
            <a:spAutoFit/>
          </a:bodyPr>
          <a:lstStyle/>
          <a:p>
            <a:r>
              <a:rPr lang="en-US" sz="700" b="1" dirty="0"/>
              <a:t>SRAM AT60142: </a:t>
            </a:r>
            <a:r>
              <a:rPr lang="en-US" sz="700" dirty="0"/>
              <a:t>characterized as part of ESA’s SEU reference monitor development activity</a:t>
            </a:r>
          </a:p>
        </p:txBody>
      </p:sp>
      <p:pic>
        <p:nvPicPr>
          <p:cNvPr id="28" name="Picture 6">
            <a:extLst>
              <a:ext uri="{FF2B5EF4-FFF2-40B4-BE49-F238E27FC236}">
                <a16:creationId xmlns:a16="http://schemas.microsoft.com/office/drawing/2014/main" id="{4C8C2433-F6A8-9E4B-55FE-68539489A7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6679" y="3583729"/>
            <a:ext cx="707745" cy="53080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A2B90227-021A-D3AC-4008-1E41D1C7C267}"/>
              </a:ext>
            </a:extLst>
          </p:cNvPr>
          <p:cNvSpPr txBox="1"/>
          <p:nvPr/>
        </p:nvSpPr>
        <p:spPr>
          <a:xfrm>
            <a:off x="2946758" y="3608692"/>
            <a:ext cx="933216" cy="523220"/>
          </a:xfrm>
          <a:prstGeom prst="rect">
            <a:avLst/>
          </a:prstGeom>
          <a:noFill/>
        </p:spPr>
        <p:txBody>
          <a:bodyPr wrap="square">
            <a:spAutoFit/>
          </a:bodyPr>
          <a:lstStyle/>
          <a:p>
            <a:r>
              <a:rPr lang="en-US" sz="700" b="1" dirty="0"/>
              <a:t>EEPROM 28C010: </a:t>
            </a:r>
            <a:r>
              <a:rPr lang="en-US" sz="700" dirty="0"/>
              <a:t>Approved by ESA for the “ESA preferred parts” list</a:t>
            </a:r>
          </a:p>
        </p:txBody>
      </p:sp>
      <p:pic>
        <p:nvPicPr>
          <p:cNvPr id="30" name="Picture 29">
            <a:extLst>
              <a:ext uri="{FF2B5EF4-FFF2-40B4-BE49-F238E27FC236}">
                <a16:creationId xmlns:a16="http://schemas.microsoft.com/office/drawing/2014/main" id="{C1EF52B0-D5D3-2237-A42C-D2149899B586}"/>
              </a:ext>
            </a:extLst>
          </p:cNvPr>
          <p:cNvPicPr>
            <a:picLocks noChangeAspect="1"/>
          </p:cNvPicPr>
          <p:nvPr/>
        </p:nvPicPr>
        <p:blipFill>
          <a:blip r:embed="rId6"/>
          <a:stretch>
            <a:fillRect/>
          </a:stretch>
        </p:blipFill>
        <p:spPr>
          <a:xfrm rot="10800000">
            <a:off x="7606659" y="3058349"/>
            <a:ext cx="4253401" cy="3190051"/>
          </a:xfrm>
          <a:prstGeom prst="rect">
            <a:avLst/>
          </a:prstGeom>
        </p:spPr>
      </p:pic>
      <p:pic>
        <p:nvPicPr>
          <p:cNvPr id="31" name="Picture 30">
            <a:extLst>
              <a:ext uri="{FF2B5EF4-FFF2-40B4-BE49-F238E27FC236}">
                <a16:creationId xmlns:a16="http://schemas.microsoft.com/office/drawing/2014/main" id="{2C61DF5C-2BD3-C78A-342D-D4E9627E43B2}"/>
              </a:ext>
            </a:extLst>
          </p:cNvPr>
          <p:cNvPicPr>
            <a:picLocks noChangeAspect="1"/>
          </p:cNvPicPr>
          <p:nvPr/>
        </p:nvPicPr>
        <p:blipFill>
          <a:blip r:embed="rId7"/>
          <a:stretch>
            <a:fillRect/>
          </a:stretch>
        </p:blipFill>
        <p:spPr>
          <a:xfrm>
            <a:off x="5142756" y="4274872"/>
            <a:ext cx="2094049" cy="1973528"/>
          </a:xfrm>
          <a:prstGeom prst="rect">
            <a:avLst/>
          </a:prstGeom>
        </p:spPr>
      </p:pic>
      <p:cxnSp>
        <p:nvCxnSpPr>
          <p:cNvPr id="32" name="Straight Connector 31">
            <a:extLst>
              <a:ext uri="{FF2B5EF4-FFF2-40B4-BE49-F238E27FC236}">
                <a16:creationId xmlns:a16="http://schemas.microsoft.com/office/drawing/2014/main" id="{EEFC506A-B0F0-833D-2FBF-8E590CD52F41}"/>
              </a:ext>
            </a:extLst>
          </p:cNvPr>
          <p:cNvCxnSpPr>
            <a:cxnSpLocks/>
          </p:cNvCxnSpPr>
          <p:nvPr/>
        </p:nvCxnSpPr>
        <p:spPr>
          <a:xfrm flipV="1">
            <a:off x="4651675" y="5712899"/>
            <a:ext cx="1154415" cy="53550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80BB51-C944-E284-76FF-0F15DBBD818F}"/>
              </a:ext>
            </a:extLst>
          </p:cNvPr>
          <p:cNvCxnSpPr>
            <a:cxnSpLocks/>
          </p:cNvCxnSpPr>
          <p:nvPr/>
        </p:nvCxnSpPr>
        <p:spPr>
          <a:xfrm flipH="1" flipV="1">
            <a:off x="4651675" y="4438891"/>
            <a:ext cx="1086463" cy="55907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F238C81-D527-4DF9-9EFB-070B159EBB2C}"/>
              </a:ext>
            </a:extLst>
          </p:cNvPr>
          <p:cNvCxnSpPr>
            <a:cxnSpLocks/>
          </p:cNvCxnSpPr>
          <p:nvPr/>
        </p:nvCxnSpPr>
        <p:spPr>
          <a:xfrm flipV="1">
            <a:off x="7224190" y="6026540"/>
            <a:ext cx="3332889" cy="18744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F43CB4E-E845-CDEB-0955-C8823A29B0AD}"/>
              </a:ext>
            </a:extLst>
          </p:cNvPr>
          <p:cNvCxnSpPr>
            <a:cxnSpLocks/>
          </p:cNvCxnSpPr>
          <p:nvPr/>
        </p:nvCxnSpPr>
        <p:spPr>
          <a:xfrm>
            <a:off x="7224190" y="4274872"/>
            <a:ext cx="3209322" cy="161519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 Box 25">
            <a:extLst>
              <a:ext uri="{FF2B5EF4-FFF2-40B4-BE49-F238E27FC236}">
                <a16:creationId xmlns:a16="http://schemas.microsoft.com/office/drawing/2014/main" id="{EC2D416D-4B29-3B31-EC3F-C812FEEB27FF}"/>
              </a:ext>
            </a:extLst>
          </p:cNvPr>
          <p:cNvSpPr txBox="1">
            <a:spLocks noChangeArrowheads="1"/>
          </p:cNvSpPr>
          <p:nvPr/>
        </p:nvSpPr>
        <p:spPr bwMode="auto">
          <a:xfrm>
            <a:off x="190781" y="6446878"/>
            <a:ext cx="4147755" cy="338554"/>
          </a:xfrm>
          <a:prstGeom prst="rect">
            <a:avLst/>
          </a:prstGeom>
          <a:noFill/>
          <a:ln>
            <a:noFill/>
          </a:ln>
          <a:effectLst/>
        </p:spPr>
        <p:txBody>
          <a:bodyPr wrap="square">
            <a:spAutoFit/>
          </a:bodyPr>
          <a:lstStyle/>
          <a:p>
            <a:r>
              <a:rPr lang="en-US" sz="1600" dirty="0">
                <a:solidFill>
                  <a:schemeClr val="bg1">
                    <a:lumMod val="50000"/>
                  </a:schemeClr>
                </a:solidFill>
                <a:latin typeface="Arial"/>
                <a:cs typeface="Arial"/>
              </a:rPr>
              <a:t>IRENE Workshop, Sykia, 22 May 2025</a:t>
            </a:r>
          </a:p>
        </p:txBody>
      </p:sp>
      <p:sp>
        <p:nvSpPr>
          <p:cNvPr id="10" name="Line 4">
            <a:extLst>
              <a:ext uri="{FF2B5EF4-FFF2-40B4-BE49-F238E27FC236}">
                <a16:creationId xmlns:a16="http://schemas.microsoft.com/office/drawing/2014/main" id="{F9AD8851-E17E-3EE3-E2A8-940C7E2E85FD}"/>
              </a:ext>
            </a:extLst>
          </p:cNvPr>
          <p:cNvSpPr>
            <a:spLocks noChangeShapeType="1"/>
          </p:cNvSpPr>
          <p:nvPr/>
        </p:nvSpPr>
        <p:spPr bwMode="auto">
          <a:xfrm>
            <a:off x="-96904" y="609600"/>
            <a:ext cx="11063346" cy="0"/>
          </a:xfrm>
          <a:prstGeom prst="line">
            <a:avLst/>
          </a:prstGeom>
          <a:noFill/>
          <a:ln w="19050" cmpd="sng">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1" name="TextBox 10">
            <a:extLst>
              <a:ext uri="{FF2B5EF4-FFF2-40B4-BE49-F238E27FC236}">
                <a16:creationId xmlns:a16="http://schemas.microsoft.com/office/drawing/2014/main" id="{4E071C28-A4F2-D511-0E37-0603259D6D97}"/>
              </a:ext>
            </a:extLst>
          </p:cNvPr>
          <p:cNvSpPr txBox="1"/>
          <p:nvPr/>
        </p:nvSpPr>
        <p:spPr>
          <a:xfrm>
            <a:off x="78521" y="63879"/>
            <a:ext cx="11058348" cy="523220"/>
          </a:xfrm>
          <a:prstGeom prst="rect">
            <a:avLst/>
          </a:prstGeom>
          <a:noFill/>
        </p:spPr>
        <p:txBody>
          <a:bodyPr wrap="square" rtlCol="0">
            <a:spAutoFit/>
          </a:bodyPr>
          <a:lstStyle/>
          <a:p>
            <a:r>
              <a:rPr lang="en-US" sz="2800" b="1" dirty="0"/>
              <a:t>ReTiMo</a:t>
            </a:r>
            <a:r>
              <a:rPr lang="en-US" sz="2800" dirty="0"/>
              <a:t>: </a:t>
            </a:r>
            <a:r>
              <a:rPr lang="el-GR" sz="2800" dirty="0"/>
              <a:t>Επιτήρηση </a:t>
            </a:r>
            <a:r>
              <a:rPr lang="el-GR" sz="2800" dirty="0" err="1"/>
              <a:t>Διαστημικο</a:t>
            </a:r>
            <a:r>
              <a:rPr lang="en-US" sz="2800" dirty="0" err="1"/>
              <a:t>ύ</a:t>
            </a:r>
            <a:r>
              <a:rPr lang="el-GR" sz="2800" dirty="0"/>
              <a:t> Καιρού από Ελληνικό </a:t>
            </a:r>
            <a:r>
              <a:rPr lang="el-GR" sz="2800" dirty="0" err="1"/>
              <a:t>νανο</a:t>
            </a:r>
            <a:r>
              <a:rPr lang="el-GR" sz="2800" dirty="0"/>
              <a:t>-δορυφόρο</a:t>
            </a:r>
            <a:endParaRPr lang="en-US" sz="2400" dirty="0"/>
          </a:p>
        </p:txBody>
      </p:sp>
      <p:pic>
        <p:nvPicPr>
          <p:cNvPr id="12" name="Picture 11" descr="DUTH_logo.png">
            <a:extLst>
              <a:ext uri="{FF2B5EF4-FFF2-40B4-BE49-F238E27FC236}">
                <a16:creationId xmlns:a16="http://schemas.microsoft.com/office/drawing/2014/main" id="{16120613-B8E7-B4D8-F460-F625DEF61091}"/>
              </a:ext>
            </a:extLst>
          </p:cNvPr>
          <p:cNvPicPr>
            <a:picLocks noChangeAspect="1"/>
          </p:cNvPicPr>
          <p:nvPr/>
        </p:nvPicPr>
        <p:blipFill rotWithShape="1">
          <a:blip r:embed="rId8"/>
          <a:srcRect t="745" b="4817"/>
          <a:stretch/>
        </p:blipFill>
        <p:spPr>
          <a:xfrm>
            <a:off x="11065805" y="63879"/>
            <a:ext cx="1047674" cy="1186112"/>
          </a:xfrm>
          <a:prstGeom prst="rect">
            <a:avLst/>
          </a:prstGeom>
        </p:spPr>
      </p:pic>
    </p:spTree>
    <p:extLst>
      <p:ext uri="{BB962C8B-B14F-4D97-AF65-F5344CB8AC3E}">
        <p14:creationId xmlns:p14="http://schemas.microsoft.com/office/powerpoint/2010/main" val="30849827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Slide Number Placeholder 1">
            <a:extLst>
              <a:ext uri="{FF2B5EF4-FFF2-40B4-BE49-F238E27FC236}">
                <a16:creationId xmlns:a16="http://schemas.microsoft.com/office/drawing/2014/main" id="{8BCCDEBF-EACF-BE48-9CB8-4053C5ED8965}"/>
              </a:ext>
            </a:extLst>
          </p:cNvPr>
          <p:cNvSpPr txBox="1">
            <a:spLocks/>
          </p:cNvSpPr>
          <p:nvPr/>
        </p:nvSpPr>
        <p:spPr>
          <a:xfrm>
            <a:off x="9133964" y="6448982"/>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AF9702C9-5732-F845-9DD4-C1E80F57E3AB}" type="slidenum">
              <a:rPr lang="en-US" sz="1600">
                <a:solidFill>
                  <a:srgbClr val="B2B4A5"/>
                </a:solidFill>
              </a:rPr>
              <a:pPr algn="r"/>
              <a:t>3</a:t>
            </a:fld>
            <a:endParaRPr lang="en-US" sz="1600" dirty="0">
              <a:solidFill>
                <a:srgbClr val="B2B4A5"/>
              </a:solidFill>
            </a:endParaRPr>
          </a:p>
        </p:txBody>
      </p:sp>
      <p:sp>
        <p:nvSpPr>
          <p:cNvPr id="78" name="Title 1">
            <a:extLst>
              <a:ext uri="{FF2B5EF4-FFF2-40B4-BE49-F238E27FC236}">
                <a16:creationId xmlns:a16="http://schemas.microsoft.com/office/drawing/2014/main" id="{AABAEC73-211D-1390-C14E-D6A585DF25ED}"/>
              </a:ext>
            </a:extLst>
          </p:cNvPr>
          <p:cNvSpPr txBox="1">
            <a:spLocks/>
          </p:cNvSpPr>
          <p:nvPr/>
        </p:nvSpPr>
        <p:spPr bwMode="auto">
          <a:xfrm>
            <a:off x="190782" y="198867"/>
            <a:ext cx="9566461" cy="5745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34290" rIns="0" bIns="34290" numCol="1" rtlCol="0" anchor="ctr" anchorCtr="0" compatLnSpc="1">
            <a:prstTxWarp prst="textNoShape">
              <a:avLst/>
            </a:prstTxWarp>
            <a:normAutofit/>
          </a:bodyPr>
          <a:lstStyle>
            <a:lvl1pPr algn="l" defTabSz="914400" rtl="0" eaLnBrk="1" latinLnBrk="0" hangingPunct="1">
              <a:lnSpc>
                <a:spcPct val="90000"/>
              </a:lnSpc>
              <a:spcBef>
                <a:spcPct val="0"/>
              </a:spcBef>
              <a:buNone/>
              <a:defRPr sz="4400" kern="1200">
                <a:solidFill>
                  <a:srgbClr val="335E6F"/>
                </a:solidFill>
                <a:latin typeface="+mj-lt"/>
                <a:ea typeface="+mj-ea"/>
                <a:cs typeface="+mj-cs"/>
              </a:defRPr>
            </a:lvl1pPr>
          </a:lstStyle>
          <a:p>
            <a:r>
              <a:rPr lang="en-US" sz="2800">
                <a:solidFill>
                  <a:schemeClr val="accent1"/>
                </a:solidFill>
                <a:latin typeface="Arial"/>
                <a:cs typeface="Arial"/>
              </a:rPr>
              <a:t>Mission Concept Overview</a:t>
            </a:r>
            <a:endParaRPr lang="en-US" sz="2800" dirty="0">
              <a:solidFill>
                <a:schemeClr val="accent1"/>
              </a:solidFill>
              <a:latin typeface="Arial"/>
              <a:cs typeface="Arial"/>
            </a:endParaRPr>
          </a:p>
        </p:txBody>
      </p:sp>
      <p:pic>
        <p:nvPicPr>
          <p:cNvPr id="12" name="Picture 11">
            <a:extLst>
              <a:ext uri="{FF2B5EF4-FFF2-40B4-BE49-F238E27FC236}">
                <a16:creationId xmlns:a16="http://schemas.microsoft.com/office/drawing/2014/main" id="{1DBE7FF6-555C-CD57-0364-F742FF9347F8}"/>
              </a:ext>
            </a:extLst>
          </p:cNvPr>
          <p:cNvPicPr>
            <a:picLocks noChangeAspect="1"/>
          </p:cNvPicPr>
          <p:nvPr/>
        </p:nvPicPr>
        <p:blipFill>
          <a:blip r:embed="rId3"/>
          <a:stretch>
            <a:fillRect/>
          </a:stretch>
        </p:blipFill>
        <p:spPr>
          <a:xfrm>
            <a:off x="1275006" y="1309724"/>
            <a:ext cx="8697203" cy="1554532"/>
          </a:xfrm>
          <a:prstGeom prst="rect">
            <a:avLst/>
          </a:prstGeom>
        </p:spPr>
      </p:pic>
      <p:sp>
        <p:nvSpPr>
          <p:cNvPr id="4" name="Title 1">
            <a:extLst>
              <a:ext uri="{FF2B5EF4-FFF2-40B4-BE49-F238E27FC236}">
                <a16:creationId xmlns:a16="http://schemas.microsoft.com/office/drawing/2014/main" id="{27BED5EB-9226-1266-FEBE-B25A20BF8F17}"/>
              </a:ext>
            </a:extLst>
          </p:cNvPr>
          <p:cNvSpPr txBox="1">
            <a:spLocks/>
          </p:cNvSpPr>
          <p:nvPr/>
        </p:nvSpPr>
        <p:spPr bwMode="auto">
          <a:xfrm>
            <a:off x="200703" y="869483"/>
            <a:ext cx="11991297" cy="5745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34290" rIns="0" bIns="34290" numCol="1" rtlCol="0" anchor="ctr" anchorCtr="0" compatLnSpc="1">
            <a:prstTxWarp prst="textNoShape">
              <a:avLst/>
            </a:prstTxWarp>
            <a:noAutofit/>
          </a:bodyPr>
          <a:lstStyle>
            <a:lvl1pPr algn="l" defTabSz="914400" rtl="0" eaLnBrk="1" latinLnBrk="0" hangingPunct="1">
              <a:lnSpc>
                <a:spcPct val="90000"/>
              </a:lnSpc>
              <a:spcBef>
                <a:spcPct val="0"/>
              </a:spcBef>
              <a:buNone/>
              <a:defRPr sz="4400" kern="1200">
                <a:solidFill>
                  <a:srgbClr val="335E6F"/>
                </a:solidFill>
                <a:latin typeface="+mj-lt"/>
                <a:ea typeface="+mj-ea"/>
                <a:cs typeface="+mj-cs"/>
              </a:defRPr>
            </a:lvl1pPr>
          </a:lstStyle>
          <a:p>
            <a:r>
              <a:rPr lang="en-US" sz="2200" b="1" dirty="0">
                <a:latin typeface="Arial"/>
                <a:cs typeface="Arial"/>
              </a:rPr>
              <a:t>ReTiMo Mission Parameters and Payload – Full Instrument Suite (12U s/c)</a:t>
            </a:r>
          </a:p>
        </p:txBody>
      </p:sp>
      <p:sp>
        <p:nvSpPr>
          <p:cNvPr id="3" name="Text Box 25">
            <a:extLst>
              <a:ext uri="{FF2B5EF4-FFF2-40B4-BE49-F238E27FC236}">
                <a16:creationId xmlns:a16="http://schemas.microsoft.com/office/drawing/2014/main" id="{E50F5437-2415-DD9C-A7E9-E0B7BDF74286}"/>
              </a:ext>
            </a:extLst>
          </p:cNvPr>
          <p:cNvSpPr txBox="1">
            <a:spLocks noChangeArrowheads="1"/>
          </p:cNvSpPr>
          <p:nvPr/>
        </p:nvSpPr>
        <p:spPr bwMode="auto">
          <a:xfrm>
            <a:off x="190781" y="6446878"/>
            <a:ext cx="4147755" cy="338554"/>
          </a:xfrm>
          <a:prstGeom prst="rect">
            <a:avLst/>
          </a:prstGeom>
          <a:noFill/>
          <a:ln>
            <a:noFill/>
          </a:ln>
          <a:effectLst/>
        </p:spPr>
        <p:txBody>
          <a:bodyPr wrap="square">
            <a:spAutoFit/>
          </a:bodyPr>
          <a:lstStyle/>
          <a:p>
            <a:r>
              <a:rPr lang="en-US" sz="1600" dirty="0">
                <a:solidFill>
                  <a:schemeClr val="bg1">
                    <a:lumMod val="50000"/>
                  </a:schemeClr>
                </a:solidFill>
                <a:latin typeface="Arial"/>
                <a:cs typeface="Arial"/>
              </a:rPr>
              <a:t>IRENE Workshop, Sykia, 22 May 2025</a:t>
            </a:r>
          </a:p>
        </p:txBody>
      </p:sp>
      <p:pic>
        <p:nvPicPr>
          <p:cNvPr id="5" name="Picture 4" descr="DUTH_logo.png">
            <a:extLst>
              <a:ext uri="{FF2B5EF4-FFF2-40B4-BE49-F238E27FC236}">
                <a16:creationId xmlns:a16="http://schemas.microsoft.com/office/drawing/2014/main" id="{8F33FBF9-44FF-5222-8447-70E471E53E2D}"/>
              </a:ext>
            </a:extLst>
          </p:cNvPr>
          <p:cNvPicPr>
            <a:picLocks noChangeAspect="1"/>
          </p:cNvPicPr>
          <p:nvPr/>
        </p:nvPicPr>
        <p:blipFill rotWithShape="1">
          <a:blip r:embed="rId4"/>
          <a:srcRect t="745" b="4817"/>
          <a:stretch/>
        </p:blipFill>
        <p:spPr>
          <a:xfrm>
            <a:off x="11065805" y="63879"/>
            <a:ext cx="1047674" cy="1186112"/>
          </a:xfrm>
          <a:prstGeom prst="rect">
            <a:avLst/>
          </a:prstGeom>
        </p:spPr>
      </p:pic>
    </p:spTree>
    <p:extLst>
      <p:ext uri="{BB962C8B-B14F-4D97-AF65-F5344CB8AC3E}">
        <p14:creationId xmlns:p14="http://schemas.microsoft.com/office/powerpoint/2010/main" val="2366761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47E61C-ADB9-682B-44D0-A9D7D31B5596}"/>
              </a:ext>
            </a:extLst>
          </p:cNvPr>
          <p:cNvPicPr>
            <a:picLocks noChangeAspect="1"/>
          </p:cNvPicPr>
          <p:nvPr/>
        </p:nvPicPr>
        <p:blipFill>
          <a:blip r:embed="rId2"/>
          <a:stretch>
            <a:fillRect/>
          </a:stretch>
        </p:blipFill>
        <p:spPr>
          <a:xfrm>
            <a:off x="1275006" y="1309724"/>
            <a:ext cx="8697203" cy="1554532"/>
          </a:xfrm>
          <a:prstGeom prst="rect">
            <a:avLst/>
          </a:prstGeom>
        </p:spPr>
      </p:pic>
      <p:sp>
        <p:nvSpPr>
          <p:cNvPr id="11" name="Slide Number Placeholder 1">
            <a:extLst>
              <a:ext uri="{FF2B5EF4-FFF2-40B4-BE49-F238E27FC236}">
                <a16:creationId xmlns:a16="http://schemas.microsoft.com/office/drawing/2014/main" id="{1808AC68-CAD0-CFE8-0C15-0E34A05C7DDE}"/>
              </a:ext>
            </a:extLst>
          </p:cNvPr>
          <p:cNvSpPr txBox="1">
            <a:spLocks/>
          </p:cNvSpPr>
          <p:nvPr/>
        </p:nvSpPr>
        <p:spPr>
          <a:xfrm>
            <a:off x="9133964" y="6448982"/>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AF9702C9-5732-F845-9DD4-C1E80F57E3AB}" type="slidenum">
              <a:rPr lang="en-US" sz="1600">
                <a:solidFill>
                  <a:srgbClr val="B2B4A5"/>
                </a:solidFill>
              </a:rPr>
              <a:pPr algn="r"/>
              <a:t>4</a:t>
            </a:fld>
            <a:endParaRPr lang="en-US" sz="1600" dirty="0">
              <a:solidFill>
                <a:srgbClr val="B2B4A5"/>
              </a:solidFill>
            </a:endParaRPr>
          </a:p>
        </p:txBody>
      </p:sp>
      <p:pic>
        <p:nvPicPr>
          <p:cNvPr id="5" name="Picture 4">
            <a:extLst>
              <a:ext uri="{FF2B5EF4-FFF2-40B4-BE49-F238E27FC236}">
                <a16:creationId xmlns:a16="http://schemas.microsoft.com/office/drawing/2014/main" id="{84796EE7-2E54-259E-5714-2FD2F9FD91B3}"/>
              </a:ext>
            </a:extLst>
          </p:cNvPr>
          <p:cNvPicPr>
            <a:picLocks noChangeAspect="1"/>
          </p:cNvPicPr>
          <p:nvPr/>
        </p:nvPicPr>
        <p:blipFill rotWithShape="1">
          <a:blip r:embed="rId3"/>
          <a:srcRect r="75320"/>
          <a:stretch/>
        </p:blipFill>
        <p:spPr>
          <a:xfrm>
            <a:off x="433189" y="2918911"/>
            <a:ext cx="2795203" cy="3461157"/>
          </a:xfrm>
          <a:prstGeom prst="rect">
            <a:avLst/>
          </a:prstGeom>
        </p:spPr>
      </p:pic>
      <p:sp>
        <p:nvSpPr>
          <p:cNvPr id="19" name="Title 1">
            <a:extLst>
              <a:ext uri="{FF2B5EF4-FFF2-40B4-BE49-F238E27FC236}">
                <a16:creationId xmlns:a16="http://schemas.microsoft.com/office/drawing/2014/main" id="{5C570167-D826-9240-ABC1-A63F23659361}"/>
              </a:ext>
            </a:extLst>
          </p:cNvPr>
          <p:cNvSpPr>
            <a:spLocks noGrp="1"/>
          </p:cNvSpPr>
          <p:nvPr>
            <p:ph type="title"/>
          </p:nvPr>
        </p:nvSpPr>
        <p:spPr>
          <a:xfrm>
            <a:off x="190782" y="198867"/>
            <a:ext cx="9566461" cy="574516"/>
          </a:xfrm>
        </p:spPr>
        <p:txBody>
          <a:bodyPr>
            <a:normAutofit/>
          </a:bodyPr>
          <a:lstStyle/>
          <a:p>
            <a:r>
              <a:rPr lang="en-US" sz="2800" dirty="0">
                <a:solidFill>
                  <a:schemeClr val="accent1"/>
                </a:solidFill>
                <a:latin typeface="Arial"/>
                <a:cs typeface="Arial"/>
              </a:rPr>
              <a:t>Mission Concept Overview</a:t>
            </a:r>
          </a:p>
        </p:txBody>
      </p:sp>
      <p:sp>
        <p:nvSpPr>
          <p:cNvPr id="9" name="Title 1">
            <a:extLst>
              <a:ext uri="{FF2B5EF4-FFF2-40B4-BE49-F238E27FC236}">
                <a16:creationId xmlns:a16="http://schemas.microsoft.com/office/drawing/2014/main" id="{9D35C0E1-B916-D5AF-878E-4517DBCDD5A2}"/>
              </a:ext>
            </a:extLst>
          </p:cNvPr>
          <p:cNvSpPr txBox="1">
            <a:spLocks/>
          </p:cNvSpPr>
          <p:nvPr/>
        </p:nvSpPr>
        <p:spPr bwMode="auto">
          <a:xfrm>
            <a:off x="200703" y="869483"/>
            <a:ext cx="11991297" cy="5745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34290" rIns="0" bIns="34290" numCol="1" rtlCol="0" anchor="ctr" anchorCtr="0" compatLnSpc="1">
            <a:prstTxWarp prst="textNoShape">
              <a:avLst/>
            </a:prstTxWarp>
            <a:noAutofit/>
          </a:bodyPr>
          <a:lstStyle>
            <a:lvl1pPr algn="l" defTabSz="914400" rtl="0" eaLnBrk="1" latinLnBrk="0" hangingPunct="1">
              <a:lnSpc>
                <a:spcPct val="90000"/>
              </a:lnSpc>
              <a:spcBef>
                <a:spcPct val="0"/>
              </a:spcBef>
              <a:buNone/>
              <a:defRPr sz="4400" kern="1200">
                <a:solidFill>
                  <a:srgbClr val="335E6F"/>
                </a:solidFill>
                <a:latin typeface="+mj-lt"/>
                <a:ea typeface="+mj-ea"/>
                <a:cs typeface="+mj-cs"/>
              </a:defRPr>
            </a:lvl1pPr>
          </a:lstStyle>
          <a:p>
            <a:r>
              <a:rPr lang="en-US" sz="2200" b="1" dirty="0">
                <a:latin typeface="Arial"/>
                <a:cs typeface="Arial"/>
              </a:rPr>
              <a:t>ReTiMo Mission Parameters and Payload – Full Instrument Suite (12U s/c)</a:t>
            </a:r>
          </a:p>
        </p:txBody>
      </p:sp>
      <p:sp>
        <p:nvSpPr>
          <p:cNvPr id="7" name="Text Box 25">
            <a:extLst>
              <a:ext uri="{FF2B5EF4-FFF2-40B4-BE49-F238E27FC236}">
                <a16:creationId xmlns:a16="http://schemas.microsoft.com/office/drawing/2014/main" id="{9ED33EE1-9617-7C2E-8C60-566783154AAF}"/>
              </a:ext>
            </a:extLst>
          </p:cNvPr>
          <p:cNvSpPr txBox="1">
            <a:spLocks noChangeArrowheads="1"/>
          </p:cNvSpPr>
          <p:nvPr/>
        </p:nvSpPr>
        <p:spPr bwMode="auto">
          <a:xfrm>
            <a:off x="190781" y="6446878"/>
            <a:ext cx="4147755" cy="338554"/>
          </a:xfrm>
          <a:prstGeom prst="rect">
            <a:avLst/>
          </a:prstGeom>
          <a:noFill/>
          <a:ln>
            <a:noFill/>
          </a:ln>
          <a:effectLst/>
        </p:spPr>
        <p:txBody>
          <a:bodyPr wrap="square">
            <a:spAutoFit/>
          </a:bodyPr>
          <a:lstStyle/>
          <a:p>
            <a:r>
              <a:rPr lang="en-US" sz="1600" dirty="0">
                <a:solidFill>
                  <a:schemeClr val="bg1">
                    <a:lumMod val="50000"/>
                  </a:schemeClr>
                </a:solidFill>
                <a:latin typeface="Arial"/>
                <a:cs typeface="Arial"/>
              </a:rPr>
              <a:t>IRENE Workshop, Sykia, 22 May 2025</a:t>
            </a:r>
          </a:p>
        </p:txBody>
      </p:sp>
      <p:pic>
        <p:nvPicPr>
          <p:cNvPr id="8" name="Picture 7" descr="DUTH_logo.png">
            <a:extLst>
              <a:ext uri="{FF2B5EF4-FFF2-40B4-BE49-F238E27FC236}">
                <a16:creationId xmlns:a16="http://schemas.microsoft.com/office/drawing/2014/main" id="{B0324D52-5440-2CA1-3269-CDB6156B450A}"/>
              </a:ext>
            </a:extLst>
          </p:cNvPr>
          <p:cNvPicPr>
            <a:picLocks noChangeAspect="1"/>
          </p:cNvPicPr>
          <p:nvPr/>
        </p:nvPicPr>
        <p:blipFill rotWithShape="1">
          <a:blip r:embed="rId4"/>
          <a:srcRect t="745" b="4817"/>
          <a:stretch/>
        </p:blipFill>
        <p:spPr>
          <a:xfrm>
            <a:off x="11065805" y="63879"/>
            <a:ext cx="1047674" cy="1186112"/>
          </a:xfrm>
          <a:prstGeom prst="rect">
            <a:avLst/>
          </a:prstGeom>
        </p:spPr>
      </p:pic>
    </p:spTree>
    <p:extLst>
      <p:ext uri="{BB962C8B-B14F-4D97-AF65-F5344CB8AC3E}">
        <p14:creationId xmlns:p14="http://schemas.microsoft.com/office/powerpoint/2010/main" val="42403190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F274A57-BEC6-BC89-7E08-4F3B51E00058}"/>
              </a:ext>
            </a:extLst>
          </p:cNvPr>
          <p:cNvSpPr txBox="1"/>
          <p:nvPr/>
        </p:nvSpPr>
        <p:spPr>
          <a:xfrm>
            <a:off x="3334731" y="4327493"/>
            <a:ext cx="2023331" cy="1969770"/>
          </a:xfrm>
          <a:prstGeom prst="rect">
            <a:avLst/>
          </a:prstGeom>
          <a:noFill/>
        </p:spPr>
        <p:txBody>
          <a:bodyPr wrap="square" rtlCol="0">
            <a:spAutoFit/>
          </a:bodyPr>
          <a:lstStyle/>
          <a:p>
            <a:r>
              <a:rPr lang="en-US" sz="1200" b="1" dirty="0"/>
              <a:t>Candidate 1:</a:t>
            </a:r>
          </a:p>
          <a:p>
            <a:pPr marL="171450" indent="-171450">
              <a:buFont typeface="Arial" panose="020B0604020202020204" pitchFamily="34" charset="0"/>
              <a:buChar char="•"/>
            </a:pPr>
            <a:r>
              <a:rPr lang="en-US" sz="1100" dirty="0"/>
              <a:t>PSI Mini Rad Monitor</a:t>
            </a:r>
          </a:p>
          <a:p>
            <a:pPr marL="171450" indent="-171450">
              <a:buFont typeface="Arial" panose="020B0604020202020204" pitchFamily="34" charset="0"/>
              <a:buChar char="•"/>
            </a:pPr>
            <a:r>
              <a:rPr lang="en-US" sz="1100" dirty="0"/>
              <a:t>Breadboard completed</a:t>
            </a:r>
          </a:p>
          <a:p>
            <a:pPr marL="171450" indent="-171450">
              <a:buFont typeface="Arial" panose="020B0604020202020204" pitchFamily="34" charset="0"/>
              <a:buChar char="•"/>
            </a:pPr>
            <a:r>
              <a:rPr lang="en-US" sz="1100" dirty="0"/>
              <a:t>Under development</a:t>
            </a:r>
          </a:p>
          <a:p>
            <a:pPr marL="171450" indent="-171450">
              <a:buFont typeface="Arial" panose="020B0604020202020204" pitchFamily="34" charset="0"/>
              <a:buChar char="•"/>
            </a:pPr>
            <a:r>
              <a:rPr lang="en-US" sz="1100" dirty="0"/>
              <a:t>B</a:t>
            </a:r>
            <a:r>
              <a:rPr lang="en-GR" sz="1100"/>
              <a:t>ased on SREM and NGRM</a:t>
            </a:r>
            <a:endParaRPr lang="en-US" sz="1100" dirty="0"/>
          </a:p>
          <a:p>
            <a:endParaRPr lang="en-US" sz="600" b="1" dirty="0"/>
          </a:p>
          <a:p>
            <a:r>
              <a:rPr lang="en-US" sz="1200" b="1" dirty="0"/>
              <a:t>Candidate 2:</a:t>
            </a:r>
          </a:p>
          <a:p>
            <a:pPr marL="171450" indent="-171450">
              <a:buFont typeface="Arial" panose="020B0604020202020204" pitchFamily="34" charset="0"/>
              <a:buChar char="•"/>
            </a:pPr>
            <a:r>
              <a:rPr lang="en-US" sz="1100" dirty="0"/>
              <a:t>CU/LASP REPTile-3</a:t>
            </a:r>
          </a:p>
          <a:p>
            <a:pPr marL="171450" indent="-171450">
              <a:buFont typeface="Arial" panose="020B0604020202020204" pitchFamily="34" charset="0"/>
              <a:buChar char="•"/>
            </a:pPr>
            <a:r>
              <a:rPr lang="en-US" sz="1100" dirty="0"/>
              <a:t>Under development for UAE Asteroid mission</a:t>
            </a:r>
          </a:p>
          <a:p>
            <a:pPr marL="171450" indent="-171450">
              <a:buFont typeface="Arial" panose="020B0604020202020204" pitchFamily="34" charset="0"/>
              <a:buChar char="•"/>
            </a:pPr>
            <a:r>
              <a:rPr lang="en-US" sz="1100" dirty="0"/>
              <a:t>Based on REPTile-2</a:t>
            </a:r>
          </a:p>
        </p:txBody>
      </p:sp>
      <p:pic>
        <p:nvPicPr>
          <p:cNvPr id="4" name="Picture 3">
            <a:extLst>
              <a:ext uri="{FF2B5EF4-FFF2-40B4-BE49-F238E27FC236}">
                <a16:creationId xmlns:a16="http://schemas.microsoft.com/office/drawing/2014/main" id="{E347E61C-ADB9-682B-44D0-A9D7D31B5596}"/>
              </a:ext>
            </a:extLst>
          </p:cNvPr>
          <p:cNvPicPr>
            <a:picLocks noChangeAspect="1"/>
          </p:cNvPicPr>
          <p:nvPr/>
        </p:nvPicPr>
        <p:blipFill>
          <a:blip r:embed="rId2"/>
          <a:stretch>
            <a:fillRect/>
          </a:stretch>
        </p:blipFill>
        <p:spPr>
          <a:xfrm>
            <a:off x="1275006" y="1309724"/>
            <a:ext cx="8697203" cy="1554532"/>
          </a:xfrm>
          <a:prstGeom prst="rect">
            <a:avLst/>
          </a:prstGeom>
        </p:spPr>
      </p:pic>
      <p:sp>
        <p:nvSpPr>
          <p:cNvPr id="11" name="Slide Number Placeholder 1">
            <a:extLst>
              <a:ext uri="{FF2B5EF4-FFF2-40B4-BE49-F238E27FC236}">
                <a16:creationId xmlns:a16="http://schemas.microsoft.com/office/drawing/2014/main" id="{1808AC68-CAD0-CFE8-0C15-0E34A05C7DDE}"/>
              </a:ext>
            </a:extLst>
          </p:cNvPr>
          <p:cNvSpPr txBox="1">
            <a:spLocks/>
          </p:cNvSpPr>
          <p:nvPr/>
        </p:nvSpPr>
        <p:spPr>
          <a:xfrm>
            <a:off x="9133964" y="6448982"/>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AF9702C9-5732-F845-9DD4-C1E80F57E3AB}" type="slidenum">
              <a:rPr lang="en-US" sz="1600">
                <a:solidFill>
                  <a:srgbClr val="B2B4A5"/>
                </a:solidFill>
              </a:rPr>
              <a:pPr algn="r"/>
              <a:t>5</a:t>
            </a:fld>
            <a:endParaRPr lang="en-US" sz="1600" dirty="0">
              <a:solidFill>
                <a:srgbClr val="B2B4A5"/>
              </a:solidFill>
            </a:endParaRPr>
          </a:p>
        </p:txBody>
      </p:sp>
      <p:sp>
        <p:nvSpPr>
          <p:cNvPr id="19" name="Title 1">
            <a:extLst>
              <a:ext uri="{FF2B5EF4-FFF2-40B4-BE49-F238E27FC236}">
                <a16:creationId xmlns:a16="http://schemas.microsoft.com/office/drawing/2014/main" id="{5C570167-D826-9240-ABC1-A63F23659361}"/>
              </a:ext>
            </a:extLst>
          </p:cNvPr>
          <p:cNvSpPr>
            <a:spLocks noGrp="1"/>
          </p:cNvSpPr>
          <p:nvPr>
            <p:ph type="title"/>
          </p:nvPr>
        </p:nvSpPr>
        <p:spPr>
          <a:xfrm>
            <a:off x="190782" y="198867"/>
            <a:ext cx="9566461" cy="574516"/>
          </a:xfrm>
        </p:spPr>
        <p:txBody>
          <a:bodyPr>
            <a:normAutofit/>
          </a:bodyPr>
          <a:lstStyle/>
          <a:p>
            <a:r>
              <a:rPr lang="en-US" sz="2800" dirty="0">
                <a:solidFill>
                  <a:schemeClr val="accent1"/>
                </a:solidFill>
                <a:latin typeface="Arial"/>
                <a:cs typeface="Arial"/>
              </a:rPr>
              <a:t>Mission Concept Overview</a:t>
            </a:r>
          </a:p>
        </p:txBody>
      </p:sp>
      <p:sp>
        <p:nvSpPr>
          <p:cNvPr id="9" name="Title 1">
            <a:extLst>
              <a:ext uri="{FF2B5EF4-FFF2-40B4-BE49-F238E27FC236}">
                <a16:creationId xmlns:a16="http://schemas.microsoft.com/office/drawing/2014/main" id="{F2A08EAC-6E1E-BC38-C7BC-2E6FF97E3AA3}"/>
              </a:ext>
            </a:extLst>
          </p:cNvPr>
          <p:cNvSpPr txBox="1">
            <a:spLocks/>
          </p:cNvSpPr>
          <p:nvPr/>
        </p:nvSpPr>
        <p:spPr bwMode="auto">
          <a:xfrm>
            <a:off x="200703" y="869483"/>
            <a:ext cx="11991297" cy="5745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34290" rIns="0" bIns="34290" numCol="1" rtlCol="0" anchor="ctr" anchorCtr="0" compatLnSpc="1">
            <a:prstTxWarp prst="textNoShape">
              <a:avLst/>
            </a:prstTxWarp>
            <a:noAutofit/>
          </a:bodyPr>
          <a:lstStyle>
            <a:lvl1pPr algn="l" defTabSz="914400" rtl="0" eaLnBrk="1" latinLnBrk="0" hangingPunct="1">
              <a:lnSpc>
                <a:spcPct val="90000"/>
              </a:lnSpc>
              <a:spcBef>
                <a:spcPct val="0"/>
              </a:spcBef>
              <a:buNone/>
              <a:defRPr sz="4400" kern="1200">
                <a:solidFill>
                  <a:srgbClr val="335E6F"/>
                </a:solidFill>
                <a:latin typeface="+mj-lt"/>
                <a:ea typeface="+mj-ea"/>
                <a:cs typeface="+mj-cs"/>
              </a:defRPr>
            </a:lvl1pPr>
          </a:lstStyle>
          <a:p>
            <a:r>
              <a:rPr lang="en-US" sz="2200" b="1" dirty="0">
                <a:latin typeface="Arial"/>
                <a:cs typeface="Arial"/>
              </a:rPr>
              <a:t>ReTiMo Mission Parameters and Payload – Full Instrument Suite (12U s/c)</a:t>
            </a:r>
          </a:p>
        </p:txBody>
      </p:sp>
      <p:sp>
        <p:nvSpPr>
          <p:cNvPr id="2" name="Text Box 25">
            <a:extLst>
              <a:ext uri="{FF2B5EF4-FFF2-40B4-BE49-F238E27FC236}">
                <a16:creationId xmlns:a16="http://schemas.microsoft.com/office/drawing/2014/main" id="{135A1CC7-BCD4-499D-1564-0B8D9C85A606}"/>
              </a:ext>
            </a:extLst>
          </p:cNvPr>
          <p:cNvSpPr txBox="1">
            <a:spLocks noChangeArrowheads="1"/>
          </p:cNvSpPr>
          <p:nvPr/>
        </p:nvSpPr>
        <p:spPr bwMode="auto">
          <a:xfrm>
            <a:off x="190781" y="6446878"/>
            <a:ext cx="4147755" cy="338554"/>
          </a:xfrm>
          <a:prstGeom prst="rect">
            <a:avLst/>
          </a:prstGeom>
          <a:noFill/>
          <a:ln>
            <a:noFill/>
          </a:ln>
          <a:effectLst/>
        </p:spPr>
        <p:txBody>
          <a:bodyPr wrap="square">
            <a:spAutoFit/>
          </a:bodyPr>
          <a:lstStyle/>
          <a:p>
            <a:r>
              <a:rPr lang="en-US" sz="1600" dirty="0">
                <a:solidFill>
                  <a:schemeClr val="bg1">
                    <a:lumMod val="50000"/>
                  </a:schemeClr>
                </a:solidFill>
                <a:latin typeface="Arial"/>
                <a:cs typeface="Arial"/>
              </a:rPr>
              <a:t>IRENE Workshop, Sykia, 22 May 2025</a:t>
            </a:r>
          </a:p>
        </p:txBody>
      </p:sp>
      <p:sp>
        <p:nvSpPr>
          <p:cNvPr id="3" name="Rectangle 2">
            <a:extLst>
              <a:ext uri="{FF2B5EF4-FFF2-40B4-BE49-F238E27FC236}">
                <a16:creationId xmlns:a16="http://schemas.microsoft.com/office/drawing/2014/main" id="{BAC3E309-888F-F4DA-FF79-D9911128ACB7}"/>
              </a:ext>
            </a:extLst>
          </p:cNvPr>
          <p:cNvSpPr/>
          <p:nvPr/>
        </p:nvSpPr>
        <p:spPr>
          <a:xfrm>
            <a:off x="3329290" y="2988729"/>
            <a:ext cx="2671838" cy="3339403"/>
          </a:xfrm>
          <a:prstGeom prst="rect">
            <a:avLst/>
          </a:prstGeom>
          <a:noFill/>
          <a:ln w="50800">
            <a:solidFill>
              <a:srgbClr val="BA5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dirty="0"/>
          </a:p>
        </p:txBody>
      </p:sp>
      <p:pic>
        <p:nvPicPr>
          <p:cNvPr id="8" name="Picture 2">
            <a:extLst>
              <a:ext uri="{FF2B5EF4-FFF2-40B4-BE49-F238E27FC236}">
                <a16:creationId xmlns:a16="http://schemas.microsoft.com/office/drawing/2014/main" id="{754DC77C-1B37-7C8C-53DD-DEA444F48B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113" t="12527" r="9245" b="8030"/>
          <a:stretch/>
        </p:blipFill>
        <p:spPr bwMode="auto">
          <a:xfrm rot="5400000">
            <a:off x="5169596" y="4314878"/>
            <a:ext cx="524889" cy="962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a:extLst>
              <a:ext uri="{FF2B5EF4-FFF2-40B4-BE49-F238E27FC236}">
                <a16:creationId xmlns:a16="http://schemas.microsoft.com/office/drawing/2014/main" id="{B6546425-9CF5-5C00-8A14-42468E39A456}"/>
              </a:ext>
            </a:extLst>
          </p:cNvPr>
          <p:cNvSpPr txBox="1"/>
          <p:nvPr/>
        </p:nvSpPr>
        <p:spPr>
          <a:xfrm>
            <a:off x="3329290" y="2983002"/>
            <a:ext cx="2460396" cy="307777"/>
          </a:xfrm>
          <a:prstGeom prst="rect">
            <a:avLst/>
          </a:prstGeom>
          <a:noFill/>
        </p:spPr>
        <p:txBody>
          <a:bodyPr wrap="square" rtlCol="0">
            <a:spAutoFit/>
          </a:bodyPr>
          <a:lstStyle/>
          <a:p>
            <a:r>
              <a:rPr lang="en-GR" sz="1400" dirty="0">
                <a:solidFill>
                  <a:srgbClr val="DB71F0"/>
                </a:solidFill>
                <a:latin typeface="Arial" panose="020B0604020202020204" pitchFamily="34" charset="0"/>
                <a:cs typeface="Arial" panose="020B0604020202020204" pitchFamily="34" charset="0"/>
              </a:rPr>
              <a:t>Radiation Monitoring Device</a:t>
            </a:r>
          </a:p>
        </p:txBody>
      </p:sp>
      <p:pic>
        <p:nvPicPr>
          <p:cNvPr id="17" name="Picture 16">
            <a:extLst>
              <a:ext uri="{FF2B5EF4-FFF2-40B4-BE49-F238E27FC236}">
                <a16:creationId xmlns:a16="http://schemas.microsoft.com/office/drawing/2014/main" id="{C3CCB30E-6EFB-38CF-5DEB-D1715517529A}"/>
              </a:ext>
            </a:extLst>
          </p:cNvPr>
          <p:cNvPicPr>
            <a:picLocks noChangeAspect="1"/>
          </p:cNvPicPr>
          <p:nvPr/>
        </p:nvPicPr>
        <p:blipFill rotWithShape="1">
          <a:blip r:embed="rId4"/>
          <a:srcRect r="75320"/>
          <a:stretch/>
        </p:blipFill>
        <p:spPr>
          <a:xfrm>
            <a:off x="433189" y="2918911"/>
            <a:ext cx="2795203" cy="3461157"/>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055F803B-6309-4415-8397-0B4BE2F0D154}"/>
              </a:ext>
            </a:extLst>
          </p:cNvPr>
          <p:cNvPicPr>
            <a:picLocks noChangeAspect="1"/>
          </p:cNvPicPr>
          <p:nvPr/>
        </p:nvPicPr>
        <p:blipFill>
          <a:blip r:embed="rId5"/>
          <a:stretch>
            <a:fillRect/>
          </a:stretch>
        </p:blipFill>
        <p:spPr>
          <a:xfrm>
            <a:off x="5226584" y="4186423"/>
            <a:ext cx="659972" cy="262785"/>
          </a:xfrm>
          <a:prstGeom prst="rect">
            <a:avLst/>
          </a:prstGeom>
        </p:spPr>
      </p:pic>
      <p:pic>
        <p:nvPicPr>
          <p:cNvPr id="23" name="Picture 22">
            <a:extLst>
              <a:ext uri="{FF2B5EF4-FFF2-40B4-BE49-F238E27FC236}">
                <a16:creationId xmlns:a16="http://schemas.microsoft.com/office/drawing/2014/main" id="{AB5B6929-5E7A-74B5-B502-EC321F68D4E3}"/>
              </a:ext>
            </a:extLst>
          </p:cNvPr>
          <p:cNvPicPr>
            <a:picLocks noChangeAspect="1"/>
          </p:cNvPicPr>
          <p:nvPr/>
        </p:nvPicPr>
        <p:blipFill>
          <a:blip r:embed="rId6"/>
          <a:stretch>
            <a:fillRect/>
          </a:stretch>
        </p:blipFill>
        <p:spPr>
          <a:xfrm>
            <a:off x="5138055" y="5207624"/>
            <a:ext cx="775477" cy="236856"/>
          </a:xfrm>
          <a:prstGeom prst="rect">
            <a:avLst/>
          </a:prstGeom>
        </p:spPr>
      </p:pic>
      <p:pic>
        <p:nvPicPr>
          <p:cNvPr id="24" name="Picture 23">
            <a:extLst>
              <a:ext uri="{FF2B5EF4-FFF2-40B4-BE49-F238E27FC236}">
                <a16:creationId xmlns:a16="http://schemas.microsoft.com/office/drawing/2014/main" id="{FD83E3CB-1499-C3BE-B54D-7E0ECFC8AAA7}"/>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37385" t="5671" r="26159" b="2739"/>
          <a:stretch/>
        </p:blipFill>
        <p:spPr>
          <a:xfrm>
            <a:off x="5239836" y="5512781"/>
            <a:ext cx="677932" cy="747936"/>
          </a:xfrm>
          <a:prstGeom prst="rect">
            <a:avLst/>
          </a:prstGeom>
          <a:solidFill>
            <a:srgbClr val="1629FB"/>
          </a:solidFill>
        </p:spPr>
      </p:pic>
      <p:sp>
        <p:nvSpPr>
          <p:cNvPr id="25" name="TextBox 24">
            <a:extLst>
              <a:ext uri="{FF2B5EF4-FFF2-40B4-BE49-F238E27FC236}">
                <a16:creationId xmlns:a16="http://schemas.microsoft.com/office/drawing/2014/main" id="{0BB20A48-9469-B930-8D45-D472965D7522}"/>
              </a:ext>
            </a:extLst>
          </p:cNvPr>
          <p:cNvSpPr txBox="1"/>
          <p:nvPr/>
        </p:nvSpPr>
        <p:spPr>
          <a:xfrm>
            <a:off x="3357383" y="3418949"/>
            <a:ext cx="2833491" cy="761747"/>
          </a:xfrm>
          <a:prstGeom prst="rect">
            <a:avLst/>
          </a:prstGeom>
          <a:noFill/>
        </p:spPr>
        <p:txBody>
          <a:bodyPr wrap="square">
            <a:spAutoFit/>
          </a:bodyPr>
          <a:lstStyle/>
          <a:p>
            <a:r>
              <a:rPr lang="en-US" sz="1200" b="1" dirty="0"/>
              <a:t>Requirements:</a:t>
            </a:r>
            <a:endParaRPr lang="en-US" sz="1200" dirty="0">
              <a:solidFill>
                <a:schemeClr val="tx1"/>
              </a:solidFill>
              <a:effectLst/>
            </a:endParaRPr>
          </a:p>
          <a:p>
            <a:pPr marL="171450" lvl="0" indent="-171450">
              <a:buFont typeface="Arial" panose="020B0604020202020204" pitchFamily="34" charset="0"/>
              <a:buChar char="•"/>
            </a:pPr>
            <a:r>
              <a:rPr lang="en-US" sz="1050" dirty="0">
                <a:solidFill>
                  <a:schemeClr val="tx1"/>
                </a:solidFill>
                <a:effectLst/>
              </a:rPr>
              <a:t>Protons: </a:t>
            </a:r>
            <a:r>
              <a:rPr lang="en-US" sz="1050" b="1" dirty="0"/>
              <a:t>1</a:t>
            </a:r>
            <a:r>
              <a:rPr lang="en-US" sz="1050" b="1" dirty="0">
                <a:solidFill>
                  <a:schemeClr val="tx1"/>
                </a:solidFill>
                <a:effectLst/>
              </a:rPr>
              <a:t>-500 MeV </a:t>
            </a:r>
            <a:r>
              <a:rPr lang="en-US" sz="900" dirty="0">
                <a:solidFill>
                  <a:schemeClr val="tx1"/>
                </a:solidFill>
                <a:effectLst/>
              </a:rPr>
              <a:t>(goal)</a:t>
            </a:r>
            <a:r>
              <a:rPr lang="en-US" sz="1050" b="1" dirty="0">
                <a:solidFill>
                  <a:schemeClr val="tx1"/>
                </a:solidFill>
                <a:effectLst/>
              </a:rPr>
              <a:t>, </a:t>
            </a:r>
            <a:r>
              <a:rPr lang="en-US" sz="1050" b="1" dirty="0"/>
              <a:t>4-100 MeV</a:t>
            </a:r>
            <a:r>
              <a:rPr lang="en-US" sz="900" dirty="0"/>
              <a:t> (min)</a:t>
            </a:r>
            <a:r>
              <a:rPr lang="en-US" sz="1050" b="1" dirty="0"/>
              <a:t> </a:t>
            </a:r>
            <a:endParaRPr lang="en-GR" sz="1050" b="1" dirty="0"/>
          </a:p>
          <a:p>
            <a:pPr marL="171450" lvl="0" indent="-171450">
              <a:buFont typeface="Arial" panose="020B0604020202020204" pitchFamily="34" charset="0"/>
              <a:buChar char="•"/>
            </a:pPr>
            <a:r>
              <a:rPr lang="en-US" sz="1050" dirty="0">
                <a:solidFill>
                  <a:schemeClr val="tx1"/>
                </a:solidFill>
                <a:effectLst/>
              </a:rPr>
              <a:t>Ions: </a:t>
            </a:r>
            <a:r>
              <a:rPr lang="en-US" sz="1050" b="1" dirty="0">
                <a:solidFill>
                  <a:schemeClr val="tx1"/>
                </a:solidFill>
                <a:effectLst/>
              </a:rPr>
              <a:t>4-200 MeV/</a:t>
            </a:r>
            <a:r>
              <a:rPr lang="en-US" sz="1050" b="1" dirty="0" err="1">
                <a:solidFill>
                  <a:schemeClr val="tx1"/>
                </a:solidFill>
                <a:effectLst/>
              </a:rPr>
              <a:t>nuc</a:t>
            </a:r>
            <a:endParaRPr lang="en-GR" sz="1050" b="1" dirty="0"/>
          </a:p>
          <a:p>
            <a:pPr marL="171450" lvl="0" indent="-171450">
              <a:buFont typeface="Arial" panose="020B0604020202020204" pitchFamily="34" charset="0"/>
              <a:buChar char="•"/>
            </a:pPr>
            <a:r>
              <a:rPr lang="en-US" sz="1050" dirty="0">
                <a:solidFill>
                  <a:schemeClr val="tx1"/>
                </a:solidFill>
                <a:effectLst/>
              </a:rPr>
              <a:t>LET spectra: </a:t>
            </a:r>
            <a:r>
              <a:rPr lang="en-US" sz="1050" b="1" dirty="0">
                <a:solidFill>
                  <a:schemeClr val="tx1"/>
                </a:solidFill>
                <a:effectLst/>
              </a:rPr>
              <a:t>0.1 - 30 MeV cm</a:t>
            </a:r>
            <a:r>
              <a:rPr lang="en-US" sz="1050" b="1" baseline="30000" dirty="0">
                <a:solidFill>
                  <a:schemeClr val="tx1"/>
                </a:solidFill>
                <a:effectLst/>
              </a:rPr>
              <a:t>2 </a:t>
            </a:r>
            <a:r>
              <a:rPr lang="en-US" sz="1050" b="1" dirty="0">
                <a:solidFill>
                  <a:schemeClr val="tx1"/>
                </a:solidFill>
                <a:effectLst/>
              </a:rPr>
              <a:t>mg</a:t>
            </a:r>
            <a:r>
              <a:rPr lang="en-US" sz="1050" b="1" baseline="30000" dirty="0">
                <a:solidFill>
                  <a:schemeClr val="tx1"/>
                </a:solidFill>
                <a:effectLst/>
              </a:rPr>
              <a:t>-1</a:t>
            </a:r>
            <a:endParaRPr lang="en-GR" sz="105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6" name="Picture 25" descr="DUTH_logo.png">
            <a:extLst>
              <a:ext uri="{FF2B5EF4-FFF2-40B4-BE49-F238E27FC236}">
                <a16:creationId xmlns:a16="http://schemas.microsoft.com/office/drawing/2014/main" id="{C92F2999-F6D0-49A5-A849-00B2F713F7A9}"/>
              </a:ext>
            </a:extLst>
          </p:cNvPr>
          <p:cNvPicPr>
            <a:picLocks noChangeAspect="1"/>
          </p:cNvPicPr>
          <p:nvPr/>
        </p:nvPicPr>
        <p:blipFill rotWithShape="1">
          <a:blip r:embed="rId8"/>
          <a:srcRect t="745" b="4817"/>
          <a:stretch/>
        </p:blipFill>
        <p:spPr>
          <a:xfrm>
            <a:off x="11065805" y="63879"/>
            <a:ext cx="1047674" cy="1186112"/>
          </a:xfrm>
          <a:prstGeom prst="rect">
            <a:avLst/>
          </a:prstGeom>
        </p:spPr>
      </p:pic>
    </p:spTree>
    <p:extLst>
      <p:ext uri="{BB962C8B-B14F-4D97-AF65-F5344CB8AC3E}">
        <p14:creationId xmlns:p14="http://schemas.microsoft.com/office/powerpoint/2010/main" val="16041723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A10E96-29A6-8C24-2575-913F12B91C0E}"/>
              </a:ext>
            </a:extLst>
          </p:cNvPr>
          <p:cNvSpPr txBox="1"/>
          <p:nvPr/>
        </p:nvSpPr>
        <p:spPr>
          <a:xfrm>
            <a:off x="289020" y="295816"/>
            <a:ext cx="2577529" cy="2769989"/>
          </a:xfrm>
          <a:prstGeom prst="rect">
            <a:avLst/>
          </a:prstGeom>
          <a:noFill/>
        </p:spPr>
        <p:txBody>
          <a:bodyPr wrap="square">
            <a:spAutoFit/>
          </a:bodyPr>
          <a:lstStyle/>
          <a:p>
            <a:pPr algn="l"/>
            <a:r>
              <a:rPr lang="en-US" sz="2400" b="1" dirty="0">
                <a:solidFill>
                  <a:srgbClr val="0000FF"/>
                </a:solidFill>
              </a:rPr>
              <a:t>Examples of Solar Energetic Particles measured by CIRBE/REPTile-2</a:t>
            </a:r>
          </a:p>
          <a:p>
            <a:pPr algn="l"/>
            <a:endParaRPr lang="en-US" sz="2400" b="1" dirty="0">
              <a:solidFill>
                <a:srgbClr val="0000FF"/>
              </a:solidFill>
            </a:endParaRPr>
          </a:p>
          <a:p>
            <a:pPr algn="l"/>
            <a:r>
              <a:rPr lang="en-US" b="1" dirty="0"/>
              <a:t>(comparison with GOES measurements only on April 23, 2023)</a:t>
            </a:r>
          </a:p>
        </p:txBody>
      </p:sp>
      <p:pic>
        <p:nvPicPr>
          <p:cNvPr id="4" name="Picture 3">
            <a:extLst>
              <a:ext uri="{FF2B5EF4-FFF2-40B4-BE49-F238E27FC236}">
                <a16:creationId xmlns:a16="http://schemas.microsoft.com/office/drawing/2014/main" id="{FD82A13C-9745-5277-9EA8-B1D0554AF20B}"/>
              </a:ext>
            </a:extLst>
          </p:cNvPr>
          <p:cNvPicPr>
            <a:picLocks noChangeAspect="1"/>
          </p:cNvPicPr>
          <p:nvPr/>
        </p:nvPicPr>
        <p:blipFill>
          <a:blip r:embed="rId3"/>
          <a:srcRect t="1701"/>
          <a:stretch/>
        </p:blipFill>
        <p:spPr>
          <a:xfrm>
            <a:off x="3349304" y="108846"/>
            <a:ext cx="5143500" cy="6741368"/>
          </a:xfrm>
          <a:prstGeom prst="rect">
            <a:avLst/>
          </a:prstGeom>
        </p:spPr>
      </p:pic>
      <p:pic>
        <p:nvPicPr>
          <p:cNvPr id="5" name="Picture 2">
            <a:extLst>
              <a:ext uri="{FF2B5EF4-FFF2-40B4-BE49-F238E27FC236}">
                <a16:creationId xmlns:a16="http://schemas.microsoft.com/office/drawing/2014/main" id="{3FE21FCC-AC3E-A721-5405-F5D648AA12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5085" y="451808"/>
            <a:ext cx="3348171" cy="1656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Block Arc 5">
            <a:extLst>
              <a:ext uri="{FF2B5EF4-FFF2-40B4-BE49-F238E27FC236}">
                <a16:creationId xmlns:a16="http://schemas.microsoft.com/office/drawing/2014/main" id="{DBA41870-87CC-0A53-4B65-A1CF9BFEA4A6}"/>
              </a:ext>
            </a:extLst>
          </p:cNvPr>
          <p:cNvSpPr/>
          <p:nvPr/>
        </p:nvSpPr>
        <p:spPr bwMode="auto">
          <a:xfrm rot="1200000">
            <a:off x="7647576" y="525974"/>
            <a:ext cx="365760" cy="1280160"/>
          </a:xfrm>
          <a:prstGeom prst="blockArc">
            <a:avLst>
              <a:gd name="adj1" fmla="val 15566168"/>
              <a:gd name="adj2" fmla="val 5924062"/>
              <a:gd name="adj3" fmla="val 6646"/>
            </a:avLst>
          </a:prstGeom>
          <a:solidFill>
            <a:srgbClr val="FF0000"/>
          </a:solidFill>
          <a:ln w="9525" cap="flat" cmpd="sng" algn="ctr">
            <a:noFill/>
            <a:prstDash val="solid"/>
            <a:round/>
            <a:headEnd type="none" w="med" len="med"/>
            <a:tailEnd type="none" w="med" len="med"/>
          </a:ln>
          <a:effectLst/>
          <a:scene3d>
            <a:camera prst="orthographicFront">
              <a:rot lat="0" lon="0" rev="1800000"/>
            </a:camera>
            <a:lightRig rig="threePt" dir="t"/>
          </a:scene3d>
        </p:spPr>
        <p:txBody>
          <a:bodyPr>
            <a:prstTxWarp prst="textNoShape">
              <a:avLst/>
            </a:prstTxWarp>
          </a:bodyPr>
          <a:lstStyle/>
          <a:p>
            <a:pPr algn="r" defTabSz="457200" eaLnBrk="0" fontAlgn="base" hangingPunct="0">
              <a:spcBef>
                <a:spcPct val="0"/>
              </a:spcBef>
              <a:spcAft>
                <a:spcPct val="0"/>
              </a:spcAft>
              <a:buClr>
                <a:srgbClr val="000000"/>
              </a:buClr>
              <a:buSzPct val="100000"/>
              <a:defRPr/>
            </a:pPr>
            <a:endParaRPr lang="en-US" sz="3200" dirty="0">
              <a:solidFill>
                <a:srgbClr val="000000"/>
              </a:solidFill>
              <a:effectLst>
                <a:outerShdw blurRad="38100" dist="38100" dir="2700000" algn="tl">
                  <a:srgbClr val="000000">
                    <a:alpha val="43137"/>
                  </a:srgbClr>
                </a:outerShdw>
              </a:effectLst>
              <a:latin typeface="Tahoma" charset="0"/>
              <a:ea typeface="宋体" charset="-122"/>
            </a:endParaRPr>
          </a:p>
        </p:txBody>
      </p:sp>
      <p:sp>
        <p:nvSpPr>
          <p:cNvPr id="7" name="Line 8">
            <a:extLst>
              <a:ext uri="{FF2B5EF4-FFF2-40B4-BE49-F238E27FC236}">
                <a16:creationId xmlns:a16="http://schemas.microsoft.com/office/drawing/2014/main" id="{41E4DEAC-E794-ECEF-E605-1C15F8A9C29B}"/>
              </a:ext>
            </a:extLst>
          </p:cNvPr>
          <p:cNvSpPr>
            <a:spLocks noChangeShapeType="1"/>
          </p:cNvSpPr>
          <p:nvPr/>
        </p:nvSpPr>
        <p:spPr bwMode="auto">
          <a:xfrm>
            <a:off x="7532078" y="263936"/>
            <a:ext cx="113085" cy="238091"/>
          </a:xfrm>
          <a:prstGeom prst="line">
            <a:avLst/>
          </a:prstGeom>
          <a:noFill/>
          <a:ln w="28575">
            <a:solidFill>
              <a:srgbClr val="1629FB"/>
            </a:solidFill>
            <a:round/>
            <a:headEnd/>
            <a:tailEnd type="triangle" w="med" len="med"/>
          </a:ln>
        </p:spPr>
        <p:txBody>
          <a:bodyPr>
            <a:prstTxWarp prst="textNoShape">
              <a:avLst/>
            </a:prstTxWarp>
          </a:bodyPr>
          <a:lstStyle/>
          <a:p>
            <a:pPr algn="r" defTabSz="457200" fontAlgn="base">
              <a:spcBef>
                <a:spcPct val="0"/>
              </a:spcBef>
              <a:spcAft>
                <a:spcPct val="0"/>
              </a:spcAft>
              <a:buClr>
                <a:srgbClr val="FFCC00"/>
              </a:buClr>
              <a:buSzPct val="100000"/>
              <a:defRPr/>
            </a:pPr>
            <a:endParaRPr lang="en-US" sz="4400">
              <a:solidFill>
                <a:srgbClr val="FFCC00"/>
              </a:solidFill>
              <a:effectLst>
                <a:outerShdw blurRad="38100" dist="38100" dir="2700000" algn="tl">
                  <a:srgbClr val="000000">
                    <a:alpha val="43137"/>
                  </a:srgbClr>
                </a:outerShdw>
              </a:effectLst>
              <a:latin typeface="Tahoma" charset="0"/>
              <a:ea typeface="宋体" charset="-122"/>
            </a:endParaRPr>
          </a:p>
        </p:txBody>
      </p:sp>
      <p:sp>
        <p:nvSpPr>
          <p:cNvPr id="8" name="Line 8">
            <a:extLst>
              <a:ext uri="{FF2B5EF4-FFF2-40B4-BE49-F238E27FC236}">
                <a16:creationId xmlns:a16="http://schemas.microsoft.com/office/drawing/2014/main" id="{FAE95D33-9AC6-DDF4-E4A7-F119F015B53F}"/>
              </a:ext>
            </a:extLst>
          </p:cNvPr>
          <p:cNvSpPr>
            <a:spLocks noChangeShapeType="1"/>
          </p:cNvSpPr>
          <p:nvPr/>
        </p:nvSpPr>
        <p:spPr bwMode="auto">
          <a:xfrm>
            <a:off x="7737557" y="263483"/>
            <a:ext cx="45689" cy="238543"/>
          </a:xfrm>
          <a:prstGeom prst="line">
            <a:avLst/>
          </a:prstGeom>
          <a:noFill/>
          <a:ln w="28575">
            <a:solidFill>
              <a:srgbClr val="1629FB"/>
            </a:solidFill>
            <a:round/>
            <a:headEnd/>
            <a:tailEnd type="triangle" w="med" len="med"/>
          </a:ln>
        </p:spPr>
        <p:txBody>
          <a:bodyPr>
            <a:prstTxWarp prst="textNoShape">
              <a:avLst/>
            </a:prstTxWarp>
          </a:bodyPr>
          <a:lstStyle/>
          <a:p>
            <a:pPr algn="r" defTabSz="457200" fontAlgn="base">
              <a:spcBef>
                <a:spcPct val="0"/>
              </a:spcBef>
              <a:spcAft>
                <a:spcPct val="0"/>
              </a:spcAft>
              <a:buClr>
                <a:srgbClr val="FFCC00"/>
              </a:buClr>
              <a:buSzPct val="100000"/>
              <a:defRPr/>
            </a:pPr>
            <a:endParaRPr lang="en-US" sz="4400">
              <a:solidFill>
                <a:srgbClr val="FFCC00"/>
              </a:solidFill>
              <a:effectLst>
                <a:outerShdw blurRad="38100" dist="38100" dir="2700000" algn="tl">
                  <a:srgbClr val="000000">
                    <a:alpha val="43137"/>
                  </a:srgbClr>
                </a:outerShdw>
              </a:effectLst>
              <a:latin typeface="Tahoma" charset="0"/>
              <a:ea typeface="宋体" charset="-122"/>
            </a:endParaRPr>
          </a:p>
        </p:txBody>
      </p:sp>
      <p:sp>
        <p:nvSpPr>
          <p:cNvPr id="9" name="Line 8">
            <a:extLst>
              <a:ext uri="{FF2B5EF4-FFF2-40B4-BE49-F238E27FC236}">
                <a16:creationId xmlns:a16="http://schemas.microsoft.com/office/drawing/2014/main" id="{FE1572E1-C306-3702-ED1C-F420AF09AA21}"/>
              </a:ext>
            </a:extLst>
          </p:cNvPr>
          <p:cNvSpPr>
            <a:spLocks noChangeShapeType="1"/>
          </p:cNvSpPr>
          <p:nvPr/>
        </p:nvSpPr>
        <p:spPr bwMode="auto">
          <a:xfrm flipH="1">
            <a:off x="7861188" y="252160"/>
            <a:ext cx="164498" cy="249863"/>
          </a:xfrm>
          <a:prstGeom prst="line">
            <a:avLst/>
          </a:prstGeom>
          <a:noFill/>
          <a:ln w="28575">
            <a:solidFill>
              <a:srgbClr val="1629FB"/>
            </a:solidFill>
            <a:round/>
            <a:headEnd/>
            <a:tailEnd type="triangle" w="med" len="med"/>
          </a:ln>
        </p:spPr>
        <p:txBody>
          <a:bodyPr>
            <a:prstTxWarp prst="textNoShape">
              <a:avLst/>
            </a:prstTxWarp>
          </a:bodyPr>
          <a:lstStyle/>
          <a:p>
            <a:pPr algn="r" defTabSz="457200" fontAlgn="base">
              <a:spcBef>
                <a:spcPct val="0"/>
              </a:spcBef>
              <a:spcAft>
                <a:spcPct val="0"/>
              </a:spcAft>
              <a:buClr>
                <a:srgbClr val="FFCC00"/>
              </a:buClr>
              <a:buSzPct val="100000"/>
              <a:defRPr/>
            </a:pPr>
            <a:endParaRPr lang="en-US" sz="4400">
              <a:solidFill>
                <a:srgbClr val="FFCC00"/>
              </a:solidFill>
              <a:effectLst>
                <a:outerShdw blurRad="38100" dist="38100" dir="2700000" algn="tl">
                  <a:srgbClr val="000000">
                    <a:alpha val="43137"/>
                  </a:srgbClr>
                </a:outerShdw>
              </a:effectLst>
              <a:latin typeface="Tahoma" charset="0"/>
              <a:ea typeface="宋体" charset="-122"/>
            </a:endParaRPr>
          </a:p>
        </p:txBody>
      </p:sp>
      <p:sp>
        <p:nvSpPr>
          <p:cNvPr id="10" name="TextBox 9">
            <a:extLst>
              <a:ext uri="{FF2B5EF4-FFF2-40B4-BE49-F238E27FC236}">
                <a16:creationId xmlns:a16="http://schemas.microsoft.com/office/drawing/2014/main" id="{486D89E6-6411-DDE6-F465-7A061B8E0A2D}"/>
              </a:ext>
            </a:extLst>
          </p:cNvPr>
          <p:cNvSpPr txBox="1"/>
          <p:nvPr/>
        </p:nvSpPr>
        <p:spPr>
          <a:xfrm>
            <a:off x="7347980" y="-44293"/>
            <a:ext cx="644728" cy="307777"/>
          </a:xfrm>
          <a:prstGeom prst="rect">
            <a:avLst/>
          </a:prstGeom>
          <a:noFill/>
        </p:spPr>
        <p:txBody>
          <a:bodyPr wrap="none" rtlCol="0">
            <a:spAutoFit/>
          </a:bodyPr>
          <a:lstStyle/>
          <a:p>
            <a:pPr algn="l"/>
            <a:r>
              <a:rPr lang="en-US" sz="1400" b="1" dirty="0">
                <a:solidFill>
                  <a:srgbClr val="0000FF"/>
                </a:solidFill>
                <a:latin typeface="Arial" panose="020B0604020202020204" pitchFamily="34" charset="0"/>
                <a:cs typeface="Arial" panose="020B0604020202020204" pitchFamily="34" charset="0"/>
              </a:rPr>
              <a:t>SEPs</a:t>
            </a:r>
          </a:p>
        </p:txBody>
      </p:sp>
      <p:sp>
        <p:nvSpPr>
          <p:cNvPr id="11" name="Line 8">
            <a:extLst>
              <a:ext uri="{FF2B5EF4-FFF2-40B4-BE49-F238E27FC236}">
                <a16:creationId xmlns:a16="http://schemas.microsoft.com/office/drawing/2014/main" id="{9EF42A3E-B4FC-71EB-CA9C-D63D642C9214}"/>
              </a:ext>
            </a:extLst>
          </p:cNvPr>
          <p:cNvSpPr>
            <a:spLocks noChangeShapeType="1"/>
          </p:cNvSpPr>
          <p:nvPr/>
        </p:nvSpPr>
        <p:spPr bwMode="auto">
          <a:xfrm flipH="1" flipV="1">
            <a:off x="8025686" y="1739134"/>
            <a:ext cx="195542" cy="234964"/>
          </a:xfrm>
          <a:prstGeom prst="line">
            <a:avLst/>
          </a:prstGeom>
          <a:noFill/>
          <a:ln w="38100">
            <a:solidFill>
              <a:schemeClr val="tx1"/>
            </a:solidFill>
            <a:round/>
            <a:headEnd/>
            <a:tailEnd type="triangle" w="med" len="med"/>
          </a:ln>
        </p:spPr>
        <p:txBody>
          <a:bodyPr>
            <a:prstTxWarp prst="textNoShape">
              <a:avLst/>
            </a:prstTxWarp>
          </a:bodyPr>
          <a:lstStyle/>
          <a:p>
            <a:pPr algn="r" defTabSz="457200" fontAlgn="base">
              <a:spcBef>
                <a:spcPct val="0"/>
              </a:spcBef>
              <a:spcAft>
                <a:spcPct val="0"/>
              </a:spcAft>
              <a:buClr>
                <a:srgbClr val="FFCC00"/>
              </a:buClr>
              <a:buSzPct val="100000"/>
              <a:defRPr/>
            </a:pPr>
            <a:endParaRPr lang="en-US" sz="4400">
              <a:solidFill>
                <a:srgbClr val="FFCC00"/>
              </a:solidFill>
              <a:effectLst>
                <a:outerShdw blurRad="38100" dist="38100" dir="2700000" algn="tl">
                  <a:srgbClr val="000000">
                    <a:alpha val="43137"/>
                  </a:srgbClr>
                </a:outerShdw>
              </a:effectLst>
              <a:latin typeface="Tahoma" charset="0"/>
              <a:ea typeface="宋体" charset="-122"/>
            </a:endParaRPr>
          </a:p>
        </p:txBody>
      </p:sp>
      <p:sp>
        <p:nvSpPr>
          <p:cNvPr id="12" name="TextBox 11">
            <a:extLst>
              <a:ext uri="{FF2B5EF4-FFF2-40B4-BE49-F238E27FC236}">
                <a16:creationId xmlns:a16="http://schemas.microsoft.com/office/drawing/2014/main" id="{84DBE63F-CFB2-662F-6BCB-81493001C689}"/>
              </a:ext>
            </a:extLst>
          </p:cNvPr>
          <p:cNvSpPr txBox="1"/>
          <p:nvPr/>
        </p:nvSpPr>
        <p:spPr>
          <a:xfrm>
            <a:off x="7789180" y="1913124"/>
            <a:ext cx="1224136" cy="276999"/>
          </a:xfrm>
          <a:prstGeom prst="rect">
            <a:avLst/>
          </a:prstGeom>
          <a:noFill/>
        </p:spPr>
        <p:txBody>
          <a:bodyPr wrap="square" rtlCol="0">
            <a:spAutoFit/>
          </a:bodyPr>
          <a:lstStyle/>
          <a:p>
            <a:pPr algn="l"/>
            <a:r>
              <a:rPr lang="en-US" sz="1200" b="1" dirty="0">
                <a:latin typeface="Arial" panose="020B0604020202020204" pitchFamily="34" charset="0"/>
                <a:cs typeface="Arial" panose="020B0604020202020204" pitchFamily="34" charset="0"/>
              </a:rPr>
              <a:t>CIRBE’s orbit</a:t>
            </a:r>
          </a:p>
        </p:txBody>
      </p:sp>
      <p:sp>
        <p:nvSpPr>
          <p:cNvPr id="13" name="TextBox 12">
            <a:extLst>
              <a:ext uri="{FF2B5EF4-FFF2-40B4-BE49-F238E27FC236}">
                <a16:creationId xmlns:a16="http://schemas.microsoft.com/office/drawing/2014/main" id="{E78D0F9B-77CE-DBEE-8B0C-D3443552908E}"/>
              </a:ext>
            </a:extLst>
          </p:cNvPr>
          <p:cNvSpPr txBox="1"/>
          <p:nvPr/>
        </p:nvSpPr>
        <p:spPr>
          <a:xfrm>
            <a:off x="170806" y="5338663"/>
            <a:ext cx="3528392" cy="1077218"/>
          </a:xfrm>
          <a:prstGeom prst="rect">
            <a:avLst/>
          </a:prstGeom>
          <a:noFill/>
        </p:spPr>
        <p:txBody>
          <a:bodyPr wrap="square">
            <a:spAutoFit/>
          </a:bodyPr>
          <a:lstStyle/>
          <a:p>
            <a:pPr algn="l"/>
            <a:r>
              <a:rPr lang="en-US" sz="1600" b="1" dirty="0">
                <a:solidFill>
                  <a:srgbClr val="0000FF"/>
                </a:solidFill>
                <a:latin typeface="Arial" panose="020B0604020202020204" pitchFamily="34" charset="0"/>
                <a:cs typeface="Arial" panose="020B0604020202020204" pitchFamily="34" charset="0"/>
              </a:rPr>
              <a:t>With the successes of REPTile </a:t>
            </a:r>
          </a:p>
          <a:p>
            <a:pPr algn="l"/>
            <a:r>
              <a:rPr lang="en-US" sz="1600" b="1" dirty="0">
                <a:solidFill>
                  <a:srgbClr val="0000FF"/>
                </a:solidFill>
                <a:latin typeface="Arial" panose="020B0604020202020204" pitchFamily="34" charset="0"/>
                <a:cs typeface="Arial" panose="020B0604020202020204" pitchFamily="34" charset="0"/>
              </a:rPr>
              <a:t>and REPTile-2, a unique opportunity surfaced: REPTile-3 onboard EMA</a:t>
            </a:r>
          </a:p>
        </p:txBody>
      </p:sp>
      <p:cxnSp>
        <p:nvCxnSpPr>
          <p:cNvPr id="15" name="Straight Connector 14">
            <a:extLst>
              <a:ext uri="{FF2B5EF4-FFF2-40B4-BE49-F238E27FC236}">
                <a16:creationId xmlns:a16="http://schemas.microsoft.com/office/drawing/2014/main" id="{3676E589-5A73-187C-7C07-712F687BFE49}"/>
              </a:ext>
            </a:extLst>
          </p:cNvPr>
          <p:cNvCxnSpPr>
            <a:cxnSpLocks/>
          </p:cNvCxnSpPr>
          <p:nvPr/>
        </p:nvCxnSpPr>
        <p:spPr>
          <a:xfrm>
            <a:off x="7309744" y="6140924"/>
            <a:ext cx="151216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D144E15D-2084-13F3-8286-EF0646C93D81}"/>
              </a:ext>
            </a:extLst>
          </p:cNvPr>
          <p:cNvSpPr txBox="1"/>
          <p:nvPr/>
        </p:nvSpPr>
        <p:spPr>
          <a:xfrm>
            <a:off x="8821913" y="5855794"/>
            <a:ext cx="1228221" cy="523220"/>
          </a:xfrm>
          <a:prstGeom prst="rect">
            <a:avLst/>
          </a:prstGeom>
          <a:noFill/>
        </p:spPr>
        <p:txBody>
          <a:bodyPr wrap="none" rtlCol="0">
            <a:spAutoFit/>
          </a:bodyPr>
          <a:lstStyle/>
          <a:p>
            <a:pPr algn="l"/>
            <a:r>
              <a:rPr lang="en-US" sz="1400" b="1" dirty="0">
                <a:latin typeface="Arial" panose="020B0604020202020204" pitchFamily="34" charset="0"/>
                <a:cs typeface="Arial" panose="020B0604020202020204" pitchFamily="34" charset="0"/>
              </a:rPr>
              <a:t>Cosmic Ray</a:t>
            </a:r>
          </a:p>
          <a:p>
            <a:pPr algn="l"/>
            <a:r>
              <a:rPr lang="en-US" sz="1400" b="1" dirty="0">
                <a:latin typeface="Arial" panose="020B0604020202020204" pitchFamily="34" charset="0"/>
                <a:cs typeface="Arial" panose="020B0604020202020204" pitchFamily="34" charset="0"/>
              </a:rPr>
              <a:t>Background</a:t>
            </a:r>
          </a:p>
        </p:txBody>
      </p:sp>
      <p:pic>
        <p:nvPicPr>
          <p:cNvPr id="3" name="Picture 2">
            <a:extLst>
              <a:ext uri="{FF2B5EF4-FFF2-40B4-BE49-F238E27FC236}">
                <a16:creationId xmlns:a16="http://schemas.microsoft.com/office/drawing/2014/main" id="{93C74383-FBDB-26D8-E5D7-3C2FB69C09FE}"/>
              </a:ext>
            </a:extLst>
          </p:cNvPr>
          <p:cNvPicPr>
            <a:picLocks noChangeAspect="1"/>
          </p:cNvPicPr>
          <p:nvPr/>
        </p:nvPicPr>
        <p:blipFill>
          <a:blip r:embed="rId5"/>
          <a:stretch>
            <a:fillRect/>
          </a:stretch>
        </p:blipFill>
        <p:spPr>
          <a:xfrm>
            <a:off x="10097892" y="100730"/>
            <a:ext cx="1970694" cy="601914"/>
          </a:xfrm>
          <a:prstGeom prst="rect">
            <a:avLst/>
          </a:prstGeom>
        </p:spPr>
      </p:pic>
      <p:pic>
        <p:nvPicPr>
          <p:cNvPr id="16" name="Picture 15" descr="A solar panel on a table&#10;&#10;Description automatically generated">
            <a:extLst>
              <a:ext uri="{FF2B5EF4-FFF2-40B4-BE49-F238E27FC236}">
                <a16:creationId xmlns:a16="http://schemas.microsoft.com/office/drawing/2014/main" id="{14B7118A-75F6-5DF7-A1E2-9F70040F8177}"/>
              </a:ext>
            </a:extLst>
          </p:cNvPr>
          <p:cNvPicPr>
            <a:picLocks noChangeAspect="1"/>
          </p:cNvPicPr>
          <p:nvPr/>
        </p:nvPicPr>
        <p:blipFill rotWithShape="1">
          <a:blip r:embed="rId6"/>
          <a:srcRect l="9648" t="15335" r="18997" b="10786"/>
          <a:stretch/>
        </p:blipFill>
        <p:spPr>
          <a:xfrm>
            <a:off x="489893" y="3219819"/>
            <a:ext cx="2530302" cy="1964829"/>
          </a:xfrm>
          <a:prstGeom prst="rect">
            <a:avLst/>
          </a:prstGeom>
        </p:spPr>
      </p:pic>
    </p:spTree>
    <p:extLst>
      <p:ext uri="{BB962C8B-B14F-4D97-AF65-F5344CB8AC3E}">
        <p14:creationId xmlns:p14="http://schemas.microsoft.com/office/powerpoint/2010/main" val="365732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par>
                                <p:cTn id="17" presetID="2" presetClass="entr" presetSubtype="1" fill="hold" grpId="1"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9" grpId="1" animBg="1"/>
      <p:bldP spid="10"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satellite with multiple large round objects&#10;&#10;AI-generated content may be incorrect.">
            <a:extLst>
              <a:ext uri="{FF2B5EF4-FFF2-40B4-BE49-F238E27FC236}">
                <a16:creationId xmlns:a16="http://schemas.microsoft.com/office/drawing/2014/main" id="{167A51AB-141E-F945-67EA-72A178E8F85B}"/>
              </a:ext>
            </a:extLst>
          </p:cNvPr>
          <p:cNvPicPr>
            <a:picLocks noChangeAspect="1"/>
          </p:cNvPicPr>
          <p:nvPr/>
        </p:nvPicPr>
        <p:blipFill>
          <a:blip r:embed="rId3"/>
          <a:srcRect l="45703" t="22608" r="34454" b="47386"/>
          <a:stretch/>
        </p:blipFill>
        <p:spPr>
          <a:xfrm>
            <a:off x="1090632" y="3883437"/>
            <a:ext cx="2983533" cy="2974563"/>
          </a:xfrm>
          <a:prstGeom prst="rect">
            <a:avLst/>
          </a:prstGeom>
        </p:spPr>
      </p:pic>
      <p:sp>
        <p:nvSpPr>
          <p:cNvPr id="2" name="Slide Number Placeholder 1">
            <a:extLst>
              <a:ext uri="{FF2B5EF4-FFF2-40B4-BE49-F238E27FC236}">
                <a16:creationId xmlns:a16="http://schemas.microsoft.com/office/drawing/2014/main" id="{8603823A-A8D5-CC84-FD61-1CB3239810ED}"/>
              </a:ext>
            </a:extLst>
          </p:cNvPr>
          <p:cNvSpPr>
            <a:spLocks noGrp="1"/>
          </p:cNvSpPr>
          <p:nvPr>
            <p:ph type="sldNum" idx="12"/>
          </p:nvPr>
        </p:nvSpPr>
        <p:spPr/>
        <p:txBody>
          <a:bodyPr/>
          <a:lstStyle/>
          <a:p>
            <a:pPr>
              <a:defRPr/>
            </a:pPr>
            <a:fld id="{46679194-D362-8649-BA78-86DD63C2CC52}" type="slidenum">
              <a:rPr lang="zh-CN" altLang="en-GB" smtClean="0"/>
              <a:pPr>
                <a:defRPr/>
              </a:pPr>
              <a:t>7</a:t>
            </a:fld>
            <a:endParaRPr lang="en-GB" altLang="zh-CN"/>
          </a:p>
        </p:txBody>
      </p:sp>
      <p:sp>
        <p:nvSpPr>
          <p:cNvPr id="3" name="Content Placeholder 2">
            <a:extLst>
              <a:ext uri="{FF2B5EF4-FFF2-40B4-BE49-F238E27FC236}">
                <a16:creationId xmlns:a16="http://schemas.microsoft.com/office/drawing/2014/main" id="{8C860555-64A2-DA0D-CD0D-99E65F43F759}"/>
              </a:ext>
            </a:extLst>
          </p:cNvPr>
          <p:cNvSpPr txBox="1">
            <a:spLocks/>
          </p:cNvSpPr>
          <p:nvPr/>
        </p:nvSpPr>
        <p:spPr>
          <a:xfrm>
            <a:off x="6456040" y="1166054"/>
            <a:ext cx="4547478" cy="3224103"/>
          </a:xfrm>
          <a:prstGeom prst="rect">
            <a:avLst/>
          </a:prstGeom>
        </p:spPr>
        <p:txBody>
          <a:bodyPr>
            <a:normAutofit/>
          </a:bodyPr>
          <a:lstStyle>
            <a:lvl1pPr marL="341313" indent="-341313" algn="l" defTabSz="457200" rtl="0" eaLnBrk="0" fontAlgn="base" hangingPunct="0">
              <a:lnSpc>
                <a:spcPct val="97000"/>
              </a:lnSpc>
              <a:spcBef>
                <a:spcPts val="800"/>
              </a:spcBef>
              <a:spcAft>
                <a:spcPct val="0"/>
              </a:spcAft>
              <a:buClr>
                <a:srgbClr val="FFCC00"/>
              </a:buClr>
              <a:buSzPct val="120000"/>
              <a:buFont typeface="Tahoma" charset="0"/>
              <a:buChar char="•"/>
              <a:defRPr sz="3200">
                <a:solidFill>
                  <a:srgbClr val="FFFFFF"/>
                </a:solidFill>
                <a:effectLst>
                  <a:outerShdw blurRad="38100" dist="38100" dir="2700000" algn="tl">
                    <a:srgbClr val="000000"/>
                  </a:outerShdw>
                </a:effectLst>
                <a:latin typeface="+mn-lt"/>
                <a:ea typeface="ＭＳ Ｐゴシック" charset="-128"/>
                <a:cs typeface="ＭＳ Ｐゴシック" charset="-128"/>
              </a:defRPr>
            </a:lvl1pPr>
            <a:lvl2pPr marL="741363" indent="-284163" algn="l" defTabSz="457200" rtl="0" eaLnBrk="0" fontAlgn="base" hangingPunct="0">
              <a:lnSpc>
                <a:spcPct val="97000"/>
              </a:lnSpc>
              <a:spcBef>
                <a:spcPts val="700"/>
              </a:spcBef>
              <a:spcAft>
                <a:spcPct val="0"/>
              </a:spcAft>
              <a:buClr>
                <a:srgbClr val="FFFFFF"/>
              </a:buClr>
              <a:buSzPct val="100000"/>
              <a:buFont typeface="Tahoma" charset="0"/>
              <a:buChar char="–"/>
              <a:defRPr sz="2800">
                <a:solidFill>
                  <a:srgbClr val="FFFFFF"/>
                </a:solidFill>
                <a:effectLst>
                  <a:outerShdw blurRad="38100" dist="38100" dir="2700000" algn="tl">
                    <a:srgbClr val="000000"/>
                  </a:outerShdw>
                </a:effectLst>
                <a:latin typeface="+mn-lt"/>
                <a:ea typeface="ＭＳ Ｐゴシック" charset="-128"/>
                <a:cs typeface="+mn-cs"/>
              </a:defRPr>
            </a:lvl2pPr>
            <a:lvl3pPr marL="1143000" indent="-228600" algn="l" defTabSz="457200" rtl="0" eaLnBrk="0" fontAlgn="base" hangingPunct="0">
              <a:lnSpc>
                <a:spcPct val="97000"/>
              </a:lnSpc>
              <a:spcBef>
                <a:spcPts val="600"/>
              </a:spcBef>
              <a:spcAft>
                <a:spcPct val="0"/>
              </a:spcAft>
              <a:buClr>
                <a:srgbClr val="FFCC00"/>
              </a:buClr>
              <a:buSzPct val="120000"/>
              <a:buFont typeface="Tahoma" charset="0"/>
              <a:buChar char="•"/>
              <a:defRPr sz="2400">
                <a:solidFill>
                  <a:srgbClr val="FFFFFF"/>
                </a:solidFill>
                <a:effectLst>
                  <a:outerShdw blurRad="38100" dist="38100" dir="2700000" algn="tl">
                    <a:srgbClr val="000000"/>
                  </a:outerShdw>
                </a:effectLst>
                <a:latin typeface="+mn-lt"/>
                <a:ea typeface="ＭＳ Ｐゴシック" charset="-128"/>
                <a:cs typeface="+mn-cs"/>
              </a:defRPr>
            </a:lvl3pPr>
            <a:lvl4pPr marL="1600200" indent="-228600" algn="l" defTabSz="457200" rtl="0" eaLnBrk="0" fontAlgn="base" hangingPunct="0">
              <a:lnSpc>
                <a:spcPct val="97000"/>
              </a:lnSpc>
              <a:spcBef>
                <a:spcPts val="500"/>
              </a:spcBef>
              <a:spcAft>
                <a:spcPct val="0"/>
              </a:spcAft>
              <a:buClr>
                <a:srgbClr val="FFFFFF"/>
              </a:buClr>
              <a:buSzPct val="100000"/>
              <a:buFont typeface="Tahoma" charset="0"/>
              <a:buChar char="–"/>
              <a:defRPr sz="2000">
                <a:solidFill>
                  <a:srgbClr val="FFFFFF"/>
                </a:solidFill>
                <a:effectLst>
                  <a:outerShdw blurRad="38100" dist="38100" dir="2700000" algn="tl">
                    <a:srgbClr val="000000"/>
                  </a:outerShdw>
                </a:effectLst>
                <a:latin typeface="+mn-lt"/>
                <a:ea typeface="ＭＳ Ｐゴシック" charset="-128"/>
                <a:cs typeface="+mn-cs"/>
              </a:defRPr>
            </a:lvl4pPr>
            <a:lvl5pPr marL="2057400" indent="-228600" algn="l" defTabSz="457200" rtl="0" eaLnBrk="0" fontAlgn="base" hangingPunct="0">
              <a:lnSpc>
                <a:spcPct val="97000"/>
              </a:lnSpc>
              <a:spcBef>
                <a:spcPts val="500"/>
              </a:spcBef>
              <a:spcAft>
                <a:spcPct val="0"/>
              </a:spcAft>
              <a:buClr>
                <a:srgbClr val="FFFFFF"/>
              </a:buClr>
              <a:buSzPct val="80000"/>
              <a:buFont typeface="Wingdings" charset="2"/>
              <a:buChar char=""/>
              <a:defRPr sz="2000">
                <a:solidFill>
                  <a:srgbClr val="FFFFFF"/>
                </a:solidFill>
                <a:effectLst>
                  <a:outerShdw blurRad="38100" dist="38100" dir="2700000" algn="tl">
                    <a:srgbClr val="000000"/>
                  </a:outerShdw>
                </a:effectLst>
                <a:latin typeface="+mn-lt"/>
                <a:ea typeface="ＭＳ Ｐゴシック" charset="-128"/>
                <a:cs typeface="+mn-cs"/>
              </a:defRPr>
            </a:lvl5pPr>
            <a:lvl6pPr marL="2514600" indent="-228600" algn="l" defTabSz="457200" rtl="0" fontAlgn="base">
              <a:lnSpc>
                <a:spcPct val="97000"/>
              </a:lnSpc>
              <a:spcBef>
                <a:spcPts val="500"/>
              </a:spcBef>
              <a:spcAft>
                <a:spcPct val="0"/>
              </a:spcAft>
              <a:buClr>
                <a:srgbClr val="FFFFFF"/>
              </a:buClr>
              <a:buSzPct val="80000"/>
              <a:buFont typeface="Wingdings" pitchFamily="5" charset="2"/>
              <a:buChar char=""/>
              <a:defRPr sz="2000">
                <a:solidFill>
                  <a:srgbClr val="FFFFFF"/>
                </a:solidFill>
                <a:effectLst>
                  <a:outerShdw blurRad="38100" dist="38100" dir="2700000" algn="tl">
                    <a:srgbClr val="000000"/>
                  </a:outerShdw>
                </a:effectLst>
                <a:latin typeface="+mn-lt"/>
                <a:ea typeface="+mn-ea"/>
                <a:cs typeface="+mn-cs"/>
              </a:defRPr>
            </a:lvl6pPr>
            <a:lvl7pPr marL="2971800" indent="-228600" algn="l" defTabSz="457200" rtl="0" fontAlgn="base">
              <a:lnSpc>
                <a:spcPct val="97000"/>
              </a:lnSpc>
              <a:spcBef>
                <a:spcPts val="500"/>
              </a:spcBef>
              <a:spcAft>
                <a:spcPct val="0"/>
              </a:spcAft>
              <a:buClr>
                <a:srgbClr val="FFFFFF"/>
              </a:buClr>
              <a:buSzPct val="80000"/>
              <a:buFont typeface="Wingdings" pitchFamily="5" charset="2"/>
              <a:buChar char=""/>
              <a:defRPr sz="2000">
                <a:solidFill>
                  <a:srgbClr val="FFFFFF"/>
                </a:solidFill>
                <a:effectLst>
                  <a:outerShdw blurRad="38100" dist="38100" dir="2700000" algn="tl">
                    <a:srgbClr val="000000"/>
                  </a:outerShdw>
                </a:effectLst>
                <a:latin typeface="+mn-lt"/>
                <a:ea typeface="+mn-ea"/>
                <a:cs typeface="+mn-cs"/>
              </a:defRPr>
            </a:lvl7pPr>
            <a:lvl8pPr marL="3429000" indent="-228600" algn="l" defTabSz="457200" rtl="0" fontAlgn="base">
              <a:lnSpc>
                <a:spcPct val="97000"/>
              </a:lnSpc>
              <a:spcBef>
                <a:spcPts val="500"/>
              </a:spcBef>
              <a:spcAft>
                <a:spcPct val="0"/>
              </a:spcAft>
              <a:buClr>
                <a:srgbClr val="FFFFFF"/>
              </a:buClr>
              <a:buSzPct val="80000"/>
              <a:buFont typeface="Wingdings" pitchFamily="5" charset="2"/>
              <a:buChar char=""/>
              <a:defRPr sz="2000">
                <a:solidFill>
                  <a:srgbClr val="FFFFFF"/>
                </a:solidFill>
                <a:effectLst>
                  <a:outerShdw blurRad="38100" dist="38100" dir="2700000" algn="tl">
                    <a:srgbClr val="000000"/>
                  </a:outerShdw>
                </a:effectLst>
                <a:latin typeface="+mn-lt"/>
                <a:ea typeface="+mn-ea"/>
                <a:cs typeface="+mn-cs"/>
              </a:defRPr>
            </a:lvl8pPr>
            <a:lvl9pPr marL="3886200" indent="-228600" algn="l" defTabSz="457200" rtl="0" fontAlgn="base">
              <a:lnSpc>
                <a:spcPct val="97000"/>
              </a:lnSpc>
              <a:spcBef>
                <a:spcPts val="500"/>
              </a:spcBef>
              <a:spcAft>
                <a:spcPct val="0"/>
              </a:spcAft>
              <a:buClr>
                <a:srgbClr val="FFFFFF"/>
              </a:buClr>
              <a:buSzPct val="80000"/>
              <a:buFont typeface="Wingdings" pitchFamily="5" charset="2"/>
              <a:buChar char=""/>
              <a:defRPr sz="2000">
                <a:solidFill>
                  <a:srgbClr val="FFFFFF"/>
                </a:solidFill>
                <a:effectLst>
                  <a:outerShdw blurRad="38100" dist="38100" dir="2700000" algn="tl">
                    <a:srgbClr val="000000"/>
                  </a:outerShdw>
                </a:effectLst>
                <a:latin typeface="+mn-lt"/>
                <a:ea typeface="+mn-ea"/>
                <a:cs typeface="+mn-cs"/>
              </a:defRPr>
            </a:lvl9pPr>
          </a:lstStyle>
          <a:p>
            <a:pPr marL="232200" indent="-232200"/>
            <a:r>
              <a:rPr lang="en-US" sz="1600" b="1" kern="0" dirty="0">
                <a:solidFill>
                  <a:srgbClr val="0000FF"/>
                </a:solidFill>
                <a:effectLst/>
              </a:rPr>
              <a:t>Focusing on solar energetic protons, helium, and electrons</a:t>
            </a:r>
          </a:p>
          <a:p>
            <a:pPr marL="232200" indent="-232200"/>
            <a:r>
              <a:rPr lang="en-US" sz="1600" b="1" kern="0" dirty="0">
                <a:solidFill>
                  <a:srgbClr val="0000FF"/>
                </a:solidFill>
                <a:effectLst/>
              </a:rPr>
              <a:t>Thinner Beryllium window to extend to lower energy particle measurements</a:t>
            </a:r>
          </a:p>
          <a:p>
            <a:pPr marL="232200" indent="-232200"/>
            <a:r>
              <a:rPr lang="en-US" sz="1600" b="1" kern="0" dirty="0">
                <a:solidFill>
                  <a:srgbClr val="0000FF"/>
                </a:solidFill>
                <a:effectLst/>
              </a:rPr>
              <a:t>Widening the field-of-view (FOV) to increase the statistics</a:t>
            </a:r>
          </a:p>
          <a:p>
            <a:pPr marL="232200" indent="-232200"/>
            <a:endParaRPr lang="en-US" sz="500" b="1" kern="0" dirty="0">
              <a:solidFill>
                <a:srgbClr val="0000FF"/>
              </a:solidFill>
              <a:effectLst/>
            </a:endParaRPr>
          </a:p>
          <a:p>
            <a:pPr marL="232200" indent="-232200">
              <a:spcBef>
                <a:spcPts val="0"/>
              </a:spcBef>
            </a:pPr>
            <a:r>
              <a:rPr lang="en-US" sz="1600" b="1" kern="0" dirty="0">
                <a:solidFill>
                  <a:srgbClr val="0000FF"/>
                </a:solidFill>
                <a:effectLst/>
              </a:rPr>
              <a:t>Electrons: 	0.1-5 MeV</a:t>
            </a:r>
          </a:p>
          <a:p>
            <a:pPr marL="232200" indent="-232200">
              <a:spcBef>
                <a:spcPts val="0"/>
              </a:spcBef>
            </a:pPr>
            <a:r>
              <a:rPr lang="en-US" sz="1600" b="1" kern="0" dirty="0">
                <a:solidFill>
                  <a:srgbClr val="0000FF"/>
                </a:solidFill>
                <a:effectLst/>
              </a:rPr>
              <a:t>Protons: 	1.2-100 MeV</a:t>
            </a:r>
          </a:p>
          <a:p>
            <a:pPr marL="232200" indent="-232200">
              <a:spcBef>
                <a:spcPts val="0"/>
              </a:spcBef>
            </a:pPr>
            <a:r>
              <a:rPr lang="en-US" sz="1600" b="1" kern="0" dirty="0">
                <a:solidFill>
                  <a:srgbClr val="0000FF"/>
                </a:solidFill>
                <a:effectLst/>
              </a:rPr>
              <a:t>Helium (alpha): 18-200 MeV</a:t>
            </a:r>
          </a:p>
          <a:p>
            <a:pPr marL="232200" indent="-232200">
              <a:spcBef>
                <a:spcPts val="0"/>
              </a:spcBef>
            </a:pPr>
            <a:endParaRPr lang="en-US" sz="1600" b="1" kern="0" dirty="0">
              <a:solidFill>
                <a:srgbClr val="0000FF"/>
              </a:solidFill>
              <a:effectLst/>
            </a:endParaRPr>
          </a:p>
          <a:p>
            <a:endParaRPr lang="en-US" sz="1600" b="1" kern="0" dirty="0">
              <a:solidFill>
                <a:srgbClr val="0000FF"/>
              </a:solidFill>
              <a:effectLst/>
            </a:endParaRPr>
          </a:p>
        </p:txBody>
      </p:sp>
      <p:pic>
        <p:nvPicPr>
          <p:cNvPr id="4" name="Picture 3" descr="Diagram of a diagram of a shelf&#10;&#10;Description automatically generated">
            <a:extLst>
              <a:ext uri="{FF2B5EF4-FFF2-40B4-BE49-F238E27FC236}">
                <a16:creationId xmlns:a16="http://schemas.microsoft.com/office/drawing/2014/main" id="{0F8DE09B-B4DA-E5B7-4A20-FCCE9AC66E76}"/>
              </a:ext>
            </a:extLst>
          </p:cNvPr>
          <p:cNvPicPr>
            <a:picLocks noChangeAspect="1"/>
          </p:cNvPicPr>
          <p:nvPr/>
        </p:nvPicPr>
        <p:blipFill>
          <a:blip r:embed="rId4">
            <a:extLst>
              <a:ext uri="{28A0092B-C50C-407E-A947-70E740481C1C}">
                <a14:useLocalDpi xmlns:a14="http://schemas.microsoft.com/office/drawing/2010/main" val="0"/>
              </a:ext>
            </a:extLst>
          </a:blip>
          <a:srcRect r="5313"/>
          <a:stretch/>
        </p:blipFill>
        <p:spPr>
          <a:xfrm>
            <a:off x="5951986" y="3992035"/>
            <a:ext cx="4968551" cy="2533308"/>
          </a:xfrm>
          <a:prstGeom prst="rect">
            <a:avLst/>
          </a:prstGeom>
        </p:spPr>
      </p:pic>
      <p:pic>
        <p:nvPicPr>
          <p:cNvPr id="5" name="Picture 4">
            <a:extLst>
              <a:ext uri="{FF2B5EF4-FFF2-40B4-BE49-F238E27FC236}">
                <a16:creationId xmlns:a16="http://schemas.microsoft.com/office/drawing/2014/main" id="{7BF7A237-5055-E18A-24D8-776A521FF72A}"/>
              </a:ext>
            </a:extLst>
          </p:cNvPr>
          <p:cNvPicPr>
            <a:picLocks noChangeAspect="1"/>
          </p:cNvPicPr>
          <p:nvPr/>
        </p:nvPicPr>
        <p:blipFill>
          <a:blip r:embed="rId5"/>
          <a:stretch>
            <a:fillRect/>
          </a:stretch>
        </p:blipFill>
        <p:spPr>
          <a:xfrm>
            <a:off x="1271465" y="764704"/>
            <a:ext cx="4835513" cy="2921394"/>
          </a:xfrm>
          <a:prstGeom prst="rect">
            <a:avLst/>
          </a:prstGeom>
        </p:spPr>
      </p:pic>
      <p:sp>
        <p:nvSpPr>
          <p:cNvPr id="6" name="TextBox 5">
            <a:extLst>
              <a:ext uri="{FF2B5EF4-FFF2-40B4-BE49-F238E27FC236}">
                <a16:creationId xmlns:a16="http://schemas.microsoft.com/office/drawing/2014/main" id="{FB916A7D-8BDE-0047-9067-798719D0F436}"/>
              </a:ext>
            </a:extLst>
          </p:cNvPr>
          <p:cNvSpPr txBox="1"/>
          <p:nvPr/>
        </p:nvSpPr>
        <p:spPr>
          <a:xfrm>
            <a:off x="2279576" y="3440034"/>
            <a:ext cx="2808312" cy="276999"/>
          </a:xfrm>
          <a:prstGeom prst="rect">
            <a:avLst/>
          </a:prstGeom>
          <a:noFill/>
        </p:spPr>
        <p:txBody>
          <a:bodyPr wrap="square" rtlCol="0">
            <a:spAutoFit/>
          </a:bodyPr>
          <a:lstStyle/>
          <a:p>
            <a:pPr algn="l"/>
            <a:r>
              <a:rPr lang="en-US" sz="1200" b="1" dirty="0">
                <a:solidFill>
                  <a:schemeClr val="bg1"/>
                </a:solidFill>
              </a:rPr>
              <a:t>(Khoo L. Y., X. Li et al., JGR,   2022)</a:t>
            </a:r>
          </a:p>
        </p:txBody>
      </p:sp>
      <p:sp>
        <p:nvSpPr>
          <p:cNvPr id="7" name="TextBox 6">
            <a:extLst>
              <a:ext uri="{FF2B5EF4-FFF2-40B4-BE49-F238E27FC236}">
                <a16:creationId xmlns:a16="http://schemas.microsoft.com/office/drawing/2014/main" id="{F69FBE3B-DFE9-2D48-BD7A-FE9C0910934F}"/>
              </a:ext>
            </a:extLst>
          </p:cNvPr>
          <p:cNvSpPr txBox="1"/>
          <p:nvPr/>
        </p:nvSpPr>
        <p:spPr>
          <a:xfrm>
            <a:off x="1703512" y="116633"/>
            <a:ext cx="9505056" cy="461665"/>
          </a:xfrm>
          <a:prstGeom prst="rect">
            <a:avLst/>
          </a:prstGeom>
          <a:noFill/>
        </p:spPr>
        <p:txBody>
          <a:bodyPr wrap="square">
            <a:spAutoFit/>
          </a:bodyPr>
          <a:lstStyle/>
          <a:p>
            <a:pPr algn="l"/>
            <a:r>
              <a:rPr lang="en-US" sz="2400" b="1" dirty="0">
                <a:solidFill>
                  <a:srgbClr val="0000FF"/>
                </a:solidFill>
              </a:rPr>
              <a:t>REPTile-3’s Design: building on the heritage of REPTile-2</a:t>
            </a:r>
            <a:endParaRPr lang="en-US" b="1" dirty="0"/>
          </a:p>
        </p:txBody>
      </p:sp>
      <p:sp>
        <p:nvSpPr>
          <p:cNvPr id="8" name="TextBox 7">
            <a:extLst>
              <a:ext uri="{FF2B5EF4-FFF2-40B4-BE49-F238E27FC236}">
                <a16:creationId xmlns:a16="http://schemas.microsoft.com/office/drawing/2014/main" id="{19CFC0AA-6977-75B1-436C-327FBE2C9FF9}"/>
              </a:ext>
            </a:extLst>
          </p:cNvPr>
          <p:cNvSpPr txBox="1"/>
          <p:nvPr/>
        </p:nvSpPr>
        <p:spPr>
          <a:xfrm>
            <a:off x="7165144" y="6464370"/>
            <a:ext cx="2963305" cy="276999"/>
          </a:xfrm>
          <a:prstGeom prst="rect">
            <a:avLst/>
          </a:prstGeom>
          <a:solidFill>
            <a:schemeClr val="tx1"/>
          </a:solidFill>
        </p:spPr>
        <p:txBody>
          <a:bodyPr wrap="square" rtlCol="0">
            <a:spAutoFit/>
          </a:bodyPr>
          <a:lstStyle/>
          <a:p>
            <a:pPr algn="l"/>
            <a:r>
              <a:rPr lang="en-US" sz="1200" b="1" dirty="0">
                <a:solidFill>
                  <a:schemeClr val="bg1"/>
                </a:solidFill>
              </a:rPr>
              <a:t>(O’Brien D., X. Li et al., JGR,  2025)</a:t>
            </a:r>
          </a:p>
        </p:txBody>
      </p:sp>
      <p:sp>
        <p:nvSpPr>
          <p:cNvPr id="9" name="Line 8">
            <a:extLst>
              <a:ext uri="{FF2B5EF4-FFF2-40B4-BE49-F238E27FC236}">
                <a16:creationId xmlns:a16="http://schemas.microsoft.com/office/drawing/2014/main" id="{78FE018F-30C5-16C7-2371-4600B7187B16}"/>
              </a:ext>
            </a:extLst>
          </p:cNvPr>
          <p:cNvSpPr>
            <a:spLocks noChangeShapeType="1"/>
          </p:cNvSpPr>
          <p:nvPr/>
        </p:nvSpPr>
        <p:spPr bwMode="auto">
          <a:xfrm>
            <a:off x="5220929" y="3268161"/>
            <a:ext cx="1368153" cy="738664"/>
          </a:xfrm>
          <a:prstGeom prst="line">
            <a:avLst/>
          </a:prstGeom>
          <a:noFill/>
          <a:ln w="38100">
            <a:solidFill>
              <a:srgbClr val="FF0000"/>
            </a:solidFill>
            <a:round/>
            <a:headEnd/>
            <a:tailEnd type="triangle" w="med" len="med"/>
          </a:ln>
        </p:spPr>
        <p:txBody>
          <a:bodyPr>
            <a:prstTxWarp prst="textNoShape">
              <a:avLst/>
            </a:prstTxWarp>
          </a:bodyPr>
          <a:lstStyle/>
          <a:p>
            <a:pPr algn="r" defTabSz="457200" fontAlgn="base">
              <a:spcBef>
                <a:spcPct val="0"/>
              </a:spcBef>
              <a:spcAft>
                <a:spcPct val="0"/>
              </a:spcAft>
              <a:buClr>
                <a:srgbClr val="FFCC00"/>
              </a:buClr>
              <a:buSzPct val="100000"/>
              <a:defRPr/>
            </a:pPr>
            <a:endParaRPr lang="en-US" sz="4400">
              <a:solidFill>
                <a:srgbClr val="FFCC00"/>
              </a:solidFill>
              <a:effectLst>
                <a:outerShdw blurRad="38100" dist="38100" dir="2700000" algn="tl">
                  <a:srgbClr val="FF0000">
                    <a:alpha val="43000"/>
                  </a:srgbClr>
                </a:outerShdw>
              </a:effectLst>
              <a:latin typeface="Tahoma" charset="0"/>
              <a:ea typeface="宋体" charset="-122"/>
            </a:endParaRPr>
          </a:p>
        </p:txBody>
      </p:sp>
      <p:sp>
        <p:nvSpPr>
          <p:cNvPr id="10" name="TextBox 9">
            <a:extLst>
              <a:ext uri="{FF2B5EF4-FFF2-40B4-BE49-F238E27FC236}">
                <a16:creationId xmlns:a16="http://schemas.microsoft.com/office/drawing/2014/main" id="{522472FE-E196-38C7-D378-1FEDB889E78D}"/>
              </a:ext>
            </a:extLst>
          </p:cNvPr>
          <p:cNvSpPr txBox="1"/>
          <p:nvPr/>
        </p:nvSpPr>
        <p:spPr>
          <a:xfrm>
            <a:off x="4583832" y="836713"/>
            <a:ext cx="1080120" cy="307777"/>
          </a:xfrm>
          <a:prstGeom prst="rect">
            <a:avLst/>
          </a:prstGeom>
          <a:noFill/>
        </p:spPr>
        <p:txBody>
          <a:bodyPr wrap="square" rtlCol="0">
            <a:spAutoFit/>
          </a:bodyPr>
          <a:lstStyle/>
          <a:p>
            <a:pPr algn="l"/>
            <a:r>
              <a:rPr lang="en-US" sz="1400" b="1" dirty="0">
                <a:solidFill>
                  <a:srgbClr val="0000FF"/>
                </a:solidFill>
                <a:latin typeface="Arial" panose="020B0604020202020204" pitchFamily="34" charset="0"/>
                <a:cs typeface="Arial" panose="020B0604020202020204" pitchFamily="34" charset="0"/>
              </a:rPr>
              <a:t>REPTile-2</a:t>
            </a:r>
          </a:p>
        </p:txBody>
      </p:sp>
      <p:sp>
        <p:nvSpPr>
          <p:cNvPr id="11" name="TextBox 10">
            <a:extLst>
              <a:ext uri="{FF2B5EF4-FFF2-40B4-BE49-F238E27FC236}">
                <a16:creationId xmlns:a16="http://schemas.microsoft.com/office/drawing/2014/main" id="{E1B47878-0DE0-BBEE-95F8-5159C4AA9BC0}"/>
              </a:ext>
            </a:extLst>
          </p:cNvPr>
          <p:cNvSpPr txBox="1"/>
          <p:nvPr/>
        </p:nvSpPr>
        <p:spPr>
          <a:xfrm>
            <a:off x="6600056" y="3861049"/>
            <a:ext cx="1152128" cy="307777"/>
          </a:xfrm>
          <a:prstGeom prst="rect">
            <a:avLst/>
          </a:prstGeom>
          <a:noFill/>
        </p:spPr>
        <p:txBody>
          <a:bodyPr wrap="square" rtlCol="0">
            <a:spAutoFit/>
          </a:bodyPr>
          <a:lstStyle/>
          <a:p>
            <a:pPr algn="l"/>
            <a:r>
              <a:rPr lang="en-US" sz="1400" b="1" dirty="0">
                <a:solidFill>
                  <a:srgbClr val="0000FF"/>
                </a:solidFill>
                <a:latin typeface="Arial" panose="020B0604020202020204" pitchFamily="34" charset="0"/>
                <a:cs typeface="Arial" panose="020B0604020202020204" pitchFamily="34" charset="0"/>
              </a:rPr>
              <a:t>REPTile-3</a:t>
            </a:r>
          </a:p>
        </p:txBody>
      </p:sp>
      <p:pic>
        <p:nvPicPr>
          <p:cNvPr id="12" name="Picture 11">
            <a:extLst>
              <a:ext uri="{FF2B5EF4-FFF2-40B4-BE49-F238E27FC236}">
                <a16:creationId xmlns:a16="http://schemas.microsoft.com/office/drawing/2014/main" id="{1EEA66DB-D5E7-8F3B-458C-497F7A71C8D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37385" t="5671" r="26159" b="2739"/>
          <a:stretch/>
        </p:blipFill>
        <p:spPr>
          <a:xfrm>
            <a:off x="4231930" y="4437112"/>
            <a:ext cx="1720054" cy="1897670"/>
          </a:xfrm>
          <a:prstGeom prst="rect">
            <a:avLst/>
          </a:prstGeom>
          <a:solidFill>
            <a:srgbClr val="1629FB"/>
          </a:solidFill>
        </p:spPr>
      </p:pic>
      <p:sp>
        <p:nvSpPr>
          <p:cNvPr id="13" name="TextBox 12">
            <a:extLst>
              <a:ext uri="{FF2B5EF4-FFF2-40B4-BE49-F238E27FC236}">
                <a16:creationId xmlns:a16="http://schemas.microsoft.com/office/drawing/2014/main" id="{B66403C8-D73C-99CE-346B-64C0EC5ED17A}"/>
              </a:ext>
            </a:extLst>
          </p:cNvPr>
          <p:cNvSpPr txBox="1"/>
          <p:nvPr/>
        </p:nvSpPr>
        <p:spPr>
          <a:xfrm>
            <a:off x="4151785" y="6309320"/>
            <a:ext cx="2309812" cy="523220"/>
          </a:xfrm>
          <a:prstGeom prst="rect">
            <a:avLst/>
          </a:prstGeom>
          <a:noFill/>
        </p:spPr>
        <p:txBody>
          <a:bodyPr wrap="square">
            <a:spAutoFit/>
          </a:bodyPr>
          <a:lstStyle/>
          <a:p>
            <a:pPr algn="l" fontAlgn="base">
              <a:spcBef>
                <a:spcPct val="0"/>
              </a:spcBef>
              <a:spcAft>
                <a:spcPct val="0"/>
              </a:spcAft>
              <a:buClr>
                <a:srgbClr val="FFCC00"/>
              </a:buClr>
              <a:buSzPct val="100000"/>
            </a:pPr>
            <a:r>
              <a:rPr lang="en-US" sz="1400" b="1" dirty="0">
                <a:solidFill>
                  <a:srgbClr val="2B17C2"/>
                </a:solidFill>
                <a:latin typeface="Arial"/>
                <a:ea typeface="华文细黑"/>
                <a:cs typeface="Arial"/>
              </a:rPr>
              <a:t>REPTile-3 (w/ electronics and structure) </a:t>
            </a:r>
          </a:p>
        </p:txBody>
      </p:sp>
      <p:sp>
        <p:nvSpPr>
          <p:cNvPr id="14" name="Line 8">
            <a:extLst>
              <a:ext uri="{FF2B5EF4-FFF2-40B4-BE49-F238E27FC236}">
                <a16:creationId xmlns:a16="http://schemas.microsoft.com/office/drawing/2014/main" id="{FD7D2732-C479-AFA3-E6E3-4BFA8A68E0B7}"/>
              </a:ext>
            </a:extLst>
          </p:cNvPr>
          <p:cNvSpPr>
            <a:spLocks noChangeShapeType="1"/>
          </p:cNvSpPr>
          <p:nvPr/>
        </p:nvSpPr>
        <p:spPr bwMode="auto">
          <a:xfrm flipH="1">
            <a:off x="5519936" y="4869160"/>
            <a:ext cx="1368153" cy="0"/>
          </a:xfrm>
          <a:prstGeom prst="line">
            <a:avLst/>
          </a:prstGeom>
          <a:noFill/>
          <a:ln w="50800">
            <a:solidFill>
              <a:srgbClr val="FF0000"/>
            </a:solidFill>
            <a:round/>
            <a:headEnd/>
            <a:tailEnd type="triangle" w="med" len="med"/>
          </a:ln>
        </p:spPr>
        <p:txBody>
          <a:bodyPr>
            <a:prstTxWarp prst="textNoShape">
              <a:avLst/>
            </a:prstTxWarp>
          </a:bodyPr>
          <a:lstStyle/>
          <a:p>
            <a:pPr algn="r" defTabSz="457200" fontAlgn="base">
              <a:spcBef>
                <a:spcPct val="0"/>
              </a:spcBef>
              <a:spcAft>
                <a:spcPct val="0"/>
              </a:spcAft>
              <a:buClr>
                <a:srgbClr val="FFCC00"/>
              </a:buClr>
              <a:buSzPct val="100000"/>
              <a:defRPr/>
            </a:pPr>
            <a:endParaRPr lang="en-US" sz="4400">
              <a:solidFill>
                <a:srgbClr val="FFCC00"/>
              </a:solidFill>
              <a:effectLst>
                <a:outerShdw blurRad="38100" dist="38100" dir="2700000" algn="tl">
                  <a:srgbClr val="000000">
                    <a:alpha val="43137"/>
                  </a:srgbClr>
                </a:outerShdw>
              </a:effectLst>
              <a:latin typeface="Tahoma" charset="0"/>
              <a:ea typeface="宋体" charset="-122"/>
            </a:endParaRPr>
          </a:p>
        </p:txBody>
      </p:sp>
      <p:sp>
        <p:nvSpPr>
          <p:cNvPr id="16" name="TextBox 15">
            <a:extLst>
              <a:ext uri="{FF2B5EF4-FFF2-40B4-BE49-F238E27FC236}">
                <a16:creationId xmlns:a16="http://schemas.microsoft.com/office/drawing/2014/main" id="{302E1165-AB91-F261-14A3-56683179E3AC}"/>
              </a:ext>
            </a:extLst>
          </p:cNvPr>
          <p:cNvSpPr txBox="1"/>
          <p:nvPr/>
        </p:nvSpPr>
        <p:spPr>
          <a:xfrm>
            <a:off x="2146538" y="5353472"/>
            <a:ext cx="1861231" cy="307777"/>
          </a:xfrm>
          <a:prstGeom prst="rect">
            <a:avLst/>
          </a:prstGeom>
          <a:solidFill>
            <a:schemeClr val="tx1"/>
          </a:solidFill>
        </p:spPr>
        <p:txBody>
          <a:bodyPr wrap="square">
            <a:spAutoFit/>
          </a:bodyPr>
          <a:lstStyle/>
          <a:p>
            <a:pPr algn="l" fontAlgn="base">
              <a:spcBef>
                <a:spcPct val="0"/>
              </a:spcBef>
              <a:spcAft>
                <a:spcPct val="0"/>
              </a:spcAft>
              <a:buClr>
                <a:srgbClr val="FFCC00"/>
              </a:buClr>
              <a:buSzPct val="100000"/>
            </a:pPr>
            <a:r>
              <a:rPr lang="en-US" sz="1400" b="1" dirty="0">
                <a:solidFill>
                  <a:srgbClr val="2B17C2"/>
                </a:solidFill>
                <a:latin typeface="Arial"/>
                <a:ea typeface="华文细黑"/>
                <a:cs typeface="Arial"/>
              </a:rPr>
              <a:t>REPTile-3 on EMA </a:t>
            </a:r>
          </a:p>
        </p:txBody>
      </p:sp>
      <p:sp>
        <p:nvSpPr>
          <p:cNvPr id="15" name="Line 8">
            <a:extLst>
              <a:ext uri="{FF2B5EF4-FFF2-40B4-BE49-F238E27FC236}">
                <a16:creationId xmlns:a16="http://schemas.microsoft.com/office/drawing/2014/main" id="{B604BB32-9C65-6DED-C0FC-8A6BD714658E}"/>
              </a:ext>
            </a:extLst>
          </p:cNvPr>
          <p:cNvSpPr>
            <a:spLocks noChangeShapeType="1"/>
          </p:cNvSpPr>
          <p:nvPr/>
        </p:nvSpPr>
        <p:spPr bwMode="auto">
          <a:xfrm flipH="1" flipV="1">
            <a:off x="3431704" y="4941168"/>
            <a:ext cx="936104" cy="0"/>
          </a:xfrm>
          <a:prstGeom prst="line">
            <a:avLst/>
          </a:prstGeom>
          <a:noFill/>
          <a:ln w="50800">
            <a:solidFill>
              <a:srgbClr val="FF0000"/>
            </a:solidFill>
            <a:round/>
            <a:headEnd/>
            <a:tailEnd type="triangle" w="med" len="med"/>
          </a:ln>
        </p:spPr>
        <p:txBody>
          <a:bodyPr>
            <a:prstTxWarp prst="textNoShape">
              <a:avLst/>
            </a:prstTxWarp>
          </a:bodyPr>
          <a:lstStyle/>
          <a:p>
            <a:pPr algn="r" defTabSz="457200" fontAlgn="base">
              <a:spcBef>
                <a:spcPct val="0"/>
              </a:spcBef>
              <a:spcAft>
                <a:spcPct val="0"/>
              </a:spcAft>
              <a:buClr>
                <a:srgbClr val="FFCC00"/>
              </a:buClr>
              <a:buSzPct val="100000"/>
              <a:defRPr/>
            </a:pPr>
            <a:endParaRPr lang="en-US" sz="4400">
              <a:solidFill>
                <a:srgbClr val="FFCC00"/>
              </a:solidFill>
              <a:effectLst>
                <a:outerShdw blurRad="38100" dist="38100" dir="2700000" algn="tl">
                  <a:srgbClr val="000000">
                    <a:alpha val="43137"/>
                  </a:srgbClr>
                </a:outerShdw>
              </a:effectLst>
              <a:latin typeface="Tahoma" charset="0"/>
              <a:ea typeface="宋体" charset="-122"/>
            </a:endParaRPr>
          </a:p>
        </p:txBody>
      </p:sp>
      <p:pic>
        <p:nvPicPr>
          <p:cNvPr id="17" name="Picture 16">
            <a:extLst>
              <a:ext uri="{FF2B5EF4-FFF2-40B4-BE49-F238E27FC236}">
                <a16:creationId xmlns:a16="http://schemas.microsoft.com/office/drawing/2014/main" id="{CA8BEC0E-ED07-B49A-E7EA-FDDDC64C2EFF}"/>
              </a:ext>
            </a:extLst>
          </p:cNvPr>
          <p:cNvPicPr>
            <a:picLocks noChangeAspect="1"/>
          </p:cNvPicPr>
          <p:nvPr/>
        </p:nvPicPr>
        <p:blipFill>
          <a:blip r:embed="rId7"/>
          <a:stretch>
            <a:fillRect/>
          </a:stretch>
        </p:blipFill>
        <p:spPr>
          <a:xfrm>
            <a:off x="10097892" y="100730"/>
            <a:ext cx="1970694" cy="601914"/>
          </a:xfrm>
          <a:prstGeom prst="rect">
            <a:avLst/>
          </a:prstGeom>
        </p:spPr>
      </p:pic>
    </p:spTree>
    <p:extLst>
      <p:ext uri="{BB962C8B-B14F-4D97-AF65-F5344CB8AC3E}">
        <p14:creationId xmlns:p14="http://schemas.microsoft.com/office/powerpoint/2010/main" val="175199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6"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E071DC-FD6E-08D5-1F66-EDE36D5F82C8}"/>
              </a:ext>
            </a:extLst>
          </p:cNvPr>
          <p:cNvSpPr/>
          <p:nvPr/>
        </p:nvSpPr>
        <p:spPr>
          <a:xfrm>
            <a:off x="4836840" y="6401914"/>
            <a:ext cx="2339280" cy="267446"/>
          </a:xfrm>
          <a:prstGeom prst="rect">
            <a:avLst/>
          </a:prstGeom>
          <a:noFill/>
        </p:spPr>
        <p:txBody>
          <a:bodyPr wrap="square">
            <a:spAutoFit/>
          </a:bodyPr>
          <a:lstStyle/>
          <a:p>
            <a:pPr defTabSz="743041">
              <a:defRPr/>
            </a:pPr>
            <a:r>
              <a:rPr lang="en-US" sz="1138" b="1" dirty="0">
                <a:solidFill>
                  <a:prstClr val="black"/>
                </a:solidFill>
                <a:latin typeface="Calibri" panose="020F0502020204030204"/>
                <a:ea typeface="宋体" charset="-122"/>
              </a:rPr>
              <a:t>(Zheng Xiang, X. Li et al., 2025)</a:t>
            </a:r>
          </a:p>
        </p:txBody>
      </p:sp>
      <p:sp>
        <p:nvSpPr>
          <p:cNvPr id="4" name="TextBox 3">
            <a:extLst>
              <a:ext uri="{FF2B5EF4-FFF2-40B4-BE49-F238E27FC236}">
                <a16:creationId xmlns:a16="http://schemas.microsoft.com/office/drawing/2014/main" id="{042A87CF-AF86-7AC5-10F1-CD8324A0768E}"/>
              </a:ext>
            </a:extLst>
          </p:cNvPr>
          <p:cNvSpPr txBox="1"/>
          <p:nvPr/>
        </p:nvSpPr>
        <p:spPr>
          <a:xfrm>
            <a:off x="1415480" y="260649"/>
            <a:ext cx="6048672" cy="1354217"/>
          </a:xfrm>
          <a:prstGeom prst="rect">
            <a:avLst/>
          </a:prstGeom>
          <a:noFill/>
        </p:spPr>
        <p:txBody>
          <a:bodyPr wrap="square" rtlCol="0">
            <a:spAutoFit/>
          </a:bodyPr>
          <a:lstStyle/>
          <a:p>
            <a:pPr defTabSz="457200" fontAlgn="base">
              <a:spcBef>
                <a:spcPct val="0"/>
              </a:spcBef>
              <a:spcAft>
                <a:spcPct val="0"/>
              </a:spcAft>
              <a:buClr>
                <a:srgbClr val="FFCC00"/>
              </a:buClr>
              <a:buSzPct val="100000"/>
              <a:defRPr/>
            </a:pPr>
            <a:r>
              <a:rPr lang="en-US" b="1" u="sng" dirty="0">
                <a:solidFill>
                  <a:srgbClr val="1629FB"/>
                </a:solidFill>
                <a:latin typeface="Arial" panose="020B0604020202020204" pitchFamily="34" charset="0"/>
                <a:ea typeface="宋体" charset="-122"/>
                <a:cs typeface="Arial" panose="020B0604020202020204" pitchFamily="34" charset="0"/>
              </a:rPr>
              <a:t>Bursty Precipitations</a:t>
            </a:r>
            <a:r>
              <a:rPr lang="en-US" b="1" dirty="0">
                <a:solidFill>
                  <a:srgbClr val="1629FB"/>
                </a:solidFill>
                <a:latin typeface="Arial" panose="020B0604020202020204" pitchFamily="34" charset="0"/>
                <a:ea typeface="宋体" charset="-122"/>
                <a:cs typeface="Arial" panose="020B0604020202020204" pitchFamily="34" charset="0"/>
              </a:rPr>
              <a:t> </a:t>
            </a:r>
            <a:r>
              <a:rPr lang="en-US" sz="1600" b="1" dirty="0">
                <a:solidFill>
                  <a:srgbClr val="1629FB"/>
                </a:solidFill>
                <a:latin typeface="Arial" panose="020B0604020202020204" pitchFamily="34" charset="0"/>
                <a:ea typeface="宋体" charset="-122"/>
                <a:cs typeface="Arial" panose="020B0604020202020204" pitchFamily="34" charset="0"/>
              </a:rPr>
              <a:t>of electrons with detailed spectrum, 0.3 - 2.5MeV, were captured by REPTile-2. </a:t>
            </a:r>
          </a:p>
          <a:p>
            <a:pPr defTabSz="457200" fontAlgn="base">
              <a:spcBef>
                <a:spcPct val="0"/>
              </a:spcBef>
              <a:spcAft>
                <a:spcPct val="0"/>
              </a:spcAft>
              <a:buClr>
                <a:srgbClr val="FFCC00"/>
              </a:buClr>
              <a:buSzPct val="100000"/>
              <a:defRPr/>
            </a:pPr>
            <a:endParaRPr lang="en-US" sz="1600" b="1" dirty="0">
              <a:solidFill>
                <a:srgbClr val="1629FB"/>
              </a:solidFill>
              <a:latin typeface="Arial" panose="020B0604020202020204" pitchFamily="34" charset="0"/>
              <a:ea typeface="宋体" charset="-122"/>
              <a:cs typeface="Arial" panose="020B0604020202020204" pitchFamily="34" charset="0"/>
            </a:endParaRPr>
          </a:p>
          <a:p>
            <a:pPr defTabSz="457200" fontAlgn="base">
              <a:spcBef>
                <a:spcPct val="0"/>
              </a:spcBef>
              <a:spcAft>
                <a:spcPct val="0"/>
              </a:spcAft>
              <a:buClr>
                <a:srgbClr val="FFCC00"/>
              </a:buClr>
              <a:buSzPct val="100000"/>
              <a:defRPr/>
            </a:pPr>
            <a:r>
              <a:rPr lang="en-US" sz="1600" b="1" dirty="0">
                <a:solidFill>
                  <a:srgbClr val="1629FB"/>
                </a:solidFill>
                <a:latin typeface="Arial" panose="020B0604020202020204" pitchFamily="34" charset="0"/>
                <a:ea typeface="宋体" charset="-122"/>
                <a:cs typeface="Arial" panose="020B0604020202020204" pitchFamily="34" charset="0"/>
              </a:rPr>
              <a:t>Chorus waves, measured by Arase at the same magnetic conjunction but at higher altitude  </a:t>
            </a:r>
          </a:p>
        </p:txBody>
      </p:sp>
      <p:pic>
        <p:nvPicPr>
          <p:cNvPr id="5" name="Picture 4">
            <a:extLst>
              <a:ext uri="{FF2B5EF4-FFF2-40B4-BE49-F238E27FC236}">
                <a16:creationId xmlns:a16="http://schemas.microsoft.com/office/drawing/2014/main" id="{2460D968-DDEF-2A66-7DC8-062794F906AE}"/>
              </a:ext>
            </a:extLst>
          </p:cNvPr>
          <p:cNvPicPr>
            <a:picLocks noChangeAspect="1"/>
          </p:cNvPicPr>
          <p:nvPr/>
        </p:nvPicPr>
        <p:blipFill>
          <a:blip r:embed="rId3"/>
          <a:srcRect l="28797" t="19023" r="35152" b="50539"/>
          <a:stretch/>
        </p:blipFill>
        <p:spPr>
          <a:xfrm>
            <a:off x="7320136" y="908720"/>
            <a:ext cx="2664296" cy="1222098"/>
          </a:xfrm>
          <a:prstGeom prst="rect">
            <a:avLst/>
          </a:prstGeom>
        </p:spPr>
      </p:pic>
      <p:pic>
        <p:nvPicPr>
          <p:cNvPr id="6" name="Picture 5" descr="A diagram of a solar eclipse&#10;&#10;AI-generated content may be incorrect.">
            <a:extLst>
              <a:ext uri="{FF2B5EF4-FFF2-40B4-BE49-F238E27FC236}">
                <a16:creationId xmlns:a16="http://schemas.microsoft.com/office/drawing/2014/main" id="{20268800-8B76-B86C-F6C5-91D02954BD4A}"/>
              </a:ext>
            </a:extLst>
          </p:cNvPr>
          <p:cNvPicPr>
            <a:picLocks noChangeAspect="1"/>
          </p:cNvPicPr>
          <p:nvPr/>
        </p:nvPicPr>
        <p:blipFill>
          <a:blip r:embed="rId4"/>
          <a:srcRect t="3286"/>
          <a:stretch/>
        </p:blipFill>
        <p:spPr>
          <a:xfrm>
            <a:off x="1372619" y="2202826"/>
            <a:ext cx="9561190" cy="4178502"/>
          </a:xfrm>
          <a:prstGeom prst="rect">
            <a:avLst/>
          </a:prstGeom>
        </p:spPr>
      </p:pic>
      <p:pic>
        <p:nvPicPr>
          <p:cNvPr id="2" name="Picture 1">
            <a:extLst>
              <a:ext uri="{FF2B5EF4-FFF2-40B4-BE49-F238E27FC236}">
                <a16:creationId xmlns:a16="http://schemas.microsoft.com/office/drawing/2014/main" id="{786FBDE5-02EC-9BF0-A41B-CFB132795E2D}"/>
              </a:ext>
            </a:extLst>
          </p:cNvPr>
          <p:cNvPicPr>
            <a:picLocks noChangeAspect="1"/>
          </p:cNvPicPr>
          <p:nvPr/>
        </p:nvPicPr>
        <p:blipFill>
          <a:blip r:embed="rId5"/>
          <a:stretch>
            <a:fillRect/>
          </a:stretch>
        </p:blipFill>
        <p:spPr>
          <a:xfrm>
            <a:off x="10097892" y="100730"/>
            <a:ext cx="1970694" cy="601914"/>
          </a:xfrm>
          <a:prstGeom prst="rect">
            <a:avLst/>
          </a:prstGeom>
        </p:spPr>
      </p:pic>
    </p:spTree>
    <p:extLst>
      <p:ext uri="{BB962C8B-B14F-4D97-AF65-F5344CB8AC3E}">
        <p14:creationId xmlns:p14="http://schemas.microsoft.com/office/powerpoint/2010/main" val="33536633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ainbow colored rings around the earth&#10;&#10;AI-generated content may be incorrect.">
            <a:extLst>
              <a:ext uri="{FF2B5EF4-FFF2-40B4-BE49-F238E27FC236}">
                <a16:creationId xmlns:a16="http://schemas.microsoft.com/office/drawing/2014/main" id="{E9602D94-ADCB-3DA1-CED7-1670254CE11F}"/>
              </a:ext>
            </a:extLst>
          </p:cNvPr>
          <p:cNvPicPr>
            <a:picLocks noChangeAspect="1"/>
          </p:cNvPicPr>
          <p:nvPr/>
        </p:nvPicPr>
        <p:blipFill>
          <a:blip r:embed="rId3"/>
          <a:srcRect t="6996" b="6262"/>
          <a:stretch/>
        </p:blipFill>
        <p:spPr>
          <a:xfrm>
            <a:off x="2821683" y="1772817"/>
            <a:ext cx="6548635" cy="4464496"/>
          </a:xfrm>
          <a:prstGeom prst="rect">
            <a:avLst/>
          </a:prstGeom>
        </p:spPr>
      </p:pic>
      <p:cxnSp>
        <p:nvCxnSpPr>
          <p:cNvPr id="4" name="Straight Arrow Connector 3">
            <a:extLst>
              <a:ext uri="{FF2B5EF4-FFF2-40B4-BE49-F238E27FC236}">
                <a16:creationId xmlns:a16="http://schemas.microsoft.com/office/drawing/2014/main" id="{BE404C22-7452-6658-3171-17EAFBABBDA1}"/>
              </a:ext>
            </a:extLst>
          </p:cNvPr>
          <p:cNvCxnSpPr>
            <a:cxnSpLocks/>
          </p:cNvCxnSpPr>
          <p:nvPr/>
        </p:nvCxnSpPr>
        <p:spPr>
          <a:xfrm flipV="1">
            <a:off x="4655840" y="4509120"/>
            <a:ext cx="0" cy="720080"/>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5" name="Rectangle 4">
            <a:extLst>
              <a:ext uri="{FF2B5EF4-FFF2-40B4-BE49-F238E27FC236}">
                <a16:creationId xmlns:a16="http://schemas.microsoft.com/office/drawing/2014/main" id="{C950EB1D-A401-B319-6999-D616234F2109}"/>
              </a:ext>
            </a:extLst>
          </p:cNvPr>
          <p:cNvSpPr/>
          <p:nvPr/>
        </p:nvSpPr>
        <p:spPr>
          <a:xfrm>
            <a:off x="3863756" y="5301209"/>
            <a:ext cx="1512165" cy="584775"/>
          </a:xfrm>
          <a:prstGeom prst="rect">
            <a:avLst/>
          </a:prstGeom>
          <a:solidFill>
            <a:schemeClr val="bg1"/>
          </a:solidFill>
        </p:spPr>
        <p:txBody>
          <a:bodyPr wrap="square">
            <a:spAutoFit/>
          </a:bodyPr>
          <a:lstStyle/>
          <a:p>
            <a:pPr algn="ctr" defTabSz="457200" fontAlgn="base">
              <a:spcBef>
                <a:spcPct val="0"/>
              </a:spcBef>
              <a:spcAft>
                <a:spcPct val="0"/>
              </a:spcAft>
              <a:buClr>
                <a:srgbClr val="FFCC00"/>
              </a:buClr>
              <a:buSzPct val="100000"/>
              <a:defRPr/>
            </a:pPr>
            <a:r>
              <a:rPr lang="en-US" sz="1600" b="1" dirty="0">
                <a:solidFill>
                  <a:srgbClr val="FF0000"/>
                </a:solidFill>
                <a:latin typeface="Arial" panose="020B0604020202020204" pitchFamily="34" charset="0"/>
                <a:cs typeface="Arial" panose="020B0604020202020204" pitchFamily="34" charset="0"/>
              </a:rPr>
              <a:t>New</a:t>
            </a:r>
            <a:r>
              <a:rPr lang="en-US" sz="1400" b="1" dirty="0">
                <a:solidFill>
                  <a:srgbClr val="FF0000"/>
                </a:solidFill>
                <a:latin typeface="Arial" panose="020B0604020202020204" pitchFamily="34" charset="0"/>
                <a:cs typeface="Arial" panose="020B0604020202020204" pitchFamily="34" charset="0"/>
              </a:rPr>
              <a:t> </a:t>
            </a:r>
            <a:r>
              <a:rPr lang="en-US" sz="1600" b="1" dirty="0">
                <a:solidFill>
                  <a:srgbClr val="FF0000"/>
                </a:solidFill>
                <a:latin typeface="Arial" panose="020B0604020202020204" pitchFamily="34" charset="0"/>
                <a:cs typeface="Arial" panose="020B0604020202020204" pitchFamily="34" charset="0"/>
              </a:rPr>
              <a:t>Electron</a:t>
            </a:r>
            <a:r>
              <a:rPr lang="en-US" sz="1400" b="1" dirty="0">
                <a:solidFill>
                  <a:srgbClr val="FF0000"/>
                </a:solidFill>
                <a:latin typeface="Arial" panose="020B0604020202020204" pitchFamily="34" charset="0"/>
                <a:cs typeface="Arial" panose="020B0604020202020204" pitchFamily="34" charset="0"/>
              </a:rPr>
              <a:t> </a:t>
            </a:r>
            <a:r>
              <a:rPr lang="en-US" sz="1600" b="1" dirty="0">
                <a:solidFill>
                  <a:srgbClr val="FF0000"/>
                </a:solidFill>
                <a:latin typeface="Arial" panose="020B0604020202020204" pitchFamily="34" charset="0"/>
                <a:cs typeface="Arial" panose="020B0604020202020204" pitchFamily="34" charset="0"/>
              </a:rPr>
              <a:t>Belt</a:t>
            </a:r>
          </a:p>
        </p:txBody>
      </p:sp>
      <p:cxnSp>
        <p:nvCxnSpPr>
          <p:cNvPr id="8" name="Straight Arrow Connector 7">
            <a:extLst>
              <a:ext uri="{FF2B5EF4-FFF2-40B4-BE49-F238E27FC236}">
                <a16:creationId xmlns:a16="http://schemas.microsoft.com/office/drawing/2014/main" id="{7306C0A7-2AF9-50B8-D6F2-96795C256EFB}"/>
              </a:ext>
            </a:extLst>
          </p:cNvPr>
          <p:cNvCxnSpPr>
            <a:cxnSpLocks/>
          </p:cNvCxnSpPr>
          <p:nvPr/>
        </p:nvCxnSpPr>
        <p:spPr>
          <a:xfrm flipV="1">
            <a:off x="6744072" y="4509120"/>
            <a:ext cx="0" cy="720080"/>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95537C50-42AB-3D21-B441-F17793010FA9}"/>
              </a:ext>
            </a:extLst>
          </p:cNvPr>
          <p:cNvSpPr/>
          <p:nvPr/>
        </p:nvSpPr>
        <p:spPr>
          <a:xfrm>
            <a:off x="6096000" y="5301209"/>
            <a:ext cx="1368152" cy="584775"/>
          </a:xfrm>
          <a:prstGeom prst="rect">
            <a:avLst/>
          </a:prstGeom>
          <a:solidFill>
            <a:schemeClr val="bg1"/>
          </a:solidFill>
        </p:spPr>
        <p:txBody>
          <a:bodyPr wrap="square">
            <a:spAutoFit/>
          </a:bodyPr>
          <a:lstStyle/>
          <a:p>
            <a:pPr algn="ctr" defTabSz="457200" fontAlgn="base">
              <a:spcBef>
                <a:spcPct val="0"/>
              </a:spcBef>
              <a:spcAft>
                <a:spcPct val="0"/>
              </a:spcAft>
              <a:buClr>
                <a:srgbClr val="FFCC00"/>
              </a:buClr>
              <a:buSzPct val="100000"/>
              <a:defRPr/>
            </a:pPr>
            <a:r>
              <a:rPr lang="en-US" sz="1600" b="1" dirty="0">
                <a:solidFill>
                  <a:srgbClr val="FF85FF"/>
                </a:solidFill>
                <a:latin typeface="Arial" panose="020B0604020202020204" pitchFamily="34" charset="0"/>
                <a:cs typeface="Arial" panose="020B0604020202020204" pitchFamily="34" charset="0"/>
              </a:rPr>
              <a:t>New Proton Belt</a:t>
            </a:r>
          </a:p>
        </p:txBody>
      </p:sp>
      <p:sp>
        <p:nvSpPr>
          <p:cNvPr id="10" name="TextBox 9">
            <a:extLst>
              <a:ext uri="{FF2B5EF4-FFF2-40B4-BE49-F238E27FC236}">
                <a16:creationId xmlns:a16="http://schemas.microsoft.com/office/drawing/2014/main" id="{22B1C894-5084-0775-0462-EC3DB3BCB801}"/>
              </a:ext>
            </a:extLst>
          </p:cNvPr>
          <p:cNvSpPr txBox="1"/>
          <p:nvPr/>
        </p:nvSpPr>
        <p:spPr>
          <a:xfrm>
            <a:off x="1560288" y="203157"/>
            <a:ext cx="8712968" cy="1569660"/>
          </a:xfrm>
          <a:prstGeom prst="rect">
            <a:avLst/>
          </a:prstGeom>
          <a:noFill/>
        </p:spPr>
        <p:txBody>
          <a:bodyPr wrap="square">
            <a:spAutoFit/>
          </a:bodyPr>
          <a:lstStyle/>
          <a:p>
            <a:pPr algn="ctr" defTabSz="457200" fontAlgn="base">
              <a:spcBef>
                <a:spcPct val="0"/>
              </a:spcBef>
              <a:spcAft>
                <a:spcPct val="0"/>
              </a:spcAft>
              <a:buClr>
                <a:srgbClr val="FFCC00"/>
              </a:buClr>
              <a:buSzPct val="100000"/>
              <a:defRPr/>
            </a:pPr>
            <a:r>
              <a:rPr lang="en-US" sz="2000" b="1" dirty="0">
                <a:solidFill>
                  <a:srgbClr val="0000FF"/>
                </a:solidFill>
                <a:latin typeface="Arial" panose="020B0604020202020204" pitchFamily="34" charset="0"/>
                <a:ea typeface="宋体" charset="-122"/>
                <a:cs typeface="Arial" panose="020B0604020202020204" pitchFamily="34" charset="0"/>
              </a:rPr>
              <a:t>NASA </a:t>
            </a:r>
            <a:r>
              <a:rPr lang="en-US" sz="2000" b="1" dirty="0">
                <a:solidFill>
                  <a:srgbClr val="0000FF"/>
                </a:solidFill>
                <a:latin typeface="Arial" panose="020B0604020202020204" pitchFamily="34" charset="0"/>
                <a:cs typeface="Arial" panose="020B0604020202020204" pitchFamily="34" charset="0"/>
              </a:rPr>
              <a:t>Press Release on </a:t>
            </a:r>
            <a:r>
              <a:rPr lang="en-US" sz="2000" b="1" dirty="0">
                <a:latin typeface="Arial" panose="020B0604020202020204" pitchFamily="34" charset="0"/>
                <a:cs typeface="Arial" panose="020B0604020202020204" pitchFamily="34" charset="0"/>
              </a:rPr>
              <a:t>6 February 2025 </a:t>
            </a:r>
            <a:r>
              <a:rPr lang="en-US" sz="2000" b="1" dirty="0">
                <a:solidFill>
                  <a:srgbClr val="0000FF"/>
                </a:solidFill>
                <a:latin typeface="Arial" panose="020B0604020202020204" pitchFamily="34" charset="0"/>
                <a:cs typeface="Arial" panose="020B0604020202020204" pitchFamily="34" charset="0"/>
              </a:rPr>
              <a:t>about the New Radiation Belts Identified by REPTile-2 on CIRBE </a:t>
            </a:r>
            <a:r>
              <a:rPr lang="en-US" sz="2400" b="1" u="sng" dirty="0">
                <a:latin typeface="Arial" panose="020B0604020202020204" pitchFamily="34" charset="0"/>
                <a:cs typeface="Arial" panose="020B0604020202020204" pitchFamily="34" charset="0"/>
              </a:rPr>
              <a:t>After</a:t>
            </a:r>
            <a:r>
              <a:rPr lang="en-US" sz="2000" b="1" dirty="0">
                <a:solidFill>
                  <a:srgbClr val="0000FF"/>
                </a:solidFill>
                <a:latin typeface="Arial" panose="020B0604020202020204" pitchFamily="34" charset="0"/>
                <a:cs typeface="Arial" panose="020B0604020202020204" pitchFamily="34" charset="0"/>
              </a:rPr>
              <a:t> the Magnetic Super Storm of May 10-12, 2024</a:t>
            </a:r>
          </a:p>
          <a:p>
            <a:pPr algn="ctr" defTabSz="457200" fontAlgn="base">
              <a:spcBef>
                <a:spcPct val="0"/>
              </a:spcBef>
              <a:spcAft>
                <a:spcPct val="0"/>
              </a:spcAft>
              <a:buClr>
                <a:srgbClr val="FFCC00"/>
              </a:buClr>
              <a:buSzPct val="100000"/>
              <a:defRPr/>
            </a:pPr>
            <a:endParaRPr lang="en-US" sz="2000" b="1" dirty="0">
              <a:solidFill>
                <a:srgbClr val="0000FF"/>
              </a:solidFill>
              <a:latin typeface="Arial" panose="020B0604020202020204" pitchFamily="34" charset="0"/>
              <a:cs typeface="Arial" panose="020B0604020202020204" pitchFamily="34" charset="0"/>
            </a:endParaRPr>
          </a:p>
          <a:p>
            <a:pPr algn="ctr" defTabSz="457200" fontAlgn="base">
              <a:spcBef>
                <a:spcPct val="0"/>
              </a:spcBef>
              <a:spcAft>
                <a:spcPct val="0"/>
              </a:spcAft>
              <a:buClr>
                <a:srgbClr val="FFCC00"/>
              </a:buClr>
              <a:buSzPct val="100000"/>
              <a:defRPr/>
            </a:pPr>
            <a:r>
              <a:rPr lang="en-US" sz="1200"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https://</a:t>
            </a:r>
            <a:r>
              <a:rPr lang="en-US" sz="1200" dirty="0" err="1">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science.nasa.gov</a:t>
            </a:r>
            <a:r>
              <a:rPr lang="en-US" sz="1200"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/science-research/heliophysics/nasa-cubesat-finds-new-radiation-belts-after-may-2024-solar-storm/</a:t>
            </a:r>
          </a:p>
        </p:txBody>
      </p:sp>
      <p:pic>
        <p:nvPicPr>
          <p:cNvPr id="2" name="Picture 1">
            <a:extLst>
              <a:ext uri="{FF2B5EF4-FFF2-40B4-BE49-F238E27FC236}">
                <a16:creationId xmlns:a16="http://schemas.microsoft.com/office/drawing/2014/main" id="{61CDB3D9-9F88-4561-5C3D-065B922389DC}"/>
              </a:ext>
            </a:extLst>
          </p:cNvPr>
          <p:cNvPicPr>
            <a:picLocks noChangeAspect="1"/>
          </p:cNvPicPr>
          <p:nvPr/>
        </p:nvPicPr>
        <p:blipFill>
          <a:blip r:embed="rId4"/>
          <a:stretch>
            <a:fillRect/>
          </a:stretch>
        </p:blipFill>
        <p:spPr>
          <a:xfrm>
            <a:off x="10097892" y="100730"/>
            <a:ext cx="1970694" cy="601914"/>
          </a:xfrm>
          <a:prstGeom prst="rect">
            <a:avLst/>
          </a:prstGeom>
        </p:spPr>
      </p:pic>
    </p:spTree>
    <p:extLst>
      <p:ext uri="{BB962C8B-B14F-4D97-AF65-F5344CB8AC3E}">
        <p14:creationId xmlns:p14="http://schemas.microsoft.com/office/powerpoint/2010/main" val="921778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4212</TotalTime>
  <Words>1414</Words>
  <Application>Microsoft Macintosh PowerPoint</Application>
  <PresentationFormat>Widescreen</PresentationFormat>
  <Paragraphs>213</Paragraphs>
  <Slides>23</Slides>
  <Notes>10</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Aptos</vt:lpstr>
      <vt:lpstr>Arial</vt:lpstr>
      <vt:lpstr>Bradley Hand</vt:lpstr>
      <vt:lpstr>Calibri</vt:lpstr>
      <vt:lpstr>Calibri Light</vt:lpstr>
      <vt:lpstr>Helvetica</vt:lpstr>
      <vt:lpstr>Tahoma</vt:lpstr>
      <vt:lpstr>Wingdings</vt:lpstr>
      <vt:lpstr>Office Theme</vt:lpstr>
      <vt:lpstr>PowerPoint Presentation</vt:lpstr>
      <vt:lpstr>Mission Concept Overview</vt:lpstr>
      <vt:lpstr>PowerPoint Presentation</vt:lpstr>
      <vt:lpstr>Mission Concept Overview</vt:lpstr>
      <vt:lpstr>Mission Concept Overview</vt:lpstr>
      <vt:lpstr>PowerPoint Presentation</vt:lpstr>
      <vt:lpstr>PowerPoint Presentation</vt:lpstr>
      <vt:lpstr>PowerPoint Presentation</vt:lpstr>
      <vt:lpstr>PowerPoint Presentation</vt:lpstr>
      <vt:lpstr>PowerPoint Presentation</vt:lpstr>
      <vt:lpstr>PowerPoint Presentation</vt:lpstr>
      <vt:lpstr>Mission Concept Overview</vt:lpstr>
      <vt:lpstr>Mission Concept Overview</vt:lpstr>
      <vt:lpstr>Mission Concept Overview</vt:lpstr>
      <vt:lpstr>Mission Concept Overview</vt:lpstr>
      <vt:lpstr>Summary and Conclusions</vt:lpstr>
      <vt:lpstr>PowerPoint Presentation</vt:lpstr>
      <vt:lpstr>PowerPoint Presentation</vt:lpstr>
      <vt:lpstr>PowerPoint Presentation</vt:lpstr>
      <vt:lpstr>PowerPoint Presentation</vt:lpstr>
      <vt:lpstr>Mission Concept Overview</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 the Need for monitoring Space Weather Radiation Effects at LEO:</dc:title>
  <dc:creator>Theodore Sarris</dc:creator>
  <cp:lastModifiedBy>Theodore Sarris</cp:lastModifiedBy>
  <cp:revision>17</cp:revision>
  <dcterms:created xsi:type="dcterms:W3CDTF">2022-05-07T20:49:22Z</dcterms:created>
  <dcterms:modified xsi:type="dcterms:W3CDTF">2025-05-21T13:27:14Z</dcterms:modified>
</cp:coreProperties>
</file>