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93" r:id="rId2"/>
    <p:sldId id="739" r:id="rId3"/>
    <p:sldId id="702" r:id="rId4"/>
    <p:sldId id="737" r:id="rId5"/>
    <p:sldId id="736" r:id="rId6"/>
    <p:sldId id="743" r:id="rId7"/>
    <p:sldId id="709" r:id="rId8"/>
    <p:sldId id="713" r:id="rId9"/>
    <p:sldId id="740" r:id="rId10"/>
    <p:sldId id="726" r:id="rId11"/>
    <p:sldId id="741" r:id="rId12"/>
    <p:sldId id="742" r:id="rId13"/>
    <p:sldId id="744" r:id="rId14"/>
    <p:sldId id="746" r:id="rId15"/>
    <p:sldId id="73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7F"/>
    <a:srgbClr val="EA15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75" autoAdjust="0"/>
    <p:restoredTop sz="91741" autoAdjust="0"/>
  </p:normalViewPr>
  <p:slideViewPr>
    <p:cSldViewPr>
      <p:cViewPr>
        <p:scale>
          <a:sx n="104" d="100"/>
          <a:sy n="104" d="100"/>
        </p:scale>
        <p:origin x="3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991EC-CF95-4D47-B047-28187202B4D1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8DA81-BE3A-4D0C-9782-97DE98C9F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206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7858A-24B5-4335-A5BD-3C5898F4FC76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9935E-F0EE-453F-B3F3-284B21E97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822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200" y="6416676"/>
            <a:ext cx="101573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IRENE Workshop 2025   22/05/2025</a:t>
            </a:r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7A6E320C-7EEE-41BA-83C3-A1A62E72CAE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Rectangle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1" name="Rectangle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2" name="Rectangle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838200" y="404664"/>
            <a:ext cx="10744200" cy="2908966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828068" y="3544370"/>
            <a:ext cx="10744200" cy="1975104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rgbClr val="EA157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5" name="Rectangle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6" name="Rectangle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7" name="Rectangle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rgbClr val="EA157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56B433C-B8AC-BB8B-BAA0-CA1E6B48E183}"/>
              </a:ext>
            </a:extLst>
          </p:cNvPr>
          <p:cNvGrpSpPr/>
          <p:nvPr userDrawn="1"/>
        </p:nvGrpSpPr>
        <p:grpSpPr>
          <a:xfrm>
            <a:off x="835383" y="6194756"/>
            <a:ext cx="4612545" cy="609600"/>
            <a:chOff x="835383" y="6194756"/>
            <a:chExt cx="4612545" cy="6096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CF23B21-F315-D16D-3A98-535A5A5FE3C0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294" y="6241097"/>
              <a:ext cx="687070" cy="50355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5FFD20C-CB4B-F474-2E45-D5BC5E2C8900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328" y="6241096"/>
              <a:ext cx="1108710" cy="503555"/>
            </a:xfrm>
            <a:prstGeom prst="rect">
              <a:avLst/>
            </a:prstGeom>
          </p:spPr>
        </p:pic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25AB5589-1E8B-0F60-A31A-E043C4D356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5005" y="6235034"/>
              <a:ext cx="398610" cy="504000"/>
            </a:xfrm>
            <a:prstGeom prst="rect">
              <a:avLst/>
            </a:prstGeom>
          </p:spPr>
        </p:pic>
        <p:pic>
          <p:nvPicPr>
            <p:cNvPr id="11" name="Picture 10" descr="A blue and white logo&#10;&#10;AI-generated content may be incorrect.">
              <a:extLst>
                <a:ext uri="{FF2B5EF4-FFF2-40B4-BE49-F238E27FC236}">
                  <a16:creationId xmlns:a16="http://schemas.microsoft.com/office/drawing/2014/main" id="{6AC30D0D-C635-E859-DC90-DB01FA702E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8328" y="6194756"/>
              <a:ext cx="609600" cy="609600"/>
            </a:xfrm>
            <a:prstGeom prst="rect">
              <a:avLst/>
            </a:prstGeom>
          </p:spPr>
        </p:pic>
        <p:pic>
          <p:nvPicPr>
            <p:cNvPr id="10" name="Picture 9" descr="A black text on a white background&#10;&#10;AI-generated content may be incorrect.">
              <a:extLst>
                <a:ext uri="{FF2B5EF4-FFF2-40B4-BE49-F238E27FC236}">
                  <a16:creationId xmlns:a16="http://schemas.microsoft.com/office/drawing/2014/main" id="{88B97B07-39CF-23D6-8AEF-06BFAEDE7D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383" y="6237312"/>
              <a:ext cx="1209600" cy="480624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2064"/>
            <a:ext cx="10744200" cy="914400"/>
          </a:xfrm>
        </p:spPr>
        <p:txBody>
          <a:bodyPr/>
          <a:lstStyle>
            <a:lvl1pPr>
              <a:defRPr sz="280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4784"/>
            <a:ext cx="10744200" cy="4680520"/>
          </a:xfrm>
        </p:spPr>
        <p:txBody>
          <a:bodyPr/>
          <a:lstStyle>
            <a:lvl1pPr>
              <a:buClr>
                <a:schemeClr val="accent5">
                  <a:lumMod val="75000"/>
                </a:schemeClr>
              </a:buCl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6416676"/>
            <a:ext cx="100613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IRENE Workshop 2025   22/05/2025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/>
            </a:lvl1pPr>
            <a:extLst/>
          </a:lstStyle>
          <a:p>
            <a:fld id="{C7D386BE-265B-4E18-98CB-BDCE8D4E649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heme" Target="../theme/them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rgbClr val="EA157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rgbClr val="EA157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7" name="Rectangle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38200" y="512064"/>
            <a:ext cx="10744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38200" y="1783560"/>
            <a:ext cx="10744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10134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/>
              <a:t>IRENE Workshop 2025   22/05/2025</a:t>
            </a:r>
            <a:endParaRPr lang="en-GB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bg1"/>
                </a:solidFill>
              </a:defRPr>
            </a:lvl1pPr>
            <a:extLst/>
          </a:lstStyle>
          <a:p>
            <a:fld id="{E0BA22DC-FB0C-4741-87DC-914C27F56B0A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A40F683-DBBA-1D5E-F31C-8FC12E431BD8}"/>
              </a:ext>
            </a:extLst>
          </p:cNvPr>
          <p:cNvGrpSpPr/>
          <p:nvPr userDrawn="1"/>
        </p:nvGrpSpPr>
        <p:grpSpPr>
          <a:xfrm>
            <a:off x="835383" y="6194756"/>
            <a:ext cx="4612545" cy="609600"/>
            <a:chOff x="835383" y="6194756"/>
            <a:chExt cx="4612545" cy="6096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1FAF585-ED5C-F7F6-24BD-D535A721F410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294" y="6241097"/>
              <a:ext cx="687070" cy="50355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76C0FB3-7136-A700-3847-6E1BF88C3FBC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328" y="6241096"/>
              <a:ext cx="1108710" cy="503555"/>
            </a:xfrm>
            <a:prstGeom prst="rect">
              <a:avLst/>
            </a:prstGeom>
          </p:spPr>
        </p:pic>
        <p:pic>
          <p:nvPicPr>
            <p:cNvPr id="19" name="Picture 18" descr="Icon&#10;&#10;Description automatically generated">
              <a:extLst>
                <a:ext uri="{FF2B5EF4-FFF2-40B4-BE49-F238E27FC236}">
                  <a16:creationId xmlns:a16="http://schemas.microsoft.com/office/drawing/2014/main" id="{D4F4E3C3-69A2-14C1-3DFE-02B77C5D3D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5005" y="6235034"/>
              <a:ext cx="398610" cy="504000"/>
            </a:xfrm>
            <a:prstGeom prst="rect">
              <a:avLst/>
            </a:prstGeom>
          </p:spPr>
        </p:pic>
        <p:pic>
          <p:nvPicPr>
            <p:cNvPr id="20" name="Picture 19" descr="A blue and white logo&#10;&#10;AI-generated content may be incorrect.">
              <a:extLst>
                <a:ext uri="{FF2B5EF4-FFF2-40B4-BE49-F238E27FC236}">
                  <a16:creationId xmlns:a16="http://schemas.microsoft.com/office/drawing/2014/main" id="{6FC0849E-663C-8401-B1EB-93744EAC0C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8328" y="6194756"/>
              <a:ext cx="609600" cy="609600"/>
            </a:xfrm>
            <a:prstGeom prst="rect">
              <a:avLst/>
            </a:prstGeom>
          </p:spPr>
        </p:pic>
        <p:pic>
          <p:nvPicPr>
            <p:cNvPr id="21" name="Picture 20" descr="A black text on a white background&#10;&#10;AI-generated content may be incorrect.">
              <a:extLst>
                <a:ext uri="{FF2B5EF4-FFF2-40B4-BE49-F238E27FC236}">
                  <a16:creationId xmlns:a16="http://schemas.microsoft.com/office/drawing/2014/main" id="{66FD4015-8DC3-0520-7121-1BFBB3DCFB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383" y="6237312"/>
              <a:ext cx="1209600" cy="480624"/>
            </a:xfrm>
            <a:prstGeom prst="rect">
              <a:avLst/>
            </a:prstGeom>
          </p:spPr>
        </p:pic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2800" kern="1200" spc="-100" baseline="0">
          <a:solidFill>
            <a:schemeClr val="accent5">
              <a:lumMod val="75000"/>
            </a:schemeClr>
          </a:solidFill>
          <a:latin typeface="+mn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accent5">
            <a:lumMod val="75000"/>
          </a:schemeClr>
        </a:buClr>
        <a:buSzPct val="95000"/>
        <a:buFont typeface="Wingdings"/>
        <a:buChar char=""/>
        <a:defRPr kumimoji="0"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IRENE Workshop 2025   22/05/2025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320C-7EEE-41BA-83C3-A1A62E72CAE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04664"/>
            <a:ext cx="7418040" cy="3600400"/>
          </a:xfrm>
        </p:spPr>
        <p:txBody>
          <a:bodyPr/>
          <a:lstStyle/>
          <a:p>
            <a:br>
              <a:rPr lang="en-GB" cap="none" dirty="0"/>
            </a:br>
            <a:r>
              <a:rPr lang="en-US" cap="none" dirty="0"/>
              <a:t>Recent Developments in the ESA Network of Models under the </a:t>
            </a:r>
            <a:r>
              <a:rPr lang="en-US" cap="none" dirty="0" err="1"/>
              <a:t>LeNoM</a:t>
            </a:r>
            <a:r>
              <a:rPr lang="en-US" cap="none" dirty="0"/>
              <a:t> Project</a:t>
            </a:r>
            <a:endParaRPr lang="en-GB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Zafar Iqbal</a:t>
            </a:r>
            <a:r>
              <a:rPr lang="en-GB" baseline="30000" dirty="0"/>
              <a:t>(1)</a:t>
            </a:r>
            <a:r>
              <a:rPr lang="en-GB" dirty="0"/>
              <a:t>, Pete Truscott</a:t>
            </a:r>
            <a:r>
              <a:rPr lang="en-GB" baseline="30000" dirty="0"/>
              <a:t>(2)</a:t>
            </a:r>
            <a:r>
              <a:rPr lang="en-GB" dirty="0"/>
              <a:t>, Simon Clucas</a:t>
            </a:r>
            <a:r>
              <a:rPr lang="en-GB" baseline="30000" dirty="0"/>
              <a:t>(5)</a:t>
            </a:r>
            <a:r>
              <a:rPr lang="en-GB" dirty="0"/>
              <a:t>, Sami Mezhoud</a:t>
            </a:r>
            <a:r>
              <a:rPr lang="en-GB" baseline="30000" dirty="0"/>
              <a:t>(3)</a:t>
            </a:r>
            <a:r>
              <a:rPr lang="en-GB" dirty="0"/>
              <a:t>, Neophytos Messios</a:t>
            </a:r>
            <a:r>
              <a:rPr lang="en-GB" baseline="30000" dirty="0"/>
              <a:t>(3)</a:t>
            </a:r>
            <a:r>
              <a:rPr lang="en-GB" dirty="0"/>
              <a:t>,</a:t>
            </a:r>
          </a:p>
          <a:p>
            <a:r>
              <a:rPr lang="en-GB" dirty="0"/>
              <a:t>Stijn Calders</a:t>
            </a:r>
            <a:r>
              <a:rPr lang="en-GB" baseline="30000" dirty="0"/>
              <a:t>(3)</a:t>
            </a:r>
            <a:r>
              <a:rPr lang="en-GB" dirty="0"/>
              <a:t>, Daniel Heynderickx</a:t>
            </a:r>
            <a:r>
              <a:rPr lang="en-GB" baseline="30000" dirty="0"/>
              <a:t>(4)</a:t>
            </a:r>
            <a:r>
              <a:rPr lang="en-GB" dirty="0"/>
              <a:t>, and Ingmar Sandberg</a:t>
            </a:r>
            <a:r>
              <a:rPr lang="en-GB" baseline="30000" dirty="0"/>
              <a:t>(1)</a:t>
            </a:r>
          </a:p>
          <a:p>
            <a:endParaRPr lang="en-GB" sz="1600" i="1" dirty="0"/>
          </a:p>
          <a:p>
            <a:r>
              <a:rPr lang="en-GB" sz="1600" i="1" dirty="0"/>
              <a:t>(1) SPARC, (2) Kallisto Consultancy, (3) BIRA-IASB, (4) DH Consultancy, (5) ESA/ESTEC</a:t>
            </a:r>
          </a:p>
          <a:p>
            <a:endParaRPr lang="en-GB" sz="1600" i="1" dirty="0"/>
          </a:p>
          <a:p>
            <a:r>
              <a:rPr lang="en-US" sz="1600" dirty="0"/>
              <a:t>IRENE Space Radiation Modelling and Data Analysis Workshop 2025, </a:t>
            </a:r>
            <a:r>
              <a:rPr lang="en-US" sz="1600" dirty="0" err="1"/>
              <a:t>Sykia</a:t>
            </a:r>
            <a:r>
              <a:rPr lang="en-US" sz="1600" dirty="0"/>
              <a:t>, Greece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351734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57A45-4585-0784-B417-F39F6A188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2DEAF-DC8B-6EB4-B35A-2649781D4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IRENE Version Update and MPI Operation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466AA-7DEC-2F5D-C8A7-55E8245FB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032" y="1041741"/>
            <a:ext cx="10454544" cy="1235131"/>
          </a:xfrm>
        </p:spPr>
        <p:txBody>
          <a:bodyPr>
            <a:normAutofit/>
          </a:bodyPr>
          <a:lstStyle/>
          <a:p>
            <a:r>
              <a:rPr lang="en-GB" dirty="0" err="1"/>
              <a:t>NoM</a:t>
            </a:r>
            <a:r>
              <a:rPr lang="en-GB" dirty="0"/>
              <a:t> version of IRENE updated to v1.58, and corresponding updates to </a:t>
            </a:r>
            <a:r>
              <a:rPr lang="en-GB" dirty="0" err="1"/>
              <a:t>NoM</a:t>
            </a:r>
            <a:r>
              <a:rPr lang="en-GB" dirty="0"/>
              <a:t> user interface</a:t>
            </a:r>
          </a:p>
          <a:p>
            <a:r>
              <a:rPr lang="en-GB" dirty="0"/>
              <a:t>Model is run from new Docker build which now runs in multi-processor mode – faster!</a:t>
            </a:r>
          </a:p>
          <a:p>
            <a:r>
              <a:rPr lang="en-GB" i="1" dirty="0" err="1"/>
              <a:t>biodose</a:t>
            </a:r>
            <a:r>
              <a:rPr lang="en-GB" dirty="0"/>
              <a:t> model introduced – convert particle fluence spectra to biological doses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D392EE-EA39-D147-F557-AED94EA6C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IRENE Workshop 2025   22/05/2025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7D4E0D-6159-D387-F6B7-1FE2CD126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86BE-265B-4E18-98CB-BDCE8D4E6494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7" name="Picture 6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1B75C169-D5E7-44A7-F3E9-902A781B9D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7" y="2182819"/>
            <a:ext cx="5502001" cy="4126501"/>
          </a:xfrm>
          <a:prstGeom prst="rect">
            <a:avLst/>
          </a:prstGeom>
        </p:spPr>
      </p:pic>
      <p:pic>
        <p:nvPicPr>
          <p:cNvPr id="8" name="Picture 7" descr="A graph of a graph&#10;&#10;AI-generated content may be incorrect.">
            <a:extLst>
              <a:ext uri="{FF2B5EF4-FFF2-40B4-BE49-F238E27FC236}">
                <a16:creationId xmlns:a16="http://schemas.microsoft.com/office/drawing/2014/main" id="{000E165C-B4A0-F18D-A388-9ABFACA6A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4" y="2182819"/>
            <a:ext cx="5502002" cy="4126501"/>
          </a:xfrm>
          <a:prstGeom prst="rect">
            <a:avLst/>
          </a:prstGeom>
        </p:spPr>
      </p:pic>
      <p:pic>
        <p:nvPicPr>
          <p:cNvPr id="11" name="Picture 10" descr="A graph with blue and red lines&#10;&#10;AI-generated content may be incorrect.">
            <a:extLst>
              <a:ext uri="{FF2B5EF4-FFF2-40B4-BE49-F238E27FC236}">
                <a16:creationId xmlns:a16="http://schemas.microsoft.com/office/drawing/2014/main" id="{C68FCC7E-DF1F-7D9A-45B7-A323640483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4" y="2150120"/>
            <a:ext cx="5502003" cy="4126501"/>
          </a:xfrm>
          <a:prstGeom prst="rect">
            <a:avLst/>
          </a:prstGeom>
        </p:spPr>
      </p:pic>
      <p:pic>
        <p:nvPicPr>
          <p:cNvPr id="13" name="Picture 12" descr="A graph with blue and orange lines&#10;&#10;AI-generated content may be incorrect.">
            <a:extLst>
              <a:ext uri="{FF2B5EF4-FFF2-40B4-BE49-F238E27FC236}">
                <a16:creationId xmlns:a16="http://schemas.microsoft.com/office/drawing/2014/main" id="{198B66D2-06A8-381E-B2F6-0B882613B6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3" y="2182819"/>
            <a:ext cx="5458403" cy="409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2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57B5F-C9E9-7D44-80E2-4147724DB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NoM</a:t>
            </a:r>
            <a:r>
              <a:rPr lang="en-US" dirty="0"/>
              <a:t> </a:t>
            </a:r>
            <a:r>
              <a:rPr lang="en-US" b="1" i="1" dirty="0"/>
              <a:t>boundary-dose</a:t>
            </a:r>
            <a:r>
              <a:rPr lang="en-US" dirty="0"/>
              <a:t> Model</a:t>
            </a:r>
            <a:endParaRPr lang="en-GB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44F9B-5E3C-F3CE-68A4-AC7E9BEA0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6752"/>
            <a:ext cx="6633369" cy="4968552"/>
          </a:xfrm>
        </p:spPr>
        <p:txBody>
          <a:bodyPr>
            <a:normAutofit/>
          </a:bodyPr>
          <a:lstStyle/>
          <a:p>
            <a:r>
              <a:rPr lang="en-US" b="1" i="1" dirty="0"/>
              <a:t>boundary-dose</a:t>
            </a:r>
            <a:r>
              <a:rPr lang="en-US" dirty="0"/>
              <a:t> is a new </a:t>
            </a:r>
            <a:r>
              <a:rPr lang="en-US" dirty="0" err="1"/>
              <a:t>NoM</a:t>
            </a:r>
            <a:r>
              <a:rPr lang="en-US" dirty="0"/>
              <a:t> model to convert MULASSIS fluence results versus depth, </a:t>
            </a:r>
            <a:r>
              <a:rPr lang="en-US" i="1" dirty="0"/>
              <a:t>r</a:t>
            </a:r>
            <a:r>
              <a:rPr lang="en-US" dirty="0"/>
              <a:t>, to </a:t>
            </a:r>
            <a:r>
              <a:rPr lang="en-US" dirty="0" err="1"/>
              <a:t>ionising</a:t>
            </a:r>
            <a:r>
              <a:rPr lang="en-US" dirty="0"/>
              <a:t> dose at boundaries in geometry</a:t>
            </a:r>
          </a:p>
          <a:p>
            <a:pPr lvl="1"/>
            <a:r>
              <a:rPr lang="en-GB" dirty="0"/>
              <a:t>Uses </a:t>
            </a:r>
            <a:r>
              <a:rPr lang="en-GB" i="1" dirty="0"/>
              <a:t>stopping-powers</a:t>
            </a:r>
            <a:r>
              <a:rPr lang="en-GB" dirty="0"/>
              <a:t> model in </a:t>
            </a:r>
            <a:r>
              <a:rPr lang="en-GB" dirty="0" err="1"/>
              <a:t>NoM</a:t>
            </a:r>
            <a:endParaRPr lang="en-GB" dirty="0"/>
          </a:p>
          <a:p>
            <a:pPr lvl="1"/>
            <a:r>
              <a:rPr lang="en-GB" dirty="0"/>
              <a:t>Propagation of Monte Carlo errors included in boundary dose</a:t>
            </a:r>
          </a:p>
          <a:p>
            <a:r>
              <a:rPr lang="en-GB" dirty="0"/>
              <a:t>Neutron ionising dose estimated from</a:t>
            </a:r>
            <a:br>
              <a:rPr lang="en-GB" dirty="0"/>
            </a:br>
            <a:r>
              <a:rPr lang="en-GB" dirty="0"/>
              <a:t>KERMA factors</a:t>
            </a:r>
          </a:p>
          <a:p>
            <a:r>
              <a:rPr lang="en-GB" dirty="0"/>
              <a:t>Provided geometry is </a:t>
            </a:r>
            <a:r>
              <a:rPr lang="en-GB" i="1" dirty="0"/>
              <a:t>quasi-semi-infinite</a:t>
            </a:r>
            <a:r>
              <a:rPr lang="en-GB" dirty="0"/>
              <a:t> (</a:t>
            </a:r>
            <a:r>
              <a:rPr lang="en-GB" i="1" dirty="0" err="1"/>
              <a:t>r</a:t>
            </a:r>
            <a:r>
              <a:rPr lang="en-GB" i="1" baseline="-25000" dirty="0" err="1"/>
              <a:t>max</a:t>
            </a:r>
            <a:r>
              <a:rPr lang="en-GB" dirty="0"/>
              <a:t>&lt;</a:t>
            </a:r>
            <a:r>
              <a:rPr lang="en-GB" i="1" dirty="0"/>
              <a:t>T</a:t>
            </a:r>
            <a:r>
              <a:rPr lang="en-GB" dirty="0"/>
              <a:t>/5) solid sphere doses are calculated </a:t>
            </a:r>
            <a:r>
              <a:rPr lang="en-GB" i="1" dirty="0"/>
              <a:t>a la</a:t>
            </a:r>
            <a:r>
              <a:rPr lang="en-GB" dirty="0"/>
              <a:t> SHIELDOSE-2:</a:t>
            </a:r>
            <a:endParaRPr lang="en-GB" baseline="-25000" dirty="0"/>
          </a:p>
          <a:p>
            <a:endParaRPr lang="en-GB" baseline="-25000" dirty="0"/>
          </a:p>
          <a:p>
            <a:pPr lvl="1"/>
            <a:endParaRPr lang="en-GB" baseline="-25000" dirty="0"/>
          </a:p>
          <a:p>
            <a:pPr lvl="1"/>
            <a:endParaRPr lang="en-GB" baseline="-25000" dirty="0"/>
          </a:p>
          <a:p>
            <a:pPr lvl="1"/>
            <a:r>
              <a:rPr lang="en-GB" dirty="0"/>
              <a:t>MC uncertainties and errors assessed from</a:t>
            </a:r>
            <a:br>
              <a:rPr lang="en-GB" dirty="0"/>
            </a:br>
            <a:r>
              <a:rPr lang="en-GB" dirty="0"/>
              <a:t>finite spacing between layers also included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A4CAAB-4FFA-947F-15D2-6115E63DF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IRENE Workshop 2025   22/05/2025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240E85-639F-0C14-74FD-C1F2375B4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86BE-265B-4E18-98CB-BDCE8D4E6494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C15EF5D1-8828-C3DE-9469-8D085FCA0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7473" y="4581128"/>
            <a:ext cx="8017649" cy="688862"/>
          </a:xfrm>
          <a:prstGeom prst="rect">
            <a:avLst/>
          </a:prstGeom>
        </p:spPr>
      </p:pic>
      <p:pic>
        <p:nvPicPr>
          <p:cNvPr id="62" name="Picture 61" descr="A qr code with a logo&#10;&#10;AI-generated content may be incorrect.">
            <a:extLst>
              <a:ext uri="{FF2B5EF4-FFF2-40B4-BE49-F238E27FC236}">
                <a16:creationId xmlns:a16="http://schemas.microsoft.com/office/drawing/2014/main" id="{9DEF456A-74C7-9C0C-953A-06BF51653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4684805"/>
            <a:ext cx="1659571" cy="1901591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CDF64445-1187-70AB-69D3-DDE7CF9498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80176" y="620687"/>
            <a:ext cx="3944927" cy="505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9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28AB7-0D71-EB5E-3FC9-920C95780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NoM</a:t>
            </a:r>
            <a:r>
              <a:rPr lang="en-US" dirty="0"/>
              <a:t> </a:t>
            </a:r>
            <a:r>
              <a:rPr lang="en-US" b="1" i="1" dirty="0"/>
              <a:t>boundary-dose</a:t>
            </a:r>
            <a:r>
              <a:rPr lang="en-US" dirty="0"/>
              <a:t> Model Compared to SHIELDOSE-2 Results – Al Shields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D7F98E-75BC-9FC0-C5EB-A1BE0EC6E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IRENE Workshop 2025   22/05/2025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75D664-1FA0-B8E6-025B-AA92A3E21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86BE-265B-4E18-98CB-BDCE8D4E6494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6" name="Picture 5" descr="A graph of a number of data&#10;&#10;AI-generated content may be incorrect.">
            <a:extLst>
              <a:ext uri="{FF2B5EF4-FFF2-40B4-BE49-F238E27FC236}">
                <a16:creationId xmlns:a16="http://schemas.microsoft.com/office/drawing/2014/main" id="{72184A43-1AC1-CF86-3A7A-CFFE29844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13" y="1905448"/>
            <a:ext cx="5583798" cy="4187848"/>
          </a:xfrm>
          <a:prstGeom prst="rect">
            <a:avLst/>
          </a:prstGeom>
        </p:spPr>
      </p:pic>
      <p:pic>
        <p:nvPicPr>
          <p:cNvPr id="7" name="Picture 6" descr="A graph of a disease&#10;&#10;AI-generated content may be incorrect.">
            <a:extLst>
              <a:ext uri="{FF2B5EF4-FFF2-40B4-BE49-F238E27FC236}">
                <a16:creationId xmlns:a16="http://schemas.microsoft.com/office/drawing/2014/main" id="{A9853598-A673-C3F2-AE32-935D9D5F5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010" y="1905448"/>
            <a:ext cx="5583798" cy="41878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FD2616-2158-7F61-BDB1-A62288693D55}"/>
              </a:ext>
            </a:extLst>
          </p:cNvPr>
          <p:cNvSpPr txBox="1"/>
          <p:nvPr/>
        </p:nvSpPr>
        <p:spPr>
          <a:xfrm>
            <a:off x="1772903" y="1481290"/>
            <a:ext cx="3254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>
                <a:solidFill>
                  <a:srgbClr val="00007F"/>
                </a:solidFill>
              </a:rPr>
              <a:t>Dose at boundaries in slab shield</a:t>
            </a:r>
            <a:endParaRPr lang="en-GB" i="1" u="sng" dirty="0">
              <a:solidFill>
                <a:srgbClr val="00007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C8C9F-0CCA-3360-2DCD-536EAFE34E0A}"/>
              </a:ext>
            </a:extLst>
          </p:cNvPr>
          <p:cNvSpPr txBox="1"/>
          <p:nvPr/>
        </p:nvSpPr>
        <p:spPr>
          <a:xfrm>
            <a:off x="7451277" y="1481290"/>
            <a:ext cx="306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>
                <a:solidFill>
                  <a:srgbClr val="00007F"/>
                </a:solidFill>
              </a:rPr>
              <a:t>Dose at </a:t>
            </a:r>
            <a:r>
              <a:rPr lang="en-US" i="1" u="sng" dirty="0" err="1">
                <a:solidFill>
                  <a:srgbClr val="00007F"/>
                </a:solidFill>
              </a:rPr>
              <a:t>centre</a:t>
            </a:r>
            <a:r>
              <a:rPr lang="en-US" i="1" u="sng" dirty="0">
                <a:solidFill>
                  <a:srgbClr val="00007F"/>
                </a:solidFill>
              </a:rPr>
              <a:t> of solids spheres</a:t>
            </a:r>
            <a:endParaRPr lang="en-GB" i="1" u="sng" dirty="0">
              <a:solidFill>
                <a:srgbClr val="00007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1ADEC3-456E-2182-68C7-F4B5FA0FCA37}"/>
              </a:ext>
            </a:extLst>
          </p:cNvPr>
          <p:cNvSpPr txBox="1"/>
          <p:nvPr/>
        </p:nvSpPr>
        <p:spPr>
          <a:xfrm>
            <a:off x="5087888" y="1187460"/>
            <a:ext cx="1932260" cy="369332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1-50 MeV protons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A966DA0-F4AA-95C1-0CAE-98585E26F9AB}"/>
              </a:ext>
            </a:extLst>
          </p:cNvPr>
          <p:cNvGrpSpPr/>
          <p:nvPr/>
        </p:nvGrpSpPr>
        <p:grpSpPr>
          <a:xfrm>
            <a:off x="624861" y="1177121"/>
            <a:ext cx="11177389" cy="4916175"/>
            <a:chOff x="624861" y="1177121"/>
            <a:chExt cx="11177389" cy="4916175"/>
          </a:xfrm>
        </p:grpSpPr>
        <p:pic>
          <p:nvPicPr>
            <p:cNvPr id="10" name="Picture 9" descr="A graph of a function&#10;&#10;AI-generated content may be incorrect.">
              <a:extLst>
                <a:ext uri="{FF2B5EF4-FFF2-40B4-BE49-F238E27FC236}">
                  <a16:creationId xmlns:a16="http://schemas.microsoft.com/office/drawing/2014/main" id="{5ACC0BDA-59E3-08D1-0AA5-130847E13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861" y="1905447"/>
              <a:ext cx="5583797" cy="4187848"/>
            </a:xfrm>
            <a:prstGeom prst="rect">
              <a:avLst/>
            </a:prstGeom>
          </p:spPr>
        </p:pic>
        <p:pic>
          <p:nvPicPr>
            <p:cNvPr id="11" name="Picture 10" descr="A graph of a graph&#10;&#10;AI-generated content may be incorrect.">
              <a:extLst>
                <a:ext uri="{FF2B5EF4-FFF2-40B4-BE49-F238E27FC236}">
                  <a16:creationId xmlns:a16="http://schemas.microsoft.com/office/drawing/2014/main" id="{CBDE8964-E9AF-6963-EA4A-E35F21E51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18452" y="1905447"/>
              <a:ext cx="5583798" cy="418784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D562636-2AD9-5FDC-CEA4-7F161FF89EC2}"/>
                </a:ext>
              </a:extLst>
            </p:cNvPr>
            <p:cNvSpPr txBox="1"/>
            <p:nvPr/>
          </p:nvSpPr>
          <p:spPr>
            <a:xfrm>
              <a:off x="5013084" y="1177121"/>
              <a:ext cx="2056973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1-100 MeV protons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12532D0-FD57-F596-BA4D-BF2CB43E58E5}"/>
              </a:ext>
            </a:extLst>
          </p:cNvPr>
          <p:cNvGrpSpPr/>
          <p:nvPr/>
        </p:nvGrpSpPr>
        <p:grpSpPr>
          <a:xfrm>
            <a:off x="624860" y="1177120"/>
            <a:ext cx="11150948" cy="4916176"/>
            <a:chOff x="624860" y="1177120"/>
            <a:chExt cx="11150948" cy="491617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2CDFC03-5383-1DD7-3876-A670B2CFA8F8}"/>
                </a:ext>
              </a:extLst>
            </p:cNvPr>
            <p:cNvSpPr txBox="1"/>
            <p:nvPr/>
          </p:nvSpPr>
          <p:spPr>
            <a:xfrm>
              <a:off x="4998188" y="1177120"/>
              <a:ext cx="2086763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&gt;1 MeV electrons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pic>
          <p:nvPicPr>
            <p:cNvPr id="17" name="Picture 16" descr="A graph of a graph&#10;&#10;AI-generated content may be incorrect.">
              <a:extLst>
                <a:ext uri="{FF2B5EF4-FFF2-40B4-BE49-F238E27FC236}">
                  <a16:creationId xmlns:a16="http://schemas.microsoft.com/office/drawing/2014/main" id="{8D2DED6E-EE5B-C364-56C8-C4F7BB79C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4860" y="1905446"/>
              <a:ext cx="5583799" cy="4187850"/>
            </a:xfrm>
            <a:prstGeom prst="rect">
              <a:avLst/>
            </a:prstGeom>
          </p:spPr>
        </p:pic>
        <p:pic>
          <p:nvPicPr>
            <p:cNvPr id="19" name="Picture 18" descr="A graph of a graph&#10;&#10;AI-generated content may be incorrect.">
              <a:extLst>
                <a:ext uri="{FF2B5EF4-FFF2-40B4-BE49-F238E27FC236}">
                  <a16:creationId xmlns:a16="http://schemas.microsoft.com/office/drawing/2014/main" id="{9BA14C06-AEFA-0D8B-2CB1-4AE8AFBC5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2009" y="1905446"/>
              <a:ext cx="5583799" cy="41878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974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45262-539D-26DD-AFF2-BB4F21467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0664"/>
            <a:ext cx="10744200" cy="914400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>
                <a:sym typeface="Wingdings" panose="05000000000000000000" pitchFamily="2" charset="2"/>
              </a:rPr>
              <a:t>Presentation by </a:t>
            </a:r>
            <a:r>
              <a:rPr lang="en-US" dirty="0">
                <a:sym typeface="Wingdings" panose="05000000000000000000" pitchFamily="2" charset="2"/>
              </a:rPr>
              <a:t>Zafar Iqbal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7E3506-8538-196E-B0F2-67922E1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IRENE Workshop 2025   22/05/2025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148D52-77AB-3230-967F-337C0322C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86BE-265B-4E18-98CB-BDCE8D4E6494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030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731E1-3A23-A2C1-1F92-339C963F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D4058-1F5E-DD30-E9E4-1999C3117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NoM</a:t>
            </a:r>
            <a:r>
              <a:rPr lang="en-US" dirty="0"/>
              <a:t> is a relatively new Python-based system of models developed by ESA</a:t>
            </a:r>
          </a:p>
          <a:p>
            <a:pPr lvl="1"/>
            <a:r>
              <a:rPr lang="en-US" dirty="0"/>
              <a:t>Provides a framework to abstract the I/O interfaces of each model</a:t>
            </a:r>
          </a:p>
          <a:p>
            <a:pPr lvl="1"/>
            <a:r>
              <a:rPr lang="en-US" dirty="0"/>
              <a:t>Good model interoperability of models, but with similar user-interfaces for each model</a:t>
            </a:r>
          </a:p>
          <a:p>
            <a:pPr lvl="1"/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NoM</a:t>
            </a:r>
            <a:r>
              <a:rPr lang="en-US" dirty="0"/>
              <a:t> has recently been updated under </a:t>
            </a:r>
            <a:r>
              <a:rPr lang="en-US" dirty="0" err="1"/>
              <a:t>LeNoM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Taxonomy has been improved and extended</a:t>
            </a:r>
          </a:p>
          <a:p>
            <a:pPr lvl="1"/>
            <a:r>
              <a:rPr lang="en-US" dirty="0"/>
              <a:t>System-level, user-updateable units</a:t>
            </a:r>
          </a:p>
          <a:p>
            <a:pPr lvl="1"/>
            <a:r>
              <a:rPr lang="en-US" dirty="0"/>
              <a:t>Improved interfaces to robustly treat different input types</a:t>
            </a:r>
          </a:p>
          <a:p>
            <a:pPr lvl="1"/>
            <a:r>
              <a:rPr lang="en-US" dirty="0"/>
              <a:t>Updated and new models 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(IRENE v1.58, </a:t>
            </a:r>
            <a:r>
              <a:rPr lang="en-GB" sz="1800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biodose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boundary-dose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ESANoM</a:t>
            </a:r>
            <a:r>
              <a:rPr lang="en-US" dirty="0"/>
              <a:t> </a:t>
            </a:r>
            <a:r>
              <a:rPr lang="en-GB" sz="18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connects</a:t>
            </a:r>
            <a:r>
              <a:rPr lang="en-GB" sz="1800" kern="0" dirty="0">
                <a:solidFill>
                  <a:srgbClr val="313131"/>
                </a:solidFill>
                <a:effectLst/>
                <a:latin typeface="helvetica neue"/>
                <a:ea typeface="Aptos" panose="020B0004020202020204" pitchFamily="34" charset="0"/>
                <a:cs typeface="Aptos" panose="020B0004020202020204" pitchFamily="34" charset="0"/>
              </a:rPr>
              <a:t> scientists, models, and users</a:t>
            </a:r>
            <a:endParaRPr lang="en-US" dirty="0"/>
          </a:p>
          <a:p>
            <a:pPr lvl="1"/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F02876-18B5-698C-D782-36DC881E3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IRENE Workshop 2025   22/05/2025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B93292-2C35-2AB1-1231-EB122A142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86BE-265B-4E18-98CB-BDCE8D4E6494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447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4A0A4-F66C-BA53-C568-657FCCC74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2BB6FA-1DB2-027B-A4BA-BC7A7B7E7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IRENE Workshop 2025   22/05/2025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C2E369-6970-543A-6ACF-80EC16608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86BE-265B-4E18-98CB-BDCE8D4E6494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6" name="Picture 5" descr="A picture containing text, screenshot, diagram, plan&#10;&#10;Description automatically generated">
            <a:extLst>
              <a:ext uri="{FF2B5EF4-FFF2-40B4-BE49-F238E27FC236}">
                <a16:creationId xmlns:a16="http://schemas.microsoft.com/office/drawing/2014/main" id="{FF88B5F9-89EA-6EF9-4344-4EF83924D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832" y="149434"/>
            <a:ext cx="7465342" cy="6559131"/>
          </a:xfrm>
          <a:prstGeom prst="rect">
            <a:avLst/>
          </a:prstGeom>
        </p:spPr>
      </p:pic>
      <p:pic>
        <p:nvPicPr>
          <p:cNvPr id="7" name="Picture 6" descr="A picture containing text, screenshot, diagram, plan&#10;&#10;Description automatically generated">
            <a:extLst>
              <a:ext uri="{FF2B5EF4-FFF2-40B4-BE49-F238E27FC236}">
                <a16:creationId xmlns:a16="http://schemas.microsoft.com/office/drawing/2014/main" id="{EB9B2AAE-0902-E31D-6A7C-F8A94B67A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598" y="110230"/>
            <a:ext cx="7465342" cy="65591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633A26-B409-9DF8-94A6-B3BF2A377F6E}"/>
              </a:ext>
            </a:extLst>
          </p:cNvPr>
          <p:cNvSpPr txBox="1"/>
          <p:nvPr/>
        </p:nvSpPr>
        <p:spPr>
          <a:xfrm>
            <a:off x="839768" y="512064"/>
            <a:ext cx="34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>
                <a:solidFill>
                  <a:srgbClr val="00007F"/>
                </a:solidFill>
              </a:rPr>
              <a:t>Review of </a:t>
            </a:r>
            <a:r>
              <a:rPr lang="en-US" sz="2400" i="1" u="sng" dirty="0" err="1">
                <a:solidFill>
                  <a:srgbClr val="00007F"/>
                </a:solidFill>
              </a:rPr>
              <a:t>NoM</a:t>
            </a:r>
            <a:r>
              <a:rPr lang="en-US" sz="2400" i="1" u="sng" dirty="0">
                <a:solidFill>
                  <a:srgbClr val="00007F"/>
                </a:solidFill>
              </a:rPr>
              <a:t> current and future radiation model interoperability</a:t>
            </a:r>
            <a:endParaRPr lang="en-GB" sz="2400" i="1" u="sng" dirty="0">
              <a:solidFill>
                <a:srgbClr val="0000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67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10CCB-DB1F-518A-B965-A477CC287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6FC44-6266-D655-5DEF-955709CA8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780" indent="-457200">
              <a:buFont typeface="+mj-lt"/>
              <a:buAutoNum type="arabicPeriod"/>
            </a:pPr>
            <a:r>
              <a:rPr lang="en-US" dirty="0"/>
              <a:t>What is </a:t>
            </a:r>
            <a:r>
              <a:rPr lang="en-US" dirty="0" err="1"/>
              <a:t>NoM</a:t>
            </a:r>
            <a:r>
              <a:rPr lang="en-US" dirty="0"/>
              <a:t>, how does it help the community …. And what does “</a:t>
            </a:r>
            <a:r>
              <a:rPr lang="en-US" dirty="0" err="1"/>
              <a:t>NoM</a:t>
            </a:r>
            <a:r>
              <a:rPr lang="en-US" dirty="0"/>
              <a:t> Taxonomy” mean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/>
              <a:t>Modifications to </a:t>
            </a:r>
            <a:r>
              <a:rPr lang="en-US" dirty="0" err="1"/>
              <a:t>NoM</a:t>
            </a:r>
            <a:r>
              <a:rPr lang="en-US" dirty="0"/>
              <a:t> Taxonomy and treatment of physical units</a:t>
            </a:r>
          </a:p>
          <a:p>
            <a:pPr marL="525780" indent="-457200">
              <a:buFont typeface="+mj-lt"/>
              <a:buAutoNum type="arabicPeriod"/>
            </a:pPr>
            <a:r>
              <a:rPr lang="en-GB" dirty="0" err="1"/>
              <a:t>NoM</a:t>
            </a:r>
            <a:r>
              <a:rPr lang="en-GB" dirty="0"/>
              <a:t> IRENE, </a:t>
            </a:r>
            <a:r>
              <a:rPr lang="en-GB" i="1" dirty="0" err="1"/>
              <a:t>biodose</a:t>
            </a:r>
            <a:r>
              <a:rPr lang="en-GB" dirty="0"/>
              <a:t>, and </a:t>
            </a:r>
            <a:r>
              <a:rPr lang="en-GB" i="1" dirty="0"/>
              <a:t>boundary-dose</a:t>
            </a:r>
            <a:r>
              <a:rPr lang="en-GB" dirty="0"/>
              <a:t> models</a:t>
            </a:r>
          </a:p>
          <a:p>
            <a:pPr marL="525780" indent="-457200">
              <a:buFont typeface="+mj-lt"/>
              <a:buAutoNum type="arabicPeriod"/>
            </a:pPr>
            <a:r>
              <a:rPr lang="en-GB" dirty="0" err="1"/>
              <a:t>ESANoM</a:t>
            </a:r>
            <a:endParaRPr lang="en-GB" dirty="0"/>
          </a:p>
          <a:p>
            <a:pPr marL="525780" indent="-457200">
              <a:buFont typeface="+mj-lt"/>
              <a:buAutoNum type="arabicPeriod"/>
            </a:pPr>
            <a:r>
              <a:rPr lang="en-GB" dirty="0"/>
              <a:t>Summary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FEB3C8-BE68-5BB2-F28F-4B3963AD7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IRENE Workshop 2025   22/05/2025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C634C0-516A-4380-21E5-3AD86CEBF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86BE-265B-4E18-98CB-BDCE8D4E6494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099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2F859-94F6-DECC-DE63-460E82637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Network of Models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65BDE-34B5-63E8-9B57-11AC5B0B5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788" y="1088740"/>
            <a:ext cx="10704612" cy="5004556"/>
          </a:xfrm>
        </p:spPr>
        <p:txBody>
          <a:bodyPr>
            <a:normAutofit/>
          </a:bodyPr>
          <a:lstStyle/>
          <a:p>
            <a:r>
              <a:rPr lang="en-GB" dirty="0"/>
              <a:t>The ESA Network of Models is a python-based client/server framework to host models and data in a very general, flexible way.</a:t>
            </a:r>
          </a:p>
          <a:p>
            <a:r>
              <a:rPr lang="en-GB" dirty="0"/>
              <a:t>It </a:t>
            </a:r>
            <a:r>
              <a:rPr lang="en-GB" b="1" dirty="0"/>
              <a:t>packages models </a:t>
            </a:r>
            <a:r>
              <a:rPr lang="en-GB" dirty="0"/>
              <a:t>behind abstract interfaces to control how inputs are provided to models and how results are returned.</a:t>
            </a:r>
          </a:p>
          <a:p>
            <a:r>
              <a:rPr lang="en-GB" dirty="0"/>
              <a:t>Models can be almost anything…</a:t>
            </a:r>
          </a:p>
          <a:p>
            <a:pPr marL="614934" lvl="1">
              <a:buFont typeface="Arial" panose="020B0604020202020204" pitchFamily="34" charset="0"/>
              <a:buChar char="•"/>
            </a:pPr>
            <a:r>
              <a:rPr lang="en-GB" dirty="0"/>
              <a:t>Binaries with cmd. line inputs, input files, </a:t>
            </a:r>
            <a:r>
              <a:rPr lang="en-GB" dirty="0" err="1"/>
              <a:t>namelists</a:t>
            </a:r>
            <a:r>
              <a:rPr lang="en-GB" dirty="0"/>
              <a:t> …</a:t>
            </a:r>
          </a:p>
          <a:p>
            <a:pPr marL="614934" lvl="1">
              <a:buFont typeface="Arial" panose="020B0604020202020204" pitchFamily="34" charset="0"/>
              <a:buChar char="•"/>
            </a:pPr>
            <a:r>
              <a:rPr lang="en-GB" dirty="0"/>
              <a:t>Python scripts, Docker containers</a:t>
            </a:r>
          </a:p>
          <a:p>
            <a:pPr marL="614934" lvl="1">
              <a:buFont typeface="Arial" panose="020B0604020202020204" pitchFamily="34" charset="0"/>
              <a:buChar char="•"/>
            </a:pPr>
            <a:r>
              <a:rPr lang="en-GB" dirty="0"/>
              <a:t>Web/rest API calls to hosted models</a:t>
            </a:r>
          </a:p>
          <a:p>
            <a:pPr marL="614934" lvl="1">
              <a:buFont typeface="Arial" panose="020B0604020202020204" pitchFamily="34" charset="0"/>
              <a:buChar char="•"/>
            </a:pPr>
            <a:r>
              <a:rPr lang="en-GB" dirty="0"/>
              <a:t>MySQL data driven data sources</a:t>
            </a:r>
          </a:p>
          <a:p>
            <a:pPr marL="614934" lvl="1">
              <a:buFont typeface="Arial" panose="020B0604020202020204" pitchFamily="34" charset="0"/>
              <a:buChar char="•"/>
            </a:pPr>
            <a:r>
              <a:rPr lang="en-GB" dirty="0"/>
              <a:t>Many models from SPENVIS &amp; ESPREM included</a:t>
            </a:r>
          </a:p>
          <a:p>
            <a:r>
              <a:rPr lang="en-GB" dirty="0"/>
              <a:t>… and models can return/create almost anything:</a:t>
            </a:r>
          </a:p>
          <a:p>
            <a:pPr marL="614934" lvl="1">
              <a:buFont typeface="Arial" panose="020B0604020202020204" pitchFamily="34" charset="0"/>
              <a:buChar char="•"/>
            </a:pPr>
            <a:r>
              <a:rPr lang="en-GB" dirty="0" err="1"/>
              <a:t>StdOut</a:t>
            </a:r>
            <a:r>
              <a:rPr lang="en-GB" dirty="0"/>
              <a:t>, CSV, HTML, text files, binary data, CDF </a:t>
            </a:r>
            <a:r>
              <a:rPr lang="en-GB" i="1" dirty="0"/>
              <a:t>etc.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B0754D-FF5E-48C8-78DF-72228F18A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IRENE Workshop 2025   22/05/2025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D4574E-2D21-345C-C48C-993EF55F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86BE-265B-4E18-98CB-BDCE8D4E6494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B6D5BA-60E4-90D4-B6A1-67FB893E0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956" y="2824344"/>
            <a:ext cx="4554196" cy="3556984"/>
          </a:xfrm>
          <a:prstGeom prst="rect">
            <a:avLst/>
          </a:prstGeom>
          <a:ln w="19050">
            <a:solidFill>
              <a:srgbClr val="00007F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D05372-3C27-C758-D0D2-B1DD57DEE6C3}"/>
              </a:ext>
            </a:extLst>
          </p:cNvPr>
          <p:cNvSpPr txBox="1"/>
          <p:nvPr/>
        </p:nvSpPr>
        <p:spPr>
          <a:xfrm>
            <a:off x="6936205" y="2380818"/>
            <a:ext cx="2112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007F"/>
                </a:solidFill>
              </a:rPr>
              <a:t>http://nom.esa.int</a:t>
            </a:r>
            <a:endParaRPr lang="en-GB" sz="2000" i="1" dirty="0">
              <a:solidFill>
                <a:srgbClr val="0000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29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66730-5E50-48FB-34E1-17CB1344E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836712"/>
            <a:ext cx="6120680" cy="5832648"/>
          </a:xfr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68580" indent="0">
              <a:spcBef>
                <a:spcPts val="0"/>
              </a:spcBef>
              <a:buNone/>
            </a:pPr>
            <a:r>
              <a:rPr lang="en-GB" sz="1200" b="1" dirty="0" err="1">
                <a:latin typeface="+mj-lt"/>
              </a:rPr>
              <a:t>nom_client</a:t>
            </a:r>
            <a:r>
              <a:rPr lang="en-GB" sz="1200" dirty="0">
                <a:latin typeface="+mj-lt"/>
              </a:rPr>
              <a:t> = </a:t>
            </a:r>
            <a:r>
              <a:rPr lang="en-GB" sz="1200" b="1" dirty="0" err="1">
                <a:solidFill>
                  <a:srgbClr val="00007F"/>
                </a:solidFill>
                <a:latin typeface="+mj-lt"/>
              </a:rPr>
              <a:t>NoMClient</a:t>
            </a:r>
            <a:r>
              <a:rPr lang="en-GB" sz="1200" dirty="0">
                <a:latin typeface="+mj-lt"/>
              </a:rPr>
              <a:t>("</a:t>
            </a:r>
            <a:r>
              <a:rPr lang="en-GB" sz="1200" dirty="0" err="1">
                <a:latin typeface="+mj-lt"/>
              </a:rPr>
              <a:t>MyProject</a:t>
            </a:r>
            <a:r>
              <a:rPr lang="en-GB" sz="1200" dirty="0">
                <a:latin typeface="+mj-lt"/>
              </a:rPr>
              <a:t>",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GB" sz="1200" dirty="0">
                <a:latin typeface="+mj-lt"/>
              </a:rPr>
              <a:t>                       </a:t>
            </a:r>
            <a:r>
              <a:rPr lang="en-GB" sz="1200" dirty="0" err="1">
                <a:solidFill>
                  <a:schemeClr val="accent1"/>
                </a:solidFill>
                <a:latin typeface="+mj-lt"/>
              </a:rPr>
              <a:t>client_configuration</a:t>
            </a:r>
            <a:r>
              <a:rPr lang="en-GB" sz="1200" dirty="0">
                <a:latin typeface="+mj-lt"/>
              </a:rPr>
              <a:t>=conf,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GB" sz="1200" dirty="0">
                <a:latin typeface="+mj-lt"/>
              </a:rPr>
              <a:t>                       </a:t>
            </a:r>
            <a:r>
              <a:rPr lang="en-GB" sz="1200" dirty="0" err="1">
                <a:solidFill>
                  <a:schemeClr val="accent1"/>
                </a:solidFill>
                <a:latin typeface="+mj-lt"/>
              </a:rPr>
              <a:t>default_server_id</a:t>
            </a:r>
            <a:r>
              <a:rPr lang="en-GB" sz="1200" dirty="0">
                <a:latin typeface="+mj-lt"/>
              </a:rPr>
              <a:t>="</a:t>
            </a:r>
            <a:r>
              <a:rPr lang="en-GB" sz="1200" dirty="0" err="1">
                <a:latin typeface="+mj-lt"/>
              </a:rPr>
              <a:t>local_server</a:t>
            </a:r>
            <a:r>
              <a:rPr lang="en-GB" sz="1200" dirty="0">
                <a:latin typeface="+mj-lt"/>
              </a:rPr>
              <a:t>",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GB" sz="1200" dirty="0">
                <a:latin typeface="+mj-lt"/>
              </a:rPr>
              <a:t>                       </a:t>
            </a:r>
            <a:r>
              <a:rPr lang="en-GB" sz="1200" dirty="0" err="1">
                <a:solidFill>
                  <a:schemeClr val="accent1"/>
                </a:solidFill>
                <a:latin typeface="+mj-lt"/>
              </a:rPr>
              <a:t>debug_output</a:t>
            </a:r>
            <a:r>
              <a:rPr lang="en-GB" sz="1200" dirty="0">
                <a:latin typeface="+mj-lt"/>
              </a:rPr>
              <a:t>=False)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GB" sz="1200" b="1" dirty="0" err="1">
                <a:latin typeface="+mj-lt"/>
              </a:rPr>
              <a:t>trajModel</a:t>
            </a:r>
            <a:r>
              <a:rPr lang="en-GB" sz="1200" dirty="0">
                <a:latin typeface="+mj-lt"/>
              </a:rPr>
              <a:t>  = </a:t>
            </a:r>
            <a:r>
              <a:rPr lang="en-GB" sz="1200" b="1" dirty="0" err="1">
                <a:latin typeface="+mj-lt"/>
              </a:rPr>
              <a:t>nom_client</a:t>
            </a:r>
            <a:r>
              <a:rPr lang="en-GB" sz="1200" dirty="0" err="1">
                <a:latin typeface="+mj-lt"/>
              </a:rPr>
              <a:t>.</a:t>
            </a:r>
            <a:r>
              <a:rPr lang="en-GB" sz="1200" b="1" dirty="0" err="1">
                <a:solidFill>
                  <a:schemeClr val="accent6"/>
                </a:solidFill>
                <a:latin typeface="+mj-lt"/>
              </a:rPr>
              <a:t>get_model</a:t>
            </a:r>
            <a:r>
              <a:rPr lang="en-GB" sz="1200" dirty="0">
                <a:latin typeface="+mj-lt"/>
              </a:rPr>
              <a:t>("trajectory")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GB" sz="1200" b="1" dirty="0" err="1">
                <a:latin typeface="+mj-lt"/>
              </a:rPr>
              <a:t>trajModel</a:t>
            </a:r>
            <a:r>
              <a:rPr lang="en-GB" sz="1200" dirty="0" err="1">
                <a:latin typeface="+mj-lt"/>
              </a:rPr>
              <a:t>.</a:t>
            </a:r>
            <a:r>
              <a:rPr lang="en-GB" sz="1200" b="1" dirty="0" err="1">
                <a:solidFill>
                  <a:schemeClr val="accent6"/>
                </a:solidFill>
                <a:latin typeface="+mj-lt"/>
              </a:rPr>
              <a:t>set_params</a:t>
            </a:r>
            <a:r>
              <a:rPr lang="en-GB" sz="1200" dirty="0">
                <a:latin typeface="+mj-lt"/>
              </a:rPr>
              <a:t>(</a:t>
            </a:r>
            <a:r>
              <a:rPr lang="en-GB" sz="1200" dirty="0" err="1">
                <a:solidFill>
                  <a:schemeClr val="accent1"/>
                </a:solidFill>
                <a:latin typeface="+mj-lt"/>
              </a:rPr>
              <a:t>naifCode</a:t>
            </a:r>
            <a:r>
              <a:rPr lang="en-GB" sz="1200" dirty="0">
                <a:latin typeface="+mj-lt"/>
              </a:rPr>
              <a:t>               = "EARTH",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GB" sz="1200" dirty="0">
                <a:latin typeface="+mj-lt"/>
              </a:rPr>
              <a:t>                     </a:t>
            </a:r>
            <a:r>
              <a:rPr lang="en-GB" sz="1200" dirty="0" err="1">
                <a:solidFill>
                  <a:schemeClr val="accent1"/>
                </a:solidFill>
                <a:latin typeface="+mj-lt"/>
              </a:rPr>
              <a:t>orbitSpecificationCode</a:t>
            </a:r>
            <a:r>
              <a:rPr lang="en-GB" sz="1200" dirty="0">
                <a:latin typeface="+mj-lt"/>
              </a:rPr>
              <a:t> =  205,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GB" sz="1200" dirty="0">
                <a:latin typeface="+mj-lt"/>
              </a:rPr>
              <a:t>                     </a:t>
            </a:r>
            <a:r>
              <a:rPr lang="en-GB" sz="1200" dirty="0" err="1">
                <a:solidFill>
                  <a:schemeClr val="accent1"/>
                </a:solidFill>
                <a:latin typeface="+mj-lt"/>
              </a:rPr>
              <a:t>missionDuration</a:t>
            </a:r>
            <a:r>
              <a:rPr lang="en-GB" sz="1200" dirty="0">
                <a:latin typeface="+mj-lt"/>
              </a:rPr>
              <a:t>        =  365.25,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GB" sz="1200" dirty="0">
                <a:latin typeface="+mj-lt"/>
              </a:rPr>
              <a:t>                     </a:t>
            </a:r>
            <a:r>
              <a:rPr lang="en-GB" sz="1200" dirty="0" err="1">
                <a:solidFill>
                  <a:schemeClr val="accent1"/>
                </a:solidFill>
                <a:latin typeface="+mj-lt"/>
              </a:rPr>
              <a:t>apogeeAltitude</a:t>
            </a:r>
            <a:r>
              <a:rPr lang="en-GB" sz="1200" dirty="0">
                <a:latin typeface="+mj-lt"/>
              </a:rPr>
              <a:t>         = 1200.0,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GB" sz="1200" dirty="0">
                <a:latin typeface="+mj-lt"/>
              </a:rPr>
              <a:t>                     </a:t>
            </a:r>
            <a:r>
              <a:rPr lang="en-GB" sz="1200" dirty="0" err="1">
                <a:solidFill>
                  <a:schemeClr val="accent1"/>
                </a:solidFill>
                <a:latin typeface="+mj-lt"/>
              </a:rPr>
              <a:t>perigeeAltitude</a:t>
            </a:r>
            <a:r>
              <a:rPr lang="en-GB" sz="1200" dirty="0">
                <a:latin typeface="+mj-lt"/>
              </a:rPr>
              <a:t>        = 1200.0,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GB" sz="1200" dirty="0">
                <a:latin typeface="+mj-lt"/>
              </a:rPr>
              <a:t>                     </a:t>
            </a:r>
            <a:r>
              <a:rPr lang="en-GB" sz="1200" dirty="0" err="1">
                <a:solidFill>
                  <a:schemeClr val="accent1"/>
                </a:solidFill>
                <a:latin typeface="+mj-lt"/>
              </a:rPr>
              <a:t>argumentOfPerigee</a:t>
            </a:r>
            <a:r>
              <a:rPr lang="en-GB" sz="1200" dirty="0">
                <a:latin typeface="+mj-lt"/>
              </a:rPr>
              <a:t>      =    0.0,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GB" sz="1200" dirty="0">
                <a:latin typeface="+mj-lt"/>
              </a:rPr>
              <a:t>                     </a:t>
            </a:r>
            <a:r>
              <a:rPr lang="en-GB" sz="1200" dirty="0">
                <a:solidFill>
                  <a:schemeClr val="accent1"/>
                </a:solidFill>
                <a:latin typeface="+mj-lt"/>
              </a:rPr>
              <a:t>inclination</a:t>
            </a:r>
            <a:r>
              <a:rPr lang="en-GB" sz="1200" dirty="0">
                <a:latin typeface="+mj-lt"/>
              </a:rPr>
              <a:t>            =   51.6,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GB" sz="1200" dirty="0">
                <a:latin typeface="+mj-lt"/>
              </a:rPr>
              <a:t>                     </a:t>
            </a:r>
            <a:r>
              <a:rPr lang="en-GB" sz="1200" dirty="0" err="1">
                <a:solidFill>
                  <a:schemeClr val="accent1"/>
                </a:solidFill>
                <a:latin typeface="+mj-lt"/>
              </a:rPr>
              <a:t>raan</a:t>
            </a:r>
            <a:r>
              <a:rPr lang="en-GB" sz="1200" dirty="0">
                <a:latin typeface="+mj-lt"/>
              </a:rPr>
              <a:t>                   =    0.0,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GB" sz="1200" dirty="0">
                <a:latin typeface="+mj-lt"/>
              </a:rPr>
              <a:t>                     </a:t>
            </a:r>
            <a:r>
              <a:rPr lang="en-GB" sz="1200" dirty="0">
                <a:solidFill>
                  <a:schemeClr val="accent1"/>
                </a:solidFill>
                <a:latin typeface="+mj-lt"/>
              </a:rPr>
              <a:t>epoch</a:t>
            </a:r>
            <a:r>
              <a:rPr lang="en-GB" sz="1200" dirty="0">
                <a:latin typeface="+mj-lt"/>
              </a:rPr>
              <a:t>                  = "20210-01-01T00:00:00",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GB" sz="1200" dirty="0">
                <a:latin typeface="+mj-lt"/>
              </a:rPr>
              <a:t>                     </a:t>
            </a:r>
            <a:r>
              <a:rPr lang="en-GB" sz="1200" dirty="0" err="1">
                <a:solidFill>
                  <a:schemeClr val="accent1"/>
                </a:solidFill>
                <a:latin typeface="+mj-lt"/>
              </a:rPr>
              <a:t>startDate</a:t>
            </a:r>
            <a:r>
              <a:rPr lang="en-GB" sz="1200" dirty="0">
                <a:latin typeface="+mj-lt"/>
              </a:rPr>
              <a:t>              = "20210-01-01T00:00:00",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GB" sz="1200" dirty="0">
                <a:latin typeface="+mj-lt"/>
              </a:rPr>
              <a:t>                     </a:t>
            </a:r>
            <a:r>
              <a:rPr lang="en-GB" sz="1200" dirty="0">
                <a:solidFill>
                  <a:schemeClr val="accent1"/>
                </a:solidFill>
                <a:latin typeface="+mj-lt"/>
              </a:rPr>
              <a:t>duration</a:t>
            </a:r>
            <a:r>
              <a:rPr lang="en-GB" sz="1200" dirty="0">
                <a:latin typeface="+mj-lt"/>
              </a:rPr>
              <a:t>               =    1.0,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GB" sz="1200" dirty="0">
                <a:latin typeface="+mj-lt"/>
              </a:rPr>
              <a:t>                     </a:t>
            </a:r>
            <a:r>
              <a:rPr lang="en-GB" sz="1200" dirty="0" err="1">
                <a:solidFill>
                  <a:schemeClr val="accent1"/>
                </a:solidFill>
                <a:latin typeface="+mj-lt"/>
              </a:rPr>
              <a:t>timeSteps</a:t>
            </a:r>
            <a:r>
              <a:rPr lang="en-GB" sz="1200" dirty="0">
                <a:latin typeface="+mj-lt"/>
              </a:rPr>
              <a:t>              = [60,240,3600],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GB" sz="1200" dirty="0">
                <a:latin typeface="+mj-lt"/>
              </a:rPr>
              <a:t>                     </a:t>
            </a:r>
            <a:r>
              <a:rPr lang="en-GB" sz="1200" dirty="0" err="1">
                <a:solidFill>
                  <a:schemeClr val="accent1"/>
                </a:solidFill>
                <a:latin typeface="+mj-lt"/>
              </a:rPr>
              <a:t>trueAnomaly</a:t>
            </a:r>
            <a:r>
              <a:rPr lang="en-GB" sz="1200" dirty="0">
                <a:latin typeface="+mj-lt"/>
              </a:rPr>
              <a:t>            =    0.0,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GB" sz="1200" dirty="0">
                <a:latin typeface="+mj-lt"/>
              </a:rPr>
              <a:t>                     </a:t>
            </a:r>
            <a:r>
              <a:rPr lang="en-GB" sz="1200" dirty="0" err="1">
                <a:solidFill>
                  <a:schemeClr val="accent1"/>
                </a:solidFill>
                <a:latin typeface="+mj-lt"/>
              </a:rPr>
              <a:t>missionStartDate</a:t>
            </a:r>
            <a:r>
              <a:rPr lang="en-GB" sz="1200" dirty="0">
                <a:latin typeface="+mj-lt"/>
              </a:rPr>
              <a:t>       = "2010-01-01T00:00:00",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GB" sz="1200" dirty="0">
                <a:latin typeface="+mj-lt"/>
              </a:rPr>
              <a:t>                     </a:t>
            </a:r>
            <a:r>
              <a:rPr lang="en-GB" sz="1200" dirty="0" err="1">
                <a:solidFill>
                  <a:schemeClr val="accent1"/>
                </a:solidFill>
                <a:latin typeface="+mj-lt"/>
              </a:rPr>
              <a:t>missionStopDate</a:t>
            </a:r>
            <a:r>
              <a:rPr lang="en-GB" sz="1200" dirty="0">
                <a:latin typeface="+mj-lt"/>
              </a:rPr>
              <a:t>        = "2011-01-01T00:00:00")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GB" sz="1200" b="1" dirty="0" err="1">
                <a:latin typeface="+mj-lt"/>
              </a:rPr>
              <a:t>trajRun</a:t>
            </a:r>
            <a:r>
              <a:rPr lang="en-GB" sz="1200" dirty="0">
                <a:latin typeface="+mj-lt"/>
              </a:rPr>
              <a:t>    = </a:t>
            </a:r>
            <a:r>
              <a:rPr lang="en-GB" sz="1200" b="1" dirty="0" err="1">
                <a:latin typeface="+mj-lt"/>
              </a:rPr>
              <a:t>nom_client</a:t>
            </a:r>
            <a:r>
              <a:rPr lang="en-GB" sz="1200" dirty="0" err="1">
                <a:latin typeface="+mj-lt"/>
              </a:rPr>
              <a:t>.</a:t>
            </a:r>
            <a:r>
              <a:rPr lang="en-GB" sz="1200" b="1" dirty="0" err="1">
                <a:solidFill>
                  <a:schemeClr val="accent6"/>
                </a:solidFill>
                <a:latin typeface="+mj-lt"/>
              </a:rPr>
              <a:t>run_model</a:t>
            </a:r>
            <a:r>
              <a:rPr lang="en-GB" sz="1200" dirty="0">
                <a:latin typeface="+mj-lt"/>
              </a:rPr>
              <a:t>(</a:t>
            </a:r>
            <a:r>
              <a:rPr lang="en-GB" sz="1200" b="1" dirty="0" err="1">
                <a:latin typeface="+mj-lt"/>
              </a:rPr>
              <a:t>trajModel</a:t>
            </a:r>
            <a:r>
              <a:rPr lang="en-GB" sz="1200" dirty="0">
                <a:latin typeface="+mj-lt"/>
              </a:rPr>
              <a:t>)</a:t>
            </a:r>
          </a:p>
          <a:p>
            <a:pPr marL="68580" indent="0">
              <a:spcBef>
                <a:spcPts val="0"/>
              </a:spcBef>
              <a:buNone/>
            </a:pPr>
            <a:endParaRPr lang="en-GB" sz="1200" dirty="0">
              <a:latin typeface="+mj-lt"/>
            </a:endParaRPr>
          </a:p>
          <a:p>
            <a:pPr marL="68580" indent="0">
              <a:spcBef>
                <a:spcPts val="0"/>
              </a:spcBef>
              <a:buNone/>
            </a:pPr>
            <a:r>
              <a:rPr lang="en-GB" sz="1200" b="1" dirty="0" err="1">
                <a:latin typeface="+mj-lt"/>
              </a:rPr>
              <a:t>GCRmodel</a:t>
            </a:r>
            <a:r>
              <a:rPr lang="en-GB" sz="1200" dirty="0">
                <a:latin typeface="+mj-lt"/>
              </a:rPr>
              <a:t>   = </a:t>
            </a:r>
            <a:r>
              <a:rPr lang="en-GB" sz="1200" b="1" dirty="0" err="1">
                <a:latin typeface="+mj-lt"/>
              </a:rPr>
              <a:t>nom_client</a:t>
            </a:r>
            <a:r>
              <a:rPr lang="en-GB" sz="1200" dirty="0" err="1">
                <a:latin typeface="+mj-lt"/>
              </a:rPr>
              <a:t>.</a:t>
            </a:r>
            <a:r>
              <a:rPr lang="en-GB" sz="1200" b="1" dirty="0" err="1">
                <a:solidFill>
                  <a:schemeClr val="accent6"/>
                </a:solidFill>
                <a:latin typeface="+mj-lt"/>
              </a:rPr>
              <a:t>get_model</a:t>
            </a:r>
            <a:r>
              <a:rPr lang="en-GB" sz="1200" dirty="0">
                <a:latin typeface="+mj-lt"/>
              </a:rPr>
              <a:t>("iso_15390")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GB" sz="1200" b="1" dirty="0" err="1">
                <a:latin typeface="+mj-lt"/>
              </a:rPr>
              <a:t>GCRmodel</a:t>
            </a:r>
            <a:r>
              <a:rPr lang="en-GB" sz="1200" dirty="0" err="1">
                <a:latin typeface="+mj-lt"/>
              </a:rPr>
              <a:t>.</a:t>
            </a:r>
            <a:r>
              <a:rPr lang="en-GB" sz="1200" b="1" dirty="0" err="1">
                <a:solidFill>
                  <a:schemeClr val="accent6"/>
                </a:solidFill>
                <a:latin typeface="+mj-lt"/>
              </a:rPr>
              <a:t>set_params</a:t>
            </a:r>
            <a:r>
              <a:rPr lang="en-GB" sz="1200" dirty="0">
                <a:latin typeface="+mj-lt"/>
              </a:rPr>
              <a:t>(</a:t>
            </a:r>
            <a:r>
              <a:rPr lang="en-GB" sz="1200" dirty="0" err="1">
                <a:solidFill>
                  <a:schemeClr val="accent1"/>
                </a:solidFill>
                <a:latin typeface="+mj-lt"/>
              </a:rPr>
              <a:t>lowestIonSpecies</a:t>
            </a:r>
            <a:r>
              <a:rPr lang="en-GB" sz="1200" dirty="0">
                <a:latin typeface="+mj-lt"/>
              </a:rPr>
              <a:t>=1,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GB" sz="1200" dirty="0">
                <a:latin typeface="+mj-lt"/>
              </a:rPr>
              <a:t>                    </a:t>
            </a:r>
            <a:r>
              <a:rPr lang="en-GB" sz="1200" dirty="0" err="1">
                <a:solidFill>
                  <a:schemeClr val="accent1"/>
                </a:solidFill>
                <a:latin typeface="+mj-lt"/>
              </a:rPr>
              <a:t>highestIonSpecies</a:t>
            </a:r>
            <a:r>
              <a:rPr lang="en-GB" sz="1200" dirty="0">
                <a:latin typeface="+mj-lt"/>
              </a:rPr>
              <a:t>=28,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GB" sz="1200" dirty="0">
                <a:latin typeface="+mj-lt"/>
              </a:rPr>
              <a:t>                    </a:t>
            </a:r>
            <a:r>
              <a:rPr lang="en-GB" sz="1200" dirty="0" err="1">
                <a:solidFill>
                  <a:schemeClr val="accent1"/>
                </a:solidFill>
                <a:latin typeface="+mj-lt"/>
              </a:rPr>
              <a:t>subModel</a:t>
            </a:r>
            <a:r>
              <a:rPr lang="en-GB" sz="1200" dirty="0">
                <a:latin typeface="+mj-lt"/>
              </a:rPr>
              <a:t>=30,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GB" sz="1200" dirty="0">
                <a:latin typeface="+mj-lt"/>
              </a:rPr>
              <a:t>                    </a:t>
            </a:r>
            <a:r>
              <a:rPr lang="en-GB" sz="1200" dirty="0" err="1">
                <a:solidFill>
                  <a:schemeClr val="accent1"/>
                </a:solidFill>
                <a:latin typeface="+mj-lt"/>
              </a:rPr>
              <a:t>solarActivity</a:t>
            </a:r>
            <a:r>
              <a:rPr lang="en-GB" sz="1200" dirty="0">
                <a:latin typeface="+mj-lt"/>
              </a:rPr>
              <a:t>=0,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GB" sz="1200" dirty="0">
                <a:latin typeface="+mj-lt"/>
              </a:rPr>
              <a:t>                    </a:t>
            </a:r>
            <a:r>
              <a:rPr lang="en-GB" sz="1200" dirty="0" err="1">
                <a:solidFill>
                  <a:schemeClr val="accent1"/>
                </a:solidFill>
                <a:latin typeface="+mj-lt"/>
              </a:rPr>
              <a:t>useGeomagneticShielding</a:t>
            </a:r>
            <a:r>
              <a:rPr lang="en-GB" sz="1200" dirty="0">
                <a:latin typeface="+mj-lt"/>
              </a:rPr>
              <a:t>=0)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GB" sz="1200" b="1" dirty="0" err="1">
                <a:latin typeface="+mj-lt"/>
              </a:rPr>
              <a:t>GCRmodel</a:t>
            </a:r>
            <a:r>
              <a:rPr lang="en-GB" sz="1200" dirty="0" err="1">
                <a:latin typeface="+mj-lt"/>
              </a:rPr>
              <a:t>.</a:t>
            </a:r>
            <a:r>
              <a:rPr lang="en-GB" sz="1200" b="1" dirty="0" err="1">
                <a:solidFill>
                  <a:schemeClr val="accent6"/>
                </a:solidFill>
                <a:latin typeface="+mj-lt"/>
              </a:rPr>
              <a:t>set_external_input</a:t>
            </a:r>
            <a:r>
              <a:rPr lang="en-GB" sz="1200" dirty="0">
                <a:latin typeface="+mj-lt"/>
              </a:rPr>
              <a:t>(</a:t>
            </a:r>
            <a:r>
              <a:rPr lang="en-GB" sz="1200" dirty="0" err="1">
                <a:solidFill>
                  <a:schemeClr val="accent1"/>
                </a:solidFill>
                <a:latin typeface="+mj-lt"/>
              </a:rPr>
              <a:t>external_input_name</a:t>
            </a:r>
            <a:r>
              <a:rPr lang="en-GB" sz="1200" dirty="0">
                <a:latin typeface="+mj-lt"/>
              </a:rPr>
              <a:t>="trajectory",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GB" sz="1200" dirty="0">
                <a:solidFill>
                  <a:schemeClr val="accent1"/>
                </a:solidFill>
                <a:latin typeface="+mj-lt"/>
              </a:rPr>
              <a:t>                            </a:t>
            </a:r>
            <a:r>
              <a:rPr lang="en-GB" sz="1200" dirty="0" err="1">
                <a:solidFill>
                  <a:schemeClr val="accent1"/>
                </a:solidFill>
                <a:latin typeface="+mj-lt"/>
              </a:rPr>
              <a:t>external_input</a:t>
            </a:r>
            <a:r>
              <a:rPr lang="en-GB" sz="1200" dirty="0">
                <a:latin typeface="+mj-lt"/>
              </a:rPr>
              <a:t>=</a:t>
            </a:r>
            <a:r>
              <a:rPr lang="en-GB" sz="1200" b="1" dirty="0" err="1">
                <a:latin typeface="+mj-lt"/>
              </a:rPr>
              <a:t>trajRun</a:t>
            </a:r>
            <a:r>
              <a:rPr lang="en-GB" sz="1200" dirty="0">
                <a:latin typeface="+mj-lt"/>
              </a:rPr>
              <a:t>)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GB" sz="1200" b="1" dirty="0" err="1">
                <a:latin typeface="+mj-lt"/>
              </a:rPr>
              <a:t>GCRrun</a:t>
            </a:r>
            <a:r>
              <a:rPr lang="en-GB" sz="1200" dirty="0">
                <a:latin typeface="+mj-lt"/>
              </a:rPr>
              <a:t>     = </a:t>
            </a:r>
            <a:r>
              <a:rPr lang="en-GB" sz="1200" b="1" dirty="0" err="1">
                <a:latin typeface="+mj-lt"/>
              </a:rPr>
              <a:t>nom_client</a:t>
            </a:r>
            <a:r>
              <a:rPr lang="en-GB" sz="1200" dirty="0" err="1">
                <a:latin typeface="+mj-lt"/>
              </a:rPr>
              <a:t>.</a:t>
            </a:r>
            <a:r>
              <a:rPr lang="en-GB" sz="1200" b="1" dirty="0" err="1">
                <a:solidFill>
                  <a:schemeClr val="accent6"/>
                </a:solidFill>
                <a:latin typeface="+mj-lt"/>
              </a:rPr>
              <a:t>run_model</a:t>
            </a:r>
            <a:r>
              <a:rPr lang="en-GB" sz="1200" dirty="0">
                <a:latin typeface="+mj-lt"/>
              </a:rPr>
              <a:t>(</a:t>
            </a:r>
            <a:r>
              <a:rPr lang="en-GB" sz="1200" b="1" dirty="0" err="1">
                <a:latin typeface="+mj-lt"/>
              </a:rPr>
              <a:t>GCRmodel</a:t>
            </a:r>
            <a:r>
              <a:rPr lang="en-GB" sz="1200" dirty="0">
                <a:latin typeface="+mj-lt"/>
              </a:rPr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1CC61-4908-4B2F-AA5D-F8CCFAF28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IRENE Workshop 2025   22/05/2025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0AB7C2-ACB3-6D04-6BE7-56420E1E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86BE-265B-4E18-98CB-BDCE8D4E6494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52BB59-3D40-85B0-50DA-BC7268AEC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136" y="328088"/>
            <a:ext cx="3840427" cy="288032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2" name="Picture 11" descr="A graph of energy efficiency&#10;&#10;AI-generated content may be incorrect.">
            <a:extLst>
              <a:ext uri="{FF2B5EF4-FFF2-40B4-BE49-F238E27FC236}">
                <a16:creationId xmlns:a16="http://schemas.microsoft.com/office/drawing/2014/main" id="{97A4788B-19B3-A0EF-B1D1-32C01F325B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5" y="3789040"/>
            <a:ext cx="3840427" cy="288032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394AF75-1C15-93E6-D2DB-6159E7265E9A}"/>
              </a:ext>
            </a:extLst>
          </p:cNvPr>
          <p:cNvSpPr txBox="1"/>
          <p:nvPr/>
        </p:nvSpPr>
        <p:spPr>
          <a:xfrm>
            <a:off x="7176120" y="3431648"/>
            <a:ext cx="43204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Or with  </a:t>
            </a:r>
            <a:r>
              <a:rPr lang="en-GB" sz="1200" b="1" dirty="0" err="1">
                <a:solidFill>
                  <a:schemeClr val="bg1"/>
                </a:solidFill>
                <a:latin typeface="+mj-lt"/>
              </a:rPr>
              <a:t>GCRmodel</a:t>
            </a:r>
            <a:r>
              <a:rPr lang="en-GB" sz="1200" b="1" dirty="0">
                <a:solidFill>
                  <a:schemeClr val="bg1"/>
                </a:solidFill>
                <a:latin typeface="+mj-lt"/>
              </a:rPr>
              <a:t>=</a:t>
            </a:r>
            <a:r>
              <a:rPr lang="en-GB" sz="1200" b="1" dirty="0" err="1">
                <a:solidFill>
                  <a:schemeClr val="bg1"/>
                </a:solidFill>
                <a:latin typeface="+mj-lt"/>
              </a:rPr>
              <a:t>nom_client.</a:t>
            </a:r>
            <a:r>
              <a:rPr lang="en-GB" sz="1200" b="1" dirty="0" err="1">
                <a:solidFill>
                  <a:schemeClr val="accent6"/>
                </a:solidFill>
                <a:latin typeface="+mj-lt"/>
              </a:rPr>
              <a:t>get_model</a:t>
            </a:r>
            <a:r>
              <a:rPr lang="en-GB" sz="1200" dirty="0">
                <a:solidFill>
                  <a:schemeClr val="bg1"/>
                </a:solidFill>
                <a:latin typeface="+mj-lt"/>
              </a:rPr>
              <a:t>("</a:t>
            </a:r>
            <a:r>
              <a:rPr lang="en-GB" sz="1200" dirty="0" err="1">
                <a:solidFill>
                  <a:schemeClr val="bg1"/>
                </a:solidFill>
                <a:latin typeface="+mj-lt"/>
              </a:rPr>
              <a:t>dlr-gcr</a:t>
            </a:r>
            <a:r>
              <a:rPr lang="en-GB" sz="1200" dirty="0">
                <a:solidFill>
                  <a:schemeClr val="bg1"/>
                </a:solidFill>
                <a:latin typeface="+mj-lt"/>
              </a:rPr>
              <a:t>")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F1C57E-C171-84BC-6FAD-4EDEBFED9F38}"/>
              </a:ext>
            </a:extLst>
          </p:cNvPr>
          <p:cNvSpPr txBox="1"/>
          <p:nvPr/>
        </p:nvSpPr>
        <p:spPr>
          <a:xfrm>
            <a:off x="911424" y="328088"/>
            <a:ext cx="6120680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i="1" u="sng" dirty="0">
                <a:solidFill>
                  <a:srgbClr val="00007F"/>
                </a:solidFill>
              </a:rPr>
              <a:t>Example case for ISO-15390 GCR environment calculation</a:t>
            </a:r>
            <a:endParaRPr lang="en-GB" i="1" u="sng" baseline="30000" dirty="0">
              <a:solidFill>
                <a:srgbClr val="0000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53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4963D-AE9A-2DD9-6EB3-E8D497A9D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Network of Models – Model Abstraction </a:t>
            </a:r>
            <a:r>
              <a:rPr lang="en-US" dirty="0">
                <a:sym typeface="Wingdings" panose="05000000000000000000" pitchFamily="2" charset="2"/>
              </a:rPr>
              <a:t>Interoperability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E39A83C-1E8C-32A7-D88F-F174DEB19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9681" y="1196752"/>
            <a:ext cx="6706663" cy="365871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01A4EF-A017-C73F-763A-2B0D54A99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IRENE Workshop 2025   22/05/2025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F3024F-BD48-274E-9C1F-E572630B5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86BE-265B-4E18-98CB-BDCE8D4E6494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1620EA-5123-AE38-BE4E-1BB54A11D895}"/>
              </a:ext>
            </a:extLst>
          </p:cNvPr>
          <p:cNvSpPr txBox="1">
            <a:spLocks/>
          </p:cNvSpPr>
          <p:nvPr/>
        </p:nvSpPr>
        <p:spPr>
          <a:xfrm>
            <a:off x="877788" y="1196752"/>
            <a:ext cx="3850060" cy="48965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accent5">
                  <a:lumMod val="75000"/>
                </a:schemeClr>
              </a:buClr>
              <a:buSzPct val="95000"/>
              <a:buFont typeface="Wingdings"/>
              <a:buChar char=""/>
              <a:defRPr kumimoji="0"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err="1"/>
              <a:t>NoM</a:t>
            </a:r>
            <a:r>
              <a:rPr lang="en-US" dirty="0"/>
              <a:t> model packages describe everything about models using a single JSON model specification file</a:t>
            </a:r>
          </a:p>
          <a:p>
            <a:r>
              <a:rPr lang="en-US" dirty="0"/>
              <a:t>Inputs are converted to what the models expect prior to running</a:t>
            </a:r>
          </a:p>
          <a:p>
            <a:r>
              <a:rPr lang="en-US" dirty="0"/>
              <a:t>Model outputs are parsed/read and packaged into a consistent standard format that other </a:t>
            </a:r>
            <a:r>
              <a:rPr lang="en-US" dirty="0" err="1"/>
              <a:t>NoM</a:t>
            </a:r>
            <a:r>
              <a:rPr lang="en-US" dirty="0"/>
              <a:t> models can understand by use of a </a:t>
            </a:r>
            <a:r>
              <a:rPr lang="en-US" b="1" dirty="0"/>
              <a:t>global taxonomy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2433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DBA5A-ECD8-BF22-0C2E-E286EA486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Network of Models - Taxonomy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D132E-E905-0E5D-B98B-99763AD6A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NoM</a:t>
            </a:r>
            <a:r>
              <a:rPr lang="en-GB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taxonomy provides a common language dictionary to help models communicate their input requirements and outputs</a:t>
            </a:r>
          </a:p>
          <a:p>
            <a:endParaRPr lang="en-GB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Taxonomy is defined WRT several quantities</a:t>
            </a:r>
            <a:endParaRPr lang="en-GB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b="1" i="1" dirty="0">
                <a:solidFill>
                  <a:srgbClr val="00007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Physical Quantities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:	 	dose;				number flux</a:t>
            </a:r>
          </a:p>
          <a:p>
            <a:pPr lvl="1"/>
            <a:r>
              <a:rPr lang="en-GB" b="1" i="1" dirty="0">
                <a:solidFill>
                  <a:srgbClr val="00007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Derived Quantities</a:t>
            </a: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		ionising dose;			energy differential flux</a:t>
            </a:r>
          </a:p>
          <a:p>
            <a:pPr lvl="1"/>
            <a:r>
              <a:rPr lang="en-GB" b="1" i="1" dirty="0">
                <a:solidFill>
                  <a:srgbClr val="00007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Composite Quantities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:	ionising dose versus shield depth;	differential flux versus energy</a:t>
            </a:r>
          </a:p>
          <a:p>
            <a:pPr lvl="1"/>
            <a:r>
              <a:rPr lang="en-GB" b="1" i="1" dirty="0">
                <a:solidFill>
                  <a:srgbClr val="00007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Qualifiers</a:t>
            </a: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			ionising dose in silicon; 		proton 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omnidirectional </a:t>
            </a: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flux</a:t>
            </a:r>
          </a:p>
          <a:p>
            <a:endParaRPr lang="en-US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taxonomy is used for three main tasks:</a:t>
            </a:r>
          </a:p>
          <a:p>
            <a:pPr lvl="1"/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Top-level verification when supplying inputs to models</a:t>
            </a:r>
            <a:endParaRPr lang="en-US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Generating visual representations of model and workflows in HTML</a:t>
            </a:r>
            <a:endParaRPr lang="en-US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Provide a consistent way for models to inspect and use the results from other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NoM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models</a:t>
            </a:r>
          </a:p>
          <a:p>
            <a:endParaRPr lang="en-GB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FF5E49-376E-B75B-97F7-98AE9217F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IRENE Workshop 2025   22/05/2025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B288FB-4EAD-1FAF-DD1C-AA78EA3A6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86BE-265B-4E18-98CB-BDCE8D4E6494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9562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8CB7B-5B1B-A7FE-7ED6-B5B4EFCC1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LeNoM</a:t>
            </a:r>
            <a:r>
              <a:rPr lang="en-US" dirty="0"/>
              <a:t> Taxonomy Improvements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0F1F2-03BD-4074-32D0-D35750559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6752"/>
            <a:ext cx="6558062" cy="4968552"/>
          </a:xfrm>
        </p:spPr>
        <p:txBody>
          <a:bodyPr>
            <a:normAutofit/>
          </a:bodyPr>
          <a:lstStyle/>
          <a:p>
            <a:r>
              <a:rPr lang="en-US" b="1" i="1" u="sng" dirty="0">
                <a:solidFill>
                  <a:srgbClr val="00007F"/>
                </a:solidFill>
              </a:rPr>
              <a:t>Extended physical quantities</a:t>
            </a:r>
            <a:r>
              <a:rPr lang="en-US" dirty="0"/>
              <a:t> to cover </a:t>
            </a:r>
            <a:r>
              <a:rPr lang="en-US" i="1" dirty="0"/>
              <a:t>ionizing radiation, debris &amp; micrometeoroid, atmospheres &amp; ionospheres, illumination, contamination</a:t>
            </a:r>
          </a:p>
          <a:p>
            <a:r>
              <a:rPr lang="en-US" dirty="0"/>
              <a:t>Taxonomy of physical quantities now </a:t>
            </a:r>
            <a:r>
              <a:rPr lang="en-US" b="1" i="1" u="sng" dirty="0">
                <a:solidFill>
                  <a:srgbClr val="00007F"/>
                </a:solidFill>
              </a:rPr>
              <a:t>strongly  hierarchical</a:t>
            </a:r>
            <a:r>
              <a:rPr lang="en-US" dirty="0"/>
              <a:t> – </a:t>
            </a:r>
            <a:r>
              <a:rPr lang="en-US" i="1" dirty="0"/>
              <a:t>e.g.,</a:t>
            </a:r>
            <a:r>
              <a:rPr lang="en-US" dirty="0"/>
              <a:t> derived quantities of time (right)</a:t>
            </a:r>
          </a:p>
          <a:p>
            <a:pPr lvl="1"/>
            <a:r>
              <a:rPr lang="en-US" dirty="0"/>
              <a:t>Allows quantities to be used better suited to a model</a:t>
            </a:r>
          </a:p>
          <a:p>
            <a:r>
              <a:rPr lang="en-GB" b="1" i="1" u="sng" dirty="0">
                <a:solidFill>
                  <a:srgbClr val="00007F"/>
                </a:solidFill>
              </a:rPr>
              <a:t>Polymorphic physical quantities</a:t>
            </a:r>
            <a:r>
              <a:rPr lang="en-GB" dirty="0"/>
              <a:t> can change depending on model conditions, </a:t>
            </a:r>
            <a:r>
              <a:rPr lang="en-GB" i="1" dirty="0"/>
              <a:t>e.g.</a:t>
            </a:r>
            <a:r>
              <a:rPr lang="en-GB" dirty="0"/>
              <a:t>:</a:t>
            </a:r>
          </a:p>
          <a:p>
            <a:pPr lvl="1"/>
            <a:r>
              <a:rPr lang="en-GB" u="sng" dirty="0" err="1"/>
              <a:t>particle_shield_thickness</a:t>
            </a:r>
            <a:r>
              <a:rPr lang="en-GB" dirty="0"/>
              <a:t> can represent either length or mass-per-unit-area types</a:t>
            </a:r>
          </a:p>
          <a:p>
            <a:pPr lvl="1"/>
            <a:r>
              <a:rPr lang="en-GB" u="sng" dirty="0" err="1"/>
              <a:t>directional_differential_fluence</a:t>
            </a:r>
            <a:r>
              <a:rPr lang="en-GB" dirty="0"/>
              <a:t> can be defined as derivatives WRT energy, energy-per-nucleon, rigidity, LET, </a:t>
            </a:r>
            <a:r>
              <a:rPr lang="en-GB" i="1" dirty="0"/>
              <a:t>etc.</a:t>
            </a:r>
          </a:p>
          <a:p>
            <a:r>
              <a:rPr lang="en-GB" b="1" i="1" u="sng" dirty="0">
                <a:solidFill>
                  <a:srgbClr val="00007F"/>
                </a:solidFill>
              </a:rPr>
              <a:t>Extended qualifiers</a:t>
            </a:r>
            <a:r>
              <a:rPr lang="en-GB" dirty="0"/>
              <a:t> to treat dose in different human tissue types and incident radiation directions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279DD4-7A58-C180-6A04-C8D226560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IRENE Workshop 2025   22/05/2025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04851-D80A-426B-9BC7-47F81CB3D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86BE-265B-4E18-98CB-BDCE8D4E6494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EAA6311-A319-7409-1AD6-B9B639064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96262" y="167177"/>
            <a:ext cx="4286250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60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C8C58-1759-472F-41B8-334EBFE3F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NoM</a:t>
            </a:r>
            <a:r>
              <a:rPr lang="en-US" dirty="0"/>
              <a:t> System and User-Customizable Units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2634C-AE3F-0252-D5F2-2D437768B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2736"/>
            <a:ext cx="10442376" cy="518457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Previously, input and output quantities from </a:t>
            </a:r>
            <a:r>
              <a:rPr lang="en-GB" dirty="0" err="1"/>
              <a:t>NoM</a:t>
            </a:r>
            <a:r>
              <a:rPr lang="en-GB" dirty="0"/>
              <a:t> models were in </a:t>
            </a:r>
            <a:r>
              <a:rPr lang="en-GB" u="sng" dirty="0"/>
              <a:t>units specific to the model</a:t>
            </a:r>
          </a:p>
          <a:p>
            <a:pPr lvl="1"/>
            <a:r>
              <a:rPr lang="en-GB" dirty="0"/>
              <a:t>SEP models may output differential fluences with units of area as cm</a:t>
            </a:r>
            <a:r>
              <a:rPr lang="en-GB" baseline="30000" dirty="0"/>
              <a:t>2</a:t>
            </a:r>
            <a:r>
              <a:rPr lang="en-GB" dirty="0"/>
              <a:t> or m</a:t>
            </a:r>
            <a:r>
              <a:rPr lang="en-GB" baseline="30000" dirty="0"/>
              <a:t>2</a:t>
            </a:r>
          </a:p>
          <a:p>
            <a:pPr lvl="1"/>
            <a:r>
              <a:rPr lang="en-GB" dirty="0"/>
              <a:t>User must repeatedly reference online manual for each model!!</a:t>
            </a:r>
          </a:p>
          <a:p>
            <a:r>
              <a:rPr lang="en-GB" dirty="0"/>
              <a:t>System-wide definition of units in </a:t>
            </a:r>
            <a:r>
              <a:rPr lang="en-GB" dirty="0" err="1"/>
              <a:t>NoM</a:t>
            </a:r>
            <a:r>
              <a:rPr lang="en-GB" dirty="0"/>
              <a:t> (</a:t>
            </a:r>
            <a:r>
              <a:rPr lang="en-GB" sz="1800" dirty="0" err="1">
                <a:latin typeface="+mj-lt"/>
              </a:rPr>
              <a:t>system_units.json</a:t>
            </a:r>
            <a:r>
              <a:rPr lang="en-GB" dirty="0"/>
              <a:t> file) with conversion interface</a:t>
            </a:r>
            <a:r>
              <a:rPr lang="en-GB" dirty="0">
                <a:sym typeface="Wingdings" panose="05000000000000000000" pitchFamily="2" charset="2"/>
              </a:rPr>
              <a:t>model</a:t>
            </a:r>
            <a:endParaRPr lang="en-GB" dirty="0"/>
          </a:p>
          <a:p>
            <a:r>
              <a:rPr lang="en-GB" dirty="0"/>
              <a:t>User may override units definition through </a:t>
            </a:r>
            <a:r>
              <a:rPr lang="en-GB" sz="1800" b="1" dirty="0" err="1">
                <a:solidFill>
                  <a:srgbClr val="00007F"/>
                </a:solidFill>
                <a:latin typeface="+mj-lt"/>
              </a:rPr>
              <a:t>NoMClient</a:t>
            </a:r>
            <a:r>
              <a:rPr lang="en-GB" sz="1800" dirty="0">
                <a:latin typeface="+mj-lt"/>
              </a:rPr>
              <a:t>,</a:t>
            </a:r>
            <a:r>
              <a:rPr lang="en-GB" dirty="0"/>
              <a:t> </a:t>
            </a:r>
            <a:r>
              <a:rPr lang="en-GB" i="1" dirty="0"/>
              <a:t>e.g.</a:t>
            </a:r>
            <a:r>
              <a:rPr lang="en-GB" dirty="0"/>
              <a:t>:</a:t>
            </a:r>
            <a:endParaRPr lang="en-GB" sz="1400" dirty="0">
              <a:latin typeface="+mj-lt"/>
            </a:endParaRPr>
          </a:p>
          <a:p>
            <a:pPr marL="68580" indent="0">
              <a:buNone/>
            </a:pPr>
            <a:r>
              <a:rPr lang="en-GB" sz="1400" dirty="0">
                <a:latin typeface="+mj-lt"/>
              </a:rPr>
              <a:t>	</a:t>
            </a:r>
            <a:r>
              <a:rPr lang="en-GB" sz="1400" b="1" dirty="0" err="1">
                <a:solidFill>
                  <a:srgbClr val="00007F"/>
                </a:solidFill>
                <a:latin typeface="+mj-lt"/>
              </a:rPr>
              <a:t>nom_client</a:t>
            </a:r>
            <a:r>
              <a:rPr lang="en-GB" sz="1400" dirty="0" err="1">
                <a:solidFill>
                  <a:srgbClr val="00007F"/>
                </a:solidFill>
                <a:latin typeface="+mj-lt"/>
              </a:rPr>
              <a:t>.</a:t>
            </a:r>
            <a:r>
              <a:rPr lang="en-GB" sz="1400" b="1" dirty="0" err="1">
                <a:solidFill>
                  <a:schemeClr val="accent6"/>
                </a:solidFill>
                <a:latin typeface="+mj-lt"/>
              </a:rPr>
              <a:t>set_units</a:t>
            </a:r>
            <a:r>
              <a:rPr lang="en-GB" sz="1400" dirty="0">
                <a:solidFill>
                  <a:srgbClr val="00007F"/>
                </a:solidFill>
                <a:latin typeface="+mj-lt"/>
              </a:rPr>
              <a:t>(</a:t>
            </a:r>
            <a:r>
              <a:rPr lang="en-US" sz="1400" dirty="0" err="1">
                <a:solidFill>
                  <a:schemeClr val="accent1"/>
                </a:solidFill>
                <a:latin typeface="+mj-lt"/>
              </a:rPr>
              <a:t>plane_angle</a:t>
            </a:r>
            <a:r>
              <a:rPr lang="en-US" sz="1400" dirty="0">
                <a:latin typeface="+mj-lt"/>
              </a:rPr>
              <a:t>="rad"</a:t>
            </a:r>
            <a:r>
              <a:rPr lang="en-US" sz="1400" dirty="0">
                <a:solidFill>
                  <a:srgbClr val="00007F"/>
                </a:solidFill>
                <a:latin typeface="+mj-lt"/>
              </a:rPr>
              <a:t>,</a:t>
            </a:r>
            <a:br>
              <a:rPr lang="en-US" sz="1400" dirty="0">
                <a:solidFill>
                  <a:srgbClr val="00007F"/>
                </a:solidFill>
                <a:latin typeface="+mj-lt"/>
              </a:rPr>
            </a:br>
            <a:r>
              <a:rPr lang="en-US" sz="1400" dirty="0">
                <a:solidFill>
                  <a:srgbClr val="00007F"/>
                </a:solidFill>
                <a:latin typeface="+mj-lt"/>
              </a:rPr>
              <a:t>	                     </a:t>
            </a:r>
            <a:r>
              <a:rPr lang="en-US" sz="1400" dirty="0" err="1">
                <a:solidFill>
                  <a:schemeClr val="accent1"/>
                </a:solidFill>
                <a:latin typeface="+mj-lt"/>
              </a:rPr>
              <a:t>orbital_distance</a:t>
            </a:r>
            <a:r>
              <a:rPr lang="en-US" sz="1400" dirty="0">
                <a:latin typeface="+mj-lt"/>
              </a:rPr>
              <a:t>="m",</a:t>
            </a:r>
            <a:br>
              <a:rPr lang="en-US" sz="1400" dirty="0">
                <a:solidFill>
                  <a:srgbClr val="00007F"/>
                </a:solidFill>
                <a:latin typeface="+mj-lt"/>
              </a:rPr>
            </a:br>
            <a:r>
              <a:rPr lang="en-US" sz="1400" dirty="0">
                <a:solidFill>
                  <a:srgbClr val="00007F"/>
                </a:solidFill>
                <a:latin typeface="+mj-lt"/>
              </a:rPr>
              <a:t>	                     </a:t>
            </a:r>
            <a:r>
              <a:rPr lang="en-US" sz="1400" dirty="0" err="1">
                <a:solidFill>
                  <a:schemeClr val="accent1"/>
                </a:solidFill>
                <a:latin typeface="+mj-lt"/>
              </a:rPr>
              <a:t>orbital_velocity</a:t>
            </a:r>
            <a:r>
              <a:rPr lang="en-US" sz="1400" dirty="0">
                <a:latin typeface="+mj-lt"/>
              </a:rPr>
              <a:t>="m s^-1",</a:t>
            </a:r>
            <a:br>
              <a:rPr lang="en-US" sz="1400" dirty="0">
                <a:solidFill>
                  <a:srgbClr val="00007F"/>
                </a:solidFill>
                <a:latin typeface="+mj-lt"/>
              </a:rPr>
            </a:br>
            <a:r>
              <a:rPr lang="en-GB" sz="1400" dirty="0">
                <a:solidFill>
                  <a:srgbClr val="00007F"/>
                </a:solidFill>
                <a:latin typeface="+mj-lt"/>
              </a:rPr>
              <a:t>	                     </a:t>
            </a:r>
            <a:r>
              <a:rPr lang="en-GB" sz="1400" dirty="0">
                <a:solidFill>
                  <a:schemeClr val="accent1"/>
                </a:solidFill>
                <a:latin typeface="+mj-lt"/>
              </a:rPr>
              <a:t>recursive</a:t>
            </a:r>
            <a:r>
              <a:rPr lang="en-GB" sz="1400" dirty="0">
                <a:latin typeface="+mj-lt"/>
              </a:rPr>
              <a:t>=True</a:t>
            </a:r>
            <a:r>
              <a:rPr lang="en-GB" sz="1400" dirty="0">
                <a:solidFill>
                  <a:srgbClr val="00007F"/>
                </a:solidFill>
                <a:latin typeface="+mj-lt"/>
              </a:rPr>
              <a:t>)</a:t>
            </a:r>
          </a:p>
          <a:p>
            <a:r>
              <a:rPr lang="en-GB" dirty="0"/>
              <a:t>Also, units may be specified when describing float parameter input as string with units</a:t>
            </a:r>
          </a:p>
          <a:p>
            <a:r>
              <a:rPr lang="en-GB" dirty="0"/>
              <a:t>Datetimes may be passed as model parameters as strings, </a:t>
            </a:r>
            <a:r>
              <a:rPr lang="en-GB" sz="1800" b="1" dirty="0" err="1">
                <a:solidFill>
                  <a:srgbClr val="00007F"/>
                </a:solidFill>
                <a:latin typeface="+mj-lt"/>
              </a:rPr>
              <a:t>datetime.datetime</a:t>
            </a:r>
            <a:r>
              <a:rPr lang="en-GB" dirty="0"/>
              <a:t> or </a:t>
            </a:r>
            <a:r>
              <a:rPr lang="en-GB" sz="1800" b="1" dirty="0" err="1">
                <a:solidFill>
                  <a:srgbClr val="00007F"/>
                </a:solidFill>
                <a:latin typeface="+mj-lt"/>
              </a:rPr>
              <a:t>pandas.Datetime</a:t>
            </a:r>
            <a:r>
              <a:rPr lang="en-GB" dirty="0"/>
              <a:t> objects</a:t>
            </a:r>
          </a:p>
          <a:p>
            <a:r>
              <a:rPr lang="en-GB" dirty="0"/>
              <a:t>Durations may be passed as floats, strings (including ISO 8601 “P” format), </a:t>
            </a:r>
            <a:r>
              <a:rPr lang="en-GB" sz="1800" b="1" dirty="0" err="1">
                <a:solidFill>
                  <a:srgbClr val="00007F"/>
                </a:solidFill>
                <a:latin typeface="+mj-lt"/>
              </a:rPr>
              <a:t>datetime.timedelta</a:t>
            </a:r>
            <a:r>
              <a:rPr lang="en-GB" dirty="0"/>
              <a:t> or </a:t>
            </a:r>
            <a:r>
              <a:rPr lang="en-GB" sz="1800" b="1" dirty="0" err="1">
                <a:solidFill>
                  <a:srgbClr val="00007F"/>
                </a:solidFill>
                <a:latin typeface="+mj-lt"/>
              </a:rPr>
              <a:t>pandas.Timedelta</a:t>
            </a:r>
            <a:r>
              <a:rPr lang="en-GB" dirty="0"/>
              <a:t> objects</a:t>
            </a:r>
          </a:p>
          <a:p>
            <a:r>
              <a:rPr lang="en-GB" dirty="0"/>
              <a:t>All units parsed to confirm correct dimensions</a:t>
            </a:r>
          </a:p>
          <a:p>
            <a:pPr marL="68580" indent="0" algn="ctr">
              <a:buNone/>
            </a:pPr>
            <a:endParaRPr lang="en-GB" dirty="0"/>
          </a:p>
          <a:p>
            <a:pPr marL="6858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2B171-4667-0628-C13D-7DDA50219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IRENE Workshop 2025   22/05/2025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63369D-1445-7667-6BD4-9134ECDCD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86BE-265B-4E18-98CB-BDCE8D4E6494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348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053E6-C00A-A899-2E4B-70880B79F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EDDD482-2ECB-F9BB-09C1-F91060C13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3736C3-84EE-99E8-2519-EFD681BE7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Trajectory Definition with Units Included in Parameters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A2ADB4-7EE6-3465-21B4-F4A9CF843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IRENE Workshop 2025   22/05/2025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EBDC0-03F7-1B99-2A19-A8FF9B015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86BE-265B-4E18-98CB-BDCE8D4E6494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C560135-F4ED-CB61-F896-BC9EE9FAED0D}"/>
              </a:ext>
            </a:extLst>
          </p:cNvPr>
          <p:cNvSpPr txBox="1">
            <a:spLocks/>
          </p:cNvSpPr>
          <p:nvPr/>
        </p:nvSpPr>
        <p:spPr>
          <a:xfrm>
            <a:off x="1932552" y="1258588"/>
            <a:ext cx="8634672" cy="4571852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vert="horz">
            <a:normAutofit lnSpcReduction="1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accent5">
                  <a:lumMod val="75000"/>
                </a:schemeClr>
              </a:buClr>
              <a:buSzPct val="95000"/>
              <a:buFont typeface="Wingdings"/>
              <a:buChar char=""/>
              <a:defRPr kumimoji="0"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spcBef>
                <a:spcPts val="0"/>
              </a:spcBef>
              <a:buFont typeface="Wingdings"/>
              <a:buNone/>
            </a:pPr>
            <a:endParaRPr lang="en-GB" sz="1400" dirty="0">
              <a:latin typeface="+mj-lt"/>
            </a:endParaRPr>
          </a:p>
          <a:p>
            <a:pPr marL="68580" indent="0">
              <a:spcBef>
                <a:spcPts val="0"/>
              </a:spcBef>
              <a:buFont typeface="Wingdings"/>
              <a:buNone/>
            </a:pPr>
            <a:r>
              <a:rPr lang="en-GB" sz="1400" b="1" dirty="0" err="1">
                <a:latin typeface="+mj-lt"/>
              </a:rPr>
              <a:t>ureg</a:t>
            </a:r>
            <a:r>
              <a:rPr lang="en-GB" sz="1400" dirty="0">
                <a:latin typeface="+mj-lt"/>
              </a:rPr>
              <a:t>       = </a:t>
            </a:r>
            <a:r>
              <a:rPr lang="en-GB" sz="1400" b="1" i="1" dirty="0" err="1">
                <a:solidFill>
                  <a:schemeClr val="tx1">
                    <a:lumMod val="65000"/>
                  </a:schemeClr>
                </a:solidFill>
                <a:latin typeface="+mj-lt"/>
              </a:rPr>
              <a:t>pint</a:t>
            </a:r>
            <a:r>
              <a:rPr lang="en-GB" sz="1400" dirty="0" err="1">
                <a:latin typeface="+mj-lt"/>
              </a:rPr>
              <a:t>.</a:t>
            </a:r>
            <a:r>
              <a:rPr lang="en-GB" sz="1400" b="1" dirty="0" err="1">
                <a:solidFill>
                  <a:srgbClr val="00007F"/>
                </a:solidFill>
                <a:latin typeface="+mj-lt"/>
              </a:rPr>
              <a:t>UnitRegistry</a:t>
            </a:r>
            <a:r>
              <a:rPr lang="en-GB" sz="1400" dirty="0">
                <a:latin typeface="+mj-lt"/>
              </a:rPr>
              <a:t>()                                            </a:t>
            </a:r>
            <a:r>
              <a:rPr lang="en-GB" sz="1400" b="1" dirty="0">
                <a:solidFill>
                  <a:srgbClr val="FF0000"/>
                </a:solidFill>
                <a:latin typeface="+mj-lt"/>
              </a:rPr>
              <a:t>// &lt;--</a:t>
            </a:r>
            <a:endParaRPr lang="en-GB" sz="1400" dirty="0">
              <a:latin typeface="+mj-lt"/>
            </a:endParaRPr>
          </a:p>
          <a:p>
            <a:pPr marL="68580" indent="0">
              <a:spcBef>
                <a:spcPts val="0"/>
              </a:spcBef>
              <a:buFont typeface="Wingdings"/>
              <a:buNone/>
            </a:pPr>
            <a:r>
              <a:rPr lang="en-GB" sz="1400" b="1" dirty="0" err="1">
                <a:latin typeface="+mj-lt"/>
              </a:rPr>
              <a:t>DTstart</a:t>
            </a:r>
            <a:r>
              <a:rPr lang="en-GB" sz="1400" dirty="0">
                <a:latin typeface="+mj-lt"/>
              </a:rPr>
              <a:t>    = </a:t>
            </a:r>
            <a:r>
              <a:rPr lang="en-GB" sz="1400" b="1" i="1" dirty="0" err="1">
                <a:solidFill>
                  <a:schemeClr val="tx1">
                    <a:lumMod val="65000"/>
                  </a:schemeClr>
                </a:solidFill>
                <a:latin typeface="+mj-lt"/>
              </a:rPr>
              <a:t>datetime.</a:t>
            </a:r>
            <a:r>
              <a:rPr lang="en-GB" sz="1400" b="1" dirty="0" err="1">
                <a:solidFill>
                  <a:srgbClr val="00007F"/>
                </a:solidFill>
                <a:latin typeface="+mj-lt"/>
              </a:rPr>
              <a:t>datetime</a:t>
            </a:r>
            <a:r>
              <a:rPr lang="en-GB" sz="1400" dirty="0">
                <a:latin typeface="+mj-lt"/>
              </a:rPr>
              <a:t>.</a:t>
            </a:r>
            <a:r>
              <a:rPr lang="en-US" sz="1400" dirty="0">
                <a:latin typeface="+mj-lt"/>
              </a:rPr>
              <a:t>(</a:t>
            </a:r>
            <a:r>
              <a:rPr lang="en-US" sz="1400" dirty="0">
                <a:solidFill>
                  <a:schemeClr val="accent1"/>
                </a:solidFill>
                <a:latin typeface="+mj-lt"/>
              </a:rPr>
              <a:t>year</a:t>
            </a:r>
            <a:r>
              <a:rPr lang="en-US" sz="1400" dirty="0">
                <a:latin typeface="+mj-lt"/>
              </a:rPr>
              <a:t>=2010,</a:t>
            </a:r>
            <a:r>
              <a:rPr lang="en-US" sz="1400" dirty="0">
                <a:solidFill>
                  <a:schemeClr val="accent1"/>
                </a:solidFill>
                <a:latin typeface="+mj-lt"/>
              </a:rPr>
              <a:t>month</a:t>
            </a:r>
            <a:r>
              <a:rPr lang="en-US" sz="1400" dirty="0">
                <a:latin typeface="+mj-lt"/>
              </a:rPr>
              <a:t>=1,</a:t>
            </a:r>
            <a:r>
              <a:rPr lang="en-US" sz="1400" dirty="0">
                <a:solidFill>
                  <a:schemeClr val="accent1"/>
                </a:solidFill>
                <a:latin typeface="+mj-lt"/>
              </a:rPr>
              <a:t>day</a:t>
            </a:r>
            <a:r>
              <a:rPr lang="en-US" sz="1400" dirty="0">
                <a:latin typeface="+mj-lt"/>
              </a:rPr>
              <a:t>=1)</a:t>
            </a:r>
            <a:r>
              <a:rPr lang="en-GB" sz="1400" b="1" dirty="0">
                <a:solidFill>
                  <a:srgbClr val="FF0000"/>
                </a:solidFill>
                <a:latin typeface="+mj-lt"/>
              </a:rPr>
              <a:t>                    // &lt;--</a:t>
            </a:r>
            <a:endParaRPr lang="en-US" sz="1400" dirty="0">
              <a:latin typeface="+mj-lt"/>
            </a:endParaRPr>
          </a:p>
          <a:p>
            <a:pPr marL="68580" indent="0">
              <a:spcBef>
                <a:spcPts val="0"/>
              </a:spcBef>
              <a:buFont typeface="Wingdings"/>
              <a:buNone/>
            </a:pPr>
            <a:endParaRPr lang="en-GB" sz="1400" dirty="0">
              <a:latin typeface="+mj-lt"/>
            </a:endParaRPr>
          </a:p>
          <a:p>
            <a:pPr marL="68580" indent="0">
              <a:spcBef>
                <a:spcPts val="0"/>
              </a:spcBef>
              <a:buFont typeface="Wingdings"/>
              <a:buNone/>
            </a:pPr>
            <a:r>
              <a:rPr lang="en-GB" sz="1400" b="1" dirty="0" err="1">
                <a:latin typeface="+mj-lt"/>
              </a:rPr>
              <a:t>trajModel</a:t>
            </a:r>
            <a:r>
              <a:rPr lang="en-GB" sz="1400" dirty="0">
                <a:latin typeface="+mj-lt"/>
              </a:rPr>
              <a:t>  = </a:t>
            </a:r>
            <a:r>
              <a:rPr lang="en-GB" sz="1400" b="1" dirty="0" err="1">
                <a:latin typeface="+mj-lt"/>
              </a:rPr>
              <a:t>nom_client</a:t>
            </a:r>
            <a:r>
              <a:rPr lang="en-GB" sz="1400" dirty="0" err="1">
                <a:latin typeface="+mj-lt"/>
              </a:rPr>
              <a:t>.</a:t>
            </a:r>
            <a:r>
              <a:rPr lang="en-GB" sz="1400" b="1" dirty="0" err="1">
                <a:solidFill>
                  <a:schemeClr val="accent6"/>
                </a:solidFill>
                <a:latin typeface="+mj-lt"/>
              </a:rPr>
              <a:t>get_model</a:t>
            </a:r>
            <a:r>
              <a:rPr lang="en-GB" sz="1400" dirty="0">
                <a:latin typeface="+mj-lt"/>
              </a:rPr>
              <a:t>("trajectory")</a:t>
            </a:r>
          </a:p>
          <a:p>
            <a:pPr marL="68580" indent="0">
              <a:spcBef>
                <a:spcPts val="0"/>
              </a:spcBef>
              <a:buFont typeface="Wingdings"/>
              <a:buNone/>
            </a:pPr>
            <a:r>
              <a:rPr lang="en-GB" sz="1400" b="1" dirty="0" err="1">
                <a:latin typeface="+mj-lt"/>
              </a:rPr>
              <a:t>trajModel.</a:t>
            </a:r>
            <a:r>
              <a:rPr lang="en-GB" sz="1400" b="1" dirty="0" err="1">
                <a:solidFill>
                  <a:schemeClr val="accent6"/>
                </a:solidFill>
                <a:latin typeface="+mj-lt"/>
              </a:rPr>
              <a:t>set_params</a:t>
            </a:r>
            <a:r>
              <a:rPr lang="en-GB" sz="1400" dirty="0">
                <a:latin typeface="+mj-lt"/>
              </a:rPr>
              <a:t>(</a:t>
            </a:r>
            <a:r>
              <a:rPr lang="en-GB" sz="1400" dirty="0" err="1">
                <a:solidFill>
                  <a:schemeClr val="accent1"/>
                </a:solidFill>
                <a:latin typeface="+mj-lt"/>
              </a:rPr>
              <a:t>naifCode</a:t>
            </a:r>
            <a:r>
              <a:rPr lang="en-GB" sz="1400" dirty="0">
                <a:latin typeface="+mj-lt"/>
              </a:rPr>
              <a:t>               =    399,</a:t>
            </a:r>
          </a:p>
          <a:p>
            <a:pPr marL="68580" indent="0">
              <a:spcBef>
                <a:spcPts val="0"/>
              </a:spcBef>
              <a:buFont typeface="Wingdings"/>
              <a:buNone/>
            </a:pPr>
            <a:r>
              <a:rPr lang="en-GB" sz="1400" dirty="0">
                <a:latin typeface="+mj-lt"/>
              </a:rPr>
              <a:t>                     </a:t>
            </a:r>
            <a:r>
              <a:rPr lang="en-GB" sz="1400" dirty="0" err="1">
                <a:solidFill>
                  <a:schemeClr val="accent1"/>
                </a:solidFill>
                <a:latin typeface="+mj-lt"/>
              </a:rPr>
              <a:t>orbitSpecificationCode</a:t>
            </a:r>
            <a:r>
              <a:rPr lang="en-GB" sz="1400" dirty="0">
                <a:latin typeface="+mj-lt"/>
              </a:rPr>
              <a:t> =    205,</a:t>
            </a:r>
          </a:p>
          <a:p>
            <a:pPr marL="68580" indent="0">
              <a:spcBef>
                <a:spcPts val="0"/>
              </a:spcBef>
              <a:buFont typeface="Wingdings"/>
              <a:buNone/>
            </a:pPr>
            <a:r>
              <a:rPr lang="en-GB" sz="1400" dirty="0">
                <a:latin typeface="+mj-lt"/>
              </a:rPr>
              <a:t>                     </a:t>
            </a:r>
            <a:r>
              <a:rPr lang="en-GB" sz="1400" dirty="0" err="1">
                <a:solidFill>
                  <a:schemeClr val="accent1"/>
                </a:solidFill>
                <a:latin typeface="+mj-lt"/>
              </a:rPr>
              <a:t>missionDuration</a:t>
            </a:r>
            <a:r>
              <a:rPr lang="en-GB" sz="1400" dirty="0">
                <a:latin typeface="+mj-lt"/>
              </a:rPr>
              <a:t>        = </a:t>
            </a:r>
            <a:r>
              <a:rPr lang="en-GB" sz="1400" b="1" dirty="0" err="1">
                <a:solidFill>
                  <a:srgbClr val="00007F"/>
                </a:solidFill>
                <a:latin typeface="+mj-lt"/>
              </a:rPr>
              <a:t>ureg</a:t>
            </a:r>
            <a:r>
              <a:rPr lang="en-GB" sz="1400" dirty="0" err="1">
                <a:latin typeface="+mj-lt"/>
              </a:rPr>
              <a:t>.</a:t>
            </a:r>
            <a:r>
              <a:rPr lang="en-GB" sz="1400" b="1" dirty="0" err="1">
                <a:solidFill>
                  <a:schemeClr val="accent6"/>
                </a:solidFill>
                <a:latin typeface="+mj-lt"/>
              </a:rPr>
              <a:t>Quantity</a:t>
            </a:r>
            <a:r>
              <a:rPr lang="en-GB" sz="1400" dirty="0">
                <a:latin typeface="+mj-lt"/>
              </a:rPr>
              <a:t>(1.0,"years"),   </a:t>
            </a:r>
            <a:r>
              <a:rPr lang="en-GB" sz="1400" b="1" dirty="0">
                <a:solidFill>
                  <a:srgbClr val="FF0000"/>
                </a:solidFill>
                <a:latin typeface="+mj-lt"/>
              </a:rPr>
              <a:t>// &lt;--</a:t>
            </a:r>
          </a:p>
          <a:p>
            <a:pPr marL="68580" indent="0">
              <a:spcBef>
                <a:spcPts val="0"/>
              </a:spcBef>
              <a:buFont typeface="Wingdings"/>
              <a:buNone/>
            </a:pPr>
            <a:r>
              <a:rPr lang="en-GB" sz="1400" dirty="0">
                <a:latin typeface="+mj-lt"/>
              </a:rPr>
              <a:t>                     </a:t>
            </a:r>
            <a:r>
              <a:rPr lang="en-GB" sz="1400" dirty="0" err="1">
                <a:solidFill>
                  <a:schemeClr val="accent1"/>
                </a:solidFill>
                <a:latin typeface="+mj-lt"/>
              </a:rPr>
              <a:t>apogeeAltitude</a:t>
            </a:r>
            <a:r>
              <a:rPr lang="en-GB" sz="1400" dirty="0">
                <a:latin typeface="+mj-lt"/>
              </a:rPr>
              <a:t>         = " 647.9482 </a:t>
            </a:r>
            <a:r>
              <a:rPr lang="en-GB" sz="1400" dirty="0" err="1">
                <a:latin typeface="+mj-lt"/>
              </a:rPr>
              <a:t>nautical_miles</a:t>
            </a:r>
            <a:r>
              <a:rPr lang="en-GB" sz="1400" dirty="0">
                <a:latin typeface="+mj-lt"/>
              </a:rPr>
              <a:t>",   </a:t>
            </a:r>
            <a:r>
              <a:rPr lang="en-GB" sz="1400" b="1" dirty="0">
                <a:solidFill>
                  <a:srgbClr val="FF0000"/>
                </a:solidFill>
                <a:latin typeface="+mj-lt"/>
              </a:rPr>
              <a:t>// &lt;--</a:t>
            </a:r>
          </a:p>
          <a:p>
            <a:pPr marL="68580" indent="0">
              <a:spcBef>
                <a:spcPts val="0"/>
              </a:spcBef>
              <a:buFont typeface="Wingdings"/>
              <a:buNone/>
            </a:pPr>
            <a:r>
              <a:rPr lang="en-GB" sz="1400" dirty="0">
                <a:latin typeface="+mj-lt"/>
              </a:rPr>
              <a:t>                     </a:t>
            </a:r>
            <a:r>
              <a:rPr lang="en-GB" sz="1400" dirty="0" err="1">
                <a:solidFill>
                  <a:schemeClr val="accent1"/>
                </a:solidFill>
                <a:latin typeface="+mj-lt"/>
              </a:rPr>
              <a:t>perigeeAltitude</a:t>
            </a:r>
            <a:r>
              <a:rPr lang="en-GB" sz="1400" dirty="0">
                <a:latin typeface="+mj-lt"/>
              </a:rPr>
              <a:t>        = "3937008.0 feet",             </a:t>
            </a:r>
            <a:r>
              <a:rPr lang="en-GB" sz="1400" b="1" dirty="0">
                <a:solidFill>
                  <a:srgbClr val="FF0000"/>
                </a:solidFill>
                <a:latin typeface="+mj-lt"/>
              </a:rPr>
              <a:t>// &lt;--</a:t>
            </a:r>
          </a:p>
          <a:p>
            <a:pPr marL="68580" indent="0">
              <a:spcBef>
                <a:spcPts val="0"/>
              </a:spcBef>
              <a:buFont typeface="Wingdings"/>
              <a:buNone/>
            </a:pPr>
            <a:r>
              <a:rPr lang="en-GB" sz="1400" dirty="0">
                <a:latin typeface="+mj-lt"/>
              </a:rPr>
              <a:t>                     </a:t>
            </a:r>
            <a:r>
              <a:rPr lang="en-GB" sz="1400" dirty="0" err="1">
                <a:solidFill>
                  <a:schemeClr val="accent1"/>
                </a:solidFill>
                <a:latin typeface="+mj-lt"/>
              </a:rPr>
              <a:t>argumentOfPerigee</a:t>
            </a:r>
            <a:r>
              <a:rPr lang="en-GB" sz="1400" dirty="0">
                <a:latin typeface="+mj-lt"/>
              </a:rPr>
              <a:t>      =    0.0,</a:t>
            </a:r>
          </a:p>
          <a:p>
            <a:pPr marL="68580" indent="0">
              <a:spcBef>
                <a:spcPts val="0"/>
              </a:spcBef>
              <a:buFont typeface="Wingdings"/>
              <a:buNone/>
            </a:pPr>
            <a:r>
              <a:rPr lang="en-GB" sz="1400" dirty="0">
                <a:latin typeface="+mj-lt"/>
              </a:rPr>
              <a:t>                     </a:t>
            </a:r>
            <a:r>
              <a:rPr lang="en-GB" sz="1400" dirty="0">
                <a:solidFill>
                  <a:schemeClr val="accent1"/>
                </a:solidFill>
                <a:latin typeface="+mj-lt"/>
              </a:rPr>
              <a:t>inclination</a:t>
            </a:r>
            <a:r>
              <a:rPr lang="en-GB" sz="1400" dirty="0">
                <a:latin typeface="+mj-lt"/>
              </a:rPr>
              <a:t>            =   51.6,</a:t>
            </a:r>
          </a:p>
          <a:p>
            <a:pPr marL="68580" indent="0">
              <a:spcBef>
                <a:spcPts val="0"/>
              </a:spcBef>
              <a:buFont typeface="Wingdings"/>
              <a:buNone/>
            </a:pPr>
            <a:r>
              <a:rPr lang="en-GB" sz="1400" dirty="0">
                <a:latin typeface="+mj-lt"/>
              </a:rPr>
              <a:t>                     </a:t>
            </a:r>
            <a:r>
              <a:rPr lang="en-GB" sz="1400" dirty="0" err="1">
                <a:solidFill>
                  <a:schemeClr val="accent1"/>
                </a:solidFill>
                <a:latin typeface="+mj-lt"/>
              </a:rPr>
              <a:t>raan</a:t>
            </a:r>
            <a:r>
              <a:rPr lang="en-GB" sz="1400" dirty="0">
                <a:latin typeface="+mj-lt"/>
              </a:rPr>
              <a:t>                   =    0.0,</a:t>
            </a:r>
          </a:p>
          <a:p>
            <a:pPr marL="68580" indent="0">
              <a:spcBef>
                <a:spcPts val="0"/>
              </a:spcBef>
              <a:buFont typeface="Wingdings"/>
              <a:buNone/>
            </a:pPr>
            <a:r>
              <a:rPr lang="en-GB" sz="1400" dirty="0">
                <a:latin typeface="+mj-lt"/>
              </a:rPr>
              <a:t>                     </a:t>
            </a:r>
            <a:r>
              <a:rPr lang="en-GB" sz="1400" dirty="0">
                <a:solidFill>
                  <a:schemeClr val="accent1"/>
                </a:solidFill>
                <a:latin typeface="+mj-lt"/>
              </a:rPr>
              <a:t>epoch</a:t>
            </a:r>
            <a:r>
              <a:rPr lang="en-GB" sz="1400" dirty="0">
                <a:latin typeface="+mj-lt"/>
              </a:rPr>
              <a:t>                  = </a:t>
            </a:r>
            <a:r>
              <a:rPr lang="en-GB" sz="1400" b="1" dirty="0" err="1">
                <a:latin typeface="+mj-lt"/>
              </a:rPr>
              <a:t>DTstart</a:t>
            </a:r>
            <a:r>
              <a:rPr lang="en-GB" sz="1400" dirty="0">
                <a:latin typeface="+mj-lt"/>
              </a:rPr>
              <a:t>,                      </a:t>
            </a:r>
            <a:r>
              <a:rPr lang="en-GB" sz="1400" b="1" dirty="0">
                <a:solidFill>
                  <a:srgbClr val="FF0000"/>
                </a:solidFill>
                <a:latin typeface="+mj-lt"/>
              </a:rPr>
              <a:t>// &lt;--</a:t>
            </a:r>
            <a:endParaRPr lang="en-GB" sz="1400" dirty="0">
              <a:latin typeface="+mj-lt"/>
            </a:endParaRPr>
          </a:p>
          <a:p>
            <a:pPr marL="68580" indent="0">
              <a:spcBef>
                <a:spcPts val="0"/>
              </a:spcBef>
              <a:buFont typeface="Wingdings"/>
              <a:buNone/>
            </a:pPr>
            <a:r>
              <a:rPr lang="en-GB" sz="1400" dirty="0">
                <a:latin typeface="+mj-lt"/>
              </a:rPr>
              <a:t>                     </a:t>
            </a:r>
            <a:r>
              <a:rPr lang="en-GB" sz="1400" dirty="0" err="1">
                <a:solidFill>
                  <a:schemeClr val="accent1"/>
                </a:solidFill>
                <a:latin typeface="+mj-lt"/>
              </a:rPr>
              <a:t>startDate</a:t>
            </a:r>
            <a:r>
              <a:rPr lang="en-GB" sz="1400" dirty="0">
                <a:latin typeface="+mj-lt"/>
              </a:rPr>
              <a:t>              = </a:t>
            </a:r>
            <a:r>
              <a:rPr lang="en-GB" sz="1400" b="1" dirty="0" err="1">
                <a:latin typeface="+mj-lt"/>
              </a:rPr>
              <a:t>DTstart</a:t>
            </a:r>
            <a:r>
              <a:rPr lang="en-GB" sz="1400" dirty="0">
                <a:latin typeface="+mj-lt"/>
              </a:rPr>
              <a:t>,                      </a:t>
            </a:r>
            <a:r>
              <a:rPr lang="en-GB" sz="1400" b="1" dirty="0">
                <a:solidFill>
                  <a:srgbClr val="FF0000"/>
                </a:solidFill>
                <a:latin typeface="+mj-lt"/>
              </a:rPr>
              <a:t>// &lt;--</a:t>
            </a:r>
            <a:endParaRPr lang="en-GB" sz="1400" dirty="0">
              <a:latin typeface="+mj-lt"/>
            </a:endParaRPr>
          </a:p>
          <a:p>
            <a:pPr marL="68580" indent="0">
              <a:spcBef>
                <a:spcPts val="0"/>
              </a:spcBef>
              <a:buFont typeface="Wingdings"/>
              <a:buNone/>
            </a:pPr>
            <a:r>
              <a:rPr lang="en-GB" sz="1400" dirty="0">
                <a:latin typeface="+mj-lt"/>
              </a:rPr>
              <a:t>                     </a:t>
            </a:r>
            <a:r>
              <a:rPr lang="en-GB" sz="1400" dirty="0" err="1">
                <a:solidFill>
                  <a:schemeClr val="accent1"/>
                </a:solidFill>
                <a:latin typeface="+mj-lt"/>
              </a:rPr>
              <a:t>stopDate</a:t>
            </a:r>
            <a:r>
              <a:rPr lang="en-GB" sz="1400" dirty="0">
                <a:latin typeface="+mj-lt"/>
              </a:rPr>
              <a:t>               = "2010-01-01 01:00:00",</a:t>
            </a:r>
          </a:p>
          <a:p>
            <a:pPr marL="68580" indent="0">
              <a:spcBef>
                <a:spcPts val="0"/>
              </a:spcBef>
              <a:buFont typeface="Wingdings"/>
              <a:buNone/>
            </a:pPr>
            <a:r>
              <a:rPr lang="en-GB" sz="1400" dirty="0">
                <a:latin typeface="+mj-lt"/>
              </a:rPr>
              <a:t>                     </a:t>
            </a:r>
            <a:r>
              <a:rPr lang="en-GB" sz="1400" dirty="0">
                <a:solidFill>
                  <a:schemeClr val="accent1"/>
                </a:solidFill>
                <a:latin typeface="+mj-lt"/>
              </a:rPr>
              <a:t>duration</a:t>
            </a:r>
            <a:r>
              <a:rPr lang="en-GB" sz="1400" dirty="0">
                <a:latin typeface="+mj-lt"/>
              </a:rPr>
              <a:t>               = "P1DT",                       </a:t>
            </a:r>
            <a:r>
              <a:rPr lang="en-GB" sz="1400" b="1" dirty="0">
                <a:solidFill>
                  <a:srgbClr val="FF0000"/>
                </a:solidFill>
                <a:latin typeface="+mj-lt"/>
              </a:rPr>
              <a:t>// &lt;--</a:t>
            </a:r>
            <a:endParaRPr lang="en-GB" sz="1400" dirty="0">
              <a:latin typeface="+mj-lt"/>
            </a:endParaRPr>
          </a:p>
          <a:p>
            <a:pPr marL="68580" indent="0">
              <a:spcBef>
                <a:spcPts val="0"/>
              </a:spcBef>
              <a:buFont typeface="Wingdings"/>
              <a:buNone/>
            </a:pPr>
            <a:r>
              <a:rPr lang="en-GB" sz="1400" dirty="0">
                <a:latin typeface="+mj-lt"/>
              </a:rPr>
              <a:t>                     </a:t>
            </a:r>
            <a:r>
              <a:rPr lang="en-GB" sz="1400" dirty="0" err="1">
                <a:solidFill>
                  <a:schemeClr val="accent1"/>
                </a:solidFill>
                <a:latin typeface="+mj-lt"/>
              </a:rPr>
              <a:t>timeSteps</a:t>
            </a:r>
            <a:r>
              <a:rPr lang="en-GB" sz="1400" dirty="0">
                <a:latin typeface="+mj-lt"/>
              </a:rPr>
              <a:t>              = [60,240,3600],</a:t>
            </a:r>
          </a:p>
          <a:p>
            <a:pPr marL="68580" indent="0">
              <a:spcBef>
                <a:spcPts val="0"/>
              </a:spcBef>
              <a:buFont typeface="Wingdings"/>
              <a:buNone/>
            </a:pPr>
            <a:r>
              <a:rPr lang="en-GB" sz="1400" dirty="0">
                <a:latin typeface="+mj-lt"/>
              </a:rPr>
              <a:t>                     </a:t>
            </a:r>
            <a:r>
              <a:rPr lang="en-GB" sz="1400" dirty="0" err="1">
                <a:solidFill>
                  <a:schemeClr val="accent1"/>
                </a:solidFill>
                <a:latin typeface="+mj-lt"/>
              </a:rPr>
              <a:t>trueAnomaly</a:t>
            </a:r>
            <a:r>
              <a:rPr lang="en-GB" sz="1400" dirty="0">
                <a:latin typeface="+mj-lt"/>
              </a:rPr>
              <a:t>            =    0.0,</a:t>
            </a:r>
          </a:p>
          <a:p>
            <a:pPr marL="68580" indent="0">
              <a:spcBef>
                <a:spcPts val="0"/>
              </a:spcBef>
              <a:buFont typeface="Wingdings"/>
              <a:buNone/>
            </a:pPr>
            <a:r>
              <a:rPr lang="en-GB" sz="1400" dirty="0">
                <a:latin typeface="+mj-lt"/>
              </a:rPr>
              <a:t>                     </a:t>
            </a:r>
            <a:r>
              <a:rPr lang="en-GB" sz="1400" dirty="0" err="1">
                <a:solidFill>
                  <a:schemeClr val="accent1"/>
                </a:solidFill>
                <a:latin typeface="+mj-lt"/>
              </a:rPr>
              <a:t>missionStartDate</a:t>
            </a:r>
            <a:r>
              <a:rPr lang="en-GB" sz="1400" dirty="0">
                <a:latin typeface="+mj-lt"/>
              </a:rPr>
              <a:t>       = "1st January 2010 00:00",     </a:t>
            </a:r>
            <a:r>
              <a:rPr lang="en-GB" sz="1400" b="1" dirty="0">
                <a:solidFill>
                  <a:srgbClr val="FF0000"/>
                </a:solidFill>
                <a:latin typeface="+mj-lt"/>
              </a:rPr>
              <a:t>// &lt;--</a:t>
            </a:r>
            <a:endParaRPr lang="en-GB" sz="1400" dirty="0">
              <a:latin typeface="+mj-lt"/>
            </a:endParaRPr>
          </a:p>
          <a:p>
            <a:pPr marL="68580" indent="0">
              <a:spcBef>
                <a:spcPts val="0"/>
              </a:spcBef>
              <a:buFont typeface="Wingdings"/>
              <a:buNone/>
            </a:pPr>
            <a:r>
              <a:rPr lang="en-GB" sz="1400" dirty="0">
                <a:latin typeface="+mj-lt"/>
              </a:rPr>
              <a:t>                     </a:t>
            </a:r>
            <a:r>
              <a:rPr lang="en-GB" sz="1400" dirty="0" err="1">
                <a:solidFill>
                  <a:schemeClr val="accent1"/>
                </a:solidFill>
                <a:latin typeface="+mj-lt"/>
              </a:rPr>
              <a:t>missionStopDate</a:t>
            </a:r>
            <a:r>
              <a:rPr lang="en-GB" sz="1400" dirty="0">
                <a:latin typeface="+mj-lt"/>
              </a:rPr>
              <a:t>        = "2011-01-01T00:00:00")</a:t>
            </a:r>
          </a:p>
          <a:p>
            <a:pPr marL="68580" indent="0">
              <a:spcBef>
                <a:spcPts val="0"/>
              </a:spcBef>
              <a:buFont typeface="Wingdings"/>
              <a:buNone/>
            </a:pPr>
            <a:r>
              <a:rPr lang="en-GB" sz="1400" b="1" dirty="0" err="1">
                <a:latin typeface="+mj-lt"/>
              </a:rPr>
              <a:t>trajRun</a:t>
            </a:r>
            <a:r>
              <a:rPr lang="en-GB" sz="1400" dirty="0">
                <a:latin typeface="+mj-lt"/>
              </a:rPr>
              <a:t>    = </a:t>
            </a:r>
            <a:r>
              <a:rPr lang="en-GB" sz="1400" b="1" dirty="0" err="1">
                <a:latin typeface="+mj-lt"/>
              </a:rPr>
              <a:t>nom_client</a:t>
            </a:r>
            <a:r>
              <a:rPr lang="en-GB" sz="1400" dirty="0" err="1">
                <a:latin typeface="+mj-lt"/>
              </a:rPr>
              <a:t>.</a:t>
            </a:r>
            <a:r>
              <a:rPr lang="en-GB" sz="1400" b="1" dirty="0" err="1">
                <a:solidFill>
                  <a:schemeClr val="accent6"/>
                </a:solidFill>
                <a:latin typeface="+mj-lt"/>
              </a:rPr>
              <a:t>run_model</a:t>
            </a:r>
            <a:r>
              <a:rPr lang="en-GB" sz="1400" dirty="0">
                <a:latin typeface="+mj-lt"/>
              </a:rPr>
              <a:t>(</a:t>
            </a:r>
            <a:r>
              <a:rPr lang="en-GB" sz="1400" b="1" dirty="0" err="1">
                <a:latin typeface="+mj-lt"/>
              </a:rPr>
              <a:t>trajModel</a:t>
            </a:r>
            <a:r>
              <a:rPr lang="en-GB" sz="1400" dirty="0">
                <a:latin typeface="+mj-lt"/>
              </a:rPr>
              <a:t>)</a:t>
            </a:r>
          </a:p>
          <a:p>
            <a:pPr marL="68580" indent="0">
              <a:spcBef>
                <a:spcPts val="0"/>
              </a:spcBef>
              <a:buFont typeface="Wingdings"/>
              <a:buNone/>
            </a:pP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03928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1500</Words>
  <Application>Microsoft Office PowerPoint</Application>
  <PresentationFormat>Widescreen</PresentationFormat>
  <Paragraphs>182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Aptos</vt:lpstr>
      <vt:lpstr>Arial</vt:lpstr>
      <vt:lpstr>Calibri</vt:lpstr>
      <vt:lpstr>Corbel</vt:lpstr>
      <vt:lpstr>helvetica neue</vt:lpstr>
      <vt:lpstr>Times New Roman</vt:lpstr>
      <vt:lpstr>Wingdings</vt:lpstr>
      <vt:lpstr>Wingdings 2</vt:lpstr>
      <vt:lpstr>Wingdings 3</vt:lpstr>
      <vt:lpstr>Metro</vt:lpstr>
      <vt:lpstr> Recent Developments in the ESA Network of Models under the LeNoM Project</vt:lpstr>
      <vt:lpstr>Contents</vt:lpstr>
      <vt:lpstr>The Network of Models</vt:lpstr>
      <vt:lpstr>PowerPoint Presentation</vt:lpstr>
      <vt:lpstr>The Network of Models – Model Abstraction Interoperability</vt:lpstr>
      <vt:lpstr>The Network of Models - Taxonomy</vt:lpstr>
      <vt:lpstr>LeNoM Taxonomy Improvements</vt:lpstr>
      <vt:lpstr>NoM System and User-Customizable Units</vt:lpstr>
      <vt:lpstr>Trajectory Definition with Units Included in Parameters</vt:lpstr>
      <vt:lpstr>IRENE Version Update and MPI Operation</vt:lpstr>
      <vt:lpstr>NoM boundary-dose Model</vt:lpstr>
      <vt:lpstr>NoM boundary-dose Model Compared to SHIELDOSE-2 Results – Al Shields</vt:lpstr>
      <vt:lpstr> Presentation by Zafar Iqbal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HIERRAS Pre-CDR Stakeholders Meeting - GRAPPA</dc:title>
  <dc:creator>Pete</dc:creator>
  <cp:lastModifiedBy>Pete Truscott</cp:lastModifiedBy>
  <cp:revision>1044</cp:revision>
  <dcterms:created xsi:type="dcterms:W3CDTF">2012-07-23T10:25:33Z</dcterms:created>
  <dcterms:modified xsi:type="dcterms:W3CDTF">2025-05-22T06:05:25Z</dcterms:modified>
</cp:coreProperties>
</file>