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8" r:id="rId3"/>
    <p:sldMasterId id="2147483700" r:id="rId4"/>
    <p:sldMasterId id="2147483713" r:id="rId5"/>
    <p:sldMasterId id="2147483724" r:id="rId6"/>
  </p:sldMasterIdLst>
  <p:notesMasterIdLst>
    <p:notesMasterId r:id="rId32"/>
  </p:notesMasterIdLst>
  <p:sldIdLst>
    <p:sldId id="2147475119" r:id="rId7"/>
    <p:sldId id="2147474182" r:id="rId8"/>
    <p:sldId id="2147475103" r:id="rId9"/>
    <p:sldId id="2147475113" r:id="rId10"/>
    <p:sldId id="2147475169" r:id="rId11"/>
    <p:sldId id="2147475093" r:id="rId12"/>
    <p:sldId id="2147475110" r:id="rId13"/>
    <p:sldId id="2147475121" r:id="rId14"/>
    <p:sldId id="2147475122" r:id="rId15"/>
    <p:sldId id="2147475123" r:id="rId16"/>
    <p:sldId id="2147475124" r:id="rId17"/>
    <p:sldId id="3699" r:id="rId18"/>
    <p:sldId id="2147475133" r:id="rId19"/>
    <p:sldId id="2147475135" r:id="rId20"/>
    <p:sldId id="2147475132" r:id="rId21"/>
    <p:sldId id="2147475111" r:id="rId22"/>
    <p:sldId id="2147475134" r:id="rId23"/>
    <p:sldId id="2147475125" r:id="rId24"/>
    <p:sldId id="2147475126" r:id="rId25"/>
    <p:sldId id="2147475127" r:id="rId26"/>
    <p:sldId id="2147475128" r:id="rId27"/>
    <p:sldId id="2147475131" r:id="rId28"/>
    <p:sldId id="2147475115" r:id="rId29"/>
    <p:sldId id="2147475129" r:id="rId30"/>
    <p:sldId id="21474751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7E1"/>
    <a:srgbClr val="D4C9BB"/>
    <a:srgbClr val="B4A896"/>
    <a:srgbClr val="CC9984"/>
    <a:srgbClr val="E14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8CFB6-82F2-4A6B-B95C-032E0F4717D2}"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FB561-9B78-4866-8C5C-569E7A8FD1A5}" type="slidenum">
              <a:rPr lang="en-US" smtClean="0"/>
              <a:t>‹#›</a:t>
            </a:fld>
            <a:endParaRPr lang="en-US"/>
          </a:p>
        </p:txBody>
      </p:sp>
    </p:spTree>
    <p:extLst>
      <p:ext uri="{BB962C8B-B14F-4D97-AF65-F5344CB8AC3E}">
        <p14:creationId xmlns:p14="http://schemas.microsoft.com/office/powerpoint/2010/main" val="56959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5358" rtl="0" eaLnBrk="1" fontAlgn="auto" latinLnBrk="0" hangingPunct="1">
              <a:lnSpc>
                <a:spcPct val="100000"/>
              </a:lnSpc>
              <a:spcBef>
                <a:spcPts val="0"/>
              </a:spcBef>
              <a:spcAft>
                <a:spcPts val="0"/>
              </a:spcAft>
              <a:buClrTx/>
              <a:buSzTx/>
              <a:buFontTx/>
              <a:buNone/>
              <a:tabLst/>
              <a:defRPr/>
            </a:pPr>
            <a:fld id="{8AA6D10A-3F09-4D58-A93F-68EBC64610B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5358"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26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rPr>
              <a:t>From: </a:t>
            </a:r>
            <a:r>
              <a:rPr kumimoji="0" lang="en-US" alt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rPr>
              <a:t>Space Industry's most efficient single-stage GaN-based isolated DC-DC converter To: </a:t>
            </a:r>
            <a:endParaRPr kumimoji="0" 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endParaRP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rPr>
              <a:t>From: </a:t>
            </a:r>
            <a:r>
              <a:rPr kumimoji="0" lang="en-US" alt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rPr>
              <a:t>62-lead module with encapsulated PCB, metallic heatsink, and plastic base To: 62-lead, small volume 2.51L x 1.51W x 0.67H inches</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rPr>
              <a:t>Removed – PCB enclosure details, Flight time (16 Weeks LT) </a:t>
            </a:r>
          </a:p>
          <a:p>
            <a:pPr marL="0" marR="0" lvl="0" indent="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None/>
              <a:tabLst/>
              <a:defRPr/>
            </a:pPr>
            <a:r>
              <a:rPr kumimoji="0" 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rPr>
              <a:t>18,20</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BB7DA-62D5-4B26-A75A-6F63056AE2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4627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Designers of space systems have options at the high end including many well known FPGA vendors, as well as the low end with Microcontroller or smaller FPGA’s, but Frontgrade saw a need for another option serving the middle ground.  When the small options don’t provide enough performance or flexibility and the large options are too power hungry and consume too large of a footprint, Frontgrade is bringing new options to market.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A6D10A-3F09-4D58-A93F-68EBC64610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66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93F09-1C2F-F866-2DEC-2256B3E36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62E39-46D0-90AF-4D3D-B6CE46654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3262B-6FD0-050F-2406-4ECE586DB2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C481A-E830-1CF2-CCF2-C7E62B83F819}"/>
              </a:ext>
            </a:extLst>
          </p:cNvPr>
          <p:cNvSpPr>
            <a:spLocks noGrp="1"/>
          </p:cNvSpPr>
          <p:nvPr>
            <p:ph type="sldNum" sz="quarter" idx="5"/>
          </p:nvPr>
        </p:nvSpPr>
        <p:spPr/>
        <p:txBody>
          <a:bodyPr/>
          <a:lstStyle/>
          <a:p>
            <a:pPr marL="0" marR="0" lvl="0" indent="0" algn="r" defTabSz="955358" rtl="0" eaLnBrk="1" fontAlgn="auto" latinLnBrk="0" hangingPunct="1">
              <a:lnSpc>
                <a:spcPct val="100000"/>
              </a:lnSpc>
              <a:spcBef>
                <a:spcPts val="0"/>
              </a:spcBef>
              <a:spcAft>
                <a:spcPts val="0"/>
              </a:spcAft>
              <a:buClrTx/>
              <a:buSzTx/>
              <a:buFontTx/>
              <a:buNone/>
              <a:tabLst/>
              <a:defRPr/>
            </a:pPr>
            <a:fld id="{8AA6D10A-3F09-4D58-A93F-68EBC64610B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5358"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41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simplified block diagram of the </a:t>
            </a:r>
            <a:r>
              <a:rPr lang="en-US" sz="1200" dirty="0" err="1"/>
              <a:t>CertusPro</a:t>
            </a:r>
            <a:r>
              <a:rPr lang="en-US" sz="1200" dirty="0"/>
              <a:t>, highlighting the higher speed more flexible SerDes.    </a:t>
            </a:r>
          </a:p>
          <a:p>
            <a:r>
              <a:rPr lang="en-US" sz="1200" dirty="0"/>
              <a:t>There are 156 </a:t>
            </a:r>
            <a:r>
              <a:rPr lang="en-US" sz="1200" dirty="0" err="1"/>
              <a:t>SysDSP</a:t>
            </a:r>
            <a:r>
              <a:rPr lang="en-US" dirty="0"/>
              <a:t> blocks, clock-data recovery circuitry for SGMII gigabit ethernet, 305 I/O 167 of which support 3.3V range.</a:t>
            </a:r>
            <a:r>
              <a:rPr lang="en-US" sz="1200" b="0" i="0" kern="1200" dirty="0">
                <a:solidFill>
                  <a:schemeClr val="tx1"/>
                </a:solidFill>
                <a:effectLst/>
                <a:latin typeface="+mn-lt"/>
                <a:ea typeface="+mn-ea"/>
                <a:cs typeface="+mn-cs"/>
              </a:rPr>
              <a:t>  I/O configures in as little as 4 </a:t>
            </a:r>
            <a:r>
              <a:rPr lang="en-US" sz="1200" b="0" i="0" kern="1200" dirty="0" err="1">
                <a:solidFill>
                  <a:schemeClr val="tx1"/>
                </a:solidFill>
                <a:effectLst/>
                <a:latin typeface="+mn-lt"/>
                <a:ea typeface="+mn-ea"/>
                <a:cs typeface="+mn-cs"/>
              </a:rPr>
              <a:t>ms</a:t>
            </a:r>
            <a:r>
              <a:rPr lang="en-US" sz="1200" b="0" i="0" kern="1200" dirty="0">
                <a:solidFill>
                  <a:schemeClr val="tx1"/>
                </a:solidFill>
                <a:effectLst/>
                <a:latin typeface="+mn-lt"/>
                <a:ea typeface="+mn-ea"/>
                <a:cs typeface="+mn-cs"/>
              </a:rPr>
              <a:t>, and full-device in under 30 </a:t>
            </a:r>
            <a:r>
              <a:rPr lang="en-US" sz="1200" b="0" i="0" kern="1200" dirty="0" err="1">
                <a:solidFill>
                  <a:schemeClr val="tx1"/>
                </a:solidFill>
                <a:effectLst/>
                <a:latin typeface="+mn-lt"/>
                <a:ea typeface="+mn-ea"/>
                <a:cs typeface="+mn-cs"/>
              </a:rPr>
              <a:t>ms</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48CB4-755C-0B40-A9F8-E381A9E727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39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tags" Target="../tags/tag26.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27.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28.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29.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30.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tags" Target="../tags/tag31.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tags" Target="../tags/tag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3.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5280A9-ACF9-4793-9A89-26C661FB4C72}"/>
              </a:ext>
            </a:extLst>
          </p:cNvPr>
          <p:cNvGraphicFramePr>
            <a:graphicFrameLocks noChangeAspect="1"/>
          </p:cNvGraphicFramePr>
          <p:nvPr userDrawn="1">
            <p:custDataLst>
              <p:tags r:id="rId1"/>
            </p:custDataLst>
            <p:extLst>
              <p:ext uri="{D42A27DB-BD31-4B8C-83A1-F6EECF244321}">
                <p14:modId xmlns:p14="http://schemas.microsoft.com/office/powerpoint/2010/main" val="636595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8F5280A9-ACF9-4793-9A89-26C661FB4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545F2A-5927-437A-8C00-05908091D0DA}"/>
              </a:ext>
            </a:extLst>
          </p:cNvPr>
          <p:cNvSpPr>
            <a:spLocks noGrp="1"/>
          </p:cNvSpPr>
          <p:nvPr>
            <p:ph type="title" hasCustomPrompt="1"/>
          </p:nvPr>
        </p:nvSpPr>
        <p:spPr>
          <a:xfrm>
            <a:off x="5791200" y="2286000"/>
            <a:ext cx="5867400" cy="1295400"/>
          </a:xfrm>
          <a:prstGeom prst="rect">
            <a:avLst/>
          </a:prstGeom>
        </p:spPr>
        <p:txBody>
          <a:bodyPr vert="horz"/>
          <a:lstStyle>
            <a:lvl1pPr algn="l">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add Title</a:t>
            </a:r>
          </a:p>
        </p:txBody>
      </p:sp>
      <p:sp>
        <p:nvSpPr>
          <p:cNvPr id="5" name="Text Placeholder 4">
            <a:extLst>
              <a:ext uri="{FF2B5EF4-FFF2-40B4-BE49-F238E27FC236}">
                <a16:creationId xmlns:a16="http://schemas.microsoft.com/office/drawing/2014/main" id="{EB4941DE-6096-4FDC-BE9D-FE28C1893FEB}"/>
              </a:ext>
            </a:extLst>
          </p:cNvPr>
          <p:cNvSpPr>
            <a:spLocks noGrp="1"/>
          </p:cNvSpPr>
          <p:nvPr>
            <p:ph type="body" sz="quarter" idx="10" hasCustomPrompt="1"/>
          </p:nvPr>
        </p:nvSpPr>
        <p:spPr>
          <a:xfrm>
            <a:off x="5791200" y="5274623"/>
            <a:ext cx="2895600" cy="304800"/>
          </a:xfrm>
          <a:prstGeom prst="rect">
            <a:avLst/>
          </a:prstGeom>
        </p:spPr>
        <p:txBody>
          <a:bodyPr/>
          <a:lstStyle>
            <a:lvl1pPr marL="0" indent="0" algn="l">
              <a:buNone/>
              <a:defRPr sz="1800">
                <a:solidFill>
                  <a:schemeClr val="bg1"/>
                </a:solidFill>
              </a:defRPr>
            </a:lvl1pPr>
          </a:lstStyle>
          <a:p>
            <a:pPr lvl="0"/>
            <a:r>
              <a:rPr lang="en-US"/>
              <a:t>Click to add Date</a:t>
            </a:r>
          </a:p>
        </p:txBody>
      </p:sp>
      <p:sp>
        <p:nvSpPr>
          <p:cNvPr id="7" name="Text Placeholder 6">
            <a:extLst>
              <a:ext uri="{FF2B5EF4-FFF2-40B4-BE49-F238E27FC236}">
                <a16:creationId xmlns:a16="http://schemas.microsoft.com/office/drawing/2014/main" id="{3BFD9B78-144F-4652-86C7-D7145BB02F30}"/>
              </a:ext>
            </a:extLst>
          </p:cNvPr>
          <p:cNvSpPr>
            <a:spLocks noGrp="1"/>
          </p:cNvSpPr>
          <p:nvPr>
            <p:ph type="body" sz="quarter" idx="11" hasCustomPrompt="1"/>
          </p:nvPr>
        </p:nvSpPr>
        <p:spPr>
          <a:xfrm>
            <a:off x="5791200" y="4114800"/>
            <a:ext cx="5867400" cy="914400"/>
          </a:xfrm>
          <a:prstGeom prst="rect">
            <a:avLst/>
          </a:prstGeom>
        </p:spPr>
        <p:txBody>
          <a:bodyPr/>
          <a:lstStyle>
            <a:lvl1pPr marL="0" indent="0" algn="l">
              <a:buNone/>
              <a:defRPr>
                <a:solidFill>
                  <a:schemeClr val="bg1"/>
                </a:solidFill>
              </a:defRPr>
            </a:lvl1pPr>
          </a:lstStyle>
          <a:p>
            <a:pPr lvl="0"/>
            <a:r>
              <a:rPr lang="en-US"/>
              <a:t>Click to add Subtitle</a:t>
            </a:r>
          </a:p>
        </p:txBody>
      </p:sp>
    </p:spTree>
    <p:extLst>
      <p:ext uri="{BB962C8B-B14F-4D97-AF65-F5344CB8AC3E}">
        <p14:creationId xmlns:p14="http://schemas.microsoft.com/office/powerpoint/2010/main" val="284651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C2DDE-ACE8-449F-866A-C864468ACB16}"/>
              </a:ext>
            </a:extLst>
          </p:cNvPr>
          <p:cNvSpPr/>
          <p:nvPr/>
        </p:nvSpPr>
        <p:spPr>
          <a:xfrm>
            <a:off x="0" y="-16927"/>
            <a:ext cx="12192000" cy="687492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B275CE10-9142-4570-B9A9-C656673F9F72}"/>
              </a:ext>
            </a:extLst>
          </p:cNvPr>
          <p:cNvSpPr/>
          <p:nvPr/>
        </p:nvSpPr>
        <p:spPr>
          <a:xfrm rot="2785297">
            <a:off x="1606902" y="-2457649"/>
            <a:ext cx="2659582" cy="9532034"/>
          </a:xfrm>
          <a:custGeom>
            <a:avLst/>
            <a:gdLst>
              <a:gd name="connsiteX0" fmla="*/ 0 w 2791543"/>
              <a:gd name="connsiteY0" fmla="*/ 9977046 h 9977046"/>
              <a:gd name="connsiteX1" fmla="*/ 621844 w 2791543"/>
              <a:gd name="connsiteY1" fmla="*/ 0 h 9977046"/>
              <a:gd name="connsiteX2" fmla="*/ 2791543 w 2791543"/>
              <a:gd name="connsiteY2" fmla="*/ 0 h 9977046"/>
              <a:gd name="connsiteX3" fmla="*/ 2169699 w 2791543"/>
              <a:gd name="connsiteY3" fmla="*/ 9977046 h 9977046"/>
              <a:gd name="connsiteX4" fmla="*/ 0 w 2791543"/>
              <a:gd name="connsiteY4" fmla="*/ 9977046 h 9977046"/>
              <a:gd name="connsiteX0" fmla="*/ 0 w 2791543"/>
              <a:gd name="connsiteY0" fmla="*/ 9977046 h 9977046"/>
              <a:gd name="connsiteX1" fmla="*/ 446214 w 2791543"/>
              <a:gd name="connsiteY1" fmla="*/ 2663333 h 9977046"/>
              <a:gd name="connsiteX2" fmla="*/ 2791543 w 2791543"/>
              <a:gd name="connsiteY2" fmla="*/ 0 h 9977046"/>
              <a:gd name="connsiteX3" fmla="*/ 2169699 w 2791543"/>
              <a:gd name="connsiteY3" fmla="*/ 9977046 h 9977046"/>
              <a:gd name="connsiteX4" fmla="*/ 0 w 2791543"/>
              <a:gd name="connsiteY4" fmla="*/ 9977046 h 9977046"/>
              <a:gd name="connsiteX0" fmla="*/ 0 w 2774919"/>
              <a:gd name="connsiteY0" fmla="*/ 9740419 h 9740419"/>
              <a:gd name="connsiteX1" fmla="*/ 446214 w 2774919"/>
              <a:gd name="connsiteY1" fmla="*/ 2426706 h 9740419"/>
              <a:gd name="connsiteX2" fmla="*/ 2774919 w 2774919"/>
              <a:gd name="connsiteY2" fmla="*/ 0 h 9740419"/>
              <a:gd name="connsiteX3" fmla="*/ 2169699 w 2774919"/>
              <a:gd name="connsiteY3" fmla="*/ 9740419 h 9740419"/>
              <a:gd name="connsiteX4" fmla="*/ 0 w 2774919"/>
              <a:gd name="connsiteY4" fmla="*/ 9740419 h 9740419"/>
              <a:gd name="connsiteX0" fmla="*/ 0 w 2779284"/>
              <a:gd name="connsiteY0" fmla="*/ 9791144 h 9791144"/>
              <a:gd name="connsiteX1" fmla="*/ 446214 w 2779284"/>
              <a:gd name="connsiteY1" fmla="*/ 2477431 h 9791144"/>
              <a:gd name="connsiteX2" fmla="*/ 2779284 w 2779284"/>
              <a:gd name="connsiteY2" fmla="*/ 0 h 9791144"/>
              <a:gd name="connsiteX3" fmla="*/ 2169699 w 2779284"/>
              <a:gd name="connsiteY3" fmla="*/ 9791144 h 9791144"/>
              <a:gd name="connsiteX4" fmla="*/ 0 w 2779284"/>
              <a:gd name="connsiteY4" fmla="*/ 9791144 h 9791144"/>
              <a:gd name="connsiteX0" fmla="*/ 0 w 2779284"/>
              <a:gd name="connsiteY0" fmla="*/ 9791144 h 9791144"/>
              <a:gd name="connsiteX1" fmla="*/ 428656 w 2779284"/>
              <a:gd name="connsiteY1" fmla="*/ 2449745 h 9791144"/>
              <a:gd name="connsiteX2" fmla="*/ 2779284 w 2779284"/>
              <a:gd name="connsiteY2" fmla="*/ 0 h 9791144"/>
              <a:gd name="connsiteX3" fmla="*/ 2169699 w 2779284"/>
              <a:gd name="connsiteY3" fmla="*/ 9791144 h 9791144"/>
              <a:gd name="connsiteX4" fmla="*/ 0 w 2779284"/>
              <a:gd name="connsiteY4" fmla="*/ 9791144 h 9791144"/>
              <a:gd name="connsiteX0" fmla="*/ 0 w 2659582"/>
              <a:gd name="connsiteY0" fmla="*/ 7589129 h 9791144"/>
              <a:gd name="connsiteX1" fmla="*/ 308954 w 2659582"/>
              <a:gd name="connsiteY1" fmla="*/ 2449745 h 9791144"/>
              <a:gd name="connsiteX2" fmla="*/ 2659582 w 2659582"/>
              <a:gd name="connsiteY2" fmla="*/ 0 h 9791144"/>
              <a:gd name="connsiteX3" fmla="*/ 2049997 w 2659582"/>
              <a:gd name="connsiteY3" fmla="*/ 9791144 h 9791144"/>
              <a:gd name="connsiteX4" fmla="*/ 0 w 2659582"/>
              <a:gd name="connsiteY4" fmla="*/ 7589129 h 9791144"/>
              <a:gd name="connsiteX0" fmla="*/ 0 w 2659582"/>
              <a:gd name="connsiteY0" fmla="*/ 7589129 h 9532034"/>
              <a:gd name="connsiteX1" fmla="*/ 308954 w 2659582"/>
              <a:gd name="connsiteY1" fmla="*/ 2449745 h 9532034"/>
              <a:gd name="connsiteX2" fmla="*/ 2659582 w 2659582"/>
              <a:gd name="connsiteY2" fmla="*/ 0 h 9532034"/>
              <a:gd name="connsiteX3" fmla="*/ 2066063 w 2659582"/>
              <a:gd name="connsiteY3" fmla="*/ 9532034 h 9532034"/>
              <a:gd name="connsiteX4" fmla="*/ 0 w 2659582"/>
              <a:gd name="connsiteY4" fmla="*/ 7589129 h 9532034"/>
              <a:gd name="connsiteX0" fmla="*/ 0 w 2659582"/>
              <a:gd name="connsiteY0" fmla="*/ 7589129 h 9532034"/>
              <a:gd name="connsiteX1" fmla="*/ 303752 w 2659582"/>
              <a:gd name="connsiteY1" fmla="*/ 2466745 h 9532034"/>
              <a:gd name="connsiteX2" fmla="*/ 2659582 w 2659582"/>
              <a:gd name="connsiteY2" fmla="*/ 0 h 9532034"/>
              <a:gd name="connsiteX3" fmla="*/ 2066063 w 2659582"/>
              <a:gd name="connsiteY3" fmla="*/ 9532034 h 9532034"/>
              <a:gd name="connsiteX4" fmla="*/ 0 w 2659582"/>
              <a:gd name="connsiteY4" fmla="*/ 7589129 h 953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9582" h="9532034">
                <a:moveTo>
                  <a:pt x="0" y="7589129"/>
                </a:moveTo>
                <a:lnTo>
                  <a:pt x="303752" y="2466745"/>
                </a:lnTo>
                <a:lnTo>
                  <a:pt x="2659582" y="0"/>
                </a:lnTo>
                <a:lnTo>
                  <a:pt x="2066063" y="9532034"/>
                </a:lnTo>
                <a:lnTo>
                  <a:pt x="0" y="7589129"/>
                </a:lnTo>
                <a:close/>
              </a:path>
            </a:pathLst>
          </a:custGeom>
          <a:solidFill>
            <a:srgbClr val="5E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p:custDataLst>
              <p:tags r:id="rId1"/>
            </p:custDataLst>
            <p:extLst>
              <p:ext uri="{D42A27DB-BD31-4B8C-83A1-F6EECF244321}">
                <p14:modId xmlns:p14="http://schemas.microsoft.com/office/powerpoint/2010/main" val="2805510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pic>
        <p:nvPicPr>
          <p:cNvPr id="21" name="Picture 20">
            <a:extLst>
              <a:ext uri="{FF2B5EF4-FFF2-40B4-BE49-F238E27FC236}">
                <a16:creationId xmlns:a16="http://schemas.microsoft.com/office/drawing/2014/main" id="{7C449F34-6273-451D-AE57-F5CD212ABB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198297">
            <a:off x="-230268" y="2135125"/>
            <a:ext cx="5928623" cy="616997"/>
          </a:xfrm>
          <a:prstGeom prst="rect">
            <a:avLst/>
          </a:prstGeom>
        </p:spPr>
      </p:pic>
      <p:sp>
        <p:nvSpPr>
          <p:cNvPr id="5" name="Text Placeholder 4">
            <a:extLst>
              <a:ext uri="{FF2B5EF4-FFF2-40B4-BE49-F238E27FC236}">
                <a16:creationId xmlns:a16="http://schemas.microsoft.com/office/drawing/2014/main" id="{0B982AEE-9201-4CAD-BF47-6F89822C7612}"/>
              </a:ext>
            </a:extLst>
          </p:cNvPr>
          <p:cNvSpPr>
            <a:spLocks noGrp="1"/>
          </p:cNvSpPr>
          <p:nvPr>
            <p:ph type="body" sz="quarter" idx="10" hasCustomPrompt="1"/>
          </p:nvPr>
        </p:nvSpPr>
        <p:spPr>
          <a:xfrm>
            <a:off x="5819076" y="3733800"/>
            <a:ext cx="5687123" cy="2057400"/>
          </a:xfrm>
          <a:prstGeom prst="rect">
            <a:avLst/>
          </a:prstGeom>
        </p:spPr>
        <p:txBody>
          <a:bodyPr/>
          <a:lstStyle>
            <a:lvl1pPr>
              <a:defRPr>
                <a:solidFill>
                  <a:schemeClr val="bg1"/>
                </a:solidFill>
              </a:defRPr>
            </a:lvl1pPr>
          </a:lstStyle>
          <a:p>
            <a:pPr lvl="0"/>
            <a:r>
              <a:rPr lang="en-US"/>
              <a:t>[Insert disclaimer here]</a:t>
            </a:r>
          </a:p>
        </p:txBody>
      </p:sp>
    </p:spTree>
    <p:extLst>
      <p:ext uri="{BB962C8B-B14F-4D97-AF65-F5344CB8AC3E}">
        <p14:creationId xmlns:p14="http://schemas.microsoft.com/office/powerpoint/2010/main" val="73225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Slide with Subtitl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EA5A87FB-98C1-7363-D20D-1B1C79D3D5C5}"/>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3804E52-44A4-4A3D-B3D2-9912DF154872}" type="slidenum">
              <a:rPr lang="en-US" smtClean="0"/>
              <a:pPr/>
              <a:t>‹#›</a:t>
            </a:fld>
            <a:endParaRPr lang="en-US"/>
          </a:p>
        </p:txBody>
      </p:sp>
      <p:sp>
        <p:nvSpPr>
          <p:cNvPr id="5" name="Content Placeholder 2">
            <a:extLst>
              <a:ext uri="{FF2B5EF4-FFF2-40B4-BE49-F238E27FC236}">
                <a16:creationId xmlns:a16="http://schemas.microsoft.com/office/drawing/2014/main" id="{D70F30F5-86E2-6847-A4A5-93990EB968CB}"/>
              </a:ext>
            </a:extLst>
          </p:cNvPr>
          <p:cNvSpPr>
            <a:spLocks noGrp="1"/>
          </p:cNvSpPr>
          <p:nvPr>
            <p:ph idx="1"/>
          </p:nvPr>
        </p:nvSpPr>
        <p:spPr>
          <a:xfrm>
            <a:off x="838200" y="1174376"/>
            <a:ext cx="10515600" cy="5002306"/>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1A2839-4A0A-2040-ABD3-1BB1097B70E9}"/>
              </a:ext>
            </a:extLst>
          </p:cNvPr>
          <p:cNvSpPr>
            <a:spLocks noGrp="1"/>
          </p:cNvSpPr>
          <p:nvPr>
            <p:ph type="title"/>
          </p:nvPr>
        </p:nvSpPr>
        <p:spPr>
          <a:xfrm>
            <a:off x="838200" y="166086"/>
            <a:ext cx="8001000" cy="369645"/>
          </a:xfrm>
        </p:spPr>
        <p:txBody>
          <a:bodyPr>
            <a:noAutofit/>
          </a:bodyPr>
          <a:lstStyle>
            <a:lvl1pPr>
              <a:defRPr sz="2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7" name="Text Placeholder 2"/>
          <p:cNvSpPr>
            <a:spLocks noGrp="1"/>
          </p:cNvSpPr>
          <p:nvPr>
            <p:ph type="body" sz="quarter" idx="11" hasCustomPrompt="1"/>
          </p:nvPr>
        </p:nvSpPr>
        <p:spPr>
          <a:xfrm>
            <a:off x="838200" y="535731"/>
            <a:ext cx="8001000" cy="341632"/>
          </a:xfrm>
        </p:spPr>
        <p:txBody>
          <a:bodyPr anchor="ctr">
            <a:noAutofit/>
          </a:bodyPr>
          <a:lstStyle>
            <a:lvl1pPr marL="0" indent="0">
              <a:buNone/>
              <a:defRPr sz="1800">
                <a:solidFill>
                  <a:schemeClr val="bg1"/>
                </a:solidFill>
              </a:defRPr>
            </a:lvl1pPr>
          </a:lstStyle>
          <a:p>
            <a:r>
              <a:rPr lang="en-US"/>
              <a:t>Subtitle</a:t>
            </a:r>
          </a:p>
        </p:txBody>
      </p:sp>
    </p:spTree>
    <p:extLst>
      <p:ext uri="{BB962C8B-B14F-4D97-AF65-F5344CB8AC3E}">
        <p14:creationId xmlns:p14="http://schemas.microsoft.com/office/powerpoint/2010/main" val="1409776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964B5733-A2EF-3C0C-C223-99065E45A9BE}"/>
              </a:ext>
            </a:extLst>
          </p:cNvPr>
          <p:cNvSpPr/>
          <p:nvPr userDrawn="1">
            <p:custDataLst>
              <p:tags r:id="rId1"/>
            </p:custDataLst>
          </p:nvPr>
        </p:nvSpPr>
        <p:spPr bwMode="auto">
          <a:xfrm>
            <a:off x="0" y="0"/>
            <a:ext cx="16933" cy="12700"/>
          </a:xfrm>
          <a:prstGeom prst="octagon">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p:txBody>
      </p:sp>
      <p:graphicFrame>
        <p:nvGraphicFramePr>
          <p:cNvPr id="4" name="Object 10" hidden="1">
            <a:extLst>
              <a:ext uri="{FF2B5EF4-FFF2-40B4-BE49-F238E27FC236}">
                <a16:creationId xmlns:a16="http://schemas.microsoft.com/office/drawing/2014/main" id="{B214AAD4-DB08-4195-95A0-2DBA83744410}"/>
              </a:ext>
            </a:extLst>
          </p:cNvPr>
          <p:cNvGraphicFramePr>
            <a:graphicFrameLocks noChangeAspect="1"/>
          </p:cNvGraphicFramePr>
          <p:nvPr userDrawn="1">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Object 10" hidden="1">
                        <a:extLst>
                          <a:ext uri="{FF2B5EF4-FFF2-40B4-BE49-F238E27FC236}">
                            <a16:creationId xmlns:a16="http://schemas.microsoft.com/office/drawing/2014/main" id="{B214AAD4-DB08-4195-95A0-2DBA83744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0"/>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064D597-D9FE-4BC3-9FEA-446DFD1FD985}"/>
              </a:ext>
            </a:extLst>
          </p:cNvPr>
          <p:cNvSpPr>
            <a:spLocks noGrp="1" noChangeArrowheads="1"/>
          </p:cNvSpPr>
          <p:nvPr>
            <p:ph type="title"/>
          </p:nvPr>
        </p:nvSpPr>
        <p:spPr bwMode="auto">
          <a:xfrm>
            <a:off x="294221" y="139819"/>
            <a:ext cx="1157816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edit Master title style</a:t>
            </a:r>
          </a:p>
        </p:txBody>
      </p:sp>
      <p:sp>
        <p:nvSpPr>
          <p:cNvPr id="14" name="Slide Number Placeholder 2">
            <a:extLst>
              <a:ext uri="{FF2B5EF4-FFF2-40B4-BE49-F238E27FC236}">
                <a16:creationId xmlns:a16="http://schemas.microsoft.com/office/drawing/2014/main" id="{51252C11-D551-641D-EBE4-186D8B3BCD2F}"/>
              </a:ext>
            </a:extLst>
          </p:cNvPr>
          <p:cNvSpPr txBox="1">
            <a:spLocks noChangeArrowheads="1"/>
          </p:cNvSpPr>
          <p:nvPr userDrawn="1"/>
        </p:nvSpPr>
        <p:spPr bwMode="auto">
          <a:xfrm>
            <a:off x="11364966" y="6610349"/>
            <a:ext cx="1418167" cy="2873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1pPr>
            <a:lvl2pPr marL="742950" indent="-28575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2pPr>
            <a:lvl3pPr marL="1143000" indent="-228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3pPr>
            <a:lvl4pPr marL="1600200" indent="-228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4pPr>
            <a:lvl5pPr marL="2057400" indent="-228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600" kern="1200">
                <a:solidFill>
                  <a:schemeClr val="tx1"/>
                </a:solidFill>
                <a:latin typeface="Times New Roman" panose="02020603050405020304" pitchFamily="18" charset="0"/>
                <a:ea typeface="+mn-ea"/>
                <a:cs typeface="Arial" panose="020B0604020202020204" pitchFamily="34" charset="0"/>
              </a:defRPr>
            </a:lvl9pPr>
          </a:lstStyle>
          <a:p>
            <a:fld id="{CB5216EB-6FC8-46F1-9C83-F4E9088CCD12}" type="slidenum">
              <a:rPr lang="en-US" altLang="en-US" sz="1000" smtClean="0">
                <a:latin typeface="Garamond" panose="02020404030301010803" pitchFamily="18" charset="0"/>
                <a:cs typeface="Times New Roman" panose="02020603050405020304" pitchFamily="18" charset="0"/>
              </a:rPr>
              <a:pPr/>
              <a:t>‹#›</a:t>
            </a:fld>
            <a:endParaRPr lang="en-US" altLang="en-US" sz="100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58218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5280A9-ACF9-4793-9A89-26C661FB4C72}"/>
              </a:ext>
            </a:extLst>
          </p:cNvPr>
          <p:cNvGraphicFramePr>
            <a:graphicFrameLocks noChangeAspect="1"/>
          </p:cNvGraphicFramePr>
          <p:nvPr>
            <p:custDataLst>
              <p:tags r:id="rId1"/>
            </p:custDataLst>
            <p:extLst>
              <p:ext uri="{D42A27DB-BD31-4B8C-83A1-F6EECF244321}">
                <p14:modId xmlns:p14="http://schemas.microsoft.com/office/powerpoint/2010/main" val="2069769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8F5280A9-ACF9-4793-9A89-26C661FB4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545F2A-5927-437A-8C00-05908091D0DA}"/>
              </a:ext>
            </a:extLst>
          </p:cNvPr>
          <p:cNvSpPr>
            <a:spLocks noGrp="1"/>
          </p:cNvSpPr>
          <p:nvPr>
            <p:ph type="title" hasCustomPrompt="1"/>
          </p:nvPr>
        </p:nvSpPr>
        <p:spPr>
          <a:xfrm>
            <a:off x="5791200" y="2286000"/>
            <a:ext cx="5867400" cy="1295400"/>
          </a:xfrm>
          <a:prstGeom prst="rect">
            <a:avLst/>
          </a:prstGeom>
        </p:spPr>
        <p:txBody>
          <a:bodyPr vert="horz"/>
          <a:lstStyle>
            <a:lvl1pPr algn="l">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add Title</a:t>
            </a:r>
          </a:p>
        </p:txBody>
      </p:sp>
      <p:sp>
        <p:nvSpPr>
          <p:cNvPr id="5" name="Text Placeholder 4">
            <a:extLst>
              <a:ext uri="{FF2B5EF4-FFF2-40B4-BE49-F238E27FC236}">
                <a16:creationId xmlns:a16="http://schemas.microsoft.com/office/drawing/2014/main" id="{EB4941DE-6096-4FDC-BE9D-FE28C1893FEB}"/>
              </a:ext>
            </a:extLst>
          </p:cNvPr>
          <p:cNvSpPr>
            <a:spLocks noGrp="1"/>
          </p:cNvSpPr>
          <p:nvPr>
            <p:ph type="body" sz="quarter" idx="10" hasCustomPrompt="1"/>
          </p:nvPr>
        </p:nvSpPr>
        <p:spPr>
          <a:xfrm>
            <a:off x="5791200" y="5274623"/>
            <a:ext cx="2895600" cy="304800"/>
          </a:xfrm>
          <a:prstGeom prst="rect">
            <a:avLst/>
          </a:prstGeom>
        </p:spPr>
        <p:txBody>
          <a:bodyPr/>
          <a:lstStyle>
            <a:lvl1pPr marL="0" indent="0" algn="l">
              <a:buNone/>
              <a:defRPr sz="1800">
                <a:solidFill>
                  <a:schemeClr val="bg1"/>
                </a:solidFill>
              </a:defRPr>
            </a:lvl1pPr>
          </a:lstStyle>
          <a:p>
            <a:pPr lvl="0"/>
            <a:r>
              <a:rPr lang="en-US"/>
              <a:t>Click to add Date</a:t>
            </a:r>
          </a:p>
        </p:txBody>
      </p:sp>
      <p:sp>
        <p:nvSpPr>
          <p:cNvPr id="7" name="Text Placeholder 6">
            <a:extLst>
              <a:ext uri="{FF2B5EF4-FFF2-40B4-BE49-F238E27FC236}">
                <a16:creationId xmlns:a16="http://schemas.microsoft.com/office/drawing/2014/main" id="{3BFD9B78-144F-4652-86C7-D7145BB02F30}"/>
              </a:ext>
            </a:extLst>
          </p:cNvPr>
          <p:cNvSpPr>
            <a:spLocks noGrp="1"/>
          </p:cNvSpPr>
          <p:nvPr>
            <p:ph type="body" sz="quarter" idx="11" hasCustomPrompt="1"/>
          </p:nvPr>
        </p:nvSpPr>
        <p:spPr>
          <a:xfrm>
            <a:off x="5791200" y="4114800"/>
            <a:ext cx="5867400" cy="914400"/>
          </a:xfrm>
          <a:prstGeom prst="rect">
            <a:avLst/>
          </a:prstGeom>
        </p:spPr>
        <p:txBody>
          <a:bodyPr/>
          <a:lstStyle>
            <a:lvl1pPr marL="0" indent="0" algn="l">
              <a:buNone/>
              <a:defRPr>
                <a:solidFill>
                  <a:schemeClr val="bg1"/>
                </a:solidFill>
              </a:defRPr>
            </a:lvl1pPr>
          </a:lstStyle>
          <a:p>
            <a:pPr lvl="0"/>
            <a:r>
              <a:rPr lang="en-US"/>
              <a:t>Click to add Subtitle</a:t>
            </a:r>
          </a:p>
        </p:txBody>
      </p:sp>
      <p:pic>
        <p:nvPicPr>
          <p:cNvPr id="6" name="Picture 5">
            <a:extLst>
              <a:ext uri="{FF2B5EF4-FFF2-40B4-BE49-F238E27FC236}">
                <a16:creationId xmlns:a16="http://schemas.microsoft.com/office/drawing/2014/main" id="{99182E1B-7594-4032-B109-6816A66722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2447" b="17554"/>
          <a:stretch/>
        </p:blipFill>
        <p:spPr>
          <a:xfrm rot="10800000">
            <a:off x="-533400" y="6096000"/>
            <a:ext cx="1564078" cy="625631"/>
          </a:xfrm>
          <a:prstGeom prst="rect">
            <a:avLst/>
          </a:prstGeom>
        </p:spPr>
      </p:pic>
    </p:spTree>
    <p:extLst>
      <p:ext uri="{BB962C8B-B14F-4D97-AF65-F5344CB8AC3E}">
        <p14:creationId xmlns:p14="http://schemas.microsoft.com/office/powerpoint/2010/main" val="338994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4053713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type="subTitle" idx="4"/>
          </p:nvPr>
        </p:nvSpPr>
        <p:spPr>
          <a:xfrm>
            <a:off x="228599" y="1018401"/>
            <a:ext cx="11850242" cy="276999"/>
          </a:xfrm>
          <a:prstGeom prst="rect">
            <a:avLst/>
          </a:prstGeom>
        </p:spPr>
        <p:txBody>
          <a:bodyPr wrap="square" lIns="0" tIns="0" rIns="0" bIns="0">
            <a:spAutoFit/>
          </a:bodyPr>
          <a:lstStyle>
            <a:lvl1pPr>
              <a:defRPr sz="180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2">
            <a:extLst>
              <a:ext uri="{FF2B5EF4-FFF2-40B4-BE49-F238E27FC236}">
                <a16:creationId xmlns:a16="http://schemas.microsoft.com/office/drawing/2014/main" id="{0264F0F7-056A-4E75-BE43-15F521419416}"/>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
        <p:nvSpPr>
          <p:cNvPr id="9" name="Holder 3">
            <a:extLst>
              <a:ext uri="{FF2B5EF4-FFF2-40B4-BE49-F238E27FC236}">
                <a16:creationId xmlns:a16="http://schemas.microsoft.com/office/drawing/2014/main" id="{C97AB7D1-F807-4542-91CD-B834C2BB4D8A}"/>
              </a:ext>
            </a:extLst>
          </p:cNvPr>
          <p:cNvSpPr>
            <a:spLocks noGrp="1"/>
          </p:cNvSpPr>
          <p:nvPr>
            <p:ph type="body" idx="1"/>
          </p:nvPr>
        </p:nvSpPr>
        <p:spPr>
          <a:xfrm>
            <a:off x="228599" y="1371599"/>
            <a:ext cx="11850242" cy="4883509"/>
          </a:xfrm>
          <a:prstGeom prst="rect">
            <a:avLst/>
          </a:prstGeom>
        </p:spPr>
        <p:txBody>
          <a:bodyPr lIns="0" tIns="0" rIns="0" bIns="0"/>
          <a:lstStyle>
            <a:lvl1pPr>
              <a:defRPr sz="1600" b="0" i="0">
                <a:solidFill>
                  <a:schemeClr val="tx1"/>
                </a:solidFill>
                <a:latin typeface="Tahoma"/>
                <a:cs typeface="Tahoma"/>
              </a:defRPr>
            </a:lvl1pPr>
          </a:lstStyle>
          <a:p>
            <a:endParaRPr/>
          </a:p>
        </p:txBody>
      </p:sp>
    </p:spTree>
    <p:extLst>
      <p:ext uri="{BB962C8B-B14F-4D97-AF65-F5344CB8AC3E}">
        <p14:creationId xmlns:p14="http://schemas.microsoft.com/office/powerpoint/2010/main" val="217283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29250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2">
            <a:extLst>
              <a:ext uri="{FF2B5EF4-FFF2-40B4-BE49-F238E27FC236}">
                <a16:creationId xmlns:a16="http://schemas.microsoft.com/office/drawing/2014/main" id="{0264F0F7-056A-4E75-BE43-15F521419416}"/>
              </a:ext>
            </a:extLst>
          </p:cNvPr>
          <p:cNvSpPr>
            <a:spLocks noGrp="1"/>
          </p:cNvSpPr>
          <p:nvPr>
            <p:ph type="title"/>
          </p:nvPr>
        </p:nvSpPr>
        <p:spPr>
          <a:xfrm>
            <a:off x="228599" y="407313"/>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
        <p:nvSpPr>
          <p:cNvPr id="9" name="Holder 3">
            <a:extLst>
              <a:ext uri="{FF2B5EF4-FFF2-40B4-BE49-F238E27FC236}">
                <a16:creationId xmlns:a16="http://schemas.microsoft.com/office/drawing/2014/main" id="{88E39888-863D-4892-960D-070574313BBA}"/>
              </a:ext>
            </a:extLst>
          </p:cNvPr>
          <p:cNvSpPr>
            <a:spLocks noGrp="1"/>
          </p:cNvSpPr>
          <p:nvPr>
            <p:ph type="body" idx="1"/>
          </p:nvPr>
        </p:nvSpPr>
        <p:spPr>
          <a:xfrm>
            <a:off x="228599" y="1371599"/>
            <a:ext cx="11850242" cy="4883509"/>
          </a:xfrm>
          <a:prstGeom prst="rect">
            <a:avLst/>
          </a:prstGeom>
        </p:spPr>
        <p:txBody>
          <a:bodyPr lIns="0" tIns="0" rIns="0" bIns="0"/>
          <a:lstStyle>
            <a:lvl1pPr>
              <a:defRPr sz="1600" b="0" i="0">
                <a:solidFill>
                  <a:schemeClr val="tx1"/>
                </a:solidFill>
                <a:latin typeface="Tahoma"/>
                <a:cs typeface="Tahoma"/>
              </a:defRPr>
            </a:lvl1pPr>
          </a:lstStyle>
          <a:p>
            <a:endParaRPr/>
          </a:p>
        </p:txBody>
      </p:sp>
    </p:spTree>
    <p:extLst>
      <p:ext uri="{BB962C8B-B14F-4D97-AF65-F5344CB8AC3E}">
        <p14:creationId xmlns:p14="http://schemas.microsoft.com/office/powerpoint/2010/main" val="422121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600EEE1-0A85-4E94-B41F-7BAB68BEE893}"/>
              </a:ext>
            </a:extLst>
          </p:cNvPr>
          <p:cNvGraphicFramePr>
            <a:graphicFrameLocks noChangeAspect="1"/>
          </p:cNvGraphicFramePr>
          <p:nvPr userDrawn="1">
            <p:custDataLst>
              <p:tags r:id="rId1"/>
            </p:custDataLst>
            <p:extLst>
              <p:ext uri="{D42A27DB-BD31-4B8C-83A1-F6EECF244321}">
                <p14:modId xmlns:p14="http://schemas.microsoft.com/office/powerpoint/2010/main" val="946205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9600EEE1-0A85-4E94-B41F-7BAB68BEE8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3">
            <a:extLst>
              <a:ext uri="{FF2B5EF4-FFF2-40B4-BE49-F238E27FC236}">
                <a16:creationId xmlns:a16="http://schemas.microsoft.com/office/drawing/2014/main" id="{65B8C762-CC69-4F95-8DBC-EA402B0BB077}"/>
              </a:ext>
            </a:extLst>
          </p:cNvPr>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9" name="Holder 4">
            <a:extLst>
              <a:ext uri="{FF2B5EF4-FFF2-40B4-BE49-F238E27FC236}">
                <a16:creationId xmlns:a16="http://schemas.microsoft.com/office/drawing/2014/main" id="{7F0803D4-9830-4471-93B0-E0738CC60521}"/>
              </a:ext>
            </a:extLst>
          </p:cNvPr>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10" name="Holder 3">
            <a:extLst>
              <a:ext uri="{FF2B5EF4-FFF2-40B4-BE49-F238E27FC236}">
                <a16:creationId xmlns:a16="http://schemas.microsoft.com/office/drawing/2014/main" id="{A264824F-DCE4-4775-AF3D-81834184E79C}"/>
              </a:ext>
            </a:extLst>
          </p:cNvPr>
          <p:cNvSpPr>
            <a:spLocks noGrp="1"/>
          </p:cNvSpPr>
          <p:nvPr>
            <p:ph type="subTitle" idx="4"/>
          </p:nvPr>
        </p:nvSpPr>
        <p:spPr>
          <a:xfrm>
            <a:off x="228599" y="1018401"/>
            <a:ext cx="11850242" cy="276999"/>
          </a:xfrm>
          <a:prstGeom prst="rect">
            <a:avLst/>
          </a:prstGeom>
        </p:spPr>
        <p:txBody>
          <a:bodyPr wrap="square" lIns="0" tIns="0" rIns="0" bIns="0">
            <a:spAutoFit/>
          </a:bodyPr>
          <a:lstStyle>
            <a:lvl1pPr>
              <a:defRPr sz="1800">
                <a:solidFill>
                  <a:schemeClr val="tx1"/>
                </a:solidFill>
              </a:defRPr>
            </a:lvl1pPr>
          </a:lstStyle>
          <a:p>
            <a:endParaRPr/>
          </a:p>
        </p:txBody>
      </p:sp>
      <p:sp>
        <p:nvSpPr>
          <p:cNvPr id="13" name="Holder 2">
            <a:extLst>
              <a:ext uri="{FF2B5EF4-FFF2-40B4-BE49-F238E27FC236}">
                <a16:creationId xmlns:a16="http://schemas.microsoft.com/office/drawing/2014/main" id="{03F27790-1676-4B84-8CB3-F29B208B9FD2}"/>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Tree>
    <p:extLst>
      <p:ext uri="{BB962C8B-B14F-4D97-AF65-F5344CB8AC3E}">
        <p14:creationId xmlns:p14="http://schemas.microsoft.com/office/powerpoint/2010/main" val="17740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66D000-5846-475D-A18D-3EA0A3D33A49}"/>
              </a:ext>
            </a:extLst>
          </p:cNvPr>
          <p:cNvGraphicFramePr>
            <a:graphicFrameLocks noChangeAspect="1"/>
          </p:cNvGraphicFramePr>
          <p:nvPr userDrawn="1">
            <p:custDataLst>
              <p:tags r:id="rId1"/>
            </p:custDataLst>
            <p:extLst>
              <p:ext uri="{D42A27DB-BD31-4B8C-83A1-F6EECF244321}">
                <p14:modId xmlns:p14="http://schemas.microsoft.com/office/powerpoint/2010/main" val="3653782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F266D000-5846-475D-A18D-3EA0A3D33A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11" name="Holder 2">
            <a:extLst>
              <a:ext uri="{FF2B5EF4-FFF2-40B4-BE49-F238E27FC236}">
                <a16:creationId xmlns:a16="http://schemas.microsoft.com/office/drawing/2014/main" id="{EB075CD0-A98D-4CFE-91DE-FB6223A8569E}"/>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Tree>
    <p:extLst>
      <p:ext uri="{BB962C8B-B14F-4D97-AF65-F5344CB8AC3E}">
        <p14:creationId xmlns:p14="http://schemas.microsoft.com/office/powerpoint/2010/main" val="266856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DF8DF6-108C-4420-A996-57F80A154C32}"/>
              </a:ext>
            </a:extLst>
          </p:cNvPr>
          <p:cNvGraphicFramePr>
            <a:graphicFrameLocks noChangeAspect="1"/>
          </p:cNvGraphicFramePr>
          <p:nvPr userDrawn="1">
            <p:custDataLst>
              <p:tags r:id="rId1"/>
            </p:custDataLst>
            <p:extLst>
              <p:ext uri="{D42A27DB-BD31-4B8C-83A1-F6EECF244321}">
                <p14:modId xmlns:p14="http://schemas.microsoft.com/office/powerpoint/2010/main" val="3755471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2DF8DF6-108C-4420-A996-57F80A154C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Holder 5"/>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7" name="Holder 2">
            <a:extLst>
              <a:ext uri="{FF2B5EF4-FFF2-40B4-BE49-F238E27FC236}">
                <a16:creationId xmlns:a16="http://schemas.microsoft.com/office/drawing/2014/main" id="{D921EC64-B226-461A-94AB-7525F0EAE6F5}"/>
              </a:ext>
            </a:extLst>
          </p:cNvPr>
          <p:cNvSpPr>
            <a:spLocks noGrp="1"/>
          </p:cNvSpPr>
          <p:nvPr>
            <p:ph type="title"/>
          </p:nvPr>
        </p:nvSpPr>
        <p:spPr>
          <a:xfrm>
            <a:off x="228599" y="407313"/>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Tree>
    <p:extLst>
      <p:ext uri="{BB962C8B-B14F-4D97-AF65-F5344CB8AC3E}">
        <p14:creationId xmlns:p14="http://schemas.microsoft.com/office/powerpoint/2010/main" val="3823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273238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2" name="Rectangle 1">
            <a:extLst>
              <a:ext uri="{FF2B5EF4-FFF2-40B4-BE49-F238E27FC236}">
                <a16:creationId xmlns:a16="http://schemas.microsoft.com/office/drawing/2014/main" id="{D196FF8D-700F-419E-AA24-801CD54DA45D}"/>
              </a:ext>
            </a:extLst>
          </p:cNvPr>
          <p:cNvSpPr/>
          <p:nvPr userDrawn="1"/>
        </p:nvSpPr>
        <p:spPr>
          <a:xfrm>
            <a:off x="762000" y="1676400"/>
            <a:ext cx="1676400" cy="685800"/>
          </a:xfrm>
          <a:prstGeom prst="rect">
            <a:avLst/>
          </a:prstGeom>
          <a:solidFill>
            <a:srgbClr val="E3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Orange</a:t>
            </a:r>
          </a:p>
          <a:p>
            <a:pPr algn="ctr"/>
            <a:r>
              <a:rPr lang="en-US" sz="1200"/>
              <a:t>227/85/48</a:t>
            </a:r>
          </a:p>
          <a:p>
            <a:pPr algn="ctr"/>
            <a:r>
              <a:rPr lang="en-US" sz="1200"/>
              <a:t>Hex #E35530</a:t>
            </a:r>
          </a:p>
        </p:txBody>
      </p:sp>
      <p:sp>
        <p:nvSpPr>
          <p:cNvPr id="10" name="Rectangle 9">
            <a:extLst>
              <a:ext uri="{FF2B5EF4-FFF2-40B4-BE49-F238E27FC236}">
                <a16:creationId xmlns:a16="http://schemas.microsoft.com/office/drawing/2014/main" id="{E22BAD86-5FF7-410A-B4CE-E142A946803A}"/>
              </a:ext>
            </a:extLst>
          </p:cNvPr>
          <p:cNvSpPr/>
          <p:nvPr userDrawn="1"/>
        </p:nvSpPr>
        <p:spPr>
          <a:xfrm>
            <a:off x="3009900" y="1676400"/>
            <a:ext cx="1676400" cy="6858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Black</a:t>
            </a:r>
          </a:p>
          <a:p>
            <a:pPr algn="ctr"/>
            <a:r>
              <a:rPr lang="en-US" sz="1200"/>
              <a:t>48/48/48</a:t>
            </a:r>
          </a:p>
          <a:p>
            <a:pPr algn="ctr"/>
            <a:r>
              <a:rPr lang="en-US" sz="1200"/>
              <a:t>Hex #303030</a:t>
            </a:r>
          </a:p>
        </p:txBody>
      </p:sp>
      <p:sp>
        <p:nvSpPr>
          <p:cNvPr id="11" name="Rectangle 10">
            <a:extLst>
              <a:ext uri="{FF2B5EF4-FFF2-40B4-BE49-F238E27FC236}">
                <a16:creationId xmlns:a16="http://schemas.microsoft.com/office/drawing/2014/main" id="{0D06A38F-3CFF-4498-B7F6-B48C253826B7}"/>
              </a:ext>
            </a:extLst>
          </p:cNvPr>
          <p:cNvSpPr/>
          <p:nvPr userDrawn="1"/>
        </p:nvSpPr>
        <p:spPr>
          <a:xfrm>
            <a:off x="5257800" y="1676400"/>
            <a:ext cx="1676400" cy="685800"/>
          </a:xfrm>
          <a:prstGeom prst="rect">
            <a:avLst/>
          </a:prstGeom>
          <a:solidFill>
            <a:srgbClr val="AD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Light Blue</a:t>
            </a:r>
          </a:p>
          <a:p>
            <a:pPr algn="ctr"/>
            <a:r>
              <a:rPr lang="en-US" sz="1200"/>
              <a:t>173/211/222</a:t>
            </a:r>
          </a:p>
          <a:p>
            <a:pPr algn="ctr"/>
            <a:r>
              <a:rPr lang="en-US" sz="1200"/>
              <a:t>Hex #ADD3DE</a:t>
            </a:r>
          </a:p>
        </p:txBody>
      </p:sp>
      <p:sp>
        <p:nvSpPr>
          <p:cNvPr id="12" name="Rectangle 11">
            <a:extLst>
              <a:ext uri="{FF2B5EF4-FFF2-40B4-BE49-F238E27FC236}">
                <a16:creationId xmlns:a16="http://schemas.microsoft.com/office/drawing/2014/main" id="{E3626A70-5387-47C3-AF97-DB0AC9BB2503}"/>
              </a:ext>
            </a:extLst>
          </p:cNvPr>
          <p:cNvSpPr/>
          <p:nvPr userDrawn="1"/>
        </p:nvSpPr>
        <p:spPr>
          <a:xfrm>
            <a:off x="7505700" y="1676400"/>
            <a:ext cx="1676400" cy="685800"/>
          </a:xfrm>
          <a:prstGeom prst="rect">
            <a:avLst/>
          </a:prstGeom>
          <a:solidFill>
            <a:srgbClr val="A59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Olive</a:t>
            </a:r>
          </a:p>
          <a:p>
            <a:pPr algn="ctr"/>
            <a:r>
              <a:rPr lang="en-US" sz="1200"/>
              <a:t>165/151/122</a:t>
            </a:r>
          </a:p>
          <a:p>
            <a:pPr algn="ctr"/>
            <a:r>
              <a:rPr lang="en-US" sz="1200"/>
              <a:t>Hex #A5977A</a:t>
            </a:r>
          </a:p>
        </p:txBody>
      </p:sp>
      <p:sp>
        <p:nvSpPr>
          <p:cNvPr id="13" name="Rectangle 12">
            <a:extLst>
              <a:ext uri="{FF2B5EF4-FFF2-40B4-BE49-F238E27FC236}">
                <a16:creationId xmlns:a16="http://schemas.microsoft.com/office/drawing/2014/main" id="{8409DCFB-B236-4D50-9F48-487037AA337F}"/>
              </a:ext>
            </a:extLst>
          </p:cNvPr>
          <p:cNvSpPr/>
          <p:nvPr userDrawn="1"/>
        </p:nvSpPr>
        <p:spPr>
          <a:xfrm>
            <a:off x="9753600" y="1676400"/>
            <a:ext cx="1676400" cy="685800"/>
          </a:xfrm>
          <a:prstGeom prst="rect">
            <a:avLst/>
          </a:prstGeom>
          <a:solidFill>
            <a:srgbClr val="37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Blue</a:t>
            </a:r>
          </a:p>
          <a:p>
            <a:pPr algn="ctr"/>
            <a:r>
              <a:rPr lang="en-US" sz="1200"/>
              <a:t>55/121/168</a:t>
            </a:r>
          </a:p>
          <a:p>
            <a:pPr algn="ctr"/>
            <a:r>
              <a:rPr lang="en-US" sz="1200"/>
              <a:t>Hex #3779A8</a:t>
            </a:r>
          </a:p>
        </p:txBody>
      </p:sp>
      <p:sp>
        <p:nvSpPr>
          <p:cNvPr id="4" name="TextBox 3">
            <a:extLst>
              <a:ext uri="{FF2B5EF4-FFF2-40B4-BE49-F238E27FC236}">
                <a16:creationId xmlns:a16="http://schemas.microsoft.com/office/drawing/2014/main" id="{D86F3862-86C4-4F2B-BD60-9B144FB6CD03}"/>
              </a:ext>
            </a:extLst>
          </p:cNvPr>
          <p:cNvSpPr txBox="1">
            <a:spLocks/>
          </p:cNvSpPr>
          <p:nvPr userDrawn="1"/>
        </p:nvSpPr>
        <p:spPr>
          <a:xfrm>
            <a:off x="228599" y="0"/>
            <a:ext cx="11850244" cy="523220"/>
          </a:xfrm>
          <a:prstGeom prst="rect">
            <a:avLst/>
          </a:prstGeom>
          <a:noFill/>
        </p:spPr>
        <p:txBody>
          <a:bodyPr wrap="squar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Colors</a:t>
            </a:r>
          </a:p>
        </p:txBody>
      </p:sp>
    </p:spTree>
    <p:extLst>
      <p:ext uri="{BB962C8B-B14F-4D97-AF65-F5344CB8AC3E}">
        <p14:creationId xmlns:p14="http://schemas.microsoft.com/office/powerpoint/2010/main" val="76552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5280A9-ACF9-4793-9A89-26C661FB4C72}"/>
              </a:ext>
            </a:extLst>
          </p:cNvPr>
          <p:cNvGraphicFramePr>
            <a:graphicFrameLocks noChangeAspect="1"/>
          </p:cNvGraphicFramePr>
          <p:nvPr userDrawn="1">
            <p:custDataLst>
              <p:tags r:id="rId1"/>
            </p:custDataLst>
            <p:extLst>
              <p:ext uri="{D42A27DB-BD31-4B8C-83A1-F6EECF244321}">
                <p14:modId xmlns:p14="http://schemas.microsoft.com/office/powerpoint/2010/main" val="1081056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8F5280A9-ACF9-4793-9A89-26C661FB4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object 6">
            <a:extLst>
              <a:ext uri="{FF2B5EF4-FFF2-40B4-BE49-F238E27FC236}">
                <a16:creationId xmlns:a16="http://schemas.microsoft.com/office/drawing/2014/main" id="{DCB467AE-6670-41E7-9630-8C3FE07B7A63}"/>
              </a:ext>
            </a:extLst>
          </p:cNvPr>
          <p:cNvSpPr txBox="1"/>
          <p:nvPr userDrawn="1"/>
        </p:nvSpPr>
        <p:spPr>
          <a:xfrm>
            <a:off x="7315200" y="4800600"/>
            <a:ext cx="1419860" cy="1353185"/>
          </a:xfrm>
          <a:prstGeom prst="rect">
            <a:avLst/>
          </a:prstGeom>
        </p:spPr>
        <p:txBody>
          <a:bodyPr vert="horz" wrap="square" lIns="0" tIns="12700" rIns="0" bIns="0" rtlCol="0">
            <a:spAutoFit/>
          </a:bodyPr>
          <a:lstStyle/>
          <a:p>
            <a:pPr marL="338455" marR="5080" indent="-326390" algn="r">
              <a:lnSpc>
                <a:spcPct val="133800"/>
              </a:lnSpc>
              <a:spcBef>
                <a:spcPts val="100"/>
              </a:spcBef>
            </a:pPr>
            <a:r>
              <a:rPr sz="1300" spc="-10" dirty="0">
                <a:solidFill>
                  <a:srgbClr val="FFFFFF"/>
                </a:solidFill>
                <a:latin typeface="Tahoma"/>
                <a:cs typeface="Tahoma"/>
              </a:rPr>
              <a:t>Opportunity</a:t>
            </a:r>
            <a:r>
              <a:rPr sz="1300" spc="-20" dirty="0">
                <a:solidFill>
                  <a:srgbClr val="FFFFFF"/>
                </a:solidFill>
                <a:latin typeface="Tahoma"/>
                <a:cs typeface="Tahoma"/>
              </a:rPr>
              <a:t> </a:t>
            </a:r>
            <a:r>
              <a:rPr sz="1300" spc="-10" dirty="0">
                <a:solidFill>
                  <a:srgbClr val="FFFFFF"/>
                </a:solidFill>
                <a:latin typeface="Tahoma"/>
                <a:cs typeface="Tahoma"/>
              </a:rPr>
              <a:t>Name:  </a:t>
            </a:r>
            <a:r>
              <a:rPr sz="1300" spc="-5" dirty="0">
                <a:solidFill>
                  <a:srgbClr val="FFFFFF"/>
                </a:solidFill>
                <a:latin typeface="Tahoma"/>
                <a:cs typeface="Tahoma"/>
              </a:rPr>
              <a:t>Business</a:t>
            </a:r>
            <a:r>
              <a:rPr sz="1300" spc="-65" dirty="0">
                <a:solidFill>
                  <a:srgbClr val="FFFFFF"/>
                </a:solidFill>
                <a:latin typeface="Tahoma"/>
                <a:cs typeface="Tahoma"/>
              </a:rPr>
              <a:t> </a:t>
            </a:r>
            <a:r>
              <a:rPr sz="1300" spc="-5" dirty="0">
                <a:solidFill>
                  <a:srgbClr val="FFFFFF"/>
                </a:solidFill>
                <a:latin typeface="Tahoma"/>
                <a:cs typeface="Tahoma"/>
              </a:rPr>
              <a:t>Area:</a:t>
            </a:r>
            <a:endParaRPr sz="1300" dirty="0">
              <a:latin typeface="Tahoma"/>
              <a:cs typeface="Tahoma"/>
            </a:endParaRPr>
          </a:p>
          <a:p>
            <a:pPr marR="5715" algn="r">
              <a:lnSpc>
                <a:spcPct val="100000"/>
              </a:lnSpc>
              <a:spcBef>
                <a:spcPts val="530"/>
              </a:spcBef>
            </a:pPr>
            <a:r>
              <a:rPr sz="1300" spc="-10" dirty="0">
                <a:solidFill>
                  <a:srgbClr val="FFFFFF"/>
                </a:solidFill>
                <a:latin typeface="Tahoma"/>
                <a:cs typeface="Tahoma"/>
              </a:rPr>
              <a:t>Date:</a:t>
            </a:r>
            <a:endParaRPr sz="1300" dirty="0">
              <a:latin typeface="Tahoma"/>
              <a:cs typeface="Tahoma"/>
            </a:endParaRPr>
          </a:p>
          <a:p>
            <a:pPr marL="327660" marR="5715" indent="50165" algn="r">
              <a:lnSpc>
                <a:spcPct val="133800"/>
              </a:lnSpc>
              <a:spcBef>
                <a:spcPts val="10"/>
              </a:spcBef>
            </a:pPr>
            <a:r>
              <a:rPr sz="1300" spc="-5" dirty="0">
                <a:solidFill>
                  <a:srgbClr val="FFFFFF"/>
                </a:solidFill>
                <a:latin typeface="Tahoma"/>
                <a:cs typeface="Tahoma"/>
              </a:rPr>
              <a:t>Capture</a:t>
            </a:r>
            <a:r>
              <a:rPr sz="1300" spc="-65" dirty="0">
                <a:solidFill>
                  <a:srgbClr val="FFFFFF"/>
                </a:solidFill>
                <a:latin typeface="Tahoma"/>
                <a:cs typeface="Tahoma"/>
              </a:rPr>
              <a:t> </a:t>
            </a:r>
            <a:r>
              <a:rPr sz="1300" spc="-5" dirty="0">
                <a:solidFill>
                  <a:srgbClr val="FFFFFF"/>
                </a:solidFill>
                <a:latin typeface="Tahoma"/>
                <a:cs typeface="Tahoma"/>
              </a:rPr>
              <a:t>Lead:  </a:t>
            </a:r>
            <a:r>
              <a:rPr sz="1300" spc="-10" dirty="0">
                <a:solidFill>
                  <a:srgbClr val="FFFFFF"/>
                </a:solidFill>
                <a:latin typeface="Tahoma"/>
                <a:cs typeface="Tahoma"/>
              </a:rPr>
              <a:t>SFDC</a:t>
            </a:r>
            <a:r>
              <a:rPr sz="1300" spc="-45" dirty="0">
                <a:solidFill>
                  <a:srgbClr val="FFFFFF"/>
                </a:solidFill>
                <a:latin typeface="Tahoma"/>
                <a:cs typeface="Tahoma"/>
              </a:rPr>
              <a:t> </a:t>
            </a:r>
            <a:r>
              <a:rPr sz="1300" spc="-10" dirty="0">
                <a:solidFill>
                  <a:srgbClr val="FFFFFF"/>
                </a:solidFill>
                <a:latin typeface="Tahoma"/>
                <a:cs typeface="Tahoma"/>
              </a:rPr>
              <a:t>Number:</a:t>
            </a:r>
            <a:endParaRPr sz="1300" dirty="0">
              <a:latin typeface="Tahoma"/>
              <a:cs typeface="Tahoma"/>
            </a:endParaRPr>
          </a:p>
        </p:txBody>
      </p:sp>
      <p:sp>
        <p:nvSpPr>
          <p:cNvPr id="9" name="Title 1">
            <a:extLst>
              <a:ext uri="{FF2B5EF4-FFF2-40B4-BE49-F238E27FC236}">
                <a16:creationId xmlns:a16="http://schemas.microsoft.com/office/drawing/2014/main" id="{C100600C-F076-4538-880A-3B82F575806A}"/>
              </a:ext>
            </a:extLst>
          </p:cNvPr>
          <p:cNvSpPr>
            <a:spLocks noGrp="1"/>
          </p:cNvSpPr>
          <p:nvPr>
            <p:ph type="title" hasCustomPrompt="1"/>
          </p:nvPr>
        </p:nvSpPr>
        <p:spPr>
          <a:xfrm>
            <a:off x="5791200" y="1752600"/>
            <a:ext cx="5867400" cy="1295400"/>
          </a:xfrm>
          <a:prstGeom prst="rect">
            <a:avLst/>
          </a:prstGeom>
        </p:spPr>
        <p:txBody>
          <a:bodyPr vert="horz"/>
          <a:lstStyle>
            <a:lvl1pPr algn="l">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add Title</a:t>
            </a:r>
          </a:p>
        </p:txBody>
      </p:sp>
      <p:sp>
        <p:nvSpPr>
          <p:cNvPr id="10" name="Text Placeholder 4">
            <a:extLst>
              <a:ext uri="{FF2B5EF4-FFF2-40B4-BE49-F238E27FC236}">
                <a16:creationId xmlns:a16="http://schemas.microsoft.com/office/drawing/2014/main" id="{BF97CE65-FAD0-4362-A861-25A0202ADF01}"/>
              </a:ext>
            </a:extLst>
          </p:cNvPr>
          <p:cNvSpPr>
            <a:spLocks noGrp="1"/>
          </p:cNvSpPr>
          <p:nvPr>
            <p:ph type="body" sz="quarter" idx="10" hasCustomPrompt="1"/>
          </p:nvPr>
        </p:nvSpPr>
        <p:spPr>
          <a:xfrm>
            <a:off x="5791200" y="4267200"/>
            <a:ext cx="2895600" cy="304800"/>
          </a:xfrm>
          <a:prstGeom prst="rect">
            <a:avLst/>
          </a:prstGeom>
        </p:spPr>
        <p:txBody>
          <a:bodyPr/>
          <a:lstStyle>
            <a:lvl1pPr marL="0" indent="0" algn="l">
              <a:buNone/>
              <a:defRPr sz="1800">
                <a:solidFill>
                  <a:schemeClr val="bg1"/>
                </a:solidFill>
              </a:defRPr>
            </a:lvl1pPr>
          </a:lstStyle>
          <a:p>
            <a:pPr lvl="0"/>
            <a:r>
              <a:rPr lang="en-US"/>
              <a:t>Click to add Date</a:t>
            </a:r>
          </a:p>
        </p:txBody>
      </p:sp>
      <p:sp>
        <p:nvSpPr>
          <p:cNvPr id="11" name="Text Placeholder 6">
            <a:extLst>
              <a:ext uri="{FF2B5EF4-FFF2-40B4-BE49-F238E27FC236}">
                <a16:creationId xmlns:a16="http://schemas.microsoft.com/office/drawing/2014/main" id="{6B07090C-4CD5-4BCC-9541-0C28B0DBDE29}"/>
              </a:ext>
            </a:extLst>
          </p:cNvPr>
          <p:cNvSpPr>
            <a:spLocks noGrp="1"/>
          </p:cNvSpPr>
          <p:nvPr>
            <p:ph type="body" sz="quarter" idx="11" hasCustomPrompt="1"/>
          </p:nvPr>
        </p:nvSpPr>
        <p:spPr>
          <a:xfrm>
            <a:off x="5791200" y="3200400"/>
            <a:ext cx="5867400" cy="914400"/>
          </a:xfrm>
          <a:prstGeom prst="rect">
            <a:avLst/>
          </a:prstGeom>
        </p:spPr>
        <p:txBody>
          <a:bodyPr/>
          <a:lstStyle>
            <a:lvl1pPr marL="0" indent="0" algn="l">
              <a:buNone/>
              <a:defRPr>
                <a:solidFill>
                  <a:schemeClr val="bg1"/>
                </a:solidFill>
              </a:defRPr>
            </a:lvl1pPr>
          </a:lstStyle>
          <a:p>
            <a:pPr lvl="0"/>
            <a:r>
              <a:rPr lang="en-US"/>
              <a:t>Click to add Subtitle</a:t>
            </a:r>
          </a:p>
        </p:txBody>
      </p:sp>
    </p:spTree>
    <p:extLst>
      <p:ext uri="{BB962C8B-B14F-4D97-AF65-F5344CB8AC3E}">
        <p14:creationId xmlns:p14="http://schemas.microsoft.com/office/powerpoint/2010/main" val="105454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C2DDE-ACE8-449F-866A-C864468ACB16}"/>
              </a:ext>
            </a:extLst>
          </p:cNvPr>
          <p:cNvSpPr/>
          <p:nvPr userDrawn="1"/>
        </p:nvSpPr>
        <p:spPr>
          <a:xfrm>
            <a:off x="0" y="-16927"/>
            <a:ext cx="12192000" cy="687492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273238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0B982AEE-9201-4CAD-BF47-6F89822C7612}"/>
              </a:ext>
            </a:extLst>
          </p:cNvPr>
          <p:cNvSpPr>
            <a:spLocks noGrp="1"/>
          </p:cNvSpPr>
          <p:nvPr>
            <p:ph type="body" sz="quarter" idx="10" hasCustomPrompt="1"/>
          </p:nvPr>
        </p:nvSpPr>
        <p:spPr>
          <a:xfrm>
            <a:off x="7436032" y="715618"/>
            <a:ext cx="4415851" cy="6150598"/>
          </a:xfrm>
          <a:prstGeom prst="rect">
            <a:avLst/>
          </a:prstGeom>
        </p:spPr>
        <p:txBody>
          <a:bodyPr anchor="ctr"/>
          <a:lstStyle>
            <a:lvl1pPr>
              <a:defRPr sz="4000" b="0" i="0">
                <a:solidFill>
                  <a:schemeClr val="bg1"/>
                </a:solidFill>
                <a:latin typeface="IBM Plex Sans Light" panose="020B0403050203000203" pitchFamily="34" charset="0"/>
              </a:defRPr>
            </a:lvl1pPr>
          </a:lstStyle>
          <a:p>
            <a:pPr lvl="0"/>
            <a:r>
              <a:rPr lang="en-US" dirty="0"/>
              <a:t>[Insert disclaimer here]</a:t>
            </a:r>
          </a:p>
        </p:txBody>
      </p:sp>
      <p:pic>
        <p:nvPicPr>
          <p:cNvPr id="4" name="Picture 3" descr="A blue and orange rectangles on a black background&#10;&#10;Description automatically generated">
            <a:extLst>
              <a:ext uri="{FF2B5EF4-FFF2-40B4-BE49-F238E27FC236}">
                <a16:creationId xmlns:a16="http://schemas.microsoft.com/office/drawing/2014/main" id="{6DC120A2-1E8B-F9F2-1363-4E3B3CECBF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5102" y="-18288"/>
            <a:ext cx="6874927" cy="6874927"/>
          </a:xfrm>
          <a:prstGeom prst="rect">
            <a:avLst/>
          </a:prstGeom>
          <a:effectLst/>
        </p:spPr>
      </p:pic>
      <p:grpSp>
        <p:nvGrpSpPr>
          <p:cNvPr id="9" name="Group 8">
            <a:extLst>
              <a:ext uri="{FF2B5EF4-FFF2-40B4-BE49-F238E27FC236}">
                <a16:creationId xmlns:a16="http://schemas.microsoft.com/office/drawing/2014/main" id="{F9B65D97-135A-7DD2-5310-098F3841E5F8}"/>
              </a:ext>
            </a:extLst>
          </p:cNvPr>
          <p:cNvGrpSpPr/>
          <p:nvPr userDrawn="1"/>
        </p:nvGrpSpPr>
        <p:grpSpPr>
          <a:xfrm>
            <a:off x="457957" y="3461724"/>
            <a:ext cx="3730165" cy="857166"/>
            <a:chOff x="457957" y="2824670"/>
            <a:chExt cx="3730165" cy="857166"/>
          </a:xfrm>
        </p:grpSpPr>
        <p:pic>
          <p:nvPicPr>
            <p:cNvPr id="3" name="Picture 2" descr="A white and orange logo&#10;&#10;Description automatically generated">
              <a:extLst>
                <a:ext uri="{FF2B5EF4-FFF2-40B4-BE49-F238E27FC236}">
                  <a16:creationId xmlns:a16="http://schemas.microsoft.com/office/drawing/2014/main" id="{B7FEF134-0229-32EB-9FC1-888C058D6AB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7453" y="2824670"/>
              <a:ext cx="3700669" cy="462585"/>
            </a:xfrm>
            <a:prstGeom prst="rect">
              <a:avLst/>
            </a:prstGeom>
          </p:spPr>
        </p:pic>
        <p:sp>
          <p:nvSpPr>
            <p:cNvPr id="8" name="TextBox 7">
              <a:extLst>
                <a:ext uri="{FF2B5EF4-FFF2-40B4-BE49-F238E27FC236}">
                  <a16:creationId xmlns:a16="http://schemas.microsoft.com/office/drawing/2014/main" id="{4BA29CE7-BF26-8B24-3446-097F7E00BC4C}"/>
                </a:ext>
              </a:extLst>
            </p:cNvPr>
            <p:cNvSpPr txBox="1"/>
            <p:nvPr userDrawn="1"/>
          </p:nvSpPr>
          <p:spPr>
            <a:xfrm>
              <a:off x="457957" y="3343282"/>
              <a:ext cx="3386455" cy="338554"/>
            </a:xfrm>
            <a:prstGeom prst="rect">
              <a:avLst/>
            </a:prstGeom>
            <a:noFill/>
          </p:spPr>
          <p:txBody>
            <a:bodyPr wrap="square" rtlCol="0">
              <a:spAutoFit/>
            </a:bodyPr>
            <a:lstStyle/>
            <a:p>
              <a:r>
                <a:rPr lang="en-US" sz="1600" spc="400" dirty="0">
                  <a:solidFill>
                    <a:schemeClr val="bg1"/>
                  </a:solidFill>
                  <a:latin typeface="IBM Plex Sans Light" panose="020B0403050203000203" pitchFamily="34" charset="0"/>
                </a:rPr>
                <a:t>A GRADE ABOVE</a:t>
              </a:r>
            </a:p>
          </p:txBody>
        </p:sp>
      </p:grpSp>
    </p:spTree>
    <p:extLst>
      <p:ext uri="{BB962C8B-B14F-4D97-AF65-F5344CB8AC3E}">
        <p14:creationId xmlns:p14="http://schemas.microsoft.com/office/powerpoint/2010/main" val="13706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5280A9-ACF9-4793-9A89-26C661FB4C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8F5280A9-ACF9-4793-9A89-26C661FB4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545F2A-5927-437A-8C00-05908091D0DA}"/>
              </a:ext>
            </a:extLst>
          </p:cNvPr>
          <p:cNvSpPr>
            <a:spLocks noGrp="1"/>
          </p:cNvSpPr>
          <p:nvPr>
            <p:ph type="title" hasCustomPrompt="1"/>
          </p:nvPr>
        </p:nvSpPr>
        <p:spPr>
          <a:xfrm>
            <a:off x="5791200" y="2286000"/>
            <a:ext cx="5867400" cy="1295400"/>
          </a:xfrm>
          <a:prstGeom prst="rect">
            <a:avLst/>
          </a:prstGeom>
        </p:spPr>
        <p:txBody>
          <a:bodyPr vert="horz"/>
          <a:lstStyle>
            <a:lvl1pPr algn="l">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add Title</a:t>
            </a:r>
          </a:p>
        </p:txBody>
      </p:sp>
      <p:sp>
        <p:nvSpPr>
          <p:cNvPr id="5" name="Text Placeholder 4">
            <a:extLst>
              <a:ext uri="{FF2B5EF4-FFF2-40B4-BE49-F238E27FC236}">
                <a16:creationId xmlns:a16="http://schemas.microsoft.com/office/drawing/2014/main" id="{EB4941DE-6096-4FDC-BE9D-FE28C1893FEB}"/>
              </a:ext>
            </a:extLst>
          </p:cNvPr>
          <p:cNvSpPr>
            <a:spLocks noGrp="1"/>
          </p:cNvSpPr>
          <p:nvPr>
            <p:ph type="body" sz="quarter" idx="10" hasCustomPrompt="1"/>
          </p:nvPr>
        </p:nvSpPr>
        <p:spPr>
          <a:xfrm>
            <a:off x="5791200" y="5274623"/>
            <a:ext cx="2895600" cy="304800"/>
          </a:xfrm>
          <a:prstGeom prst="rect">
            <a:avLst/>
          </a:prstGeom>
        </p:spPr>
        <p:txBody>
          <a:bodyPr/>
          <a:lstStyle>
            <a:lvl1pPr marL="0" indent="0" algn="l">
              <a:buNone/>
              <a:defRPr sz="1800">
                <a:solidFill>
                  <a:schemeClr val="bg1"/>
                </a:solidFill>
              </a:defRPr>
            </a:lvl1pPr>
          </a:lstStyle>
          <a:p>
            <a:pPr lvl="0"/>
            <a:r>
              <a:rPr lang="en-US"/>
              <a:t>Click to add Date</a:t>
            </a:r>
          </a:p>
        </p:txBody>
      </p:sp>
      <p:sp>
        <p:nvSpPr>
          <p:cNvPr id="7" name="Text Placeholder 6">
            <a:extLst>
              <a:ext uri="{FF2B5EF4-FFF2-40B4-BE49-F238E27FC236}">
                <a16:creationId xmlns:a16="http://schemas.microsoft.com/office/drawing/2014/main" id="{3BFD9B78-144F-4652-86C7-D7145BB02F30}"/>
              </a:ext>
            </a:extLst>
          </p:cNvPr>
          <p:cNvSpPr>
            <a:spLocks noGrp="1"/>
          </p:cNvSpPr>
          <p:nvPr>
            <p:ph type="body" sz="quarter" idx="11" hasCustomPrompt="1"/>
          </p:nvPr>
        </p:nvSpPr>
        <p:spPr>
          <a:xfrm>
            <a:off x="5791200" y="4114800"/>
            <a:ext cx="5867400" cy="914400"/>
          </a:xfrm>
          <a:prstGeom prst="rect">
            <a:avLst/>
          </a:prstGeom>
        </p:spPr>
        <p:txBody>
          <a:bodyPr/>
          <a:lstStyle>
            <a:lvl1pPr marL="0" indent="0" algn="l">
              <a:buNone/>
              <a:defRPr>
                <a:solidFill>
                  <a:schemeClr val="bg1"/>
                </a:solidFill>
              </a:defRPr>
            </a:lvl1pPr>
          </a:lstStyle>
          <a:p>
            <a:pPr lvl="0"/>
            <a:r>
              <a:rPr lang="en-US"/>
              <a:t>Click to add Subtitle</a:t>
            </a:r>
          </a:p>
        </p:txBody>
      </p:sp>
    </p:spTree>
    <p:extLst>
      <p:ext uri="{BB962C8B-B14F-4D97-AF65-F5344CB8AC3E}">
        <p14:creationId xmlns:p14="http://schemas.microsoft.com/office/powerpoint/2010/main" val="391605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with Sub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3804E52-44A4-4A3D-B3D2-9912DF154872}" type="slidenum">
              <a:rPr lang="en-US" smtClean="0"/>
              <a:pPr/>
              <a:t>‹#›</a:t>
            </a:fld>
            <a:endParaRPr lang="en-US" dirty="0"/>
          </a:p>
        </p:txBody>
      </p:sp>
      <p:sp>
        <p:nvSpPr>
          <p:cNvPr id="4" name="Title 1">
            <a:extLst>
              <a:ext uri="{FF2B5EF4-FFF2-40B4-BE49-F238E27FC236}">
                <a16:creationId xmlns:a16="http://schemas.microsoft.com/office/drawing/2014/main" id="{F11A2839-4A0A-2040-ABD3-1BB1097B70E9}"/>
              </a:ext>
            </a:extLst>
          </p:cNvPr>
          <p:cNvSpPr>
            <a:spLocks noGrp="1"/>
          </p:cNvSpPr>
          <p:nvPr>
            <p:ph type="title"/>
          </p:nvPr>
        </p:nvSpPr>
        <p:spPr>
          <a:xfrm>
            <a:off x="457200" y="76200"/>
            <a:ext cx="8001000" cy="369645"/>
          </a:xfrm>
        </p:spPr>
        <p:txBody>
          <a:bodyPr>
            <a:noAutofit/>
          </a:bodyPr>
          <a:lstStyle>
            <a:lvl1pPr>
              <a:defRPr sz="2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5" name="Text Placeholder 2"/>
          <p:cNvSpPr>
            <a:spLocks noGrp="1"/>
          </p:cNvSpPr>
          <p:nvPr>
            <p:ph type="body" sz="quarter" idx="11" hasCustomPrompt="1"/>
          </p:nvPr>
        </p:nvSpPr>
        <p:spPr>
          <a:xfrm>
            <a:off x="533400" y="533400"/>
            <a:ext cx="8001000" cy="341632"/>
          </a:xfrm>
        </p:spPr>
        <p:txBody>
          <a:bodyPr anchor="ctr">
            <a:noAutofit/>
          </a:bodyPr>
          <a:lstStyle>
            <a:lvl1pPr marL="0" indent="0">
              <a:buNone/>
              <a:defRPr sz="1800">
                <a:solidFill>
                  <a:schemeClr val="bg1"/>
                </a:solidFill>
              </a:defRPr>
            </a:lvl1pPr>
          </a:lstStyle>
          <a:p>
            <a:r>
              <a:rPr lang="en-US" dirty="0"/>
              <a:t>Subtitle</a:t>
            </a:r>
          </a:p>
        </p:txBody>
      </p:sp>
    </p:spTree>
    <p:extLst>
      <p:ext uri="{BB962C8B-B14F-4D97-AF65-F5344CB8AC3E}">
        <p14:creationId xmlns:p14="http://schemas.microsoft.com/office/powerpoint/2010/main" val="2711433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0492-5BFB-2E0A-FE56-FD7402D10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86411-2EBA-0007-10BE-90FBC7D50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65399DC-6D8C-6F8B-7239-43C1D34A74A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1440856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A blue and orange arrow&#10;&#10;Description automatically generated">
            <a:extLst>
              <a:ext uri="{FF2B5EF4-FFF2-40B4-BE49-F238E27FC236}">
                <a16:creationId xmlns:a16="http://schemas.microsoft.com/office/drawing/2014/main" id="{BD5BB82C-9FC7-D813-4D89-4022B6D2CC2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1571239" y="0"/>
            <a:ext cx="6858000" cy="6858000"/>
          </a:xfrm>
          <a:prstGeom prst="rect">
            <a:avLst/>
          </a:prstGeom>
        </p:spPr>
      </p:pic>
      <p:sp>
        <p:nvSpPr>
          <p:cNvPr id="2" name="Title 1">
            <a:extLst>
              <a:ext uri="{FF2B5EF4-FFF2-40B4-BE49-F238E27FC236}">
                <a16:creationId xmlns:a16="http://schemas.microsoft.com/office/drawing/2014/main" id="{21876553-8AEF-35AB-E9B9-7F62FA7EF85A}"/>
              </a:ext>
            </a:extLst>
          </p:cNvPr>
          <p:cNvSpPr>
            <a:spLocks noGrp="1"/>
          </p:cNvSpPr>
          <p:nvPr>
            <p:ph type="title"/>
          </p:nvPr>
        </p:nvSpPr>
        <p:spPr>
          <a:xfrm>
            <a:off x="457200" y="365125"/>
            <a:ext cx="8999483" cy="132556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617F60B-446D-E3D0-6768-1215265C4238}"/>
              </a:ext>
            </a:extLst>
          </p:cNvPr>
          <p:cNvSpPr>
            <a:spLocks noGrp="1"/>
          </p:cNvSpPr>
          <p:nvPr>
            <p:ph idx="1"/>
          </p:nvPr>
        </p:nvSpPr>
        <p:spPr>
          <a:xfrm>
            <a:off x="457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532F340-DDBE-33FB-0AC8-281534D09F7D}"/>
              </a:ext>
            </a:extLst>
          </p:cNvPr>
          <p:cNvSpPr>
            <a:spLocks noGrp="1"/>
          </p:cNvSpPr>
          <p:nvPr>
            <p:ph type="sldNum" sz="quarter" idx="12"/>
          </p:nvPr>
        </p:nvSpPr>
        <p:spPr>
          <a:xfrm>
            <a:off x="9220200" y="6426615"/>
            <a:ext cx="2743200" cy="365125"/>
          </a:xfrm>
        </p:spPr>
        <p:txBody>
          <a:bodyPr/>
          <a:lstStyle/>
          <a:p>
            <a:fld id="{02B86D42-3B60-E24E-9E0C-922107F081A7}" type="slidenum">
              <a:rPr lang="en-US" smtClean="0"/>
              <a:t>‹#›</a:t>
            </a:fld>
            <a:endParaRPr lang="en-US" dirty="0"/>
          </a:p>
        </p:txBody>
      </p:sp>
      <p:pic>
        <p:nvPicPr>
          <p:cNvPr id="5" name="Picture 4" descr="A black and orange logo&#10;&#10;Description automatically generated">
            <a:extLst>
              <a:ext uri="{FF2B5EF4-FFF2-40B4-BE49-F238E27FC236}">
                <a16:creationId xmlns:a16="http://schemas.microsoft.com/office/drawing/2014/main" id="{A58FC50D-E2CF-1EE7-DB95-D8DAAEE6E8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8885" y="138151"/>
            <a:ext cx="1815789" cy="226974"/>
          </a:xfrm>
          <a:prstGeom prst="rect">
            <a:avLst/>
          </a:prstGeom>
        </p:spPr>
      </p:pic>
    </p:spTree>
    <p:extLst>
      <p:ext uri="{BB962C8B-B14F-4D97-AF65-F5344CB8AC3E}">
        <p14:creationId xmlns:p14="http://schemas.microsoft.com/office/powerpoint/2010/main" val="289355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Dark">
    <p:bg>
      <p:bgPr>
        <a:solidFill>
          <a:srgbClr val="303030"/>
        </a:solidFill>
        <a:effectLst/>
      </p:bgPr>
    </p:bg>
    <p:spTree>
      <p:nvGrpSpPr>
        <p:cNvPr id="1" name=""/>
        <p:cNvGrpSpPr/>
        <p:nvPr/>
      </p:nvGrpSpPr>
      <p:grpSpPr>
        <a:xfrm>
          <a:off x="0" y="0"/>
          <a:ext cx="0" cy="0"/>
          <a:chOff x="0" y="0"/>
          <a:chExt cx="0" cy="0"/>
        </a:xfrm>
      </p:grpSpPr>
      <p:pic>
        <p:nvPicPr>
          <p:cNvPr id="4" name="Picture 3" descr="A blue and orange arrow&#10;&#10;Description automatically generated">
            <a:extLst>
              <a:ext uri="{FF2B5EF4-FFF2-40B4-BE49-F238E27FC236}">
                <a16:creationId xmlns:a16="http://schemas.microsoft.com/office/drawing/2014/main" id="{BD5BB82C-9FC7-D813-4D89-4022B6D2CC2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1571239" y="0"/>
            <a:ext cx="6858000" cy="6858000"/>
          </a:xfrm>
          <a:prstGeom prst="rect">
            <a:avLst/>
          </a:prstGeom>
        </p:spPr>
      </p:pic>
      <p:sp>
        <p:nvSpPr>
          <p:cNvPr id="2" name="Title 1">
            <a:extLst>
              <a:ext uri="{FF2B5EF4-FFF2-40B4-BE49-F238E27FC236}">
                <a16:creationId xmlns:a16="http://schemas.microsoft.com/office/drawing/2014/main" id="{21876553-8AEF-35AB-E9B9-7F62FA7EF85A}"/>
              </a:ext>
            </a:extLst>
          </p:cNvPr>
          <p:cNvSpPr>
            <a:spLocks noGrp="1"/>
          </p:cNvSpPr>
          <p:nvPr>
            <p:ph type="title"/>
          </p:nvPr>
        </p:nvSpPr>
        <p:spPr>
          <a:xfrm>
            <a:off x="457200" y="365125"/>
            <a:ext cx="8999483" cy="1325563"/>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617F60B-446D-E3D0-6768-1215265C4238}"/>
              </a:ext>
            </a:extLst>
          </p:cNvPr>
          <p:cNvSpPr>
            <a:spLocks noGrp="1"/>
          </p:cNvSpPr>
          <p:nvPr>
            <p:ph idx="1"/>
          </p:nvPr>
        </p:nvSpPr>
        <p:spPr>
          <a:xfrm>
            <a:off x="457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532F340-DDBE-33FB-0AC8-281534D09F7D}"/>
              </a:ext>
            </a:extLst>
          </p:cNvPr>
          <p:cNvSpPr>
            <a:spLocks noGrp="1"/>
          </p:cNvSpPr>
          <p:nvPr>
            <p:ph type="sldNum" sz="quarter" idx="12"/>
          </p:nvPr>
        </p:nvSpPr>
        <p:spPr>
          <a:xfrm>
            <a:off x="9220200" y="6426615"/>
            <a:ext cx="2743200" cy="365125"/>
          </a:xfrm>
        </p:spPr>
        <p:txBody>
          <a:bodyPr/>
          <a:lstStyle>
            <a:lvl1pPr>
              <a:defRPr>
                <a:solidFill>
                  <a:srgbClr val="A5977A"/>
                </a:solidFill>
              </a:defRPr>
            </a:lvl1pPr>
          </a:lstStyle>
          <a:p>
            <a:fld id="{02B86D42-3B60-E24E-9E0C-922107F081A7}" type="slidenum">
              <a:rPr lang="en-US" smtClean="0"/>
              <a:pPr/>
              <a:t>‹#›</a:t>
            </a:fld>
            <a:endParaRPr lang="en-US" dirty="0"/>
          </a:p>
        </p:txBody>
      </p:sp>
      <p:pic>
        <p:nvPicPr>
          <p:cNvPr id="5" name="Picture 4">
            <a:extLst>
              <a:ext uri="{FF2B5EF4-FFF2-40B4-BE49-F238E27FC236}">
                <a16:creationId xmlns:a16="http://schemas.microsoft.com/office/drawing/2014/main" id="{A58FC50D-E2CF-1EE7-DB95-D8DAAEE6E8E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68885" y="138151"/>
            <a:ext cx="1815789" cy="226973"/>
          </a:xfrm>
          <a:prstGeom prst="rect">
            <a:avLst/>
          </a:prstGeom>
        </p:spPr>
      </p:pic>
    </p:spTree>
    <p:extLst>
      <p:ext uri="{BB962C8B-B14F-4D97-AF65-F5344CB8AC3E}">
        <p14:creationId xmlns:p14="http://schemas.microsoft.com/office/powerpoint/2010/main" val="2705280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F447-E7E9-F0D8-754F-FB9F691D4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E7353-9E68-1028-114F-A177247C03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1CF0133-8487-C43B-201E-8A10C7470D53}"/>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08452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8632-0F07-A719-6CAE-554ABCDA5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DC00C6-4602-FE4B-09E7-9A4A82BE8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FA6399-0232-7016-E525-99B9D4995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6882AE0-B564-5F27-D24E-71FFD7D13835}"/>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1512506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E61B-2545-9EDF-B59C-9AA2655E0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01E5E-23A4-15ED-E1C6-F290D3CBDF1D}"/>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0" i="0" spc="200" baseline="0">
                <a:latin typeface="IBM Plex Sans Medium" panose="020B050305020300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8FEDF-AB98-8D66-CE77-C81187DC99D7}"/>
              </a:ext>
            </a:extLst>
          </p:cNvPr>
          <p:cNvSpPr>
            <a:spLocks noGrp="1"/>
          </p:cNvSpPr>
          <p:nvPr>
            <p:ph sz="half" idx="2"/>
          </p:nvPr>
        </p:nvSpPr>
        <p:spPr>
          <a:xfrm>
            <a:off x="839788" y="2505075"/>
            <a:ext cx="5157787" cy="3684588"/>
          </a:xfrm>
        </p:spPr>
        <p:txBody>
          <a:bodyPr/>
          <a:lstStyle>
            <a:lvl1pPr>
              <a:defRPr sz="20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64E4BB-90CB-636B-A8FE-C232CE464ED4}"/>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lang="en-US" sz="2000" b="0" i="0" kern="1200" spc="200" baseline="0" dirty="0" smtClean="0">
                <a:solidFill>
                  <a:schemeClr val="tx1"/>
                </a:solidFill>
                <a:latin typeface="IBM Plex Sans Medium" panose="020B05030502030002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a:extLst>
              <a:ext uri="{FF2B5EF4-FFF2-40B4-BE49-F238E27FC236}">
                <a16:creationId xmlns:a16="http://schemas.microsoft.com/office/drawing/2014/main" id="{D4CD2E30-5D2F-6507-560A-92320D61223C}"/>
              </a:ext>
            </a:extLst>
          </p:cNvPr>
          <p:cNvSpPr>
            <a:spLocks noGrp="1"/>
          </p:cNvSpPr>
          <p:nvPr>
            <p:ph sz="quarter" idx="4"/>
          </p:nvPr>
        </p:nvSpPr>
        <p:spPr>
          <a:xfrm>
            <a:off x="6172200" y="2505075"/>
            <a:ext cx="5183188" cy="3684588"/>
          </a:xfrm>
        </p:spPr>
        <p:txBody>
          <a:bodyPr/>
          <a:lstStyle>
            <a:lvl1pPr>
              <a:defRPr sz="20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1CB50D-592C-64B6-AD92-EF920200649D}"/>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14554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0008-56D2-80CB-367E-9FE458FCFAD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F575B47-9223-BC56-54CD-9B2DAB597E18}"/>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19812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0492-5BFB-2E0A-FE56-FD7402D10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86411-2EBA-0007-10BE-90FBC7D50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65399DC-6D8C-6F8B-7239-43C1D34A74A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1309607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B6F14-D889-2110-C374-D51B937C17C6}"/>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1125591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9274-C79D-DE24-7136-CABB73AF8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E222C-E453-6302-7793-E59D7F177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36180-EFCF-5200-8B57-6BFD4F853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6440175-428A-B673-7B2E-1743A98155C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1963966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1665-59BA-7954-985D-014075985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C901A-ACBC-7F68-D2C1-A61F87D7B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EE0B4-3A68-D093-C8A3-DC6936CA0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F345B72-8283-88F6-8A4B-62B5A0F0205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401525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7CE5-B7D6-0FB4-4722-16AC722B4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A31B6-84A9-930C-A590-415D4D1C7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8CAE3F-AC13-A012-3D84-7F65BEA8098A}"/>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818747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6BC52-C2EA-BE55-6399-A688DF3BF8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3C903-6EA9-57C0-F86E-43646BF38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1259201-F0BE-43DA-4CC9-5BBB3611885C}"/>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785002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4053713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type="subTitle" idx="4"/>
          </p:nvPr>
        </p:nvSpPr>
        <p:spPr>
          <a:xfrm>
            <a:off x="228599" y="1018401"/>
            <a:ext cx="11850242" cy="276999"/>
          </a:xfrm>
          <a:prstGeom prst="rect">
            <a:avLst/>
          </a:prstGeom>
        </p:spPr>
        <p:txBody>
          <a:bodyPr wrap="square" lIns="0" tIns="0" rIns="0" bIns="0">
            <a:spAutoFit/>
          </a:bodyPr>
          <a:lstStyle>
            <a:lvl1pPr>
              <a:defRPr sz="180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2">
            <a:extLst>
              <a:ext uri="{FF2B5EF4-FFF2-40B4-BE49-F238E27FC236}">
                <a16:creationId xmlns:a16="http://schemas.microsoft.com/office/drawing/2014/main" id="{0264F0F7-056A-4E75-BE43-15F521419416}"/>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
        <p:nvSpPr>
          <p:cNvPr id="9" name="Holder 3">
            <a:extLst>
              <a:ext uri="{FF2B5EF4-FFF2-40B4-BE49-F238E27FC236}">
                <a16:creationId xmlns:a16="http://schemas.microsoft.com/office/drawing/2014/main" id="{C97AB7D1-F807-4542-91CD-B834C2BB4D8A}"/>
              </a:ext>
            </a:extLst>
          </p:cNvPr>
          <p:cNvSpPr>
            <a:spLocks noGrp="1"/>
          </p:cNvSpPr>
          <p:nvPr>
            <p:ph type="body" idx="1"/>
          </p:nvPr>
        </p:nvSpPr>
        <p:spPr>
          <a:xfrm>
            <a:off x="228599" y="1371599"/>
            <a:ext cx="11850242" cy="4883509"/>
          </a:xfrm>
          <a:prstGeom prst="rect">
            <a:avLst/>
          </a:prstGeom>
        </p:spPr>
        <p:txBody>
          <a:bodyPr lIns="0" tIns="0" rIns="0" bIns="0"/>
          <a:lstStyle>
            <a:lvl1pPr>
              <a:defRPr sz="1600" b="0" i="0">
                <a:solidFill>
                  <a:schemeClr val="tx1"/>
                </a:solidFill>
                <a:latin typeface="Tahoma"/>
                <a:cs typeface="Tahoma"/>
              </a:defRPr>
            </a:lvl1pPr>
          </a:lstStyle>
          <a:p>
            <a:endParaRPr/>
          </a:p>
        </p:txBody>
      </p:sp>
    </p:spTree>
    <p:extLst>
      <p:ext uri="{BB962C8B-B14F-4D97-AF65-F5344CB8AC3E}">
        <p14:creationId xmlns:p14="http://schemas.microsoft.com/office/powerpoint/2010/main" val="248981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29250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2">
            <a:extLst>
              <a:ext uri="{FF2B5EF4-FFF2-40B4-BE49-F238E27FC236}">
                <a16:creationId xmlns:a16="http://schemas.microsoft.com/office/drawing/2014/main" id="{0264F0F7-056A-4E75-BE43-15F521419416}"/>
              </a:ext>
            </a:extLst>
          </p:cNvPr>
          <p:cNvSpPr>
            <a:spLocks noGrp="1"/>
          </p:cNvSpPr>
          <p:nvPr>
            <p:ph type="title"/>
          </p:nvPr>
        </p:nvSpPr>
        <p:spPr>
          <a:xfrm>
            <a:off x="228599" y="407313"/>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
        <p:nvSpPr>
          <p:cNvPr id="9" name="Holder 3">
            <a:extLst>
              <a:ext uri="{FF2B5EF4-FFF2-40B4-BE49-F238E27FC236}">
                <a16:creationId xmlns:a16="http://schemas.microsoft.com/office/drawing/2014/main" id="{88E39888-863D-4892-960D-070574313BBA}"/>
              </a:ext>
            </a:extLst>
          </p:cNvPr>
          <p:cNvSpPr>
            <a:spLocks noGrp="1"/>
          </p:cNvSpPr>
          <p:nvPr>
            <p:ph type="body" idx="1"/>
          </p:nvPr>
        </p:nvSpPr>
        <p:spPr>
          <a:xfrm>
            <a:off x="228599" y="1371599"/>
            <a:ext cx="11850242" cy="4883509"/>
          </a:xfrm>
          <a:prstGeom prst="rect">
            <a:avLst/>
          </a:prstGeom>
        </p:spPr>
        <p:txBody>
          <a:bodyPr lIns="0" tIns="0" rIns="0" bIns="0"/>
          <a:lstStyle>
            <a:lvl1pPr>
              <a:defRPr sz="1600" b="0" i="0">
                <a:solidFill>
                  <a:schemeClr val="tx1"/>
                </a:solidFill>
                <a:latin typeface="Tahoma"/>
                <a:cs typeface="Tahoma"/>
              </a:defRPr>
            </a:lvl1pPr>
          </a:lstStyle>
          <a:p>
            <a:endParaRPr/>
          </a:p>
        </p:txBody>
      </p:sp>
    </p:spTree>
    <p:extLst>
      <p:ext uri="{BB962C8B-B14F-4D97-AF65-F5344CB8AC3E}">
        <p14:creationId xmlns:p14="http://schemas.microsoft.com/office/powerpoint/2010/main" val="397868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600EEE1-0A85-4E94-B41F-7BAB68BEE893}"/>
              </a:ext>
            </a:extLst>
          </p:cNvPr>
          <p:cNvGraphicFramePr>
            <a:graphicFrameLocks noChangeAspect="1"/>
          </p:cNvGraphicFramePr>
          <p:nvPr userDrawn="1">
            <p:custDataLst>
              <p:tags r:id="rId1"/>
            </p:custDataLst>
            <p:extLst>
              <p:ext uri="{D42A27DB-BD31-4B8C-83A1-F6EECF244321}">
                <p14:modId xmlns:p14="http://schemas.microsoft.com/office/powerpoint/2010/main" val="946205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9600EEE1-0A85-4E94-B41F-7BAB68BEE8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3">
            <a:extLst>
              <a:ext uri="{FF2B5EF4-FFF2-40B4-BE49-F238E27FC236}">
                <a16:creationId xmlns:a16="http://schemas.microsoft.com/office/drawing/2014/main" id="{65B8C762-CC69-4F95-8DBC-EA402B0BB077}"/>
              </a:ext>
            </a:extLst>
          </p:cNvPr>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9" name="Holder 4">
            <a:extLst>
              <a:ext uri="{FF2B5EF4-FFF2-40B4-BE49-F238E27FC236}">
                <a16:creationId xmlns:a16="http://schemas.microsoft.com/office/drawing/2014/main" id="{7F0803D4-9830-4471-93B0-E0738CC60521}"/>
              </a:ext>
            </a:extLst>
          </p:cNvPr>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10" name="Holder 3">
            <a:extLst>
              <a:ext uri="{FF2B5EF4-FFF2-40B4-BE49-F238E27FC236}">
                <a16:creationId xmlns:a16="http://schemas.microsoft.com/office/drawing/2014/main" id="{A264824F-DCE4-4775-AF3D-81834184E79C}"/>
              </a:ext>
            </a:extLst>
          </p:cNvPr>
          <p:cNvSpPr>
            <a:spLocks noGrp="1"/>
          </p:cNvSpPr>
          <p:nvPr>
            <p:ph type="subTitle" idx="4"/>
          </p:nvPr>
        </p:nvSpPr>
        <p:spPr>
          <a:xfrm>
            <a:off x="228599" y="1018401"/>
            <a:ext cx="11850242" cy="276999"/>
          </a:xfrm>
          <a:prstGeom prst="rect">
            <a:avLst/>
          </a:prstGeom>
        </p:spPr>
        <p:txBody>
          <a:bodyPr wrap="square" lIns="0" tIns="0" rIns="0" bIns="0">
            <a:spAutoFit/>
          </a:bodyPr>
          <a:lstStyle>
            <a:lvl1pPr>
              <a:defRPr sz="1800">
                <a:solidFill>
                  <a:schemeClr val="tx1"/>
                </a:solidFill>
              </a:defRPr>
            </a:lvl1pPr>
          </a:lstStyle>
          <a:p>
            <a:endParaRPr/>
          </a:p>
        </p:txBody>
      </p:sp>
      <p:sp>
        <p:nvSpPr>
          <p:cNvPr id="13" name="Holder 2">
            <a:extLst>
              <a:ext uri="{FF2B5EF4-FFF2-40B4-BE49-F238E27FC236}">
                <a16:creationId xmlns:a16="http://schemas.microsoft.com/office/drawing/2014/main" id="{03F27790-1676-4B84-8CB3-F29B208B9FD2}"/>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Tree>
    <p:extLst>
      <p:ext uri="{BB962C8B-B14F-4D97-AF65-F5344CB8AC3E}">
        <p14:creationId xmlns:p14="http://schemas.microsoft.com/office/powerpoint/2010/main" val="35557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66D000-5846-475D-A18D-3EA0A3D33A49}"/>
              </a:ext>
            </a:extLst>
          </p:cNvPr>
          <p:cNvGraphicFramePr>
            <a:graphicFrameLocks noChangeAspect="1"/>
          </p:cNvGraphicFramePr>
          <p:nvPr userDrawn="1">
            <p:custDataLst>
              <p:tags r:id="rId1"/>
            </p:custDataLst>
            <p:extLst>
              <p:ext uri="{D42A27DB-BD31-4B8C-83A1-F6EECF244321}">
                <p14:modId xmlns:p14="http://schemas.microsoft.com/office/powerpoint/2010/main" val="3653782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F266D000-5846-475D-A18D-3EA0A3D33A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11" name="Holder 2">
            <a:extLst>
              <a:ext uri="{FF2B5EF4-FFF2-40B4-BE49-F238E27FC236}">
                <a16:creationId xmlns:a16="http://schemas.microsoft.com/office/drawing/2014/main" id="{EB075CD0-A98D-4CFE-91DE-FB6223A8569E}"/>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Tree>
    <p:extLst>
      <p:ext uri="{BB962C8B-B14F-4D97-AF65-F5344CB8AC3E}">
        <p14:creationId xmlns:p14="http://schemas.microsoft.com/office/powerpoint/2010/main" val="13584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DF8DF6-108C-4420-A996-57F80A154C32}"/>
              </a:ext>
            </a:extLst>
          </p:cNvPr>
          <p:cNvGraphicFramePr>
            <a:graphicFrameLocks noChangeAspect="1"/>
          </p:cNvGraphicFramePr>
          <p:nvPr userDrawn="1">
            <p:custDataLst>
              <p:tags r:id="rId1"/>
            </p:custDataLst>
            <p:extLst>
              <p:ext uri="{D42A27DB-BD31-4B8C-83A1-F6EECF244321}">
                <p14:modId xmlns:p14="http://schemas.microsoft.com/office/powerpoint/2010/main" val="3755471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2DF8DF6-108C-4420-A996-57F80A154C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Holder 5"/>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7" name="Holder 2">
            <a:extLst>
              <a:ext uri="{FF2B5EF4-FFF2-40B4-BE49-F238E27FC236}">
                <a16:creationId xmlns:a16="http://schemas.microsoft.com/office/drawing/2014/main" id="{D921EC64-B226-461A-94AB-7525F0EAE6F5}"/>
              </a:ext>
            </a:extLst>
          </p:cNvPr>
          <p:cNvSpPr>
            <a:spLocks noGrp="1"/>
          </p:cNvSpPr>
          <p:nvPr>
            <p:ph type="title"/>
          </p:nvPr>
        </p:nvSpPr>
        <p:spPr>
          <a:xfrm>
            <a:off x="228599" y="407313"/>
            <a:ext cx="11850243" cy="430887"/>
          </a:xfrm>
          <a:prstGeom prst="rect">
            <a:avLst/>
          </a:prstGeom>
        </p:spPr>
        <p:txBody>
          <a:bodyPr lIns="0" tIns="0" rIns="0" bIns="0"/>
          <a:lstStyle>
            <a:lvl1pPr>
              <a:defRPr sz="2800" b="1" i="0">
                <a:solidFill>
                  <a:schemeClr val="bg1"/>
                </a:solidFill>
                <a:latin typeface="Tahoma"/>
                <a:cs typeface="Tahoma"/>
              </a:defRPr>
            </a:lvl1pPr>
          </a:lstStyle>
          <a:p>
            <a:endParaRPr/>
          </a:p>
        </p:txBody>
      </p:sp>
    </p:spTree>
    <p:extLst>
      <p:ext uri="{BB962C8B-B14F-4D97-AF65-F5344CB8AC3E}">
        <p14:creationId xmlns:p14="http://schemas.microsoft.com/office/powerpoint/2010/main" val="287540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p:custDataLst>
              <p:tags r:id="rId1"/>
            </p:custDataLst>
            <p:extLst>
              <p:ext uri="{D42A27DB-BD31-4B8C-83A1-F6EECF244321}">
                <p14:modId xmlns:p14="http://schemas.microsoft.com/office/powerpoint/2010/main" val="2035509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type="subTitle" idx="4"/>
          </p:nvPr>
        </p:nvSpPr>
        <p:spPr>
          <a:xfrm>
            <a:off x="228599" y="1018401"/>
            <a:ext cx="11850242" cy="276999"/>
          </a:xfrm>
          <a:prstGeom prst="rect">
            <a:avLst/>
          </a:prstGeom>
        </p:spPr>
        <p:txBody>
          <a:bodyPr wrap="square" lIns="0" tIns="0" rIns="0" bIns="0">
            <a:spAutoFit/>
          </a:bodyPr>
          <a:lstStyle>
            <a:lvl1pPr>
              <a:defRPr sz="1800">
                <a:solidFill>
                  <a:schemeClr val="tx1"/>
                </a:solidFill>
              </a:defRPr>
            </a:lvl1pPr>
          </a:lstStyle>
          <a:p>
            <a:r>
              <a:rPr lang="en-US"/>
              <a:t>Click to edit Master subtitle style</a:t>
            </a:r>
            <a:endParaRPr/>
          </a:p>
        </p:txBody>
      </p:sp>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2">
            <a:extLst>
              <a:ext uri="{FF2B5EF4-FFF2-40B4-BE49-F238E27FC236}">
                <a16:creationId xmlns:a16="http://schemas.microsoft.com/office/drawing/2014/main" id="{0264F0F7-056A-4E75-BE43-15F521419416}"/>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r>
              <a:rPr lang="en-US"/>
              <a:t>Click to edit Master title style</a:t>
            </a:r>
            <a:endParaRPr/>
          </a:p>
        </p:txBody>
      </p:sp>
      <p:pic>
        <p:nvPicPr>
          <p:cNvPr id="2" name="Picture 1">
            <a:extLst>
              <a:ext uri="{FF2B5EF4-FFF2-40B4-BE49-F238E27FC236}">
                <a16:creationId xmlns:a16="http://schemas.microsoft.com/office/drawing/2014/main" id="{886F65C6-02C4-4D7A-8098-0C41CF529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1" y="1219200"/>
            <a:ext cx="904816" cy="1154532"/>
          </a:xfrm>
          <a:prstGeom prst="rect">
            <a:avLst/>
          </a:prstGeom>
        </p:spPr>
      </p:pic>
      <p:sp>
        <p:nvSpPr>
          <p:cNvPr id="9" name="Holder 3">
            <a:extLst>
              <a:ext uri="{FF2B5EF4-FFF2-40B4-BE49-F238E27FC236}">
                <a16:creationId xmlns:a16="http://schemas.microsoft.com/office/drawing/2014/main" id="{C97AB7D1-F807-4542-91CD-B834C2BB4D8A}"/>
              </a:ext>
            </a:extLst>
          </p:cNvPr>
          <p:cNvSpPr>
            <a:spLocks noGrp="1"/>
          </p:cNvSpPr>
          <p:nvPr>
            <p:ph type="body" idx="1"/>
          </p:nvPr>
        </p:nvSpPr>
        <p:spPr>
          <a:xfrm>
            <a:off x="228599" y="1371599"/>
            <a:ext cx="11850242" cy="4883509"/>
          </a:xfrm>
          <a:prstGeom prst="rect">
            <a:avLst/>
          </a:prstGeom>
        </p:spPr>
        <p:txBody>
          <a:bodyPr lIns="0" tIns="0" rIns="0" bIns="0"/>
          <a:lstStyle>
            <a:lvl1pPr>
              <a:defRPr sz="1600" b="0" i="0">
                <a:solidFill>
                  <a:schemeClr val="tx1"/>
                </a:solidFill>
                <a:latin typeface="Tahoma"/>
                <a:cs typeface="Tahoma"/>
              </a:defRPr>
            </a:lvl1pPr>
          </a:lstStyle>
          <a:p>
            <a:pPr lvl="0"/>
            <a:r>
              <a:rPr lang="en-US"/>
              <a:t>Edit Master text styles</a:t>
            </a:r>
          </a:p>
        </p:txBody>
      </p:sp>
    </p:spTree>
    <p:extLst>
      <p:ext uri="{BB962C8B-B14F-4D97-AF65-F5344CB8AC3E}">
        <p14:creationId xmlns:p14="http://schemas.microsoft.com/office/powerpoint/2010/main" val="3159199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273238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2" name="Rectangle 1">
            <a:extLst>
              <a:ext uri="{FF2B5EF4-FFF2-40B4-BE49-F238E27FC236}">
                <a16:creationId xmlns:a16="http://schemas.microsoft.com/office/drawing/2014/main" id="{D196FF8D-700F-419E-AA24-801CD54DA45D}"/>
              </a:ext>
            </a:extLst>
          </p:cNvPr>
          <p:cNvSpPr/>
          <p:nvPr userDrawn="1"/>
        </p:nvSpPr>
        <p:spPr>
          <a:xfrm>
            <a:off x="762000" y="1676400"/>
            <a:ext cx="1676400" cy="685800"/>
          </a:xfrm>
          <a:prstGeom prst="rect">
            <a:avLst/>
          </a:prstGeom>
          <a:solidFill>
            <a:srgbClr val="E3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Orange</a:t>
            </a:r>
          </a:p>
          <a:p>
            <a:pPr algn="ctr"/>
            <a:r>
              <a:rPr lang="en-US" sz="1200"/>
              <a:t>227/85/48</a:t>
            </a:r>
          </a:p>
          <a:p>
            <a:pPr algn="ctr"/>
            <a:r>
              <a:rPr lang="en-US" sz="1200"/>
              <a:t>Hex #E35530</a:t>
            </a:r>
          </a:p>
        </p:txBody>
      </p:sp>
      <p:sp>
        <p:nvSpPr>
          <p:cNvPr id="10" name="Rectangle 9">
            <a:extLst>
              <a:ext uri="{FF2B5EF4-FFF2-40B4-BE49-F238E27FC236}">
                <a16:creationId xmlns:a16="http://schemas.microsoft.com/office/drawing/2014/main" id="{E22BAD86-5FF7-410A-B4CE-E142A946803A}"/>
              </a:ext>
            </a:extLst>
          </p:cNvPr>
          <p:cNvSpPr/>
          <p:nvPr userDrawn="1"/>
        </p:nvSpPr>
        <p:spPr>
          <a:xfrm>
            <a:off x="3009900" y="1676400"/>
            <a:ext cx="1676400" cy="6858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Black</a:t>
            </a:r>
          </a:p>
          <a:p>
            <a:pPr algn="ctr"/>
            <a:r>
              <a:rPr lang="en-US" sz="1200"/>
              <a:t>48/48/48</a:t>
            </a:r>
          </a:p>
          <a:p>
            <a:pPr algn="ctr"/>
            <a:r>
              <a:rPr lang="en-US" sz="1200"/>
              <a:t>Hex #303030</a:t>
            </a:r>
          </a:p>
        </p:txBody>
      </p:sp>
      <p:sp>
        <p:nvSpPr>
          <p:cNvPr id="11" name="Rectangle 10">
            <a:extLst>
              <a:ext uri="{FF2B5EF4-FFF2-40B4-BE49-F238E27FC236}">
                <a16:creationId xmlns:a16="http://schemas.microsoft.com/office/drawing/2014/main" id="{0D06A38F-3CFF-4498-B7F6-B48C253826B7}"/>
              </a:ext>
            </a:extLst>
          </p:cNvPr>
          <p:cNvSpPr/>
          <p:nvPr userDrawn="1"/>
        </p:nvSpPr>
        <p:spPr>
          <a:xfrm>
            <a:off x="5257800" y="1676400"/>
            <a:ext cx="1676400" cy="685800"/>
          </a:xfrm>
          <a:prstGeom prst="rect">
            <a:avLst/>
          </a:prstGeom>
          <a:solidFill>
            <a:srgbClr val="AD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Light Blue</a:t>
            </a:r>
          </a:p>
          <a:p>
            <a:pPr algn="ctr"/>
            <a:r>
              <a:rPr lang="en-US" sz="1200"/>
              <a:t>173/211/222</a:t>
            </a:r>
          </a:p>
          <a:p>
            <a:pPr algn="ctr"/>
            <a:r>
              <a:rPr lang="en-US" sz="1200"/>
              <a:t>Hex #ADD3DE</a:t>
            </a:r>
          </a:p>
        </p:txBody>
      </p:sp>
      <p:sp>
        <p:nvSpPr>
          <p:cNvPr id="12" name="Rectangle 11">
            <a:extLst>
              <a:ext uri="{FF2B5EF4-FFF2-40B4-BE49-F238E27FC236}">
                <a16:creationId xmlns:a16="http://schemas.microsoft.com/office/drawing/2014/main" id="{E3626A70-5387-47C3-AF97-DB0AC9BB2503}"/>
              </a:ext>
            </a:extLst>
          </p:cNvPr>
          <p:cNvSpPr/>
          <p:nvPr userDrawn="1"/>
        </p:nvSpPr>
        <p:spPr>
          <a:xfrm>
            <a:off x="7505700" y="1676400"/>
            <a:ext cx="1676400" cy="685800"/>
          </a:xfrm>
          <a:prstGeom prst="rect">
            <a:avLst/>
          </a:prstGeom>
          <a:solidFill>
            <a:srgbClr val="A59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Olive</a:t>
            </a:r>
          </a:p>
          <a:p>
            <a:pPr algn="ctr"/>
            <a:r>
              <a:rPr lang="en-US" sz="1200"/>
              <a:t>165/151/122</a:t>
            </a:r>
          </a:p>
          <a:p>
            <a:pPr algn="ctr"/>
            <a:r>
              <a:rPr lang="en-US" sz="1200"/>
              <a:t>Hex #A5977A</a:t>
            </a:r>
          </a:p>
        </p:txBody>
      </p:sp>
      <p:sp>
        <p:nvSpPr>
          <p:cNvPr id="13" name="Rectangle 12">
            <a:extLst>
              <a:ext uri="{FF2B5EF4-FFF2-40B4-BE49-F238E27FC236}">
                <a16:creationId xmlns:a16="http://schemas.microsoft.com/office/drawing/2014/main" id="{8409DCFB-B236-4D50-9F48-487037AA337F}"/>
              </a:ext>
            </a:extLst>
          </p:cNvPr>
          <p:cNvSpPr/>
          <p:nvPr userDrawn="1"/>
        </p:nvSpPr>
        <p:spPr>
          <a:xfrm>
            <a:off x="9753600" y="1676400"/>
            <a:ext cx="1676400" cy="685800"/>
          </a:xfrm>
          <a:prstGeom prst="rect">
            <a:avLst/>
          </a:prstGeom>
          <a:solidFill>
            <a:srgbClr val="37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Blue</a:t>
            </a:r>
          </a:p>
          <a:p>
            <a:pPr algn="ctr"/>
            <a:r>
              <a:rPr lang="en-US" sz="1200"/>
              <a:t>55/121/168</a:t>
            </a:r>
          </a:p>
          <a:p>
            <a:pPr algn="ctr"/>
            <a:r>
              <a:rPr lang="en-US" sz="1200"/>
              <a:t>Hex #3779A8</a:t>
            </a:r>
          </a:p>
        </p:txBody>
      </p:sp>
      <p:sp>
        <p:nvSpPr>
          <p:cNvPr id="4" name="TextBox 3">
            <a:extLst>
              <a:ext uri="{FF2B5EF4-FFF2-40B4-BE49-F238E27FC236}">
                <a16:creationId xmlns:a16="http://schemas.microsoft.com/office/drawing/2014/main" id="{D86F3862-86C4-4F2B-BD60-9B144FB6CD03}"/>
              </a:ext>
            </a:extLst>
          </p:cNvPr>
          <p:cNvSpPr txBox="1">
            <a:spLocks/>
          </p:cNvSpPr>
          <p:nvPr userDrawn="1"/>
        </p:nvSpPr>
        <p:spPr>
          <a:xfrm>
            <a:off x="228599" y="0"/>
            <a:ext cx="11850244" cy="523220"/>
          </a:xfrm>
          <a:prstGeom prst="rect">
            <a:avLst/>
          </a:prstGeom>
          <a:noFill/>
        </p:spPr>
        <p:txBody>
          <a:bodyPr wrap="squar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Colors</a:t>
            </a:r>
          </a:p>
        </p:txBody>
      </p:sp>
    </p:spTree>
    <p:extLst>
      <p:ext uri="{BB962C8B-B14F-4D97-AF65-F5344CB8AC3E}">
        <p14:creationId xmlns:p14="http://schemas.microsoft.com/office/powerpoint/2010/main" val="194106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C2DDE-ACE8-449F-866A-C864468ACB16}"/>
              </a:ext>
            </a:extLst>
          </p:cNvPr>
          <p:cNvSpPr/>
          <p:nvPr userDrawn="1"/>
        </p:nvSpPr>
        <p:spPr>
          <a:xfrm>
            <a:off x="0" y="-16927"/>
            <a:ext cx="12192000" cy="687492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userDrawn="1">
            <p:custDataLst>
              <p:tags r:id="rId1"/>
            </p:custDataLst>
            <p:extLst>
              <p:ext uri="{D42A27DB-BD31-4B8C-83A1-F6EECF244321}">
                <p14:modId xmlns:p14="http://schemas.microsoft.com/office/powerpoint/2010/main" val="273238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0B982AEE-9201-4CAD-BF47-6F89822C7612}"/>
              </a:ext>
            </a:extLst>
          </p:cNvPr>
          <p:cNvSpPr>
            <a:spLocks noGrp="1"/>
          </p:cNvSpPr>
          <p:nvPr>
            <p:ph type="body" sz="quarter" idx="10" hasCustomPrompt="1"/>
          </p:nvPr>
        </p:nvSpPr>
        <p:spPr>
          <a:xfrm>
            <a:off x="7436032" y="715618"/>
            <a:ext cx="4415851" cy="6150598"/>
          </a:xfrm>
          <a:prstGeom prst="rect">
            <a:avLst/>
          </a:prstGeom>
        </p:spPr>
        <p:txBody>
          <a:bodyPr anchor="ctr"/>
          <a:lstStyle>
            <a:lvl1pPr>
              <a:defRPr sz="4000" b="0" i="0">
                <a:solidFill>
                  <a:schemeClr val="bg1"/>
                </a:solidFill>
                <a:latin typeface="IBM Plex Sans Light" panose="020B0403050203000203" pitchFamily="34" charset="0"/>
              </a:defRPr>
            </a:lvl1pPr>
          </a:lstStyle>
          <a:p>
            <a:pPr lvl="0"/>
            <a:r>
              <a:rPr lang="en-US" dirty="0"/>
              <a:t>[Insert disclaimer here]</a:t>
            </a:r>
          </a:p>
        </p:txBody>
      </p:sp>
      <p:pic>
        <p:nvPicPr>
          <p:cNvPr id="4" name="Picture 3" descr="A blue and orange rectangles on a black background&#10;&#10;Description automatically generated">
            <a:extLst>
              <a:ext uri="{FF2B5EF4-FFF2-40B4-BE49-F238E27FC236}">
                <a16:creationId xmlns:a16="http://schemas.microsoft.com/office/drawing/2014/main" id="{6DC120A2-1E8B-F9F2-1363-4E3B3CECBF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05102" y="-18288"/>
            <a:ext cx="6874927" cy="6874927"/>
          </a:xfrm>
          <a:prstGeom prst="rect">
            <a:avLst/>
          </a:prstGeom>
          <a:effectLst/>
        </p:spPr>
      </p:pic>
      <p:grpSp>
        <p:nvGrpSpPr>
          <p:cNvPr id="9" name="Group 8">
            <a:extLst>
              <a:ext uri="{FF2B5EF4-FFF2-40B4-BE49-F238E27FC236}">
                <a16:creationId xmlns:a16="http://schemas.microsoft.com/office/drawing/2014/main" id="{F9B65D97-135A-7DD2-5310-098F3841E5F8}"/>
              </a:ext>
            </a:extLst>
          </p:cNvPr>
          <p:cNvGrpSpPr/>
          <p:nvPr userDrawn="1"/>
        </p:nvGrpSpPr>
        <p:grpSpPr>
          <a:xfrm>
            <a:off x="457957" y="3461724"/>
            <a:ext cx="3730165" cy="857166"/>
            <a:chOff x="457957" y="2824670"/>
            <a:chExt cx="3730165" cy="857166"/>
          </a:xfrm>
        </p:grpSpPr>
        <p:pic>
          <p:nvPicPr>
            <p:cNvPr id="3" name="Picture 2" descr="A white and orange logo&#10;&#10;Description automatically generated">
              <a:extLst>
                <a:ext uri="{FF2B5EF4-FFF2-40B4-BE49-F238E27FC236}">
                  <a16:creationId xmlns:a16="http://schemas.microsoft.com/office/drawing/2014/main" id="{B7FEF134-0229-32EB-9FC1-888C058D6AB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7453" y="2824670"/>
              <a:ext cx="3700669" cy="462585"/>
            </a:xfrm>
            <a:prstGeom prst="rect">
              <a:avLst/>
            </a:prstGeom>
          </p:spPr>
        </p:pic>
        <p:sp>
          <p:nvSpPr>
            <p:cNvPr id="8" name="TextBox 7">
              <a:extLst>
                <a:ext uri="{FF2B5EF4-FFF2-40B4-BE49-F238E27FC236}">
                  <a16:creationId xmlns:a16="http://schemas.microsoft.com/office/drawing/2014/main" id="{4BA29CE7-BF26-8B24-3446-097F7E00BC4C}"/>
                </a:ext>
              </a:extLst>
            </p:cNvPr>
            <p:cNvSpPr txBox="1"/>
            <p:nvPr userDrawn="1"/>
          </p:nvSpPr>
          <p:spPr>
            <a:xfrm>
              <a:off x="457957" y="3343282"/>
              <a:ext cx="3386455" cy="338554"/>
            </a:xfrm>
            <a:prstGeom prst="rect">
              <a:avLst/>
            </a:prstGeom>
            <a:noFill/>
          </p:spPr>
          <p:txBody>
            <a:bodyPr wrap="square" rtlCol="0">
              <a:spAutoFit/>
            </a:bodyPr>
            <a:lstStyle/>
            <a:p>
              <a:r>
                <a:rPr lang="en-US" sz="1600" spc="400" dirty="0">
                  <a:solidFill>
                    <a:schemeClr val="bg1"/>
                  </a:solidFill>
                  <a:latin typeface="IBM Plex Sans Light" panose="020B0403050203000203" pitchFamily="34" charset="0"/>
                </a:rPr>
                <a:t>A GRADE ABOVE</a:t>
              </a:r>
            </a:p>
          </p:txBody>
        </p:sp>
      </p:grpSp>
    </p:spTree>
    <p:extLst>
      <p:ext uri="{BB962C8B-B14F-4D97-AF65-F5344CB8AC3E}">
        <p14:creationId xmlns:p14="http://schemas.microsoft.com/office/powerpoint/2010/main" val="28915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5280A9-ACF9-4793-9A89-26C661FB4C7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8F5280A9-ACF9-4793-9A89-26C661FB4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545F2A-5927-437A-8C00-05908091D0DA}"/>
              </a:ext>
            </a:extLst>
          </p:cNvPr>
          <p:cNvSpPr>
            <a:spLocks noGrp="1"/>
          </p:cNvSpPr>
          <p:nvPr>
            <p:ph type="title" hasCustomPrompt="1"/>
          </p:nvPr>
        </p:nvSpPr>
        <p:spPr>
          <a:xfrm>
            <a:off x="5791200" y="2286000"/>
            <a:ext cx="5867400" cy="1295400"/>
          </a:xfrm>
          <a:prstGeom prst="rect">
            <a:avLst/>
          </a:prstGeom>
        </p:spPr>
        <p:txBody>
          <a:bodyPr vert="horz"/>
          <a:lstStyle>
            <a:lvl1pPr algn="l">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add Title</a:t>
            </a:r>
          </a:p>
        </p:txBody>
      </p:sp>
      <p:sp>
        <p:nvSpPr>
          <p:cNvPr id="5" name="Text Placeholder 4">
            <a:extLst>
              <a:ext uri="{FF2B5EF4-FFF2-40B4-BE49-F238E27FC236}">
                <a16:creationId xmlns:a16="http://schemas.microsoft.com/office/drawing/2014/main" id="{EB4941DE-6096-4FDC-BE9D-FE28C1893FEB}"/>
              </a:ext>
            </a:extLst>
          </p:cNvPr>
          <p:cNvSpPr>
            <a:spLocks noGrp="1"/>
          </p:cNvSpPr>
          <p:nvPr>
            <p:ph type="body" sz="quarter" idx="10" hasCustomPrompt="1"/>
          </p:nvPr>
        </p:nvSpPr>
        <p:spPr>
          <a:xfrm>
            <a:off x="5791200" y="5274623"/>
            <a:ext cx="2895600" cy="304800"/>
          </a:xfrm>
          <a:prstGeom prst="rect">
            <a:avLst/>
          </a:prstGeom>
        </p:spPr>
        <p:txBody>
          <a:bodyPr/>
          <a:lstStyle>
            <a:lvl1pPr marL="0" indent="0" algn="l">
              <a:buNone/>
              <a:defRPr sz="1800">
                <a:solidFill>
                  <a:schemeClr val="bg1"/>
                </a:solidFill>
              </a:defRPr>
            </a:lvl1pPr>
          </a:lstStyle>
          <a:p>
            <a:pPr lvl="0"/>
            <a:r>
              <a:rPr lang="en-US"/>
              <a:t>Click to add Date</a:t>
            </a:r>
          </a:p>
        </p:txBody>
      </p:sp>
      <p:sp>
        <p:nvSpPr>
          <p:cNvPr id="7" name="Text Placeholder 6">
            <a:extLst>
              <a:ext uri="{FF2B5EF4-FFF2-40B4-BE49-F238E27FC236}">
                <a16:creationId xmlns:a16="http://schemas.microsoft.com/office/drawing/2014/main" id="{3BFD9B78-144F-4652-86C7-D7145BB02F30}"/>
              </a:ext>
            </a:extLst>
          </p:cNvPr>
          <p:cNvSpPr>
            <a:spLocks noGrp="1"/>
          </p:cNvSpPr>
          <p:nvPr>
            <p:ph type="body" sz="quarter" idx="11" hasCustomPrompt="1"/>
          </p:nvPr>
        </p:nvSpPr>
        <p:spPr>
          <a:xfrm>
            <a:off x="5791200" y="4114800"/>
            <a:ext cx="5867400" cy="914400"/>
          </a:xfrm>
          <a:prstGeom prst="rect">
            <a:avLst/>
          </a:prstGeom>
        </p:spPr>
        <p:txBody>
          <a:bodyPr/>
          <a:lstStyle>
            <a:lvl1pPr marL="0" indent="0" algn="l">
              <a:buNone/>
              <a:defRPr>
                <a:solidFill>
                  <a:schemeClr val="bg1"/>
                </a:solidFill>
              </a:defRPr>
            </a:lvl1pPr>
          </a:lstStyle>
          <a:p>
            <a:pPr lvl="0"/>
            <a:r>
              <a:rPr lang="en-US"/>
              <a:t>Click to add Subtitle</a:t>
            </a:r>
          </a:p>
        </p:txBody>
      </p:sp>
    </p:spTree>
    <p:extLst>
      <p:ext uri="{BB962C8B-B14F-4D97-AF65-F5344CB8AC3E}">
        <p14:creationId xmlns:p14="http://schemas.microsoft.com/office/powerpoint/2010/main" val="357641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3" descr="A blue and orange arrow&#10;&#10;Description automatically generated">
            <a:extLst>
              <a:ext uri="{FF2B5EF4-FFF2-40B4-BE49-F238E27FC236}">
                <a16:creationId xmlns:a16="http://schemas.microsoft.com/office/drawing/2014/main" id="{BD5BB82C-9FC7-D813-4D89-4022B6D2CC2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1571239" y="0"/>
            <a:ext cx="6858000" cy="6858000"/>
          </a:xfrm>
          <a:prstGeom prst="rect">
            <a:avLst/>
          </a:prstGeom>
        </p:spPr>
      </p:pic>
      <p:sp>
        <p:nvSpPr>
          <p:cNvPr id="2" name="Title 1">
            <a:extLst>
              <a:ext uri="{FF2B5EF4-FFF2-40B4-BE49-F238E27FC236}">
                <a16:creationId xmlns:a16="http://schemas.microsoft.com/office/drawing/2014/main" id="{21876553-8AEF-35AB-E9B9-7F62FA7EF85A}"/>
              </a:ext>
            </a:extLst>
          </p:cNvPr>
          <p:cNvSpPr>
            <a:spLocks noGrp="1"/>
          </p:cNvSpPr>
          <p:nvPr>
            <p:ph type="title"/>
          </p:nvPr>
        </p:nvSpPr>
        <p:spPr>
          <a:xfrm>
            <a:off x="457200" y="365125"/>
            <a:ext cx="8999483" cy="132556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617F60B-446D-E3D0-6768-1215265C4238}"/>
              </a:ext>
            </a:extLst>
          </p:cNvPr>
          <p:cNvSpPr>
            <a:spLocks noGrp="1"/>
          </p:cNvSpPr>
          <p:nvPr>
            <p:ph idx="1"/>
          </p:nvPr>
        </p:nvSpPr>
        <p:spPr>
          <a:xfrm>
            <a:off x="457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532F340-DDBE-33FB-0AC8-281534D09F7D}"/>
              </a:ext>
            </a:extLst>
          </p:cNvPr>
          <p:cNvSpPr>
            <a:spLocks noGrp="1"/>
          </p:cNvSpPr>
          <p:nvPr>
            <p:ph type="sldNum" sz="quarter" idx="12"/>
          </p:nvPr>
        </p:nvSpPr>
        <p:spPr>
          <a:xfrm>
            <a:off x="9220200" y="6426615"/>
            <a:ext cx="2743200" cy="365125"/>
          </a:xfrm>
        </p:spPr>
        <p:txBody>
          <a:bodyPr/>
          <a:lstStyle/>
          <a:p>
            <a:fld id="{02B86D42-3B60-E24E-9E0C-922107F081A7}" type="slidenum">
              <a:rPr lang="en-US" smtClean="0"/>
              <a:t>‹#›</a:t>
            </a:fld>
            <a:endParaRPr lang="en-US" dirty="0"/>
          </a:p>
        </p:txBody>
      </p:sp>
    </p:spTree>
    <p:extLst>
      <p:ext uri="{BB962C8B-B14F-4D97-AF65-F5344CB8AC3E}">
        <p14:creationId xmlns:p14="http://schemas.microsoft.com/office/powerpoint/2010/main" val="2085512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with Sub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33804E52-44A4-4A3D-B3D2-9912DF154872}" type="slidenum">
              <a:rPr lang="en-US" smtClean="0"/>
              <a:pPr/>
              <a:t>‹#›</a:t>
            </a:fld>
            <a:endParaRPr lang="en-US" dirty="0"/>
          </a:p>
        </p:txBody>
      </p:sp>
      <p:sp>
        <p:nvSpPr>
          <p:cNvPr id="4" name="Title 1">
            <a:extLst>
              <a:ext uri="{FF2B5EF4-FFF2-40B4-BE49-F238E27FC236}">
                <a16:creationId xmlns:a16="http://schemas.microsoft.com/office/drawing/2014/main" id="{F11A2839-4A0A-2040-ABD3-1BB1097B70E9}"/>
              </a:ext>
            </a:extLst>
          </p:cNvPr>
          <p:cNvSpPr>
            <a:spLocks noGrp="1"/>
          </p:cNvSpPr>
          <p:nvPr>
            <p:ph type="title"/>
          </p:nvPr>
        </p:nvSpPr>
        <p:spPr>
          <a:xfrm>
            <a:off x="457200" y="76200"/>
            <a:ext cx="8001000" cy="369645"/>
          </a:xfrm>
        </p:spPr>
        <p:txBody>
          <a:bodyPr>
            <a:noAutofit/>
          </a:bodyPr>
          <a:lstStyle>
            <a:lvl1pPr>
              <a:defRPr sz="2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5" name="Text Placeholder 2"/>
          <p:cNvSpPr>
            <a:spLocks noGrp="1"/>
          </p:cNvSpPr>
          <p:nvPr>
            <p:ph type="body" sz="quarter" idx="11" hasCustomPrompt="1"/>
          </p:nvPr>
        </p:nvSpPr>
        <p:spPr>
          <a:xfrm>
            <a:off x="533400" y="533400"/>
            <a:ext cx="8001000" cy="341632"/>
          </a:xfrm>
        </p:spPr>
        <p:txBody>
          <a:bodyPr anchor="ctr">
            <a:noAutofit/>
          </a:bodyPr>
          <a:lstStyle>
            <a:lvl1pPr marL="0" indent="0">
              <a:buNone/>
              <a:defRPr sz="1800">
                <a:solidFill>
                  <a:schemeClr val="bg1"/>
                </a:solidFill>
              </a:defRPr>
            </a:lvl1pPr>
          </a:lstStyle>
          <a:p>
            <a:r>
              <a:rPr lang="en-US" dirty="0"/>
              <a:t>Subtitle</a:t>
            </a:r>
          </a:p>
        </p:txBody>
      </p:sp>
    </p:spTree>
    <p:extLst>
      <p:ext uri="{BB962C8B-B14F-4D97-AF65-F5344CB8AC3E}">
        <p14:creationId xmlns:p14="http://schemas.microsoft.com/office/powerpoint/2010/main" val="4088726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0492-5BFB-2E0A-FE56-FD7402D10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86411-2EBA-0007-10BE-90FBC7D50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65399DC-6D8C-6F8B-7239-43C1D34A74A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537774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A blue and orange arrow&#10;&#10;Description automatically generated">
            <a:extLst>
              <a:ext uri="{FF2B5EF4-FFF2-40B4-BE49-F238E27FC236}">
                <a16:creationId xmlns:a16="http://schemas.microsoft.com/office/drawing/2014/main" id="{BD5BB82C-9FC7-D813-4D89-4022B6D2CC2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1571239" y="0"/>
            <a:ext cx="6858000" cy="6858000"/>
          </a:xfrm>
          <a:prstGeom prst="rect">
            <a:avLst/>
          </a:prstGeom>
        </p:spPr>
      </p:pic>
      <p:sp>
        <p:nvSpPr>
          <p:cNvPr id="2" name="Title 1">
            <a:extLst>
              <a:ext uri="{FF2B5EF4-FFF2-40B4-BE49-F238E27FC236}">
                <a16:creationId xmlns:a16="http://schemas.microsoft.com/office/drawing/2014/main" id="{21876553-8AEF-35AB-E9B9-7F62FA7EF85A}"/>
              </a:ext>
            </a:extLst>
          </p:cNvPr>
          <p:cNvSpPr>
            <a:spLocks noGrp="1"/>
          </p:cNvSpPr>
          <p:nvPr>
            <p:ph type="title"/>
          </p:nvPr>
        </p:nvSpPr>
        <p:spPr>
          <a:xfrm>
            <a:off x="457200" y="365125"/>
            <a:ext cx="8999483" cy="132556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617F60B-446D-E3D0-6768-1215265C4238}"/>
              </a:ext>
            </a:extLst>
          </p:cNvPr>
          <p:cNvSpPr>
            <a:spLocks noGrp="1"/>
          </p:cNvSpPr>
          <p:nvPr>
            <p:ph idx="1"/>
          </p:nvPr>
        </p:nvSpPr>
        <p:spPr>
          <a:xfrm>
            <a:off x="457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532F340-DDBE-33FB-0AC8-281534D09F7D}"/>
              </a:ext>
            </a:extLst>
          </p:cNvPr>
          <p:cNvSpPr>
            <a:spLocks noGrp="1"/>
          </p:cNvSpPr>
          <p:nvPr>
            <p:ph type="sldNum" sz="quarter" idx="12"/>
          </p:nvPr>
        </p:nvSpPr>
        <p:spPr>
          <a:xfrm>
            <a:off x="9220200" y="6426615"/>
            <a:ext cx="2743200" cy="365125"/>
          </a:xfrm>
        </p:spPr>
        <p:txBody>
          <a:bodyPr/>
          <a:lstStyle/>
          <a:p>
            <a:fld id="{02B86D42-3B60-E24E-9E0C-922107F081A7}" type="slidenum">
              <a:rPr lang="en-US" smtClean="0"/>
              <a:t>‹#›</a:t>
            </a:fld>
            <a:endParaRPr lang="en-US" dirty="0"/>
          </a:p>
        </p:txBody>
      </p:sp>
      <p:pic>
        <p:nvPicPr>
          <p:cNvPr id="5" name="Picture 4" descr="A black and orange logo&#10;&#10;Description automatically generated">
            <a:extLst>
              <a:ext uri="{FF2B5EF4-FFF2-40B4-BE49-F238E27FC236}">
                <a16:creationId xmlns:a16="http://schemas.microsoft.com/office/drawing/2014/main" id="{A58FC50D-E2CF-1EE7-DB95-D8DAAEE6E8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68885" y="138151"/>
            <a:ext cx="1815789" cy="226974"/>
          </a:xfrm>
          <a:prstGeom prst="rect">
            <a:avLst/>
          </a:prstGeom>
        </p:spPr>
      </p:pic>
    </p:spTree>
    <p:extLst>
      <p:ext uri="{BB962C8B-B14F-4D97-AF65-F5344CB8AC3E}">
        <p14:creationId xmlns:p14="http://schemas.microsoft.com/office/powerpoint/2010/main" val="2860269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Dark">
    <p:bg>
      <p:bgPr>
        <a:solidFill>
          <a:srgbClr val="303030"/>
        </a:solidFill>
        <a:effectLst/>
      </p:bgPr>
    </p:bg>
    <p:spTree>
      <p:nvGrpSpPr>
        <p:cNvPr id="1" name=""/>
        <p:cNvGrpSpPr/>
        <p:nvPr/>
      </p:nvGrpSpPr>
      <p:grpSpPr>
        <a:xfrm>
          <a:off x="0" y="0"/>
          <a:ext cx="0" cy="0"/>
          <a:chOff x="0" y="0"/>
          <a:chExt cx="0" cy="0"/>
        </a:xfrm>
      </p:grpSpPr>
      <p:pic>
        <p:nvPicPr>
          <p:cNvPr id="4" name="Picture 3" descr="A blue and orange arrow&#10;&#10;Description automatically generated">
            <a:extLst>
              <a:ext uri="{FF2B5EF4-FFF2-40B4-BE49-F238E27FC236}">
                <a16:creationId xmlns:a16="http://schemas.microsoft.com/office/drawing/2014/main" id="{BD5BB82C-9FC7-D813-4D89-4022B6D2CC24}"/>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1571239" y="0"/>
            <a:ext cx="6858000" cy="6858000"/>
          </a:xfrm>
          <a:prstGeom prst="rect">
            <a:avLst/>
          </a:prstGeom>
        </p:spPr>
      </p:pic>
      <p:sp>
        <p:nvSpPr>
          <p:cNvPr id="2" name="Title 1">
            <a:extLst>
              <a:ext uri="{FF2B5EF4-FFF2-40B4-BE49-F238E27FC236}">
                <a16:creationId xmlns:a16="http://schemas.microsoft.com/office/drawing/2014/main" id="{21876553-8AEF-35AB-E9B9-7F62FA7EF85A}"/>
              </a:ext>
            </a:extLst>
          </p:cNvPr>
          <p:cNvSpPr>
            <a:spLocks noGrp="1"/>
          </p:cNvSpPr>
          <p:nvPr>
            <p:ph type="title"/>
          </p:nvPr>
        </p:nvSpPr>
        <p:spPr>
          <a:xfrm>
            <a:off x="457200" y="365125"/>
            <a:ext cx="8999483" cy="1325563"/>
          </a:xfrm>
        </p:spPr>
        <p:txBody>
          <a:bodyPr anchor="t"/>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617F60B-446D-E3D0-6768-1215265C4238}"/>
              </a:ext>
            </a:extLst>
          </p:cNvPr>
          <p:cNvSpPr>
            <a:spLocks noGrp="1"/>
          </p:cNvSpPr>
          <p:nvPr>
            <p:ph idx="1"/>
          </p:nvPr>
        </p:nvSpPr>
        <p:spPr>
          <a:xfrm>
            <a:off x="457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532F340-DDBE-33FB-0AC8-281534D09F7D}"/>
              </a:ext>
            </a:extLst>
          </p:cNvPr>
          <p:cNvSpPr>
            <a:spLocks noGrp="1"/>
          </p:cNvSpPr>
          <p:nvPr>
            <p:ph type="sldNum" sz="quarter" idx="12"/>
          </p:nvPr>
        </p:nvSpPr>
        <p:spPr>
          <a:xfrm>
            <a:off x="9220200" y="6426615"/>
            <a:ext cx="2743200" cy="365125"/>
          </a:xfrm>
        </p:spPr>
        <p:txBody>
          <a:bodyPr/>
          <a:lstStyle>
            <a:lvl1pPr>
              <a:defRPr>
                <a:solidFill>
                  <a:srgbClr val="A5977A"/>
                </a:solidFill>
              </a:defRPr>
            </a:lvl1pPr>
          </a:lstStyle>
          <a:p>
            <a:fld id="{02B86D42-3B60-E24E-9E0C-922107F081A7}" type="slidenum">
              <a:rPr lang="en-US" smtClean="0"/>
              <a:pPr/>
              <a:t>‹#›</a:t>
            </a:fld>
            <a:endParaRPr lang="en-US" dirty="0"/>
          </a:p>
        </p:txBody>
      </p:sp>
      <p:pic>
        <p:nvPicPr>
          <p:cNvPr id="5" name="Picture 4">
            <a:extLst>
              <a:ext uri="{FF2B5EF4-FFF2-40B4-BE49-F238E27FC236}">
                <a16:creationId xmlns:a16="http://schemas.microsoft.com/office/drawing/2014/main" id="{A58FC50D-E2CF-1EE7-DB95-D8DAAEE6E8E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68885" y="138151"/>
            <a:ext cx="1815789" cy="226973"/>
          </a:xfrm>
          <a:prstGeom prst="rect">
            <a:avLst/>
          </a:prstGeom>
        </p:spPr>
      </p:pic>
    </p:spTree>
    <p:extLst>
      <p:ext uri="{BB962C8B-B14F-4D97-AF65-F5344CB8AC3E}">
        <p14:creationId xmlns:p14="http://schemas.microsoft.com/office/powerpoint/2010/main" val="2621939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F447-E7E9-F0D8-754F-FB9F691D4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E7353-9E68-1028-114F-A177247C03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1CF0133-8487-C43B-201E-8A10C7470D53}"/>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941376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8632-0F07-A719-6CAE-554ABCDA5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DC00C6-4602-FE4B-09E7-9A4A82BE81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FA6399-0232-7016-E525-99B9D4995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6882AE0-B564-5F27-D24E-71FFD7D13835}"/>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85055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p:custDataLst>
              <p:tags r:id="rId1"/>
            </p:custDataLst>
            <p:extLst>
              <p:ext uri="{D42A27DB-BD31-4B8C-83A1-F6EECF244321}">
                <p14:modId xmlns:p14="http://schemas.microsoft.com/office/powerpoint/2010/main" val="1097471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2">
            <a:extLst>
              <a:ext uri="{FF2B5EF4-FFF2-40B4-BE49-F238E27FC236}">
                <a16:creationId xmlns:a16="http://schemas.microsoft.com/office/drawing/2014/main" id="{0264F0F7-056A-4E75-BE43-15F521419416}"/>
              </a:ext>
            </a:extLst>
          </p:cNvPr>
          <p:cNvSpPr>
            <a:spLocks noGrp="1"/>
          </p:cNvSpPr>
          <p:nvPr>
            <p:ph type="title"/>
          </p:nvPr>
        </p:nvSpPr>
        <p:spPr>
          <a:xfrm>
            <a:off x="228599" y="407313"/>
            <a:ext cx="11850243" cy="430887"/>
          </a:xfrm>
          <a:prstGeom prst="rect">
            <a:avLst/>
          </a:prstGeom>
        </p:spPr>
        <p:txBody>
          <a:bodyPr lIns="0" tIns="0" rIns="0" bIns="0"/>
          <a:lstStyle>
            <a:lvl1pPr>
              <a:defRPr sz="2800" b="1" i="0">
                <a:solidFill>
                  <a:schemeClr val="bg1"/>
                </a:solidFill>
                <a:latin typeface="Tahoma"/>
                <a:cs typeface="Tahoma"/>
              </a:defRPr>
            </a:lvl1pPr>
          </a:lstStyle>
          <a:p>
            <a:r>
              <a:rPr lang="en-US"/>
              <a:t>Click to edit Master title style</a:t>
            </a:r>
            <a:endParaRPr/>
          </a:p>
        </p:txBody>
      </p:sp>
      <p:sp>
        <p:nvSpPr>
          <p:cNvPr id="9" name="Holder 3">
            <a:extLst>
              <a:ext uri="{FF2B5EF4-FFF2-40B4-BE49-F238E27FC236}">
                <a16:creationId xmlns:a16="http://schemas.microsoft.com/office/drawing/2014/main" id="{88E39888-863D-4892-960D-070574313BBA}"/>
              </a:ext>
            </a:extLst>
          </p:cNvPr>
          <p:cNvSpPr>
            <a:spLocks noGrp="1"/>
          </p:cNvSpPr>
          <p:nvPr>
            <p:ph type="body" idx="1"/>
          </p:nvPr>
        </p:nvSpPr>
        <p:spPr>
          <a:xfrm>
            <a:off x="228599" y="1371599"/>
            <a:ext cx="11850242" cy="4883509"/>
          </a:xfrm>
          <a:prstGeom prst="rect">
            <a:avLst/>
          </a:prstGeom>
        </p:spPr>
        <p:txBody>
          <a:bodyPr lIns="0" tIns="0" rIns="0" bIns="0"/>
          <a:lstStyle>
            <a:lvl1pPr>
              <a:defRPr sz="1600" b="0" i="0">
                <a:solidFill>
                  <a:schemeClr val="tx1"/>
                </a:solidFill>
                <a:latin typeface="Tahoma"/>
                <a:cs typeface="Tahoma"/>
              </a:defRPr>
            </a:lvl1pPr>
          </a:lstStyle>
          <a:p>
            <a:pPr lvl="0"/>
            <a:r>
              <a:rPr lang="en-US"/>
              <a:t>Edit Master text styles</a:t>
            </a:r>
          </a:p>
        </p:txBody>
      </p:sp>
    </p:spTree>
    <p:extLst>
      <p:ext uri="{BB962C8B-B14F-4D97-AF65-F5344CB8AC3E}">
        <p14:creationId xmlns:p14="http://schemas.microsoft.com/office/powerpoint/2010/main" val="1686229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E61B-2545-9EDF-B59C-9AA2655E0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01E5E-23A4-15ED-E1C6-F290D3CBDF1D}"/>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0" i="0" spc="200" baseline="0">
                <a:latin typeface="IBM Plex Sans Medium" panose="020B050305020300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8FEDF-AB98-8D66-CE77-C81187DC99D7}"/>
              </a:ext>
            </a:extLst>
          </p:cNvPr>
          <p:cNvSpPr>
            <a:spLocks noGrp="1"/>
          </p:cNvSpPr>
          <p:nvPr>
            <p:ph sz="half" idx="2"/>
          </p:nvPr>
        </p:nvSpPr>
        <p:spPr>
          <a:xfrm>
            <a:off x="839788" y="2505075"/>
            <a:ext cx="5157787" cy="3684588"/>
          </a:xfrm>
        </p:spPr>
        <p:txBody>
          <a:bodyPr/>
          <a:lstStyle>
            <a:lvl1pPr>
              <a:defRPr sz="20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64E4BB-90CB-636B-A8FE-C232CE464ED4}"/>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lang="en-US" sz="2000" b="0" i="0" kern="1200" spc="200" baseline="0" dirty="0" smtClean="0">
                <a:solidFill>
                  <a:schemeClr val="tx1"/>
                </a:solidFill>
                <a:latin typeface="IBM Plex Sans Medium" panose="020B05030502030002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a:extLst>
              <a:ext uri="{FF2B5EF4-FFF2-40B4-BE49-F238E27FC236}">
                <a16:creationId xmlns:a16="http://schemas.microsoft.com/office/drawing/2014/main" id="{D4CD2E30-5D2F-6507-560A-92320D61223C}"/>
              </a:ext>
            </a:extLst>
          </p:cNvPr>
          <p:cNvSpPr>
            <a:spLocks noGrp="1"/>
          </p:cNvSpPr>
          <p:nvPr>
            <p:ph sz="quarter" idx="4"/>
          </p:nvPr>
        </p:nvSpPr>
        <p:spPr>
          <a:xfrm>
            <a:off x="6172200" y="2505075"/>
            <a:ext cx="5183188" cy="3684588"/>
          </a:xfrm>
        </p:spPr>
        <p:txBody>
          <a:bodyPr/>
          <a:lstStyle>
            <a:lvl1pPr>
              <a:defRPr sz="20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4F1CB50D-592C-64B6-AD92-EF920200649D}"/>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057560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0008-56D2-80CB-367E-9FE458FCFAD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F575B47-9223-BC56-54CD-9B2DAB597E18}"/>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816542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B6F14-D889-2110-C374-D51B937C17C6}"/>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383128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9274-C79D-DE24-7136-CABB73AF8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E222C-E453-6302-7793-E59D7F177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036180-EFCF-5200-8B57-6BFD4F853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6440175-428A-B673-7B2E-1743A98155C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863689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1665-59BA-7954-985D-014075985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C901A-ACBC-7F68-D2C1-A61F87D7B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EE0B4-3A68-D093-C8A3-DC6936CA0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F345B72-8283-88F6-8A4B-62B5A0F02057}"/>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10513987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7CE5-B7D6-0FB4-4722-16AC722B4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5A31B6-84A9-930C-A590-415D4D1C7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8CAE3F-AC13-A012-3D84-7F65BEA8098A}"/>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386600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6BC52-C2EA-BE55-6399-A688DF3BF8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3C903-6EA9-57C0-F86E-43646BF38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1259201-F0BE-43DA-4CC9-5BBB3611885C}"/>
              </a:ext>
            </a:extLst>
          </p:cNvPr>
          <p:cNvSpPr>
            <a:spLocks noGrp="1"/>
          </p:cNvSpPr>
          <p:nvPr>
            <p:ph type="sldNum" sz="quarter" idx="12"/>
          </p:nvPr>
        </p:nvSpPr>
        <p:spPr/>
        <p:txBody>
          <a:bodyPr/>
          <a:lstStyle/>
          <a:p>
            <a:fld id="{02B86D42-3B60-E24E-9E0C-922107F081A7}" type="slidenum">
              <a:rPr lang="en-US" smtClean="0"/>
              <a:t>‹#›</a:t>
            </a:fld>
            <a:endParaRPr lang="en-US"/>
          </a:p>
        </p:txBody>
      </p:sp>
    </p:spTree>
    <p:extLst>
      <p:ext uri="{BB962C8B-B14F-4D97-AF65-F5344CB8AC3E}">
        <p14:creationId xmlns:p14="http://schemas.microsoft.com/office/powerpoint/2010/main" val="221239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600EEE1-0A85-4E94-B41F-7BAB68BEE893}"/>
              </a:ext>
            </a:extLst>
          </p:cNvPr>
          <p:cNvGraphicFramePr>
            <a:graphicFrameLocks noChangeAspect="1"/>
          </p:cNvGraphicFramePr>
          <p:nvPr>
            <p:custDataLst>
              <p:tags r:id="rId1"/>
            </p:custDataLst>
            <p:extLst>
              <p:ext uri="{D42A27DB-BD31-4B8C-83A1-F6EECF244321}">
                <p14:modId xmlns:p14="http://schemas.microsoft.com/office/powerpoint/2010/main" val="2429941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9600EEE1-0A85-4E94-B41F-7BAB68BEE8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8" name="Holder 3">
            <a:extLst>
              <a:ext uri="{FF2B5EF4-FFF2-40B4-BE49-F238E27FC236}">
                <a16:creationId xmlns:a16="http://schemas.microsoft.com/office/drawing/2014/main" id="{65B8C762-CC69-4F95-8DBC-EA402B0BB077}"/>
              </a:ext>
            </a:extLst>
          </p:cNvPr>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9" name="Holder 4">
            <a:extLst>
              <a:ext uri="{FF2B5EF4-FFF2-40B4-BE49-F238E27FC236}">
                <a16:creationId xmlns:a16="http://schemas.microsoft.com/office/drawing/2014/main" id="{7F0803D4-9830-4471-93B0-E0738CC60521}"/>
              </a:ext>
            </a:extLst>
          </p:cNvPr>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10" name="Holder 3">
            <a:extLst>
              <a:ext uri="{FF2B5EF4-FFF2-40B4-BE49-F238E27FC236}">
                <a16:creationId xmlns:a16="http://schemas.microsoft.com/office/drawing/2014/main" id="{A264824F-DCE4-4775-AF3D-81834184E79C}"/>
              </a:ext>
            </a:extLst>
          </p:cNvPr>
          <p:cNvSpPr>
            <a:spLocks noGrp="1"/>
          </p:cNvSpPr>
          <p:nvPr>
            <p:ph type="subTitle" idx="4"/>
          </p:nvPr>
        </p:nvSpPr>
        <p:spPr>
          <a:xfrm>
            <a:off x="228599" y="1018401"/>
            <a:ext cx="11850242" cy="276999"/>
          </a:xfrm>
          <a:prstGeom prst="rect">
            <a:avLst/>
          </a:prstGeom>
        </p:spPr>
        <p:txBody>
          <a:bodyPr wrap="square" lIns="0" tIns="0" rIns="0" bIns="0">
            <a:spAutoFit/>
          </a:bodyPr>
          <a:lstStyle>
            <a:lvl1pPr>
              <a:defRPr sz="1800">
                <a:solidFill>
                  <a:schemeClr val="tx1"/>
                </a:solidFill>
              </a:defRPr>
            </a:lvl1pPr>
          </a:lstStyle>
          <a:p>
            <a:r>
              <a:rPr lang="en-US"/>
              <a:t>Click to edit Master subtitle style</a:t>
            </a:r>
            <a:endParaRPr/>
          </a:p>
        </p:txBody>
      </p:sp>
      <p:sp>
        <p:nvSpPr>
          <p:cNvPr id="13" name="Holder 2">
            <a:extLst>
              <a:ext uri="{FF2B5EF4-FFF2-40B4-BE49-F238E27FC236}">
                <a16:creationId xmlns:a16="http://schemas.microsoft.com/office/drawing/2014/main" id="{03F27790-1676-4B84-8CB3-F29B208B9FD2}"/>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r>
              <a:rPr lang="en-US"/>
              <a:t>Click to edit Master title style</a:t>
            </a:r>
            <a:endParaRPr/>
          </a:p>
        </p:txBody>
      </p:sp>
    </p:spTree>
    <p:extLst>
      <p:ext uri="{BB962C8B-B14F-4D97-AF65-F5344CB8AC3E}">
        <p14:creationId xmlns:p14="http://schemas.microsoft.com/office/powerpoint/2010/main" val="73530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66D000-5846-475D-A18D-3EA0A3D33A49}"/>
              </a:ext>
            </a:extLst>
          </p:cNvPr>
          <p:cNvGraphicFramePr>
            <a:graphicFrameLocks noChangeAspect="1"/>
          </p:cNvGraphicFramePr>
          <p:nvPr>
            <p:custDataLst>
              <p:tags r:id="rId1"/>
            </p:custDataLst>
            <p:extLst>
              <p:ext uri="{D42A27DB-BD31-4B8C-83A1-F6EECF244321}">
                <p14:modId xmlns:p14="http://schemas.microsoft.com/office/powerpoint/2010/main" val="4007550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F266D000-5846-475D-A18D-3EA0A3D33A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7" name="Holder 7"/>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11" name="Holder 2">
            <a:extLst>
              <a:ext uri="{FF2B5EF4-FFF2-40B4-BE49-F238E27FC236}">
                <a16:creationId xmlns:a16="http://schemas.microsoft.com/office/drawing/2014/main" id="{EB075CD0-A98D-4CFE-91DE-FB6223A8569E}"/>
              </a:ext>
            </a:extLst>
          </p:cNvPr>
          <p:cNvSpPr>
            <a:spLocks noGrp="1"/>
          </p:cNvSpPr>
          <p:nvPr>
            <p:ph type="title"/>
          </p:nvPr>
        </p:nvSpPr>
        <p:spPr>
          <a:xfrm>
            <a:off x="228599" y="408801"/>
            <a:ext cx="11850243" cy="430887"/>
          </a:xfrm>
          <a:prstGeom prst="rect">
            <a:avLst/>
          </a:prstGeom>
        </p:spPr>
        <p:txBody>
          <a:bodyPr lIns="0" tIns="0" rIns="0" bIns="0"/>
          <a:lstStyle>
            <a:lvl1pPr>
              <a:defRPr sz="2800" b="1" i="0">
                <a:solidFill>
                  <a:schemeClr val="bg1"/>
                </a:solidFill>
                <a:latin typeface="Tahoma"/>
                <a:cs typeface="Tahoma"/>
              </a:defRPr>
            </a:lvl1pPr>
          </a:lstStyle>
          <a:p>
            <a:r>
              <a:rPr lang="en-US"/>
              <a:t>Click to edit Master title style</a:t>
            </a:r>
            <a:endParaRPr/>
          </a:p>
        </p:txBody>
      </p:sp>
    </p:spTree>
    <p:extLst>
      <p:ext uri="{BB962C8B-B14F-4D97-AF65-F5344CB8AC3E}">
        <p14:creationId xmlns:p14="http://schemas.microsoft.com/office/powerpoint/2010/main" val="100891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DF8DF6-108C-4420-A996-57F80A154C32}"/>
              </a:ext>
            </a:extLst>
          </p:cNvPr>
          <p:cNvGraphicFramePr>
            <a:graphicFrameLocks noChangeAspect="1"/>
          </p:cNvGraphicFramePr>
          <p:nvPr>
            <p:custDataLst>
              <p:tags r:id="rId1"/>
            </p:custDataLst>
            <p:extLst>
              <p:ext uri="{D42A27DB-BD31-4B8C-83A1-F6EECF244321}">
                <p14:modId xmlns:p14="http://schemas.microsoft.com/office/powerpoint/2010/main" val="427312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2DF8DF6-108C-4420-A996-57F80A154C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Holder 5"/>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7" name="Holder 2">
            <a:extLst>
              <a:ext uri="{FF2B5EF4-FFF2-40B4-BE49-F238E27FC236}">
                <a16:creationId xmlns:a16="http://schemas.microsoft.com/office/drawing/2014/main" id="{D921EC64-B226-461A-94AB-7525F0EAE6F5}"/>
              </a:ext>
            </a:extLst>
          </p:cNvPr>
          <p:cNvSpPr>
            <a:spLocks noGrp="1"/>
          </p:cNvSpPr>
          <p:nvPr>
            <p:ph type="title"/>
          </p:nvPr>
        </p:nvSpPr>
        <p:spPr>
          <a:xfrm>
            <a:off x="228599" y="407313"/>
            <a:ext cx="11850243" cy="430887"/>
          </a:xfrm>
          <a:prstGeom prst="rect">
            <a:avLst/>
          </a:prstGeom>
        </p:spPr>
        <p:txBody>
          <a:bodyPr lIns="0" tIns="0" rIns="0" bIns="0"/>
          <a:lstStyle>
            <a:lvl1pPr>
              <a:defRPr sz="2800" b="1" i="0">
                <a:solidFill>
                  <a:schemeClr val="bg1"/>
                </a:solidFill>
                <a:latin typeface="Tahoma"/>
                <a:cs typeface="Tahoma"/>
              </a:defRPr>
            </a:lvl1pPr>
          </a:lstStyle>
          <a:p>
            <a:r>
              <a:rPr lang="en-US"/>
              <a:t>Click to edit Master title style</a:t>
            </a:r>
            <a:endParaRPr/>
          </a:p>
        </p:txBody>
      </p:sp>
    </p:spTree>
    <p:extLst>
      <p:ext uri="{BB962C8B-B14F-4D97-AF65-F5344CB8AC3E}">
        <p14:creationId xmlns:p14="http://schemas.microsoft.com/office/powerpoint/2010/main" val="425326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F71AC9-FBEC-4E22-814B-930808ACA885}"/>
              </a:ext>
            </a:extLst>
          </p:cNvPr>
          <p:cNvGraphicFramePr>
            <a:graphicFrameLocks noChangeAspect="1"/>
          </p:cNvGraphicFramePr>
          <p:nvPr>
            <p:custDataLst>
              <p:tags r:id="rId1"/>
            </p:custDataLst>
            <p:extLst>
              <p:ext uri="{D42A27DB-BD31-4B8C-83A1-F6EECF244321}">
                <p14:modId xmlns:p14="http://schemas.microsoft.com/office/powerpoint/2010/main" val="4009695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A2F71AC9-FBEC-4E22-814B-930808ACA8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p:txBody>
          <a:bodyPr lIns="0" tIns="0" rIns="0" bIns="0"/>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sp>
        <p:nvSpPr>
          <p:cNvPr id="2" name="Rectangle 1">
            <a:extLst>
              <a:ext uri="{FF2B5EF4-FFF2-40B4-BE49-F238E27FC236}">
                <a16:creationId xmlns:a16="http://schemas.microsoft.com/office/drawing/2014/main" id="{D196FF8D-700F-419E-AA24-801CD54DA45D}"/>
              </a:ext>
            </a:extLst>
          </p:cNvPr>
          <p:cNvSpPr/>
          <p:nvPr/>
        </p:nvSpPr>
        <p:spPr>
          <a:xfrm>
            <a:off x="762000" y="1676400"/>
            <a:ext cx="1676400" cy="685800"/>
          </a:xfrm>
          <a:prstGeom prst="rect">
            <a:avLst/>
          </a:prstGeom>
          <a:solidFill>
            <a:srgbClr val="E3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Orange</a:t>
            </a:r>
          </a:p>
          <a:p>
            <a:pPr algn="ctr"/>
            <a:r>
              <a:rPr lang="en-US" sz="1200"/>
              <a:t>227/85/48</a:t>
            </a:r>
          </a:p>
          <a:p>
            <a:pPr algn="ctr"/>
            <a:r>
              <a:rPr lang="en-US" sz="1200"/>
              <a:t>Hex #E35530</a:t>
            </a:r>
          </a:p>
        </p:txBody>
      </p:sp>
      <p:sp>
        <p:nvSpPr>
          <p:cNvPr id="10" name="Rectangle 9">
            <a:extLst>
              <a:ext uri="{FF2B5EF4-FFF2-40B4-BE49-F238E27FC236}">
                <a16:creationId xmlns:a16="http://schemas.microsoft.com/office/drawing/2014/main" id="{E22BAD86-5FF7-410A-B4CE-E142A946803A}"/>
              </a:ext>
            </a:extLst>
          </p:cNvPr>
          <p:cNvSpPr/>
          <p:nvPr/>
        </p:nvSpPr>
        <p:spPr>
          <a:xfrm>
            <a:off x="3009900" y="1676400"/>
            <a:ext cx="1676400" cy="6858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Black</a:t>
            </a:r>
          </a:p>
          <a:p>
            <a:pPr algn="ctr"/>
            <a:r>
              <a:rPr lang="en-US" sz="1200"/>
              <a:t>48/48/48</a:t>
            </a:r>
          </a:p>
          <a:p>
            <a:pPr algn="ctr"/>
            <a:r>
              <a:rPr lang="en-US" sz="1200"/>
              <a:t>Hex #303030</a:t>
            </a:r>
          </a:p>
        </p:txBody>
      </p:sp>
      <p:sp>
        <p:nvSpPr>
          <p:cNvPr id="11" name="Rectangle 10">
            <a:extLst>
              <a:ext uri="{FF2B5EF4-FFF2-40B4-BE49-F238E27FC236}">
                <a16:creationId xmlns:a16="http://schemas.microsoft.com/office/drawing/2014/main" id="{0D06A38F-3CFF-4498-B7F6-B48C253826B7}"/>
              </a:ext>
            </a:extLst>
          </p:cNvPr>
          <p:cNvSpPr/>
          <p:nvPr/>
        </p:nvSpPr>
        <p:spPr>
          <a:xfrm>
            <a:off x="5257800" y="1676400"/>
            <a:ext cx="1676400" cy="685800"/>
          </a:xfrm>
          <a:prstGeom prst="rect">
            <a:avLst/>
          </a:prstGeom>
          <a:solidFill>
            <a:srgbClr val="AD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Light Blue</a:t>
            </a:r>
          </a:p>
          <a:p>
            <a:pPr algn="ctr"/>
            <a:r>
              <a:rPr lang="en-US" sz="1200"/>
              <a:t>173/211/222</a:t>
            </a:r>
          </a:p>
          <a:p>
            <a:pPr algn="ctr"/>
            <a:r>
              <a:rPr lang="en-US" sz="1200"/>
              <a:t>Hex #ADD3DE</a:t>
            </a:r>
          </a:p>
        </p:txBody>
      </p:sp>
      <p:sp>
        <p:nvSpPr>
          <p:cNvPr id="12" name="Rectangle 11">
            <a:extLst>
              <a:ext uri="{FF2B5EF4-FFF2-40B4-BE49-F238E27FC236}">
                <a16:creationId xmlns:a16="http://schemas.microsoft.com/office/drawing/2014/main" id="{E3626A70-5387-47C3-AF97-DB0AC9BB2503}"/>
              </a:ext>
            </a:extLst>
          </p:cNvPr>
          <p:cNvSpPr/>
          <p:nvPr/>
        </p:nvSpPr>
        <p:spPr>
          <a:xfrm>
            <a:off x="7505700" y="1676400"/>
            <a:ext cx="1676400" cy="685800"/>
          </a:xfrm>
          <a:prstGeom prst="rect">
            <a:avLst/>
          </a:prstGeom>
          <a:solidFill>
            <a:srgbClr val="A59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Olive</a:t>
            </a:r>
          </a:p>
          <a:p>
            <a:pPr algn="ctr"/>
            <a:r>
              <a:rPr lang="en-US" sz="1200"/>
              <a:t>165/151/122</a:t>
            </a:r>
          </a:p>
          <a:p>
            <a:pPr algn="ctr"/>
            <a:r>
              <a:rPr lang="en-US" sz="1200"/>
              <a:t>Hex #A5977A</a:t>
            </a:r>
          </a:p>
        </p:txBody>
      </p:sp>
      <p:sp>
        <p:nvSpPr>
          <p:cNvPr id="13" name="Rectangle 12">
            <a:extLst>
              <a:ext uri="{FF2B5EF4-FFF2-40B4-BE49-F238E27FC236}">
                <a16:creationId xmlns:a16="http://schemas.microsoft.com/office/drawing/2014/main" id="{8409DCFB-B236-4D50-9F48-487037AA337F}"/>
              </a:ext>
            </a:extLst>
          </p:cNvPr>
          <p:cNvSpPr/>
          <p:nvPr/>
        </p:nvSpPr>
        <p:spPr>
          <a:xfrm>
            <a:off x="9753600" y="1676400"/>
            <a:ext cx="1676400" cy="685800"/>
          </a:xfrm>
          <a:prstGeom prst="rect">
            <a:avLst/>
          </a:prstGeom>
          <a:solidFill>
            <a:srgbClr val="377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Blue</a:t>
            </a:r>
          </a:p>
          <a:p>
            <a:pPr algn="ctr"/>
            <a:r>
              <a:rPr lang="en-US" sz="1200"/>
              <a:t>55/121/168</a:t>
            </a:r>
          </a:p>
          <a:p>
            <a:pPr algn="ctr"/>
            <a:r>
              <a:rPr lang="en-US" sz="1200"/>
              <a:t>Hex #3779A8</a:t>
            </a:r>
          </a:p>
        </p:txBody>
      </p:sp>
      <p:sp>
        <p:nvSpPr>
          <p:cNvPr id="4" name="TextBox 3">
            <a:extLst>
              <a:ext uri="{FF2B5EF4-FFF2-40B4-BE49-F238E27FC236}">
                <a16:creationId xmlns:a16="http://schemas.microsoft.com/office/drawing/2014/main" id="{D86F3862-86C4-4F2B-BD60-9B144FB6CD03}"/>
              </a:ext>
            </a:extLst>
          </p:cNvPr>
          <p:cNvSpPr txBox="1">
            <a:spLocks/>
          </p:cNvSpPr>
          <p:nvPr/>
        </p:nvSpPr>
        <p:spPr>
          <a:xfrm>
            <a:off x="228599" y="0"/>
            <a:ext cx="11850244" cy="523220"/>
          </a:xfrm>
          <a:prstGeom prst="rect">
            <a:avLst/>
          </a:prstGeom>
          <a:noFill/>
        </p:spPr>
        <p:txBody>
          <a:bodyPr wrap="squar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Colors</a:t>
            </a:r>
          </a:p>
        </p:txBody>
      </p:sp>
    </p:spTree>
    <p:extLst>
      <p:ext uri="{BB962C8B-B14F-4D97-AF65-F5344CB8AC3E}">
        <p14:creationId xmlns:p14="http://schemas.microsoft.com/office/powerpoint/2010/main" val="258590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oleObject" Target="../embeddings/oleObject4.bin"/><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6.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oleObject" Target="../embeddings/oleObject4.bin"/><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ags" Target="../tags/tag2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F467BC-263B-4472-BC41-AF879D88D6F0}"/>
              </a:ext>
            </a:extLst>
          </p:cNvPr>
          <p:cNvGraphicFramePr>
            <a:graphicFrameLocks noChangeAspect="1"/>
          </p:cNvGraphicFramePr>
          <p:nvPr userDrawn="1">
            <p:custDataLst>
              <p:tags r:id="rId5"/>
            </p:custDataLst>
            <p:extLst>
              <p:ext uri="{D42A27DB-BD31-4B8C-83A1-F6EECF244321}">
                <p14:modId xmlns:p14="http://schemas.microsoft.com/office/powerpoint/2010/main" val="2803319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39F467BC-263B-4472-BC41-AF879D88D6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object 2">
            <a:extLst>
              <a:ext uri="{FF2B5EF4-FFF2-40B4-BE49-F238E27FC236}">
                <a16:creationId xmlns:a16="http://schemas.microsoft.com/office/drawing/2014/main" id="{E9C18B55-EE27-4888-908D-2CF084527B50}"/>
              </a:ext>
            </a:extLst>
          </p:cNvPr>
          <p:cNvSpPr/>
          <p:nvPr userDrawn="1"/>
        </p:nvSpPr>
        <p:spPr>
          <a:xfrm>
            <a:off x="-1" y="0"/>
            <a:ext cx="12192000" cy="6857998"/>
          </a:xfrm>
          <a:prstGeom prst="rect">
            <a:avLst/>
          </a:prstGeom>
          <a:solidFill>
            <a:schemeClr val="tx1">
              <a:lumMod val="75000"/>
              <a:lumOff val="25000"/>
            </a:schemeClr>
          </a:solidFill>
        </p:spPr>
        <p:txBody>
          <a:bodyPr wrap="square" lIns="0" tIns="0" rIns="0" bIns="0" rtlCol="0"/>
          <a:lstStyle/>
          <a:p>
            <a:endParaRPr/>
          </a:p>
        </p:txBody>
      </p:sp>
      <p:pic>
        <p:nvPicPr>
          <p:cNvPr id="9" name="Picture 8">
            <a:extLst>
              <a:ext uri="{FF2B5EF4-FFF2-40B4-BE49-F238E27FC236}">
                <a16:creationId xmlns:a16="http://schemas.microsoft.com/office/drawing/2014/main" id="{3E1E708A-0976-4DEC-B8BC-FC923CB886D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96000" y="410650"/>
            <a:ext cx="5572642" cy="579950"/>
          </a:xfrm>
          <a:prstGeom prst="rect">
            <a:avLst/>
          </a:prstGeom>
        </p:spPr>
      </p:pic>
      <p:sp>
        <p:nvSpPr>
          <p:cNvPr id="11" name="Parallelogram 10">
            <a:extLst>
              <a:ext uri="{FF2B5EF4-FFF2-40B4-BE49-F238E27FC236}">
                <a16:creationId xmlns:a16="http://schemas.microsoft.com/office/drawing/2014/main" id="{54D0A00C-9110-48F8-AA8F-D78158DB5DA9}"/>
              </a:ext>
            </a:extLst>
          </p:cNvPr>
          <p:cNvSpPr/>
          <p:nvPr userDrawn="1"/>
        </p:nvSpPr>
        <p:spPr>
          <a:xfrm>
            <a:off x="1" y="-1"/>
            <a:ext cx="5943601" cy="6858001"/>
          </a:xfrm>
          <a:prstGeom prst="parallelogram">
            <a:avLst>
              <a:gd name="adj" fmla="val 22276"/>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l" descr=" ">
            <a:extLst>
              <a:ext uri="{FF2B5EF4-FFF2-40B4-BE49-F238E27FC236}">
                <a16:creationId xmlns:a16="http://schemas.microsoft.com/office/drawing/2014/main" id="{4B7AB5F3-EBB8-4893-B5B5-E7235CFD826E}"/>
              </a:ext>
            </a:extLst>
          </p:cNvPr>
          <p:cNvSpPr txBox="1"/>
          <p:nvPr userDrawn="1"/>
        </p:nvSpPr>
        <p:spPr>
          <a:xfrm>
            <a:off x="0" y="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4" name="fl" descr="PUBLIC  ">
            <a:extLst>
              <a:ext uri="{FF2B5EF4-FFF2-40B4-BE49-F238E27FC236}">
                <a16:creationId xmlns:a16="http://schemas.microsoft.com/office/drawing/2014/main" id="{D187E9EF-4E3D-4E6A-8C9E-AEBA4C2EFE85}"/>
              </a:ext>
            </a:extLst>
          </p:cNvPr>
          <p:cNvSpPr txBox="1"/>
          <p:nvPr userDrawn="1"/>
        </p:nvSpPr>
        <p:spPr>
          <a:xfrm>
            <a:off x="0" y="6515100"/>
            <a:ext cx="12192000" cy="246221"/>
          </a:xfrm>
          <a:prstGeom prst="rect">
            <a:avLst/>
          </a:prstGeom>
          <a:noFill/>
        </p:spPr>
        <p:txBody>
          <a:bodyPr vert="horz" rtlCol="0">
            <a:spAutoFit/>
          </a:bodyPr>
          <a:lstStyle/>
          <a:p>
            <a:pPr algn="l"/>
            <a:r>
              <a:rPr lang="en-US" sz="1000" b="0" i="0" u="none" baseline="0">
                <a:solidFill>
                  <a:srgbClr val="000000"/>
                </a:solidFill>
                <a:latin typeface="Microsoft Sans Serif" panose="020B0604020202020204" pitchFamily="34" charset="0"/>
              </a:rPr>
              <a:t>PUBLIC  </a:t>
            </a:r>
          </a:p>
        </p:txBody>
      </p:sp>
    </p:spTree>
    <p:extLst>
      <p:ext uri="{BB962C8B-B14F-4D97-AF65-F5344CB8AC3E}">
        <p14:creationId xmlns:p14="http://schemas.microsoft.com/office/powerpoint/2010/main" val="493276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3CE4D-ACF7-4080-97B3-9F06EDEAAD66}"/>
              </a:ext>
            </a:extLst>
          </p:cNvPr>
          <p:cNvSpPr>
            <a:spLocks/>
          </p:cNvSpPr>
          <p:nvPr/>
        </p:nvSpPr>
        <p:spPr>
          <a:xfrm>
            <a:off x="0" y="1"/>
            <a:ext cx="12192000" cy="96882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hidden="1">
            <a:extLst>
              <a:ext uri="{FF2B5EF4-FFF2-40B4-BE49-F238E27FC236}">
                <a16:creationId xmlns:a16="http://schemas.microsoft.com/office/drawing/2014/main" id="{0896F9FF-1CC2-484A-8C9A-6F17A8E71D12}"/>
              </a:ext>
            </a:extLst>
          </p:cNvPr>
          <p:cNvGraphicFramePr>
            <a:graphicFrameLocks noChangeAspect="1"/>
          </p:cNvGraphicFramePr>
          <p:nvPr>
            <p:custDataLst>
              <p:tags r:id="rId12"/>
            </p:custDataLst>
            <p:extLst>
              <p:ext uri="{D42A27DB-BD31-4B8C-83A1-F6EECF244321}">
                <p14:modId xmlns:p14="http://schemas.microsoft.com/office/powerpoint/2010/main" val="1567788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17" name="Object 16" hidden="1">
                        <a:extLst>
                          <a:ext uri="{FF2B5EF4-FFF2-40B4-BE49-F238E27FC236}">
                            <a16:creationId xmlns:a16="http://schemas.microsoft.com/office/drawing/2014/main" id="{0896F9FF-1CC2-484A-8C9A-6F17A8E71D1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a:xfrm>
            <a:off x="11790553" y="6630042"/>
            <a:ext cx="288290" cy="194945"/>
          </a:xfrm>
          <a:prstGeom prst="rect">
            <a:avLst/>
          </a:prstGeom>
        </p:spPr>
        <p:txBody>
          <a:bodyPr wrap="square" lIns="0" tIns="0" rIns="0" bIns="0">
            <a:spAutoFit/>
          </a:bodyPr>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pic>
        <p:nvPicPr>
          <p:cNvPr id="21" name="Picture 20">
            <a:extLst>
              <a:ext uri="{FF2B5EF4-FFF2-40B4-BE49-F238E27FC236}">
                <a16:creationId xmlns:a16="http://schemas.microsoft.com/office/drawing/2014/main" id="{F4AEA90D-10BC-4E0F-B019-DAE7EFFA923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63200" y="66640"/>
            <a:ext cx="1712330" cy="178204"/>
          </a:xfrm>
          <a:prstGeom prst="rect">
            <a:avLst/>
          </a:prstGeom>
        </p:spPr>
      </p:pic>
      <p:sp>
        <p:nvSpPr>
          <p:cNvPr id="3" name="hl" descr=" ">
            <a:extLst>
              <a:ext uri="{FF2B5EF4-FFF2-40B4-BE49-F238E27FC236}">
                <a16:creationId xmlns:a16="http://schemas.microsoft.com/office/drawing/2014/main" id="{FBAB7291-485A-4CB4-A7E9-1CE7CDB2DB42}"/>
              </a:ext>
            </a:extLst>
          </p:cNvPr>
          <p:cNvSpPr txBox="1"/>
          <p:nvPr/>
        </p:nvSpPr>
        <p:spPr>
          <a:xfrm>
            <a:off x="0" y="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8946283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hdr="0" ftr="0" dt="0"/>
  <p:txStyles>
    <p:titleStyle>
      <a:lvl1pPr eaLnBrk="1" hangingPunct="1">
        <a:defRPr sz="2800">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3CE4D-ACF7-4080-97B3-9F06EDEAAD66}"/>
              </a:ext>
            </a:extLst>
          </p:cNvPr>
          <p:cNvSpPr>
            <a:spLocks/>
          </p:cNvSpPr>
          <p:nvPr userDrawn="1"/>
        </p:nvSpPr>
        <p:spPr>
          <a:xfrm>
            <a:off x="0" y="1"/>
            <a:ext cx="12192000" cy="9688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hidden="1">
            <a:extLst>
              <a:ext uri="{FF2B5EF4-FFF2-40B4-BE49-F238E27FC236}">
                <a16:creationId xmlns:a16="http://schemas.microsoft.com/office/drawing/2014/main" id="{0896F9FF-1CC2-484A-8C9A-6F17A8E71D12}"/>
              </a:ext>
            </a:extLst>
          </p:cNvPr>
          <p:cNvGraphicFramePr>
            <a:graphicFrameLocks noChangeAspect="1"/>
          </p:cNvGraphicFramePr>
          <p:nvPr userDrawn="1">
            <p:custDataLst>
              <p:tags r:id="rId11"/>
            </p:custDataLst>
            <p:extLst>
              <p:ext uri="{D42A27DB-BD31-4B8C-83A1-F6EECF244321}">
                <p14:modId xmlns:p14="http://schemas.microsoft.com/office/powerpoint/2010/main" val="3554149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4" progId="TCLayout.ActiveDocument.1">
                  <p:embed/>
                </p:oleObj>
              </mc:Choice>
              <mc:Fallback>
                <p:oleObj name="think-cell Slide" r:id="rId12" imgW="395" imgH="394" progId="TCLayout.ActiveDocument.1">
                  <p:embed/>
                  <p:pic>
                    <p:nvPicPr>
                      <p:cNvPr id="17" name="Object 16" hidden="1">
                        <a:extLst>
                          <a:ext uri="{FF2B5EF4-FFF2-40B4-BE49-F238E27FC236}">
                            <a16:creationId xmlns:a16="http://schemas.microsoft.com/office/drawing/2014/main" id="{0896F9FF-1CC2-484A-8C9A-6F17A8E71D1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a:xfrm>
            <a:off x="11790553" y="6630042"/>
            <a:ext cx="288290" cy="194945"/>
          </a:xfrm>
          <a:prstGeom prst="rect">
            <a:avLst/>
          </a:prstGeom>
        </p:spPr>
        <p:txBody>
          <a:bodyPr wrap="square" lIns="0" tIns="0" rIns="0" bIns="0">
            <a:spAutoFit/>
          </a:bodyPr>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pic>
        <p:nvPicPr>
          <p:cNvPr id="21" name="Picture 20">
            <a:extLst>
              <a:ext uri="{FF2B5EF4-FFF2-40B4-BE49-F238E27FC236}">
                <a16:creationId xmlns:a16="http://schemas.microsoft.com/office/drawing/2014/main" id="{F4AEA90D-10BC-4E0F-B019-DAE7EFFA923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63200" y="66640"/>
            <a:ext cx="1712330" cy="178204"/>
          </a:xfrm>
          <a:prstGeom prst="rect">
            <a:avLst/>
          </a:prstGeom>
        </p:spPr>
      </p:pic>
      <p:sp>
        <p:nvSpPr>
          <p:cNvPr id="3" name="hl" descr=" ">
            <a:extLst>
              <a:ext uri="{FF2B5EF4-FFF2-40B4-BE49-F238E27FC236}">
                <a16:creationId xmlns:a16="http://schemas.microsoft.com/office/drawing/2014/main" id="{FBAB7291-485A-4CB4-A7E9-1CE7CDB2DB42}"/>
              </a:ext>
            </a:extLst>
          </p:cNvPr>
          <p:cNvSpPr txBox="1"/>
          <p:nvPr userDrawn="1"/>
        </p:nvSpPr>
        <p:spPr>
          <a:xfrm>
            <a:off x="0" y="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4" name="fl" descr=" ">
            <a:extLst>
              <a:ext uri="{FF2B5EF4-FFF2-40B4-BE49-F238E27FC236}">
                <a16:creationId xmlns:a16="http://schemas.microsoft.com/office/drawing/2014/main" id="{81401901-3EDF-43FC-9C0E-EA4F248EC426}"/>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1328621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defRPr sz="28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70F813-8F09-9872-6749-CA79D354A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04307-A867-F47D-E7F0-A49EC9F8F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4EF23F7-BC3F-7837-8E23-0CD218C99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IBM Plex Sans" panose="020B0503050203000203" pitchFamily="34" charset="0"/>
              </a:defRPr>
            </a:lvl1pPr>
          </a:lstStyle>
          <a:p>
            <a:fld id="{02B86D42-3B60-E24E-9E0C-922107F081A7}" type="slidenum">
              <a:rPr lang="en-US" smtClean="0"/>
              <a:pPr/>
              <a:t>‹#›</a:t>
            </a:fld>
            <a:endParaRPr lang="en-US"/>
          </a:p>
        </p:txBody>
      </p:sp>
    </p:spTree>
    <p:extLst>
      <p:ext uri="{BB962C8B-B14F-4D97-AF65-F5344CB8AC3E}">
        <p14:creationId xmlns:p14="http://schemas.microsoft.com/office/powerpoint/2010/main" val="9762086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3CE4D-ACF7-4080-97B3-9F06EDEAAD66}"/>
              </a:ext>
            </a:extLst>
          </p:cNvPr>
          <p:cNvSpPr>
            <a:spLocks/>
          </p:cNvSpPr>
          <p:nvPr userDrawn="1"/>
        </p:nvSpPr>
        <p:spPr>
          <a:xfrm>
            <a:off x="0" y="1"/>
            <a:ext cx="12192000" cy="9688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hidden="1">
            <a:extLst>
              <a:ext uri="{FF2B5EF4-FFF2-40B4-BE49-F238E27FC236}">
                <a16:creationId xmlns:a16="http://schemas.microsoft.com/office/drawing/2014/main" id="{0896F9FF-1CC2-484A-8C9A-6F17A8E71D12}"/>
              </a:ext>
            </a:extLst>
          </p:cNvPr>
          <p:cNvGraphicFramePr>
            <a:graphicFrameLocks noChangeAspect="1"/>
          </p:cNvGraphicFramePr>
          <p:nvPr userDrawn="1">
            <p:custDataLst>
              <p:tags r:id="rId12"/>
            </p:custDataLst>
            <p:extLst>
              <p:ext uri="{D42A27DB-BD31-4B8C-83A1-F6EECF244321}">
                <p14:modId xmlns:p14="http://schemas.microsoft.com/office/powerpoint/2010/main" val="3554149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17" name="Object 16" hidden="1">
                        <a:extLst>
                          <a:ext uri="{FF2B5EF4-FFF2-40B4-BE49-F238E27FC236}">
                            <a16:creationId xmlns:a16="http://schemas.microsoft.com/office/drawing/2014/main" id="{0896F9FF-1CC2-484A-8C9A-6F17A8E71D1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Holder 6"/>
          <p:cNvSpPr>
            <a:spLocks noGrp="1"/>
          </p:cNvSpPr>
          <p:nvPr>
            <p:ph type="sldNum" sz="quarter" idx="7"/>
          </p:nvPr>
        </p:nvSpPr>
        <p:spPr>
          <a:xfrm>
            <a:off x="11790553" y="6630042"/>
            <a:ext cx="288290" cy="194945"/>
          </a:xfrm>
          <a:prstGeom prst="rect">
            <a:avLst/>
          </a:prstGeom>
        </p:spPr>
        <p:txBody>
          <a:bodyPr wrap="square" lIns="0" tIns="0" rIns="0" bIns="0">
            <a:spAutoFit/>
          </a:bodyPr>
          <a:lstStyle>
            <a:lvl1pPr>
              <a:defRPr sz="1100" b="0" i="0">
                <a:solidFill>
                  <a:srgbClr val="424242"/>
                </a:solidFill>
                <a:latin typeface="Tahoma"/>
                <a:cs typeface="Tahoma"/>
              </a:defRPr>
            </a:lvl1pPr>
          </a:lstStyle>
          <a:p>
            <a:pPr marL="38100">
              <a:lnSpc>
                <a:spcPct val="100000"/>
              </a:lnSpc>
              <a:spcBef>
                <a:spcPts val="105"/>
              </a:spcBef>
            </a:pPr>
            <a:fld id="{81D60167-4931-47E6-BA6A-407CBD079E47}" type="slidenum">
              <a:rPr dirty="0"/>
              <a:t>‹#›</a:t>
            </a:fld>
            <a:endParaRPr/>
          </a:p>
        </p:txBody>
      </p:sp>
      <p:pic>
        <p:nvPicPr>
          <p:cNvPr id="21" name="Picture 20">
            <a:extLst>
              <a:ext uri="{FF2B5EF4-FFF2-40B4-BE49-F238E27FC236}">
                <a16:creationId xmlns:a16="http://schemas.microsoft.com/office/drawing/2014/main" id="{F4AEA90D-10BC-4E0F-B019-DAE7EFFA923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363200" y="66640"/>
            <a:ext cx="1712330" cy="178204"/>
          </a:xfrm>
          <a:prstGeom prst="rect">
            <a:avLst/>
          </a:prstGeom>
        </p:spPr>
      </p:pic>
      <p:sp>
        <p:nvSpPr>
          <p:cNvPr id="3" name="hl" descr=" ">
            <a:extLst>
              <a:ext uri="{FF2B5EF4-FFF2-40B4-BE49-F238E27FC236}">
                <a16:creationId xmlns:a16="http://schemas.microsoft.com/office/drawing/2014/main" id="{FBAB7291-485A-4CB4-A7E9-1CE7CDB2DB42}"/>
              </a:ext>
            </a:extLst>
          </p:cNvPr>
          <p:cNvSpPr txBox="1"/>
          <p:nvPr userDrawn="1"/>
        </p:nvSpPr>
        <p:spPr>
          <a:xfrm>
            <a:off x="0" y="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4" name="fl" descr=" ">
            <a:extLst>
              <a:ext uri="{FF2B5EF4-FFF2-40B4-BE49-F238E27FC236}">
                <a16:creationId xmlns:a16="http://schemas.microsoft.com/office/drawing/2014/main" id="{81401901-3EDF-43FC-9C0E-EA4F248EC426}"/>
              </a:ext>
            </a:extLst>
          </p:cNvPr>
          <p:cNvSpPr txBox="1"/>
          <p:nvPr userDrawn="1"/>
        </p:nvSpPr>
        <p:spPr>
          <a:xfrm>
            <a:off x="0" y="6537960"/>
            <a:ext cx="12192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70086406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defRPr sz="28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70F813-8F09-9872-6749-CA79D354A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04307-A867-F47D-E7F0-A49EC9F8F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4EF23F7-BC3F-7837-8E23-0CD218C99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IBM Plex Sans" panose="020B0503050203000203" pitchFamily="34" charset="0"/>
              </a:defRPr>
            </a:lvl1pPr>
          </a:lstStyle>
          <a:p>
            <a:fld id="{02B86D42-3B60-E24E-9E0C-922107F081A7}" type="slidenum">
              <a:rPr lang="en-US" smtClean="0"/>
              <a:pPr/>
              <a:t>‹#›</a:t>
            </a:fld>
            <a:endParaRPr lang="en-US"/>
          </a:p>
        </p:txBody>
      </p:sp>
    </p:spTree>
    <p:extLst>
      <p:ext uri="{BB962C8B-B14F-4D97-AF65-F5344CB8AC3E}">
        <p14:creationId xmlns:p14="http://schemas.microsoft.com/office/powerpoint/2010/main" val="115900995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46.xml"/><Relationship Id="rId6" Type="http://schemas.openxmlformats.org/officeDocument/2006/relationships/image" Target="../media/image70.png"/><Relationship Id="rId5" Type="http://schemas.openxmlformats.org/officeDocument/2006/relationships/image" Target="../media/image63.sv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6.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 Id="rId4" Type="http://schemas.openxmlformats.org/officeDocument/2006/relationships/hyperlink" Target="https://usg02.safelinks.protection.office365.us/?url=https%3A%2F%2Fx.com%2Ffrontgradetech%2Fstatus%2F1828843990218576159&amp;data=05%7C02%7Cbaranski%40frontgrade.com%7C09183aac9f2b44e0ee3208dce30a8dcf%7C59b05caa26eb4445b10403806a6f6098%7C0%7C0%7C638634881658183493%7CUnknown%7CTWFpbGZsb3d8eyJWIjoiMC4wLjAwMDAiLCJQIjoiV2luMzIiLCJBTiI6Ik1haWwiLCJXVCI6Mn0%3D%7C0%7C%7C%7C&amp;sdata=zG0gNY%2FLVwCxVrKDvO0021dZeOGQv5HQlvPwGICuyT4%3D&amp;reserved=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frontgrade.com/ddr4" TargetMode="External"/><Relationship Id="rId1" Type="http://schemas.openxmlformats.org/officeDocument/2006/relationships/slideLayout" Target="../slideLayouts/slideLayout24.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45.png"/><Relationship Id="rId11" Type="http://schemas.microsoft.com/office/2007/relationships/hdphoto" Target="../media/hdphoto3.wdp"/><Relationship Id="rId5" Type="http://schemas.openxmlformats.org/officeDocument/2006/relationships/image" Target="../media/image44.png"/><Relationship Id="rId10" Type="http://schemas.openxmlformats.org/officeDocument/2006/relationships/image" Target="../media/image48.png"/><Relationship Id="rId4" Type="http://schemas.microsoft.com/office/2007/relationships/hdphoto" Target="../media/hdphoto1.wdp"/><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46.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ad with snow and mountains in the background&#10;&#10;Description automatically generated">
            <a:extLst>
              <a:ext uri="{FF2B5EF4-FFF2-40B4-BE49-F238E27FC236}">
                <a16:creationId xmlns:a16="http://schemas.microsoft.com/office/drawing/2014/main" id="{B0E8591B-A260-14FA-A6CD-3E754B74213A}"/>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8" name="Picture 7" descr="A white and orange logo&#10;&#10;Description automatically generated">
            <a:extLst>
              <a:ext uri="{FF2B5EF4-FFF2-40B4-BE49-F238E27FC236}">
                <a16:creationId xmlns:a16="http://schemas.microsoft.com/office/drawing/2014/main" id="{CC6A20C2-1053-8AEC-2EEF-FC2D4C2690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453" y="395196"/>
            <a:ext cx="4080856" cy="510108"/>
          </a:xfrm>
          <a:prstGeom prst="rect">
            <a:avLst/>
          </a:prstGeom>
        </p:spPr>
      </p:pic>
      <p:sp>
        <p:nvSpPr>
          <p:cNvPr id="10" name="TextBox 9">
            <a:extLst>
              <a:ext uri="{FF2B5EF4-FFF2-40B4-BE49-F238E27FC236}">
                <a16:creationId xmlns:a16="http://schemas.microsoft.com/office/drawing/2014/main" id="{1A83585D-4568-9A57-B612-679EABA17E51}"/>
              </a:ext>
            </a:extLst>
          </p:cNvPr>
          <p:cNvSpPr txBox="1"/>
          <p:nvPr/>
        </p:nvSpPr>
        <p:spPr>
          <a:xfrm>
            <a:off x="4857250" y="1145996"/>
            <a:ext cx="721676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IBM Plex Sans Light" panose="020B0403050203000203" pitchFamily="34" charset="0"/>
                <a:ea typeface="Tahoma"/>
                <a:cs typeface="Tahoma"/>
              </a:rPr>
              <a:t>SEFUW –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IBM Plex Sans Light" panose="020B0403050203000203" pitchFamily="34" charset="0"/>
                <a:ea typeface="Tahoma"/>
                <a:cs typeface="Tahoma"/>
              </a:rPr>
              <a:t>CertusPro</a:t>
            </a:r>
            <a:r>
              <a:rPr kumimoji="0" lang="en-US" sz="4400" b="0" i="0" u="none" strike="noStrike" kern="1200" cap="none" spc="0" normalizeH="0" baseline="0" noProof="0" dirty="0">
                <a:ln>
                  <a:noFill/>
                </a:ln>
                <a:solidFill>
                  <a:prstClr val="white"/>
                </a:solidFill>
                <a:effectLst/>
                <a:uLnTx/>
                <a:uFillTx/>
                <a:latin typeface="IBM Plex Sans Light" panose="020B0403050203000203" pitchFamily="34" charset="0"/>
                <a:ea typeface="Tahoma"/>
                <a:cs typeface="Tahoma"/>
              </a:rPr>
              <a:t>-NX-RT FPGA Radiation &amp; </a:t>
            </a:r>
            <a:r>
              <a:rPr lang="en-US" sz="4400" dirty="0">
                <a:solidFill>
                  <a:prstClr val="white"/>
                </a:solidFill>
                <a:latin typeface="IBM Plex Sans Light" panose="020B0403050203000203" pitchFamily="34" charset="0"/>
                <a:ea typeface="Tahoma"/>
                <a:cs typeface="Tahoma"/>
              </a:rPr>
              <a:t>Qualification Update </a:t>
            </a:r>
          </a:p>
        </p:txBody>
      </p:sp>
      <p:pic>
        <p:nvPicPr>
          <p:cNvPr id="12" name="Picture 11" descr="A blue and orange rectangles on a black background&#10;&#10;Description automatically generated">
            <a:extLst>
              <a:ext uri="{FF2B5EF4-FFF2-40B4-BE49-F238E27FC236}">
                <a16:creationId xmlns:a16="http://schemas.microsoft.com/office/drawing/2014/main" id="{18B88768-9808-B297-9BAF-43E2A8836E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4504" y="1637235"/>
            <a:ext cx="1961243" cy="1961243"/>
          </a:xfrm>
          <a:prstGeom prst="rect">
            <a:avLst/>
          </a:prstGeom>
          <a:effectLst>
            <a:outerShdw blurRad="437145" dist="38100" dir="2700000" algn="tl" rotWithShape="0">
              <a:prstClr val="black">
                <a:alpha val="40000"/>
              </a:prstClr>
            </a:outerShdw>
          </a:effectLst>
        </p:spPr>
      </p:pic>
      <p:sp>
        <p:nvSpPr>
          <p:cNvPr id="2" name="TextBox 1">
            <a:extLst>
              <a:ext uri="{FF2B5EF4-FFF2-40B4-BE49-F238E27FC236}">
                <a16:creationId xmlns:a16="http://schemas.microsoft.com/office/drawing/2014/main" id="{A506D70A-A2A8-B7A3-8B94-A68EB75757EE}"/>
              </a:ext>
            </a:extLst>
          </p:cNvPr>
          <p:cNvSpPr txBox="1"/>
          <p:nvPr/>
        </p:nvSpPr>
        <p:spPr>
          <a:xfrm>
            <a:off x="457957" y="961330"/>
            <a:ext cx="3386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400" normalizeH="0" baseline="0" noProof="0">
                <a:ln>
                  <a:noFill/>
                </a:ln>
                <a:solidFill>
                  <a:prstClr val="white"/>
                </a:solidFill>
                <a:effectLst/>
                <a:uLnTx/>
                <a:uFillTx/>
                <a:latin typeface="IBM Plex Sans Light" panose="020B0403050203000203" pitchFamily="34" charset="0"/>
                <a:ea typeface="+mn-ea"/>
                <a:cs typeface="+mn-cs"/>
              </a:rPr>
              <a:t>A GRADE ABOVE</a:t>
            </a:r>
          </a:p>
        </p:txBody>
      </p:sp>
      <p:sp>
        <p:nvSpPr>
          <p:cNvPr id="4" name="TextBox 3">
            <a:extLst>
              <a:ext uri="{FF2B5EF4-FFF2-40B4-BE49-F238E27FC236}">
                <a16:creationId xmlns:a16="http://schemas.microsoft.com/office/drawing/2014/main" id="{F3196E83-5DD1-87FE-6D48-FC86101DFC20}"/>
              </a:ext>
            </a:extLst>
          </p:cNvPr>
          <p:cNvSpPr txBox="1"/>
          <p:nvPr/>
        </p:nvSpPr>
        <p:spPr>
          <a:xfrm>
            <a:off x="4857250" y="4022503"/>
            <a:ext cx="638269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6D7E1"/>
                </a:solidFill>
                <a:effectLst/>
                <a:uLnTx/>
                <a:uFillTx/>
                <a:latin typeface="IBM Plex Sans SemiBold" panose="020B0503050203000203" pitchFamily="34" charset="0"/>
                <a:ea typeface="Tahoma"/>
                <a:cs typeface="Tahoma"/>
              </a:rPr>
              <a:t>Brian Baranski </a:t>
            </a:r>
            <a:br>
              <a:rPr kumimoji="0" lang="en-US" sz="2800" b="0" i="0" u="none" strike="noStrike" kern="1200" cap="none" spc="0" normalizeH="0" baseline="0" noProof="0" dirty="0">
                <a:ln>
                  <a:noFill/>
                </a:ln>
                <a:solidFill>
                  <a:prstClr val="white"/>
                </a:solidFill>
                <a:effectLst/>
                <a:uLnTx/>
                <a:uFillTx/>
                <a:latin typeface="IBM Plex Sans"/>
                <a:ea typeface="+mn-ea"/>
                <a:cs typeface="+mn-cs"/>
              </a:rPr>
            </a:br>
            <a:r>
              <a:rPr kumimoji="0" lang="en-GB" sz="2400" b="0" i="1" u="none" strike="noStrike" kern="1200" cap="none" spc="0" normalizeH="0" baseline="0" noProof="0" dirty="0">
                <a:ln>
                  <a:noFill/>
                </a:ln>
                <a:solidFill>
                  <a:srgbClr val="D4C9BB"/>
                </a:solidFill>
                <a:effectLst/>
                <a:uLnTx/>
                <a:uFillTx/>
                <a:latin typeface="IBM Plex Sans" panose="020B0503050203000203" pitchFamily="34" charset="0"/>
                <a:ea typeface="Tahoma"/>
                <a:cs typeface="Tahoma"/>
              </a:rPr>
              <a:t>Product Mana</a:t>
            </a:r>
            <a:r>
              <a:rPr lang="en-GB" sz="2400" i="1" dirty="0">
                <a:solidFill>
                  <a:srgbClr val="D4C9BB"/>
                </a:solidFill>
                <a:latin typeface="IBM Plex Sans" panose="020B0503050203000203" pitchFamily="34" charset="0"/>
                <a:ea typeface="Tahoma"/>
                <a:cs typeface="Tahoma"/>
              </a:rPr>
              <a:t>ger – </a:t>
            </a:r>
            <a:r>
              <a:rPr lang="en-GB" sz="2400" i="1" dirty="0" err="1">
                <a:solidFill>
                  <a:srgbClr val="D4C9BB"/>
                </a:solidFill>
                <a:latin typeface="IBM Plex Sans" panose="020B0503050203000203" pitchFamily="34" charset="0"/>
                <a:ea typeface="Tahoma"/>
                <a:cs typeface="Tahoma"/>
              </a:rPr>
              <a:t>uC</a:t>
            </a:r>
            <a:r>
              <a:rPr lang="en-GB" sz="2400" i="1" dirty="0">
                <a:solidFill>
                  <a:srgbClr val="D4C9BB"/>
                </a:solidFill>
                <a:latin typeface="IBM Plex Sans" panose="020B0503050203000203" pitchFamily="34" charset="0"/>
                <a:ea typeface="Tahoma"/>
                <a:cs typeface="Tahoma"/>
              </a:rPr>
              <a:t>, </a:t>
            </a:r>
            <a:r>
              <a:rPr lang="en-GB" sz="2400" i="1" dirty="0" err="1">
                <a:solidFill>
                  <a:srgbClr val="D4C9BB"/>
                </a:solidFill>
                <a:latin typeface="IBM Plex Sans" panose="020B0503050203000203" pitchFamily="34" charset="0"/>
                <a:ea typeface="Tahoma"/>
                <a:cs typeface="Tahoma"/>
              </a:rPr>
              <a:t>uP</a:t>
            </a:r>
            <a:r>
              <a:rPr lang="en-GB" sz="2400" i="1" dirty="0">
                <a:solidFill>
                  <a:srgbClr val="D4C9BB"/>
                </a:solidFill>
                <a:latin typeface="IBM Plex Sans" panose="020B0503050203000203" pitchFamily="34" charset="0"/>
                <a:ea typeface="Tahoma"/>
                <a:cs typeface="Tahoma"/>
              </a:rPr>
              <a:t>, FPGA, Ethernet</a:t>
            </a:r>
            <a:endParaRPr kumimoji="0" lang="en-US" sz="2400" b="0" i="1" u="none" strike="noStrike" kern="1200" cap="none" spc="0" normalizeH="0" baseline="0" noProof="0" dirty="0">
              <a:ln>
                <a:noFill/>
              </a:ln>
              <a:solidFill>
                <a:srgbClr val="D4C9BB"/>
              </a:solidFill>
              <a:effectLst/>
              <a:uLnTx/>
              <a:uFillTx/>
              <a:latin typeface="IBM Plex Sans" panose="020B0503050203000203" pitchFamily="34" charset="0"/>
              <a:ea typeface="+mn-ea"/>
              <a:cs typeface="+mn-cs"/>
            </a:endParaRPr>
          </a:p>
        </p:txBody>
      </p:sp>
      <p:sp>
        <p:nvSpPr>
          <p:cNvPr id="6" name="Slide Number Placeholder 5">
            <a:extLst>
              <a:ext uri="{FF2B5EF4-FFF2-40B4-BE49-F238E27FC236}">
                <a16:creationId xmlns:a16="http://schemas.microsoft.com/office/drawing/2014/main" id="{F1D61EDE-4BF8-BB95-B2BD-7B453DF1A5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34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4A93-EC13-6CA2-6E92-258781A44698}"/>
              </a:ext>
            </a:extLst>
          </p:cNvPr>
          <p:cNvSpPr>
            <a:spLocks noGrp="1"/>
          </p:cNvSpPr>
          <p:nvPr>
            <p:ph type="title"/>
          </p:nvPr>
        </p:nvSpPr>
        <p:spPr>
          <a:xfrm>
            <a:off x="351192" y="0"/>
            <a:ext cx="9853749" cy="1325563"/>
          </a:xfrm>
        </p:spPr>
        <p:txBody>
          <a:bodyPr>
            <a:normAutofit fontScale="90000"/>
          </a:bodyPr>
          <a:lstStyle/>
          <a:p>
            <a:pPr rtl="0" fontAlgn="base">
              <a:lnSpc>
                <a:spcPct val="100000"/>
              </a:lnSpc>
            </a:pPr>
            <a:r>
              <a:rPr lang="en-US" b="0" i="0" u="none" strike="noStrike" dirty="0">
                <a:solidFill>
                  <a:srgbClr val="303030"/>
                </a:solidFill>
                <a:effectLst/>
                <a:latin typeface="IBM Plex Sans" panose="020B0503050203000203" pitchFamily="34" charset="0"/>
              </a:rPr>
              <a:t>Certus™-NX-RT &amp; </a:t>
            </a:r>
            <a:r>
              <a:rPr lang="en-US" b="0" i="0" u="none" strike="noStrike" dirty="0" err="1">
                <a:solidFill>
                  <a:srgbClr val="303030"/>
                </a:solidFill>
                <a:effectLst/>
                <a:latin typeface="IBM Plex Sans" panose="020B0503050203000203" pitchFamily="34" charset="0"/>
              </a:rPr>
              <a:t>CertusPro</a:t>
            </a:r>
            <a:r>
              <a:rPr lang="en-US" b="0" i="0" u="none" strike="noStrike" dirty="0">
                <a:solidFill>
                  <a:srgbClr val="303030"/>
                </a:solidFill>
                <a:effectLst/>
                <a:latin typeface="IBM Plex Sans" panose="020B0503050203000203" pitchFamily="34" charset="0"/>
              </a:rPr>
              <a:t>™-NX-RT</a:t>
            </a:r>
            <a:r>
              <a:rPr lang="en-US" b="0" i="0" dirty="0">
                <a:solidFill>
                  <a:srgbClr val="303030"/>
                </a:solidFill>
                <a:effectLst/>
                <a:latin typeface="IBM Plex Sans" panose="020B0503050203000203" pitchFamily="34" charset="0"/>
              </a:rPr>
              <a:t>​</a:t>
            </a:r>
            <a:br>
              <a:rPr lang="en-US" b="0" i="0" dirty="0">
                <a:solidFill>
                  <a:srgbClr val="303030"/>
                </a:solidFill>
                <a:effectLst/>
                <a:latin typeface="Segoe UI" panose="020B0502040204020203" pitchFamily="34" charset="0"/>
              </a:rPr>
            </a:br>
            <a:r>
              <a:rPr lang="en-US" sz="2700" b="0" i="1" u="none" strike="noStrike" dirty="0">
                <a:effectLst/>
                <a:latin typeface="IBM Plex Sans" panose="020B0503050203000203" pitchFamily="34" charset="0"/>
              </a:rPr>
              <a:t>Filling Performance / SWaP-C Gap for Distributed Satellite Processing </a:t>
            </a:r>
            <a:endParaRPr lang="en-US" dirty="0"/>
          </a:p>
        </p:txBody>
      </p:sp>
      <p:sp>
        <p:nvSpPr>
          <p:cNvPr id="3" name="Content Placeholder 2">
            <a:extLst>
              <a:ext uri="{FF2B5EF4-FFF2-40B4-BE49-F238E27FC236}">
                <a16:creationId xmlns:a16="http://schemas.microsoft.com/office/drawing/2014/main" id="{F2251FBF-14A6-998C-A995-72DFC042240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C4DCFCE-89B9-1E3E-62DA-BFF104132191}"/>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sp>
        <p:nvSpPr>
          <p:cNvPr id="5" name="Title 2">
            <a:extLst>
              <a:ext uri="{FF2B5EF4-FFF2-40B4-BE49-F238E27FC236}">
                <a16:creationId xmlns:a16="http://schemas.microsoft.com/office/drawing/2014/main" id="{BEF02B90-5DEA-7884-B552-01D992A1F38F}"/>
              </a:ext>
            </a:extLst>
          </p:cNvPr>
          <p:cNvSpPr txBox="1">
            <a:spLocks/>
          </p:cNvSpPr>
          <p:nvPr/>
        </p:nvSpPr>
        <p:spPr>
          <a:xfrm>
            <a:off x="457199" y="67532"/>
            <a:ext cx="8863781" cy="369645"/>
          </a:xfrm>
        </p:spPr>
        <p:txBody>
          <a:bodyPr anchor="t"/>
          <a:lstStyle>
            <a:lvl1pPr>
              <a:defRPr sz="2800">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IBM Plex Sans" panose="020B0503050203000203" pitchFamily="34" charset="0"/>
              <a:ea typeface="+mj-ea"/>
              <a:cs typeface="+mj-cs"/>
            </a:endParaRPr>
          </a:p>
        </p:txBody>
      </p:sp>
      <p:graphicFrame>
        <p:nvGraphicFramePr>
          <p:cNvPr id="9" name="Table 8">
            <a:extLst>
              <a:ext uri="{FF2B5EF4-FFF2-40B4-BE49-F238E27FC236}">
                <a16:creationId xmlns:a16="http://schemas.microsoft.com/office/drawing/2014/main" id="{0B3CDD05-91E2-8B09-68B7-6A8F292B5432}"/>
              </a:ext>
            </a:extLst>
          </p:cNvPr>
          <p:cNvGraphicFramePr>
            <a:graphicFrameLocks noGrp="1"/>
          </p:cNvGraphicFramePr>
          <p:nvPr>
            <p:extLst>
              <p:ext uri="{D42A27DB-BD31-4B8C-83A1-F6EECF244321}">
                <p14:modId xmlns:p14="http://schemas.microsoft.com/office/powerpoint/2010/main" val="2576485679"/>
              </p:ext>
            </p:extLst>
          </p:nvPr>
        </p:nvGraphicFramePr>
        <p:xfrm>
          <a:off x="401283" y="1073811"/>
          <a:ext cx="11439525" cy="5139690"/>
        </p:xfrm>
        <a:graphic>
          <a:graphicData uri="http://schemas.openxmlformats.org/drawingml/2006/table">
            <a:tbl>
              <a:tblPr firstRow="1" bandRow="1">
                <a:tableStyleId>{69CF1AB2-1976-4502-BF36-3FF5EA218861}</a:tableStyleId>
              </a:tblPr>
              <a:tblGrid>
                <a:gridCol w="3836420">
                  <a:extLst>
                    <a:ext uri="{9D8B030D-6E8A-4147-A177-3AD203B41FA5}">
                      <a16:colId xmlns:a16="http://schemas.microsoft.com/office/drawing/2014/main" val="1225647311"/>
                    </a:ext>
                  </a:extLst>
                </a:gridCol>
                <a:gridCol w="3789930">
                  <a:extLst>
                    <a:ext uri="{9D8B030D-6E8A-4147-A177-3AD203B41FA5}">
                      <a16:colId xmlns:a16="http://schemas.microsoft.com/office/drawing/2014/main" val="1050494068"/>
                    </a:ext>
                  </a:extLst>
                </a:gridCol>
                <a:gridCol w="3813175">
                  <a:extLst>
                    <a:ext uri="{9D8B030D-6E8A-4147-A177-3AD203B41FA5}">
                      <a16:colId xmlns:a16="http://schemas.microsoft.com/office/drawing/2014/main" val="874126538"/>
                    </a:ext>
                  </a:extLst>
                </a:gridCol>
              </a:tblGrid>
              <a:tr h="308350">
                <a:tc>
                  <a:txBody>
                    <a:bodyPr/>
                    <a:lstStyle/>
                    <a:p>
                      <a:r>
                        <a:rPr lang="en-US" sz="1600" dirty="0">
                          <a:solidFill>
                            <a:schemeClr val="bg1"/>
                          </a:solidFill>
                        </a:rPr>
                        <a:t>TRAITS</a:t>
                      </a:r>
                      <a:endParaRPr lang="en-US" sz="1600" dirty="0">
                        <a:solidFill>
                          <a:schemeClr val="bg1"/>
                        </a:solidFill>
                        <a:latin typeface="+mn-lt"/>
                      </a:endParaRPr>
                    </a:p>
                  </a:txBody>
                  <a:tcPr anchor="ctr" anchorCtr="1">
                    <a:solidFill>
                      <a:schemeClr val="accent1">
                        <a:lumMod val="75000"/>
                      </a:schemeClr>
                    </a:solidFill>
                  </a:tcPr>
                </a:tc>
                <a:tc>
                  <a:txBody>
                    <a:bodyPr/>
                    <a:lstStyle/>
                    <a:p>
                      <a:pPr algn="ctr"/>
                      <a:r>
                        <a:rPr lang="en-US" sz="1600" dirty="0">
                          <a:solidFill>
                            <a:schemeClr val="bg1"/>
                          </a:solidFill>
                        </a:rPr>
                        <a:t>Certus-NX-RT  UT24C407</a:t>
                      </a:r>
                      <a:endParaRPr lang="en-US" sz="1600" b="1" dirty="0">
                        <a:solidFill>
                          <a:schemeClr val="bg1"/>
                        </a:solidFill>
                      </a:endParaRPr>
                    </a:p>
                  </a:txBody>
                  <a:tcPr anchor="ctr" anchorCtr="1">
                    <a:solidFill>
                      <a:schemeClr val="accent1">
                        <a:lumMod val="75000"/>
                      </a:schemeClr>
                    </a:solidFill>
                  </a:tcPr>
                </a:tc>
                <a:tc>
                  <a:txBody>
                    <a:bodyPr/>
                    <a:lstStyle/>
                    <a:p>
                      <a:pPr algn="ctr"/>
                      <a:r>
                        <a:rPr lang="en-US" sz="1600" dirty="0" err="1">
                          <a:solidFill>
                            <a:schemeClr val="bg1"/>
                          </a:solidFill>
                        </a:rPr>
                        <a:t>CertusPro</a:t>
                      </a:r>
                      <a:r>
                        <a:rPr lang="en-US" sz="1600" dirty="0">
                          <a:solidFill>
                            <a:schemeClr val="bg1"/>
                          </a:solidFill>
                        </a:rPr>
                        <a:t>-NX-RT  </a:t>
                      </a:r>
                      <a:r>
                        <a:rPr lang="en-US" sz="1600" b="1" dirty="0">
                          <a:solidFill>
                            <a:schemeClr val="bg1"/>
                          </a:solidFill>
                        </a:rPr>
                        <a:t>UT24CP1008</a:t>
                      </a:r>
                      <a:endParaRPr lang="en-US" sz="1600" dirty="0">
                        <a:solidFill>
                          <a:schemeClr val="bg1"/>
                        </a:solidFill>
                        <a:latin typeface="+mn-lt"/>
                      </a:endParaRPr>
                    </a:p>
                  </a:txBody>
                  <a:tcPr anchor="ctr" anchorCtr="1">
                    <a:solidFill>
                      <a:schemeClr val="accent1">
                        <a:lumMod val="75000"/>
                      </a:schemeClr>
                    </a:solidFill>
                  </a:tcPr>
                </a:tc>
                <a:extLst>
                  <a:ext uri="{0D108BD9-81ED-4DB2-BD59-A6C34878D82A}">
                    <a16:rowId xmlns:a16="http://schemas.microsoft.com/office/drawing/2014/main" val="3043557158"/>
                  </a:ext>
                </a:extLst>
              </a:tr>
              <a:tr h="249384">
                <a:tc>
                  <a:txBody>
                    <a:bodyPr/>
                    <a:lstStyle/>
                    <a:p>
                      <a:pPr algn="r" fontAlgn="b"/>
                      <a:r>
                        <a:rPr lang="en-US" sz="1600" b="1" u="none" strike="noStrike" dirty="0">
                          <a:solidFill>
                            <a:schemeClr val="tx1"/>
                          </a:solidFill>
                          <a:effectLst/>
                        </a:rPr>
                        <a:t>Logic Cells</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39K</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96K</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964606344"/>
                  </a:ext>
                </a:extLst>
              </a:tr>
              <a:tr h="249384">
                <a:tc>
                  <a:txBody>
                    <a:bodyPr/>
                    <a:lstStyle/>
                    <a:p>
                      <a:pPr algn="r" fontAlgn="b"/>
                      <a:r>
                        <a:rPr lang="en-US" sz="1600" b="1" u="none" strike="noStrike" dirty="0">
                          <a:solidFill>
                            <a:schemeClr val="tx1"/>
                          </a:solidFill>
                          <a:effectLst/>
                        </a:rPr>
                        <a:t>LUT4/Flip Flop</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b="0" u="none" strike="noStrike" dirty="0">
                          <a:solidFill>
                            <a:schemeClr val="tx1"/>
                          </a:solidFill>
                          <a:effectLst/>
                        </a:rPr>
                        <a:t>32.3k</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b="0" u="none" strike="noStrike" dirty="0">
                          <a:solidFill>
                            <a:schemeClr val="tx1"/>
                          </a:solidFill>
                          <a:effectLst/>
                        </a:rPr>
                        <a:t>79.9k</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03016243"/>
                  </a:ext>
                </a:extLst>
              </a:tr>
              <a:tr h="249384">
                <a:tc>
                  <a:txBody>
                    <a:bodyPr/>
                    <a:lstStyle/>
                    <a:p>
                      <a:pPr algn="r" fontAlgn="b"/>
                      <a:r>
                        <a:rPr lang="en-US" sz="1600" b="1" u="none" strike="noStrike" dirty="0">
                          <a:solidFill>
                            <a:schemeClr val="tx1"/>
                          </a:solidFill>
                          <a:effectLst/>
                        </a:rPr>
                        <a:t>Embedded Memory</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2.5Mb</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7.3Mb</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646733096"/>
                  </a:ext>
                </a:extLst>
              </a:tr>
              <a:tr h="203038">
                <a:tc>
                  <a:txBody>
                    <a:bodyPr/>
                    <a:lstStyle/>
                    <a:p>
                      <a:pPr algn="r" fontAlgn="b"/>
                      <a:r>
                        <a:rPr lang="en-US" sz="1600" b="1" u="none" strike="noStrike" dirty="0">
                          <a:solidFill>
                            <a:schemeClr val="tx1"/>
                          </a:solidFill>
                          <a:effectLst/>
                        </a:rPr>
                        <a:t>Supply</a:t>
                      </a:r>
                      <a:r>
                        <a:rPr lang="en-US" sz="1600" b="1" u="none" strike="noStrike" baseline="0" dirty="0">
                          <a:solidFill>
                            <a:schemeClr val="tx1"/>
                          </a:solidFill>
                          <a:effectLst/>
                        </a:rPr>
                        <a:t> V</a:t>
                      </a:r>
                      <a:r>
                        <a:rPr lang="en-US" sz="1600" b="1" u="none" strike="noStrike" dirty="0">
                          <a:solidFill>
                            <a:schemeClr val="tx1"/>
                          </a:solidFill>
                          <a:effectLst/>
                        </a:rPr>
                        <a:t>oltage (V)</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1.0 Core, 1.8V Aux</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1.0 Core, 1.8V Aux</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746670956"/>
                  </a:ext>
                </a:extLst>
              </a:tr>
              <a:tr h="203038">
                <a:tc>
                  <a:txBody>
                    <a:bodyPr/>
                    <a:lstStyle/>
                    <a:p>
                      <a:pPr algn="r" fontAlgn="b"/>
                      <a:r>
                        <a:rPr lang="en-US" sz="1600" b="1" u="none" strike="noStrike" dirty="0">
                          <a:solidFill>
                            <a:schemeClr val="tx1"/>
                          </a:solidFill>
                          <a:effectLst/>
                        </a:rPr>
                        <a:t>Max. Image Size (w/ max.</a:t>
                      </a:r>
                      <a:r>
                        <a:rPr lang="en-US" sz="1600" b="1" u="none" strike="noStrike" baseline="0" dirty="0">
                          <a:solidFill>
                            <a:schemeClr val="tx1"/>
                          </a:solidFill>
                          <a:effectLst/>
                        </a:rPr>
                        <a:t> LRAM &amp; EBR)</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b="0" u="none" strike="noStrike" dirty="0">
                          <a:solidFill>
                            <a:schemeClr val="tx1"/>
                          </a:solidFill>
                          <a:effectLst/>
                        </a:rPr>
                        <a:t>8.807Mb</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b="0" u="none" strike="noStrike" dirty="0">
                          <a:solidFill>
                            <a:schemeClr val="tx1"/>
                          </a:solidFill>
                          <a:effectLst/>
                        </a:rPr>
                        <a:t>22.333Mb</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2990581574"/>
                  </a:ext>
                </a:extLst>
              </a:tr>
              <a:tr h="249384">
                <a:tc>
                  <a:txBody>
                    <a:bodyPr/>
                    <a:lstStyle/>
                    <a:p>
                      <a:pPr algn="r" fontAlgn="b"/>
                      <a:r>
                        <a:rPr lang="en-US" sz="1600" b="1" u="none" strike="noStrike" dirty="0">
                          <a:solidFill>
                            <a:schemeClr val="tx1"/>
                          </a:solidFill>
                          <a:effectLst/>
                        </a:rPr>
                        <a:t>I/O Voltage (V)</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1.0 – 3.3</a:t>
                      </a:r>
                      <a:endParaRPr lang="en-US" sz="1600" b="0" i="0" u="none" strike="noStrike" dirty="0">
                        <a:solidFill>
                          <a:schemeClr val="tx1"/>
                        </a:solidFill>
                        <a:effectLst/>
                        <a:latin typeface="+mn-lt"/>
                      </a:endParaRPr>
                    </a:p>
                  </a:txBody>
                  <a:tcPr marL="9525" marR="9525" marT="9525" marB="0" anchor="ctr" anchorCtr="1"/>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chemeClr val="tx1"/>
                          </a:solidFill>
                          <a:effectLst/>
                        </a:rPr>
                        <a:t>1.0 – 3.3</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2181882892"/>
                  </a:ext>
                </a:extLst>
              </a:tr>
              <a:tr h="249384">
                <a:tc>
                  <a:txBody>
                    <a:bodyPr/>
                    <a:lstStyle/>
                    <a:p>
                      <a:pPr algn="r" fontAlgn="b"/>
                      <a:r>
                        <a:rPr lang="en-US" sz="1600" b="1" u="none" strike="noStrike" dirty="0">
                          <a:solidFill>
                            <a:schemeClr val="tx1"/>
                          </a:solidFill>
                          <a:effectLst/>
                        </a:rPr>
                        <a:t>PLL</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3</a:t>
                      </a:r>
                      <a:endParaRPr lang="en-US" sz="1600" b="0" i="0" u="none" strike="noStrike" dirty="0">
                        <a:solidFill>
                          <a:schemeClr val="tx1"/>
                        </a:solidFill>
                        <a:effectLst/>
                        <a:latin typeface="+mn-lt"/>
                      </a:endParaRPr>
                    </a:p>
                  </a:txBody>
                  <a:tcPr marL="9525" marR="9525" marT="9525" marB="0" anchor="ctr" anchorCtr="1"/>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chemeClr val="tx1"/>
                          </a:solidFill>
                          <a:effectLst/>
                        </a:rPr>
                        <a:t>4</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4252522340"/>
                  </a:ext>
                </a:extLst>
              </a:tr>
              <a:tr h="249384">
                <a:tc>
                  <a:txBody>
                    <a:bodyPr/>
                    <a:lstStyle/>
                    <a:p>
                      <a:pPr algn="r" fontAlgn="b"/>
                      <a:r>
                        <a:rPr lang="en-US" sz="1600" b="1" u="none" strike="noStrike" dirty="0">
                          <a:solidFill>
                            <a:schemeClr val="tx1"/>
                          </a:solidFill>
                          <a:effectLst/>
                        </a:rPr>
                        <a:t>Primary I/O    </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LVDS, SGMII, PCIe, GbE</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LVDS, SGMII, PCIe, 10GbE, SRIO</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750532072"/>
                  </a:ext>
                </a:extLst>
              </a:tr>
              <a:tr h="249384">
                <a:tc>
                  <a:txBody>
                    <a:bodyPr/>
                    <a:lstStyle/>
                    <a:p>
                      <a:pPr algn="r" fontAlgn="b"/>
                      <a:r>
                        <a:rPr lang="en-US" sz="1600" b="1" u="none" strike="noStrike" dirty="0">
                          <a:solidFill>
                            <a:schemeClr val="tx1"/>
                          </a:solidFill>
                          <a:effectLst/>
                        </a:rPr>
                        <a:t>SERDES</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b="0" i="0" u="none" strike="noStrike" dirty="0">
                          <a:solidFill>
                            <a:schemeClr val="tx1"/>
                          </a:solidFill>
                          <a:effectLst/>
                          <a:latin typeface="+mn-lt"/>
                        </a:rPr>
                        <a:t>4 Lanes – PCIe only</a:t>
                      </a:r>
                    </a:p>
                  </a:txBody>
                  <a:tcPr marL="9525" marR="9525" marT="9525" marB="0" anchor="ctr" anchorCtr="1"/>
                </a:tc>
                <a:tc>
                  <a:txBody>
                    <a:bodyPr/>
                    <a:lstStyle/>
                    <a:p>
                      <a:pPr algn="ctr" fontAlgn="b"/>
                      <a:r>
                        <a:rPr lang="en-US" sz="1600" b="0" u="none" strike="noStrike" dirty="0">
                          <a:solidFill>
                            <a:schemeClr val="tx1"/>
                          </a:solidFill>
                          <a:effectLst/>
                        </a:rPr>
                        <a:t>8 Lanes – Flexible PCS</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3619078913"/>
                  </a:ext>
                </a:extLst>
              </a:tr>
              <a:tr h="249384">
                <a:tc>
                  <a:txBody>
                    <a:bodyPr/>
                    <a:lstStyle/>
                    <a:p>
                      <a:pPr algn="r" fontAlgn="b"/>
                      <a:r>
                        <a:rPr lang="en-US" sz="1600" b="1" u="none" strike="noStrike" dirty="0">
                          <a:solidFill>
                            <a:schemeClr val="tx1"/>
                          </a:solidFill>
                          <a:effectLst/>
                        </a:rPr>
                        <a:t>Supported Memory</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DDR2/3L, LPDDR2/3 x8, x16</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DDR2/3L, LPDDR2/3/4</a:t>
                      </a:r>
                      <a:r>
                        <a:rPr lang="en-US" sz="1600" u="none" strike="noStrike" baseline="0" dirty="0">
                          <a:solidFill>
                            <a:schemeClr val="tx1"/>
                          </a:solidFill>
                          <a:effectLst/>
                        </a:rPr>
                        <a:t> </a:t>
                      </a:r>
                      <a:r>
                        <a:rPr lang="en-US" sz="1600" u="none" strike="noStrike" dirty="0">
                          <a:solidFill>
                            <a:schemeClr val="tx1"/>
                          </a:solidFill>
                          <a:effectLst/>
                        </a:rPr>
                        <a:t>x8, x16, x32, x64</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4105181835"/>
                  </a:ext>
                </a:extLst>
              </a:tr>
              <a:tr h="441326">
                <a:tc>
                  <a:txBody>
                    <a:bodyPr/>
                    <a:lstStyle/>
                    <a:p>
                      <a:pPr algn="r" fontAlgn="b"/>
                      <a:r>
                        <a:rPr lang="en-US" sz="1600" b="1" u="none" strike="noStrike" dirty="0">
                          <a:solidFill>
                            <a:schemeClr val="tx1"/>
                          </a:solidFill>
                          <a:effectLst/>
                        </a:rPr>
                        <a:t>Security</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Bit stream encryption (AES-256) &amp; authentication (ECDSA)</a:t>
                      </a:r>
                      <a:endParaRPr lang="en-US" sz="1600" b="0" i="0" u="none" strike="noStrike" dirty="0">
                        <a:solidFill>
                          <a:schemeClr val="tx1"/>
                        </a:solidFill>
                        <a:effectLst/>
                        <a:latin typeface="+mn-lt"/>
                      </a:endParaRPr>
                    </a:p>
                  </a:txBody>
                  <a:tcPr marL="9525" marR="9525" marT="9525" marB="0" anchor="ctr" anchorCtr="1"/>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chemeClr val="tx1"/>
                          </a:solidFill>
                          <a:effectLst/>
                        </a:rPr>
                        <a:t>Bit stream encryption (AES-256) &amp; authentication (ECDSA)</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884689173"/>
                  </a:ext>
                </a:extLst>
              </a:tr>
              <a:tr h="249384">
                <a:tc>
                  <a:txBody>
                    <a:bodyPr/>
                    <a:lstStyle/>
                    <a:p>
                      <a:pPr algn="r" fontAlgn="b"/>
                      <a:r>
                        <a:rPr lang="en-US" sz="1600" b="1" u="none" strike="noStrike" dirty="0">
                          <a:solidFill>
                            <a:schemeClr val="tx1"/>
                          </a:solidFill>
                          <a:effectLst/>
                        </a:rPr>
                        <a:t>ADC</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2x 1 MSPS, 12-bit SAR</a:t>
                      </a:r>
                      <a:endParaRPr lang="en-US" sz="1600" b="0" i="0" u="none" strike="noStrike" dirty="0">
                        <a:solidFill>
                          <a:schemeClr val="tx1"/>
                        </a:solidFill>
                        <a:effectLst/>
                        <a:latin typeface="+mn-lt"/>
                      </a:endParaRPr>
                    </a:p>
                  </a:txBody>
                  <a:tcPr marL="9525" marR="9525" marT="9525" marB="0" anchor="ctr" anchorCtr="1"/>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chemeClr val="tx1"/>
                          </a:solidFill>
                          <a:effectLst/>
                        </a:rPr>
                        <a:t>2x 1 MSPS, 12-bit SAR</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4281190963"/>
                  </a:ext>
                </a:extLst>
              </a:tr>
              <a:tr h="249384">
                <a:tc>
                  <a:txBody>
                    <a:bodyPr/>
                    <a:lstStyle/>
                    <a:p>
                      <a:pPr algn="r" fontAlgn="b"/>
                      <a:r>
                        <a:rPr lang="en-US" sz="1600" b="1" u="none" strike="noStrike" dirty="0">
                          <a:solidFill>
                            <a:schemeClr val="tx1"/>
                          </a:solidFill>
                          <a:effectLst/>
                        </a:rPr>
                        <a:t>Typical Power (mW)</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100</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600</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798613318"/>
                  </a:ext>
                </a:extLst>
              </a:tr>
              <a:tr h="249384">
                <a:tc>
                  <a:txBody>
                    <a:bodyPr/>
                    <a:lstStyle/>
                    <a:p>
                      <a:pPr algn="r" fontAlgn="b"/>
                      <a:r>
                        <a:rPr lang="en-US" sz="1600" b="1" u="none" strike="noStrike" dirty="0">
                          <a:solidFill>
                            <a:schemeClr val="tx1"/>
                          </a:solidFill>
                          <a:effectLst/>
                        </a:rPr>
                        <a:t>Size (mm) </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14 x 14, 0.8 pitch</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19 x 19, 0.8 pitch</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1244266424"/>
                  </a:ext>
                </a:extLst>
              </a:tr>
              <a:tr h="249384">
                <a:tc>
                  <a:txBody>
                    <a:bodyPr/>
                    <a:lstStyle/>
                    <a:p>
                      <a:pPr algn="r" fontAlgn="b"/>
                      <a:r>
                        <a:rPr lang="en-US" sz="1600" b="1" u="none" strike="noStrike" dirty="0">
                          <a:solidFill>
                            <a:schemeClr val="tx1"/>
                          </a:solidFill>
                          <a:effectLst/>
                        </a:rPr>
                        <a:t>Temp. (°C)</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-40 to 125</a:t>
                      </a:r>
                      <a:endParaRPr lang="en-US" sz="1600" b="0" i="0" u="none" strike="noStrike" dirty="0">
                        <a:solidFill>
                          <a:schemeClr val="tx1"/>
                        </a:solidFill>
                        <a:effectLst/>
                        <a:latin typeface="+mn-lt"/>
                      </a:endParaRPr>
                    </a:p>
                  </a:txBody>
                  <a:tcPr marL="9525" marR="9525" marT="9525" marB="0" anchor="ctr" anchorCtr="1"/>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chemeClr val="tx1"/>
                          </a:solidFill>
                          <a:effectLst/>
                        </a:rPr>
                        <a:t>-40 to 125</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2640708997"/>
                  </a:ext>
                </a:extLst>
              </a:tr>
              <a:tr h="249384">
                <a:tc>
                  <a:txBody>
                    <a:bodyPr/>
                    <a:lstStyle/>
                    <a:p>
                      <a:pPr algn="r" fontAlgn="b"/>
                      <a:r>
                        <a:rPr lang="en-US" sz="1600" b="1" u="none" strike="noStrike" dirty="0">
                          <a:solidFill>
                            <a:schemeClr val="tx1"/>
                          </a:solidFill>
                          <a:effectLst/>
                        </a:rPr>
                        <a:t>Packaging</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Plastic</a:t>
                      </a:r>
                      <a:r>
                        <a:rPr lang="en-US" sz="1600" u="none" strike="noStrike" baseline="0" dirty="0">
                          <a:solidFill>
                            <a:schemeClr val="tx1"/>
                          </a:solidFill>
                          <a:effectLst/>
                        </a:rPr>
                        <a:t> package,</a:t>
                      </a:r>
                      <a:r>
                        <a:rPr lang="en-US" sz="1600" u="none" strike="noStrike" dirty="0">
                          <a:solidFill>
                            <a:schemeClr val="tx1"/>
                          </a:solidFill>
                          <a:effectLst/>
                        </a:rPr>
                        <a:t> SnPb balling (x256)</a:t>
                      </a:r>
                      <a:endParaRPr lang="en-US" sz="1600" b="0" i="0" u="none" strike="noStrike" dirty="0">
                        <a:solidFill>
                          <a:schemeClr val="tx1"/>
                        </a:solidFill>
                        <a:effectLst/>
                        <a:latin typeface="+mn-lt"/>
                      </a:endParaRPr>
                    </a:p>
                  </a:txBody>
                  <a:tcPr marL="9525" marR="9525" marT="9525" marB="0" anchor="ctr" anchorCtr="1"/>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chemeClr val="tx1"/>
                          </a:solidFill>
                          <a:effectLst/>
                        </a:rPr>
                        <a:t>Plastic</a:t>
                      </a:r>
                      <a:r>
                        <a:rPr lang="en-US" sz="1600" u="none" strike="noStrike" baseline="0" dirty="0">
                          <a:solidFill>
                            <a:schemeClr val="tx1"/>
                          </a:solidFill>
                          <a:effectLst/>
                        </a:rPr>
                        <a:t> package,</a:t>
                      </a:r>
                      <a:r>
                        <a:rPr lang="en-US" sz="1600" u="none" strike="noStrike" dirty="0">
                          <a:solidFill>
                            <a:schemeClr val="tx1"/>
                          </a:solidFill>
                          <a:effectLst/>
                        </a:rPr>
                        <a:t> SnPb balling (x484)</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2930271854"/>
                  </a:ext>
                </a:extLst>
              </a:tr>
              <a:tr h="249384">
                <a:tc>
                  <a:txBody>
                    <a:bodyPr/>
                    <a:lstStyle/>
                    <a:p>
                      <a:pPr algn="r" fontAlgn="b"/>
                      <a:r>
                        <a:rPr lang="en-US" sz="1600" b="1" u="none" strike="noStrike" dirty="0">
                          <a:solidFill>
                            <a:schemeClr val="tx1"/>
                          </a:solidFill>
                          <a:effectLst/>
                        </a:rPr>
                        <a:t>TID  (kRad (Si))</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u="none" strike="noStrike" dirty="0">
                          <a:solidFill>
                            <a:schemeClr val="tx1"/>
                          </a:solidFill>
                          <a:effectLst/>
                        </a:rPr>
                        <a:t> 100</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u="none" strike="noStrike" dirty="0">
                          <a:solidFill>
                            <a:schemeClr val="tx1"/>
                          </a:solidFill>
                          <a:effectLst/>
                        </a:rPr>
                        <a:t>100</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2884248689"/>
                  </a:ext>
                </a:extLst>
              </a:tr>
              <a:tr h="249384">
                <a:tc>
                  <a:txBody>
                    <a:bodyPr/>
                    <a:lstStyle/>
                    <a:p>
                      <a:pPr algn="r" fontAlgn="b"/>
                      <a:r>
                        <a:rPr lang="en-US" sz="1600" b="1" u="none" strike="noStrike" dirty="0">
                          <a:solidFill>
                            <a:schemeClr val="tx1"/>
                          </a:solidFill>
                          <a:effectLst/>
                        </a:rPr>
                        <a:t>SEL Immune (</a:t>
                      </a:r>
                      <a:r>
                        <a:rPr lang="en-US" sz="1600" b="1" kern="1200" dirty="0">
                          <a:solidFill>
                            <a:schemeClr val="tx1"/>
                          </a:solidFill>
                          <a:effectLst/>
                        </a:rPr>
                        <a:t>MeV-cm</a:t>
                      </a:r>
                      <a:r>
                        <a:rPr lang="en-US" sz="1600" b="1" kern="1200" baseline="30000" dirty="0">
                          <a:solidFill>
                            <a:schemeClr val="tx1"/>
                          </a:solidFill>
                          <a:effectLst/>
                        </a:rPr>
                        <a:t>2</a:t>
                      </a:r>
                      <a:r>
                        <a:rPr lang="en-US" sz="1600" b="1" kern="1200" dirty="0">
                          <a:solidFill>
                            <a:schemeClr val="tx1"/>
                          </a:solidFill>
                          <a:effectLst/>
                        </a:rPr>
                        <a:t>/mg)</a:t>
                      </a:r>
                      <a:endParaRPr lang="en-US" sz="1600" b="1" i="0" u="none" strike="noStrike" dirty="0">
                        <a:solidFill>
                          <a:schemeClr val="tx1"/>
                        </a:solidFill>
                        <a:effectLst/>
                        <a:latin typeface="+mn-lt"/>
                      </a:endParaRPr>
                    </a:p>
                  </a:txBody>
                  <a:tcPr marL="9525" marT="9525" marB="0" anchor="ctr" anchorCtr="1"/>
                </a:tc>
                <a:tc>
                  <a:txBody>
                    <a:bodyPr/>
                    <a:lstStyle/>
                    <a:p>
                      <a:pPr algn="ctr" fontAlgn="b"/>
                      <a:r>
                        <a:rPr lang="en-US" sz="1600" kern="1200" dirty="0">
                          <a:solidFill>
                            <a:schemeClr val="tx1"/>
                          </a:solidFill>
                          <a:effectLst/>
                        </a:rPr>
                        <a:t>≤</a:t>
                      </a:r>
                      <a:r>
                        <a:rPr lang="en-US" sz="1600" u="none" strike="noStrike" dirty="0">
                          <a:solidFill>
                            <a:schemeClr val="tx1"/>
                          </a:solidFill>
                          <a:effectLst/>
                        </a:rPr>
                        <a:t>80</a:t>
                      </a:r>
                      <a:endParaRPr lang="en-US" sz="1600" b="0" i="0" u="none" strike="noStrike" dirty="0">
                        <a:solidFill>
                          <a:schemeClr val="tx1"/>
                        </a:solidFill>
                        <a:effectLst/>
                        <a:latin typeface="+mn-lt"/>
                      </a:endParaRPr>
                    </a:p>
                  </a:txBody>
                  <a:tcPr marL="9525" marR="9525" marT="9525" marB="0" anchor="ctr" anchorCtr="1"/>
                </a:tc>
                <a:tc>
                  <a:txBody>
                    <a:bodyPr/>
                    <a:lstStyle/>
                    <a:p>
                      <a:pPr algn="ctr" fontAlgn="b"/>
                      <a:r>
                        <a:rPr lang="en-US" sz="1600" kern="1200" dirty="0">
                          <a:solidFill>
                            <a:schemeClr val="tx1"/>
                          </a:solidFill>
                          <a:effectLst/>
                        </a:rPr>
                        <a:t>≤</a:t>
                      </a:r>
                      <a:r>
                        <a:rPr lang="en-US" sz="1600" u="none" strike="noStrike" dirty="0">
                          <a:solidFill>
                            <a:schemeClr val="tx1"/>
                          </a:solidFill>
                          <a:effectLst/>
                        </a:rPr>
                        <a:t>80</a:t>
                      </a:r>
                      <a:endParaRPr lang="en-US" sz="1600" b="0" i="0" u="none" strike="noStrike" dirty="0">
                        <a:solidFill>
                          <a:schemeClr val="tx1"/>
                        </a:solidFill>
                        <a:effectLst/>
                        <a:latin typeface="+mn-lt"/>
                      </a:endParaRPr>
                    </a:p>
                  </a:txBody>
                  <a:tcPr marL="9525" marR="9525" marT="9525" marB="0" anchor="ctr" anchorCtr="1"/>
                </a:tc>
                <a:extLst>
                  <a:ext uri="{0D108BD9-81ED-4DB2-BD59-A6C34878D82A}">
                    <a16:rowId xmlns:a16="http://schemas.microsoft.com/office/drawing/2014/main" val="2954043286"/>
                  </a:ext>
                </a:extLst>
              </a:tr>
            </a:tbl>
          </a:graphicData>
        </a:graphic>
      </p:graphicFrame>
      <p:sp>
        <p:nvSpPr>
          <p:cNvPr id="6" name="TextBox 5">
            <a:extLst>
              <a:ext uri="{FF2B5EF4-FFF2-40B4-BE49-F238E27FC236}">
                <a16:creationId xmlns:a16="http://schemas.microsoft.com/office/drawing/2014/main" id="{D68D20E8-545D-A268-8C66-C5858428429D}"/>
              </a:ext>
            </a:extLst>
          </p:cNvPr>
          <p:cNvSpPr txBox="1"/>
          <p:nvPr/>
        </p:nvSpPr>
        <p:spPr>
          <a:xfrm>
            <a:off x="4057650" y="6307693"/>
            <a:ext cx="3714750" cy="400110"/>
          </a:xfrm>
          <a:prstGeom prst="rect">
            <a:avLst/>
          </a:prstGeom>
          <a:noFill/>
        </p:spPr>
        <p:txBody>
          <a:bodyPr wrap="square" rtlCol="0">
            <a:spAutoFit/>
          </a:bodyPr>
          <a:lstStyle/>
          <a:p>
            <a:r>
              <a:rPr lang="en-US" sz="2000" b="1" dirty="0"/>
              <a:t>Both parts are Non-ITAR</a:t>
            </a:r>
          </a:p>
        </p:txBody>
      </p:sp>
    </p:spTree>
    <p:extLst>
      <p:ext uri="{BB962C8B-B14F-4D97-AF65-F5344CB8AC3E}">
        <p14:creationId xmlns:p14="http://schemas.microsoft.com/office/powerpoint/2010/main" val="210504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F055A-2612-AD67-7878-AF36FA97956D}"/>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78464A05-E2DE-CC42-C513-EFC822604F8C}"/>
              </a:ext>
            </a:extLst>
          </p:cNvPr>
          <p:cNvGrpSpPr/>
          <p:nvPr/>
        </p:nvGrpSpPr>
        <p:grpSpPr>
          <a:xfrm>
            <a:off x="1321238" y="1725733"/>
            <a:ext cx="2745173" cy="1197582"/>
            <a:chOff x="202481" y="1513709"/>
            <a:chExt cx="2745173" cy="1197582"/>
          </a:xfrm>
        </p:grpSpPr>
        <p:pic>
          <p:nvPicPr>
            <p:cNvPr id="34" name="Picture 33">
              <a:extLst>
                <a:ext uri="{FF2B5EF4-FFF2-40B4-BE49-F238E27FC236}">
                  <a16:creationId xmlns:a16="http://schemas.microsoft.com/office/drawing/2014/main" id="{CE5F8F34-3009-F971-4429-1D680467003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2481" y="1513709"/>
              <a:ext cx="2745173" cy="1197582"/>
            </a:xfrm>
            <a:prstGeom prst="rect">
              <a:avLst/>
            </a:prstGeom>
          </p:spPr>
        </p:pic>
        <p:sp>
          <p:nvSpPr>
            <p:cNvPr id="35" name="TextBox 34">
              <a:extLst>
                <a:ext uri="{FF2B5EF4-FFF2-40B4-BE49-F238E27FC236}">
                  <a16:creationId xmlns:a16="http://schemas.microsoft.com/office/drawing/2014/main" id="{E3768055-E009-51C1-2341-E3F9AFDEB5CB}"/>
                </a:ext>
              </a:extLst>
            </p:cNvPr>
            <p:cNvSpPr txBox="1"/>
            <p:nvPr/>
          </p:nvSpPr>
          <p:spPr>
            <a:xfrm>
              <a:off x="1299007" y="1673428"/>
              <a:ext cx="57097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GATE</a:t>
              </a:r>
            </a:p>
          </p:txBody>
        </p:sp>
        <p:sp>
          <p:nvSpPr>
            <p:cNvPr id="36" name="TextBox 35">
              <a:extLst>
                <a:ext uri="{FF2B5EF4-FFF2-40B4-BE49-F238E27FC236}">
                  <a16:creationId xmlns:a16="http://schemas.microsoft.com/office/drawing/2014/main" id="{77465081-3184-2AB9-E244-CA47A8FDA14B}"/>
                </a:ext>
              </a:extLst>
            </p:cNvPr>
            <p:cNvSpPr txBox="1"/>
            <p:nvPr/>
          </p:nvSpPr>
          <p:spPr>
            <a:xfrm>
              <a:off x="650602" y="1985289"/>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SOURCE</a:t>
              </a:r>
            </a:p>
          </p:txBody>
        </p:sp>
        <p:sp>
          <p:nvSpPr>
            <p:cNvPr id="37" name="TextBox 36">
              <a:extLst>
                <a:ext uri="{FF2B5EF4-FFF2-40B4-BE49-F238E27FC236}">
                  <a16:creationId xmlns:a16="http://schemas.microsoft.com/office/drawing/2014/main" id="{F55C812A-56D0-0370-DA7E-53A5D0088B2C}"/>
                </a:ext>
              </a:extLst>
            </p:cNvPr>
            <p:cNvSpPr txBox="1"/>
            <p:nvPr/>
          </p:nvSpPr>
          <p:spPr>
            <a:xfrm>
              <a:off x="1908608" y="1985289"/>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DRAIN</a:t>
              </a:r>
            </a:p>
          </p:txBody>
        </p:sp>
      </p:grpSp>
      <p:grpSp>
        <p:nvGrpSpPr>
          <p:cNvPr id="38" name="Group 37">
            <a:extLst>
              <a:ext uri="{FF2B5EF4-FFF2-40B4-BE49-F238E27FC236}">
                <a16:creationId xmlns:a16="http://schemas.microsoft.com/office/drawing/2014/main" id="{3AD255E5-F09D-FBE7-1C81-7CF9C8A96053}"/>
              </a:ext>
            </a:extLst>
          </p:cNvPr>
          <p:cNvGrpSpPr/>
          <p:nvPr/>
        </p:nvGrpSpPr>
        <p:grpSpPr>
          <a:xfrm>
            <a:off x="2045945" y="1778042"/>
            <a:ext cx="949092" cy="1155183"/>
            <a:chOff x="927188" y="1566018"/>
            <a:chExt cx="949092" cy="1155183"/>
          </a:xfrm>
        </p:grpSpPr>
        <p:cxnSp>
          <p:nvCxnSpPr>
            <p:cNvPr id="39" name="Straight Arrow Connector 38">
              <a:extLst>
                <a:ext uri="{FF2B5EF4-FFF2-40B4-BE49-F238E27FC236}">
                  <a16:creationId xmlns:a16="http://schemas.microsoft.com/office/drawing/2014/main" id="{D766C45C-B042-3BEE-C760-14D5C9725B55}"/>
                </a:ext>
              </a:extLst>
            </p:cNvPr>
            <p:cNvCxnSpPr>
              <a:cxnSpLocks/>
            </p:cNvCxnSpPr>
            <p:nvPr/>
          </p:nvCxnSpPr>
          <p:spPr bwMode="auto">
            <a:xfrm flipH="1">
              <a:off x="1165094" y="1566018"/>
              <a:ext cx="711186" cy="1033033"/>
            </a:xfrm>
            <a:prstGeom prst="straightConnector1">
              <a:avLst/>
            </a:prstGeom>
            <a:blipFill dpi="0" rotWithShape="0">
              <a:blip r:embed="rId4">
                <a:extLst>
                  <a:ext uri="{28A0092B-C50C-407E-A947-70E740481C1C}">
                    <a14:useLocalDpi xmlns:a14="http://schemas.microsoft.com/office/drawing/2010/main"/>
                  </a:ext>
                </a:extLst>
              </a:blip>
              <a:srcRect/>
              <a:tile tx="0" ty="0" sx="100000" sy="100000" flip="none" algn="tl"/>
            </a:blipFill>
            <a:ln w="76200" cap="flat" cmpd="sng" algn="ctr">
              <a:solidFill>
                <a:srgbClr val="004250">
                  <a:alpha val="70196"/>
                </a:srgbClr>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0" name="TextBox 39">
              <a:extLst>
                <a:ext uri="{FF2B5EF4-FFF2-40B4-BE49-F238E27FC236}">
                  <a16:creationId xmlns:a16="http://schemas.microsoft.com/office/drawing/2014/main" id="{701C7291-15E9-E2D5-F6F2-6C5F98820AEB}"/>
                </a:ext>
              </a:extLst>
            </p:cNvPr>
            <p:cNvSpPr txBox="1"/>
            <p:nvPr/>
          </p:nvSpPr>
          <p:spPr>
            <a:xfrm>
              <a:off x="1336000" y="1877952"/>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8D24ECC0-EFFF-CBE5-170E-0023BE7B083D}"/>
                </a:ext>
              </a:extLst>
            </p:cNvPr>
            <p:cNvSpPr txBox="1"/>
            <p:nvPr/>
          </p:nvSpPr>
          <p:spPr>
            <a:xfrm>
              <a:off x="1274844" y="1966835"/>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8E759761-8B2B-3561-CB93-E30E6877C198}"/>
                </a:ext>
              </a:extLst>
            </p:cNvPr>
            <p:cNvSpPr txBox="1"/>
            <p:nvPr/>
          </p:nvSpPr>
          <p:spPr>
            <a:xfrm>
              <a:off x="1213689" y="2055718"/>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24ADEAFF-2C35-808F-03EE-AF89C2EFE4E9}"/>
                </a:ext>
              </a:extLst>
            </p:cNvPr>
            <p:cNvSpPr txBox="1"/>
            <p:nvPr/>
          </p:nvSpPr>
          <p:spPr>
            <a:xfrm>
              <a:off x="1152533" y="2144601"/>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8079D863-EDB1-AEA5-C647-21F75F420A9A}"/>
                </a:ext>
              </a:extLst>
            </p:cNvPr>
            <p:cNvSpPr txBox="1"/>
            <p:nvPr/>
          </p:nvSpPr>
          <p:spPr>
            <a:xfrm>
              <a:off x="1091377" y="2233484"/>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217ADE59-666F-266B-41B6-C260A6292250}"/>
                </a:ext>
              </a:extLst>
            </p:cNvPr>
            <p:cNvSpPr txBox="1"/>
            <p:nvPr/>
          </p:nvSpPr>
          <p:spPr>
            <a:xfrm>
              <a:off x="1030222" y="2322367"/>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FCFCEFC1-D4D6-D955-F67A-E2BC74426E9B}"/>
                </a:ext>
              </a:extLst>
            </p:cNvPr>
            <p:cNvSpPr txBox="1"/>
            <p:nvPr/>
          </p:nvSpPr>
          <p:spPr>
            <a:xfrm>
              <a:off x="1501042" y="1951918"/>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FD45763F-5D40-34CE-0D60-636F2BED38C8}"/>
                </a:ext>
              </a:extLst>
            </p:cNvPr>
            <p:cNvSpPr txBox="1"/>
            <p:nvPr/>
          </p:nvSpPr>
          <p:spPr>
            <a:xfrm>
              <a:off x="1439885" y="2040801"/>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9DFE9D2E-9652-AFF5-F8E7-9969A6FB67D9}"/>
                </a:ext>
              </a:extLst>
            </p:cNvPr>
            <p:cNvSpPr txBox="1"/>
            <p:nvPr/>
          </p:nvSpPr>
          <p:spPr>
            <a:xfrm>
              <a:off x="1378730" y="2129684"/>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0A127815-646E-758B-536A-F003F4F55DBB}"/>
                </a:ext>
              </a:extLst>
            </p:cNvPr>
            <p:cNvSpPr txBox="1"/>
            <p:nvPr/>
          </p:nvSpPr>
          <p:spPr>
            <a:xfrm>
              <a:off x="1317573" y="2218567"/>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CF9242E8-5DCB-8CC7-AF28-D8ACC5219DAE}"/>
                </a:ext>
              </a:extLst>
            </p:cNvPr>
            <p:cNvSpPr txBox="1"/>
            <p:nvPr/>
          </p:nvSpPr>
          <p:spPr>
            <a:xfrm>
              <a:off x="1256418" y="2307449"/>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B372E804-1F9A-334A-7D24-DEAFBCCE02C9}"/>
                </a:ext>
              </a:extLst>
            </p:cNvPr>
            <p:cNvSpPr txBox="1"/>
            <p:nvPr/>
          </p:nvSpPr>
          <p:spPr>
            <a:xfrm>
              <a:off x="1195263" y="2396333"/>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BB69DEE0-8788-0B4D-2C3F-1E8CF2090E12}"/>
                </a:ext>
              </a:extLst>
            </p:cNvPr>
            <p:cNvSpPr txBox="1"/>
            <p:nvPr/>
          </p:nvSpPr>
          <p:spPr>
            <a:xfrm>
              <a:off x="953984" y="2411250"/>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a:extLst>
                <a:ext uri="{FF2B5EF4-FFF2-40B4-BE49-F238E27FC236}">
                  <a16:creationId xmlns:a16="http://schemas.microsoft.com/office/drawing/2014/main" id="{86F47924-36C5-3002-A662-28917D72946B}"/>
                </a:ext>
              </a:extLst>
            </p:cNvPr>
            <p:cNvSpPr txBox="1"/>
            <p:nvPr/>
          </p:nvSpPr>
          <p:spPr>
            <a:xfrm>
              <a:off x="1096820" y="2441392"/>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2" name="TextBox 71">
              <a:extLst>
                <a:ext uri="{FF2B5EF4-FFF2-40B4-BE49-F238E27FC236}">
                  <a16:creationId xmlns:a16="http://schemas.microsoft.com/office/drawing/2014/main" id="{A7ED4E42-B41F-E969-2C3D-D44F5320B9D7}"/>
                </a:ext>
              </a:extLst>
            </p:cNvPr>
            <p:cNvSpPr txBox="1"/>
            <p:nvPr/>
          </p:nvSpPr>
          <p:spPr>
            <a:xfrm>
              <a:off x="1531212" y="1884789"/>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A2F6DA2B-91D6-FC83-04E7-984B825501CA}"/>
                </a:ext>
              </a:extLst>
            </p:cNvPr>
            <p:cNvSpPr txBox="1"/>
            <p:nvPr/>
          </p:nvSpPr>
          <p:spPr>
            <a:xfrm>
              <a:off x="1470055" y="1992319"/>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C155D5B1-0858-4ED8-A8A9-F566EA5F0EB9}"/>
                </a:ext>
              </a:extLst>
            </p:cNvPr>
            <p:cNvSpPr txBox="1"/>
            <p:nvPr/>
          </p:nvSpPr>
          <p:spPr>
            <a:xfrm>
              <a:off x="1423977" y="2081204"/>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8A0CA06A-CEED-74B3-5595-4E2C103D5764}"/>
                </a:ext>
              </a:extLst>
            </p:cNvPr>
            <p:cNvSpPr txBox="1"/>
            <p:nvPr/>
          </p:nvSpPr>
          <p:spPr>
            <a:xfrm>
              <a:off x="1357793" y="2173819"/>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5B4AACC1-630B-2EDF-2C26-A64672F72974}"/>
                </a:ext>
              </a:extLst>
            </p:cNvPr>
            <p:cNvSpPr txBox="1"/>
            <p:nvPr/>
          </p:nvSpPr>
          <p:spPr>
            <a:xfrm>
              <a:off x="1296635" y="2258975"/>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7D670C1C-418D-DAA1-8F2C-735247BC42FD}"/>
                </a:ext>
              </a:extLst>
            </p:cNvPr>
            <p:cNvSpPr txBox="1"/>
            <p:nvPr/>
          </p:nvSpPr>
          <p:spPr>
            <a:xfrm>
              <a:off x="1245532" y="2351588"/>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0DB6026E-2898-3CCF-171C-6217811EEBB3}"/>
                </a:ext>
              </a:extLst>
            </p:cNvPr>
            <p:cNvSpPr txBox="1"/>
            <p:nvPr/>
          </p:nvSpPr>
          <p:spPr>
            <a:xfrm>
              <a:off x="1174321" y="2444202"/>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4A43CA3C-47F7-437D-A46B-9B09903D4858}"/>
                </a:ext>
              </a:extLst>
            </p:cNvPr>
            <p:cNvSpPr txBox="1"/>
            <p:nvPr/>
          </p:nvSpPr>
          <p:spPr>
            <a:xfrm>
              <a:off x="1319259" y="1917743"/>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639A15F8-8484-1719-AEFB-A1E2A85D179B}"/>
                </a:ext>
              </a:extLst>
            </p:cNvPr>
            <p:cNvSpPr txBox="1"/>
            <p:nvPr/>
          </p:nvSpPr>
          <p:spPr>
            <a:xfrm>
              <a:off x="1253075" y="2006628"/>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48F57382-D33E-9BF9-3DED-27F8FD4004F7}"/>
                </a:ext>
              </a:extLst>
            </p:cNvPr>
            <p:cNvSpPr txBox="1"/>
            <p:nvPr/>
          </p:nvSpPr>
          <p:spPr>
            <a:xfrm>
              <a:off x="1186893" y="2095512"/>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7D54022A-092A-8C8F-34FB-98591BF44059}"/>
                </a:ext>
              </a:extLst>
            </p:cNvPr>
            <p:cNvSpPr txBox="1"/>
            <p:nvPr/>
          </p:nvSpPr>
          <p:spPr>
            <a:xfrm>
              <a:off x="1120710" y="2184397"/>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1FF22E0B-34F5-FE95-8498-C7F39364B6DE}"/>
                </a:ext>
              </a:extLst>
            </p:cNvPr>
            <p:cNvSpPr txBox="1"/>
            <p:nvPr/>
          </p:nvSpPr>
          <p:spPr>
            <a:xfrm>
              <a:off x="1054528" y="2273282"/>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04" name="TextBox 103">
              <a:extLst>
                <a:ext uri="{FF2B5EF4-FFF2-40B4-BE49-F238E27FC236}">
                  <a16:creationId xmlns:a16="http://schemas.microsoft.com/office/drawing/2014/main" id="{B6E4F911-6307-18CA-9F9E-2B6000F00404}"/>
                </a:ext>
              </a:extLst>
            </p:cNvPr>
            <p:cNvSpPr txBox="1"/>
            <p:nvPr/>
          </p:nvSpPr>
          <p:spPr>
            <a:xfrm>
              <a:off x="988343" y="2362167"/>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4A2CDE09-E02D-5388-5C22-4A078D514B29}"/>
                </a:ext>
              </a:extLst>
            </p:cNvPr>
            <p:cNvSpPr txBox="1"/>
            <p:nvPr/>
          </p:nvSpPr>
          <p:spPr>
            <a:xfrm>
              <a:off x="927188" y="2409057"/>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8" name="Left Brace 107">
            <a:extLst>
              <a:ext uri="{FF2B5EF4-FFF2-40B4-BE49-F238E27FC236}">
                <a16:creationId xmlns:a16="http://schemas.microsoft.com/office/drawing/2014/main" id="{0715E391-28D8-7E48-6502-751017BACCC1}"/>
              </a:ext>
            </a:extLst>
          </p:cNvPr>
          <p:cNvSpPr/>
          <p:nvPr/>
        </p:nvSpPr>
        <p:spPr bwMode="auto">
          <a:xfrm rot="16200000">
            <a:off x="2618497" y="2043150"/>
            <a:ext cx="190312" cy="1898469"/>
          </a:xfrm>
          <a:prstGeom prst="leftBrace">
            <a:avLst/>
          </a:prstGeom>
          <a:noFill/>
          <a:ln w="22225" cap="flat" cmpd="sng" algn="ctr">
            <a:solidFill>
              <a:srgbClr val="E3553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ヒラギノ角ゴ ProN W3" charset="0"/>
              <a:cs typeface="ヒラギノ角ゴ ProN W3" charset="0"/>
              <a:sym typeface="Gill Sans" charset="0"/>
            </a:endParaRPr>
          </a:p>
        </p:txBody>
      </p:sp>
      <p:grpSp>
        <p:nvGrpSpPr>
          <p:cNvPr id="115" name="Group 114">
            <a:extLst>
              <a:ext uri="{FF2B5EF4-FFF2-40B4-BE49-F238E27FC236}">
                <a16:creationId xmlns:a16="http://schemas.microsoft.com/office/drawing/2014/main" id="{A2BA6A5E-FE81-42FB-3E79-8312CC6C1C64}"/>
              </a:ext>
            </a:extLst>
          </p:cNvPr>
          <p:cNvGrpSpPr/>
          <p:nvPr/>
        </p:nvGrpSpPr>
        <p:grpSpPr>
          <a:xfrm>
            <a:off x="1314952" y="5068764"/>
            <a:ext cx="2745173" cy="1197582"/>
            <a:chOff x="202481" y="1513709"/>
            <a:chExt cx="2745173" cy="1197582"/>
          </a:xfrm>
        </p:grpSpPr>
        <p:pic>
          <p:nvPicPr>
            <p:cNvPr id="116" name="Picture 115">
              <a:extLst>
                <a:ext uri="{FF2B5EF4-FFF2-40B4-BE49-F238E27FC236}">
                  <a16:creationId xmlns:a16="http://schemas.microsoft.com/office/drawing/2014/main" id="{CAE7953B-9646-2784-1EE2-461F6E279A7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2481" y="1513709"/>
              <a:ext cx="2745173" cy="1197582"/>
            </a:xfrm>
            <a:prstGeom prst="rect">
              <a:avLst/>
            </a:prstGeom>
          </p:spPr>
        </p:pic>
        <p:sp>
          <p:nvSpPr>
            <p:cNvPr id="117" name="TextBox 116">
              <a:extLst>
                <a:ext uri="{FF2B5EF4-FFF2-40B4-BE49-F238E27FC236}">
                  <a16:creationId xmlns:a16="http://schemas.microsoft.com/office/drawing/2014/main" id="{3DF435D7-D76C-EF59-235A-7E56EC469223}"/>
                </a:ext>
              </a:extLst>
            </p:cNvPr>
            <p:cNvSpPr txBox="1"/>
            <p:nvPr/>
          </p:nvSpPr>
          <p:spPr>
            <a:xfrm>
              <a:off x="1299007" y="1673428"/>
              <a:ext cx="57097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GATE</a:t>
              </a:r>
            </a:p>
          </p:txBody>
        </p:sp>
        <p:sp>
          <p:nvSpPr>
            <p:cNvPr id="118" name="TextBox 117">
              <a:extLst>
                <a:ext uri="{FF2B5EF4-FFF2-40B4-BE49-F238E27FC236}">
                  <a16:creationId xmlns:a16="http://schemas.microsoft.com/office/drawing/2014/main" id="{900FA9D0-0CE0-54D4-7EC0-5661F53C75CC}"/>
                </a:ext>
              </a:extLst>
            </p:cNvPr>
            <p:cNvSpPr txBox="1"/>
            <p:nvPr/>
          </p:nvSpPr>
          <p:spPr>
            <a:xfrm>
              <a:off x="650602" y="1985289"/>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SOURCE</a:t>
              </a:r>
            </a:p>
          </p:txBody>
        </p:sp>
        <p:sp>
          <p:nvSpPr>
            <p:cNvPr id="119" name="TextBox 118">
              <a:extLst>
                <a:ext uri="{FF2B5EF4-FFF2-40B4-BE49-F238E27FC236}">
                  <a16:creationId xmlns:a16="http://schemas.microsoft.com/office/drawing/2014/main" id="{4C01742F-B9DD-5A16-1FAA-3ED41DFFC70E}"/>
                </a:ext>
              </a:extLst>
            </p:cNvPr>
            <p:cNvSpPr txBox="1"/>
            <p:nvPr/>
          </p:nvSpPr>
          <p:spPr>
            <a:xfrm>
              <a:off x="1908608" y="1985289"/>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DRAIN</a:t>
              </a:r>
            </a:p>
          </p:txBody>
        </p:sp>
      </p:grpSp>
      <p:grpSp>
        <p:nvGrpSpPr>
          <p:cNvPr id="120" name="Group 119">
            <a:extLst>
              <a:ext uri="{FF2B5EF4-FFF2-40B4-BE49-F238E27FC236}">
                <a16:creationId xmlns:a16="http://schemas.microsoft.com/office/drawing/2014/main" id="{D8B51CBD-541A-0B81-3CA5-AEABF7D75236}"/>
              </a:ext>
            </a:extLst>
          </p:cNvPr>
          <p:cNvGrpSpPr/>
          <p:nvPr/>
        </p:nvGrpSpPr>
        <p:grpSpPr>
          <a:xfrm>
            <a:off x="1949590" y="5361475"/>
            <a:ext cx="1367585" cy="934751"/>
            <a:chOff x="830833" y="5610001"/>
            <a:chExt cx="1367585" cy="934751"/>
          </a:xfrm>
        </p:grpSpPr>
        <p:sp>
          <p:nvSpPr>
            <p:cNvPr id="121" name="TextBox 120">
              <a:extLst>
                <a:ext uri="{FF2B5EF4-FFF2-40B4-BE49-F238E27FC236}">
                  <a16:creationId xmlns:a16="http://schemas.microsoft.com/office/drawing/2014/main" id="{00E16C27-0D70-E226-7E5A-093638200D19}"/>
                </a:ext>
              </a:extLst>
            </p:cNvPr>
            <p:cNvSpPr txBox="1"/>
            <p:nvPr/>
          </p:nvSpPr>
          <p:spPr>
            <a:xfrm>
              <a:off x="868530" y="6267753"/>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2" name="TextBox 121">
              <a:extLst>
                <a:ext uri="{FF2B5EF4-FFF2-40B4-BE49-F238E27FC236}">
                  <a16:creationId xmlns:a16="http://schemas.microsoft.com/office/drawing/2014/main" id="{81987D66-A40C-CCF7-A15C-8E9EB87945AF}"/>
                </a:ext>
              </a:extLst>
            </p:cNvPr>
            <p:cNvSpPr txBox="1"/>
            <p:nvPr/>
          </p:nvSpPr>
          <p:spPr>
            <a:xfrm>
              <a:off x="1154212" y="605970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3" name="TextBox 122">
              <a:extLst>
                <a:ext uri="{FF2B5EF4-FFF2-40B4-BE49-F238E27FC236}">
                  <a16:creationId xmlns:a16="http://schemas.microsoft.com/office/drawing/2014/main" id="{CC05CA7E-E347-70BF-F14E-1B29DD93D6BC}"/>
                </a:ext>
              </a:extLst>
            </p:cNvPr>
            <p:cNvSpPr txBox="1"/>
            <p:nvPr/>
          </p:nvSpPr>
          <p:spPr>
            <a:xfrm>
              <a:off x="1052841" y="6258545"/>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4" name="TextBox 123">
              <a:extLst>
                <a:ext uri="{FF2B5EF4-FFF2-40B4-BE49-F238E27FC236}">
                  <a16:creationId xmlns:a16="http://schemas.microsoft.com/office/drawing/2014/main" id="{805457CB-3D2C-AE86-DA43-499C88B3A4B5}"/>
                </a:ext>
              </a:extLst>
            </p:cNvPr>
            <p:cNvSpPr txBox="1"/>
            <p:nvPr/>
          </p:nvSpPr>
          <p:spPr>
            <a:xfrm>
              <a:off x="867705" y="6177647"/>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5" name="TextBox 124">
              <a:extLst>
                <a:ext uri="{FF2B5EF4-FFF2-40B4-BE49-F238E27FC236}">
                  <a16:creationId xmlns:a16="http://schemas.microsoft.com/office/drawing/2014/main" id="{E2020273-6112-5AAE-911B-BB13C592D1ED}"/>
                </a:ext>
              </a:extLst>
            </p:cNvPr>
            <p:cNvSpPr txBox="1"/>
            <p:nvPr/>
          </p:nvSpPr>
          <p:spPr>
            <a:xfrm>
              <a:off x="1248043" y="625984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EF4EDD12-8254-CCC0-9795-A5028BCB9666}"/>
                </a:ext>
              </a:extLst>
            </p:cNvPr>
            <p:cNvSpPr txBox="1"/>
            <p:nvPr/>
          </p:nvSpPr>
          <p:spPr>
            <a:xfrm>
              <a:off x="1337685" y="6225660"/>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7" name="TextBox 126">
              <a:extLst>
                <a:ext uri="{FF2B5EF4-FFF2-40B4-BE49-F238E27FC236}">
                  <a16:creationId xmlns:a16="http://schemas.microsoft.com/office/drawing/2014/main" id="{56C9005F-09DB-4C83-F3CB-BC3219D1290C}"/>
                </a:ext>
              </a:extLst>
            </p:cNvPr>
            <p:cNvSpPr txBox="1"/>
            <p:nvPr/>
          </p:nvSpPr>
          <p:spPr>
            <a:xfrm>
              <a:off x="1427328" y="619147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648E26E9-70D2-2138-6BF9-5675CF444AEC}"/>
                </a:ext>
              </a:extLst>
            </p:cNvPr>
            <p:cNvSpPr txBox="1"/>
            <p:nvPr/>
          </p:nvSpPr>
          <p:spPr>
            <a:xfrm>
              <a:off x="1516970" y="615728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812121CC-F1AC-259E-CC02-56393A35753F}"/>
                </a:ext>
              </a:extLst>
            </p:cNvPr>
            <p:cNvSpPr txBox="1"/>
            <p:nvPr/>
          </p:nvSpPr>
          <p:spPr>
            <a:xfrm>
              <a:off x="1480947" y="628346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C6B125E8-7092-D788-35FE-ACCB9F77348B}"/>
                </a:ext>
              </a:extLst>
            </p:cNvPr>
            <p:cNvSpPr txBox="1"/>
            <p:nvPr/>
          </p:nvSpPr>
          <p:spPr>
            <a:xfrm>
              <a:off x="1399682" y="615604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1" name="TextBox 130">
              <a:extLst>
                <a:ext uri="{FF2B5EF4-FFF2-40B4-BE49-F238E27FC236}">
                  <a16:creationId xmlns:a16="http://schemas.microsoft.com/office/drawing/2014/main" id="{F72C8683-8A2F-C658-765B-C3C34313DA76}"/>
                </a:ext>
              </a:extLst>
            </p:cNvPr>
            <p:cNvSpPr txBox="1"/>
            <p:nvPr/>
          </p:nvSpPr>
          <p:spPr>
            <a:xfrm>
              <a:off x="830833" y="627476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2" name="TextBox 131">
              <a:extLst>
                <a:ext uri="{FF2B5EF4-FFF2-40B4-BE49-F238E27FC236}">
                  <a16:creationId xmlns:a16="http://schemas.microsoft.com/office/drawing/2014/main" id="{A5713A6E-87F4-B85B-F104-B36EAE7B632F}"/>
                </a:ext>
              </a:extLst>
            </p:cNvPr>
            <p:cNvSpPr txBox="1"/>
            <p:nvPr/>
          </p:nvSpPr>
          <p:spPr>
            <a:xfrm>
              <a:off x="960689" y="618463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3" name="TextBox 132">
              <a:extLst>
                <a:ext uri="{FF2B5EF4-FFF2-40B4-BE49-F238E27FC236}">
                  <a16:creationId xmlns:a16="http://schemas.microsoft.com/office/drawing/2014/main" id="{C7855686-3A2D-6001-FBB3-88B06F467903}"/>
                </a:ext>
              </a:extLst>
            </p:cNvPr>
            <p:cNvSpPr txBox="1"/>
            <p:nvPr/>
          </p:nvSpPr>
          <p:spPr>
            <a:xfrm>
              <a:off x="904558" y="6269790"/>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0E82A972-0F1D-408F-813F-B99261DB9B8E}"/>
                </a:ext>
              </a:extLst>
            </p:cNvPr>
            <p:cNvSpPr txBox="1"/>
            <p:nvPr/>
          </p:nvSpPr>
          <p:spPr>
            <a:xfrm>
              <a:off x="1138294" y="612247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5" name="TextBox 134">
              <a:extLst>
                <a:ext uri="{FF2B5EF4-FFF2-40B4-BE49-F238E27FC236}">
                  <a16:creationId xmlns:a16="http://schemas.microsoft.com/office/drawing/2014/main" id="{53CC7717-2BBD-D2F3-DBFE-8F1ADEC4F3F1}"/>
                </a:ext>
              </a:extLst>
            </p:cNvPr>
            <p:cNvSpPr txBox="1"/>
            <p:nvPr/>
          </p:nvSpPr>
          <p:spPr>
            <a:xfrm>
              <a:off x="1122375" y="618525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6" name="TextBox 135">
              <a:extLst>
                <a:ext uri="{FF2B5EF4-FFF2-40B4-BE49-F238E27FC236}">
                  <a16:creationId xmlns:a16="http://schemas.microsoft.com/office/drawing/2014/main" id="{01C436DF-99E7-24FC-6053-77E4B5503253}"/>
                </a:ext>
              </a:extLst>
            </p:cNvPr>
            <p:cNvSpPr txBox="1"/>
            <p:nvPr/>
          </p:nvSpPr>
          <p:spPr>
            <a:xfrm>
              <a:off x="1071272" y="621074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id="{1686C209-7EF7-368E-C357-E21C759188C0}"/>
                </a:ext>
              </a:extLst>
            </p:cNvPr>
            <p:cNvSpPr txBox="1"/>
            <p:nvPr/>
          </p:nvSpPr>
          <p:spPr>
            <a:xfrm>
              <a:off x="1226260" y="607213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38" name="TextBox 137">
              <a:extLst>
                <a:ext uri="{FF2B5EF4-FFF2-40B4-BE49-F238E27FC236}">
                  <a16:creationId xmlns:a16="http://schemas.microsoft.com/office/drawing/2014/main" id="{7E057FE0-741F-A897-0428-57BA4A6E0320}"/>
                </a:ext>
              </a:extLst>
            </p:cNvPr>
            <p:cNvSpPr txBox="1"/>
            <p:nvPr/>
          </p:nvSpPr>
          <p:spPr>
            <a:xfrm>
              <a:off x="1441024" y="5641029"/>
              <a:ext cx="271439"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TextBox 138">
              <a:extLst>
                <a:ext uri="{FF2B5EF4-FFF2-40B4-BE49-F238E27FC236}">
                  <a16:creationId xmlns:a16="http://schemas.microsoft.com/office/drawing/2014/main" id="{7D4DD07E-F457-E7B0-DF0E-718BD3EE58E1}"/>
                </a:ext>
              </a:extLst>
            </p:cNvPr>
            <p:cNvSpPr txBox="1"/>
            <p:nvPr/>
          </p:nvSpPr>
          <p:spPr>
            <a:xfrm>
              <a:off x="1234639" y="586204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0" name="TextBox 139">
              <a:extLst>
                <a:ext uri="{FF2B5EF4-FFF2-40B4-BE49-F238E27FC236}">
                  <a16:creationId xmlns:a16="http://schemas.microsoft.com/office/drawing/2014/main" id="{20B4BFEA-1B1F-CEEC-D699-D894C0AC045D}"/>
                </a:ext>
              </a:extLst>
            </p:cNvPr>
            <p:cNvSpPr txBox="1"/>
            <p:nvPr/>
          </p:nvSpPr>
          <p:spPr>
            <a:xfrm>
              <a:off x="1188561" y="592855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1" name="TextBox 140">
              <a:extLst>
                <a:ext uri="{FF2B5EF4-FFF2-40B4-BE49-F238E27FC236}">
                  <a16:creationId xmlns:a16="http://schemas.microsoft.com/office/drawing/2014/main" id="{EC9B93DA-3A2F-5295-14FE-5A458835785D}"/>
                </a:ext>
              </a:extLst>
            </p:cNvPr>
            <p:cNvSpPr txBox="1"/>
            <p:nvPr/>
          </p:nvSpPr>
          <p:spPr>
            <a:xfrm>
              <a:off x="1272339" y="602427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2" name="Arc 141">
              <a:extLst>
                <a:ext uri="{FF2B5EF4-FFF2-40B4-BE49-F238E27FC236}">
                  <a16:creationId xmlns:a16="http://schemas.microsoft.com/office/drawing/2014/main" id="{21200D9F-9B9D-543E-DE90-4357F17086C1}"/>
                </a:ext>
              </a:extLst>
            </p:cNvPr>
            <p:cNvSpPr/>
            <p:nvPr/>
          </p:nvSpPr>
          <p:spPr bwMode="auto">
            <a:xfrm rot="5757843">
              <a:off x="1411704" y="5561835"/>
              <a:ext cx="307618" cy="403949"/>
            </a:xfrm>
            <a:prstGeom prst="arc">
              <a:avLst>
                <a:gd name="adj1" fmla="val 16200000"/>
                <a:gd name="adj2" fmla="val 4579062"/>
              </a:avLst>
            </a:prstGeom>
            <a:noFill/>
            <a:ln w="57150" cap="flat" cmpd="sng" algn="ctr">
              <a:solidFill>
                <a:srgbClr val="004250">
                  <a:alpha val="70588"/>
                </a:srgbClr>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TextBox 142">
              <a:extLst>
                <a:ext uri="{FF2B5EF4-FFF2-40B4-BE49-F238E27FC236}">
                  <a16:creationId xmlns:a16="http://schemas.microsoft.com/office/drawing/2014/main" id="{70CA0B0A-84F1-A511-3F22-72AB61998B0C}"/>
                </a:ext>
              </a:extLst>
            </p:cNvPr>
            <p:cNvSpPr txBox="1"/>
            <p:nvPr/>
          </p:nvSpPr>
          <p:spPr>
            <a:xfrm>
              <a:off x="1291832" y="6143316"/>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4" name="TextBox 143">
              <a:extLst>
                <a:ext uri="{FF2B5EF4-FFF2-40B4-BE49-F238E27FC236}">
                  <a16:creationId xmlns:a16="http://schemas.microsoft.com/office/drawing/2014/main" id="{BB7954B0-0FA4-9D71-5133-5CB83D0E2E89}"/>
                </a:ext>
              </a:extLst>
            </p:cNvPr>
            <p:cNvSpPr txBox="1"/>
            <p:nvPr/>
          </p:nvSpPr>
          <p:spPr>
            <a:xfrm>
              <a:off x="1577512" y="593526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5" name="TextBox 144">
              <a:extLst>
                <a:ext uri="{FF2B5EF4-FFF2-40B4-BE49-F238E27FC236}">
                  <a16:creationId xmlns:a16="http://schemas.microsoft.com/office/drawing/2014/main" id="{5EE85071-3BA0-B307-6870-017AB4C3DFA6}"/>
                </a:ext>
              </a:extLst>
            </p:cNvPr>
            <p:cNvSpPr txBox="1"/>
            <p:nvPr/>
          </p:nvSpPr>
          <p:spPr>
            <a:xfrm>
              <a:off x="1728314" y="6153884"/>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6" name="TextBox 145">
              <a:extLst>
                <a:ext uri="{FF2B5EF4-FFF2-40B4-BE49-F238E27FC236}">
                  <a16:creationId xmlns:a16="http://schemas.microsoft.com/office/drawing/2014/main" id="{81F8EE47-D2D7-5DAB-DC0D-A359C94DDB81}"/>
                </a:ext>
              </a:extLst>
            </p:cNvPr>
            <p:cNvSpPr txBox="1"/>
            <p:nvPr/>
          </p:nvSpPr>
          <p:spPr>
            <a:xfrm>
              <a:off x="1291006" y="6053211"/>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7" name="TextBox 146">
              <a:extLst>
                <a:ext uri="{FF2B5EF4-FFF2-40B4-BE49-F238E27FC236}">
                  <a16:creationId xmlns:a16="http://schemas.microsoft.com/office/drawing/2014/main" id="{A27C502F-5302-BFAD-0E60-0723803472D2}"/>
                </a:ext>
              </a:extLst>
            </p:cNvPr>
            <p:cNvSpPr txBox="1"/>
            <p:nvPr/>
          </p:nvSpPr>
          <p:spPr>
            <a:xfrm>
              <a:off x="1671344" y="613540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8" name="TextBox 147">
              <a:extLst>
                <a:ext uri="{FF2B5EF4-FFF2-40B4-BE49-F238E27FC236}">
                  <a16:creationId xmlns:a16="http://schemas.microsoft.com/office/drawing/2014/main" id="{6CEB8B45-0CE9-FE15-6A9E-72F2B6BB1919}"/>
                </a:ext>
              </a:extLst>
            </p:cNvPr>
            <p:cNvSpPr txBox="1"/>
            <p:nvPr/>
          </p:nvSpPr>
          <p:spPr>
            <a:xfrm>
              <a:off x="1254132" y="615032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49" name="TextBox 148">
              <a:extLst>
                <a:ext uri="{FF2B5EF4-FFF2-40B4-BE49-F238E27FC236}">
                  <a16:creationId xmlns:a16="http://schemas.microsoft.com/office/drawing/2014/main" id="{10649B7B-14F1-4A33-189B-F61AAD6CB23C}"/>
                </a:ext>
              </a:extLst>
            </p:cNvPr>
            <p:cNvSpPr txBox="1"/>
            <p:nvPr/>
          </p:nvSpPr>
          <p:spPr>
            <a:xfrm>
              <a:off x="1383990" y="6060200"/>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0" name="TextBox 149">
              <a:extLst>
                <a:ext uri="{FF2B5EF4-FFF2-40B4-BE49-F238E27FC236}">
                  <a16:creationId xmlns:a16="http://schemas.microsoft.com/office/drawing/2014/main" id="{D25573F0-E88A-6117-73C7-8E4FCA32357A}"/>
                </a:ext>
              </a:extLst>
            </p:cNvPr>
            <p:cNvSpPr txBox="1"/>
            <p:nvPr/>
          </p:nvSpPr>
          <p:spPr>
            <a:xfrm>
              <a:off x="1327858" y="614535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1" name="TextBox 150">
              <a:extLst>
                <a:ext uri="{FF2B5EF4-FFF2-40B4-BE49-F238E27FC236}">
                  <a16:creationId xmlns:a16="http://schemas.microsoft.com/office/drawing/2014/main" id="{03820EA3-CF5B-5620-82AA-2B83937B92A8}"/>
                </a:ext>
              </a:extLst>
            </p:cNvPr>
            <p:cNvSpPr txBox="1"/>
            <p:nvPr/>
          </p:nvSpPr>
          <p:spPr>
            <a:xfrm>
              <a:off x="1561595" y="599804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2" name="TextBox 151">
              <a:extLst>
                <a:ext uri="{FF2B5EF4-FFF2-40B4-BE49-F238E27FC236}">
                  <a16:creationId xmlns:a16="http://schemas.microsoft.com/office/drawing/2014/main" id="{3BFD672C-6375-66FD-CB84-54B38284DD79}"/>
                </a:ext>
              </a:extLst>
            </p:cNvPr>
            <p:cNvSpPr txBox="1"/>
            <p:nvPr/>
          </p:nvSpPr>
          <p:spPr>
            <a:xfrm>
              <a:off x="1545676" y="606082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3" name="TextBox 152">
              <a:extLst>
                <a:ext uri="{FF2B5EF4-FFF2-40B4-BE49-F238E27FC236}">
                  <a16:creationId xmlns:a16="http://schemas.microsoft.com/office/drawing/2014/main" id="{22921AF6-0287-3F4E-EDF4-F8F957DD46BD}"/>
                </a:ext>
              </a:extLst>
            </p:cNvPr>
            <p:cNvSpPr txBox="1"/>
            <p:nvPr/>
          </p:nvSpPr>
          <p:spPr>
            <a:xfrm>
              <a:off x="1494572" y="608630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4" name="TextBox 153">
              <a:extLst>
                <a:ext uri="{FF2B5EF4-FFF2-40B4-BE49-F238E27FC236}">
                  <a16:creationId xmlns:a16="http://schemas.microsoft.com/office/drawing/2014/main" id="{92C1ED42-40D1-3270-291C-667CB9D476CC}"/>
                </a:ext>
              </a:extLst>
            </p:cNvPr>
            <p:cNvSpPr txBox="1"/>
            <p:nvPr/>
          </p:nvSpPr>
          <p:spPr>
            <a:xfrm>
              <a:off x="1649560" y="594769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5" name="TextBox 154">
              <a:extLst>
                <a:ext uri="{FF2B5EF4-FFF2-40B4-BE49-F238E27FC236}">
                  <a16:creationId xmlns:a16="http://schemas.microsoft.com/office/drawing/2014/main" id="{6BFB5D88-D11E-325E-D5EB-CBF4FBA97987}"/>
                </a:ext>
              </a:extLst>
            </p:cNvPr>
            <p:cNvSpPr txBox="1"/>
            <p:nvPr/>
          </p:nvSpPr>
          <p:spPr>
            <a:xfrm>
              <a:off x="1529369" y="616640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6" name="TextBox 155">
              <a:extLst>
                <a:ext uri="{FF2B5EF4-FFF2-40B4-BE49-F238E27FC236}">
                  <a16:creationId xmlns:a16="http://schemas.microsoft.com/office/drawing/2014/main" id="{131FCCB7-FBB8-D9A1-C6F3-368BA790A2A2}"/>
                </a:ext>
              </a:extLst>
            </p:cNvPr>
            <p:cNvSpPr txBox="1"/>
            <p:nvPr/>
          </p:nvSpPr>
          <p:spPr>
            <a:xfrm>
              <a:off x="1619011" y="613221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7" name="TextBox 156">
              <a:extLst>
                <a:ext uri="{FF2B5EF4-FFF2-40B4-BE49-F238E27FC236}">
                  <a16:creationId xmlns:a16="http://schemas.microsoft.com/office/drawing/2014/main" id="{242A5371-0E55-CB8D-22FD-26784C00E2DB}"/>
                </a:ext>
              </a:extLst>
            </p:cNvPr>
            <p:cNvSpPr txBox="1"/>
            <p:nvPr/>
          </p:nvSpPr>
          <p:spPr>
            <a:xfrm>
              <a:off x="1708653" y="609803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8" name="TextBox 157">
              <a:extLst>
                <a:ext uri="{FF2B5EF4-FFF2-40B4-BE49-F238E27FC236}">
                  <a16:creationId xmlns:a16="http://schemas.microsoft.com/office/drawing/2014/main" id="{09A12AC7-8359-49A1-0880-668E0F8D7629}"/>
                </a:ext>
              </a:extLst>
            </p:cNvPr>
            <p:cNvSpPr txBox="1"/>
            <p:nvPr/>
          </p:nvSpPr>
          <p:spPr>
            <a:xfrm>
              <a:off x="1672630" y="622420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59" name="TextBox 158">
              <a:extLst>
                <a:ext uri="{FF2B5EF4-FFF2-40B4-BE49-F238E27FC236}">
                  <a16:creationId xmlns:a16="http://schemas.microsoft.com/office/drawing/2014/main" id="{2542F0F0-DEAC-7153-1E12-78D12A88A203}"/>
                </a:ext>
              </a:extLst>
            </p:cNvPr>
            <p:cNvSpPr txBox="1"/>
            <p:nvPr/>
          </p:nvSpPr>
          <p:spPr>
            <a:xfrm>
              <a:off x="1591366" y="609678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0" name="TextBox 159">
              <a:extLst>
                <a:ext uri="{FF2B5EF4-FFF2-40B4-BE49-F238E27FC236}">
                  <a16:creationId xmlns:a16="http://schemas.microsoft.com/office/drawing/2014/main" id="{755707AA-AED1-F7C2-B448-E1A1DBC16DAD}"/>
                </a:ext>
              </a:extLst>
            </p:cNvPr>
            <p:cNvSpPr txBox="1"/>
            <p:nvPr/>
          </p:nvSpPr>
          <p:spPr>
            <a:xfrm>
              <a:off x="1146225" y="605377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1" name="TextBox 160">
              <a:extLst>
                <a:ext uri="{FF2B5EF4-FFF2-40B4-BE49-F238E27FC236}">
                  <a16:creationId xmlns:a16="http://schemas.microsoft.com/office/drawing/2014/main" id="{2A177D5C-4471-052B-2D87-566F91D91D06}"/>
                </a:ext>
              </a:extLst>
            </p:cNvPr>
            <p:cNvSpPr txBox="1"/>
            <p:nvPr/>
          </p:nvSpPr>
          <p:spPr>
            <a:xfrm>
              <a:off x="1425875" y="6233181"/>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2" name="TextBox 161">
              <a:extLst>
                <a:ext uri="{FF2B5EF4-FFF2-40B4-BE49-F238E27FC236}">
                  <a16:creationId xmlns:a16="http://schemas.microsoft.com/office/drawing/2014/main" id="{FBC5AFEB-2150-82D3-B5E9-27EF2B783265}"/>
                </a:ext>
              </a:extLst>
            </p:cNvPr>
            <p:cNvSpPr txBox="1"/>
            <p:nvPr/>
          </p:nvSpPr>
          <p:spPr>
            <a:xfrm>
              <a:off x="1240056" y="625391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3" name="TextBox 162">
              <a:extLst>
                <a:ext uri="{FF2B5EF4-FFF2-40B4-BE49-F238E27FC236}">
                  <a16:creationId xmlns:a16="http://schemas.microsoft.com/office/drawing/2014/main" id="{6563851B-2FF7-CB34-384E-B54C03767AB1}"/>
                </a:ext>
              </a:extLst>
            </p:cNvPr>
            <p:cNvSpPr txBox="1"/>
            <p:nvPr/>
          </p:nvSpPr>
          <p:spPr>
            <a:xfrm>
              <a:off x="1329698" y="621973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4" name="TextBox 163">
              <a:extLst>
                <a:ext uri="{FF2B5EF4-FFF2-40B4-BE49-F238E27FC236}">
                  <a16:creationId xmlns:a16="http://schemas.microsoft.com/office/drawing/2014/main" id="{BE4F9E3C-82C8-76FE-68CF-D792E261B666}"/>
                </a:ext>
              </a:extLst>
            </p:cNvPr>
            <p:cNvSpPr txBox="1"/>
            <p:nvPr/>
          </p:nvSpPr>
          <p:spPr>
            <a:xfrm>
              <a:off x="1419341" y="618554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5" name="TextBox 164">
              <a:extLst>
                <a:ext uri="{FF2B5EF4-FFF2-40B4-BE49-F238E27FC236}">
                  <a16:creationId xmlns:a16="http://schemas.microsoft.com/office/drawing/2014/main" id="{99BB7844-4DC2-B39E-5DE4-E5EC26D020FD}"/>
                </a:ext>
              </a:extLst>
            </p:cNvPr>
            <p:cNvSpPr txBox="1"/>
            <p:nvPr/>
          </p:nvSpPr>
          <p:spPr>
            <a:xfrm>
              <a:off x="1508982" y="6151362"/>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6" name="TextBox 165">
              <a:extLst>
                <a:ext uri="{FF2B5EF4-FFF2-40B4-BE49-F238E27FC236}">
                  <a16:creationId xmlns:a16="http://schemas.microsoft.com/office/drawing/2014/main" id="{D033A1B2-1BA5-EE26-A7E4-D28832B1D9B0}"/>
                </a:ext>
              </a:extLst>
            </p:cNvPr>
            <p:cNvSpPr txBox="1"/>
            <p:nvPr/>
          </p:nvSpPr>
          <p:spPr>
            <a:xfrm>
              <a:off x="1472961" y="627753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7" name="TextBox 166">
              <a:extLst>
                <a:ext uri="{FF2B5EF4-FFF2-40B4-BE49-F238E27FC236}">
                  <a16:creationId xmlns:a16="http://schemas.microsoft.com/office/drawing/2014/main" id="{DE4B00F8-C8CF-38CB-61A9-D6C9C4576D36}"/>
                </a:ext>
              </a:extLst>
            </p:cNvPr>
            <p:cNvSpPr txBox="1"/>
            <p:nvPr/>
          </p:nvSpPr>
          <p:spPr>
            <a:xfrm>
              <a:off x="1379216" y="614826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8" name="TextBox 167">
              <a:extLst>
                <a:ext uri="{FF2B5EF4-FFF2-40B4-BE49-F238E27FC236}">
                  <a16:creationId xmlns:a16="http://schemas.microsoft.com/office/drawing/2014/main" id="{428C49D3-91C5-88F1-8AD5-168C7629D2DD}"/>
                </a:ext>
              </a:extLst>
            </p:cNvPr>
            <p:cNvSpPr txBox="1"/>
            <p:nvPr/>
          </p:nvSpPr>
          <p:spPr>
            <a:xfrm>
              <a:off x="1130307" y="611655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69" name="TextBox 168">
              <a:extLst>
                <a:ext uri="{FF2B5EF4-FFF2-40B4-BE49-F238E27FC236}">
                  <a16:creationId xmlns:a16="http://schemas.microsoft.com/office/drawing/2014/main" id="{1FFA8EDC-343F-CA01-6EA7-3F9FD0651EEE}"/>
                </a:ext>
              </a:extLst>
            </p:cNvPr>
            <p:cNvSpPr txBox="1"/>
            <p:nvPr/>
          </p:nvSpPr>
          <p:spPr>
            <a:xfrm>
              <a:off x="1114389" y="617933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0" name="TextBox 169">
              <a:extLst>
                <a:ext uri="{FF2B5EF4-FFF2-40B4-BE49-F238E27FC236}">
                  <a16:creationId xmlns:a16="http://schemas.microsoft.com/office/drawing/2014/main" id="{5EC8CCA8-A934-9142-F2F8-6D810B8EBD07}"/>
                </a:ext>
              </a:extLst>
            </p:cNvPr>
            <p:cNvSpPr txBox="1"/>
            <p:nvPr/>
          </p:nvSpPr>
          <p:spPr>
            <a:xfrm>
              <a:off x="1063285" y="620481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1" name="TextBox 170">
              <a:extLst>
                <a:ext uri="{FF2B5EF4-FFF2-40B4-BE49-F238E27FC236}">
                  <a16:creationId xmlns:a16="http://schemas.microsoft.com/office/drawing/2014/main" id="{79BB8726-5A60-A472-BEA2-54BF963B402A}"/>
                </a:ext>
              </a:extLst>
            </p:cNvPr>
            <p:cNvSpPr txBox="1"/>
            <p:nvPr/>
          </p:nvSpPr>
          <p:spPr>
            <a:xfrm>
              <a:off x="1218274" y="6066210"/>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2" name="TextBox 171">
              <a:extLst>
                <a:ext uri="{FF2B5EF4-FFF2-40B4-BE49-F238E27FC236}">
                  <a16:creationId xmlns:a16="http://schemas.microsoft.com/office/drawing/2014/main" id="{AE96A376-2E24-FD74-95A6-295EFE289F4E}"/>
                </a:ext>
              </a:extLst>
            </p:cNvPr>
            <p:cNvSpPr txBox="1"/>
            <p:nvPr/>
          </p:nvSpPr>
          <p:spPr>
            <a:xfrm>
              <a:off x="1283844" y="6137391"/>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3" name="TextBox 172">
              <a:extLst>
                <a:ext uri="{FF2B5EF4-FFF2-40B4-BE49-F238E27FC236}">
                  <a16:creationId xmlns:a16="http://schemas.microsoft.com/office/drawing/2014/main" id="{88E74590-69EC-1D99-B1E1-DF0CC140F5A9}"/>
                </a:ext>
              </a:extLst>
            </p:cNvPr>
            <p:cNvSpPr txBox="1"/>
            <p:nvPr/>
          </p:nvSpPr>
          <p:spPr>
            <a:xfrm>
              <a:off x="1647441" y="6118123"/>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4" name="TextBox 173">
              <a:extLst>
                <a:ext uri="{FF2B5EF4-FFF2-40B4-BE49-F238E27FC236}">
                  <a16:creationId xmlns:a16="http://schemas.microsoft.com/office/drawing/2014/main" id="{0FA482E7-12B6-26AA-3E86-7400B56D5318}"/>
                </a:ext>
              </a:extLst>
            </p:cNvPr>
            <p:cNvSpPr txBox="1"/>
            <p:nvPr/>
          </p:nvSpPr>
          <p:spPr>
            <a:xfrm>
              <a:off x="1187698" y="6038276"/>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5" name="TextBox 174">
              <a:extLst>
                <a:ext uri="{FF2B5EF4-FFF2-40B4-BE49-F238E27FC236}">
                  <a16:creationId xmlns:a16="http://schemas.microsoft.com/office/drawing/2014/main" id="{3CAD2FA0-5905-5E8A-0BB2-530EC3C0868E}"/>
                </a:ext>
              </a:extLst>
            </p:cNvPr>
            <p:cNvSpPr txBox="1"/>
            <p:nvPr/>
          </p:nvSpPr>
          <p:spPr>
            <a:xfrm>
              <a:off x="1748943" y="618655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6" name="TextBox 175">
              <a:extLst>
                <a:ext uri="{FF2B5EF4-FFF2-40B4-BE49-F238E27FC236}">
                  <a16:creationId xmlns:a16="http://schemas.microsoft.com/office/drawing/2014/main" id="{EF12D243-F0DC-A088-BE9E-C1F09EBD09F1}"/>
                </a:ext>
              </a:extLst>
            </p:cNvPr>
            <p:cNvSpPr txBox="1"/>
            <p:nvPr/>
          </p:nvSpPr>
          <p:spPr>
            <a:xfrm>
              <a:off x="1303120" y="596360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7" name="TextBox 176">
              <a:extLst>
                <a:ext uri="{FF2B5EF4-FFF2-40B4-BE49-F238E27FC236}">
                  <a16:creationId xmlns:a16="http://schemas.microsoft.com/office/drawing/2014/main" id="{FEBA8282-5F95-151D-FF4D-2493582BA891}"/>
                </a:ext>
              </a:extLst>
            </p:cNvPr>
            <p:cNvSpPr txBox="1"/>
            <p:nvPr/>
          </p:nvSpPr>
          <p:spPr>
            <a:xfrm>
              <a:off x="1537689" y="605489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8" name="TextBox 177">
              <a:extLst>
                <a:ext uri="{FF2B5EF4-FFF2-40B4-BE49-F238E27FC236}">
                  <a16:creationId xmlns:a16="http://schemas.microsoft.com/office/drawing/2014/main" id="{23D68E29-E632-0E52-6920-6A59E4794AF7}"/>
                </a:ext>
              </a:extLst>
            </p:cNvPr>
            <p:cNvSpPr txBox="1"/>
            <p:nvPr/>
          </p:nvSpPr>
          <p:spPr>
            <a:xfrm>
              <a:off x="1610128" y="621434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79" name="TextBox 178">
              <a:extLst>
                <a:ext uri="{FF2B5EF4-FFF2-40B4-BE49-F238E27FC236}">
                  <a16:creationId xmlns:a16="http://schemas.microsoft.com/office/drawing/2014/main" id="{33B5133B-19CA-5667-CC4A-D4542706AE60}"/>
                </a:ext>
              </a:extLst>
            </p:cNvPr>
            <p:cNvSpPr txBox="1"/>
            <p:nvPr/>
          </p:nvSpPr>
          <p:spPr>
            <a:xfrm>
              <a:off x="1630589" y="587022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0" name="TextBox 179">
              <a:extLst>
                <a:ext uri="{FF2B5EF4-FFF2-40B4-BE49-F238E27FC236}">
                  <a16:creationId xmlns:a16="http://schemas.microsoft.com/office/drawing/2014/main" id="{80826F82-6352-FE41-F788-6107CB05A4A7}"/>
                </a:ext>
              </a:extLst>
            </p:cNvPr>
            <p:cNvSpPr txBox="1"/>
            <p:nvPr/>
          </p:nvSpPr>
          <p:spPr>
            <a:xfrm>
              <a:off x="1785263" y="627088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1" name="TextBox 180">
              <a:extLst>
                <a:ext uri="{FF2B5EF4-FFF2-40B4-BE49-F238E27FC236}">
                  <a16:creationId xmlns:a16="http://schemas.microsoft.com/office/drawing/2014/main" id="{43FB6E46-7A66-4CA5-63C2-7AD250A5BE73}"/>
                </a:ext>
              </a:extLst>
            </p:cNvPr>
            <p:cNvSpPr txBox="1"/>
            <p:nvPr/>
          </p:nvSpPr>
          <p:spPr>
            <a:xfrm>
              <a:off x="1700666" y="609210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2" name="TextBox 181">
              <a:extLst>
                <a:ext uri="{FF2B5EF4-FFF2-40B4-BE49-F238E27FC236}">
                  <a16:creationId xmlns:a16="http://schemas.microsoft.com/office/drawing/2014/main" id="{C01ACDCA-B668-C361-BD27-98229BE3D14A}"/>
                </a:ext>
              </a:extLst>
            </p:cNvPr>
            <p:cNvSpPr txBox="1"/>
            <p:nvPr/>
          </p:nvSpPr>
          <p:spPr>
            <a:xfrm>
              <a:off x="1134209" y="626047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3" name="TextBox 182">
              <a:extLst>
                <a:ext uri="{FF2B5EF4-FFF2-40B4-BE49-F238E27FC236}">
                  <a16:creationId xmlns:a16="http://schemas.microsoft.com/office/drawing/2014/main" id="{3C1B461F-0CDE-A68C-5479-06F307C551FA}"/>
                </a:ext>
              </a:extLst>
            </p:cNvPr>
            <p:cNvSpPr txBox="1"/>
            <p:nvPr/>
          </p:nvSpPr>
          <p:spPr>
            <a:xfrm>
              <a:off x="1761926" y="6091571"/>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4" name="TextBox 183">
              <a:extLst>
                <a:ext uri="{FF2B5EF4-FFF2-40B4-BE49-F238E27FC236}">
                  <a16:creationId xmlns:a16="http://schemas.microsoft.com/office/drawing/2014/main" id="{F9BA4BAB-2A73-4182-B9AC-703A4C93004D}"/>
                </a:ext>
              </a:extLst>
            </p:cNvPr>
            <p:cNvSpPr txBox="1"/>
            <p:nvPr/>
          </p:nvSpPr>
          <p:spPr>
            <a:xfrm>
              <a:off x="1213429" y="597738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5" name="TextBox 184">
              <a:extLst>
                <a:ext uri="{FF2B5EF4-FFF2-40B4-BE49-F238E27FC236}">
                  <a16:creationId xmlns:a16="http://schemas.microsoft.com/office/drawing/2014/main" id="{D4F47E77-0C48-F41F-FD39-C21981717687}"/>
                </a:ext>
              </a:extLst>
            </p:cNvPr>
            <p:cNvSpPr txBox="1"/>
            <p:nvPr/>
          </p:nvSpPr>
          <p:spPr>
            <a:xfrm>
              <a:off x="1911889" y="6188168"/>
              <a:ext cx="246025"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6" name="TextBox 185">
              <a:extLst>
                <a:ext uri="{FF2B5EF4-FFF2-40B4-BE49-F238E27FC236}">
                  <a16:creationId xmlns:a16="http://schemas.microsoft.com/office/drawing/2014/main" id="{9DA4A3EE-8DC0-054C-1B8B-CDE405A7D9A9}"/>
                </a:ext>
              </a:extLst>
            </p:cNvPr>
            <p:cNvSpPr txBox="1"/>
            <p:nvPr/>
          </p:nvSpPr>
          <p:spPr>
            <a:xfrm>
              <a:off x="1482391" y="5952756"/>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7" name="TextBox 186">
              <a:extLst>
                <a:ext uri="{FF2B5EF4-FFF2-40B4-BE49-F238E27FC236}">
                  <a16:creationId xmlns:a16="http://schemas.microsoft.com/office/drawing/2014/main" id="{0756F1C9-ED83-9983-26DE-A3DD33F77598}"/>
                </a:ext>
              </a:extLst>
            </p:cNvPr>
            <p:cNvSpPr txBox="1"/>
            <p:nvPr/>
          </p:nvSpPr>
          <p:spPr>
            <a:xfrm>
              <a:off x="1812297" y="5949886"/>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8" name="TextBox 187">
              <a:extLst>
                <a:ext uri="{FF2B5EF4-FFF2-40B4-BE49-F238E27FC236}">
                  <a16:creationId xmlns:a16="http://schemas.microsoft.com/office/drawing/2014/main" id="{708F6362-3055-259C-1597-7106706FC9A4}"/>
                </a:ext>
              </a:extLst>
            </p:cNvPr>
            <p:cNvSpPr txBox="1"/>
            <p:nvPr/>
          </p:nvSpPr>
          <p:spPr>
            <a:xfrm>
              <a:off x="1414059" y="5893434"/>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89" name="TextBox 188">
              <a:extLst>
                <a:ext uri="{FF2B5EF4-FFF2-40B4-BE49-F238E27FC236}">
                  <a16:creationId xmlns:a16="http://schemas.microsoft.com/office/drawing/2014/main" id="{6228A9C2-73D2-1726-26E6-C062B718D882}"/>
                </a:ext>
              </a:extLst>
            </p:cNvPr>
            <p:cNvSpPr txBox="1"/>
            <p:nvPr/>
          </p:nvSpPr>
          <p:spPr>
            <a:xfrm>
              <a:off x="1118412" y="6068064"/>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0" name="TextBox 189">
              <a:extLst>
                <a:ext uri="{FF2B5EF4-FFF2-40B4-BE49-F238E27FC236}">
                  <a16:creationId xmlns:a16="http://schemas.microsoft.com/office/drawing/2014/main" id="{5E25970B-4FCD-181D-3FCF-FF1F0879EDC4}"/>
                </a:ext>
              </a:extLst>
            </p:cNvPr>
            <p:cNvSpPr txBox="1"/>
            <p:nvPr/>
          </p:nvSpPr>
          <p:spPr>
            <a:xfrm>
              <a:off x="1076498" y="6118999"/>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1" name="TextBox 190">
              <a:extLst>
                <a:ext uri="{FF2B5EF4-FFF2-40B4-BE49-F238E27FC236}">
                  <a16:creationId xmlns:a16="http://schemas.microsoft.com/office/drawing/2014/main" id="{B2FE2C9C-F27B-A9F1-3B15-049285C0AB9E}"/>
                </a:ext>
              </a:extLst>
            </p:cNvPr>
            <p:cNvSpPr txBox="1"/>
            <p:nvPr/>
          </p:nvSpPr>
          <p:spPr>
            <a:xfrm>
              <a:off x="1667270" y="5920671"/>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2" name="TextBox 191">
              <a:extLst>
                <a:ext uri="{FF2B5EF4-FFF2-40B4-BE49-F238E27FC236}">
                  <a16:creationId xmlns:a16="http://schemas.microsoft.com/office/drawing/2014/main" id="{5B0C2E5F-802C-0E69-A547-BF6B8A4C50D9}"/>
                </a:ext>
              </a:extLst>
            </p:cNvPr>
            <p:cNvSpPr txBox="1"/>
            <p:nvPr/>
          </p:nvSpPr>
          <p:spPr>
            <a:xfrm>
              <a:off x="1472439" y="5962562"/>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3" name="TextBox 192">
              <a:extLst>
                <a:ext uri="{FF2B5EF4-FFF2-40B4-BE49-F238E27FC236}">
                  <a16:creationId xmlns:a16="http://schemas.microsoft.com/office/drawing/2014/main" id="{C2364454-4B58-BF26-E4B2-9BE480562BFB}"/>
                </a:ext>
              </a:extLst>
            </p:cNvPr>
            <p:cNvSpPr txBox="1"/>
            <p:nvPr/>
          </p:nvSpPr>
          <p:spPr>
            <a:xfrm>
              <a:off x="1122370" y="5941880"/>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4" name="TextBox 193">
              <a:extLst>
                <a:ext uri="{FF2B5EF4-FFF2-40B4-BE49-F238E27FC236}">
                  <a16:creationId xmlns:a16="http://schemas.microsoft.com/office/drawing/2014/main" id="{7DDAC92A-B7FE-BCC6-CE1A-3E2D5EAA22FE}"/>
                </a:ext>
              </a:extLst>
            </p:cNvPr>
            <p:cNvSpPr txBox="1"/>
            <p:nvPr/>
          </p:nvSpPr>
          <p:spPr>
            <a:xfrm>
              <a:off x="1422756" y="5948858"/>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5" name="TextBox 194">
              <a:extLst>
                <a:ext uri="{FF2B5EF4-FFF2-40B4-BE49-F238E27FC236}">
                  <a16:creationId xmlns:a16="http://schemas.microsoft.com/office/drawing/2014/main" id="{63D20DF5-1872-4950-EBBB-0C9772C06DFF}"/>
                </a:ext>
              </a:extLst>
            </p:cNvPr>
            <p:cNvSpPr txBox="1"/>
            <p:nvPr/>
          </p:nvSpPr>
          <p:spPr>
            <a:xfrm>
              <a:off x="1926979" y="6207384"/>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6" name="TextBox 195">
              <a:extLst>
                <a:ext uri="{FF2B5EF4-FFF2-40B4-BE49-F238E27FC236}">
                  <a16:creationId xmlns:a16="http://schemas.microsoft.com/office/drawing/2014/main" id="{2DF38336-0120-1BB5-22D7-12EAFB37C333}"/>
                </a:ext>
              </a:extLst>
            </p:cNvPr>
            <p:cNvSpPr txBox="1"/>
            <p:nvPr/>
          </p:nvSpPr>
          <p:spPr>
            <a:xfrm>
              <a:off x="1438788" y="5955738"/>
              <a:ext cx="27143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197" name="TextBox 196">
              <a:extLst>
                <a:ext uri="{FF2B5EF4-FFF2-40B4-BE49-F238E27FC236}">
                  <a16:creationId xmlns:a16="http://schemas.microsoft.com/office/drawing/2014/main" id="{0BB824A7-3EAD-9D96-2758-85E27FA99B67}"/>
                </a:ext>
              </a:extLst>
            </p:cNvPr>
            <p:cNvSpPr txBox="1"/>
            <p:nvPr/>
          </p:nvSpPr>
          <p:spPr>
            <a:xfrm>
              <a:off x="1020577" y="6189992"/>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8" name="TextBox 197">
            <a:extLst>
              <a:ext uri="{FF2B5EF4-FFF2-40B4-BE49-F238E27FC236}">
                <a16:creationId xmlns:a16="http://schemas.microsoft.com/office/drawing/2014/main" id="{C8B910CB-D32E-15C7-64CA-4110F24AEC0C}"/>
              </a:ext>
            </a:extLst>
          </p:cNvPr>
          <p:cNvSpPr txBox="1"/>
          <p:nvPr/>
        </p:nvSpPr>
        <p:spPr>
          <a:xfrm>
            <a:off x="969825" y="3087541"/>
            <a:ext cx="34257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US" sz="1200" b="0" i="0" u="none" strike="noStrike" kern="1200" cap="none" spc="0" normalizeH="0" baseline="0" noProof="0" dirty="0">
                <a:ln>
                  <a:noFill/>
                </a:ln>
                <a:solidFill>
                  <a:srgbClr val="E35530"/>
                </a:solidFill>
                <a:effectLst/>
                <a:uLnTx/>
                <a:uFillTx/>
                <a:latin typeface="IBM Plex Sans" panose="020B0503050203000203" pitchFamily="34" charset="0"/>
                <a:ea typeface="+mn-ea"/>
                <a:cs typeface="+mn-cs"/>
              </a:rPr>
              <a:t>Critical transistor channel area (orange) </a:t>
            </a:r>
            <a:br>
              <a:rPr kumimoji="0" lang="en-US" sz="1200" b="0" i="0" u="none" strike="noStrike" kern="1200" cap="none" spc="0" normalizeH="0" baseline="0" noProof="0" dirty="0">
                <a:ln>
                  <a:noFill/>
                </a:ln>
                <a:solidFill>
                  <a:srgbClr val="E35530"/>
                </a:solidFill>
                <a:effectLst/>
                <a:uLnTx/>
                <a:uFillTx/>
                <a:latin typeface="IBM Plex Sans" panose="020B0503050203000203" pitchFamily="34" charset="0"/>
                <a:ea typeface="+mn-ea"/>
                <a:cs typeface="+mn-cs"/>
              </a:rPr>
            </a:br>
            <a:r>
              <a:rPr kumimoji="0" lang="en-US" sz="1200" b="0" i="0" u="none" strike="noStrike" kern="1200" cap="none" spc="0" normalizeH="0" baseline="0" noProof="0" dirty="0">
                <a:ln>
                  <a:noFill/>
                </a:ln>
                <a:solidFill>
                  <a:srgbClr val="E35530"/>
                </a:solidFill>
                <a:effectLst/>
                <a:uLnTx/>
                <a:uFillTx/>
                <a:latin typeface="IBM Plex Sans" panose="020B0503050203000203" pitchFamily="34" charset="0"/>
                <a:ea typeface="+mn-ea"/>
                <a:cs typeface="+mn-cs"/>
              </a:rPr>
              <a:t>for soft errors (several </a:t>
            </a:r>
            <a:r>
              <a:rPr kumimoji="0" lang="en-US" sz="1200" b="0" i="0" u="none" strike="noStrike" kern="1200" cap="none" spc="0" normalizeH="0" baseline="0" noProof="0" dirty="0" err="1">
                <a:ln>
                  <a:noFill/>
                </a:ln>
                <a:solidFill>
                  <a:srgbClr val="E35530"/>
                </a:solidFill>
                <a:effectLst/>
                <a:uLnTx/>
                <a:uFillTx/>
                <a:latin typeface="IBM Plex Sans" panose="020B0503050203000203" pitchFamily="34" charset="0"/>
                <a:ea typeface="+mn-ea"/>
                <a:cs typeface="+mn-cs"/>
              </a:rPr>
              <a:t>ɥm</a:t>
            </a:r>
            <a:r>
              <a:rPr kumimoji="0" lang="en-US" sz="1200" b="0" i="0" u="none" strike="noStrike" kern="1200" cap="none" spc="0" normalizeH="0" baseline="0" noProof="0" dirty="0">
                <a:ln>
                  <a:noFill/>
                </a:ln>
                <a:solidFill>
                  <a:srgbClr val="E35530"/>
                </a:solidFill>
                <a:effectLst/>
                <a:uLnTx/>
                <a:uFillTx/>
                <a:latin typeface="IBM Plex Sans" panose="020B0503050203000203" pitchFamily="34" charset="0"/>
                <a:ea typeface="+mn-ea"/>
                <a:cs typeface="+mn-cs"/>
              </a:rPr>
              <a:t> thick)</a:t>
            </a:r>
          </a:p>
        </p:txBody>
      </p:sp>
      <p:pic>
        <p:nvPicPr>
          <p:cNvPr id="242" name="Picture 241">
            <a:extLst>
              <a:ext uri="{FF2B5EF4-FFF2-40B4-BE49-F238E27FC236}">
                <a16:creationId xmlns:a16="http://schemas.microsoft.com/office/drawing/2014/main" id="{E6C88CFF-27AA-6294-271D-6A5A2854B9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336579" y="3729074"/>
            <a:ext cx="2745173" cy="1172742"/>
          </a:xfrm>
          <a:prstGeom prst="rect">
            <a:avLst/>
          </a:prstGeom>
        </p:spPr>
      </p:pic>
      <p:sp>
        <p:nvSpPr>
          <p:cNvPr id="243" name="TextBox 242">
            <a:extLst>
              <a:ext uri="{FF2B5EF4-FFF2-40B4-BE49-F238E27FC236}">
                <a16:creationId xmlns:a16="http://schemas.microsoft.com/office/drawing/2014/main" id="{3A701D80-860F-C698-4D65-D368DC90D329}"/>
              </a:ext>
            </a:extLst>
          </p:cNvPr>
          <p:cNvSpPr txBox="1"/>
          <p:nvPr/>
        </p:nvSpPr>
        <p:spPr>
          <a:xfrm>
            <a:off x="2433105" y="3888793"/>
            <a:ext cx="57097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GATE</a:t>
            </a:r>
          </a:p>
        </p:txBody>
      </p:sp>
      <p:sp>
        <p:nvSpPr>
          <p:cNvPr id="244" name="TextBox 243">
            <a:extLst>
              <a:ext uri="{FF2B5EF4-FFF2-40B4-BE49-F238E27FC236}">
                <a16:creationId xmlns:a16="http://schemas.microsoft.com/office/drawing/2014/main" id="{096A3869-EDDE-8F78-AAD4-FF0AE6BB7153}"/>
              </a:ext>
            </a:extLst>
          </p:cNvPr>
          <p:cNvSpPr txBox="1"/>
          <p:nvPr/>
        </p:nvSpPr>
        <p:spPr>
          <a:xfrm>
            <a:off x="1784700" y="4200654"/>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SOURCE</a:t>
            </a:r>
          </a:p>
        </p:txBody>
      </p:sp>
      <p:sp>
        <p:nvSpPr>
          <p:cNvPr id="245" name="TextBox 244">
            <a:extLst>
              <a:ext uri="{FF2B5EF4-FFF2-40B4-BE49-F238E27FC236}">
                <a16:creationId xmlns:a16="http://schemas.microsoft.com/office/drawing/2014/main" id="{7F0AA128-4922-DE3F-E54B-98BC3084991E}"/>
              </a:ext>
            </a:extLst>
          </p:cNvPr>
          <p:cNvSpPr txBox="1"/>
          <p:nvPr/>
        </p:nvSpPr>
        <p:spPr>
          <a:xfrm>
            <a:off x="3042706" y="4200654"/>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DRAIN</a:t>
            </a:r>
          </a:p>
        </p:txBody>
      </p:sp>
      <p:cxnSp>
        <p:nvCxnSpPr>
          <p:cNvPr id="247" name="Straight Arrow Connector 246">
            <a:extLst>
              <a:ext uri="{FF2B5EF4-FFF2-40B4-BE49-F238E27FC236}">
                <a16:creationId xmlns:a16="http://schemas.microsoft.com/office/drawing/2014/main" id="{7D21A993-E59C-1BC0-8DFE-B1B176EDDAB1}"/>
              </a:ext>
            </a:extLst>
          </p:cNvPr>
          <p:cNvCxnSpPr>
            <a:cxnSpLocks/>
          </p:cNvCxnSpPr>
          <p:nvPr/>
        </p:nvCxnSpPr>
        <p:spPr bwMode="auto">
          <a:xfrm flipH="1">
            <a:off x="2546579" y="4042042"/>
            <a:ext cx="238777" cy="343527"/>
          </a:xfrm>
          <a:prstGeom prst="straightConnector1">
            <a:avLst/>
          </a:prstGeom>
          <a:blipFill dpi="0" rotWithShape="0">
            <a:blip r:embed="rId4">
              <a:extLst>
                <a:ext uri="{28A0092B-C50C-407E-A947-70E740481C1C}">
                  <a14:useLocalDpi xmlns:a14="http://schemas.microsoft.com/office/drawing/2010/main"/>
                </a:ext>
              </a:extLst>
            </a:blip>
            <a:srcRect/>
            <a:tile tx="0" ty="0" sx="100000" sy="100000" flip="none" algn="tl"/>
          </a:blipFill>
          <a:ln w="76200" cap="flat" cmpd="sng" algn="ctr">
            <a:solidFill>
              <a:srgbClr val="004250">
                <a:alpha val="70196"/>
              </a:srgbClr>
            </a:solidFill>
            <a:prstDash val="solid"/>
            <a:round/>
            <a:headEnd type="triangl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8" name="TextBox 247">
            <a:extLst>
              <a:ext uri="{FF2B5EF4-FFF2-40B4-BE49-F238E27FC236}">
                <a16:creationId xmlns:a16="http://schemas.microsoft.com/office/drawing/2014/main" id="{597F5A6E-10D2-FE6D-BCD2-98D262420D13}"/>
              </a:ext>
            </a:extLst>
          </p:cNvPr>
          <p:cNvSpPr txBox="1"/>
          <p:nvPr/>
        </p:nvSpPr>
        <p:spPr>
          <a:xfrm>
            <a:off x="2006214" y="4584573"/>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49" name="TextBox 248">
            <a:extLst>
              <a:ext uri="{FF2B5EF4-FFF2-40B4-BE49-F238E27FC236}">
                <a16:creationId xmlns:a16="http://schemas.microsoft.com/office/drawing/2014/main" id="{597C4CF1-C3A8-7221-BE86-6260312AE673}"/>
              </a:ext>
            </a:extLst>
          </p:cNvPr>
          <p:cNvSpPr txBox="1"/>
          <p:nvPr/>
        </p:nvSpPr>
        <p:spPr>
          <a:xfrm>
            <a:off x="2334530" y="4422700"/>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0" name="TextBox 249">
            <a:extLst>
              <a:ext uri="{FF2B5EF4-FFF2-40B4-BE49-F238E27FC236}">
                <a16:creationId xmlns:a16="http://schemas.microsoft.com/office/drawing/2014/main" id="{5F4F10F9-E14F-076A-17ED-A26D7A526FFE}"/>
              </a:ext>
            </a:extLst>
          </p:cNvPr>
          <p:cNvSpPr txBox="1"/>
          <p:nvPr/>
        </p:nvSpPr>
        <p:spPr>
          <a:xfrm>
            <a:off x="2444916" y="4569316"/>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1" name="TextBox 250">
            <a:extLst>
              <a:ext uri="{FF2B5EF4-FFF2-40B4-BE49-F238E27FC236}">
                <a16:creationId xmlns:a16="http://schemas.microsoft.com/office/drawing/2014/main" id="{8348DCD7-4D80-5B9D-95BF-39BD8CEA8A34}"/>
              </a:ext>
            </a:extLst>
          </p:cNvPr>
          <p:cNvSpPr txBox="1"/>
          <p:nvPr/>
        </p:nvSpPr>
        <p:spPr>
          <a:xfrm>
            <a:off x="1919826" y="4573233"/>
            <a:ext cx="271439" cy="276999"/>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2" name="TextBox 251">
            <a:extLst>
              <a:ext uri="{FF2B5EF4-FFF2-40B4-BE49-F238E27FC236}">
                <a16:creationId xmlns:a16="http://schemas.microsoft.com/office/drawing/2014/main" id="{EDB54B0E-51B6-AC22-31B4-C6ED908611B8}"/>
              </a:ext>
            </a:extLst>
          </p:cNvPr>
          <p:cNvSpPr txBox="1"/>
          <p:nvPr/>
        </p:nvSpPr>
        <p:spPr>
          <a:xfrm>
            <a:off x="2385727" y="457666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3" name="Freeform 252">
            <a:extLst>
              <a:ext uri="{FF2B5EF4-FFF2-40B4-BE49-F238E27FC236}">
                <a16:creationId xmlns:a16="http://schemas.microsoft.com/office/drawing/2014/main" id="{BE6F3725-2390-FDFC-6493-FCF431746A08}"/>
              </a:ext>
            </a:extLst>
          </p:cNvPr>
          <p:cNvSpPr/>
          <p:nvPr/>
        </p:nvSpPr>
        <p:spPr bwMode="auto">
          <a:xfrm>
            <a:off x="2313404" y="4200074"/>
            <a:ext cx="609586" cy="580420"/>
          </a:xfrm>
          <a:custGeom>
            <a:avLst/>
            <a:gdLst>
              <a:gd name="connsiteX0" fmla="*/ 236252 w 664677"/>
              <a:gd name="connsiteY0" fmla="*/ 0 h 754542"/>
              <a:gd name="connsiteX1" fmla="*/ 18842 w 664677"/>
              <a:gd name="connsiteY1" fmla="*/ 754540 h 754542"/>
              <a:gd name="connsiteX2" fmla="*/ 664677 w 664677"/>
              <a:gd name="connsiteY2" fmla="*/ 6395 h 754542"/>
            </a:gdLst>
            <a:ahLst/>
            <a:cxnLst>
              <a:cxn ang="0">
                <a:pos x="connsiteX0" y="connsiteY0"/>
              </a:cxn>
              <a:cxn ang="0">
                <a:pos x="connsiteX1" y="connsiteY1"/>
              </a:cxn>
              <a:cxn ang="0">
                <a:pos x="connsiteX2" y="connsiteY2"/>
              </a:cxn>
            </a:cxnLst>
            <a:rect l="l" t="t" r="r" b="b"/>
            <a:pathLst>
              <a:path w="664677" h="754542">
                <a:moveTo>
                  <a:pt x="236252" y="0"/>
                </a:moveTo>
                <a:cubicBezTo>
                  <a:pt x="91845" y="376737"/>
                  <a:pt x="-52562" y="753474"/>
                  <a:pt x="18842" y="754540"/>
                </a:cubicBezTo>
                <a:cubicBezTo>
                  <a:pt x="90246" y="755606"/>
                  <a:pt x="377461" y="381000"/>
                  <a:pt x="664677" y="6395"/>
                </a:cubicBezTo>
              </a:path>
            </a:pathLst>
          </a:custGeom>
          <a:noFill/>
          <a:ln w="28575">
            <a:solidFill>
              <a:schemeClr val="tx2"/>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4" name="TextBox 253">
            <a:extLst>
              <a:ext uri="{FF2B5EF4-FFF2-40B4-BE49-F238E27FC236}">
                <a16:creationId xmlns:a16="http://schemas.microsoft.com/office/drawing/2014/main" id="{A01A623F-9D02-D3C0-754F-F4E798B4192E}"/>
              </a:ext>
            </a:extLst>
          </p:cNvPr>
          <p:cNvSpPr txBox="1"/>
          <p:nvPr/>
        </p:nvSpPr>
        <p:spPr>
          <a:xfrm>
            <a:off x="2475369" y="454247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5" name="TextBox 254">
            <a:extLst>
              <a:ext uri="{FF2B5EF4-FFF2-40B4-BE49-F238E27FC236}">
                <a16:creationId xmlns:a16="http://schemas.microsoft.com/office/drawing/2014/main" id="{5AEA1A44-624F-61B6-70AB-65C81EDC1E8D}"/>
              </a:ext>
            </a:extLst>
          </p:cNvPr>
          <p:cNvSpPr txBox="1"/>
          <p:nvPr/>
        </p:nvSpPr>
        <p:spPr>
          <a:xfrm>
            <a:off x="2565011" y="450829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6" name="TextBox 255">
            <a:extLst>
              <a:ext uri="{FF2B5EF4-FFF2-40B4-BE49-F238E27FC236}">
                <a16:creationId xmlns:a16="http://schemas.microsoft.com/office/drawing/2014/main" id="{CDF18C53-4F4F-B9AE-2F2D-8353444F203F}"/>
              </a:ext>
            </a:extLst>
          </p:cNvPr>
          <p:cNvSpPr txBox="1"/>
          <p:nvPr/>
        </p:nvSpPr>
        <p:spPr>
          <a:xfrm>
            <a:off x="2654654" y="447410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7" name="TextBox 256">
            <a:extLst>
              <a:ext uri="{FF2B5EF4-FFF2-40B4-BE49-F238E27FC236}">
                <a16:creationId xmlns:a16="http://schemas.microsoft.com/office/drawing/2014/main" id="{6C47AD68-5689-E885-947F-A46935220932}"/>
              </a:ext>
            </a:extLst>
          </p:cNvPr>
          <p:cNvSpPr txBox="1"/>
          <p:nvPr/>
        </p:nvSpPr>
        <p:spPr>
          <a:xfrm>
            <a:off x="2618631" y="460028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8" name="TextBox 257">
            <a:extLst>
              <a:ext uri="{FF2B5EF4-FFF2-40B4-BE49-F238E27FC236}">
                <a16:creationId xmlns:a16="http://schemas.microsoft.com/office/drawing/2014/main" id="{DCB30777-E8D0-492A-BFCA-556E870255BA}"/>
              </a:ext>
            </a:extLst>
          </p:cNvPr>
          <p:cNvSpPr txBox="1"/>
          <p:nvPr/>
        </p:nvSpPr>
        <p:spPr>
          <a:xfrm>
            <a:off x="2537367" y="447286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59" name="TextBox 258">
            <a:extLst>
              <a:ext uri="{FF2B5EF4-FFF2-40B4-BE49-F238E27FC236}">
                <a16:creationId xmlns:a16="http://schemas.microsoft.com/office/drawing/2014/main" id="{6EDCBAB9-FA84-6168-C835-64357998682B}"/>
              </a:ext>
            </a:extLst>
          </p:cNvPr>
          <p:cNvSpPr txBox="1"/>
          <p:nvPr/>
        </p:nvSpPr>
        <p:spPr>
          <a:xfrm>
            <a:off x="1968515" y="4591582"/>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60" name="TextBox 259">
            <a:extLst>
              <a:ext uri="{FF2B5EF4-FFF2-40B4-BE49-F238E27FC236}">
                <a16:creationId xmlns:a16="http://schemas.microsoft.com/office/drawing/2014/main" id="{C6C47200-1559-3E92-FC62-184862FCF62E}"/>
              </a:ext>
            </a:extLst>
          </p:cNvPr>
          <p:cNvSpPr txBox="1"/>
          <p:nvPr/>
        </p:nvSpPr>
        <p:spPr>
          <a:xfrm>
            <a:off x="2108932" y="457323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1" name="TextBox 260">
            <a:extLst>
              <a:ext uri="{FF2B5EF4-FFF2-40B4-BE49-F238E27FC236}">
                <a16:creationId xmlns:a16="http://schemas.microsoft.com/office/drawing/2014/main" id="{4474CE08-E13B-0F97-09B1-A5963637DE8D}"/>
              </a:ext>
            </a:extLst>
          </p:cNvPr>
          <p:cNvSpPr txBox="1"/>
          <p:nvPr/>
        </p:nvSpPr>
        <p:spPr>
          <a:xfrm>
            <a:off x="2073831" y="463081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2" name="TextBox 261">
            <a:extLst>
              <a:ext uri="{FF2B5EF4-FFF2-40B4-BE49-F238E27FC236}">
                <a16:creationId xmlns:a16="http://schemas.microsoft.com/office/drawing/2014/main" id="{8BE6B64C-FA06-EAEB-2A69-BEBD737B9493}"/>
              </a:ext>
            </a:extLst>
          </p:cNvPr>
          <p:cNvSpPr txBox="1"/>
          <p:nvPr/>
        </p:nvSpPr>
        <p:spPr>
          <a:xfrm>
            <a:off x="2318611" y="448547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63" name="TextBox 262">
            <a:extLst>
              <a:ext uri="{FF2B5EF4-FFF2-40B4-BE49-F238E27FC236}">
                <a16:creationId xmlns:a16="http://schemas.microsoft.com/office/drawing/2014/main" id="{3B093EB0-8EEA-E969-7BE2-DA62E8E75EE4}"/>
              </a:ext>
            </a:extLst>
          </p:cNvPr>
          <p:cNvSpPr txBox="1"/>
          <p:nvPr/>
        </p:nvSpPr>
        <p:spPr>
          <a:xfrm>
            <a:off x="2302692" y="454825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64" name="TextBox 263">
            <a:extLst>
              <a:ext uri="{FF2B5EF4-FFF2-40B4-BE49-F238E27FC236}">
                <a16:creationId xmlns:a16="http://schemas.microsoft.com/office/drawing/2014/main" id="{0A40FE06-C4F7-98E6-B36B-ADF67697ACC6}"/>
              </a:ext>
            </a:extLst>
          </p:cNvPr>
          <p:cNvSpPr txBox="1"/>
          <p:nvPr/>
        </p:nvSpPr>
        <p:spPr>
          <a:xfrm>
            <a:off x="2411249" y="443937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5" name="TextBox 264">
            <a:extLst>
              <a:ext uri="{FF2B5EF4-FFF2-40B4-BE49-F238E27FC236}">
                <a16:creationId xmlns:a16="http://schemas.microsoft.com/office/drawing/2014/main" id="{A9975251-226F-E8DC-A510-3FD06A960049}"/>
              </a:ext>
            </a:extLst>
          </p:cNvPr>
          <p:cNvSpPr txBox="1"/>
          <p:nvPr/>
        </p:nvSpPr>
        <p:spPr>
          <a:xfrm>
            <a:off x="2363944" y="438895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6" name="TextBox 265">
            <a:extLst>
              <a:ext uri="{FF2B5EF4-FFF2-40B4-BE49-F238E27FC236}">
                <a16:creationId xmlns:a16="http://schemas.microsoft.com/office/drawing/2014/main" id="{DBB3A25D-132C-78BD-E214-644B869E70E0}"/>
              </a:ext>
            </a:extLst>
          </p:cNvPr>
          <p:cNvSpPr txBox="1"/>
          <p:nvPr/>
        </p:nvSpPr>
        <p:spPr>
          <a:xfrm>
            <a:off x="2518932" y="425034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67" name="TextBox 266">
            <a:extLst>
              <a:ext uri="{FF2B5EF4-FFF2-40B4-BE49-F238E27FC236}">
                <a16:creationId xmlns:a16="http://schemas.microsoft.com/office/drawing/2014/main" id="{CA90D732-18B3-2263-F3C7-EA0C5FBB1C1F}"/>
              </a:ext>
            </a:extLst>
          </p:cNvPr>
          <p:cNvSpPr txBox="1"/>
          <p:nvPr/>
        </p:nvSpPr>
        <p:spPr>
          <a:xfrm>
            <a:off x="2523258" y="429891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68" name="TextBox 267">
            <a:extLst>
              <a:ext uri="{FF2B5EF4-FFF2-40B4-BE49-F238E27FC236}">
                <a16:creationId xmlns:a16="http://schemas.microsoft.com/office/drawing/2014/main" id="{215DBE0C-EC26-6814-46CE-25167B59666C}"/>
              </a:ext>
            </a:extLst>
          </p:cNvPr>
          <p:cNvSpPr txBox="1"/>
          <p:nvPr/>
        </p:nvSpPr>
        <p:spPr>
          <a:xfrm>
            <a:off x="2477180" y="4365422"/>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69" name="TextBox 268">
            <a:extLst>
              <a:ext uri="{FF2B5EF4-FFF2-40B4-BE49-F238E27FC236}">
                <a16:creationId xmlns:a16="http://schemas.microsoft.com/office/drawing/2014/main" id="{7D0F2E80-88CE-8731-0EB4-B523233858C1}"/>
              </a:ext>
            </a:extLst>
          </p:cNvPr>
          <p:cNvSpPr txBox="1"/>
          <p:nvPr/>
        </p:nvSpPr>
        <p:spPr>
          <a:xfrm>
            <a:off x="2359144" y="432901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0" name="TextBox 269">
            <a:extLst>
              <a:ext uri="{FF2B5EF4-FFF2-40B4-BE49-F238E27FC236}">
                <a16:creationId xmlns:a16="http://schemas.microsoft.com/office/drawing/2014/main" id="{97C48DC0-7A29-D95F-1544-CBA6B8908ABA}"/>
              </a:ext>
            </a:extLst>
          </p:cNvPr>
          <p:cNvSpPr txBox="1"/>
          <p:nvPr/>
        </p:nvSpPr>
        <p:spPr>
          <a:xfrm>
            <a:off x="2560957" y="439828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1" name="TextBox 270">
            <a:extLst>
              <a:ext uri="{FF2B5EF4-FFF2-40B4-BE49-F238E27FC236}">
                <a16:creationId xmlns:a16="http://schemas.microsoft.com/office/drawing/2014/main" id="{26D61F77-A851-405D-F382-A2493558D5A1}"/>
              </a:ext>
            </a:extLst>
          </p:cNvPr>
          <p:cNvSpPr txBox="1"/>
          <p:nvPr/>
        </p:nvSpPr>
        <p:spPr>
          <a:xfrm>
            <a:off x="4428617" y="521256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2" name="TextBox 271">
            <a:extLst>
              <a:ext uri="{FF2B5EF4-FFF2-40B4-BE49-F238E27FC236}">
                <a16:creationId xmlns:a16="http://schemas.microsoft.com/office/drawing/2014/main" id="{E927AD5D-5E5F-105E-0EA0-FA16CCFD59A6}"/>
              </a:ext>
            </a:extLst>
          </p:cNvPr>
          <p:cNvSpPr txBox="1"/>
          <p:nvPr/>
        </p:nvSpPr>
        <p:spPr>
          <a:xfrm>
            <a:off x="2595171" y="4394341"/>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3" name="TextBox 272">
            <a:extLst>
              <a:ext uri="{FF2B5EF4-FFF2-40B4-BE49-F238E27FC236}">
                <a16:creationId xmlns:a16="http://schemas.microsoft.com/office/drawing/2014/main" id="{4B6CD0DE-AD61-FD3D-62B6-9A1B7DFA05CB}"/>
              </a:ext>
            </a:extLst>
          </p:cNvPr>
          <p:cNvSpPr txBox="1"/>
          <p:nvPr/>
        </p:nvSpPr>
        <p:spPr>
          <a:xfrm>
            <a:off x="2684815" y="436015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4" name="TextBox 273">
            <a:extLst>
              <a:ext uri="{FF2B5EF4-FFF2-40B4-BE49-F238E27FC236}">
                <a16:creationId xmlns:a16="http://schemas.microsoft.com/office/drawing/2014/main" id="{4E10E605-E6F5-02EA-DA57-CEE28A803D83}"/>
              </a:ext>
            </a:extLst>
          </p:cNvPr>
          <p:cNvSpPr txBox="1"/>
          <p:nvPr/>
        </p:nvSpPr>
        <p:spPr>
          <a:xfrm>
            <a:off x="2774456" y="432596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5" name="TextBox 274">
            <a:extLst>
              <a:ext uri="{FF2B5EF4-FFF2-40B4-BE49-F238E27FC236}">
                <a16:creationId xmlns:a16="http://schemas.microsoft.com/office/drawing/2014/main" id="{B44CD018-BF52-DA80-ECD7-82965D7078C1}"/>
              </a:ext>
            </a:extLst>
          </p:cNvPr>
          <p:cNvSpPr txBox="1"/>
          <p:nvPr/>
        </p:nvSpPr>
        <p:spPr>
          <a:xfrm>
            <a:off x="2738433" y="4452146"/>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6" name="TextBox 275">
            <a:extLst>
              <a:ext uri="{FF2B5EF4-FFF2-40B4-BE49-F238E27FC236}">
                <a16:creationId xmlns:a16="http://schemas.microsoft.com/office/drawing/2014/main" id="{C75AF521-15F1-047A-73B5-806151D9C5FA}"/>
              </a:ext>
            </a:extLst>
          </p:cNvPr>
          <p:cNvSpPr txBox="1"/>
          <p:nvPr/>
        </p:nvSpPr>
        <p:spPr>
          <a:xfrm>
            <a:off x="2657168" y="4324725"/>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7" name="TextBox 276">
            <a:extLst>
              <a:ext uri="{FF2B5EF4-FFF2-40B4-BE49-F238E27FC236}">
                <a16:creationId xmlns:a16="http://schemas.microsoft.com/office/drawing/2014/main" id="{C6682838-A967-5E4B-0A6A-945403A6D0EC}"/>
              </a:ext>
            </a:extLst>
          </p:cNvPr>
          <p:cNvSpPr txBox="1"/>
          <p:nvPr/>
        </p:nvSpPr>
        <p:spPr>
          <a:xfrm>
            <a:off x="2571211" y="448322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8" name="TextBox 277">
            <a:extLst>
              <a:ext uri="{FF2B5EF4-FFF2-40B4-BE49-F238E27FC236}">
                <a16:creationId xmlns:a16="http://schemas.microsoft.com/office/drawing/2014/main" id="{850B35A4-3C9C-7994-250A-80A58CE4643B}"/>
              </a:ext>
            </a:extLst>
          </p:cNvPr>
          <p:cNvSpPr txBox="1"/>
          <p:nvPr/>
        </p:nvSpPr>
        <p:spPr>
          <a:xfrm>
            <a:off x="2660855" y="4449038"/>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79" name="TextBox 278">
            <a:extLst>
              <a:ext uri="{FF2B5EF4-FFF2-40B4-BE49-F238E27FC236}">
                <a16:creationId xmlns:a16="http://schemas.microsoft.com/office/drawing/2014/main" id="{C1295622-DAB9-208A-BB3B-BF461307272B}"/>
              </a:ext>
            </a:extLst>
          </p:cNvPr>
          <p:cNvSpPr txBox="1"/>
          <p:nvPr/>
        </p:nvSpPr>
        <p:spPr>
          <a:xfrm>
            <a:off x="2750495" y="4414852"/>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0" name="TextBox 279">
            <a:extLst>
              <a:ext uri="{FF2B5EF4-FFF2-40B4-BE49-F238E27FC236}">
                <a16:creationId xmlns:a16="http://schemas.microsoft.com/office/drawing/2014/main" id="{9D76ECB2-BBEA-D73A-C479-610F7D881FD1}"/>
              </a:ext>
            </a:extLst>
          </p:cNvPr>
          <p:cNvSpPr txBox="1"/>
          <p:nvPr/>
        </p:nvSpPr>
        <p:spPr>
          <a:xfrm>
            <a:off x="2714472" y="454102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1" name="TextBox 280">
            <a:extLst>
              <a:ext uri="{FF2B5EF4-FFF2-40B4-BE49-F238E27FC236}">
                <a16:creationId xmlns:a16="http://schemas.microsoft.com/office/drawing/2014/main" id="{D268720D-B6AE-F747-4171-23ED17AB56E7}"/>
              </a:ext>
            </a:extLst>
          </p:cNvPr>
          <p:cNvSpPr txBox="1"/>
          <p:nvPr/>
        </p:nvSpPr>
        <p:spPr>
          <a:xfrm>
            <a:off x="2633208" y="441360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2" name="TextBox 281">
            <a:extLst>
              <a:ext uri="{FF2B5EF4-FFF2-40B4-BE49-F238E27FC236}">
                <a16:creationId xmlns:a16="http://schemas.microsoft.com/office/drawing/2014/main" id="{C0CB0E02-CB57-7361-886F-A5D0FEFE1333}"/>
              </a:ext>
            </a:extLst>
          </p:cNvPr>
          <p:cNvSpPr txBox="1"/>
          <p:nvPr/>
        </p:nvSpPr>
        <p:spPr>
          <a:xfrm>
            <a:off x="2675039" y="4317309"/>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3" name="TextBox 282">
            <a:extLst>
              <a:ext uri="{FF2B5EF4-FFF2-40B4-BE49-F238E27FC236}">
                <a16:creationId xmlns:a16="http://schemas.microsoft.com/office/drawing/2014/main" id="{C7CAC34E-5F7D-AB14-6A4C-4C9351489009}"/>
              </a:ext>
            </a:extLst>
          </p:cNvPr>
          <p:cNvSpPr txBox="1"/>
          <p:nvPr/>
        </p:nvSpPr>
        <p:spPr>
          <a:xfrm>
            <a:off x="2764682" y="4283123"/>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4" name="TextBox 283">
            <a:extLst>
              <a:ext uri="{FF2B5EF4-FFF2-40B4-BE49-F238E27FC236}">
                <a16:creationId xmlns:a16="http://schemas.microsoft.com/office/drawing/2014/main" id="{EB071848-E450-A672-03B6-1079D3870D41}"/>
              </a:ext>
            </a:extLst>
          </p:cNvPr>
          <p:cNvSpPr txBox="1"/>
          <p:nvPr/>
        </p:nvSpPr>
        <p:spPr>
          <a:xfrm>
            <a:off x="2854324" y="4248937"/>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5" name="TextBox 284">
            <a:extLst>
              <a:ext uri="{FF2B5EF4-FFF2-40B4-BE49-F238E27FC236}">
                <a16:creationId xmlns:a16="http://schemas.microsoft.com/office/drawing/2014/main" id="{661E287C-AD21-84C1-F42A-01EA7385C518}"/>
              </a:ext>
            </a:extLst>
          </p:cNvPr>
          <p:cNvSpPr txBox="1"/>
          <p:nvPr/>
        </p:nvSpPr>
        <p:spPr>
          <a:xfrm>
            <a:off x="2818301" y="437511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Calibri"/>
                <a:ea typeface="+mn-ea"/>
                <a:cs typeface="+mn-cs"/>
              </a:rPr>
              <a:t>+ </a:t>
            </a:r>
            <a:endParaRPr kumimoji="0" lang="en-US" sz="600" b="0" i="0" u="none" strike="noStrike" kern="1200" cap="none" spc="0" normalizeH="0" baseline="0" noProof="0">
              <a:ln>
                <a:noFill/>
              </a:ln>
              <a:solidFill>
                <a:prstClr val="black"/>
              </a:solidFill>
              <a:effectLst/>
              <a:uLnTx/>
              <a:uFillTx/>
              <a:latin typeface="Calibri"/>
              <a:ea typeface="+mn-ea"/>
              <a:cs typeface="+mn-cs"/>
            </a:endParaRPr>
          </a:p>
        </p:txBody>
      </p:sp>
      <p:sp>
        <p:nvSpPr>
          <p:cNvPr id="286" name="TextBox 285">
            <a:extLst>
              <a:ext uri="{FF2B5EF4-FFF2-40B4-BE49-F238E27FC236}">
                <a16:creationId xmlns:a16="http://schemas.microsoft.com/office/drawing/2014/main" id="{C0DB9C74-FDB4-A64D-9C84-703AC8ED10ED}"/>
              </a:ext>
            </a:extLst>
          </p:cNvPr>
          <p:cNvSpPr txBox="1"/>
          <p:nvPr/>
        </p:nvSpPr>
        <p:spPr>
          <a:xfrm>
            <a:off x="2737037" y="4247694"/>
            <a:ext cx="271439" cy="184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Calibri"/>
                <a:ea typeface="+mn-ea"/>
                <a:cs typeface="+mn-cs"/>
              </a:rPr>
              <a:t>+ </a:t>
            </a:r>
            <a:endParaRPr kumimoji="0" lang="en-US" sz="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7" name="TextBox 286">
            <a:extLst>
              <a:ext uri="{FF2B5EF4-FFF2-40B4-BE49-F238E27FC236}">
                <a16:creationId xmlns:a16="http://schemas.microsoft.com/office/drawing/2014/main" id="{07E61948-E70F-4F35-00FA-53A0DC2870B1}"/>
              </a:ext>
            </a:extLst>
          </p:cNvPr>
          <p:cNvSpPr txBox="1"/>
          <p:nvPr/>
        </p:nvSpPr>
        <p:spPr>
          <a:xfrm>
            <a:off x="4084527" y="2111755"/>
            <a:ext cx="219429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Radiation strike ionizes Si atoms, forming cylindrical track of electron hole pairs</a:t>
            </a:r>
          </a:p>
        </p:txBody>
      </p:sp>
      <p:sp>
        <p:nvSpPr>
          <p:cNvPr id="288" name="TextBox 287">
            <a:extLst>
              <a:ext uri="{FF2B5EF4-FFF2-40B4-BE49-F238E27FC236}">
                <a16:creationId xmlns:a16="http://schemas.microsoft.com/office/drawing/2014/main" id="{FC59D84E-6F1D-3EE9-D995-0A78CE90FEE3}"/>
              </a:ext>
            </a:extLst>
          </p:cNvPr>
          <p:cNvSpPr txBox="1"/>
          <p:nvPr/>
        </p:nvSpPr>
        <p:spPr>
          <a:xfrm>
            <a:off x="4084527" y="4116388"/>
            <a:ext cx="24332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Funnel-shaped charge collection occurs</a:t>
            </a:r>
          </a:p>
        </p:txBody>
      </p:sp>
      <p:sp>
        <p:nvSpPr>
          <p:cNvPr id="289" name="TextBox 288">
            <a:extLst>
              <a:ext uri="{FF2B5EF4-FFF2-40B4-BE49-F238E27FC236}">
                <a16:creationId xmlns:a16="http://schemas.microsoft.com/office/drawing/2014/main" id="{EEBAF4BE-30C0-1D98-86B2-35E2B8FA8C77}"/>
              </a:ext>
            </a:extLst>
          </p:cNvPr>
          <p:cNvSpPr txBox="1"/>
          <p:nvPr/>
        </p:nvSpPr>
        <p:spPr>
          <a:xfrm>
            <a:off x="4084527" y="5432327"/>
            <a:ext cx="179227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Charge collects into current pulse, state of charge inverts</a:t>
            </a:r>
          </a:p>
        </p:txBody>
      </p:sp>
      <p:sp>
        <p:nvSpPr>
          <p:cNvPr id="291" name="TextBox 290">
            <a:extLst>
              <a:ext uri="{FF2B5EF4-FFF2-40B4-BE49-F238E27FC236}">
                <a16:creationId xmlns:a16="http://schemas.microsoft.com/office/drawing/2014/main" id="{3D534710-4105-8940-406D-9D013D523F91}"/>
              </a:ext>
            </a:extLst>
          </p:cNvPr>
          <p:cNvSpPr txBox="1"/>
          <p:nvPr/>
        </p:nvSpPr>
        <p:spPr>
          <a:xfrm>
            <a:off x="162428" y="1257398"/>
            <a:ext cx="55680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IBM Plex Sans Medium" panose="020B0503050203000203" pitchFamily="34" charset="0"/>
                <a:ea typeface="+mn-ea"/>
                <a:cs typeface="+mn-cs"/>
              </a:rPr>
              <a:t>Traditional FPGA on Bulk</a:t>
            </a:r>
          </a:p>
        </p:txBody>
      </p:sp>
      <p:cxnSp>
        <p:nvCxnSpPr>
          <p:cNvPr id="292" name="Straight Connector 291">
            <a:extLst>
              <a:ext uri="{FF2B5EF4-FFF2-40B4-BE49-F238E27FC236}">
                <a16:creationId xmlns:a16="http://schemas.microsoft.com/office/drawing/2014/main" id="{30B429F8-3691-1294-1D02-43E93B69DDAE}"/>
              </a:ext>
            </a:extLst>
          </p:cNvPr>
          <p:cNvCxnSpPr>
            <a:cxnSpLocks/>
          </p:cNvCxnSpPr>
          <p:nvPr/>
        </p:nvCxnSpPr>
        <p:spPr>
          <a:xfrm>
            <a:off x="6424619" y="1211714"/>
            <a:ext cx="0" cy="5202272"/>
          </a:xfrm>
          <a:prstGeom prst="line">
            <a:avLst/>
          </a:prstGeom>
          <a:ln w="15875">
            <a:solidFill>
              <a:srgbClr val="E35530"/>
            </a:solidFill>
          </a:ln>
        </p:spPr>
        <p:style>
          <a:lnRef idx="1">
            <a:schemeClr val="accent1"/>
          </a:lnRef>
          <a:fillRef idx="0">
            <a:schemeClr val="accent1"/>
          </a:fillRef>
          <a:effectRef idx="0">
            <a:schemeClr val="accent1"/>
          </a:effectRef>
          <a:fontRef idx="minor">
            <a:schemeClr val="tx1"/>
          </a:fontRef>
        </p:style>
      </p:cxnSp>
      <p:sp>
        <p:nvSpPr>
          <p:cNvPr id="293" name="TextBox 292">
            <a:extLst>
              <a:ext uri="{FF2B5EF4-FFF2-40B4-BE49-F238E27FC236}">
                <a16:creationId xmlns:a16="http://schemas.microsoft.com/office/drawing/2014/main" id="{419D425D-7D80-7CE3-61D0-A0BBB6A1715D}"/>
              </a:ext>
            </a:extLst>
          </p:cNvPr>
          <p:cNvSpPr txBox="1"/>
          <p:nvPr/>
        </p:nvSpPr>
        <p:spPr>
          <a:xfrm>
            <a:off x="7223532" y="4316660"/>
            <a:ext cx="4122894" cy="17748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Critical area significantly reduced, minimizing charge collection </a:t>
            </a:r>
          </a:p>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Built-in SEDC (fabric SRAM scrubber) and ECC (EBR &amp; large RAM) for added mitigation</a:t>
            </a:r>
          </a:p>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Greatly improved soft error rate (SER) </a:t>
            </a:r>
          </a:p>
        </p:txBody>
      </p:sp>
      <p:sp>
        <p:nvSpPr>
          <p:cNvPr id="294" name="TextBox 293">
            <a:extLst>
              <a:ext uri="{FF2B5EF4-FFF2-40B4-BE49-F238E27FC236}">
                <a16:creationId xmlns:a16="http://schemas.microsoft.com/office/drawing/2014/main" id="{BD24D4EE-AB43-31BA-5620-5CC0A11B835C}"/>
              </a:ext>
            </a:extLst>
          </p:cNvPr>
          <p:cNvSpPr txBox="1"/>
          <p:nvPr/>
        </p:nvSpPr>
        <p:spPr>
          <a:xfrm>
            <a:off x="6278819" y="1226724"/>
            <a:ext cx="53568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75000"/>
                  </a:srgbClr>
                </a:solidFill>
                <a:effectLst/>
                <a:uLnTx/>
                <a:uFillTx/>
                <a:latin typeface="IBM Plex Sans Medium" panose="020B0503050203000203" pitchFamily="34" charset="0"/>
                <a:ea typeface="+mn-ea"/>
                <a:cs typeface="+mn-cs"/>
              </a:rPr>
              <a:t>FPGA in 28nm FD-SOI</a:t>
            </a:r>
          </a:p>
        </p:txBody>
      </p:sp>
      <p:pic>
        <p:nvPicPr>
          <p:cNvPr id="295" name="Picture 294">
            <a:extLst>
              <a:ext uri="{FF2B5EF4-FFF2-40B4-BE49-F238E27FC236}">
                <a16:creationId xmlns:a16="http://schemas.microsoft.com/office/drawing/2014/main" id="{F098FB82-EDFF-AE80-89E3-6FAB258CB9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393858" y="1925119"/>
            <a:ext cx="3511952" cy="1676474"/>
          </a:xfrm>
          <a:prstGeom prst="rect">
            <a:avLst/>
          </a:prstGeom>
        </p:spPr>
      </p:pic>
      <p:sp>
        <p:nvSpPr>
          <p:cNvPr id="296" name="TextBox 295">
            <a:extLst>
              <a:ext uri="{FF2B5EF4-FFF2-40B4-BE49-F238E27FC236}">
                <a16:creationId xmlns:a16="http://schemas.microsoft.com/office/drawing/2014/main" id="{216E9A7F-272A-4A45-AAA5-4D6B03D63688}"/>
              </a:ext>
            </a:extLst>
          </p:cNvPr>
          <p:cNvSpPr txBox="1"/>
          <p:nvPr/>
        </p:nvSpPr>
        <p:spPr>
          <a:xfrm>
            <a:off x="7393858" y="3673471"/>
            <a:ext cx="3952568"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solidFill>
                <a:effectLst/>
                <a:uLnTx/>
                <a:uFillTx/>
                <a:latin typeface="IBM Plex Sans" panose="020B0503050203000203" pitchFamily="34" charset="0"/>
                <a:ea typeface="+mn-ea"/>
                <a:cs typeface="+mn-cs"/>
              </a:rPr>
              <a:t>Silicon film transistor channel (~100 </a:t>
            </a:r>
            <a:r>
              <a:rPr kumimoji="0" lang="en-US" sz="1600" b="0" i="0" u="none" strike="noStrike" kern="1200" cap="none" spc="0" normalizeH="0" baseline="0" noProof="0" dirty="0" err="1">
                <a:ln>
                  <a:noFill/>
                </a:ln>
                <a:solidFill>
                  <a:schemeClr val="accent1"/>
                </a:solidFill>
                <a:effectLst/>
                <a:uLnTx/>
                <a:uFillTx/>
                <a:latin typeface="IBM Plex Sans" panose="020B0503050203000203" pitchFamily="34" charset="0"/>
                <a:ea typeface="+mn-ea"/>
                <a:cs typeface="+mn-cs"/>
              </a:rPr>
              <a:t>Å</a:t>
            </a:r>
            <a:r>
              <a:rPr kumimoji="0" lang="en-US" sz="1600" b="0" i="0" u="none" strike="noStrike" kern="1200" cap="none" spc="0" normalizeH="0" baseline="0" noProof="0" dirty="0">
                <a:ln>
                  <a:noFill/>
                </a:ln>
                <a:solidFill>
                  <a:schemeClr val="accent1"/>
                </a:solidFill>
                <a:effectLst/>
                <a:uLnTx/>
                <a:uFillTx/>
                <a:latin typeface="IBM Plex Sans" panose="020B0503050203000203" pitchFamily="34" charset="0"/>
                <a:ea typeface="+mn-ea"/>
                <a:cs typeface="+mn-cs"/>
              </a:rPr>
              <a:t>)</a:t>
            </a:r>
          </a:p>
        </p:txBody>
      </p:sp>
      <p:cxnSp>
        <p:nvCxnSpPr>
          <p:cNvPr id="297" name="Straight Arrow Connector 296">
            <a:extLst>
              <a:ext uri="{FF2B5EF4-FFF2-40B4-BE49-F238E27FC236}">
                <a16:creationId xmlns:a16="http://schemas.microsoft.com/office/drawing/2014/main" id="{2A02D632-4135-52DB-D306-78FE3FA709DF}"/>
              </a:ext>
            </a:extLst>
          </p:cNvPr>
          <p:cNvCxnSpPr>
            <a:cxnSpLocks/>
            <a:stCxn id="296" idx="0"/>
          </p:cNvCxnSpPr>
          <p:nvPr/>
        </p:nvCxnSpPr>
        <p:spPr bwMode="auto">
          <a:xfrm flipH="1" flipV="1">
            <a:off x="9165584" y="2626905"/>
            <a:ext cx="204558" cy="1046566"/>
          </a:xfrm>
          <a:prstGeom prst="straightConnector1">
            <a:avLst/>
          </a:prstGeom>
          <a:blipFill dpi="0" rotWithShape="0">
            <a:blip r:embed="rId4">
              <a:extLst>
                <a:ext uri="{28A0092B-C50C-407E-A947-70E740481C1C}">
                  <a14:useLocalDpi xmlns:a14="http://schemas.microsoft.com/office/drawing/2010/main"/>
                </a:ext>
              </a:extLst>
            </a:blip>
            <a:srcRect/>
            <a:tile tx="0" ty="0" sx="100000" sy="100000" flip="none" algn="tl"/>
          </a:blipFill>
          <a:ln w="25400" cap="flat" cmpd="sng" algn="ctr">
            <a:solidFill>
              <a:schemeClr val="accent3"/>
            </a:solidFill>
            <a:prstDash val="solid"/>
            <a:round/>
            <a:headEnd type="none" w="med" len="med"/>
            <a:tailEnd type="ova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8" name="TextBox 297">
            <a:extLst>
              <a:ext uri="{FF2B5EF4-FFF2-40B4-BE49-F238E27FC236}">
                <a16:creationId xmlns:a16="http://schemas.microsoft.com/office/drawing/2014/main" id="{097EED3F-43FD-EA73-4A6A-9310F9BEA02B}"/>
              </a:ext>
            </a:extLst>
          </p:cNvPr>
          <p:cNvSpPr txBox="1"/>
          <p:nvPr/>
        </p:nvSpPr>
        <p:spPr>
          <a:xfrm>
            <a:off x="8814125" y="2136395"/>
            <a:ext cx="65692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GATE</a:t>
            </a:r>
          </a:p>
        </p:txBody>
      </p:sp>
      <p:sp>
        <p:nvSpPr>
          <p:cNvPr id="299" name="TextBox 298">
            <a:extLst>
              <a:ext uri="{FF2B5EF4-FFF2-40B4-BE49-F238E27FC236}">
                <a16:creationId xmlns:a16="http://schemas.microsoft.com/office/drawing/2014/main" id="{4834E978-5591-3523-0ACB-1E4A114E85B0}"/>
              </a:ext>
            </a:extLst>
          </p:cNvPr>
          <p:cNvSpPr txBox="1"/>
          <p:nvPr/>
        </p:nvSpPr>
        <p:spPr>
          <a:xfrm>
            <a:off x="8076598" y="2581139"/>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SOURCE</a:t>
            </a:r>
          </a:p>
        </p:txBody>
      </p:sp>
      <p:sp>
        <p:nvSpPr>
          <p:cNvPr id="300" name="TextBox 299">
            <a:extLst>
              <a:ext uri="{FF2B5EF4-FFF2-40B4-BE49-F238E27FC236}">
                <a16:creationId xmlns:a16="http://schemas.microsoft.com/office/drawing/2014/main" id="{1B4F9B46-BA52-F50B-063E-8F2713C959B8}"/>
              </a:ext>
            </a:extLst>
          </p:cNvPr>
          <p:cNvSpPr txBox="1"/>
          <p:nvPr/>
        </p:nvSpPr>
        <p:spPr>
          <a:xfrm>
            <a:off x="9657930" y="2581139"/>
            <a:ext cx="570974"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IBM Plex Sans SemiBold" panose="020B0503050203000203" pitchFamily="34" charset="0"/>
                <a:ea typeface="+mn-ea"/>
                <a:cs typeface="+mn-cs"/>
              </a:rPr>
              <a:t>DRAIN</a:t>
            </a:r>
          </a:p>
        </p:txBody>
      </p:sp>
      <p:sp>
        <p:nvSpPr>
          <p:cNvPr id="304" name="TextBox 303">
            <a:extLst>
              <a:ext uri="{FF2B5EF4-FFF2-40B4-BE49-F238E27FC236}">
                <a16:creationId xmlns:a16="http://schemas.microsoft.com/office/drawing/2014/main" id="{2D23DC5D-789C-85B8-7FB8-DE33BFC5A3A9}"/>
              </a:ext>
            </a:extLst>
          </p:cNvPr>
          <p:cNvSpPr txBox="1"/>
          <p:nvPr/>
        </p:nvSpPr>
        <p:spPr>
          <a:xfrm>
            <a:off x="7911870" y="2753553"/>
            <a:ext cx="2419489"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504D"/>
                </a:solidFill>
                <a:effectLst/>
                <a:uLnTx/>
                <a:uFillTx/>
                <a:latin typeface="IBM Plex Sans SemiBold" panose="020B0503050203000203" pitchFamily="34" charset="0"/>
                <a:ea typeface="+mn-ea"/>
                <a:cs typeface="+mn-cs"/>
              </a:rPr>
              <a:t>ULTRA-THIN BURIED OXIDE</a:t>
            </a:r>
          </a:p>
        </p:txBody>
      </p:sp>
      <p:sp>
        <p:nvSpPr>
          <p:cNvPr id="2" name="Title 1">
            <a:extLst>
              <a:ext uri="{FF2B5EF4-FFF2-40B4-BE49-F238E27FC236}">
                <a16:creationId xmlns:a16="http://schemas.microsoft.com/office/drawing/2014/main" id="{3DC2A9D9-50C3-F149-D113-389838CEFD49}"/>
              </a:ext>
            </a:extLst>
          </p:cNvPr>
          <p:cNvSpPr>
            <a:spLocks noGrp="1"/>
          </p:cNvSpPr>
          <p:nvPr>
            <p:ph type="title"/>
          </p:nvPr>
        </p:nvSpPr>
        <p:spPr>
          <a:xfrm>
            <a:off x="141308" y="261002"/>
            <a:ext cx="11178437" cy="1325563"/>
          </a:xfrm>
        </p:spPr>
        <p:txBody>
          <a:bodyPr>
            <a:normAutofit fontScale="90000"/>
          </a:bodyPr>
          <a:lstStyle/>
          <a:p>
            <a:r>
              <a:rPr lang="en-US" sz="3600" dirty="0">
                <a:latin typeface="IBM Plex Sans" panose="020B0503050203000203" pitchFamily="34" charset="0"/>
              </a:rPr>
              <a:t>FD-SOI &amp; Architectural Improvements for Rad Tolerance</a:t>
            </a:r>
            <a:br>
              <a:rPr lang="en-US" dirty="0">
                <a:latin typeface="IBM Plex Sans" panose="020B0503050203000203" pitchFamily="34" charset="0"/>
              </a:rPr>
            </a:br>
            <a:r>
              <a:rPr lang="en-US" sz="2700" i="1" dirty="0">
                <a:solidFill>
                  <a:schemeClr val="accent1"/>
                </a:solidFill>
                <a:latin typeface="IBM Plex Sans" panose="020B0503050203000203" pitchFamily="34" charset="0"/>
              </a:rPr>
              <a:t>Effect of Ionizing Particles</a:t>
            </a:r>
            <a:endParaRPr lang="en-US" dirty="0">
              <a:solidFill>
                <a:schemeClr val="accent1"/>
              </a:solidFill>
            </a:endParaRPr>
          </a:p>
        </p:txBody>
      </p:sp>
    </p:spTree>
    <p:extLst>
      <p:ext uri="{BB962C8B-B14F-4D97-AF65-F5344CB8AC3E}">
        <p14:creationId xmlns:p14="http://schemas.microsoft.com/office/powerpoint/2010/main" val="189449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C672-D93E-DB44-B00D-D28B0B47550A}"/>
              </a:ext>
            </a:extLst>
          </p:cNvPr>
          <p:cNvSpPr>
            <a:spLocks noGrp="1"/>
          </p:cNvSpPr>
          <p:nvPr>
            <p:ph type="title"/>
          </p:nvPr>
        </p:nvSpPr>
        <p:spPr>
          <a:xfrm>
            <a:off x="75039" y="101377"/>
            <a:ext cx="10128640" cy="369645"/>
          </a:xfrm>
        </p:spPr>
        <p:txBody>
          <a:bodyPr/>
          <a:lstStyle/>
          <a:p>
            <a:pPr algn="ctr"/>
            <a:r>
              <a:rPr lang="en-US" sz="3200" b="0" dirty="0">
                <a:latin typeface="IBM Plex Sans Medium" panose="020B0603050203000203" pitchFamily="34" charset="0"/>
              </a:rPr>
              <a:t>A Closer Look at CertusPro™-</a:t>
            </a:r>
            <a:r>
              <a:rPr lang="en-US" sz="3200" b="0" dirty="0">
                <a:solidFill>
                  <a:srgbClr val="FFC000"/>
                </a:solidFill>
                <a:latin typeface="IBM Plex Sans Medium" panose="020B0603050203000203" pitchFamily="34" charset="0"/>
              </a:rPr>
              <a:t>NX</a:t>
            </a:r>
            <a:r>
              <a:rPr lang="en-US" sz="3200" b="0" dirty="0">
                <a:latin typeface="IBM Plex Sans Medium" panose="020B0603050203000203" pitchFamily="34" charset="0"/>
              </a:rPr>
              <a:t>-RT – UT24CP1008</a:t>
            </a:r>
            <a:br>
              <a:rPr lang="en-US" sz="3200" dirty="0">
                <a:latin typeface="IBM Plex Sans Medium" panose="020B0603050203000203" pitchFamily="34" charset="0"/>
              </a:rPr>
            </a:br>
            <a:endParaRPr lang="en-US" sz="3200" dirty="0">
              <a:latin typeface="IBM Plex Sans Medium" panose="020B0603050203000203" pitchFamily="34" charset="0"/>
            </a:endParaRPr>
          </a:p>
        </p:txBody>
      </p:sp>
      <p:sp>
        <p:nvSpPr>
          <p:cNvPr id="3" name="Text Placeholder 2"/>
          <p:cNvSpPr>
            <a:spLocks noGrp="1"/>
          </p:cNvSpPr>
          <p:nvPr>
            <p:ph type="body" sz="quarter" idx="11"/>
          </p:nvPr>
        </p:nvSpPr>
        <p:spPr>
          <a:xfrm>
            <a:off x="257991" y="559980"/>
            <a:ext cx="8001000" cy="341632"/>
          </a:xfrm>
        </p:spPr>
        <p:txBody>
          <a:bodyPr/>
          <a:lstStyle/>
          <a:p>
            <a:r>
              <a:rPr lang="en-US" sz="2400" i="1" dirty="0">
                <a:latin typeface="IBM Plex Sans" panose="020B0503050203000203" pitchFamily="34" charset="0"/>
              </a:rPr>
              <a:t>Optimized For Embedded Edge AI Processing</a:t>
            </a:r>
          </a:p>
        </p:txBody>
      </p:sp>
      <p:sp>
        <p:nvSpPr>
          <p:cNvPr id="25" name="Rectangle 24">
            <a:extLst>
              <a:ext uri="{FF2B5EF4-FFF2-40B4-BE49-F238E27FC236}">
                <a16:creationId xmlns:a16="http://schemas.microsoft.com/office/drawing/2014/main" id="{08D406FF-0396-42B8-8932-E9AADED12BFC}"/>
              </a:ext>
            </a:extLst>
          </p:cNvPr>
          <p:cNvSpPr/>
          <p:nvPr/>
        </p:nvSpPr>
        <p:spPr>
          <a:xfrm>
            <a:off x="0" y="958100"/>
            <a:ext cx="12192000" cy="5952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FA0C6689-BE19-4CB7-B6A8-3AAB83C5E006}"/>
              </a:ext>
            </a:extLst>
          </p:cNvPr>
          <p:cNvSpPr/>
          <p:nvPr/>
        </p:nvSpPr>
        <p:spPr>
          <a:xfrm>
            <a:off x="3734651" y="1227406"/>
            <a:ext cx="4984599" cy="4702630"/>
          </a:xfrm>
          <a:prstGeom prst="rect">
            <a:avLst/>
          </a:prstGeom>
          <a:solidFill>
            <a:srgbClr val="768692"/>
          </a:solidFill>
          <a:ln>
            <a:solidFill>
              <a:schemeClr val="tx1">
                <a:lumMod val="75000"/>
                <a:lumOff val="25000"/>
              </a:schemeClr>
            </a:solidFill>
          </a:ln>
          <a:scene3d>
            <a:camera prst="obliqueBottomLeft"/>
            <a:lightRig rig="soft" dir="t">
              <a:rot lat="0" lon="0" rev="4200000"/>
            </a:lightRig>
          </a:scene3d>
          <a:sp3d z="1016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9F809E42-D877-48A5-ABEC-4918841EDA76}"/>
              </a:ext>
            </a:extLst>
          </p:cNvPr>
          <p:cNvSpPr/>
          <p:nvPr/>
        </p:nvSpPr>
        <p:spPr>
          <a:xfrm>
            <a:off x="3914983" y="1385192"/>
            <a:ext cx="4617720" cy="653143"/>
          </a:xfrm>
          <a:prstGeom prst="rect">
            <a:avLst/>
          </a:prstGeom>
          <a:solidFill>
            <a:srgbClr val="FFC000"/>
          </a:solidFill>
          <a:ln>
            <a:noFill/>
          </a:ln>
          <a:scene3d>
            <a:camera prst="obliqueBottomLeft"/>
            <a:lightRig rig="soft" dir="t">
              <a:rot lat="0" lon="0" rev="4200000"/>
            </a:lightRig>
          </a:scene3d>
          <a:sp3d z="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79" rtl="0" eaLnBrk="1" fontAlgn="auto" latinLnBrk="0" hangingPunct="1">
              <a:lnSpc>
                <a:spcPct val="100000"/>
              </a:lnSpc>
              <a:spcBef>
                <a:spcPts val="24"/>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Fast Programmable I/O with LPDDR4 Support</a:t>
            </a:r>
          </a:p>
        </p:txBody>
      </p:sp>
      <p:sp>
        <p:nvSpPr>
          <p:cNvPr id="29" name="Rectangle 28">
            <a:extLst>
              <a:ext uri="{FF2B5EF4-FFF2-40B4-BE49-F238E27FC236}">
                <a16:creationId xmlns:a16="http://schemas.microsoft.com/office/drawing/2014/main" id="{4A8D8469-05B5-491E-ACE2-7963016D7DB3}"/>
              </a:ext>
            </a:extLst>
          </p:cNvPr>
          <p:cNvSpPr/>
          <p:nvPr/>
        </p:nvSpPr>
        <p:spPr>
          <a:xfrm>
            <a:off x="3920541" y="5130649"/>
            <a:ext cx="2226011" cy="653143"/>
          </a:xfrm>
          <a:prstGeom prst="rect">
            <a:avLst/>
          </a:prstGeom>
          <a:solidFill>
            <a:srgbClr val="FFC000"/>
          </a:solidFill>
          <a:ln>
            <a:noFill/>
          </a:ln>
          <a:scene3d>
            <a:camera prst="obliqueBottomLeft"/>
            <a:lightRig rig="soft" dir="t">
              <a:rot lat="0" lon="0" rev="4200000"/>
            </a:lightRig>
          </a:scene3d>
          <a:sp3d z="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79" rtl="0" eaLnBrk="1" fontAlgn="auto" latinLnBrk="0" hangingPunct="1">
              <a:lnSpc>
                <a:spcPct val="100000"/>
              </a:lnSpc>
              <a:spcBef>
                <a:spcPts val="24"/>
              </a:spcBef>
              <a:spcAft>
                <a:spcPts val="0"/>
              </a:spcAft>
              <a:buClrTx/>
              <a:buSzTx/>
              <a:buFontTx/>
              <a:buNone/>
              <a:tabLst/>
              <a:defRPr/>
            </a:pPr>
            <a:r>
              <a:rPr lang="en-US" altLang="ko-KR" sz="1600" b="1" dirty="0">
                <a:solidFill>
                  <a:prstClr val="black"/>
                </a:solidFill>
                <a:latin typeface="IBM Plex Sans" panose="020B0503050203000203" pitchFamily="34" charset="0"/>
                <a:ea typeface="맑은 고딕" panose="020B0503020000020004" pitchFamily="34" charset="-127"/>
              </a:rPr>
              <a:t>6.25</a:t>
            </a:r>
            <a:r>
              <a:rPr kumimoji="0" lang="en-US" altLang="ko-KR" sz="16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G SERDES</a:t>
            </a:r>
          </a:p>
        </p:txBody>
      </p:sp>
      <p:sp>
        <p:nvSpPr>
          <p:cNvPr id="30" name="Rectangle 29">
            <a:extLst>
              <a:ext uri="{FF2B5EF4-FFF2-40B4-BE49-F238E27FC236}">
                <a16:creationId xmlns:a16="http://schemas.microsoft.com/office/drawing/2014/main" id="{8C042997-8B8B-4979-8404-FF81E77401A8}"/>
              </a:ext>
            </a:extLst>
          </p:cNvPr>
          <p:cNvSpPr/>
          <p:nvPr/>
        </p:nvSpPr>
        <p:spPr>
          <a:xfrm>
            <a:off x="6312174" y="5130648"/>
            <a:ext cx="2221992" cy="653143"/>
          </a:xfrm>
          <a:prstGeom prst="rect">
            <a:avLst/>
          </a:prstGeom>
          <a:solidFill>
            <a:srgbClr val="FFC000"/>
          </a:solidFill>
          <a:ln>
            <a:noFill/>
          </a:ln>
          <a:scene3d>
            <a:camera prst="obliqueBottomLeft"/>
            <a:lightRig rig="soft" dir="t">
              <a:rot lat="0" lon="0" rev="4200000"/>
            </a:lightRig>
          </a:scene3d>
          <a:sp3d z="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79" rtl="0" eaLnBrk="1" fontAlgn="auto" latinLnBrk="0" hangingPunct="1">
              <a:lnSpc>
                <a:spcPct val="100000"/>
              </a:lnSpc>
              <a:spcBef>
                <a:spcPts val="24"/>
              </a:spcBef>
              <a:spcAft>
                <a:spcPts val="0"/>
              </a:spcAft>
              <a:buClrTx/>
              <a:buSzTx/>
              <a:buFontTx/>
              <a:buNone/>
              <a:tabLst/>
              <a:defRPr/>
            </a:pPr>
            <a:r>
              <a:rPr kumimoji="0" lang="en-US" altLang="ko-KR" sz="15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Bitstream Encryption </a:t>
            </a:r>
          </a:p>
          <a:p>
            <a:pPr marL="0" marR="0" lvl="0" indent="0" algn="ctr" defTabSz="914079" rtl="0" eaLnBrk="1" fontAlgn="auto" latinLnBrk="0" hangingPunct="1">
              <a:lnSpc>
                <a:spcPct val="100000"/>
              </a:lnSpc>
              <a:spcBef>
                <a:spcPts val="24"/>
              </a:spcBef>
              <a:spcAft>
                <a:spcPts val="0"/>
              </a:spcAft>
              <a:buClrTx/>
              <a:buSzTx/>
              <a:buFontTx/>
              <a:buNone/>
              <a:tabLst/>
              <a:defRPr/>
            </a:pPr>
            <a:r>
              <a:rPr kumimoji="0" lang="en-US" altLang="ko-KR" sz="15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and Authentication</a:t>
            </a:r>
            <a:r>
              <a:rPr kumimoji="0" lang="en-US" sz="1500" b="1" i="0" u="none" strike="noStrike" kern="1200" cap="none" spc="0" normalizeH="0" baseline="0" noProof="0" dirty="0">
                <a:ln>
                  <a:noFill/>
                </a:ln>
                <a:solidFill>
                  <a:prstClr val="black"/>
                </a:solidFill>
                <a:effectLst/>
                <a:uLnTx/>
                <a:uFillTx/>
                <a:latin typeface="IBM Plex Sans" panose="020B0503050203000203" pitchFamily="34" charset="0"/>
              </a:rPr>
              <a:t> </a:t>
            </a:r>
          </a:p>
        </p:txBody>
      </p:sp>
      <p:sp>
        <p:nvSpPr>
          <p:cNvPr id="31" name="Rectangle 30">
            <a:extLst>
              <a:ext uri="{FF2B5EF4-FFF2-40B4-BE49-F238E27FC236}">
                <a16:creationId xmlns:a16="http://schemas.microsoft.com/office/drawing/2014/main" id="{D34D0F84-101E-4AE0-85CD-77000A791528}"/>
              </a:ext>
            </a:extLst>
          </p:cNvPr>
          <p:cNvSpPr/>
          <p:nvPr/>
        </p:nvSpPr>
        <p:spPr>
          <a:xfrm>
            <a:off x="3912928" y="2184580"/>
            <a:ext cx="4621237" cy="2788156"/>
          </a:xfrm>
          <a:prstGeom prst="rect">
            <a:avLst/>
          </a:prstGeom>
          <a:solidFill>
            <a:srgbClr val="FFC000"/>
          </a:solidFill>
          <a:ln>
            <a:noFill/>
          </a:ln>
          <a:scene3d>
            <a:camera prst="obliqueBottomLeft"/>
            <a:lightRig rig="soft" dir="t">
              <a:rot lat="0" lon="0" rev="4200000"/>
            </a:lightRig>
          </a:scene3d>
          <a:sp3d z="203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79" rtl="0" eaLnBrk="1" fontAlgn="auto" latinLnBrk="0" hangingPunct="1">
              <a:lnSpc>
                <a:spcPct val="100000"/>
              </a:lnSpc>
              <a:spcBef>
                <a:spcPts val="24"/>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100k Logic Cells</a:t>
            </a:r>
            <a:br>
              <a:rPr kumimoji="0" lang="en-US" altLang="ko-KR" sz="16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br>
            <a:r>
              <a:rPr kumimoji="0" lang="en-US" altLang="ko-KR" sz="16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Embedded Memory</a:t>
            </a:r>
          </a:p>
          <a:p>
            <a:pPr marL="0" marR="0" lvl="0" indent="0" algn="ctr" defTabSz="914079" rtl="0" eaLnBrk="1" fontAlgn="auto" latinLnBrk="0" hangingPunct="1">
              <a:lnSpc>
                <a:spcPct val="100000"/>
              </a:lnSpc>
              <a:spcBef>
                <a:spcPts val="24"/>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IBM Plex Sans" panose="020B0503050203000203" pitchFamily="34" charset="0"/>
                <a:ea typeface="맑은 고딕" panose="020B0503020000020004" pitchFamily="34" charset="-127"/>
              </a:rPr>
              <a:t>DSP Blocks</a:t>
            </a:r>
          </a:p>
        </p:txBody>
      </p:sp>
      <p:sp>
        <p:nvSpPr>
          <p:cNvPr id="34" name="TextBox 33">
            <a:extLst>
              <a:ext uri="{FF2B5EF4-FFF2-40B4-BE49-F238E27FC236}">
                <a16:creationId xmlns:a16="http://schemas.microsoft.com/office/drawing/2014/main" id="{7BA89A9A-814C-1045-9A86-281C345EE7B7}"/>
              </a:ext>
            </a:extLst>
          </p:cNvPr>
          <p:cNvSpPr txBox="1"/>
          <p:nvPr/>
        </p:nvSpPr>
        <p:spPr>
          <a:xfrm>
            <a:off x="205088" y="1271679"/>
            <a:ext cx="3361669" cy="19184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2000" b="1" i="0" u="none" strike="noStrike" kern="1200" cap="none" spc="0" normalizeH="0" baseline="0" noProof="0" dirty="0">
                <a:ln>
                  <a:noFill/>
                </a:ln>
                <a:solidFill>
                  <a:schemeClr val="accent5">
                    <a:lumMod val="60000"/>
                    <a:lumOff val="40000"/>
                  </a:schemeClr>
                </a:solidFill>
                <a:effectLst/>
                <a:uLnTx/>
                <a:uFillTx/>
                <a:latin typeface="IBM Plex Sans" panose="020B0503050203000203" pitchFamily="34" charset="0"/>
              </a:rPr>
              <a:t>Low Power FPGA Fabric</a:t>
            </a:r>
            <a:endParaRPr kumimoji="0" lang="en-US" sz="1800" b="0" i="0" u="none" strike="noStrike" kern="1200" cap="none" spc="0" normalizeH="0" baseline="0" noProof="0" dirty="0">
              <a:ln>
                <a:noFill/>
              </a:ln>
              <a:solidFill>
                <a:schemeClr val="accent5">
                  <a:lumMod val="60000"/>
                  <a:lumOff val="40000"/>
                </a:schemeClr>
              </a:solidFill>
              <a:effectLst/>
              <a:uLnTx/>
              <a:uFillTx/>
              <a:latin typeface="IBM Plex Sans" panose="020B0503050203000203" pitchFamily="34" charset="0"/>
            </a:endParaRP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Power efficient performance  </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Built on FD-SOI technology</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Industry-leading reliability</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100k logic cells</a:t>
            </a: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0"/>
            </a:endParaRPr>
          </a:p>
        </p:txBody>
      </p:sp>
      <p:cxnSp>
        <p:nvCxnSpPr>
          <p:cNvPr id="35" name="Straight Connector 34">
            <a:extLst>
              <a:ext uri="{FF2B5EF4-FFF2-40B4-BE49-F238E27FC236}">
                <a16:creationId xmlns:a16="http://schemas.microsoft.com/office/drawing/2014/main" id="{3DBB8C46-D6E1-8C45-BFFB-56462A03BAE8}"/>
              </a:ext>
            </a:extLst>
          </p:cNvPr>
          <p:cNvCxnSpPr>
            <a:cxnSpLocks/>
          </p:cNvCxnSpPr>
          <p:nvPr/>
        </p:nvCxnSpPr>
        <p:spPr bwMode="auto">
          <a:xfrm>
            <a:off x="3316017" y="2831003"/>
            <a:ext cx="1289666" cy="594774"/>
          </a:xfrm>
          <a:prstGeom prst="line">
            <a:avLst/>
          </a:prstGeom>
          <a:blipFill dpi="0" rotWithShape="0">
            <a:blip r:embed="rId3"/>
            <a:srcRect/>
            <a:tile tx="0" ty="0" sx="100000" sy="100000" flip="none" algn="tl"/>
          </a:blipFill>
          <a:ln w="25400" cap="flat" cmpd="sng" algn="ctr">
            <a:solidFill>
              <a:schemeClr val="accent5">
                <a:lumMod val="60000"/>
                <a:lumOff val="40000"/>
              </a:schemeClr>
            </a:solidFill>
            <a:prstDash val="solid"/>
            <a:round/>
            <a:headEnd type="none" w="med" len="med"/>
            <a:tailEnd type="ova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7" name="TextBox 36">
            <a:extLst>
              <a:ext uri="{FF2B5EF4-FFF2-40B4-BE49-F238E27FC236}">
                <a16:creationId xmlns:a16="http://schemas.microsoft.com/office/drawing/2014/main" id="{0F455B7C-9C68-CC42-A54A-0F35FCB3D130}"/>
              </a:ext>
            </a:extLst>
          </p:cNvPr>
          <p:cNvSpPr txBox="1"/>
          <p:nvPr/>
        </p:nvSpPr>
        <p:spPr>
          <a:xfrm>
            <a:off x="233009" y="4301079"/>
            <a:ext cx="2977040"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
                <a:srgbClr val="4F81BD"/>
              </a:buClr>
              <a:buSzTx/>
              <a:buFontTx/>
              <a:buNone/>
              <a:tabLst/>
              <a:defRPr/>
            </a:pPr>
            <a:r>
              <a:rPr kumimoji="0" lang="en-US" b="1" i="0" u="none" strike="noStrike" kern="1200" cap="none" spc="0" normalizeH="0" baseline="0" noProof="0" dirty="0">
                <a:ln>
                  <a:noFill/>
                </a:ln>
                <a:solidFill>
                  <a:schemeClr val="accent5">
                    <a:lumMod val="60000"/>
                    <a:lumOff val="40000"/>
                  </a:schemeClr>
                </a:solidFill>
                <a:effectLst/>
                <a:uLnTx/>
                <a:uFillTx/>
                <a:latin typeface="IBM Plex Sans" panose="020B0503050203000203" pitchFamily="34" charset="0"/>
              </a:rPr>
              <a:t>High Bandwidth Interfaces</a:t>
            </a:r>
            <a:endParaRPr kumimoji="0" lang="en-US" b="0" i="0" u="none" strike="noStrike" kern="1200" cap="none" spc="0" normalizeH="0" baseline="0" noProof="0" dirty="0">
              <a:ln>
                <a:noFill/>
              </a:ln>
              <a:solidFill>
                <a:schemeClr val="accent5">
                  <a:lumMod val="60000"/>
                  <a:lumOff val="40000"/>
                </a:schemeClr>
              </a:solidFill>
              <a:effectLst/>
              <a:uLnTx/>
              <a:uFillTx/>
              <a:latin typeface="IBM Plex Sans" panose="020B0503050203000203" pitchFamily="34" charset="0"/>
            </a:endParaRP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rPr>
              <a:t>8 SERDES lanes up to </a:t>
            </a:r>
            <a:b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rPr>
            </a:br>
            <a:r>
              <a:rPr lang="en-US" sz="1600" dirty="0">
                <a:solidFill>
                  <a:prstClr val="white"/>
                </a:solidFill>
                <a:latin typeface="IBM Plex Sans" panose="020B0503050203000203" pitchFamily="34" charset="0"/>
              </a:rPr>
              <a:t>6.25</a:t>
            </a: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rPr>
              <a:t> Gbps</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rPr>
              <a:t>Flexible multi-protocol PCS</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rPr>
              <a:t>Supports 10GE, PCIe Gen </a:t>
            </a:r>
            <a:r>
              <a:rPr lang="en-US" sz="1600" dirty="0">
                <a:solidFill>
                  <a:prstClr val="white"/>
                </a:solidFill>
                <a:latin typeface="IBM Plex Sans" panose="020B0503050203000203" pitchFamily="34" charset="0"/>
              </a:rPr>
              <a:t>2, </a:t>
            </a:r>
            <a:r>
              <a:rPr lang="en-US" sz="1600" dirty="0" err="1">
                <a:solidFill>
                  <a:prstClr val="white"/>
                </a:solidFill>
                <a:latin typeface="IBM Plex Sans" panose="020B0503050203000203" pitchFamily="34" charset="0"/>
              </a:rPr>
              <a:t>SpaceFibre</a:t>
            </a:r>
            <a:r>
              <a:rPr lang="en-US" sz="1600" dirty="0">
                <a:solidFill>
                  <a:prstClr val="white"/>
                </a:solidFill>
                <a:latin typeface="IBM Plex Sans" panose="020B0503050203000203" pitchFamily="34" charset="0"/>
              </a:rPr>
              <a:t> </a:t>
            </a: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rPr>
              <a:t>&amp; more</a:t>
            </a:r>
            <a:endParaRPr kumimoji="0" lang="en-US" sz="1600" b="0" i="0" u="none" strike="noStrike" kern="1200" cap="none" spc="0" normalizeH="0" baseline="0" noProof="0" dirty="0">
              <a:ln>
                <a:noFill/>
              </a:ln>
              <a:solidFill>
                <a:srgbClr val="FF0000"/>
              </a:solidFill>
              <a:effectLst/>
              <a:uLnTx/>
              <a:uFillTx/>
              <a:latin typeface="IBM Plex Sans" panose="020B0503050203000203" pitchFamily="34" charset="0"/>
            </a:endParaRPr>
          </a:p>
        </p:txBody>
      </p:sp>
      <p:cxnSp>
        <p:nvCxnSpPr>
          <p:cNvPr id="39" name="Straight Connector 38">
            <a:extLst>
              <a:ext uri="{FF2B5EF4-FFF2-40B4-BE49-F238E27FC236}">
                <a16:creationId xmlns:a16="http://schemas.microsoft.com/office/drawing/2014/main" id="{D9BB9C56-F7CE-5441-B3D5-129602035B68}"/>
              </a:ext>
            </a:extLst>
          </p:cNvPr>
          <p:cNvCxnSpPr>
            <a:cxnSpLocks/>
          </p:cNvCxnSpPr>
          <p:nvPr/>
        </p:nvCxnSpPr>
        <p:spPr bwMode="auto">
          <a:xfrm>
            <a:off x="3221957" y="5434027"/>
            <a:ext cx="1036534" cy="0"/>
          </a:xfrm>
          <a:prstGeom prst="line">
            <a:avLst/>
          </a:prstGeom>
          <a:blipFill dpi="0" rotWithShape="0">
            <a:blip r:embed="rId3"/>
            <a:srcRect/>
            <a:tile tx="0" ty="0" sx="100000" sy="100000" flip="none" algn="tl"/>
          </a:blipFill>
          <a:ln w="25400" cap="flat" cmpd="sng" algn="ctr">
            <a:solidFill>
              <a:schemeClr val="accent5">
                <a:lumMod val="60000"/>
                <a:lumOff val="40000"/>
              </a:schemeClr>
            </a:solidFill>
            <a:prstDash val="solid"/>
            <a:round/>
            <a:headEnd type="none" w="med" len="med"/>
            <a:tailEnd type="ova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TextBox 40">
            <a:extLst>
              <a:ext uri="{FF2B5EF4-FFF2-40B4-BE49-F238E27FC236}">
                <a16:creationId xmlns:a16="http://schemas.microsoft.com/office/drawing/2014/main" id="{3CEA58D3-999A-204A-AE7A-E23F283963F2}"/>
              </a:ext>
            </a:extLst>
          </p:cNvPr>
          <p:cNvSpPr txBox="1"/>
          <p:nvPr/>
        </p:nvSpPr>
        <p:spPr>
          <a:xfrm>
            <a:off x="8979093" y="1148491"/>
            <a:ext cx="3380801" cy="33650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sz="2000" b="1" i="0" u="none" strike="noStrike" kern="1200" cap="none" spc="0" normalizeH="0" baseline="0" noProof="0" dirty="0">
                <a:ln>
                  <a:noFill/>
                </a:ln>
                <a:solidFill>
                  <a:schemeClr val="accent5">
                    <a:lumMod val="60000"/>
                    <a:lumOff val="40000"/>
                  </a:schemeClr>
                </a:solidFill>
                <a:effectLst/>
                <a:uLnTx/>
                <a:uFillTx/>
                <a:latin typeface="IBM Plex Sans" panose="020B0503050203000203" pitchFamily="34" charset="0"/>
              </a:rPr>
              <a:t>Optimized For Edge Processing</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DSP, LRAM &amp; EBR</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7.3 Mb on-chip memory</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da-DK" sz="1800" b="0" i="0" u="none" strike="noStrike" kern="1200" cap="none" spc="0" normalizeH="0" baseline="0" noProof="0" dirty="0">
                <a:ln>
                  <a:noFill/>
                </a:ln>
                <a:solidFill>
                  <a:prstClr val="white"/>
                </a:solidFill>
                <a:effectLst/>
                <a:uLnTx/>
                <a:uFillTx/>
                <a:latin typeface="IBM Plex Sans" panose="020B0503050203000203" pitchFamily="34" charset="0"/>
              </a:rPr>
              <a:t>LPDDR4, DDR3 (1066 Mbps)</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da-DK" sz="1800" b="0" i="0" u="none" strike="noStrike" kern="1200" cap="none" spc="0" normalizeH="0" baseline="0" noProof="0" dirty="0">
                <a:ln>
                  <a:noFill/>
                </a:ln>
                <a:solidFill>
                  <a:prstClr val="white"/>
                </a:solidFill>
                <a:effectLst/>
                <a:uLnTx/>
                <a:uFillTx/>
                <a:latin typeface="IBM Plex Sans" panose="020B0503050203000203" pitchFamily="34" charset="0"/>
              </a:rPr>
              <a:t>2x ADC</a:t>
            </a:r>
          </a:p>
          <a:p>
            <a:pPr marL="182880" indent="-182880">
              <a:spcBef>
                <a:spcPts val="400"/>
              </a:spcBef>
              <a:spcAft>
                <a:spcPts val="400"/>
              </a:spcAft>
              <a:buClr>
                <a:schemeClr val="accent5"/>
              </a:buClr>
              <a:buFont typeface="Arial" panose="020B0604020202020204" pitchFamily="34" charset="0"/>
              <a:buChar char="•"/>
              <a:defRPr/>
            </a:pPr>
            <a:r>
              <a:rPr kumimoji="0" lang="da-DK" sz="1800" b="0" i="0" u="none" strike="noStrike" kern="1200" cap="none" spc="0" normalizeH="0" baseline="0" noProof="0" dirty="0">
                <a:ln>
                  <a:noFill/>
                </a:ln>
                <a:solidFill>
                  <a:prstClr val="white"/>
                </a:solidFill>
                <a:effectLst/>
                <a:uLnTx/>
                <a:uFillTx/>
                <a:latin typeface="IBM Plex Sans" panose="020B0503050203000203" pitchFamily="34" charset="0"/>
              </a:rPr>
              <a:t>305 total I/O </a:t>
            </a:r>
            <a:r>
              <a:rPr lang="da-DK" dirty="0">
                <a:solidFill>
                  <a:schemeClr val="bg1"/>
                </a:solidFill>
                <a:latin typeface="IBM Plex Sans" panose="020B0503050203000203" pitchFamily="34" charset="0"/>
              </a:rPr>
              <a:t>(167 at 3.3V)</a:t>
            </a:r>
            <a:endParaRPr kumimoji="0" lang="da-DK" sz="1800" b="0" i="0" u="none" strike="noStrike" kern="1200" cap="none" spc="0" normalizeH="0" baseline="0" noProof="0" dirty="0">
              <a:ln>
                <a:noFill/>
              </a:ln>
              <a:solidFill>
                <a:prstClr val="white"/>
              </a:solidFill>
              <a:effectLst/>
              <a:uLnTx/>
              <a:uFillTx/>
              <a:latin typeface="IBM Plex Sans" panose="020B0503050203000203" pitchFamily="34" charset="0"/>
            </a:endParaRP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da-DK" sz="1800" b="0" i="0" u="none" strike="noStrike" kern="1200" cap="none" spc="0" normalizeH="0" baseline="0" noProof="0" dirty="0">
                <a:ln>
                  <a:noFill/>
                </a:ln>
                <a:solidFill>
                  <a:prstClr val="white"/>
                </a:solidFill>
                <a:effectLst/>
                <a:uLnTx/>
                <a:uFillTx/>
                <a:latin typeface="IBM Plex Sans" panose="020B0503050203000203" pitchFamily="34" charset="0"/>
              </a:rPr>
              <a:t>4ms I/O configuration</a:t>
            </a:r>
            <a:endParaRPr lang="da-DK" dirty="0">
              <a:solidFill>
                <a:prstClr val="white"/>
              </a:solidFill>
              <a:latin typeface="IBM Plex Sans" panose="020B0503050203000203" pitchFamily="34" charset="0"/>
            </a:endParaRPr>
          </a:p>
          <a:p>
            <a:pPr marL="182880" indent="-182880">
              <a:spcBef>
                <a:spcPts val="400"/>
              </a:spcBef>
              <a:spcAft>
                <a:spcPts val="400"/>
              </a:spcAft>
              <a:buClr>
                <a:schemeClr val="accent5"/>
              </a:buClr>
              <a:buFont typeface="Arial" panose="020B0604020202020204" pitchFamily="34" charset="0"/>
              <a:buChar char="•"/>
              <a:defRPr/>
            </a:pPr>
            <a:r>
              <a:rPr lang="en-US" dirty="0">
                <a:solidFill>
                  <a:schemeClr val="bg1"/>
                </a:solidFill>
                <a:latin typeface="IBM Plex Sans" panose="020B0503050203000203" pitchFamily="34" charset="0"/>
              </a:rPr>
              <a:t>30 </a:t>
            </a:r>
            <a:r>
              <a:rPr lang="en-US" dirty="0" err="1">
                <a:solidFill>
                  <a:schemeClr val="bg1"/>
                </a:solidFill>
                <a:latin typeface="IBM Plex Sans" panose="020B0503050203000203" pitchFamily="34" charset="0"/>
              </a:rPr>
              <a:t>ms</a:t>
            </a:r>
            <a:r>
              <a:rPr lang="en-US" dirty="0">
                <a:solidFill>
                  <a:schemeClr val="bg1"/>
                </a:solidFill>
                <a:latin typeface="IBM Plex Sans" panose="020B0503050203000203" pitchFamily="34" charset="0"/>
              </a:rPr>
              <a:t> device configuration</a:t>
            </a:r>
          </a:p>
        </p:txBody>
      </p:sp>
      <p:cxnSp>
        <p:nvCxnSpPr>
          <p:cNvPr id="42" name="Straight Connector 41">
            <a:extLst>
              <a:ext uri="{FF2B5EF4-FFF2-40B4-BE49-F238E27FC236}">
                <a16:creationId xmlns:a16="http://schemas.microsoft.com/office/drawing/2014/main" id="{35559F5F-B045-654C-B19B-12D1CAFCA868}"/>
              </a:ext>
            </a:extLst>
          </p:cNvPr>
          <p:cNvCxnSpPr>
            <a:cxnSpLocks/>
          </p:cNvCxnSpPr>
          <p:nvPr/>
        </p:nvCxnSpPr>
        <p:spPr bwMode="auto">
          <a:xfrm flipH="1" flipV="1">
            <a:off x="7517179" y="1925261"/>
            <a:ext cx="1397772" cy="419878"/>
          </a:xfrm>
          <a:prstGeom prst="line">
            <a:avLst/>
          </a:prstGeom>
          <a:blipFill dpi="0" rotWithShape="0">
            <a:blip r:embed="rId3"/>
            <a:srcRect/>
            <a:tile tx="0" ty="0" sx="100000" sy="100000" flip="none" algn="tl"/>
          </a:blipFill>
          <a:ln w="25400" cap="flat" cmpd="sng" algn="ctr">
            <a:solidFill>
              <a:schemeClr val="accent5">
                <a:lumMod val="60000"/>
                <a:lumOff val="40000"/>
              </a:schemeClr>
            </a:solidFill>
            <a:prstDash val="solid"/>
            <a:round/>
            <a:headEnd type="none" w="med" len="med"/>
            <a:tailEnd type="ova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08BBD693-3529-CF43-9EF9-C59B4CF56F19}"/>
              </a:ext>
            </a:extLst>
          </p:cNvPr>
          <p:cNvCxnSpPr>
            <a:cxnSpLocks/>
            <a:endCxn id="30" idx="3"/>
          </p:cNvCxnSpPr>
          <p:nvPr/>
        </p:nvCxnSpPr>
        <p:spPr bwMode="auto">
          <a:xfrm flipH="1" flipV="1">
            <a:off x="8534166" y="5457220"/>
            <a:ext cx="660820" cy="72303"/>
          </a:xfrm>
          <a:prstGeom prst="line">
            <a:avLst/>
          </a:prstGeom>
          <a:blipFill dpi="0" rotWithShape="0">
            <a:blip r:embed="rId3"/>
            <a:srcRect/>
            <a:tile tx="0" ty="0" sx="100000" sy="100000" flip="none" algn="tl"/>
          </a:blipFill>
          <a:ln w="25400" cap="flat" cmpd="sng" algn="ctr">
            <a:solidFill>
              <a:schemeClr val="accent5">
                <a:lumMod val="60000"/>
                <a:lumOff val="40000"/>
              </a:schemeClr>
            </a:solidFill>
            <a:prstDash val="solid"/>
            <a:round/>
            <a:headEnd type="none" w="med" len="med"/>
            <a:tailEnd type="ova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222520C1-D9F9-5848-8BB0-FEFED3AB4348}"/>
              </a:ext>
            </a:extLst>
          </p:cNvPr>
          <p:cNvSpPr txBox="1"/>
          <p:nvPr/>
        </p:nvSpPr>
        <p:spPr>
          <a:xfrm>
            <a:off x="9087039" y="5119558"/>
            <a:ext cx="2997014" cy="81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
                <a:srgbClr val="4F81BD"/>
              </a:buClr>
              <a:buSzTx/>
              <a:buFontTx/>
              <a:buNone/>
              <a:tabLst/>
              <a:defRPr/>
            </a:pPr>
            <a:r>
              <a:rPr kumimoji="0" lang="en-US" sz="2000" b="1" i="0" u="none" strike="noStrike" kern="1200" cap="none" spc="0" normalizeH="0" baseline="0" noProof="0" dirty="0">
                <a:ln>
                  <a:noFill/>
                </a:ln>
                <a:solidFill>
                  <a:schemeClr val="accent5">
                    <a:lumMod val="60000"/>
                    <a:lumOff val="40000"/>
                  </a:schemeClr>
                </a:solidFill>
                <a:effectLst/>
                <a:uLnTx/>
                <a:uFillTx/>
                <a:latin typeface="IBM Plex Sans" panose="020B0503050203000203" pitchFamily="34" charset="0"/>
              </a:rPr>
              <a:t>Small Form Factor</a:t>
            </a:r>
          </a:p>
          <a:p>
            <a:pPr marL="182880" marR="0" lvl="0" indent="-182880" algn="l" defTabSz="914400" rtl="0" eaLnBrk="1" fontAlgn="auto" latinLnBrk="0" hangingPunct="1">
              <a:lnSpc>
                <a:spcPct val="100000"/>
              </a:lnSpc>
              <a:spcBef>
                <a:spcPts val="400"/>
              </a:spcBef>
              <a:spcAft>
                <a:spcPts val="400"/>
              </a:spcAft>
              <a:buClr>
                <a:schemeClr val="accent5"/>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rPr>
              <a:t>19 x 19 mm package</a:t>
            </a:r>
          </a:p>
        </p:txBody>
      </p:sp>
      <p:cxnSp>
        <p:nvCxnSpPr>
          <p:cNvPr id="49" name="Straight Connector 48">
            <a:extLst>
              <a:ext uri="{FF2B5EF4-FFF2-40B4-BE49-F238E27FC236}">
                <a16:creationId xmlns:a16="http://schemas.microsoft.com/office/drawing/2014/main" id="{35788C29-FE3E-FF4F-9D86-82A9BB25C893}"/>
              </a:ext>
            </a:extLst>
          </p:cNvPr>
          <p:cNvCxnSpPr>
            <a:cxnSpLocks/>
          </p:cNvCxnSpPr>
          <p:nvPr/>
        </p:nvCxnSpPr>
        <p:spPr bwMode="auto">
          <a:xfrm flipH="1">
            <a:off x="7581321" y="2345139"/>
            <a:ext cx="1333630" cy="543151"/>
          </a:xfrm>
          <a:prstGeom prst="line">
            <a:avLst/>
          </a:prstGeom>
          <a:blipFill dpi="0" rotWithShape="0">
            <a:blip r:embed="rId3"/>
            <a:srcRect/>
            <a:tile tx="0" ty="0" sx="100000" sy="100000" flip="none" algn="tl"/>
          </a:blipFill>
          <a:ln w="25400" cap="flat" cmpd="sng" algn="ctr">
            <a:solidFill>
              <a:schemeClr val="accent5">
                <a:lumMod val="60000"/>
                <a:lumOff val="40000"/>
              </a:schemeClr>
            </a:solidFill>
            <a:prstDash val="solid"/>
            <a:round/>
            <a:headEnd type="none" w="med" len="med"/>
            <a:tailEnd type="ova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087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A628D4-9892-C3C2-D18E-2EF1BC45A439}"/>
              </a:ext>
            </a:extLst>
          </p:cNvPr>
          <p:cNvSpPr>
            <a:spLocks noGrp="1"/>
          </p:cNvSpPr>
          <p:nvPr>
            <p:ph type="sldNum" sz="quarter" idx="12"/>
          </p:nvPr>
        </p:nvSpPr>
        <p:spPr/>
        <p:txBody>
          <a:bodyPr/>
          <a:lstStyle/>
          <a:p>
            <a:fld id="{33804E52-44A4-4A3D-B3D2-9912DF154872}" type="slidenum">
              <a:rPr lang="en-US" smtClean="0">
                <a:latin typeface="IBM Plex Sans" panose="020B0503050203000203" pitchFamily="34" charset="0"/>
              </a:rPr>
              <a:pPr/>
              <a:t>13</a:t>
            </a:fld>
            <a:endParaRPr lang="en-US" dirty="0">
              <a:latin typeface="IBM Plex Sans" panose="020B0503050203000203" pitchFamily="34" charset="0"/>
            </a:endParaRPr>
          </a:p>
        </p:txBody>
      </p:sp>
      <p:grpSp>
        <p:nvGrpSpPr>
          <p:cNvPr id="7" name="Group 6">
            <a:extLst>
              <a:ext uri="{FF2B5EF4-FFF2-40B4-BE49-F238E27FC236}">
                <a16:creationId xmlns:a16="http://schemas.microsoft.com/office/drawing/2014/main" id="{F73D58DC-A558-7EEE-33E9-429F3C04E024}"/>
              </a:ext>
            </a:extLst>
          </p:cNvPr>
          <p:cNvGrpSpPr/>
          <p:nvPr/>
        </p:nvGrpSpPr>
        <p:grpSpPr>
          <a:xfrm>
            <a:off x="6763133" y="1361687"/>
            <a:ext cx="4961002" cy="2230476"/>
            <a:chOff x="6997785" y="985749"/>
            <a:chExt cx="4961002" cy="2230476"/>
          </a:xfrm>
        </p:grpSpPr>
        <p:sp>
          <p:nvSpPr>
            <p:cNvPr id="8" name="Rectangle 7">
              <a:extLst>
                <a:ext uri="{FF2B5EF4-FFF2-40B4-BE49-F238E27FC236}">
                  <a16:creationId xmlns:a16="http://schemas.microsoft.com/office/drawing/2014/main" id="{E48CB6B6-805C-AE68-925B-7BF3A293626E}"/>
                </a:ext>
              </a:extLst>
            </p:cNvPr>
            <p:cNvSpPr/>
            <p:nvPr/>
          </p:nvSpPr>
          <p:spPr bwMode="auto">
            <a:xfrm>
              <a:off x="6997785" y="1916183"/>
              <a:ext cx="1020915" cy="559034"/>
            </a:xfrm>
            <a:prstGeom prst="rect">
              <a:avLst/>
            </a:prstGeom>
            <a:solidFill>
              <a:srgbClr val="FFC000"/>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E2E"/>
                  </a:solidFill>
                  <a:effectLst/>
                  <a:uLnTx/>
                  <a:uFillTx/>
                  <a:latin typeface="IBM Plex Sans" panose="020B0503050203000203" pitchFamily="34" charset="0"/>
                </a:rPr>
                <a:t>SED/C</a:t>
              </a:r>
            </a:p>
          </p:txBody>
        </p:sp>
        <p:sp>
          <p:nvSpPr>
            <p:cNvPr id="9" name="TextBox 8">
              <a:extLst>
                <a:ext uri="{FF2B5EF4-FFF2-40B4-BE49-F238E27FC236}">
                  <a16:creationId xmlns:a16="http://schemas.microsoft.com/office/drawing/2014/main" id="{2E1A2EC6-BED8-3FC0-28AE-051E7E54D512}"/>
                </a:ext>
              </a:extLst>
            </p:cNvPr>
            <p:cNvSpPr txBox="1"/>
            <p:nvPr/>
          </p:nvSpPr>
          <p:spPr>
            <a:xfrm>
              <a:off x="8734425" y="1071344"/>
              <a:ext cx="3224356" cy="307777"/>
            </a:xfrm>
            <a:prstGeom prst="rect">
              <a:avLst/>
            </a:prstGeom>
            <a:solidFill>
              <a:schemeClr val="tx2">
                <a:lumMod val="40000"/>
                <a:lumOff val="60000"/>
              </a:schemeClr>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E2E"/>
                  </a:solidFill>
                  <a:effectLst/>
                  <a:uLnTx/>
                  <a:uFillTx/>
                  <a:latin typeface="IBM Plex Sans" panose="020B0503050203000203" pitchFamily="34" charset="0"/>
                </a:rPr>
                <a:t>1 0 1 1 0 1 1 1 0 0 0 1 0 0 1 1 0 1 0 1 </a:t>
              </a:r>
            </a:p>
          </p:txBody>
        </p:sp>
        <p:sp>
          <p:nvSpPr>
            <p:cNvPr id="10" name="Oval 9">
              <a:extLst>
                <a:ext uri="{FF2B5EF4-FFF2-40B4-BE49-F238E27FC236}">
                  <a16:creationId xmlns:a16="http://schemas.microsoft.com/office/drawing/2014/main" id="{66E82A96-65DA-F432-5088-5A07CCBEFF86}"/>
                </a:ext>
              </a:extLst>
            </p:cNvPr>
            <p:cNvSpPr/>
            <p:nvPr/>
          </p:nvSpPr>
          <p:spPr bwMode="auto">
            <a:xfrm>
              <a:off x="9265830" y="985749"/>
              <a:ext cx="104776" cy="437666"/>
            </a:xfrm>
            <a:prstGeom prst="ellipse">
              <a:avLst/>
            </a:prstGeom>
            <a:noFill/>
            <a:ln w="12700">
              <a:solidFill>
                <a:srgbClr val="FFC000"/>
              </a:solidFill>
              <a:round/>
              <a:headEnd/>
              <a:tailEn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2E"/>
                </a:solidFill>
                <a:effectLst/>
                <a:uLnTx/>
                <a:uFillTx/>
                <a:latin typeface="IBM Plex Sans" panose="020B0503050203000203" pitchFamily="34" charset="0"/>
              </a:endParaRPr>
            </a:p>
          </p:txBody>
        </p:sp>
        <p:sp>
          <p:nvSpPr>
            <p:cNvPr id="11" name="TextBox 10">
              <a:extLst>
                <a:ext uri="{FF2B5EF4-FFF2-40B4-BE49-F238E27FC236}">
                  <a16:creationId xmlns:a16="http://schemas.microsoft.com/office/drawing/2014/main" id="{58FCEF19-FA91-76AF-05D1-350C90481315}"/>
                </a:ext>
              </a:extLst>
            </p:cNvPr>
            <p:cNvSpPr txBox="1"/>
            <p:nvPr/>
          </p:nvSpPr>
          <p:spPr>
            <a:xfrm>
              <a:off x="8734426" y="2859912"/>
              <a:ext cx="3224361" cy="307777"/>
            </a:xfrm>
            <a:prstGeom prst="rect">
              <a:avLst/>
            </a:prstGeom>
            <a:solidFill>
              <a:schemeClr val="tx2">
                <a:lumMod val="40000"/>
                <a:lumOff val="60000"/>
              </a:schemeClr>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E2E"/>
                  </a:solidFill>
                  <a:effectLst/>
                  <a:uLnTx/>
                  <a:uFillTx/>
                  <a:latin typeface="IBM Plex Sans" panose="020B0503050203000203" pitchFamily="34" charset="0"/>
                </a:rPr>
                <a:t>1 0 1 1 0 1 1 1 0 0 0 1 0 0 1 1 0 1 0 1 </a:t>
              </a:r>
            </a:p>
          </p:txBody>
        </p:sp>
        <p:sp>
          <p:nvSpPr>
            <p:cNvPr id="12" name="Right Brace 11">
              <a:extLst>
                <a:ext uri="{FF2B5EF4-FFF2-40B4-BE49-F238E27FC236}">
                  <a16:creationId xmlns:a16="http://schemas.microsoft.com/office/drawing/2014/main" id="{426CEDB4-0A5D-7A81-7EBF-6B37DC282420}"/>
                </a:ext>
              </a:extLst>
            </p:cNvPr>
            <p:cNvSpPr/>
            <p:nvPr/>
          </p:nvSpPr>
          <p:spPr bwMode="auto">
            <a:xfrm rot="5400000">
              <a:off x="10175940" y="-18100"/>
              <a:ext cx="341328" cy="3224358"/>
            </a:xfrm>
            <a:prstGeom prst="rightBrace">
              <a:avLst>
                <a:gd name="adj1" fmla="val 144531"/>
                <a:gd name="adj2" fmla="val 48905"/>
              </a:avLst>
            </a:prstGeom>
            <a:ln>
              <a:solidFill>
                <a:schemeClr val="bg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IBM Plex Sans" panose="020B0503050203000203" pitchFamily="34" charset="0"/>
                <a:ea typeface="ヒラギノ角ゴ ProN W3" charset="0"/>
                <a:cs typeface="ヒラギノ角ゴ ProN W3" charset="0"/>
                <a:sym typeface="Gill Sans" charset="0"/>
              </a:endParaRPr>
            </a:p>
          </p:txBody>
        </p:sp>
        <p:cxnSp>
          <p:nvCxnSpPr>
            <p:cNvPr id="13" name="Straight Arrow Connector 12">
              <a:extLst>
                <a:ext uri="{FF2B5EF4-FFF2-40B4-BE49-F238E27FC236}">
                  <a16:creationId xmlns:a16="http://schemas.microsoft.com/office/drawing/2014/main" id="{D4BA258D-6DBA-66AD-C092-39C25EA1A663}"/>
                </a:ext>
              </a:extLst>
            </p:cNvPr>
            <p:cNvCxnSpPr>
              <a:cxnSpLocks/>
              <a:stCxn id="8" idx="3"/>
              <a:endCxn id="15" idx="1"/>
            </p:cNvCxnSpPr>
            <p:nvPr/>
          </p:nvCxnSpPr>
          <p:spPr bwMode="auto">
            <a:xfrm flipV="1">
              <a:off x="8018700" y="1912140"/>
              <a:ext cx="715725" cy="283560"/>
            </a:xfrm>
            <a:prstGeom prst="straightConnector1">
              <a:avLst/>
            </a:prstGeom>
            <a:blipFill dpi="0" rotWithShape="0">
              <a:blip r:embed="rId2"/>
              <a:srcRect/>
              <a:tile tx="0" ty="0" sx="100000" sy="100000" flip="none" algn="tl"/>
            </a:blipFill>
            <a:ln w="254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73D1A2C7-CDC2-3A3C-5609-36F7DB6628BB}"/>
                </a:ext>
              </a:extLst>
            </p:cNvPr>
            <p:cNvCxnSpPr>
              <a:cxnSpLocks/>
              <a:stCxn id="8" idx="3"/>
              <a:endCxn id="16" idx="1"/>
            </p:cNvCxnSpPr>
            <p:nvPr/>
          </p:nvCxnSpPr>
          <p:spPr bwMode="auto">
            <a:xfrm>
              <a:off x="8018700" y="2195700"/>
              <a:ext cx="715727" cy="93141"/>
            </a:xfrm>
            <a:prstGeom prst="straightConnector1">
              <a:avLst/>
            </a:prstGeom>
            <a:blipFill dpi="0" rotWithShape="0">
              <a:blip r:embed="rId2"/>
              <a:srcRect/>
              <a:tile tx="0" ty="0" sx="100000" sy="100000" flip="none" algn="tl"/>
            </a:blipFill>
            <a:ln w="2540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C6F27B3C-2BE1-4AD2-C795-5F48EF4CB6A4}"/>
                </a:ext>
              </a:extLst>
            </p:cNvPr>
            <p:cNvSpPr txBox="1"/>
            <p:nvPr/>
          </p:nvSpPr>
          <p:spPr>
            <a:xfrm>
              <a:off x="8734425" y="1758251"/>
              <a:ext cx="322435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IBM Plex Sans" panose="020B0503050203000203" pitchFamily="34" charset="0"/>
                </a:rPr>
                <a:t>Single bit error detection / correction</a:t>
              </a:r>
            </a:p>
          </p:txBody>
        </p:sp>
        <p:sp>
          <p:nvSpPr>
            <p:cNvPr id="16" name="TextBox 15">
              <a:extLst>
                <a:ext uri="{FF2B5EF4-FFF2-40B4-BE49-F238E27FC236}">
                  <a16:creationId xmlns:a16="http://schemas.microsoft.com/office/drawing/2014/main" id="{1F7E5601-8491-360D-D092-2DC1472EEC72}"/>
                </a:ext>
              </a:extLst>
            </p:cNvPr>
            <p:cNvSpPr txBox="1"/>
            <p:nvPr/>
          </p:nvSpPr>
          <p:spPr>
            <a:xfrm>
              <a:off x="8734427" y="2134952"/>
              <a:ext cx="3224358"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IBM Plex Sans" panose="020B0503050203000203" pitchFamily="34" charset="0"/>
                </a:rPr>
                <a:t>Multi bit error detection</a:t>
              </a:r>
            </a:p>
          </p:txBody>
        </p:sp>
        <p:sp>
          <p:nvSpPr>
            <p:cNvPr id="17" name="Right Brace 16">
              <a:extLst>
                <a:ext uri="{FF2B5EF4-FFF2-40B4-BE49-F238E27FC236}">
                  <a16:creationId xmlns:a16="http://schemas.microsoft.com/office/drawing/2014/main" id="{A3B064DB-C163-6756-3819-7A40DFFD464B}"/>
                </a:ext>
              </a:extLst>
            </p:cNvPr>
            <p:cNvSpPr/>
            <p:nvPr/>
          </p:nvSpPr>
          <p:spPr bwMode="auto">
            <a:xfrm rot="16200000">
              <a:off x="10175943" y="1042839"/>
              <a:ext cx="341328" cy="3224360"/>
            </a:xfrm>
            <a:prstGeom prst="rightBrace">
              <a:avLst>
                <a:gd name="adj1" fmla="val 144531"/>
                <a:gd name="adj2" fmla="val 48905"/>
              </a:avLst>
            </a:prstGeom>
            <a:ln>
              <a:solidFill>
                <a:schemeClr val="bg1"/>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IBM Plex Sans" panose="020B0503050203000203" pitchFamily="34" charset="0"/>
                <a:ea typeface="ヒラギノ角ゴ ProN W3" charset="0"/>
                <a:cs typeface="ヒラギノ角ゴ ProN W3" charset="0"/>
                <a:sym typeface="Gill Sans" charset="0"/>
              </a:endParaRPr>
            </a:p>
          </p:txBody>
        </p:sp>
        <p:sp>
          <p:nvSpPr>
            <p:cNvPr id="18" name="Oval 17">
              <a:extLst>
                <a:ext uri="{FF2B5EF4-FFF2-40B4-BE49-F238E27FC236}">
                  <a16:creationId xmlns:a16="http://schemas.microsoft.com/office/drawing/2014/main" id="{7EEB440B-CEDB-145D-ED03-CA11B35B0E82}"/>
                </a:ext>
              </a:extLst>
            </p:cNvPr>
            <p:cNvSpPr/>
            <p:nvPr/>
          </p:nvSpPr>
          <p:spPr bwMode="auto">
            <a:xfrm>
              <a:off x="10901439" y="2778559"/>
              <a:ext cx="104776" cy="437666"/>
            </a:xfrm>
            <a:prstGeom prst="ellipse">
              <a:avLst/>
            </a:prstGeom>
            <a:noFill/>
            <a:ln w="12700">
              <a:solidFill>
                <a:srgbClr val="FFC000"/>
              </a:solidFill>
              <a:round/>
              <a:headEnd/>
              <a:tailEn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2E"/>
                </a:solidFill>
                <a:effectLst/>
                <a:uLnTx/>
                <a:uFillTx/>
                <a:latin typeface="IBM Plex Sans" panose="020B0503050203000203" pitchFamily="34" charset="0"/>
              </a:endParaRPr>
            </a:p>
          </p:txBody>
        </p:sp>
        <p:sp>
          <p:nvSpPr>
            <p:cNvPr id="19" name="Oval 18">
              <a:extLst>
                <a:ext uri="{FF2B5EF4-FFF2-40B4-BE49-F238E27FC236}">
                  <a16:creationId xmlns:a16="http://schemas.microsoft.com/office/drawing/2014/main" id="{6DE55FDF-89A6-F327-4FF6-C2FAD4F865F4}"/>
                </a:ext>
              </a:extLst>
            </p:cNvPr>
            <p:cNvSpPr/>
            <p:nvPr/>
          </p:nvSpPr>
          <p:spPr bwMode="auto">
            <a:xfrm>
              <a:off x="9844091" y="2778559"/>
              <a:ext cx="104776" cy="437666"/>
            </a:xfrm>
            <a:prstGeom prst="ellipse">
              <a:avLst/>
            </a:prstGeom>
            <a:noFill/>
            <a:ln w="12700">
              <a:solidFill>
                <a:srgbClr val="FFC000"/>
              </a:solidFill>
              <a:round/>
              <a:headEnd/>
              <a:tailEn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E2E2E"/>
                </a:solidFill>
                <a:effectLst/>
                <a:uLnTx/>
                <a:uFillTx/>
                <a:latin typeface="IBM Plex Sans" panose="020B0503050203000203" pitchFamily="34" charset="0"/>
              </a:endParaRPr>
            </a:p>
          </p:txBody>
        </p:sp>
      </p:grpSp>
      <p:sp>
        <p:nvSpPr>
          <p:cNvPr id="20" name="Content Placeholder 4">
            <a:extLst>
              <a:ext uri="{FF2B5EF4-FFF2-40B4-BE49-F238E27FC236}">
                <a16:creationId xmlns:a16="http://schemas.microsoft.com/office/drawing/2014/main" id="{29FA9F50-C04D-19D0-71A6-B7D28EBE9E32}"/>
              </a:ext>
            </a:extLst>
          </p:cNvPr>
          <p:cNvSpPr txBox="1">
            <a:spLocks/>
          </p:cNvSpPr>
          <p:nvPr/>
        </p:nvSpPr>
        <p:spPr>
          <a:xfrm>
            <a:off x="366159" y="1091623"/>
            <a:ext cx="6156461" cy="5766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Built-In Error Detection &amp; Correction on </a:t>
            </a:r>
            <a:r>
              <a:rPr lang="en-US" sz="1600" dirty="0">
                <a:latin typeface="IBM Plex Sans" panose="020B0503050203000203" pitchFamily="34" charset="0"/>
              </a:rPr>
              <a:t>a</a:t>
            </a:r>
            <a:r>
              <a:rPr kumimoji="0" lang="en-US" sz="1600" b="0" i="0" u="none" strike="noStrike" kern="1200" cap="none" spc="0" normalizeH="0" baseline="0" noProof="0" dirty="0" err="1">
                <a:ln>
                  <a:noFill/>
                </a:ln>
                <a:effectLst/>
                <a:uLnTx/>
                <a:uFillTx/>
                <a:latin typeface="IBM Plex Sans" panose="020B0503050203000203" pitchFamily="34" charset="0"/>
              </a:rPr>
              <a:t>ll</a:t>
            </a:r>
            <a:r>
              <a:rPr kumimoji="0" lang="en-US" sz="1600" b="0" i="0" u="none" strike="noStrike" kern="1200" cap="none" spc="0" normalizeH="0" baseline="0" noProof="0" dirty="0">
                <a:ln>
                  <a:noFill/>
                </a:ln>
                <a:effectLst/>
                <a:uLnTx/>
                <a:uFillTx/>
                <a:latin typeface="IBM Plex Sans" panose="020B0503050203000203" pitchFamily="34" charset="0"/>
              </a:rPr>
              <a:t> Embedded Memory Bits</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Dedicated hard logic to detect soft errors </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Frame-by-frame SED check</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Single </a:t>
            </a:r>
            <a:r>
              <a:rPr lang="en-US" sz="1600" dirty="0">
                <a:latin typeface="IBM Plex Sans" panose="020B0503050203000203" pitchFamily="34" charset="0"/>
              </a:rPr>
              <a:t>&amp;</a:t>
            </a:r>
            <a:r>
              <a:rPr kumimoji="0" lang="en-US" sz="1600" b="0" i="0" u="none" strike="noStrike" kern="1200" cap="none" spc="0" normalizeH="0" baseline="0" noProof="0" dirty="0">
                <a:ln>
                  <a:noFill/>
                </a:ln>
                <a:effectLst/>
                <a:uLnTx/>
                <a:uFillTx/>
                <a:latin typeface="IBM Plex Sans" panose="020B0503050203000203" pitchFamily="34" charset="0"/>
              </a:rPr>
              <a:t> multi-bit error detection</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Frame-level, single bit error correction</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Programmable SED clock with wider clock frequency option</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Soft error injection (SEI) tool available in Radiant</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2 levels of SED check </a:t>
            </a:r>
          </a:p>
          <a:p>
            <a:pPr marR="0" lvl="1" algn="l" defTabSz="914400" rtl="0" eaLnBrk="1" fontAlgn="auto" latinLnBrk="0" hangingPunct="1">
              <a:lnSpc>
                <a:spcPct val="100000"/>
              </a:lnSpc>
              <a:spcBef>
                <a:spcPts val="400"/>
              </a:spcBef>
              <a:spcAft>
                <a:spcPts val="400"/>
              </a:spcAft>
              <a:buClr>
                <a:schemeClr val="accent3"/>
              </a:buClr>
              <a:buSzTx/>
              <a:buFont typeface="Symbol" panose="05050102010706020507" pitchFamily="18" charset="2"/>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Level 1: Frame level</a:t>
            </a:r>
          </a:p>
          <a:p>
            <a:pPr marR="0" lvl="1" algn="l" defTabSz="914400" rtl="0" eaLnBrk="1" fontAlgn="auto" latinLnBrk="0" hangingPunct="1">
              <a:lnSpc>
                <a:spcPct val="100000"/>
              </a:lnSpc>
              <a:spcBef>
                <a:spcPts val="400"/>
              </a:spcBef>
              <a:spcAft>
                <a:spcPts val="400"/>
              </a:spcAft>
              <a:buClr>
                <a:schemeClr val="accent3"/>
              </a:buClr>
              <a:buSzTx/>
              <a:buFont typeface="Symbol" panose="05050102010706020507" pitchFamily="18" charset="2"/>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Level 2: Bitstream level </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CRC at the end of bitstream </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Correction using ECC for single bit error</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Multi-bit error detection only </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Report out error location of error frame</a:t>
            </a:r>
          </a:p>
          <a:p>
            <a:pPr marL="228600" marR="0" lvl="0" indent="-22860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rPr>
              <a:t>Report out bit location inside the error frame </a:t>
            </a:r>
          </a:p>
          <a:p>
            <a:pPr marL="228600" marR="0" lvl="0" indent="-2286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endParaRPr kumimoji="0" lang="en-US" sz="1600" b="0" i="0" u="none" strike="noStrike" kern="1200" cap="none" spc="0" normalizeH="0" baseline="0" noProof="0" dirty="0">
              <a:ln>
                <a:noFill/>
              </a:ln>
              <a:effectLst/>
              <a:uLnTx/>
              <a:uFillTx/>
              <a:latin typeface="IBM Plex Sans" panose="020B0503050203000203" pitchFamily="34" charset="0"/>
            </a:endParaRPr>
          </a:p>
        </p:txBody>
      </p:sp>
      <p:grpSp>
        <p:nvGrpSpPr>
          <p:cNvPr id="21" name="Group 20">
            <a:extLst>
              <a:ext uri="{FF2B5EF4-FFF2-40B4-BE49-F238E27FC236}">
                <a16:creationId xmlns:a16="http://schemas.microsoft.com/office/drawing/2014/main" id="{06F1D1CE-5610-EF3B-832B-983B22C3008D}"/>
              </a:ext>
            </a:extLst>
          </p:cNvPr>
          <p:cNvGrpSpPr/>
          <p:nvPr/>
        </p:nvGrpSpPr>
        <p:grpSpPr>
          <a:xfrm>
            <a:off x="6763133" y="3893448"/>
            <a:ext cx="5194067" cy="2655140"/>
            <a:chOff x="923924" y="2393549"/>
            <a:chExt cx="5194067" cy="2655140"/>
          </a:xfrm>
        </p:grpSpPr>
        <p:pic>
          <p:nvPicPr>
            <p:cNvPr id="22" name="Picture 21">
              <a:extLst>
                <a:ext uri="{FF2B5EF4-FFF2-40B4-BE49-F238E27FC236}">
                  <a16:creationId xmlns:a16="http://schemas.microsoft.com/office/drawing/2014/main" id="{00879E8F-3999-BC5F-8B5B-7F456BC05D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0218" y="2393549"/>
              <a:ext cx="3967773" cy="2052349"/>
            </a:xfrm>
            <a:prstGeom prst="rect">
              <a:avLst/>
            </a:prstGeom>
            <a:solidFill>
              <a:srgbClr val="FFC000"/>
            </a:solidFill>
            <a:ln w="9525">
              <a:noFill/>
              <a:round/>
              <a:headEnd/>
              <a:tailEnd/>
            </a:ln>
          </p:spPr>
        </p:pic>
        <p:sp>
          <p:nvSpPr>
            <p:cNvPr id="23" name="Rectangle 22">
              <a:extLst>
                <a:ext uri="{FF2B5EF4-FFF2-40B4-BE49-F238E27FC236}">
                  <a16:creationId xmlns:a16="http://schemas.microsoft.com/office/drawing/2014/main" id="{287137F9-214A-9ED6-13CB-45633075A339}"/>
                </a:ext>
              </a:extLst>
            </p:cNvPr>
            <p:cNvSpPr/>
            <p:nvPr/>
          </p:nvSpPr>
          <p:spPr bwMode="auto">
            <a:xfrm>
              <a:off x="2229540" y="2465348"/>
              <a:ext cx="3809128" cy="182880"/>
            </a:xfrm>
            <a:prstGeom prst="rect">
              <a:avLst/>
            </a:prstGeom>
            <a:solidFill>
              <a:srgbClr val="FBD530"/>
            </a:solidFill>
            <a:ln w="9525">
              <a:noFill/>
              <a:round/>
              <a:headEnd/>
              <a:tailEnd/>
            </a:ln>
          </p:spPr>
          <p:txBody>
            <a:bodyPr vert="horz" wrap="square" lIns="91440" tIns="45720" rIns="91440" bIns="45720" numCol="1" rtlCol="0"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2E"/>
                  </a:solidFill>
                  <a:effectLst/>
                  <a:uLnTx/>
                  <a:uFillTx/>
                  <a:latin typeface="IBM Plex Sans" panose="020B0503050203000203" pitchFamily="34" charset="0"/>
                </a:rPr>
                <a:t>Frame by Frame – SED Check </a:t>
              </a:r>
            </a:p>
          </p:txBody>
        </p:sp>
        <p:sp>
          <p:nvSpPr>
            <p:cNvPr id="24" name="Rectangle 23">
              <a:extLst>
                <a:ext uri="{FF2B5EF4-FFF2-40B4-BE49-F238E27FC236}">
                  <a16:creationId xmlns:a16="http://schemas.microsoft.com/office/drawing/2014/main" id="{DD503532-A2C3-1309-60CD-CC0E40DCD9FA}"/>
                </a:ext>
              </a:extLst>
            </p:cNvPr>
            <p:cNvSpPr/>
            <p:nvPr/>
          </p:nvSpPr>
          <p:spPr bwMode="auto">
            <a:xfrm>
              <a:off x="2229540" y="4467158"/>
              <a:ext cx="1838538" cy="182880"/>
            </a:xfrm>
            <a:prstGeom prst="rect">
              <a:avLst/>
            </a:prstGeom>
            <a:solidFill>
              <a:srgbClr val="FBD530"/>
            </a:solidFill>
            <a:ln w="9525">
              <a:noFill/>
              <a:round/>
              <a:headEnd/>
              <a:tailEnd/>
            </a:ln>
          </p:spPr>
          <p:txBody>
            <a:bodyPr vert="horz" wrap="square" lIns="91440" tIns="45720" rIns="91440" bIns="45720" numCol="1" rtlCol="0"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2E"/>
                  </a:solidFill>
                  <a:effectLst/>
                  <a:uLnTx/>
                  <a:uFillTx/>
                  <a:latin typeface="IBM Plex Sans" panose="020B0503050203000203" pitchFamily="34" charset="0"/>
                </a:rPr>
                <a:t>CRC (End of Bitstream)</a:t>
              </a:r>
            </a:p>
          </p:txBody>
        </p:sp>
        <p:sp>
          <p:nvSpPr>
            <p:cNvPr id="25" name="Rectangle 24">
              <a:extLst>
                <a:ext uri="{FF2B5EF4-FFF2-40B4-BE49-F238E27FC236}">
                  <a16:creationId xmlns:a16="http://schemas.microsoft.com/office/drawing/2014/main" id="{34020772-E24A-8126-CD1B-A449280D4786}"/>
                </a:ext>
              </a:extLst>
            </p:cNvPr>
            <p:cNvSpPr/>
            <p:nvPr/>
          </p:nvSpPr>
          <p:spPr bwMode="auto">
            <a:xfrm>
              <a:off x="923924" y="4389282"/>
              <a:ext cx="932003" cy="659407"/>
            </a:xfrm>
            <a:prstGeom prst="rect">
              <a:avLst/>
            </a:prstGeom>
            <a:solidFill>
              <a:srgbClr val="FFC000"/>
            </a:solidFill>
            <a:ln w="9525">
              <a:noFill/>
              <a:round/>
              <a:headEnd/>
              <a:tailEnd/>
            </a:ln>
          </p:spPr>
          <p:txBody>
            <a:bodyPr vert="horz" wrap="square" lIns="91440" tIns="45720" rIns="91440" bIns="45720" numCol="1" rtlCol="0" anchor="ctr" anchorCtr="1"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2E"/>
                  </a:solidFill>
                  <a:effectLst/>
                  <a:uLnTx/>
                  <a:uFillTx/>
                  <a:latin typeface="IBM Plex Sans" panose="020B0503050203000203" pitchFamily="34" charset="0"/>
                </a:rPr>
                <a:t>  SED/C</a:t>
              </a:r>
              <a:br>
                <a:rPr kumimoji="0" lang="en-US" sz="1200" b="0" i="0" u="none" strike="noStrike" kern="1200" cap="none" spc="0" normalizeH="0" baseline="0" noProof="0" dirty="0">
                  <a:ln>
                    <a:noFill/>
                  </a:ln>
                  <a:solidFill>
                    <a:srgbClr val="2E2E2E"/>
                  </a:solidFill>
                  <a:effectLst/>
                  <a:uLnTx/>
                  <a:uFillTx/>
                  <a:latin typeface="IBM Plex Sans" panose="020B0503050203000203" pitchFamily="34" charset="0"/>
                </a:rPr>
              </a:br>
              <a:r>
                <a:rPr kumimoji="0" lang="en-US" sz="1200" b="0" i="0" u="none" strike="noStrike" kern="1200" cap="none" spc="0" normalizeH="0" baseline="0" noProof="0" dirty="0">
                  <a:ln>
                    <a:noFill/>
                  </a:ln>
                  <a:solidFill>
                    <a:srgbClr val="2E2E2E"/>
                  </a:solidFill>
                  <a:effectLst/>
                  <a:uLnTx/>
                  <a:uFillTx/>
                  <a:latin typeface="IBM Plex Sans" panose="020B0503050203000203" pitchFamily="34" charset="0"/>
                </a:rPr>
                <a:t>  Hard IP</a:t>
              </a:r>
            </a:p>
          </p:txBody>
        </p:sp>
        <p:cxnSp>
          <p:nvCxnSpPr>
            <p:cNvPr id="26" name="Elbow Connector 55">
              <a:extLst>
                <a:ext uri="{FF2B5EF4-FFF2-40B4-BE49-F238E27FC236}">
                  <a16:creationId xmlns:a16="http://schemas.microsoft.com/office/drawing/2014/main" id="{164B4F78-B899-B4AC-FBF5-5B9F8C76D103}"/>
                </a:ext>
              </a:extLst>
            </p:cNvPr>
            <p:cNvCxnSpPr/>
            <p:nvPr/>
          </p:nvCxnSpPr>
          <p:spPr bwMode="auto">
            <a:xfrm rot="5400000" flipH="1" flipV="1">
              <a:off x="838063" y="3108653"/>
              <a:ext cx="1824358" cy="720631"/>
            </a:xfrm>
            <a:prstGeom prst="bentConnector3">
              <a:avLst>
                <a:gd name="adj1" fmla="val 99600"/>
              </a:avLst>
            </a:prstGeom>
            <a:blipFill dpi="0" rotWithShape="0">
              <a:blip r:embed="rId2"/>
              <a:srcRect/>
              <a:tile tx="0" ty="0" sx="100000" sy="100000" flip="none" algn="tl"/>
            </a:blip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Rectangle 26">
              <a:extLst>
                <a:ext uri="{FF2B5EF4-FFF2-40B4-BE49-F238E27FC236}">
                  <a16:creationId xmlns:a16="http://schemas.microsoft.com/office/drawing/2014/main" id="{C17C6327-48FB-93A1-4AF9-354275D8A9D4}"/>
                </a:ext>
              </a:extLst>
            </p:cNvPr>
            <p:cNvSpPr/>
            <p:nvPr/>
          </p:nvSpPr>
          <p:spPr bwMode="auto">
            <a:xfrm>
              <a:off x="2229540" y="2806067"/>
              <a:ext cx="3809128" cy="182880"/>
            </a:xfrm>
            <a:prstGeom prst="rect">
              <a:avLst/>
            </a:prstGeom>
            <a:solidFill>
              <a:srgbClr val="FBD530"/>
            </a:solidFill>
            <a:ln w="9525">
              <a:noFill/>
              <a:round/>
              <a:headEnd/>
              <a:tailEnd/>
            </a:ln>
          </p:spPr>
          <p:txBody>
            <a:bodyPr vert="horz" wrap="square" lIns="91440" tIns="45720" rIns="91440" bIns="45720" numCol="1" rtlCol="0"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2E"/>
                  </a:solidFill>
                  <a:effectLst/>
                  <a:uLnTx/>
                  <a:uFillTx/>
                  <a:latin typeface="IBM Plex Sans" panose="020B0503050203000203" pitchFamily="34" charset="0"/>
                </a:rPr>
                <a:t>Frame by Frame – SED Check </a:t>
              </a:r>
            </a:p>
          </p:txBody>
        </p:sp>
        <p:sp>
          <p:nvSpPr>
            <p:cNvPr id="28" name="Rectangle 27">
              <a:extLst>
                <a:ext uri="{FF2B5EF4-FFF2-40B4-BE49-F238E27FC236}">
                  <a16:creationId xmlns:a16="http://schemas.microsoft.com/office/drawing/2014/main" id="{10352AB7-A79B-BD57-27ED-15500913FFC9}"/>
                </a:ext>
              </a:extLst>
            </p:cNvPr>
            <p:cNvSpPr/>
            <p:nvPr/>
          </p:nvSpPr>
          <p:spPr bwMode="auto">
            <a:xfrm>
              <a:off x="2229540" y="3146786"/>
              <a:ext cx="3809128" cy="182880"/>
            </a:xfrm>
            <a:prstGeom prst="rect">
              <a:avLst/>
            </a:prstGeom>
            <a:solidFill>
              <a:srgbClr val="FBD530"/>
            </a:solidFill>
            <a:ln w="9525">
              <a:noFill/>
              <a:round/>
              <a:headEnd/>
              <a:tailEnd/>
            </a:ln>
          </p:spPr>
          <p:txBody>
            <a:bodyPr vert="horz" wrap="square" lIns="91440" tIns="45720" rIns="91440" bIns="45720" numCol="1" rtlCol="0"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2E"/>
                  </a:solidFill>
                  <a:effectLst/>
                  <a:uLnTx/>
                  <a:uFillTx/>
                  <a:latin typeface="IBM Plex Sans" panose="020B0503050203000203" pitchFamily="34" charset="0"/>
                </a:rPr>
                <a:t>Frame by Frame – SED Check </a:t>
              </a:r>
            </a:p>
          </p:txBody>
        </p:sp>
        <p:sp>
          <p:nvSpPr>
            <p:cNvPr id="29" name="Rectangle 28">
              <a:extLst>
                <a:ext uri="{FF2B5EF4-FFF2-40B4-BE49-F238E27FC236}">
                  <a16:creationId xmlns:a16="http://schemas.microsoft.com/office/drawing/2014/main" id="{9196928F-EA1F-88D3-33A6-F527819D5C56}"/>
                </a:ext>
              </a:extLst>
            </p:cNvPr>
            <p:cNvSpPr/>
            <p:nvPr/>
          </p:nvSpPr>
          <p:spPr bwMode="auto">
            <a:xfrm>
              <a:off x="2229540" y="4198267"/>
              <a:ext cx="3809128" cy="182880"/>
            </a:xfrm>
            <a:prstGeom prst="rect">
              <a:avLst/>
            </a:prstGeom>
            <a:solidFill>
              <a:srgbClr val="FBD530"/>
            </a:solidFill>
            <a:ln w="9525">
              <a:noFill/>
              <a:round/>
              <a:headEnd/>
              <a:tailEnd/>
            </a:ln>
          </p:spPr>
          <p:txBody>
            <a:bodyPr vert="horz" wrap="square" lIns="91440" tIns="45720" rIns="91440" bIns="45720" numCol="1" rtlCol="0" anchor="ctr" anchorCtr="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2E"/>
                  </a:solidFill>
                  <a:effectLst/>
                  <a:uLnTx/>
                  <a:uFillTx/>
                  <a:latin typeface="IBM Plex Sans" panose="020B0503050203000203" pitchFamily="34" charset="0"/>
                </a:rPr>
                <a:t>Frame by Frame – SED Check </a:t>
              </a:r>
            </a:p>
          </p:txBody>
        </p:sp>
        <p:sp>
          <p:nvSpPr>
            <p:cNvPr id="30" name="Oval 29">
              <a:extLst>
                <a:ext uri="{FF2B5EF4-FFF2-40B4-BE49-F238E27FC236}">
                  <a16:creationId xmlns:a16="http://schemas.microsoft.com/office/drawing/2014/main" id="{F24241E3-81D2-74D5-DCDC-9FDFBC1161BE}"/>
                </a:ext>
              </a:extLst>
            </p:cNvPr>
            <p:cNvSpPr/>
            <p:nvPr/>
          </p:nvSpPr>
          <p:spPr bwMode="auto">
            <a:xfrm>
              <a:off x="3742260" y="3367817"/>
              <a:ext cx="101028" cy="178530"/>
            </a:xfrm>
            <a:prstGeom prst="ellipse">
              <a:avLst/>
            </a:prstGeom>
            <a:solidFill>
              <a:srgbClr val="FBD530"/>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2E"/>
                </a:solidFill>
                <a:effectLst/>
                <a:uLnTx/>
                <a:uFillTx/>
                <a:latin typeface="IBM Plex Sans" panose="020B0503050203000203" pitchFamily="34" charset="0"/>
              </a:endParaRPr>
            </a:p>
          </p:txBody>
        </p:sp>
        <p:sp>
          <p:nvSpPr>
            <p:cNvPr id="31" name="Oval 30">
              <a:extLst>
                <a:ext uri="{FF2B5EF4-FFF2-40B4-BE49-F238E27FC236}">
                  <a16:creationId xmlns:a16="http://schemas.microsoft.com/office/drawing/2014/main" id="{0BE70EEF-EAF5-F2E1-9D40-9898A1594450}"/>
                </a:ext>
              </a:extLst>
            </p:cNvPr>
            <p:cNvSpPr/>
            <p:nvPr/>
          </p:nvSpPr>
          <p:spPr bwMode="auto">
            <a:xfrm>
              <a:off x="3742260" y="3658441"/>
              <a:ext cx="101028" cy="178530"/>
            </a:xfrm>
            <a:prstGeom prst="ellipse">
              <a:avLst/>
            </a:prstGeom>
            <a:solidFill>
              <a:srgbClr val="FBD530"/>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2E"/>
                </a:solidFill>
                <a:effectLst/>
                <a:uLnTx/>
                <a:uFillTx/>
                <a:latin typeface="IBM Plex Sans" panose="020B0503050203000203" pitchFamily="34" charset="0"/>
              </a:endParaRPr>
            </a:p>
          </p:txBody>
        </p:sp>
        <p:sp>
          <p:nvSpPr>
            <p:cNvPr id="32" name="Oval 31">
              <a:extLst>
                <a:ext uri="{FF2B5EF4-FFF2-40B4-BE49-F238E27FC236}">
                  <a16:creationId xmlns:a16="http://schemas.microsoft.com/office/drawing/2014/main" id="{C04DFA7A-5B79-2FA5-4BE0-0634D5AD8985}"/>
                </a:ext>
              </a:extLst>
            </p:cNvPr>
            <p:cNvSpPr/>
            <p:nvPr/>
          </p:nvSpPr>
          <p:spPr bwMode="auto">
            <a:xfrm>
              <a:off x="3742260" y="3949065"/>
              <a:ext cx="101028" cy="178530"/>
            </a:xfrm>
            <a:prstGeom prst="ellipse">
              <a:avLst/>
            </a:prstGeom>
            <a:solidFill>
              <a:srgbClr val="FBD530"/>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E2E2E"/>
                </a:solidFill>
                <a:effectLst/>
                <a:uLnTx/>
                <a:uFillTx/>
                <a:latin typeface="IBM Plex Sans" panose="020B0503050203000203" pitchFamily="34" charset="0"/>
              </a:endParaRPr>
            </a:p>
          </p:txBody>
        </p:sp>
      </p:grpSp>
      <p:sp>
        <p:nvSpPr>
          <p:cNvPr id="34" name="Title 3">
            <a:extLst>
              <a:ext uri="{FF2B5EF4-FFF2-40B4-BE49-F238E27FC236}">
                <a16:creationId xmlns:a16="http://schemas.microsoft.com/office/drawing/2014/main" id="{F9A47022-C513-9D7A-79D3-8CAA131CDB93}"/>
              </a:ext>
            </a:extLst>
          </p:cNvPr>
          <p:cNvSpPr txBox="1">
            <a:spLocks/>
          </p:cNvSpPr>
          <p:nvPr/>
        </p:nvSpPr>
        <p:spPr>
          <a:xfrm>
            <a:off x="344378" y="55373"/>
            <a:ext cx="8686800" cy="856830"/>
          </a:xfrm>
        </p:spPr>
        <p:txBody>
          <a:bodyPr>
            <a:noAutofit/>
          </a:bodyPr>
          <a:lstStyle>
            <a:lvl1pPr>
              <a:defRPr sz="28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600" b="0" kern="0" dirty="0">
                <a:solidFill>
                  <a:schemeClr val="tx1"/>
                </a:solidFill>
                <a:latin typeface="IBM Plex Sans" panose="020B0503050203000203" pitchFamily="34" charset="0"/>
              </a:rPr>
              <a:t>Soft Error Detection &amp; Correction</a:t>
            </a:r>
          </a:p>
        </p:txBody>
      </p:sp>
      <p:sp>
        <p:nvSpPr>
          <p:cNvPr id="35" name="Text Placeholder 6">
            <a:extLst>
              <a:ext uri="{FF2B5EF4-FFF2-40B4-BE49-F238E27FC236}">
                <a16:creationId xmlns:a16="http://schemas.microsoft.com/office/drawing/2014/main" id="{2E74568D-7A1D-873E-4261-F95CEAA6EE6D}"/>
              </a:ext>
            </a:extLst>
          </p:cNvPr>
          <p:cNvSpPr txBox="1">
            <a:spLocks/>
          </p:cNvSpPr>
          <p:nvPr/>
        </p:nvSpPr>
        <p:spPr>
          <a:xfrm>
            <a:off x="344378" y="611718"/>
            <a:ext cx="8001000" cy="341632"/>
          </a:xfrm>
        </p:spPr>
        <p:txBody>
          <a:bodyPr anchor="ctr">
            <a:noAutofit/>
          </a:bodyPr>
          <a:lstStyle>
            <a:lvl1pPr marL="0" indent="0">
              <a:buNone/>
              <a:defRPr sz="1800">
                <a:solidFill>
                  <a:schemeClr val="bg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i="1" kern="0" dirty="0">
                <a:solidFill>
                  <a:schemeClr val="tx1"/>
                </a:solidFill>
                <a:latin typeface="IBM Plex Sans" panose="020B0503050203000203" pitchFamily="34" charset="0"/>
              </a:rPr>
              <a:t>Certus™-NX-RT &amp; </a:t>
            </a:r>
            <a:r>
              <a:rPr lang="en-US" sz="2400" i="1" kern="0" dirty="0" err="1">
                <a:solidFill>
                  <a:schemeClr val="tx1"/>
                </a:solidFill>
                <a:latin typeface="IBM Plex Sans" panose="020B0503050203000203" pitchFamily="34" charset="0"/>
              </a:rPr>
              <a:t>CertusPro</a:t>
            </a:r>
            <a:r>
              <a:rPr lang="en-US" sz="2400" i="1" kern="0" dirty="0">
                <a:solidFill>
                  <a:schemeClr val="tx1"/>
                </a:solidFill>
                <a:latin typeface="IBM Plex Sans" panose="020B0503050203000203" pitchFamily="34" charset="0"/>
              </a:rPr>
              <a:t>™-NX-RT</a:t>
            </a:r>
          </a:p>
        </p:txBody>
      </p:sp>
    </p:spTree>
    <p:extLst>
      <p:ext uri="{BB962C8B-B14F-4D97-AF65-F5344CB8AC3E}">
        <p14:creationId xmlns:p14="http://schemas.microsoft.com/office/powerpoint/2010/main" val="25776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6E3C4-42CD-EC07-3312-84FEA19EA8CF}"/>
              </a:ext>
            </a:extLst>
          </p:cNvPr>
          <p:cNvPicPr>
            <a:picLocks noChangeAspect="1"/>
          </p:cNvPicPr>
          <p:nvPr/>
        </p:nvPicPr>
        <p:blipFill>
          <a:blip r:embed="rId2"/>
          <a:stretch>
            <a:fillRect/>
          </a:stretch>
        </p:blipFill>
        <p:spPr>
          <a:xfrm>
            <a:off x="4956941" y="1815255"/>
            <a:ext cx="7156806" cy="4351338"/>
          </a:xfrm>
          <a:prstGeom prst="rect">
            <a:avLst/>
          </a:prstGeom>
        </p:spPr>
      </p:pic>
      <p:sp>
        <p:nvSpPr>
          <p:cNvPr id="5" name="Title 4">
            <a:extLst>
              <a:ext uri="{FF2B5EF4-FFF2-40B4-BE49-F238E27FC236}">
                <a16:creationId xmlns:a16="http://schemas.microsoft.com/office/drawing/2014/main" id="{DA89EEF1-7001-59AE-48F1-A3F0904CD63A}"/>
              </a:ext>
            </a:extLst>
          </p:cNvPr>
          <p:cNvSpPr>
            <a:spLocks noGrp="1"/>
          </p:cNvSpPr>
          <p:nvPr>
            <p:ph type="title"/>
          </p:nvPr>
        </p:nvSpPr>
        <p:spPr/>
        <p:txBody>
          <a:bodyPr>
            <a:normAutofit/>
          </a:bodyPr>
          <a:lstStyle/>
          <a:p>
            <a:r>
              <a:rPr lang="en-US" sz="4000" dirty="0">
                <a:latin typeface="IBM Plex Sans" panose="020B0503050203000203" pitchFamily="34" charset="0"/>
              </a:rPr>
              <a:t>Multi-Boot Options for </a:t>
            </a:r>
            <a:br>
              <a:rPr lang="en-US" sz="4000" dirty="0">
                <a:latin typeface="IBM Plex Sans" panose="020B0503050203000203" pitchFamily="34" charset="0"/>
              </a:rPr>
            </a:br>
            <a:r>
              <a:rPr lang="en-US" sz="4000" dirty="0">
                <a:latin typeface="IBM Plex Sans" panose="020B0503050203000203" pitchFamily="34" charset="0"/>
              </a:rPr>
              <a:t>True In-Flight Reconfigurability</a:t>
            </a:r>
            <a:endParaRPr lang="en-US" sz="4000" dirty="0"/>
          </a:p>
        </p:txBody>
      </p:sp>
      <p:sp>
        <p:nvSpPr>
          <p:cNvPr id="3" name="Content Placeholder 2">
            <a:extLst>
              <a:ext uri="{FF2B5EF4-FFF2-40B4-BE49-F238E27FC236}">
                <a16:creationId xmlns:a16="http://schemas.microsoft.com/office/drawing/2014/main" id="{6D19C7FB-AEAD-CDF4-DFAC-736350801E9B}"/>
              </a:ext>
            </a:extLst>
          </p:cNvPr>
          <p:cNvSpPr>
            <a:spLocks noGrp="1"/>
          </p:cNvSpPr>
          <p:nvPr>
            <p:ph idx="1"/>
          </p:nvPr>
        </p:nvSpPr>
        <p:spPr>
          <a:xfrm>
            <a:off x="605247" y="1986325"/>
            <a:ext cx="4726039" cy="4351338"/>
          </a:xfrm>
        </p:spPr>
        <p:txBody>
          <a:bodyPr/>
          <a:lstStyle/>
          <a:p>
            <a:pPr marL="285750" indent="-285750">
              <a:spcBef>
                <a:spcPts val="0"/>
              </a:spcBef>
              <a:spcAft>
                <a:spcPts val="1800"/>
              </a:spcAft>
              <a:buClr>
                <a:schemeClr val="accent1"/>
              </a:buClr>
              <a:buFont typeface="Arial" panose="020B0604020202020204" pitchFamily="34" charset="0"/>
              <a:buChar char="•"/>
            </a:pPr>
            <a:r>
              <a:rPr lang="en-US" sz="2400" dirty="0">
                <a:latin typeface="IBM Plex Sans" panose="020B0503050203000203" pitchFamily="34" charset="0"/>
              </a:rPr>
              <a:t>Various configuration boot modes are supported to minimize risk of in-flight reconfigurability and the flexibility of running different patters at different times.</a:t>
            </a:r>
          </a:p>
          <a:p>
            <a:pPr marL="285750" indent="-285750">
              <a:buClr>
                <a:schemeClr val="accent1"/>
              </a:buClr>
              <a:buFont typeface="Arial" panose="020B0604020202020204" pitchFamily="34" charset="0"/>
              <a:buChar char="•"/>
            </a:pPr>
            <a:r>
              <a:rPr lang="en-US" sz="2400" dirty="0">
                <a:latin typeface="IBM Plex Sans" panose="020B0503050203000203" pitchFamily="34" charset="0"/>
              </a:rPr>
              <a:t>Supports booting of up to </a:t>
            </a:r>
            <a:br>
              <a:rPr lang="en-US" sz="2400" dirty="0">
                <a:latin typeface="IBM Plex Sans" panose="020B0503050203000203" pitchFamily="34" charset="0"/>
              </a:rPr>
            </a:br>
            <a:r>
              <a:rPr lang="en-US" sz="2400" dirty="0">
                <a:latin typeface="IBM Plex Sans" panose="020B0503050203000203" pitchFamily="34" charset="0"/>
              </a:rPr>
              <a:t>6 different patterns</a:t>
            </a:r>
          </a:p>
        </p:txBody>
      </p:sp>
      <p:sp>
        <p:nvSpPr>
          <p:cNvPr id="4" name="Slide Number Placeholder 3">
            <a:extLst>
              <a:ext uri="{FF2B5EF4-FFF2-40B4-BE49-F238E27FC236}">
                <a16:creationId xmlns:a16="http://schemas.microsoft.com/office/drawing/2014/main" id="{2E8E869D-4164-8D90-853D-87853512FCC5}"/>
              </a:ext>
            </a:extLst>
          </p:cNvPr>
          <p:cNvSpPr>
            <a:spLocks noGrp="1"/>
          </p:cNvSpPr>
          <p:nvPr>
            <p:ph type="sldNum" sz="quarter" idx="12"/>
          </p:nvPr>
        </p:nvSpPr>
        <p:spPr/>
        <p:txBody>
          <a:bodyPr/>
          <a:lstStyle/>
          <a:p>
            <a:fld id="{02B86D42-3B60-E24E-9E0C-922107F081A7}" type="slidenum">
              <a:rPr lang="en-US" smtClean="0"/>
              <a:t>14</a:t>
            </a:fld>
            <a:endParaRPr lang="en-US" dirty="0"/>
          </a:p>
        </p:txBody>
      </p:sp>
    </p:spTree>
    <p:extLst>
      <p:ext uri="{BB962C8B-B14F-4D97-AF65-F5344CB8AC3E}">
        <p14:creationId xmlns:p14="http://schemas.microsoft.com/office/powerpoint/2010/main" val="345427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56CBCA-E37F-1489-967C-ABCAB48C3B11}"/>
              </a:ext>
            </a:extLst>
          </p:cNvPr>
          <p:cNvSpPr>
            <a:spLocks noGrp="1"/>
          </p:cNvSpPr>
          <p:nvPr>
            <p:ph type="title"/>
          </p:nvPr>
        </p:nvSpPr>
        <p:spPr>
          <a:xfrm>
            <a:off x="348275" y="181549"/>
            <a:ext cx="8999483" cy="1041917"/>
          </a:xfrm>
        </p:spPr>
        <p:txBody>
          <a:bodyPr>
            <a:noAutofit/>
          </a:bodyPr>
          <a:lstStyle/>
          <a:p>
            <a:r>
              <a:rPr kumimoji="0" lang="en-US" sz="4000" b="0" i="0" u="none" strike="noStrike" kern="1200" cap="none" spc="0" normalizeH="0" baseline="0" noProof="0" dirty="0">
                <a:ln>
                  <a:noFill/>
                </a:ln>
                <a:effectLst/>
                <a:uLnTx/>
                <a:uFillTx/>
                <a:latin typeface="IBM Plex Sans" panose="020B0503050203000203" pitchFamily="34" charset="0"/>
                <a:ea typeface="+mn-ea"/>
                <a:cs typeface="+mn-cs"/>
              </a:rPr>
              <a:t>Security</a:t>
            </a:r>
            <a:br>
              <a:rPr kumimoji="0" lang="en-US" sz="3600" b="0" i="0" u="none" strike="noStrike" kern="1200" cap="none" spc="0" normalizeH="0" baseline="0" noProof="0" dirty="0">
                <a:ln>
                  <a:noFill/>
                </a:ln>
                <a:effectLst/>
                <a:uLnTx/>
                <a:uFillTx/>
                <a:latin typeface="IBM Plex Sans Medium" panose="020B0603050203000203" pitchFamily="34" charset="0"/>
                <a:ea typeface="+mn-ea"/>
                <a:cs typeface="+mn-cs"/>
              </a:rPr>
            </a:br>
            <a:r>
              <a:rPr kumimoji="0" lang="en-US" sz="3200" b="0" i="1" u="none" strike="noStrike" kern="1200" cap="none" spc="0" normalizeH="0" baseline="0" noProof="0" dirty="0">
                <a:ln>
                  <a:noFill/>
                </a:ln>
                <a:effectLst/>
                <a:uLnTx/>
                <a:uFillTx/>
                <a:latin typeface="IBM Plex Sans" panose="020B0503050203000203" pitchFamily="34" charset="0"/>
                <a:ea typeface="+mn-ea"/>
                <a:cs typeface="+mn-cs"/>
              </a:rPr>
              <a:t>Certus™-NX-RT &amp; </a:t>
            </a:r>
            <a:r>
              <a:rPr kumimoji="0" lang="en-US" sz="3200" b="0" i="1" u="none" strike="noStrike" kern="1200" cap="none" spc="0" normalizeH="0" baseline="0" noProof="0" dirty="0" err="1">
                <a:ln>
                  <a:noFill/>
                </a:ln>
                <a:effectLst/>
                <a:uLnTx/>
                <a:uFillTx/>
                <a:latin typeface="IBM Plex Sans" panose="020B0503050203000203" pitchFamily="34" charset="0"/>
                <a:ea typeface="+mn-ea"/>
                <a:cs typeface="+mn-cs"/>
              </a:rPr>
              <a:t>CertusPro</a:t>
            </a:r>
            <a:r>
              <a:rPr kumimoji="0" lang="en-US" sz="3200" b="0" i="1" u="none" strike="noStrike" kern="1200" cap="none" spc="0" normalizeH="0" baseline="0" noProof="0" dirty="0">
                <a:ln>
                  <a:noFill/>
                </a:ln>
                <a:effectLst/>
                <a:uLnTx/>
                <a:uFillTx/>
                <a:latin typeface="IBM Plex Sans" panose="020B0503050203000203" pitchFamily="34" charset="0"/>
                <a:ea typeface="+mn-ea"/>
                <a:cs typeface="+mn-cs"/>
              </a:rPr>
              <a:t>™-NX-RT</a:t>
            </a:r>
            <a:endParaRPr lang="en-US" sz="3600" i="1" dirty="0">
              <a:latin typeface="IBM Plex Sans" panose="020B0503050203000203" pitchFamily="34" charset="0"/>
            </a:endParaRPr>
          </a:p>
        </p:txBody>
      </p:sp>
      <p:sp>
        <p:nvSpPr>
          <p:cNvPr id="4" name="Content Placeholder 3">
            <a:extLst>
              <a:ext uri="{FF2B5EF4-FFF2-40B4-BE49-F238E27FC236}">
                <a16:creationId xmlns:a16="http://schemas.microsoft.com/office/drawing/2014/main" id="{2BD795FF-B4B4-DC24-C7AD-ACA37C1002B6}"/>
              </a:ext>
            </a:extLst>
          </p:cNvPr>
          <p:cNvSpPr>
            <a:spLocks noGrp="1"/>
          </p:cNvSpPr>
          <p:nvPr>
            <p:ph idx="1"/>
          </p:nvPr>
        </p:nvSpPr>
        <p:spPr>
          <a:xfrm>
            <a:off x="415100" y="1483638"/>
            <a:ext cx="4765846" cy="4351338"/>
          </a:xfrm>
        </p:spPr>
        <p:txBody>
          <a:bodyPr>
            <a:normAutofit/>
          </a:bodyPr>
          <a:lstStyle/>
          <a:p>
            <a:pPr marL="0" indent="0" defTabSz="1219140">
              <a:lnSpc>
                <a:spcPct val="100000"/>
              </a:lnSpc>
              <a:spcBef>
                <a:spcPts val="0"/>
              </a:spcBef>
              <a:buClr>
                <a:prstClr val="white"/>
              </a:buClr>
              <a:buNone/>
              <a:defRPr/>
            </a:pPr>
            <a:r>
              <a:rPr kumimoji="0" lang="en-US" sz="2000" b="0" i="0" u="none" strike="noStrike" kern="1200" cap="none" spc="0" normalizeH="0" baseline="0" noProof="0" dirty="0">
                <a:ln>
                  <a:noFill/>
                </a:ln>
                <a:effectLst/>
                <a:uLnTx/>
                <a:uFillTx/>
                <a:latin typeface="Calibri"/>
                <a:ea typeface="+mn-ea"/>
                <a:cs typeface="+mn-cs"/>
              </a:rPr>
              <a:t>Built-in bitstream </a:t>
            </a:r>
            <a:r>
              <a:rPr kumimoji="0" lang="en-US" altLang="ko-KR" sz="2000" b="0" i="0" u="none" strike="noStrike" kern="1200" cap="none" spc="0" normalizeH="0" baseline="0" noProof="0" dirty="0">
                <a:ln>
                  <a:noFill/>
                </a:ln>
                <a:effectLst/>
                <a:uLnTx/>
                <a:uFillTx/>
                <a:latin typeface="Calibri"/>
                <a:ea typeface="맑은 고딕" panose="020B0503020000020004" pitchFamily="34" charset="-127"/>
                <a:cs typeface="+mn-cs"/>
              </a:rPr>
              <a:t>encryption &amp; authentication </a:t>
            </a:r>
            <a:r>
              <a:rPr kumimoji="0" lang="en-US" sz="2000" b="0" i="0" u="none" strike="noStrike" kern="1200" cap="none" spc="0" normalizeH="0" baseline="0" noProof="0" dirty="0">
                <a:ln>
                  <a:noFill/>
                </a:ln>
                <a:effectLst/>
                <a:uLnTx/>
                <a:uFillTx/>
                <a:latin typeface="Calibri"/>
                <a:ea typeface="+mn-ea"/>
                <a:cs typeface="+mn-cs"/>
              </a:rPr>
              <a:t>for system integrity </a:t>
            </a:r>
          </a:p>
          <a:p>
            <a:pPr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Bitstream security</a:t>
            </a:r>
          </a:p>
          <a:p>
            <a:pPr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ECDSA256 authentication</a:t>
            </a:r>
          </a:p>
          <a:p>
            <a:pPr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AES256 encryption</a:t>
            </a:r>
          </a:p>
          <a:p>
            <a:pPr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Radiant support enabled by default</a:t>
            </a:r>
          </a:p>
          <a:p>
            <a:pPr marL="0" marR="0" lvl="0" indent="0" algn="l" defTabSz="1219140" rtl="0" eaLnBrk="1" fontAlgn="auto" latinLnBrk="0" hangingPunct="1">
              <a:lnSpc>
                <a:spcPct val="100000"/>
              </a:lnSpc>
              <a:spcBef>
                <a:spcPts val="0"/>
              </a:spcBef>
              <a:buClr>
                <a:prstClr val="white"/>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Calibri"/>
              <a:ea typeface="+mn-ea"/>
              <a:cs typeface="+mn-cs"/>
            </a:endParaRPr>
          </a:p>
          <a:p>
            <a:pPr marL="0" marR="0" lvl="0" indent="0" algn="l" defTabSz="1219140" rtl="0" eaLnBrk="1" fontAlgn="auto" latinLnBrk="0" hangingPunct="1">
              <a:lnSpc>
                <a:spcPct val="100000"/>
              </a:lnSpc>
              <a:spcBef>
                <a:spcPts val="0"/>
              </a:spcBef>
              <a:buClr>
                <a:prstClr val="white"/>
              </a:buClr>
              <a:buSzTx/>
              <a:buNone/>
              <a:tabLst/>
              <a:defRPr/>
            </a:pPr>
            <a:r>
              <a:rPr kumimoji="0" lang="en-US" sz="2000" b="0" i="0" u="none" strike="noStrike" kern="1200" cap="none" spc="0" normalizeH="0" baseline="0" noProof="0" dirty="0">
                <a:ln>
                  <a:noFill/>
                </a:ln>
                <a:effectLst/>
                <a:uLnTx/>
                <a:uFillTx/>
                <a:latin typeface="Calibri"/>
                <a:ea typeface="+mn-ea"/>
                <a:cs typeface="+mn-cs"/>
              </a:rPr>
              <a:t>User mode security features</a:t>
            </a:r>
          </a:p>
          <a:p>
            <a:pPr marL="285750" lvl="1" indent="-285750"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Access CRE functions thru fabric (using CRE IP)</a:t>
            </a:r>
          </a:p>
          <a:p>
            <a:pPr marL="285750" lvl="1" indent="-285750"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Radiant support enabled upon request (under license control)</a:t>
            </a:r>
          </a:p>
          <a:p>
            <a:pPr marL="285750" lvl="1" indent="-285750" defTabSz="1219140">
              <a:lnSpc>
                <a:spcPct val="100000"/>
              </a:lnSpc>
              <a:spcBef>
                <a:spcPts val="0"/>
              </a:spcBef>
              <a:buClr>
                <a:schemeClr val="accent3"/>
              </a:buClr>
              <a:defRPr/>
            </a:pPr>
            <a:r>
              <a:rPr kumimoji="0" lang="en-US" sz="2000" b="0" i="0" u="none" strike="noStrike" kern="1200" cap="none" spc="0" normalizeH="0" baseline="0" noProof="0" dirty="0">
                <a:ln>
                  <a:noFill/>
                </a:ln>
                <a:effectLst/>
                <a:uLnTx/>
                <a:uFillTx/>
                <a:latin typeface="Calibri"/>
                <a:ea typeface="+mn-ea"/>
                <a:cs typeface="+mn-cs"/>
              </a:rPr>
              <a:t>Unlimited reprogramming cycles</a:t>
            </a:r>
          </a:p>
          <a:p>
            <a:endParaRPr lang="en-US" dirty="0"/>
          </a:p>
        </p:txBody>
      </p:sp>
      <p:sp>
        <p:nvSpPr>
          <p:cNvPr id="2" name="Slide Number Placeholder 1">
            <a:extLst>
              <a:ext uri="{FF2B5EF4-FFF2-40B4-BE49-F238E27FC236}">
                <a16:creationId xmlns:a16="http://schemas.microsoft.com/office/drawing/2014/main" id="{0BAAC9AF-4A42-2876-E163-DD0FC50467DD}"/>
              </a:ext>
            </a:extLst>
          </p:cNvPr>
          <p:cNvSpPr>
            <a:spLocks noGrp="1"/>
          </p:cNvSpPr>
          <p:nvPr>
            <p:ph type="sldNum" sz="quarter" idx="12"/>
          </p:nvPr>
        </p:nvSpPr>
        <p:spPr/>
        <p:txBody>
          <a:bodyPr/>
          <a:lstStyle/>
          <a:p>
            <a:fld id="{33804E52-44A4-4A3D-B3D2-9912DF154872}" type="slidenum">
              <a:rPr lang="en-US" smtClean="0"/>
              <a:pPr/>
              <a:t>15</a:t>
            </a:fld>
            <a:endParaRPr lang="en-US" dirty="0"/>
          </a:p>
        </p:txBody>
      </p:sp>
      <p:grpSp>
        <p:nvGrpSpPr>
          <p:cNvPr id="7" name="Group 6">
            <a:extLst>
              <a:ext uri="{FF2B5EF4-FFF2-40B4-BE49-F238E27FC236}">
                <a16:creationId xmlns:a16="http://schemas.microsoft.com/office/drawing/2014/main" id="{1784D484-28CF-CC0F-13CD-FC3D739C41FE}"/>
              </a:ext>
            </a:extLst>
          </p:cNvPr>
          <p:cNvGrpSpPr/>
          <p:nvPr/>
        </p:nvGrpSpPr>
        <p:grpSpPr>
          <a:xfrm>
            <a:off x="5735822" y="1390867"/>
            <a:ext cx="6322612" cy="5225941"/>
            <a:chOff x="377825" y="866776"/>
            <a:chExt cx="6322612" cy="5225941"/>
          </a:xfrm>
        </p:grpSpPr>
        <p:grpSp>
          <p:nvGrpSpPr>
            <p:cNvPr id="8" name="Group 7">
              <a:extLst>
                <a:ext uri="{FF2B5EF4-FFF2-40B4-BE49-F238E27FC236}">
                  <a16:creationId xmlns:a16="http://schemas.microsoft.com/office/drawing/2014/main" id="{C0D3E27E-5111-DE70-238E-0A7AFA4224D7}"/>
                </a:ext>
              </a:extLst>
            </p:cNvPr>
            <p:cNvGrpSpPr/>
            <p:nvPr/>
          </p:nvGrpSpPr>
          <p:grpSpPr>
            <a:xfrm>
              <a:off x="377825" y="866776"/>
              <a:ext cx="6322612" cy="5225941"/>
              <a:chOff x="711200" y="1038226"/>
              <a:chExt cx="6322612" cy="5225941"/>
            </a:xfrm>
          </p:grpSpPr>
          <p:sp>
            <p:nvSpPr>
              <p:cNvPr id="10" name="Rectangle 9">
                <a:extLst>
                  <a:ext uri="{FF2B5EF4-FFF2-40B4-BE49-F238E27FC236}">
                    <a16:creationId xmlns:a16="http://schemas.microsoft.com/office/drawing/2014/main" id="{6D855D52-130F-8443-0351-DBAAE6BD6176}"/>
                  </a:ext>
                </a:extLst>
              </p:cNvPr>
              <p:cNvSpPr/>
              <p:nvPr/>
            </p:nvSpPr>
            <p:spPr>
              <a:xfrm>
                <a:off x="711200" y="1038226"/>
                <a:ext cx="5689600" cy="4180296"/>
              </a:xfrm>
              <a:prstGeom prst="rect">
                <a:avLst/>
              </a:prstGeom>
              <a:solidFill>
                <a:srgbClr val="76869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41377F63-D1F9-3E5D-E0C9-23FF6E6E30E2}"/>
                  </a:ext>
                </a:extLst>
              </p:cNvPr>
              <p:cNvSpPr/>
              <p:nvPr/>
            </p:nvSpPr>
            <p:spPr>
              <a:xfrm>
                <a:off x="845284" y="1537265"/>
                <a:ext cx="2166427" cy="3540987"/>
              </a:xfrm>
              <a:prstGeom prst="rect">
                <a:avLst/>
              </a:prstGeom>
              <a:solidFill>
                <a:srgbClr val="FFC000"/>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dirty="0">
                  <a:ln w="10541" cmpd="sng">
                    <a:noFill/>
                    <a:prstDash val="solid"/>
                  </a:ln>
                  <a:solidFill>
                    <a:srgbClr val="2E2E2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0A4950C9-F7F8-CEC0-0834-189CD2003514}"/>
                  </a:ext>
                </a:extLst>
              </p:cNvPr>
              <p:cNvSpPr/>
              <p:nvPr/>
            </p:nvSpPr>
            <p:spPr>
              <a:xfrm>
                <a:off x="3462204" y="2360274"/>
                <a:ext cx="1758656" cy="1894975"/>
              </a:xfrm>
              <a:prstGeom prst="rect">
                <a:avLst/>
              </a:prstGeom>
              <a:solidFill>
                <a:srgbClr val="FFC000"/>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10541" cmpd="sng">
                      <a:noFill/>
                      <a:prstDash val="solid"/>
                    </a:ln>
                    <a:solidFill>
                      <a:srgbClr val="2E2E2E"/>
                    </a:solidFill>
                    <a:effectLst/>
                    <a:uLnTx/>
                    <a:uFillTx/>
                    <a:latin typeface="Calibri"/>
                    <a:ea typeface="+mn-ea"/>
                    <a:cs typeface="+mn-cs"/>
                  </a:rPr>
                  <a:t>Fabric</a:t>
                </a:r>
              </a:p>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endParaRP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(Flexible User Security Algorithm + Flexible I/O Protocol)</a:t>
                </a:r>
                <a:endParaRPr kumimoji="0" lang="en-US" sz="2700" b="1" i="0" u="none" strike="noStrike" kern="1200" cap="none" spc="0" normalizeH="0" baseline="0" noProof="0" dirty="0">
                  <a:ln w="10541" cmpd="sng">
                    <a:noFill/>
                    <a:prstDash val="solid"/>
                  </a:ln>
                  <a:solidFill>
                    <a:srgbClr val="2E2E2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D1E502BE-DBD5-2C09-CC10-053CB888E5F6}"/>
                  </a:ext>
                </a:extLst>
              </p:cNvPr>
              <p:cNvSpPr/>
              <p:nvPr/>
            </p:nvSpPr>
            <p:spPr>
              <a:xfrm>
                <a:off x="1052811" y="2828995"/>
                <a:ext cx="1669908" cy="402336"/>
              </a:xfrm>
              <a:prstGeom prst="rect">
                <a:avLst/>
              </a:prstGeom>
              <a:solidFill>
                <a:schemeClr val="bg2"/>
              </a:solidFill>
              <a:ln w="19050"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ctr" defTabSz="121914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True Random Number Generator</a:t>
                </a:r>
              </a:p>
            </p:txBody>
          </p:sp>
          <p:sp>
            <p:nvSpPr>
              <p:cNvPr id="14" name="Rectangle 13">
                <a:extLst>
                  <a:ext uri="{FF2B5EF4-FFF2-40B4-BE49-F238E27FC236}">
                    <a16:creationId xmlns:a16="http://schemas.microsoft.com/office/drawing/2014/main" id="{AB1B2A4C-A2F1-CBF3-85C3-994EDD0A98E9}"/>
                  </a:ext>
                </a:extLst>
              </p:cNvPr>
              <p:cNvSpPr/>
              <p:nvPr/>
            </p:nvSpPr>
            <p:spPr>
              <a:xfrm>
                <a:off x="1045787" y="3594459"/>
                <a:ext cx="1669908" cy="402336"/>
              </a:xfrm>
              <a:prstGeom prst="rect">
                <a:avLst/>
              </a:prstGeom>
              <a:solidFill>
                <a:schemeClr val="bg2"/>
              </a:solidFill>
              <a:ln w="19050"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ctr" defTabSz="121914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SHA256 Service</a:t>
                </a:r>
              </a:p>
            </p:txBody>
          </p:sp>
          <p:sp>
            <p:nvSpPr>
              <p:cNvPr id="15" name="Rectangle 14">
                <a:extLst>
                  <a:ext uri="{FF2B5EF4-FFF2-40B4-BE49-F238E27FC236}">
                    <a16:creationId xmlns:a16="http://schemas.microsoft.com/office/drawing/2014/main" id="{2E255545-0B05-F8E2-D2CB-5186E98944D5}"/>
                  </a:ext>
                </a:extLst>
              </p:cNvPr>
              <p:cNvSpPr/>
              <p:nvPr/>
            </p:nvSpPr>
            <p:spPr>
              <a:xfrm>
                <a:off x="1045787" y="4338151"/>
                <a:ext cx="1669908" cy="402336"/>
              </a:xfrm>
              <a:prstGeom prst="rect">
                <a:avLst/>
              </a:prstGeom>
              <a:solidFill>
                <a:schemeClr val="bg2"/>
              </a:solidFill>
              <a:ln w="19050"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ctr" defTabSz="121914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AES128/ AES256 Encrypt / Decrypt</a:t>
                </a:r>
              </a:p>
            </p:txBody>
          </p:sp>
          <p:sp>
            <p:nvSpPr>
              <p:cNvPr id="16" name="Rectangle 15">
                <a:extLst>
                  <a:ext uri="{FF2B5EF4-FFF2-40B4-BE49-F238E27FC236}">
                    <a16:creationId xmlns:a16="http://schemas.microsoft.com/office/drawing/2014/main" id="{E3AABBAE-8E89-656A-0901-14AE350F40F7}"/>
                  </a:ext>
                </a:extLst>
              </p:cNvPr>
              <p:cNvSpPr/>
              <p:nvPr/>
            </p:nvSpPr>
            <p:spPr>
              <a:xfrm>
                <a:off x="1052811" y="2137665"/>
                <a:ext cx="1669908" cy="402336"/>
              </a:xfrm>
              <a:prstGeom prst="rect">
                <a:avLst/>
              </a:prstGeom>
              <a:solidFill>
                <a:schemeClr val="bg2"/>
              </a:solidFill>
              <a:ln w="19050"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ctr" defTabSz="121914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Unique ID</a:t>
                </a:r>
              </a:p>
            </p:txBody>
          </p:sp>
          <p:sp>
            <p:nvSpPr>
              <p:cNvPr id="17" name="TextBox 16">
                <a:extLst>
                  <a:ext uri="{FF2B5EF4-FFF2-40B4-BE49-F238E27FC236}">
                    <a16:creationId xmlns:a16="http://schemas.microsoft.com/office/drawing/2014/main" id="{C9829167-72C6-31FA-95CA-70A00EA37B25}"/>
                  </a:ext>
                </a:extLst>
              </p:cNvPr>
              <p:cNvSpPr txBox="1"/>
              <p:nvPr/>
            </p:nvSpPr>
            <p:spPr>
              <a:xfrm>
                <a:off x="812800" y="1534566"/>
                <a:ext cx="2235200" cy="543867"/>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2E2E2E"/>
                    </a:solidFill>
                    <a:effectLst/>
                    <a:uLnTx/>
                    <a:uFillTx/>
                    <a:latin typeface="Calibri"/>
                    <a:ea typeface="+mn-ea"/>
                    <a:cs typeface="+mn-cs"/>
                  </a:rPr>
                  <a:t>Cryptographic Engine (CRE)</a:t>
                </a:r>
              </a:p>
            </p:txBody>
          </p:sp>
          <p:sp>
            <p:nvSpPr>
              <p:cNvPr id="18" name="Rectangle 17">
                <a:extLst>
                  <a:ext uri="{FF2B5EF4-FFF2-40B4-BE49-F238E27FC236}">
                    <a16:creationId xmlns:a16="http://schemas.microsoft.com/office/drawing/2014/main" id="{A599391B-8565-E8A7-B236-8D7884880847}"/>
                  </a:ext>
                </a:extLst>
              </p:cNvPr>
              <p:cNvSpPr/>
              <p:nvPr/>
            </p:nvSpPr>
            <p:spPr>
              <a:xfrm>
                <a:off x="5673175" y="1729347"/>
                <a:ext cx="586492" cy="3156824"/>
              </a:xfrm>
              <a:prstGeom prst="rect">
                <a:avLst/>
              </a:prstGeom>
              <a:solidFill>
                <a:srgbClr val="FFC000"/>
              </a:solidFill>
              <a:ln w="38100">
                <a:noFill/>
                <a:miter lim="800000"/>
              </a:ln>
              <a:effectLst/>
            </p:spPr>
            <p:style>
              <a:lnRef idx="1">
                <a:schemeClr val="accent1"/>
              </a:lnRef>
              <a:fillRef idx="3">
                <a:schemeClr val="accent1"/>
              </a:fillRef>
              <a:effectRef idx="2">
                <a:schemeClr val="accent1"/>
              </a:effectRef>
              <a:fontRef idx="minor">
                <a:schemeClr val="lt1"/>
              </a:fontRef>
            </p:style>
            <p:txBody>
              <a:bodyPr vert="vert"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Programmable I/O</a:t>
                </a:r>
                <a:endParaRPr kumimoji="0" lang="en-US" sz="2700" b="1" i="0" u="none" strike="noStrike" kern="1200" cap="none" spc="0" normalizeH="0" baseline="0" noProof="0" dirty="0">
                  <a:ln w="10541" cmpd="sng">
                    <a:noFill/>
                    <a:prstDash val="solid"/>
                  </a:ln>
                  <a:solidFill>
                    <a:srgbClr val="2E2E2E"/>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309B2F24-C8EA-F77A-C79D-9DC5B526F94B}"/>
                  </a:ext>
                </a:extLst>
              </p:cNvPr>
              <p:cNvCxnSpPr/>
              <p:nvPr/>
            </p:nvCxnSpPr>
            <p:spPr bwMode="auto">
              <a:xfrm flipH="1" flipV="1">
                <a:off x="5241993" y="3306666"/>
                <a:ext cx="407771" cy="2191"/>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Rectangle 19">
                <a:extLst>
                  <a:ext uri="{FF2B5EF4-FFF2-40B4-BE49-F238E27FC236}">
                    <a16:creationId xmlns:a16="http://schemas.microsoft.com/office/drawing/2014/main" id="{370153B2-3232-DE2C-310C-063383B22BBC}"/>
                  </a:ext>
                </a:extLst>
              </p:cNvPr>
              <p:cNvSpPr/>
              <p:nvPr/>
            </p:nvSpPr>
            <p:spPr>
              <a:xfrm>
                <a:off x="3462204" y="4657609"/>
                <a:ext cx="1758656" cy="420643"/>
              </a:xfrm>
              <a:prstGeom prst="rect">
                <a:avLst/>
              </a:prstGeom>
              <a:solidFill>
                <a:srgbClr val="FFC000"/>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Configuration Engine</a:t>
                </a:r>
                <a:endParaRPr kumimoji="0" lang="en-US" sz="2700" b="1" i="0" u="none" strike="noStrike" kern="1200" cap="none" spc="0" normalizeH="0" baseline="0" noProof="0" dirty="0">
                  <a:ln w="10541" cmpd="sng">
                    <a:noFill/>
                    <a:prstDash val="solid"/>
                  </a:ln>
                  <a:solidFill>
                    <a:srgbClr val="2E2E2E"/>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361A5263-F4F1-CE69-3741-103409C61D3B}"/>
                  </a:ext>
                </a:extLst>
              </p:cNvPr>
              <p:cNvCxnSpPr/>
              <p:nvPr/>
            </p:nvCxnSpPr>
            <p:spPr bwMode="auto">
              <a:xfrm>
                <a:off x="4340228" y="4285349"/>
                <a:ext cx="2611" cy="331640"/>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2" name="Group 21">
                <a:extLst>
                  <a:ext uri="{FF2B5EF4-FFF2-40B4-BE49-F238E27FC236}">
                    <a16:creationId xmlns:a16="http://schemas.microsoft.com/office/drawing/2014/main" id="{B5E176B2-AF0D-0020-B821-7FC52CBBAD0A}"/>
                  </a:ext>
                </a:extLst>
              </p:cNvPr>
              <p:cNvGrpSpPr/>
              <p:nvPr/>
            </p:nvGrpSpPr>
            <p:grpSpPr>
              <a:xfrm>
                <a:off x="6268049" y="2863860"/>
                <a:ext cx="765763" cy="869941"/>
                <a:chOff x="4759678" y="2147894"/>
                <a:chExt cx="879122" cy="652456"/>
              </a:xfrm>
            </p:grpSpPr>
            <p:cxnSp>
              <p:nvCxnSpPr>
                <p:cNvPr id="26" name="Straight Arrow Connector 25">
                  <a:extLst>
                    <a:ext uri="{FF2B5EF4-FFF2-40B4-BE49-F238E27FC236}">
                      <a16:creationId xmlns:a16="http://schemas.microsoft.com/office/drawing/2014/main" id="{E0893C56-D0D4-46D8-85A6-95DF098CEAD1}"/>
                    </a:ext>
                  </a:extLst>
                </p:cNvPr>
                <p:cNvCxnSpPr/>
                <p:nvPr/>
              </p:nvCxnSpPr>
              <p:spPr bwMode="auto">
                <a:xfrm flipH="1">
                  <a:off x="4759678" y="2147894"/>
                  <a:ext cx="879122" cy="2617"/>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a16="http://schemas.microsoft.com/office/drawing/2014/main" id="{E2F91EDD-8DEB-3CF2-DA55-58C70E9DAB57}"/>
                    </a:ext>
                  </a:extLst>
                </p:cNvPr>
                <p:cNvCxnSpPr/>
                <p:nvPr/>
              </p:nvCxnSpPr>
              <p:spPr bwMode="auto">
                <a:xfrm flipH="1">
                  <a:off x="4759678" y="2310354"/>
                  <a:ext cx="879122" cy="2617"/>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a16="http://schemas.microsoft.com/office/drawing/2014/main" id="{D590A88B-7577-FE9E-765E-86B4CEF325F6}"/>
                    </a:ext>
                  </a:extLst>
                </p:cNvPr>
                <p:cNvCxnSpPr/>
                <p:nvPr/>
              </p:nvCxnSpPr>
              <p:spPr bwMode="auto">
                <a:xfrm flipH="1">
                  <a:off x="4759678" y="2472814"/>
                  <a:ext cx="879122" cy="2617"/>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Arrow Connector 28">
                  <a:extLst>
                    <a:ext uri="{FF2B5EF4-FFF2-40B4-BE49-F238E27FC236}">
                      <a16:creationId xmlns:a16="http://schemas.microsoft.com/office/drawing/2014/main" id="{2C35A4A3-E80A-D983-3670-C9B07666AA97}"/>
                    </a:ext>
                  </a:extLst>
                </p:cNvPr>
                <p:cNvCxnSpPr/>
                <p:nvPr/>
              </p:nvCxnSpPr>
              <p:spPr bwMode="auto">
                <a:xfrm flipH="1">
                  <a:off x="4759678" y="2635274"/>
                  <a:ext cx="879122" cy="2617"/>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1E162DBD-183B-CF43-C04B-6181797C6137}"/>
                    </a:ext>
                  </a:extLst>
                </p:cNvPr>
                <p:cNvCxnSpPr/>
                <p:nvPr/>
              </p:nvCxnSpPr>
              <p:spPr bwMode="auto">
                <a:xfrm flipH="1">
                  <a:off x="4759678" y="2797733"/>
                  <a:ext cx="879122" cy="2617"/>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3" name="Rectangle 22">
                <a:extLst>
                  <a:ext uri="{FF2B5EF4-FFF2-40B4-BE49-F238E27FC236}">
                    <a16:creationId xmlns:a16="http://schemas.microsoft.com/office/drawing/2014/main" id="{BD5EB7C5-BA17-A6FD-1C97-6D90838AFAD2}"/>
                  </a:ext>
                </a:extLst>
              </p:cNvPr>
              <p:cNvSpPr/>
              <p:nvPr/>
            </p:nvSpPr>
            <p:spPr>
              <a:xfrm>
                <a:off x="3483337" y="5644000"/>
                <a:ext cx="1758656" cy="620167"/>
              </a:xfrm>
              <a:prstGeom prst="rect">
                <a:avLst/>
              </a:prstGeom>
              <a:solidFill>
                <a:srgbClr val="FFC000"/>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10541" cmpd="sng">
                      <a:noFill/>
                      <a:prstDash val="solid"/>
                    </a:ln>
                    <a:solidFill>
                      <a:srgbClr val="2E2E2E"/>
                    </a:solidFill>
                    <a:effectLst/>
                    <a:uLnTx/>
                    <a:uFillTx/>
                    <a:latin typeface="Calibri"/>
                    <a:ea typeface="+mn-ea"/>
                    <a:cs typeface="+mn-cs"/>
                  </a:rPr>
                  <a:t>SPI </a:t>
                </a:r>
                <a:r>
                  <a:rPr lang="en-US" sz="1200" b="1" dirty="0">
                    <a:ln w="10541" cmpd="sng">
                      <a:noFill/>
                      <a:prstDash val="solid"/>
                    </a:ln>
                    <a:solidFill>
                      <a:srgbClr val="2E2E2E"/>
                    </a:solidFill>
                    <a:latin typeface="Calibri"/>
                  </a:rPr>
                  <a:t>NVM</a:t>
                </a:r>
                <a:endParaRPr kumimoji="0" lang="en-US" sz="2700" b="1" i="0" u="none" strike="noStrike" kern="1200" cap="none" spc="0" normalizeH="0" baseline="0" noProof="0" dirty="0">
                  <a:ln w="10541" cmpd="sng">
                    <a:noFill/>
                    <a:prstDash val="solid"/>
                  </a:ln>
                  <a:solidFill>
                    <a:srgbClr val="2E2E2E"/>
                  </a:solidFill>
                  <a:effectLst/>
                  <a:uLnTx/>
                  <a:uFillTx/>
                  <a:latin typeface="Calibri"/>
                  <a:ea typeface="+mn-ea"/>
                  <a:cs typeface="+mn-cs"/>
                </a:endParaRPr>
              </a:p>
            </p:txBody>
          </p:sp>
          <p:cxnSp>
            <p:nvCxnSpPr>
              <p:cNvPr id="24" name="Straight Arrow Connector 23">
                <a:extLst>
                  <a:ext uri="{FF2B5EF4-FFF2-40B4-BE49-F238E27FC236}">
                    <a16:creationId xmlns:a16="http://schemas.microsoft.com/office/drawing/2014/main" id="{6B705A71-3DAF-F68A-F46A-FEA89C01EC22}"/>
                  </a:ext>
                </a:extLst>
              </p:cNvPr>
              <p:cNvCxnSpPr>
                <a:cxnSpLocks/>
              </p:cNvCxnSpPr>
              <p:nvPr/>
            </p:nvCxnSpPr>
            <p:spPr bwMode="auto">
              <a:xfrm flipH="1">
                <a:off x="4340228" y="5101416"/>
                <a:ext cx="1304" cy="536861"/>
              </a:xfrm>
              <a:prstGeom prst="straightConnector1">
                <a:avLst/>
              </a:prstGeom>
              <a:blipFill dpi="0" rotWithShape="0">
                <a:blip r:embed="rId2"/>
                <a:srcRect/>
                <a:tile tx="0" ty="0" sx="100000" sy="100000" flip="none" algn="tl"/>
              </a:blipFill>
              <a:ln w="254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4BF0BC05-07B9-BA0E-009B-ACF4C293CF19}"/>
                  </a:ext>
                </a:extLst>
              </p:cNvPr>
              <p:cNvCxnSpPr/>
              <p:nvPr/>
            </p:nvCxnSpPr>
            <p:spPr bwMode="auto">
              <a:xfrm flipH="1" flipV="1">
                <a:off x="3032393" y="3306666"/>
                <a:ext cx="407771" cy="2191"/>
              </a:xfrm>
              <a:prstGeom prst="straightConnector1">
                <a:avLst/>
              </a:prstGeom>
              <a:blipFill dpi="0" rotWithShape="0">
                <a:blip r:embed="rId2"/>
                <a:srcRect/>
                <a:tile tx="0" ty="0" sx="100000" sy="100000" flip="none" algn="tl"/>
              </a:blipFill>
              <a:ln w="25400" cap="flat" cmpd="sng" algn="ctr">
                <a:solidFill>
                  <a:schemeClr val="bg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9" name="TextBox 8">
              <a:extLst>
                <a:ext uri="{FF2B5EF4-FFF2-40B4-BE49-F238E27FC236}">
                  <a16:creationId xmlns:a16="http://schemas.microsoft.com/office/drawing/2014/main" id="{B0AE4D64-F644-903D-4DF6-7798F9566598}"/>
                </a:ext>
              </a:extLst>
            </p:cNvPr>
            <p:cNvSpPr txBox="1"/>
            <p:nvPr/>
          </p:nvSpPr>
          <p:spPr>
            <a:xfrm>
              <a:off x="1297006" y="895958"/>
              <a:ext cx="4355418" cy="769441"/>
            </a:xfrm>
            <a:prstGeom prst="rect">
              <a:avLst/>
            </a:prstGeom>
            <a:noFill/>
          </p:spPr>
          <p:txBody>
            <a:bodyPr wrap="square" rtlCol="0">
              <a:spAutoFit/>
            </a:bodyPr>
            <a:lstStyle/>
            <a:p>
              <a:pPr algn="ctr">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Certus™-NX-RT and </a:t>
              </a:r>
              <a:r>
                <a:rPr kumimoji="0" lang="en-US" sz="2000" b="0" i="0" u="none" strike="noStrike" kern="1200" cap="none" spc="0" normalizeH="0" baseline="0" noProof="0" dirty="0" err="1">
                  <a:ln>
                    <a:noFill/>
                  </a:ln>
                  <a:solidFill>
                    <a:prstClr val="white"/>
                  </a:solidFill>
                  <a:effectLst/>
                  <a:uLnTx/>
                  <a:uFillTx/>
                  <a:latin typeface="Calibri"/>
                  <a:ea typeface="+mn-ea"/>
                  <a:cs typeface="+mn-cs"/>
                </a:rPr>
                <a:t>CertusPro</a:t>
              </a:r>
              <a:r>
                <a:rPr kumimoji="0" lang="en-US" sz="2000" b="0" i="0" u="none" strike="noStrike" kern="1200" cap="none" spc="0" normalizeH="0" baseline="0" noProof="0" dirty="0">
                  <a:ln>
                    <a:noFill/>
                  </a:ln>
                  <a:solidFill>
                    <a:prstClr val="white"/>
                  </a:solidFill>
                  <a:effectLst/>
                  <a:uLnTx/>
                  <a:uFillTx/>
                  <a:latin typeface="Calibri"/>
                  <a:ea typeface="+mn-ea"/>
                  <a:cs typeface="+mn-cs"/>
                </a:rPr>
                <a:t>™-NX-RT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391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DD9DEE-C733-37D1-383E-B0A350A9F969}"/>
              </a:ext>
            </a:extLst>
          </p:cNvPr>
          <p:cNvSpPr>
            <a:spLocks noGrp="1"/>
          </p:cNvSpPr>
          <p:nvPr>
            <p:ph type="title"/>
          </p:nvPr>
        </p:nvSpPr>
        <p:spPr/>
        <p:txBody>
          <a:bodyPr>
            <a:normAutofit/>
          </a:bodyPr>
          <a:lstStyle/>
          <a:p>
            <a:r>
              <a:rPr lang="en-US" sz="4000" dirty="0">
                <a:latin typeface="IBM Plex Sans" panose="020B0503050203000203" pitchFamily="34" charset="0"/>
              </a:rPr>
              <a:t>Radiation Tests &amp; Facilities</a:t>
            </a:r>
            <a:endParaRPr lang="en-US" sz="4000" dirty="0"/>
          </a:p>
        </p:txBody>
      </p:sp>
      <p:sp>
        <p:nvSpPr>
          <p:cNvPr id="4" name="Slide Number Placeholder 3">
            <a:extLst>
              <a:ext uri="{FF2B5EF4-FFF2-40B4-BE49-F238E27FC236}">
                <a16:creationId xmlns:a16="http://schemas.microsoft.com/office/drawing/2014/main" id="{AD3157B0-6E89-CF1A-EFE1-A39A906283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sp>
        <p:nvSpPr>
          <p:cNvPr id="6" name="TextBox 5">
            <a:extLst>
              <a:ext uri="{FF2B5EF4-FFF2-40B4-BE49-F238E27FC236}">
                <a16:creationId xmlns:a16="http://schemas.microsoft.com/office/drawing/2014/main" id="{1EA08366-C6A7-1F9E-B876-682A968F1F48}"/>
              </a:ext>
            </a:extLst>
          </p:cNvPr>
          <p:cNvSpPr txBox="1"/>
          <p:nvPr/>
        </p:nvSpPr>
        <p:spPr>
          <a:xfrm>
            <a:off x="592294" y="1228694"/>
            <a:ext cx="5700352"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dirty="0">
                <a:ln>
                  <a:noFill/>
                </a:ln>
                <a:solidFill>
                  <a:schemeClr val="accent3"/>
                </a:solidFill>
                <a:effectLst/>
                <a:uLnTx/>
                <a:uFillTx/>
                <a:latin typeface="IBM Plex Sans" panose="020B0503050203000203" pitchFamily="34" charset="0"/>
                <a:ea typeface="+mn-ea"/>
                <a:cs typeface="+mn-cs"/>
              </a:rPr>
              <a:t>Heavy Ion SEE (</a:t>
            </a:r>
            <a:r>
              <a:rPr kumimoji="0" lang="en-US" sz="2000" b="1" i="0" u="none" strike="noStrike" kern="1200" cap="none" spc="10" normalizeH="0" baseline="0" noProof="0" dirty="0" err="1">
                <a:ln>
                  <a:noFill/>
                </a:ln>
                <a:solidFill>
                  <a:schemeClr val="accent3"/>
                </a:solidFill>
                <a:effectLst/>
                <a:uLnTx/>
                <a:uFillTx/>
                <a:latin typeface="IBM Plex Sans" panose="020B0503050203000203" pitchFamily="34" charset="0"/>
                <a:ea typeface="+mn-ea"/>
                <a:cs typeface="+mn-cs"/>
              </a:rPr>
              <a:t>HiSEE</a:t>
            </a:r>
            <a:r>
              <a:rPr kumimoji="0" lang="en-US" sz="2000" b="1" i="0" u="none" strike="noStrike" kern="1200" cap="none" spc="10" normalizeH="0" baseline="0" noProof="0" dirty="0">
                <a:ln>
                  <a:noFill/>
                </a:ln>
                <a:solidFill>
                  <a:schemeClr val="accent3"/>
                </a:solidFill>
                <a:effectLst/>
                <a:uLnTx/>
                <a:uFillTx/>
                <a:latin typeface="IBM Plex Sans" panose="020B0503050203000203" pitchFamily="34" charset="0"/>
                <a:ea typeface="+mn-ea"/>
                <a:cs typeface="+mn-cs"/>
              </a:rPr>
              <a:t>) testing </a:t>
            </a: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performed at Texas A&amp;M Cyclotron and Lawrence Berkeley National Laboratory Cyclotron facilities. </a:t>
            </a:r>
          </a:p>
          <a:p>
            <a:pPr marL="342900" marR="0" lvl="0" indent="-342900" algn="l" defTabSz="914400" rtl="0" eaLnBrk="1" fontAlgn="auto" latinLnBrk="0" hangingPunct="1">
              <a:lnSpc>
                <a:spcPct val="100000"/>
              </a:lnSpc>
              <a:spcBef>
                <a:spcPts val="0"/>
              </a:spcBef>
              <a:spcAft>
                <a:spcPts val="0"/>
              </a:spcAft>
              <a:buClr>
                <a:srgbClr val="0286A0"/>
              </a:buClr>
              <a:buSzTx/>
              <a:buFont typeface="Arial" panose="020B0604020202020204" pitchFamily="34" charset="0"/>
              <a:buChar char="•"/>
              <a:tabLst/>
              <a:defRPr/>
            </a:pP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Heavy Ion testing performed at target LETs from 0.2 - 83 MeV-cm</a:t>
            </a:r>
            <a:r>
              <a:rPr kumimoji="0" lang="en-US" sz="2000" b="0" i="0" u="none" strike="noStrike" kern="1200" cap="none" spc="10" normalizeH="0" baseline="30000" noProof="0" dirty="0">
                <a:ln>
                  <a:noFill/>
                </a:ln>
                <a:solidFill>
                  <a:srgbClr val="000000"/>
                </a:solidFill>
                <a:effectLst/>
                <a:uLnTx/>
                <a:uFillTx/>
                <a:latin typeface="IBM Plex Sans" panose="020B0503050203000203" pitchFamily="34" charset="0"/>
                <a:ea typeface="+mn-ea"/>
                <a:cs typeface="+mn-cs"/>
              </a:rPr>
              <a:t>2</a:t>
            </a: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/mg</a:t>
            </a:r>
          </a:p>
          <a:p>
            <a:pPr marL="342900" marR="0" lvl="0" indent="-342900" algn="l" defTabSz="914400" rtl="0" eaLnBrk="1" fontAlgn="auto" latinLnBrk="0" hangingPunct="1">
              <a:lnSpc>
                <a:spcPct val="100000"/>
              </a:lnSpc>
              <a:spcBef>
                <a:spcPts val="0"/>
              </a:spcBef>
              <a:spcAft>
                <a:spcPts val="0"/>
              </a:spcAft>
              <a:buClr>
                <a:srgbClr val="0286A0"/>
              </a:buClr>
              <a:buSzTx/>
              <a:buFont typeface="Arial" panose="020B0604020202020204" pitchFamily="34" charset="0"/>
              <a:buChar char="•"/>
              <a:tabLst/>
              <a:defRPr/>
            </a:pP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SEL immunity validated at 83 MeV-cm</a:t>
            </a:r>
            <a:r>
              <a:rPr kumimoji="0" lang="en-US" sz="2000" b="0" i="0" u="none" strike="noStrike" kern="1200" cap="none" spc="10" normalizeH="0" baseline="30000" noProof="0" dirty="0">
                <a:ln>
                  <a:noFill/>
                </a:ln>
                <a:solidFill>
                  <a:srgbClr val="000000"/>
                </a:solidFill>
                <a:effectLst/>
                <a:uLnTx/>
                <a:uFillTx/>
                <a:latin typeface="IBM Plex Sans" panose="020B0503050203000203" pitchFamily="34" charset="0"/>
                <a:ea typeface="+mn-ea"/>
                <a:cs typeface="+mn-cs"/>
              </a:rPr>
              <a:t>2</a:t>
            </a: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/mg at 125°C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dirty="0">
                <a:ln>
                  <a:noFill/>
                </a:ln>
                <a:solidFill>
                  <a:schemeClr val="accent3"/>
                </a:solidFill>
                <a:effectLst/>
                <a:uLnTx/>
                <a:uFillTx/>
                <a:latin typeface="IBM Plex Sans" panose="020B0503050203000203" pitchFamily="34" charset="0"/>
                <a:ea typeface="+mn-ea"/>
                <a:cs typeface="+mn-cs"/>
              </a:rPr>
              <a:t>Proton SEE (PSEE) testing </a:t>
            </a: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performed at Northwestern Medicine Proton Facility and James M. Slater MD Proton Treatment &amp; Research Center.</a:t>
            </a:r>
          </a:p>
          <a:p>
            <a:pPr marL="342900" marR="0" lvl="0" indent="-342900" algn="l" defTabSz="914400" rtl="0" eaLnBrk="1" fontAlgn="auto" latinLnBrk="0" hangingPunct="1">
              <a:lnSpc>
                <a:spcPct val="100000"/>
              </a:lnSpc>
              <a:spcBef>
                <a:spcPts val="0"/>
              </a:spcBef>
              <a:spcAft>
                <a:spcPts val="0"/>
              </a:spcAft>
              <a:buClr>
                <a:srgbClr val="0286A0"/>
              </a:buClr>
              <a:buSzTx/>
              <a:buFont typeface="Arial" panose="020B0604020202020204" pitchFamily="34" charset="0"/>
              <a:buChar char="•"/>
              <a:tabLst/>
              <a:defRPr/>
            </a:pP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Proton testing performed at target proton energies of 50MeV, 100MeV, and 200MeV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endParaRP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endParaRPr>
          </a:p>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Tahoma"/>
            </a:endParaRPr>
          </a:p>
          <a:p>
            <a:pPr marL="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5" name="TextBox 4">
            <a:extLst>
              <a:ext uri="{FF2B5EF4-FFF2-40B4-BE49-F238E27FC236}">
                <a16:creationId xmlns:a16="http://schemas.microsoft.com/office/drawing/2014/main" id="{37C8358B-5EB6-9390-24D2-4CF50C65F3A4}"/>
              </a:ext>
            </a:extLst>
          </p:cNvPr>
          <p:cNvSpPr txBox="1"/>
          <p:nvPr/>
        </p:nvSpPr>
        <p:spPr>
          <a:xfrm>
            <a:off x="6538453" y="1228694"/>
            <a:ext cx="542494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dirty="0">
                <a:ln>
                  <a:noFill/>
                </a:ln>
                <a:solidFill>
                  <a:schemeClr val="accent3"/>
                </a:solidFill>
                <a:effectLst/>
                <a:uLnTx/>
                <a:uFillTx/>
                <a:latin typeface="IBM Plex Sans" panose="020B0503050203000203" pitchFamily="34" charset="0"/>
                <a:ea typeface="+mn-ea"/>
                <a:cs typeface="+mn-cs"/>
              </a:rPr>
              <a:t>Total Ionizing Dose (TID) testing </a:t>
            </a:r>
            <a:r>
              <a:rPr kumimoji="0" lang="en-US" sz="2000" b="0" i="0" u="none" strike="noStrike" kern="1200" cap="none" spc="10" normalizeH="0" baseline="0" noProof="0" dirty="0">
                <a:ln>
                  <a:noFill/>
                </a:ln>
                <a:solidFill>
                  <a:srgbClr val="000000"/>
                </a:solidFill>
                <a:effectLst/>
                <a:uLnTx/>
                <a:uFillTx/>
                <a:latin typeface="IBM Plex Sans" panose="020B0503050203000203" pitchFamily="34" charset="0"/>
                <a:ea typeface="+mn-ea"/>
                <a:cs typeface="+mn-cs"/>
              </a:rPr>
              <a:t>performed at Frontgrade Technologies’ Cobalt-60 chamber with Advantest V93000 tester</a:t>
            </a:r>
          </a:p>
        </p:txBody>
      </p:sp>
    </p:spTree>
    <p:extLst>
      <p:ext uri="{BB962C8B-B14F-4D97-AF65-F5344CB8AC3E}">
        <p14:creationId xmlns:p14="http://schemas.microsoft.com/office/powerpoint/2010/main" val="349772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E375-D3A8-9AD8-0A3C-359072C05805}"/>
              </a:ext>
            </a:extLst>
          </p:cNvPr>
          <p:cNvSpPr>
            <a:spLocks noGrp="1"/>
          </p:cNvSpPr>
          <p:nvPr>
            <p:ph type="title"/>
          </p:nvPr>
        </p:nvSpPr>
        <p:spPr/>
        <p:txBody>
          <a:bodyPr>
            <a:normAutofit/>
          </a:bodyPr>
          <a:lstStyle/>
          <a:p>
            <a:r>
              <a:rPr lang="en-US" sz="4000" dirty="0">
                <a:latin typeface="IBM Plex Sans" panose="020B0503050203000203" pitchFamily="34" charset="0"/>
              </a:rPr>
              <a:t>Test Campaign Overview</a:t>
            </a:r>
          </a:p>
        </p:txBody>
      </p:sp>
      <p:sp>
        <p:nvSpPr>
          <p:cNvPr id="3" name="Content Placeholder 2">
            <a:extLst>
              <a:ext uri="{FF2B5EF4-FFF2-40B4-BE49-F238E27FC236}">
                <a16:creationId xmlns:a16="http://schemas.microsoft.com/office/drawing/2014/main" id="{64615AE1-1CD2-89F3-7409-08A570E06E13}"/>
              </a:ext>
            </a:extLst>
          </p:cNvPr>
          <p:cNvSpPr>
            <a:spLocks noGrp="1"/>
          </p:cNvSpPr>
          <p:nvPr>
            <p:ph idx="1"/>
          </p:nvPr>
        </p:nvSpPr>
        <p:spPr>
          <a:xfrm>
            <a:off x="457200" y="1235745"/>
            <a:ext cx="7872884" cy="2193255"/>
          </a:xfrm>
        </p:spPr>
        <p:txBody>
          <a:bodyPr>
            <a:noAutofit/>
          </a:bodyPr>
          <a:lstStyle/>
          <a:p>
            <a:pPr>
              <a:buClr>
                <a:schemeClr val="accent1"/>
              </a:buClr>
            </a:pPr>
            <a:r>
              <a:rPr lang="en-US" sz="2000" dirty="0">
                <a:latin typeface="IBM Plex Sans" panose="020B0503050203000203" pitchFamily="34" charset="0"/>
              </a:rPr>
              <a:t>Frontgrade mapped a variety of designs into </a:t>
            </a:r>
            <a:r>
              <a:rPr lang="en-US" sz="2000" dirty="0" err="1">
                <a:latin typeface="IBM Plex Sans" panose="020B0503050203000203" pitchFamily="34" charset="0"/>
              </a:rPr>
              <a:t>CertusPro</a:t>
            </a:r>
            <a:r>
              <a:rPr lang="en-US" sz="2000" dirty="0">
                <a:latin typeface="IBM Plex Sans" panose="020B0503050203000203" pitchFamily="34" charset="0"/>
              </a:rPr>
              <a:t>-NX-RT FPGA.</a:t>
            </a:r>
          </a:p>
          <a:p>
            <a:pPr>
              <a:buClr>
                <a:schemeClr val="accent1"/>
              </a:buClr>
            </a:pPr>
            <a:r>
              <a:rPr lang="en-US" sz="2000" dirty="0"/>
              <a:t>Evaluated </a:t>
            </a:r>
            <a:r>
              <a:rPr lang="en-US" sz="2000" dirty="0">
                <a:latin typeface="IBM Plex Sans" panose="020B0503050203000203" pitchFamily="34" charset="0"/>
              </a:rPr>
              <a:t>their susceptibility to single events (single event upsets (SEUs) and single event failures (SEFs) via beam exposure.</a:t>
            </a:r>
          </a:p>
          <a:p>
            <a:pPr marL="742950" lvl="1" indent="-285750">
              <a:buFont typeface="Arial" panose="020B0604020202020204" pitchFamily="34" charset="0"/>
              <a:buChar char="•"/>
            </a:pPr>
            <a:endParaRPr lang="en-US" sz="2600" dirty="0">
              <a:latin typeface="IBM Plex Sans" panose="020B0503050203000203" pitchFamily="34" charset="0"/>
            </a:endParaRPr>
          </a:p>
          <a:p>
            <a:pPr marL="742950" lvl="1" indent="-285750">
              <a:buFont typeface="Arial" panose="020B0604020202020204" pitchFamily="34" charset="0"/>
              <a:buChar char="•"/>
            </a:pPr>
            <a:endParaRPr lang="en-US" sz="2600" dirty="0">
              <a:latin typeface="IBM Plex Sans" panose="020B0503050203000203" pitchFamily="34" charset="0"/>
            </a:endParaRPr>
          </a:p>
          <a:p>
            <a:endParaRPr lang="en-US" dirty="0">
              <a:latin typeface="IBM Plex Sans" panose="020B0503050203000203" pitchFamily="34" charset="0"/>
            </a:endParaRPr>
          </a:p>
        </p:txBody>
      </p:sp>
      <p:sp>
        <p:nvSpPr>
          <p:cNvPr id="4" name="Slide Number Placeholder 3">
            <a:extLst>
              <a:ext uri="{FF2B5EF4-FFF2-40B4-BE49-F238E27FC236}">
                <a16:creationId xmlns:a16="http://schemas.microsoft.com/office/drawing/2014/main" id="{280E9BA4-21E6-C89C-C930-F2598C25B445}"/>
              </a:ext>
            </a:extLst>
          </p:cNvPr>
          <p:cNvSpPr>
            <a:spLocks noGrp="1"/>
          </p:cNvSpPr>
          <p:nvPr>
            <p:ph type="sldNum" sz="quarter" idx="12"/>
          </p:nvPr>
        </p:nvSpPr>
        <p:spPr/>
        <p:txBody>
          <a:bodyPr/>
          <a:lstStyle/>
          <a:p>
            <a:pPr algn="r"/>
            <a:fld id="{02B86D42-3B60-E24E-9E0C-922107F081A7}" type="slidenum">
              <a:rPr lang="en-US" smtClean="0"/>
              <a:pPr algn="r"/>
              <a:t>17</a:t>
            </a:fld>
            <a:endParaRPr lang="en-US" dirty="0"/>
          </a:p>
        </p:txBody>
      </p:sp>
      <p:sp>
        <p:nvSpPr>
          <p:cNvPr id="6" name="TextBox 5">
            <a:extLst>
              <a:ext uri="{FF2B5EF4-FFF2-40B4-BE49-F238E27FC236}">
                <a16:creationId xmlns:a16="http://schemas.microsoft.com/office/drawing/2014/main" id="{EA45277F-9607-AFDD-0C52-ECFCB66034F5}"/>
              </a:ext>
            </a:extLst>
          </p:cNvPr>
          <p:cNvSpPr txBox="1"/>
          <p:nvPr/>
        </p:nvSpPr>
        <p:spPr>
          <a:xfrm>
            <a:off x="589675" y="3725122"/>
            <a:ext cx="5506325" cy="2693045"/>
          </a:xfrm>
          <a:prstGeom prst="rect">
            <a:avLst/>
          </a:prstGeom>
          <a:noFill/>
        </p:spPr>
        <p:txBody>
          <a:bodyPr wrap="square">
            <a:spAutoFit/>
          </a:bodyPr>
          <a:lstStyle/>
          <a:p>
            <a:pPr marL="0" indent="0">
              <a:spcAft>
                <a:spcPts val="600"/>
              </a:spcAft>
              <a:buNone/>
            </a:pPr>
            <a:r>
              <a:rPr lang="en-US" b="1" dirty="0">
                <a:latin typeface="IBM Plex Sans" panose="020B0503050203000203" pitchFamily="34" charset="0"/>
              </a:rPr>
              <a:t>Functionality tested:</a:t>
            </a:r>
          </a:p>
          <a:p>
            <a:pPr marL="285750"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Configuration RAM</a:t>
            </a:r>
          </a:p>
          <a:p>
            <a:pPr marL="285750"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ADC (2x 12 bit ADC’s tested with static and 1Mhz sine wave)</a:t>
            </a:r>
          </a:p>
          <a:p>
            <a:pPr marL="285750"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SerDes (Tested in 8B10B external loopback)</a:t>
            </a:r>
          </a:p>
          <a:p>
            <a:pPr marL="285750"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PLL (Loss of lock and clock output monitoring)</a:t>
            </a:r>
          </a:p>
          <a:p>
            <a:pPr marL="285750"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Shift registers (Multiple chains with different clock rates and sources)</a:t>
            </a:r>
          </a:p>
        </p:txBody>
      </p:sp>
      <p:sp>
        <p:nvSpPr>
          <p:cNvPr id="8" name="TextBox 7">
            <a:extLst>
              <a:ext uri="{FF2B5EF4-FFF2-40B4-BE49-F238E27FC236}">
                <a16:creationId xmlns:a16="http://schemas.microsoft.com/office/drawing/2014/main" id="{76C96EB5-5CA9-9ACD-C935-3B29939E84BB}"/>
              </a:ext>
            </a:extLst>
          </p:cNvPr>
          <p:cNvSpPr txBox="1"/>
          <p:nvPr/>
        </p:nvSpPr>
        <p:spPr>
          <a:xfrm>
            <a:off x="5885916" y="4021244"/>
            <a:ext cx="5423597" cy="2539157"/>
          </a:xfrm>
          <a:prstGeom prst="rect">
            <a:avLst/>
          </a:prstGeom>
          <a:noFill/>
        </p:spPr>
        <p:txBody>
          <a:bodyPr wrap="square">
            <a:spAutoFit/>
          </a:bodyPr>
          <a:lstStyle/>
          <a:p>
            <a:pPr marL="742950" lvl="1"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SRAM (Large RAM block (LRAM) and embedded RAM (EBR) with and without embedded ECC)</a:t>
            </a:r>
          </a:p>
          <a:p>
            <a:pPr marL="742950" lvl="1"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DSP (DSP blocks configured as FIR filters)</a:t>
            </a:r>
          </a:p>
          <a:p>
            <a:pPr marL="742950" lvl="1"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GPIO (General purpose I/O, LVCMOS 3.3V, 1.8V output monitoring)</a:t>
            </a:r>
          </a:p>
          <a:p>
            <a:pPr marL="742950" lvl="1" indent="-285750">
              <a:spcAft>
                <a:spcPts val="600"/>
              </a:spcAft>
              <a:buClr>
                <a:schemeClr val="accent1"/>
              </a:buClr>
              <a:buFont typeface="Arial" panose="020B0604020202020204" pitchFamily="34" charset="0"/>
              <a:buChar char="•"/>
            </a:pPr>
            <a:r>
              <a:rPr lang="en-US" dirty="0">
                <a:latin typeface="IBM Plex Sans" panose="020B0503050203000203" pitchFamily="34" charset="0"/>
              </a:rPr>
              <a:t>SEDC (Configuration RAM scrubbing and error detection)</a:t>
            </a:r>
          </a:p>
        </p:txBody>
      </p:sp>
      <p:sp>
        <p:nvSpPr>
          <p:cNvPr id="9" name="Rectangle: Rounded Corners 8">
            <a:extLst>
              <a:ext uri="{FF2B5EF4-FFF2-40B4-BE49-F238E27FC236}">
                <a16:creationId xmlns:a16="http://schemas.microsoft.com/office/drawing/2014/main" id="{3734E5E2-2CC6-D9D8-E0DE-BE31C26E24E7}"/>
              </a:ext>
            </a:extLst>
          </p:cNvPr>
          <p:cNvSpPr/>
          <p:nvPr/>
        </p:nvSpPr>
        <p:spPr>
          <a:xfrm>
            <a:off x="350378" y="3429000"/>
            <a:ext cx="11160807" cy="3142805"/>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35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6571-93C8-6F48-AB08-A867DBD668B2}"/>
              </a:ext>
            </a:extLst>
          </p:cNvPr>
          <p:cNvSpPr>
            <a:spLocks noGrp="1"/>
          </p:cNvSpPr>
          <p:nvPr>
            <p:ph type="title"/>
          </p:nvPr>
        </p:nvSpPr>
        <p:spPr/>
        <p:txBody>
          <a:bodyPr>
            <a:normAutofit/>
          </a:bodyPr>
          <a:lstStyle/>
          <a:p>
            <a:r>
              <a:rPr lang="en-US" sz="4000" dirty="0">
                <a:latin typeface="IBM Plex Sans" panose="020B0503050203000203" pitchFamily="34" charset="0"/>
              </a:rPr>
              <a:t>CRAM Heavy Ion &amp; Proton</a:t>
            </a:r>
          </a:p>
        </p:txBody>
      </p:sp>
      <p:sp>
        <p:nvSpPr>
          <p:cNvPr id="4" name="Slide Number Placeholder 3">
            <a:extLst>
              <a:ext uri="{FF2B5EF4-FFF2-40B4-BE49-F238E27FC236}">
                <a16:creationId xmlns:a16="http://schemas.microsoft.com/office/drawing/2014/main" id="{35B31BDC-E44E-7F3B-58FC-A839B871CD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pic>
        <p:nvPicPr>
          <p:cNvPr id="5" name="Picture 47">
            <a:extLst>
              <a:ext uri="{FF2B5EF4-FFF2-40B4-BE49-F238E27FC236}">
                <a16:creationId xmlns:a16="http://schemas.microsoft.com/office/drawing/2014/main" id="{54D3BB72-5653-810A-CD56-52F920630D01}"/>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6425147" y="3030388"/>
            <a:ext cx="4430980" cy="3137180"/>
          </a:xfrm>
          <a:prstGeom prst="rect">
            <a:avLst/>
          </a:prstGeom>
          <a:noFill/>
        </p:spPr>
      </p:pic>
      <p:pic>
        <p:nvPicPr>
          <p:cNvPr id="6" name="Picture 4">
            <a:extLst>
              <a:ext uri="{FF2B5EF4-FFF2-40B4-BE49-F238E27FC236}">
                <a16:creationId xmlns:a16="http://schemas.microsoft.com/office/drawing/2014/main" id="{770199BE-5396-938C-298F-83C61F97C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57200" y="3083437"/>
            <a:ext cx="5309655" cy="3084131"/>
          </a:xfrm>
          <a:prstGeom prst="rect">
            <a:avLst/>
          </a:prstGeom>
        </p:spPr>
      </p:pic>
      <mc:AlternateContent xmlns:mc="http://schemas.openxmlformats.org/markup-compatibility/2006" xmlns:a14="http://schemas.microsoft.com/office/drawing/2010/main">
        <mc:Choice Requires="a14">
          <p:sp>
            <p:nvSpPr>
              <p:cNvPr id="7" name="Text Placeholder 3">
                <a:extLst>
                  <a:ext uri="{FF2B5EF4-FFF2-40B4-BE49-F238E27FC236}">
                    <a16:creationId xmlns:a16="http://schemas.microsoft.com/office/drawing/2014/main" id="{C31423BF-FB50-498F-2C27-C4601CE20F92}"/>
                  </a:ext>
                </a:extLst>
              </p:cNvPr>
              <p:cNvSpPr txBox="1">
                <a:spLocks/>
              </p:cNvSpPr>
              <p:nvPr/>
            </p:nvSpPr>
            <p:spPr>
              <a:xfrm>
                <a:off x="526390" y="1027906"/>
                <a:ext cx="6909319" cy="1163371"/>
              </a:xfr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marR="0" lvl="0" indent="-182880" algn="l" defTabSz="914400" rtl="0" eaLnBrk="1" fontAlgn="auto" latinLnBrk="0" hangingPunct="1">
                  <a:lnSpc>
                    <a:spcPct val="100000"/>
                  </a:lnSpc>
                  <a:spcBef>
                    <a:spcPts val="0"/>
                  </a:spcBef>
                  <a:spcAft>
                    <a:spcPts val="900"/>
                  </a:spcAft>
                  <a:buClr>
                    <a:schemeClr val="accent1"/>
                  </a:buClr>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Example data of configuration SRAM without SEDC scrubbing</a:t>
                </a:r>
              </a:p>
              <a:p>
                <a:pPr marL="182880" marR="0" lvl="0" indent="-182880" algn="l" defTabSz="914400" rtl="0" eaLnBrk="1" fontAlgn="auto" latinLnBrk="0" hangingPunct="1">
                  <a:lnSpc>
                    <a:spcPct val="100000"/>
                  </a:lnSpc>
                  <a:spcBef>
                    <a:spcPts val="0"/>
                  </a:spcBef>
                  <a:spcAft>
                    <a:spcPts val="900"/>
                  </a:spcAft>
                  <a:buClr>
                    <a:schemeClr val="accent1"/>
                  </a:buClr>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CRAM 7.55</a:t>
                </a:r>
                <a14:m>
                  <m:oMath xmlns:m="http://schemas.openxmlformats.org/officeDocument/2006/math">
                    <m:r>
                      <a:rPr kumimoji="0" lang="en-US" sz="1800" b="0" i="0"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m:t>
                    </m:r>
                  </m:oMath>
                </a14:m>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10-10 err/</a:t>
                </a:r>
                <a:r>
                  <a:rPr kumimoji="0" lang="en-US" sz="1800" b="0" i="0" u="none" strike="noStrike" kern="0" cap="none" spc="0" normalizeH="0" baseline="0" noProof="0" dirty="0" err="1">
                    <a:ln>
                      <a:noFill/>
                    </a:ln>
                    <a:solidFill>
                      <a:sysClr val="windowText" lastClr="000000"/>
                    </a:solidFill>
                    <a:effectLst/>
                    <a:uLnTx/>
                    <a:uFillTx/>
                    <a:latin typeface="IBM Plex Sans" panose="020B0503050203000203" pitchFamily="34" charset="0"/>
                    <a:ea typeface="+mn-ea"/>
                    <a:cs typeface="+mn-cs"/>
                  </a:rPr>
                  <a:t>bit∙day</a:t>
                </a:r>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 (GEO) for Heavy Ion</a:t>
                </a:r>
              </a:p>
              <a:p>
                <a:pPr marL="182880" marR="0" lvl="0" indent="-182880" algn="l" defTabSz="914400" rtl="0" eaLnBrk="1" fontAlgn="auto" latinLnBrk="0" hangingPunct="1">
                  <a:lnSpc>
                    <a:spcPct val="100000"/>
                  </a:lnSpc>
                  <a:spcBef>
                    <a:spcPts val="0"/>
                  </a:spcBef>
                  <a:spcAft>
                    <a:spcPts val="900"/>
                  </a:spcAft>
                  <a:buClr>
                    <a:schemeClr val="accent1"/>
                  </a:buClr>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CRAM 5.68</a:t>
                </a:r>
                <a14:m>
                  <m:oMath xmlns:m="http://schemas.openxmlformats.org/officeDocument/2006/math">
                    <m:r>
                      <a:rPr kumimoji="0" lang="en-US" sz="1800" b="0" i="0"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m:t>
                    </m:r>
                  </m:oMath>
                </a14:m>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10-11 err/</a:t>
                </a:r>
                <a:r>
                  <a:rPr kumimoji="0" lang="en-US" sz="1800" b="0" i="0" u="none" strike="noStrike" kern="0" cap="none" spc="0" normalizeH="0" baseline="0" noProof="0" dirty="0" err="1">
                    <a:ln>
                      <a:noFill/>
                    </a:ln>
                    <a:solidFill>
                      <a:sysClr val="windowText" lastClr="000000"/>
                    </a:solidFill>
                    <a:effectLst/>
                    <a:uLnTx/>
                    <a:uFillTx/>
                    <a:latin typeface="IBM Plex Sans" panose="020B0503050203000203" pitchFamily="34" charset="0"/>
                    <a:ea typeface="+mn-ea"/>
                    <a:cs typeface="+mn-cs"/>
                  </a:rPr>
                  <a:t>bit∙day</a:t>
                </a:r>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 (LEO) for Proton</a:t>
                </a:r>
              </a:p>
              <a:p>
                <a:pPr marL="182880" marR="0" lvl="0" indent="-182880" algn="l" defTabSz="914400" rtl="0" eaLnBrk="1" fontAlgn="auto" latinLnBrk="0" hangingPunct="1">
                  <a:lnSpc>
                    <a:spcPct val="100000"/>
                  </a:lnSpc>
                  <a:spcBef>
                    <a:spcPts val="0"/>
                  </a:spcBef>
                  <a:spcAft>
                    <a:spcPts val="900"/>
                  </a:spcAft>
                  <a:buClr>
                    <a:schemeClr val="accent1"/>
                  </a:buClr>
                  <a:buSzTx/>
                  <a:buFont typeface="Arial" panose="020B0604020202020204" pitchFamily="34" charset="0"/>
                  <a:buChar char="•"/>
                  <a:tabLst/>
                  <a:defRPr/>
                </a:pPr>
                <a:r>
                  <a:rPr lang="en-US" kern="0" dirty="0">
                    <a:solidFill>
                      <a:sysClr val="windowText" lastClr="000000"/>
                    </a:solidFill>
                    <a:latin typeface="IBM Plex Sans" panose="020B0503050203000203" pitchFamily="34" charset="0"/>
                  </a:rPr>
                  <a:t>~1.5E7 CRAM bits/device</a:t>
                </a:r>
                <a:endPar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endParaRPr>
              </a:p>
              <a:p>
                <a:pPr marL="182880" marR="0" lvl="0" indent="-182880" algn="l" defTabSz="914400" rtl="0" eaLnBrk="1" fontAlgn="auto" latinLnBrk="0" hangingPunct="1">
                  <a:lnSpc>
                    <a:spcPct val="100000"/>
                  </a:lnSpc>
                  <a:spcBef>
                    <a:spcPts val="0"/>
                  </a:spcBef>
                  <a:spcAft>
                    <a:spcPts val="900"/>
                  </a:spcAft>
                  <a:buClr>
                    <a:schemeClr val="accent1"/>
                  </a:buClr>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Scrubber restores functionality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mc:Choice>
        <mc:Fallback xmlns="">
          <p:sp>
            <p:nvSpPr>
              <p:cNvPr id="7" name="Text Placeholder 3">
                <a:extLst>
                  <a:ext uri="{FF2B5EF4-FFF2-40B4-BE49-F238E27FC236}">
                    <a16:creationId xmlns:a16="http://schemas.microsoft.com/office/drawing/2014/main" id="{C31423BF-FB50-498F-2C27-C4601CE20F92}"/>
                  </a:ext>
                </a:extLst>
              </p:cNvPr>
              <p:cNvSpPr txBox="1">
                <a:spLocks noRot="1" noChangeAspect="1" noMove="1" noResize="1" noEditPoints="1" noAdjustHandles="1" noChangeArrowheads="1" noChangeShapeType="1" noTextEdit="1"/>
              </p:cNvSpPr>
              <p:nvPr/>
            </p:nvSpPr>
            <p:spPr>
              <a:xfrm>
                <a:off x="526390" y="1027906"/>
                <a:ext cx="6909319" cy="1163371"/>
              </a:xfr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105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3D29A6-3B94-8E3C-EF06-043680C2B1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sp>
        <p:nvSpPr>
          <p:cNvPr id="5" name="Title 2">
            <a:extLst>
              <a:ext uri="{FF2B5EF4-FFF2-40B4-BE49-F238E27FC236}">
                <a16:creationId xmlns:a16="http://schemas.microsoft.com/office/drawing/2014/main" id="{FE405F5E-DCC8-5413-D350-F10E508F7422}"/>
              </a:ext>
            </a:extLst>
          </p:cNvPr>
          <p:cNvSpPr txBox="1">
            <a:spLocks/>
          </p:cNvSpPr>
          <p:nvPr/>
        </p:nvSpPr>
        <p:spPr>
          <a:xfrm>
            <a:off x="433698" y="385218"/>
            <a:ext cx="11850243" cy="430887"/>
          </a:xfrm>
        </p:spPr>
        <p:txBody>
          <a:bodyPr anchor="t"/>
          <a:lstStyle>
            <a:lvl1pPr>
              <a:defRPr sz="2800">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latin typeface="IBM Plex Sans" panose="020B0503050203000203" pitchFamily="34" charset="0"/>
              </a:rPr>
              <a:t>Total Ionizing Dose</a:t>
            </a:r>
          </a:p>
        </p:txBody>
      </p:sp>
      <p:sp>
        <p:nvSpPr>
          <p:cNvPr id="6" name="Text Placeholder 3">
            <a:extLst>
              <a:ext uri="{FF2B5EF4-FFF2-40B4-BE49-F238E27FC236}">
                <a16:creationId xmlns:a16="http://schemas.microsoft.com/office/drawing/2014/main" id="{CBD878D9-7C2C-2DEC-019B-4C733D9FE7F1}"/>
              </a:ext>
            </a:extLst>
          </p:cNvPr>
          <p:cNvSpPr txBox="1">
            <a:spLocks/>
          </p:cNvSpPr>
          <p:nvPr/>
        </p:nvSpPr>
        <p:spPr>
          <a:xfrm>
            <a:off x="1435759" y="1227288"/>
            <a:ext cx="8511548" cy="4883509"/>
          </a:xfr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82880" marR="0" lvl="0" indent="-182880" algn="l" defTabSz="914400" rtl="0" eaLnBrk="1" fontAlgn="auto" latinLnBrk="0" hangingPunct="1">
              <a:lnSpc>
                <a:spcPct val="100000"/>
              </a:lnSpc>
              <a:spcBef>
                <a:spcPts val="0"/>
              </a:spcBef>
              <a:spcAft>
                <a:spcPts val="600"/>
              </a:spcAft>
              <a:buClr>
                <a:srgbClr val="0286A0"/>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5 parts tested to 100krad(Si); 2 additional parts step stressed to 200krad(Si). </a:t>
            </a:r>
            <a:r>
              <a:rPr kumimoji="0" lang="en-US" sz="2000" b="0" i="1"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See full report for details.</a:t>
            </a:r>
          </a:p>
          <a:p>
            <a:pPr marL="182880" marR="0" lvl="0" indent="-182880" algn="l" defTabSz="914400" rtl="0" eaLnBrk="1" fontAlgn="auto" latinLnBrk="0" hangingPunct="1">
              <a:lnSpc>
                <a:spcPct val="100000"/>
              </a:lnSpc>
              <a:spcBef>
                <a:spcPts val="0"/>
              </a:spcBef>
              <a:spcAft>
                <a:spcPts val="600"/>
              </a:spcAft>
              <a:buClr>
                <a:srgbClr val="0286A0"/>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All 5 parts passed functional and parametric testing. Currents stayed well behaved.</a:t>
            </a:r>
          </a:p>
          <a:p>
            <a:pPr marL="182880" marR="0" lvl="0" indent="-182880" algn="l" defTabSz="914400" rtl="0" eaLnBrk="1" fontAlgn="auto" latinLnBrk="0" hangingPunct="1">
              <a:lnSpc>
                <a:spcPct val="100000"/>
              </a:lnSpc>
              <a:spcBef>
                <a:spcPts val="0"/>
              </a:spcBef>
              <a:spcAft>
                <a:spcPts val="600"/>
              </a:spcAft>
              <a:buClr>
                <a:srgbClr val="0286A0"/>
              </a:buClr>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2-step stress parts pass functional testing to 200krad(Si) but failed some parametric testing at 150krad(Si).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8C25815B-6BB8-1C3B-6AA3-8A9EBF5DBFCF}"/>
              </a:ext>
            </a:extLst>
          </p:cNvPr>
          <p:cNvGraphicFramePr>
            <a:graphicFrameLocks noGrp="1"/>
          </p:cNvGraphicFramePr>
          <p:nvPr>
            <p:extLst>
              <p:ext uri="{D42A27DB-BD31-4B8C-83A1-F6EECF244321}">
                <p14:modId xmlns:p14="http://schemas.microsoft.com/office/powerpoint/2010/main" val="3113627929"/>
              </p:ext>
            </p:extLst>
          </p:nvPr>
        </p:nvGraphicFramePr>
        <p:xfrm>
          <a:off x="6739919" y="3519997"/>
          <a:ext cx="4216400" cy="2590800"/>
        </p:xfrm>
        <a:graphic>
          <a:graphicData uri="http://schemas.openxmlformats.org/drawingml/2006/table">
            <a:tbl>
              <a:tblPr>
                <a:tableStyleId>{5C22544A-7EE6-4342-B048-85BDC9FD1C3A}</a:tableStyleId>
              </a:tblPr>
              <a:tblGrid>
                <a:gridCol w="317500">
                  <a:extLst>
                    <a:ext uri="{9D8B030D-6E8A-4147-A177-3AD203B41FA5}">
                      <a16:colId xmlns:a16="http://schemas.microsoft.com/office/drawing/2014/main" val="3735625609"/>
                    </a:ext>
                  </a:extLst>
                </a:gridCol>
                <a:gridCol w="241300">
                  <a:extLst>
                    <a:ext uri="{9D8B030D-6E8A-4147-A177-3AD203B41FA5}">
                      <a16:colId xmlns:a16="http://schemas.microsoft.com/office/drawing/2014/main" val="499309943"/>
                    </a:ext>
                  </a:extLst>
                </a:gridCol>
                <a:gridCol w="609600">
                  <a:extLst>
                    <a:ext uri="{9D8B030D-6E8A-4147-A177-3AD203B41FA5}">
                      <a16:colId xmlns:a16="http://schemas.microsoft.com/office/drawing/2014/main" val="392856642"/>
                    </a:ext>
                  </a:extLst>
                </a:gridCol>
                <a:gridCol w="609600">
                  <a:extLst>
                    <a:ext uri="{9D8B030D-6E8A-4147-A177-3AD203B41FA5}">
                      <a16:colId xmlns:a16="http://schemas.microsoft.com/office/drawing/2014/main" val="3620806839"/>
                    </a:ext>
                  </a:extLst>
                </a:gridCol>
                <a:gridCol w="609600">
                  <a:extLst>
                    <a:ext uri="{9D8B030D-6E8A-4147-A177-3AD203B41FA5}">
                      <a16:colId xmlns:a16="http://schemas.microsoft.com/office/drawing/2014/main" val="4079237338"/>
                    </a:ext>
                  </a:extLst>
                </a:gridCol>
                <a:gridCol w="609600">
                  <a:extLst>
                    <a:ext uri="{9D8B030D-6E8A-4147-A177-3AD203B41FA5}">
                      <a16:colId xmlns:a16="http://schemas.microsoft.com/office/drawing/2014/main" val="3580854454"/>
                    </a:ext>
                  </a:extLst>
                </a:gridCol>
                <a:gridCol w="609600">
                  <a:extLst>
                    <a:ext uri="{9D8B030D-6E8A-4147-A177-3AD203B41FA5}">
                      <a16:colId xmlns:a16="http://schemas.microsoft.com/office/drawing/2014/main" val="164055269"/>
                    </a:ext>
                  </a:extLst>
                </a:gridCol>
                <a:gridCol w="609600">
                  <a:extLst>
                    <a:ext uri="{9D8B030D-6E8A-4147-A177-3AD203B41FA5}">
                      <a16:colId xmlns:a16="http://schemas.microsoft.com/office/drawing/2014/main" val="2797349397"/>
                    </a:ext>
                  </a:extLst>
                </a:gridCol>
              </a:tblGrid>
              <a:tr h="161925">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tc>
                <a:tc gridSpan="6">
                  <a:txBody>
                    <a:bodyPr/>
                    <a:lstStyle/>
                    <a:p>
                      <a:pPr algn="ctr" fontAlgn="b"/>
                      <a:r>
                        <a:rPr lang="en-US" sz="1000" u="none" strike="noStrike">
                          <a:effectLst/>
                        </a:rPr>
                        <a:t>Total Dose rad(Si)</a:t>
                      </a:r>
                      <a:endParaRPr lang="en-US" sz="1000" b="0" i="0" u="none" strike="noStrike">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2251564"/>
                  </a:ext>
                </a:extLst>
              </a:tr>
              <a:tr h="161925">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0k</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30k</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60k</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100,</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150k</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200k</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34683941"/>
                  </a:ext>
                </a:extLst>
              </a:tr>
              <a:tr h="161925">
                <a:tc rowSpan="8">
                  <a:txBody>
                    <a:bodyPr/>
                    <a:lstStyle/>
                    <a:p>
                      <a:pPr algn="ctr" fontAlgn="ctr"/>
                      <a:r>
                        <a:rPr lang="en-US" sz="1000" u="none" strike="noStrike" dirty="0">
                          <a:effectLst/>
                        </a:rPr>
                        <a:t>Unit number</a:t>
                      </a:r>
                      <a:endParaRPr lang="en-US" sz="1000" b="0" i="0" u="none" strike="noStrike" dirty="0">
                        <a:solidFill>
                          <a:srgbClr val="000000"/>
                        </a:solidFill>
                        <a:effectLst/>
                        <a:latin typeface="Arial" panose="020B0604020202020204" pitchFamily="34" charset="0"/>
                      </a:endParaRPr>
                    </a:p>
                  </a:txBody>
                  <a:tcPr marL="9525" marR="9525" marT="9525" marB="0" vert="vert270" anchor="ctr"/>
                </a:tc>
                <a:tc>
                  <a:txBody>
                    <a:bodyPr/>
                    <a:lstStyle/>
                    <a:p>
                      <a:pPr algn="r" fontAlgn="b"/>
                      <a:r>
                        <a:rPr lang="en-US" sz="1000" u="none" strike="noStrike">
                          <a:effectLst/>
                        </a:rPr>
                        <a:t>0</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60715819"/>
                  </a:ext>
                </a:extLst>
              </a:tr>
              <a:tr h="161925">
                <a:tc vMerge="1">
                  <a:txBody>
                    <a:bodyPr/>
                    <a:lstStyle/>
                    <a:p>
                      <a:endParaRPr lang="en-US"/>
                    </a:p>
                  </a:txBody>
                  <a:tcPr/>
                </a:tc>
                <a:tc>
                  <a:txBody>
                    <a:bodyPr/>
                    <a:lstStyle/>
                    <a:p>
                      <a:pPr algn="r" fontAlgn="b"/>
                      <a:r>
                        <a:rPr lang="en-US" sz="1000" u="none" strike="noStrike">
                          <a:effectLst/>
                        </a:rPr>
                        <a:t>1</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97872958"/>
                  </a:ext>
                </a:extLst>
              </a:tr>
              <a:tr h="161925">
                <a:tc vMerge="1">
                  <a:txBody>
                    <a:bodyPr/>
                    <a:lstStyle/>
                    <a:p>
                      <a:endParaRPr lang="en-US"/>
                    </a:p>
                  </a:txBody>
                  <a:tcPr/>
                </a:tc>
                <a:tc>
                  <a:txBody>
                    <a:bodyPr/>
                    <a:lstStyle/>
                    <a:p>
                      <a:pPr algn="r" fontAlgn="b"/>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12423602"/>
                  </a:ext>
                </a:extLst>
              </a:tr>
              <a:tr h="161925">
                <a:tc vMerge="1">
                  <a:txBody>
                    <a:bodyPr/>
                    <a:lstStyle/>
                    <a:p>
                      <a:endParaRPr lang="en-US"/>
                    </a:p>
                  </a:txBody>
                  <a:tcPr/>
                </a:tc>
                <a:tc>
                  <a:txBody>
                    <a:bodyPr/>
                    <a:lstStyle/>
                    <a:p>
                      <a:pPr algn="r" fontAlgn="b"/>
                      <a:r>
                        <a:rPr lang="en-US" sz="1000" u="none" strike="noStrike">
                          <a:effectLst/>
                        </a:rPr>
                        <a:t>3</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47633167"/>
                  </a:ext>
                </a:extLst>
              </a:tr>
              <a:tr h="161925">
                <a:tc vMerge="1">
                  <a:txBody>
                    <a:bodyPr/>
                    <a:lstStyle/>
                    <a:p>
                      <a:endParaRPr lang="en-US"/>
                    </a:p>
                  </a:txBody>
                  <a:tcPr/>
                </a:tc>
                <a:tc>
                  <a:txBody>
                    <a:bodyPr/>
                    <a:lstStyle/>
                    <a:p>
                      <a:pPr algn="r" fontAlgn="b"/>
                      <a:r>
                        <a:rPr lang="en-US" sz="1000" u="none" strike="noStrike">
                          <a:effectLst/>
                        </a:rPr>
                        <a:t>4</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all</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N/A</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N/A</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54705156"/>
                  </a:ext>
                </a:extLst>
              </a:tr>
              <a:tr h="161925">
                <a:tc vMerge="1">
                  <a:txBody>
                    <a:bodyPr/>
                    <a:lstStyle/>
                    <a:p>
                      <a:endParaRPr lang="en-US"/>
                    </a:p>
                  </a:txBody>
                  <a:tcPr/>
                </a:tc>
                <a:tc>
                  <a:txBody>
                    <a:bodyPr/>
                    <a:lstStyle/>
                    <a:p>
                      <a:pPr algn="r" fontAlgn="b"/>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N/A</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40172629"/>
                  </a:ext>
                </a:extLst>
              </a:tr>
              <a:tr h="647700">
                <a:tc vMerge="1">
                  <a:txBody>
                    <a:bodyPr/>
                    <a:lstStyle/>
                    <a:p>
                      <a:endParaRPr lang="en-US"/>
                    </a:p>
                  </a:txBody>
                  <a:tcPr/>
                </a:tc>
                <a:tc>
                  <a:txBody>
                    <a:bodyPr/>
                    <a:lstStyle/>
                    <a:p>
                      <a:pPr algn="r" fontAlgn="b"/>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all</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all</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t>
                      </a:r>
                      <a:r>
                        <a:rPr lang="en-US" sz="1000" u="none" strike="noStrike" dirty="0" err="1">
                          <a:effectLst/>
                        </a:rPr>
                        <a:t>func</a:t>
                      </a:r>
                      <a:br>
                        <a:rPr lang="en-US" sz="1000" u="none" strike="noStrike" dirty="0">
                          <a:effectLst/>
                        </a:rPr>
                      </a:br>
                      <a:r>
                        <a:rPr lang="en-US" sz="1000" u="none" strike="noStrike" dirty="0">
                          <a:effectLst/>
                        </a:rPr>
                        <a:t>Fail </a:t>
                      </a:r>
                      <a:r>
                        <a:rPr lang="en-US" sz="1000" u="none" strike="noStrike" dirty="0" err="1">
                          <a:effectLst/>
                        </a:rPr>
                        <a:t>Vil</a:t>
                      </a:r>
                      <a:r>
                        <a:rPr lang="en-US" sz="1000" u="none" strike="noStrike" dirty="0">
                          <a:effectLst/>
                        </a:rPr>
                        <a:t>/</a:t>
                      </a:r>
                      <a:r>
                        <a:rPr lang="en-US" sz="1000" u="none" strike="noStrike" dirty="0" err="1">
                          <a:effectLst/>
                        </a:rPr>
                        <a:t>Vih</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94878121"/>
                  </a:ext>
                </a:extLst>
              </a:tr>
              <a:tr h="647700">
                <a:tc vMerge="1">
                  <a:txBody>
                    <a:bodyPr/>
                    <a:lstStyle/>
                    <a:p>
                      <a:endParaRPr lang="en-US"/>
                    </a:p>
                  </a:txBody>
                  <a:tcPr/>
                </a:tc>
                <a:tc>
                  <a:txBody>
                    <a:bodyPr/>
                    <a:lstStyle/>
                    <a:p>
                      <a:pPr algn="r" fontAlgn="b"/>
                      <a:r>
                        <a:rPr lang="en-US" sz="1000" u="none" strike="noStrike">
                          <a:effectLst/>
                        </a:rPr>
                        <a:t>7</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all</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a:effectLst/>
                        </a:rPr>
                        <a:t>Pass all</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t>
                      </a:r>
                      <a:r>
                        <a:rPr lang="en-US" sz="1000" u="none" strike="noStrike" dirty="0" err="1">
                          <a:effectLst/>
                        </a:rPr>
                        <a:t>func</a:t>
                      </a:r>
                      <a:br>
                        <a:rPr lang="en-US" sz="1000" u="none" strike="noStrike" dirty="0">
                          <a:effectLst/>
                        </a:rPr>
                      </a:br>
                      <a:r>
                        <a:rPr lang="en-US" sz="1000" u="none" strike="noStrike" dirty="0">
                          <a:effectLst/>
                        </a:rPr>
                        <a:t>Fail </a:t>
                      </a:r>
                      <a:r>
                        <a:rPr lang="en-US" sz="1000" u="none" strike="noStrike" dirty="0" err="1">
                          <a:effectLst/>
                        </a:rPr>
                        <a:t>Vil</a:t>
                      </a:r>
                      <a:r>
                        <a:rPr lang="en-US" sz="1000" u="none" strike="noStrike" dirty="0">
                          <a:effectLst/>
                        </a:rPr>
                        <a:t>/</a:t>
                      </a:r>
                      <a:r>
                        <a:rPr lang="en-US" sz="1000" u="none" strike="noStrike" dirty="0" err="1">
                          <a:effectLst/>
                        </a:rPr>
                        <a:t>Vih</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000" u="none" strike="noStrike" dirty="0">
                          <a:effectLst/>
                        </a:rPr>
                        <a:t>Pass </a:t>
                      </a:r>
                      <a:r>
                        <a:rPr lang="en-US" sz="1000" u="none" strike="noStrike" dirty="0" err="1">
                          <a:effectLst/>
                        </a:rPr>
                        <a:t>func</a:t>
                      </a:r>
                      <a:br>
                        <a:rPr lang="en-US" sz="1000" u="none" strike="noStrike" dirty="0">
                          <a:effectLst/>
                        </a:rPr>
                      </a:br>
                      <a:r>
                        <a:rPr lang="en-US" sz="1000" u="none" strike="noStrike" dirty="0">
                          <a:effectLst/>
                        </a:rPr>
                        <a:t>Fail </a:t>
                      </a:r>
                      <a:r>
                        <a:rPr lang="en-US" sz="1000" u="none" strike="noStrike" dirty="0" err="1">
                          <a:effectLst/>
                        </a:rPr>
                        <a:t>Vil</a:t>
                      </a:r>
                      <a:r>
                        <a:rPr lang="en-US" sz="1000" u="none" strike="noStrike" dirty="0">
                          <a:effectLst/>
                        </a:rPr>
                        <a:t>/</a:t>
                      </a:r>
                      <a:r>
                        <a:rPr lang="en-US" sz="1000" u="none" strike="noStrike" dirty="0" err="1">
                          <a:effectLst/>
                        </a:rPr>
                        <a:t>Vih</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30299559"/>
                  </a:ext>
                </a:extLst>
              </a:tr>
            </a:tbl>
          </a:graphicData>
        </a:graphic>
      </p:graphicFrame>
      <p:pic>
        <p:nvPicPr>
          <p:cNvPr id="9" name="Picture 8">
            <a:extLst>
              <a:ext uri="{FF2B5EF4-FFF2-40B4-BE49-F238E27FC236}">
                <a16:creationId xmlns:a16="http://schemas.microsoft.com/office/drawing/2014/main" id="{3F004F55-75EF-4155-913F-D0989D7C14E8}"/>
              </a:ext>
            </a:extLst>
          </p:cNvPr>
          <p:cNvPicPr>
            <a:picLocks noChangeAspect="1"/>
          </p:cNvPicPr>
          <p:nvPr/>
        </p:nvPicPr>
        <p:blipFill>
          <a:blip r:embed="rId2">
            <a:alphaModFix/>
          </a:blip>
          <a:stretch>
            <a:fillRect/>
          </a:stretch>
        </p:blipFill>
        <p:spPr>
          <a:xfrm>
            <a:off x="1353247" y="3519997"/>
            <a:ext cx="4188315" cy="2737341"/>
          </a:xfrm>
          <a:prstGeom prst="rect">
            <a:avLst/>
          </a:prstGeom>
          <a:solidFill>
            <a:schemeClr val="bg1"/>
          </a:solidFill>
        </p:spPr>
      </p:pic>
    </p:spTree>
    <p:extLst>
      <p:ext uri="{BB962C8B-B14F-4D97-AF65-F5344CB8AC3E}">
        <p14:creationId xmlns:p14="http://schemas.microsoft.com/office/powerpoint/2010/main" val="422891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5126"/>
            <a:ext cx="9012039" cy="773928"/>
          </a:xfrm>
        </p:spPr>
        <p:txBody>
          <a:bodyPr anchor="t">
            <a:normAutofit/>
          </a:bodyPr>
          <a:lstStyle/>
          <a:p>
            <a:r>
              <a:rPr lang="en-US" dirty="0"/>
              <a:t>Payload &amp; Bus Solutions Provider</a:t>
            </a:r>
            <a:endParaRPr lang="en-US" dirty="0">
              <a:solidFill>
                <a:schemeClr val="bg1"/>
              </a:solidFill>
            </a:endParaRPr>
          </a:p>
        </p:txBody>
      </p:sp>
      <p:sp>
        <p:nvSpPr>
          <p:cNvPr id="92" name="Slide Number Placeholder 2">
            <a:extLst>
              <a:ext uri="{FF2B5EF4-FFF2-40B4-BE49-F238E27FC236}">
                <a16:creationId xmlns:a16="http://schemas.microsoft.com/office/drawing/2014/main" id="{2FDCD70B-90A3-4C70-8117-BEFA245822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F6FAB-264A-48CB-8D27-B1B5313F51D5}" type="slidenum">
              <a:rPr kumimoji="0" lang="en-US" sz="1200" b="0" i="0" u="none" strike="noStrike" kern="1200" cap="none" spc="0" normalizeH="0" baseline="0" noProof="0" smtClean="0">
                <a:ln>
                  <a:noFill/>
                </a:ln>
                <a:solidFill>
                  <a:srgbClr val="424242">
                    <a:tint val="75000"/>
                  </a:srgbClr>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424242">
                  <a:tint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538666" y="2158173"/>
            <a:ext cx="2028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Antennas</a:t>
            </a:r>
          </a:p>
        </p:txBody>
      </p:sp>
      <p:sp>
        <p:nvSpPr>
          <p:cNvPr id="99" name="TextBox 98"/>
          <p:cNvSpPr txBox="1"/>
          <p:nvPr/>
        </p:nvSpPr>
        <p:spPr>
          <a:xfrm>
            <a:off x="8835738" y="2906234"/>
            <a:ext cx="22966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Motion Control</a:t>
            </a:r>
          </a:p>
        </p:txBody>
      </p:sp>
      <p:cxnSp>
        <p:nvCxnSpPr>
          <p:cNvPr id="8" name="Straight Arrow Connector 7"/>
          <p:cNvCxnSpPr/>
          <p:nvPr/>
        </p:nvCxnSpPr>
        <p:spPr>
          <a:xfrm flipH="1">
            <a:off x="7384529" y="3174578"/>
            <a:ext cx="1467522" cy="260540"/>
          </a:xfrm>
          <a:prstGeom prst="straightConnector1">
            <a:avLst/>
          </a:prstGeom>
          <a:ln w="15875">
            <a:solidFill>
              <a:schemeClr val="bg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4991251" y="2676738"/>
            <a:ext cx="991734" cy="735604"/>
          </a:xfrm>
          <a:prstGeom prst="straightConnector1">
            <a:avLst/>
          </a:prstGeom>
          <a:ln w="15875">
            <a:solidFill>
              <a:schemeClr val="bg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6388154" y="2527505"/>
            <a:ext cx="370938" cy="777343"/>
          </a:xfrm>
          <a:prstGeom prst="straightConnector1">
            <a:avLst/>
          </a:prstGeom>
          <a:ln w="15875">
            <a:solidFill>
              <a:schemeClr val="bg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143651" y="2829138"/>
            <a:ext cx="991734" cy="735604"/>
          </a:xfrm>
          <a:prstGeom prst="straightConnector1">
            <a:avLst/>
          </a:prstGeom>
          <a:ln w="15875">
            <a:solidFill>
              <a:schemeClr val="bg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4986768" y="3786427"/>
            <a:ext cx="1097280" cy="1035931"/>
          </a:xfrm>
          <a:prstGeom prst="straightConnector1">
            <a:avLst/>
          </a:prstGeom>
          <a:ln w="15875">
            <a:solidFill>
              <a:schemeClr val="bg1"/>
            </a:solidFill>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6657491" y="4115059"/>
            <a:ext cx="212993" cy="1271676"/>
          </a:xfrm>
          <a:prstGeom prst="straightConnector1">
            <a:avLst/>
          </a:prstGeom>
          <a:ln w="15875">
            <a:solidFill>
              <a:schemeClr val="bg1"/>
            </a:solidFill>
            <a:headEnd w="lg" len="med"/>
            <a:tailEnd type="triangle"/>
          </a:ln>
        </p:spPr>
        <p:style>
          <a:lnRef idx="1">
            <a:schemeClr val="accent1"/>
          </a:lnRef>
          <a:fillRef idx="0">
            <a:schemeClr val="accent1"/>
          </a:fillRef>
          <a:effectRef idx="0">
            <a:schemeClr val="accent1"/>
          </a:effectRef>
          <a:fontRef idx="minor">
            <a:schemeClr val="tx1"/>
          </a:fontRef>
        </p:style>
      </p:cxnSp>
      <p:pic>
        <p:nvPicPr>
          <p:cNvPr id="51" name="Picture 7">
            <a:extLst>
              <a:ext uri="{FF2B5EF4-FFF2-40B4-BE49-F238E27FC236}">
                <a16:creationId xmlns:a16="http://schemas.microsoft.com/office/drawing/2014/main" id="{90539541-2771-4754-96CF-2D9BC49B75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289832" y="2590949"/>
            <a:ext cx="6725996" cy="2421358"/>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Connector 51">
            <a:extLst>
              <a:ext uri="{FF2B5EF4-FFF2-40B4-BE49-F238E27FC236}">
                <a16:creationId xmlns:a16="http://schemas.microsoft.com/office/drawing/2014/main" id="{88A17A49-0F7F-4EE1-B35F-2E5B33C05310}"/>
              </a:ext>
            </a:extLst>
          </p:cNvPr>
          <p:cNvCxnSpPr>
            <a:cxnSpLocks/>
          </p:cNvCxnSpPr>
          <p:nvPr/>
        </p:nvCxnSpPr>
        <p:spPr bwMode="auto">
          <a:xfrm flipH="1">
            <a:off x="6176378" y="4463265"/>
            <a:ext cx="290319" cy="591687"/>
          </a:xfrm>
          <a:prstGeom prst="line">
            <a:avLst/>
          </a:prstGeom>
          <a:noFill/>
          <a:ln w="15875" cap="rnd" cmpd="sng" algn="ctr">
            <a:solidFill>
              <a:srgbClr val="E35530"/>
            </a:solidFill>
            <a:prstDash val="solid"/>
            <a:round/>
            <a:headEnd type="oval" w="lg" len="lg"/>
            <a:tailEnd type="none" w="med" len="med"/>
          </a:ln>
          <a:effectLst/>
        </p:spPr>
      </p:cxnSp>
      <p:cxnSp>
        <p:nvCxnSpPr>
          <p:cNvPr id="53" name="Straight Connector 52">
            <a:extLst>
              <a:ext uri="{FF2B5EF4-FFF2-40B4-BE49-F238E27FC236}">
                <a16:creationId xmlns:a16="http://schemas.microsoft.com/office/drawing/2014/main" id="{7F2AD9C3-3DBD-41EF-A6CE-41864DA191D7}"/>
              </a:ext>
            </a:extLst>
          </p:cNvPr>
          <p:cNvCxnSpPr>
            <a:cxnSpLocks/>
          </p:cNvCxnSpPr>
          <p:nvPr/>
        </p:nvCxnSpPr>
        <p:spPr bwMode="auto">
          <a:xfrm>
            <a:off x="6388154" y="3719170"/>
            <a:ext cx="2463897" cy="876142"/>
          </a:xfrm>
          <a:prstGeom prst="line">
            <a:avLst/>
          </a:prstGeom>
          <a:noFill/>
          <a:ln w="15875" cap="rnd" cmpd="sng" algn="ctr">
            <a:solidFill>
              <a:srgbClr val="E35530"/>
            </a:solidFill>
            <a:prstDash val="solid"/>
            <a:round/>
            <a:headEnd type="oval" w="lg" len="lg"/>
            <a:tailEnd type="none" w="med" len="med"/>
          </a:ln>
          <a:effectLst/>
        </p:spPr>
      </p:cxnSp>
      <p:cxnSp>
        <p:nvCxnSpPr>
          <p:cNvPr id="54" name="Straight Connector 53">
            <a:extLst>
              <a:ext uri="{FF2B5EF4-FFF2-40B4-BE49-F238E27FC236}">
                <a16:creationId xmlns:a16="http://schemas.microsoft.com/office/drawing/2014/main" id="{6FFE5A92-57A5-4651-8D13-00B43DA82F02}"/>
              </a:ext>
            </a:extLst>
          </p:cNvPr>
          <p:cNvCxnSpPr>
            <a:cxnSpLocks/>
          </p:cNvCxnSpPr>
          <p:nvPr/>
        </p:nvCxnSpPr>
        <p:spPr bwMode="auto">
          <a:xfrm flipH="1">
            <a:off x="2843295" y="4401907"/>
            <a:ext cx="2926223" cy="508018"/>
          </a:xfrm>
          <a:prstGeom prst="line">
            <a:avLst/>
          </a:prstGeom>
          <a:noFill/>
          <a:ln w="15875" cap="rnd" cmpd="sng" algn="ctr">
            <a:solidFill>
              <a:srgbClr val="E35530"/>
            </a:solidFill>
            <a:prstDash val="solid"/>
            <a:round/>
            <a:headEnd type="oval" w="lg" len="lg"/>
            <a:tailEnd type="none" w="med" len="med"/>
          </a:ln>
          <a:effectLst/>
        </p:spPr>
      </p:cxnSp>
      <p:cxnSp>
        <p:nvCxnSpPr>
          <p:cNvPr id="55" name="Straight Connector 54">
            <a:extLst>
              <a:ext uri="{FF2B5EF4-FFF2-40B4-BE49-F238E27FC236}">
                <a16:creationId xmlns:a16="http://schemas.microsoft.com/office/drawing/2014/main" id="{C0995186-AB59-4700-A401-53E5F7C93D6D}"/>
              </a:ext>
            </a:extLst>
          </p:cNvPr>
          <p:cNvCxnSpPr>
            <a:cxnSpLocks/>
          </p:cNvCxnSpPr>
          <p:nvPr/>
        </p:nvCxnSpPr>
        <p:spPr bwMode="auto">
          <a:xfrm flipH="1" flipV="1">
            <a:off x="4325103" y="2545477"/>
            <a:ext cx="1101235" cy="1050469"/>
          </a:xfrm>
          <a:prstGeom prst="line">
            <a:avLst/>
          </a:prstGeom>
          <a:noFill/>
          <a:ln w="15875" cap="rnd" cmpd="sng" algn="ctr">
            <a:solidFill>
              <a:srgbClr val="E35530"/>
            </a:solidFill>
            <a:prstDash val="solid"/>
            <a:round/>
            <a:headEnd type="oval" w="lg" len="lg"/>
            <a:tailEnd type="none" w="lg" len="lg"/>
          </a:ln>
          <a:effectLst/>
        </p:spPr>
      </p:cxnSp>
      <p:cxnSp>
        <p:nvCxnSpPr>
          <p:cNvPr id="56" name="Straight Connector 55">
            <a:extLst>
              <a:ext uri="{FF2B5EF4-FFF2-40B4-BE49-F238E27FC236}">
                <a16:creationId xmlns:a16="http://schemas.microsoft.com/office/drawing/2014/main" id="{056900D6-8A4C-4B38-94A1-F95E54EE97C9}"/>
              </a:ext>
            </a:extLst>
          </p:cNvPr>
          <p:cNvCxnSpPr>
            <a:cxnSpLocks/>
          </p:cNvCxnSpPr>
          <p:nvPr/>
        </p:nvCxnSpPr>
        <p:spPr bwMode="auto">
          <a:xfrm flipV="1">
            <a:off x="5703493" y="2564061"/>
            <a:ext cx="1418750" cy="651116"/>
          </a:xfrm>
          <a:prstGeom prst="line">
            <a:avLst/>
          </a:prstGeom>
          <a:noFill/>
          <a:ln w="15875" cap="rnd" cmpd="sng" algn="ctr">
            <a:solidFill>
              <a:srgbClr val="E35530"/>
            </a:solidFill>
            <a:prstDash val="solid"/>
            <a:round/>
            <a:headEnd type="oval" w="lg" len="lg"/>
            <a:tailEnd type="none" w="med" len="med"/>
          </a:ln>
          <a:effectLst/>
        </p:spPr>
      </p:cxnSp>
      <p:pic>
        <p:nvPicPr>
          <p:cNvPr id="58" name="Picture 57">
            <a:extLst>
              <a:ext uri="{FF2B5EF4-FFF2-40B4-BE49-F238E27FC236}">
                <a16:creationId xmlns:a16="http://schemas.microsoft.com/office/drawing/2014/main" id="{924ECBE6-64C6-4EDA-A00D-AC6F15AA3B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2466" y="5404993"/>
            <a:ext cx="764234" cy="611860"/>
          </a:xfrm>
          <a:prstGeom prst="rect">
            <a:avLst/>
          </a:prstGeom>
        </p:spPr>
      </p:pic>
      <p:pic>
        <p:nvPicPr>
          <p:cNvPr id="59" name="Picture 58">
            <a:extLst>
              <a:ext uri="{FF2B5EF4-FFF2-40B4-BE49-F238E27FC236}">
                <a16:creationId xmlns:a16="http://schemas.microsoft.com/office/drawing/2014/main" id="{5ED7F1D4-1F6D-4032-B3BC-8D417E3078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435"/>
          <a:stretch/>
        </p:blipFill>
        <p:spPr>
          <a:xfrm>
            <a:off x="8754466" y="5510294"/>
            <a:ext cx="592003" cy="410784"/>
          </a:xfrm>
          <a:prstGeom prst="rect">
            <a:avLst/>
          </a:prstGeom>
        </p:spPr>
      </p:pic>
      <p:pic>
        <p:nvPicPr>
          <p:cNvPr id="60" name="Picture 59">
            <a:extLst>
              <a:ext uri="{FF2B5EF4-FFF2-40B4-BE49-F238E27FC236}">
                <a16:creationId xmlns:a16="http://schemas.microsoft.com/office/drawing/2014/main" id="{CAD21660-4351-40BE-8980-F073D8E7CE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8131" y="5444501"/>
            <a:ext cx="546065" cy="601902"/>
          </a:xfrm>
          <a:prstGeom prst="rect">
            <a:avLst/>
          </a:prstGeom>
        </p:spPr>
      </p:pic>
      <p:sp>
        <p:nvSpPr>
          <p:cNvPr id="61" name="TextBox 60">
            <a:extLst>
              <a:ext uri="{FF2B5EF4-FFF2-40B4-BE49-F238E27FC236}">
                <a16:creationId xmlns:a16="http://schemas.microsoft.com/office/drawing/2014/main" id="{30FF844A-7FD9-479F-AE55-2A4C348E7D08}"/>
              </a:ext>
            </a:extLst>
          </p:cNvPr>
          <p:cNvSpPr txBox="1"/>
          <p:nvPr/>
        </p:nvSpPr>
        <p:spPr>
          <a:xfrm>
            <a:off x="8734364" y="4684241"/>
            <a:ext cx="1506748" cy="237351"/>
          </a:xfrm>
          <a:prstGeom prst="rect">
            <a:avLst/>
          </a:prstGeom>
          <a:noFill/>
        </p:spPr>
        <p:txBody>
          <a:bodyPr wrap="square" lIns="0" tIns="0" rIns="0" bIns="0" rtlCol="0">
            <a:noAutofit/>
          </a:bodyPr>
          <a:lstStyle/>
          <a:p>
            <a:pPr marL="177694" marR="0" lvl="0" indent="-177694" algn="l" defTabSz="710774" rtl="0" eaLnBrk="0" fontAlgn="base" latinLnBrk="0" hangingPunct="0">
              <a:lnSpc>
                <a:spcPct val="100000"/>
              </a:lnSpc>
              <a:spcBef>
                <a:spcPts val="400"/>
              </a:spcBef>
              <a:spcAft>
                <a:spcPct val="0"/>
              </a:spcAft>
              <a:buClrTx/>
              <a:buSzTx/>
              <a:buFontTx/>
              <a:buNone/>
              <a:tabLst/>
              <a:defRPr/>
            </a:pPr>
            <a:r>
              <a:rPr kumimoji="0" lang="en-GB" sz="1600" b="0" i="0" u="none" strike="noStrike" kern="0" cap="none" spc="0" normalizeH="0" baseline="0" noProof="0" dirty="0">
                <a:ln>
                  <a:noFill/>
                </a:ln>
                <a:solidFill>
                  <a:srgbClr val="E35530"/>
                </a:solidFill>
                <a:effectLst/>
                <a:uLnTx/>
                <a:uFillTx/>
                <a:latin typeface="IBM Plex Sans Medium" panose="020B0503050203000203" pitchFamily="34" charset="0"/>
                <a:ea typeface="+mn-ea"/>
                <a:cs typeface="Arial"/>
              </a:rPr>
              <a:t>Motion Control</a:t>
            </a:r>
          </a:p>
        </p:txBody>
      </p:sp>
      <p:sp>
        <p:nvSpPr>
          <p:cNvPr id="62" name="TextBox 61">
            <a:extLst>
              <a:ext uri="{FF2B5EF4-FFF2-40B4-BE49-F238E27FC236}">
                <a16:creationId xmlns:a16="http://schemas.microsoft.com/office/drawing/2014/main" id="{E962E498-005B-4152-9ED0-145EEF79459E}"/>
              </a:ext>
            </a:extLst>
          </p:cNvPr>
          <p:cNvSpPr txBox="1"/>
          <p:nvPr/>
        </p:nvSpPr>
        <p:spPr>
          <a:xfrm>
            <a:off x="8750283" y="5002999"/>
            <a:ext cx="2232521" cy="571475"/>
          </a:xfrm>
          <a:prstGeom prst="rect">
            <a:avLst/>
          </a:prstGeom>
          <a:noFill/>
        </p:spPr>
        <p:txBody>
          <a:bodyPr wrap="square" lIns="0" tIns="0" rIns="0" bIns="0" rtlCol="0">
            <a:normAutofit/>
          </a:bodyPr>
          <a:lstStyle>
            <a:defPPr>
              <a:defRPr lang="en-US"/>
            </a:defPPr>
            <a:lvl1pPr marL="0" marR="0" lvl="0" indent="0" defTabSz="710987" latinLnBrk="0">
              <a:lnSpc>
                <a:spcPct val="100000"/>
              </a:lnSpc>
              <a:spcBef>
                <a:spcPts val="200"/>
              </a:spcBef>
              <a:buClrTx/>
              <a:buSzTx/>
              <a:buFontTx/>
              <a:buNone/>
              <a:tabLst/>
              <a:defRPr kumimoji="0" sz="900" b="0" i="0" u="none" strike="noStrike" cap="none" spc="0" normalizeH="0" baseline="0">
                <a:ln>
                  <a:noFill/>
                </a:ln>
                <a:solidFill>
                  <a:srgbClr val="212529"/>
                </a:solidFill>
                <a:effectLst/>
                <a:uLnTx/>
                <a:uFillTx/>
                <a:latin typeface="Libre Franklin Light"/>
                <a:cs typeface="Arial"/>
              </a:defRPr>
            </a:lvl1pPr>
          </a:lstStyle>
          <a:p>
            <a:pPr marL="0" marR="0" lvl="0" indent="0" algn="l" defTabSz="710774" rtl="0" eaLnBrk="0" fontAlgn="base" latinLnBrk="0" hangingPunct="0">
              <a:lnSpc>
                <a:spcPct val="100000"/>
              </a:lnSpc>
              <a:spcBef>
                <a:spcPts val="200"/>
              </a:spcBef>
              <a:spcAft>
                <a:spcPct val="0"/>
              </a:spcAft>
              <a:buClrTx/>
              <a:buSzTx/>
              <a:buFontTx/>
              <a:buNone/>
              <a:tabLst/>
              <a:defRPr/>
            </a:pP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Actuators, DC motors, </a:t>
            </a:r>
            <a:b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b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electronic controls</a:t>
            </a:r>
          </a:p>
        </p:txBody>
      </p:sp>
      <p:sp>
        <p:nvSpPr>
          <p:cNvPr id="73" name="TextBox 72">
            <a:extLst>
              <a:ext uri="{FF2B5EF4-FFF2-40B4-BE49-F238E27FC236}">
                <a16:creationId xmlns:a16="http://schemas.microsoft.com/office/drawing/2014/main" id="{CDE4C80B-EC56-4A0A-A2F8-3AB616B6B9A9}"/>
              </a:ext>
            </a:extLst>
          </p:cNvPr>
          <p:cNvSpPr txBox="1"/>
          <p:nvPr/>
        </p:nvSpPr>
        <p:spPr>
          <a:xfrm>
            <a:off x="2711992" y="1138421"/>
            <a:ext cx="3270993" cy="372357"/>
          </a:xfrm>
          <a:prstGeom prst="rect">
            <a:avLst/>
          </a:prstGeom>
          <a:noFill/>
        </p:spPr>
        <p:txBody>
          <a:bodyPr wrap="square" lIns="0" tIns="0" rIns="0" bIns="0" rtlCol="0">
            <a:noAutofit/>
          </a:bodyPr>
          <a:lstStyle/>
          <a:p>
            <a:pPr marL="177694" marR="0" lvl="0" indent="-177694" algn="l" defTabSz="710774" rtl="0" eaLnBrk="0" fontAlgn="base" latinLnBrk="0" hangingPunct="0">
              <a:lnSpc>
                <a:spcPct val="100000"/>
              </a:lnSpc>
              <a:spcBef>
                <a:spcPts val="400"/>
              </a:spcBef>
              <a:spcAft>
                <a:spcPct val="0"/>
              </a:spcAft>
              <a:buClrTx/>
              <a:buSzTx/>
              <a:buFontTx/>
              <a:buNone/>
              <a:tabLst/>
              <a:defRPr/>
            </a:pPr>
            <a:r>
              <a:rPr kumimoji="0" lang="en-GB" sz="1600" b="0" i="0" u="none" strike="noStrike" kern="0" cap="none" spc="0" normalizeH="0" baseline="0" noProof="0" dirty="0">
                <a:ln>
                  <a:noFill/>
                </a:ln>
                <a:solidFill>
                  <a:srgbClr val="E35530"/>
                </a:solidFill>
                <a:effectLst/>
                <a:uLnTx/>
                <a:uFillTx/>
                <a:latin typeface="IBM Plex Sans Medium" panose="020B0503050203000203" pitchFamily="34" charset="0"/>
                <a:ea typeface="+mn-ea"/>
                <a:cs typeface="Arial"/>
              </a:rPr>
              <a:t>Avionics &amp; Mission Processing</a:t>
            </a:r>
          </a:p>
        </p:txBody>
      </p:sp>
      <p:sp>
        <p:nvSpPr>
          <p:cNvPr id="74" name="TextBox 73">
            <a:extLst>
              <a:ext uri="{FF2B5EF4-FFF2-40B4-BE49-F238E27FC236}">
                <a16:creationId xmlns:a16="http://schemas.microsoft.com/office/drawing/2014/main" id="{CF96591B-31DC-46A1-AC74-42CD20073E49}"/>
              </a:ext>
            </a:extLst>
          </p:cNvPr>
          <p:cNvSpPr txBox="1"/>
          <p:nvPr/>
        </p:nvSpPr>
        <p:spPr>
          <a:xfrm>
            <a:off x="2719669" y="1442906"/>
            <a:ext cx="2674354" cy="571614"/>
          </a:xfrm>
          <a:prstGeom prst="rect">
            <a:avLst/>
          </a:prstGeom>
          <a:noFill/>
        </p:spPr>
        <p:txBody>
          <a:bodyPr wrap="square" lIns="0" tIns="0" rIns="0" bIns="0" rtlCol="0">
            <a:normAutofit/>
          </a:bodyPr>
          <a:lstStyle>
            <a:defPPr>
              <a:defRPr lang="en-US"/>
            </a:defPPr>
            <a:lvl1pPr marL="0" marR="0" lvl="0" indent="0" defTabSz="710987" latinLnBrk="0">
              <a:lnSpc>
                <a:spcPct val="100000"/>
              </a:lnSpc>
              <a:spcBef>
                <a:spcPts val="200"/>
              </a:spcBef>
              <a:buClrTx/>
              <a:buSzTx/>
              <a:buFontTx/>
              <a:buNone/>
              <a:tabLst/>
              <a:defRPr kumimoji="0" sz="900" b="0" i="0" u="none" strike="noStrike" cap="none" spc="0" normalizeH="0" baseline="0">
                <a:ln>
                  <a:noFill/>
                </a:ln>
                <a:solidFill>
                  <a:srgbClr val="212529"/>
                </a:solidFill>
                <a:effectLst/>
                <a:uLnTx/>
                <a:uFillTx/>
                <a:latin typeface="Libre Franklin Light"/>
                <a:cs typeface="Arial"/>
              </a:defRPr>
            </a:lvl1pPr>
          </a:lstStyle>
          <a:p>
            <a:pPr marL="0" marR="0" lvl="0" indent="0" algn="l" defTabSz="710774" rtl="0" eaLnBrk="0" fontAlgn="base" latinLnBrk="0" hangingPunct="0">
              <a:lnSpc>
                <a:spcPct val="100000"/>
              </a:lnSpc>
              <a:spcBef>
                <a:spcPts val="200"/>
              </a:spcBef>
              <a:spcAft>
                <a:spcPct val="0"/>
              </a:spcAft>
              <a:buClrTx/>
              <a:buSzTx/>
              <a:buFontTx/>
              <a:buNone/>
              <a:tabLst/>
              <a:defRPr/>
            </a:pP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Processors, ASICs, IP cores,</a:t>
            </a:r>
            <a:b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b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Rad-Hard ICs, memory, interconnects</a:t>
            </a:r>
          </a:p>
        </p:txBody>
      </p:sp>
      <p:pic>
        <p:nvPicPr>
          <p:cNvPr id="75" name="Grafik 12">
            <a:extLst>
              <a:ext uri="{FF2B5EF4-FFF2-40B4-BE49-F238E27FC236}">
                <a16:creationId xmlns:a16="http://schemas.microsoft.com/office/drawing/2014/main" id="{1F070166-1EA0-40E5-ADB7-88AA76AEB290}"/>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03122" y="1899107"/>
            <a:ext cx="773420" cy="790480"/>
          </a:xfrm>
          <a:prstGeom prst="rect">
            <a:avLst/>
          </a:prstGeom>
        </p:spPr>
      </p:pic>
      <p:pic>
        <p:nvPicPr>
          <p:cNvPr id="77" name="Picture 76">
            <a:extLst>
              <a:ext uri="{FF2B5EF4-FFF2-40B4-BE49-F238E27FC236}">
                <a16:creationId xmlns:a16="http://schemas.microsoft.com/office/drawing/2014/main" id="{BF1AAE50-57AF-4A39-9764-2487DA4CDA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8166" y="5987667"/>
            <a:ext cx="380390" cy="671376"/>
          </a:xfrm>
          <a:prstGeom prst="rect">
            <a:avLst/>
          </a:prstGeom>
        </p:spPr>
      </p:pic>
      <p:pic>
        <p:nvPicPr>
          <p:cNvPr id="78" name="Picture 77">
            <a:extLst>
              <a:ext uri="{FF2B5EF4-FFF2-40B4-BE49-F238E27FC236}">
                <a16:creationId xmlns:a16="http://schemas.microsoft.com/office/drawing/2014/main" id="{7A70EEE3-504D-49C1-B2DE-F866B5E301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32313" y="5551120"/>
            <a:ext cx="522127" cy="436547"/>
          </a:xfrm>
          <a:prstGeom prst="rect">
            <a:avLst/>
          </a:prstGeom>
          <a:effectLst/>
        </p:spPr>
      </p:pic>
      <p:pic>
        <p:nvPicPr>
          <p:cNvPr id="80" name="Picture 79">
            <a:extLst>
              <a:ext uri="{FF2B5EF4-FFF2-40B4-BE49-F238E27FC236}">
                <a16:creationId xmlns:a16="http://schemas.microsoft.com/office/drawing/2014/main" id="{8F3334C7-5521-4184-8F4A-0035D60ABB8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96327" y="5556018"/>
            <a:ext cx="516855" cy="432139"/>
          </a:xfrm>
          <a:prstGeom prst="rect">
            <a:avLst/>
          </a:prstGeom>
          <a:effectLst/>
        </p:spPr>
      </p:pic>
      <p:pic>
        <p:nvPicPr>
          <p:cNvPr id="81" name="Picture 80">
            <a:extLst>
              <a:ext uri="{FF2B5EF4-FFF2-40B4-BE49-F238E27FC236}">
                <a16:creationId xmlns:a16="http://schemas.microsoft.com/office/drawing/2014/main" id="{FF52FE92-5507-47D9-BC0D-04767AEA2D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27141" y="6179577"/>
            <a:ext cx="541516" cy="351495"/>
          </a:xfrm>
          <a:prstGeom prst="rect">
            <a:avLst/>
          </a:prstGeom>
        </p:spPr>
      </p:pic>
      <p:sp>
        <p:nvSpPr>
          <p:cNvPr id="82" name="TextBox 81">
            <a:extLst>
              <a:ext uri="{FF2B5EF4-FFF2-40B4-BE49-F238E27FC236}">
                <a16:creationId xmlns:a16="http://schemas.microsoft.com/office/drawing/2014/main" id="{AEBE6D34-64F5-4808-BCEC-B3F8365D4399}"/>
              </a:ext>
            </a:extLst>
          </p:cNvPr>
          <p:cNvSpPr txBox="1"/>
          <p:nvPr/>
        </p:nvSpPr>
        <p:spPr>
          <a:xfrm>
            <a:off x="2346911" y="4779229"/>
            <a:ext cx="1347399" cy="228084"/>
          </a:xfrm>
          <a:prstGeom prst="rect">
            <a:avLst/>
          </a:prstGeom>
          <a:noFill/>
        </p:spPr>
        <p:txBody>
          <a:bodyPr wrap="square" lIns="0" tIns="0" rIns="0" bIns="0" rtlCol="0">
            <a:noAutofit/>
          </a:bodyPr>
          <a:lstStyle/>
          <a:p>
            <a:pPr marL="177694" marR="0" lvl="0" indent="-177694" algn="l" defTabSz="710774" rtl="0" eaLnBrk="0" fontAlgn="base" latinLnBrk="0" hangingPunct="0">
              <a:lnSpc>
                <a:spcPct val="100000"/>
              </a:lnSpc>
              <a:spcBef>
                <a:spcPts val="400"/>
              </a:spcBef>
              <a:spcAft>
                <a:spcPct val="0"/>
              </a:spcAft>
              <a:buClrTx/>
              <a:buSzTx/>
              <a:buFontTx/>
              <a:buNone/>
              <a:tabLst/>
              <a:defRPr/>
            </a:pPr>
            <a:r>
              <a:rPr kumimoji="0" lang="en-GB" sz="1600" b="0" i="0" u="none" strike="noStrike" kern="0" cap="none" spc="0" normalizeH="0" baseline="0" noProof="0" dirty="0">
                <a:ln>
                  <a:noFill/>
                </a:ln>
                <a:solidFill>
                  <a:srgbClr val="E35530"/>
                </a:solidFill>
                <a:effectLst/>
                <a:uLnTx/>
                <a:uFillTx/>
                <a:latin typeface="IBM Plex Sans Medium" panose="020B0503050203000203" pitchFamily="34" charset="0"/>
                <a:ea typeface="+mn-ea"/>
                <a:cs typeface="Arial"/>
              </a:rPr>
              <a:t>RF</a:t>
            </a:r>
          </a:p>
        </p:txBody>
      </p:sp>
      <p:sp>
        <p:nvSpPr>
          <p:cNvPr id="83" name="TextBox 82">
            <a:extLst>
              <a:ext uri="{FF2B5EF4-FFF2-40B4-BE49-F238E27FC236}">
                <a16:creationId xmlns:a16="http://schemas.microsoft.com/office/drawing/2014/main" id="{394A3090-8CC1-4DD2-B250-D9E6A5D582FD}"/>
              </a:ext>
            </a:extLst>
          </p:cNvPr>
          <p:cNvSpPr txBox="1"/>
          <p:nvPr/>
        </p:nvSpPr>
        <p:spPr>
          <a:xfrm>
            <a:off x="2346911" y="5084286"/>
            <a:ext cx="2261317" cy="566035"/>
          </a:xfrm>
          <a:prstGeom prst="rect">
            <a:avLst/>
          </a:prstGeom>
          <a:noFill/>
        </p:spPr>
        <p:txBody>
          <a:bodyPr wrap="square" lIns="0" tIns="0" rIns="0" bIns="0" rtlCol="0">
            <a:normAutofit/>
          </a:bodyPr>
          <a:lstStyle>
            <a:defPPr>
              <a:defRPr lang="en-US"/>
            </a:defPPr>
            <a:lvl1pPr marL="0" marR="0" lvl="0" indent="0" defTabSz="710987" latinLnBrk="0">
              <a:lnSpc>
                <a:spcPct val="100000"/>
              </a:lnSpc>
              <a:spcBef>
                <a:spcPts val="200"/>
              </a:spcBef>
              <a:buClrTx/>
              <a:buSzTx/>
              <a:buFontTx/>
              <a:buNone/>
              <a:tabLst/>
              <a:defRPr kumimoji="0" sz="900" b="0" i="0" u="none" strike="noStrike" cap="none" spc="0" normalizeH="0" baseline="0">
                <a:ln>
                  <a:noFill/>
                </a:ln>
                <a:solidFill>
                  <a:srgbClr val="212529"/>
                </a:solidFill>
                <a:effectLst/>
                <a:uLnTx/>
                <a:uFillTx/>
                <a:latin typeface="Libre Franklin Light"/>
                <a:cs typeface="Arial"/>
              </a:defRPr>
            </a:lvl1pPr>
          </a:lstStyle>
          <a:p>
            <a:pPr marL="0" marR="0" lvl="0" indent="0" algn="l" defTabSz="710774" rtl="0" eaLnBrk="0" fontAlgn="base" latinLnBrk="0" hangingPunct="0">
              <a:lnSpc>
                <a:spcPct val="100000"/>
              </a:lnSpc>
              <a:spcBef>
                <a:spcPts val="200"/>
              </a:spcBef>
              <a:spcAft>
                <a:spcPct val="0"/>
              </a:spcAft>
              <a:buClrTx/>
              <a:buSzTx/>
              <a:buFontTx/>
              <a:buNone/>
              <a:tabLst/>
              <a:defRPr/>
            </a:pP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Waveguide, filters, rotary joints, SSPA, LNA, Switches</a:t>
            </a:r>
          </a:p>
          <a:p>
            <a:pPr marL="0" marR="0" lvl="0" indent="0" algn="l" defTabSz="710774" rtl="0" eaLnBrk="0" fontAlgn="base" latinLnBrk="0" hangingPunct="0">
              <a:lnSpc>
                <a:spcPct val="100000"/>
              </a:lnSpc>
              <a:spcBef>
                <a:spcPts val="200"/>
              </a:spcBef>
              <a:spcAft>
                <a:spcPct val="0"/>
              </a:spcAft>
              <a:buClrTx/>
              <a:buSzTx/>
              <a:buFontTx/>
              <a:buNone/>
              <a:tabLst/>
              <a:defRPr/>
            </a:pPr>
            <a:endPar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endParaRPr>
          </a:p>
        </p:txBody>
      </p:sp>
      <p:pic>
        <p:nvPicPr>
          <p:cNvPr id="84" name="Picture 2">
            <a:extLst>
              <a:ext uri="{FF2B5EF4-FFF2-40B4-BE49-F238E27FC236}">
                <a16:creationId xmlns:a16="http://schemas.microsoft.com/office/drawing/2014/main" id="{5E93352D-76CF-4400-A01B-F97B5EF4E8D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48164" y="5538474"/>
            <a:ext cx="627715" cy="427988"/>
          </a:xfrm>
          <a:prstGeom prst="rect">
            <a:avLst/>
          </a:prstGeom>
          <a:solidFill>
            <a:srgbClr val="343A40"/>
          </a:solidFill>
          <a:ln w="76200">
            <a:noFill/>
            <a:miter lim="800000"/>
            <a:headEnd/>
            <a:tailEnd/>
          </a:ln>
        </p:spPr>
      </p:pic>
      <p:pic>
        <p:nvPicPr>
          <p:cNvPr id="86" name="Picture 85">
            <a:extLst>
              <a:ext uri="{FF2B5EF4-FFF2-40B4-BE49-F238E27FC236}">
                <a16:creationId xmlns:a16="http://schemas.microsoft.com/office/drawing/2014/main" id="{9CD62C6B-D29A-4562-AC9A-7882918D1C0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64261" y="1869234"/>
            <a:ext cx="742779" cy="600813"/>
          </a:xfrm>
          <a:prstGeom prst="rect">
            <a:avLst/>
          </a:prstGeom>
        </p:spPr>
      </p:pic>
      <p:pic>
        <p:nvPicPr>
          <p:cNvPr id="87" name="Picture 86">
            <a:extLst>
              <a:ext uri="{FF2B5EF4-FFF2-40B4-BE49-F238E27FC236}">
                <a16:creationId xmlns:a16="http://schemas.microsoft.com/office/drawing/2014/main" id="{1F78B212-2EB2-4297-920C-C2A339F0F1C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5373" y="1958560"/>
            <a:ext cx="855274" cy="449153"/>
          </a:xfrm>
          <a:prstGeom prst="rect">
            <a:avLst/>
          </a:prstGeom>
        </p:spPr>
      </p:pic>
      <p:sp>
        <p:nvSpPr>
          <p:cNvPr id="88" name="TextBox 87">
            <a:extLst>
              <a:ext uri="{FF2B5EF4-FFF2-40B4-BE49-F238E27FC236}">
                <a16:creationId xmlns:a16="http://schemas.microsoft.com/office/drawing/2014/main" id="{3F83E2BE-F237-4BD7-BA97-0F64EC74CA21}"/>
              </a:ext>
            </a:extLst>
          </p:cNvPr>
          <p:cNvSpPr txBox="1"/>
          <p:nvPr/>
        </p:nvSpPr>
        <p:spPr>
          <a:xfrm>
            <a:off x="7178878" y="1138421"/>
            <a:ext cx="2171546" cy="332218"/>
          </a:xfrm>
          <a:prstGeom prst="rect">
            <a:avLst/>
          </a:prstGeom>
          <a:noFill/>
        </p:spPr>
        <p:txBody>
          <a:bodyPr wrap="square" lIns="0" tIns="0" rIns="0" bIns="0" rtlCol="0">
            <a:normAutofit/>
          </a:bodyPr>
          <a:lstStyle/>
          <a:p>
            <a:pPr marL="177694" marR="0" lvl="0" indent="-177694" algn="l" defTabSz="710774" rtl="0" eaLnBrk="0" fontAlgn="base" latinLnBrk="0" hangingPunct="0">
              <a:lnSpc>
                <a:spcPct val="100000"/>
              </a:lnSpc>
              <a:spcBef>
                <a:spcPts val="400"/>
              </a:spcBef>
              <a:spcAft>
                <a:spcPct val="0"/>
              </a:spcAft>
              <a:buClrTx/>
              <a:buSzTx/>
              <a:buFontTx/>
              <a:buNone/>
              <a:tabLst/>
              <a:defRPr/>
            </a:pPr>
            <a:r>
              <a:rPr kumimoji="0" lang="en-GB" sz="1600" b="0" i="0" u="none" strike="noStrike" kern="0" cap="none" spc="0" normalizeH="0" baseline="0" noProof="0" dirty="0">
                <a:ln>
                  <a:noFill/>
                </a:ln>
                <a:solidFill>
                  <a:srgbClr val="E35530"/>
                </a:solidFill>
                <a:effectLst/>
                <a:uLnTx/>
                <a:uFillTx/>
                <a:latin typeface="IBM Plex Sans Medium" panose="020B0503050203000203" pitchFamily="34" charset="0"/>
                <a:ea typeface="+mn-ea"/>
                <a:cs typeface="Arial"/>
              </a:rPr>
              <a:t>Antenna Products</a:t>
            </a:r>
          </a:p>
        </p:txBody>
      </p:sp>
      <p:sp>
        <p:nvSpPr>
          <p:cNvPr id="89" name="TextBox 88">
            <a:extLst>
              <a:ext uri="{FF2B5EF4-FFF2-40B4-BE49-F238E27FC236}">
                <a16:creationId xmlns:a16="http://schemas.microsoft.com/office/drawing/2014/main" id="{22A26DAA-4D6E-4E84-B9A8-D86A37B5B197}"/>
              </a:ext>
            </a:extLst>
          </p:cNvPr>
          <p:cNvSpPr txBox="1"/>
          <p:nvPr/>
        </p:nvSpPr>
        <p:spPr>
          <a:xfrm>
            <a:off x="7178878" y="1442906"/>
            <a:ext cx="2644174" cy="735084"/>
          </a:xfrm>
          <a:prstGeom prst="rect">
            <a:avLst/>
          </a:prstGeom>
          <a:noFill/>
        </p:spPr>
        <p:txBody>
          <a:bodyPr wrap="square" lIns="0" tIns="0" rIns="0" bIns="0" rtlCol="0">
            <a:normAutofit/>
          </a:bodyPr>
          <a:lstStyle>
            <a:defPPr>
              <a:defRPr lang="en-US"/>
            </a:defPPr>
            <a:lvl1pPr marL="0" marR="0" lvl="0" indent="0" defTabSz="710987" latinLnBrk="0">
              <a:lnSpc>
                <a:spcPct val="100000"/>
              </a:lnSpc>
              <a:spcBef>
                <a:spcPts val="200"/>
              </a:spcBef>
              <a:buClrTx/>
              <a:buSzTx/>
              <a:buFontTx/>
              <a:buNone/>
              <a:tabLst/>
              <a:defRPr kumimoji="0" sz="900" b="0" i="0" u="none" strike="noStrike" cap="none" spc="0" normalizeH="0" baseline="0">
                <a:ln>
                  <a:noFill/>
                </a:ln>
                <a:solidFill>
                  <a:srgbClr val="212529"/>
                </a:solidFill>
                <a:effectLst/>
                <a:uLnTx/>
                <a:uFillTx/>
                <a:latin typeface="Libre Franklin Light"/>
                <a:cs typeface="Arial"/>
              </a:defRPr>
            </a:lvl1pPr>
          </a:lstStyle>
          <a:p>
            <a:pPr marL="0" marR="0" lvl="0" indent="0" algn="l" defTabSz="710774" rtl="0" eaLnBrk="0" fontAlgn="base" latinLnBrk="0" hangingPunct="0">
              <a:lnSpc>
                <a:spcPct val="100000"/>
              </a:lnSpc>
              <a:spcBef>
                <a:spcPts val="200"/>
              </a:spcBef>
              <a:spcAft>
                <a:spcPct val="0"/>
              </a:spcAft>
              <a:buClrTx/>
              <a:buSzTx/>
              <a:buFontTx/>
              <a:buNone/>
              <a:tabLst/>
              <a:defRPr/>
            </a:pP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AESAs, pointing mechanism controllers, position sensors, gimbals</a:t>
            </a:r>
          </a:p>
        </p:txBody>
      </p:sp>
      <p:sp>
        <p:nvSpPr>
          <p:cNvPr id="67" name="TextBox 66">
            <a:extLst>
              <a:ext uri="{FF2B5EF4-FFF2-40B4-BE49-F238E27FC236}">
                <a16:creationId xmlns:a16="http://schemas.microsoft.com/office/drawing/2014/main" id="{07A379AF-2FC2-492D-A98A-B5F7A8CD3D3A}"/>
              </a:ext>
            </a:extLst>
          </p:cNvPr>
          <p:cNvSpPr txBox="1"/>
          <p:nvPr/>
        </p:nvSpPr>
        <p:spPr>
          <a:xfrm>
            <a:off x="5762336" y="5078712"/>
            <a:ext cx="1515008" cy="284263"/>
          </a:xfrm>
          <a:prstGeom prst="rect">
            <a:avLst/>
          </a:prstGeom>
          <a:noFill/>
        </p:spPr>
        <p:txBody>
          <a:bodyPr wrap="square" lIns="0" tIns="0" rIns="0" bIns="0" rtlCol="0">
            <a:normAutofit/>
          </a:bodyPr>
          <a:lstStyle/>
          <a:p>
            <a:pPr marL="177694" marR="0" lvl="0" indent="-177694" algn="l" defTabSz="710774" rtl="0" eaLnBrk="0" fontAlgn="base" latinLnBrk="0" hangingPunct="0">
              <a:lnSpc>
                <a:spcPct val="100000"/>
              </a:lnSpc>
              <a:spcBef>
                <a:spcPts val="400"/>
              </a:spcBef>
              <a:spcAft>
                <a:spcPct val="0"/>
              </a:spcAft>
              <a:buClrTx/>
              <a:buSzTx/>
              <a:buFontTx/>
              <a:buNone/>
              <a:tabLst/>
              <a:defRPr/>
            </a:pPr>
            <a:r>
              <a:rPr kumimoji="0" lang="en-GB" sz="1600" b="0" i="0" u="none" strike="noStrike" kern="0" cap="none" spc="0" normalizeH="0" baseline="0" noProof="0" dirty="0">
                <a:ln>
                  <a:noFill/>
                </a:ln>
                <a:solidFill>
                  <a:srgbClr val="E35530"/>
                </a:solidFill>
                <a:effectLst/>
                <a:uLnTx/>
                <a:uFillTx/>
                <a:latin typeface="IBM Plex Sans Medium" panose="020B0503050203000203" pitchFamily="34" charset="0"/>
                <a:ea typeface="+mn-ea"/>
                <a:cs typeface="Arial"/>
              </a:rPr>
              <a:t>Power</a:t>
            </a:r>
          </a:p>
        </p:txBody>
      </p:sp>
      <p:sp>
        <p:nvSpPr>
          <p:cNvPr id="68" name="TextBox 67">
            <a:extLst>
              <a:ext uri="{FF2B5EF4-FFF2-40B4-BE49-F238E27FC236}">
                <a16:creationId xmlns:a16="http://schemas.microsoft.com/office/drawing/2014/main" id="{20C56EAE-5C11-4F4E-A54B-7DB41B023EDC}"/>
              </a:ext>
            </a:extLst>
          </p:cNvPr>
          <p:cNvSpPr txBox="1"/>
          <p:nvPr/>
        </p:nvSpPr>
        <p:spPr>
          <a:xfrm>
            <a:off x="5757178" y="5362975"/>
            <a:ext cx="2443747" cy="535004"/>
          </a:xfrm>
          <a:prstGeom prst="rect">
            <a:avLst/>
          </a:prstGeom>
          <a:noFill/>
        </p:spPr>
        <p:txBody>
          <a:bodyPr wrap="square" lIns="0" tIns="0" rIns="0" bIns="0" rtlCol="0">
            <a:normAutofit/>
          </a:bodyPr>
          <a:lstStyle>
            <a:defPPr>
              <a:defRPr lang="en-US"/>
            </a:defPPr>
            <a:lvl1pPr marL="0" marR="0" lvl="0" indent="0" defTabSz="710987" latinLnBrk="0">
              <a:lnSpc>
                <a:spcPct val="100000"/>
              </a:lnSpc>
              <a:spcBef>
                <a:spcPts val="200"/>
              </a:spcBef>
              <a:buClrTx/>
              <a:buSzTx/>
              <a:buFontTx/>
              <a:buNone/>
              <a:tabLst/>
              <a:defRPr kumimoji="0" sz="900" b="0" i="0" u="none" strike="noStrike" cap="none" spc="0" normalizeH="0" baseline="0">
                <a:ln>
                  <a:noFill/>
                </a:ln>
                <a:solidFill>
                  <a:srgbClr val="212529"/>
                </a:solidFill>
                <a:effectLst/>
                <a:uLnTx/>
                <a:uFillTx/>
                <a:latin typeface="Libre Franklin Light"/>
                <a:cs typeface="Arial"/>
              </a:defRPr>
            </a:lvl1pPr>
          </a:lstStyle>
          <a:p>
            <a:pPr marL="0" marR="0" lvl="0" indent="0" algn="l" defTabSz="710774" rtl="0" eaLnBrk="0" fontAlgn="base" latinLnBrk="0" hangingPunct="0">
              <a:lnSpc>
                <a:spcPct val="100000"/>
              </a:lnSpc>
              <a:spcBef>
                <a:spcPts val="200"/>
              </a:spcBef>
              <a:spcAft>
                <a:spcPct val="0"/>
              </a:spcAft>
              <a:buClrTx/>
              <a:buSzTx/>
              <a:buFontTx/>
              <a:buNone/>
              <a:tabLst/>
              <a:defRPr/>
            </a:pPr>
            <a:r>
              <a:rPr kumimoji="0" lang="en-GB" sz="1200" b="0" i="0" u="none" strike="noStrike" kern="0" cap="none" spc="0" normalizeH="0" baseline="0" noProof="0" dirty="0">
                <a:ln>
                  <a:noFill/>
                </a:ln>
                <a:solidFill>
                  <a:srgbClr val="212529"/>
                </a:solidFill>
                <a:effectLst/>
                <a:uLnTx/>
                <a:uFillTx/>
                <a:latin typeface="IBM Plex Sans" panose="020B0503050203000203" pitchFamily="34" charset="0"/>
                <a:ea typeface="+mn-ea"/>
                <a:cs typeface="Arial"/>
              </a:rPr>
              <a:t>Power management &amp; conversion, battery electronics</a:t>
            </a:r>
          </a:p>
        </p:txBody>
      </p:sp>
      <p:grpSp>
        <p:nvGrpSpPr>
          <p:cNvPr id="21" name="Group 20">
            <a:extLst>
              <a:ext uri="{FF2B5EF4-FFF2-40B4-BE49-F238E27FC236}">
                <a16:creationId xmlns:a16="http://schemas.microsoft.com/office/drawing/2014/main" id="{A1C774AC-9C49-9EE2-6258-48A8E2ED7439}"/>
              </a:ext>
            </a:extLst>
          </p:cNvPr>
          <p:cNvGrpSpPr/>
          <p:nvPr/>
        </p:nvGrpSpPr>
        <p:grpSpPr>
          <a:xfrm>
            <a:off x="5756834" y="5840984"/>
            <a:ext cx="524356" cy="410839"/>
            <a:chOff x="5143198" y="5874721"/>
            <a:chExt cx="355376" cy="278441"/>
          </a:xfrm>
        </p:grpSpPr>
        <p:pic>
          <p:nvPicPr>
            <p:cNvPr id="66" name="Picture 65">
              <a:extLst>
                <a:ext uri="{FF2B5EF4-FFF2-40B4-BE49-F238E27FC236}">
                  <a16:creationId xmlns:a16="http://schemas.microsoft.com/office/drawing/2014/main" id="{CB2168E3-40A9-4FCE-AAE6-635988A804C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43198" y="5874721"/>
              <a:ext cx="355376" cy="278441"/>
            </a:xfrm>
            <a:prstGeom prst="rect">
              <a:avLst/>
            </a:prstGeom>
          </p:spPr>
        </p:pic>
        <p:sp>
          <p:nvSpPr>
            <p:cNvPr id="5" name="Rectangle 4">
              <a:extLst>
                <a:ext uri="{FF2B5EF4-FFF2-40B4-BE49-F238E27FC236}">
                  <a16:creationId xmlns:a16="http://schemas.microsoft.com/office/drawing/2014/main" id="{7B826B7D-9361-433A-BC0D-A7863DC58CE9}"/>
                </a:ext>
              </a:extLst>
            </p:cNvPr>
            <p:cNvSpPr/>
            <p:nvPr/>
          </p:nvSpPr>
          <p:spPr>
            <a:xfrm>
              <a:off x="5182524" y="5918504"/>
              <a:ext cx="278741" cy="7541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DB003CC0-6088-FA3C-FD9F-49968B0A29EF}"/>
              </a:ext>
            </a:extLst>
          </p:cNvPr>
          <p:cNvGrpSpPr/>
          <p:nvPr/>
        </p:nvGrpSpPr>
        <p:grpSpPr>
          <a:xfrm>
            <a:off x="7109038" y="5669678"/>
            <a:ext cx="606544" cy="660796"/>
            <a:chOff x="6450008" y="5661472"/>
            <a:chExt cx="606544" cy="660796"/>
          </a:xfrm>
        </p:grpSpPr>
        <p:pic>
          <p:nvPicPr>
            <p:cNvPr id="64" name="Picture 16" descr="Image result for cobham juno">
              <a:extLst>
                <a:ext uri="{FF2B5EF4-FFF2-40B4-BE49-F238E27FC236}">
                  <a16:creationId xmlns:a16="http://schemas.microsoft.com/office/drawing/2014/main" id="{2AF4F652-C48A-43AF-A26D-A8EB70DE1A3F}"/>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450008" y="5661472"/>
              <a:ext cx="606544" cy="66079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441CB39-A56B-403C-B12D-BAF85A08DAF9}"/>
                </a:ext>
              </a:extLst>
            </p:cNvPr>
            <p:cNvSpPr/>
            <p:nvPr/>
          </p:nvSpPr>
          <p:spPr>
            <a:xfrm rot="16200000">
              <a:off x="6436977" y="6079921"/>
              <a:ext cx="278741" cy="55747"/>
            </a:xfrm>
            <a:prstGeom prst="rect">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5" name="Picture 84">
            <a:extLst>
              <a:ext uri="{FF2B5EF4-FFF2-40B4-BE49-F238E27FC236}">
                <a16:creationId xmlns:a16="http://schemas.microsoft.com/office/drawing/2014/main" id="{DDEC5758-21EE-40B8-9C68-40098ADA1C18}"/>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2335046" y="6056344"/>
            <a:ext cx="803598" cy="602699"/>
          </a:xfrm>
          <a:prstGeom prst="rect">
            <a:avLst/>
          </a:prstGeom>
        </p:spPr>
      </p:pic>
      <p:cxnSp>
        <p:nvCxnSpPr>
          <p:cNvPr id="7" name="Straight Connector 6">
            <a:extLst>
              <a:ext uri="{FF2B5EF4-FFF2-40B4-BE49-F238E27FC236}">
                <a16:creationId xmlns:a16="http://schemas.microsoft.com/office/drawing/2014/main" id="{A685138F-10E7-FD92-E899-44FD6E60A619}"/>
              </a:ext>
            </a:extLst>
          </p:cNvPr>
          <p:cNvCxnSpPr>
            <a:cxnSpLocks/>
          </p:cNvCxnSpPr>
          <p:nvPr/>
        </p:nvCxnSpPr>
        <p:spPr>
          <a:xfrm>
            <a:off x="2595491" y="1143711"/>
            <a:ext cx="0" cy="1545876"/>
          </a:xfrm>
          <a:prstGeom prst="line">
            <a:avLst/>
          </a:prstGeom>
          <a:ln w="12700">
            <a:solidFill>
              <a:srgbClr val="5EA9B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83503C-F462-B05D-8D34-66832AA1E949}"/>
              </a:ext>
            </a:extLst>
          </p:cNvPr>
          <p:cNvCxnSpPr>
            <a:cxnSpLocks/>
          </p:cNvCxnSpPr>
          <p:nvPr/>
        </p:nvCxnSpPr>
        <p:spPr>
          <a:xfrm>
            <a:off x="7041884" y="1143711"/>
            <a:ext cx="0" cy="1310800"/>
          </a:xfrm>
          <a:prstGeom prst="line">
            <a:avLst/>
          </a:prstGeom>
          <a:ln w="12700">
            <a:solidFill>
              <a:srgbClr val="5EA9B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7170DE-C649-5970-8796-5CEE768CAC87}"/>
              </a:ext>
            </a:extLst>
          </p:cNvPr>
          <p:cNvCxnSpPr>
            <a:cxnSpLocks/>
          </p:cNvCxnSpPr>
          <p:nvPr/>
        </p:nvCxnSpPr>
        <p:spPr>
          <a:xfrm>
            <a:off x="2188882" y="4798166"/>
            <a:ext cx="0" cy="1827010"/>
          </a:xfrm>
          <a:prstGeom prst="line">
            <a:avLst/>
          </a:prstGeom>
          <a:ln w="12700">
            <a:solidFill>
              <a:srgbClr val="5EA9B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1C4C93-DB83-E776-F27E-FACD4546C0DA}"/>
              </a:ext>
            </a:extLst>
          </p:cNvPr>
          <p:cNvCxnSpPr>
            <a:cxnSpLocks/>
          </p:cNvCxnSpPr>
          <p:nvPr/>
        </p:nvCxnSpPr>
        <p:spPr>
          <a:xfrm>
            <a:off x="5635165" y="5138682"/>
            <a:ext cx="0" cy="1221722"/>
          </a:xfrm>
          <a:prstGeom prst="line">
            <a:avLst/>
          </a:prstGeom>
          <a:ln w="12700">
            <a:solidFill>
              <a:srgbClr val="5EA9BE"/>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FF5F75-66C4-8ED8-B546-8BA76F577259}"/>
              </a:ext>
            </a:extLst>
          </p:cNvPr>
          <p:cNvCxnSpPr>
            <a:cxnSpLocks/>
          </p:cNvCxnSpPr>
          <p:nvPr/>
        </p:nvCxnSpPr>
        <p:spPr>
          <a:xfrm>
            <a:off x="8640751" y="4739497"/>
            <a:ext cx="0" cy="1221722"/>
          </a:xfrm>
          <a:prstGeom prst="line">
            <a:avLst/>
          </a:prstGeom>
          <a:ln w="12700">
            <a:solidFill>
              <a:srgbClr val="5EA9B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82B0D99-70D3-51EC-F2C2-93C2FAF789B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886547" y="1940607"/>
            <a:ext cx="1051242" cy="630303"/>
          </a:xfrm>
          <a:prstGeom prst="rect">
            <a:avLst/>
          </a:prstGeom>
        </p:spPr>
      </p:pic>
      <p:pic>
        <p:nvPicPr>
          <p:cNvPr id="9" name="Picture 8">
            <a:extLst>
              <a:ext uri="{FF2B5EF4-FFF2-40B4-BE49-F238E27FC236}">
                <a16:creationId xmlns:a16="http://schemas.microsoft.com/office/drawing/2014/main" id="{5738681A-6F6A-5102-7C4E-C80BD99880C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706960" y="2010813"/>
            <a:ext cx="551922" cy="553570"/>
          </a:xfrm>
          <a:prstGeom prst="snipRoundRect">
            <a:avLst>
              <a:gd name="adj1" fmla="val 16667"/>
              <a:gd name="adj2" fmla="val 15690"/>
            </a:avLst>
          </a:prstGeom>
        </p:spPr>
      </p:pic>
      <p:pic>
        <p:nvPicPr>
          <p:cNvPr id="10" name="Picture 9" descr="A picture containing text, electronics">
            <a:extLst>
              <a:ext uri="{FF2B5EF4-FFF2-40B4-BE49-F238E27FC236}">
                <a16:creationId xmlns:a16="http://schemas.microsoft.com/office/drawing/2014/main" id="{512786AA-580E-373A-7666-FFC4AA7C24E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18125752">
            <a:off x="6126849" y="5456739"/>
            <a:ext cx="1141833" cy="1090435"/>
          </a:xfrm>
          <a:prstGeom prst="rect">
            <a:avLst/>
          </a:prstGeom>
        </p:spPr>
      </p:pic>
      <p:pic>
        <p:nvPicPr>
          <p:cNvPr id="11" name="Picture 10">
            <a:extLst>
              <a:ext uri="{FF2B5EF4-FFF2-40B4-BE49-F238E27FC236}">
                <a16:creationId xmlns:a16="http://schemas.microsoft.com/office/drawing/2014/main" id="{053CB501-7790-F964-D42D-BEF6B1B9197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386327" y="6004449"/>
            <a:ext cx="722053" cy="566035"/>
          </a:xfrm>
          <a:prstGeom prst="rect">
            <a:avLst/>
          </a:prstGeom>
        </p:spPr>
      </p:pic>
      <p:pic>
        <p:nvPicPr>
          <p:cNvPr id="13" name="Picture 12" descr="Text">
            <a:extLst>
              <a:ext uri="{FF2B5EF4-FFF2-40B4-BE49-F238E27FC236}">
                <a16:creationId xmlns:a16="http://schemas.microsoft.com/office/drawing/2014/main" id="{3ECDA07D-6A8B-79DE-91CB-2D1EA87B643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4242779" y="1999976"/>
            <a:ext cx="613350" cy="597168"/>
          </a:xfrm>
          <a:prstGeom prst="snip2DiagRect">
            <a:avLst>
              <a:gd name="adj1" fmla="val 8774"/>
              <a:gd name="adj2" fmla="val 21597"/>
            </a:avLst>
          </a:prstGeom>
        </p:spPr>
      </p:pic>
    </p:spTree>
    <p:extLst>
      <p:ext uri="{BB962C8B-B14F-4D97-AF65-F5344CB8AC3E}">
        <p14:creationId xmlns:p14="http://schemas.microsoft.com/office/powerpoint/2010/main" val="415395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AB16CD-7E05-36AF-B3EE-7BEB3701ED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IBM Plex Sans" panose="020B0503050203000203" pitchFamily="34" charset="0"/>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424242"/>
              </a:solidFill>
              <a:effectLst/>
              <a:uLnTx/>
              <a:uFillTx/>
              <a:latin typeface="IBM Plex Sans" panose="020B0503050203000203" pitchFamily="34" charset="0"/>
              <a:ea typeface="+mn-ea"/>
              <a:cs typeface="Tahoma"/>
            </a:endParaRPr>
          </a:p>
        </p:txBody>
      </p:sp>
      <p:sp>
        <p:nvSpPr>
          <p:cNvPr id="5" name="Title 2">
            <a:extLst>
              <a:ext uri="{FF2B5EF4-FFF2-40B4-BE49-F238E27FC236}">
                <a16:creationId xmlns:a16="http://schemas.microsoft.com/office/drawing/2014/main" id="{3EF3CC26-650D-5EC4-2959-4183383E11ED}"/>
              </a:ext>
            </a:extLst>
          </p:cNvPr>
          <p:cNvSpPr txBox="1">
            <a:spLocks/>
          </p:cNvSpPr>
          <p:nvPr/>
        </p:nvSpPr>
        <p:spPr>
          <a:xfrm>
            <a:off x="380267" y="136086"/>
            <a:ext cx="8001000" cy="369645"/>
          </a:xfrm>
        </p:spPr>
        <p:txBody>
          <a:bodyPr anchor="t">
            <a:noAutofit/>
          </a:bodyPr>
          <a:lstStyle>
            <a:lvl1pPr>
              <a:defRPr sz="2800">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effectLst/>
                <a:uLnTx/>
                <a:uFillTx/>
                <a:latin typeface="IBM Plex Sans" panose="020B0503050203000203" pitchFamily="34" charset="0"/>
                <a:ea typeface="+mj-ea"/>
                <a:cs typeface="+mj-cs"/>
              </a:rPr>
              <a:t>Engaging With </a:t>
            </a:r>
            <a:r>
              <a:rPr kumimoji="0" lang="en-US" sz="4000" b="0" i="0" u="none" strike="noStrike" kern="0" cap="none" spc="0" normalizeH="0" baseline="0" noProof="0" dirty="0" err="1">
                <a:ln>
                  <a:noFill/>
                </a:ln>
                <a:effectLst/>
                <a:uLnTx/>
                <a:uFillTx/>
                <a:latin typeface="IBM Plex Sans" panose="020B0503050203000203" pitchFamily="34" charset="0"/>
                <a:ea typeface="+mj-ea"/>
                <a:cs typeface="+mj-cs"/>
              </a:rPr>
              <a:t>Frontgrade</a:t>
            </a:r>
            <a:endParaRPr kumimoji="0" lang="en-US" sz="4000" b="0" i="0" u="none" strike="noStrike" kern="0" cap="none" spc="0" normalizeH="0" baseline="0" noProof="0" dirty="0">
              <a:ln>
                <a:noFill/>
              </a:ln>
              <a:effectLst/>
              <a:uLnTx/>
              <a:uFillTx/>
              <a:latin typeface="IBM Plex Sans" panose="020B0503050203000203" pitchFamily="34" charset="0"/>
              <a:ea typeface="+mj-ea"/>
              <a:cs typeface="+mj-cs"/>
            </a:endParaRPr>
          </a:p>
        </p:txBody>
      </p:sp>
      <p:sp>
        <p:nvSpPr>
          <p:cNvPr id="6" name="Text Placeholder 3">
            <a:extLst>
              <a:ext uri="{FF2B5EF4-FFF2-40B4-BE49-F238E27FC236}">
                <a16:creationId xmlns:a16="http://schemas.microsoft.com/office/drawing/2014/main" id="{5382AF61-0F33-BAF5-9D83-D936B11A9836}"/>
              </a:ext>
            </a:extLst>
          </p:cNvPr>
          <p:cNvSpPr txBox="1">
            <a:spLocks/>
          </p:cNvSpPr>
          <p:nvPr/>
        </p:nvSpPr>
        <p:spPr>
          <a:xfrm>
            <a:off x="398740" y="701160"/>
            <a:ext cx="8001000" cy="341632"/>
          </a:xfr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chemeClr val="accent1"/>
                </a:solidFill>
                <a:effectLst/>
                <a:uLnTx/>
                <a:uFillTx/>
                <a:latin typeface="IBM Plex Sans" panose="020B0503050203000203" pitchFamily="34" charset="0"/>
                <a:ea typeface="+mn-ea"/>
                <a:cs typeface="+mn-cs"/>
              </a:rPr>
              <a:t>What We Deliver</a:t>
            </a:r>
          </a:p>
        </p:txBody>
      </p:sp>
      <p:sp>
        <p:nvSpPr>
          <p:cNvPr id="9" name="TextBox 8">
            <a:extLst>
              <a:ext uri="{FF2B5EF4-FFF2-40B4-BE49-F238E27FC236}">
                <a16:creationId xmlns:a16="http://schemas.microsoft.com/office/drawing/2014/main" id="{5A0DD46C-2ECF-C8CE-A89F-033F3ED9AC0A}"/>
              </a:ext>
            </a:extLst>
          </p:cNvPr>
          <p:cNvSpPr txBox="1"/>
          <p:nvPr/>
        </p:nvSpPr>
        <p:spPr>
          <a:xfrm>
            <a:off x="380267" y="1150261"/>
            <a:ext cx="638851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Space Flight </a:t>
            </a:r>
            <a:r>
              <a:rPr lang="en-US" dirty="0">
                <a:solidFill>
                  <a:prstClr val="black"/>
                </a:solidFill>
                <a:latin typeface="IBM Plex Sans Medium" panose="020B0603050203000203" pitchFamily="34" charset="0"/>
              </a:rPr>
              <a:t>A</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ssurance</a:t>
            </a:r>
            <a:endPar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endParaRPr>
          </a:p>
          <a:p>
            <a:pPr marL="365760" marR="0" lvl="0"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Single wafer lot traceability from AEC-Q100 qualified material</a:t>
            </a:r>
          </a:p>
          <a:p>
            <a:pPr marL="365760" marR="0" lvl="0"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Packaging for flight: </a:t>
            </a:r>
            <a:r>
              <a:rPr kumimoji="0" lang="en-US" sz="1800" b="0" i="0" u="none" strike="noStrike" kern="1200" cap="none" spc="0" normalizeH="0" baseline="0" noProof="0" dirty="0" err="1">
                <a:ln>
                  <a:noFill/>
                </a:ln>
                <a:solidFill>
                  <a:prstClr val="black"/>
                </a:solidFill>
                <a:effectLst/>
                <a:uLnTx/>
                <a:uFillTx/>
                <a:latin typeface="IBM Plex Sans" panose="020B0503050203000203" pitchFamily="34" charset="0"/>
                <a:ea typeface="+mn-ea"/>
                <a:cs typeface="+mn-cs"/>
              </a:rPr>
              <a:t>SnPb</a:t>
            </a: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 balling</a:t>
            </a:r>
          </a:p>
          <a:p>
            <a:pPr marL="365760" marR="0" lvl="0"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Radiation lot acceptance testing</a:t>
            </a:r>
          </a:p>
          <a:p>
            <a:pPr marL="365760" marR="0" lvl="0"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Radiation reports</a:t>
            </a:r>
          </a:p>
          <a:p>
            <a:pPr marL="365760" marR="0" lvl="0"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NASA out-gassing compliance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Design-in &amp; </a:t>
            </a:r>
            <a:r>
              <a:rPr lang="en-US" dirty="0">
                <a:solidFill>
                  <a:prstClr val="black"/>
                </a:solidFill>
                <a:latin typeface="IBM Plex Sans Medium" panose="020B0603050203000203" pitchFamily="34" charset="0"/>
              </a:rPr>
              <a:t>T</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echnical</a:t>
            </a: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 </a:t>
            </a:r>
            <a:r>
              <a:rPr lang="en-US" dirty="0">
                <a:solidFill>
                  <a:prstClr val="black"/>
                </a:solidFill>
                <a:latin typeface="IBM Plex Sans Medium" panose="020B0603050203000203" pitchFamily="34" charset="0"/>
              </a:rPr>
              <a:t>S</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upport</a:t>
            </a: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 from Program Start to Finish</a:t>
            </a:r>
          </a:p>
          <a:p>
            <a:pPr marL="365760" marR="0" lvl="1"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Fault-tolerant IP</a:t>
            </a:r>
          </a:p>
          <a:p>
            <a:pPr marL="365760" marR="0" lvl="1" indent="-182880" algn="l" defTabSz="914400" rtl="0" eaLnBrk="1" fontAlgn="auto" latinLnBrk="0" hangingPunct="1">
              <a:lnSpc>
                <a:spcPct val="100000"/>
              </a:lnSpc>
              <a:spcBef>
                <a:spcPts val="600"/>
              </a:spcBef>
              <a:spcAft>
                <a:spcPts val="600"/>
              </a:spcAft>
              <a:buClr>
                <a:srgbClr val="0286A0"/>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Easy access to engineering support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Comprehensive HW &amp; Design SW Ecosystem</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Long-Term Assured </a:t>
            </a:r>
            <a:r>
              <a:rPr lang="en-US" dirty="0">
                <a:solidFill>
                  <a:prstClr val="black"/>
                </a:solidFill>
                <a:latin typeface="IBM Plex Sans Medium" panose="020B0603050203000203" pitchFamily="34" charset="0"/>
              </a:rPr>
              <a:t>S</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upply</a:t>
            </a:r>
            <a:endPar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Multiple Flight </a:t>
            </a:r>
            <a:r>
              <a:rPr lang="en-US" dirty="0">
                <a:solidFill>
                  <a:prstClr val="black"/>
                </a:solidFill>
                <a:latin typeface="IBM Plex Sans Medium" panose="020B0603050203000203" pitchFamily="34" charset="0"/>
              </a:rPr>
              <a:t>G</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rades</a:t>
            </a: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 to Meet </a:t>
            </a:r>
            <a:r>
              <a:rPr lang="en-US" dirty="0">
                <a:solidFill>
                  <a:prstClr val="black"/>
                </a:solidFill>
                <a:latin typeface="IBM Plex Sans Medium" panose="020B0603050203000203" pitchFamily="34" charset="0"/>
              </a:rPr>
              <a:t>D</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iffering</a:t>
            </a: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 </a:t>
            </a:r>
            <a:r>
              <a:rPr lang="en-US" dirty="0">
                <a:solidFill>
                  <a:prstClr val="black"/>
                </a:solidFill>
                <a:latin typeface="IBM Plex Sans Medium" panose="020B0603050203000203" pitchFamily="34" charset="0"/>
              </a:rPr>
              <a:t>M</a:t>
            </a:r>
            <a:r>
              <a:rPr kumimoji="0" lang="en-US" sz="1800" i="0" u="none" strike="noStrike" kern="1200" cap="none" spc="0" normalizeH="0" baseline="0" noProof="0" dirty="0" err="1">
                <a:ln>
                  <a:noFill/>
                </a:ln>
                <a:solidFill>
                  <a:prstClr val="black"/>
                </a:solidFill>
                <a:effectLst/>
                <a:uLnTx/>
                <a:uFillTx/>
                <a:latin typeface="IBM Plex Sans Medium" panose="020B0603050203000203" pitchFamily="34" charset="0"/>
              </a:rPr>
              <a:t>ission</a:t>
            </a:r>
            <a:r>
              <a:rPr kumimoji="0" lang="en-US" sz="1800" i="0" u="none" strike="noStrike" kern="1200" cap="none" spc="0" normalizeH="0" baseline="0" noProof="0" dirty="0">
                <a:ln>
                  <a:noFill/>
                </a:ln>
                <a:solidFill>
                  <a:prstClr val="black"/>
                </a:solidFill>
                <a:effectLst/>
                <a:uLnTx/>
                <a:uFillTx/>
                <a:latin typeface="IBM Plex Sans Medium" panose="020B0603050203000203" pitchFamily="34" charset="0"/>
              </a:rPr>
              <a:t> Requirements – Space PEM QD, L2, L1</a:t>
            </a:r>
          </a:p>
        </p:txBody>
      </p:sp>
      <p:pic>
        <p:nvPicPr>
          <p:cNvPr id="2" name="Picture 2" descr="How the James Webb Space Telescope Envisions the Cosmos">
            <a:extLst>
              <a:ext uri="{FF2B5EF4-FFF2-40B4-BE49-F238E27FC236}">
                <a16:creationId xmlns:a16="http://schemas.microsoft.com/office/drawing/2014/main" id="{4D0F3419-1C1F-D802-FB9A-E4426EC6295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49897" y="951722"/>
            <a:ext cx="5342103" cy="590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9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7EED-E68F-17AE-B528-19446BBF5DBC}"/>
              </a:ext>
            </a:extLst>
          </p:cNvPr>
          <p:cNvSpPr>
            <a:spLocks noGrp="1"/>
          </p:cNvSpPr>
          <p:nvPr>
            <p:ph type="title"/>
          </p:nvPr>
        </p:nvSpPr>
        <p:spPr>
          <a:xfrm>
            <a:off x="326795" y="356579"/>
            <a:ext cx="8999483" cy="1325563"/>
          </a:xfrm>
        </p:spPr>
        <p:txBody>
          <a:bodyPr/>
          <a:lstStyle/>
          <a:p>
            <a:r>
              <a:rPr lang="en-US" dirty="0">
                <a:latin typeface="IBM Plex Sans" panose="020B0503050203000203" pitchFamily="34" charset="0"/>
              </a:rPr>
              <a:t>Frontgrade Space PEM QD to ECSS-Q-60-13C Grade 3</a:t>
            </a:r>
          </a:p>
        </p:txBody>
      </p:sp>
      <p:sp>
        <p:nvSpPr>
          <p:cNvPr id="4" name="Slide Number Placeholder 3">
            <a:extLst>
              <a:ext uri="{FF2B5EF4-FFF2-40B4-BE49-F238E27FC236}">
                <a16:creationId xmlns:a16="http://schemas.microsoft.com/office/drawing/2014/main" id="{A8C9361D-82A5-DF27-0092-5015EE7C1CE8}"/>
              </a:ext>
            </a:extLst>
          </p:cNvPr>
          <p:cNvSpPr>
            <a:spLocks noGrp="1"/>
          </p:cNvSpPr>
          <p:nvPr>
            <p:ph type="sldNum" sz="quarter" idx="12"/>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graphicFrame>
        <p:nvGraphicFramePr>
          <p:cNvPr id="7" name="Table 6">
            <a:extLst>
              <a:ext uri="{FF2B5EF4-FFF2-40B4-BE49-F238E27FC236}">
                <a16:creationId xmlns:a16="http://schemas.microsoft.com/office/drawing/2014/main" id="{5B2DD489-77F9-3DF6-0EAB-7BABDC02D6A4}"/>
              </a:ext>
            </a:extLst>
          </p:cNvPr>
          <p:cNvGraphicFramePr>
            <a:graphicFrameLocks noGrp="1"/>
          </p:cNvGraphicFramePr>
          <p:nvPr>
            <p:extLst>
              <p:ext uri="{D42A27DB-BD31-4B8C-83A1-F6EECF244321}">
                <p14:modId xmlns:p14="http://schemas.microsoft.com/office/powerpoint/2010/main" val="783746402"/>
              </p:ext>
            </p:extLst>
          </p:nvPr>
        </p:nvGraphicFramePr>
        <p:xfrm>
          <a:off x="326795" y="2614965"/>
          <a:ext cx="11538409" cy="3494283"/>
        </p:xfrm>
        <a:graphic>
          <a:graphicData uri="http://schemas.openxmlformats.org/drawingml/2006/table">
            <a:tbl>
              <a:tblPr firstRow="1" firstCol="1" bandRow="1">
                <a:tableStyleId>{5C22544A-7EE6-4342-B048-85BDC9FD1C3A}</a:tableStyleId>
              </a:tblPr>
              <a:tblGrid>
                <a:gridCol w="2205873">
                  <a:extLst>
                    <a:ext uri="{9D8B030D-6E8A-4147-A177-3AD203B41FA5}">
                      <a16:colId xmlns:a16="http://schemas.microsoft.com/office/drawing/2014/main" val="2695367709"/>
                    </a:ext>
                  </a:extLst>
                </a:gridCol>
                <a:gridCol w="1187777">
                  <a:extLst>
                    <a:ext uri="{9D8B030D-6E8A-4147-A177-3AD203B41FA5}">
                      <a16:colId xmlns:a16="http://schemas.microsoft.com/office/drawing/2014/main" val="887447732"/>
                    </a:ext>
                  </a:extLst>
                </a:gridCol>
                <a:gridCol w="2466710">
                  <a:extLst>
                    <a:ext uri="{9D8B030D-6E8A-4147-A177-3AD203B41FA5}">
                      <a16:colId xmlns:a16="http://schemas.microsoft.com/office/drawing/2014/main" val="3281590175"/>
                    </a:ext>
                  </a:extLst>
                </a:gridCol>
                <a:gridCol w="5678049">
                  <a:extLst>
                    <a:ext uri="{9D8B030D-6E8A-4147-A177-3AD203B41FA5}">
                      <a16:colId xmlns:a16="http://schemas.microsoft.com/office/drawing/2014/main" val="2550001029"/>
                    </a:ext>
                  </a:extLst>
                </a:gridCol>
              </a:tblGrid>
              <a:tr h="658074">
                <a:tc>
                  <a:txBody>
                    <a:bodyPr/>
                    <a:lstStyle/>
                    <a:p>
                      <a:pPr marL="0" marR="0" algn="ctr">
                        <a:spcBef>
                          <a:spcPts val="600"/>
                        </a:spcBef>
                      </a:pPr>
                      <a:r>
                        <a:rPr lang="en-GB" sz="1800" u="none" dirty="0">
                          <a:effectLst/>
                          <a:latin typeface="IBM Plex Sans" panose="020B0503050203000203" pitchFamily="34" charset="0"/>
                        </a:rPr>
                        <a:t>ECSS-Q-ST-60-13C </a:t>
                      </a:r>
                    </a:p>
                    <a:p>
                      <a:pPr marL="0" marR="0" algn="ctr">
                        <a:spcBef>
                          <a:spcPts val="600"/>
                        </a:spcBef>
                      </a:pPr>
                      <a:r>
                        <a:rPr lang="en-GB" sz="1800" u="none" dirty="0">
                          <a:effectLst/>
                          <a:latin typeface="IBM Plex Sans" panose="020B0503050203000203" pitchFamily="34" charset="0"/>
                        </a:rPr>
                        <a:t>Class 3</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GB" sz="1800" u="none" dirty="0">
                          <a:effectLst/>
                          <a:latin typeface="IBM Plex Sans" panose="020B0503050203000203" pitchFamily="34" charset="0"/>
                        </a:rPr>
                        <a:t>Category</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GB" sz="1800" u="none" dirty="0">
                          <a:effectLst/>
                          <a:latin typeface="IBM Plex Sans" panose="020B0503050203000203" pitchFamily="34" charset="0"/>
                        </a:rPr>
                        <a:t>Test type</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GB" sz="1800" u="none" dirty="0">
                          <a:effectLst/>
                          <a:latin typeface="IBM Plex Sans" panose="020B0503050203000203" pitchFamily="34" charset="0"/>
                        </a:rPr>
                        <a:t>Frontgrade Space PEM QD</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31525276"/>
                  </a:ext>
                </a:extLst>
              </a:tr>
              <a:tr h="374670">
                <a:tc>
                  <a:txBody>
                    <a:bodyPr/>
                    <a:lstStyle/>
                    <a:p>
                      <a:pPr marL="0" marR="0" algn="ctr">
                        <a:spcBef>
                          <a:spcPts val="600"/>
                        </a:spcBef>
                      </a:pPr>
                      <a:r>
                        <a:rPr lang="en-GB" sz="1800" u="none">
                          <a:effectLst/>
                          <a:latin typeface="IBM Plex Sans" panose="020B0503050203000203" pitchFamily="34" charset="0"/>
                        </a:rPr>
                        <a:t>X</a:t>
                      </a:r>
                      <a:endParaRPr lang="en-US" sz="1800" u="none">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dirty="0">
                          <a:effectLst/>
                          <a:latin typeface="IBM Plex Sans" panose="020B0503050203000203" pitchFamily="34" charset="0"/>
                        </a:rPr>
                        <a:t>Evaluation </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dirty="0">
                          <a:effectLst/>
                          <a:latin typeface="IBM Plex Sans" panose="020B0503050203000203" pitchFamily="34" charset="0"/>
                        </a:rPr>
                        <a:t>Radiation evaluation</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Complete Heavy Ion, Proton, TID data available</a:t>
                      </a:r>
                    </a:p>
                  </a:txBody>
                  <a:tcPr marL="44450" marR="44450" marT="0" marB="0" anchor="ctr"/>
                </a:tc>
                <a:extLst>
                  <a:ext uri="{0D108BD9-81ED-4DB2-BD59-A6C34878D82A}">
                    <a16:rowId xmlns:a16="http://schemas.microsoft.com/office/drawing/2014/main" val="1752527124"/>
                  </a:ext>
                </a:extLst>
              </a:tr>
              <a:tr h="549727">
                <a:tc>
                  <a:txBody>
                    <a:bodyPr/>
                    <a:lstStyle/>
                    <a:p>
                      <a:pPr marL="0" marR="0" algn="ctr">
                        <a:spcBef>
                          <a:spcPts val="600"/>
                        </a:spcBef>
                      </a:pPr>
                      <a:r>
                        <a:rPr lang="en-GB" sz="1800" u="none">
                          <a:effectLst/>
                          <a:latin typeface="IBM Plex Sans" panose="020B0503050203000203" pitchFamily="34" charset="0"/>
                        </a:rPr>
                        <a:t>X</a:t>
                      </a:r>
                      <a:endParaRPr lang="en-US" sz="1800" u="none">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a:effectLst/>
                          <a:latin typeface="IBM Plex Sans" panose="020B0503050203000203" pitchFamily="34" charset="0"/>
                        </a:rPr>
                        <a:t>Evaluation </a:t>
                      </a:r>
                      <a:endParaRPr lang="en-US" sz="1800" u="none">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dirty="0">
                          <a:effectLst/>
                          <a:latin typeface="IBM Plex Sans" panose="020B0503050203000203" pitchFamily="34" charset="0"/>
                        </a:rPr>
                        <a:t>Construction Analysis</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DPA/Construction analysis and Outgassing testing complete</a:t>
                      </a:r>
                    </a:p>
                  </a:txBody>
                  <a:tcPr marL="44450" marR="44450" marT="0" marB="0" anchor="ctr"/>
                </a:tc>
                <a:extLst>
                  <a:ext uri="{0D108BD9-81ED-4DB2-BD59-A6C34878D82A}">
                    <a16:rowId xmlns:a16="http://schemas.microsoft.com/office/drawing/2014/main" val="1732560961"/>
                  </a:ext>
                </a:extLst>
              </a:tr>
              <a:tr h="359298">
                <a:tc>
                  <a:txBody>
                    <a:bodyPr/>
                    <a:lstStyle/>
                    <a:p>
                      <a:pPr marL="0" marR="0" algn="ctr">
                        <a:spcBef>
                          <a:spcPts val="600"/>
                        </a:spcBef>
                      </a:pPr>
                      <a:r>
                        <a:rPr lang="en-GB" sz="1800" u="none">
                          <a:effectLst/>
                          <a:latin typeface="IBM Plex Sans" panose="020B0503050203000203" pitchFamily="34" charset="0"/>
                        </a:rPr>
                        <a:t>X</a:t>
                      </a:r>
                      <a:endParaRPr lang="en-US" sz="1800" u="none">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a:effectLst/>
                          <a:latin typeface="IBM Plex Sans" panose="020B0503050203000203" pitchFamily="34" charset="0"/>
                        </a:rPr>
                        <a:t>LAT</a:t>
                      </a:r>
                      <a:endParaRPr lang="en-US" sz="1800" u="none">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dirty="0">
                          <a:effectLst/>
                          <a:latin typeface="IBM Plex Sans" panose="020B0503050203000203" pitchFamily="34" charset="0"/>
                        </a:rPr>
                        <a:t>RVT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GB" sz="1800" u="none" dirty="0">
                          <a:effectLst/>
                          <a:latin typeface="IBM Plex Sans" panose="020B0503050203000203" pitchFamily="34" charset="0"/>
                          <a:ea typeface="Times New Roman" panose="02020603050405020304" pitchFamily="18" charset="0"/>
                          <a:cs typeface="Times New Roman" panose="02020603050405020304" pitchFamily="18" charset="0"/>
                        </a:rPr>
                        <a:t>Single wafer lots, RLAT performed on every wafer lot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1809889"/>
                  </a:ext>
                </a:extLst>
              </a:tr>
              <a:tr h="394033">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a:effectLst/>
                          <a:latin typeface="IBM Plex Sans" panose="020B0503050203000203" pitchFamily="34" charset="0"/>
                        </a:rPr>
                        <a:t>LAT</a:t>
                      </a:r>
                      <a:endParaRPr lang="en-US" sz="1800" u="none">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GB" sz="1800" u="none" dirty="0">
                          <a:effectLst/>
                          <a:latin typeface="IBM Plex Sans" panose="020B0503050203000203" pitchFamily="34" charset="0"/>
                        </a:rPr>
                        <a:t>Construction Analysis</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l">
                        <a:spcBef>
                          <a:spcPts val="600"/>
                        </a:spcBef>
                      </a:pPr>
                      <a:r>
                        <a:rPr lang="en-GB" sz="1800" u="none" dirty="0">
                          <a:effectLst/>
                          <a:latin typeface="IBM Plex Sans" panose="020B0503050203000203" pitchFamily="34" charset="0"/>
                          <a:ea typeface="Times New Roman" panose="02020603050405020304" pitchFamily="18" charset="0"/>
                          <a:cs typeface="Times New Roman" panose="02020603050405020304" pitchFamily="18" charset="0"/>
                        </a:rPr>
                        <a:t>DPA/Construction Analysis performed on each lot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075873885"/>
                  </a:ext>
                </a:extLst>
              </a:tr>
              <a:tr h="404844">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Temp Cycling</a:t>
                      </a:r>
                    </a:p>
                  </a:txBody>
                  <a:tcPr marL="44450" marR="44450" marT="0" marB="0" anchor="ct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Frontgrade performs on each part</a:t>
                      </a:r>
                    </a:p>
                  </a:txBody>
                  <a:tcPr marL="44450" marR="44450" marT="0" marB="0" anchor="ctr"/>
                </a:tc>
                <a:extLst>
                  <a:ext uri="{0D108BD9-81ED-4DB2-BD59-A6C34878D82A}">
                    <a16:rowId xmlns:a16="http://schemas.microsoft.com/office/drawing/2014/main" val="1655922921"/>
                  </a:ext>
                </a:extLst>
              </a:tr>
              <a:tr h="392445">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CSAM</a:t>
                      </a:r>
                    </a:p>
                  </a:txBody>
                  <a:tcPr marL="44450" marR="44450" marT="0" marB="0" anchor="ct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Frontgrade performs on each part</a:t>
                      </a:r>
                    </a:p>
                  </a:txBody>
                  <a:tcPr marL="44450" marR="44450" marT="0" marB="0" anchor="ctr"/>
                </a:tc>
                <a:extLst>
                  <a:ext uri="{0D108BD9-81ED-4DB2-BD59-A6C34878D82A}">
                    <a16:rowId xmlns:a16="http://schemas.microsoft.com/office/drawing/2014/main" val="923626654"/>
                  </a:ext>
                </a:extLst>
              </a:tr>
              <a:tr h="361192">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External Visual</a:t>
                      </a:r>
                    </a:p>
                  </a:txBody>
                  <a:tcPr marL="44450" marR="44450" marT="0" marB="0" anchor="ct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Frontgrade performs on each part</a:t>
                      </a:r>
                    </a:p>
                  </a:txBody>
                  <a:tcPr marL="44450" marR="44450" marT="0" marB="0" anchor="ctr"/>
                </a:tc>
                <a:extLst>
                  <a:ext uri="{0D108BD9-81ED-4DB2-BD59-A6C34878D82A}">
                    <a16:rowId xmlns:a16="http://schemas.microsoft.com/office/drawing/2014/main" val="2639842488"/>
                  </a:ext>
                </a:extLst>
              </a:tr>
            </a:tbl>
          </a:graphicData>
        </a:graphic>
      </p:graphicFrame>
      <p:sp>
        <p:nvSpPr>
          <p:cNvPr id="8" name="TextBox 7">
            <a:extLst>
              <a:ext uri="{FF2B5EF4-FFF2-40B4-BE49-F238E27FC236}">
                <a16:creationId xmlns:a16="http://schemas.microsoft.com/office/drawing/2014/main" id="{963DC755-ED06-3A61-7A91-144D10091785}"/>
              </a:ext>
            </a:extLst>
          </p:cNvPr>
          <p:cNvSpPr txBox="1"/>
          <p:nvPr/>
        </p:nvSpPr>
        <p:spPr>
          <a:xfrm>
            <a:off x="374714" y="1768028"/>
            <a:ext cx="9803327" cy="646331"/>
          </a:xfrm>
          <a:prstGeom prst="rect">
            <a:avLst/>
          </a:prstGeom>
          <a:noFill/>
        </p:spPr>
        <p:txBody>
          <a:bodyPr wrap="square" rtlCol="0">
            <a:spAutoFit/>
          </a:bodyPr>
          <a:lstStyle/>
          <a:p>
            <a:r>
              <a:rPr lang="en-US" dirty="0">
                <a:latin typeface="IBM Plex Sans" panose="020B0503050203000203" pitchFamily="34" charset="0"/>
              </a:rPr>
              <a:t>Frontgrade begins with single wafer lots of AEC-Q100 qualified material and performs additional screening and evaluation steps to ensure space-grade readiness.</a:t>
            </a:r>
          </a:p>
        </p:txBody>
      </p:sp>
    </p:spTree>
    <p:extLst>
      <p:ext uri="{BB962C8B-B14F-4D97-AF65-F5344CB8AC3E}">
        <p14:creationId xmlns:p14="http://schemas.microsoft.com/office/powerpoint/2010/main" val="1785010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5F6-FFD7-17FA-2C55-6FC8B59BE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E4001-DE5A-DD1B-C440-114D49E19942}"/>
              </a:ext>
            </a:extLst>
          </p:cNvPr>
          <p:cNvSpPr>
            <a:spLocks noGrp="1"/>
          </p:cNvSpPr>
          <p:nvPr>
            <p:ph type="title"/>
          </p:nvPr>
        </p:nvSpPr>
        <p:spPr>
          <a:xfrm>
            <a:off x="303375" y="192285"/>
            <a:ext cx="10823249" cy="1325563"/>
          </a:xfrm>
        </p:spPr>
        <p:txBody>
          <a:bodyPr>
            <a:normAutofit/>
          </a:bodyPr>
          <a:lstStyle/>
          <a:p>
            <a:r>
              <a:rPr lang="en-US" sz="3600" dirty="0">
                <a:latin typeface="IBM Plex Sans" panose="020B0503050203000203" pitchFamily="34" charset="0"/>
              </a:rPr>
              <a:t>Frontgrade Space PEM L1 vs ECSS-Q-60-13C </a:t>
            </a:r>
            <a:br>
              <a:rPr lang="en-US" sz="3600" dirty="0">
                <a:latin typeface="IBM Plex Sans" panose="020B0503050203000203" pitchFamily="34" charset="0"/>
              </a:rPr>
            </a:br>
            <a:r>
              <a:rPr lang="en-US" sz="3600" dirty="0">
                <a:latin typeface="IBM Plex Sans" panose="020B0503050203000203" pitchFamily="34" charset="0"/>
              </a:rPr>
              <a:t>Grade 1</a:t>
            </a:r>
          </a:p>
        </p:txBody>
      </p:sp>
      <p:sp>
        <p:nvSpPr>
          <p:cNvPr id="6" name="Content Placeholder 5">
            <a:extLst>
              <a:ext uri="{FF2B5EF4-FFF2-40B4-BE49-F238E27FC236}">
                <a16:creationId xmlns:a16="http://schemas.microsoft.com/office/drawing/2014/main" id="{8ACF8A6B-8FAB-2238-9A79-3641BB3819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9A58F32-D297-1D6A-2978-29E9281062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graphicFrame>
        <p:nvGraphicFramePr>
          <p:cNvPr id="3" name="Table 2">
            <a:extLst>
              <a:ext uri="{FF2B5EF4-FFF2-40B4-BE49-F238E27FC236}">
                <a16:creationId xmlns:a16="http://schemas.microsoft.com/office/drawing/2014/main" id="{A0F64EB3-240A-8324-70A0-CDE04A921EF4}"/>
              </a:ext>
            </a:extLst>
          </p:cNvPr>
          <p:cNvGraphicFramePr>
            <a:graphicFrameLocks noGrp="1"/>
          </p:cNvGraphicFramePr>
          <p:nvPr>
            <p:extLst>
              <p:ext uri="{D42A27DB-BD31-4B8C-83A1-F6EECF244321}">
                <p14:modId xmlns:p14="http://schemas.microsoft.com/office/powerpoint/2010/main" val="3932469696"/>
              </p:ext>
            </p:extLst>
          </p:nvPr>
        </p:nvGraphicFramePr>
        <p:xfrm>
          <a:off x="293657" y="1357030"/>
          <a:ext cx="11594968" cy="4966858"/>
        </p:xfrm>
        <a:graphic>
          <a:graphicData uri="http://schemas.openxmlformats.org/drawingml/2006/table">
            <a:tbl>
              <a:tblPr firstRow="1" firstCol="1" bandRow="1">
                <a:tableStyleId>{5C22544A-7EE6-4342-B048-85BDC9FD1C3A}</a:tableStyleId>
              </a:tblPr>
              <a:tblGrid>
                <a:gridCol w="2366128">
                  <a:extLst>
                    <a:ext uri="{9D8B030D-6E8A-4147-A177-3AD203B41FA5}">
                      <a16:colId xmlns:a16="http://schemas.microsoft.com/office/drawing/2014/main" val="1930324958"/>
                    </a:ext>
                  </a:extLst>
                </a:gridCol>
                <a:gridCol w="1421093">
                  <a:extLst>
                    <a:ext uri="{9D8B030D-6E8A-4147-A177-3AD203B41FA5}">
                      <a16:colId xmlns:a16="http://schemas.microsoft.com/office/drawing/2014/main" val="887447732"/>
                    </a:ext>
                  </a:extLst>
                </a:gridCol>
                <a:gridCol w="1850008">
                  <a:extLst>
                    <a:ext uri="{9D8B030D-6E8A-4147-A177-3AD203B41FA5}">
                      <a16:colId xmlns:a16="http://schemas.microsoft.com/office/drawing/2014/main" val="3281590175"/>
                    </a:ext>
                  </a:extLst>
                </a:gridCol>
                <a:gridCol w="5957739">
                  <a:extLst>
                    <a:ext uri="{9D8B030D-6E8A-4147-A177-3AD203B41FA5}">
                      <a16:colId xmlns:a16="http://schemas.microsoft.com/office/drawing/2014/main" val="2550001029"/>
                    </a:ext>
                  </a:extLst>
                </a:gridCol>
              </a:tblGrid>
              <a:tr h="612742">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GB" sz="1800" u="none" dirty="0">
                          <a:effectLst/>
                          <a:latin typeface="IBM Plex Sans" panose="020B0503050203000203" pitchFamily="34" charset="0"/>
                        </a:rPr>
                        <a:t>ECSS-Q-ST-60-13C </a:t>
                      </a:r>
                    </a:p>
                    <a:p>
                      <a:pPr marL="0" marR="0" algn="ctr">
                        <a:spcBef>
                          <a:spcPts val="600"/>
                        </a:spcBef>
                      </a:pPr>
                      <a:r>
                        <a:rPr lang="en-GB" sz="1800" u="none" dirty="0">
                          <a:effectLst/>
                          <a:latin typeface="IBM Plex Sans" panose="020B0503050203000203" pitchFamily="34" charset="0"/>
                        </a:rPr>
                        <a:t>Class 1</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l">
                        <a:spcBef>
                          <a:spcPts val="600"/>
                        </a:spcBef>
                      </a:pPr>
                      <a:r>
                        <a:rPr lang="en-GB" sz="1800" u="none" dirty="0">
                          <a:effectLst/>
                          <a:latin typeface="IBM Plex Sans" panose="020B0503050203000203" pitchFamily="34" charset="0"/>
                        </a:rPr>
                        <a:t>Category</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l">
                        <a:spcBef>
                          <a:spcPts val="600"/>
                        </a:spcBef>
                      </a:pPr>
                      <a:r>
                        <a:rPr lang="en-GB" sz="1800" u="none" dirty="0">
                          <a:effectLst/>
                          <a:latin typeface="IBM Plex Sans" panose="020B0503050203000203" pitchFamily="34" charset="0"/>
                        </a:rPr>
                        <a:t>Test type</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l">
                        <a:spcBef>
                          <a:spcPts val="600"/>
                        </a:spcBef>
                      </a:pPr>
                      <a:r>
                        <a:rPr lang="en-GB" sz="1800" u="none" dirty="0">
                          <a:effectLst/>
                          <a:latin typeface="IBM Plex Sans" panose="020B0503050203000203" pitchFamily="34" charset="0"/>
                          <a:ea typeface="Times New Roman" panose="02020603050405020304" pitchFamily="18" charset="0"/>
                          <a:cs typeface="Times New Roman" panose="02020603050405020304" pitchFamily="18" charset="0"/>
                        </a:rPr>
                        <a:t>Frontgrade Space PEM L1 *</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extLst>
                  <a:ext uri="{0D108BD9-81ED-4DB2-BD59-A6C34878D82A}">
                    <a16:rowId xmlns:a16="http://schemas.microsoft.com/office/drawing/2014/main" val="1231525276"/>
                  </a:ext>
                </a:extLst>
              </a:tr>
              <a:tr h="455564">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Evaluation </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just">
                        <a:spcBef>
                          <a:spcPts val="600"/>
                        </a:spcBef>
                      </a:pPr>
                      <a:r>
                        <a:rPr lang="en-GB" sz="1800" u="none" dirty="0">
                          <a:effectLst/>
                          <a:latin typeface="IBM Plex Sans" panose="020B0503050203000203" pitchFamily="34" charset="0"/>
                        </a:rPr>
                        <a:t>Radiation evaluation</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Complete Heavy Ion, Proton, TID data available</a:t>
                      </a:r>
                    </a:p>
                  </a:txBody>
                  <a:tcPr marL="44450" marR="44450" marT="0" marB="0" anchor="ctr">
                    <a:solidFill>
                      <a:schemeClr val="accent4">
                        <a:lumMod val="60000"/>
                        <a:lumOff val="40000"/>
                      </a:schemeClr>
                    </a:solidFill>
                  </a:tcPr>
                </a:tc>
                <a:extLst>
                  <a:ext uri="{0D108BD9-81ED-4DB2-BD59-A6C34878D82A}">
                    <a16:rowId xmlns:a16="http://schemas.microsoft.com/office/drawing/2014/main" val="1752527124"/>
                  </a:ext>
                </a:extLst>
              </a:tr>
              <a:tr h="455564">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Evaluation </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marL="0" marR="0" algn="just">
                        <a:spcBef>
                          <a:spcPts val="600"/>
                        </a:spcBef>
                      </a:pPr>
                      <a:r>
                        <a:rPr lang="en-GB" sz="1800" u="none" dirty="0">
                          <a:effectLst/>
                          <a:latin typeface="IBM Plex Sans" panose="020B0503050203000203" pitchFamily="34" charset="0"/>
                        </a:rPr>
                        <a:t>Construction Analysis</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DPA/Construction analysis &amp; Outgassing testing complete</a:t>
                      </a:r>
                    </a:p>
                  </a:txBody>
                  <a:tcPr marL="44450" marR="44450" marT="0" marB="0" anchor="ctr">
                    <a:solidFill>
                      <a:schemeClr val="accent4">
                        <a:lumMod val="20000"/>
                        <a:lumOff val="80000"/>
                      </a:schemeClr>
                    </a:solidFill>
                  </a:tcPr>
                </a:tc>
                <a:extLst>
                  <a:ext uri="{0D108BD9-81ED-4DB2-BD59-A6C34878D82A}">
                    <a16:rowId xmlns:a16="http://schemas.microsoft.com/office/drawing/2014/main" val="1732560961"/>
                  </a:ext>
                </a:extLst>
              </a:tr>
              <a:tr h="386961">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Evaluation </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just">
                        <a:spcBef>
                          <a:spcPts val="600"/>
                        </a:spcBef>
                      </a:pPr>
                      <a:r>
                        <a:rPr lang="en-GB" sz="1800" u="none" dirty="0">
                          <a:effectLst/>
                          <a:latin typeface="IBM Plex Sans" panose="020B0503050203000203" pitchFamily="34" charset="0"/>
                        </a:rPr>
                        <a:t>Life Test 2000h </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Tested &gt;2000h of life test data</a:t>
                      </a:r>
                    </a:p>
                  </a:txBody>
                  <a:tcPr marL="44450" marR="44450" marT="0" marB="0" anchor="ctr">
                    <a:solidFill>
                      <a:schemeClr val="accent4">
                        <a:lumMod val="60000"/>
                        <a:lumOff val="40000"/>
                      </a:schemeClr>
                    </a:solidFill>
                  </a:tcPr>
                </a:tc>
                <a:extLst>
                  <a:ext uri="{0D108BD9-81ED-4DB2-BD59-A6C34878D82A}">
                    <a16:rowId xmlns:a16="http://schemas.microsoft.com/office/drawing/2014/main" val="1102492221"/>
                  </a:ext>
                </a:extLst>
              </a:tr>
              <a:tr h="455564">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marL="0" marR="0" algn="just">
                        <a:spcBef>
                          <a:spcPts val="600"/>
                        </a:spcBef>
                      </a:pPr>
                      <a:r>
                        <a:rPr lang="en-GB" sz="1800" u="none" dirty="0">
                          <a:effectLst/>
                          <a:latin typeface="IBM Plex Sans" panose="020B0503050203000203" pitchFamily="34" charset="0"/>
                        </a:rPr>
                        <a:t>Complete 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Screening performed on each part (detailed next slide)</a:t>
                      </a:r>
                    </a:p>
                  </a:txBody>
                  <a:tcPr marL="44450" marR="44450" marT="0" marB="0" anchor="ctr">
                    <a:solidFill>
                      <a:schemeClr val="accent4">
                        <a:lumMod val="20000"/>
                        <a:lumOff val="80000"/>
                      </a:schemeClr>
                    </a:solidFill>
                  </a:tcPr>
                </a:tc>
                <a:extLst>
                  <a:ext uri="{0D108BD9-81ED-4DB2-BD59-A6C34878D82A}">
                    <a16:rowId xmlns:a16="http://schemas.microsoft.com/office/drawing/2014/main" val="3088488967"/>
                  </a:ext>
                </a:extLst>
              </a:tr>
              <a:tr h="365523">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LAT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just">
                        <a:spcBef>
                          <a:spcPts val="600"/>
                        </a:spcBef>
                      </a:pPr>
                      <a:r>
                        <a:rPr lang="en-GB" sz="1800" u="none" dirty="0">
                          <a:effectLst/>
                          <a:latin typeface="IBM Plex Sans" panose="020B0503050203000203" pitchFamily="34" charset="0"/>
                        </a:rPr>
                        <a:t>RVT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l">
                        <a:spcBef>
                          <a:spcPts val="600"/>
                        </a:spcBef>
                      </a:pPr>
                      <a:r>
                        <a:rPr lang="en-GB" sz="1800" u="none" dirty="0">
                          <a:effectLst/>
                          <a:latin typeface="IBM Plex Sans" panose="020B0503050203000203" pitchFamily="34" charset="0"/>
                          <a:ea typeface="Times New Roman" panose="02020603050405020304" pitchFamily="18" charset="0"/>
                          <a:cs typeface="Times New Roman" panose="02020603050405020304" pitchFamily="18" charset="0"/>
                        </a:rPr>
                        <a:t>Single wafer lots, RLAT performed on every wafer lot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4141809889"/>
                  </a:ext>
                </a:extLst>
              </a:tr>
              <a:tr h="455564">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LAT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marL="0" marR="0" algn="just">
                        <a:spcBef>
                          <a:spcPts val="600"/>
                        </a:spcBef>
                      </a:pPr>
                      <a:r>
                        <a:rPr lang="en-GB" sz="1800" u="none" dirty="0">
                          <a:effectLst/>
                          <a:latin typeface="IBM Plex Sans" panose="020B0503050203000203" pitchFamily="34" charset="0"/>
                        </a:rPr>
                        <a:t>Construction Analysis</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tc>
                  <a:txBody>
                    <a:bodyPr/>
                    <a:lstStyle/>
                    <a:p>
                      <a:pPr marL="0" marR="0" algn="l">
                        <a:spcBef>
                          <a:spcPts val="600"/>
                        </a:spcBef>
                      </a:pPr>
                      <a:r>
                        <a:rPr lang="en-GB" sz="1800" u="none" dirty="0">
                          <a:effectLst/>
                          <a:latin typeface="IBM Plex Sans" panose="020B0503050203000203" pitchFamily="34" charset="0"/>
                          <a:ea typeface="Times New Roman" panose="02020603050405020304" pitchFamily="18" charset="0"/>
                          <a:cs typeface="Times New Roman" panose="02020603050405020304" pitchFamily="18" charset="0"/>
                        </a:rPr>
                        <a:t>Perform DPA/Construction Analysis on each lot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20000"/>
                        <a:lumOff val="80000"/>
                      </a:schemeClr>
                    </a:solidFill>
                  </a:tcPr>
                </a:tc>
                <a:extLst>
                  <a:ext uri="{0D108BD9-81ED-4DB2-BD59-A6C34878D82A}">
                    <a16:rowId xmlns:a16="http://schemas.microsoft.com/office/drawing/2014/main" val="4075873885"/>
                  </a:ext>
                </a:extLst>
              </a:tr>
              <a:tr h="374542">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GB" sz="1800" u="none" dirty="0">
                          <a:effectLst/>
                          <a:latin typeface="IBM Plex Sans" panose="020B0503050203000203" pitchFamily="34" charset="0"/>
                        </a:rPr>
                        <a:t>LAT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just">
                        <a:spcBef>
                          <a:spcPts val="600"/>
                        </a:spcBef>
                      </a:pPr>
                      <a:r>
                        <a:rPr lang="en-GB" sz="1800" u="none" dirty="0">
                          <a:effectLst/>
                          <a:latin typeface="IBM Plex Sans" panose="020B0503050203000203" pitchFamily="34" charset="0"/>
                        </a:rPr>
                        <a:t>Life test 1000h</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marL="0" marR="0" algn="l">
                        <a:spcBef>
                          <a:spcPts val="600"/>
                        </a:spcBef>
                      </a:pPr>
                      <a:r>
                        <a:rPr lang="en-GB" sz="1800" u="none" dirty="0">
                          <a:effectLst/>
                          <a:latin typeface="IBM Plex Sans" panose="020B0503050203000203" pitchFamily="34" charset="0"/>
                          <a:ea typeface="Times New Roman" panose="02020603050405020304" pitchFamily="18" charset="0"/>
                          <a:cs typeface="Times New Roman" panose="02020603050405020304" pitchFamily="18" charset="0"/>
                        </a:rPr>
                        <a:t>Perform 1500h HTOL on each lot</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814937671"/>
                  </a:ext>
                </a:extLst>
              </a:tr>
              <a:tr h="350378">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Evaluation</a:t>
                      </a:r>
                    </a:p>
                  </a:txBody>
                  <a:tcPr marL="44450" marR="44450" marT="0" marB="0" anchor="ctr">
                    <a:solidFill>
                      <a:schemeClr val="accent4">
                        <a:lumMod val="20000"/>
                        <a:lumOff val="80000"/>
                      </a:schemeClr>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HTSL</a:t>
                      </a:r>
                    </a:p>
                  </a:txBody>
                  <a:tcPr marL="44450" marR="44450" marT="0" marB="0" anchor="ctr">
                    <a:solidFill>
                      <a:schemeClr val="accent4">
                        <a:lumMod val="20000"/>
                        <a:lumOff val="8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Perform 1000h HTSL</a:t>
                      </a:r>
                    </a:p>
                  </a:txBody>
                  <a:tcPr marL="44450" marR="44450" marT="0" marB="0" anchor="ctr">
                    <a:solidFill>
                      <a:schemeClr val="accent4">
                        <a:lumMod val="20000"/>
                        <a:lumOff val="80000"/>
                      </a:schemeClr>
                    </a:solidFill>
                  </a:tcPr>
                </a:tc>
                <a:extLst>
                  <a:ext uri="{0D108BD9-81ED-4DB2-BD59-A6C34878D82A}">
                    <a16:rowId xmlns:a16="http://schemas.microsoft.com/office/drawing/2014/main" val="3348932993"/>
                  </a:ext>
                </a:extLst>
              </a:tr>
              <a:tr h="341832">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LAT</a:t>
                      </a:r>
                    </a:p>
                  </a:txBody>
                  <a:tcPr marL="44450" marR="44450" marT="0" marB="0" anchor="ctr">
                    <a:solidFill>
                      <a:schemeClr val="accent4">
                        <a:lumMod val="60000"/>
                        <a:lumOff val="40000"/>
                      </a:schemeClr>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BHAST</a:t>
                      </a:r>
                    </a:p>
                  </a:txBody>
                  <a:tcPr marL="44450" marR="44450" marT="0" marB="0" anchor="ctr">
                    <a:solidFill>
                      <a:schemeClr val="accent4">
                        <a:lumMod val="60000"/>
                        <a:lumOff val="4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Perform 264h BHAST on each lot</a:t>
                      </a:r>
                    </a:p>
                  </a:txBody>
                  <a:tcPr marL="44450" marR="44450" marT="0" marB="0" anchor="ctr">
                    <a:solidFill>
                      <a:schemeClr val="accent4">
                        <a:lumMod val="60000"/>
                        <a:lumOff val="40000"/>
                      </a:schemeClr>
                    </a:solidFill>
                  </a:tcPr>
                </a:tc>
                <a:extLst>
                  <a:ext uri="{0D108BD9-81ED-4DB2-BD59-A6C34878D82A}">
                    <a16:rowId xmlns:a16="http://schemas.microsoft.com/office/drawing/2014/main" val="2332542714"/>
                  </a:ext>
                </a:extLst>
              </a:tr>
              <a:tr h="328222">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chemeClr val="accent4">
                        <a:lumMod val="75000"/>
                      </a:schemeClr>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LAT</a:t>
                      </a:r>
                    </a:p>
                  </a:txBody>
                  <a:tcPr marL="44450" marR="44450" marT="0" marB="0" anchor="ctr">
                    <a:solidFill>
                      <a:schemeClr val="accent4">
                        <a:lumMod val="20000"/>
                        <a:lumOff val="80000"/>
                      </a:schemeClr>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Temp Cycling</a:t>
                      </a:r>
                    </a:p>
                  </a:txBody>
                  <a:tcPr marL="44450" marR="44450" marT="0" marB="0" anchor="ctr">
                    <a:solidFill>
                      <a:schemeClr val="accent4">
                        <a:lumMod val="20000"/>
                        <a:lumOff val="80000"/>
                      </a:schemeClr>
                    </a:solidFill>
                  </a:tcPr>
                </a:tc>
                <a:tc>
                  <a:txBody>
                    <a:bodyPr/>
                    <a:lstStyle/>
                    <a:p>
                      <a:pPr marL="0" marR="0" algn="l">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Perform 500 Temp Cycles on each lot</a:t>
                      </a:r>
                    </a:p>
                  </a:txBody>
                  <a:tcPr marL="44450" marR="44450" marT="0" marB="0" anchor="ctr">
                    <a:solidFill>
                      <a:schemeClr val="accent4">
                        <a:lumMod val="20000"/>
                        <a:lumOff val="80000"/>
                      </a:schemeClr>
                    </a:solidFill>
                  </a:tcPr>
                </a:tc>
                <a:extLst>
                  <a:ext uri="{0D108BD9-81ED-4DB2-BD59-A6C34878D82A}">
                    <a16:rowId xmlns:a16="http://schemas.microsoft.com/office/drawing/2014/main" val="4162277803"/>
                  </a:ext>
                </a:extLst>
              </a:tr>
            </a:tbl>
          </a:graphicData>
        </a:graphic>
      </p:graphicFrame>
      <p:sp>
        <p:nvSpPr>
          <p:cNvPr id="5" name="TextBox 4">
            <a:extLst>
              <a:ext uri="{FF2B5EF4-FFF2-40B4-BE49-F238E27FC236}">
                <a16:creationId xmlns:a16="http://schemas.microsoft.com/office/drawing/2014/main" id="{9955FDBD-CDBB-B9CD-23F2-66A494363C99}"/>
              </a:ext>
            </a:extLst>
          </p:cNvPr>
          <p:cNvSpPr txBox="1"/>
          <p:nvPr/>
        </p:nvSpPr>
        <p:spPr>
          <a:xfrm>
            <a:off x="688157" y="6436539"/>
            <a:ext cx="8022210" cy="307777"/>
          </a:xfrm>
          <a:prstGeom prst="rect">
            <a:avLst/>
          </a:prstGeom>
          <a:noFill/>
        </p:spPr>
        <p:txBody>
          <a:bodyPr wrap="square" rtlCol="0">
            <a:spAutoFit/>
          </a:bodyPr>
          <a:lstStyle/>
          <a:p>
            <a:r>
              <a:rPr lang="en-US" sz="1400" dirty="0"/>
              <a:t>*Some optimizations performed if multiple lots are procured in short time period</a:t>
            </a:r>
          </a:p>
        </p:txBody>
      </p:sp>
    </p:spTree>
    <p:extLst>
      <p:ext uri="{BB962C8B-B14F-4D97-AF65-F5344CB8AC3E}">
        <p14:creationId xmlns:p14="http://schemas.microsoft.com/office/powerpoint/2010/main" val="7979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2954-D7DB-438B-D566-7C27869231A1}"/>
              </a:ext>
            </a:extLst>
          </p:cNvPr>
          <p:cNvSpPr>
            <a:spLocks noGrp="1"/>
          </p:cNvSpPr>
          <p:nvPr>
            <p:ph type="title"/>
          </p:nvPr>
        </p:nvSpPr>
        <p:spPr>
          <a:xfrm>
            <a:off x="534113" y="164642"/>
            <a:ext cx="10173768" cy="1325563"/>
          </a:xfrm>
        </p:spPr>
        <p:txBody>
          <a:bodyPr>
            <a:normAutofit/>
          </a:bodyPr>
          <a:lstStyle/>
          <a:p>
            <a:r>
              <a:rPr lang="en-US" sz="3600" dirty="0">
                <a:latin typeface="IBM Plex Sans" panose="020B0503050203000203" pitchFamily="34" charset="0"/>
              </a:rPr>
              <a:t>Frontgrade Space PEM L1 vs ECSS-Q-60-13C Grade 1</a:t>
            </a:r>
          </a:p>
        </p:txBody>
      </p:sp>
      <p:sp>
        <p:nvSpPr>
          <p:cNvPr id="4" name="Slide Number Placeholder 3">
            <a:extLst>
              <a:ext uri="{FF2B5EF4-FFF2-40B4-BE49-F238E27FC236}">
                <a16:creationId xmlns:a16="http://schemas.microsoft.com/office/drawing/2014/main" id="{0BB87369-3D8A-D9C8-D42D-C7A93AFA3D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graphicFrame>
        <p:nvGraphicFramePr>
          <p:cNvPr id="3" name="Table 2">
            <a:extLst>
              <a:ext uri="{FF2B5EF4-FFF2-40B4-BE49-F238E27FC236}">
                <a16:creationId xmlns:a16="http://schemas.microsoft.com/office/drawing/2014/main" id="{23E4CB6F-0EA5-ADB7-3660-254CDFDBA230}"/>
              </a:ext>
            </a:extLst>
          </p:cNvPr>
          <p:cNvGraphicFramePr>
            <a:graphicFrameLocks noGrp="1"/>
          </p:cNvGraphicFramePr>
          <p:nvPr>
            <p:extLst>
              <p:ext uri="{D42A27DB-BD31-4B8C-83A1-F6EECF244321}">
                <p14:modId xmlns:p14="http://schemas.microsoft.com/office/powerpoint/2010/main" val="4009988990"/>
              </p:ext>
            </p:extLst>
          </p:nvPr>
        </p:nvGraphicFramePr>
        <p:xfrm>
          <a:off x="1174606" y="1382772"/>
          <a:ext cx="9842788" cy="4941116"/>
        </p:xfrm>
        <a:graphic>
          <a:graphicData uri="http://schemas.openxmlformats.org/drawingml/2006/table">
            <a:tbl>
              <a:tblPr firstRow="1" firstCol="1" bandRow="1">
                <a:tableStyleId>{5C22544A-7EE6-4342-B048-85BDC9FD1C3A}</a:tableStyleId>
              </a:tblPr>
              <a:tblGrid>
                <a:gridCol w="2185756">
                  <a:extLst>
                    <a:ext uri="{9D8B030D-6E8A-4147-A177-3AD203B41FA5}">
                      <a16:colId xmlns:a16="http://schemas.microsoft.com/office/drawing/2014/main" val="2695367709"/>
                    </a:ext>
                  </a:extLst>
                </a:gridCol>
                <a:gridCol w="1564075">
                  <a:extLst>
                    <a:ext uri="{9D8B030D-6E8A-4147-A177-3AD203B41FA5}">
                      <a16:colId xmlns:a16="http://schemas.microsoft.com/office/drawing/2014/main" val="887447732"/>
                    </a:ext>
                  </a:extLst>
                </a:gridCol>
                <a:gridCol w="4272379">
                  <a:extLst>
                    <a:ext uri="{9D8B030D-6E8A-4147-A177-3AD203B41FA5}">
                      <a16:colId xmlns:a16="http://schemas.microsoft.com/office/drawing/2014/main" val="3281590175"/>
                    </a:ext>
                  </a:extLst>
                </a:gridCol>
                <a:gridCol w="1820578">
                  <a:extLst>
                    <a:ext uri="{9D8B030D-6E8A-4147-A177-3AD203B41FA5}">
                      <a16:colId xmlns:a16="http://schemas.microsoft.com/office/drawing/2014/main" val="2550001029"/>
                    </a:ext>
                  </a:extLst>
                </a:gridCol>
              </a:tblGrid>
              <a:tr h="599083">
                <a:tc>
                  <a:txBody>
                    <a:bodyPr/>
                    <a:lstStyle/>
                    <a:p>
                      <a:pPr marL="0" marR="0" algn="ctr">
                        <a:spcBef>
                          <a:spcPts val="600"/>
                        </a:spcBef>
                      </a:pPr>
                      <a:r>
                        <a:rPr lang="en-GB" sz="1800" u="none" dirty="0">
                          <a:effectLst/>
                          <a:latin typeface="IBM Plex Sans" panose="020B0503050203000203" pitchFamily="34" charset="0"/>
                        </a:rPr>
                        <a:t>ECSS-Q-ST-60-13C </a:t>
                      </a:r>
                    </a:p>
                    <a:p>
                      <a:pPr marL="0" marR="0" algn="ctr">
                        <a:spcBef>
                          <a:spcPts val="600"/>
                        </a:spcBef>
                      </a:pPr>
                      <a:r>
                        <a:rPr lang="en-GB" sz="1800" u="none" dirty="0">
                          <a:effectLst/>
                          <a:latin typeface="IBM Plex Sans" panose="020B0503050203000203" pitchFamily="34" charset="0"/>
                        </a:rPr>
                        <a:t>Class 1</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ctr">
                        <a:spcBef>
                          <a:spcPts val="600"/>
                        </a:spcBef>
                      </a:pPr>
                      <a:r>
                        <a:rPr lang="en-GB" sz="1800" u="none" dirty="0">
                          <a:effectLst/>
                          <a:latin typeface="IBM Plex Sans" panose="020B0503050203000203" pitchFamily="34" charset="0"/>
                        </a:rPr>
                        <a:t>Category</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ctr">
                        <a:spcBef>
                          <a:spcPts val="600"/>
                        </a:spcBef>
                      </a:pPr>
                      <a:r>
                        <a:rPr lang="en-GB" sz="1800" u="none" dirty="0">
                          <a:effectLst/>
                          <a:latin typeface="IBM Plex Sans" panose="020B0503050203000203" pitchFamily="34" charset="0"/>
                        </a:rPr>
                        <a:t>Test type</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ctr">
                        <a:spcBef>
                          <a:spcPts val="600"/>
                        </a:spcBef>
                      </a:pPr>
                      <a:r>
                        <a:rPr lang="en-GB" sz="1800" u="none" dirty="0">
                          <a:effectLst/>
                          <a:latin typeface="IBM Plex Sans" panose="020B0503050203000203" pitchFamily="34" charset="0"/>
                        </a:rPr>
                        <a:t>Frontgrade </a:t>
                      </a:r>
                      <a:br>
                        <a:rPr lang="en-GB" sz="1800" u="none" dirty="0">
                          <a:effectLst/>
                          <a:latin typeface="IBM Plex Sans" panose="020B0503050203000203" pitchFamily="34" charset="0"/>
                        </a:rPr>
                      </a:br>
                      <a:r>
                        <a:rPr lang="en-GB" sz="1800" u="none" dirty="0">
                          <a:effectLst/>
                          <a:latin typeface="IBM Plex Sans" panose="020B0503050203000203" pitchFamily="34" charset="0"/>
                        </a:rPr>
                        <a:t>Space PEM L1</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1231525276"/>
                  </a:ext>
                </a:extLst>
              </a:tr>
              <a:tr h="435587">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X-rays</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algn="ctr" defTabSz="914400" rtl="0" eaLnBrk="1" latinLnBrk="0" hangingPunct="1">
                        <a:spcBef>
                          <a:spcPts val="600"/>
                        </a:spcBef>
                      </a:pPr>
                      <a:r>
                        <a:rPr lang="en-GB" sz="1800" b="1" u="none" kern="1200" dirty="0">
                          <a:solidFill>
                            <a:schemeClr val="lt1"/>
                          </a:solidFill>
                          <a:effectLst/>
                          <a:latin typeface="IBM Plex Sans" panose="020B0503050203000203" pitchFamily="34" charset="0"/>
                          <a:ea typeface="+mn-ea"/>
                          <a:cs typeface="Times New Roman" panose="02020603050405020304" pitchFamily="18" charset="0"/>
                        </a:rPr>
                        <a:t>X</a:t>
                      </a:r>
                      <a:endParaRPr lang="en-US" sz="1800" b="1" u="none" kern="1200" dirty="0">
                        <a:solidFill>
                          <a:schemeClr val="lt1"/>
                        </a:solidFill>
                        <a:effectLst/>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1752527124"/>
                  </a:ext>
                </a:extLst>
              </a:tr>
              <a:tr h="359822">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Serialization</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algn="ctr" defTabSz="914400" rtl="0" eaLnBrk="1" latinLnBrk="0" hangingPunct="1">
                        <a:spcBef>
                          <a:spcPts val="600"/>
                        </a:spcBef>
                      </a:pPr>
                      <a:r>
                        <a:rPr lang="en-GB" sz="1800" b="1" u="none" kern="1200" dirty="0">
                          <a:solidFill>
                            <a:schemeClr val="lt1"/>
                          </a:solidFill>
                          <a:effectLst/>
                          <a:latin typeface="IBM Plex Sans" panose="020B0503050203000203" pitchFamily="34" charset="0"/>
                          <a:ea typeface="+mn-ea"/>
                          <a:cs typeface="Times New Roman" panose="02020603050405020304" pitchFamily="18" charset="0"/>
                        </a:rPr>
                        <a:t>X</a:t>
                      </a:r>
                      <a:endParaRPr lang="en-US" sz="1800" b="1" u="none" kern="1200" dirty="0">
                        <a:solidFill>
                          <a:schemeClr val="lt1"/>
                        </a:solidFill>
                        <a:effectLst/>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1732560961"/>
                  </a:ext>
                </a:extLst>
              </a:tr>
              <a:tr h="393107">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Temperature cycling</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algn="ctr" defTabSz="914400" rtl="0" eaLnBrk="1" latinLnBrk="0" hangingPunct="1">
                        <a:spcBef>
                          <a:spcPts val="600"/>
                        </a:spcBef>
                      </a:pPr>
                      <a:r>
                        <a:rPr lang="en-GB" sz="1800" b="1" u="none" kern="1200" dirty="0">
                          <a:solidFill>
                            <a:schemeClr val="lt1"/>
                          </a:solidFill>
                          <a:effectLst/>
                          <a:latin typeface="IBM Plex Sans" panose="020B0503050203000203" pitchFamily="34" charset="0"/>
                          <a:ea typeface="+mn-ea"/>
                          <a:cs typeface="Times New Roman" panose="02020603050405020304" pitchFamily="18" charset="0"/>
                        </a:rPr>
                        <a:t>X</a:t>
                      </a:r>
                      <a:endParaRPr lang="en-US" sz="1800" b="1" u="none" kern="1200" dirty="0">
                        <a:solidFill>
                          <a:schemeClr val="lt1"/>
                        </a:solidFill>
                        <a:effectLst/>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4141809889"/>
                  </a:ext>
                </a:extLst>
              </a:tr>
              <a:tr h="350377">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indent="0" algn="just">
                        <a:spcBef>
                          <a:spcPts val="600"/>
                        </a:spcBef>
                      </a:pPr>
                      <a:r>
                        <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rPr>
                        <a:t>CSAM</a:t>
                      </a: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1559864902"/>
                  </a:ext>
                </a:extLst>
              </a:tr>
              <a:tr h="418744">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Initial electrical test</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4075873885"/>
                  </a:ext>
                </a:extLst>
              </a:tr>
              <a:tr h="427290">
                <a:tc>
                  <a:txBody>
                    <a:bodyPr/>
                    <a:lstStyle/>
                    <a:p>
                      <a:pPr marL="0" marR="0" algn="ctr">
                        <a:spcBef>
                          <a:spcPts val="600"/>
                        </a:spcBef>
                      </a:pPr>
                      <a:r>
                        <a:rPr lang="en-GB" sz="1800" u="none" dirty="0">
                          <a:effectLst/>
                          <a:latin typeface="IBM Plex Sans" panose="020B0503050203000203" pitchFamily="34" charset="0"/>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just">
                        <a:spcBef>
                          <a:spcPts val="600"/>
                        </a:spcBef>
                      </a:pPr>
                      <a:r>
                        <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rPr>
                        <a:t>Screening</a:t>
                      </a: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Dynamic Burn-in</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1655922921"/>
                  </a:ext>
                </a:extLst>
              </a:tr>
              <a:tr h="401652">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just">
                        <a:spcBef>
                          <a:spcPts val="600"/>
                        </a:spcBef>
                      </a:pPr>
                      <a:r>
                        <a:rPr kumimoji="0" lang="en-US" sz="1800" b="0" i="0" u="none" strike="noStrike" kern="1200" cap="none" spc="0" normalizeH="0" baseline="0" noProof="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just">
                        <a:spcBef>
                          <a:spcPts val="600"/>
                        </a:spcBef>
                      </a:pPr>
                      <a:r>
                        <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rPr>
                        <a:t>Interim electrical test</a:t>
                      </a: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678480484"/>
                  </a:ext>
                </a:extLst>
              </a:tr>
              <a:tr h="356219">
                <a:tc>
                  <a:txBody>
                    <a:bodyPr/>
                    <a:lstStyle/>
                    <a:p>
                      <a:pPr marL="0" marR="0" algn="ctr">
                        <a:spcBef>
                          <a:spcPts val="600"/>
                        </a:spcBef>
                      </a:pP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just">
                        <a:spcBef>
                          <a:spcPts val="600"/>
                        </a:spcBef>
                      </a:pPr>
                      <a:r>
                        <a:rPr kumimoji="0" lang="en-US" sz="1800" b="0" i="0" u="none" strike="noStrike" kern="1200" cap="none" spc="0" normalizeH="0" baseline="0" noProof="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just">
                        <a:spcBef>
                          <a:spcPts val="600"/>
                        </a:spcBef>
                      </a:pPr>
                      <a:r>
                        <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rPr>
                        <a:t>Static Burn-in</a:t>
                      </a: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74428472"/>
                  </a:ext>
                </a:extLst>
              </a:tr>
              <a:tr h="387265">
                <a:tc>
                  <a:txBody>
                    <a:bodyPr/>
                    <a:lstStyle/>
                    <a:p>
                      <a:pPr marL="0" marR="0" algn="ctr">
                        <a:spcBef>
                          <a:spcPts val="600"/>
                        </a:spcBef>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just">
                        <a:spcBef>
                          <a:spcPts val="600"/>
                        </a:spcBef>
                      </a:pPr>
                      <a:r>
                        <a:rPr kumimoji="0" lang="en-US" sz="1800" b="0" i="0" u="none" strike="noStrike" kern="1200" cap="none" spc="0" normalizeH="0" baseline="0" noProof="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Final electrical test</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923626654"/>
                  </a:ext>
                </a:extLst>
              </a:tr>
              <a:tr h="358923">
                <a:tc>
                  <a:txBody>
                    <a:bodyPr/>
                    <a:lstStyle/>
                    <a:p>
                      <a:pPr marL="0" marR="0" algn="ctr">
                        <a:spcBef>
                          <a:spcPts val="600"/>
                        </a:spcBef>
                      </a:pPr>
                      <a:r>
                        <a:rPr kumimoji="0" lang="en-GB" sz="1800" b="1" i="0" u="none" strike="noStrike" kern="1200" cap="none" spc="0" normalizeH="0" baseline="0" noProof="0">
                          <a:ln>
                            <a:noFill/>
                          </a:ln>
                          <a:solidFill>
                            <a:prstClr val="white"/>
                          </a:solidFill>
                          <a:effectLst/>
                          <a:uLnTx/>
                          <a:uFillTx/>
                          <a:latin typeface="IBM Plex Sans" panose="020B0503050203000203" pitchFamily="34" charset="0"/>
                          <a:ea typeface="+mn-ea"/>
                          <a:cs typeface="+mn-cs"/>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just">
                        <a:spcBef>
                          <a:spcPts val="600"/>
                        </a:spcBef>
                      </a:pPr>
                      <a:r>
                        <a:rPr kumimoji="0" lang="en-US" sz="1800" b="0" i="0" u="none" strike="noStrike" kern="1200" cap="none" spc="0" normalizeH="0" baseline="0" noProof="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just">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PDA</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2639842488"/>
                  </a:ext>
                </a:extLst>
              </a:tr>
              <a:tr h="427290">
                <a:tc>
                  <a:txBody>
                    <a:bodyPr/>
                    <a:lstStyle/>
                    <a:p>
                      <a:pPr marL="0" marR="0" algn="ctr">
                        <a:spcBef>
                          <a:spcPts val="600"/>
                        </a:spcBef>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X</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solidFill>
                      <a:srgbClr val="E14C23"/>
                    </a:solidFill>
                  </a:tcPr>
                </a:tc>
                <a:tc>
                  <a:txBody>
                    <a:bodyPr/>
                    <a:lstStyle/>
                    <a:p>
                      <a:pPr marL="0" marR="0" algn="just">
                        <a:spcBef>
                          <a:spcPts val="600"/>
                        </a:spcBef>
                      </a:pPr>
                      <a:r>
                        <a:rPr kumimoji="0" lang="en-US" sz="1800" b="0" i="0" u="none" strike="noStrike" kern="1200" cap="none" spc="0" normalizeH="0" baseline="0" noProof="0" dirty="0">
                          <a:ln>
                            <a:noFill/>
                          </a:ln>
                          <a:solidFill>
                            <a:prstClr val="black"/>
                          </a:solidFill>
                          <a:effectLst/>
                          <a:uLnTx/>
                          <a:uFillTx/>
                          <a:latin typeface="IBM Plex Sans" panose="020B0503050203000203" pitchFamily="34" charset="0"/>
                          <a:ea typeface="Times New Roman" panose="02020603050405020304" pitchFamily="18" charset="0"/>
                          <a:cs typeface="Times New Roman" panose="02020603050405020304" pitchFamily="18" charset="0"/>
                        </a:rPr>
                        <a:t>Screening</a:t>
                      </a:r>
                      <a:endParaRPr lang="en-US" sz="1800" u="none" dirty="0">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l">
                        <a:spcBef>
                          <a:spcPts val="600"/>
                        </a:spcBef>
                      </a:pPr>
                      <a:r>
                        <a:rPr lang="en-GB" sz="1800" u="none" kern="1200" dirty="0">
                          <a:solidFill>
                            <a:schemeClr val="dk1"/>
                          </a:solidFill>
                          <a:effectLst/>
                          <a:latin typeface="IBM Plex Sans" panose="020B0503050203000203" pitchFamily="34" charset="0"/>
                          <a:cs typeface="Times New Roman" panose="02020603050405020304" pitchFamily="18" charset="0"/>
                        </a:rPr>
                        <a:t>External visual inspection</a:t>
                      </a:r>
                      <a:endParaRPr lang="en-US" sz="1800" u="none" kern="1200" dirty="0">
                        <a:solidFill>
                          <a:schemeClr val="dk1"/>
                        </a:solidFill>
                        <a:effectLst/>
                        <a:latin typeface="IBM Plex Sans" panose="020B0503050203000203" pitchFamily="34" charset="0"/>
                        <a:ea typeface="Times New Roman" panose="02020603050405020304" pitchFamily="18" charset="0"/>
                        <a:cs typeface="Times New Roman" panose="02020603050405020304" pitchFamily="18" charset="0"/>
                      </a:endParaRPr>
                    </a:p>
                  </a:txBody>
                  <a:tcPr marL="46621" marR="46621"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rPr>
                        <a:t>X</a:t>
                      </a:r>
                      <a:endParaRPr kumimoji="0" lang="en-US" sz="1800" b="1" i="0" u="none" strike="noStrike" kern="1200" cap="none" spc="0" normalizeH="0" baseline="0" noProof="0" dirty="0">
                        <a:ln>
                          <a:noFill/>
                        </a:ln>
                        <a:solidFill>
                          <a:prstClr val="white"/>
                        </a:solidFill>
                        <a:effectLst/>
                        <a:uLnTx/>
                        <a:uFillTx/>
                        <a:latin typeface="IBM Plex Sans" panose="020B0503050203000203" pitchFamily="34" charset="0"/>
                        <a:ea typeface="+mn-ea"/>
                        <a:cs typeface="Times New Roman" panose="02020603050405020304" pitchFamily="18" charset="0"/>
                      </a:endParaRPr>
                    </a:p>
                  </a:txBody>
                  <a:tcPr marL="44450" marR="44450" marT="0" marB="0" anchor="ctr">
                    <a:solidFill>
                      <a:srgbClr val="E14C23"/>
                    </a:solidFill>
                  </a:tcPr>
                </a:tc>
                <a:extLst>
                  <a:ext uri="{0D108BD9-81ED-4DB2-BD59-A6C34878D82A}">
                    <a16:rowId xmlns:a16="http://schemas.microsoft.com/office/drawing/2014/main" val="3011378893"/>
                  </a:ext>
                </a:extLst>
              </a:tr>
            </a:tbl>
          </a:graphicData>
        </a:graphic>
      </p:graphicFrame>
    </p:spTree>
    <p:extLst>
      <p:ext uri="{BB962C8B-B14F-4D97-AF65-F5344CB8AC3E}">
        <p14:creationId xmlns:p14="http://schemas.microsoft.com/office/powerpoint/2010/main" val="78069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F110-C1E3-57C7-B285-7290E9953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8FE11-465A-06D7-68D3-DAB620F2168B}"/>
              </a:ext>
            </a:extLst>
          </p:cNvPr>
          <p:cNvSpPr>
            <a:spLocks noGrp="1"/>
          </p:cNvSpPr>
          <p:nvPr>
            <p:ph type="title"/>
          </p:nvPr>
        </p:nvSpPr>
        <p:spPr>
          <a:xfrm>
            <a:off x="366879" y="456642"/>
            <a:ext cx="11259084" cy="1325563"/>
          </a:xfrm>
        </p:spPr>
        <p:txBody>
          <a:bodyPr anchor="t">
            <a:normAutofit fontScale="90000"/>
          </a:bodyPr>
          <a:lstStyle/>
          <a:p>
            <a:r>
              <a:rPr lang="en-US" dirty="0" err="1">
                <a:latin typeface="IBM Plex Sans" panose="020B0503050203000203" pitchFamily="34" charset="0"/>
              </a:rPr>
              <a:t>Certus</a:t>
            </a:r>
            <a:r>
              <a:rPr lang="en-US" baseline="30000" dirty="0" err="1">
                <a:latin typeface="IBM Plex Sans" panose="020B0503050203000203" pitchFamily="34" charset="0"/>
              </a:rPr>
              <a:t>TM</a:t>
            </a:r>
            <a:r>
              <a:rPr lang="en-US" dirty="0">
                <a:latin typeface="IBM Plex Sans" panose="020B0503050203000203" pitchFamily="34" charset="0"/>
              </a:rPr>
              <a:t>-NX-RT and </a:t>
            </a:r>
            <a:r>
              <a:rPr lang="en-US" dirty="0" err="1">
                <a:latin typeface="IBM Plex Sans" panose="020B0503050203000203" pitchFamily="34" charset="0"/>
              </a:rPr>
              <a:t>CertusPro</a:t>
            </a:r>
            <a:r>
              <a:rPr lang="en-US" baseline="30000" dirty="0" err="1">
                <a:latin typeface="IBM Plex Sans" panose="020B0503050203000203" pitchFamily="34" charset="0"/>
              </a:rPr>
              <a:t>TM</a:t>
            </a:r>
            <a:r>
              <a:rPr lang="en-US" dirty="0">
                <a:latin typeface="IBM Plex Sans" panose="020B0503050203000203" pitchFamily="34" charset="0"/>
              </a:rPr>
              <a:t>-NX-RT FPGAs</a:t>
            </a:r>
            <a:br>
              <a:rPr lang="en-US" dirty="0">
                <a:latin typeface="IBM Plex Sans" panose="020B0503050203000203" pitchFamily="34" charset="0"/>
              </a:rPr>
            </a:br>
            <a:r>
              <a:rPr lang="en-US" sz="2700" i="1" dirty="0">
                <a:solidFill>
                  <a:schemeClr val="accent1"/>
                </a:solidFill>
                <a:latin typeface="IBM Plex Sans" panose="020B0503050203000203" pitchFamily="34" charset="0"/>
              </a:rPr>
              <a:t>Frontgrade.com/FPGA</a:t>
            </a:r>
            <a:endParaRPr lang="en-US" sz="2000" dirty="0">
              <a:solidFill>
                <a:schemeClr val="accent1"/>
              </a:solidFill>
              <a:latin typeface="IBM Plex Sans" panose="020B0503050203000203" pitchFamily="34" charset="0"/>
            </a:endParaRPr>
          </a:p>
        </p:txBody>
      </p:sp>
      <p:sp>
        <p:nvSpPr>
          <p:cNvPr id="10" name="Slide Number Placeholder 9">
            <a:extLst>
              <a:ext uri="{FF2B5EF4-FFF2-40B4-BE49-F238E27FC236}">
                <a16:creationId xmlns:a16="http://schemas.microsoft.com/office/drawing/2014/main" id="{F30AE3BF-6251-8382-3A05-454BB8B612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sp>
        <p:nvSpPr>
          <p:cNvPr id="32" name="Rounded Rectangle 15">
            <a:extLst>
              <a:ext uri="{FF2B5EF4-FFF2-40B4-BE49-F238E27FC236}">
                <a16:creationId xmlns:a16="http://schemas.microsoft.com/office/drawing/2014/main" id="{85D1FDDC-7419-D246-6E31-D72D92F92FED}"/>
              </a:ext>
            </a:extLst>
          </p:cNvPr>
          <p:cNvSpPr/>
          <p:nvPr/>
        </p:nvSpPr>
        <p:spPr>
          <a:xfrm>
            <a:off x="7821675" y="4129706"/>
            <a:ext cx="3685309" cy="1731615"/>
          </a:xfrm>
          <a:prstGeom prst="roundRect">
            <a:avLst>
              <a:gd name="adj" fmla="val 7071"/>
            </a:avLst>
          </a:prstGeom>
          <a:noFill/>
        </p:spPr>
        <p:txBody>
          <a:bodyPr wrap="square" lIns="182880" tIns="274320" rIns="0" bIns="182880">
            <a:spAutoFit/>
          </a:bodyPr>
          <a:lstStyle/>
          <a:p>
            <a:pPr marL="0" marR="0" lvl="0" indent="0" algn="l" defTabSz="914400" rtl="0" eaLnBrk="1" fontAlgn="auto" latinLnBrk="0" hangingPunct="1">
              <a:lnSpc>
                <a:spcPts val="2200"/>
              </a:lnSpc>
              <a:spcBef>
                <a:spcPts val="0"/>
              </a:spcBef>
              <a:spcAft>
                <a:spcPts val="600"/>
              </a:spcAft>
              <a:buClr>
                <a:srgbClr val="E35530"/>
              </a:buClr>
              <a:buSzTx/>
              <a:buFontTx/>
              <a:buNone/>
              <a:tabLst/>
              <a:defRPr/>
            </a:pPr>
            <a:r>
              <a:rPr kumimoji="0" lang="en-US" sz="2800" b="0" i="0" u="none" strike="noStrike" kern="1200" cap="none" spc="0" normalizeH="0" baseline="0" noProof="0" dirty="0">
                <a:ln>
                  <a:noFill/>
                </a:ln>
                <a:effectLst/>
                <a:uLnTx/>
                <a:uFillTx/>
                <a:latin typeface="IBM Plex Sans" panose="020B0503050203000203" pitchFamily="34" charset="0"/>
                <a:ea typeface="+mn-ea"/>
                <a:cs typeface="+mn-cs"/>
              </a:rPr>
              <a:t>Availability</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ea typeface="+mn-ea"/>
                <a:cs typeface="+mn-cs"/>
              </a:rPr>
              <a:t>Prototypes/EM – Now</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ea typeface="+mn-ea"/>
                <a:cs typeface="+mn-cs"/>
              </a:rPr>
              <a:t>Class C/D Flight Units – Today</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ea typeface="+mn-ea"/>
                <a:cs typeface="+mn-cs"/>
              </a:rPr>
              <a:t>Class A/B Flight Units – </a:t>
            </a:r>
            <a:r>
              <a:rPr lang="en-US" sz="1600" dirty="0">
                <a:latin typeface="IBM Plex Sans" panose="020B0503050203000203" pitchFamily="34" charset="0"/>
              </a:rPr>
              <a:t>Aug.</a:t>
            </a:r>
            <a:r>
              <a:rPr kumimoji="0" lang="en-US" sz="1600" b="0" i="0" u="none" strike="noStrike" kern="1200" cap="none" spc="0" normalizeH="0" baseline="0" noProof="0" dirty="0">
                <a:ln>
                  <a:noFill/>
                </a:ln>
                <a:effectLst/>
                <a:uLnTx/>
                <a:uFillTx/>
                <a:latin typeface="IBM Plex Sans" panose="020B0503050203000203" pitchFamily="34" charset="0"/>
                <a:ea typeface="+mn-ea"/>
                <a:cs typeface="+mn-cs"/>
              </a:rPr>
              <a:t> ‘25</a:t>
            </a:r>
          </a:p>
        </p:txBody>
      </p:sp>
      <p:pic>
        <p:nvPicPr>
          <p:cNvPr id="3" name="Picture 2">
            <a:extLst>
              <a:ext uri="{FF2B5EF4-FFF2-40B4-BE49-F238E27FC236}">
                <a16:creationId xmlns:a16="http://schemas.microsoft.com/office/drawing/2014/main" id="{0CCA1DFF-2610-3577-4CCA-2CA0D35172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142143">
            <a:off x="999148" y="2224780"/>
            <a:ext cx="1814361" cy="1792396"/>
          </a:xfrm>
          <a:prstGeom prst="rect">
            <a:avLst/>
          </a:prstGeom>
        </p:spPr>
      </p:pic>
      <p:pic>
        <p:nvPicPr>
          <p:cNvPr id="4" name="Picture 3">
            <a:extLst>
              <a:ext uri="{FF2B5EF4-FFF2-40B4-BE49-F238E27FC236}">
                <a16:creationId xmlns:a16="http://schemas.microsoft.com/office/drawing/2014/main" id="{DEDA9AEB-3260-46EB-B77B-98033E87AA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100015">
            <a:off x="8561398" y="2259261"/>
            <a:ext cx="1949491" cy="1924338"/>
          </a:xfrm>
          <a:prstGeom prst="rect">
            <a:avLst/>
          </a:prstGeom>
        </p:spPr>
      </p:pic>
      <p:sp>
        <p:nvSpPr>
          <p:cNvPr id="5" name="Rounded Rectangle 15">
            <a:extLst>
              <a:ext uri="{FF2B5EF4-FFF2-40B4-BE49-F238E27FC236}">
                <a16:creationId xmlns:a16="http://schemas.microsoft.com/office/drawing/2014/main" id="{1C11E190-BF76-3CC1-645B-D78EE168D3B5}"/>
              </a:ext>
            </a:extLst>
          </p:cNvPr>
          <p:cNvSpPr/>
          <p:nvPr/>
        </p:nvSpPr>
        <p:spPr>
          <a:xfrm>
            <a:off x="366880" y="4129706"/>
            <a:ext cx="3685309" cy="1411932"/>
          </a:xfrm>
          <a:prstGeom prst="roundRect">
            <a:avLst>
              <a:gd name="adj" fmla="val 7071"/>
            </a:avLst>
          </a:prstGeom>
          <a:noFill/>
        </p:spPr>
        <p:txBody>
          <a:bodyPr wrap="square" lIns="182880" tIns="274320" rIns="0" bIns="182880">
            <a:spAutoFit/>
          </a:bodyPr>
          <a:lstStyle/>
          <a:p>
            <a:pPr marL="0" marR="0" lvl="0" indent="0" algn="l" defTabSz="914400" rtl="0" eaLnBrk="1" fontAlgn="auto" latinLnBrk="0" hangingPunct="1">
              <a:lnSpc>
                <a:spcPts val="2200"/>
              </a:lnSpc>
              <a:spcBef>
                <a:spcPts val="0"/>
              </a:spcBef>
              <a:spcAft>
                <a:spcPts val="600"/>
              </a:spcAft>
              <a:buClr>
                <a:srgbClr val="E35530"/>
              </a:buClr>
              <a:buSzTx/>
              <a:buFontTx/>
              <a:buNone/>
              <a:tabLst/>
              <a:defRPr/>
            </a:pPr>
            <a:r>
              <a:rPr kumimoji="0" lang="en-US" sz="2800" b="0" i="0" u="none" strike="noStrike" kern="1200" cap="none" spc="0" normalizeH="0" baseline="0" noProof="0" dirty="0">
                <a:ln>
                  <a:noFill/>
                </a:ln>
                <a:effectLst/>
                <a:uLnTx/>
                <a:uFillTx/>
                <a:latin typeface="IBM Plex Sans" panose="020B0503050203000203" pitchFamily="34" charset="0"/>
                <a:ea typeface="+mn-ea"/>
                <a:cs typeface="+mn-cs"/>
              </a:rPr>
              <a:t>Availability</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ea typeface="+mn-ea"/>
                <a:cs typeface="+mn-cs"/>
              </a:rPr>
              <a:t>Prototypes/EM – Now</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IBM Plex Sans" panose="020B0503050203000203" pitchFamily="34" charset="0"/>
                <a:ea typeface="+mn-ea"/>
                <a:cs typeface="+mn-cs"/>
              </a:rPr>
              <a:t>Class C/D Flight Units – Today</a:t>
            </a:r>
          </a:p>
        </p:txBody>
      </p:sp>
      <p:sp>
        <p:nvSpPr>
          <p:cNvPr id="7" name="TextBox 6">
            <a:hlinkClick r:id="rId4"/>
            <a:extLst>
              <a:ext uri="{FF2B5EF4-FFF2-40B4-BE49-F238E27FC236}">
                <a16:creationId xmlns:a16="http://schemas.microsoft.com/office/drawing/2014/main" id="{BA164604-3AB7-363F-4F26-7A2C4D7482F1}"/>
              </a:ext>
            </a:extLst>
          </p:cNvPr>
          <p:cNvSpPr txBox="1"/>
          <p:nvPr/>
        </p:nvSpPr>
        <p:spPr>
          <a:xfrm>
            <a:off x="3778965" y="1880075"/>
            <a:ext cx="3918728" cy="4195985"/>
          </a:xfrm>
          <a:prstGeom prst="roundRect">
            <a:avLst/>
          </a:prstGeom>
          <a:noFill/>
          <a:ln>
            <a:solidFill>
              <a:schemeClr val="accent1"/>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chemeClr val="accent4">
                    <a:lumMod val="50000"/>
                  </a:schemeClr>
                </a:solidFill>
                <a:effectLst/>
                <a:uLnTx/>
                <a:uFillTx/>
                <a:latin typeface="IBM Plex Sans" panose="020B0503050203000203" pitchFamily="34" charset="0"/>
                <a:ea typeface="Aptos" panose="020B0004020202020204" pitchFamily="34" charset="0"/>
                <a:cs typeface="Aptos" panose="020B0004020202020204" pitchFamily="34" charset="0"/>
              </a:rPr>
              <a:t>Frontgrade Technologies on X: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chemeClr val="accent4">
                  <a:lumMod val="50000"/>
                </a:schemeClr>
              </a:solidFill>
              <a:effectLst/>
              <a:uLnTx/>
              <a:uFillTx/>
              <a:latin typeface="IBM Plex Sans" panose="020B0503050203000203" pitchFamily="34" charset="0"/>
              <a:ea typeface="Aptos" panose="020B0004020202020204" pitchFamily="34" charset="0"/>
              <a:cs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IBM Plex Sans" panose="020B0503050203000203" pitchFamily="34" charset="0"/>
                <a:ea typeface="Aptos" panose="020B0004020202020204" pitchFamily="34" charset="0"/>
                <a:cs typeface="Aptos" panose="020B0004020202020204" pitchFamily="34" charset="0"/>
              </a:rPr>
              <a:t>“We’re excited to announce in collaboration with @latticesemi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IBM Plex Sans" panose="020B0503050203000203" pitchFamily="34" charset="0"/>
                <a:ea typeface="Aptos" panose="020B0004020202020204" pitchFamily="34" charset="0"/>
                <a:cs typeface="Aptos" panose="020B0004020202020204" pitchFamily="34" charset="0"/>
              </a:rPr>
              <a:t>that the technology behind our Certus-NX-RT FPGA </a:t>
            </a:r>
            <a:br>
              <a:rPr kumimoji="0" lang="en-US" sz="1800" b="0" i="0" u="none" strike="noStrike" kern="1200" cap="none" spc="0" normalizeH="0" baseline="0" noProof="0" dirty="0">
                <a:ln>
                  <a:noFill/>
                </a:ln>
                <a:effectLst/>
                <a:uLnTx/>
                <a:uFillTx/>
                <a:latin typeface="IBM Plex Sans" panose="020B0503050203000203" pitchFamily="34" charset="0"/>
                <a:ea typeface="Aptos" panose="020B0004020202020204" pitchFamily="34" charset="0"/>
                <a:cs typeface="Aptos" panose="020B0004020202020204" pitchFamily="34" charset="0"/>
              </a:rPr>
            </a:br>
            <a:r>
              <a:rPr kumimoji="0" lang="en-US" sz="1800" b="0" i="0" u="none" strike="noStrike" kern="1200" cap="none" spc="0" normalizeH="0" baseline="0" noProof="0" dirty="0">
                <a:ln>
                  <a:noFill/>
                </a:ln>
                <a:effectLst/>
                <a:uLnTx/>
                <a:uFillTx/>
                <a:latin typeface="IBM Plex Sans Medium" panose="020B0603050203000203" pitchFamily="34" charset="0"/>
                <a:ea typeface="Aptos" panose="020B0004020202020204" pitchFamily="34" charset="0"/>
                <a:cs typeface="Aptos" panose="020B0004020202020204" pitchFamily="34" charset="0"/>
              </a:rPr>
              <a:t>has achieved </a:t>
            </a:r>
            <a:br>
              <a:rPr kumimoji="0" lang="en-US" sz="1800" b="0" i="0" u="none" strike="noStrike" kern="1200" cap="none" spc="0" normalizeH="0" baseline="0" noProof="0" dirty="0">
                <a:ln>
                  <a:noFill/>
                </a:ln>
                <a:effectLst/>
                <a:uLnTx/>
                <a:uFillTx/>
                <a:latin typeface="IBM Plex Sans Medium" panose="020B0603050203000203" pitchFamily="34" charset="0"/>
                <a:ea typeface="Aptos" panose="020B0004020202020204" pitchFamily="34" charset="0"/>
                <a:cs typeface="Aptos" panose="020B0004020202020204" pitchFamily="34" charset="0"/>
              </a:rPr>
            </a:br>
            <a:r>
              <a:rPr kumimoji="0" lang="en-US" sz="1800" b="0" i="0" u="none" strike="noStrike" kern="1200" cap="none" spc="0" normalizeH="0" baseline="0" noProof="0" dirty="0">
                <a:ln>
                  <a:noFill/>
                </a:ln>
                <a:effectLst/>
                <a:uLnTx/>
                <a:uFillTx/>
                <a:latin typeface="IBM Plex Sans Medium" panose="020B0603050203000203" pitchFamily="34" charset="0"/>
                <a:ea typeface="Aptos" panose="020B0004020202020204" pitchFamily="34" charset="0"/>
                <a:cs typeface="Aptos" panose="020B0004020202020204" pitchFamily="34" charset="0"/>
              </a:rPr>
              <a:t>@NASA’s highest TRL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IBM Plex Sans" panose="020B0503050203000203" pitchFamily="34" charset="0"/>
                <a:ea typeface="Aptos" panose="020B0004020202020204" pitchFamily="34" charset="0"/>
                <a:cs typeface="Aptos" panose="020B0004020202020204" pitchFamily="34" charset="0"/>
              </a:rPr>
              <a:t>It’s now proven and ready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IBM Plex Sans" panose="020B0503050203000203" pitchFamily="34" charset="0"/>
                <a:ea typeface="Aptos" panose="020B0004020202020204" pitchFamily="34" charset="0"/>
                <a:cs typeface="Aptos" panose="020B0004020202020204" pitchFamily="34" charset="0"/>
              </a:rPr>
              <a:t>for deployment in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IBM Plex Sans" panose="020B0503050203000203" pitchFamily="34" charset="0"/>
                <a:ea typeface="Aptos" panose="020B0004020202020204" pitchFamily="34" charset="0"/>
                <a:cs typeface="Aptos" panose="020B0004020202020204" pitchFamily="34" charset="0"/>
              </a:rPr>
              <a:t>LEO Space environment.” </a:t>
            </a:r>
          </a:p>
        </p:txBody>
      </p:sp>
      <p:sp>
        <p:nvSpPr>
          <p:cNvPr id="8" name="Rectangle: Rounded Corners 7">
            <a:extLst>
              <a:ext uri="{FF2B5EF4-FFF2-40B4-BE49-F238E27FC236}">
                <a16:creationId xmlns:a16="http://schemas.microsoft.com/office/drawing/2014/main" id="{EA3170F9-7CAE-B553-3E5B-244021C83ECD}"/>
              </a:ext>
            </a:extLst>
          </p:cNvPr>
          <p:cNvSpPr/>
          <p:nvPr/>
        </p:nvSpPr>
        <p:spPr>
          <a:xfrm>
            <a:off x="366879" y="1880075"/>
            <a:ext cx="3288101" cy="4195985"/>
          </a:xfrm>
          <a:prstGeom prst="round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78608DC-5FDA-C5AA-3B84-C979DEE20E46}"/>
              </a:ext>
            </a:extLst>
          </p:cNvPr>
          <p:cNvSpPr/>
          <p:nvPr/>
        </p:nvSpPr>
        <p:spPr>
          <a:xfrm>
            <a:off x="7821679" y="1878651"/>
            <a:ext cx="3482148" cy="4195985"/>
          </a:xfrm>
          <a:prstGeom prst="roundRect">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9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BD535-636F-1354-C310-62B8A297C344}"/>
              </a:ext>
            </a:extLst>
          </p:cNvPr>
          <p:cNvSpPr>
            <a:spLocks noGrp="1"/>
          </p:cNvSpPr>
          <p:nvPr>
            <p:ph type="body" sz="quarter" idx="10"/>
          </p:nvPr>
        </p:nvSpPr>
        <p:spPr>
          <a:xfrm>
            <a:off x="7212650" y="715618"/>
            <a:ext cx="4639233" cy="6150598"/>
          </a:xfrm>
        </p:spPr>
        <p:txBody>
          <a:bodyPr/>
          <a:lstStyle/>
          <a:p>
            <a:r>
              <a:rPr lang="en-US" sz="4000" dirty="0"/>
              <a:t>Questions?</a:t>
            </a:r>
          </a:p>
          <a:p>
            <a:endParaRPr lang="en-US" dirty="0"/>
          </a:p>
          <a:p>
            <a:r>
              <a:rPr lang="en-US" sz="2400" dirty="0"/>
              <a:t>Brian.Baranski@frontgrade.com</a:t>
            </a:r>
          </a:p>
        </p:txBody>
      </p:sp>
      <p:sp>
        <p:nvSpPr>
          <p:cNvPr id="4" name="Slide Number Placeholder 3">
            <a:extLst>
              <a:ext uri="{FF2B5EF4-FFF2-40B4-BE49-F238E27FC236}">
                <a16:creationId xmlns:a16="http://schemas.microsoft.com/office/drawing/2014/main" id="{D34D5B45-FB1F-720A-755C-6C31F03F93B9}"/>
              </a:ext>
            </a:extLst>
          </p:cNvPr>
          <p:cNvSpPr>
            <a:spLocks noGrp="1"/>
          </p:cNvSpPr>
          <p:nvPr>
            <p:ph type="sldNum" sz="quarter" idx="4294967295"/>
          </p:nvPr>
        </p:nvSpPr>
        <p:spPr>
          <a:xfrm>
            <a:off x="9448800" y="6426200"/>
            <a:ext cx="2743200" cy="365125"/>
          </a:xfrm>
        </p:spPr>
        <p:txBody>
          <a:bodyPr/>
          <a:lstStyle/>
          <a:p>
            <a:fld id="{02B86D42-3B60-E24E-9E0C-922107F081A7}" type="slidenum">
              <a:rPr lang="en-US" smtClean="0"/>
              <a:t>25</a:t>
            </a:fld>
            <a:endParaRPr lang="en-US" dirty="0"/>
          </a:p>
        </p:txBody>
      </p:sp>
    </p:spTree>
    <p:extLst>
      <p:ext uri="{BB962C8B-B14F-4D97-AF65-F5344CB8AC3E}">
        <p14:creationId xmlns:p14="http://schemas.microsoft.com/office/powerpoint/2010/main" val="4442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F110-C1E3-57C7-B285-7290E9953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8FE11-465A-06D7-68D3-DAB620F2168B}"/>
              </a:ext>
            </a:extLst>
          </p:cNvPr>
          <p:cNvSpPr>
            <a:spLocks noGrp="1"/>
          </p:cNvSpPr>
          <p:nvPr>
            <p:ph type="title"/>
          </p:nvPr>
        </p:nvSpPr>
        <p:spPr>
          <a:xfrm>
            <a:off x="457200" y="228077"/>
            <a:ext cx="6994317" cy="1004661"/>
          </a:xfrm>
        </p:spPr>
        <p:txBody>
          <a:bodyPr anchor="t">
            <a:normAutofit/>
          </a:bodyPr>
          <a:lstStyle/>
          <a:p>
            <a:r>
              <a:rPr lang="en-US" dirty="0"/>
              <a:t>1, 2, 4 &amp; 8Gb MRAM</a:t>
            </a:r>
            <a:br>
              <a:rPr lang="en-US" dirty="0"/>
            </a:br>
            <a:r>
              <a:rPr lang="en-US" sz="2000" i="1" dirty="0" err="1"/>
              <a:t>Frontgrade.com</a:t>
            </a:r>
            <a:r>
              <a:rPr lang="en-US" sz="2000" i="1" dirty="0"/>
              <a:t>/MRAM</a:t>
            </a:r>
            <a:endParaRPr lang="en-US" sz="2000" dirty="0">
              <a:latin typeface="IBM Plex Sans" panose="020B0503050203000203" pitchFamily="34" charset="0"/>
            </a:endParaRPr>
          </a:p>
        </p:txBody>
      </p:sp>
      <p:sp>
        <p:nvSpPr>
          <p:cNvPr id="9" name="Rectangle 8">
            <a:extLst>
              <a:ext uri="{FF2B5EF4-FFF2-40B4-BE49-F238E27FC236}">
                <a16:creationId xmlns:a16="http://schemas.microsoft.com/office/drawing/2014/main" id="{44520C9E-8E56-2B80-5C9B-C8AB5C91D004}"/>
              </a:ext>
            </a:extLst>
          </p:cNvPr>
          <p:cNvSpPr/>
          <p:nvPr/>
        </p:nvSpPr>
        <p:spPr>
          <a:xfrm>
            <a:off x="4566560" y="1064954"/>
            <a:ext cx="7625440" cy="5609228"/>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1F497D"/>
              </a:buClr>
              <a:buSzTx/>
              <a:buFontTx/>
              <a:buNone/>
              <a:tabLst/>
              <a:defRPr/>
            </a:pPr>
            <a:r>
              <a:rPr kumimoji="0" lang="en-US" sz="2800" b="0" i="0" u="none" strike="noStrike" kern="1200" cap="none" spc="0" normalizeH="0" baseline="0" noProof="0" dirty="0">
                <a:ln>
                  <a:noFill/>
                </a:ln>
                <a:solidFill>
                  <a:srgbClr val="E35530"/>
                </a:solidFill>
                <a:effectLst/>
                <a:uLnTx/>
                <a:uFillTx/>
                <a:latin typeface="IBM Plex Sans" panose="020B0503050203000203" pitchFamily="34" charset="0"/>
                <a:ea typeface="+mn-ea"/>
                <a:cs typeface="+mn-cs"/>
              </a:rPr>
              <a:t>Summary</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Class A/B/C screening &amp; qualification (NASA PEM-INST-001)</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1, 2, 4 &amp; 8Gb densities</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Parallel PBGA 15mm x 17mm</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DQSPI PBGA 20mm x 20mm</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DQSPI 100MHz SDR – Parallel  45 ns read/write</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Unlimited Read Cycles / 10</a:t>
            </a:r>
            <a:r>
              <a:rPr kumimoji="0" lang="en-US" altLang="en-US" sz="1800" b="0" i="0" u="none" strike="noStrike" kern="1200" cap="none" spc="0" normalizeH="0" baseline="30000" noProof="0" dirty="0">
                <a:ln>
                  <a:noFill/>
                </a:ln>
                <a:solidFill>
                  <a:srgbClr val="303030"/>
                </a:solidFill>
                <a:effectLst/>
                <a:uLnTx/>
                <a:uFillTx/>
                <a:latin typeface="IBM Plex Sans" panose="020B0503050203000203" pitchFamily="34" charset="0"/>
                <a:ea typeface="+mn-ea"/>
                <a:cs typeface="+mn-cs"/>
              </a:rPr>
              <a:t>16</a:t>
            </a: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 Write Cycles</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+2.50V to 3.60V VCC</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-40°C to +125°C</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1mm ball pitch</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100 </a:t>
            </a:r>
            <a:r>
              <a:rPr kumimoji="0" lang="en-US" altLang="en-US" sz="1800" b="0" i="0" u="none" strike="noStrike" kern="1200" cap="none" spc="0" normalizeH="0" baseline="0" noProof="0" dirty="0" err="1">
                <a:ln>
                  <a:noFill/>
                </a:ln>
                <a:solidFill>
                  <a:srgbClr val="303030"/>
                </a:solidFill>
                <a:effectLst/>
                <a:uLnTx/>
                <a:uFillTx/>
                <a:latin typeface="IBM Plex Sans" panose="020B0503050203000203" pitchFamily="34" charset="0"/>
                <a:ea typeface="+mn-ea"/>
                <a:cs typeface="+mn-cs"/>
              </a:rPr>
              <a:t>krad</a:t>
            </a: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(Si), </a:t>
            </a:r>
            <a:r>
              <a:rPr kumimoji="0" 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SEL Immune ≤ 83MeV-cm</a:t>
            </a:r>
            <a:r>
              <a:rPr kumimoji="0" lang="en-US" sz="1800" b="0" i="0" u="none" strike="noStrike" kern="1200" cap="none" spc="0" normalizeH="0" baseline="30000" noProof="0" dirty="0">
                <a:ln>
                  <a:noFill/>
                </a:ln>
                <a:solidFill>
                  <a:srgbClr val="303030"/>
                </a:solidFill>
                <a:effectLst/>
                <a:uLnTx/>
                <a:uFillTx/>
                <a:latin typeface="IBM Plex Sans" panose="020B0503050203000203" pitchFamily="34" charset="0"/>
                <a:ea typeface="+mn-ea"/>
                <a:cs typeface="+mn-cs"/>
              </a:rPr>
              <a:t>2</a:t>
            </a:r>
            <a:r>
              <a:rPr kumimoji="0" 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/mg @2.7V, 125C</a:t>
            </a:r>
          </a:p>
          <a:p>
            <a:pPr marL="182880" marR="0" lvl="0" indent="-18288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Non-ITAR</a:t>
            </a:r>
          </a:p>
          <a:p>
            <a:pPr marL="285750" marR="0" lvl="0" indent="-285750" algn="l" defTabSz="914400" rtl="0" eaLnBrk="1" fontAlgn="auto" latinLnBrk="0" hangingPunct="1">
              <a:lnSpc>
                <a:spcPct val="100000"/>
              </a:lnSpc>
              <a:spcBef>
                <a:spcPts val="500"/>
              </a:spcBef>
              <a:spcAft>
                <a:spcPts val="500"/>
              </a:spcAft>
              <a:buClr>
                <a:srgbClr val="303030"/>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12" name="Picture 11" descr="A blue and orange arrow&#10;&#10;Description automatically generated">
            <a:extLst>
              <a:ext uri="{FF2B5EF4-FFF2-40B4-BE49-F238E27FC236}">
                <a16:creationId xmlns:a16="http://schemas.microsoft.com/office/drawing/2014/main" id="{FABA8978-8E05-D26B-0F33-037872C3B24B}"/>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22476" y="5582705"/>
            <a:ext cx="1228386" cy="1228386"/>
          </a:xfrm>
          <a:prstGeom prst="rect">
            <a:avLst/>
          </a:prstGeom>
        </p:spPr>
      </p:pic>
      <p:sp>
        <p:nvSpPr>
          <p:cNvPr id="14" name="Title 1">
            <a:extLst>
              <a:ext uri="{FF2B5EF4-FFF2-40B4-BE49-F238E27FC236}">
                <a16:creationId xmlns:a16="http://schemas.microsoft.com/office/drawing/2014/main" id="{9577126A-5AF7-6679-995C-83D115A1D01C}"/>
              </a:ext>
            </a:extLst>
          </p:cNvPr>
          <p:cNvSpPr txBox="1">
            <a:spLocks/>
          </p:cNvSpPr>
          <p:nvPr/>
        </p:nvSpPr>
        <p:spPr>
          <a:xfrm>
            <a:off x="868680" y="6031643"/>
            <a:ext cx="2186114" cy="612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03030"/>
                </a:solidFill>
                <a:effectLst/>
                <a:uLnTx/>
                <a:uFillTx/>
                <a:latin typeface="IBM Plex Sans Light" panose="020B0403050203000203" pitchFamily="34" charset="0"/>
                <a:ea typeface="+mj-ea"/>
                <a:cs typeface="+mj-cs"/>
              </a:rPr>
              <a:t>Applications</a:t>
            </a:r>
            <a:endParaRPr kumimoji="0" lang="en-US" sz="2800" b="0" i="0" u="none" strike="noStrike" kern="1200" cap="none" spc="0" normalizeH="0" baseline="0" noProof="0" dirty="0">
              <a:ln>
                <a:noFill/>
              </a:ln>
              <a:solidFill>
                <a:srgbClr val="303030"/>
              </a:solidFill>
              <a:effectLst/>
              <a:uLnTx/>
              <a:uFillTx/>
              <a:latin typeface="IBM Plex Sans" panose="020B0503050203000203" pitchFamily="34" charset="0"/>
              <a:ea typeface="+mj-ea"/>
              <a:cs typeface="+mj-cs"/>
            </a:endParaRPr>
          </a:p>
        </p:txBody>
      </p:sp>
      <p:sp>
        <p:nvSpPr>
          <p:cNvPr id="15" name="Title 1">
            <a:extLst>
              <a:ext uri="{FF2B5EF4-FFF2-40B4-BE49-F238E27FC236}">
                <a16:creationId xmlns:a16="http://schemas.microsoft.com/office/drawing/2014/main" id="{83173E09-FE9A-A5EE-46D7-8B7E0004B98E}"/>
              </a:ext>
            </a:extLst>
          </p:cNvPr>
          <p:cNvSpPr txBox="1">
            <a:spLocks/>
          </p:cNvSpPr>
          <p:nvPr/>
        </p:nvSpPr>
        <p:spPr>
          <a:xfrm>
            <a:off x="2922310" y="6069215"/>
            <a:ext cx="9041090" cy="612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a:lstStyle>
          <a:p>
            <a:pPr marL="0" marR="0" lvl="0" indent="0" algn="l" defTabSz="914400" rtl="0" eaLnBrk="1" fontAlgn="auto" latinLnBrk="0" hangingPunct="1">
              <a:lnSpc>
                <a:spcPct val="120000"/>
              </a:lnSpc>
              <a:spcBef>
                <a:spcPts val="300"/>
              </a:spcBef>
              <a:spcAft>
                <a:spcPts val="300"/>
              </a:spcAft>
              <a:buClr>
                <a:srgbClr val="1F497D"/>
              </a:buClr>
              <a:buSzTx/>
              <a:buFontTx/>
              <a:buNone/>
              <a:tabLst/>
              <a:defRPr/>
            </a:pP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Certus/</a:t>
            </a:r>
            <a:r>
              <a:rPr kumimoji="0" lang="en-US" sz="1800" b="0" i="0" u="none" strike="noStrike" kern="1200" cap="none" spc="0" normalizeH="0" baseline="0" noProof="0" dirty="0" err="1">
                <a:ln>
                  <a:noFill/>
                </a:ln>
                <a:solidFill>
                  <a:srgbClr val="02AFD2"/>
                </a:solidFill>
                <a:effectLst/>
                <a:uLnTx/>
                <a:uFillTx/>
                <a:latin typeface="IBM Plex Sans" panose="020B0503050203000203" pitchFamily="34" charset="0"/>
                <a:ea typeface="+mj-ea"/>
                <a:cs typeface="+mj-cs"/>
              </a:rPr>
              <a:t>CertusPro</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-NX-RT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 Avant</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 Versal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 HPSC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Data Storage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Config Memory</a:t>
            </a:r>
          </a:p>
        </p:txBody>
      </p:sp>
      <p:pic>
        <p:nvPicPr>
          <p:cNvPr id="3" name="Picture 2">
            <a:extLst>
              <a:ext uri="{FF2B5EF4-FFF2-40B4-BE49-F238E27FC236}">
                <a16:creationId xmlns:a16="http://schemas.microsoft.com/office/drawing/2014/main" id="{74A9CAAC-24CD-712C-8C7E-715D9E76AB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6093" y="1764906"/>
            <a:ext cx="2835384" cy="2743497"/>
          </a:xfrm>
          <a:prstGeom prst="rect">
            <a:avLst/>
          </a:prstGeom>
        </p:spPr>
      </p:pic>
      <p:sp>
        <p:nvSpPr>
          <p:cNvPr id="10" name="Slide Number Placeholder 9">
            <a:extLst>
              <a:ext uri="{FF2B5EF4-FFF2-40B4-BE49-F238E27FC236}">
                <a16:creationId xmlns:a16="http://schemas.microsoft.com/office/drawing/2014/main" id="{3FAA4F2C-9957-453F-4ACA-F7BB0F07F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200" b="0" i="0" u="none" strike="noStrike" kern="1200" cap="none" spc="0" normalizeH="0" baseline="0" noProof="0" smtClean="0">
                <a:ln>
                  <a:noFill/>
                </a:ln>
                <a:solidFill>
                  <a:srgbClr val="303030"/>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p:txBody>
      </p:sp>
      <p:sp>
        <p:nvSpPr>
          <p:cNvPr id="5" name="Rectangle: Rounded Corners 4">
            <a:extLst>
              <a:ext uri="{FF2B5EF4-FFF2-40B4-BE49-F238E27FC236}">
                <a16:creationId xmlns:a16="http://schemas.microsoft.com/office/drawing/2014/main" id="{88148E24-61A3-CD50-27E8-205541F7F218}"/>
              </a:ext>
            </a:extLst>
          </p:cNvPr>
          <p:cNvSpPr/>
          <p:nvPr/>
        </p:nvSpPr>
        <p:spPr>
          <a:xfrm>
            <a:off x="7729081" y="677064"/>
            <a:ext cx="4185354" cy="61223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FF"/>
                </a:solidFill>
                <a:effectLst/>
                <a:uLnTx/>
                <a:uFillTx/>
                <a:latin typeface="Aptos" panose="02110004020202020204"/>
                <a:ea typeface="+mn-ea"/>
                <a:cs typeface="+mn-cs"/>
              </a:rPr>
              <a:t>128Mb Density QSPI available in 2025  </a:t>
            </a:r>
            <a:endPar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045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CCC3A-847A-3CFB-B4A0-96C40A9334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51FC4-E616-A59C-FE5E-55991C48C164}"/>
              </a:ext>
            </a:extLst>
          </p:cNvPr>
          <p:cNvSpPr>
            <a:spLocks noGrp="1"/>
          </p:cNvSpPr>
          <p:nvPr>
            <p:ph idx="1"/>
          </p:nvPr>
        </p:nvSpPr>
        <p:spPr>
          <a:xfrm>
            <a:off x="457200" y="1354285"/>
            <a:ext cx="10515600" cy="5275638"/>
          </a:xfrm>
        </p:spPr>
        <p:txBody>
          <a:bodyPr>
            <a:normAutofit/>
          </a:bodyPr>
          <a:lstStyle/>
          <a:p>
            <a:pPr marL="0" indent="0">
              <a:buNone/>
            </a:pPr>
            <a:r>
              <a:rPr lang="en-US" sz="2000" b="1" dirty="0">
                <a:solidFill>
                  <a:schemeClr val="accent3">
                    <a:lumMod val="75000"/>
                  </a:schemeClr>
                </a:solidFill>
              </a:rPr>
              <a:t>SEL Immune:</a:t>
            </a:r>
          </a:p>
          <a:p>
            <a:pPr marL="285750" indent="-285750">
              <a:buClr>
                <a:srgbClr val="E35530"/>
              </a:buClr>
              <a:buFont typeface="Arial" panose="020B0604020202020204" pitchFamily="34" charset="0"/>
              <a:buChar char="•"/>
            </a:pPr>
            <a:r>
              <a:rPr lang="en-US" sz="2000" dirty="0"/>
              <a:t>44 LET; Tested at 3.6V, 105 &amp; 125C (4 parts statically tested, 1 part dynamically tested)</a:t>
            </a:r>
          </a:p>
          <a:p>
            <a:pPr marL="285750" indent="-285750">
              <a:buClr>
                <a:srgbClr val="E35530"/>
              </a:buClr>
              <a:buFont typeface="Arial" panose="020B0604020202020204" pitchFamily="34" charset="0"/>
              <a:buChar char="•"/>
            </a:pPr>
            <a:r>
              <a:rPr lang="en-US" sz="2000" dirty="0"/>
              <a:t>62 LET; Tested at 3.0V, 105 &amp; 125C (4 parts statically tested, 1 part dynamically tested)</a:t>
            </a:r>
          </a:p>
          <a:p>
            <a:pPr marL="285750" indent="-285750">
              <a:buClr>
                <a:srgbClr val="E35530"/>
              </a:buClr>
              <a:buFont typeface="Arial" panose="020B0604020202020204" pitchFamily="34" charset="0"/>
              <a:buChar char="•"/>
            </a:pPr>
            <a:r>
              <a:rPr lang="en-US" sz="2000" dirty="0"/>
              <a:t>83 LET; Tested at 2.7V, 105 &amp; 125C (4 parts statically tested, 1 part dynamically tested)</a:t>
            </a:r>
          </a:p>
          <a:p>
            <a:pPr marL="285750" indent="-285750">
              <a:buFont typeface="Arial" panose="020B0604020202020204" pitchFamily="34" charset="0"/>
              <a:buChar char="•"/>
            </a:pPr>
            <a:endParaRPr lang="en-US" sz="2000" dirty="0"/>
          </a:p>
          <a:p>
            <a:pPr marL="0" indent="0">
              <a:buNone/>
            </a:pPr>
            <a:r>
              <a:rPr lang="en-US" sz="2000" b="1" dirty="0">
                <a:solidFill>
                  <a:schemeClr val="accent3">
                    <a:lumMod val="75000"/>
                  </a:schemeClr>
                </a:solidFill>
              </a:rPr>
              <a:t>SEFI/SEU Immune:</a:t>
            </a:r>
          </a:p>
          <a:p>
            <a:pPr marL="285750" indent="-285750">
              <a:buClr>
                <a:srgbClr val="E35530"/>
              </a:buClr>
              <a:buFont typeface="Arial" panose="020B0604020202020204" pitchFamily="34" charset="0"/>
              <a:buChar char="•"/>
            </a:pPr>
            <a:r>
              <a:rPr lang="en-US" sz="2000" dirty="0"/>
              <a:t>83 LET; Tested at 2.5V, Room Temp</a:t>
            </a:r>
          </a:p>
          <a:p>
            <a:pPr marL="285750" indent="-285750">
              <a:buClr>
                <a:srgbClr val="E35530"/>
              </a:buClr>
              <a:buFont typeface="Arial" panose="020B0604020202020204" pitchFamily="34" charset="0"/>
              <a:buChar char="•"/>
            </a:pPr>
            <a:r>
              <a:rPr lang="en-US" sz="2000" dirty="0"/>
              <a:t>Dynamic testing (Write/Read/Compare loop)</a:t>
            </a:r>
          </a:p>
          <a:p>
            <a:pPr marL="285750" indent="-285750">
              <a:buFont typeface="Arial" panose="020B0604020202020204" pitchFamily="34" charset="0"/>
              <a:buChar char="•"/>
            </a:pPr>
            <a:endParaRPr lang="en-US" sz="2000" dirty="0"/>
          </a:p>
          <a:p>
            <a:pPr marL="0" indent="0">
              <a:buNone/>
            </a:pPr>
            <a:r>
              <a:rPr lang="en-US" sz="2000" b="1" dirty="0">
                <a:solidFill>
                  <a:schemeClr val="accent3">
                    <a:lumMod val="75000"/>
                  </a:schemeClr>
                </a:solidFill>
              </a:rPr>
              <a:t>RH QSPI MRAM SEE report in Q2 2025</a:t>
            </a:r>
            <a:endParaRPr lang="en-US" sz="2000" dirty="0">
              <a:solidFill>
                <a:schemeClr val="accent3">
                  <a:lumMod val="75000"/>
                </a:schemeClr>
              </a:solidFill>
            </a:endParaRPr>
          </a:p>
        </p:txBody>
      </p:sp>
      <p:sp>
        <p:nvSpPr>
          <p:cNvPr id="4" name="Slide Number Placeholder 3">
            <a:extLst>
              <a:ext uri="{FF2B5EF4-FFF2-40B4-BE49-F238E27FC236}">
                <a16:creationId xmlns:a16="http://schemas.microsoft.com/office/drawing/2014/main" id="{FBEA1548-F659-9FFB-18AE-7EBDC0773A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200" b="0" i="0" u="none" strike="noStrike" kern="1200" cap="none" spc="0" normalizeH="0" baseline="0" noProof="0" smtClean="0">
                <a:ln>
                  <a:noFill/>
                </a:ln>
                <a:solidFill>
                  <a:srgbClr val="303030"/>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p:txBody>
      </p:sp>
      <p:sp>
        <p:nvSpPr>
          <p:cNvPr id="5" name="Title 1">
            <a:extLst>
              <a:ext uri="{FF2B5EF4-FFF2-40B4-BE49-F238E27FC236}">
                <a16:creationId xmlns:a16="http://schemas.microsoft.com/office/drawing/2014/main" id="{986AAD48-586E-B71B-E5F9-290E6FC52F72}"/>
              </a:ext>
            </a:extLst>
          </p:cNvPr>
          <p:cNvSpPr>
            <a:spLocks noGrp="1"/>
          </p:cNvSpPr>
          <p:nvPr>
            <p:ph type="title"/>
          </p:nvPr>
        </p:nvSpPr>
        <p:spPr>
          <a:xfrm>
            <a:off x="457200" y="228077"/>
            <a:ext cx="9742602" cy="1004661"/>
          </a:xfrm>
        </p:spPr>
        <p:txBody>
          <a:bodyPr anchor="t">
            <a:normAutofit fontScale="90000"/>
          </a:bodyPr>
          <a:lstStyle/>
          <a:p>
            <a:r>
              <a:rPr lang="en-US" dirty="0"/>
              <a:t>4Gb Parallel MRAM Radiation Summary</a:t>
            </a:r>
            <a:br>
              <a:rPr lang="en-US" dirty="0"/>
            </a:br>
            <a:r>
              <a:rPr lang="en-US" sz="2000" i="1" dirty="0">
                <a:latin typeface="IBM Plex Sans" panose="020B0503050203000203" pitchFamily="34" charset="0"/>
              </a:rPr>
              <a:t>Frontgrade.com/MRAM</a:t>
            </a:r>
            <a:endParaRPr lang="en-US" sz="2000" dirty="0">
              <a:latin typeface="IBM Plex Sans" panose="020B0503050203000203" pitchFamily="34" charset="0"/>
            </a:endParaRPr>
          </a:p>
        </p:txBody>
      </p:sp>
      <p:sp>
        <p:nvSpPr>
          <p:cNvPr id="2" name="Rectangle: Rounded Corners 1">
            <a:extLst>
              <a:ext uri="{FF2B5EF4-FFF2-40B4-BE49-F238E27FC236}">
                <a16:creationId xmlns:a16="http://schemas.microsoft.com/office/drawing/2014/main" id="{99FBA0C5-C0A4-0219-BF04-CFCC3BA12E0E}"/>
              </a:ext>
            </a:extLst>
          </p:cNvPr>
          <p:cNvSpPr/>
          <p:nvPr/>
        </p:nvSpPr>
        <p:spPr>
          <a:xfrm>
            <a:off x="228601" y="5879591"/>
            <a:ext cx="11649546" cy="5470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ptos" panose="02110004020202020204"/>
                <a:ea typeface="+mn-ea"/>
                <a:cs typeface="+mn-cs"/>
              </a:rPr>
              <a:t>Summary Radiation Report available for download at Parallel MRAM webpage (UT8MRQ4G32B)</a:t>
            </a:r>
          </a:p>
        </p:txBody>
      </p:sp>
    </p:spTree>
    <p:extLst>
      <p:ext uri="{BB962C8B-B14F-4D97-AF65-F5344CB8AC3E}">
        <p14:creationId xmlns:p14="http://schemas.microsoft.com/office/powerpoint/2010/main" val="120971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F110-C1E3-57C7-B285-7290E9953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8FE11-465A-06D7-68D3-DAB620F2168B}"/>
              </a:ext>
            </a:extLst>
          </p:cNvPr>
          <p:cNvSpPr>
            <a:spLocks noGrp="1"/>
          </p:cNvSpPr>
          <p:nvPr>
            <p:ph type="title"/>
          </p:nvPr>
        </p:nvSpPr>
        <p:spPr>
          <a:xfrm>
            <a:off x="457200" y="228077"/>
            <a:ext cx="7052553" cy="1004661"/>
          </a:xfrm>
        </p:spPr>
        <p:txBody>
          <a:bodyPr anchor="t">
            <a:normAutofit fontScale="90000"/>
          </a:bodyPr>
          <a:lstStyle/>
          <a:p>
            <a:r>
              <a:rPr lang="en-US" sz="3600" dirty="0" err="1">
                <a:latin typeface="IBM Plex Sans Light"/>
              </a:rPr>
              <a:t>GaN</a:t>
            </a:r>
            <a:r>
              <a:rPr lang="en-US" sz="3600" dirty="0">
                <a:latin typeface="IBM Plex Sans Light"/>
              </a:rPr>
              <a:t> Single Stage DC - DC Converter</a:t>
            </a:r>
            <a:br>
              <a:rPr lang="en-US" dirty="0"/>
            </a:br>
            <a:r>
              <a:rPr kumimoji="0" lang="en-US" sz="2200" b="0" i="1"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Frontgrade.com/</a:t>
            </a:r>
            <a:r>
              <a:rPr kumimoji="0" lang="en-US" sz="2200" b="0" i="1" u="none" strike="noStrike" kern="1200" cap="none" spc="0" normalizeH="0" baseline="0" noProof="0" dirty="0" err="1">
                <a:ln>
                  <a:noFill/>
                </a:ln>
                <a:solidFill>
                  <a:srgbClr val="E35530"/>
                </a:solidFill>
                <a:effectLst/>
                <a:uLnTx/>
                <a:uFillTx/>
                <a:latin typeface="IBM Plex Sans" panose="020B0503050203000203" pitchFamily="34" charset="0"/>
                <a:ea typeface="+mj-ea"/>
                <a:cs typeface="+mj-cs"/>
              </a:rPr>
              <a:t>GaN</a:t>
            </a:r>
            <a:br>
              <a:rPr lang="en-US" sz="2200" i="1" dirty="0">
                <a:latin typeface="IBM Plex Sans" panose="020B0503050203000203" pitchFamily="34" charset="0"/>
              </a:rPr>
            </a:br>
            <a:endParaRPr lang="en-US" sz="2000" i="1" dirty="0">
              <a:latin typeface="IBM Plex Sans" panose="020B0503050203000203" pitchFamily="34" charset="0"/>
            </a:endParaRPr>
          </a:p>
        </p:txBody>
      </p:sp>
      <p:sp>
        <p:nvSpPr>
          <p:cNvPr id="10" name="Slide Number Placeholder 9">
            <a:extLst>
              <a:ext uri="{FF2B5EF4-FFF2-40B4-BE49-F238E27FC236}">
                <a16:creationId xmlns:a16="http://schemas.microsoft.com/office/drawing/2014/main" id="{F4A8EAFD-D7DE-C88C-7E81-9E603CD410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200" b="0" i="0" u="none" strike="noStrike" kern="1200" cap="none" spc="0" normalizeH="0" baseline="0" noProof="0" smtClean="0">
                <a:ln>
                  <a:noFill/>
                </a:ln>
                <a:solidFill>
                  <a:srgbClr val="303030"/>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03030"/>
              </a:solidFill>
              <a:effectLst/>
              <a:uLnTx/>
              <a:uFillTx/>
              <a:latin typeface="IBM Plex Sans" panose="020B0503050203000203" pitchFamily="34" charset="0"/>
              <a:ea typeface="+mn-ea"/>
              <a:cs typeface="+mn-cs"/>
            </a:endParaRPr>
          </a:p>
        </p:txBody>
      </p:sp>
      <p:sp>
        <p:nvSpPr>
          <p:cNvPr id="9" name="Rectangle 8">
            <a:extLst>
              <a:ext uri="{FF2B5EF4-FFF2-40B4-BE49-F238E27FC236}">
                <a16:creationId xmlns:a16="http://schemas.microsoft.com/office/drawing/2014/main" id="{44520C9E-8E56-2B80-5C9B-C8AB5C91D004}"/>
              </a:ext>
            </a:extLst>
          </p:cNvPr>
          <p:cNvSpPr/>
          <p:nvPr/>
        </p:nvSpPr>
        <p:spPr>
          <a:xfrm>
            <a:off x="4205302" y="1235325"/>
            <a:ext cx="5898506" cy="4121641"/>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300"/>
              </a:spcBef>
              <a:spcAft>
                <a:spcPts val="300"/>
              </a:spcAft>
              <a:buClr>
                <a:srgbClr val="1F497D"/>
              </a:buClr>
              <a:buSzTx/>
              <a:buFontTx/>
              <a:buNone/>
              <a:tabLst/>
              <a:defRPr/>
            </a:pPr>
            <a:r>
              <a:rPr kumimoji="0" lang="en-US" sz="2800" b="0" i="0" u="none" strike="noStrike" kern="1200" cap="none" spc="0" normalizeH="0" baseline="0" noProof="0" dirty="0">
                <a:ln>
                  <a:noFill/>
                </a:ln>
                <a:solidFill>
                  <a:srgbClr val="E35530"/>
                </a:solidFill>
                <a:effectLst/>
                <a:uLnTx/>
                <a:uFillTx/>
                <a:latin typeface="IBM Plex Sans"/>
                <a:ea typeface="+mn-ea"/>
                <a:cs typeface="+mn-cs"/>
              </a:rPr>
              <a:t>Summary</a:t>
            </a:r>
          </a:p>
          <a:p>
            <a:pPr marL="285750" marR="0" lvl="0" indent="-285750" algn="l" defTabSz="914400" rtl="0" eaLnBrk="1" fontAlgn="auto" latinLnBrk="0" hangingPunct="1">
              <a:lnSpc>
                <a:spcPct val="100000"/>
              </a:lnSpc>
              <a:spcBef>
                <a:spcPts val="0"/>
              </a:spcBef>
              <a:spcAft>
                <a:spcPts val="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Space Industry's most efficient GaN-based</a:t>
            </a:r>
            <a:b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b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DC-DC converter </a:t>
            </a:r>
          </a:p>
          <a:p>
            <a:pPr marL="285750" marR="0" lvl="0" indent="-285750" algn="l" defTabSz="914400" rtl="0" eaLnBrk="1" fontAlgn="auto" latinLnBrk="0" hangingPunct="1">
              <a:lnSpc>
                <a:spcPct val="150000"/>
              </a:lnSpc>
              <a:spcBef>
                <a:spcPts val="0"/>
              </a:spcBef>
              <a:spcAft>
                <a:spcPts val="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20-38 VDC input, 0.8-12 VDC output</a:t>
            </a:r>
          </a:p>
          <a:p>
            <a:pPr marL="285750" marR="0" lvl="0" indent="-285750" algn="l" defTabSz="914400" rtl="0" eaLnBrk="1" fontAlgn="auto" latinLnBrk="0" hangingPunct="1">
              <a:lnSpc>
                <a:spcPct val="150000"/>
              </a:lnSpc>
              <a:spcBef>
                <a:spcPts val="0"/>
              </a:spcBef>
              <a:spcAft>
                <a:spcPts val="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93% efficiency, 50W power output </a:t>
            </a:r>
          </a:p>
          <a:p>
            <a:pPr marL="285750" marR="0" lvl="0" indent="-285750" algn="l" defTabSz="914400" rtl="0" eaLnBrk="1" fontAlgn="auto" latinLnBrk="0" hangingPunct="1">
              <a:lnSpc>
                <a:spcPct val="150000"/>
              </a:lnSpc>
              <a:spcBef>
                <a:spcPts val="0"/>
              </a:spcBef>
              <a:spcAft>
                <a:spcPts val="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Scalable with parallel connections delivering up to 100W</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61-lead, small volume: 63.5L x 38.1W x 17.0H mm</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Integrated protection: overvoltage, undervoltage, overcurrent, and short circuit.</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MIL-STD-883 Tested</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TID 50 </a:t>
            </a:r>
            <a:r>
              <a:rPr kumimoji="0" lang="en-US" altLang="en-US" sz="1600" b="0" i="0" u="none" strike="noStrike" kern="1200" cap="none" spc="0" normalizeH="0" baseline="0" noProof="0" dirty="0" err="1">
                <a:ln>
                  <a:noFill/>
                </a:ln>
                <a:solidFill>
                  <a:srgbClr val="303030"/>
                </a:solidFill>
                <a:effectLst/>
                <a:uLnTx/>
                <a:uFillTx/>
                <a:latin typeface="IBM Plex Sans"/>
                <a:ea typeface="+mn-ea"/>
                <a:cs typeface="+mn-cs"/>
              </a:rPr>
              <a:t>Krad</a:t>
            </a:r>
            <a:r>
              <a:rPr kumimoji="0" lang="en-US" altLang="en-US" sz="1600" b="0" i="0" u="none" strike="noStrike" kern="1200" cap="none" spc="0" normalizeH="0" baseline="0" noProof="0" dirty="0">
                <a:ln>
                  <a:noFill/>
                </a:ln>
                <a:solidFill>
                  <a:srgbClr val="303030"/>
                </a:solidFill>
                <a:effectLst/>
                <a:uLnTx/>
                <a:uFillTx/>
                <a:latin typeface="IBM Plex Sans"/>
                <a:ea typeface="+mn-ea"/>
                <a:cs typeface="+mn-cs"/>
              </a:rPr>
              <a:t> (Si), SEL ≤ 60 MeV-cm²/mg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12" name="Picture 11" descr="A blue and orange arrow&#10;&#10;Description automatically generated">
            <a:extLst>
              <a:ext uri="{FF2B5EF4-FFF2-40B4-BE49-F238E27FC236}">
                <a16:creationId xmlns:a16="http://schemas.microsoft.com/office/drawing/2014/main" id="{FABA8978-8E05-D26B-0F33-037872C3B24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22476" y="5170198"/>
            <a:ext cx="1228386" cy="1228386"/>
          </a:xfrm>
          <a:prstGeom prst="rect">
            <a:avLst/>
          </a:prstGeom>
        </p:spPr>
      </p:pic>
      <p:sp>
        <p:nvSpPr>
          <p:cNvPr id="14" name="Title 1">
            <a:extLst>
              <a:ext uri="{FF2B5EF4-FFF2-40B4-BE49-F238E27FC236}">
                <a16:creationId xmlns:a16="http://schemas.microsoft.com/office/drawing/2014/main" id="{9577126A-5AF7-6679-995C-83D115A1D01C}"/>
              </a:ext>
            </a:extLst>
          </p:cNvPr>
          <p:cNvSpPr txBox="1">
            <a:spLocks/>
          </p:cNvSpPr>
          <p:nvPr/>
        </p:nvSpPr>
        <p:spPr>
          <a:xfrm>
            <a:off x="868680" y="5619136"/>
            <a:ext cx="2186114" cy="612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303030"/>
                </a:solidFill>
                <a:effectLst/>
                <a:uLnTx/>
                <a:uFillTx/>
                <a:latin typeface="IBM Plex Sans Light" panose="020B0403050203000203" pitchFamily="34" charset="0"/>
                <a:ea typeface="+mj-ea"/>
                <a:cs typeface="+mj-cs"/>
              </a:rPr>
              <a:t>Applications</a:t>
            </a:r>
            <a:endParaRPr kumimoji="0" lang="en-US" sz="2800" b="0" i="0" u="none" strike="noStrike" kern="1200" cap="none" spc="0" normalizeH="0" baseline="0" noProof="0">
              <a:ln>
                <a:noFill/>
              </a:ln>
              <a:solidFill>
                <a:srgbClr val="303030"/>
              </a:solidFill>
              <a:effectLst/>
              <a:uLnTx/>
              <a:uFillTx/>
              <a:latin typeface="IBM Plex Sans" panose="020B0503050203000203" pitchFamily="34" charset="0"/>
              <a:ea typeface="+mj-ea"/>
              <a:cs typeface="+mj-cs"/>
            </a:endParaRPr>
          </a:p>
        </p:txBody>
      </p:sp>
      <p:sp>
        <p:nvSpPr>
          <p:cNvPr id="15" name="Title 1">
            <a:extLst>
              <a:ext uri="{FF2B5EF4-FFF2-40B4-BE49-F238E27FC236}">
                <a16:creationId xmlns:a16="http://schemas.microsoft.com/office/drawing/2014/main" id="{83173E09-FE9A-A5EE-46D7-8B7E0004B98E}"/>
              </a:ext>
            </a:extLst>
          </p:cNvPr>
          <p:cNvSpPr txBox="1">
            <a:spLocks/>
          </p:cNvSpPr>
          <p:nvPr/>
        </p:nvSpPr>
        <p:spPr>
          <a:xfrm>
            <a:off x="2981081" y="5658223"/>
            <a:ext cx="9210919" cy="6734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a:lstStyle>
          <a:p>
            <a:pPr marL="0" marR="0" lvl="0" indent="0" algn="l" defTabSz="914400" rtl="0" eaLnBrk="1" fontAlgn="auto" latinLnBrk="0" hangingPunct="1">
              <a:lnSpc>
                <a:spcPct val="120000"/>
              </a:lnSpc>
              <a:spcBef>
                <a:spcPts val="300"/>
              </a:spcBef>
              <a:spcAft>
                <a:spcPts val="300"/>
              </a:spcAft>
              <a:buClr>
                <a:srgbClr val="1F497D"/>
              </a:buClr>
              <a:buSzTx/>
              <a:buFontTx/>
              <a:buNone/>
              <a:tabLst/>
              <a:defRPr/>
            </a:pP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Space Systems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 Commercial and Military Avionics</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LEO Satellites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Mobile &amp; Ground</a:t>
            </a:r>
          </a:p>
        </p:txBody>
      </p:sp>
      <p:sp>
        <p:nvSpPr>
          <p:cNvPr id="32" name="Rounded Rectangle 15">
            <a:extLst>
              <a:ext uri="{FF2B5EF4-FFF2-40B4-BE49-F238E27FC236}">
                <a16:creationId xmlns:a16="http://schemas.microsoft.com/office/drawing/2014/main" id="{85D1FDDC-7419-D246-6E31-D72D92F92FED}"/>
              </a:ext>
            </a:extLst>
          </p:cNvPr>
          <p:cNvSpPr/>
          <p:nvPr/>
        </p:nvSpPr>
        <p:spPr>
          <a:xfrm>
            <a:off x="8971981" y="1377923"/>
            <a:ext cx="3220020" cy="1411932"/>
          </a:xfrm>
          <a:prstGeom prst="roundRect">
            <a:avLst>
              <a:gd name="adj" fmla="val 7071"/>
            </a:avLst>
          </a:prstGeom>
          <a:solidFill>
            <a:srgbClr val="303030"/>
          </a:solidFill>
        </p:spPr>
        <p:txBody>
          <a:bodyPr wrap="square" lIns="182880" tIns="274320" rIns="0" bIns="182880">
            <a:spAutoFit/>
          </a:bodyPr>
          <a:lstStyle/>
          <a:p>
            <a:pPr marL="0" marR="0" lvl="0" indent="0" algn="l" defTabSz="914400" rtl="0" eaLnBrk="1" fontAlgn="auto" latinLnBrk="0" hangingPunct="1">
              <a:lnSpc>
                <a:spcPts val="2200"/>
              </a:lnSpc>
              <a:spcBef>
                <a:spcPts val="0"/>
              </a:spcBef>
              <a:spcAft>
                <a:spcPts val="600"/>
              </a:spcAft>
              <a:buClr>
                <a:srgbClr val="E35530"/>
              </a:buClr>
              <a:buSzTx/>
              <a:buFontTx/>
              <a:buNone/>
              <a:tabLst/>
              <a:defRPr/>
            </a:pPr>
            <a:r>
              <a:rPr kumimoji="0" lang="en-US" sz="28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Lead Times</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Prototypes/EM – 18 weeks</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Flight  – 20 weeks</a:t>
            </a:r>
          </a:p>
        </p:txBody>
      </p:sp>
      <p:sp>
        <p:nvSpPr>
          <p:cNvPr id="11" name="Rounded Rectangle 15">
            <a:extLst>
              <a:ext uri="{FF2B5EF4-FFF2-40B4-BE49-F238E27FC236}">
                <a16:creationId xmlns:a16="http://schemas.microsoft.com/office/drawing/2014/main" id="{AB04C3C2-8BD2-71FC-EAD0-604822EACE29}"/>
              </a:ext>
            </a:extLst>
          </p:cNvPr>
          <p:cNvSpPr/>
          <p:nvPr/>
        </p:nvSpPr>
        <p:spPr>
          <a:xfrm>
            <a:off x="9446610" y="4292544"/>
            <a:ext cx="2642721" cy="1021556"/>
          </a:xfrm>
          <a:prstGeom prst="roundRect">
            <a:avLst/>
          </a:prstGeom>
          <a:solidFill>
            <a:srgbClr val="303030"/>
          </a:solidFill>
        </p:spPr>
        <p:txBody>
          <a:bodyPr wrap="square" lIns="182880" tIns="91440" rIns="0" bIns="91440">
            <a:spAutoFit/>
          </a:bodyPr>
          <a:lstStyle/>
          <a:p>
            <a:pPr marL="0" marR="0" lvl="0" indent="0" algn="l" defTabSz="914400" rtl="0" eaLnBrk="1" fontAlgn="auto" latinLnBrk="0" hangingPunct="1">
              <a:lnSpc>
                <a:spcPct val="100000"/>
              </a:lnSpc>
              <a:spcBef>
                <a:spcPts val="0"/>
              </a:spcBef>
              <a:spcAft>
                <a:spcPts val="0"/>
              </a:spcAft>
              <a:buClr>
                <a:srgbClr val="E35530"/>
              </a:buClr>
              <a:buSzTx/>
              <a:buFontTx/>
              <a:buNone/>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Integrate FG’s EMI filter </a:t>
            </a:r>
          </a:p>
          <a:p>
            <a:pPr marL="0" marR="0" lvl="0" indent="0" algn="l" defTabSz="914400" rtl="0" eaLnBrk="1" fontAlgn="auto" latinLnBrk="0" hangingPunct="1">
              <a:lnSpc>
                <a:spcPct val="100000"/>
              </a:lnSpc>
              <a:spcBef>
                <a:spcPts val="0"/>
              </a:spcBef>
              <a:spcAft>
                <a:spcPts val="0"/>
              </a:spcAft>
              <a:buClr>
                <a:srgbClr val="E35530"/>
              </a:buClr>
              <a:buSzTx/>
              <a:buFontTx/>
              <a:buNone/>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for complete, space-</a:t>
            </a:r>
          </a:p>
          <a:p>
            <a:pPr marL="0" marR="0" lvl="0" indent="0" algn="l" defTabSz="914400" rtl="0" eaLnBrk="1" fontAlgn="auto" latinLnBrk="0" hangingPunct="1">
              <a:lnSpc>
                <a:spcPct val="100000"/>
              </a:lnSpc>
              <a:spcBef>
                <a:spcPts val="0"/>
              </a:spcBef>
              <a:spcAft>
                <a:spcPts val="0"/>
              </a:spcAft>
              <a:buClr>
                <a:srgbClr val="E35530"/>
              </a:buClr>
              <a:buSzTx/>
              <a:buFontTx/>
              <a:buNone/>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qualified GaN solution.</a:t>
            </a:r>
          </a:p>
        </p:txBody>
      </p:sp>
      <p:pic>
        <p:nvPicPr>
          <p:cNvPr id="2052" name="Picture 4">
            <a:extLst>
              <a:ext uri="{FF2B5EF4-FFF2-40B4-BE49-F238E27FC236}">
                <a16:creationId xmlns:a16="http://schemas.microsoft.com/office/drawing/2014/main" id="{F73A1E00-7268-CD1B-CD9F-CCD5BC95C5C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7725" y="1652269"/>
            <a:ext cx="3957577" cy="296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3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F110-C1E3-57C7-B285-7290E9953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8FE11-465A-06D7-68D3-DAB620F2168B}"/>
              </a:ext>
            </a:extLst>
          </p:cNvPr>
          <p:cNvSpPr>
            <a:spLocks noGrp="1"/>
          </p:cNvSpPr>
          <p:nvPr>
            <p:ph type="title"/>
          </p:nvPr>
        </p:nvSpPr>
        <p:spPr>
          <a:xfrm>
            <a:off x="457200" y="228077"/>
            <a:ext cx="6994317" cy="1004661"/>
          </a:xfrm>
        </p:spPr>
        <p:txBody>
          <a:bodyPr anchor="t">
            <a:normAutofit/>
          </a:bodyPr>
          <a:lstStyle/>
          <a:p>
            <a:r>
              <a:rPr lang="en-US" dirty="0"/>
              <a:t>18GB DDR4</a:t>
            </a:r>
            <a:br>
              <a:rPr lang="en-US" dirty="0"/>
            </a:br>
            <a:r>
              <a:rPr lang="en-US" sz="2000" i="1" dirty="0" err="1">
                <a:latin typeface="IBM Plex Sans" panose="020B0503050203000203" pitchFamily="34" charset="0"/>
              </a:rPr>
              <a:t>Frontgrade.com</a:t>
            </a:r>
            <a:r>
              <a:rPr lang="en-US" sz="2000" i="1" dirty="0">
                <a:latin typeface="IBM Plex Sans" panose="020B0503050203000203" pitchFamily="34" charset="0"/>
              </a:rPr>
              <a:t>/DDR4</a:t>
            </a:r>
            <a:endParaRPr lang="en-US" sz="2000" dirty="0">
              <a:latin typeface="IBM Plex Sans" panose="020B0503050203000203" pitchFamily="34" charset="0"/>
            </a:endParaRPr>
          </a:p>
        </p:txBody>
      </p:sp>
      <p:sp>
        <p:nvSpPr>
          <p:cNvPr id="9" name="Rectangle 8">
            <a:extLst>
              <a:ext uri="{FF2B5EF4-FFF2-40B4-BE49-F238E27FC236}">
                <a16:creationId xmlns:a16="http://schemas.microsoft.com/office/drawing/2014/main" id="{44520C9E-8E56-2B80-5C9B-C8AB5C91D004}"/>
              </a:ext>
            </a:extLst>
          </p:cNvPr>
          <p:cNvSpPr/>
          <p:nvPr/>
        </p:nvSpPr>
        <p:spPr>
          <a:xfrm>
            <a:off x="4566560" y="998354"/>
            <a:ext cx="6994316" cy="5891356"/>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1F497D"/>
              </a:buClr>
              <a:buSzTx/>
              <a:buFontTx/>
              <a:buNone/>
              <a:tabLst/>
              <a:defRPr/>
            </a:pPr>
            <a:r>
              <a:rPr kumimoji="0" lang="en-US" sz="2800" b="0" i="0" u="none" strike="noStrike" kern="1200" cap="none" spc="0" normalizeH="0" baseline="0" noProof="0" dirty="0">
                <a:ln>
                  <a:noFill/>
                </a:ln>
                <a:solidFill>
                  <a:srgbClr val="E35530"/>
                </a:solidFill>
                <a:effectLst/>
                <a:uLnTx/>
                <a:uFillTx/>
                <a:latin typeface="IBM Plex Sans" panose="020B0503050203000203" pitchFamily="34" charset="0"/>
                <a:ea typeface="+mn-ea"/>
                <a:cs typeface="+mn-cs"/>
              </a:rPr>
              <a:t>Summary</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Space Industry’s Highest Density DRAM</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16GB + 2GB ECC</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Organized as 2G x 72</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266 PBGA, 15mm x 20mm </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1mm pitch </a:t>
            </a:r>
            <a:r>
              <a:rPr kumimoji="0" lang="en-US" sz="1600" b="0" i="0" u="none" strike="noStrike" kern="1200" cap="none" spc="0" normalizeH="0" baseline="0" noProof="0" dirty="0" err="1">
                <a:ln>
                  <a:noFill/>
                </a:ln>
                <a:solidFill>
                  <a:srgbClr val="303030"/>
                </a:solidFill>
                <a:effectLst/>
                <a:uLnTx/>
                <a:uFillTx/>
                <a:latin typeface="IBM Plex Sans" panose="020B0503050203000203" pitchFamily="34" charset="0"/>
                <a:ea typeface="+mn-ea"/>
                <a:cs typeface="+mn-cs"/>
              </a:rPr>
              <a:t>SnPb</a:t>
            </a: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 </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-55</a:t>
            </a:r>
            <a:r>
              <a:rPr kumimoji="0" lang="en-US" sz="1600" b="0" i="0" u="none" strike="noStrike" kern="1200" cap="none" spc="0" normalizeH="0" baseline="0" noProof="0" dirty="0">
                <a:ln>
                  <a:noFill/>
                </a:ln>
                <a:solidFill>
                  <a:srgbClr val="303030"/>
                </a:solidFill>
                <a:effectLst/>
                <a:uLnTx/>
                <a:uFillTx/>
                <a:latin typeface="Symbol" panose="05050102010706020507" pitchFamily="18" charset="2"/>
                <a:ea typeface="+mn-ea"/>
                <a:cs typeface="+mn-cs"/>
              </a:rPr>
              <a:t>°</a:t>
            </a: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C to 125</a:t>
            </a:r>
            <a:r>
              <a:rPr kumimoji="0" lang="en-US" sz="1600" b="0" i="0" u="none" strike="noStrike" kern="1200" cap="none" spc="0" normalizeH="0" baseline="0" noProof="0" dirty="0">
                <a:ln>
                  <a:noFill/>
                </a:ln>
                <a:solidFill>
                  <a:srgbClr val="303030"/>
                </a:solidFill>
                <a:effectLst/>
                <a:uLnTx/>
                <a:uFillTx/>
                <a:latin typeface="Symbol" panose="05050102010706020507" pitchFamily="18" charset="2"/>
                <a:ea typeface="+mn-ea"/>
                <a:cs typeface="+mn-cs"/>
              </a:rPr>
              <a:t>°</a:t>
            </a: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C</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2,400 MT/s</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Class B/C/D Missions</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Individual reset signals to each die – SEFI mitigation w/o power cycle</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MTTF of &gt;45,000yrs GEO (Adams 90%, 100 mil Al)</a:t>
            </a: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Summary SEE report available at </a:t>
            </a: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hlinkClick r:id="rId2" action="ppaction://hlinkfile"/>
              </a:rPr>
              <a:t>Frontgrade.com/DDR4</a:t>
            </a:r>
            <a:endPar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a:p>
            <a:pPr marL="285750" marR="0" lvl="0" indent="-285750" algn="l" defTabSz="914400" rtl="0" eaLnBrk="1" fontAlgn="auto" latinLnBrk="0" hangingPunct="1">
              <a:lnSpc>
                <a:spcPct val="100000"/>
              </a:lnSpc>
              <a:spcBef>
                <a:spcPts val="500"/>
              </a:spcBef>
              <a:spcAft>
                <a:spcPts val="5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t>Non-ITAR</a:t>
            </a:r>
            <a:br>
              <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rPr>
            </a:br>
            <a:endParaRPr kumimoji="0" 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a:p>
            <a:pPr marL="285750" marR="0" lvl="0" indent="-285750" algn="l" defTabSz="914400" rtl="0" eaLnBrk="1" fontAlgn="auto" latinLnBrk="0" hangingPunct="1">
              <a:lnSpc>
                <a:spcPct val="100000"/>
              </a:lnSpc>
              <a:spcBef>
                <a:spcPts val="500"/>
              </a:spcBef>
              <a:spcAft>
                <a:spcPts val="500"/>
              </a:spcAft>
              <a:buClr>
                <a:srgbClr val="1F497D"/>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12" name="Picture 11" descr="A blue and orange arrow&#10;&#10;Description automatically generated">
            <a:extLst>
              <a:ext uri="{FF2B5EF4-FFF2-40B4-BE49-F238E27FC236}">
                <a16:creationId xmlns:a16="http://schemas.microsoft.com/office/drawing/2014/main" id="{FABA8978-8E05-D26B-0F33-037872C3B24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22476" y="5527708"/>
            <a:ext cx="1228386" cy="1228386"/>
          </a:xfrm>
          <a:prstGeom prst="rect">
            <a:avLst/>
          </a:prstGeom>
        </p:spPr>
      </p:pic>
      <p:sp>
        <p:nvSpPr>
          <p:cNvPr id="14" name="Title 1">
            <a:extLst>
              <a:ext uri="{FF2B5EF4-FFF2-40B4-BE49-F238E27FC236}">
                <a16:creationId xmlns:a16="http://schemas.microsoft.com/office/drawing/2014/main" id="{9577126A-5AF7-6679-995C-83D115A1D01C}"/>
              </a:ext>
            </a:extLst>
          </p:cNvPr>
          <p:cNvSpPr txBox="1">
            <a:spLocks/>
          </p:cNvSpPr>
          <p:nvPr/>
        </p:nvSpPr>
        <p:spPr>
          <a:xfrm>
            <a:off x="868680" y="5976646"/>
            <a:ext cx="2186114" cy="612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03030"/>
                </a:solidFill>
                <a:effectLst/>
                <a:uLnTx/>
                <a:uFillTx/>
                <a:latin typeface="IBM Plex Sans Light" panose="020B0403050203000203" pitchFamily="34" charset="0"/>
                <a:ea typeface="+mj-ea"/>
                <a:cs typeface="+mj-cs"/>
              </a:rPr>
              <a:t>Applications</a:t>
            </a:r>
            <a:endParaRPr kumimoji="0" lang="en-US" sz="2800" b="0" i="0" u="none" strike="noStrike" kern="1200" cap="none" spc="0" normalizeH="0" baseline="0" noProof="0" dirty="0">
              <a:ln>
                <a:noFill/>
              </a:ln>
              <a:solidFill>
                <a:srgbClr val="303030"/>
              </a:solidFill>
              <a:effectLst/>
              <a:uLnTx/>
              <a:uFillTx/>
              <a:latin typeface="IBM Plex Sans" panose="020B0503050203000203" pitchFamily="34" charset="0"/>
              <a:ea typeface="+mj-ea"/>
              <a:cs typeface="+mj-cs"/>
            </a:endParaRPr>
          </a:p>
        </p:txBody>
      </p:sp>
      <p:sp>
        <p:nvSpPr>
          <p:cNvPr id="15" name="Title 1">
            <a:extLst>
              <a:ext uri="{FF2B5EF4-FFF2-40B4-BE49-F238E27FC236}">
                <a16:creationId xmlns:a16="http://schemas.microsoft.com/office/drawing/2014/main" id="{83173E09-FE9A-A5EE-46D7-8B7E0004B98E}"/>
              </a:ext>
            </a:extLst>
          </p:cNvPr>
          <p:cNvSpPr txBox="1">
            <a:spLocks/>
          </p:cNvSpPr>
          <p:nvPr/>
        </p:nvSpPr>
        <p:spPr>
          <a:xfrm>
            <a:off x="3061762" y="6014218"/>
            <a:ext cx="8816293" cy="6122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0" i="0" kern="1200">
                <a:solidFill>
                  <a:schemeClr val="tx1"/>
                </a:solidFill>
                <a:latin typeface="IBM Plex Sans Light" panose="020B0403050203000203" pitchFamily="34" charset="0"/>
                <a:ea typeface="+mj-ea"/>
                <a:cs typeface="+mj-cs"/>
              </a:defRPr>
            </a:lvl1pPr>
          </a:lstStyle>
          <a:p>
            <a:pPr marL="0" marR="0" lvl="0" indent="0" algn="l" defTabSz="914400" rtl="0" eaLnBrk="1" fontAlgn="auto" latinLnBrk="0" hangingPunct="1">
              <a:lnSpc>
                <a:spcPct val="120000"/>
              </a:lnSpc>
              <a:spcBef>
                <a:spcPts val="300"/>
              </a:spcBef>
              <a:spcAft>
                <a:spcPts val="300"/>
              </a:spcAft>
              <a:buClr>
                <a:srgbClr val="1F497D"/>
              </a:buClr>
              <a:buSzTx/>
              <a:buFontTx/>
              <a:buNone/>
              <a:tabLst/>
              <a:defRPr/>
            </a:pP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Avant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Polar Fire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LX2160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Versal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 HPSC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GR765 </a:t>
            </a:r>
            <a:r>
              <a:rPr kumimoji="0" lang="en-US" sz="1800" b="0" i="0" u="none" strike="noStrike" kern="1200" cap="none" spc="0" normalizeH="0" baseline="0" noProof="0" dirty="0">
                <a:ln>
                  <a:noFill/>
                </a:ln>
                <a:solidFill>
                  <a:srgbClr val="E35530"/>
                </a:solidFill>
                <a:effectLst/>
                <a:uLnTx/>
                <a:uFillTx/>
                <a:latin typeface="IBM Plex Sans" panose="020B0503050203000203" pitchFamily="34" charset="0"/>
                <a:ea typeface="+mj-ea"/>
                <a:cs typeface="+mj-cs"/>
              </a:rPr>
              <a:t> | </a:t>
            </a:r>
            <a:r>
              <a:rPr kumimoji="0" lang="en-US" sz="1800" b="0" i="0" u="none" strike="noStrike" kern="1200" cap="none" spc="0" normalizeH="0" baseline="0" noProof="0" dirty="0">
                <a:ln>
                  <a:noFill/>
                </a:ln>
                <a:solidFill>
                  <a:srgbClr val="02AFD2"/>
                </a:solidFill>
                <a:effectLst/>
                <a:uLnTx/>
                <a:uFillTx/>
                <a:latin typeface="IBM Plex Sans" panose="020B0503050203000203" pitchFamily="34" charset="0"/>
                <a:ea typeface="+mj-ea"/>
                <a:cs typeface="+mj-cs"/>
              </a:rPr>
              <a:t>Data Processing </a:t>
            </a:r>
          </a:p>
        </p:txBody>
      </p:sp>
      <p:sp>
        <p:nvSpPr>
          <p:cNvPr id="32" name="Rounded Rectangle 15">
            <a:extLst>
              <a:ext uri="{FF2B5EF4-FFF2-40B4-BE49-F238E27FC236}">
                <a16:creationId xmlns:a16="http://schemas.microsoft.com/office/drawing/2014/main" id="{85D1FDDC-7419-D246-6E31-D72D92F92FED}"/>
              </a:ext>
            </a:extLst>
          </p:cNvPr>
          <p:cNvSpPr/>
          <p:nvPr/>
        </p:nvSpPr>
        <p:spPr>
          <a:xfrm>
            <a:off x="8620126" y="1915599"/>
            <a:ext cx="4761308" cy="1411932"/>
          </a:xfrm>
          <a:prstGeom prst="roundRect">
            <a:avLst>
              <a:gd name="adj" fmla="val 7071"/>
            </a:avLst>
          </a:prstGeom>
          <a:solidFill>
            <a:srgbClr val="303030"/>
          </a:solidFill>
        </p:spPr>
        <p:txBody>
          <a:bodyPr wrap="square" lIns="182880" tIns="274320" rIns="1463040" bIns="182880">
            <a:spAutoFit/>
          </a:bodyPr>
          <a:lstStyle/>
          <a:p>
            <a:pPr marL="0" marR="0" lvl="0" indent="0" algn="l" defTabSz="914400" rtl="0" eaLnBrk="1" fontAlgn="auto" latinLnBrk="0" hangingPunct="1">
              <a:lnSpc>
                <a:spcPts val="2200"/>
              </a:lnSpc>
              <a:spcBef>
                <a:spcPts val="0"/>
              </a:spcBef>
              <a:spcAft>
                <a:spcPts val="600"/>
              </a:spcAft>
              <a:buClr>
                <a:srgbClr val="E35530"/>
              </a:buClr>
              <a:buSzTx/>
              <a:buFontTx/>
              <a:buNone/>
              <a:tabLst/>
              <a:defRPr/>
            </a:pPr>
            <a:r>
              <a:rPr kumimoji="0" lang="en-US" sz="28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Availability</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Prototypes/EQM/Class D – Now</a:t>
            </a:r>
          </a:p>
          <a:p>
            <a:pPr marL="164592" marR="0" lvl="0" indent="-164592" algn="l" defTabSz="914400" rtl="0" eaLnBrk="1" fontAlgn="auto" latinLnBrk="0" hangingPunct="1">
              <a:lnSpc>
                <a:spcPts val="1800"/>
              </a:lnSpc>
              <a:spcBef>
                <a:spcPts val="0"/>
              </a:spcBef>
              <a:spcAft>
                <a:spcPts val="600"/>
              </a:spcAft>
              <a:buClr>
                <a:srgbClr val="E3553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lumMod val="95000"/>
                  </a:srgbClr>
                </a:solidFill>
                <a:effectLst/>
                <a:uLnTx/>
                <a:uFillTx/>
                <a:latin typeface="IBM Plex Sans" panose="020B0503050203000203" pitchFamily="34" charset="0"/>
                <a:ea typeface="+mn-ea"/>
                <a:cs typeface="+mn-cs"/>
              </a:rPr>
              <a:t>Class B Flight Units – Aug 2025</a:t>
            </a:r>
          </a:p>
        </p:txBody>
      </p:sp>
      <p:sp>
        <p:nvSpPr>
          <p:cNvPr id="8" name="Slide Number Placeholder 7">
            <a:extLst>
              <a:ext uri="{FF2B5EF4-FFF2-40B4-BE49-F238E27FC236}">
                <a16:creationId xmlns:a16="http://schemas.microsoft.com/office/drawing/2014/main" id="{B018F68A-5117-230D-CC15-A2D4D421C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200" b="0" i="0" u="none" strike="noStrike" kern="1200" cap="none" spc="0" normalizeH="0" baseline="0" noProof="0" smtClean="0">
                <a:ln>
                  <a:noFill/>
                </a:ln>
                <a:solidFill>
                  <a:srgbClr val="303030"/>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p:txBody>
      </p:sp>
      <p:pic>
        <p:nvPicPr>
          <p:cNvPr id="11" name="Picture 10" descr="A close-up of a chip&#10;&#10;Description automatically generated">
            <a:extLst>
              <a:ext uri="{FF2B5EF4-FFF2-40B4-BE49-F238E27FC236}">
                <a16:creationId xmlns:a16="http://schemas.microsoft.com/office/drawing/2014/main" id="{041EF04C-7A73-EA42-43EF-0EF8B2964C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50810">
            <a:off x="1395579" y="3091917"/>
            <a:ext cx="3102185" cy="1915599"/>
          </a:xfrm>
          <a:prstGeom prst="rect">
            <a:avLst/>
          </a:prstGeom>
        </p:spPr>
      </p:pic>
      <p:pic>
        <p:nvPicPr>
          <p:cNvPr id="18" name="Picture 17" descr="A close up of a black and white background&#10;&#10;Description automatically generated">
            <a:extLst>
              <a:ext uri="{FF2B5EF4-FFF2-40B4-BE49-F238E27FC236}">
                <a16:creationId xmlns:a16="http://schemas.microsoft.com/office/drawing/2014/main" id="{6EB21550-5AD6-F85B-2459-8638F6572B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0301" y="1457430"/>
            <a:ext cx="2489471" cy="1873327"/>
          </a:xfrm>
          <a:prstGeom prst="rect">
            <a:avLst/>
          </a:prstGeom>
        </p:spPr>
      </p:pic>
    </p:spTree>
    <p:extLst>
      <p:ext uri="{BB962C8B-B14F-4D97-AF65-F5344CB8AC3E}">
        <p14:creationId xmlns:p14="http://schemas.microsoft.com/office/powerpoint/2010/main" val="78526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D1CCD-7B99-56B5-4066-918972E882BB}"/>
              </a:ext>
            </a:extLst>
          </p:cNvPr>
          <p:cNvSpPr>
            <a:spLocks noGrp="1"/>
          </p:cNvSpPr>
          <p:nvPr>
            <p:ph idx="1"/>
          </p:nvPr>
        </p:nvSpPr>
        <p:spPr>
          <a:xfrm>
            <a:off x="457200" y="1354285"/>
            <a:ext cx="10515600" cy="4351338"/>
          </a:xfrm>
        </p:spPr>
        <p:txBody>
          <a:bodyPr>
            <a:normAutofit/>
          </a:bodyPr>
          <a:lstStyle/>
          <a:p>
            <a:pPr marL="0" indent="0">
              <a:buNone/>
            </a:pPr>
            <a:r>
              <a:rPr lang="en-US" sz="2000" b="1" u="sng" dirty="0">
                <a:solidFill>
                  <a:schemeClr val="accent3"/>
                </a:solidFill>
              </a:rPr>
              <a:t>SEL:</a:t>
            </a:r>
          </a:p>
          <a:p>
            <a:pPr marL="0" indent="0">
              <a:buNone/>
            </a:pPr>
            <a:r>
              <a:rPr lang="en-US" sz="2000" dirty="0"/>
              <a:t>Tested at 1.26V and 85/105</a:t>
            </a:r>
            <a:r>
              <a:rPr kumimoji="0" lang="en-US" sz="2000" b="0" i="0" u="none" strike="noStrike" kern="1200" cap="none" spc="0" normalizeH="0" baseline="0" noProof="0" dirty="0">
                <a:ln>
                  <a:noFill/>
                </a:ln>
                <a:solidFill>
                  <a:srgbClr val="303030"/>
                </a:solidFill>
                <a:effectLst/>
                <a:uLnTx/>
                <a:uFillTx/>
                <a:latin typeface="IBM Plex Sans" panose="020B0503050203000203" pitchFamily="34" charset="0"/>
                <a:ea typeface="Open Sans" panose="020B0606030504020204" pitchFamily="34" charset="0"/>
                <a:cs typeface="Open Sans" panose="020B0604020202020204" charset="0"/>
              </a:rPr>
              <a:t>°C</a:t>
            </a:r>
            <a:r>
              <a:rPr lang="en-US" sz="2000" dirty="0"/>
              <a:t> up to 82 LET</a:t>
            </a:r>
          </a:p>
          <a:p>
            <a:pPr marL="0" indent="0">
              <a:buNone/>
            </a:pPr>
            <a:r>
              <a:rPr lang="en-US" sz="2000" dirty="0"/>
              <a:t>4 parts tested to total fluence of 5e7 with no latch up at 37 LET and 105</a:t>
            </a:r>
            <a:r>
              <a:rPr kumimoji="0" lang="en-US" sz="2000" b="0" i="0" u="none" strike="noStrike" kern="1200" cap="none" spc="0" normalizeH="0" baseline="0" noProof="0" dirty="0">
                <a:ln>
                  <a:noFill/>
                </a:ln>
                <a:solidFill>
                  <a:srgbClr val="303030"/>
                </a:solidFill>
                <a:effectLst/>
                <a:uLnTx/>
                <a:uFillTx/>
                <a:latin typeface="IBM Plex Sans" panose="020B0503050203000203" pitchFamily="34" charset="0"/>
                <a:ea typeface="Open Sans" panose="020B0606030504020204" pitchFamily="34" charset="0"/>
                <a:cs typeface="Open Sans" panose="020B0604020202020204" charset="0"/>
              </a:rPr>
              <a:t>°C</a:t>
            </a:r>
            <a:endParaRPr lang="en-US" sz="2000" dirty="0"/>
          </a:p>
          <a:p>
            <a:pPr marL="0" indent="0">
              <a:buNone/>
            </a:pPr>
            <a:r>
              <a:rPr lang="en-US" sz="2000" dirty="0"/>
              <a:t>1</a:t>
            </a:r>
            <a:r>
              <a:rPr lang="en-US" sz="2000" baseline="30000" dirty="0"/>
              <a:t>st</a:t>
            </a:r>
            <a:r>
              <a:rPr lang="en-US" sz="2000" dirty="0"/>
              <a:t> latch up observed at 38 LET</a:t>
            </a:r>
          </a:p>
          <a:p>
            <a:pPr marL="742950" lvl="1" indent="-285750">
              <a:buClr>
                <a:srgbClr val="E35530"/>
              </a:buClr>
              <a:buFont typeface="Arial" panose="020B0604020202020204" pitchFamily="34" charset="0"/>
              <a:buChar char="•"/>
            </a:pPr>
            <a:r>
              <a:rPr lang="en-US" sz="2000" dirty="0"/>
              <a:t>Some runs between 38 and 82 did not have a latch up</a:t>
            </a:r>
          </a:p>
          <a:p>
            <a:pPr marL="0" indent="0">
              <a:buNone/>
            </a:pPr>
            <a:r>
              <a:rPr lang="en-US" sz="2000" dirty="0"/>
              <a:t>Destructive latch up observed at 67 LET</a:t>
            </a:r>
          </a:p>
          <a:p>
            <a:pPr marL="0" indent="0">
              <a:buNone/>
            </a:pPr>
            <a:r>
              <a:rPr lang="en-US" sz="2000" dirty="0"/>
              <a:t>Weibull curve of data through 82 LET for both 85</a:t>
            </a:r>
            <a:r>
              <a:rPr kumimoji="0" lang="en-US" sz="2000" b="0" i="0" u="none" strike="noStrike" kern="1200" cap="none" spc="0" normalizeH="0" baseline="0" noProof="0" dirty="0">
                <a:ln>
                  <a:noFill/>
                </a:ln>
                <a:solidFill>
                  <a:srgbClr val="303030"/>
                </a:solidFill>
                <a:effectLst/>
                <a:uLnTx/>
                <a:uFillTx/>
                <a:latin typeface="IBM Plex Sans" panose="020B0503050203000203" pitchFamily="34" charset="0"/>
                <a:ea typeface="Open Sans" panose="020B0606030504020204" pitchFamily="34" charset="0"/>
                <a:cs typeface="Open Sans" panose="020B0604020202020204" charset="0"/>
              </a:rPr>
              <a:t>°C</a:t>
            </a:r>
            <a:r>
              <a:rPr lang="en-US" sz="2000" dirty="0"/>
              <a:t> and 105</a:t>
            </a:r>
            <a:r>
              <a:rPr kumimoji="0" lang="en-US" sz="2000" b="0" i="0" u="none" strike="noStrike" kern="1200" cap="none" spc="0" normalizeH="0" baseline="0" noProof="0" dirty="0">
                <a:ln>
                  <a:noFill/>
                </a:ln>
                <a:solidFill>
                  <a:srgbClr val="303030"/>
                </a:solidFill>
                <a:effectLst/>
                <a:uLnTx/>
                <a:uFillTx/>
                <a:latin typeface="IBM Plex Sans" panose="020B0503050203000203" pitchFamily="34" charset="0"/>
                <a:ea typeface="Open Sans" panose="020B0606030504020204" pitchFamily="34" charset="0"/>
                <a:cs typeface="Open Sans" panose="020B0604020202020204" charset="0"/>
              </a:rPr>
              <a:t>°C</a:t>
            </a:r>
            <a:endParaRPr lang="en-US" sz="2000" dirty="0"/>
          </a:p>
          <a:p>
            <a:pPr marL="742950" lvl="1" indent="-285750">
              <a:buClr>
                <a:srgbClr val="E35530"/>
              </a:buClr>
              <a:buFont typeface="Arial" panose="020B0604020202020204" pitchFamily="34" charset="0"/>
              <a:buChar char="•"/>
            </a:pPr>
            <a:r>
              <a:rPr lang="en-US" sz="2000" dirty="0"/>
              <a:t>Very low cross section</a:t>
            </a:r>
          </a:p>
          <a:p>
            <a:endParaRPr lang="en-US" dirty="0"/>
          </a:p>
        </p:txBody>
      </p:sp>
      <p:sp>
        <p:nvSpPr>
          <p:cNvPr id="4" name="Slide Number Placeholder 3">
            <a:extLst>
              <a:ext uri="{FF2B5EF4-FFF2-40B4-BE49-F238E27FC236}">
                <a16:creationId xmlns:a16="http://schemas.microsoft.com/office/drawing/2014/main" id="{082E99AF-D49A-DDD8-B1FE-45896B0271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200" b="0" i="0" u="none" strike="noStrike" kern="1200" cap="none" spc="0" normalizeH="0" baseline="0" noProof="0" smtClean="0">
                <a:ln>
                  <a:noFill/>
                </a:ln>
                <a:solidFill>
                  <a:srgbClr val="303030"/>
                </a:solidFill>
                <a:effectLst/>
                <a:uLnTx/>
                <a:uFillTx/>
                <a:latin typeface="IBM Plex Sans" panose="020B050305020300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303030"/>
              </a:solidFill>
              <a:effectLst/>
              <a:uLnTx/>
              <a:uFillTx/>
              <a:latin typeface="IBM Plex Sans" panose="020B0503050203000203" pitchFamily="34" charset="0"/>
              <a:ea typeface="+mn-ea"/>
              <a:cs typeface="+mn-cs"/>
            </a:endParaRPr>
          </a:p>
        </p:txBody>
      </p:sp>
      <p:sp>
        <p:nvSpPr>
          <p:cNvPr id="5" name="Title 1">
            <a:extLst>
              <a:ext uri="{FF2B5EF4-FFF2-40B4-BE49-F238E27FC236}">
                <a16:creationId xmlns:a16="http://schemas.microsoft.com/office/drawing/2014/main" id="{7B410366-FD43-427E-971F-78F9DB5A4D16}"/>
              </a:ext>
            </a:extLst>
          </p:cNvPr>
          <p:cNvSpPr>
            <a:spLocks noGrp="1"/>
          </p:cNvSpPr>
          <p:nvPr>
            <p:ph type="title"/>
          </p:nvPr>
        </p:nvSpPr>
        <p:spPr>
          <a:xfrm>
            <a:off x="457200" y="228077"/>
            <a:ext cx="8005645" cy="1004661"/>
          </a:xfrm>
        </p:spPr>
        <p:txBody>
          <a:bodyPr anchor="t">
            <a:normAutofit fontScale="90000"/>
          </a:bodyPr>
          <a:lstStyle/>
          <a:p>
            <a:r>
              <a:rPr lang="en-US" dirty="0"/>
              <a:t>18GB DDR4 Radiation Summary</a:t>
            </a:r>
            <a:br>
              <a:rPr lang="en-US" dirty="0"/>
            </a:br>
            <a:r>
              <a:rPr lang="en-US" sz="2000" i="1" dirty="0" err="1">
                <a:latin typeface="IBM Plex Sans" panose="020B0503050203000203" pitchFamily="34" charset="0"/>
              </a:rPr>
              <a:t>Frontgrade.com</a:t>
            </a:r>
            <a:r>
              <a:rPr lang="en-US" sz="2000" i="1" dirty="0">
                <a:latin typeface="IBM Plex Sans" panose="020B0503050203000203" pitchFamily="34" charset="0"/>
              </a:rPr>
              <a:t>/DDR4</a:t>
            </a:r>
            <a:endParaRPr lang="en-US" sz="2000" dirty="0">
              <a:latin typeface="IBM Plex Sans" panose="020B0503050203000203" pitchFamily="34" charset="0"/>
            </a:endParaRPr>
          </a:p>
        </p:txBody>
      </p:sp>
      <p:sp>
        <p:nvSpPr>
          <p:cNvPr id="6" name="Rectangle: Rounded Corners 5">
            <a:extLst>
              <a:ext uri="{FF2B5EF4-FFF2-40B4-BE49-F238E27FC236}">
                <a16:creationId xmlns:a16="http://schemas.microsoft.com/office/drawing/2014/main" id="{C09BE6B1-6F73-EE2D-3556-19839E6F2739}"/>
              </a:ext>
            </a:extLst>
          </p:cNvPr>
          <p:cNvSpPr/>
          <p:nvPr/>
        </p:nvSpPr>
        <p:spPr>
          <a:xfrm>
            <a:off x="9126080" y="609545"/>
            <a:ext cx="3065920" cy="136688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FFFF"/>
                </a:solidFill>
                <a:effectLst/>
                <a:uLnTx/>
                <a:uFillTx/>
                <a:latin typeface="Aptos" panose="02110004020202020204"/>
                <a:ea typeface="+mn-ea"/>
                <a:cs typeface="+mn-cs"/>
              </a:rPr>
              <a:t>MTTF (Conservative)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rPr>
              <a:t>LEO: 1.5 million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rPr>
              <a:t>MEO: 55.8 thousand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110004020202020204"/>
                <a:ea typeface="+mn-ea"/>
                <a:cs typeface="+mn-cs"/>
              </a:rPr>
              <a:t>GEO: 45.6 thousand years</a:t>
            </a:r>
          </a:p>
        </p:txBody>
      </p:sp>
      <p:graphicFrame>
        <p:nvGraphicFramePr>
          <p:cNvPr id="7" name="Table 6">
            <a:extLst>
              <a:ext uri="{FF2B5EF4-FFF2-40B4-BE49-F238E27FC236}">
                <a16:creationId xmlns:a16="http://schemas.microsoft.com/office/drawing/2014/main" id="{B8EF6BBF-B7A2-12DB-199B-027D267A07FD}"/>
              </a:ext>
            </a:extLst>
          </p:cNvPr>
          <p:cNvGraphicFramePr>
            <a:graphicFrameLocks noGrp="1"/>
          </p:cNvGraphicFramePr>
          <p:nvPr/>
        </p:nvGraphicFramePr>
        <p:xfrm>
          <a:off x="2486386" y="4432591"/>
          <a:ext cx="6955276" cy="1773555"/>
        </p:xfrm>
        <a:graphic>
          <a:graphicData uri="http://schemas.openxmlformats.org/drawingml/2006/table">
            <a:tbl>
              <a:tblPr>
                <a:tableStyleId>{1FECB4D8-DB02-4DC6-A0A2-4F2EBAE1DC90}</a:tableStyleId>
              </a:tblPr>
              <a:tblGrid>
                <a:gridCol w="1310824">
                  <a:extLst>
                    <a:ext uri="{9D8B030D-6E8A-4147-A177-3AD203B41FA5}">
                      <a16:colId xmlns:a16="http://schemas.microsoft.com/office/drawing/2014/main" val="129808873"/>
                    </a:ext>
                  </a:extLst>
                </a:gridCol>
                <a:gridCol w="1440777">
                  <a:extLst>
                    <a:ext uri="{9D8B030D-6E8A-4147-A177-3AD203B41FA5}">
                      <a16:colId xmlns:a16="http://schemas.microsoft.com/office/drawing/2014/main" val="1229839303"/>
                    </a:ext>
                  </a:extLst>
                </a:gridCol>
                <a:gridCol w="1322123">
                  <a:extLst>
                    <a:ext uri="{9D8B030D-6E8A-4147-A177-3AD203B41FA5}">
                      <a16:colId xmlns:a16="http://schemas.microsoft.com/office/drawing/2014/main" val="2169301647"/>
                    </a:ext>
                  </a:extLst>
                </a:gridCol>
                <a:gridCol w="1322123">
                  <a:extLst>
                    <a:ext uri="{9D8B030D-6E8A-4147-A177-3AD203B41FA5}">
                      <a16:colId xmlns:a16="http://schemas.microsoft.com/office/drawing/2014/main" val="539533818"/>
                    </a:ext>
                  </a:extLst>
                </a:gridCol>
                <a:gridCol w="1559429">
                  <a:extLst>
                    <a:ext uri="{9D8B030D-6E8A-4147-A177-3AD203B41FA5}">
                      <a16:colId xmlns:a16="http://schemas.microsoft.com/office/drawing/2014/main" val="1688743268"/>
                    </a:ext>
                  </a:extLst>
                </a:gridCol>
              </a:tblGrid>
              <a:tr h="209550">
                <a:tc>
                  <a:txBody>
                    <a:bodyPr/>
                    <a:lstStyle/>
                    <a:p>
                      <a:pPr algn="ctr" fontAlgn="b"/>
                      <a:r>
                        <a:rPr lang="en-US" sz="1600" b="1" u="none" strike="noStrike" dirty="0">
                          <a:effectLst/>
                        </a:rPr>
                        <a:t>Category</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b="1" u="none" strike="noStrike" dirty="0">
                          <a:effectLst/>
                        </a:rPr>
                        <a:t>LEO(ISS)</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b="1" u="none" strike="noStrike" dirty="0">
                          <a:effectLst/>
                        </a:rPr>
                        <a:t>MEO</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b="1" u="none" strike="noStrike" dirty="0">
                          <a:effectLst/>
                        </a:rPr>
                        <a:t>GEO</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b="1" u="none" strike="noStrike" dirty="0">
                          <a:effectLst/>
                        </a:rPr>
                        <a:t>Units</a:t>
                      </a:r>
                      <a:endParaRPr lang="en-US" sz="16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73133229"/>
                  </a:ext>
                </a:extLst>
              </a:tr>
              <a:tr h="190500">
                <a:tc>
                  <a:txBody>
                    <a:bodyPr/>
                    <a:lstStyle/>
                    <a:p>
                      <a:pPr algn="ctr" fontAlgn="b"/>
                      <a:r>
                        <a:rPr lang="en-US" sz="1600" b="1" u="none" strike="noStrike" dirty="0">
                          <a:effectLst/>
                        </a:rPr>
                        <a:t>HCE</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1.16E-05</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8.43E-05</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8.79E-05</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events/die/day</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61922465"/>
                  </a:ext>
                </a:extLst>
              </a:tr>
              <a:tr h="190500">
                <a:tc>
                  <a:txBody>
                    <a:bodyPr/>
                    <a:lstStyle/>
                    <a:p>
                      <a:pPr algn="ctr" fontAlgn="b"/>
                      <a:r>
                        <a:rPr lang="en-US" sz="1600" b="1" u="none" strike="noStrike" dirty="0">
                          <a:effectLst/>
                        </a:rPr>
                        <a:t>SEL @105C</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1.95E-10</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5.45E-09</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6.67E-09</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events/die/day</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65487888"/>
                  </a:ext>
                </a:extLst>
              </a:tr>
              <a:tr h="190500">
                <a:tc>
                  <a:txBody>
                    <a:bodyPr/>
                    <a:lstStyle/>
                    <a:p>
                      <a:pPr algn="ctr" fontAlgn="b"/>
                      <a:r>
                        <a:rPr lang="en-US" sz="1600" b="1" u="none" strike="noStrike" dirty="0">
                          <a:effectLst/>
                        </a:rPr>
                        <a:t>SEL @85C</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1.04E-10</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2.91E-09</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3.56E-09</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events/die/day</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75406583"/>
                  </a:ext>
                </a:extLst>
              </a:tr>
              <a:tr h="190500">
                <a:tc>
                  <a:txBody>
                    <a:bodyPr/>
                    <a:lstStyle/>
                    <a:p>
                      <a:pPr algn="ctr" fontAlgn="b"/>
                      <a:r>
                        <a:rPr lang="en-US" sz="1600" b="1" u="none" strike="noStrike" dirty="0" err="1">
                          <a:effectLst/>
                        </a:rPr>
                        <a:t>dyn</a:t>
                      </a:r>
                      <a:r>
                        <a:rPr lang="en-US" sz="1600" b="1" u="none" strike="noStrike" dirty="0">
                          <a:effectLst/>
                        </a:rPr>
                        <a:t> SEFI</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6.52E-05</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5.64E-04</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6.70E-04</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events/die/day</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96209862"/>
                  </a:ext>
                </a:extLst>
              </a:tr>
              <a:tr h="190500">
                <a:tc>
                  <a:txBody>
                    <a:bodyPr/>
                    <a:lstStyle/>
                    <a:p>
                      <a:pPr algn="ctr" fontAlgn="b"/>
                      <a:r>
                        <a:rPr lang="en-US" sz="1600" b="1" u="none" strike="noStrike" dirty="0">
                          <a:effectLst/>
                        </a:rPr>
                        <a:t>SBE SEU</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8.93E-12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7.85E-11</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a:effectLst/>
                        </a:rPr>
                        <a:t>9.07E-11</a:t>
                      </a:r>
                      <a:endParaRPr lang="en-US"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bits/dev/day</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36782785"/>
                  </a:ext>
                </a:extLst>
              </a:tr>
              <a:tr h="190500">
                <a:tc>
                  <a:txBody>
                    <a:bodyPr/>
                    <a:lstStyle/>
                    <a:p>
                      <a:pPr algn="ctr" fontAlgn="b"/>
                      <a:r>
                        <a:rPr lang="en-US" sz="1600" b="1" u="none" strike="noStrike" dirty="0">
                          <a:effectLst/>
                        </a:rPr>
                        <a:t>MBE SEU</a:t>
                      </a:r>
                      <a:endParaRPr lang="en-US" sz="16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4.68E-18</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8.89E-17</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9.54E-17</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bits/dev/day</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4130614"/>
                  </a:ext>
                </a:extLst>
              </a:tr>
            </a:tbl>
          </a:graphicData>
        </a:graphic>
      </p:graphicFrame>
      <p:sp>
        <p:nvSpPr>
          <p:cNvPr id="2" name="Rounded Rectangle 33">
            <a:extLst>
              <a:ext uri="{FF2B5EF4-FFF2-40B4-BE49-F238E27FC236}">
                <a16:creationId xmlns:a16="http://schemas.microsoft.com/office/drawing/2014/main" id="{6E93B472-308F-970F-C1C3-F04A93CF25BE}"/>
              </a:ext>
            </a:extLst>
          </p:cNvPr>
          <p:cNvSpPr/>
          <p:nvPr/>
        </p:nvSpPr>
        <p:spPr bwMode="auto">
          <a:xfrm>
            <a:off x="311630" y="6279636"/>
            <a:ext cx="11568741" cy="455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00" normalizeH="0" baseline="0" noProof="0" dirty="0">
                <a:ln>
                  <a:noFill/>
                </a:ln>
                <a:solidFill>
                  <a:srgbClr val="E35530"/>
                </a:solidFill>
                <a:effectLst/>
                <a:uLnTx/>
                <a:uFillTx/>
                <a:latin typeface="IBM Plex Sans Medium" panose="020B0503050203000203" pitchFamily="34" charset="0"/>
                <a:ea typeface="Tahoma" panose="020B0604030504040204" pitchFamily="34" charset="0"/>
                <a:cs typeface="Tahoma" panose="020B0604030504040204" pitchFamily="34" charset="0"/>
              </a:rPr>
              <a:t>LOW SEL DEVICE CROSS-SECTION UP TO 82 LET -&gt; LOW EVENT RATE</a:t>
            </a:r>
          </a:p>
        </p:txBody>
      </p:sp>
    </p:spTree>
    <p:extLst>
      <p:ext uri="{BB962C8B-B14F-4D97-AF65-F5344CB8AC3E}">
        <p14:creationId xmlns:p14="http://schemas.microsoft.com/office/powerpoint/2010/main" val="33686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D406FF-0396-42B8-8932-E9AADED12BFC}"/>
              </a:ext>
            </a:extLst>
          </p:cNvPr>
          <p:cNvSpPr/>
          <p:nvPr/>
        </p:nvSpPr>
        <p:spPr>
          <a:xfrm>
            <a:off x="9279" y="888798"/>
            <a:ext cx="12192000" cy="5969202"/>
          </a:xfrm>
          <a:prstGeom prst="rect">
            <a:avLst/>
          </a:prstGeom>
          <a:gradFill flip="none" rotWithShape="1">
            <a:gsLst>
              <a:gs pos="97000">
                <a:srgbClr val="3B3B3B">
                  <a:alpha val="15000"/>
                </a:srgbClr>
              </a:gs>
              <a:gs pos="73000">
                <a:schemeClr val="tx1">
                  <a:lumMod val="50000"/>
                  <a:alpha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Title 2"/>
          <p:cNvSpPr txBox="1">
            <a:spLocks/>
          </p:cNvSpPr>
          <p:nvPr/>
        </p:nvSpPr>
        <p:spPr>
          <a:xfrm>
            <a:off x="227142" y="158139"/>
            <a:ext cx="10822498" cy="369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IBM Plex Sans Medium" panose="020B0603050203000203" pitchFamily="34" charset="0"/>
              </a:rPr>
              <a:t>When small FPGAs &amp; Microcontrollers are not enough</a:t>
            </a:r>
          </a:p>
        </p:txBody>
      </p:sp>
      <p:sp>
        <p:nvSpPr>
          <p:cNvPr id="16" name="Text Placeholder 4"/>
          <p:cNvSpPr txBox="1">
            <a:spLocks/>
          </p:cNvSpPr>
          <p:nvPr/>
        </p:nvSpPr>
        <p:spPr>
          <a:xfrm>
            <a:off x="266291" y="527784"/>
            <a:ext cx="8001000" cy="3416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a:ea typeface="Tahoma" panose="020B0604030504040204" pitchFamily="34" charset="0"/>
                <a:cs typeface="Tahoma" panose="020B0604030504040204" pitchFamily="34" charset="0"/>
              </a:rPr>
              <a:t>…</a:t>
            </a:r>
            <a:r>
              <a:rPr kumimoji="0" lang="en-US" sz="2000" b="0" i="0" u="none" strike="noStrike" kern="1200" cap="none" spc="0" normalizeH="0" baseline="0" noProof="0" dirty="0">
                <a:ln>
                  <a:noFill/>
                </a:ln>
                <a:solidFill>
                  <a:prstClr val="white"/>
                </a:solidFill>
                <a:effectLst/>
                <a:uLnTx/>
                <a:uFillTx/>
                <a:latin typeface="IBM Plex Sans" panose="020B0503050203000203" pitchFamily="34" charset="0"/>
                <a:ea typeface="Tahoma" panose="020B0604030504040204" pitchFamily="34" charset="0"/>
                <a:cs typeface="Tahoma" panose="020B0604030504040204" pitchFamily="34" charset="0"/>
              </a:rPr>
              <a:t>and large FPGAs are overkill</a:t>
            </a:r>
          </a:p>
        </p:txBody>
      </p:sp>
      <p:sp>
        <p:nvSpPr>
          <p:cNvPr id="32" name="Right Arrow 31"/>
          <p:cNvSpPr/>
          <p:nvPr/>
        </p:nvSpPr>
        <p:spPr>
          <a:xfrm rot="5400000" flipH="1">
            <a:off x="-1373496" y="3165772"/>
            <a:ext cx="4266156" cy="4044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ight Arrow 33"/>
          <p:cNvSpPr/>
          <p:nvPr/>
        </p:nvSpPr>
        <p:spPr>
          <a:xfrm>
            <a:off x="691056" y="5218667"/>
            <a:ext cx="10510344" cy="4044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68188" y="895412"/>
            <a:ext cx="17344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BACC6">
                    <a:lumMod val="60000"/>
                    <a:lumOff val="40000"/>
                  </a:srgbClr>
                </a:solidFill>
                <a:effectLst/>
                <a:uLnTx/>
                <a:uFillTx/>
                <a:latin typeface="Calibri"/>
                <a:ea typeface="+mn-ea"/>
                <a:cs typeface="+mn-cs"/>
              </a:rPr>
              <a:t>Performance</a:t>
            </a:r>
            <a:endParaRPr kumimoji="0" lang="en-US" sz="1800" b="1" i="0" u="none" strike="noStrike" kern="1200" cap="none" spc="0" normalizeH="0" baseline="0" noProof="0" dirty="0">
              <a:ln>
                <a:noFill/>
              </a:ln>
              <a:solidFill>
                <a:srgbClr val="4BACC6">
                  <a:lumMod val="60000"/>
                  <a:lumOff val="40000"/>
                </a:srgbClr>
              </a:solidFill>
              <a:effectLst/>
              <a:uLnTx/>
              <a:uFillTx/>
              <a:latin typeface="Calibri"/>
              <a:ea typeface="+mn-ea"/>
              <a:cs typeface="+mn-cs"/>
            </a:endParaRPr>
          </a:p>
        </p:txBody>
      </p:sp>
      <p:sp>
        <p:nvSpPr>
          <p:cNvPr id="35" name="TextBox 34"/>
          <p:cNvSpPr txBox="1"/>
          <p:nvPr/>
        </p:nvSpPr>
        <p:spPr>
          <a:xfrm>
            <a:off x="11101591" y="5218667"/>
            <a:ext cx="11013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5">
                    <a:lumMod val="50000"/>
                  </a:schemeClr>
                </a:solidFill>
                <a:effectLst/>
                <a:uLnTx/>
                <a:uFillTx/>
                <a:latin typeface="Calibri"/>
                <a:ea typeface="+mn-ea"/>
                <a:cs typeface="+mn-cs"/>
              </a:rPr>
              <a:t>SWaP-C</a:t>
            </a:r>
          </a:p>
        </p:txBody>
      </p:sp>
      <p:sp>
        <p:nvSpPr>
          <p:cNvPr id="19" name="Rectangle 18"/>
          <p:cNvSpPr/>
          <p:nvPr/>
        </p:nvSpPr>
        <p:spPr>
          <a:xfrm>
            <a:off x="-22972" y="5854410"/>
            <a:ext cx="12219450" cy="1015663"/>
          </a:xfrm>
          <a:prstGeom prst="rect">
            <a:avLst/>
          </a:prstGeom>
          <a:solidFill>
            <a:schemeClr val="accent5">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Frontgrade</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 the leading electronics space products provider,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Lattice</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 the low power programmable leader,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are solving the space industry’s need for </a:t>
            </a:r>
            <a:r>
              <a:rPr kumimoji="0" lang="en-US" sz="20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efficient FPGAs </a:t>
            </a: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together.</a:t>
            </a:r>
          </a:p>
        </p:txBody>
      </p:sp>
      <p:sp>
        <p:nvSpPr>
          <p:cNvPr id="11" name="Oval 10"/>
          <p:cNvSpPr/>
          <p:nvPr/>
        </p:nvSpPr>
        <p:spPr>
          <a:xfrm rot="3534514">
            <a:off x="4975098" y="400616"/>
            <a:ext cx="3430011" cy="5483913"/>
          </a:xfrm>
          <a:prstGeom prst="ellipse">
            <a:avLst/>
          </a:prstGeom>
          <a:noFill/>
          <a:ln w="254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Group 21"/>
          <p:cNvGrpSpPr/>
          <p:nvPr/>
        </p:nvGrpSpPr>
        <p:grpSpPr>
          <a:xfrm>
            <a:off x="298257" y="1202892"/>
            <a:ext cx="4254751" cy="2963981"/>
            <a:chOff x="727609" y="994912"/>
            <a:chExt cx="3593362" cy="2468880"/>
          </a:xfrm>
        </p:grpSpPr>
        <p:sp>
          <p:nvSpPr>
            <p:cNvPr id="61" name="TextBox 60"/>
            <p:cNvSpPr txBox="1"/>
            <p:nvPr/>
          </p:nvSpPr>
          <p:spPr>
            <a:xfrm>
              <a:off x="727609" y="1095084"/>
              <a:ext cx="3593362" cy="487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Large FPGAs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&amp; Processors</a:t>
              </a:r>
            </a:p>
          </p:txBody>
        </p:sp>
        <p:grpSp>
          <p:nvGrpSpPr>
            <p:cNvPr id="6" name="Group 5"/>
            <p:cNvGrpSpPr/>
            <p:nvPr/>
          </p:nvGrpSpPr>
          <p:grpSpPr>
            <a:xfrm>
              <a:off x="1496969" y="1613563"/>
              <a:ext cx="929255" cy="667776"/>
              <a:chOff x="1297465" y="1416619"/>
              <a:chExt cx="929255" cy="667776"/>
            </a:xfrm>
          </p:grpSpPr>
          <p:pic>
            <p:nvPicPr>
              <p:cNvPr id="40" name="Picture 4" descr="Kintex UltraScale FPGAs"/>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556" b="100000" l="4375" r="98125"/>
                        </a14:imgEffect>
                      </a14:imgLayer>
                    </a14:imgProps>
                  </a:ext>
                  <a:ext uri="{28A0092B-C50C-407E-A947-70E740481C1C}">
                    <a14:useLocalDpi xmlns:a14="http://schemas.microsoft.com/office/drawing/2010/main"/>
                  </a:ext>
                </a:extLst>
              </a:blip>
              <a:srcRect/>
              <a:stretch>
                <a:fillRect/>
              </a:stretch>
            </p:blipFill>
            <p:spPr bwMode="auto">
              <a:xfrm>
                <a:off x="1322372" y="1416619"/>
                <a:ext cx="879442" cy="4946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297465" y="1873701"/>
                <a:ext cx="929255" cy="2106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AMD KU060</a:t>
                </a:r>
              </a:p>
            </p:txBody>
          </p:sp>
        </p:grpSp>
        <p:grpSp>
          <p:nvGrpSpPr>
            <p:cNvPr id="9" name="Group 8"/>
            <p:cNvGrpSpPr/>
            <p:nvPr/>
          </p:nvGrpSpPr>
          <p:grpSpPr>
            <a:xfrm>
              <a:off x="2621929" y="1613563"/>
              <a:ext cx="1035679" cy="636634"/>
              <a:chOff x="3558774" y="2021503"/>
              <a:chExt cx="1035679" cy="636634"/>
            </a:xfrm>
          </p:grpSpPr>
          <p:pic>
            <p:nvPicPr>
              <p:cNvPr id="36" name="Picture 6" descr="Microsemi Announces RTG4 Radiation-tolerant FPGAs For High-speed Signal  Processing Applicatio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1214" y="2021503"/>
                <a:ext cx="901080" cy="4862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58774" y="2470650"/>
                <a:ext cx="1035679" cy="1874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Microchip RTG4</a:t>
                </a:r>
              </a:p>
            </p:txBody>
          </p:sp>
        </p:grpSp>
        <p:sp>
          <p:nvSpPr>
            <p:cNvPr id="31" name="Oval 30"/>
            <p:cNvSpPr/>
            <p:nvPr/>
          </p:nvSpPr>
          <p:spPr>
            <a:xfrm rot="3284584">
              <a:off x="1289850" y="994912"/>
              <a:ext cx="2468880" cy="2468880"/>
            </a:xfrm>
            <a:prstGeom prst="ellipse">
              <a:avLst/>
            </a:prstGeom>
            <a:noFill/>
            <a:ln w="25400" cmpd="sng">
              <a:solidFill>
                <a:srgbClr val="EAE8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Group 20"/>
          <p:cNvGrpSpPr/>
          <p:nvPr/>
        </p:nvGrpSpPr>
        <p:grpSpPr>
          <a:xfrm>
            <a:off x="8441675" y="2355564"/>
            <a:ext cx="4305999" cy="2788431"/>
            <a:chOff x="7730529" y="2108748"/>
            <a:chExt cx="3837266" cy="2468880"/>
          </a:xfrm>
        </p:grpSpPr>
        <p:sp>
          <p:nvSpPr>
            <p:cNvPr id="4" name="TextBox 3"/>
            <p:cNvSpPr txBox="1"/>
            <p:nvPr/>
          </p:nvSpPr>
          <p:spPr>
            <a:xfrm>
              <a:off x="7730529" y="2244563"/>
              <a:ext cx="3837266" cy="517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Small FPGAs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&amp; Microcontrollers</a:t>
              </a:r>
            </a:p>
          </p:txBody>
        </p:sp>
        <p:sp>
          <p:nvSpPr>
            <p:cNvPr id="29" name="TextBox 28"/>
            <p:cNvSpPr txBox="1"/>
            <p:nvPr/>
          </p:nvSpPr>
          <p:spPr>
            <a:xfrm>
              <a:off x="9325463" y="3177616"/>
              <a:ext cx="729139" cy="3542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Vorago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VA41630</a:t>
              </a:r>
            </a:p>
          </p:txBody>
        </p:sp>
        <p:grpSp>
          <p:nvGrpSpPr>
            <p:cNvPr id="14" name="Group 13"/>
            <p:cNvGrpSpPr/>
            <p:nvPr/>
          </p:nvGrpSpPr>
          <p:grpSpPr>
            <a:xfrm>
              <a:off x="8831028" y="3578903"/>
              <a:ext cx="933280" cy="845344"/>
              <a:chOff x="8745382" y="3766198"/>
              <a:chExt cx="933280" cy="845344"/>
            </a:xfrm>
          </p:grpSpPr>
          <p:pic>
            <p:nvPicPr>
              <p:cNvPr id="41" name="Picture 2" descr="ProASIC3 | Microsemi"/>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65671" y="3766198"/>
                <a:ext cx="451740" cy="45174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745382" y="4211432"/>
                <a:ext cx="93328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Microsemi RT ProASIC3</a:t>
                </a:r>
              </a:p>
            </p:txBody>
          </p:sp>
        </p:grpSp>
        <p:sp>
          <p:nvSpPr>
            <p:cNvPr id="33" name="Oval 32"/>
            <p:cNvSpPr/>
            <p:nvPr/>
          </p:nvSpPr>
          <p:spPr>
            <a:xfrm rot="3284584">
              <a:off x="8387410" y="2108748"/>
              <a:ext cx="2468880" cy="2468880"/>
            </a:xfrm>
            <a:prstGeom prst="ellipse">
              <a:avLst/>
            </a:prstGeom>
            <a:noFill/>
            <a:ln w="25400">
              <a:solidFill>
                <a:srgbClr val="EAE8E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3" name="TextBox 22"/>
          <p:cNvSpPr txBox="1"/>
          <p:nvPr/>
        </p:nvSpPr>
        <p:spPr>
          <a:xfrm>
            <a:off x="4842519" y="2909308"/>
            <a:ext cx="3608647" cy="7489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FPGAs for Distributed</a:t>
            </a:r>
          </a:p>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rPr>
              <a:t>Space Processing</a:t>
            </a: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5852" y="3099817"/>
            <a:ext cx="546550" cy="514850"/>
          </a:xfrm>
          <a:prstGeom prst="rect">
            <a:avLst/>
          </a:prstGeom>
        </p:spPr>
      </p:pic>
      <p:pic>
        <p:nvPicPr>
          <p:cNvPr id="18" name="Picture 17">
            <a:extLst>
              <a:ext uri="{FF2B5EF4-FFF2-40B4-BE49-F238E27FC236}">
                <a16:creationId xmlns:a16="http://schemas.microsoft.com/office/drawing/2014/main" id="{7F76B22D-46E6-4628-85D5-F2A6532EBB44}"/>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9901" b="92574" l="10000" r="92000">
                        <a14:foregroundMark x1="19200" y1="84158" x2="19200" y2="84158"/>
                        <a14:foregroundMark x1="80400" y1="89109" x2="80400" y2="89109"/>
                        <a14:foregroundMark x1="88400" y1="81188" x2="88400" y2="81188"/>
                        <a14:foregroundMark x1="81600" y1="82178" x2="81600" y2="82178"/>
                        <a14:foregroundMark x1="92000" y1="89604" x2="92000" y2="89604"/>
                        <a14:foregroundMark x1="91200" y1="92079" x2="91200" y2="92079"/>
                        <a14:foregroundMark x1="76800" y1="91089" x2="76800" y2="91089"/>
                        <a14:foregroundMark x1="66000" y1="92574" x2="66000" y2="92574"/>
                        <a14:foregroundMark x1="86000" y1="79703" x2="86000" y2="79703"/>
                        <a14:foregroundMark x1="90800" y1="63861" x2="90800" y2="63861"/>
                        <a14:foregroundMark x1="26800" y1="12871" x2="26800" y2="12871"/>
                        <a14:foregroundMark x1="30400" y1="71287" x2="30400" y2="71287"/>
                        <a14:foregroundMark x1="42000" y1="74257" x2="42000" y2="74257"/>
                        <a14:foregroundMark x1="59200" y1="75743" x2="59200" y2="75743"/>
                        <a14:foregroundMark x1="67200" y1="67327" x2="67200" y2="67327"/>
                        <a14:foregroundMark x1="36000" y1="40594" x2="36000" y2="40594"/>
                        <a14:foregroundMark x1="78000" y1="10396" x2="78000" y2="10396"/>
                        <a14:foregroundMark x1="88400" y1="75248" x2="88400" y2="75248"/>
                      </a14:backgroundRemoval>
                    </a14:imgEffect>
                  </a14:imgLayer>
                </a14:imgProps>
              </a:ext>
              <a:ext uri="{28A0092B-C50C-407E-A947-70E740481C1C}">
                <a14:useLocalDpi xmlns:a14="http://schemas.microsoft.com/office/drawing/2010/main"/>
              </a:ext>
            </a:extLst>
          </a:blip>
          <a:stretch>
            <a:fillRect/>
          </a:stretch>
        </p:blipFill>
        <p:spPr>
          <a:xfrm>
            <a:off x="2606729" y="2783803"/>
            <a:ext cx="808361" cy="653156"/>
          </a:xfrm>
          <a:prstGeom prst="rect">
            <a:avLst/>
          </a:prstGeom>
        </p:spPr>
      </p:pic>
      <p:sp>
        <p:nvSpPr>
          <p:cNvPr id="43" name="TextBox 42">
            <a:extLst>
              <a:ext uri="{FF2B5EF4-FFF2-40B4-BE49-F238E27FC236}">
                <a16:creationId xmlns:a16="http://schemas.microsoft.com/office/drawing/2014/main" id="{BC55F291-D46F-466A-AB8F-95135D0A4B25}"/>
              </a:ext>
            </a:extLst>
          </p:cNvPr>
          <p:cNvSpPr txBox="1"/>
          <p:nvPr/>
        </p:nvSpPr>
        <p:spPr>
          <a:xfrm>
            <a:off x="2606910" y="3429728"/>
            <a:ext cx="7629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AMD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solidFill>
                <a:effectLst/>
                <a:uLnTx/>
                <a:uFillTx/>
                <a:latin typeface="Calibri"/>
                <a:ea typeface="+mn-ea"/>
                <a:cs typeface="+mn-cs"/>
              </a:rPr>
              <a:t>Versal</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D6E54C87-6A12-4C1D-9FE0-E57BAE49A879}"/>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10000" b="90000" l="9630" r="90000">
                        <a14:foregroundMark x1="9630" y1="43667" x2="9630" y2="43667"/>
                        <a14:foregroundMark x1="9630" y1="42667" x2="9630" y2="42667"/>
                        <a14:backgroundMark x1="43889" y1="68000" x2="43889" y2="68000"/>
                        <a14:backgroundMark x1="44444" y1="70333" x2="44444" y2="70333"/>
                        <a14:backgroundMark x1="38148" y1="58667" x2="38148" y2="58667"/>
                      </a14:backgroundRemoval>
                    </a14:imgEffect>
                  </a14:imgLayer>
                </a14:imgProps>
              </a:ext>
              <a:ext uri="{28A0092B-C50C-407E-A947-70E740481C1C}">
                <a14:useLocalDpi xmlns:a14="http://schemas.microsoft.com/office/drawing/2010/main"/>
              </a:ext>
            </a:extLst>
          </a:blip>
          <a:stretch>
            <a:fillRect/>
          </a:stretch>
        </p:blipFill>
        <p:spPr>
          <a:xfrm rot="916026">
            <a:off x="1242510" y="2466877"/>
            <a:ext cx="2878477" cy="1710540"/>
          </a:xfrm>
          <a:prstGeom prst="rect">
            <a:avLst/>
          </a:prstGeom>
        </p:spPr>
      </p:pic>
      <p:sp>
        <p:nvSpPr>
          <p:cNvPr id="20" name="TextBox 19">
            <a:extLst>
              <a:ext uri="{FF2B5EF4-FFF2-40B4-BE49-F238E27FC236}">
                <a16:creationId xmlns:a16="http://schemas.microsoft.com/office/drawing/2014/main" id="{612F6D01-0100-4E8E-AAB1-0B357E34D935}"/>
              </a:ext>
            </a:extLst>
          </p:cNvPr>
          <p:cNvSpPr txBox="1"/>
          <p:nvPr/>
        </p:nvSpPr>
        <p:spPr>
          <a:xfrm>
            <a:off x="1460458" y="3436413"/>
            <a:ext cx="8937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Microchip RT </a:t>
            </a:r>
            <a:r>
              <a:rPr kumimoji="0" lang="en-US" sz="1000" b="0" i="0" u="none" strike="noStrike" kern="1200" cap="none" spc="0" normalizeH="0" baseline="0" noProof="0" dirty="0" err="1">
                <a:ln>
                  <a:noFill/>
                </a:ln>
                <a:solidFill>
                  <a:prstClr val="white"/>
                </a:solidFill>
                <a:effectLst/>
                <a:uLnTx/>
                <a:uFillTx/>
                <a:latin typeface="Calibri"/>
                <a:ea typeface="+mn-ea"/>
                <a:cs typeface="+mn-cs"/>
              </a:rPr>
              <a:t>Polarfire</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3317B4-FACB-4E16-89A9-1E1438A8223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flipH="1">
            <a:off x="10749701" y="3999769"/>
            <a:ext cx="527893" cy="519095"/>
          </a:xfrm>
          <a:prstGeom prst="rect">
            <a:avLst/>
          </a:prstGeom>
        </p:spPr>
      </p:pic>
      <p:sp>
        <p:nvSpPr>
          <p:cNvPr id="44" name="TextBox 43">
            <a:extLst>
              <a:ext uri="{FF2B5EF4-FFF2-40B4-BE49-F238E27FC236}">
                <a16:creationId xmlns:a16="http://schemas.microsoft.com/office/drawing/2014/main" id="{30C9D5D9-B91D-4712-8040-CD651D033821}"/>
              </a:ext>
            </a:extLst>
          </p:cNvPr>
          <p:cNvSpPr txBox="1"/>
          <p:nvPr/>
        </p:nvSpPr>
        <p:spPr>
          <a:xfrm>
            <a:off x="10537678" y="4483552"/>
            <a:ext cx="104728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Microchip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mn-ea"/>
                <a:cs typeface="+mn-cs"/>
              </a:rPr>
              <a:t>RTAX</a:t>
            </a:r>
          </a:p>
        </p:txBody>
      </p:sp>
    </p:spTree>
    <p:extLst>
      <p:ext uri="{BB962C8B-B14F-4D97-AF65-F5344CB8AC3E}">
        <p14:creationId xmlns:p14="http://schemas.microsoft.com/office/powerpoint/2010/main" val="382375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F110-C1E3-57C7-B285-7290E9953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8FE11-465A-06D7-68D3-DAB620F2168B}"/>
              </a:ext>
            </a:extLst>
          </p:cNvPr>
          <p:cNvSpPr>
            <a:spLocks noGrp="1"/>
          </p:cNvSpPr>
          <p:nvPr>
            <p:ph type="title"/>
          </p:nvPr>
        </p:nvSpPr>
        <p:spPr/>
        <p:txBody>
          <a:bodyPr anchor="t">
            <a:normAutofit/>
          </a:bodyPr>
          <a:lstStyle/>
          <a:p>
            <a:r>
              <a:rPr lang="en-US" sz="4000" dirty="0" err="1">
                <a:latin typeface="IBM Plex Sans" panose="020B0503050203000203" pitchFamily="34" charset="0"/>
              </a:rPr>
              <a:t>Frontgrade</a:t>
            </a:r>
            <a:r>
              <a:rPr lang="en-US" sz="4000" dirty="0">
                <a:latin typeface="IBM Plex Sans" panose="020B0503050203000203" pitchFamily="34" charset="0"/>
              </a:rPr>
              <a:t> &amp; Lattice</a:t>
            </a:r>
            <a:br>
              <a:rPr lang="en-US" dirty="0">
                <a:latin typeface="IBM Plex Sans" panose="020B0503050203000203" pitchFamily="34" charset="0"/>
              </a:rPr>
            </a:br>
            <a:r>
              <a:rPr lang="en-US" sz="2400" i="1" dirty="0">
                <a:solidFill>
                  <a:schemeClr val="accent1"/>
                </a:solidFill>
                <a:latin typeface="IBM Plex Sans" panose="020B0503050203000203" pitchFamily="34" charset="0"/>
              </a:rPr>
              <a:t>Why our partnership matters</a:t>
            </a:r>
            <a:endParaRPr lang="en-US" sz="2000" i="1" dirty="0">
              <a:solidFill>
                <a:schemeClr val="accent1"/>
              </a:solidFill>
              <a:latin typeface="IBM Plex Sans" panose="020B0503050203000203" pitchFamily="34" charset="0"/>
            </a:endParaRPr>
          </a:p>
        </p:txBody>
      </p:sp>
      <p:sp>
        <p:nvSpPr>
          <p:cNvPr id="13" name="Slide Number Placeholder 12">
            <a:extLst>
              <a:ext uri="{FF2B5EF4-FFF2-40B4-BE49-F238E27FC236}">
                <a16:creationId xmlns:a16="http://schemas.microsoft.com/office/drawing/2014/main" id="{EA1383BE-F394-72A1-95AF-49E9723B96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86D42-3B60-E24E-9E0C-922107F081A7}" type="slidenum">
              <a:rPr kumimoji="0" lang="en-US" sz="1100" b="0" i="0" u="none" strike="noStrike" kern="1200" cap="none" spc="0" normalizeH="0" baseline="0" noProof="0" smtClean="0">
                <a:ln>
                  <a:noFill/>
                </a:ln>
                <a:solidFill>
                  <a:srgbClr val="424242"/>
                </a:solidFill>
                <a:effectLst/>
                <a:uLnTx/>
                <a:uFillTx/>
                <a:latin typeface="Tahoma"/>
                <a:ea typeface="+mn-ea"/>
                <a:cs typeface="Tahom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424242"/>
              </a:solidFill>
              <a:effectLst/>
              <a:uLnTx/>
              <a:uFillTx/>
              <a:latin typeface="Tahoma"/>
              <a:ea typeface="+mn-ea"/>
              <a:cs typeface="Tahoma"/>
            </a:endParaRPr>
          </a:p>
        </p:txBody>
      </p:sp>
      <p:sp>
        <p:nvSpPr>
          <p:cNvPr id="32" name="Rounded Rectangle 15">
            <a:extLst>
              <a:ext uri="{FF2B5EF4-FFF2-40B4-BE49-F238E27FC236}">
                <a16:creationId xmlns:a16="http://schemas.microsoft.com/office/drawing/2014/main" id="{85D1FDDC-7419-D246-6E31-D72D92F92FED}"/>
              </a:ext>
            </a:extLst>
          </p:cNvPr>
          <p:cNvSpPr/>
          <p:nvPr/>
        </p:nvSpPr>
        <p:spPr>
          <a:xfrm>
            <a:off x="1904165" y="4745114"/>
            <a:ext cx="9729119" cy="1406198"/>
          </a:xfrm>
          <a:prstGeom prst="roundRect">
            <a:avLst>
              <a:gd name="adj" fmla="val 7071"/>
            </a:avLst>
          </a:prstGeom>
          <a:noFill/>
        </p:spPr>
        <p:txBody>
          <a:bodyPr wrap="square" lIns="91440" tIns="182880" rIns="91440" bIns="18288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286A0"/>
                </a:solidFill>
                <a:effectLst/>
                <a:uLnTx/>
                <a:uFillTx/>
                <a:latin typeface="IBM Plex Sans" panose="020B0503050203000203" pitchFamily="34" charset="0"/>
                <a:ea typeface="Calibri" panose="020F0502020204030204" pitchFamily="34" charset="0"/>
                <a:cs typeface="Times New Roman" panose="02020603050405020304" pitchFamily="18" charset="0"/>
              </a:rPr>
              <a:t>Our proven space heritage and the latest commercially developed FPGA technology will advance next-gen capabilities in support of government, civil, and commercial Space missions.</a:t>
            </a:r>
            <a:endParaRPr kumimoji="0" lang="en-US" sz="2200" b="0" i="0" u="none" strike="noStrike" kern="1200" cap="none" spc="0" normalizeH="0" baseline="0" noProof="0" dirty="0">
              <a:ln>
                <a:noFill/>
              </a:ln>
              <a:solidFill>
                <a:srgbClr val="0286A0"/>
              </a:solidFill>
              <a:effectLst/>
              <a:uLnTx/>
              <a:uFillTx/>
              <a:latin typeface="IBM Plex Sans" panose="020B0503050203000203" pitchFamily="34" charset="0"/>
              <a:ea typeface="+mn-ea"/>
              <a:cs typeface="+mn-cs"/>
            </a:endParaRPr>
          </a:p>
        </p:txBody>
      </p:sp>
      <p:sp>
        <p:nvSpPr>
          <p:cNvPr id="6" name="TextBox 5">
            <a:extLst>
              <a:ext uri="{FF2B5EF4-FFF2-40B4-BE49-F238E27FC236}">
                <a16:creationId xmlns:a16="http://schemas.microsoft.com/office/drawing/2014/main" id="{6D6C0A48-5373-D490-84A4-653E1AA8E9BE}"/>
              </a:ext>
            </a:extLst>
          </p:cNvPr>
          <p:cNvSpPr txBox="1"/>
          <p:nvPr/>
        </p:nvSpPr>
        <p:spPr>
          <a:xfrm>
            <a:off x="878218" y="2215562"/>
            <a:ext cx="5217782" cy="21441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Leading dedicated space electronics provider</a:t>
            </a:r>
          </a:p>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30+ years of Space flight heritage</a:t>
            </a:r>
          </a:p>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Flight-proven, space-grade </a:t>
            </a:r>
            <a:b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PEM-INST-001, QML-Q &amp; QML-V screened devices</a:t>
            </a:r>
          </a:p>
        </p:txBody>
      </p:sp>
      <p:pic>
        <p:nvPicPr>
          <p:cNvPr id="9" name="Picture 8" descr="Logo&#10;&#10;Description automatically generated">
            <a:extLst>
              <a:ext uri="{FF2B5EF4-FFF2-40B4-BE49-F238E27FC236}">
                <a16:creationId xmlns:a16="http://schemas.microsoft.com/office/drawing/2014/main" id="{D02D178B-C305-B1A8-1636-0E60BECC13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5865" y="1619218"/>
            <a:ext cx="3761910" cy="470238"/>
          </a:xfrm>
          <a:prstGeom prst="rect">
            <a:avLst/>
          </a:prstGeom>
        </p:spPr>
      </p:pic>
      <p:pic>
        <p:nvPicPr>
          <p:cNvPr id="14" name="Picture 13" descr="A blue and orange arrow&#10;&#10;Description automatically generated">
            <a:extLst>
              <a:ext uri="{FF2B5EF4-FFF2-40B4-BE49-F238E27FC236}">
                <a16:creationId xmlns:a16="http://schemas.microsoft.com/office/drawing/2014/main" id="{B95EA7B8-70D2-7793-B45D-9412D7BC4685}"/>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75779" y="4834020"/>
            <a:ext cx="1228386" cy="1228386"/>
          </a:xfrm>
          <a:prstGeom prst="rect">
            <a:avLst/>
          </a:prstGeom>
        </p:spPr>
      </p:pic>
      <p:sp>
        <p:nvSpPr>
          <p:cNvPr id="5" name="TextBox 4">
            <a:extLst>
              <a:ext uri="{FF2B5EF4-FFF2-40B4-BE49-F238E27FC236}">
                <a16:creationId xmlns:a16="http://schemas.microsoft.com/office/drawing/2014/main" id="{A13C67ED-9468-AD28-D12A-DF7D47921A3A}"/>
              </a:ext>
            </a:extLst>
          </p:cNvPr>
          <p:cNvSpPr txBox="1"/>
          <p:nvPr/>
        </p:nvSpPr>
        <p:spPr>
          <a:xfrm>
            <a:off x="6650739" y="2357616"/>
            <a:ext cx="4552798" cy="21441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Low power programmable device leader</a:t>
            </a:r>
          </a:p>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20 years of automotive domain expertise</a:t>
            </a:r>
          </a:p>
          <a:p>
            <a:pPr marL="285750" marR="0" lvl="0" indent="-285750" algn="l" defTabSz="914400" rtl="0" eaLnBrk="1" fontAlgn="auto" latinLnBrk="0" hangingPunct="1">
              <a:lnSpc>
                <a:spcPct val="100000"/>
              </a:lnSpc>
              <a:spcBef>
                <a:spcPts val="400"/>
              </a:spcBef>
              <a:spcAft>
                <a:spcPts val="40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Industry-leading performance &amp; reliability</a:t>
            </a:r>
          </a:p>
        </p:txBody>
      </p:sp>
      <p:pic>
        <p:nvPicPr>
          <p:cNvPr id="50" name="Picture 49">
            <a:extLst>
              <a:ext uri="{FF2B5EF4-FFF2-40B4-BE49-F238E27FC236}">
                <a16:creationId xmlns:a16="http://schemas.microsoft.com/office/drawing/2014/main" id="{32AE775B-16DA-66FA-28E6-042491B06448}"/>
              </a:ext>
            </a:extLst>
          </p:cNvPr>
          <p:cNvPicPr>
            <a:picLocks noChangeAspect="1"/>
          </p:cNvPicPr>
          <p:nvPr/>
        </p:nvPicPr>
        <p:blipFill>
          <a:blip r:embed="rId4"/>
          <a:stretch>
            <a:fillRect/>
          </a:stretch>
        </p:blipFill>
        <p:spPr>
          <a:xfrm>
            <a:off x="6768725" y="1520915"/>
            <a:ext cx="2962688" cy="666843"/>
          </a:xfrm>
          <a:prstGeom prst="rect">
            <a:avLst/>
          </a:prstGeom>
        </p:spPr>
      </p:pic>
    </p:spTree>
    <p:extLst>
      <p:ext uri="{BB962C8B-B14F-4D97-AF65-F5344CB8AC3E}">
        <p14:creationId xmlns:p14="http://schemas.microsoft.com/office/powerpoint/2010/main" val="3309571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grade PowerPoint Template_Internal_Edits_V6" id="{EB638935-D0C2-43C6-9E8B-B22F00A28B26}" vid="{59E150BE-7B73-4BA2-9A2F-A4AC9382E5BE}"/>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44885C2-6DFB-4780-93B4-0C0CFD05D01C}" vid="{DBFFD226-BB4E-420B-80D6-B4E1B0C2B745}"/>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7">
      <a:dk1>
        <a:srgbClr val="303030"/>
      </a:dk1>
      <a:lt1>
        <a:srgbClr val="FFFFFF"/>
      </a:lt1>
      <a:dk2>
        <a:srgbClr val="303030"/>
      </a:dk2>
      <a:lt2>
        <a:srgbClr val="FFFFFF"/>
      </a:lt2>
      <a:accent1>
        <a:srgbClr val="E35530"/>
      </a:accent1>
      <a:accent2>
        <a:srgbClr val="303030"/>
      </a:accent2>
      <a:accent3>
        <a:srgbClr val="02AFD2"/>
      </a:accent3>
      <a:accent4>
        <a:srgbClr val="ADD3DE"/>
      </a:accent4>
      <a:accent5>
        <a:srgbClr val="FFFFFF"/>
      </a:accent5>
      <a:accent6>
        <a:srgbClr val="A59779"/>
      </a:accent6>
      <a:hlink>
        <a:srgbClr val="E35530"/>
      </a:hlink>
      <a:folHlink>
        <a:srgbClr val="02AFD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Custom 7">
      <a:dk1>
        <a:srgbClr val="303030"/>
      </a:dk1>
      <a:lt1>
        <a:srgbClr val="FFFFFF"/>
      </a:lt1>
      <a:dk2>
        <a:srgbClr val="303030"/>
      </a:dk2>
      <a:lt2>
        <a:srgbClr val="FFFFFF"/>
      </a:lt2>
      <a:accent1>
        <a:srgbClr val="E35530"/>
      </a:accent1>
      <a:accent2>
        <a:srgbClr val="303030"/>
      </a:accent2>
      <a:accent3>
        <a:srgbClr val="02AFD2"/>
      </a:accent3>
      <a:accent4>
        <a:srgbClr val="ADD3DE"/>
      </a:accent4>
      <a:accent5>
        <a:srgbClr val="FFFFFF"/>
      </a:accent5>
      <a:accent6>
        <a:srgbClr val="A59779"/>
      </a:accent6>
      <a:hlink>
        <a:srgbClr val="E35530"/>
      </a:hlink>
      <a:folHlink>
        <a:srgbClr val="02AFD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a5cacd0-2bef-4dd7-ac5c-7ebe1f54f495}" enabled="0" method="" siteId="{9a5cacd0-2bef-4dd7-ac5c-7ebe1f54f495}" removed="1"/>
  <clbl:label id="{9dada856-da59-48bc-b40a-e5e260bf850a}" enabled="1" method="Standard" siteId="{59b05caa-26eb-4445-b104-03806a6f6098}" removed="0"/>
</clbl:labelList>
</file>

<file path=docProps/app.xml><?xml version="1.0" encoding="utf-8"?>
<Properties xmlns="http://schemas.openxmlformats.org/officeDocument/2006/extended-properties" xmlns:vt="http://schemas.openxmlformats.org/officeDocument/2006/docPropsVTypes">
  <TotalTime>29561</TotalTime>
  <Words>3189</Words>
  <Application>Microsoft Office PowerPoint</Application>
  <PresentationFormat>Widescreen</PresentationFormat>
  <Paragraphs>755</Paragraphs>
  <Slides>25</Slides>
  <Notes>5</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46" baseType="lpstr">
      <vt:lpstr>Aptos</vt:lpstr>
      <vt:lpstr>Aptos Narrow</vt:lpstr>
      <vt:lpstr>Arial</vt:lpstr>
      <vt:lpstr>Calibri</vt:lpstr>
      <vt:lpstr>Cambria Math</vt:lpstr>
      <vt:lpstr>Garamond</vt:lpstr>
      <vt:lpstr>IBM Plex Sans</vt:lpstr>
      <vt:lpstr>IBM Plex Sans Light</vt:lpstr>
      <vt:lpstr>IBM Plex Sans Medium</vt:lpstr>
      <vt:lpstr>IBM Plex Sans SemiBold</vt:lpstr>
      <vt:lpstr>Microsoft Sans Serif</vt:lpstr>
      <vt:lpstr>Segoe UI</vt:lpstr>
      <vt:lpstr>Symbol</vt:lpstr>
      <vt:lpstr>Tahoma</vt:lpstr>
      <vt:lpstr>1_Custom Design</vt:lpstr>
      <vt:lpstr>9_Office Theme</vt:lpstr>
      <vt:lpstr>3_Office Theme</vt:lpstr>
      <vt:lpstr>1_Office Theme</vt:lpstr>
      <vt:lpstr>4_Office Theme</vt:lpstr>
      <vt:lpstr>2_Office Theme</vt:lpstr>
      <vt:lpstr>think-cell Slide</vt:lpstr>
      <vt:lpstr>PowerPoint Presentation</vt:lpstr>
      <vt:lpstr>Payload &amp; Bus Solutions Provider</vt:lpstr>
      <vt:lpstr>1, 2, 4 &amp; 8Gb MRAM Frontgrade.com/MRAM</vt:lpstr>
      <vt:lpstr>4Gb Parallel MRAM Radiation Summary Frontgrade.com/MRAM</vt:lpstr>
      <vt:lpstr>GaN Single Stage DC - DC Converter Frontgrade.com/GaN </vt:lpstr>
      <vt:lpstr>18GB DDR4 Frontgrade.com/DDR4</vt:lpstr>
      <vt:lpstr>18GB DDR4 Radiation Summary Frontgrade.com/DDR4</vt:lpstr>
      <vt:lpstr>PowerPoint Presentation</vt:lpstr>
      <vt:lpstr>Frontgrade &amp; Lattice Why our partnership matters</vt:lpstr>
      <vt:lpstr>Certus™-NX-RT &amp; CertusPro™-NX-RT​ Filling Performance / SWaP-C Gap for Distributed Satellite Processing </vt:lpstr>
      <vt:lpstr>FD-SOI &amp; Architectural Improvements for Rad Tolerance Effect of Ionizing Particles</vt:lpstr>
      <vt:lpstr>A Closer Look at CertusPro™-NX-RT – UT24CP1008 </vt:lpstr>
      <vt:lpstr>PowerPoint Presentation</vt:lpstr>
      <vt:lpstr>Multi-Boot Options for  True In-Flight Reconfigurability</vt:lpstr>
      <vt:lpstr>Security Certus™-NX-RT &amp; CertusPro™-NX-RT</vt:lpstr>
      <vt:lpstr>Radiation Tests &amp; Facilities</vt:lpstr>
      <vt:lpstr>Test Campaign Overview</vt:lpstr>
      <vt:lpstr>CRAM Heavy Ion &amp; Proton</vt:lpstr>
      <vt:lpstr>PowerPoint Presentation</vt:lpstr>
      <vt:lpstr>PowerPoint Presentation</vt:lpstr>
      <vt:lpstr>Frontgrade Space PEM QD to ECSS-Q-60-13C Grade 3</vt:lpstr>
      <vt:lpstr>Frontgrade Space PEM L1 vs ECSS-Q-60-13C  Grade 1</vt:lpstr>
      <vt:lpstr>Frontgrade Space PEM L1 vs ECSS-Q-60-13C Grade 1</vt:lpstr>
      <vt:lpstr>CertusTM-NX-RT and CertusProTM-NX-RT FPGAs Frontgrade.com/FPGA</vt:lpstr>
      <vt:lpstr>PowerPoint Presentation</vt:lpstr>
    </vt:vector>
  </TitlesOfParts>
  <Company>Frontgrade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Baranski, Brian (US)</dc:creator>
  <cp:lastModifiedBy>Baranski, Brian (US)</cp:lastModifiedBy>
  <cp:revision>23</cp:revision>
  <dcterms:created xsi:type="dcterms:W3CDTF">2025-01-12T22:32:15Z</dcterms:created>
  <dcterms:modified xsi:type="dcterms:W3CDTF">2025-04-07T13:58:26Z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1_Custom Design:10\1_Office Theme:8\9_Office Theme:8\3_Office Theme:9</vt:lpwstr>
  </property>
  <property fmtid="{D5CDD505-2E9C-101B-9397-08002B2CF9AE}" pid="3" name="ClassificationContentMarkingFooterText">
    <vt:lpwstr>Frontgrade Private - This document includes Frontgrade confidential and or proprietary information that shall not be duplicated, used, or disclosed, in whole or in part, except for the limited purpose for which it has been furnished.</vt:lpwstr>
  </property>
  <property fmtid="{D5CDD505-2E9C-101B-9397-08002B2CF9AE}" pid="4" name="ClassificationContentMarkingHeaderLocations">
    <vt:lpwstr>1_Custom Design:6\1_Office Theme:7\9_Office Theme:7\3_Office Theme:8</vt:lpwstr>
  </property>
  <property fmtid="{D5CDD505-2E9C-101B-9397-08002B2CF9AE}" pid="5" name="ClassificationContentMarkingHeaderText">
    <vt:lpwstr>Frontgrade Private</vt:lpwstr>
  </property>
</Properties>
</file>