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Lato"/>
      <p:regular r:id="rId36"/>
      <p:bold r:id="rId37"/>
      <p:italic r:id="rId38"/>
      <p:boldItalic r:id="rId39"/>
    </p:embeddedFont>
    <p:embeddedFont>
      <p:font typeface="Montserrat Medium"/>
      <p:regular r:id="rId40"/>
      <p:bold r:id="rId41"/>
      <p:italic r:id="rId42"/>
      <p:boldItalic r:id="rId43"/>
    </p:embeddedFont>
    <p:embeddedFont>
      <p:font typeface="Rasa"/>
      <p:regular r:id="rId44"/>
      <p:bold r:id="rId45"/>
      <p:italic r:id="rId46"/>
      <p:boldItalic r:id="rId47"/>
    </p:embeddedFont>
    <p:embeddedFont>
      <p:font typeface="Inter Medium"/>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222491-3D47-4E83-9215-F1E45C5C0642}">
  <a:tblStyle styleId="{B6222491-3D47-4E83-9215-F1E45C5C06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42" Type="http://schemas.openxmlformats.org/officeDocument/2006/relationships/font" Target="fonts/MontserratMedium-italic.fntdata"/><Relationship Id="rId41" Type="http://schemas.openxmlformats.org/officeDocument/2006/relationships/font" Target="fonts/MontserratMedium-bold.fntdata"/><Relationship Id="rId44" Type="http://schemas.openxmlformats.org/officeDocument/2006/relationships/font" Target="fonts/Rasa-regular.fntdata"/><Relationship Id="rId43" Type="http://schemas.openxmlformats.org/officeDocument/2006/relationships/font" Target="fonts/MontserratMedium-boldItalic.fntdata"/><Relationship Id="rId46" Type="http://schemas.openxmlformats.org/officeDocument/2006/relationships/font" Target="fonts/Rasa-italic.fntdata"/><Relationship Id="rId45" Type="http://schemas.openxmlformats.org/officeDocument/2006/relationships/font" Target="fonts/Ras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InterMedium-regular.fntdata"/><Relationship Id="rId47" Type="http://schemas.openxmlformats.org/officeDocument/2006/relationships/font" Target="fonts/Rasa-boldItalic.fntdata"/><Relationship Id="rId49" Type="http://schemas.openxmlformats.org/officeDocument/2006/relationships/font" Target="fonts/Inter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33" Type="http://schemas.openxmlformats.org/officeDocument/2006/relationships/font" Target="fonts/Montserrat-bold.fntdata"/><Relationship Id="rId32" Type="http://schemas.openxmlformats.org/officeDocument/2006/relationships/font" Target="fonts/Montserrat-regular.fntdata"/><Relationship Id="rId35" Type="http://schemas.openxmlformats.org/officeDocument/2006/relationships/font" Target="fonts/Montserrat-boldItalic.fntdata"/><Relationship Id="rId34" Type="http://schemas.openxmlformats.org/officeDocument/2006/relationships/font" Target="fonts/Montserrat-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ontserratSemiBold-regular.fntdata"/><Relationship Id="rId27" Type="http://schemas.openxmlformats.org/officeDocument/2006/relationships/slide" Target="slides/slide21.xml"/><Relationship Id="rId29" Type="http://schemas.openxmlformats.org/officeDocument/2006/relationships/font" Target="fonts/MontserratSemiBold-bold.fntdata"/><Relationship Id="rId51" Type="http://schemas.openxmlformats.org/officeDocument/2006/relationships/font" Target="fonts/InterMedium-boldItalic.fntdata"/><Relationship Id="rId50" Type="http://schemas.openxmlformats.org/officeDocument/2006/relationships/font" Target="fonts/InterMedium-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421a36432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421a36432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21a364322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421a364322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421a364322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421a364322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421a364322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421a364322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21a364322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421a364322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421a364322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421a36432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4265ac9df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4265ac9df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42cfdf175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42cfdf175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0a29b70a5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0a29b70a5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421a364322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421a364322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421a364322_0_24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421a364322_0_241:notes"/>
          <p:cNvSpPr/>
          <p:nvPr>
            <p:ph idx="2" type="sldImg"/>
          </p:nvPr>
        </p:nvSpPr>
        <p:spPr>
          <a:xfrm>
            <a:off x="1144123" y="685800"/>
            <a:ext cx="4569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0a29b70a5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0a29b70a5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a29b70a5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0a29b70a5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421a364322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421a364322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421a364322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421a364322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421a36432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421a36432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21a36432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421a36432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421a36432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421a36432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parator Slide 1 1" showMasterSp="0">
  <p:cSld name="TITLE_1_1">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0" y="-10"/>
            <a:ext cx="9144005" cy="5143503"/>
          </a:xfrm>
          <a:prstGeom prst="rect">
            <a:avLst/>
          </a:prstGeom>
          <a:noFill/>
          <a:ln>
            <a:noFill/>
          </a:ln>
        </p:spPr>
      </p:pic>
      <p:sp>
        <p:nvSpPr>
          <p:cNvPr id="13" name="Google Shape;13;p2"/>
          <p:cNvSpPr txBox="1"/>
          <p:nvPr>
            <p:ph idx="12" type="sldNum"/>
          </p:nvPr>
        </p:nvSpPr>
        <p:spPr>
          <a:xfrm>
            <a:off x="8581518" y="4786142"/>
            <a:ext cx="1053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1pPr>
            <a:lvl2pPr indent="0" lvl="1"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2pPr>
            <a:lvl3pPr indent="0" lvl="2"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3pPr>
            <a:lvl4pPr indent="0" lvl="3"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4pPr>
            <a:lvl5pPr indent="0" lvl="4"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5pPr>
            <a:lvl6pPr indent="0" lvl="5"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6pPr>
            <a:lvl7pPr indent="0" lvl="6"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7pPr>
            <a:lvl8pPr indent="0" lvl="7"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8pPr>
            <a:lvl9pPr indent="0" lvl="8"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sz="600">
              <a:solidFill>
                <a:srgbClr val="16303A"/>
              </a:solidFill>
            </a:endParaRPr>
          </a:p>
        </p:txBody>
      </p:sp>
      <p:pic>
        <p:nvPicPr>
          <p:cNvPr id="14" name="Google Shape;14;p2"/>
          <p:cNvPicPr preferRelativeResize="0"/>
          <p:nvPr/>
        </p:nvPicPr>
        <p:blipFill rotWithShape="1">
          <a:blip r:embed="rId3">
            <a:alphaModFix/>
          </a:blip>
          <a:srcRect b="0" l="0" r="0" t="0"/>
          <a:stretch/>
        </p:blipFill>
        <p:spPr>
          <a:xfrm>
            <a:off x="224250" y="266150"/>
            <a:ext cx="1881773" cy="379325"/>
          </a:xfrm>
          <a:prstGeom prst="rect">
            <a:avLst/>
          </a:prstGeom>
          <a:noFill/>
          <a:ln>
            <a:noFill/>
          </a:ln>
        </p:spPr>
      </p:pic>
      <p:sp>
        <p:nvSpPr>
          <p:cNvPr id="15" name="Google Shape;15;p2"/>
          <p:cNvSpPr txBox="1"/>
          <p:nvPr/>
        </p:nvSpPr>
        <p:spPr>
          <a:xfrm>
            <a:off x="6087925" y="4069950"/>
            <a:ext cx="11415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16" name="Google Shape;16;p2"/>
          <p:cNvSpPr txBox="1"/>
          <p:nvPr/>
        </p:nvSpPr>
        <p:spPr>
          <a:xfrm>
            <a:off x="7521600" y="4151500"/>
            <a:ext cx="659100" cy="39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17" name="Google Shape;17;p2"/>
          <p:cNvSpPr txBox="1"/>
          <p:nvPr/>
        </p:nvSpPr>
        <p:spPr>
          <a:xfrm>
            <a:off x="5476425" y="2996400"/>
            <a:ext cx="1284300" cy="83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18" name="Google Shape;18;p2"/>
          <p:cNvSpPr txBox="1"/>
          <p:nvPr/>
        </p:nvSpPr>
        <p:spPr>
          <a:xfrm>
            <a:off x="7924150" y="4647625"/>
            <a:ext cx="1623900" cy="98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Medium"/>
                <a:ea typeface="Inter Medium"/>
                <a:cs typeface="Inter Medium"/>
                <a:sym typeface="Inter Medium"/>
              </a:rPr>
              <a:t>protostar.ai</a:t>
            </a:r>
            <a:endParaRPr b="0" i="0" sz="1000" u="none" cap="none" strike="noStrike">
              <a:solidFill>
                <a:schemeClr val="lt1"/>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showMasterSp="0">
  <p:cSld name="Content 3">
    <p:bg>
      <p:bgPr>
        <a:solidFill>
          <a:srgbClr val="122830"/>
        </a:solidFill>
      </p:bgPr>
    </p:bg>
    <p:spTree>
      <p:nvGrpSpPr>
        <p:cNvPr id="19" name="Shape 19"/>
        <p:cNvGrpSpPr/>
        <p:nvPr/>
      </p:nvGrpSpPr>
      <p:grpSpPr>
        <a:xfrm>
          <a:off x="0" y="0"/>
          <a:ext cx="0" cy="0"/>
          <a:chOff x="0" y="0"/>
          <a:chExt cx="0" cy="0"/>
        </a:xfrm>
      </p:grpSpPr>
      <p:sp>
        <p:nvSpPr>
          <p:cNvPr id="20" name="Google Shape;20;p3"/>
          <p:cNvSpPr txBox="1"/>
          <p:nvPr>
            <p:ph idx="12" type="sldNum"/>
          </p:nvPr>
        </p:nvSpPr>
        <p:spPr>
          <a:xfrm>
            <a:off x="8800026" y="4909442"/>
            <a:ext cx="831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1pPr>
            <a:lvl2pPr indent="0" lvl="1"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2pPr>
            <a:lvl3pPr indent="0" lvl="2"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3pPr>
            <a:lvl4pPr indent="0" lvl="3"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4pPr>
            <a:lvl5pPr indent="0" lvl="4"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5pPr>
            <a:lvl6pPr indent="0" lvl="5"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6pPr>
            <a:lvl7pPr indent="0" lvl="6"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7pPr>
            <a:lvl8pPr indent="0" lvl="7"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8pPr>
            <a:lvl9pPr indent="0" lvl="8" marL="0" marR="0" algn="r">
              <a:lnSpc>
                <a:spcPct val="100000"/>
              </a:lnSpc>
              <a:spcBef>
                <a:spcPts val="0"/>
              </a:spcBef>
              <a:spcAft>
                <a:spcPts val="0"/>
              </a:spcAft>
              <a:buClr>
                <a:srgbClr val="FFFFFF"/>
              </a:buClr>
              <a:buSzPts val="600"/>
              <a:buFont typeface="Rasa"/>
              <a:buNone/>
              <a:defRPr b="0" i="0" sz="600" u="none" cap="none" strike="noStrike">
                <a:solidFill>
                  <a:srgbClr val="FFFFFF"/>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a:solidFill>
                <a:srgbClr val="16303A"/>
              </a:solidFill>
            </a:endParaRPr>
          </a:p>
        </p:txBody>
      </p:sp>
      <p:sp>
        <p:nvSpPr>
          <p:cNvPr id="21" name="Google Shape;21;p3"/>
          <p:cNvSpPr txBox="1"/>
          <p:nvPr/>
        </p:nvSpPr>
        <p:spPr>
          <a:xfrm>
            <a:off x="8251857" y="4886969"/>
            <a:ext cx="482700" cy="134400"/>
          </a:xfrm>
          <a:prstGeom prst="rect">
            <a:avLst/>
          </a:prstGeom>
          <a:noFill/>
          <a:ln>
            <a:noFill/>
          </a:ln>
        </p:spPr>
        <p:txBody>
          <a:bodyPr anchorCtr="0" anchor="t" bIns="20800" lIns="20800" spcFirstLastPara="1" rIns="20800" wrap="square" tIns="20800">
            <a:spAutoFit/>
          </a:bodyPr>
          <a:lstStyle/>
          <a:p>
            <a:pPr indent="0" lvl="0" marL="0" marR="0" rtl="0" algn="l">
              <a:lnSpc>
                <a:spcPct val="100000"/>
              </a:lnSpc>
              <a:spcBef>
                <a:spcPts val="0"/>
              </a:spcBef>
              <a:spcAft>
                <a:spcPts val="0"/>
              </a:spcAft>
              <a:buClr>
                <a:srgbClr val="FFFFFF"/>
              </a:buClr>
              <a:buSzPts val="600"/>
              <a:buFont typeface="Rasa"/>
              <a:buNone/>
            </a:pPr>
            <a:r>
              <a:rPr b="0" i="0" lang="en" sz="600" u="none" cap="none" strike="noStrike">
                <a:solidFill>
                  <a:srgbClr val="FFFFFF"/>
                </a:solidFill>
                <a:latin typeface="Inter Medium"/>
                <a:ea typeface="Inter Medium"/>
                <a:cs typeface="Inter Medium"/>
                <a:sym typeface="Inter Medium"/>
              </a:rPr>
              <a:t>protostar.ai</a:t>
            </a:r>
            <a:endParaRPr b="0" i="0" sz="600" u="none" cap="none" strike="noStrike">
              <a:solidFill>
                <a:srgbClr val="000000"/>
              </a:solidFill>
              <a:latin typeface="Inter Medium"/>
              <a:ea typeface="Inter Medium"/>
              <a:cs typeface="Inter Medium"/>
              <a:sym typeface="Inter Medium"/>
            </a:endParaRPr>
          </a:p>
        </p:txBody>
      </p:sp>
      <p:pic>
        <p:nvPicPr>
          <p:cNvPr descr="Protostar-Logo_RGB_Negativ_H-1.png" id="22" name="Google Shape;22;p3"/>
          <p:cNvPicPr preferRelativeResize="0"/>
          <p:nvPr/>
        </p:nvPicPr>
        <p:blipFill rotWithShape="1">
          <a:blip r:embed="rId2">
            <a:alphaModFix/>
          </a:blip>
          <a:srcRect b="0" l="0" r="0" t="0"/>
          <a:stretch/>
        </p:blipFill>
        <p:spPr>
          <a:xfrm>
            <a:off x="235526" y="4849725"/>
            <a:ext cx="1658030" cy="1744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type="tx">
  <p:cSld name="TITLE_AND_BODY">
    <p:spTree>
      <p:nvGrpSpPr>
        <p:cNvPr id="23" name="Shape 23"/>
        <p:cNvGrpSpPr/>
        <p:nvPr/>
      </p:nvGrpSpPr>
      <p:grpSpPr>
        <a:xfrm>
          <a:off x="0" y="0"/>
          <a:ext cx="0" cy="0"/>
          <a:chOff x="0" y="0"/>
          <a:chExt cx="0" cy="0"/>
        </a:xfrm>
      </p:grpSpPr>
      <p:sp>
        <p:nvSpPr>
          <p:cNvPr id="24" name="Google Shape;24;p4"/>
          <p:cNvSpPr txBox="1"/>
          <p:nvPr>
            <p:ph idx="12" type="sldNum"/>
          </p:nvPr>
        </p:nvSpPr>
        <p:spPr>
          <a:xfrm>
            <a:off x="8800022" y="4909450"/>
            <a:ext cx="2271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1pPr>
            <a:lvl2pPr indent="0" lvl="1"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2pPr>
            <a:lvl3pPr indent="0" lvl="2"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3pPr>
            <a:lvl4pPr indent="0" lvl="3"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4pPr>
            <a:lvl5pPr indent="0" lvl="4"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5pPr>
            <a:lvl6pPr indent="0" lvl="5"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6pPr>
            <a:lvl7pPr indent="0" lvl="6"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7pPr>
            <a:lvl8pPr indent="0" lvl="7"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8pPr>
            <a:lvl9pPr indent="0" lvl="8"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8153500" y="4864925"/>
            <a:ext cx="584400" cy="210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sa"/>
              <a:ea typeface="Rasa"/>
              <a:cs typeface="Rasa"/>
              <a:sym typeface="Rasa"/>
            </a:endParaRPr>
          </a:p>
        </p:txBody>
      </p:sp>
      <p:sp>
        <p:nvSpPr>
          <p:cNvPr id="26" name="Google Shape;26;p4"/>
          <p:cNvSpPr txBox="1"/>
          <p:nvPr/>
        </p:nvSpPr>
        <p:spPr>
          <a:xfrm>
            <a:off x="8251857" y="4886969"/>
            <a:ext cx="482700" cy="134400"/>
          </a:xfrm>
          <a:prstGeom prst="rect">
            <a:avLst/>
          </a:prstGeom>
          <a:noFill/>
          <a:ln>
            <a:noFill/>
          </a:ln>
        </p:spPr>
        <p:txBody>
          <a:bodyPr anchorCtr="0" anchor="t" bIns="20800" lIns="20800" spcFirstLastPara="1" rIns="20800" wrap="square" tIns="20800">
            <a:spAutoFit/>
          </a:bodyPr>
          <a:lstStyle/>
          <a:p>
            <a:pPr indent="0" lvl="0" marL="0" marR="0" rtl="0" algn="l">
              <a:lnSpc>
                <a:spcPct val="100000"/>
              </a:lnSpc>
              <a:spcBef>
                <a:spcPts val="0"/>
              </a:spcBef>
              <a:spcAft>
                <a:spcPts val="0"/>
              </a:spcAft>
              <a:buClr>
                <a:srgbClr val="FFFFFF"/>
              </a:buClr>
              <a:buSzPts val="600"/>
              <a:buFont typeface="Rasa"/>
              <a:buNone/>
            </a:pPr>
            <a:r>
              <a:rPr b="0" i="0" lang="en" sz="600" u="none" cap="none" strike="noStrike">
                <a:solidFill>
                  <a:schemeClr val="dk1"/>
                </a:solidFill>
                <a:latin typeface="Inter Medium"/>
                <a:ea typeface="Inter Medium"/>
                <a:cs typeface="Inter Medium"/>
                <a:sym typeface="Inter Medium"/>
              </a:rPr>
              <a:t>protostar.ai</a:t>
            </a:r>
            <a:endParaRPr b="0" i="0" sz="600" u="none" cap="none" strike="noStrike">
              <a:solidFill>
                <a:schemeClr val="dk1"/>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p:txBody>
      </p:sp>
      <p:sp>
        <p:nvSpPr>
          <p:cNvPr id="29" name="Google Shape;29;p5"/>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30" name="Google Shape;30;p5"/>
          <p:cNvSpPr txBox="1"/>
          <p:nvPr>
            <p:ph idx="12" type="sldNum"/>
          </p:nvPr>
        </p:nvSpPr>
        <p:spPr>
          <a:xfrm>
            <a:off x="8472458" y="4663217"/>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1pPr>
            <a:lvl2pPr indent="0" lvl="1"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2pPr>
            <a:lvl3pPr indent="0" lvl="2"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3pPr>
            <a:lvl4pPr indent="0" lvl="3"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4pPr>
            <a:lvl5pPr indent="0" lvl="4"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5pPr>
            <a:lvl6pPr indent="0" lvl="5"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6pPr>
            <a:lvl7pPr indent="0" lvl="6"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7pPr>
            <a:lvl8pPr indent="0" lvl="7"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8pPr>
            <a:lvl9pPr indent="0" lvl="8"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eparator Slide 1" showMasterSp="0">
  <p:cSld name="TITLE_1">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0" y="-10"/>
            <a:ext cx="9144003" cy="5143501"/>
          </a:xfrm>
          <a:prstGeom prst="rect">
            <a:avLst/>
          </a:prstGeom>
          <a:noFill/>
          <a:ln>
            <a:noFill/>
          </a:ln>
        </p:spPr>
      </p:pic>
      <p:sp>
        <p:nvSpPr>
          <p:cNvPr id="33" name="Google Shape;33;p6"/>
          <p:cNvSpPr txBox="1"/>
          <p:nvPr>
            <p:ph idx="12" type="sldNum"/>
          </p:nvPr>
        </p:nvSpPr>
        <p:spPr>
          <a:xfrm>
            <a:off x="8581518" y="4786142"/>
            <a:ext cx="1053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1pPr>
            <a:lvl2pPr indent="0" lvl="1"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2pPr>
            <a:lvl3pPr indent="0" lvl="2"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3pPr>
            <a:lvl4pPr indent="0" lvl="3"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4pPr>
            <a:lvl5pPr indent="0" lvl="4"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5pPr>
            <a:lvl6pPr indent="0" lvl="5"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6pPr>
            <a:lvl7pPr indent="0" lvl="6"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7pPr>
            <a:lvl8pPr indent="0" lvl="7"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8pPr>
            <a:lvl9pPr indent="0" lvl="8" marL="0" marR="0" algn="r">
              <a:lnSpc>
                <a:spcPct val="100000"/>
              </a:lnSpc>
              <a:spcBef>
                <a:spcPts val="0"/>
              </a:spcBef>
              <a:spcAft>
                <a:spcPts val="0"/>
              </a:spcAft>
              <a:buClr>
                <a:srgbClr val="888888"/>
              </a:buClr>
              <a:buSzPts val="800"/>
              <a:buFont typeface="Rasa"/>
              <a:buNone/>
              <a:defRPr b="0" i="0" sz="800" u="none" cap="none" strike="noStrike">
                <a:solidFill>
                  <a:srgbClr val="888888"/>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sz="600">
              <a:solidFill>
                <a:srgbClr val="16303A"/>
              </a:solidFill>
            </a:endParaRPr>
          </a:p>
        </p:txBody>
      </p:sp>
      <p:pic>
        <p:nvPicPr>
          <p:cNvPr id="34" name="Google Shape;34;p6"/>
          <p:cNvPicPr preferRelativeResize="0"/>
          <p:nvPr/>
        </p:nvPicPr>
        <p:blipFill rotWithShape="1">
          <a:blip r:embed="rId3">
            <a:alphaModFix/>
          </a:blip>
          <a:srcRect b="0" l="0" r="0" t="0"/>
          <a:stretch/>
        </p:blipFill>
        <p:spPr>
          <a:xfrm>
            <a:off x="224250" y="266150"/>
            <a:ext cx="1881773" cy="379325"/>
          </a:xfrm>
          <a:prstGeom prst="rect">
            <a:avLst/>
          </a:prstGeom>
          <a:noFill/>
          <a:ln>
            <a:noFill/>
          </a:ln>
        </p:spPr>
      </p:pic>
      <p:sp>
        <p:nvSpPr>
          <p:cNvPr id="35" name="Google Shape;35;p6"/>
          <p:cNvSpPr txBox="1"/>
          <p:nvPr/>
        </p:nvSpPr>
        <p:spPr>
          <a:xfrm>
            <a:off x="6087925" y="4069950"/>
            <a:ext cx="11415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36" name="Google Shape;36;p6"/>
          <p:cNvSpPr txBox="1"/>
          <p:nvPr/>
        </p:nvSpPr>
        <p:spPr>
          <a:xfrm>
            <a:off x="7521600" y="4151500"/>
            <a:ext cx="659100" cy="39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37" name="Google Shape;37;p6"/>
          <p:cNvSpPr txBox="1"/>
          <p:nvPr/>
        </p:nvSpPr>
        <p:spPr>
          <a:xfrm>
            <a:off x="5476425" y="2996400"/>
            <a:ext cx="1284300" cy="83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asa"/>
              <a:ea typeface="Rasa"/>
              <a:cs typeface="Rasa"/>
              <a:sym typeface="Rasa"/>
            </a:endParaRPr>
          </a:p>
        </p:txBody>
      </p:sp>
      <p:sp>
        <p:nvSpPr>
          <p:cNvPr id="38" name="Google Shape;38;p6"/>
          <p:cNvSpPr txBox="1"/>
          <p:nvPr/>
        </p:nvSpPr>
        <p:spPr>
          <a:xfrm>
            <a:off x="7924150" y="4647625"/>
            <a:ext cx="1623900" cy="98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Medium"/>
                <a:ea typeface="Inter Medium"/>
                <a:cs typeface="Inter Medium"/>
                <a:sym typeface="Inter Medium"/>
              </a:rPr>
              <a:t>protostar.ai</a:t>
            </a:r>
            <a:endParaRPr b="0" i="0" sz="1000" u="none" cap="none" strike="noStrike">
              <a:solidFill>
                <a:schemeClr val="lt1"/>
              </a:solidFill>
              <a:latin typeface="Inter Medium"/>
              <a:ea typeface="Inter Medium"/>
              <a:cs typeface="Inter Medium"/>
              <a:sym typeface="Inter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39" name="Shape 39"/>
        <p:cNvGrpSpPr/>
        <p:nvPr/>
      </p:nvGrpSpPr>
      <p:grpSpPr>
        <a:xfrm>
          <a:off x="0" y="0"/>
          <a:ext cx="0" cy="0"/>
          <a:chOff x="0" y="0"/>
          <a:chExt cx="0" cy="0"/>
        </a:xfrm>
      </p:grpSpPr>
      <p:sp>
        <p:nvSpPr>
          <p:cNvPr id="40" name="Google Shape;40;p7"/>
          <p:cNvSpPr txBox="1"/>
          <p:nvPr>
            <p:ph type="ctrTitle"/>
          </p:nvPr>
        </p:nvSpPr>
        <p:spPr>
          <a:xfrm>
            <a:off x="311708" y="744575"/>
            <a:ext cx="8520600" cy="2052600"/>
          </a:xfrm>
          <a:prstGeom prst="rect">
            <a:avLst/>
          </a:prstGeom>
          <a:noFill/>
          <a:ln>
            <a:noFill/>
          </a:ln>
        </p:spPr>
        <p:txBody>
          <a:bodyPr anchorCtr="0" anchor="b" bIns="0" lIns="0" spcFirstLastPara="1" rIns="0" wrap="square" tIns="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1" name="Google Shape;41;p7"/>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2" name="Google Shape;42;p7"/>
          <p:cNvSpPr txBox="1"/>
          <p:nvPr>
            <p:ph idx="12" type="sldNum"/>
          </p:nvPr>
        </p:nvSpPr>
        <p:spPr>
          <a:xfrm>
            <a:off x="8472458" y="4663217"/>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1pPr>
            <a:lvl2pPr indent="0" lvl="1"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2pPr>
            <a:lvl3pPr indent="0" lvl="2"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3pPr>
            <a:lvl4pPr indent="0" lvl="3"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4pPr>
            <a:lvl5pPr indent="0" lvl="4"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5pPr>
            <a:lvl6pPr indent="0" lvl="5"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6pPr>
            <a:lvl7pPr indent="0" lvl="6"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7pPr>
            <a:lvl8pPr indent="0" lvl="7"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8pPr>
            <a:lvl9pPr indent="0" lvl="8" marL="0" marR="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43" name="Shape 43"/>
        <p:cNvGrpSpPr/>
        <p:nvPr/>
      </p:nvGrpSpPr>
      <p:grpSpPr>
        <a:xfrm>
          <a:off x="0" y="0"/>
          <a:ext cx="0" cy="0"/>
          <a:chOff x="0" y="0"/>
          <a:chExt cx="0" cy="0"/>
        </a:xfrm>
      </p:grpSpPr>
      <p:sp>
        <p:nvSpPr>
          <p:cNvPr id="44" name="Google Shape;44;p8"/>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45" name="Google Shape;45;p8"/>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228600" lvl="0" marL="457200">
              <a:spcBef>
                <a:spcPts val="0"/>
              </a:spcBef>
              <a:spcAft>
                <a:spcPts val="0"/>
              </a:spcAft>
              <a:buSzPts val="800"/>
              <a:buNone/>
              <a:defRPr/>
            </a:lvl1pPr>
            <a:lvl2pPr indent="-228600" lvl="1" marL="914400">
              <a:spcBef>
                <a:spcPts val="0"/>
              </a:spcBef>
              <a:spcAft>
                <a:spcPts val="0"/>
              </a:spcAft>
              <a:buSzPts val="800"/>
              <a:buNone/>
              <a:defRPr/>
            </a:lvl2pPr>
            <a:lvl3pPr indent="-228600" lvl="2" marL="1371600">
              <a:spcBef>
                <a:spcPts val="0"/>
              </a:spcBef>
              <a:spcAft>
                <a:spcPts val="0"/>
              </a:spcAft>
              <a:buSzPts val="800"/>
              <a:buNone/>
              <a:defRPr/>
            </a:lvl3pPr>
            <a:lvl4pPr indent="-228600" lvl="3" marL="1828800">
              <a:spcBef>
                <a:spcPts val="0"/>
              </a:spcBef>
              <a:spcAft>
                <a:spcPts val="0"/>
              </a:spcAft>
              <a:buSzPts val="800"/>
              <a:buNone/>
              <a:defRPr/>
            </a:lvl4pPr>
            <a:lvl5pPr indent="-228600" lvl="4" marL="2286000">
              <a:spcBef>
                <a:spcPts val="0"/>
              </a:spcBef>
              <a:spcAft>
                <a:spcPts val="0"/>
              </a:spcAft>
              <a:buSzPts val="800"/>
              <a:buNone/>
              <a:defRPr/>
            </a:lvl5pPr>
            <a:lvl6pPr indent="-228600" lvl="5" marL="2743200">
              <a:spcBef>
                <a:spcPts val="0"/>
              </a:spcBef>
              <a:spcAft>
                <a:spcPts val="0"/>
              </a:spcAft>
              <a:buSzPts val="800"/>
              <a:buNone/>
              <a:defRPr/>
            </a:lvl6pPr>
            <a:lvl7pPr indent="-228600" lvl="6" marL="3200400">
              <a:spcBef>
                <a:spcPts val="0"/>
              </a:spcBef>
              <a:spcAft>
                <a:spcPts val="0"/>
              </a:spcAft>
              <a:buSzPts val="800"/>
              <a:buNone/>
              <a:defRPr/>
            </a:lvl7pPr>
            <a:lvl8pPr indent="-228600" lvl="7" marL="3657600">
              <a:spcBef>
                <a:spcPts val="0"/>
              </a:spcBef>
              <a:spcAft>
                <a:spcPts val="0"/>
              </a:spcAft>
              <a:buSzPts val="800"/>
              <a:buNone/>
              <a:defRPr/>
            </a:lvl8pPr>
            <a:lvl9pPr indent="-228600" lvl="8" marL="4114800">
              <a:spcBef>
                <a:spcPts val="0"/>
              </a:spcBef>
              <a:spcAft>
                <a:spcPts val="0"/>
              </a:spcAft>
              <a:buSzPts val="800"/>
              <a:buNone/>
              <a:defRPr/>
            </a:lvl9pPr>
          </a:lstStyle>
          <a:p/>
        </p:txBody>
      </p:sp>
      <p:sp>
        <p:nvSpPr>
          <p:cNvPr id="46" name="Google Shape;46;p8"/>
          <p:cNvSpPr txBox="1"/>
          <p:nvPr>
            <p:ph idx="12" type="sldNum"/>
          </p:nvPr>
        </p:nvSpPr>
        <p:spPr>
          <a:xfrm>
            <a:off x="8472458" y="4663217"/>
            <a:ext cx="548700" cy="92400"/>
          </a:xfrm>
          <a:prstGeom prst="rect">
            <a:avLst/>
          </a:prstGeom>
        </p:spPr>
        <p:txBody>
          <a:bodyPr anchorCtr="0" anchor="t"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p:txBody>
      </p:sp>
      <p:sp>
        <p:nvSpPr>
          <p:cNvPr id="49" name="Google Shape;49;p9"/>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228600" lvl="0" marL="457200">
              <a:spcBef>
                <a:spcPts val="0"/>
              </a:spcBef>
              <a:spcAft>
                <a:spcPts val="0"/>
              </a:spcAft>
              <a:buSzPts val="800"/>
              <a:buNone/>
              <a:defRPr/>
            </a:lvl1pPr>
            <a:lvl2pPr indent="-228600" lvl="1" marL="914400">
              <a:spcBef>
                <a:spcPts val="0"/>
              </a:spcBef>
              <a:spcAft>
                <a:spcPts val="0"/>
              </a:spcAft>
              <a:buSzPts val="800"/>
              <a:buNone/>
              <a:defRPr/>
            </a:lvl2pPr>
            <a:lvl3pPr indent="-228600" lvl="2" marL="1371600">
              <a:spcBef>
                <a:spcPts val="0"/>
              </a:spcBef>
              <a:spcAft>
                <a:spcPts val="0"/>
              </a:spcAft>
              <a:buSzPts val="800"/>
              <a:buNone/>
              <a:defRPr/>
            </a:lvl3pPr>
            <a:lvl4pPr indent="-228600" lvl="3" marL="1828800">
              <a:spcBef>
                <a:spcPts val="0"/>
              </a:spcBef>
              <a:spcAft>
                <a:spcPts val="0"/>
              </a:spcAft>
              <a:buSzPts val="800"/>
              <a:buNone/>
              <a:defRPr/>
            </a:lvl4pPr>
            <a:lvl5pPr indent="-228600" lvl="4" marL="2286000">
              <a:spcBef>
                <a:spcPts val="0"/>
              </a:spcBef>
              <a:spcAft>
                <a:spcPts val="0"/>
              </a:spcAft>
              <a:buSzPts val="800"/>
              <a:buNone/>
              <a:defRPr/>
            </a:lvl5pPr>
            <a:lvl6pPr indent="-228600" lvl="5" marL="2743200">
              <a:spcBef>
                <a:spcPts val="0"/>
              </a:spcBef>
              <a:spcAft>
                <a:spcPts val="0"/>
              </a:spcAft>
              <a:buSzPts val="800"/>
              <a:buNone/>
              <a:defRPr/>
            </a:lvl6pPr>
            <a:lvl7pPr indent="-228600" lvl="6" marL="3200400">
              <a:spcBef>
                <a:spcPts val="0"/>
              </a:spcBef>
              <a:spcAft>
                <a:spcPts val="0"/>
              </a:spcAft>
              <a:buSzPts val="800"/>
              <a:buNone/>
              <a:defRPr/>
            </a:lvl7pPr>
            <a:lvl8pPr indent="-228600" lvl="7" marL="3657600">
              <a:spcBef>
                <a:spcPts val="0"/>
              </a:spcBef>
              <a:spcAft>
                <a:spcPts val="0"/>
              </a:spcAft>
              <a:buSzPts val="800"/>
              <a:buNone/>
              <a:defRPr/>
            </a:lvl8pPr>
            <a:lvl9pPr indent="-228600" lvl="8" marL="4114800">
              <a:spcBef>
                <a:spcPts val="0"/>
              </a:spcBef>
              <a:spcAft>
                <a:spcPts val="0"/>
              </a:spcAft>
              <a:buSzPts val="800"/>
              <a:buNone/>
              <a:defRPr/>
            </a:lvl9pPr>
          </a:lstStyle>
          <a:p/>
        </p:txBody>
      </p:sp>
      <p:sp>
        <p:nvSpPr>
          <p:cNvPr id="50" name="Google Shape;50;p9"/>
          <p:cNvSpPr txBox="1"/>
          <p:nvPr>
            <p:ph idx="12" type="sldNum"/>
          </p:nvPr>
        </p:nvSpPr>
        <p:spPr>
          <a:xfrm>
            <a:off x="8472458" y="4663217"/>
            <a:ext cx="548700" cy="92400"/>
          </a:xfrm>
          <a:prstGeom prst="rect">
            <a:avLst/>
          </a:prstGeom>
        </p:spPr>
        <p:txBody>
          <a:bodyPr anchorCtr="0" anchor="t"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800026" y="4909442"/>
            <a:ext cx="83100" cy="92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1pPr>
            <a:lvl2pPr indent="0" lvl="1"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2pPr>
            <a:lvl3pPr indent="0" lvl="2"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3pPr>
            <a:lvl4pPr indent="0" lvl="3"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4pPr>
            <a:lvl5pPr indent="0" lvl="4"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5pPr>
            <a:lvl6pPr indent="0" lvl="5"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6pPr>
            <a:lvl7pPr indent="0" lvl="6"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7pPr>
            <a:lvl8pPr indent="0" lvl="7"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8pPr>
            <a:lvl9pPr indent="0" lvl="8" marL="0" marR="0" rtl="0" algn="r">
              <a:lnSpc>
                <a:spcPct val="100000"/>
              </a:lnSpc>
              <a:spcBef>
                <a:spcPts val="0"/>
              </a:spcBef>
              <a:spcAft>
                <a:spcPts val="0"/>
              </a:spcAft>
              <a:buClr>
                <a:srgbClr val="16303A"/>
              </a:buClr>
              <a:buSzPts val="600"/>
              <a:buFont typeface="Rasa"/>
              <a:buNone/>
              <a:defRPr b="0" i="0" sz="600" u="none" cap="none" strike="noStrike">
                <a:solidFill>
                  <a:srgbClr val="16303A"/>
                </a:solidFill>
                <a:latin typeface="Rasa"/>
                <a:ea typeface="Rasa"/>
                <a:cs typeface="Rasa"/>
                <a:sym typeface="Rasa"/>
              </a:defRPr>
            </a:lvl9pPr>
          </a:lstStyle>
          <a:p>
            <a:pPr indent="0" lvl="0" marL="0" rtl="0" algn="r">
              <a:spcBef>
                <a:spcPts val="0"/>
              </a:spcBef>
              <a:spcAft>
                <a:spcPts val="0"/>
              </a:spcAft>
              <a:buNone/>
            </a:pPr>
            <a:fld id="{00000000-1234-1234-1234-123412341234}" type="slidenum">
              <a:rPr lang="en"/>
              <a:t>‹#›</a:t>
            </a:fld>
            <a:endParaRPr>
              <a:solidFill>
                <a:srgbClr val="000000"/>
              </a:solidFill>
              <a:latin typeface="Arial"/>
              <a:ea typeface="Arial"/>
              <a:cs typeface="Arial"/>
              <a:sym typeface="Arial"/>
            </a:endParaRPr>
          </a:p>
        </p:txBody>
      </p:sp>
      <p:sp>
        <p:nvSpPr>
          <p:cNvPr id="7" name="Google Shape;7;p1"/>
          <p:cNvSpPr txBox="1"/>
          <p:nvPr/>
        </p:nvSpPr>
        <p:spPr>
          <a:xfrm>
            <a:off x="8251857" y="4886969"/>
            <a:ext cx="482700" cy="134400"/>
          </a:xfrm>
          <a:prstGeom prst="rect">
            <a:avLst/>
          </a:prstGeom>
          <a:noFill/>
          <a:ln>
            <a:noFill/>
          </a:ln>
        </p:spPr>
        <p:txBody>
          <a:bodyPr anchorCtr="0" anchor="t" bIns="20800" lIns="20800" spcFirstLastPara="1" rIns="20800" wrap="square" tIns="20800">
            <a:spAutoFit/>
          </a:bodyPr>
          <a:lstStyle/>
          <a:p>
            <a:pPr indent="0" lvl="0" marL="0" marR="0" rtl="0" algn="l">
              <a:lnSpc>
                <a:spcPct val="100000"/>
              </a:lnSpc>
              <a:spcBef>
                <a:spcPts val="0"/>
              </a:spcBef>
              <a:spcAft>
                <a:spcPts val="0"/>
              </a:spcAft>
              <a:buClr>
                <a:srgbClr val="000000"/>
              </a:buClr>
              <a:buSzPts val="600"/>
              <a:buFont typeface="Rasa"/>
              <a:buNone/>
            </a:pPr>
            <a:r>
              <a:rPr b="0" i="0" lang="en" sz="600" u="none" cap="none" strike="noStrike">
                <a:solidFill>
                  <a:srgbClr val="000000"/>
                </a:solidFill>
                <a:latin typeface="Rasa"/>
                <a:ea typeface="Rasa"/>
                <a:cs typeface="Rasa"/>
                <a:sym typeface="Rasa"/>
              </a:rPr>
              <a:t>protostar.ai</a:t>
            </a:r>
            <a:endParaRPr b="0" i="0" sz="600" u="none" cap="none" strike="noStrike">
              <a:solidFill>
                <a:srgbClr val="000000"/>
              </a:solidFill>
              <a:latin typeface="Arial"/>
              <a:ea typeface="Arial"/>
              <a:cs typeface="Arial"/>
              <a:sym typeface="Arial"/>
            </a:endParaRPr>
          </a:p>
        </p:txBody>
      </p:sp>
      <p:pic>
        <p:nvPicPr>
          <p:cNvPr descr="Protostar-Logo_RGB_H-1.png" id="8" name="Google Shape;8;p1"/>
          <p:cNvPicPr preferRelativeResize="0"/>
          <p:nvPr/>
        </p:nvPicPr>
        <p:blipFill rotWithShape="1">
          <a:blip r:embed="rId1">
            <a:alphaModFix/>
          </a:blip>
          <a:srcRect b="0" l="0" r="0" t="0"/>
          <a:stretch/>
        </p:blipFill>
        <p:spPr>
          <a:xfrm>
            <a:off x="236341" y="4849968"/>
            <a:ext cx="1652808" cy="173889"/>
          </a:xfrm>
          <a:prstGeom prst="rect">
            <a:avLst/>
          </a:prstGeom>
          <a:noFill/>
          <a:ln>
            <a:noFill/>
          </a:ln>
        </p:spPr>
      </p:pic>
      <p:sp>
        <p:nvSpPr>
          <p:cNvPr id="9" name="Google Shape;9;p1"/>
          <p:cNvSpPr txBox="1"/>
          <p:nvPr>
            <p:ph type="title"/>
          </p:nvPr>
        </p:nvSpPr>
        <p:spPr>
          <a:xfrm>
            <a:off x="1370012" y="1028700"/>
            <a:ext cx="7315200" cy="8001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1pPr>
            <a:lvl2pPr lvl="1"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2pPr>
            <a:lvl3pPr lvl="2"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3pPr>
            <a:lvl4pPr lvl="3"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4pPr>
            <a:lvl5pPr lvl="4"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5pPr>
            <a:lvl6pPr lvl="5"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6pPr>
            <a:lvl7pPr lvl="6"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7pPr>
            <a:lvl8pPr lvl="7"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8pPr>
            <a:lvl9pPr lvl="8" marR="0" rtl="0" algn="l">
              <a:lnSpc>
                <a:spcPct val="100000"/>
              </a:lnSpc>
              <a:spcBef>
                <a:spcPts val="0"/>
              </a:spcBef>
              <a:spcAft>
                <a:spcPts val="0"/>
              </a:spcAft>
              <a:buClr>
                <a:srgbClr val="FFFFFF"/>
              </a:buClr>
              <a:buSzPts val="3400"/>
              <a:buFont typeface="Rasa"/>
              <a:buNone/>
              <a:defRPr b="1" i="0" sz="3400" u="none" cap="none" strike="noStrike">
                <a:solidFill>
                  <a:srgbClr val="FFFFFF"/>
                </a:solidFill>
                <a:latin typeface="Rasa"/>
                <a:ea typeface="Rasa"/>
                <a:cs typeface="Rasa"/>
                <a:sym typeface="Rasa"/>
              </a:defRPr>
            </a:lvl9pPr>
          </a:lstStyle>
          <a:p/>
        </p:txBody>
      </p:sp>
      <p:sp>
        <p:nvSpPr>
          <p:cNvPr id="10" name="Google Shape;10;p1"/>
          <p:cNvSpPr txBox="1"/>
          <p:nvPr>
            <p:ph idx="1" type="body"/>
          </p:nvPr>
        </p:nvSpPr>
        <p:spPr>
          <a:xfrm>
            <a:off x="5103812" y="1828800"/>
            <a:ext cx="3581400" cy="33147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1pPr>
            <a:lvl2pPr indent="-228600" lvl="1" marL="9144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2pPr>
            <a:lvl3pPr indent="-228600" lvl="2" marL="13716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3pPr>
            <a:lvl4pPr indent="-228600" lvl="3" marL="18288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4pPr>
            <a:lvl5pPr indent="-228600" lvl="4" marL="22860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5pPr>
            <a:lvl6pPr indent="-228600" lvl="5" marL="27432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6pPr>
            <a:lvl7pPr indent="-228600" lvl="6" marL="32004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7pPr>
            <a:lvl8pPr indent="-228600" lvl="7" marL="36576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8pPr>
            <a:lvl9pPr indent="-228600" lvl="8" marL="4114800" marR="0" rtl="0" algn="l">
              <a:lnSpc>
                <a:spcPct val="100000"/>
              </a:lnSpc>
              <a:spcBef>
                <a:spcPts val="0"/>
              </a:spcBef>
              <a:spcAft>
                <a:spcPts val="0"/>
              </a:spcAft>
              <a:buClr>
                <a:srgbClr val="000000"/>
              </a:buClr>
              <a:buSzPts val="800"/>
              <a:buFont typeface="Rasa"/>
              <a:buNone/>
              <a:defRPr b="0" i="0" sz="800" u="none" cap="none" strike="noStrike">
                <a:solidFill>
                  <a:srgbClr val="000000"/>
                </a:solidFill>
                <a:latin typeface="Rasa"/>
                <a:ea typeface="Rasa"/>
                <a:cs typeface="Rasa"/>
                <a:sym typeface="Rasa"/>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0.jp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27.jpg"/><Relationship Id="rId5" Type="http://schemas.openxmlformats.org/officeDocument/2006/relationships/image" Target="../media/image26.jpg"/><Relationship Id="rId6"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9.png"/><Relationship Id="rId10" Type="http://schemas.openxmlformats.org/officeDocument/2006/relationships/image" Target="../media/image45.png"/><Relationship Id="rId9"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hyperlink" Target="https://www.linkedin.com/company/protostar-lab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pic>
        <p:nvPicPr>
          <p:cNvPr id="55" name="Google Shape;55;p10"/>
          <p:cNvPicPr preferRelativeResize="0"/>
          <p:nvPr/>
        </p:nvPicPr>
        <p:blipFill>
          <a:blip r:embed="rId3">
            <a:alphaModFix/>
          </a:blip>
          <a:stretch>
            <a:fillRect/>
          </a:stretch>
        </p:blipFill>
        <p:spPr>
          <a:xfrm>
            <a:off x="27" y="0"/>
            <a:ext cx="9143971" cy="5143500"/>
          </a:xfrm>
          <a:prstGeom prst="rect">
            <a:avLst/>
          </a:prstGeom>
          <a:noFill/>
          <a:ln>
            <a:noFill/>
          </a:ln>
        </p:spPr>
      </p:pic>
      <p:sp>
        <p:nvSpPr>
          <p:cNvPr id="56" name="Google Shape;56;p10"/>
          <p:cNvSpPr txBox="1"/>
          <p:nvPr/>
        </p:nvSpPr>
        <p:spPr>
          <a:xfrm>
            <a:off x="443388" y="1444350"/>
            <a:ext cx="8257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ProtoSDK: Low-code development platform for deployment of neural networks to FPGA devices</a:t>
            </a:r>
            <a:endParaRPr b="1" sz="2400">
              <a:solidFill>
                <a:srgbClr val="FFFFFF"/>
              </a:solidFill>
              <a:latin typeface="Montserrat"/>
              <a:ea typeface="Montserrat"/>
              <a:cs typeface="Montserrat"/>
              <a:sym typeface="Montserrat"/>
            </a:endParaRPr>
          </a:p>
        </p:txBody>
      </p:sp>
      <p:sp>
        <p:nvSpPr>
          <p:cNvPr id="57" name="Google Shape;57;p10"/>
          <p:cNvSpPr txBox="1"/>
          <p:nvPr/>
        </p:nvSpPr>
        <p:spPr>
          <a:xfrm>
            <a:off x="443400" y="2367750"/>
            <a:ext cx="825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8F8F8"/>
                </a:solidFill>
                <a:latin typeface="Montserrat Medium"/>
                <a:ea typeface="Montserrat Medium"/>
                <a:cs typeface="Montserrat Medium"/>
                <a:sym typeface="Montserrat Medium"/>
              </a:rPr>
              <a:t>Authors: Filip Novoselnik, Davorin Miličević, </a:t>
            </a:r>
            <a:br>
              <a:rPr lang="en" sz="1300">
                <a:solidFill>
                  <a:srgbClr val="F8F8F8"/>
                </a:solidFill>
                <a:latin typeface="Montserrat Medium"/>
                <a:ea typeface="Montserrat Medium"/>
                <a:cs typeface="Montserrat Medium"/>
                <a:sym typeface="Montserrat Medium"/>
              </a:rPr>
            </a:br>
            <a:r>
              <a:rPr lang="en" sz="1300">
                <a:solidFill>
                  <a:srgbClr val="F8F8F8"/>
                </a:solidFill>
                <a:latin typeface="Montserrat Medium"/>
                <a:ea typeface="Montserrat Medium"/>
                <a:cs typeface="Montserrat Medium"/>
                <a:sym typeface="Montserrat Medium"/>
              </a:rPr>
              <a:t>                 Marko Mamić, Filip Gembec, Ivica Skokić </a:t>
            </a:r>
            <a:endParaRPr sz="1300">
              <a:solidFill>
                <a:srgbClr val="F8F8F8"/>
              </a:solidFill>
              <a:latin typeface="Montserrat Medium"/>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152F39"/>
                </a:solidFill>
                <a:latin typeface="Montserrat"/>
                <a:ea typeface="Montserrat"/>
                <a:cs typeface="Montserrat"/>
                <a:sym typeface="Montserrat"/>
              </a:rPr>
              <a:t>Compilation - FINN</a:t>
            </a:r>
            <a:endParaRPr sz="2300">
              <a:solidFill>
                <a:srgbClr val="152F39"/>
              </a:solidFill>
              <a:latin typeface="Montserrat"/>
              <a:ea typeface="Montserrat"/>
              <a:cs typeface="Montserrat"/>
              <a:sym typeface="Montserrat"/>
            </a:endParaRPr>
          </a:p>
        </p:txBody>
      </p:sp>
      <p:pic>
        <p:nvPicPr>
          <p:cNvPr id="145" name="Google Shape;145;p19"/>
          <p:cNvPicPr preferRelativeResize="0"/>
          <p:nvPr/>
        </p:nvPicPr>
        <p:blipFill>
          <a:blip r:embed="rId3">
            <a:alphaModFix/>
          </a:blip>
          <a:stretch>
            <a:fillRect/>
          </a:stretch>
        </p:blipFill>
        <p:spPr>
          <a:xfrm>
            <a:off x="4324250" y="1017725"/>
            <a:ext cx="4660199" cy="3430469"/>
          </a:xfrm>
          <a:prstGeom prst="rect">
            <a:avLst/>
          </a:prstGeom>
          <a:noFill/>
          <a:ln>
            <a:noFill/>
          </a:ln>
        </p:spPr>
      </p:pic>
      <p:sp>
        <p:nvSpPr>
          <p:cNvPr id="146" name="Google Shape;146;p19"/>
          <p:cNvSpPr txBox="1"/>
          <p:nvPr/>
        </p:nvSpPr>
        <p:spPr>
          <a:xfrm>
            <a:off x="311700" y="865325"/>
            <a:ext cx="3057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Streamlining</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Convolution lowering (IM2Col)</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Value thresholding</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Emitting multiplication and addition</a:t>
            </a:r>
            <a:endParaRPr sz="900">
              <a:solidFill>
                <a:srgbClr val="122830"/>
              </a:solidFill>
              <a:latin typeface="Montserrat"/>
              <a:ea typeface="Montserrat"/>
              <a:cs typeface="Montserrat"/>
              <a:sym typeface="Montserrat"/>
            </a:endParaRPr>
          </a:p>
        </p:txBody>
      </p:sp>
      <p:sp>
        <p:nvSpPr>
          <p:cNvPr id="147" name="Google Shape;147;p19"/>
          <p:cNvSpPr txBox="1"/>
          <p:nvPr/>
        </p:nvSpPr>
        <p:spPr>
          <a:xfrm>
            <a:off x="311700" y="1736475"/>
            <a:ext cx="30579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HLS conversion and parallelization</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ConvolutionInput Generator</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MVAU (Matrix-Vector Activation Unit)</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MaxPoolStreamingBatch Layer</a:t>
            </a:r>
            <a:endParaRPr sz="900">
              <a:solidFill>
                <a:srgbClr val="122830"/>
              </a:solidFill>
              <a:latin typeface="Montserrat"/>
              <a:ea typeface="Montserrat"/>
              <a:cs typeface="Montserrat"/>
              <a:sym typeface="Montserrat"/>
            </a:endParaRPr>
          </a:p>
        </p:txBody>
      </p:sp>
      <p:sp>
        <p:nvSpPr>
          <p:cNvPr id="148" name="Google Shape;148;p19"/>
          <p:cNvSpPr txBox="1"/>
          <p:nvPr/>
        </p:nvSpPr>
        <p:spPr>
          <a:xfrm>
            <a:off x="311700" y="2531425"/>
            <a:ext cx="305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Folding for parallel operations</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Defining PE (Processing elements) and SIMD (Single Instruction, Multiple Data)</a:t>
            </a:r>
            <a:endParaRPr sz="900">
              <a:solidFill>
                <a:srgbClr val="122830"/>
              </a:solidFill>
              <a:latin typeface="Montserrat"/>
              <a:ea typeface="Montserrat"/>
              <a:cs typeface="Montserrat"/>
              <a:sym typeface="Montserrat"/>
            </a:endParaRPr>
          </a:p>
          <a:p>
            <a:pPr indent="0" lvl="0" marL="0" rtl="0" algn="l">
              <a:spcBef>
                <a:spcPts val="0"/>
              </a:spcBef>
              <a:spcAft>
                <a:spcPts val="0"/>
              </a:spcAft>
              <a:buNone/>
            </a:pPr>
            <a:r>
              <a:rPr b="1" lang="en" sz="1100">
                <a:solidFill>
                  <a:srgbClr val="152F39"/>
                </a:solidFill>
                <a:latin typeface="Montserrat"/>
                <a:ea typeface="Montserrat"/>
                <a:cs typeface="Montserrat"/>
                <a:sym typeface="Montserrat"/>
              </a:rPr>
              <a:t>Bitstream generation</a:t>
            </a:r>
            <a:endParaRPr b="1" sz="1100">
              <a:solidFill>
                <a:srgbClr val="152F39"/>
              </a:solidFill>
              <a:latin typeface="Montserrat"/>
              <a:ea typeface="Montserrat"/>
              <a:cs typeface="Montserrat"/>
              <a:sym typeface="Montserrat"/>
            </a:endParaRPr>
          </a:p>
        </p:txBody>
      </p:sp>
      <p:sp>
        <p:nvSpPr>
          <p:cNvPr id="149" name="Google Shape;149;p19"/>
          <p:cNvSpPr txBox="1"/>
          <p:nvPr/>
        </p:nvSpPr>
        <p:spPr>
          <a:xfrm>
            <a:off x="311700" y="3509675"/>
            <a:ext cx="3057900" cy="1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PYNQ-compatible FPGAs</a:t>
            </a:r>
            <a:endParaRPr b="1" sz="11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22830"/>
                </a:solidFill>
                <a:latin typeface="Montserrat"/>
                <a:ea typeface="Montserrat"/>
                <a:cs typeface="Montserrat"/>
                <a:sym typeface="Montserrat"/>
              </a:rPr>
              <a:t>Export models directly to PYNQ-compatible bitstream</a:t>
            </a:r>
            <a:endParaRPr sz="900">
              <a:solidFill>
                <a:srgbClr val="122830"/>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22830"/>
              </a:solidFill>
              <a:latin typeface="Montserrat"/>
              <a:ea typeface="Montserrat"/>
              <a:cs typeface="Montserrat"/>
              <a:sym typeface="Montserrat"/>
            </a:endParaRPr>
          </a:p>
          <a:p>
            <a:pPr indent="0" lvl="0" marL="0" rtl="0" algn="l">
              <a:spcBef>
                <a:spcPts val="0"/>
              </a:spcBef>
              <a:spcAft>
                <a:spcPts val="0"/>
              </a:spcAft>
              <a:buNone/>
            </a:pPr>
            <a:r>
              <a:rPr b="1" lang="en" sz="1100">
                <a:solidFill>
                  <a:srgbClr val="152F39"/>
                </a:solidFill>
                <a:latin typeface="Montserrat"/>
                <a:ea typeface="Montserrat"/>
                <a:cs typeface="Montserrat"/>
                <a:sym typeface="Montserrat"/>
              </a:rPr>
              <a:t>Other Xilinx FPGAs</a:t>
            </a:r>
            <a:endParaRPr sz="11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22830"/>
                </a:solidFill>
                <a:latin typeface="Montserrat"/>
                <a:ea typeface="Montserrat"/>
                <a:cs typeface="Montserrat"/>
                <a:sym typeface="Montserrat"/>
              </a:rPr>
              <a:t>Manual bitstream configuration is needed and custom stitching of IP cores</a:t>
            </a:r>
            <a:endParaRPr sz="900">
              <a:solidFill>
                <a:srgbClr val="12283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0"/>
          <p:cNvSpPr txBox="1"/>
          <p:nvPr/>
        </p:nvSpPr>
        <p:spPr>
          <a:xfrm>
            <a:off x="360950" y="310100"/>
            <a:ext cx="637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52F39"/>
                </a:solidFill>
                <a:latin typeface="Montserrat"/>
                <a:ea typeface="Montserrat"/>
                <a:cs typeface="Montserrat"/>
                <a:sym typeface="Montserrat"/>
              </a:rPr>
              <a:t>Compilation - FINN</a:t>
            </a:r>
            <a:endParaRPr b="1" sz="2000">
              <a:solidFill>
                <a:srgbClr val="152F39"/>
              </a:solidFill>
              <a:latin typeface="Montserrat"/>
              <a:ea typeface="Montserrat"/>
              <a:cs typeface="Montserrat"/>
              <a:sym typeface="Montserrat"/>
            </a:endParaRPr>
          </a:p>
        </p:txBody>
      </p:sp>
      <p:sp>
        <p:nvSpPr>
          <p:cNvPr id="155" name="Google Shape;155;p20"/>
          <p:cNvSpPr txBox="1"/>
          <p:nvPr/>
        </p:nvSpPr>
        <p:spPr>
          <a:xfrm>
            <a:off x="360950" y="827325"/>
            <a:ext cx="8000700" cy="199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100">
                <a:solidFill>
                  <a:srgbClr val="152F39"/>
                </a:solidFill>
                <a:latin typeface="Montserrat"/>
                <a:ea typeface="Montserrat"/>
                <a:cs typeface="Montserrat"/>
                <a:sym typeface="Montserrat"/>
              </a:rPr>
              <a:t>Model </a:t>
            </a:r>
            <a:r>
              <a:rPr b="1" lang="en" sz="1100">
                <a:solidFill>
                  <a:srgbClr val="152F39"/>
                </a:solidFill>
                <a:latin typeface="Montserrat"/>
                <a:ea typeface="Montserrat"/>
                <a:cs typeface="Montserrat"/>
                <a:sym typeface="Montserrat"/>
              </a:rPr>
              <a:t>t</a:t>
            </a:r>
            <a:r>
              <a:rPr b="1" lang="en" sz="1100">
                <a:solidFill>
                  <a:srgbClr val="152F39"/>
                </a:solidFill>
                <a:latin typeface="Montserrat"/>
                <a:ea typeface="Montserrat"/>
                <a:cs typeface="Montserrat"/>
                <a:sym typeface="Montserrat"/>
              </a:rPr>
              <a:t>ranslation:</a:t>
            </a:r>
            <a:endParaRPr b="1" sz="1100">
              <a:solidFill>
                <a:srgbClr val="152F39"/>
              </a:solidFill>
              <a:latin typeface="Montserrat"/>
              <a:ea typeface="Montserrat"/>
              <a:cs typeface="Montserrat"/>
              <a:sym typeface="Montserrat"/>
            </a:endParaRPr>
          </a:p>
          <a:p>
            <a:pPr indent="-285750" lvl="1" marL="914400" rtl="0" algn="l">
              <a:lnSpc>
                <a:spcPct val="115000"/>
              </a:lnSpc>
              <a:spcBef>
                <a:spcPts val="1200"/>
              </a:spcBef>
              <a:spcAft>
                <a:spcPts val="0"/>
              </a:spcAft>
              <a:buClr>
                <a:srgbClr val="000000"/>
              </a:buClr>
              <a:buSzPts val="900"/>
              <a:buFont typeface="Montserrat"/>
              <a:buChar char="○"/>
            </a:pPr>
            <a:r>
              <a:rPr lang="en" sz="900">
                <a:solidFill>
                  <a:srgbClr val="000000"/>
                </a:solidFill>
                <a:latin typeface="Montserrat"/>
                <a:ea typeface="Montserrat"/>
                <a:cs typeface="Montserrat"/>
                <a:sym typeface="Montserrat"/>
              </a:rPr>
              <a:t>Models quantized with Brevitas are translated into high-performance hardware designs in C++ with the help of FINN.</a:t>
            </a:r>
            <a:endParaRPr sz="900">
              <a:solidFill>
                <a:srgbClr val="000000"/>
              </a:solidFill>
              <a:latin typeface="Montserrat"/>
              <a:ea typeface="Montserrat"/>
              <a:cs typeface="Montserrat"/>
              <a:sym typeface="Montserrat"/>
            </a:endParaRPr>
          </a:p>
          <a:p>
            <a:pPr indent="-285750" lvl="1" marL="914400" rtl="0" algn="l">
              <a:lnSpc>
                <a:spcPct val="115000"/>
              </a:lnSpc>
              <a:spcBef>
                <a:spcPts val="0"/>
              </a:spcBef>
              <a:spcAft>
                <a:spcPts val="0"/>
              </a:spcAft>
              <a:buClr>
                <a:srgbClr val="000000"/>
              </a:buClr>
              <a:buSzPts val="900"/>
              <a:buFont typeface="Montserrat"/>
              <a:buChar char="○"/>
            </a:pPr>
            <a:r>
              <a:rPr lang="en" sz="900">
                <a:solidFill>
                  <a:srgbClr val="000000"/>
                </a:solidFill>
                <a:latin typeface="Montserrat"/>
                <a:ea typeface="Montserrat"/>
                <a:cs typeface="Montserrat"/>
                <a:sym typeface="Montserrat"/>
              </a:rPr>
              <a:t>Streamline, Conversion to HLS, Dataflow Partitioning, Folding</a:t>
            </a:r>
            <a:endParaRPr sz="900">
              <a:latin typeface="Montserrat"/>
              <a:ea typeface="Montserrat"/>
              <a:cs typeface="Montserrat"/>
              <a:sym typeface="Montserrat"/>
            </a:endParaRPr>
          </a:p>
          <a:p>
            <a:pPr indent="0" lvl="0" marL="0" rtl="0" algn="l">
              <a:lnSpc>
                <a:spcPct val="115000"/>
              </a:lnSpc>
              <a:spcBef>
                <a:spcPts val="1200"/>
              </a:spcBef>
              <a:spcAft>
                <a:spcPts val="0"/>
              </a:spcAft>
              <a:buNone/>
            </a:pPr>
            <a:r>
              <a:rPr b="1" lang="en" sz="1100">
                <a:solidFill>
                  <a:srgbClr val="152F39"/>
                </a:solidFill>
                <a:latin typeface="Montserrat"/>
                <a:ea typeface="Montserrat"/>
                <a:cs typeface="Montserrat"/>
                <a:sym typeface="Montserrat"/>
              </a:rPr>
              <a:t>Tools </a:t>
            </a:r>
            <a:r>
              <a:rPr b="1" lang="en" sz="1100">
                <a:solidFill>
                  <a:srgbClr val="152F39"/>
                </a:solidFill>
                <a:latin typeface="Montserrat"/>
                <a:ea typeface="Montserrat"/>
                <a:cs typeface="Montserrat"/>
                <a:sym typeface="Montserrat"/>
              </a:rPr>
              <a:t>u</a:t>
            </a:r>
            <a:r>
              <a:rPr b="1" lang="en" sz="1100">
                <a:solidFill>
                  <a:srgbClr val="152F39"/>
                </a:solidFill>
                <a:latin typeface="Montserrat"/>
                <a:ea typeface="Montserrat"/>
                <a:cs typeface="Montserrat"/>
                <a:sym typeface="Montserrat"/>
              </a:rPr>
              <a:t>tilized:</a:t>
            </a:r>
            <a:endParaRPr b="1" sz="1100">
              <a:solidFill>
                <a:srgbClr val="152F39"/>
              </a:solidFill>
              <a:latin typeface="Montserrat"/>
              <a:ea typeface="Montserrat"/>
              <a:cs typeface="Montserrat"/>
              <a:sym typeface="Montserrat"/>
            </a:endParaRPr>
          </a:p>
          <a:p>
            <a:pPr indent="-285750" lvl="1" marL="914400" rtl="0" algn="l">
              <a:lnSpc>
                <a:spcPct val="115000"/>
              </a:lnSpc>
              <a:spcBef>
                <a:spcPts val="1200"/>
              </a:spcBef>
              <a:spcAft>
                <a:spcPts val="0"/>
              </a:spcAft>
              <a:buClr>
                <a:srgbClr val="000000"/>
              </a:buClr>
              <a:buSzPts val="900"/>
              <a:buFont typeface="Montserrat"/>
              <a:buChar char="○"/>
            </a:pPr>
            <a:r>
              <a:rPr lang="en" sz="900">
                <a:solidFill>
                  <a:srgbClr val="000000"/>
                </a:solidFill>
                <a:latin typeface="Montserrat"/>
                <a:ea typeface="Montserrat"/>
                <a:cs typeface="Montserrat"/>
                <a:sym typeface="Montserrat"/>
              </a:rPr>
              <a:t>Use of Xilinx Vivado for synthesis, placement and routing, bitstream generation.</a:t>
            </a:r>
            <a:endParaRPr sz="900">
              <a:solidFill>
                <a:srgbClr val="000000"/>
              </a:solidFill>
              <a:latin typeface="Montserrat"/>
              <a:ea typeface="Montserrat"/>
              <a:cs typeface="Montserrat"/>
              <a:sym typeface="Montserrat"/>
            </a:endParaRPr>
          </a:p>
          <a:p>
            <a:pPr indent="-285750" lvl="1" marL="914400" rtl="0" algn="l">
              <a:lnSpc>
                <a:spcPct val="115000"/>
              </a:lnSpc>
              <a:spcBef>
                <a:spcPts val="0"/>
              </a:spcBef>
              <a:spcAft>
                <a:spcPts val="0"/>
              </a:spcAft>
              <a:buClr>
                <a:srgbClr val="000000"/>
              </a:buClr>
              <a:buSzPts val="900"/>
              <a:buFont typeface="Montserrat"/>
              <a:buChar char="○"/>
            </a:pPr>
            <a:r>
              <a:rPr lang="en" sz="900">
                <a:latin typeface="Montserrat"/>
                <a:ea typeface="Montserrat"/>
                <a:cs typeface="Montserrat"/>
                <a:sym typeface="Montserrat"/>
              </a:rPr>
              <a:t>V</a:t>
            </a:r>
            <a:r>
              <a:rPr lang="en" sz="900">
                <a:solidFill>
                  <a:srgbClr val="000000"/>
                </a:solidFill>
                <a:latin typeface="Montserrat"/>
                <a:ea typeface="Montserrat"/>
                <a:cs typeface="Montserrat"/>
                <a:sym typeface="Montserrat"/>
              </a:rPr>
              <a:t>itis for software-defined FPGA programming.</a:t>
            </a:r>
            <a:endParaRPr sz="1000">
              <a:solidFill>
                <a:srgbClr val="000000"/>
              </a:solidFill>
              <a:latin typeface="Montserrat"/>
              <a:ea typeface="Montserrat"/>
              <a:cs typeface="Montserrat"/>
              <a:sym typeface="Montserrat"/>
            </a:endParaRPr>
          </a:p>
          <a:p>
            <a:pPr indent="0" lvl="0" marL="457200" rtl="0" algn="l">
              <a:lnSpc>
                <a:spcPct val="115000"/>
              </a:lnSpc>
              <a:spcBef>
                <a:spcPts val="1200"/>
              </a:spcBef>
              <a:spcAft>
                <a:spcPts val="1200"/>
              </a:spcAft>
              <a:buNone/>
            </a:pPr>
            <a:r>
              <a:t/>
            </a:r>
            <a:endParaRPr b="1" sz="1100">
              <a:solidFill>
                <a:srgbClr val="000000"/>
              </a:solidFill>
            </a:endParaRPr>
          </a:p>
        </p:txBody>
      </p:sp>
      <p:sp>
        <p:nvSpPr>
          <p:cNvPr id="156" name="Google Shape;156;p20"/>
          <p:cNvSpPr txBox="1"/>
          <p:nvPr/>
        </p:nvSpPr>
        <p:spPr>
          <a:xfrm>
            <a:off x="5939475" y="356300"/>
            <a:ext cx="2466300" cy="400200"/>
          </a:xfrm>
          <a:prstGeom prst="rect">
            <a:avLst/>
          </a:prstGeom>
          <a:noFill/>
          <a:ln>
            <a:noFill/>
          </a:ln>
        </p:spPr>
        <p:txBody>
          <a:bodyPr anchorCtr="0" anchor="t" bIns="91425" lIns="91425" spcFirstLastPara="1" rIns="91425" wrap="square" tIns="91425">
            <a:spAutoFit/>
          </a:bodyPr>
          <a:lstStyle/>
          <a:p>
            <a:pPr indent="12700" lvl="0" marL="0" rtl="0" algn="l">
              <a:spcBef>
                <a:spcPts val="0"/>
              </a:spcBef>
              <a:spcAft>
                <a:spcPts val="0"/>
              </a:spcAft>
              <a:buNone/>
            </a:pPr>
            <a:r>
              <a:rPr b="1" lang="en">
                <a:solidFill>
                  <a:srgbClr val="FFFFFF"/>
                </a:solidFill>
                <a:latin typeface="Source Sans Pro"/>
                <a:ea typeface="Source Sans Pro"/>
                <a:cs typeface="Source Sans Pro"/>
                <a:sym typeface="Source Sans Pro"/>
              </a:rPr>
              <a:t>AI + Industrial IoT + Software</a:t>
            </a:r>
            <a:endParaRPr b="1">
              <a:latin typeface="Source Sans Pro"/>
              <a:ea typeface="Source Sans Pro"/>
              <a:cs typeface="Source Sans Pro"/>
              <a:sym typeface="Source Sans Pro"/>
            </a:endParaRPr>
          </a:p>
        </p:txBody>
      </p:sp>
      <p:sp>
        <p:nvSpPr>
          <p:cNvPr id="157" name="Google Shape;157;p20"/>
          <p:cNvSpPr txBox="1"/>
          <p:nvPr/>
        </p:nvSpPr>
        <p:spPr>
          <a:xfrm>
            <a:off x="5939475" y="3356375"/>
            <a:ext cx="2466300" cy="694800"/>
          </a:xfrm>
          <a:prstGeom prst="rect">
            <a:avLst/>
          </a:prstGeom>
          <a:noFill/>
          <a:ln>
            <a:noFill/>
          </a:ln>
        </p:spPr>
        <p:txBody>
          <a:bodyPr anchorCtr="0" anchor="t" bIns="91425" lIns="91425" spcFirstLastPara="1" rIns="91425" wrap="square" tIns="91425">
            <a:spAutoFit/>
          </a:bodyPr>
          <a:lstStyle/>
          <a:p>
            <a:pPr indent="12700" lvl="0" marL="0" marR="5080" rtl="0" algn="l">
              <a:lnSpc>
                <a:spcPct val="100600"/>
              </a:lnSpc>
              <a:spcBef>
                <a:spcPts val="0"/>
              </a:spcBef>
              <a:spcAft>
                <a:spcPts val="0"/>
              </a:spcAft>
              <a:buNone/>
            </a:pPr>
            <a:r>
              <a:rPr lang="en" sz="1100">
                <a:solidFill>
                  <a:srgbClr val="FFFFFF"/>
                </a:solidFill>
                <a:latin typeface="Source Sans Pro"/>
                <a:ea typeface="Source Sans Pro"/>
                <a:cs typeface="Source Sans Pro"/>
                <a:sym typeface="Source Sans Pro"/>
              </a:rPr>
              <a:t>Advanced solutions that bring more eﬀiciency,  increase productivity and cut costs.</a:t>
            </a:r>
            <a:endParaRPr sz="1100">
              <a:solidFill>
                <a:srgbClr val="FFFFFF"/>
              </a:solidFill>
              <a:latin typeface="Source Sans Pro"/>
              <a:ea typeface="Source Sans Pro"/>
              <a:cs typeface="Source Sans Pro"/>
              <a:sym typeface="Source Sans Pro"/>
            </a:endParaRPr>
          </a:p>
        </p:txBody>
      </p:sp>
      <p:pic>
        <p:nvPicPr>
          <p:cNvPr id="158" name="Google Shape;158;p20"/>
          <p:cNvPicPr preferRelativeResize="0"/>
          <p:nvPr/>
        </p:nvPicPr>
        <p:blipFill>
          <a:blip r:embed="rId3">
            <a:alphaModFix/>
          </a:blip>
          <a:stretch>
            <a:fillRect/>
          </a:stretch>
        </p:blipFill>
        <p:spPr>
          <a:xfrm>
            <a:off x="540788" y="2519611"/>
            <a:ext cx="7864975" cy="1900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1"/>
          <p:cNvSpPr txBox="1"/>
          <p:nvPr/>
        </p:nvSpPr>
        <p:spPr>
          <a:xfrm>
            <a:off x="360950" y="310100"/>
            <a:ext cx="637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52F39"/>
                </a:solidFill>
                <a:latin typeface="Montserrat"/>
                <a:ea typeface="Montserrat"/>
                <a:cs typeface="Montserrat"/>
                <a:sym typeface="Montserrat"/>
              </a:rPr>
              <a:t>Compilation - FINN</a:t>
            </a:r>
            <a:endParaRPr b="1" sz="2000">
              <a:solidFill>
                <a:srgbClr val="152F39"/>
              </a:solidFill>
              <a:latin typeface="Montserrat"/>
              <a:ea typeface="Montserrat"/>
              <a:cs typeface="Montserrat"/>
              <a:sym typeface="Montserrat"/>
            </a:endParaRPr>
          </a:p>
        </p:txBody>
      </p:sp>
      <p:sp>
        <p:nvSpPr>
          <p:cNvPr id="164" name="Google Shape;164;p21"/>
          <p:cNvSpPr txBox="1"/>
          <p:nvPr/>
        </p:nvSpPr>
        <p:spPr>
          <a:xfrm>
            <a:off x="5939475" y="356300"/>
            <a:ext cx="2466300" cy="400200"/>
          </a:xfrm>
          <a:prstGeom prst="rect">
            <a:avLst/>
          </a:prstGeom>
          <a:noFill/>
          <a:ln>
            <a:noFill/>
          </a:ln>
        </p:spPr>
        <p:txBody>
          <a:bodyPr anchorCtr="0" anchor="t" bIns="91425" lIns="91425" spcFirstLastPara="1" rIns="91425" wrap="square" tIns="91425">
            <a:spAutoFit/>
          </a:bodyPr>
          <a:lstStyle/>
          <a:p>
            <a:pPr indent="12700" lvl="0" marL="0" rtl="0" algn="l">
              <a:spcBef>
                <a:spcPts val="0"/>
              </a:spcBef>
              <a:spcAft>
                <a:spcPts val="0"/>
              </a:spcAft>
              <a:buNone/>
            </a:pPr>
            <a:r>
              <a:rPr b="1" lang="en">
                <a:solidFill>
                  <a:schemeClr val="lt1"/>
                </a:solidFill>
                <a:latin typeface="Source Sans Pro"/>
                <a:ea typeface="Source Sans Pro"/>
                <a:cs typeface="Source Sans Pro"/>
                <a:sym typeface="Source Sans Pro"/>
              </a:rPr>
              <a:t>AI + Industrial IoT + Software</a:t>
            </a:r>
            <a:endParaRPr b="1">
              <a:latin typeface="Source Sans Pro"/>
              <a:ea typeface="Source Sans Pro"/>
              <a:cs typeface="Source Sans Pro"/>
              <a:sym typeface="Source Sans Pro"/>
            </a:endParaRPr>
          </a:p>
        </p:txBody>
      </p:sp>
      <p:sp>
        <p:nvSpPr>
          <p:cNvPr id="165" name="Google Shape;165;p21"/>
          <p:cNvSpPr txBox="1"/>
          <p:nvPr/>
        </p:nvSpPr>
        <p:spPr>
          <a:xfrm>
            <a:off x="1527775" y="919625"/>
            <a:ext cx="3751800" cy="555300"/>
          </a:xfrm>
          <a:prstGeom prst="rect">
            <a:avLst/>
          </a:prstGeom>
          <a:noFill/>
          <a:ln>
            <a:noFill/>
          </a:ln>
        </p:spPr>
        <p:txBody>
          <a:bodyPr anchorCtr="0" anchor="t" bIns="91425" lIns="91425" spcFirstLastPara="1" rIns="91425" wrap="square" tIns="91425">
            <a:spAutoFit/>
          </a:bodyPr>
          <a:lstStyle/>
          <a:p>
            <a:pPr indent="12700" lvl="0" marL="0" marR="5080" rtl="0" algn="ctr">
              <a:lnSpc>
                <a:spcPct val="100600"/>
              </a:lnSpc>
              <a:spcBef>
                <a:spcPts val="0"/>
              </a:spcBef>
              <a:spcAft>
                <a:spcPts val="0"/>
              </a:spcAft>
              <a:buNone/>
            </a:pPr>
            <a:r>
              <a:rPr lang="en" sz="1200">
                <a:solidFill>
                  <a:schemeClr val="dk1"/>
                </a:solidFill>
                <a:latin typeface="Montserrat Medium"/>
                <a:ea typeface="Montserrat Medium"/>
                <a:cs typeface="Montserrat Medium"/>
                <a:sym typeface="Montserrat Medium"/>
              </a:rPr>
              <a:t>For each layer HLS conversion was made to generate IP core</a:t>
            </a:r>
            <a:endParaRPr sz="1200">
              <a:solidFill>
                <a:schemeClr val="dk1"/>
              </a:solidFill>
              <a:latin typeface="Montserrat Medium"/>
              <a:ea typeface="Montserrat Medium"/>
              <a:cs typeface="Montserrat Medium"/>
              <a:sym typeface="Montserrat Medium"/>
            </a:endParaRPr>
          </a:p>
        </p:txBody>
      </p:sp>
      <p:pic>
        <p:nvPicPr>
          <p:cNvPr id="166" name="Google Shape;166;p21"/>
          <p:cNvPicPr preferRelativeResize="0"/>
          <p:nvPr/>
        </p:nvPicPr>
        <p:blipFill rotWithShape="1">
          <a:blip r:embed="rId3">
            <a:alphaModFix/>
          </a:blip>
          <a:srcRect b="0" l="0" r="0" t="10233"/>
          <a:stretch/>
        </p:blipFill>
        <p:spPr>
          <a:xfrm>
            <a:off x="1265825" y="1432878"/>
            <a:ext cx="3796026" cy="2023875"/>
          </a:xfrm>
          <a:prstGeom prst="rect">
            <a:avLst/>
          </a:prstGeom>
          <a:noFill/>
          <a:ln>
            <a:noFill/>
          </a:ln>
        </p:spPr>
      </p:pic>
      <p:pic>
        <p:nvPicPr>
          <p:cNvPr id="167" name="Google Shape;167;p21"/>
          <p:cNvPicPr preferRelativeResize="0"/>
          <p:nvPr/>
        </p:nvPicPr>
        <p:blipFill>
          <a:blip r:embed="rId4">
            <a:alphaModFix/>
          </a:blip>
          <a:stretch>
            <a:fillRect/>
          </a:stretch>
        </p:blipFill>
        <p:spPr>
          <a:xfrm>
            <a:off x="6266000" y="1417899"/>
            <a:ext cx="2139775" cy="989015"/>
          </a:xfrm>
          <a:prstGeom prst="rect">
            <a:avLst/>
          </a:prstGeom>
          <a:noFill/>
          <a:ln>
            <a:noFill/>
          </a:ln>
        </p:spPr>
      </p:pic>
      <p:pic>
        <p:nvPicPr>
          <p:cNvPr id="168" name="Google Shape;168;p21"/>
          <p:cNvPicPr preferRelativeResize="0"/>
          <p:nvPr/>
        </p:nvPicPr>
        <p:blipFill>
          <a:blip r:embed="rId5">
            <a:alphaModFix/>
          </a:blip>
          <a:stretch>
            <a:fillRect/>
          </a:stretch>
        </p:blipFill>
        <p:spPr>
          <a:xfrm>
            <a:off x="6211401" y="2533527"/>
            <a:ext cx="2139775" cy="1426500"/>
          </a:xfrm>
          <a:prstGeom prst="rect">
            <a:avLst/>
          </a:prstGeom>
          <a:noFill/>
          <a:ln>
            <a:noFill/>
          </a:ln>
        </p:spPr>
      </p:pic>
      <p:sp>
        <p:nvSpPr>
          <p:cNvPr id="169" name="Google Shape;169;p21"/>
          <p:cNvSpPr txBox="1"/>
          <p:nvPr/>
        </p:nvSpPr>
        <p:spPr>
          <a:xfrm>
            <a:off x="6211400" y="1034125"/>
            <a:ext cx="249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Montserrat"/>
                <a:ea typeface="Montserrat"/>
                <a:cs typeface="Montserrat"/>
                <a:sym typeface="Montserrat"/>
              </a:rPr>
              <a:t>Hardware Synthesis done by:</a:t>
            </a:r>
            <a:endParaRPr i="1" sz="12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nvSpPr>
        <p:spPr>
          <a:xfrm>
            <a:off x="360950" y="310100"/>
            <a:ext cx="637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52F39"/>
                </a:solidFill>
                <a:latin typeface="Montserrat"/>
                <a:ea typeface="Montserrat"/>
                <a:cs typeface="Montserrat"/>
                <a:sym typeface="Montserrat"/>
              </a:rPr>
              <a:t>IP cores with FINN</a:t>
            </a:r>
            <a:endParaRPr b="1" sz="2000">
              <a:solidFill>
                <a:srgbClr val="152F39"/>
              </a:solidFill>
              <a:latin typeface="Montserrat"/>
              <a:ea typeface="Montserrat"/>
              <a:cs typeface="Montserrat"/>
              <a:sym typeface="Montserrat"/>
            </a:endParaRPr>
          </a:p>
        </p:txBody>
      </p:sp>
      <p:sp>
        <p:nvSpPr>
          <p:cNvPr id="175" name="Google Shape;175;p22"/>
          <p:cNvSpPr txBox="1"/>
          <p:nvPr/>
        </p:nvSpPr>
        <p:spPr>
          <a:xfrm>
            <a:off x="5939475" y="356300"/>
            <a:ext cx="2466300" cy="400200"/>
          </a:xfrm>
          <a:prstGeom prst="rect">
            <a:avLst/>
          </a:prstGeom>
          <a:noFill/>
          <a:ln>
            <a:noFill/>
          </a:ln>
        </p:spPr>
        <p:txBody>
          <a:bodyPr anchorCtr="0" anchor="t" bIns="91425" lIns="91425" spcFirstLastPara="1" rIns="91425" wrap="square" tIns="91425">
            <a:spAutoFit/>
          </a:bodyPr>
          <a:lstStyle/>
          <a:p>
            <a:pPr indent="12700" lvl="0" marL="0" rtl="0" algn="l">
              <a:spcBef>
                <a:spcPts val="0"/>
              </a:spcBef>
              <a:spcAft>
                <a:spcPts val="0"/>
              </a:spcAft>
              <a:buNone/>
            </a:pPr>
            <a:r>
              <a:rPr b="1" lang="en">
                <a:solidFill>
                  <a:schemeClr val="lt1"/>
                </a:solidFill>
                <a:latin typeface="Source Sans Pro"/>
                <a:ea typeface="Source Sans Pro"/>
                <a:cs typeface="Source Sans Pro"/>
                <a:sym typeface="Source Sans Pro"/>
              </a:rPr>
              <a:t>AI + Industrial IoT + Software</a:t>
            </a:r>
            <a:endParaRPr b="1">
              <a:latin typeface="Source Sans Pro"/>
              <a:ea typeface="Source Sans Pro"/>
              <a:cs typeface="Source Sans Pro"/>
              <a:sym typeface="Source Sans Pro"/>
            </a:endParaRPr>
          </a:p>
        </p:txBody>
      </p:sp>
      <p:sp>
        <p:nvSpPr>
          <p:cNvPr id="176" name="Google Shape;176;p22"/>
          <p:cNvSpPr txBox="1"/>
          <p:nvPr/>
        </p:nvSpPr>
        <p:spPr>
          <a:xfrm>
            <a:off x="360950" y="919625"/>
            <a:ext cx="3047400" cy="26652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200"/>
              </a:spcBef>
              <a:spcAft>
                <a:spcPts val="0"/>
              </a:spcAft>
              <a:buClr>
                <a:schemeClr val="dk1"/>
              </a:buClr>
              <a:buSzPts val="1100"/>
              <a:buChar char="●"/>
            </a:pPr>
            <a:r>
              <a:rPr b="1" lang="en" sz="1100">
                <a:solidFill>
                  <a:srgbClr val="152F39"/>
                </a:solidFill>
                <a:latin typeface="Montserrat"/>
                <a:ea typeface="Montserrat"/>
                <a:cs typeface="Montserrat"/>
                <a:sym typeface="Montserrat"/>
              </a:rPr>
              <a:t>IP cores:</a:t>
            </a:r>
            <a:r>
              <a:rPr lang="en" sz="1100">
                <a:solidFill>
                  <a:schemeClr val="dk1"/>
                </a:solidFill>
                <a:latin typeface="Montserrat"/>
                <a:ea typeface="Montserrat"/>
                <a:cs typeface="Montserrat"/>
                <a:sym typeface="Montserrat"/>
              </a:rPr>
              <a:t> Reusable design components, often for a specific function like signal processing or an algorithm.</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Char char="●"/>
            </a:pPr>
            <a:r>
              <a:rPr b="1" lang="en" sz="1100">
                <a:solidFill>
                  <a:srgbClr val="152F39"/>
                </a:solidFill>
                <a:latin typeface="Montserrat"/>
                <a:ea typeface="Montserrat"/>
                <a:cs typeface="Montserrat"/>
                <a:sym typeface="Montserrat"/>
              </a:rPr>
              <a:t>IP creation in FINN:</a:t>
            </a:r>
            <a:r>
              <a:rPr lang="en" sz="1100">
                <a:solidFill>
                  <a:schemeClr val="dk1"/>
                </a:solidFill>
                <a:latin typeface="Montserrat"/>
                <a:ea typeface="Montserrat"/>
                <a:cs typeface="Montserrat"/>
                <a:sym typeface="Montserrat"/>
              </a:rPr>
              <a:t> FINN generates IP cores to run parts of the deep learning model.</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Source Sans Pro"/>
              <a:buChar char="●"/>
            </a:pPr>
            <a:r>
              <a:rPr b="1" lang="en" sz="1100">
                <a:solidFill>
                  <a:srgbClr val="152F39"/>
                </a:solidFill>
                <a:latin typeface="Montserrat"/>
                <a:ea typeface="Montserrat"/>
                <a:cs typeface="Montserrat"/>
                <a:sym typeface="Montserrat"/>
              </a:rPr>
              <a:t>Process:</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Steps include HLS code generation, IP core generation, stitching IP cores together, and bitfile creation.</a:t>
            </a:r>
            <a:endParaRPr sz="1100">
              <a:solidFill>
                <a:schemeClr val="dk1"/>
              </a:solidFill>
              <a:latin typeface="Montserrat"/>
              <a:ea typeface="Montserrat"/>
              <a:cs typeface="Montserrat"/>
              <a:sym typeface="Montserrat"/>
            </a:endParaRPr>
          </a:p>
          <a:p>
            <a:pPr indent="12700" lvl="0" marL="0" marR="5080" rtl="0" algn="ctr">
              <a:lnSpc>
                <a:spcPct val="100600"/>
              </a:lnSpc>
              <a:spcBef>
                <a:spcPts val="1200"/>
              </a:spcBef>
              <a:spcAft>
                <a:spcPts val="0"/>
              </a:spcAft>
              <a:buNone/>
            </a:pPr>
            <a:r>
              <a:t/>
            </a:r>
            <a:endParaRPr sz="1200">
              <a:solidFill>
                <a:schemeClr val="dk1"/>
              </a:solidFill>
              <a:latin typeface="Source Sans Pro"/>
              <a:ea typeface="Source Sans Pro"/>
              <a:cs typeface="Source Sans Pro"/>
              <a:sym typeface="Source Sans Pro"/>
            </a:endParaRPr>
          </a:p>
        </p:txBody>
      </p:sp>
      <p:pic>
        <p:nvPicPr>
          <p:cNvPr id="177" name="Google Shape;177;p22"/>
          <p:cNvPicPr preferRelativeResize="0"/>
          <p:nvPr/>
        </p:nvPicPr>
        <p:blipFill rotWithShape="1">
          <a:blip r:embed="rId3">
            <a:alphaModFix/>
          </a:blip>
          <a:srcRect b="0" l="0" r="0" t="0"/>
          <a:stretch/>
        </p:blipFill>
        <p:spPr>
          <a:xfrm>
            <a:off x="3408250" y="431125"/>
            <a:ext cx="5567025" cy="4157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nvSpPr>
        <p:spPr>
          <a:xfrm>
            <a:off x="360950" y="310100"/>
            <a:ext cx="6378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152F39"/>
                </a:solidFill>
                <a:latin typeface="Montserrat"/>
                <a:ea typeface="Montserrat"/>
                <a:cs typeface="Montserrat"/>
                <a:sym typeface="Montserrat"/>
              </a:rPr>
              <a:t>FPGA performance metrics</a:t>
            </a:r>
            <a:endParaRPr b="1" sz="2000">
              <a:solidFill>
                <a:srgbClr val="152F39"/>
              </a:solidFill>
              <a:latin typeface="Montserrat"/>
              <a:ea typeface="Montserrat"/>
              <a:cs typeface="Montserrat"/>
              <a:sym typeface="Montserrat"/>
            </a:endParaRPr>
          </a:p>
        </p:txBody>
      </p:sp>
      <p:sp>
        <p:nvSpPr>
          <p:cNvPr id="183" name="Google Shape;183;p23"/>
          <p:cNvSpPr txBox="1"/>
          <p:nvPr/>
        </p:nvSpPr>
        <p:spPr>
          <a:xfrm>
            <a:off x="160175" y="670875"/>
            <a:ext cx="5593200" cy="801000"/>
          </a:xfrm>
          <a:prstGeom prst="rect">
            <a:avLst/>
          </a:prstGeom>
          <a:noFill/>
          <a:ln>
            <a:noFill/>
          </a:ln>
        </p:spPr>
        <p:txBody>
          <a:bodyPr anchorCtr="0" anchor="t" bIns="91425" lIns="91425" spcFirstLastPara="1" rIns="91425" wrap="square" tIns="91425">
            <a:spAutoFit/>
          </a:bodyPr>
          <a:lstStyle/>
          <a:p>
            <a:pPr indent="-285750" lvl="0" marL="457200" rtl="0" algn="l">
              <a:lnSpc>
                <a:spcPct val="115000"/>
              </a:lnSpc>
              <a:spcBef>
                <a:spcPts val="1200"/>
              </a:spcBef>
              <a:spcAft>
                <a:spcPts val="0"/>
              </a:spcAft>
              <a:buClr>
                <a:srgbClr val="000000"/>
              </a:buClr>
              <a:buSzPts val="900"/>
              <a:buFont typeface="Montserrat"/>
              <a:buChar char="●"/>
            </a:pPr>
            <a:r>
              <a:rPr lang="en" sz="900">
                <a:solidFill>
                  <a:srgbClr val="000000"/>
                </a:solidFill>
                <a:latin typeface="Montserrat"/>
                <a:ea typeface="Montserrat"/>
                <a:cs typeface="Montserrat"/>
                <a:sym typeface="Montserrat"/>
              </a:rPr>
              <a:t>High throughput with hundreds of images processed per second</a:t>
            </a:r>
            <a:endParaRPr sz="900">
              <a:solidFill>
                <a:srgbClr val="000000"/>
              </a:solidFill>
              <a:latin typeface="Montserrat"/>
              <a:ea typeface="Montserrat"/>
              <a:cs typeface="Montserrat"/>
              <a:sym typeface="Montserrat"/>
            </a:endParaRPr>
          </a:p>
          <a:p>
            <a:pPr indent="-285750" lvl="0" marL="457200" rtl="0" algn="l">
              <a:lnSpc>
                <a:spcPct val="115000"/>
              </a:lnSpc>
              <a:spcBef>
                <a:spcPts val="0"/>
              </a:spcBef>
              <a:spcAft>
                <a:spcPts val="0"/>
              </a:spcAft>
              <a:buClr>
                <a:srgbClr val="000000"/>
              </a:buClr>
              <a:buSzPts val="900"/>
              <a:buFont typeface="Montserrat"/>
              <a:buChar char="●"/>
            </a:pPr>
            <a:r>
              <a:rPr lang="en" sz="900">
                <a:solidFill>
                  <a:srgbClr val="000000"/>
                </a:solidFill>
                <a:latin typeface="Montserrat"/>
                <a:ea typeface="Montserrat"/>
                <a:cs typeface="Montserrat"/>
                <a:sym typeface="Montserrat"/>
              </a:rPr>
              <a:t>Real-time metrics like inference time, throughput, DRAM bandwidth, clock frequency, and batch size can be analyzed in the notebook</a:t>
            </a:r>
            <a:endParaRPr sz="900">
              <a:latin typeface="Montserrat"/>
              <a:ea typeface="Montserrat"/>
              <a:cs typeface="Montserrat"/>
              <a:sym typeface="Montserrat"/>
            </a:endParaRPr>
          </a:p>
          <a:p>
            <a:pPr indent="-285750" lvl="0" marL="457200" rtl="0" algn="l">
              <a:lnSpc>
                <a:spcPct val="115000"/>
              </a:lnSpc>
              <a:spcBef>
                <a:spcPts val="0"/>
              </a:spcBef>
              <a:spcAft>
                <a:spcPts val="0"/>
              </a:spcAft>
              <a:buSzPts val="900"/>
              <a:buFont typeface="Montserrat"/>
              <a:buChar char="●"/>
            </a:pPr>
            <a:r>
              <a:rPr lang="en" sz="900">
                <a:latin typeface="Montserrat"/>
                <a:ea typeface="Montserrat"/>
                <a:cs typeface="Montserrat"/>
                <a:sym typeface="Montserrat"/>
              </a:rPr>
              <a:t>Precise measurements allow for optimizing the model's effectiveness and efficiency</a:t>
            </a:r>
            <a:endParaRPr sz="900">
              <a:latin typeface="Montserrat"/>
              <a:ea typeface="Montserrat"/>
              <a:cs typeface="Montserrat"/>
              <a:sym typeface="Montserrat"/>
            </a:endParaRPr>
          </a:p>
        </p:txBody>
      </p:sp>
      <p:pic>
        <p:nvPicPr>
          <p:cNvPr id="184" name="Google Shape;184;p23"/>
          <p:cNvPicPr preferRelativeResize="0"/>
          <p:nvPr/>
        </p:nvPicPr>
        <p:blipFill>
          <a:blip r:embed="rId3">
            <a:alphaModFix/>
          </a:blip>
          <a:stretch>
            <a:fillRect/>
          </a:stretch>
        </p:blipFill>
        <p:spPr>
          <a:xfrm>
            <a:off x="5825225" y="101800"/>
            <a:ext cx="1837024" cy="1165326"/>
          </a:xfrm>
          <a:prstGeom prst="rect">
            <a:avLst/>
          </a:prstGeom>
          <a:noFill/>
          <a:ln>
            <a:noFill/>
          </a:ln>
        </p:spPr>
      </p:pic>
      <p:pic>
        <p:nvPicPr>
          <p:cNvPr id="185" name="Google Shape;185;p23"/>
          <p:cNvPicPr preferRelativeResize="0"/>
          <p:nvPr/>
        </p:nvPicPr>
        <p:blipFill rotWithShape="1">
          <a:blip r:embed="rId4">
            <a:alphaModFix/>
          </a:blip>
          <a:srcRect b="10991" l="8685" r="28195" t="13049"/>
          <a:stretch/>
        </p:blipFill>
        <p:spPr>
          <a:xfrm>
            <a:off x="7584675" y="477300"/>
            <a:ext cx="1593950" cy="1439429"/>
          </a:xfrm>
          <a:prstGeom prst="rect">
            <a:avLst/>
          </a:prstGeom>
          <a:noFill/>
          <a:ln>
            <a:noFill/>
          </a:ln>
        </p:spPr>
      </p:pic>
      <p:pic>
        <p:nvPicPr>
          <p:cNvPr id="186" name="Google Shape;186;p23"/>
          <p:cNvPicPr preferRelativeResize="0"/>
          <p:nvPr/>
        </p:nvPicPr>
        <p:blipFill rotWithShape="1">
          <a:blip r:embed="rId5">
            <a:alphaModFix/>
          </a:blip>
          <a:srcRect b="0" l="2669" r="2669" t="0"/>
          <a:stretch/>
        </p:blipFill>
        <p:spPr>
          <a:xfrm>
            <a:off x="0" y="2002185"/>
            <a:ext cx="4248049" cy="2677065"/>
          </a:xfrm>
          <a:prstGeom prst="rect">
            <a:avLst/>
          </a:prstGeom>
          <a:noFill/>
          <a:ln>
            <a:noFill/>
          </a:ln>
        </p:spPr>
      </p:pic>
      <p:pic>
        <p:nvPicPr>
          <p:cNvPr id="187" name="Google Shape;187;p23"/>
          <p:cNvPicPr preferRelativeResize="0"/>
          <p:nvPr/>
        </p:nvPicPr>
        <p:blipFill rotWithShape="1">
          <a:blip r:embed="rId6">
            <a:alphaModFix/>
          </a:blip>
          <a:srcRect b="0" l="0" r="0" t="0"/>
          <a:stretch/>
        </p:blipFill>
        <p:spPr>
          <a:xfrm>
            <a:off x="4298825" y="2091613"/>
            <a:ext cx="4845174" cy="2547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4"/>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F8F8F8"/>
                </a:solidFill>
                <a:latin typeface="Montserrat"/>
                <a:ea typeface="Montserrat"/>
                <a:cs typeface="Montserrat"/>
                <a:sym typeface="Montserrat"/>
              </a:rPr>
              <a:t>Supported FPGAs and use cases</a:t>
            </a:r>
            <a:endParaRPr sz="2300">
              <a:solidFill>
                <a:srgbClr val="F8F8F8"/>
              </a:solidFill>
              <a:latin typeface="Montserrat"/>
              <a:ea typeface="Montserrat"/>
              <a:cs typeface="Montserrat"/>
              <a:sym typeface="Montserrat"/>
            </a:endParaRPr>
          </a:p>
        </p:txBody>
      </p:sp>
      <p:graphicFrame>
        <p:nvGraphicFramePr>
          <p:cNvPr id="193" name="Google Shape;193;p24"/>
          <p:cNvGraphicFramePr/>
          <p:nvPr/>
        </p:nvGraphicFramePr>
        <p:xfrm>
          <a:off x="768888" y="3006700"/>
          <a:ext cx="3000000" cy="3000000"/>
        </p:xfrm>
        <a:graphic>
          <a:graphicData uri="http://schemas.openxmlformats.org/drawingml/2006/table">
            <a:tbl>
              <a:tblPr>
                <a:noFill/>
                <a:tableStyleId>{B6222491-3D47-4E83-9215-F1E45C5C0642}</a:tableStyleId>
              </a:tblPr>
              <a:tblGrid>
                <a:gridCol w="1628550"/>
                <a:gridCol w="1628550"/>
              </a:tblGrid>
              <a:tr h="345200">
                <a:tc gridSpan="2">
                  <a:txBody>
                    <a:bodyPr/>
                    <a:lstStyle/>
                    <a:p>
                      <a:pPr indent="0" lvl="0" marL="0" rtl="0" algn="l">
                        <a:spcBef>
                          <a:spcPts val="0"/>
                        </a:spcBef>
                        <a:spcAft>
                          <a:spcPts val="0"/>
                        </a:spcAft>
                        <a:buNone/>
                      </a:pPr>
                      <a:r>
                        <a:rPr lang="en">
                          <a:solidFill>
                            <a:srgbClr val="00959F"/>
                          </a:solidFill>
                          <a:latin typeface="Montserrat Medium"/>
                          <a:ea typeface="Montserrat Medium"/>
                          <a:cs typeface="Montserrat Medium"/>
                          <a:sym typeface="Montserrat Medium"/>
                        </a:rPr>
                        <a:t>Supported use cases</a:t>
                      </a:r>
                      <a:endParaRPr>
                        <a:solidFill>
                          <a:srgbClr val="00959F"/>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28575">
                      <a:solidFill>
                        <a:srgbClr val="00959F"/>
                      </a:solidFill>
                      <a:prstDash val="solid"/>
                      <a:round/>
                      <a:headEnd len="sm" w="sm" type="none"/>
                      <a:tailEnd len="sm" w="sm" type="none"/>
                    </a:lnR>
                    <a:lnT cap="flat" cmpd="sng" w="28575">
                      <a:solidFill>
                        <a:srgbClr val="00959F"/>
                      </a:solidFill>
                      <a:prstDash val="solid"/>
                      <a:round/>
                      <a:headEnd len="sm" w="sm" type="none"/>
                      <a:tailEnd len="sm" w="sm" type="none"/>
                    </a:lnT>
                    <a:lnB cap="flat" cmpd="sng" w="9525">
                      <a:solidFill>
                        <a:srgbClr val="888888">
                          <a:alpha val="0"/>
                        </a:srgbClr>
                      </a:solidFill>
                      <a:prstDash val="solid"/>
                      <a:round/>
                      <a:headEnd len="sm" w="sm" type="none"/>
                      <a:tailEnd len="sm" w="sm" type="none"/>
                    </a:lnB>
                    <a:solidFill>
                      <a:srgbClr val="152F39"/>
                    </a:solidFill>
                  </a:tcPr>
                </a:tc>
                <a:tc hMerge="1"/>
              </a:tr>
              <a:tr h="345200">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Land classification</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9525">
                      <a:solidFill>
                        <a:srgbClr val="888888">
                          <a:alpha val="0"/>
                        </a:srgbClr>
                      </a:solidFill>
                      <a:prstDash val="solid"/>
                      <a:round/>
                      <a:headEnd len="sm" w="sm" type="none"/>
                      <a:tailEnd len="sm" w="sm" type="none"/>
                    </a:lnR>
                    <a:lnT cap="flat" cmpd="sng" w="9525">
                      <a:solidFill>
                        <a:srgbClr val="888888">
                          <a:alpha val="0"/>
                        </a:srgbClr>
                      </a:solidFill>
                      <a:prstDash val="solid"/>
                      <a:round/>
                      <a:headEnd len="sm" w="sm" type="none"/>
                      <a:tailEnd len="sm" w="sm" type="none"/>
                    </a:lnT>
                    <a:lnB cap="flat" cmpd="sng" w="9525">
                      <a:solidFill>
                        <a:srgbClr val="888888">
                          <a:alpha val="0"/>
                        </a:srgbClr>
                      </a:solidFill>
                      <a:prstDash val="solid"/>
                      <a:round/>
                      <a:headEnd len="sm" w="sm" type="none"/>
                      <a:tailEnd len="sm" w="sm" type="none"/>
                    </a:lnB>
                    <a:solidFill>
                      <a:srgbClr val="4E5B60"/>
                    </a:solidFill>
                  </a:tcPr>
                </a:tc>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Object detection</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9525">
                      <a:solidFill>
                        <a:srgbClr val="888888">
                          <a:alpha val="0"/>
                        </a:srgbClr>
                      </a:solidFill>
                      <a:prstDash val="solid"/>
                      <a:round/>
                      <a:headEnd len="sm" w="sm" type="none"/>
                      <a:tailEnd len="sm" w="sm" type="none"/>
                    </a:lnL>
                    <a:lnR cap="flat" cmpd="sng" w="28575">
                      <a:solidFill>
                        <a:srgbClr val="00959F"/>
                      </a:solidFill>
                      <a:prstDash val="solid"/>
                      <a:round/>
                      <a:headEnd len="sm" w="sm" type="none"/>
                      <a:tailEnd len="sm" w="sm" type="none"/>
                    </a:lnR>
                    <a:lnT cap="flat" cmpd="sng" w="9525">
                      <a:solidFill>
                        <a:srgbClr val="888888">
                          <a:alpha val="0"/>
                        </a:srgbClr>
                      </a:solidFill>
                      <a:prstDash val="solid"/>
                      <a:round/>
                      <a:headEnd len="sm" w="sm" type="none"/>
                      <a:tailEnd len="sm" w="sm" type="none"/>
                    </a:lnT>
                    <a:lnB cap="flat" cmpd="sng" w="9525">
                      <a:solidFill>
                        <a:srgbClr val="888888">
                          <a:alpha val="0"/>
                        </a:srgbClr>
                      </a:solidFill>
                      <a:prstDash val="solid"/>
                      <a:round/>
                      <a:headEnd len="sm" w="sm" type="none"/>
                      <a:tailEnd len="sm" w="sm" type="none"/>
                    </a:lnB>
                    <a:solidFill>
                      <a:srgbClr val="4E5B60"/>
                    </a:solidFill>
                  </a:tcPr>
                </a:tc>
              </a:tr>
              <a:tr h="345200">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Segmentation</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9525">
                      <a:solidFill>
                        <a:srgbClr val="888888">
                          <a:alpha val="0"/>
                        </a:srgbClr>
                      </a:solidFill>
                      <a:prstDash val="solid"/>
                      <a:round/>
                      <a:headEnd len="sm" w="sm" type="none"/>
                      <a:tailEnd len="sm" w="sm" type="none"/>
                    </a:lnR>
                    <a:lnT cap="flat" cmpd="sng" w="9525">
                      <a:solidFill>
                        <a:srgbClr val="888888">
                          <a:alpha val="0"/>
                        </a:srgbClr>
                      </a:solidFill>
                      <a:prstDash val="solid"/>
                      <a:round/>
                      <a:headEnd len="sm" w="sm" type="none"/>
                      <a:tailEnd len="sm" w="sm" type="none"/>
                    </a:lnT>
                    <a:lnB cap="flat" cmpd="sng" w="28575">
                      <a:solidFill>
                        <a:srgbClr val="00959F"/>
                      </a:solidFill>
                      <a:prstDash val="solid"/>
                      <a:round/>
                      <a:headEnd len="sm" w="sm" type="none"/>
                      <a:tailEnd len="sm" w="sm" type="none"/>
                    </a:lnB>
                    <a:solidFill>
                      <a:srgbClr val="152F39"/>
                    </a:solidFill>
                  </a:tcPr>
                </a:tc>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Super-resolution</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9525">
                      <a:solidFill>
                        <a:srgbClr val="888888">
                          <a:alpha val="0"/>
                        </a:srgbClr>
                      </a:solidFill>
                      <a:prstDash val="solid"/>
                      <a:round/>
                      <a:headEnd len="sm" w="sm" type="none"/>
                      <a:tailEnd len="sm" w="sm" type="none"/>
                    </a:lnL>
                    <a:lnR cap="flat" cmpd="sng" w="28575">
                      <a:solidFill>
                        <a:srgbClr val="00959F"/>
                      </a:solidFill>
                      <a:prstDash val="solid"/>
                      <a:round/>
                      <a:headEnd len="sm" w="sm" type="none"/>
                      <a:tailEnd len="sm" w="sm" type="none"/>
                    </a:lnR>
                    <a:lnT cap="flat" cmpd="sng" w="9525">
                      <a:solidFill>
                        <a:srgbClr val="888888">
                          <a:alpha val="0"/>
                        </a:srgbClr>
                      </a:solidFill>
                      <a:prstDash val="solid"/>
                      <a:round/>
                      <a:headEnd len="sm" w="sm" type="none"/>
                      <a:tailEnd len="sm" w="sm" type="none"/>
                    </a:lnT>
                    <a:lnB cap="flat" cmpd="sng" w="28575">
                      <a:solidFill>
                        <a:srgbClr val="00959F"/>
                      </a:solidFill>
                      <a:prstDash val="solid"/>
                      <a:round/>
                      <a:headEnd len="sm" w="sm" type="none"/>
                      <a:tailEnd len="sm" w="sm" type="none"/>
                    </a:lnB>
                    <a:solidFill>
                      <a:srgbClr val="152F39"/>
                    </a:solidFill>
                  </a:tcPr>
                </a:tc>
              </a:tr>
            </a:tbl>
          </a:graphicData>
        </a:graphic>
      </p:graphicFrame>
      <p:graphicFrame>
        <p:nvGraphicFramePr>
          <p:cNvPr id="194" name="Google Shape;194;p24"/>
          <p:cNvGraphicFramePr/>
          <p:nvPr/>
        </p:nvGraphicFramePr>
        <p:xfrm>
          <a:off x="1053663" y="1255300"/>
          <a:ext cx="3000000" cy="3000000"/>
        </p:xfrm>
        <a:graphic>
          <a:graphicData uri="http://schemas.openxmlformats.org/drawingml/2006/table">
            <a:tbl>
              <a:tblPr>
                <a:noFill/>
                <a:tableStyleId>{B6222491-3D47-4E83-9215-F1E45C5C0642}</a:tableStyleId>
              </a:tblPr>
              <a:tblGrid>
                <a:gridCol w="2687525"/>
              </a:tblGrid>
              <a:tr h="345200">
                <a:tc>
                  <a:txBody>
                    <a:bodyPr/>
                    <a:lstStyle/>
                    <a:p>
                      <a:pPr indent="0" lvl="0" marL="0" rtl="0" algn="l">
                        <a:spcBef>
                          <a:spcPts val="0"/>
                        </a:spcBef>
                        <a:spcAft>
                          <a:spcPts val="0"/>
                        </a:spcAft>
                        <a:buNone/>
                      </a:pPr>
                      <a:r>
                        <a:rPr lang="en">
                          <a:solidFill>
                            <a:srgbClr val="00959F"/>
                          </a:solidFill>
                          <a:latin typeface="Montserrat Medium"/>
                          <a:ea typeface="Montserrat Medium"/>
                          <a:cs typeface="Montserrat Medium"/>
                          <a:sym typeface="Montserrat Medium"/>
                        </a:rPr>
                        <a:t>Supported FPGAs</a:t>
                      </a:r>
                      <a:endParaRPr>
                        <a:solidFill>
                          <a:srgbClr val="00959F"/>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28575">
                      <a:solidFill>
                        <a:srgbClr val="00959F"/>
                      </a:solidFill>
                      <a:prstDash val="solid"/>
                      <a:round/>
                      <a:headEnd len="sm" w="sm" type="none"/>
                      <a:tailEnd len="sm" w="sm" type="none"/>
                    </a:lnR>
                    <a:lnT cap="flat" cmpd="sng" w="28575">
                      <a:solidFill>
                        <a:srgbClr val="00959F"/>
                      </a:solidFill>
                      <a:prstDash val="solid"/>
                      <a:round/>
                      <a:headEnd len="sm" w="sm" type="none"/>
                      <a:tailEnd len="sm" w="sm" type="none"/>
                    </a:lnT>
                    <a:lnB cap="flat" cmpd="sng" w="28575">
                      <a:solidFill>
                        <a:srgbClr val="00959F">
                          <a:alpha val="0"/>
                        </a:srgbClr>
                      </a:solidFill>
                      <a:prstDash val="solid"/>
                      <a:round/>
                      <a:headEnd len="sm" w="sm" type="none"/>
                      <a:tailEnd len="sm" w="sm" type="none"/>
                    </a:lnB>
                    <a:solidFill>
                      <a:srgbClr val="152F39"/>
                    </a:solidFill>
                  </a:tcPr>
                </a:tc>
              </a:tr>
              <a:tr h="345200">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Ultrascale</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28575">
                      <a:solidFill>
                        <a:srgbClr val="00959F"/>
                      </a:solidFill>
                      <a:prstDash val="solid"/>
                      <a:round/>
                      <a:headEnd len="sm" w="sm" type="none"/>
                      <a:tailEnd len="sm" w="sm" type="none"/>
                    </a:lnR>
                    <a:lnT cap="flat" cmpd="sng" w="28575">
                      <a:solidFill>
                        <a:srgbClr val="00959F">
                          <a:alpha val="0"/>
                        </a:srgbClr>
                      </a:solidFill>
                      <a:prstDash val="solid"/>
                      <a:round/>
                      <a:headEnd len="sm" w="sm" type="none"/>
                      <a:tailEnd len="sm" w="sm" type="none"/>
                    </a:lnT>
                    <a:lnB cap="flat" cmpd="sng" w="28575">
                      <a:solidFill>
                        <a:srgbClr val="00959F">
                          <a:alpha val="0"/>
                        </a:srgbClr>
                      </a:solidFill>
                      <a:prstDash val="solid"/>
                      <a:round/>
                      <a:headEnd len="sm" w="sm" type="none"/>
                      <a:tailEnd len="sm" w="sm" type="none"/>
                    </a:lnB>
                    <a:solidFill>
                      <a:srgbClr val="4E5B60"/>
                    </a:solidFill>
                  </a:tcPr>
                </a:tc>
              </a:tr>
              <a:tr h="345200">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Ultrascale+</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28575">
                      <a:solidFill>
                        <a:srgbClr val="00959F"/>
                      </a:solidFill>
                      <a:prstDash val="solid"/>
                      <a:round/>
                      <a:headEnd len="sm" w="sm" type="none"/>
                      <a:tailEnd len="sm" w="sm" type="none"/>
                    </a:lnR>
                    <a:lnT cap="flat" cmpd="sng" w="28575">
                      <a:solidFill>
                        <a:srgbClr val="00959F">
                          <a:alpha val="0"/>
                        </a:srgbClr>
                      </a:solidFill>
                      <a:prstDash val="solid"/>
                      <a:round/>
                      <a:headEnd len="sm" w="sm" type="none"/>
                      <a:tailEnd len="sm" w="sm" type="none"/>
                    </a:lnT>
                    <a:lnB cap="flat" cmpd="sng" w="28575">
                      <a:solidFill>
                        <a:srgbClr val="00959F">
                          <a:alpha val="0"/>
                        </a:srgbClr>
                      </a:solidFill>
                      <a:prstDash val="solid"/>
                      <a:round/>
                      <a:headEnd len="sm" w="sm" type="none"/>
                      <a:tailEnd len="sm" w="sm" type="none"/>
                    </a:lnB>
                    <a:solidFill>
                      <a:srgbClr val="152F39"/>
                    </a:solidFill>
                  </a:tcPr>
                </a:tc>
              </a:tr>
              <a:tr h="345200">
                <a:tc>
                  <a:txBody>
                    <a:bodyPr/>
                    <a:lstStyle/>
                    <a:p>
                      <a:pPr indent="0" lvl="0" marL="0" rtl="0" algn="l">
                        <a:spcBef>
                          <a:spcPts val="0"/>
                        </a:spcBef>
                        <a:spcAft>
                          <a:spcPts val="0"/>
                        </a:spcAft>
                        <a:buNone/>
                      </a:pPr>
                      <a:r>
                        <a:rPr lang="en" sz="1100">
                          <a:solidFill>
                            <a:srgbClr val="F8F8F8"/>
                          </a:solidFill>
                          <a:latin typeface="Montserrat Medium"/>
                          <a:ea typeface="Montserrat Medium"/>
                          <a:cs typeface="Montserrat Medium"/>
                          <a:sym typeface="Montserrat Medium"/>
                        </a:rPr>
                        <a:t>ZYNQ 7000 series</a:t>
                      </a:r>
                      <a:endParaRPr sz="1100">
                        <a:solidFill>
                          <a:srgbClr val="F8F8F8"/>
                        </a:solidFill>
                        <a:latin typeface="Montserrat Medium"/>
                        <a:ea typeface="Montserrat Medium"/>
                        <a:cs typeface="Montserrat Medium"/>
                        <a:sym typeface="Montserrat Medium"/>
                      </a:endParaRPr>
                    </a:p>
                  </a:txBody>
                  <a:tcPr marT="91425" marB="91425" marR="91425" marL="91425">
                    <a:lnL cap="flat" cmpd="sng" w="28575">
                      <a:solidFill>
                        <a:srgbClr val="00959F"/>
                      </a:solidFill>
                      <a:prstDash val="solid"/>
                      <a:round/>
                      <a:headEnd len="sm" w="sm" type="none"/>
                      <a:tailEnd len="sm" w="sm" type="none"/>
                    </a:lnL>
                    <a:lnR cap="flat" cmpd="sng" w="28575">
                      <a:solidFill>
                        <a:srgbClr val="00959F"/>
                      </a:solidFill>
                      <a:prstDash val="solid"/>
                      <a:round/>
                      <a:headEnd len="sm" w="sm" type="none"/>
                      <a:tailEnd len="sm" w="sm" type="none"/>
                    </a:lnR>
                    <a:lnT cap="flat" cmpd="sng" w="28575">
                      <a:solidFill>
                        <a:srgbClr val="00959F">
                          <a:alpha val="0"/>
                        </a:srgbClr>
                      </a:solidFill>
                      <a:prstDash val="solid"/>
                      <a:round/>
                      <a:headEnd len="sm" w="sm" type="none"/>
                      <a:tailEnd len="sm" w="sm" type="none"/>
                    </a:lnT>
                    <a:lnB cap="flat" cmpd="sng" w="28575">
                      <a:solidFill>
                        <a:srgbClr val="00959F"/>
                      </a:solidFill>
                      <a:prstDash val="solid"/>
                      <a:round/>
                      <a:headEnd len="sm" w="sm" type="none"/>
                      <a:tailEnd len="sm" w="sm" type="none"/>
                    </a:lnB>
                    <a:solidFill>
                      <a:srgbClr val="4E5B60"/>
                    </a:solidFill>
                  </a:tcPr>
                </a:tc>
              </a:tr>
            </a:tbl>
          </a:graphicData>
        </a:graphic>
      </p:graphicFrame>
      <p:sp>
        <p:nvSpPr>
          <p:cNvPr id="195" name="Google Shape;195;p24"/>
          <p:cNvSpPr txBox="1"/>
          <p:nvPr/>
        </p:nvSpPr>
        <p:spPr>
          <a:xfrm>
            <a:off x="4769650" y="1102900"/>
            <a:ext cx="3931800" cy="2139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100">
                <a:solidFill>
                  <a:srgbClr val="00959F"/>
                </a:solidFill>
                <a:latin typeface="Montserrat"/>
                <a:ea typeface="Montserrat"/>
                <a:cs typeface="Montserrat"/>
                <a:sym typeface="Montserrat"/>
              </a:rPr>
              <a:t>Bitstream generation</a:t>
            </a:r>
            <a:endParaRPr b="1" sz="1100">
              <a:solidFill>
                <a:srgbClr val="00959F"/>
              </a:solidFill>
              <a:latin typeface="Montserrat"/>
              <a:ea typeface="Montserrat"/>
              <a:cs typeface="Montserrat"/>
              <a:sym typeface="Montserrat"/>
            </a:endParaRPr>
          </a:p>
          <a:p>
            <a:pPr indent="0" lvl="0" marL="0" rtl="0" algn="l">
              <a:spcBef>
                <a:spcPts val="0"/>
              </a:spcBef>
              <a:spcAft>
                <a:spcPts val="0"/>
              </a:spcAft>
              <a:buNone/>
            </a:pPr>
            <a:r>
              <a:rPr lang="en" sz="900">
                <a:solidFill>
                  <a:srgbClr val="F8F8F8"/>
                </a:solidFill>
                <a:latin typeface="Montserrat Medium"/>
                <a:ea typeface="Montserrat Medium"/>
                <a:cs typeface="Montserrat Medium"/>
                <a:sym typeface="Montserrat Medium"/>
              </a:rPr>
              <a:t>If the boards from the listed table are targeted, the pipeline can create the complete bitstream that can the be uploaded to the target FPGA. This also covers the needed driver that enables us to start the inference with just a few lines of code</a:t>
            </a:r>
            <a:endParaRPr sz="900">
              <a:solidFill>
                <a:srgbClr val="F8F8F8"/>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900">
              <a:solidFill>
                <a:srgbClr val="222222"/>
              </a:solidFill>
              <a:latin typeface="Montserrat Medium"/>
              <a:ea typeface="Montserrat Medium"/>
              <a:cs typeface="Montserrat Medium"/>
              <a:sym typeface="Montserrat Medium"/>
            </a:endParaRPr>
          </a:p>
          <a:p>
            <a:pPr indent="0" lvl="0" marL="0" rtl="0" algn="l">
              <a:spcBef>
                <a:spcPts val="0"/>
              </a:spcBef>
              <a:spcAft>
                <a:spcPts val="0"/>
              </a:spcAft>
              <a:buNone/>
            </a:pPr>
            <a:r>
              <a:rPr b="1" lang="en" sz="1100">
                <a:solidFill>
                  <a:srgbClr val="00959F"/>
                </a:solidFill>
                <a:latin typeface="Montserrat"/>
                <a:ea typeface="Montserrat"/>
                <a:cs typeface="Montserrat"/>
                <a:sym typeface="Montserrat"/>
              </a:rPr>
              <a:t>IP Core synthesis</a:t>
            </a:r>
            <a:endParaRPr sz="1100">
              <a:solidFill>
                <a:srgbClr val="00959F"/>
              </a:solidFill>
              <a:latin typeface="Montserrat Medium"/>
              <a:ea typeface="Montserrat Medium"/>
              <a:cs typeface="Montserrat Medium"/>
              <a:sym typeface="Montserrat Medium"/>
            </a:endParaRPr>
          </a:p>
          <a:p>
            <a:pPr indent="0" lvl="0" marL="0" rtl="0" algn="l">
              <a:spcBef>
                <a:spcPts val="0"/>
              </a:spcBef>
              <a:spcAft>
                <a:spcPts val="0"/>
              </a:spcAft>
              <a:buNone/>
            </a:pPr>
            <a:r>
              <a:rPr lang="en" sz="900">
                <a:solidFill>
                  <a:srgbClr val="F8F8F8"/>
                </a:solidFill>
                <a:latin typeface="Montserrat Medium"/>
                <a:ea typeface="Montserrat Medium"/>
                <a:cs typeface="Montserrat Medium"/>
                <a:sym typeface="Montserrat Medium"/>
              </a:rPr>
              <a:t>If the boards are from other Xilinx families, we can only generate the IP cores which then need to be manually stitched onto an pre-existing FPGA design with manual creation of the needed driver </a:t>
            </a:r>
            <a:endParaRPr sz="900">
              <a:solidFill>
                <a:srgbClr val="F8F8F8"/>
              </a:solidFill>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5"/>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152F39"/>
                </a:solidFill>
                <a:latin typeface="Montserrat"/>
                <a:ea typeface="Montserrat"/>
                <a:cs typeface="Montserrat"/>
                <a:sym typeface="Montserrat"/>
              </a:rPr>
              <a:t>Example use cases</a:t>
            </a:r>
            <a:endParaRPr sz="2300">
              <a:solidFill>
                <a:srgbClr val="152F39"/>
              </a:solidFill>
              <a:latin typeface="Montserrat"/>
              <a:ea typeface="Montserrat"/>
              <a:cs typeface="Montserrat"/>
              <a:sym typeface="Montserrat"/>
            </a:endParaRPr>
          </a:p>
        </p:txBody>
      </p:sp>
      <p:pic>
        <p:nvPicPr>
          <p:cNvPr id="201" name="Google Shape;201;p25"/>
          <p:cNvPicPr preferRelativeResize="0"/>
          <p:nvPr/>
        </p:nvPicPr>
        <p:blipFill rotWithShape="1">
          <a:blip r:embed="rId3">
            <a:alphaModFix/>
          </a:blip>
          <a:srcRect b="12502" l="0" r="0" t="12495"/>
          <a:stretch/>
        </p:blipFill>
        <p:spPr>
          <a:xfrm>
            <a:off x="331537" y="1634627"/>
            <a:ext cx="1866600" cy="1400100"/>
          </a:xfrm>
          <a:prstGeom prst="roundRect">
            <a:avLst>
              <a:gd fmla="val 4602" name="adj"/>
            </a:avLst>
          </a:prstGeom>
          <a:noFill/>
          <a:ln>
            <a:noFill/>
          </a:ln>
        </p:spPr>
      </p:pic>
      <p:pic>
        <p:nvPicPr>
          <p:cNvPr id="202" name="Google Shape;202;p25"/>
          <p:cNvPicPr preferRelativeResize="0"/>
          <p:nvPr/>
        </p:nvPicPr>
        <p:blipFill rotWithShape="1">
          <a:blip r:embed="rId4">
            <a:alphaModFix/>
          </a:blip>
          <a:srcRect b="0" l="13652" r="15390" t="5392"/>
          <a:stretch/>
        </p:blipFill>
        <p:spPr>
          <a:xfrm>
            <a:off x="4741075" y="1634625"/>
            <a:ext cx="1866600" cy="1400100"/>
          </a:xfrm>
          <a:prstGeom prst="roundRect">
            <a:avLst>
              <a:gd fmla="val 6010" name="adj"/>
            </a:avLst>
          </a:prstGeom>
          <a:noFill/>
          <a:ln>
            <a:noFill/>
          </a:ln>
        </p:spPr>
      </p:pic>
      <p:pic>
        <p:nvPicPr>
          <p:cNvPr id="203" name="Google Shape;203;p25"/>
          <p:cNvPicPr preferRelativeResize="0"/>
          <p:nvPr/>
        </p:nvPicPr>
        <p:blipFill rotWithShape="1">
          <a:blip r:embed="rId5">
            <a:alphaModFix/>
          </a:blip>
          <a:srcRect b="9896" l="0" r="0" t="23904"/>
          <a:stretch/>
        </p:blipFill>
        <p:spPr>
          <a:xfrm>
            <a:off x="6945862" y="1600900"/>
            <a:ext cx="1866600" cy="1400100"/>
          </a:xfrm>
          <a:prstGeom prst="roundRect">
            <a:avLst>
              <a:gd fmla="val 4452" name="adj"/>
            </a:avLst>
          </a:prstGeom>
          <a:noFill/>
          <a:ln>
            <a:noFill/>
          </a:ln>
        </p:spPr>
      </p:pic>
      <p:pic>
        <p:nvPicPr>
          <p:cNvPr id="204" name="Google Shape;204;p25"/>
          <p:cNvPicPr preferRelativeResize="0"/>
          <p:nvPr/>
        </p:nvPicPr>
        <p:blipFill rotWithShape="1">
          <a:blip r:embed="rId6">
            <a:alphaModFix/>
          </a:blip>
          <a:srcRect b="0" l="0" r="0" t="0"/>
          <a:stretch/>
        </p:blipFill>
        <p:spPr>
          <a:xfrm>
            <a:off x="2536312" y="1634775"/>
            <a:ext cx="1866600" cy="1399800"/>
          </a:xfrm>
          <a:prstGeom prst="roundRect">
            <a:avLst>
              <a:gd fmla="val 4041" name="adj"/>
            </a:avLst>
          </a:prstGeom>
          <a:noFill/>
          <a:ln>
            <a:noFill/>
          </a:ln>
        </p:spPr>
      </p:pic>
      <p:sp>
        <p:nvSpPr>
          <p:cNvPr id="205" name="Google Shape;205;p25"/>
          <p:cNvSpPr txBox="1"/>
          <p:nvPr/>
        </p:nvSpPr>
        <p:spPr>
          <a:xfrm>
            <a:off x="337188" y="3001000"/>
            <a:ext cx="1866600" cy="490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152F39"/>
                </a:solidFill>
                <a:latin typeface="Montserrat Medium"/>
                <a:ea typeface="Montserrat Medium"/>
                <a:cs typeface="Montserrat Medium"/>
                <a:sym typeface="Montserrat Medium"/>
              </a:rPr>
              <a:t>Cloud segmentation</a:t>
            </a:r>
            <a:endParaRPr sz="1100">
              <a:solidFill>
                <a:srgbClr val="152F39"/>
              </a:solidFill>
              <a:latin typeface="Montserrat Medium"/>
              <a:ea typeface="Montserrat Medium"/>
              <a:cs typeface="Montserrat Medium"/>
              <a:sym typeface="Montserrat Medium"/>
            </a:endParaRPr>
          </a:p>
        </p:txBody>
      </p:sp>
      <p:sp>
        <p:nvSpPr>
          <p:cNvPr id="206" name="Google Shape;206;p25"/>
          <p:cNvSpPr txBox="1"/>
          <p:nvPr/>
        </p:nvSpPr>
        <p:spPr>
          <a:xfrm>
            <a:off x="6945838" y="3001000"/>
            <a:ext cx="1866600" cy="490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152F39"/>
                </a:solidFill>
                <a:latin typeface="Montserrat Medium"/>
                <a:ea typeface="Montserrat Medium"/>
                <a:cs typeface="Montserrat Medium"/>
                <a:sym typeface="Montserrat Medium"/>
              </a:rPr>
              <a:t>Object detection</a:t>
            </a:r>
            <a:endParaRPr sz="1100">
              <a:solidFill>
                <a:srgbClr val="152F39"/>
              </a:solidFill>
              <a:latin typeface="Montserrat Medium"/>
              <a:ea typeface="Montserrat Medium"/>
              <a:cs typeface="Montserrat Medium"/>
              <a:sym typeface="Montserrat Medium"/>
            </a:endParaRPr>
          </a:p>
        </p:txBody>
      </p:sp>
      <p:sp>
        <p:nvSpPr>
          <p:cNvPr id="207" name="Google Shape;207;p25"/>
          <p:cNvSpPr txBox="1"/>
          <p:nvPr/>
        </p:nvSpPr>
        <p:spPr>
          <a:xfrm>
            <a:off x="4741075" y="3001000"/>
            <a:ext cx="1866600" cy="490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152F39"/>
                </a:solidFill>
                <a:latin typeface="Montserrat Medium"/>
                <a:ea typeface="Montserrat Medium"/>
                <a:cs typeface="Montserrat Medium"/>
                <a:sym typeface="Montserrat Medium"/>
              </a:rPr>
              <a:t>Land classification</a:t>
            </a:r>
            <a:endParaRPr sz="1100">
              <a:solidFill>
                <a:srgbClr val="152F39"/>
              </a:solidFill>
              <a:latin typeface="Montserrat Medium"/>
              <a:ea typeface="Montserrat Medium"/>
              <a:cs typeface="Montserrat Medium"/>
              <a:sym typeface="Montserrat Medium"/>
            </a:endParaRPr>
          </a:p>
        </p:txBody>
      </p:sp>
      <p:sp>
        <p:nvSpPr>
          <p:cNvPr id="208" name="Google Shape;208;p25"/>
          <p:cNvSpPr txBox="1"/>
          <p:nvPr/>
        </p:nvSpPr>
        <p:spPr>
          <a:xfrm>
            <a:off x="2533475" y="3001000"/>
            <a:ext cx="1866600" cy="490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rgbClr val="152F39"/>
                </a:solidFill>
                <a:latin typeface="Montserrat Medium"/>
                <a:ea typeface="Montserrat Medium"/>
                <a:cs typeface="Montserrat Medium"/>
                <a:sym typeface="Montserrat Medium"/>
              </a:rPr>
              <a:t>Super-resolution</a:t>
            </a:r>
            <a:endParaRPr sz="1100">
              <a:solidFill>
                <a:srgbClr val="152F39"/>
              </a:solidFill>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4498050" y="893675"/>
            <a:ext cx="4645951" cy="3235299"/>
          </a:xfrm>
          <a:prstGeom prst="rect">
            <a:avLst/>
          </a:prstGeom>
          <a:noFill/>
          <a:ln>
            <a:noFill/>
          </a:ln>
        </p:spPr>
      </p:pic>
      <p:sp>
        <p:nvSpPr>
          <p:cNvPr id="214" name="Google Shape;214;p26"/>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152F39"/>
                </a:solidFill>
                <a:latin typeface="Montserrat"/>
                <a:ea typeface="Montserrat"/>
                <a:cs typeface="Montserrat"/>
                <a:sym typeface="Montserrat"/>
              </a:rPr>
              <a:t>Anomaly detection</a:t>
            </a:r>
            <a:endParaRPr sz="2300">
              <a:solidFill>
                <a:srgbClr val="152F39"/>
              </a:solidFill>
              <a:latin typeface="Montserrat"/>
              <a:ea typeface="Montserrat"/>
              <a:cs typeface="Montserrat"/>
              <a:sym typeface="Montserrat"/>
            </a:endParaRPr>
          </a:p>
        </p:txBody>
      </p:sp>
      <p:sp>
        <p:nvSpPr>
          <p:cNvPr id="215" name="Google Shape;215;p26"/>
          <p:cNvSpPr txBox="1"/>
          <p:nvPr/>
        </p:nvSpPr>
        <p:spPr>
          <a:xfrm>
            <a:off x="311700" y="1131375"/>
            <a:ext cx="3057900" cy="1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Development of </a:t>
            </a:r>
            <a:r>
              <a:rPr b="1" lang="en" sz="1100">
                <a:solidFill>
                  <a:srgbClr val="152F39"/>
                </a:solidFill>
                <a:latin typeface="Montserrat"/>
                <a:ea typeface="Montserrat"/>
                <a:cs typeface="Montserrat"/>
                <a:sym typeface="Montserrat"/>
              </a:rPr>
              <a:t>proprietary</a:t>
            </a:r>
            <a:r>
              <a:rPr b="1" lang="en" sz="1100">
                <a:solidFill>
                  <a:srgbClr val="152F39"/>
                </a:solidFill>
                <a:latin typeface="Montserrat"/>
                <a:ea typeface="Montserrat"/>
                <a:cs typeface="Montserrat"/>
                <a:sym typeface="Montserrat"/>
              </a:rPr>
              <a:t> </a:t>
            </a:r>
            <a:r>
              <a:rPr b="1" lang="en" sz="1100">
                <a:solidFill>
                  <a:srgbClr val="152F39"/>
                </a:solidFill>
                <a:latin typeface="Montserrat"/>
                <a:ea typeface="Montserrat"/>
                <a:cs typeface="Montserrat"/>
                <a:sym typeface="Montserrat"/>
              </a:rPr>
              <a:t>anomaly</a:t>
            </a:r>
            <a:r>
              <a:rPr b="1" lang="en" sz="1100">
                <a:solidFill>
                  <a:srgbClr val="152F39"/>
                </a:solidFill>
                <a:latin typeface="Montserrat"/>
                <a:ea typeface="Montserrat"/>
                <a:cs typeface="Montserrat"/>
                <a:sym typeface="Montserrat"/>
              </a:rPr>
              <a:t> detection algorithms for industry</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Univariate or multivariate</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Real-time </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Time-series data</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Causality exploration </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Tested in BioTech industry</a:t>
            </a:r>
            <a:endParaRPr sz="900">
              <a:solidFill>
                <a:srgbClr val="122830"/>
              </a:solidFill>
              <a:latin typeface="Montserrat"/>
              <a:ea typeface="Montserrat"/>
              <a:cs typeface="Montserrat"/>
              <a:sym typeface="Montserrat"/>
            </a:endParaRPr>
          </a:p>
        </p:txBody>
      </p:sp>
      <p:pic>
        <p:nvPicPr>
          <p:cNvPr id="216" name="Google Shape;216;p26"/>
          <p:cNvPicPr preferRelativeResize="0"/>
          <p:nvPr/>
        </p:nvPicPr>
        <p:blipFill>
          <a:blip r:embed="rId4">
            <a:alphaModFix/>
          </a:blip>
          <a:stretch>
            <a:fillRect/>
          </a:stretch>
        </p:blipFill>
        <p:spPr>
          <a:xfrm>
            <a:off x="274688" y="2571750"/>
            <a:ext cx="3131925" cy="168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idx="4294967295" type="title"/>
          </p:nvPr>
        </p:nvSpPr>
        <p:spPr>
          <a:xfrm>
            <a:off x="311700" y="445025"/>
            <a:ext cx="8520600" cy="572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3400"/>
              <a:buNone/>
            </a:pPr>
            <a:r>
              <a:rPr lang="en" sz="2300">
                <a:solidFill>
                  <a:srgbClr val="152F39"/>
                </a:solidFill>
                <a:latin typeface="Montserrat"/>
                <a:ea typeface="Montserrat"/>
                <a:cs typeface="Montserrat"/>
                <a:sym typeface="Montserrat"/>
              </a:rPr>
              <a:t>OPS-SAT Anomaly Detection</a:t>
            </a:r>
            <a:endParaRPr sz="2300">
              <a:solidFill>
                <a:srgbClr val="152F39"/>
              </a:solidFill>
              <a:latin typeface="Montserrat"/>
              <a:ea typeface="Montserrat"/>
              <a:cs typeface="Montserrat"/>
              <a:sym typeface="Montserrat"/>
            </a:endParaRPr>
          </a:p>
        </p:txBody>
      </p:sp>
      <p:pic>
        <p:nvPicPr>
          <p:cNvPr id="222" name="Google Shape;222;p27"/>
          <p:cNvPicPr preferRelativeResize="0"/>
          <p:nvPr/>
        </p:nvPicPr>
        <p:blipFill rotWithShape="1">
          <a:blip r:embed="rId3">
            <a:alphaModFix/>
          </a:blip>
          <a:srcRect b="0" l="0" r="0" t="0"/>
          <a:stretch/>
        </p:blipFill>
        <p:spPr>
          <a:xfrm>
            <a:off x="696750" y="3065925"/>
            <a:ext cx="3369400" cy="1671949"/>
          </a:xfrm>
          <a:prstGeom prst="rect">
            <a:avLst/>
          </a:prstGeom>
          <a:noFill/>
          <a:ln>
            <a:noFill/>
          </a:ln>
        </p:spPr>
      </p:pic>
      <p:pic>
        <p:nvPicPr>
          <p:cNvPr id="223" name="Google Shape;223;p27"/>
          <p:cNvPicPr preferRelativeResize="0"/>
          <p:nvPr/>
        </p:nvPicPr>
        <p:blipFill rotWithShape="1">
          <a:blip r:embed="rId4">
            <a:alphaModFix/>
          </a:blip>
          <a:srcRect b="0" l="0" r="0" t="0"/>
          <a:stretch/>
        </p:blipFill>
        <p:spPr>
          <a:xfrm>
            <a:off x="839016" y="914876"/>
            <a:ext cx="3084893" cy="1928049"/>
          </a:xfrm>
          <a:prstGeom prst="rect">
            <a:avLst/>
          </a:prstGeom>
          <a:noFill/>
          <a:ln>
            <a:noFill/>
          </a:ln>
        </p:spPr>
      </p:pic>
      <p:sp>
        <p:nvSpPr>
          <p:cNvPr id="224" name="Google Shape;224;p27"/>
          <p:cNvSpPr txBox="1"/>
          <p:nvPr/>
        </p:nvSpPr>
        <p:spPr>
          <a:xfrm>
            <a:off x="4454550" y="809250"/>
            <a:ext cx="4089300" cy="24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605"/>
              <a:buFont typeface="Arial"/>
              <a:buNone/>
            </a:pPr>
            <a:r>
              <a:rPr b="1" i="0" lang="en" sz="1240" u="none" cap="none" strike="noStrike">
                <a:solidFill>
                  <a:srgbClr val="00959F"/>
                </a:solidFill>
                <a:latin typeface="Montserrat"/>
                <a:ea typeface="Montserrat"/>
                <a:cs typeface="Montserrat"/>
                <a:sym typeface="Montserrat"/>
              </a:rPr>
              <a:t>Goal</a:t>
            </a:r>
            <a:endParaRPr b="1" i="0" sz="1240" u="none" cap="none" strike="noStrike">
              <a:solidFill>
                <a:srgbClr val="00959F"/>
              </a:solidFill>
              <a:latin typeface="Montserrat"/>
              <a:ea typeface="Montserrat"/>
              <a:cs typeface="Montserrat"/>
              <a:sym typeface="Montserrat"/>
            </a:endParaRPr>
          </a:p>
        </p:txBody>
      </p:sp>
      <p:sp>
        <p:nvSpPr>
          <p:cNvPr id="225" name="Google Shape;225;p27"/>
          <p:cNvSpPr txBox="1"/>
          <p:nvPr/>
        </p:nvSpPr>
        <p:spPr>
          <a:xfrm>
            <a:off x="4454550" y="1052850"/>
            <a:ext cx="4189500" cy="24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605"/>
              <a:buFont typeface="Arial"/>
              <a:buNone/>
            </a:pPr>
            <a:r>
              <a:rPr b="0" i="0" lang="en" sz="939" u="none" cap="none" strike="noStrike">
                <a:solidFill>
                  <a:srgbClr val="888888"/>
                </a:solidFill>
                <a:latin typeface="Montserrat Medium"/>
                <a:ea typeface="Montserrat Medium"/>
                <a:cs typeface="Montserrat Medium"/>
                <a:sym typeface="Montserrat Medium"/>
              </a:rPr>
              <a:t>Implement and deploy anomaly detection algorithms for spacecraft on-board data analysis.</a:t>
            </a:r>
            <a:endParaRPr b="0" i="0" sz="939" u="none" cap="none" strike="noStrike">
              <a:solidFill>
                <a:srgbClr val="888888"/>
              </a:solidFill>
              <a:latin typeface="Montserrat Medium"/>
              <a:ea typeface="Montserrat Medium"/>
              <a:cs typeface="Montserrat Medium"/>
              <a:sym typeface="Montserrat Medium"/>
            </a:endParaRPr>
          </a:p>
        </p:txBody>
      </p:sp>
      <p:sp>
        <p:nvSpPr>
          <p:cNvPr id="226" name="Google Shape;226;p27"/>
          <p:cNvSpPr txBox="1"/>
          <p:nvPr/>
        </p:nvSpPr>
        <p:spPr>
          <a:xfrm>
            <a:off x="4454550" y="1549425"/>
            <a:ext cx="4089300" cy="24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605"/>
              <a:buFont typeface="Arial"/>
              <a:buNone/>
            </a:pPr>
            <a:r>
              <a:rPr b="1" i="0" lang="en" sz="1240" u="none" cap="none" strike="noStrike">
                <a:solidFill>
                  <a:srgbClr val="00959F"/>
                </a:solidFill>
                <a:latin typeface="Montserrat"/>
                <a:ea typeface="Montserrat"/>
                <a:cs typeface="Montserrat"/>
                <a:sym typeface="Montserrat"/>
              </a:rPr>
              <a:t>Solution</a:t>
            </a:r>
            <a:endParaRPr b="1" i="0" sz="1240" u="none" cap="none" strike="noStrike">
              <a:solidFill>
                <a:srgbClr val="00959F"/>
              </a:solidFill>
              <a:latin typeface="Montserrat"/>
              <a:ea typeface="Montserrat"/>
              <a:cs typeface="Montserrat"/>
              <a:sym typeface="Montserrat"/>
            </a:endParaRPr>
          </a:p>
        </p:txBody>
      </p:sp>
      <p:sp>
        <p:nvSpPr>
          <p:cNvPr id="227" name="Google Shape;227;p27"/>
          <p:cNvSpPr txBox="1"/>
          <p:nvPr/>
        </p:nvSpPr>
        <p:spPr>
          <a:xfrm>
            <a:off x="4454550" y="1793025"/>
            <a:ext cx="4189500" cy="1050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605"/>
              <a:buFont typeface="Arial"/>
              <a:buNone/>
            </a:pPr>
            <a:r>
              <a:rPr b="0" i="0" lang="en" sz="939" u="none" cap="none" strike="noStrike">
                <a:solidFill>
                  <a:srgbClr val="888888"/>
                </a:solidFill>
                <a:latin typeface="Montserrat Medium"/>
                <a:ea typeface="Montserrat Medium"/>
                <a:cs typeface="Montserrat Medium"/>
                <a:sym typeface="Montserrat Medium"/>
              </a:rPr>
              <a:t>We ported our anomaly detection solution to the FPGA environment by utilizing modules and submodules of ProtoSDK for developing custom IP cores that leveraged FPGA parallel processing while optimizing for resource constraints. We mapped the device tree for access from the on-board Linux OS and developed complementary C code to ensure system integration, robustness, and reliability.</a:t>
            </a:r>
            <a:endParaRPr b="0" i="0" sz="939" u="none" cap="none" strike="noStrike">
              <a:solidFill>
                <a:srgbClr val="888888"/>
              </a:solidFill>
              <a:latin typeface="Montserrat Medium"/>
              <a:ea typeface="Montserrat Medium"/>
              <a:cs typeface="Montserrat Medium"/>
              <a:sym typeface="Montserrat Medium"/>
            </a:endParaRPr>
          </a:p>
        </p:txBody>
      </p:sp>
      <p:sp>
        <p:nvSpPr>
          <p:cNvPr id="228" name="Google Shape;228;p27"/>
          <p:cNvSpPr txBox="1"/>
          <p:nvPr/>
        </p:nvSpPr>
        <p:spPr>
          <a:xfrm>
            <a:off x="4454550" y="3065925"/>
            <a:ext cx="4089300" cy="243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605"/>
              <a:buFont typeface="Arial"/>
              <a:buNone/>
            </a:pPr>
            <a:r>
              <a:rPr b="1" i="0" lang="en" sz="1240" u="none" cap="none" strike="noStrike">
                <a:solidFill>
                  <a:srgbClr val="00959F"/>
                </a:solidFill>
                <a:latin typeface="Montserrat"/>
                <a:ea typeface="Montserrat"/>
                <a:cs typeface="Montserrat"/>
                <a:sym typeface="Montserrat"/>
              </a:rPr>
              <a:t>Results</a:t>
            </a:r>
            <a:endParaRPr b="1" i="0" sz="1240" u="none" cap="none" strike="noStrike">
              <a:solidFill>
                <a:srgbClr val="00959F"/>
              </a:solidFill>
              <a:latin typeface="Montserrat"/>
              <a:ea typeface="Montserrat"/>
              <a:cs typeface="Montserrat"/>
              <a:sym typeface="Montserrat"/>
            </a:endParaRPr>
          </a:p>
        </p:txBody>
      </p:sp>
      <p:sp>
        <p:nvSpPr>
          <p:cNvPr id="229" name="Google Shape;229;p27"/>
          <p:cNvSpPr txBox="1"/>
          <p:nvPr/>
        </p:nvSpPr>
        <p:spPr>
          <a:xfrm>
            <a:off x="4454550" y="3339600"/>
            <a:ext cx="4189500" cy="1050000"/>
          </a:xfrm>
          <a:prstGeom prst="rect">
            <a:avLst/>
          </a:prstGeom>
          <a:noFill/>
          <a:ln>
            <a:noFill/>
          </a:ln>
        </p:spPr>
        <p:txBody>
          <a:bodyPr anchorCtr="0" anchor="t" bIns="91425" lIns="91425" spcFirstLastPara="1" rIns="91425" wrap="square" tIns="91425">
            <a:noAutofit/>
          </a:bodyPr>
          <a:lstStyle/>
          <a:p>
            <a:pPr indent="-288290" lvl="0" marL="457200" marR="0" rtl="0" algn="l">
              <a:lnSpc>
                <a:spcPct val="90000"/>
              </a:lnSpc>
              <a:spcBef>
                <a:spcPts val="0"/>
              </a:spcBef>
              <a:spcAft>
                <a:spcPts val="0"/>
              </a:spcAft>
              <a:buClr>
                <a:srgbClr val="888888"/>
              </a:buClr>
              <a:buSzPts val="940"/>
              <a:buFont typeface="Montserrat Medium"/>
              <a:buChar char="●"/>
            </a:pPr>
            <a:r>
              <a:rPr b="0" i="0" lang="en" sz="939" u="none" cap="none" strike="noStrike">
                <a:solidFill>
                  <a:srgbClr val="888888"/>
                </a:solidFill>
                <a:latin typeface="Montserrat Medium"/>
                <a:ea typeface="Montserrat Medium"/>
                <a:cs typeface="Montserrat Medium"/>
                <a:sym typeface="Montserrat Medium"/>
              </a:rPr>
              <a:t>algorithm successfully deployed on satellite on-board FPGA</a:t>
            </a:r>
            <a:endParaRPr b="0" i="0" sz="939" u="none" cap="none" strike="noStrike">
              <a:solidFill>
                <a:srgbClr val="888888"/>
              </a:solidFill>
              <a:latin typeface="Montserrat Medium"/>
              <a:ea typeface="Montserrat Medium"/>
              <a:cs typeface="Montserrat Medium"/>
              <a:sym typeface="Montserrat Medium"/>
            </a:endParaRPr>
          </a:p>
          <a:p>
            <a:pPr indent="-288290" lvl="0" marL="457200" marR="0" rtl="0" algn="l">
              <a:lnSpc>
                <a:spcPct val="90000"/>
              </a:lnSpc>
              <a:spcBef>
                <a:spcPts val="0"/>
              </a:spcBef>
              <a:spcAft>
                <a:spcPts val="0"/>
              </a:spcAft>
              <a:buClr>
                <a:srgbClr val="888888"/>
              </a:buClr>
              <a:buSzPts val="940"/>
              <a:buFont typeface="Montserrat Medium"/>
              <a:buChar char="●"/>
            </a:pPr>
            <a:r>
              <a:rPr b="0" i="0" lang="en" sz="939" u="none" cap="none" strike="noStrike">
                <a:solidFill>
                  <a:srgbClr val="888888"/>
                </a:solidFill>
                <a:latin typeface="Montserrat Medium"/>
                <a:ea typeface="Montserrat Medium"/>
                <a:cs typeface="Montserrat Medium"/>
                <a:sym typeface="Montserrat Medium"/>
              </a:rPr>
              <a:t>results successfully downlinked back to Earth via Darmstadt ground station </a:t>
            </a:r>
            <a:endParaRPr b="0" i="0" sz="939" u="none" cap="none" strike="noStrike">
              <a:solidFill>
                <a:srgbClr val="888888"/>
              </a:solidFill>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8"/>
          <p:cNvSpPr txBox="1"/>
          <p:nvPr>
            <p:ph idx="4294967295" type="title"/>
          </p:nvPr>
        </p:nvSpPr>
        <p:spPr>
          <a:xfrm>
            <a:off x="311700" y="445025"/>
            <a:ext cx="8520600" cy="572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3400"/>
              <a:buNone/>
            </a:pPr>
            <a:r>
              <a:rPr lang="en" sz="2300">
                <a:solidFill>
                  <a:srgbClr val="152F39"/>
                </a:solidFill>
                <a:latin typeface="Montserrat"/>
                <a:ea typeface="Montserrat"/>
                <a:cs typeface="Montserrat"/>
                <a:sym typeface="Montserrat"/>
              </a:rPr>
              <a:t>OPS-SAT Experiment - Timeline</a:t>
            </a:r>
            <a:endParaRPr sz="2300">
              <a:solidFill>
                <a:srgbClr val="152F39"/>
              </a:solidFill>
              <a:latin typeface="Montserrat"/>
              <a:ea typeface="Montserrat"/>
              <a:cs typeface="Montserrat"/>
              <a:sym typeface="Montserrat"/>
            </a:endParaRPr>
          </a:p>
        </p:txBody>
      </p:sp>
      <p:pic>
        <p:nvPicPr>
          <p:cNvPr id="235" name="Google Shape;235;p28"/>
          <p:cNvPicPr preferRelativeResize="0"/>
          <p:nvPr/>
        </p:nvPicPr>
        <p:blipFill rotWithShape="1">
          <a:blip r:embed="rId3">
            <a:alphaModFix/>
          </a:blip>
          <a:srcRect b="0" l="0" r="0" t="0"/>
          <a:stretch/>
        </p:blipFill>
        <p:spPr>
          <a:xfrm>
            <a:off x="311700" y="1346000"/>
            <a:ext cx="1944227" cy="2592323"/>
          </a:xfrm>
          <a:prstGeom prst="rect">
            <a:avLst/>
          </a:prstGeom>
          <a:noFill/>
          <a:ln>
            <a:noFill/>
          </a:ln>
        </p:spPr>
      </p:pic>
      <p:pic>
        <p:nvPicPr>
          <p:cNvPr id="236" name="Google Shape;236;p28"/>
          <p:cNvPicPr preferRelativeResize="0"/>
          <p:nvPr/>
        </p:nvPicPr>
        <p:blipFill rotWithShape="1">
          <a:blip r:embed="rId4">
            <a:alphaModFix/>
          </a:blip>
          <a:srcRect b="0" l="0" r="0" t="0"/>
          <a:stretch/>
        </p:blipFill>
        <p:spPr>
          <a:xfrm>
            <a:off x="2472800" y="1346000"/>
            <a:ext cx="2167216" cy="2592327"/>
          </a:xfrm>
          <a:prstGeom prst="rect">
            <a:avLst/>
          </a:prstGeom>
          <a:noFill/>
          <a:ln>
            <a:noFill/>
          </a:ln>
        </p:spPr>
      </p:pic>
      <p:sp>
        <p:nvSpPr>
          <p:cNvPr id="237" name="Google Shape;237;p28"/>
          <p:cNvSpPr txBox="1"/>
          <p:nvPr/>
        </p:nvSpPr>
        <p:spPr>
          <a:xfrm>
            <a:off x="4640025" y="1282325"/>
            <a:ext cx="3975300" cy="3358800"/>
          </a:xfrm>
          <a:prstGeom prst="rect">
            <a:avLst/>
          </a:prstGeom>
          <a:noFill/>
          <a:ln>
            <a:noFill/>
          </a:ln>
        </p:spPr>
        <p:txBody>
          <a:bodyPr anchorCtr="0" anchor="t" bIns="91425" lIns="91425" spcFirstLastPara="1" rIns="91425" wrap="square" tIns="91425">
            <a:normAutofit/>
          </a:bodyPr>
          <a:lstStyle/>
          <a:p>
            <a:pPr indent="-279400" lvl="0" marL="457200" marR="0" rtl="0" algn="l">
              <a:lnSpc>
                <a:spcPct val="100000"/>
              </a:lnSpc>
              <a:spcBef>
                <a:spcPts val="0"/>
              </a:spcBef>
              <a:spcAft>
                <a:spcPts val="0"/>
              </a:spcAft>
              <a:buClr>
                <a:srgbClr val="000000"/>
              </a:buClr>
              <a:buSzPts val="800"/>
              <a:buFont typeface="Montserrat Medium"/>
              <a:buChar char="●"/>
            </a:pPr>
            <a:r>
              <a:rPr b="0" i="0" lang="en" sz="800" u="none" cap="none" strike="noStrike">
                <a:solidFill>
                  <a:srgbClr val="000000"/>
                </a:solidFill>
                <a:latin typeface="Montserrat Medium"/>
                <a:ea typeface="Montserrat Medium"/>
                <a:cs typeface="Montserrat Medium"/>
                <a:sym typeface="Montserrat Medium"/>
              </a:rPr>
              <a:t>Development started on </a:t>
            </a:r>
            <a:r>
              <a:rPr b="1" i="0" lang="en" sz="800" u="none" cap="none" strike="noStrike">
                <a:solidFill>
                  <a:srgbClr val="000000"/>
                </a:solidFill>
                <a:latin typeface="Montserrat"/>
                <a:ea typeface="Montserrat"/>
                <a:cs typeface="Montserrat"/>
                <a:sym typeface="Montserrat"/>
              </a:rPr>
              <a:t>2nd of January</a:t>
            </a:r>
            <a:endParaRPr b="1" i="0" sz="800" u="none" cap="none" strike="noStrike">
              <a:solidFill>
                <a:srgbClr val="000000"/>
              </a:solidFill>
              <a:latin typeface="Montserrat"/>
              <a:ea typeface="Montserrat"/>
              <a:cs typeface="Montserrat"/>
              <a:sym typeface="Montserrat"/>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March 14, 2024 </a:t>
            </a:r>
            <a:r>
              <a:rPr b="0" i="0" lang="en" sz="800" u="none" cap="none" strike="noStrike">
                <a:solidFill>
                  <a:srgbClr val="000000"/>
                </a:solidFill>
                <a:latin typeface="Montserrat Medium"/>
                <a:ea typeface="Montserrat Medium"/>
                <a:cs typeface="Montserrat Medium"/>
                <a:sym typeface="Montserrat Medium"/>
              </a:rPr>
              <a:t>- Protostar team was notified that the satellite was losing altitude faster than before, with the following weeks creating even more problems for OPS-SAT team</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March 26, 2024</a:t>
            </a:r>
            <a:r>
              <a:rPr b="0" i="0" lang="en" sz="800" u="none" cap="none" strike="noStrike">
                <a:solidFill>
                  <a:srgbClr val="000000"/>
                </a:solidFill>
                <a:latin typeface="Montserrat Medium"/>
                <a:ea typeface="Montserrat Medium"/>
                <a:cs typeface="Montserrat Medium"/>
                <a:sym typeface="Montserrat Medium"/>
              </a:rPr>
              <a:t> - David Evans (OPS-SAT) notified the Protostar team that they could lose attitude control earlier than expected, resulting in loss of S-band communication which in turn would make it impossible to finish the experiment</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March 27, 2024</a:t>
            </a:r>
            <a:r>
              <a:rPr b="0" i="0" lang="en" sz="800" u="none" cap="none" strike="noStrike">
                <a:solidFill>
                  <a:srgbClr val="000000"/>
                </a:solidFill>
                <a:latin typeface="Montserrat Medium"/>
                <a:ea typeface="Montserrat Medium"/>
                <a:cs typeface="Montserrat Medium"/>
                <a:sym typeface="Montserrat Medium"/>
              </a:rPr>
              <a:t> - Race against time begins</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April 10, 2024</a:t>
            </a:r>
            <a:r>
              <a:rPr b="0" i="0" lang="en" sz="800" u="none" cap="none" strike="noStrike">
                <a:solidFill>
                  <a:srgbClr val="000000"/>
                </a:solidFill>
                <a:latin typeface="Montserrat Medium"/>
                <a:ea typeface="Montserrat Medium"/>
                <a:cs typeface="Montserrat Medium"/>
                <a:sym typeface="Montserrat Medium"/>
              </a:rPr>
              <a:t> - Protostar team visits ESOC and works with the OPS-SAT team to resolve issues encountered </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April 24, 2024</a:t>
            </a:r>
            <a:r>
              <a:rPr b="0" i="0" lang="en" sz="800" u="none" cap="none" strike="noStrike">
                <a:solidFill>
                  <a:srgbClr val="000000"/>
                </a:solidFill>
                <a:latin typeface="Montserrat Medium"/>
                <a:ea typeface="Montserrat Medium"/>
                <a:cs typeface="Montserrat Medium"/>
                <a:sym typeface="Montserrat Medium"/>
              </a:rPr>
              <a:t> - First prototype of the experiment ran successfully on dev kit</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April 30, 2024</a:t>
            </a:r>
            <a:r>
              <a:rPr b="0" i="0" lang="en" sz="800" u="none" cap="none" strike="noStrike">
                <a:solidFill>
                  <a:srgbClr val="000000"/>
                </a:solidFill>
                <a:latin typeface="Montserrat Medium"/>
                <a:ea typeface="Montserrat Medium"/>
                <a:cs typeface="Montserrat Medium"/>
                <a:sym typeface="Montserrat Medium"/>
              </a:rPr>
              <a:t> - Started work on porting the project to SEPP (FPGA module that was on OPS-SAT)</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May 15, 2024</a:t>
            </a:r>
            <a:r>
              <a:rPr b="0" i="0" lang="en" sz="800" u="none" cap="none" strike="noStrike">
                <a:solidFill>
                  <a:srgbClr val="000000"/>
                </a:solidFill>
                <a:latin typeface="Montserrat Medium"/>
                <a:ea typeface="Montserrat Medium"/>
                <a:cs typeface="Montserrat Medium"/>
                <a:sym typeface="Montserrat Medium"/>
              </a:rPr>
              <a:t> - First run on EM-FPGA</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May 16, 2024</a:t>
            </a:r>
            <a:r>
              <a:rPr b="0" i="0" lang="en" sz="800" u="none" cap="none" strike="noStrike">
                <a:solidFill>
                  <a:srgbClr val="000000"/>
                </a:solidFill>
                <a:latin typeface="Montserrat Medium"/>
                <a:ea typeface="Montserrat Medium"/>
                <a:cs typeface="Montserrat Medium"/>
                <a:sym typeface="Montserrat Medium"/>
              </a:rPr>
              <a:t> - EM testing completed successfully</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May 18, 2024</a:t>
            </a:r>
            <a:r>
              <a:rPr b="0" i="0" lang="en" sz="800" u="none" cap="none" strike="noStrike">
                <a:solidFill>
                  <a:srgbClr val="000000"/>
                </a:solidFill>
                <a:latin typeface="Montserrat Medium"/>
                <a:ea typeface="Montserrat Medium"/>
                <a:cs typeface="Montserrat Medium"/>
                <a:sym typeface="Montserrat Medium"/>
              </a:rPr>
              <a:t> - Final adjustments to code requested</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1" i="0" lang="en" sz="800" u="none" cap="none" strike="noStrike">
                <a:solidFill>
                  <a:srgbClr val="000000"/>
                </a:solidFill>
                <a:latin typeface="Montserrat"/>
                <a:ea typeface="Montserrat"/>
                <a:cs typeface="Montserrat"/>
                <a:sym typeface="Montserrat"/>
              </a:rPr>
              <a:t>May 19, 2024</a:t>
            </a:r>
            <a:r>
              <a:rPr b="0" i="0" lang="en" sz="800" u="none" cap="none" strike="noStrike">
                <a:solidFill>
                  <a:srgbClr val="000000"/>
                </a:solidFill>
                <a:latin typeface="Montserrat Medium"/>
                <a:ea typeface="Montserrat Medium"/>
                <a:cs typeface="Montserrat Medium"/>
                <a:sym typeface="Montserrat Medium"/>
              </a:rPr>
              <a:t> - OPS-SAT team successfully uplinked the experiment onboard satellite and scheduled the run for next morning</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0" i="0" lang="en" sz="800" u="none" cap="none" strike="noStrike">
                <a:solidFill>
                  <a:srgbClr val="000000"/>
                </a:solidFill>
                <a:latin typeface="Montserrat Medium"/>
                <a:ea typeface="Montserrat Medium"/>
                <a:cs typeface="Montserrat Medium"/>
                <a:sym typeface="Montserrat Medium"/>
              </a:rPr>
              <a:t>Results were downlinked in a morning pass on </a:t>
            </a:r>
            <a:r>
              <a:rPr b="1" i="0" lang="en" sz="800" u="none" cap="none" strike="noStrike">
                <a:solidFill>
                  <a:srgbClr val="000000"/>
                </a:solidFill>
                <a:latin typeface="Montserrat"/>
                <a:ea typeface="Montserrat"/>
                <a:cs typeface="Montserrat"/>
                <a:sym typeface="Montserrat"/>
              </a:rPr>
              <a:t>20 May 2024 </a:t>
            </a:r>
            <a:r>
              <a:rPr b="0" i="0" lang="en" sz="800" u="none" cap="none" strike="noStrike">
                <a:solidFill>
                  <a:srgbClr val="000000"/>
                </a:solidFill>
                <a:latin typeface="Montserrat Medium"/>
                <a:ea typeface="Montserrat Medium"/>
                <a:cs typeface="Montserrat Medium"/>
                <a:sym typeface="Montserrat Medium"/>
              </a:rPr>
              <a:t>via ESOC1 S-Band station in Darmstadt</a:t>
            </a:r>
            <a:endParaRPr b="0" i="0" sz="800" u="none" cap="none" strike="noStrike">
              <a:solidFill>
                <a:srgbClr val="000000"/>
              </a:solidFill>
              <a:latin typeface="Montserrat Medium"/>
              <a:ea typeface="Montserrat Medium"/>
              <a:cs typeface="Montserrat Medium"/>
              <a:sym typeface="Montserrat Medium"/>
            </a:endParaRPr>
          </a:p>
          <a:p>
            <a:pPr indent="-279400" lvl="0" marL="457200" marR="0" rtl="0" algn="l">
              <a:lnSpc>
                <a:spcPct val="100000"/>
              </a:lnSpc>
              <a:spcBef>
                <a:spcPts val="0"/>
              </a:spcBef>
              <a:spcAft>
                <a:spcPts val="0"/>
              </a:spcAft>
              <a:buClr>
                <a:srgbClr val="000000"/>
              </a:buClr>
              <a:buSzPts val="800"/>
              <a:buFont typeface="Montserrat Medium"/>
              <a:buChar char="●"/>
            </a:pPr>
            <a:r>
              <a:rPr b="0" i="0" lang="en" sz="800" u="none" cap="none" strike="noStrike">
                <a:solidFill>
                  <a:srgbClr val="000000"/>
                </a:solidFill>
                <a:latin typeface="Montserrat Medium"/>
                <a:ea typeface="Montserrat Medium"/>
                <a:cs typeface="Montserrat Medium"/>
                <a:sym typeface="Montserrat Medium"/>
              </a:rPr>
              <a:t>Exact time of the downlink -&gt; </a:t>
            </a:r>
            <a:r>
              <a:rPr b="1" i="0" lang="en" sz="800" u="none" cap="none" strike="noStrike">
                <a:solidFill>
                  <a:srgbClr val="000000"/>
                </a:solidFill>
                <a:latin typeface="Montserrat"/>
                <a:ea typeface="Montserrat"/>
                <a:cs typeface="Montserrat"/>
                <a:sym typeface="Montserrat"/>
              </a:rPr>
              <a:t>06:17:02 on 20-05-2024</a:t>
            </a:r>
            <a:endParaRPr b="1" i="0" sz="800" u="none" cap="none" strike="noStrike">
              <a:solidFill>
                <a:srgbClr val="000000"/>
              </a:solidFill>
              <a:latin typeface="Montserrat"/>
              <a:ea typeface="Montserrat"/>
              <a:cs typeface="Montserrat"/>
              <a:sym typeface="Montserrat"/>
            </a:endParaRPr>
          </a:p>
          <a:p>
            <a:pPr indent="-279400" lvl="0" marL="457200" marR="0" rtl="0" algn="l">
              <a:lnSpc>
                <a:spcPct val="100000"/>
              </a:lnSpc>
              <a:spcBef>
                <a:spcPts val="0"/>
              </a:spcBef>
              <a:spcAft>
                <a:spcPts val="0"/>
              </a:spcAft>
              <a:buClr>
                <a:srgbClr val="000000"/>
              </a:buClr>
              <a:buSzPts val="800"/>
              <a:buFont typeface="Montserrat"/>
              <a:buChar char="●"/>
            </a:pPr>
            <a:r>
              <a:rPr b="1" i="0" lang="en" sz="800" u="none" cap="none" strike="noStrike">
                <a:solidFill>
                  <a:srgbClr val="000000"/>
                </a:solidFill>
                <a:latin typeface="Montserrat"/>
                <a:ea typeface="Montserrat"/>
                <a:cs typeface="Montserrat"/>
                <a:sym typeface="Montserrat"/>
              </a:rPr>
              <a:t>OPS-SAT deorbited during the night between 22 - 23 May 2024 over Australia</a:t>
            </a:r>
            <a:endParaRPr b="1" i="0" sz="800" u="none" cap="none" strike="noStrike">
              <a:solidFill>
                <a:srgbClr val="000000"/>
              </a:solidFill>
              <a:latin typeface="Montserrat"/>
              <a:ea typeface="Montserrat"/>
              <a:cs typeface="Montserrat"/>
              <a:sym typeface="Montserrat"/>
            </a:endParaRPr>
          </a:p>
        </p:txBody>
      </p:sp>
      <p:sp>
        <p:nvSpPr>
          <p:cNvPr id="238" name="Google Shape;238;p28"/>
          <p:cNvSpPr txBox="1"/>
          <p:nvPr/>
        </p:nvSpPr>
        <p:spPr>
          <a:xfrm>
            <a:off x="4801425" y="1017725"/>
            <a:ext cx="3652500" cy="2646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852"/>
              <a:buFont typeface="Arial"/>
              <a:buNone/>
            </a:pPr>
            <a:r>
              <a:rPr b="1" i="0" lang="en" sz="1020" u="none" cap="none" strike="noStrike">
                <a:solidFill>
                  <a:srgbClr val="00959F"/>
                </a:solidFill>
                <a:latin typeface="Montserrat"/>
                <a:ea typeface="Montserrat"/>
                <a:cs typeface="Montserrat"/>
                <a:sym typeface="Montserrat"/>
              </a:rPr>
              <a:t>In the nick of time</a:t>
            </a:r>
            <a:endParaRPr b="1" i="0" sz="1120" u="none" cap="none" strike="noStrike">
              <a:solidFill>
                <a:srgbClr val="00959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1"/>
          <p:cNvSpPr txBox="1"/>
          <p:nvPr/>
        </p:nvSpPr>
        <p:spPr>
          <a:xfrm>
            <a:off x="302000" y="236975"/>
            <a:ext cx="4476300" cy="656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152F39"/>
                </a:solidFill>
                <a:latin typeface="Montserrat"/>
                <a:ea typeface="Montserrat"/>
                <a:cs typeface="Montserrat"/>
                <a:sym typeface="Montserrat"/>
              </a:rPr>
              <a:t>About </a:t>
            </a:r>
            <a:r>
              <a:rPr b="1" lang="en" sz="2300">
                <a:solidFill>
                  <a:srgbClr val="152F39"/>
                </a:solidFill>
                <a:latin typeface="Montserrat"/>
                <a:ea typeface="Montserrat"/>
                <a:cs typeface="Montserrat"/>
                <a:sym typeface="Montserrat"/>
              </a:rPr>
              <a:t>U</a:t>
            </a:r>
            <a:r>
              <a:rPr b="1" lang="en" sz="2300">
                <a:solidFill>
                  <a:srgbClr val="152F39"/>
                </a:solidFill>
                <a:latin typeface="Montserrat"/>
                <a:ea typeface="Montserrat"/>
                <a:cs typeface="Montserrat"/>
                <a:sym typeface="Montserrat"/>
              </a:rPr>
              <a:t>s</a:t>
            </a:r>
            <a:endParaRPr b="1" sz="1600">
              <a:solidFill>
                <a:srgbClr val="1A1A1A"/>
              </a:solidFill>
              <a:latin typeface="Montserrat"/>
              <a:ea typeface="Montserrat"/>
              <a:cs typeface="Montserrat"/>
              <a:sym typeface="Montserrat"/>
            </a:endParaRPr>
          </a:p>
        </p:txBody>
      </p:sp>
      <p:sp>
        <p:nvSpPr>
          <p:cNvPr id="63" name="Google Shape;63;p11"/>
          <p:cNvSpPr txBox="1"/>
          <p:nvPr/>
        </p:nvSpPr>
        <p:spPr>
          <a:xfrm>
            <a:off x="280350" y="1191625"/>
            <a:ext cx="2968500" cy="1566000"/>
          </a:xfrm>
          <a:prstGeom prst="rect">
            <a:avLst/>
          </a:prstGeom>
          <a:noFill/>
          <a:ln>
            <a:noFill/>
          </a:ln>
        </p:spPr>
        <p:txBody>
          <a:bodyPr anchorCtr="0" anchor="t" bIns="20800" lIns="20800" spcFirstLastPara="1" rIns="20800" wrap="square" tIns="20800">
            <a:spAutoFit/>
          </a:bodyPr>
          <a:lstStyle/>
          <a:p>
            <a:pPr indent="-158750" lvl="0" marL="165100" marR="25400" rtl="0" algn="l">
              <a:lnSpc>
                <a:spcPct val="100000"/>
              </a:lnSpc>
              <a:spcBef>
                <a:spcPts val="0"/>
              </a:spcBef>
              <a:spcAft>
                <a:spcPts val="0"/>
              </a:spcAft>
              <a:buClr>
                <a:srgbClr val="152F39"/>
              </a:buClr>
              <a:buSzPts val="1100"/>
              <a:buFont typeface="Source Sans Pro"/>
              <a:buChar char="•"/>
            </a:pPr>
            <a:r>
              <a:rPr lang="en" sz="1100">
                <a:solidFill>
                  <a:srgbClr val="152F39"/>
                </a:solidFill>
                <a:latin typeface="Montserrat"/>
                <a:ea typeface="Montserrat"/>
                <a:cs typeface="Montserrat"/>
                <a:sym typeface="Montserrat"/>
              </a:rPr>
              <a:t>Croatian R&amp;D company based in </a:t>
            </a:r>
            <a:r>
              <a:rPr b="1" lang="en" sz="1100">
                <a:solidFill>
                  <a:srgbClr val="152F39"/>
                </a:solidFill>
                <a:latin typeface="Montserrat"/>
                <a:ea typeface="Montserrat"/>
                <a:cs typeface="Montserrat"/>
                <a:sym typeface="Montserrat"/>
              </a:rPr>
              <a:t>Osijek, Croatia</a:t>
            </a:r>
            <a:endParaRPr i="0" sz="1100" u="none" cap="none" strike="noStrike">
              <a:solidFill>
                <a:srgbClr val="152F39"/>
              </a:solidFill>
              <a:latin typeface="Montserrat"/>
              <a:ea typeface="Montserrat"/>
              <a:cs typeface="Montserrat"/>
              <a:sym typeface="Montserrat"/>
            </a:endParaRPr>
          </a:p>
          <a:p>
            <a:pPr indent="-158750" lvl="0" marL="165100" marR="25400" rtl="0" algn="l">
              <a:lnSpc>
                <a:spcPct val="100000"/>
              </a:lnSpc>
              <a:spcBef>
                <a:spcPts val="0"/>
              </a:spcBef>
              <a:spcAft>
                <a:spcPts val="0"/>
              </a:spcAft>
              <a:buClr>
                <a:srgbClr val="152F39"/>
              </a:buClr>
              <a:buSzPts val="1100"/>
              <a:buFont typeface="Rasa"/>
              <a:buChar char="•"/>
            </a:pPr>
            <a:r>
              <a:rPr lang="en" sz="1100">
                <a:solidFill>
                  <a:srgbClr val="152F39"/>
                </a:solidFill>
                <a:latin typeface="Montserrat"/>
                <a:ea typeface="Montserrat"/>
                <a:cs typeface="Montserrat"/>
                <a:sym typeface="Montserrat"/>
              </a:rPr>
              <a:t>We develop and deliver innovative AI-powered technologies for industrial and space applications</a:t>
            </a:r>
            <a:endParaRPr i="0" sz="800" u="none" cap="none" strike="noStrike">
              <a:solidFill>
                <a:srgbClr val="000000"/>
              </a:solidFill>
              <a:latin typeface="Montserrat"/>
              <a:ea typeface="Montserrat"/>
              <a:cs typeface="Montserrat"/>
              <a:sym typeface="Montserrat"/>
            </a:endParaRPr>
          </a:p>
          <a:p>
            <a:pPr indent="-158750" lvl="0" marL="165100" marR="25400" rtl="0" algn="l">
              <a:lnSpc>
                <a:spcPct val="100000"/>
              </a:lnSpc>
              <a:spcBef>
                <a:spcPts val="0"/>
              </a:spcBef>
              <a:spcAft>
                <a:spcPts val="0"/>
              </a:spcAft>
              <a:buClr>
                <a:srgbClr val="152F39"/>
              </a:buClr>
              <a:buSzPts val="1100"/>
              <a:buFont typeface="Rasa"/>
              <a:buChar char="•"/>
            </a:pPr>
            <a:r>
              <a:rPr lang="en" sz="1100">
                <a:solidFill>
                  <a:srgbClr val="152F39"/>
                </a:solidFill>
                <a:latin typeface="Montserrat"/>
                <a:ea typeface="Montserrat"/>
                <a:cs typeface="Montserrat"/>
                <a:sym typeface="Montserrat"/>
              </a:rPr>
              <a:t>Interdisciplinary team of </a:t>
            </a:r>
            <a:r>
              <a:rPr b="1" lang="en" sz="1100">
                <a:solidFill>
                  <a:srgbClr val="152F39"/>
                </a:solidFill>
                <a:latin typeface="Montserrat"/>
                <a:ea typeface="Montserrat"/>
                <a:cs typeface="Montserrat"/>
                <a:sym typeface="Montserrat"/>
              </a:rPr>
              <a:t>engineers, scientists and problem-solvers</a:t>
            </a:r>
            <a:endParaRPr b="1" sz="1100">
              <a:solidFill>
                <a:srgbClr val="152F39"/>
              </a:solidFill>
              <a:latin typeface="Montserrat"/>
              <a:ea typeface="Montserrat"/>
              <a:cs typeface="Montserrat"/>
              <a:sym typeface="Montserrat"/>
            </a:endParaRPr>
          </a:p>
          <a:p>
            <a:pPr indent="-158750" lvl="0" marL="165100" marR="25400" rtl="0" algn="l">
              <a:lnSpc>
                <a:spcPct val="100000"/>
              </a:lnSpc>
              <a:spcBef>
                <a:spcPts val="0"/>
              </a:spcBef>
              <a:spcAft>
                <a:spcPts val="0"/>
              </a:spcAft>
              <a:buClr>
                <a:srgbClr val="152F39"/>
              </a:buClr>
              <a:buSzPts val="1100"/>
              <a:buFont typeface="Montserrat"/>
              <a:buChar char="•"/>
            </a:pPr>
            <a:r>
              <a:rPr lang="en" sz="1100">
                <a:solidFill>
                  <a:srgbClr val="152F39"/>
                </a:solidFill>
                <a:latin typeface="Montserrat"/>
                <a:ea typeface="Montserrat"/>
                <a:cs typeface="Montserrat"/>
                <a:sym typeface="Montserrat"/>
              </a:rPr>
              <a:t>Our vision is to pioneer </a:t>
            </a:r>
            <a:r>
              <a:rPr b="1" lang="en" sz="1100">
                <a:solidFill>
                  <a:srgbClr val="152F39"/>
                </a:solidFill>
                <a:latin typeface="Montserrat"/>
                <a:ea typeface="Montserrat"/>
                <a:cs typeface="Montserrat"/>
                <a:sym typeface="Montserrat"/>
              </a:rPr>
              <a:t>Croatian technology</a:t>
            </a:r>
            <a:r>
              <a:rPr lang="en" sz="1100">
                <a:solidFill>
                  <a:srgbClr val="152F39"/>
                </a:solidFill>
                <a:latin typeface="Montserrat"/>
                <a:ea typeface="Montserrat"/>
                <a:cs typeface="Montserrat"/>
                <a:sym typeface="Montserrat"/>
              </a:rPr>
              <a:t> in space</a:t>
            </a:r>
            <a:endParaRPr sz="1100">
              <a:solidFill>
                <a:srgbClr val="152F39"/>
              </a:solidFill>
              <a:latin typeface="Montserrat"/>
              <a:ea typeface="Montserrat"/>
              <a:cs typeface="Montserrat"/>
              <a:sym typeface="Montserrat"/>
            </a:endParaRPr>
          </a:p>
        </p:txBody>
      </p:sp>
      <p:sp>
        <p:nvSpPr>
          <p:cNvPr id="64" name="Google Shape;64;p11"/>
          <p:cNvSpPr txBox="1"/>
          <p:nvPr/>
        </p:nvSpPr>
        <p:spPr>
          <a:xfrm>
            <a:off x="656700" y="3750183"/>
            <a:ext cx="1203900" cy="349800"/>
          </a:xfrm>
          <a:prstGeom prst="rect">
            <a:avLst/>
          </a:prstGeom>
          <a:noFill/>
          <a:ln>
            <a:noFill/>
          </a:ln>
        </p:spPr>
        <p:txBody>
          <a:bodyPr anchorCtr="0" anchor="t" bIns="20800" lIns="20800" spcFirstLastPara="1" rIns="20800" wrap="square" tIns="20800">
            <a:spAutoFit/>
          </a:bodyPr>
          <a:lstStyle/>
          <a:p>
            <a:pPr indent="0" lvl="0" marL="0" marR="0" rtl="0" algn="just">
              <a:lnSpc>
                <a:spcPct val="100000"/>
              </a:lnSpc>
              <a:spcBef>
                <a:spcPts val="0"/>
              </a:spcBef>
              <a:spcAft>
                <a:spcPts val="0"/>
              </a:spcAft>
              <a:buClr>
                <a:srgbClr val="000000"/>
              </a:buClr>
              <a:buSzPts val="1400"/>
              <a:buFont typeface="Rasa SemiBold"/>
              <a:buNone/>
            </a:pPr>
            <a:r>
              <a:rPr i="0" lang="en" sz="1100" u="none" cap="none" strike="noStrike">
                <a:solidFill>
                  <a:srgbClr val="000000"/>
                </a:solidFill>
                <a:latin typeface="Montserrat SemiBold"/>
                <a:ea typeface="Montserrat SemiBold"/>
                <a:cs typeface="Montserrat SemiBold"/>
                <a:sym typeface="Montserrat SemiBold"/>
              </a:rPr>
              <a:t>2019</a:t>
            </a:r>
            <a:endParaRPr sz="300">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Rasa Medium"/>
              <a:buNone/>
            </a:pPr>
            <a:r>
              <a:rPr i="0" lang="en" sz="900" u="none" cap="none" strike="noStrike">
                <a:solidFill>
                  <a:srgbClr val="000000"/>
                </a:solidFill>
                <a:latin typeface="Montserrat"/>
                <a:ea typeface="Montserrat"/>
                <a:cs typeface="Montserrat"/>
                <a:sym typeface="Montserrat"/>
              </a:rPr>
              <a:t>Founded</a:t>
            </a:r>
            <a:endParaRPr sz="300">
              <a:latin typeface="Montserrat"/>
              <a:ea typeface="Montserrat"/>
              <a:cs typeface="Montserrat"/>
              <a:sym typeface="Montserrat"/>
            </a:endParaRPr>
          </a:p>
        </p:txBody>
      </p:sp>
      <p:sp>
        <p:nvSpPr>
          <p:cNvPr id="65" name="Google Shape;65;p11"/>
          <p:cNvSpPr txBox="1"/>
          <p:nvPr/>
        </p:nvSpPr>
        <p:spPr>
          <a:xfrm>
            <a:off x="2049011" y="3750175"/>
            <a:ext cx="1354500" cy="349800"/>
          </a:xfrm>
          <a:prstGeom prst="rect">
            <a:avLst/>
          </a:prstGeom>
          <a:noFill/>
          <a:ln>
            <a:noFill/>
          </a:ln>
        </p:spPr>
        <p:txBody>
          <a:bodyPr anchorCtr="0" anchor="t" bIns="20800" lIns="20800" spcFirstLastPara="1" rIns="20800" wrap="square" tIns="20800">
            <a:spAutoFit/>
          </a:bodyPr>
          <a:lstStyle/>
          <a:p>
            <a:pPr indent="0" lvl="0" marL="0" marR="0" rtl="0" algn="just">
              <a:lnSpc>
                <a:spcPct val="100000"/>
              </a:lnSpc>
              <a:spcBef>
                <a:spcPts val="0"/>
              </a:spcBef>
              <a:spcAft>
                <a:spcPts val="0"/>
              </a:spcAft>
              <a:buClr>
                <a:srgbClr val="000000"/>
              </a:buClr>
              <a:buSzPts val="1400"/>
              <a:buFont typeface="Rasa SemiBold"/>
              <a:buNone/>
            </a:pPr>
            <a:r>
              <a:rPr lang="en" sz="1100">
                <a:latin typeface="Montserrat SemiBold"/>
                <a:ea typeface="Montserrat SemiBold"/>
                <a:cs typeface="Montserrat SemiBold"/>
                <a:sym typeface="Montserrat SemiBold"/>
              </a:rPr>
              <a:t>20</a:t>
            </a:r>
            <a:endParaRPr sz="300">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Rasa Medium"/>
              <a:buNone/>
            </a:pPr>
            <a:r>
              <a:rPr i="0" lang="en" sz="900" u="none" cap="none" strike="noStrike">
                <a:solidFill>
                  <a:srgbClr val="000000"/>
                </a:solidFill>
                <a:latin typeface="Montserrat"/>
                <a:ea typeface="Montserrat"/>
                <a:cs typeface="Montserrat"/>
                <a:sym typeface="Montserrat"/>
              </a:rPr>
              <a:t>Team Members</a:t>
            </a:r>
            <a:endParaRPr sz="300">
              <a:latin typeface="Montserrat"/>
              <a:ea typeface="Montserrat"/>
              <a:cs typeface="Montserrat"/>
              <a:sym typeface="Montserrat"/>
            </a:endParaRPr>
          </a:p>
        </p:txBody>
      </p:sp>
      <p:sp>
        <p:nvSpPr>
          <p:cNvPr id="66" name="Google Shape;66;p11"/>
          <p:cNvSpPr txBox="1"/>
          <p:nvPr/>
        </p:nvSpPr>
        <p:spPr>
          <a:xfrm>
            <a:off x="1369829" y="3750183"/>
            <a:ext cx="848700" cy="349800"/>
          </a:xfrm>
          <a:prstGeom prst="rect">
            <a:avLst/>
          </a:prstGeom>
          <a:noFill/>
          <a:ln>
            <a:noFill/>
          </a:ln>
        </p:spPr>
        <p:txBody>
          <a:bodyPr anchorCtr="0" anchor="t" bIns="20800" lIns="20800" spcFirstLastPara="1" rIns="20800" wrap="square" tIns="20800">
            <a:spAutoFit/>
          </a:bodyPr>
          <a:lstStyle/>
          <a:p>
            <a:pPr indent="0" lvl="0" marL="0" marR="0" rtl="0" algn="just">
              <a:lnSpc>
                <a:spcPct val="100000"/>
              </a:lnSpc>
              <a:spcBef>
                <a:spcPts val="0"/>
              </a:spcBef>
              <a:spcAft>
                <a:spcPts val="0"/>
              </a:spcAft>
              <a:buClr>
                <a:srgbClr val="000000"/>
              </a:buClr>
              <a:buSzPts val="1400"/>
              <a:buFont typeface="Rasa SemiBold"/>
              <a:buNone/>
            </a:pPr>
            <a:r>
              <a:rPr lang="en" sz="1100">
                <a:latin typeface="Montserrat SemiBold"/>
                <a:ea typeface="Montserrat SemiBold"/>
                <a:cs typeface="Montserrat SemiBold"/>
                <a:sym typeface="Montserrat SemiBold"/>
              </a:rPr>
              <a:t>5</a:t>
            </a:r>
            <a:r>
              <a:rPr i="0" lang="en" sz="1100" u="none" cap="none" strike="noStrike">
                <a:solidFill>
                  <a:srgbClr val="000000"/>
                </a:solidFill>
                <a:latin typeface="Montserrat SemiBold"/>
                <a:ea typeface="Montserrat SemiBold"/>
                <a:cs typeface="Montserrat SemiBold"/>
                <a:sym typeface="Montserrat SemiBold"/>
              </a:rPr>
              <a:t>0+ </a:t>
            </a:r>
            <a:endParaRPr sz="300">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200"/>
              <a:buFont typeface="Rasa Medium"/>
              <a:buNone/>
            </a:pPr>
            <a:r>
              <a:rPr i="0" lang="en" sz="900" u="none" cap="none" strike="noStrike">
                <a:solidFill>
                  <a:srgbClr val="000000"/>
                </a:solidFill>
                <a:latin typeface="Montserrat"/>
                <a:ea typeface="Montserrat"/>
                <a:cs typeface="Montserrat"/>
                <a:sym typeface="Montserrat"/>
              </a:rPr>
              <a:t>Projects</a:t>
            </a:r>
            <a:endParaRPr sz="300">
              <a:latin typeface="Montserrat"/>
              <a:ea typeface="Montserrat"/>
              <a:cs typeface="Montserrat"/>
              <a:sym typeface="Montserrat"/>
            </a:endParaRPr>
          </a:p>
        </p:txBody>
      </p:sp>
      <p:pic>
        <p:nvPicPr>
          <p:cNvPr descr="Mask group(19).png" id="67" name="Google Shape;67;p11"/>
          <p:cNvPicPr preferRelativeResize="0"/>
          <p:nvPr/>
        </p:nvPicPr>
        <p:blipFill rotWithShape="1">
          <a:blip r:embed="rId3">
            <a:alphaModFix/>
          </a:blip>
          <a:srcRect b="0" l="0" r="0" t="0"/>
          <a:stretch/>
        </p:blipFill>
        <p:spPr>
          <a:xfrm>
            <a:off x="3925675" y="2858362"/>
            <a:ext cx="2068546" cy="1690024"/>
          </a:xfrm>
          <a:prstGeom prst="rect">
            <a:avLst/>
          </a:prstGeom>
          <a:noFill/>
          <a:ln>
            <a:noFill/>
          </a:ln>
        </p:spPr>
      </p:pic>
      <p:pic>
        <p:nvPicPr>
          <p:cNvPr id="68" name="Google Shape;68;p11"/>
          <p:cNvPicPr preferRelativeResize="0"/>
          <p:nvPr/>
        </p:nvPicPr>
        <p:blipFill>
          <a:blip r:embed="rId4">
            <a:alphaModFix/>
          </a:blip>
          <a:stretch>
            <a:fillRect/>
          </a:stretch>
        </p:blipFill>
        <p:spPr>
          <a:xfrm>
            <a:off x="3711425" y="1191625"/>
            <a:ext cx="5178900" cy="1411500"/>
          </a:xfrm>
          <a:prstGeom prst="roundRect">
            <a:avLst>
              <a:gd fmla="val 4975" name="adj"/>
            </a:avLst>
          </a:prstGeom>
          <a:noFill/>
          <a:ln>
            <a:noFill/>
          </a:ln>
        </p:spPr>
      </p:pic>
      <p:pic>
        <p:nvPicPr>
          <p:cNvPr id="69" name="Google Shape;69;p11"/>
          <p:cNvPicPr preferRelativeResize="0"/>
          <p:nvPr/>
        </p:nvPicPr>
        <p:blipFill rotWithShape="1">
          <a:blip r:embed="rId5">
            <a:alphaModFix/>
          </a:blip>
          <a:srcRect b="14099" l="4942" r="4698" t="7179"/>
          <a:stretch/>
        </p:blipFill>
        <p:spPr>
          <a:xfrm>
            <a:off x="6516400" y="2974825"/>
            <a:ext cx="2068500" cy="14571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9"/>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F8F8F8"/>
                </a:solidFill>
                <a:latin typeface="Montserrat"/>
                <a:ea typeface="Montserrat"/>
                <a:cs typeface="Montserrat"/>
                <a:sym typeface="Montserrat"/>
              </a:rPr>
              <a:t>Catch as at future events!</a:t>
            </a:r>
            <a:endParaRPr sz="2300">
              <a:solidFill>
                <a:srgbClr val="F8F8F8"/>
              </a:solidFill>
              <a:latin typeface="Montserrat"/>
              <a:ea typeface="Montserrat"/>
              <a:cs typeface="Montserrat"/>
              <a:sym typeface="Montserrat"/>
            </a:endParaRPr>
          </a:p>
        </p:txBody>
      </p:sp>
      <p:pic>
        <p:nvPicPr>
          <p:cNvPr id="244" name="Google Shape;244;p29"/>
          <p:cNvPicPr preferRelativeResize="0"/>
          <p:nvPr/>
        </p:nvPicPr>
        <p:blipFill rotWithShape="1">
          <a:blip r:embed="rId3">
            <a:alphaModFix/>
          </a:blip>
          <a:srcRect b="1782" l="415" r="574" t="3422"/>
          <a:stretch/>
        </p:blipFill>
        <p:spPr>
          <a:xfrm>
            <a:off x="196250" y="1227375"/>
            <a:ext cx="8751499" cy="2688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0"/>
          <p:cNvSpPr txBox="1"/>
          <p:nvPr>
            <p:ph idx="12" type="sldNum"/>
          </p:nvPr>
        </p:nvSpPr>
        <p:spPr>
          <a:xfrm>
            <a:off x="8800026" y="4909442"/>
            <a:ext cx="83100" cy="924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FFFFFF"/>
              </a:buClr>
              <a:buSzPts val="600"/>
              <a:buFont typeface="Rasa"/>
              <a:buNone/>
            </a:pPr>
            <a:fld id="{00000000-1234-1234-1234-123412341234}" type="slidenum">
              <a:rPr lang="en"/>
              <a:t>‹#›</a:t>
            </a:fld>
            <a:endParaRPr>
              <a:solidFill>
                <a:srgbClr val="16303A"/>
              </a:solidFill>
            </a:endParaRPr>
          </a:p>
        </p:txBody>
      </p:sp>
      <p:pic>
        <p:nvPicPr>
          <p:cNvPr descr="Icon Presenter EmailGraphic 8" id="250" name="Google Shape;250;p30"/>
          <p:cNvPicPr preferRelativeResize="0"/>
          <p:nvPr/>
        </p:nvPicPr>
        <p:blipFill rotWithShape="1">
          <a:blip r:embed="rId3">
            <a:alphaModFix/>
          </a:blip>
          <a:srcRect b="0" l="0" r="0" t="0"/>
          <a:stretch/>
        </p:blipFill>
        <p:spPr>
          <a:xfrm>
            <a:off x="207249" y="2227444"/>
            <a:ext cx="247134" cy="247134"/>
          </a:xfrm>
          <a:prstGeom prst="rect">
            <a:avLst/>
          </a:prstGeom>
          <a:noFill/>
          <a:ln>
            <a:noFill/>
          </a:ln>
        </p:spPr>
      </p:pic>
      <p:pic>
        <p:nvPicPr>
          <p:cNvPr descr="Graphic 9" id="251" name="Google Shape;251;p30"/>
          <p:cNvPicPr preferRelativeResize="0"/>
          <p:nvPr/>
        </p:nvPicPr>
        <p:blipFill rotWithShape="1">
          <a:blip r:embed="rId4">
            <a:alphaModFix/>
          </a:blip>
          <a:srcRect b="0" l="0" r="0" t="0"/>
          <a:stretch/>
        </p:blipFill>
        <p:spPr>
          <a:xfrm>
            <a:off x="240138" y="1678356"/>
            <a:ext cx="216012" cy="216012"/>
          </a:xfrm>
          <a:prstGeom prst="rect">
            <a:avLst/>
          </a:prstGeom>
          <a:noFill/>
          <a:ln>
            <a:noFill/>
          </a:ln>
        </p:spPr>
      </p:pic>
      <p:pic>
        <p:nvPicPr>
          <p:cNvPr descr="Icon - Presenter NameGraphic 10" id="252" name="Google Shape;252;p30"/>
          <p:cNvPicPr preferRelativeResize="0"/>
          <p:nvPr/>
        </p:nvPicPr>
        <p:blipFill rotWithShape="1">
          <a:blip r:embed="rId5">
            <a:alphaModFix/>
          </a:blip>
          <a:srcRect b="0" l="0" r="0" t="0"/>
          <a:stretch/>
        </p:blipFill>
        <p:spPr>
          <a:xfrm>
            <a:off x="211825" y="1366456"/>
            <a:ext cx="274502" cy="274502"/>
          </a:xfrm>
          <a:prstGeom prst="rect">
            <a:avLst/>
          </a:prstGeom>
          <a:noFill/>
          <a:ln>
            <a:noFill/>
          </a:ln>
        </p:spPr>
      </p:pic>
      <p:sp>
        <p:nvSpPr>
          <p:cNvPr id="253" name="Google Shape;253;p30"/>
          <p:cNvSpPr txBox="1"/>
          <p:nvPr/>
        </p:nvSpPr>
        <p:spPr>
          <a:xfrm>
            <a:off x="637210" y="1459976"/>
            <a:ext cx="1499400" cy="180600"/>
          </a:xfrm>
          <a:prstGeom prst="rect">
            <a:avLst/>
          </a:prstGeom>
          <a:noFill/>
          <a:ln>
            <a:noFill/>
          </a:ln>
        </p:spPr>
        <p:txBody>
          <a:bodyPr anchorCtr="0" anchor="t" bIns="20800" lIns="20800" spcFirstLastPara="1" rIns="20800" wrap="square" tIns="20800">
            <a:spAutoFit/>
          </a:bodyPr>
          <a:lstStyle/>
          <a:p>
            <a:pPr indent="0" lvl="0" marL="0" marR="0" rtl="0" algn="l">
              <a:lnSpc>
                <a:spcPct val="90000"/>
              </a:lnSpc>
              <a:spcBef>
                <a:spcPts val="0"/>
              </a:spcBef>
              <a:spcAft>
                <a:spcPts val="0"/>
              </a:spcAft>
              <a:buClr>
                <a:srgbClr val="FFFFFF"/>
              </a:buClr>
              <a:buSzPts val="1000"/>
              <a:buFont typeface="Rasa Medium"/>
              <a:buNone/>
            </a:pPr>
            <a:r>
              <a:rPr i="0" lang="en" sz="1000" u="none" cap="none" strike="noStrike">
                <a:solidFill>
                  <a:srgbClr val="FFFFFF"/>
                </a:solidFill>
                <a:latin typeface="Montserrat SemiBold"/>
                <a:ea typeface="Montserrat SemiBold"/>
                <a:cs typeface="Montserrat SemiBold"/>
                <a:sym typeface="Montserrat SemiBold"/>
              </a:rPr>
              <a:t>Protostar Labs d.o.o.</a:t>
            </a:r>
            <a:endParaRPr sz="600">
              <a:latin typeface="Montserrat SemiBold"/>
              <a:ea typeface="Montserrat SemiBold"/>
              <a:cs typeface="Montserrat SemiBold"/>
              <a:sym typeface="Montserrat SemiBold"/>
            </a:endParaRPr>
          </a:p>
        </p:txBody>
      </p:sp>
      <p:sp>
        <p:nvSpPr>
          <p:cNvPr id="254" name="Google Shape;254;p30"/>
          <p:cNvSpPr txBox="1"/>
          <p:nvPr/>
        </p:nvSpPr>
        <p:spPr>
          <a:xfrm>
            <a:off x="637211" y="1703164"/>
            <a:ext cx="1416600" cy="180600"/>
          </a:xfrm>
          <a:prstGeom prst="rect">
            <a:avLst/>
          </a:prstGeom>
          <a:noFill/>
          <a:ln>
            <a:noFill/>
          </a:ln>
        </p:spPr>
        <p:txBody>
          <a:bodyPr anchorCtr="0" anchor="t" bIns="20800" lIns="20800" spcFirstLastPara="1" rIns="20800" wrap="square" tIns="20800">
            <a:spAutoFit/>
          </a:bodyPr>
          <a:lstStyle/>
          <a:p>
            <a:pPr indent="0" lvl="0" marL="0" marR="0" rtl="0" algn="l">
              <a:lnSpc>
                <a:spcPct val="90000"/>
              </a:lnSpc>
              <a:spcBef>
                <a:spcPts val="0"/>
              </a:spcBef>
              <a:spcAft>
                <a:spcPts val="0"/>
              </a:spcAft>
              <a:buClr>
                <a:srgbClr val="FFFFFF"/>
              </a:buClr>
              <a:buSzPts val="1000"/>
              <a:buFont typeface="Rasa Medium"/>
              <a:buNone/>
            </a:pPr>
            <a:r>
              <a:rPr i="0" lang="en" sz="1000" u="none" cap="none" strike="noStrike">
                <a:solidFill>
                  <a:srgbClr val="FFFFFF"/>
                </a:solidFill>
                <a:latin typeface="Montserrat SemiBold"/>
                <a:ea typeface="Montserrat SemiBold"/>
                <a:cs typeface="Montserrat SemiBold"/>
                <a:sym typeface="Montserrat SemiBold"/>
              </a:rPr>
              <a:t>www.protostar.ai</a:t>
            </a:r>
            <a:endParaRPr sz="600">
              <a:latin typeface="Montserrat SemiBold"/>
              <a:ea typeface="Montserrat SemiBold"/>
              <a:cs typeface="Montserrat SemiBold"/>
              <a:sym typeface="Montserrat SemiBold"/>
            </a:endParaRPr>
          </a:p>
        </p:txBody>
      </p:sp>
      <p:sp>
        <p:nvSpPr>
          <p:cNvPr id="255" name="Google Shape;255;p30"/>
          <p:cNvSpPr txBox="1"/>
          <p:nvPr/>
        </p:nvSpPr>
        <p:spPr>
          <a:xfrm>
            <a:off x="637210" y="2272206"/>
            <a:ext cx="1416600" cy="180600"/>
          </a:xfrm>
          <a:prstGeom prst="rect">
            <a:avLst/>
          </a:prstGeom>
          <a:noFill/>
          <a:ln>
            <a:noFill/>
          </a:ln>
        </p:spPr>
        <p:txBody>
          <a:bodyPr anchorCtr="0" anchor="t" bIns="20800" lIns="20800" spcFirstLastPara="1" rIns="20800" wrap="square" tIns="20800">
            <a:spAutoFit/>
          </a:bodyPr>
          <a:lstStyle/>
          <a:p>
            <a:pPr indent="0" lvl="0" marL="0" marR="0" rtl="0" algn="l">
              <a:lnSpc>
                <a:spcPct val="90000"/>
              </a:lnSpc>
              <a:spcBef>
                <a:spcPts val="0"/>
              </a:spcBef>
              <a:spcAft>
                <a:spcPts val="0"/>
              </a:spcAft>
              <a:buClr>
                <a:srgbClr val="FFFFFF"/>
              </a:buClr>
              <a:buSzPts val="1000"/>
              <a:buFont typeface="Rasa Medium"/>
              <a:buNone/>
            </a:pPr>
            <a:r>
              <a:rPr i="0" lang="en" sz="1000" u="none" cap="none" strike="noStrike">
                <a:solidFill>
                  <a:srgbClr val="FFFFFF"/>
                </a:solidFill>
                <a:latin typeface="Montserrat SemiBold"/>
                <a:ea typeface="Montserrat SemiBold"/>
                <a:cs typeface="Montserrat SemiBold"/>
                <a:sym typeface="Montserrat SemiBold"/>
              </a:rPr>
              <a:t>hello@protostar.ai</a:t>
            </a:r>
            <a:endParaRPr sz="600">
              <a:latin typeface="Montserrat SemiBold"/>
              <a:ea typeface="Montserrat SemiBold"/>
              <a:cs typeface="Montserrat SemiBold"/>
              <a:sym typeface="Montserrat SemiBold"/>
            </a:endParaRPr>
          </a:p>
        </p:txBody>
      </p:sp>
      <p:pic>
        <p:nvPicPr>
          <p:cNvPr descr="Graphic 14" id="256" name="Google Shape;256;p30"/>
          <p:cNvPicPr preferRelativeResize="0"/>
          <p:nvPr/>
        </p:nvPicPr>
        <p:blipFill rotWithShape="1">
          <a:blip r:embed="rId6">
            <a:alphaModFix/>
          </a:blip>
          <a:srcRect b="0" l="0" r="0" t="0"/>
          <a:stretch/>
        </p:blipFill>
        <p:spPr>
          <a:xfrm>
            <a:off x="181435" y="1925279"/>
            <a:ext cx="299116" cy="299116"/>
          </a:xfrm>
          <a:prstGeom prst="rect">
            <a:avLst/>
          </a:prstGeom>
          <a:noFill/>
          <a:ln>
            <a:noFill/>
          </a:ln>
        </p:spPr>
      </p:pic>
      <p:sp>
        <p:nvSpPr>
          <p:cNvPr id="257" name="Google Shape;257;p30"/>
          <p:cNvSpPr txBox="1"/>
          <p:nvPr/>
        </p:nvSpPr>
        <p:spPr>
          <a:xfrm>
            <a:off x="637211" y="1983802"/>
            <a:ext cx="2258100" cy="180600"/>
          </a:xfrm>
          <a:prstGeom prst="rect">
            <a:avLst/>
          </a:prstGeom>
          <a:noFill/>
          <a:ln>
            <a:noFill/>
          </a:ln>
        </p:spPr>
        <p:txBody>
          <a:bodyPr anchorCtr="0" anchor="t" bIns="20800" lIns="20800" spcFirstLastPara="1" rIns="20800" wrap="square" tIns="20800">
            <a:spAutoFit/>
          </a:bodyPr>
          <a:lstStyle/>
          <a:p>
            <a:pPr indent="0" lvl="0" marL="0" marR="0" rtl="0" algn="l">
              <a:lnSpc>
                <a:spcPct val="90000"/>
              </a:lnSpc>
              <a:spcBef>
                <a:spcPts val="0"/>
              </a:spcBef>
              <a:spcAft>
                <a:spcPts val="0"/>
              </a:spcAft>
              <a:buClr>
                <a:srgbClr val="FFFFFF"/>
              </a:buClr>
              <a:buSzPts val="1000"/>
              <a:buFont typeface="Rasa Medium"/>
              <a:buNone/>
            </a:pPr>
            <a:r>
              <a:rPr i="0" lang="en" sz="1000" u="none" cap="none" strike="noStrike">
                <a:solidFill>
                  <a:srgbClr val="FFFFFF"/>
                </a:solidFill>
                <a:latin typeface="Montserrat SemiBold"/>
                <a:ea typeface="Montserrat SemiBold"/>
                <a:cs typeface="Montserrat SemiBold"/>
                <a:sym typeface="Montserrat SemiBold"/>
              </a:rPr>
              <a:t>Belišće/Osijek, Croatia</a:t>
            </a:r>
            <a:endParaRPr sz="600">
              <a:latin typeface="Montserrat SemiBold"/>
              <a:ea typeface="Montserrat SemiBold"/>
              <a:cs typeface="Montserrat SemiBold"/>
              <a:sym typeface="Montserrat SemiBold"/>
            </a:endParaRPr>
          </a:p>
        </p:txBody>
      </p:sp>
      <p:sp>
        <p:nvSpPr>
          <p:cNvPr id="258" name="Google Shape;258;p30"/>
          <p:cNvSpPr txBox="1"/>
          <p:nvPr/>
        </p:nvSpPr>
        <p:spPr>
          <a:xfrm>
            <a:off x="225662" y="238337"/>
            <a:ext cx="8185500" cy="615900"/>
          </a:xfrm>
          <a:prstGeom prst="rect">
            <a:avLst/>
          </a:prstGeom>
          <a:noFill/>
          <a:ln>
            <a:noFill/>
          </a:ln>
        </p:spPr>
        <p:txBody>
          <a:bodyPr anchorCtr="0" anchor="t" bIns="0" lIns="0" spcFirstLastPara="1" rIns="0" wrap="square" tIns="0">
            <a:normAutofit/>
          </a:bodyPr>
          <a:lstStyle/>
          <a:p>
            <a:pPr indent="0" lvl="0" marL="0" marR="0" rtl="0" algn="l">
              <a:lnSpc>
                <a:spcPct val="136666"/>
              </a:lnSpc>
              <a:spcBef>
                <a:spcPts val="0"/>
              </a:spcBef>
              <a:spcAft>
                <a:spcPts val="0"/>
              </a:spcAft>
              <a:buClr>
                <a:srgbClr val="FFFFFF"/>
              </a:buClr>
              <a:buSzPts val="2700"/>
              <a:buFont typeface="Rasa Medium"/>
              <a:buNone/>
            </a:pPr>
            <a:r>
              <a:rPr b="1" lang="en" sz="2700">
                <a:solidFill>
                  <a:srgbClr val="FFFFFF"/>
                </a:solidFill>
                <a:latin typeface="Montserrat"/>
                <a:ea typeface="Montserrat"/>
                <a:cs typeface="Montserrat"/>
                <a:sym typeface="Montserrat"/>
              </a:rPr>
              <a:t>Thank you for your attention!</a:t>
            </a:r>
            <a:endParaRPr b="1" sz="600">
              <a:latin typeface="Montserrat"/>
              <a:ea typeface="Montserrat"/>
              <a:cs typeface="Montserrat"/>
              <a:sym typeface="Montserrat"/>
            </a:endParaRPr>
          </a:p>
        </p:txBody>
      </p:sp>
      <p:pic>
        <p:nvPicPr>
          <p:cNvPr descr="Picture 5" id="259" name="Google Shape;259;p30"/>
          <p:cNvPicPr preferRelativeResize="0"/>
          <p:nvPr/>
        </p:nvPicPr>
        <p:blipFill rotWithShape="1">
          <a:blip r:embed="rId7">
            <a:alphaModFix/>
          </a:blip>
          <a:srcRect b="0" l="0" r="0" t="0"/>
          <a:stretch/>
        </p:blipFill>
        <p:spPr>
          <a:xfrm>
            <a:off x="574331" y="4367960"/>
            <a:ext cx="219879" cy="219879"/>
          </a:xfrm>
          <a:prstGeom prst="rect">
            <a:avLst/>
          </a:prstGeom>
          <a:noFill/>
          <a:ln>
            <a:noFill/>
          </a:ln>
        </p:spPr>
      </p:pic>
      <p:pic>
        <p:nvPicPr>
          <p:cNvPr descr="Graphic 7" id="260" name="Google Shape;260;p30">
            <a:hlinkClick r:id="rId8"/>
          </p:cNvPr>
          <p:cNvPicPr preferRelativeResize="0"/>
          <p:nvPr/>
        </p:nvPicPr>
        <p:blipFill rotWithShape="1">
          <a:blip r:embed="rId9">
            <a:alphaModFix/>
          </a:blip>
          <a:srcRect b="0" l="0" r="0" t="0"/>
          <a:stretch/>
        </p:blipFill>
        <p:spPr>
          <a:xfrm>
            <a:off x="236056" y="4367960"/>
            <a:ext cx="219879" cy="219879"/>
          </a:xfrm>
          <a:prstGeom prst="rect">
            <a:avLst/>
          </a:prstGeom>
          <a:noFill/>
          <a:ln>
            <a:noFill/>
          </a:ln>
        </p:spPr>
      </p:pic>
      <p:sp>
        <p:nvSpPr>
          <p:cNvPr id="261" name="Google Shape;261;p30"/>
          <p:cNvSpPr txBox="1"/>
          <p:nvPr/>
        </p:nvSpPr>
        <p:spPr>
          <a:xfrm>
            <a:off x="227028" y="4091492"/>
            <a:ext cx="1499400" cy="180600"/>
          </a:xfrm>
          <a:prstGeom prst="rect">
            <a:avLst/>
          </a:prstGeom>
          <a:noFill/>
          <a:ln>
            <a:noFill/>
          </a:ln>
        </p:spPr>
        <p:txBody>
          <a:bodyPr anchorCtr="0" anchor="t" bIns="20800" lIns="20800" spcFirstLastPara="1" rIns="20800" wrap="square" tIns="20800">
            <a:spAutoFit/>
          </a:bodyPr>
          <a:lstStyle/>
          <a:p>
            <a:pPr indent="0" lvl="0" marL="0" marR="0" rtl="0" algn="l">
              <a:lnSpc>
                <a:spcPct val="90000"/>
              </a:lnSpc>
              <a:spcBef>
                <a:spcPts val="0"/>
              </a:spcBef>
              <a:spcAft>
                <a:spcPts val="0"/>
              </a:spcAft>
              <a:buClr>
                <a:srgbClr val="FFFFFF"/>
              </a:buClr>
              <a:buSzPts val="1000"/>
              <a:buFont typeface="Rasa SemiBold"/>
              <a:buNone/>
            </a:pPr>
            <a:r>
              <a:rPr i="0" lang="en" sz="1000" u="none" cap="none" strike="noStrike">
                <a:solidFill>
                  <a:srgbClr val="FFFFFF"/>
                </a:solidFill>
                <a:latin typeface="Montserrat SemiBold"/>
                <a:ea typeface="Montserrat SemiBold"/>
                <a:cs typeface="Montserrat SemiBold"/>
                <a:sym typeface="Montserrat SemiBold"/>
              </a:rPr>
              <a:t>Follow us:</a:t>
            </a:r>
            <a:endParaRPr sz="600">
              <a:latin typeface="Montserrat SemiBold"/>
              <a:ea typeface="Montserrat SemiBold"/>
              <a:cs typeface="Montserrat SemiBold"/>
              <a:sym typeface="Montserrat SemiBold"/>
            </a:endParaRPr>
          </a:p>
        </p:txBody>
      </p:sp>
      <p:pic>
        <p:nvPicPr>
          <p:cNvPr descr="Graphic 18" id="262" name="Google Shape;262;p30"/>
          <p:cNvPicPr preferRelativeResize="0"/>
          <p:nvPr/>
        </p:nvPicPr>
        <p:blipFill rotWithShape="1">
          <a:blip r:embed="rId10">
            <a:alphaModFix/>
          </a:blip>
          <a:srcRect b="0" l="0" r="0" t="0"/>
          <a:stretch/>
        </p:blipFill>
        <p:spPr>
          <a:xfrm>
            <a:off x="926080" y="4367960"/>
            <a:ext cx="203179" cy="2031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2"/>
          <p:cNvPicPr preferRelativeResize="0"/>
          <p:nvPr/>
        </p:nvPicPr>
        <p:blipFill>
          <a:blip r:embed="rId3">
            <a:alphaModFix/>
          </a:blip>
          <a:stretch>
            <a:fillRect/>
          </a:stretch>
        </p:blipFill>
        <p:spPr>
          <a:xfrm>
            <a:off x="393400" y="534151"/>
            <a:ext cx="8357176" cy="3390999"/>
          </a:xfrm>
          <a:prstGeom prst="rect">
            <a:avLst/>
          </a:prstGeom>
          <a:noFill/>
          <a:ln>
            <a:noFill/>
          </a:ln>
        </p:spPr>
      </p:pic>
      <p:sp>
        <p:nvSpPr>
          <p:cNvPr id="75" name="Google Shape;75;p12"/>
          <p:cNvSpPr/>
          <p:nvPr/>
        </p:nvSpPr>
        <p:spPr>
          <a:xfrm>
            <a:off x="160550" y="501300"/>
            <a:ext cx="2694000" cy="87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6" name="Google Shape;76;p12"/>
          <p:cNvSpPr txBox="1"/>
          <p:nvPr/>
        </p:nvSpPr>
        <p:spPr>
          <a:xfrm>
            <a:off x="302000" y="236975"/>
            <a:ext cx="4476300" cy="656700"/>
          </a:xfrm>
          <a:prstGeom prst="rect">
            <a:avLst/>
          </a:prstGeom>
          <a:solidFill>
            <a:schemeClr val="lt1"/>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152F39"/>
                </a:solidFill>
                <a:latin typeface="Montserrat"/>
                <a:ea typeface="Montserrat"/>
                <a:cs typeface="Montserrat"/>
                <a:sym typeface="Montserrat"/>
              </a:rPr>
              <a:t>Our Milestones</a:t>
            </a:r>
            <a:endParaRPr b="1" sz="1600">
              <a:solidFill>
                <a:srgbClr val="1A1A1A"/>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3"/>
          <p:cNvSpPr/>
          <p:nvPr/>
        </p:nvSpPr>
        <p:spPr>
          <a:xfrm>
            <a:off x="3914650" y="613750"/>
            <a:ext cx="1249200" cy="445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2" name="Google Shape;82;p13"/>
          <p:cNvSpPr/>
          <p:nvPr/>
        </p:nvSpPr>
        <p:spPr>
          <a:xfrm>
            <a:off x="248475" y="130350"/>
            <a:ext cx="8760900" cy="1281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3" name="Google Shape;83;p13"/>
          <p:cNvSpPr txBox="1"/>
          <p:nvPr/>
        </p:nvSpPr>
        <p:spPr>
          <a:xfrm>
            <a:off x="302000" y="236975"/>
            <a:ext cx="4476300" cy="656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152F39"/>
                </a:solidFill>
                <a:latin typeface="Montserrat"/>
                <a:ea typeface="Montserrat"/>
                <a:cs typeface="Montserrat"/>
                <a:sym typeface="Montserrat"/>
              </a:rPr>
              <a:t>Trusted By</a:t>
            </a:r>
            <a:endParaRPr b="1" sz="1600">
              <a:solidFill>
                <a:srgbClr val="1A1A1A"/>
              </a:solidFill>
              <a:latin typeface="Montserrat"/>
              <a:ea typeface="Montserrat"/>
              <a:cs typeface="Montserrat"/>
              <a:sym typeface="Montserrat"/>
            </a:endParaRPr>
          </a:p>
        </p:txBody>
      </p:sp>
      <p:pic>
        <p:nvPicPr>
          <p:cNvPr id="84" name="Google Shape;84;p13"/>
          <p:cNvPicPr preferRelativeResize="0"/>
          <p:nvPr/>
        </p:nvPicPr>
        <p:blipFill>
          <a:blip r:embed="rId3">
            <a:alphaModFix/>
          </a:blip>
          <a:stretch>
            <a:fillRect/>
          </a:stretch>
        </p:blipFill>
        <p:spPr>
          <a:xfrm>
            <a:off x="757738" y="1434602"/>
            <a:ext cx="7628524" cy="2473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txBox="1"/>
          <p:nvPr/>
        </p:nvSpPr>
        <p:spPr>
          <a:xfrm>
            <a:off x="302000" y="893675"/>
            <a:ext cx="8472900" cy="35478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900">
                <a:solidFill>
                  <a:srgbClr val="152F39"/>
                </a:solidFill>
                <a:latin typeface="Montserrat"/>
                <a:ea typeface="Montserrat"/>
                <a:cs typeface="Montserrat"/>
                <a:sym typeface="Montserrat"/>
              </a:rPr>
              <a:t>Mitigate bottlenecks</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52F39"/>
                </a:solidFill>
                <a:latin typeface="Montserrat"/>
                <a:ea typeface="Montserrat"/>
                <a:cs typeface="Montserrat"/>
                <a:sym typeface="Montserrat"/>
              </a:rPr>
              <a:t>Satellites generate vast amounts of data, but limited downlink bandwidth makes it difficult to transmit everything back to Earth. On-board AI processing helps reduce the data load by selecting the most valuable information.</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rPr b="1" lang="en" sz="900">
                <a:solidFill>
                  <a:srgbClr val="152F39"/>
                </a:solidFill>
                <a:latin typeface="Montserrat"/>
                <a:ea typeface="Montserrat"/>
                <a:cs typeface="Montserrat"/>
                <a:sym typeface="Montserrat"/>
              </a:rPr>
              <a:t>Real-time decision making</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52F39"/>
                </a:solidFill>
                <a:latin typeface="Montserrat"/>
                <a:ea typeface="Montserrat"/>
                <a:cs typeface="Montserrat"/>
                <a:sym typeface="Montserrat"/>
              </a:rPr>
              <a:t>With integrated AI, FPGAs can perform real-time data processing and autonomous mission scheduling. This ensures that satellites can adapt quickly to environmental changes and operational needs.</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rPr b="1" lang="en" sz="900">
                <a:solidFill>
                  <a:srgbClr val="152F39"/>
                </a:solidFill>
                <a:latin typeface="Montserrat"/>
                <a:ea typeface="Montserrat"/>
                <a:cs typeface="Montserrat"/>
                <a:sym typeface="Montserrat"/>
              </a:rPr>
              <a:t>Lower operational costs</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52F39"/>
                </a:solidFill>
                <a:latin typeface="Montserrat"/>
                <a:ea typeface="Montserrat"/>
                <a:cs typeface="Montserrat"/>
                <a:sym typeface="Montserrat"/>
              </a:rPr>
              <a:t>By processing and prioritizing data on board, the need for expensive data transmission is reduced, resulting in significant savings in downlink bandwidth and overall mission expenses.</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rPr b="1" lang="en" sz="900">
                <a:solidFill>
                  <a:srgbClr val="152F39"/>
                </a:solidFill>
                <a:latin typeface="Montserrat"/>
                <a:ea typeface="Montserrat"/>
                <a:cs typeface="Montserrat"/>
                <a:sym typeface="Montserrat"/>
              </a:rPr>
              <a:t>Intelligent payload switching and anomaly detection</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52F39"/>
                </a:solidFill>
                <a:latin typeface="Montserrat"/>
                <a:ea typeface="Montserrat"/>
                <a:cs typeface="Montserrat"/>
                <a:sym typeface="Montserrat"/>
              </a:rPr>
              <a:t>Activate specific payloads based on the detected environment and monitor for satellite anomalies, enhancing mission reliability, flexibility and longevity.</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sz="900">
              <a:solidFill>
                <a:srgbClr val="152F39"/>
              </a:solidFill>
              <a:latin typeface="Montserrat"/>
              <a:ea typeface="Montserrat"/>
              <a:cs typeface="Montserrat"/>
              <a:sym typeface="Montserrat"/>
            </a:endParaRPr>
          </a:p>
          <a:p>
            <a:pPr indent="0" lvl="0" marL="0" rtl="0" algn="l">
              <a:spcBef>
                <a:spcPts val="0"/>
              </a:spcBef>
              <a:spcAft>
                <a:spcPts val="0"/>
              </a:spcAft>
              <a:buNone/>
            </a:pPr>
            <a:r>
              <a:rPr b="1" lang="en" sz="900">
                <a:solidFill>
                  <a:srgbClr val="152F39"/>
                </a:solidFill>
                <a:latin typeface="Montserrat"/>
                <a:ea typeface="Montserrat"/>
                <a:cs typeface="Montserrat"/>
                <a:sym typeface="Montserrat"/>
              </a:rPr>
              <a:t>Flexibly system integration</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152F39"/>
              </a:solidFill>
              <a:latin typeface="Montserrat"/>
              <a:ea typeface="Montserrat"/>
              <a:cs typeface="Montserrat"/>
              <a:sym typeface="Montserrat"/>
            </a:endParaRPr>
          </a:p>
          <a:p>
            <a:pPr indent="0" lvl="0" marL="0" rtl="0" algn="l">
              <a:spcBef>
                <a:spcPts val="0"/>
              </a:spcBef>
              <a:spcAft>
                <a:spcPts val="0"/>
              </a:spcAft>
              <a:buNone/>
            </a:pPr>
            <a:r>
              <a:rPr lang="en" sz="900">
                <a:solidFill>
                  <a:srgbClr val="152F39"/>
                </a:solidFill>
                <a:latin typeface="Montserrat"/>
                <a:ea typeface="Montserrat"/>
                <a:cs typeface="Montserrat"/>
                <a:sym typeface="Montserrat"/>
              </a:rPr>
              <a:t>The solution is designed to integrate with existing satellite systems, delivering enhanced processing capabilities without disrupting current operations.</a:t>
            </a:r>
            <a:endParaRPr sz="900">
              <a:solidFill>
                <a:srgbClr val="152F39"/>
              </a:solidFill>
              <a:latin typeface="Montserrat"/>
              <a:ea typeface="Montserrat"/>
              <a:cs typeface="Montserrat"/>
              <a:sym typeface="Montserrat"/>
            </a:endParaRPr>
          </a:p>
        </p:txBody>
      </p:sp>
      <p:sp>
        <p:nvSpPr>
          <p:cNvPr id="90" name="Google Shape;90;p14"/>
          <p:cNvSpPr txBox="1"/>
          <p:nvPr/>
        </p:nvSpPr>
        <p:spPr>
          <a:xfrm>
            <a:off x="302000" y="236975"/>
            <a:ext cx="8472900" cy="656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152F39"/>
                </a:solidFill>
                <a:latin typeface="Montserrat"/>
                <a:ea typeface="Montserrat"/>
                <a:cs typeface="Montserrat"/>
                <a:sym typeface="Montserrat"/>
              </a:rPr>
              <a:t>Why use FPGAs?</a:t>
            </a:r>
            <a:endParaRPr b="1" sz="1600">
              <a:solidFill>
                <a:srgbClr val="1A1A1A"/>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0" y="2279250"/>
            <a:ext cx="9144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FFFFFF"/>
                </a:solidFill>
                <a:latin typeface="Montserrat"/>
                <a:ea typeface="Montserrat"/>
                <a:cs typeface="Montserrat"/>
                <a:sym typeface="Montserrat"/>
              </a:rPr>
              <a:t>ProtoSDK</a:t>
            </a:r>
            <a:endParaRPr b="1" sz="2600">
              <a:solidFill>
                <a:srgbClr val="FFFFF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F8F8F8"/>
                </a:solidFill>
                <a:latin typeface="Montserrat"/>
                <a:ea typeface="Montserrat"/>
                <a:cs typeface="Montserrat"/>
                <a:sym typeface="Montserrat"/>
              </a:rPr>
              <a:t>ProtoSDK - First phase</a:t>
            </a:r>
            <a:endParaRPr sz="2300">
              <a:solidFill>
                <a:srgbClr val="F8F8F8"/>
              </a:solidFill>
              <a:latin typeface="Montserrat"/>
              <a:ea typeface="Montserrat"/>
              <a:cs typeface="Montserrat"/>
              <a:sym typeface="Montserrat"/>
            </a:endParaRPr>
          </a:p>
        </p:txBody>
      </p:sp>
      <p:pic>
        <p:nvPicPr>
          <p:cNvPr id="101" name="Google Shape;101;p16"/>
          <p:cNvPicPr preferRelativeResize="0"/>
          <p:nvPr/>
        </p:nvPicPr>
        <p:blipFill>
          <a:blip r:embed="rId3">
            <a:alphaModFix/>
          </a:blip>
          <a:stretch>
            <a:fillRect/>
          </a:stretch>
        </p:blipFill>
        <p:spPr>
          <a:xfrm>
            <a:off x="5608350" y="876500"/>
            <a:ext cx="3223947" cy="3820974"/>
          </a:xfrm>
          <a:prstGeom prst="rect">
            <a:avLst/>
          </a:prstGeom>
          <a:noFill/>
          <a:ln>
            <a:noFill/>
          </a:ln>
        </p:spPr>
      </p:pic>
      <p:sp>
        <p:nvSpPr>
          <p:cNvPr id="102" name="Google Shape;102;p16"/>
          <p:cNvSpPr txBox="1"/>
          <p:nvPr/>
        </p:nvSpPr>
        <p:spPr>
          <a:xfrm>
            <a:off x="436850" y="1131550"/>
            <a:ext cx="1883400" cy="279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b="1" lang="en" sz="1140">
                <a:solidFill>
                  <a:srgbClr val="F8F8F8"/>
                </a:solidFill>
                <a:latin typeface="Montserrat"/>
                <a:ea typeface="Montserrat"/>
                <a:cs typeface="Montserrat"/>
                <a:sym typeface="Montserrat"/>
              </a:rPr>
              <a:t>Work done</a:t>
            </a:r>
            <a:endParaRPr b="1" sz="1140">
              <a:solidFill>
                <a:srgbClr val="F8F8F8"/>
              </a:solidFill>
              <a:latin typeface="Montserrat"/>
              <a:ea typeface="Montserrat"/>
              <a:cs typeface="Montserrat"/>
              <a:sym typeface="Montserrat"/>
            </a:endParaRPr>
          </a:p>
        </p:txBody>
      </p:sp>
      <p:sp>
        <p:nvSpPr>
          <p:cNvPr id="103" name="Google Shape;103;p16"/>
          <p:cNvSpPr txBox="1"/>
          <p:nvPr/>
        </p:nvSpPr>
        <p:spPr>
          <a:xfrm>
            <a:off x="436850" y="2269675"/>
            <a:ext cx="1883400" cy="279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b="1" lang="en" sz="1140">
                <a:solidFill>
                  <a:srgbClr val="F8F8F8"/>
                </a:solidFill>
                <a:latin typeface="Montserrat"/>
                <a:ea typeface="Montserrat"/>
                <a:cs typeface="Montserrat"/>
                <a:sym typeface="Montserrat"/>
              </a:rPr>
              <a:t>Achievements</a:t>
            </a:r>
            <a:endParaRPr b="1" sz="1140">
              <a:solidFill>
                <a:srgbClr val="F8F8F8"/>
              </a:solidFill>
              <a:latin typeface="Montserrat"/>
              <a:ea typeface="Montserrat"/>
              <a:cs typeface="Montserrat"/>
              <a:sym typeface="Montserrat"/>
            </a:endParaRPr>
          </a:p>
        </p:txBody>
      </p:sp>
      <p:sp>
        <p:nvSpPr>
          <p:cNvPr id="104" name="Google Shape;104;p16"/>
          <p:cNvSpPr txBox="1"/>
          <p:nvPr/>
        </p:nvSpPr>
        <p:spPr>
          <a:xfrm>
            <a:off x="436850" y="3539300"/>
            <a:ext cx="1883400" cy="279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b="1" lang="en" sz="1140">
                <a:solidFill>
                  <a:srgbClr val="F8F8F8"/>
                </a:solidFill>
                <a:latin typeface="Montserrat"/>
                <a:ea typeface="Montserrat"/>
                <a:cs typeface="Montserrat"/>
                <a:sym typeface="Montserrat"/>
              </a:rPr>
              <a:t>Conclusion</a:t>
            </a:r>
            <a:endParaRPr b="1" sz="1140">
              <a:solidFill>
                <a:srgbClr val="F8F8F8"/>
              </a:solidFill>
              <a:latin typeface="Montserrat"/>
              <a:ea typeface="Montserrat"/>
              <a:cs typeface="Montserrat"/>
              <a:sym typeface="Montserrat"/>
            </a:endParaRPr>
          </a:p>
        </p:txBody>
      </p:sp>
      <p:sp>
        <p:nvSpPr>
          <p:cNvPr id="105" name="Google Shape;105;p16"/>
          <p:cNvSpPr txBox="1"/>
          <p:nvPr/>
        </p:nvSpPr>
        <p:spPr>
          <a:xfrm>
            <a:off x="436850" y="1410850"/>
            <a:ext cx="5034600" cy="7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BAEB8"/>
                </a:solidFill>
                <a:latin typeface="Montserrat Medium"/>
                <a:ea typeface="Montserrat Medium"/>
                <a:cs typeface="Montserrat Medium"/>
                <a:sym typeface="Montserrat Medium"/>
              </a:rPr>
              <a:t>Creation of custom training pipeline with supported model architectures which included configuration files for easier training setup. This enables low-code configuration of training parameters and easier prototyping. Custom deployment pipeline enables porting such models to embedded systems such as NVIDIA Jetson and FPGAs</a:t>
            </a:r>
            <a:endParaRPr sz="900">
              <a:solidFill>
                <a:srgbClr val="9BAEB8"/>
              </a:solidFill>
              <a:latin typeface="Montserrat Medium"/>
              <a:ea typeface="Montserrat Medium"/>
              <a:cs typeface="Montserrat Medium"/>
              <a:sym typeface="Montserrat Medium"/>
            </a:endParaRPr>
          </a:p>
        </p:txBody>
      </p:sp>
      <p:sp>
        <p:nvSpPr>
          <p:cNvPr id="106" name="Google Shape;106;p16"/>
          <p:cNvSpPr txBox="1"/>
          <p:nvPr/>
        </p:nvSpPr>
        <p:spPr>
          <a:xfrm>
            <a:off x="436850" y="2538975"/>
            <a:ext cx="5034600" cy="10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BAEB8"/>
                </a:solidFill>
                <a:latin typeface="Montserrat Medium"/>
                <a:ea typeface="Montserrat Medium"/>
                <a:cs typeface="Montserrat Medium"/>
                <a:sym typeface="Montserrat Medium"/>
              </a:rPr>
              <a:t>Successfully developed an end-to-end pipeline that lowers the knowledge needed in ML domain for successful training of supported model architectures and lowered the knowledge needed to successfully port those models onto supported embedded systems. Real world testing was carried out with a drone carrying an NVIDIA Jetson with an equipped camera</a:t>
            </a:r>
            <a:endParaRPr sz="900">
              <a:solidFill>
                <a:srgbClr val="F8F8F8"/>
              </a:solidFill>
              <a:latin typeface="Montserrat Medium"/>
              <a:ea typeface="Montserrat Medium"/>
              <a:cs typeface="Montserrat Medium"/>
              <a:sym typeface="Montserrat Medium"/>
            </a:endParaRPr>
          </a:p>
        </p:txBody>
      </p:sp>
      <p:sp>
        <p:nvSpPr>
          <p:cNvPr id="107" name="Google Shape;107;p16"/>
          <p:cNvSpPr txBox="1"/>
          <p:nvPr/>
        </p:nvSpPr>
        <p:spPr>
          <a:xfrm>
            <a:off x="421350" y="3742525"/>
            <a:ext cx="5034600" cy="10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BAEB8"/>
                </a:solidFill>
                <a:latin typeface="Montserrat Medium"/>
                <a:ea typeface="Montserrat Medium"/>
                <a:cs typeface="Montserrat Medium"/>
                <a:sym typeface="Montserrat Medium"/>
              </a:rPr>
              <a:t>Lowering the domain knowledge needed for specific task creates a wider audience that can utilize our product. Since the vast majority of satellites already include various FPGA design into their platform, a pipeline that can utilize automated training and deployment of ML models could significantly increase the available use cases on-board satellites.</a:t>
            </a:r>
            <a:endParaRPr sz="900">
              <a:solidFill>
                <a:srgbClr val="9BAEB8"/>
              </a:solidFill>
              <a:latin typeface="Montserrat Medium"/>
              <a:ea typeface="Montserrat Medium"/>
              <a:cs typeface="Montserrat Medium"/>
              <a:sym typeface="Montserrat Medium"/>
            </a:endParaRPr>
          </a:p>
        </p:txBody>
      </p:sp>
      <p:sp>
        <p:nvSpPr>
          <p:cNvPr id="108" name="Google Shape;108;p16"/>
          <p:cNvSpPr txBox="1"/>
          <p:nvPr/>
        </p:nvSpPr>
        <p:spPr>
          <a:xfrm>
            <a:off x="3223075" y="852250"/>
            <a:ext cx="1537800" cy="279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lang="en" sz="1408">
                <a:solidFill>
                  <a:srgbClr val="F8F8F8"/>
                </a:solidFill>
                <a:latin typeface="Montserrat Medium"/>
                <a:ea typeface="Montserrat Medium"/>
                <a:cs typeface="Montserrat Medium"/>
                <a:sym typeface="Montserrat Medium"/>
              </a:rPr>
              <a:t>TRL: 3-5</a:t>
            </a:r>
            <a:endParaRPr sz="1408">
              <a:solidFill>
                <a:srgbClr val="F8F8F8"/>
              </a:solidFill>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p:nvPr/>
        </p:nvSpPr>
        <p:spPr>
          <a:xfrm>
            <a:off x="311700" y="1724700"/>
            <a:ext cx="1291200" cy="1035300"/>
          </a:xfrm>
          <a:prstGeom prst="roundRect">
            <a:avLst>
              <a:gd fmla="val 16667" name="adj"/>
            </a:avLst>
          </a:prstGeom>
          <a:solidFill>
            <a:srgbClr val="11232B"/>
          </a:solidFill>
          <a:ln cap="flat" cmpd="sng" w="19050">
            <a:solidFill>
              <a:srgbClr val="00959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8F8F8"/>
                </a:solidFill>
                <a:latin typeface="Montserrat"/>
                <a:ea typeface="Montserrat"/>
                <a:cs typeface="Montserrat"/>
                <a:sym typeface="Montserrat"/>
              </a:rPr>
              <a:t>Model training</a:t>
            </a:r>
            <a:endParaRPr b="1" sz="1100">
              <a:solidFill>
                <a:srgbClr val="F8F8F8"/>
              </a:solidFill>
              <a:latin typeface="Montserrat"/>
              <a:ea typeface="Montserrat"/>
              <a:cs typeface="Montserrat"/>
              <a:sym typeface="Montserrat"/>
            </a:endParaRPr>
          </a:p>
          <a:p>
            <a:pPr indent="0" lvl="0" marL="0" rtl="0" algn="ctr">
              <a:spcBef>
                <a:spcPts val="0"/>
              </a:spcBef>
              <a:spcAft>
                <a:spcPts val="0"/>
              </a:spcAft>
              <a:buNone/>
            </a:pPr>
            <a:r>
              <a:t/>
            </a:r>
            <a:endParaRPr b="1" sz="700">
              <a:solidFill>
                <a:srgbClr val="F8F8F8"/>
              </a:solidFill>
              <a:latin typeface="Montserrat"/>
              <a:ea typeface="Montserrat"/>
              <a:cs typeface="Montserrat"/>
              <a:sym typeface="Montserrat"/>
            </a:endParaRPr>
          </a:p>
          <a:p>
            <a:pPr indent="0" lvl="0" marL="0" rtl="0" algn="ctr">
              <a:spcBef>
                <a:spcPts val="0"/>
              </a:spcBef>
              <a:spcAft>
                <a:spcPts val="0"/>
              </a:spcAft>
              <a:buNone/>
            </a:pPr>
            <a:r>
              <a:rPr lang="en" sz="700">
                <a:solidFill>
                  <a:srgbClr val="9BAEB8"/>
                </a:solidFill>
                <a:latin typeface="Montserrat"/>
                <a:ea typeface="Montserrat"/>
                <a:cs typeface="Montserrat"/>
                <a:sym typeface="Montserrat"/>
              </a:rPr>
              <a:t>Creation of use-case specific models from supported architectures</a:t>
            </a:r>
            <a:endParaRPr sz="700">
              <a:solidFill>
                <a:srgbClr val="9BAEB8"/>
              </a:solidFill>
              <a:latin typeface="Montserrat"/>
              <a:ea typeface="Montserrat"/>
              <a:cs typeface="Montserrat"/>
              <a:sym typeface="Montserrat"/>
            </a:endParaRPr>
          </a:p>
        </p:txBody>
      </p:sp>
      <p:sp>
        <p:nvSpPr>
          <p:cNvPr id="114" name="Google Shape;114;p17"/>
          <p:cNvSpPr/>
          <p:nvPr/>
        </p:nvSpPr>
        <p:spPr>
          <a:xfrm>
            <a:off x="2512350" y="1724700"/>
            <a:ext cx="1291200" cy="1035300"/>
          </a:xfrm>
          <a:prstGeom prst="roundRect">
            <a:avLst>
              <a:gd fmla="val 16667" name="adj"/>
            </a:avLst>
          </a:prstGeom>
          <a:solidFill>
            <a:srgbClr val="11232B"/>
          </a:solidFill>
          <a:ln cap="flat" cmpd="sng" w="19050">
            <a:solidFill>
              <a:srgbClr val="00959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8F8F8"/>
                </a:solidFill>
                <a:latin typeface="Montserrat"/>
                <a:ea typeface="Montserrat"/>
                <a:cs typeface="Montserrat"/>
                <a:sym typeface="Montserrat"/>
              </a:rPr>
              <a:t>Quantization</a:t>
            </a:r>
            <a:endParaRPr b="1" sz="1100">
              <a:solidFill>
                <a:srgbClr val="F8F8F8"/>
              </a:solidFill>
              <a:latin typeface="Montserrat"/>
              <a:ea typeface="Montserrat"/>
              <a:cs typeface="Montserrat"/>
              <a:sym typeface="Montserrat"/>
            </a:endParaRPr>
          </a:p>
          <a:p>
            <a:pPr indent="0" lvl="0" marL="0" rtl="0" algn="ctr">
              <a:spcBef>
                <a:spcPts val="0"/>
              </a:spcBef>
              <a:spcAft>
                <a:spcPts val="0"/>
              </a:spcAft>
              <a:buNone/>
            </a:pPr>
            <a:r>
              <a:t/>
            </a:r>
            <a:endParaRPr sz="700">
              <a:solidFill>
                <a:srgbClr val="F8F8F8"/>
              </a:solidFill>
              <a:latin typeface="Montserrat"/>
              <a:ea typeface="Montserrat"/>
              <a:cs typeface="Montserrat"/>
              <a:sym typeface="Montserrat"/>
            </a:endParaRPr>
          </a:p>
          <a:p>
            <a:pPr indent="0" lvl="0" marL="0" rtl="0" algn="ctr">
              <a:spcBef>
                <a:spcPts val="0"/>
              </a:spcBef>
              <a:spcAft>
                <a:spcPts val="0"/>
              </a:spcAft>
              <a:buNone/>
            </a:pPr>
            <a:r>
              <a:rPr lang="en" sz="700">
                <a:solidFill>
                  <a:srgbClr val="9BAEB8"/>
                </a:solidFill>
                <a:latin typeface="Montserrat"/>
                <a:ea typeface="Montserrat"/>
                <a:cs typeface="Montserrat"/>
                <a:sym typeface="Montserrat"/>
              </a:rPr>
              <a:t>Optimization of model weights to lower memory footprint</a:t>
            </a:r>
            <a:endParaRPr b="1">
              <a:solidFill>
                <a:srgbClr val="F8F8F8"/>
              </a:solidFill>
              <a:latin typeface="Montserrat"/>
              <a:ea typeface="Montserrat"/>
              <a:cs typeface="Montserrat"/>
              <a:sym typeface="Montserrat"/>
            </a:endParaRPr>
          </a:p>
        </p:txBody>
      </p:sp>
      <p:sp>
        <p:nvSpPr>
          <p:cNvPr id="115" name="Google Shape;115;p17"/>
          <p:cNvSpPr/>
          <p:nvPr/>
        </p:nvSpPr>
        <p:spPr>
          <a:xfrm>
            <a:off x="2512350" y="3451450"/>
            <a:ext cx="1291200" cy="1035300"/>
          </a:xfrm>
          <a:prstGeom prst="roundRect">
            <a:avLst>
              <a:gd fmla="val 16667" name="adj"/>
            </a:avLst>
          </a:prstGeom>
          <a:solidFill>
            <a:srgbClr val="11232B"/>
          </a:solidFill>
          <a:ln cap="flat" cmpd="sng" w="19050">
            <a:solidFill>
              <a:srgbClr val="00959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8F8F8"/>
                </a:solidFill>
                <a:latin typeface="Montserrat"/>
                <a:ea typeface="Montserrat"/>
                <a:cs typeface="Montserrat"/>
                <a:sym typeface="Montserrat"/>
              </a:rPr>
              <a:t>Compilation</a:t>
            </a:r>
            <a:endParaRPr b="1" sz="1100">
              <a:solidFill>
                <a:srgbClr val="F8F8F8"/>
              </a:solidFill>
              <a:latin typeface="Montserrat"/>
              <a:ea typeface="Montserrat"/>
              <a:cs typeface="Montserrat"/>
              <a:sym typeface="Montserrat"/>
            </a:endParaRPr>
          </a:p>
          <a:p>
            <a:pPr indent="0" lvl="0" marL="0" rtl="0" algn="ctr">
              <a:spcBef>
                <a:spcPts val="0"/>
              </a:spcBef>
              <a:spcAft>
                <a:spcPts val="0"/>
              </a:spcAft>
              <a:buNone/>
            </a:pPr>
            <a:r>
              <a:t/>
            </a:r>
            <a:endParaRPr b="1" sz="700">
              <a:solidFill>
                <a:srgbClr val="F8F8F8"/>
              </a:solidFill>
              <a:latin typeface="Montserrat"/>
              <a:ea typeface="Montserrat"/>
              <a:cs typeface="Montserrat"/>
              <a:sym typeface="Montserrat"/>
            </a:endParaRPr>
          </a:p>
          <a:p>
            <a:pPr indent="0" lvl="0" marL="0" rtl="0" algn="ctr">
              <a:spcBef>
                <a:spcPts val="0"/>
              </a:spcBef>
              <a:spcAft>
                <a:spcPts val="0"/>
              </a:spcAft>
              <a:buNone/>
            </a:pPr>
            <a:r>
              <a:rPr lang="en" sz="700">
                <a:solidFill>
                  <a:srgbClr val="9BAEB8"/>
                </a:solidFill>
                <a:latin typeface="Montserrat"/>
                <a:ea typeface="Montserrat"/>
                <a:cs typeface="Montserrat"/>
                <a:sym typeface="Montserrat"/>
              </a:rPr>
              <a:t>Transfering the model from standard format to FPGA-compatible format</a:t>
            </a:r>
            <a:endParaRPr sz="700">
              <a:solidFill>
                <a:srgbClr val="9BAEB8"/>
              </a:solidFill>
              <a:latin typeface="Montserrat"/>
              <a:ea typeface="Montserrat"/>
              <a:cs typeface="Montserrat"/>
              <a:sym typeface="Montserrat"/>
            </a:endParaRPr>
          </a:p>
        </p:txBody>
      </p:sp>
      <p:sp>
        <p:nvSpPr>
          <p:cNvPr id="116" name="Google Shape;116;p17"/>
          <p:cNvSpPr/>
          <p:nvPr/>
        </p:nvSpPr>
        <p:spPr>
          <a:xfrm>
            <a:off x="311700" y="3451450"/>
            <a:ext cx="1291200" cy="1035300"/>
          </a:xfrm>
          <a:prstGeom prst="roundRect">
            <a:avLst>
              <a:gd fmla="val 16667" name="adj"/>
            </a:avLst>
          </a:prstGeom>
          <a:noFill/>
          <a:ln cap="flat" cmpd="sng" w="19050">
            <a:solidFill>
              <a:srgbClr val="00959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F8F8F8"/>
                </a:solidFill>
                <a:latin typeface="Montserrat"/>
                <a:ea typeface="Montserrat"/>
                <a:cs typeface="Montserrat"/>
                <a:sym typeface="Montserrat"/>
              </a:rPr>
              <a:t>Deployment</a:t>
            </a:r>
            <a:endParaRPr b="1" sz="700">
              <a:solidFill>
                <a:srgbClr val="F8F8F8"/>
              </a:solidFill>
              <a:latin typeface="Montserrat"/>
              <a:ea typeface="Montserrat"/>
              <a:cs typeface="Montserrat"/>
              <a:sym typeface="Montserrat"/>
            </a:endParaRPr>
          </a:p>
        </p:txBody>
      </p:sp>
      <p:cxnSp>
        <p:nvCxnSpPr>
          <p:cNvPr id="117" name="Google Shape;117;p17"/>
          <p:cNvCxnSpPr/>
          <p:nvPr/>
        </p:nvCxnSpPr>
        <p:spPr>
          <a:xfrm>
            <a:off x="1771125" y="2242350"/>
            <a:ext cx="573000" cy="0"/>
          </a:xfrm>
          <a:prstGeom prst="straightConnector1">
            <a:avLst/>
          </a:prstGeom>
          <a:noFill/>
          <a:ln cap="flat" cmpd="sng" w="9525">
            <a:solidFill>
              <a:srgbClr val="F8F8F8"/>
            </a:solidFill>
            <a:prstDash val="solid"/>
            <a:round/>
            <a:headEnd len="med" w="med" type="none"/>
            <a:tailEnd len="med" w="med" type="triangle"/>
          </a:ln>
        </p:spPr>
      </p:cxnSp>
      <p:cxnSp>
        <p:nvCxnSpPr>
          <p:cNvPr id="118" name="Google Shape;118;p17"/>
          <p:cNvCxnSpPr/>
          <p:nvPr/>
        </p:nvCxnSpPr>
        <p:spPr>
          <a:xfrm rot="5400000">
            <a:off x="2795250" y="3105725"/>
            <a:ext cx="573000" cy="0"/>
          </a:xfrm>
          <a:prstGeom prst="straightConnector1">
            <a:avLst/>
          </a:prstGeom>
          <a:noFill/>
          <a:ln cap="flat" cmpd="sng" w="9525">
            <a:solidFill>
              <a:srgbClr val="F8F8F8"/>
            </a:solidFill>
            <a:prstDash val="solid"/>
            <a:round/>
            <a:headEnd len="med" w="med" type="none"/>
            <a:tailEnd len="med" w="med" type="triangle"/>
          </a:ln>
        </p:spPr>
      </p:cxnSp>
      <p:cxnSp>
        <p:nvCxnSpPr>
          <p:cNvPr id="119" name="Google Shape;119;p17"/>
          <p:cNvCxnSpPr/>
          <p:nvPr/>
        </p:nvCxnSpPr>
        <p:spPr>
          <a:xfrm rot="10800000">
            <a:off x="1771125" y="4045300"/>
            <a:ext cx="573000" cy="0"/>
          </a:xfrm>
          <a:prstGeom prst="straightConnector1">
            <a:avLst/>
          </a:prstGeom>
          <a:noFill/>
          <a:ln cap="flat" cmpd="sng" w="9525">
            <a:solidFill>
              <a:srgbClr val="F8F8F8"/>
            </a:solidFill>
            <a:prstDash val="solid"/>
            <a:round/>
            <a:headEnd len="med" w="med" type="none"/>
            <a:tailEnd len="med" w="med" type="triangle"/>
          </a:ln>
        </p:spPr>
      </p:cxnSp>
      <p:sp>
        <p:nvSpPr>
          <p:cNvPr id="120" name="Google Shape;120;p17"/>
          <p:cNvSpPr txBox="1"/>
          <p:nvPr/>
        </p:nvSpPr>
        <p:spPr>
          <a:xfrm>
            <a:off x="1771125" y="1877250"/>
            <a:ext cx="573000" cy="3651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800">
                <a:solidFill>
                  <a:srgbClr val="F8F8F8"/>
                </a:solidFill>
                <a:latin typeface="Montserrat"/>
                <a:ea typeface="Montserrat"/>
                <a:cs typeface="Montserrat"/>
                <a:sym typeface="Montserrat"/>
              </a:rPr>
              <a:t>Model training</a:t>
            </a:r>
            <a:endParaRPr b="1" sz="800">
              <a:solidFill>
                <a:srgbClr val="F8F8F8"/>
              </a:solidFill>
              <a:latin typeface="Montserrat"/>
              <a:ea typeface="Montserrat"/>
              <a:cs typeface="Montserrat"/>
              <a:sym typeface="Montserrat"/>
            </a:endParaRPr>
          </a:p>
        </p:txBody>
      </p:sp>
      <p:sp>
        <p:nvSpPr>
          <p:cNvPr id="121" name="Google Shape;121;p17"/>
          <p:cNvSpPr txBox="1"/>
          <p:nvPr/>
        </p:nvSpPr>
        <p:spPr>
          <a:xfrm>
            <a:off x="3081750" y="2923175"/>
            <a:ext cx="721800" cy="3651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800">
                <a:solidFill>
                  <a:srgbClr val="F8F8F8"/>
                </a:solidFill>
                <a:latin typeface="Montserrat"/>
                <a:ea typeface="Montserrat"/>
                <a:cs typeface="Montserrat"/>
                <a:sym typeface="Montserrat"/>
              </a:rPr>
              <a:t>Optimized model</a:t>
            </a:r>
            <a:endParaRPr b="1" sz="800">
              <a:solidFill>
                <a:srgbClr val="F8F8F8"/>
              </a:solidFill>
              <a:latin typeface="Montserrat"/>
              <a:ea typeface="Montserrat"/>
              <a:cs typeface="Montserrat"/>
              <a:sym typeface="Montserrat"/>
            </a:endParaRPr>
          </a:p>
        </p:txBody>
      </p:sp>
      <p:sp>
        <p:nvSpPr>
          <p:cNvPr id="122" name="Google Shape;122;p17"/>
          <p:cNvSpPr txBox="1"/>
          <p:nvPr/>
        </p:nvSpPr>
        <p:spPr>
          <a:xfrm>
            <a:off x="1771125" y="3603850"/>
            <a:ext cx="573000" cy="4251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en" sz="800">
                <a:solidFill>
                  <a:srgbClr val="F8F8F8"/>
                </a:solidFill>
                <a:latin typeface="Montserrat"/>
                <a:ea typeface="Montserrat"/>
                <a:cs typeface="Montserrat"/>
                <a:sym typeface="Montserrat"/>
              </a:rPr>
              <a:t>FPGA blueprint model</a:t>
            </a:r>
            <a:endParaRPr b="1" sz="800">
              <a:solidFill>
                <a:srgbClr val="F8F8F8"/>
              </a:solidFill>
              <a:latin typeface="Montserrat"/>
              <a:ea typeface="Montserrat"/>
              <a:cs typeface="Montserrat"/>
              <a:sym typeface="Montserrat"/>
            </a:endParaRPr>
          </a:p>
        </p:txBody>
      </p:sp>
      <p:sp>
        <p:nvSpPr>
          <p:cNvPr id="123" name="Google Shape;123;p17"/>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latin typeface="Montserrat"/>
                <a:ea typeface="Montserrat"/>
                <a:cs typeface="Montserrat"/>
                <a:sym typeface="Montserrat"/>
              </a:rPr>
              <a:t>ProtoSDK - Second phase</a:t>
            </a:r>
            <a:endParaRPr sz="2300">
              <a:latin typeface="Montserrat"/>
              <a:ea typeface="Montserrat"/>
              <a:cs typeface="Montserrat"/>
              <a:sym typeface="Montserrat"/>
            </a:endParaRPr>
          </a:p>
        </p:txBody>
      </p:sp>
      <p:pic>
        <p:nvPicPr>
          <p:cNvPr id="124" name="Google Shape;124;p17"/>
          <p:cNvPicPr preferRelativeResize="0"/>
          <p:nvPr/>
        </p:nvPicPr>
        <p:blipFill>
          <a:blip r:embed="rId3">
            <a:alphaModFix/>
          </a:blip>
          <a:stretch>
            <a:fillRect/>
          </a:stretch>
        </p:blipFill>
        <p:spPr>
          <a:xfrm>
            <a:off x="596399" y="3696226"/>
            <a:ext cx="721800" cy="721800"/>
          </a:xfrm>
          <a:prstGeom prst="rect">
            <a:avLst/>
          </a:prstGeom>
          <a:noFill/>
          <a:ln>
            <a:noFill/>
          </a:ln>
        </p:spPr>
      </p:pic>
      <p:sp>
        <p:nvSpPr>
          <p:cNvPr id="125" name="Google Shape;125;p17"/>
          <p:cNvSpPr txBox="1"/>
          <p:nvPr/>
        </p:nvSpPr>
        <p:spPr>
          <a:xfrm>
            <a:off x="525075" y="1017725"/>
            <a:ext cx="30651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00959F"/>
                </a:solidFill>
                <a:latin typeface="Montserrat Medium"/>
                <a:ea typeface="Montserrat Medium"/>
                <a:cs typeface="Montserrat Medium"/>
                <a:sym typeface="Montserrat Medium"/>
              </a:rPr>
              <a:t>Accelerate data processing and minimize power consumption on embedded systems by utilizing FPGAs</a:t>
            </a:r>
            <a:endParaRPr sz="1000">
              <a:solidFill>
                <a:srgbClr val="00959F"/>
              </a:solidFill>
              <a:latin typeface="Montserrat Medium"/>
              <a:ea typeface="Montserrat Medium"/>
              <a:cs typeface="Montserrat Medium"/>
              <a:sym typeface="Montserrat Medium"/>
            </a:endParaRPr>
          </a:p>
        </p:txBody>
      </p:sp>
      <p:sp>
        <p:nvSpPr>
          <p:cNvPr id="126" name="Google Shape;126;p17"/>
          <p:cNvSpPr txBox="1"/>
          <p:nvPr/>
        </p:nvSpPr>
        <p:spPr>
          <a:xfrm>
            <a:off x="4724400" y="1250850"/>
            <a:ext cx="30258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959F"/>
                </a:solidFill>
                <a:latin typeface="Montserrat"/>
                <a:ea typeface="Montserrat"/>
                <a:cs typeface="Montserrat"/>
                <a:sym typeface="Montserrat"/>
              </a:rPr>
              <a:t>Product description</a:t>
            </a:r>
            <a:endParaRPr b="1">
              <a:solidFill>
                <a:srgbClr val="00959F"/>
              </a:solidFill>
              <a:latin typeface="Montserrat"/>
              <a:ea typeface="Montserrat"/>
              <a:cs typeface="Montserrat"/>
              <a:sym typeface="Montserrat"/>
            </a:endParaRPr>
          </a:p>
        </p:txBody>
      </p:sp>
      <p:sp>
        <p:nvSpPr>
          <p:cNvPr id="127" name="Google Shape;127;p17"/>
          <p:cNvSpPr txBox="1"/>
          <p:nvPr/>
        </p:nvSpPr>
        <p:spPr>
          <a:xfrm>
            <a:off x="4724400" y="1566650"/>
            <a:ext cx="3201300" cy="11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8F8F8"/>
                </a:solidFill>
                <a:latin typeface="Montserrat Medium"/>
                <a:ea typeface="Montserrat Medium"/>
                <a:cs typeface="Montserrat Medium"/>
                <a:sym typeface="Montserrat Medium"/>
              </a:rPr>
              <a:t>ProtoSDK is a product that enables users to deploy AI models to FPGAs by utilizing a streamlined pipeline from model quantization to inference on FPGAs. The pipeline offers a no-code configuration of selected AI models and automatic deployment to selected FPGA boards.</a:t>
            </a:r>
            <a:endParaRPr sz="1000">
              <a:solidFill>
                <a:srgbClr val="F8F8F8"/>
              </a:solidFill>
              <a:latin typeface="Montserrat Medium"/>
              <a:ea typeface="Montserrat Medium"/>
              <a:cs typeface="Montserrat Medium"/>
              <a:sym typeface="Montserrat Medium"/>
            </a:endParaRPr>
          </a:p>
        </p:txBody>
      </p:sp>
      <p:sp>
        <p:nvSpPr>
          <p:cNvPr id="128" name="Google Shape;128;p17"/>
          <p:cNvSpPr txBox="1"/>
          <p:nvPr/>
        </p:nvSpPr>
        <p:spPr>
          <a:xfrm>
            <a:off x="4724400" y="3091300"/>
            <a:ext cx="30651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959F"/>
                </a:solidFill>
                <a:latin typeface="Montserrat"/>
                <a:ea typeface="Montserrat"/>
                <a:cs typeface="Montserrat"/>
                <a:sym typeface="Montserrat"/>
              </a:rPr>
              <a:t>ProtoSDK was successfully tested on ESA OPS-SAT satellite in space!</a:t>
            </a:r>
            <a:endParaRPr b="1" sz="1000">
              <a:solidFill>
                <a:srgbClr val="00959F"/>
              </a:solidFill>
              <a:latin typeface="Montserrat"/>
              <a:ea typeface="Montserrat"/>
              <a:cs typeface="Montserrat"/>
              <a:sym typeface="Montserrat"/>
            </a:endParaRPr>
          </a:p>
        </p:txBody>
      </p:sp>
      <p:pic>
        <p:nvPicPr>
          <p:cNvPr id="129" name="Google Shape;129;p17"/>
          <p:cNvPicPr preferRelativeResize="0"/>
          <p:nvPr/>
        </p:nvPicPr>
        <p:blipFill>
          <a:blip r:embed="rId4">
            <a:alphaModFix/>
          </a:blip>
          <a:stretch>
            <a:fillRect/>
          </a:stretch>
        </p:blipFill>
        <p:spPr>
          <a:xfrm>
            <a:off x="7750200" y="203550"/>
            <a:ext cx="1296604" cy="814176"/>
          </a:xfrm>
          <a:prstGeom prst="rect">
            <a:avLst/>
          </a:prstGeom>
          <a:noFill/>
          <a:ln>
            <a:noFill/>
          </a:ln>
        </p:spPr>
      </p:pic>
      <p:sp>
        <p:nvSpPr>
          <p:cNvPr id="130" name="Google Shape;130;p17"/>
          <p:cNvSpPr txBox="1"/>
          <p:nvPr/>
        </p:nvSpPr>
        <p:spPr>
          <a:xfrm>
            <a:off x="3590175" y="832625"/>
            <a:ext cx="1537800" cy="279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1018"/>
              <a:buNone/>
            </a:pPr>
            <a:r>
              <a:rPr lang="en" sz="1408">
                <a:solidFill>
                  <a:srgbClr val="F8F8F8"/>
                </a:solidFill>
                <a:latin typeface="Montserrat Medium"/>
                <a:ea typeface="Montserrat Medium"/>
                <a:cs typeface="Montserrat Medium"/>
                <a:sym typeface="Montserrat Medium"/>
              </a:rPr>
              <a:t>TRL: 4-6/7</a:t>
            </a:r>
            <a:endParaRPr sz="1408">
              <a:solidFill>
                <a:srgbClr val="F8F8F8"/>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8"/>
          <p:cNvSpPr txBox="1"/>
          <p:nvPr>
            <p:ph idx="4294967295" type="title"/>
          </p:nvPr>
        </p:nvSpPr>
        <p:spPr>
          <a:xfrm>
            <a:off x="311700" y="445025"/>
            <a:ext cx="8520600" cy="57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300">
                <a:solidFill>
                  <a:srgbClr val="152F39"/>
                </a:solidFill>
                <a:latin typeface="Montserrat"/>
                <a:ea typeface="Montserrat"/>
                <a:cs typeface="Montserrat"/>
                <a:sym typeface="Montserrat"/>
              </a:rPr>
              <a:t>Quantization - Brevitas</a:t>
            </a:r>
            <a:endParaRPr sz="2300">
              <a:solidFill>
                <a:srgbClr val="152F39"/>
              </a:solidFill>
              <a:latin typeface="Montserrat"/>
              <a:ea typeface="Montserrat"/>
              <a:cs typeface="Montserrat"/>
              <a:sym typeface="Montserrat"/>
            </a:endParaRPr>
          </a:p>
        </p:txBody>
      </p:sp>
      <p:pic>
        <p:nvPicPr>
          <p:cNvPr id="136" name="Google Shape;136;p18"/>
          <p:cNvPicPr preferRelativeResize="0"/>
          <p:nvPr/>
        </p:nvPicPr>
        <p:blipFill>
          <a:blip r:embed="rId3">
            <a:alphaModFix/>
          </a:blip>
          <a:stretch>
            <a:fillRect/>
          </a:stretch>
        </p:blipFill>
        <p:spPr>
          <a:xfrm>
            <a:off x="897200" y="1205495"/>
            <a:ext cx="2755250" cy="1141104"/>
          </a:xfrm>
          <a:prstGeom prst="rect">
            <a:avLst/>
          </a:prstGeom>
          <a:noFill/>
          <a:ln>
            <a:noFill/>
          </a:ln>
        </p:spPr>
      </p:pic>
      <p:pic>
        <p:nvPicPr>
          <p:cNvPr id="137" name="Google Shape;137;p18"/>
          <p:cNvPicPr preferRelativeResize="0"/>
          <p:nvPr/>
        </p:nvPicPr>
        <p:blipFill>
          <a:blip r:embed="rId4">
            <a:alphaModFix/>
          </a:blip>
          <a:stretch>
            <a:fillRect/>
          </a:stretch>
        </p:blipFill>
        <p:spPr>
          <a:xfrm>
            <a:off x="897200" y="2693725"/>
            <a:ext cx="2755251" cy="1673825"/>
          </a:xfrm>
          <a:prstGeom prst="rect">
            <a:avLst/>
          </a:prstGeom>
          <a:noFill/>
          <a:ln>
            <a:noFill/>
          </a:ln>
        </p:spPr>
      </p:pic>
      <p:sp>
        <p:nvSpPr>
          <p:cNvPr id="138" name="Google Shape;138;p18"/>
          <p:cNvSpPr txBox="1"/>
          <p:nvPr/>
        </p:nvSpPr>
        <p:spPr>
          <a:xfrm>
            <a:off x="5188525" y="1252700"/>
            <a:ext cx="3057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QAT (Quantization-aware training)</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Implementation of neural network layers based on their quantized counterparts from Brevitas (+ natively supported PyTorch layers)</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Enables per layer configuration of quantization depth</a:t>
            </a:r>
            <a:endParaRPr sz="900">
              <a:solidFill>
                <a:srgbClr val="122830"/>
              </a:solidFill>
              <a:latin typeface="Montserrat"/>
              <a:ea typeface="Montserrat"/>
              <a:cs typeface="Montserrat"/>
              <a:sym typeface="Montserrat"/>
            </a:endParaRPr>
          </a:p>
        </p:txBody>
      </p:sp>
      <p:sp>
        <p:nvSpPr>
          <p:cNvPr id="139" name="Google Shape;139;p18"/>
          <p:cNvSpPr txBox="1"/>
          <p:nvPr/>
        </p:nvSpPr>
        <p:spPr>
          <a:xfrm>
            <a:off x="5188525" y="2321488"/>
            <a:ext cx="3057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152F39"/>
                </a:solidFill>
                <a:latin typeface="Montserrat"/>
                <a:ea typeface="Montserrat"/>
                <a:cs typeface="Montserrat"/>
                <a:sym typeface="Montserrat"/>
              </a:rPr>
              <a:t>Export to QONNX (Quantized ONNX)</a:t>
            </a:r>
            <a:endParaRPr b="1" sz="1100">
              <a:solidFill>
                <a:srgbClr val="152F39"/>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FINN adaptation - models exported to QONNX can be further used in FINN to streamline the model</a:t>
            </a:r>
            <a:endParaRPr sz="900">
              <a:solidFill>
                <a:srgbClr val="122830"/>
              </a:solidFill>
              <a:latin typeface="Montserrat"/>
              <a:ea typeface="Montserrat"/>
              <a:cs typeface="Montserrat"/>
              <a:sym typeface="Montserrat"/>
            </a:endParaRPr>
          </a:p>
          <a:p>
            <a:pPr indent="-285750" lvl="0" marL="457200" rtl="0" algn="l">
              <a:spcBef>
                <a:spcPts val="0"/>
              </a:spcBef>
              <a:spcAft>
                <a:spcPts val="0"/>
              </a:spcAft>
              <a:buClr>
                <a:srgbClr val="122830"/>
              </a:buClr>
              <a:buSzPts val="900"/>
              <a:buFont typeface="Montserrat"/>
              <a:buChar char="●"/>
            </a:pPr>
            <a:r>
              <a:rPr lang="en" sz="900">
                <a:solidFill>
                  <a:srgbClr val="122830"/>
                </a:solidFill>
                <a:latin typeface="Montserrat"/>
                <a:ea typeface="Montserrat"/>
                <a:cs typeface="Montserrat"/>
                <a:sym typeface="Montserrat"/>
              </a:rPr>
              <a:t>Netron compatibility - allows for inspection of the network structure</a:t>
            </a:r>
            <a:endParaRPr sz="900">
              <a:solidFill>
                <a:srgbClr val="12283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