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6" r:id="rId2"/>
    <p:sldMasterId id="2147483662" r:id="rId3"/>
    <p:sldMasterId id="2147483701" r:id="rId4"/>
  </p:sldMasterIdLst>
  <p:notesMasterIdLst>
    <p:notesMasterId r:id="rId22"/>
  </p:notesMasterIdLst>
  <p:sldIdLst>
    <p:sldId id="256" r:id="rId5"/>
    <p:sldId id="257" r:id="rId6"/>
    <p:sldId id="258" r:id="rId7"/>
    <p:sldId id="260" r:id="rId8"/>
    <p:sldId id="261" r:id="rId9"/>
    <p:sldId id="262" r:id="rId10"/>
    <p:sldId id="273" r:id="rId11"/>
    <p:sldId id="283" r:id="rId12"/>
    <p:sldId id="284" r:id="rId13"/>
    <p:sldId id="286" r:id="rId14"/>
    <p:sldId id="289" r:id="rId15"/>
    <p:sldId id="288" r:id="rId16"/>
    <p:sldId id="291" r:id="rId17"/>
    <p:sldId id="275" r:id="rId18"/>
    <p:sldId id="282" r:id="rId19"/>
    <p:sldId id="276" r:id="rId20"/>
    <p:sldId id="277" r:id="rId2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6CC"/>
    <a:srgbClr val="17BC79"/>
    <a:srgbClr val="EABC8F"/>
    <a:srgbClr val="F29B3B"/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/>
    <p:restoredTop sz="86647"/>
  </p:normalViewPr>
  <p:slideViewPr>
    <p:cSldViewPr snapToGrid="0">
      <p:cViewPr varScale="1">
        <p:scale>
          <a:sx n="103" d="100"/>
          <a:sy n="103" d="100"/>
        </p:scale>
        <p:origin x="131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9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C2BC2-301A-444C-892E-6D4D580995E8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A607E-D6CB-324A-83F0-179703AC9DD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409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.int/Enabling_Support/Space_Engineering_Technology/Shaping_the_Future/About_the_General_Support_Technology_Programme_GST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xiphera.com/hardware-trust-engines/secure-boot/" TargetMode="External"/><Relationship Id="rId5" Type="http://schemas.openxmlformats.org/officeDocument/2006/relationships/hyperlink" Target="https://xiphera.com/hardware-trust-engines/" TargetMode="External"/><Relationship Id="rId4" Type="http://schemas.openxmlformats.org/officeDocument/2006/relationships/hyperlink" Target="http://www.gaisler.com/GR76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607E-D6CB-324A-83F0-179703AC9DD9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6947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43DD9-A118-7625-FAD3-02B3668CA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>
            <a:extLst>
              <a:ext uri="{FF2B5EF4-FFF2-40B4-BE49-F238E27FC236}">
                <a16:creationId xmlns:a16="http://schemas.microsoft.com/office/drawing/2014/main" id="{3BDE2273-5C7A-D244-4FD8-B95636929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41" name="PlaceHolder 2">
            <a:extLst>
              <a:ext uri="{FF2B5EF4-FFF2-40B4-BE49-F238E27FC236}">
                <a16:creationId xmlns:a16="http://schemas.microsoft.com/office/drawing/2014/main" id="{A68A6E09-B87C-A6A3-60FD-34CBDEBA8DD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642" name="PlaceHolder 3">
            <a:extLst>
              <a:ext uri="{FF2B5EF4-FFF2-40B4-BE49-F238E27FC236}">
                <a16:creationId xmlns:a16="http://schemas.microsoft.com/office/drawing/2014/main" id="{0CA70938-36E4-C6E2-A002-B7C3E46A884A}"/>
              </a:ext>
            </a:extLst>
          </p:cNvPr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FI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2D4CE06-43EE-458D-920C-C9324E0B67B5}" type="slidenum">
              <a:rPr lang="en-FI" sz="1200" b="0" strike="noStrike" spc="-1">
                <a:latin typeface="Times New Roman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2169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D4F8B-D642-38F0-E70C-D776F8306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>
            <a:extLst>
              <a:ext uri="{FF2B5EF4-FFF2-40B4-BE49-F238E27FC236}">
                <a16:creationId xmlns:a16="http://schemas.microsoft.com/office/drawing/2014/main" id="{4D4A65A1-23D5-5977-88CB-9CF81CA04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41" name="PlaceHolder 2">
            <a:extLst>
              <a:ext uri="{FF2B5EF4-FFF2-40B4-BE49-F238E27FC236}">
                <a16:creationId xmlns:a16="http://schemas.microsoft.com/office/drawing/2014/main" id="{4C4DFD27-D163-2D23-EFC1-3148E397BD5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642" name="PlaceHolder 3">
            <a:extLst>
              <a:ext uri="{FF2B5EF4-FFF2-40B4-BE49-F238E27FC236}">
                <a16:creationId xmlns:a16="http://schemas.microsoft.com/office/drawing/2014/main" id="{C4E50F69-AB93-3A1A-79D7-4B61CD12B6BA}"/>
              </a:ext>
            </a:extLst>
          </p:cNvPr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FI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2D4CE06-43EE-458D-920C-C9324E0B67B5}" type="slidenum">
              <a:rPr lang="en-FI" sz="1200" b="0" strike="noStrike" spc="-1">
                <a:latin typeface="Times New Roman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0799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C76C3-4362-9734-96AC-E4ABC537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>
            <a:extLst>
              <a:ext uri="{FF2B5EF4-FFF2-40B4-BE49-F238E27FC236}">
                <a16:creationId xmlns:a16="http://schemas.microsoft.com/office/drawing/2014/main" id="{1331E1DE-A56B-C88D-52E5-95881180D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41" name="PlaceHolder 2">
            <a:extLst>
              <a:ext uri="{FF2B5EF4-FFF2-40B4-BE49-F238E27FC236}">
                <a16:creationId xmlns:a16="http://schemas.microsoft.com/office/drawing/2014/main" id="{E8A7BF04-F79D-5F84-C949-08DC10130DD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642" name="PlaceHolder 3">
            <a:extLst>
              <a:ext uri="{FF2B5EF4-FFF2-40B4-BE49-F238E27FC236}">
                <a16:creationId xmlns:a16="http://schemas.microsoft.com/office/drawing/2014/main" id="{4C5B5D9C-425F-BF9D-F198-70F02BD22CFB}"/>
              </a:ext>
            </a:extLst>
          </p:cNvPr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FI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2D4CE06-43EE-458D-920C-C9324E0B67B5}" type="slidenum">
              <a:rPr lang="en-FI" sz="1200" b="0" strike="noStrike" spc="-1">
                <a:latin typeface="Times New Roman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079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BC1DF-DB89-168B-1ACA-F90068FA6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>
            <a:extLst>
              <a:ext uri="{FF2B5EF4-FFF2-40B4-BE49-F238E27FC236}">
                <a16:creationId xmlns:a16="http://schemas.microsoft.com/office/drawing/2014/main" id="{32957E9F-FB07-1ADD-DFBA-FDAE0496A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41" name="PlaceHolder 2">
            <a:extLst>
              <a:ext uri="{FF2B5EF4-FFF2-40B4-BE49-F238E27FC236}">
                <a16:creationId xmlns:a16="http://schemas.microsoft.com/office/drawing/2014/main" id="{38DB4C2D-4E37-9ED3-6196-66C0FD43B8A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642" name="PlaceHolder 3">
            <a:extLst>
              <a:ext uri="{FF2B5EF4-FFF2-40B4-BE49-F238E27FC236}">
                <a16:creationId xmlns:a16="http://schemas.microsoft.com/office/drawing/2014/main" id="{96CF2A95-9F8C-B655-556E-57463FFFF4C7}"/>
              </a:ext>
            </a:extLst>
          </p:cNvPr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FI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2D4CE06-43EE-458D-920C-C9324E0B67B5}" type="slidenum">
              <a:rPr lang="en-FI" sz="1200" b="0" strike="noStrike" spc="-1">
                <a:latin typeface="Times New Roman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245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Sept 10, 2024: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Xiphera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 announces a project for developing quantum-resilient Authenticated Boot and Hardware Root of Trust solutions for space-grade semiconductor architectures.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Solutions ensure trust in the digital hardware components and system configurations in space and satellite infrastructures.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Xiphera’s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 implementations are based on hybrid cryptography – a combination of traditional and Post-Quantum Cryptography (PQC) – thus ensuring the security of the system throughout its life cycle. 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The development project is partially financed by the European Space Agency, as part of its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  <a:hlinkClick r:id="rId3"/>
              </a:rPr>
              <a:t>General Support Technology Program (GSTP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). The solutions have been designed in close co-operation with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Frontgrade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Gaisler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, a leading Swedish developer of space-grade electronics. Authenticated Boot is planned to be integrated into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  <a:hlinkClick r:id="rId4"/>
              </a:rPr>
              <a:t>Frontgrade Gaisler’s space-grade GR765 processor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The Authenticated Boot and Hardware Root of Trust technologies are productised for general availability in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Xiphera’s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  <a:hlinkClick r:id="rId5"/>
              </a:rPr>
              <a:t>nQrux® family of Hardware Trust Engines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 – highly optimised and customisable security solutions for FPGAs and ASICs. The first released product is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  <a:hlinkClick r:id="rId6"/>
              </a:rPr>
              <a:t>nQrux® Secure Boot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GillSans" panose="020B0A02020104020203" pitchFamily="34" charset="77"/>
              </a:rPr>
              <a:t>, available immediately for semiconductor and equipment vendors in space technology and other industrial and critical infrastructure sectors.</a:t>
            </a:r>
          </a:p>
          <a:p>
            <a:endParaRPr lang="en-GB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pPr algn="r">
              <a:buNone/>
            </a:pPr>
            <a:fld id="{51A85C4F-10EE-47AA-A984-92748B948799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829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A607E-D6CB-324A-83F0-179703AC9DD9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6363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FI" sz="2000" b="0" strike="noStrike" spc="-1">
                <a:latin typeface="Arial"/>
              </a:rPr>
              <a:t>Technical version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FI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0808B64-ACC5-4042-9BB5-92558EF11680}" type="slidenum">
              <a:rPr lang="en-FI" sz="1200" b="0" strike="noStrike" spc="-1">
                <a:latin typeface="Times New Roman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The block diagram displays typical computing platform, which consists of:</a:t>
            </a:r>
            <a:endParaRPr lang="en-US" sz="2000" b="0" strike="noStrike" spc="-1" dirty="0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Non-volatile memory</a:t>
            </a:r>
            <a:endParaRPr lang="en-US" sz="2000" b="0" strike="noStrike" spc="-1" dirty="0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fi-FI" sz="2000" b="0" strike="noStrike" spc="-1" dirty="0">
                <a:solidFill>
                  <a:srgbClr val="000000"/>
                </a:solidFill>
                <a:latin typeface="Times New Roman"/>
              </a:rPr>
              <a:t>An IC </a:t>
            </a:r>
            <a:r>
              <a:rPr lang="fi-FI" sz="2000" b="0" strike="noStrike" spc="-1" dirty="0" err="1">
                <a:solidFill>
                  <a:srgbClr val="000000"/>
                </a:solidFill>
                <a:latin typeface="Times New Roman"/>
              </a:rPr>
              <a:t>performing</a:t>
            </a:r>
            <a:r>
              <a:rPr lang="fi-FI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i-FI" sz="2000" b="0" strike="noStrike" spc="-1" dirty="0" err="1">
                <a:solidFill>
                  <a:srgbClr val="000000"/>
                </a:solidFill>
                <a:latin typeface="Times New Roman"/>
              </a:rPr>
              <a:t>power-up</a:t>
            </a:r>
            <a:r>
              <a:rPr lang="fi-FI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fi-FI" sz="2000" b="0" strike="noStrike" spc="-1" dirty="0" err="1">
                <a:solidFill>
                  <a:srgbClr val="000000"/>
                </a:solidFill>
                <a:latin typeface="Times New Roman"/>
              </a:rPr>
              <a:t>sequence</a:t>
            </a:r>
            <a:r>
              <a:rPr lang="fi-FI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en-US" sz="2000" b="0" strike="noStrike" spc="-1" dirty="0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Other components which are used on the operation of a platform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FI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EBB9F4A-3112-452F-951F-F436215D35CD}" type="slidenum">
              <a:rPr lang="en-FI" sz="1200" b="0" strike="noStrike" spc="-1">
                <a:latin typeface="Times New Roman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Non-volatile memory holds typically boot-image of system processor and also typically critical configuration parameters for the physical an logical components on the computing platform.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The power-up process may include several boot-loading stages as systems such as SoC or multi-chip computing platforms are relatively common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When we look at typical platform block diagram, it is obvious that the non-volatile memory can be programmed either via external physical programming connector or via CPU or FPGA interface.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When we start CREATING trust in Computing platform, it is mandatory that the FPGA or CPU provide secure operating environment.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FI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F90344F-71DA-493C-A4CE-9465984FA767}" type="slidenum">
              <a:rPr lang="en-FI" sz="1200" b="0" strike="noStrike" spc="-1">
                <a:latin typeface="Times New Roman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Therefore, the first step on CREATING TRUST IN COMPUTING PLATFORM is to: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- Guarantee that non-volatile memory content is not tampered with and holds only content the platform is supposed to contain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</a:rPr>
              <a:t>- At the end of the presentation we show one approach how to protect boot-image and capitalize the agility of FPGA to protect complete system</a:t>
            </a: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FI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C1A30FC-B7A8-4F5A-A4CB-5052A860F74C}" type="slidenum">
              <a:rPr lang="en-FI" sz="1200" b="0" strike="noStrike" spc="-1">
                <a:latin typeface="Times New Roman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pPr algn="r">
              <a:buNone/>
            </a:pPr>
            <a:fld id="{51A85C4F-10EE-47AA-A984-92748B948799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430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5D8AF-D6E1-E87A-62F5-CA2528AE3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>
            <a:extLst>
              <a:ext uri="{FF2B5EF4-FFF2-40B4-BE49-F238E27FC236}">
                <a16:creationId xmlns:a16="http://schemas.microsoft.com/office/drawing/2014/main" id="{77E08EC9-C4A1-F523-AED8-ECFEA09EA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41" name="PlaceHolder 2">
            <a:extLst>
              <a:ext uri="{FF2B5EF4-FFF2-40B4-BE49-F238E27FC236}">
                <a16:creationId xmlns:a16="http://schemas.microsoft.com/office/drawing/2014/main" id="{223DCA81-2F1F-E94E-ABE2-48FD5F5041B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642" name="PlaceHolder 3">
            <a:extLst>
              <a:ext uri="{FF2B5EF4-FFF2-40B4-BE49-F238E27FC236}">
                <a16:creationId xmlns:a16="http://schemas.microsoft.com/office/drawing/2014/main" id="{B1337DE1-659A-053A-04B1-11C8D955216D}"/>
              </a:ext>
            </a:extLst>
          </p:cNvPr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FI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2D4CE06-43EE-458D-920C-C9324E0B67B5}" type="slidenum">
              <a:rPr lang="en-FI" sz="1200" b="0" strike="noStrike" spc="-1">
                <a:latin typeface="Times New Roman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63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66E7B-0F55-7770-69E8-717DA5DD1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>
            <a:extLst>
              <a:ext uri="{FF2B5EF4-FFF2-40B4-BE49-F238E27FC236}">
                <a16:creationId xmlns:a16="http://schemas.microsoft.com/office/drawing/2014/main" id="{778FA895-9CE3-AF66-8FEE-17ED84DEC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41" name="PlaceHolder 2">
            <a:extLst>
              <a:ext uri="{FF2B5EF4-FFF2-40B4-BE49-F238E27FC236}">
                <a16:creationId xmlns:a16="http://schemas.microsoft.com/office/drawing/2014/main" id="{43C82098-7F88-4904-6980-01B9324D2E7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642" name="PlaceHolder 3">
            <a:extLst>
              <a:ext uri="{FF2B5EF4-FFF2-40B4-BE49-F238E27FC236}">
                <a16:creationId xmlns:a16="http://schemas.microsoft.com/office/drawing/2014/main" id="{9B3100CB-DE99-765A-B8B7-E4305DF3117A}"/>
              </a:ext>
            </a:extLst>
          </p:cNvPr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FI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2D4CE06-43EE-458D-920C-C9324E0B67B5}" type="slidenum">
              <a:rPr lang="en-FI" sz="1200" b="0" strike="noStrike" spc="-1">
                <a:latin typeface="Times New Roman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604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CCF6-4B50-7356-3631-68F1FA4C3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552271"/>
            <a:ext cx="7315200" cy="2052056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7BBB2-297A-09A4-29F1-6FEA71100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41273"/>
            <a:ext cx="9144000" cy="119841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2BBE9-4126-7FB4-3C68-58BDBF66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AF12A-FAEA-B457-E8E0-AE89EB52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DBB62-22AF-65F7-3157-94DB7FA0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F2D98-D6F1-BB73-B07C-4F3A9E65D9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1883" y="243288"/>
            <a:ext cx="5871354" cy="21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7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A661-2FDD-3A08-3C2F-DE8F33DD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9740-8027-33CE-B79C-8E97D1E62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6A5C-2038-85E4-D962-C640C7EB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21C93-6DD8-D045-71E5-ADB63DAF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FCD-6334-E183-956E-2327B604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972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98A4-81F7-4439-7FFD-7707DDE1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47AE-0CB5-0278-22C8-E96FCC7B0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641CE-CE28-8B34-4F2E-EC34CB790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734F0-2402-CBDE-CE32-78822AB9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E94E0-3A01-0BD9-91CE-6ABFCE4E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AEFF2-5718-7609-E2F9-D3AB807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221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72A8-5EDC-BE9F-1DA2-F064740C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D73AE-B917-51BA-05CB-24D88F38B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Gill Sans SemiBold" panose="020B0502020104020203" pitchFamily="34" charset="-79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CB128-6CF6-F030-6366-5B3C659B6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02149-C2A2-7C8B-2108-03D41C654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Gill Sans SemiBold" panose="020B0502020104020203" pitchFamily="34" charset="-79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28480-783C-28C8-C9BC-A0CBCB111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6AE1A-EFCD-5102-CD9E-E86F5060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BBF91-763E-F426-BC0F-4BDEBDE7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B3105-94C0-A0B1-5440-A48060E0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44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8968-AAA2-4B3F-2649-1BC8DE78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23A07-587C-9D86-C18B-9BCEA84F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9FA77-8F89-4E74-0582-DA507580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D6894-0DDF-BCC6-4EAA-791C3972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1383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CB3CE-3643-7768-F747-6F473DCD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F921E-3945-2829-49EC-BAFC2089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ACB33-D284-F731-F29B-DB9A08E6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8634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4F55-53CD-B9AE-3A40-D604CC60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3305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599B9-70A5-746A-F210-4F8B02676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E437E-AB05-EC38-7867-6582C4807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4967E-0FAD-94E9-9943-6924DF4F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33CE1-575C-522A-5F2A-2E045CE5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D093A-3CC3-F4D6-8E57-9F5B5392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254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95969-7330-11EE-5958-CA9715EFE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E287A-5E4A-22B9-0A36-5FD04EE33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01662-B870-5F0A-67E0-09DA5A3F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2BE3B-8A1B-B3B8-818A-D1EDD829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0A3FF-53E1-AA6B-70D4-9166BC7F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4340C3-DE2C-F330-7052-10B56EC1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3305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5933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566BED5-84C8-4869-B971-7E74D33A9D4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950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A661-2FDD-3A08-3C2F-DE8F33DD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9740-8027-33CE-B79C-8E97D1E62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6A5C-2038-85E4-D962-C640C7EB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21C93-6DD8-D045-71E5-ADB63DAF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FCD-6334-E183-956E-2327B604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9518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98A4-81F7-4439-7FFD-7707DDE1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D47AE-0CB5-0278-22C8-E96FCC7B0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641CE-CE28-8B34-4F2E-EC34CB790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734F0-2402-CBDE-CE32-78822AB9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E94E0-3A01-0BD9-91CE-6ABFCE4E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AEFF2-5718-7609-E2F9-D3AB807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0689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CCF6-4B50-7356-3631-68F1FA4C3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552271"/>
            <a:ext cx="7315200" cy="2052056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7BBB2-297A-09A4-29F1-6FEA71100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41273"/>
            <a:ext cx="9144000" cy="119841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2BBE9-4126-7FB4-3C68-58BDBF66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AF12A-FAEA-B457-E8E0-AE89EB52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DBB62-22AF-65F7-3157-94DB7FA0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F2D98-D6F1-BB73-B07C-4F3A9E65D9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1883" y="243288"/>
            <a:ext cx="5871354" cy="21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1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72A8-5EDC-BE9F-1DA2-F064740C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D73AE-B917-51BA-05CB-24D88F38B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Gill Sans SemiBold" panose="020B0502020104020203" pitchFamily="34" charset="-79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CB128-6CF6-F030-6366-5B3C659B6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02149-C2A2-7C8B-2108-03D41C654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Gill Sans SemiBold" panose="020B0502020104020203" pitchFamily="34" charset="-79"/>
                <a:cs typeface="Gill Sans SemiBold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28480-783C-28C8-C9BC-A0CBCB111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6AE1A-EFCD-5102-CD9E-E86F5060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BBF91-763E-F426-BC0F-4BDEBDE7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B3105-94C0-A0B1-5440-A48060E0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667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8968-AAA2-4B3F-2649-1BC8DE78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23A07-587C-9D86-C18B-9BCEA84F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9FA77-8F89-4E74-0582-DA507580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D6894-0DDF-BCC6-4EAA-791C3972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58744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CB3CE-3643-7768-F747-6F473DCD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F921E-3945-2829-49EC-BAFC2089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ACB33-D284-F731-F29B-DB9A08E6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0970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4F55-53CD-B9AE-3A40-D604CC60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3305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599B9-70A5-746A-F210-4F8B02676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E437E-AB05-EC38-7867-6582C4807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4967E-0FAD-94E9-9943-6924DF4F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33CE1-575C-522A-5F2A-2E045CE5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D093A-3CC3-F4D6-8E57-9F5B5392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99922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95969-7330-11EE-5958-CA9715EFE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E287A-5E4A-22B9-0A36-5FD04EE33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01662-B870-5F0A-67E0-09DA5A3F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2BE3B-8A1B-B3B8-818A-D1EDD829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0A3FF-53E1-AA6B-70D4-9166BC7F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4340C3-DE2C-F330-7052-10B56EC1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3305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6495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A661-2FDD-3A08-3C2F-DE8F33DD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2255946"/>
            <a:ext cx="4821381" cy="23461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9740-8027-33CE-B79C-8E97D1E6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3" y="789709"/>
            <a:ext cx="6165272" cy="540947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6A5C-2038-85E4-D962-C640C7EB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21C93-6DD8-D045-71E5-ADB63DAF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FCD-6334-E183-956E-2327B604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70940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A661-2FDD-3A08-3C2F-DE8F33DD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963" y="328767"/>
            <a:ext cx="6948648" cy="1173054"/>
          </a:xfrm>
        </p:spPr>
        <p:txBody>
          <a:bodyPr/>
          <a:lstStyle>
            <a:lvl1pPr>
              <a:defRPr>
                <a:solidFill>
                  <a:srgbClr val="34343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9740-8027-33CE-B79C-8E97D1E6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963" y="1672046"/>
            <a:ext cx="6948648" cy="454020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6A5C-2038-85E4-D962-C640C7EB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21C93-6DD8-D045-71E5-ADB63DAF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FCD-6334-E183-956E-2327B604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606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A661-2FDD-3A08-3C2F-DE8F33DD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57" y="254627"/>
            <a:ext cx="6948648" cy="1173054"/>
          </a:xfrm>
        </p:spPr>
        <p:txBody>
          <a:bodyPr/>
          <a:lstStyle>
            <a:lvl1pPr>
              <a:defRPr>
                <a:solidFill>
                  <a:srgbClr val="34343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9740-8027-33CE-B79C-8E97D1E6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57" y="1621913"/>
            <a:ext cx="6948648" cy="454020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6A5C-2038-85E4-D962-C640C7EB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21C93-6DD8-D045-71E5-ADB63DAF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FCD-6334-E183-956E-2327B604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70774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115F-07E9-9F55-5704-0AEECC1F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bg1">
              <a:alpha val="76702"/>
            </a:schemeClr>
          </a:solidFill>
        </p:spPr>
        <p:txBody>
          <a:bodyPr anchor="ctr">
            <a:normAutofit/>
          </a:bodyPr>
          <a:lstStyle>
            <a:lvl1pPr>
              <a:defRPr sz="4800">
                <a:solidFill>
                  <a:srgbClr val="34343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AD77-94AE-39DE-F185-8105203B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0BDF2-EA62-31E0-C6B8-B3DBFA75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73F85-6E60-B074-A7AD-1C845E19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20716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115F-07E9-9F55-5704-0AEECC1F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4988182" cy="2852737"/>
          </a:xfrm>
          <a:gradFill>
            <a:gsLst>
              <a:gs pos="0">
                <a:srgbClr val="9AC2CC">
                  <a:alpha val="24000"/>
                </a:srgbClr>
              </a:gs>
              <a:gs pos="100000">
                <a:srgbClr val="01879C"/>
              </a:gs>
            </a:gsLst>
            <a:lin ang="16200000" scaled="1"/>
          </a:gradFill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AD77-94AE-39DE-F185-8105203B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0BDF2-EA62-31E0-C6B8-B3DBFA75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73F85-6E60-B074-A7AD-1C845E19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138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CCF6-4B50-7356-3631-68F1FA4C3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552271"/>
            <a:ext cx="7315200" cy="2052056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7BBB2-297A-09A4-29F1-6FEA71100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41273"/>
            <a:ext cx="9144000" cy="119841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2BBE9-4126-7FB4-3C68-58BDBF66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AF12A-FAEA-B457-E8E0-AE89EB52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DBB62-22AF-65F7-3157-94DB7FA0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73637-0CEE-71C1-791B-AB91320A8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1883" y="243288"/>
            <a:ext cx="5871354" cy="21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8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alphaModFix amt="6913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CCF6-4B50-7356-3631-68F1FA4C3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552271"/>
            <a:ext cx="7315200" cy="2052056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7BBB2-297A-09A4-29F1-6FEA71100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41273"/>
            <a:ext cx="9144000" cy="119841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2BBE9-4126-7FB4-3C68-58BDBF66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AF12A-FAEA-B457-E8E0-AE89EB52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DBB62-22AF-65F7-3157-94DB7FA0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F2D98-D6F1-BB73-B07C-4F3A9E65D9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1883" y="243288"/>
            <a:ext cx="5871354" cy="214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2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BD4D-8761-795B-FB00-D3D27687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5270"/>
            <a:ext cx="6895011" cy="2586446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9532E-7A56-B2C2-2DBC-9651D541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38710-7578-8F06-78AE-BBC385E0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EB24A-BD88-AD26-A5D2-80B87D89206F}"/>
              </a:ext>
            </a:extLst>
          </p:cNvPr>
          <p:cNvSpPr txBox="1"/>
          <p:nvPr userDrawn="1"/>
        </p:nvSpPr>
        <p:spPr>
          <a:xfrm>
            <a:off x="8789158" y="5431506"/>
            <a:ext cx="3298339" cy="12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FI" dirty="0">
                <a:solidFill>
                  <a:schemeClr val="bg1"/>
                </a:solidFill>
              </a:rPr>
              <a:t>Xiphera Ltd.</a:t>
            </a:r>
          </a:p>
          <a:p>
            <a:pPr algn="r">
              <a:lnSpc>
                <a:spcPct val="150000"/>
              </a:lnSpc>
            </a:pPr>
            <a:r>
              <a:rPr lang="en-FI" dirty="0">
                <a:solidFill>
                  <a:schemeClr val="bg1"/>
                </a:solidFill>
              </a:rPr>
              <a:t>petri.jehkonen@xiphera.com</a:t>
            </a:r>
          </a:p>
          <a:p>
            <a:pPr algn="r">
              <a:lnSpc>
                <a:spcPct val="150000"/>
              </a:lnSpc>
            </a:pPr>
            <a:r>
              <a:rPr lang="en-FI" dirty="0">
                <a:solidFill>
                  <a:schemeClr val="bg1"/>
                </a:solidFill>
              </a:rPr>
              <a:t>https</a:t>
            </a:r>
            <a:r>
              <a:rPr lang="en-FI" dirty="0">
                <a:solidFill>
                  <a:schemeClr val="bg1"/>
                </a:solidFill>
                <a:sym typeface="Wingdings" pitchFamily="2" charset="2"/>
              </a:rPr>
              <a:t>://xiphera.com</a:t>
            </a:r>
            <a:endParaRPr lang="en-FI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40E464-F417-42F1-A7A5-8791561B27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2752" y="305707"/>
            <a:ext cx="6667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BD4D-8761-795B-FB00-D3D27687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5270"/>
            <a:ext cx="6895011" cy="2586446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9532E-7A56-B2C2-2DBC-9651D541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38710-7578-8F06-78AE-BBC385E0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EB24A-BD88-AD26-A5D2-80B87D89206F}"/>
              </a:ext>
            </a:extLst>
          </p:cNvPr>
          <p:cNvSpPr txBox="1"/>
          <p:nvPr userDrawn="1"/>
        </p:nvSpPr>
        <p:spPr>
          <a:xfrm>
            <a:off x="9853748" y="5431506"/>
            <a:ext cx="2233749" cy="128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FI" dirty="0">
                <a:solidFill>
                  <a:schemeClr val="bg1"/>
                </a:solidFill>
              </a:rPr>
              <a:t>Xiphera Ltd.</a:t>
            </a:r>
          </a:p>
          <a:p>
            <a:pPr algn="r">
              <a:lnSpc>
                <a:spcPct val="150000"/>
              </a:lnSpc>
            </a:pPr>
            <a:r>
              <a:rPr lang="en-FI" dirty="0">
                <a:solidFill>
                  <a:schemeClr val="bg1"/>
                </a:solidFill>
              </a:rPr>
              <a:t>info@xiphera.com</a:t>
            </a:r>
          </a:p>
          <a:p>
            <a:pPr algn="r">
              <a:lnSpc>
                <a:spcPct val="150000"/>
              </a:lnSpc>
            </a:pPr>
            <a:r>
              <a:rPr lang="en-FI" dirty="0">
                <a:solidFill>
                  <a:schemeClr val="bg1"/>
                </a:solidFill>
              </a:rPr>
              <a:t>https</a:t>
            </a:r>
            <a:r>
              <a:rPr lang="en-FI" dirty="0">
                <a:solidFill>
                  <a:schemeClr val="bg1"/>
                </a:solidFill>
                <a:sym typeface="Wingdings" pitchFamily="2" charset="2"/>
              </a:rPr>
              <a:t>://xiphera.com</a:t>
            </a:r>
            <a:endParaRPr lang="en-FI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13338-862F-B2D1-BD58-CD45776841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2250" y="384084"/>
            <a:ext cx="6667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F09DB69-32FF-41BD-865D-8B8290AEA73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42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7AD217C-2B92-4459-8681-1454533ACCA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60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7D410AC2-4946-4314-8508-E3E80D05A68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54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82D6E-256F-5487-9985-246F3D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8EC7-AD20-F361-3BA9-B693B73B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0F017-B88C-E33E-D51D-386A37F5F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C970F-4B8C-F047-D65C-561021E78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01997-57DC-34FE-6DBB-5769BE3B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3853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60" r:id="rId3"/>
    <p:sldLayoutId id="2147483659" r:id="rId4"/>
    <p:sldLayoutId id="2147483661" r:id="rId5"/>
    <p:sldLayoutId id="2147483700" r:id="rId6"/>
    <p:sldLayoutId id="2147483707" r:id="rId7"/>
    <p:sldLayoutId id="2147483708" r:id="rId8"/>
    <p:sldLayoutId id="214748370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43434"/>
          </a:solidFill>
          <a:latin typeface="Gill Sans" panose="020B0502020104020203" pitchFamily="34" charset="-79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82D6E-256F-5487-9985-246F3D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8EC7-AD20-F361-3BA9-B693B73B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0F017-B88C-E33E-D51D-386A37F5F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C970F-4B8C-F047-D65C-561021E78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01997-57DC-34FE-6DBB-5769BE3B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10EDA-954C-AB6D-9987-EFC5C383E8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75869" y="65315"/>
            <a:ext cx="563879" cy="5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8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10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43434"/>
          </a:solidFill>
          <a:latin typeface="Gill Sans" panose="020B0502020104020203" pitchFamily="34" charset="-79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82D6E-256F-5487-9985-246F3D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8EC7-AD20-F361-3BA9-B693B73B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0F017-B88C-E33E-D51D-386A37F5F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81A1-42B5-9C40-9CD0-25A9D9B9647D}" type="datetimeFigureOut">
              <a:rPr lang="en-FI" smtClean="0"/>
              <a:t>03/27/2025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C970F-4B8C-F047-D65C-561021E78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01997-57DC-34FE-6DBB-5769BE3B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E1E1D-107F-0131-F7F1-3F1CE50ADD6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575869" y="65315"/>
            <a:ext cx="563879" cy="5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9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43434"/>
          </a:solidFill>
          <a:latin typeface="Gill Sans" panose="020B0502020104020203" pitchFamily="34" charset="-79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82D6E-256F-5487-9985-246F3DC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8EC7-AD20-F361-3BA9-B693B73B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0F017-B88C-E33E-D51D-386A37F5F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81A1-42B5-9C40-9CD0-25A9D9B9647D}" type="datetimeFigureOut">
              <a:rPr lang="en-FI" smtClean="0"/>
              <a:t>03/27/2025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C970F-4B8C-F047-D65C-561021E78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01997-57DC-34FE-6DBB-5769BE3B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6DB5-F519-2B43-AC43-F407F491E609}" type="slidenum">
              <a:rPr lang="en-FI" smtClean="0"/>
              <a:t>‹#›</a:t>
            </a:fld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E1E1D-107F-0131-F7F1-3F1CE50ADD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575869" y="65315"/>
            <a:ext cx="563879" cy="5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6" r:id="rId3"/>
    <p:sldLayoutId id="2147483704" r:id="rId4"/>
    <p:sldLayoutId id="214748370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43434"/>
          </a:solidFill>
          <a:latin typeface="Gill Sans" panose="020B0502020104020203" pitchFamily="34" charset="-79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343434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7C5BCA-2B57-417A-32EA-E1F2920E3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552271"/>
            <a:ext cx="10092398" cy="2052056"/>
          </a:xfrm>
        </p:spPr>
        <p:txBody>
          <a:bodyPr>
            <a:normAutofit/>
          </a:bodyPr>
          <a:lstStyle/>
          <a:p>
            <a:r>
              <a:rPr lang="en-GB" dirty="0"/>
              <a:t>Common Framework for Hardware Root-of-Trust</a:t>
            </a:r>
            <a:endParaRPr lang="en-FI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9F4AD7-397F-8B9E-5416-E9ECD0F29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838221"/>
            <a:ext cx="9144000" cy="1198418"/>
          </a:xfrm>
        </p:spPr>
        <p:txBody>
          <a:bodyPr>
            <a:normAutofit lnSpcReduction="10000"/>
          </a:bodyPr>
          <a:lstStyle/>
          <a:p>
            <a:r>
              <a:rPr lang="en-FI" b="1" dirty="0"/>
              <a:t>Timo Lilja, Kimmo Järvinen, Atte Tommiska,</a:t>
            </a:r>
            <a:br>
              <a:rPr lang="en-FI" b="1" dirty="0"/>
            </a:br>
            <a:r>
              <a:rPr lang="en-FI" b="1" u="sng" dirty="0"/>
              <a:t>Petri Jehkonen</a:t>
            </a:r>
          </a:p>
          <a:p>
            <a:r>
              <a:rPr lang="en-FI" b="1" dirty="0"/>
              <a:t>SEFUW March 2025 ESTEC</a:t>
            </a:r>
          </a:p>
        </p:txBody>
      </p:sp>
    </p:spTree>
    <p:extLst>
      <p:ext uri="{BB962C8B-B14F-4D97-AF65-F5344CB8AC3E}">
        <p14:creationId xmlns:p14="http://schemas.microsoft.com/office/powerpoint/2010/main" val="88317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1467A-22E5-30FE-0474-8780A7CB0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>
            <a:extLst>
              <a:ext uri="{FF2B5EF4-FFF2-40B4-BE49-F238E27FC236}">
                <a16:creationId xmlns:a16="http://schemas.microsoft.com/office/drawing/2014/main" id="{AB81E9EC-2EBA-2725-3731-87E61F3C7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431256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pc="-1" dirty="0">
                <a:latin typeface="Gill Sans"/>
              </a:rPr>
              <a:t>FSM based </a:t>
            </a:r>
            <a:r>
              <a:rPr lang="en-GB" sz="4000" strike="noStrike" spc="-1" dirty="0">
                <a:latin typeface="Gill Sans"/>
              </a:rPr>
              <a:t>HW-R</a:t>
            </a:r>
            <a:r>
              <a:rPr lang="en-GB" spc="-1" dirty="0">
                <a:latin typeface="Gill Sans"/>
              </a:rPr>
              <a:t>OT framework</a:t>
            </a:r>
            <a:endParaRPr lang="en-GB" sz="400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C41DC2-D404-DEBD-6486-C1C7BCE1F648}"/>
              </a:ext>
            </a:extLst>
          </p:cNvPr>
          <p:cNvSpPr txBox="1"/>
          <p:nvPr/>
        </p:nvSpPr>
        <p:spPr>
          <a:xfrm>
            <a:off x="694062" y="1823668"/>
            <a:ext cx="102236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State machine (FSM) based architecture suitable for FPGA and ASIC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Enables majority of HW-ROT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Reduced Complexity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Simplifies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Enhanced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Minimal attack surface due to fewer parametrizable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Predictable Behaviour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Deterministic state transitions support reliability and easier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Lower Power Consumption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FSM implementations draw less power, beneficial for constrained satellite environments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9A87F-4245-5A8D-39FF-DD8D1D63E377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4. FSM Based HW-ROT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49505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D9316-BAE4-C678-FE4A-B0C8806AD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>
            <a:extLst>
              <a:ext uri="{FF2B5EF4-FFF2-40B4-BE49-F238E27FC236}">
                <a16:creationId xmlns:a16="http://schemas.microsoft.com/office/drawing/2014/main" id="{61F7FDB2-BA10-06CB-6DEF-BF4E3D0E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431256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4000" b="1" strike="noStrike" spc="-1" dirty="0">
                <a:solidFill>
                  <a:srgbClr val="343434"/>
                </a:solidFill>
                <a:latin typeface="Gill Sans"/>
              </a:rPr>
              <a:t>FSM based HW-ROT implementation</a:t>
            </a:r>
            <a:endParaRPr lang="en-GB" sz="40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812D5-B808-2704-0049-C0DF310637D6}"/>
              </a:ext>
            </a:extLst>
          </p:cNvPr>
          <p:cNvSpPr txBox="1"/>
          <p:nvPr/>
        </p:nvSpPr>
        <p:spPr>
          <a:xfrm>
            <a:off x="694063" y="1823668"/>
            <a:ext cx="56957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Physically isolated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Finite State Machine (FSM)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Encrypted mailbox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Offers essential HW-ROT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Low latency and fast response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Lower power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Deterministic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Small footprint in FPGA/ASIC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Easier to validate and verify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Enables High Assurance Certification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6D3D4-D481-F1BF-1513-770BCA0F7A5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95700" y="1463939"/>
            <a:ext cx="5486220" cy="4874903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0DD0DF-3051-B109-D093-0221CD5D4FE5}"/>
              </a:ext>
            </a:extLst>
          </p:cNvPr>
          <p:cNvSpPr txBox="1"/>
          <p:nvPr/>
        </p:nvSpPr>
        <p:spPr>
          <a:xfrm>
            <a:off x="7546982" y="6426744"/>
            <a:ext cx="299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 4: System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E7888-3004-C047-127D-4F0918A8492D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4. FSM Based HW-ROT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24672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571EC-EF97-7CA9-C919-2C87B607E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>
            <a:extLst>
              <a:ext uri="{FF2B5EF4-FFF2-40B4-BE49-F238E27FC236}">
                <a16:creationId xmlns:a16="http://schemas.microsoft.com/office/drawing/2014/main" id="{DEFF56CC-5B6F-D931-14B2-5373259C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431256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4000" b="1" strike="noStrike" spc="-1" dirty="0">
                <a:solidFill>
                  <a:srgbClr val="343434"/>
                </a:solidFill>
                <a:latin typeface="Gill Sans"/>
              </a:rPr>
              <a:t>FSM based HW-ROT in practise</a:t>
            </a:r>
            <a:endParaRPr lang="en-GB" sz="40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81668-DB93-F7E9-EB82-ED7937FF51C6}"/>
              </a:ext>
            </a:extLst>
          </p:cNvPr>
          <p:cNvSpPr txBox="1"/>
          <p:nvPr/>
        </p:nvSpPr>
        <p:spPr>
          <a:xfrm>
            <a:off x="694063" y="1809154"/>
            <a:ext cx="5695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Active work going on with ESA project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4000145191/24/NL/KK/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adu</a:t>
            </a:r>
            <a:endParaRPr lang="en-GB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FSM based HW-ROT functional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proof of concept (PoC) benefitting 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FrontGrade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Gaisler GR7xV subsystem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F62DC9-CD5E-C1F7-9F5F-BE63365890F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544919" y="1576056"/>
            <a:ext cx="5187169" cy="4850688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AAB1B-CCCA-3C39-23B2-B28C3141888B}"/>
              </a:ext>
            </a:extLst>
          </p:cNvPr>
          <p:cNvSpPr txBox="1"/>
          <p:nvPr/>
        </p:nvSpPr>
        <p:spPr>
          <a:xfrm>
            <a:off x="7724192" y="6426744"/>
            <a:ext cx="299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 5: Functional Prototype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70A0C-9EAB-6C1A-E559-94F3D07F683F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4. FSM Based HW-ROT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7098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D9A46-3B78-83BB-0BCF-D69EE9D84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>
            <a:extLst>
              <a:ext uri="{FF2B5EF4-FFF2-40B4-BE49-F238E27FC236}">
                <a16:creationId xmlns:a16="http://schemas.microsoft.com/office/drawing/2014/main" id="{00523B25-F388-74E9-D1B4-918E4903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431256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4000" b="1" strike="noStrike" spc="-1" dirty="0">
                <a:solidFill>
                  <a:srgbClr val="343434"/>
                </a:solidFill>
                <a:latin typeface="Gill Sans"/>
              </a:rPr>
              <a:t>Extending FSM HW-ROT</a:t>
            </a:r>
            <a:endParaRPr lang="en-GB" sz="40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AE460-92CF-2283-25E1-B2C4B6C549E3}"/>
              </a:ext>
            </a:extLst>
          </p:cNvPr>
          <p:cNvSpPr txBox="1"/>
          <p:nvPr/>
        </p:nvSpPr>
        <p:spPr>
          <a:xfrm>
            <a:off x="609480" y="1806297"/>
            <a:ext cx="58918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Improved FSM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Added cryptographic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eFPGA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domain for proprietary/ SECRET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eCPU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for complex parsing of non-secrets and additional services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there need for a discrete component?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 opinion is appreciated!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E0916-495B-193F-A9C6-1F71AD35209F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6188673" y="1576056"/>
            <a:ext cx="5393247" cy="4874903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218096-0ADF-B60F-093F-B28379DAC674}"/>
              </a:ext>
            </a:extLst>
          </p:cNvPr>
          <p:cNvSpPr txBox="1"/>
          <p:nvPr/>
        </p:nvSpPr>
        <p:spPr>
          <a:xfrm>
            <a:off x="7266992" y="6447874"/>
            <a:ext cx="299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 6: Extended HW-ROT concept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D0765-1781-B269-622B-95002A96E84E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5. Future HW-ROT</a:t>
            </a:r>
          </a:p>
        </p:txBody>
      </p:sp>
    </p:spTree>
    <p:extLst>
      <p:ext uri="{BB962C8B-B14F-4D97-AF65-F5344CB8AC3E}">
        <p14:creationId xmlns:p14="http://schemas.microsoft.com/office/powerpoint/2010/main" val="3241215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0D7B-D774-C84D-AA52-06A5FCE92C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2708" y="492369"/>
            <a:ext cx="5672138" cy="2451385"/>
          </a:xfrm>
        </p:spPr>
        <p:txBody>
          <a:bodyPr>
            <a:normAutofit/>
          </a:bodyPr>
          <a:lstStyle/>
          <a:p>
            <a:pPr algn="ctr"/>
            <a:r>
              <a:rPr lang="en-GB" sz="2000" u="none" strike="noStrike" dirty="0">
                <a:solidFill>
                  <a:srgbClr val="343434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Sept 10, 2024: </a:t>
            </a:r>
            <a:br>
              <a:rPr lang="en-GB" sz="2800" u="none" strike="noStrike" dirty="0">
                <a:solidFill>
                  <a:srgbClr val="343434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GB" sz="2800" u="none" strike="noStrike" dirty="0">
                <a:solidFill>
                  <a:srgbClr val="343434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br>
              <a:rPr lang="en-GB" sz="1000" u="none" strike="noStrike" dirty="0">
                <a:solidFill>
                  <a:srgbClr val="343434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GB" sz="2800" u="none" strike="noStrike" dirty="0">
                <a:solidFill>
                  <a:srgbClr val="343434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“</a:t>
            </a:r>
            <a:r>
              <a:rPr lang="en-GB" sz="2800" b="1" dirty="0">
                <a:solidFill>
                  <a:srgbClr val="343434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Q</a:t>
            </a:r>
            <a:r>
              <a:rPr lang="en-GB" sz="2800" b="1" u="none" strike="noStrike" dirty="0">
                <a:solidFill>
                  <a:srgbClr val="343434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uantum-resilient Authenticated Boot for </a:t>
            </a:r>
            <a:br>
              <a:rPr lang="en-GB" sz="2800" b="1" u="none" strike="noStrike" dirty="0">
                <a:solidFill>
                  <a:srgbClr val="343434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GB" sz="2800" b="1" u="none" strike="noStrike" dirty="0">
                <a:solidFill>
                  <a:srgbClr val="343434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space-grade semiconductor architectures”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3483-5D73-C2CF-84EE-326B5CB909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2708" y="3251729"/>
            <a:ext cx="5672138" cy="2862263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343434"/>
                </a:solidFill>
                <a:effectLst/>
                <a:latin typeface="GillSans" panose="020B0A02020104020203" pitchFamily="34" charset="77"/>
              </a:rPr>
              <a:t>Trust in the digital hardware components and system configurations in space and satellite infrastructures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343434"/>
                </a:solidFill>
                <a:effectLst/>
                <a:latin typeface="GillSans" panose="020B0A02020104020203" pitchFamily="34" charset="77"/>
              </a:rPr>
              <a:t>Development project partially financed by the European Space Agency, as part of its General Support Technology Program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343434"/>
                </a:solidFill>
                <a:effectLst/>
                <a:latin typeface="GillSans" panose="020B0A02020104020203" pitchFamily="34" charset="77"/>
              </a:rPr>
              <a:t>Integration into Frontgrade Gaisler’s space-grade GR765 processor</a:t>
            </a:r>
            <a:endParaRPr lang="en-GB" sz="2000" b="0" i="0" u="none" strike="noStrike" dirty="0">
              <a:solidFill>
                <a:srgbClr val="343434"/>
              </a:solidFill>
              <a:effectLst/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16ED6-52BF-3C8D-E0A8-203BAECBD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r="31808"/>
          <a:stretch/>
        </p:blipFill>
        <p:spPr>
          <a:xfrm>
            <a:off x="6873553" y="745067"/>
            <a:ext cx="4962847" cy="5571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C2EA16-C9C1-1629-44BF-793FAB1DA237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6. Closing Words</a:t>
            </a:r>
          </a:p>
        </p:txBody>
      </p:sp>
    </p:spTree>
    <p:extLst>
      <p:ext uri="{BB962C8B-B14F-4D97-AF65-F5344CB8AC3E}">
        <p14:creationId xmlns:p14="http://schemas.microsoft.com/office/powerpoint/2010/main" val="87502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Oval 10"/>
          <p:cNvSpPr/>
          <p:nvPr/>
        </p:nvSpPr>
        <p:spPr>
          <a:xfrm>
            <a:off x="1223280" y="1061280"/>
            <a:ext cx="2174760" cy="2174760"/>
          </a:xfrm>
          <a:prstGeom prst="ellipse">
            <a:avLst/>
          </a:prstGeom>
          <a:blipFill rotWithShape="0">
            <a:blip r:embed="rId2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40" b="0" strike="noStrike" spc="-1">
                <a:solidFill>
                  <a:srgbClr val="FFFFFF"/>
                </a:solidFill>
                <a:latin typeface="Gill Sans"/>
                <a:ea typeface="DejaVu Sans"/>
              </a:rPr>
              <a:t>xQlave®</a:t>
            </a:r>
            <a:endParaRPr lang="en-US" sz="194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940" b="0" strike="noStrike" spc="-1">
                <a:solidFill>
                  <a:srgbClr val="FFFFFF"/>
                </a:solidFill>
                <a:latin typeface="Gill Sans"/>
                <a:ea typeface="DejaVu Sans"/>
              </a:rPr>
              <a:t>PQC</a:t>
            </a:r>
            <a:endParaRPr lang="en-US" sz="1940" b="0" strike="noStrike" spc="-1">
              <a:latin typeface="Arial"/>
            </a:endParaRPr>
          </a:p>
        </p:txBody>
      </p:sp>
      <p:sp>
        <p:nvSpPr>
          <p:cNvPr id="369" name="Oval 8"/>
          <p:cNvSpPr/>
          <p:nvPr/>
        </p:nvSpPr>
        <p:spPr>
          <a:xfrm>
            <a:off x="6214320" y="1061280"/>
            <a:ext cx="2174760" cy="2174760"/>
          </a:xfrm>
          <a:prstGeom prst="ellipse">
            <a:avLst/>
          </a:prstGeom>
          <a:blipFill rotWithShape="0">
            <a:blip r:embed="rId3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40" b="0" strike="noStrike" spc="-1">
                <a:solidFill>
                  <a:srgbClr val="FFFFFF"/>
                </a:solidFill>
                <a:latin typeface="Gill Sans"/>
                <a:ea typeface="DejaVu Sans"/>
              </a:rPr>
              <a:t>Security Protocols</a:t>
            </a:r>
            <a:endParaRPr lang="en-US" sz="1940" b="0" strike="noStrike" spc="-1">
              <a:latin typeface="Arial"/>
            </a:endParaRPr>
          </a:p>
        </p:txBody>
      </p:sp>
      <p:sp>
        <p:nvSpPr>
          <p:cNvPr id="370" name="Oval 10"/>
          <p:cNvSpPr/>
          <p:nvPr/>
        </p:nvSpPr>
        <p:spPr>
          <a:xfrm>
            <a:off x="3718800" y="1061280"/>
            <a:ext cx="2174760" cy="2174760"/>
          </a:xfrm>
          <a:prstGeom prst="ellipse">
            <a:avLst/>
          </a:prstGeom>
          <a:blipFill rotWithShape="0">
            <a:blip r:embed="rId4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940" b="0" strike="noStrike" spc="-1">
                <a:solidFill>
                  <a:srgbClr val="FFFFFF"/>
                </a:solidFill>
                <a:latin typeface="Gill Sans"/>
                <a:ea typeface="DejaVu Sans"/>
              </a:rPr>
              <a:t>nQrux®</a:t>
            </a:r>
            <a:endParaRPr lang="en-US" sz="194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940" b="0" strike="noStrike" spc="-1">
                <a:solidFill>
                  <a:srgbClr val="FFFFFF"/>
                </a:solidFill>
                <a:latin typeface="Gill Sans"/>
                <a:ea typeface="DejaVu Sans"/>
              </a:rPr>
              <a:t>Hardware Trust Engines</a:t>
            </a:r>
            <a:endParaRPr lang="en-US" sz="1940" b="0" strike="noStrike" spc="-1">
              <a:latin typeface="Arial"/>
            </a:endParaRPr>
          </a:p>
        </p:txBody>
      </p:sp>
      <p:sp>
        <p:nvSpPr>
          <p:cNvPr id="371" name="Oval 6"/>
          <p:cNvSpPr/>
          <p:nvPr/>
        </p:nvSpPr>
        <p:spPr>
          <a:xfrm>
            <a:off x="6179040" y="3614400"/>
            <a:ext cx="2174760" cy="2174760"/>
          </a:xfrm>
          <a:prstGeom prst="ellipse">
            <a:avLst/>
          </a:prstGeom>
          <a:blipFill rotWithShape="0">
            <a:blip r:embed="rId5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40" b="0" strike="noStrike" spc="-1">
                <a:solidFill>
                  <a:srgbClr val="FFFFFF"/>
                </a:solidFill>
                <a:latin typeface="Gill Sans"/>
                <a:ea typeface="DejaVu Sans"/>
              </a:rPr>
              <a:t>Hash Functions</a:t>
            </a:r>
            <a:endParaRPr lang="en-US" sz="1940" b="0" strike="noStrike" spc="-1">
              <a:latin typeface="Arial"/>
            </a:endParaRPr>
          </a:p>
        </p:txBody>
      </p:sp>
      <p:sp>
        <p:nvSpPr>
          <p:cNvPr id="372" name="Oval 7"/>
          <p:cNvSpPr/>
          <p:nvPr/>
        </p:nvSpPr>
        <p:spPr>
          <a:xfrm>
            <a:off x="3714120" y="3614400"/>
            <a:ext cx="2174760" cy="2174760"/>
          </a:xfrm>
          <a:prstGeom prst="ellipse">
            <a:avLst/>
          </a:prstGeom>
          <a:blipFill rotWithShape="0">
            <a:blip r:embed="rId6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40" b="0" strike="noStrike" spc="-1">
                <a:solidFill>
                  <a:srgbClr val="FFFFFF"/>
                </a:solidFill>
                <a:latin typeface="Gill Sans"/>
                <a:ea typeface="DejaVu Sans"/>
              </a:rPr>
              <a:t>Random Number Generation</a:t>
            </a:r>
            <a:endParaRPr lang="en-US" sz="1940" b="0" strike="noStrike" spc="-1">
              <a:latin typeface="Arial"/>
            </a:endParaRPr>
          </a:p>
        </p:txBody>
      </p:sp>
      <p:sp>
        <p:nvSpPr>
          <p:cNvPr id="373" name="Oval 5"/>
          <p:cNvSpPr/>
          <p:nvPr/>
        </p:nvSpPr>
        <p:spPr>
          <a:xfrm>
            <a:off x="8643960" y="3581280"/>
            <a:ext cx="2293200" cy="2241000"/>
          </a:xfrm>
          <a:prstGeom prst="ellipse">
            <a:avLst/>
          </a:prstGeom>
          <a:blipFill rotWithShape="0">
            <a:blip r:embed="rId7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40" b="0" strike="noStrike" spc="-1">
                <a:solidFill>
                  <a:srgbClr val="FFFFFF"/>
                </a:solidFill>
                <a:latin typeface="Gill Sans"/>
                <a:ea typeface="DejaVu Sans"/>
              </a:rPr>
              <a:t>Asymmetric Cryptography</a:t>
            </a:r>
            <a:endParaRPr lang="en-US" sz="1940" b="0" strike="noStrike" spc="-1">
              <a:latin typeface="Arial"/>
            </a:endParaRPr>
          </a:p>
        </p:txBody>
      </p:sp>
      <p:sp>
        <p:nvSpPr>
          <p:cNvPr id="374" name="Oval 9"/>
          <p:cNvSpPr/>
          <p:nvPr/>
        </p:nvSpPr>
        <p:spPr>
          <a:xfrm>
            <a:off x="1249200" y="3614400"/>
            <a:ext cx="2174760" cy="2174760"/>
          </a:xfrm>
          <a:prstGeom prst="ellipse">
            <a:avLst/>
          </a:prstGeom>
          <a:blipFill rotWithShape="0">
            <a:blip r:embed="rId8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40" b="0" strike="noStrike" spc="-1">
                <a:solidFill>
                  <a:srgbClr val="FFFFFF"/>
                </a:solidFill>
                <a:latin typeface="Gill Sans"/>
                <a:ea typeface="DejaVu Sans"/>
              </a:rPr>
              <a:t>Symmetric Encryption</a:t>
            </a:r>
            <a:endParaRPr lang="en-US" sz="1940" b="0" strike="noStrike" spc="-1">
              <a:latin typeface="Arial"/>
            </a:endParaRPr>
          </a:p>
        </p:txBody>
      </p:sp>
      <p:sp>
        <p:nvSpPr>
          <p:cNvPr id="375" name="Oval 17"/>
          <p:cNvSpPr/>
          <p:nvPr/>
        </p:nvSpPr>
        <p:spPr>
          <a:xfrm>
            <a:off x="1253520" y="485280"/>
            <a:ext cx="955800" cy="955800"/>
          </a:xfrm>
          <a:prstGeom prst="ellipse">
            <a:avLst/>
          </a:prstGeom>
          <a:blipFill rotWithShape="0">
            <a:blip r:embed="rId2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ML-DSA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76" name="Oval 16"/>
          <p:cNvSpPr/>
          <p:nvPr/>
        </p:nvSpPr>
        <p:spPr>
          <a:xfrm>
            <a:off x="549000" y="1025640"/>
            <a:ext cx="955800" cy="955800"/>
          </a:xfrm>
          <a:prstGeom prst="ellipse">
            <a:avLst/>
          </a:prstGeom>
          <a:blipFill rotWithShape="0">
            <a:blip r:embed="rId2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ML-KEM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77" name="Oval 19"/>
          <p:cNvSpPr/>
          <p:nvPr/>
        </p:nvSpPr>
        <p:spPr>
          <a:xfrm>
            <a:off x="6554520" y="5348520"/>
            <a:ext cx="1087200" cy="1087200"/>
          </a:xfrm>
          <a:prstGeom prst="ellipse">
            <a:avLst/>
          </a:prstGeom>
          <a:blipFill rotWithShape="0">
            <a:blip r:embed="rId5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SHA-2 / HMAC &amp; HKDF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78" name="Oval 18"/>
          <p:cNvSpPr/>
          <p:nvPr/>
        </p:nvSpPr>
        <p:spPr>
          <a:xfrm>
            <a:off x="7580520" y="5203800"/>
            <a:ext cx="956520" cy="956520"/>
          </a:xfrm>
          <a:prstGeom prst="ellipse">
            <a:avLst/>
          </a:prstGeom>
          <a:blipFill rotWithShape="0">
            <a:blip r:embed="rId5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SHA-3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79" name="Oval 20"/>
          <p:cNvSpPr/>
          <p:nvPr/>
        </p:nvSpPr>
        <p:spPr>
          <a:xfrm>
            <a:off x="3855960" y="5491800"/>
            <a:ext cx="956520" cy="956520"/>
          </a:xfrm>
          <a:prstGeom prst="ellipse">
            <a:avLst/>
          </a:prstGeom>
          <a:blipFill rotWithShape="0">
            <a:blip r:embed="rId6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TRNG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80" name="Oval 21"/>
          <p:cNvSpPr/>
          <p:nvPr/>
        </p:nvSpPr>
        <p:spPr>
          <a:xfrm>
            <a:off x="4737240" y="5368320"/>
            <a:ext cx="956520" cy="956520"/>
          </a:xfrm>
          <a:prstGeom prst="ellipse">
            <a:avLst/>
          </a:prstGeom>
          <a:blipFill rotWithShape="0">
            <a:blip r:embed="rId6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PRNG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81" name="Oval 22"/>
          <p:cNvSpPr/>
          <p:nvPr/>
        </p:nvSpPr>
        <p:spPr>
          <a:xfrm>
            <a:off x="7786080" y="672840"/>
            <a:ext cx="955800" cy="955800"/>
          </a:xfrm>
          <a:prstGeom prst="ellipse">
            <a:avLst/>
          </a:prstGeom>
          <a:blipFill rotWithShape="0">
            <a:blip r:embed="rId3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TLS 1.3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82" name="Oval 23"/>
          <p:cNvSpPr/>
          <p:nvPr/>
        </p:nvSpPr>
        <p:spPr>
          <a:xfrm>
            <a:off x="6019560" y="303840"/>
            <a:ext cx="1121760" cy="1121760"/>
          </a:xfrm>
          <a:prstGeom prst="ellipse">
            <a:avLst/>
          </a:prstGeom>
          <a:blipFill rotWithShape="0">
            <a:blip r:embed="rId3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MACsec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83" name="Oval 24"/>
          <p:cNvSpPr/>
          <p:nvPr/>
        </p:nvSpPr>
        <p:spPr>
          <a:xfrm>
            <a:off x="9454680" y="5451840"/>
            <a:ext cx="955800" cy="955800"/>
          </a:xfrm>
          <a:prstGeom prst="ellipse">
            <a:avLst/>
          </a:prstGeom>
          <a:blipFill rotWithShape="0">
            <a:blip r:embed="rId7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Curve25519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84" name="Oval 25"/>
          <p:cNvSpPr/>
          <p:nvPr/>
        </p:nvSpPr>
        <p:spPr>
          <a:xfrm>
            <a:off x="10647000" y="4129200"/>
            <a:ext cx="1174320" cy="1174320"/>
          </a:xfrm>
          <a:prstGeom prst="ellipse">
            <a:avLst/>
          </a:prstGeom>
          <a:blipFill rotWithShape="0">
            <a:blip r:embed="rId7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ECC Accelera-tor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85" name="Oval 25"/>
          <p:cNvSpPr/>
          <p:nvPr/>
        </p:nvSpPr>
        <p:spPr>
          <a:xfrm>
            <a:off x="10288800" y="5150520"/>
            <a:ext cx="955800" cy="955800"/>
          </a:xfrm>
          <a:prstGeom prst="ellipse">
            <a:avLst/>
          </a:prstGeom>
          <a:blipFill rotWithShape="0">
            <a:blip r:embed="rId7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NIST Curves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86" name="Oval 26"/>
          <p:cNvSpPr/>
          <p:nvPr/>
        </p:nvSpPr>
        <p:spPr>
          <a:xfrm>
            <a:off x="10464480" y="3316320"/>
            <a:ext cx="955800" cy="955800"/>
          </a:xfrm>
          <a:prstGeom prst="ellipse">
            <a:avLst/>
          </a:prstGeom>
          <a:blipFill rotWithShape="0">
            <a:blip r:embed="rId7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RSA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87" name="Oval 22"/>
          <p:cNvSpPr/>
          <p:nvPr/>
        </p:nvSpPr>
        <p:spPr>
          <a:xfrm>
            <a:off x="7020000" y="321840"/>
            <a:ext cx="955800" cy="955800"/>
          </a:xfrm>
          <a:prstGeom prst="ellipse">
            <a:avLst/>
          </a:prstGeom>
          <a:blipFill rotWithShape="0">
            <a:blip r:embed="rId3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IPsec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88" name="Oval 17"/>
          <p:cNvSpPr/>
          <p:nvPr/>
        </p:nvSpPr>
        <p:spPr>
          <a:xfrm>
            <a:off x="4968720" y="405720"/>
            <a:ext cx="955800" cy="955800"/>
          </a:xfrm>
          <a:prstGeom prst="ellipse">
            <a:avLst/>
          </a:prstGeom>
          <a:blipFill rotWithShape="0">
            <a:blip r:embed="rId4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CCE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89" name="Oval 12"/>
          <p:cNvSpPr/>
          <p:nvPr/>
        </p:nvSpPr>
        <p:spPr>
          <a:xfrm>
            <a:off x="923040" y="5214960"/>
            <a:ext cx="955800" cy="955800"/>
          </a:xfrm>
          <a:prstGeom prst="ellipse">
            <a:avLst/>
          </a:prstGeom>
          <a:blipFill rotWithShape="0">
            <a:blip r:embed="rId8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AES-XTS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90" name="Oval 15"/>
          <p:cNvSpPr/>
          <p:nvPr/>
        </p:nvSpPr>
        <p:spPr>
          <a:xfrm>
            <a:off x="1673280" y="5367960"/>
            <a:ext cx="1271880" cy="1265040"/>
          </a:xfrm>
          <a:prstGeom prst="ellipse">
            <a:avLst/>
          </a:prstGeom>
          <a:blipFill rotWithShape="0">
            <a:blip r:embed="rId8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ChaCha20-Poly1305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91" name="Oval 14"/>
          <p:cNvSpPr/>
          <p:nvPr/>
        </p:nvSpPr>
        <p:spPr>
          <a:xfrm>
            <a:off x="2660760" y="5203800"/>
            <a:ext cx="955800" cy="955800"/>
          </a:xfrm>
          <a:prstGeom prst="ellipse">
            <a:avLst/>
          </a:prstGeom>
          <a:blipFill rotWithShape="0">
            <a:blip r:embed="rId8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Ascon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92" name="Oval 11"/>
          <p:cNvSpPr/>
          <p:nvPr/>
        </p:nvSpPr>
        <p:spPr>
          <a:xfrm>
            <a:off x="571680" y="3718080"/>
            <a:ext cx="955800" cy="955800"/>
          </a:xfrm>
          <a:prstGeom prst="ellipse">
            <a:avLst/>
          </a:prstGeom>
          <a:blipFill rotWithShape="0">
            <a:blip r:embed="rId8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AES-CTR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93" name="Oval 11"/>
          <p:cNvSpPr/>
          <p:nvPr/>
        </p:nvSpPr>
        <p:spPr>
          <a:xfrm>
            <a:off x="1057320" y="3156120"/>
            <a:ext cx="955800" cy="955800"/>
          </a:xfrm>
          <a:prstGeom prst="ellipse">
            <a:avLst/>
          </a:prstGeom>
          <a:blipFill rotWithShape="0">
            <a:blip r:embed="rId8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AES-GCM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94" name="Oval 13"/>
          <p:cNvSpPr/>
          <p:nvPr/>
        </p:nvSpPr>
        <p:spPr>
          <a:xfrm>
            <a:off x="304200" y="4482720"/>
            <a:ext cx="1084320" cy="1087200"/>
          </a:xfrm>
          <a:prstGeom prst="ellipse">
            <a:avLst/>
          </a:prstGeom>
          <a:blipFill rotWithShape="0">
            <a:blip r:embed="rId8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522"/>
              </a:spcAft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Versatile AES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96" name="Oval 16"/>
          <p:cNvSpPr/>
          <p:nvPr/>
        </p:nvSpPr>
        <p:spPr>
          <a:xfrm>
            <a:off x="4111560" y="198000"/>
            <a:ext cx="1000080" cy="1000080"/>
          </a:xfrm>
          <a:prstGeom prst="ellipse">
            <a:avLst/>
          </a:prstGeom>
          <a:blipFill rotWithShape="0">
            <a:blip r:embed="rId4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Crypto Module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6FE4D2-6652-B358-8598-7EA51C7DF68C}"/>
              </a:ext>
            </a:extLst>
          </p:cNvPr>
          <p:cNvSpPr>
            <a:spLocks noChangeAspect="1"/>
          </p:cNvSpPr>
          <p:nvPr/>
        </p:nvSpPr>
        <p:spPr>
          <a:xfrm>
            <a:off x="3277080" y="485280"/>
            <a:ext cx="1112169" cy="111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7BC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5" name="Oval 16"/>
          <p:cNvSpPr/>
          <p:nvPr/>
        </p:nvSpPr>
        <p:spPr>
          <a:xfrm>
            <a:off x="3333124" y="543240"/>
            <a:ext cx="1000080" cy="1000080"/>
          </a:xfrm>
          <a:prstGeom prst="ellipse">
            <a:avLst/>
          </a:prstGeom>
          <a:blipFill rotWithShape="0">
            <a:blip r:embed="rId4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 dirty="0">
                <a:solidFill>
                  <a:srgbClr val="FFFFFF"/>
                </a:solidFill>
                <a:latin typeface="Gill Sans"/>
                <a:ea typeface="DejaVu Sans"/>
              </a:rPr>
              <a:t>Secure Boot</a:t>
            </a:r>
            <a:endParaRPr lang="en-US" sz="1210" b="0" strike="noStrike" spc="-1" dirty="0">
              <a:latin typeface="Arial"/>
            </a:endParaRPr>
          </a:p>
        </p:txBody>
      </p:sp>
      <p:sp>
        <p:nvSpPr>
          <p:cNvPr id="397" name="Oval 10"/>
          <p:cNvSpPr/>
          <p:nvPr/>
        </p:nvSpPr>
        <p:spPr>
          <a:xfrm>
            <a:off x="8709480" y="1061280"/>
            <a:ext cx="2174760" cy="2174760"/>
          </a:xfrm>
          <a:prstGeom prst="ellipse">
            <a:avLst/>
          </a:prstGeom>
          <a:blipFill rotWithShape="0">
            <a:blip r:embed="rId9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40" b="0" strike="noStrike" spc="-1">
                <a:solidFill>
                  <a:srgbClr val="FFFFFF"/>
                </a:solidFill>
                <a:latin typeface="Gill Sans"/>
                <a:ea typeface="DejaVu Sans"/>
              </a:rPr>
              <a:t>Key Management</a:t>
            </a:r>
            <a:endParaRPr lang="en-US" sz="1940" b="0" strike="noStrike" spc="-1">
              <a:latin typeface="Arial"/>
            </a:endParaRPr>
          </a:p>
        </p:txBody>
      </p:sp>
      <p:sp>
        <p:nvSpPr>
          <p:cNvPr id="398" name="Oval 17"/>
          <p:cNvSpPr/>
          <p:nvPr/>
        </p:nvSpPr>
        <p:spPr>
          <a:xfrm>
            <a:off x="10266840" y="627480"/>
            <a:ext cx="1122120" cy="1122120"/>
          </a:xfrm>
          <a:prstGeom prst="ellipse">
            <a:avLst/>
          </a:prstGeom>
          <a:blipFill rotWithShape="0">
            <a:blip r:embed="rId10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Key exchange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399" name="Oval 16"/>
          <p:cNvSpPr/>
          <p:nvPr/>
        </p:nvSpPr>
        <p:spPr>
          <a:xfrm>
            <a:off x="9477360" y="340200"/>
            <a:ext cx="955800" cy="955800"/>
          </a:xfrm>
          <a:prstGeom prst="ellipse">
            <a:avLst/>
          </a:prstGeom>
          <a:blipFill rotWithShape="0">
            <a:blip r:embed="rId10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Key storage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400" name="Oval 17"/>
          <p:cNvSpPr/>
          <p:nvPr/>
        </p:nvSpPr>
        <p:spPr>
          <a:xfrm>
            <a:off x="10647000" y="1627560"/>
            <a:ext cx="971640" cy="971640"/>
          </a:xfrm>
          <a:prstGeom prst="ellipse">
            <a:avLst/>
          </a:prstGeom>
          <a:blipFill rotWithShape="0">
            <a:blip r:embed="rId10"/>
            <a:srcRect/>
            <a:stretch/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720" tIns="54360" rIns="108720" bIns="5436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10" b="0" strike="noStrike" spc="-1">
                <a:solidFill>
                  <a:srgbClr val="FFFFFF"/>
                </a:solidFill>
                <a:latin typeface="Gill Sans"/>
                <a:ea typeface="DejaVu Sans"/>
              </a:rPr>
              <a:t>Key genera-tion</a:t>
            </a:r>
            <a:endParaRPr lang="en-US" sz="1210" b="0" strike="noStrike" spc="-1">
              <a:latin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24A722-6B09-6E15-6876-8263C9029D26}"/>
              </a:ext>
            </a:extLst>
          </p:cNvPr>
          <p:cNvSpPr>
            <a:spLocks noChangeAspect="1"/>
          </p:cNvSpPr>
          <p:nvPr/>
        </p:nvSpPr>
        <p:spPr>
          <a:xfrm>
            <a:off x="5188872" y="2498400"/>
            <a:ext cx="1112169" cy="111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7BC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id="{0486FBAC-F273-9C8B-09C0-BF5847165EED}"/>
              </a:ext>
            </a:extLst>
          </p:cNvPr>
          <p:cNvSpPr/>
          <p:nvPr/>
        </p:nvSpPr>
        <p:spPr>
          <a:xfrm>
            <a:off x="5244480" y="2555924"/>
            <a:ext cx="1000953" cy="1000953"/>
          </a:xfrm>
          <a:prstGeom prst="ellipse">
            <a:avLst/>
          </a:prstGeom>
          <a:blipFill dpi="0" rotWithShape="0">
            <a:blip r:embed="rId4">
              <a:alphaModFix amt="74187"/>
            </a:blip>
            <a:srcRect/>
            <a:stretch>
              <a:fillRect/>
            </a:stretch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0" spc="-1" dirty="0">
                <a:solidFill>
                  <a:schemeClr val="bg1"/>
                </a:solidFill>
                <a:latin typeface="Gill Sans"/>
                <a:ea typeface="DejaVu Sans"/>
              </a:rPr>
              <a:t>HW RoT</a:t>
            </a:r>
            <a:endParaRPr lang="en-US" sz="1200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7A9E-106C-EE64-0444-9CCE016B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Thank you!</a:t>
            </a:r>
            <a:br>
              <a:rPr lang="en-GB" dirty="0"/>
            </a:br>
            <a:r>
              <a:rPr lang="en-GB" sz="3200" dirty="0"/>
              <a:t> </a:t>
            </a:r>
            <a:br>
              <a:rPr lang="en-GB" dirty="0"/>
            </a:br>
            <a:r>
              <a:rPr lang="en-GB" sz="3600" dirty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62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Oval 10"/>
          <p:cNvSpPr/>
          <p:nvPr/>
        </p:nvSpPr>
        <p:spPr>
          <a:xfrm>
            <a:off x="2375806" y="862935"/>
            <a:ext cx="2175626" cy="2175626"/>
          </a:xfrm>
          <a:prstGeom prst="ellipse">
            <a:avLst/>
          </a:prstGeom>
          <a:blipFill rotWithShape="0">
            <a:blip r:embed="rId2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35" spc="-1" dirty="0">
                <a:solidFill>
                  <a:srgbClr val="FFFFFF"/>
                </a:solidFill>
                <a:latin typeface="Gill Sans"/>
                <a:ea typeface="DejaVu Sans"/>
              </a:rPr>
              <a:t>xQlave®</a:t>
            </a:r>
            <a:endParaRPr lang="en-US" sz="1935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935" spc="-1" dirty="0">
                <a:solidFill>
                  <a:srgbClr val="FFFFFF"/>
                </a:solidFill>
                <a:latin typeface="Gill Sans"/>
                <a:ea typeface="DejaVu Sans"/>
              </a:rPr>
              <a:t>PQC</a:t>
            </a:r>
            <a:endParaRPr lang="en-US" sz="1935" spc="-1" dirty="0">
              <a:latin typeface="Arial"/>
            </a:endParaRPr>
          </a:p>
        </p:txBody>
      </p:sp>
      <p:sp>
        <p:nvSpPr>
          <p:cNvPr id="365" name="Oval 8"/>
          <p:cNvSpPr/>
          <p:nvPr/>
        </p:nvSpPr>
        <p:spPr>
          <a:xfrm>
            <a:off x="7562874" y="862935"/>
            <a:ext cx="2175626" cy="2175626"/>
          </a:xfrm>
          <a:prstGeom prst="ellipse">
            <a:avLst/>
          </a:prstGeom>
          <a:blipFill rotWithShape="0">
            <a:blip r:embed="rId3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35" spc="-1">
                <a:solidFill>
                  <a:srgbClr val="FFFFFF"/>
                </a:solidFill>
                <a:latin typeface="Gill Sans"/>
                <a:ea typeface="DejaVu Sans"/>
              </a:rPr>
              <a:t>Security Protocols</a:t>
            </a:r>
            <a:endParaRPr lang="en-US" sz="1935" spc="-1">
              <a:latin typeface="Arial"/>
            </a:endParaRPr>
          </a:p>
        </p:txBody>
      </p:sp>
      <p:sp>
        <p:nvSpPr>
          <p:cNvPr id="366" name="Oval 6"/>
          <p:cNvSpPr/>
          <p:nvPr/>
        </p:nvSpPr>
        <p:spPr>
          <a:xfrm>
            <a:off x="6285451" y="3524017"/>
            <a:ext cx="2175626" cy="2175626"/>
          </a:xfrm>
          <a:prstGeom prst="ellipse">
            <a:avLst/>
          </a:prstGeom>
          <a:blipFill rotWithShape="0">
            <a:blip r:embed="rId4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35" spc="-1">
                <a:solidFill>
                  <a:srgbClr val="FFFFFF"/>
                </a:solidFill>
                <a:latin typeface="Gill Sans"/>
                <a:ea typeface="DejaVu Sans"/>
              </a:rPr>
              <a:t>Hash Functions</a:t>
            </a:r>
            <a:endParaRPr lang="en-US" sz="1935" spc="-1">
              <a:latin typeface="Arial"/>
            </a:endParaRPr>
          </a:p>
        </p:txBody>
      </p:sp>
      <p:sp>
        <p:nvSpPr>
          <p:cNvPr id="367" name="Oval 7"/>
          <p:cNvSpPr/>
          <p:nvPr/>
        </p:nvSpPr>
        <p:spPr>
          <a:xfrm>
            <a:off x="3730604" y="3524017"/>
            <a:ext cx="2175626" cy="2175626"/>
          </a:xfrm>
          <a:prstGeom prst="ellipse">
            <a:avLst/>
          </a:prstGeom>
          <a:blipFill rotWithShape="0">
            <a:blip r:embed="rId5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35" spc="-1">
                <a:solidFill>
                  <a:srgbClr val="FFFFFF"/>
                </a:solidFill>
                <a:latin typeface="Gill Sans"/>
                <a:ea typeface="DejaVu Sans"/>
              </a:rPr>
              <a:t>Random Number Generation</a:t>
            </a:r>
            <a:endParaRPr lang="en-US" sz="1935" spc="-1">
              <a:latin typeface="Arial"/>
            </a:endParaRPr>
          </a:p>
        </p:txBody>
      </p:sp>
      <p:sp>
        <p:nvSpPr>
          <p:cNvPr id="368" name="Oval 5"/>
          <p:cNvSpPr/>
          <p:nvPr/>
        </p:nvSpPr>
        <p:spPr>
          <a:xfrm>
            <a:off x="8799807" y="3109094"/>
            <a:ext cx="2294051" cy="2241804"/>
          </a:xfrm>
          <a:prstGeom prst="ellipse">
            <a:avLst/>
          </a:prstGeom>
          <a:blipFill rotWithShape="0">
            <a:blip r:embed="rId6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35" spc="-1" dirty="0">
                <a:solidFill>
                  <a:srgbClr val="FFFFFF"/>
                </a:solidFill>
                <a:latin typeface="Gill Sans"/>
                <a:ea typeface="DejaVu Sans"/>
              </a:rPr>
              <a:t>Asymmetric Cryptography</a:t>
            </a:r>
            <a:endParaRPr lang="en-US" sz="1935" spc="-1" dirty="0">
              <a:latin typeface="Arial"/>
            </a:endParaRPr>
          </a:p>
        </p:txBody>
      </p:sp>
      <p:sp>
        <p:nvSpPr>
          <p:cNvPr id="369" name="Oval 17"/>
          <p:cNvSpPr/>
          <p:nvPr/>
        </p:nvSpPr>
        <p:spPr>
          <a:xfrm>
            <a:off x="2295695" y="425372"/>
            <a:ext cx="956544" cy="956544"/>
          </a:xfrm>
          <a:prstGeom prst="ellipse">
            <a:avLst/>
          </a:prstGeom>
          <a:blipFill rotWithShape="0">
            <a:blip r:embed="rId2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ML-DSA</a:t>
            </a:r>
            <a:endParaRPr lang="en-US" sz="1209" spc="-1">
              <a:latin typeface="Arial"/>
            </a:endParaRPr>
          </a:p>
        </p:txBody>
      </p:sp>
      <p:sp>
        <p:nvSpPr>
          <p:cNvPr id="370" name="Oval 16"/>
          <p:cNvSpPr/>
          <p:nvPr/>
        </p:nvSpPr>
        <p:spPr>
          <a:xfrm>
            <a:off x="1729258" y="993987"/>
            <a:ext cx="956544" cy="956544"/>
          </a:xfrm>
          <a:prstGeom prst="ellipse">
            <a:avLst/>
          </a:prstGeom>
          <a:blipFill rotWithShape="0">
            <a:blip r:embed="rId2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ML-KEM</a:t>
            </a:r>
            <a:endParaRPr lang="en-US" sz="1209" spc="-1">
              <a:latin typeface="Arial"/>
            </a:endParaRPr>
          </a:p>
        </p:txBody>
      </p:sp>
      <p:sp>
        <p:nvSpPr>
          <p:cNvPr id="371" name="Oval 19"/>
          <p:cNvSpPr/>
          <p:nvPr/>
        </p:nvSpPr>
        <p:spPr>
          <a:xfrm>
            <a:off x="6877577" y="5325211"/>
            <a:ext cx="1088030" cy="108803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SHA-2 / HMAC &amp; HKDF</a:t>
            </a:r>
            <a:endParaRPr lang="en-US" sz="1209" spc="-1">
              <a:latin typeface="Arial"/>
            </a:endParaRPr>
          </a:p>
        </p:txBody>
      </p:sp>
      <p:sp>
        <p:nvSpPr>
          <p:cNvPr id="372" name="Oval 18"/>
          <p:cNvSpPr/>
          <p:nvPr/>
        </p:nvSpPr>
        <p:spPr>
          <a:xfrm>
            <a:off x="7815398" y="5008249"/>
            <a:ext cx="957415" cy="957415"/>
          </a:xfrm>
          <a:prstGeom prst="ellipse">
            <a:avLst/>
          </a:prstGeom>
          <a:blipFill rotWithShape="0">
            <a:blip r:embed="rId4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SHA-3</a:t>
            </a:r>
            <a:endParaRPr lang="en-US" sz="1209" spc="-1">
              <a:latin typeface="Arial"/>
            </a:endParaRPr>
          </a:p>
        </p:txBody>
      </p:sp>
      <p:sp>
        <p:nvSpPr>
          <p:cNvPr id="373" name="Oval 20"/>
          <p:cNvSpPr/>
          <p:nvPr/>
        </p:nvSpPr>
        <p:spPr>
          <a:xfrm>
            <a:off x="3442378" y="5148443"/>
            <a:ext cx="957415" cy="957415"/>
          </a:xfrm>
          <a:prstGeom prst="ellipse">
            <a:avLst/>
          </a:prstGeom>
          <a:blipFill rotWithShape="0">
            <a:blip r:embed="rId5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TRNG</a:t>
            </a:r>
            <a:endParaRPr lang="en-US" sz="1209" spc="-1">
              <a:latin typeface="Arial"/>
            </a:endParaRPr>
          </a:p>
        </p:txBody>
      </p:sp>
      <p:sp>
        <p:nvSpPr>
          <p:cNvPr id="374" name="Oval 21"/>
          <p:cNvSpPr/>
          <p:nvPr/>
        </p:nvSpPr>
        <p:spPr>
          <a:xfrm>
            <a:off x="4300089" y="5350898"/>
            <a:ext cx="957415" cy="957415"/>
          </a:xfrm>
          <a:prstGeom prst="ellipse">
            <a:avLst/>
          </a:prstGeom>
          <a:blipFill rotWithShape="0">
            <a:blip r:embed="rId5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PRNG</a:t>
            </a:r>
            <a:endParaRPr lang="en-US" sz="1209" spc="-1">
              <a:latin typeface="Arial"/>
            </a:endParaRPr>
          </a:p>
        </p:txBody>
      </p:sp>
      <p:sp>
        <p:nvSpPr>
          <p:cNvPr id="375" name="Oval 22"/>
          <p:cNvSpPr/>
          <p:nvPr/>
        </p:nvSpPr>
        <p:spPr>
          <a:xfrm>
            <a:off x="9325318" y="1296580"/>
            <a:ext cx="956544" cy="956544"/>
          </a:xfrm>
          <a:prstGeom prst="ellipse">
            <a:avLst/>
          </a:prstGeom>
          <a:blipFill rotWithShape="0">
            <a:blip r:embed="rId3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TLS 1.3</a:t>
            </a:r>
            <a:endParaRPr lang="en-US" sz="1209" spc="-1">
              <a:latin typeface="Arial"/>
            </a:endParaRPr>
          </a:p>
        </p:txBody>
      </p:sp>
      <p:sp>
        <p:nvSpPr>
          <p:cNvPr id="376" name="Oval 23"/>
          <p:cNvSpPr/>
          <p:nvPr/>
        </p:nvSpPr>
        <p:spPr>
          <a:xfrm>
            <a:off x="7882884" y="171978"/>
            <a:ext cx="1122426" cy="1122426"/>
          </a:xfrm>
          <a:prstGeom prst="ellipse">
            <a:avLst/>
          </a:prstGeom>
          <a:blipFill rotWithShape="0">
            <a:blip r:embed="rId3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MACsec</a:t>
            </a:r>
            <a:endParaRPr lang="en-US" sz="1209" spc="-1">
              <a:latin typeface="Arial"/>
            </a:endParaRPr>
          </a:p>
        </p:txBody>
      </p:sp>
      <p:sp>
        <p:nvSpPr>
          <p:cNvPr id="377" name="Oval 24"/>
          <p:cNvSpPr/>
          <p:nvPr/>
        </p:nvSpPr>
        <p:spPr>
          <a:xfrm>
            <a:off x="10045012" y="4806665"/>
            <a:ext cx="956544" cy="956544"/>
          </a:xfrm>
          <a:prstGeom prst="ellipse">
            <a:avLst/>
          </a:prstGeom>
          <a:blipFill rotWithShape="0">
            <a:blip r:embed="rId6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Curve25519</a:t>
            </a:r>
            <a:endParaRPr lang="en-US" sz="1209" spc="-1">
              <a:latin typeface="Arial"/>
            </a:endParaRPr>
          </a:p>
        </p:txBody>
      </p:sp>
      <p:sp>
        <p:nvSpPr>
          <p:cNvPr id="378" name="Oval 25"/>
          <p:cNvSpPr/>
          <p:nvPr/>
        </p:nvSpPr>
        <p:spPr>
          <a:xfrm>
            <a:off x="10705058" y="3053364"/>
            <a:ext cx="1175108" cy="1175108"/>
          </a:xfrm>
          <a:prstGeom prst="ellipse">
            <a:avLst/>
          </a:prstGeom>
          <a:blipFill rotWithShape="0">
            <a:blip r:embed="rId6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ECC Accelera-tor</a:t>
            </a:r>
            <a:endParaRPr lang="en-US" sz="1209" spc="-1">
              <a:latin typeface="Arial"/>
            </a:endParaRPr>
          </a:p>
        </p:txBody>
      </p:sp>
      <p:sp>
        <p:nvSpPr>
          <p:cNvPr id="379" name="Oval 25"/>
          <p:cNvSpPr/>
          <p:nvPr/>
        </p:nvSpPr>
        <p:spPr>
          <a:xfrm>
            <a:off x="10705058" y="4173178"/>
            <a:ext cx="956544" cy="956544"/>
          </a:xfrm>
          <a:prstGeom prst="ellipse">
            <a:avLst/>
          </a:prstGeom>
          <a:blipFill rotWithShape="0">
            <a:blip r:embed="rId6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NIST Curves</a:t>
            </a:r>
            <a:endParaRPr lang="en-US" sz="1209" spc="-1">
              <a:latin typeface="Arial"/>
            </a:endParaRPr>
          </a:p>
        </p:txBody>
      </p:sp>
      <p:sp>
        <p:nvSpPr>
          <p:cNvPr id="380" name="Oval 26"/>
          <p:cNvSpPr/>
          <p:nvPr/>
        </p:nvSpPr>
        <p:spPr>
          <a:xfrm>
            <a:off x="10118157" y="2456885"/>
            <a:ext cx="956544" cy="956544"/>
          </a:xfrm>
          <a:prstGeom prst="ellipse">
            <a:avLst/>
          </a:prstGeom>
          <a:blipFill rotWithShape="0">
            <a:blip r:embed="rId6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RSA</a:t>
            </a:r>
            <a:endParaRPr lang="en-US" sz="1209" spc="-1">
              <a:latin typeface="Arial"/>
            </a:endParaRPr>
          </a:p>
        </p:txBody>
      </p:sp>
      <p:sp>
        <p:nvSpPr>
          <p:cNvPr id="381" name="Oval 22"/>
          <p:cNvSpPr/>
          <p:nvPr/>
        </p:nvSpPr>
        <p:spPr>
          <a:xfrm>
            <a:off x="8862938" y="534654"/>
            <a:ext cx="956544" cy="956544"/>
          </a:xfrm>
          <a:prstGeom prst="ellipse">
            <a:avLst/>
          </a:prstGeom>
          <a:blipFill rotWithShape="0">
            <a:blip r:embed="rId3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IPsec</a:t>
            </a:r>
            <a:endParaRPr lang="en-US" sz="1209" spc="-1">
              <a:latin typeface="Arial"/>
            </a:endParaRPr>
          </a:p>
        </p:txBody>
      </p:sp>
      <p:sp>
        <p:nvSpPr>
          <p:cNvPr id="382" name="Oval 10"/>
          <p:cNvSpPr/>
          <p:nvPr/>
        </p:nvSpPr>
        <p:spPr>
          <a:xfrm>
            <a:off x="5008027" y="800240"/>
            <a:ext cx="2175626" cy="2175626"/>
          </a:xfrm>
          <a:prstGeom prst="ellipse">
            <a:avLst/>
          </a:prstGeom>
          <a:blipFill rotWithShape="0">
            <a:blip r:embed="rId7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935" spc="-1" dirty="0">
                <a:solidFill>
                  <a:srgbClr val="FFFFFF"/>
                </a:solidFill>
                <a:latin typeface="Gill Sans"/>
                <a:ea typeface="DejaVu Sans"/>
              </a:rPr>
              <a:t>nQrux®</a:t>
            </a:r>
            <a:endParaRPr lang="en-US" sz="1935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935" spc="-1" dirty="0">
                <a:solidFill>
                  <a:srgbClr val="FFFFFF"/>
                </a:solidFill>
                <a:latin typeface="Gill Sans"/>
                <a:ea typeface="DejaVu Sans"/>
              </a:rPr>
              <a:t>Hardware Trust Engines</a:t>
            </a:r>
            <a:endParaRPr lang="en-US" sz="1935" spc="-1" dirty="0">
              <a:latin typeface="Arial"/>
            </a:endParaRPr>
          </a:p>
        </p:txBody>
      </p:sp>
      <p:sp>
        <p:nvSpPr>
          <p:cNvPr id="383" name="Oval 17"/>
          <p:cNvSpPr/>
          <p:nvPr/>
        </p:nvSpPr>
        <p:spPr>
          <a:xfrm>
            <a:off x="6498790" y="322301"/>
            <a:ext cx="956544" cy="956544"/>
          </a:xfrm>
          <a:prstGeom prst="ellipse">
            <a:avLst/>
          </a:prstGeom>
          <a:blipFill rotWithShape="0">
            <a:blip r:embed="rId7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CCE</a:t>
            </a:r>
            <a:endParaRPr lang="en-US" sz="1209" spc="-1">
              <a:latin typeface="Arial"/>
            </a:endParaRPr>
          </a:p>
        </p:txBody>
      </p:sp>
      <p:sp>
        <p:nvSpPr>
          <p:cNvPr id="385" name="Oval 9"/>
          <p:cNvSpPr/>
          <p:nvPr/>
        </p:nvSpPr>
        <p:spPr>
          <a:xfrm>
            <a:off x="985058" y="3109094"/>
            <a:ext cx="2175626" cy="2175626"/>
          </a:xfrm>
          <a:prstGeom prst="ellipse">
            <a:avLst/>
          </a:prstGeom>
          <a:blipFill rotWithShape="0">
            <a:blip r:embed="rId8"/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935" spc="-1" dirty="0">
                <a:solidFill>
                  <a:srgbClr val="FFFFFF"/>
                </a:solidFill>
                <a:latin typeface="Gill Sans"/>
                <a:ea typeface="DejaVu Sans"/>
              </a:rPr>
              <a:t>Symmetric Encryption</a:t>
            </a:r>
            <a:endParaRPr lang="en-US" sz="1935" spc="-1" dirty="0">
              <a:latin typeface="Arial"/>
            </a:endParaRPr>
          </a:p>
        </p:txBody>
      </p:sp>
      <p:sp>
        <p:nvSpPr>
          <p:cNvPr id="386" name="Oval 12"/>
          <p:cNvSpPr/>
          <p:nvPr/>
        </p:nvSpPr>
        <p:spPr>
          <a:xfrm>
            <a:off x="384660" y="4274188"/>
            <a:ext cx="956544" cy="956544"/>
          </a:xfrm>
          <a:prstGeom prst="ellipse">
            <a:avLst/>
          </a:prstGeom>
          <a:blipFill rotWithShape="0">
            <a:blip r:embed="rId8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AES-XTS</a:t>
            </a:r>
            <a:endParaRPr lang="en-US" sz="1209" spc="-1">
              <a:latin typeface="Arial"/>
            </a:endParaRPr>
          </a:p>
        </p:txBody>
      </p:sp>
      <p:sp>
        <p:nvSpPr>
          <p:cNvPr id="387" name="Oval 15"/>
          <p:cNvSpPr/>
          <p:nvPr/>
        </p:nvSpPr>
        <p:spPr>
          <a:xfrm>
            <a:off x="800454" y="4893742"/>
            <a:ext cx="1272634" cy="1265668"/>
          </a:xfrm>
          <a:prstGeom prst="ellipse">
            <a:avLst/>
          </a:prstGeom>
          <a:blipFill rotWithShape="0">
            <a:blip r:embed="rId8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ChaCha20-Poly1305</a:t>
            </a:r>
            <a:endParaRPr lang="en-US" sz="1209" spc="-1">
              <a:latin typeface="Arial"/>
            </a:endParaRPr>
          </a:p>
        </p:txBody>
      </p:sp>
      <p:sp>
        <p:nvSpPr>
          <p:cNvPr id="388" name="Oval 14"/>
          <p:cNvSpPr/>
          <p:nvPr/>
        </p:nvSpPr>
        <p:spPr>
          <a:xfrm>
            <a:off x="1867586" y="4872844"/>
            <a:ext cx="956544" cy="956544"/>
          </a:xfrm>
          <a:prstGeom prst="ellipse">
            <a:avLst/>
          </a:prstGeom>
          <a:blipFill rotWithShape="0">
            <a:blip r:embed="rId8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Ascon</a:t>
            </a:r>
            <a:endParaRPr lang="en-US" sz="1209" spc="-1">
              <a:latin typeface="Arial"/>
            </a:endParaRPr>
          </a:p>
        </p:txBody>
      </p:sp>
      <p:sp>
        <p:nvSpPr>
          <p:cNvPr id="389" name="Oval 11"/>
          <p:cNvSpPr/>
          <p:nvPr/>
        </p:nvSpPr>
        <p:spPr>
          <a:xfrm>
            <a:off x="662436" y="2686769"/>
            <a:ext cx="956544" cy="956544"/>
          </a:xfrm>
          <a:prstGeom prst="ellipse">
            <a:avLst/>
          </a:prstGeom>
          <a:blipFill rotWithShape="0">
            <a:blip r:embed="rId8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AES-CTR</a:t>
            </a:r>
            <a:endParaRPr lang="en-US" sz="1209" spc="-1">
              <a:latin typeface="Arial"/>
            </a:endParaRPr>
          </a:p>
        </p:txBody>
      </p:sp>
      <p:sp>
        <p:nvSpPr>
          <p:cNvPr id="390" name="Oval 11"/>
          <p:cNvSpPr/>
          <p:nvPr/>
        </p:nvSpPr>
        <p:spPr>
          <a:xfrm>
            <a:off x="1369504" y="2309289"/>
            <a:ext cx="956544" cy="956544"/>
          </a:xfrm>
          <a:prstGeom prst="ellipse">
            <a:avLst/>
          </a:prstGeom>
          <a:blipFill rotWithShape="0">
            <a:blip r:embed="rId8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AES-GCM</a:t>
            </a:r>
            <a:endParaRPr lang="en-US" sz="1209" spc="-1">
              <a:latin typeface="Arial"/>
            </a:endParaRPr>
          </a:p>
        </p:txBody>
      </p:sp>
      <p:sp>
        <p:nvSpPr>
          <p:cNvPr id="391" name="Oval 13"/>
          <p:cNvSpPr/>
          <p:nvPr/>
        </p:nvSpPr>
        <p:spPr>
          <a:xfrm>
            <a:off x="170450" y="3355087"/>
            <a:ext cx="1084983" cy="1088030"/>
          </a:xfrm>
          <a:prstGeom prst="ellipse">
            <a:avLst/>
          </a:prstGeom>
          <a:blipFill rotWithShape="0">
            <a:blip r:embed="rId8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spcAft>
                <a:spcPts val="521"/>
              </a:spcAft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Versatile AES</a:t>
            </a:r>
            <a:endParaRPr lang="en-US" sz="1209" spc="-1">
              <a:latin typeface="Arial"/>
            </a:endParaRPr>
          </a:p>
        </p:txBody>
      </p:sp>
      <p:sp>
        <p:nvSpPr>
          <p:cNvPr id="384" name="Oval 16"/>
          <p:cNvSpPr/>
          <p:nvPr/>
        </p:nvSpPr>
        <p:spPr>
          <a:xfrm>
            <a:off x="5616479" y="25688"/>
            <a:ext cx="1000953" cy="1000953"/>
          </a:xfrm>
          <a:prstGeom prst="ellipse">
            <a:avLst/>
          </a:prstGeom>
          <a:blipFill rotWithShape="0">
            <a:blip r:embed="rId7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>
                <a:solidFill>
                  <a:srgbClr val="FFFFFF"/>
                </a:solidFill>
                <a:latin typeface="Gill Sans"/>
                <a:ea typeface="DejaVu Sans"/>
              </a:rPr>
              <a:t>Crypto Module</a:t>
            </a:r>
            <a:endParaRPr lang="en-US" sz="1209" spc="-1">
              <a:latin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77455B-04A7-607E-824F-044425BC7A5A}"/>
              </a:ext>
            </a:extLst>
          </p:cNvPr>
          <p:cNvSpPr>
            <a:spLocks noChangeAspect="1"/>
          </p:cNvSpPr>
          <p:nvPr/>
        </p:nvSpPr>
        <p:spPr>
          <a:xfrm>
            <a:off x="4653431" y="265916"/>
            <a:ext cx="1112169" cy="111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7BC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16">
            <a:extLst>
              <a:ext uri="{FF2B5EF4-FFF2-40B4-BE49-F238E27FC236}">
                <a16:creationId xmlns:a16="http://schemas.microsoft.com/office/drawing/2014/main" id="{981D7377-E34E-3AB7-6AA2-41B295940B29}"/>
              </a:ext>
            </a:extLst>
          </p:cNvPr>
          <p:cNvSpPr/>
          <p:nvPr/>
        </p:nvSpPr>
        <p:spPr>
          <a:xfrm>
            <a:off x="4709038" y="329735"/>
            <a:ext cx="1000953" cy="1000953"/>
          </a:xfrm>
          <a:prstGeom prst="ellipse">
            <a:avLst/>
          </a:prstGeom>
          <a:blipFill rotWithShape="0">
            <a:blip r:embed="rId7"/>
            <a:srcRect/>
            <a:stretch/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9" spc="-1" dirty="0">
                <a:solidFill>
                  <a:schemeClr val="bg1"/>
                </a:solidFill>
                <a:latin typeface="Gill Sans"/>
                <a:ea typeface="DejaVu Sans"/>
              </a:rPr>
              <a:t>Secure Boot</a:t>
            </a:r>
            <a:endParaRPr lang="en-US" sz="1209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AC4374-6D2E-95AA-52A9-E218C0BBB0FD}"/>
              </a:ext>
            </a:extLst>
          </p:cNvPr>
          <p:cNvSpPr>
            <a:spLocks noChangeAspect="1"/>
          </p:cNvSpPr>
          <p:nvPr/>
        </p:nvSpPr>
        <p:spPr>
          <a:xfrm>
            <a:off x="5577940" y="2787561"/>
            <a:ext cx="1112169" cy="1116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7BC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6">
            <a:extLst>
              <a:ext uri="{FF2B5EF4-FFF2-40B4-BE49-F238E27FC236}">
                <a16:creationId xmlns:a16="http://schemas.microsoft.com/office/drawing/2014/main" id="{55E37B8D-0903-19F8-30DE-3545AC89AD14}"/>
              </a:ext>
            </a:extLst>
          </p:cNvPr>
          <p:cNvSpPr/>
          <p:nvPr/>
        </p:nvSpPr>
        <p:spPr>
          <a:xfrm>
            <a:off x="5633548" y="2845085"/>
            <a:ext cx="1000953" cy="1000953"/>
          </a:xfrm>
          <a:prstGeom prst="ellipse">
            <a:avLst/>
          </a:prstGeom>
          <a:blipFill dpi="0" rotWithShape="0">
            <a:blip r:embed="rId7">
              <a:alphaModFix amt="74167"/>
            </a:blip>
            <a:srcRect/>
            <a:stretch>
              <a:fillRect/>
            </a:stretch>
          </a:blipFill>
          <a:ln w="12700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0" spc="-1" dirty="0">
                <a:solidFill>
                  <a:schemeClr val="bg1"/>
                </a:solidFill>
                <a:latin typeface="Gill Sans"/>
                <a:ea typeface="DejaVu Sans"/>
              </a:rPr>
              <a:t>HW RoT</a:t>
            </a:r>
            <a:endParaRPr lang="en-US" sz="1200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729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 idx="4294967295"/>
          </p:nvPr>
        </p:nvSpPr>
        <p:spPr>
          <a:xfrm>
            <a:off x="309489" y="2255837"/>
            <a:ext cx="4819650" cy="23463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FI" sz="4000" b="1" strike="noStrike" spc="-1" dirty="0">
                <a:solidFill>
                  <a:srgbClr val="FFFFFF"/>
                </a:solidFill>
                <a:latin typeface="Gill Sans"/>
              </a:rPr>
              <a:t>Agenda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idx="4294967295"/>
          </p:nvPr>
        </p:nvSpPr>
        <p:spPr>
          <a:xfrm>
            <a:off x="6027738" y="790575"/>
            <a:ext cx="6164262" cy="540861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343434"/>
              </a:buClr>
              <a:buFont typeface="Gill Sans MT"/>
              <a:buAutoNum type="arabicPeriod"/>
            </a:pPr>
            <a:r>
              <a:rPr lang="en-GB" sz="2000" b="0" strike="noStrike" spc="-1" dirty="0">
                <a:solidFill>
                  <a:srgbClr val="343434"/>
                </a:solidFill>
                <a:latin typeface="Gill Sans"/>
              </a:rPr>
              <a:t>Short Company Intro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343434"/>
              </a:buClr>
              <a:buFont typeface="Gill Sans MT"/>
              <a:buAutoNum type="arabicPeriod"/>
            </a:pPr>
            <a:r>
              <a:rPr lang="en-GB" sz="2000" b="0" strike="noStrike" spc="-1" dirty="0">
                <a:solidFill>
                  <a:srgbClr val="343434"/>
                </a:solidFill>
                <a:latin typeface="Gill Sans"/>
              </a:rPr>
              <a:t>Creating Trust in Computing Platforms</a:t>
            </a:r>
            <a:endParaRPr lang="en-GB" sz="2000" b="0" strike="noStrike" spc="-1" dirty="0"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343434"/>
              </a:buClr>
              <a:buFont typeface="Gill Sans MT"/>
              <a:buAutoNum type="arabicPeriod"/>
            </a:pPr>
            <a:r>
              <a:rPr lang="en-GB" sz="2000" spc="-1" dirty="0">
                <a:latin typeface="Gill Sans"/>
              </a:rPr>
              <a:t>Hardware Root-of-Trust Overview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343434"/>
              </a:buClr>
              <a:buFont typeface="Gill Sans MT"/>
              <a:buAutoNum type="arabicPeriod"/>
            </a:pPr>
            <a:r>
              <a:rPr lang="en-GB" sz="2000" spc="-1" dirty="0">
                <a:latin typeface="Gill Sans"/>
              </a:rPr>
              <a:t>FSM based HW-ROT implementation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343434"/>
              </a:buClr>
              <a:buFont typeface="Gill Sans MT"/>
              <a:buAutoNum type="arabicPeriod"/>
            </a:pPr>
            <a:r>
              <a:rPr lang="en-GB" sz="2000" b="0" strike="noStrike" spc="-1" dirty="0">
                <a:latin typeface="Gill Sans"/>
              </a:rPr>
              <a:t>Future HW-ROT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Clr>
                <a:srgbClr val="343434"/>
              </a:buClr>
              <a:buFont typeface="Gill Sans MT"/>
              <a:buAutoNum type="arabicPeriod"/>
            </a:pPr>
            <a:r>
              <a:rPr lang="en-GB" sz="2000" spc="-1" dirty="0">
                <a:latin typeface="Gill Sans"/>
              </a:rPr>
              <a:t>Closing words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052EAE-37E2-E83E-0130-C74229CAE93B}"/>
              </a:ext>
            </a:extLst>
          </p:cNvPr>
          <p:cNvSpPr txBox="1"/>
          <p:nvPr/>
        </p:nvSpPr>
        <p:spPr>
          <a:xfrm>
            <a:off x="9848336" y="78044"/>
            <a:ext cx="169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0. Agenda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 idx="4294967295"/>
          </p:nvPr>
        </p:nvSpPr>
        <p:spPr>
          <a:xfrm>
            <a:off x="568411" y="2613024"/>
            <a:ext cx="4048125" cy="16303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4000" b="1" strike="noStrike" spc="-1" dirty="0">
                <a:solidFill>
                  <a:srgbClr val="FFFFFF"/>
                </a:solidFill>
                <a:latin typeface="Gill Sans"/>
              </a:rPr>
              <a:t>Xiphera Ltd.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idx="4294967295"/>
          </p:nvPr>
        </p:nvSpPr>
        <p:spPr>
          <a:xfrm>
            <a:off x="5500988" y="735011"/>
            <a:ext cx="6394450" cy="53863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marL="522360" indent="-391680" algn="l">
              <a:lnSpc>
                <a:spcPct val="115000"/>
              </a:lnSpc>
              <a:spcBef>
                <a:spcPts val="1715"/>
              </a:spcBef>
              <a:buClr>
                <a:srgbClr val="343434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Finnish company founded in 2017</a:t>
            </a:r>
            <a:endParaRPr lang="en-US" sz="20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2360" indent="-391680" algn="l">
              <a:lnSpc>
                <a:spcPct val="115000"/>
              </a:lnSpc>
              <a:spcBef>
                <a:spcPts val="1715"/>
              </a:spcBef>
              <a:buClr>
                <a:srgbClr val="343434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and optimised cryptographic IP cores for SoCs and FPGAs</a:t>
            </a:r>
          </a:p>
          <a:p>
            <a:pPr marL="522360" indent="-391680" algn="l">
              <a:lnSpc>
                <a:spcPct val="115000"/>
              </a:lnSpc>
              <a:spcBef>
                <a:spcPts val="1715"/>
              </a:spcBef>
              <a:buClr>
                <a:srgbClr val="343434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Hardware-based security solutions with proven cryptographic algorithms</a:t>
            </a:r>
          </a:p>
          <a:p>
            <a:pPr marL="522360" indent="-391680" algn="l">
              <a:lnSpc>
                <a:spcPct val="115000"/>
              </a:lnSpc>
              <a:spcBef>
                <a:spcPts val="1715"/>
              </a:spcBef>
              <a:buClr>
                <a:srgbClr val="343434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and comprehensive solution portfolio</a:t>
            </a:r>
          </a:p>
          <a:p>
            <a:pPr marL="522360" indent="-391680" algn="l">
              <a:lnSpc>
                <a:spcPct val="115000"/>
              </a:lnSpc>
              <a:spcBef>
                <a:spcPts val="1715"/>
              </a:spcBef>
              <a:buClr>
                <a:srgbClr val="343434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product line designed fully in-house</a:t>
            </a:r>
          </a:p>
          <a:p>
            <a:pPr marL="522360" indent="-391680" algn="l">
              <a:lnSpc>
                <a:spcPct val="115000"/>
              </a:lnSpc>
              <a:spcBef>
                <a:spcPts val="1715"/>
              </a:spcBef>
              <a:buClr>
                <a:srgbClr val="343434"/>
              </a:buClr>
              <a:buSzPct val="45000"/>
              <a:buFont typeface="Wingdings" charset="2"/>
              <a:buChar char=""/>
            </a:pPr>
            <a:r>
              <a:rPr lang="en-GB" sz="2000" b="0" strike="noStrike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roadmap to evolving cryptographic standards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0339D-E0A9-D4D5-0801-12E70E573A8C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1. Short Company Intro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 idx="4294967295"/>
          </p:nvPr>
        </p:nvSpPr>
        <p:spPr>
          <a:xfrm>
            <a:off x="838994" y="365125"/>
            <a:ext cx="10514013" cy="13239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FI" sz="4000" b="1" strike="noStrike" spc="-1" dirty="0">
                <a:solidFill>
                  <a:srgbClr val="BFBFBF"/>
                </a:solidFill>
                <a:latin typeface="Gill Sans"/>
              </a:rPr>
              <a:t>Creating Trust in </a:t>
            </a:r>
            <a:r>
              <a:rPr lang="en-FI" sz="4000" b="1" strike="noStrike" spc="-1" dirty="0">
                <a:solidFill>
                  <a:srgbClr val="343434"/>
                </a:solidFill>
                <a:latin typeface="Gill Sans"/>
              </a:rPr>
              <a:t>Computing Platforms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418" name="Rectangle 3"/>
          <p:cNvSpPr/>
          <p:nvPr/>
        </p:nvSpPr>
        <p:spPr>
          <a:xfrm>
            <a:off x="4449960" y="2210040"/>
            <a:ext cx="3277080" cy="325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9" name="Predefined Process 4"/>
          <p:cNvSpPr/>
          <p:nvPr/>
        </p:nvSpPr>
        <p:spPr>
          <a:xfrm>
            <a:off x="4748760" y="2641680"/>
            <a:ext cx="1476360" cy="819360"/>
          </a:xfrm>
          <a:prstGeom prst="flowChartPredefinedProcess">
            <a:avLst/>
          </a:prstGeom>
          <a:solidFill>
            <a:srgbClr val="6996CC"/>
          </a:solidFill>
          <a:ln w="12700"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NV-MEMORY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420" name="Rectangle 7"/>
          <p:cNvSpPr/>
          <p:nvPr/>
        </p:nvSpPr>
        <p:spPr>
          <a:xfrm>
            <a:off x="6637320" y="3687120"/>
            <a:ext cx="917280" cy="1476360"/>
          </a:xfrm>
          <a:prstGeom prst="rect">
            <a:avLst/>
          </a:prstGeom>
          <a:solidFill>
            <a:srgbClr val="A5A5A5"/>
          </a:solidFill>
          <a:ln w="12700">
            <a:solidFill>
              <a:srgbClr val="484848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Ext-CPU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DRAM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Power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Clock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RF, Eth, etc</a:t>
            </a:r>
          </a:p>
          <a:p>
            <a:pPr algn="ctr">
              <a:lnSpc>
                <a:spcPct val="100000"/>
              </a:lnSpc>
              <a:buNone/>
            </a:pPr>
            <a:r>
              <a:rPr lang="en-FI" sz="1200" spc="-1" dirty="0">
                <a:solidFill>
                  <a:srgbClr val="FFFFFF"/>
                </a:solidFill>
                <a:latin typeface="Gill Sans MT"/>
              </a:rPr>
              <a:t>Sensors,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Other…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422" name="Rounded Rectangle 12"/>
          <p:cNvSpPr/>
          <p:nvPr/>
        </p:nvSpPr>
        <p:spPr>
          <a:xfrm rot="5400000">
            <a:off x="5396760" y="2120400"/>
            <a:ext cx="182160" cy="723600"/>
          </a:xfrm>
          <a:prstGeom prst="roundRect">
            <a:avLst>
              <a:gd name="adj" fmla="val 16667"/>
            </a:avLst>
          </a:prstGeom>
          <a:solidFill>
            <a:srgbClr val="F29B3B"/>
          </a:solidFill>
          <a:ln>
            <a:solidFill>
              <a:srgbClr val="673615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grpSp>
        <p:nvGrpSpPr>
          <p:cNvPr id="423" name="Group 2"/>
          <p:cNvGrpSpPr/>
          <p:nvPr/>
        </p:nvGrpSpPr>
        <p:grpSpPr>
          <a:xfrm>
            <a:off x="5171040" y="2430000"/>
            <a:ext cx="633600" cy="104760"/>
            <a:chOff x="5171040" y="2430000"/>
            <a:chExt cx="633600" cy="104760"/>
          </a:xfrm>
        </p:grpSpPr>
        <p:sp>
          <p:nvSpPr>
            <p:cNvPr id="424" name="Oval 13"/>
            <p:cNvSpPr/>
            <p:nvPr/>
          </p:nvSpPr>
          <p:spPr>
            <a:xfrm rot="5400000">
              <a:off x="569988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5" name="Oval 14"/>
            <p:cNvSpPr/>
            <p:nvPr/>
          </p:nvSpPr>
          <p:spPr>
            <a:xfrm rot="5400000">
              <a:off x="556776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6" name="Oval 15"/>
            <p:cNvSpPr/>
            <p:nvPr/>
          </p:nvSpPr>
          <p:spPr>
            <a:xfrm rot="5400000">
              <a:off x="543528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" name="Oval 16"/>
            <p:cNvSpPr/>
            <p:nvPr/>
          </p:nvSpPr>
          <p:spPr>
            <a:xfrm rot="5400000">
              <a:off x="530316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" name="Oval 17"/>
            <p:cNvSpPr/>
            <p:nvPr/>
          </p:nvSpPr>
          <p:spPr>
            <a:xfrm rot="5400000">
              <a:off x="517104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9" name="Rounded Rectangle 45"/>
          <p:cNvSpPr/>
          <p:nvPr/>
        </p:nvSpPr>
        <p:spPr>
          <a:xfrm>
            <a:off x="4143960" y="1874880"/>
            <a:ext cx="3889080" cy="39261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0" name="Straight Connector 10"/>
          <p:cNvSpPr/>
          <p:nvPr/>
        </p:nvSpPr>
        <p:spPr>
          <a:xfrm>
            <a:off x="5513145" y="3461040"/>
            <a:ext cx="0" cy="3351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1" name="TextBox 47"/>
          <p:cNvSpPr/>
          <p:nvPr/>
        </p:nvSpPr>
        <p:spPr>
          <a:xfrm>
            <a:off x="5148360" y="5555160"/>
            <a:ext cx="18871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Computing Platform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21" name="Bevel 8"/>
          <p:cNvSpPr/>
          <p:nvPr/>
        </p:nvSpPr>
        <p:spPr>
          <a:xfrm>
            <a:off x="4748760" y="3687120"/>
            <a:ext cx="1476360" cy="1476360"/>
          </a:xfrm>
          <a:prstGeom prst="bevel">
            <a:avLst>
              <a:gd name="adj" fmla="val 1250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8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IC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42AA6-295C-91E8-DD13-2C36EF2B3E9C}"/>
              </a:ext>
            </a:extLst>
          </p:cNvPr>
          <p:cNvSpPr txBox="1"/>
          <p:nvPr/>
        </p:nvSpPr>
        <p:spPr>
          <a:xfrm>
            <a:off x="4748760" y="5995631"/>
            <a:ext cx="2996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 1: Generic Computing Platform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75721-39C8-153D-4C64-92E06859690E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2. Creating Trust in Computing Platforms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 idx="4294967295"/>
          </p:nvPr>
        </p:nvSpPr>
        <p:spPr>
          <a:xfrm>
            <a:off x="838994" y="365125"/>
            <a:ext cx="10514013" cy="13239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FI" sz="4000" b="1" strike="noStrike" spc="-1" dirty="0">
                <a:solidFill>
                  <a:srgbClr val="BFBFBF"/>
                </a:solidFill>
                <a:latin typeface="Gill Sans"/>
              </a:rPr>
              <a:t>Creating</a:t>
            </a:r>
            <a:r>
              <a:rPr lang="en-FI" sz="4000" b="1" strike="noStrike" spc="-1" dirty="0">
                <a:solidFill>
                  <a:srgbClr val="343434"/>
                </a:solidFill>
                <a:latin typeface="Gill Sans"/>
              </a:rPr>
              <a:t> Trust in Computing Platforms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433" name="TextBox 38"/>
          <p:cNvSpPr/>
          <p:nvPr/>
        </p:nvSpPr>
        <p:spPr>
          <a:xfrm>
            <a:off x="8183160" y="4159440"/>
            <a:ext cx="18871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FI" sz="1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Rest of platform components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34" name="Straight Connector 10"/>
          <p:cNvSpPr/>
          <p:nvPr/>
        </p:nvSpPr>
        <p:spPr>
          <a:xfrm>
            <a:off x="5483880" y="3457440"/>
            <a:ext cx="360" cy="2559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35" name="TextBox 19"/>
          <p:cNvSpPr/>
          <p:nvPr/>
        </p:nvSpPr>
        <p:spPr>
          <a:xfrm>
            <a:off x="2192760" y="2212200"/>
            <a:ext cx="188712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FI" sz="1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External NV-memory Programming Interface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36" name="TextBox 27"/>
          <p:cNvSpPr/>
          <p:nvPr/>
        </p:nvSpPr>
        <p:spPr>
          <a:xfrm>
            <a:off x="2192760" y="2893680"/>
            <a:ext cx="188712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FI" sz="1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Boot image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37" name="TextBox 33"/>
          <p:cNvSpPr/>
          <p:nvPr/>
        </p:nvSpPr>
        <p:spPr>
          <a:xfrm>
            <a:off x="2008094" y="4267080"/>
            <a:ext cx="198574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FI" sz="14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Boot Loading Operation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438" name="TextBox 47"/>
          <p:cNvSpPr/>
          <p:nvPr/>
        </p:nvSpPr>
        <p:spPr>
          <a:xfrm>
            <a:off x="5148360" y="5555160"/>
            <a:ext cx="18871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Computing Platform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39" name="Straight Arrow Connector 40"/>
          <p:cNvSpPr/>
          <p:nvPr/>
        </p:nvSpPr>
        <p:spPr>
          <a:xfrm flipH="1">
            <a:off x="7554600" y="4421160"/>
            <a:ext cx="627120" cy="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40" name="Straight Arrow Connector 21"/>
          <p:cNvSpPr/>
          <p:nvPr/>
        </p:nvSpPr>
        <p:spPr>
          <a:xfrm>
            <a:off x="4080600" y="2473920"/>
            <a:ext cx="1043640" cy="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41" name="Straight Arrow Connector 28"/>
          <p:cNvSpPr/>
          <p:nvPr/>
        </p:nvSpPr>
        <p:spPr>
          <a:xfrm>
            <a:off x="4080600" y="3047400"/>
            <a:ext cx="667440" cy="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42" name="Straight Arrow Connector 34"/>
          <p:cNvSpPr/>
          <p:nvPr/>
        </p:nvSpPr>
        <p:spPr>
          <a:xfrm>
            <a:off x="3994560" y="4421160"/>
            <a:ext cx="753480" cy="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43" name="Rectangle 5"/>
          <p:cNvSpPr/>
          <p:nvPr/>
        </p:nvSpPr>
        <p:spPr>
          <a:xfrm>
            <a:off x="4449960" y="2210040"/>
            <a:ext cx="3277080" cy="325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7" name="Rounded Rectangle 20"/>
          <p:cNvSpPr/>
          <p:nvPr/>
        </p:nvSpPr>
        <p:spPr>
          <a:xfrm rot="5400000">
            <a:off x="5396760" y="2120400"/>
            <a:ext cx="182160" cy="723600"/>
          </a:xfrm>
          <a:prstGeom prst="roundRect">
            <a:avLst>
              <a:gd name="adj" fmla="val 16667"/>
            </a:avLst>
          </a:prstGeom>
          <a:solidFill>
            <a:srgbClr val="F29B3B"/>
          </a:solidFill>
          <a:ln>
            <a:solidFill>
              <a:srgbClr val="673615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grpSp>
        <p:nvGrpSpPr>
          <p:cNvPr id="448" name="Group 22"/>
          <p:cNvGrpSpPr/>
          <p:nvPr/>
        </p:nvGrpSpPr>
        <p:grpSpPr>
          <a:xfrm>
            <a:off x="5171040" y="2430000"/>
            <a:ext cx="633600" cy="104760"/>
            <a:chOff x="5171040" y="2430000"/>
            <a:chExt cx="633600" cy="104760"/>
          </a:xfrm>
        </p:grpSpPr>
        <p:sp>
          <p:nvSpPr>
            <p:cNvPr id="449" name="Oval 23"/>
            <p:cNvSpPr/>
            <p:nvPr/>
          </p:nvSpPr>
          <p:spPr>
            <a:xfrm rot="5400000">
              <a:off x="569988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0" name="Oval 24"/>
            <p:cNvSpPr/>
            <p:nvPr/>
          </p:nvSpPr>
          <p:spPr>
            <a:xfrm rot="5400000">
              <a:off x="556776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1" name="Oval 25"/>
            <p:cNvSpPr/>
            <p:nvPr/>
          </p:nvSpPr>
          <p:spPr>
            <a:xfrm rot="5400000">
              <a:off x="543528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2" name="Oval 26"/>
            <p:cNvSpPr/>
            <p:nvPr/>
          </p:nvSpPr>
          <p:spPr>
            <a:xfrm rot="5400000">
              <a:off x="530316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3" name="Oval 29"/>
            <p:cNvSpPr/>
            <p:nvPr/>
          </p:nvSpPr>
          <p:spPr>
            <a:xfrm rot="5400000">
              <a:off x="517104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54" name="Rounded Rectangle 30"/>
          <p:cNvSpPr/>
          <p:nvPr/>
        </p:nvSpPr>
        <p:spPr>
          <a:xfrm>
            <a:off x="4143960" y="1874880"/>
            <a:ext cx="3889080" cy="39261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redefined Process 4">
            <a:extLst>
              <a:ext uri="{FF2B5EF4-FFF2-40B4-BE49-F238E27FC236}">
                <a16:creationId xmlns:a16="http://schemas.microsoft.com/office/drawing/2014/main" id="{F4E3F61A-DEB3-96C6-54ED-343E8B6E9580}"/>
              </a:ext>
            </a:extLst>
          </p:cNvPr>
          <p:cNvSpPr/>
          <p:nvPr/>
        </p:nvSpPr>
        <p:spPr>
          <a:xfrm>
            <a:off x="4748760" y="2641680"/>
            <a:ext cx="1476360" cy="819360"/>
          </a:xfrm>
          <a:prstGeom prst="flowChartPredefinedProcess">
            <a:avLst/>
          </a:prstGeom>
          <a:solidFill>
            <a:srgbClr val="6996CC"/>
          </a:solidFill>
          <a:ln w="12700"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NV-MEMORY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2BB5527-E37A-B4AD-4536-F1A9915F1A4E}"/>
              </a:ext>
            </a:extLst>
          </p:cNvPr>
          <p:cNvSpPr/>
          <p:nvPr/>
        </p:nvSpPr>
        <p:spPr>
          <a:xfrm>
            <a:off x="6637320" y="3687120"/>
            <a:ext cx="917280" cy="1476360"/>
          </a:xfrm>
          <a:prstGeom prst="rect">
            <a:avLst/>
          </a:prstGeom>
          <a:solidFill>
            <a:srgbClr val="A5A5A5"/>
          </a:solidFill>
          <a:ln w="12700">
            <a:solidFill>
              <a:srgbClr val="484848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Ext-CPU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DRAM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Power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Clock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RF, Eth, etc</a:t>
            </a:r>
          </a:p>
          <a:p>
            <a:pPr algn="ctr">
              <a:lnSpc>
                <a:spcPct val="100000"/>
              </a:lnSpc>
              <a:buNone/>
            </a:pPr>
            <a:r>
              <a:rPr lang="en-FI" sz="1200" spc="-1" dirty="0">
                <a:solidFill>
                  <a:srgbClr val="FFFFFF"/>
                </a:solidFill>
                <a:latin typeface="Gill Sans MT"/>
              </a:rPr>
              <a:t>Sensors,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Other…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4" name="Straight Connector 10">
            <a:extLst>
              <a:ext uri="{FF2B5EF4-FFF2-40B4-BE49-F238E27FC236}">
                <a16:creationId xmlns:a16="http://schemas.microsoft.com/office/drawing/2014/main" id="{C2519BD4-594B-D900-B626-F8AF88E81A02}"/>
              </a:ext>
            </a:extLst>
          </p:cNvPr>
          <p:cNvSpPr/>
          <p:nvPr/>
        </p:nvSpPr>
        <p:spPr>
          <a:xfrm>
            <a:off x="5504180" y="3344400"/>
            <a:ext cx="0" cy="4518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" name="Bevel 8">
            <a:extLst>
              <a:ext uri="{FF2B5EF4-FFF2-40B4-BE49-F238E27FC236}">
                <a16:creationId xmlns:a16="http://schemas.microsoft.com/office/drawing/2014/main" id="{0106ED7A-A46A-7D44-7498-D0117123A680}"/>
              </a:ext>
            </a:extLst>
          </p:cNvPr>
          <p:cNvSpPr/>
          <p:nvPr/>
        </p:nvSpPr>
        <p:spPr>
          <a:xfrm>
            <a:off x="4748760" y="3687120"/>
            <a:ext cx="1476360" cy="1476360"/>
          </a:xfrm>
          <a:prstGeom prst="bevel">
            <a:avLst>
              <a:gd name="adj" fmla="val 1250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8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IC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6" name="Magnetic Disk 3">
            <a:extLst>
              <a:ext uri="{FF2B5EF4-FFF2-40B4-BE49-F238E27FC236}">
                <a16:creationId xmlns:a16="http://schemas.microsoft.com/office/drawing/2014/main" id="{E5FDF3A1-95B8-32E6-1F7E-CE9CB1AE7FE8}"/>
              </a:ext>
            </a:extLst>
          </p:cNvPr>
          <p:cNvSpPr/>
          <p:nvPr/>
        </p:nvSpPr>
        <p:spPr>
          <a:xfrm>
            <a:off x="5184540" y="2957400"/>
            <a:ext cx="604800" cy="38700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4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BIN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1B77E-EA74-79CA-D396-E3C4BE038F05}"/>
              </a:ext>
            </a:extLst>
          </p:cNvPr>
          <p:cNvSpPr txBox="1"/>
          <p:nvPr/>
        </p:nvSpPr>
        <p:spPr>
          <a:xfrm>
            <a:off x="4330571" y="5995631"/>
            <a:ext cx="383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 2: Generic Computing Platform elements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DB3C8-E421-618C-02B1-030BE648C7DE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2. Creating Trust in Computing Platforms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39"/>
          <p:cNvSpPr/>
          <p:nvPr/>
        </p:nvSpPr>
        <p:spPr>
          <a:xfrm>
            <a:off x="4449960" y="2210040"/>
            <a:ext cx="3277080" cy="325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0" name="Rounded Rectangle 44"/>
          <p:cNvSpPr/>
          <p:nvPr/>
        </p:nvSpPr>
        <p:spPr>
          <a:xfrm rot="5400000">
            <a:off x="5396760" y="2120400"/>
            <a:ext cx="182160" cy="723600"/>
          </a:xfrm>
          <a:prstGeom prst="roundRect">
            <a:avLst>
              <a:gd name="adj" fmla="val 16667"/>
            </a:avLst>
          </a:prstGeom>
          <a:solidFill>
            <a:srgbClr val="F29B3B"/>
          </a:solidFill>
          <a:ln>
            <a:solidFill>
              <a:srgbClr val="673615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grpSp>
        <p:nvGrpSpPr>
          <p:cNvPr id="461" name="Group 46"/>
          <p:cNvGrpSpPr/>
          <p:nvPr/>
        </p:nvGrpSpPr>
        <p:grpSpPr>
          <a:xfrm>
            <a:off x="5171040" y="2430000"/>
            <a:ext cx="633600" cy="104760"/>
            <a:chOff x="5171040" y="2430000"/>
            <a:chExt cx="633600" cy="104760"/>
          </a:xfrm>
        </p:grpSpPr>
        <p:sp>
          <p:nvSpPr>
            <p:cNvPr id="462" name="Oval 48"/>
            <p:cNvSpPr/>
            <p:nvPr/>
          </p:nvSpPr>
          <p:spPr>
            <a:xfrm rot="5400000">
              <a:off x="569988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3" name="Oval 49"/>
            <p:cNvSpPr/>
            <p:nvPr/>
          </p:nvSpPr>
          <p:spPr>
            <a:xfrm rot="5400000">
              <a:off x="556776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4" name="Oval 50"/>
            <p:cNvSpPr/>
            <p:nvPr/>
          </p:nvSpPr>
          <p:spPr>
            <a:xfrm rot="5400000">
              <a:off x="543528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5" name="Oval 51"/>
            <p:cNvSpPr/>
            <p:nvPr/>
          </p:nvSpPr>
          <p:spPr>
            <a:xfrm rot="5400000">
              <a:off x="530316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6" name="Oval 52"/>
            <p:cNvSpPr/>
            <p:nvPr/>
          </p:nvSpPr>
          <p:spPr>
            <a:xfrm rot="5400000">
              <a:off x="5171040" y="2430000"/>
              <a:ext cx="104760" cy="1047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1D315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67" name="Rounded Rectangle 53"/>
          <p:cNvSpPr/>
          <p:nvPr/>
        </p:nvSpPr>
        <p:spPr>
          <a:xfrm>
            <a:off x="4143960" y="1874880"/>
            <a:ext cx="3889080" cy="39261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4472C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TextBox 57"/>
          <p:cNvSpPr/>
          <p:nvPr/>
        </p:nvSpPr>
        <p:spPr>
          <a:xfrm>
            <a:off x="5148360" y="5555160"/>
            <a:ext cx="18871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Computing Platform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70" name="PlaceHolder 1"/>
          <p:cNvSpPr>
            <a:spLocks noGrp="1"/>
          </p:cNvSpPr>
          <p:nvPr>
            <p:ph type="title" idx="4294967295"/>
          </p:nvPr>
        </p:nvSpPr>
        <p:spPr>
          <a:xfrm>
            <a:off x="838994" y="365125"/>
            <a:ext cx="10514013" cy="132397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FI" sz="4000" b="1" strike="noStrike" spc="-1" dirty="0">
                <a:solidFill>
                  <a:srgbClr val="343434"/>
                </a:solidFill>
                <a:latin typeface="Gill Sans"/>
              </a:rPr>
              <a:t>Creating Trust in Computing Platforms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471" name="TextBox 38"/>
          <p:cNvSpPr/>
          <p:nvPr/>
        </p:nvSpPr>
        <p:spPr>
          <a:xfrm>
            <a:off x="8183160" y="4159440"/>
            <a:ext cx="18871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FI" sz="1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Rest of platform components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73" name="TextBox 19"/>
          <p:cNvSpPr/>
          <p:nvPr/>
        </p:nvSpPr>
        <p:spPr>
          <a:xfrm>
            <a:off x="2192760" y="2212200"/>
            <a:ext cx="188712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FI" sz="1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External NV-memory Programming Interface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74" name="TextBox 27"/>
          <p:cNvSpPr/>
          <p:nvPr/>
        </p:nvSpPr>
        <p:spPr>
          <a:xfrm>
            <a:off x="2192760" y="2893680"/>
            <a:ext cx="188712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FI" sz="14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Boot image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76" name="Straight Arrow Connector 40"/>
          <p:cNvSpPr/>
          <p:nvPr/>
        </p:nvSpPr>
        <p:spPr>
          <a:xfrm flipH="1">
            <a:off x="7554600" y="4421160"/>
            <a:ext cx="627120" cy="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7" name="Straight Arrow Connector 21"/>
          <p:cNvSpPr/>
          <p:nvPr/>
        </p:nvSpPr>
        <p:spPr>
          <a:xfrm>
            <a:off x="4080600" y="2473920"/>
            <a:ext cx="1043640" cy="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8" name="Straight Arrow Connector 28"/>
          <p:cNvSpPr/>
          <p:nvPr/>
        </p:nvSpPr>
        <p:spPr>
          <a:xfrm>
            <a:off x="4080600" y="3047400"/>
            <a:ext cx="667440" cy="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79" name="Straight Arrow Connector 34"/>
          <p:cNvSpPr/>
          <p:nvPr/>
        </p:nvSpPr>
        <p:spPr>
          <a:xfrm>
            <a:off x="3994560" y="4421160"/>
            <a:ext cx="753480" cy="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480" name="Oval 5"/>
          <p:cNvSpPr/>
          <p:nvPr/>
        </p:nvSpPr>
        <p:spPr>
          <a:xfrm>
            <a:off x="4993920" y="2719440"/>
            <a:ext cx="973800" cy="675720"/>
          </a:xfrm>
          <a:prstGeom prst="ellipse">
            <a:avLst/>
          </a:prstGeom>
          <a:noFill/>
          <a:ln>
            <a:solidFill>
              <a:srgbClr val="F00E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1" name="Oval 6"/>
          <p:cNvSpPr/>
          <p:nvPr/>
        </p:nvSpPr>
        <p:spPr>
          <a:xfrm>
            <a:off x="5001120" y="4085280"/>
            <a:ext cx="973800" cy="675720"/>
          </a:xfrm>
          <a:prstGeom prst="ellipse">
            <a:avLst/>
          </a:prstGeom>
          <a:noFill/>
          <a:ln>
            <a:solidFill>
              <a:srgbClr val="F00E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2" name="Preparation 9"/>
          <p:cNvSpPr/>
          <p:nvPr/>
        </p:nvSpPr>
        <p:spPr>
          <a:xfrm>
            <a:off x="6535260" y="3142442"/>
            <a:ext cx="1084320" cy="543240"/>
          </a:xfrm>
          <a:prstGeom prst="flowChartPreparation">
            <a:avLst/>
          </a:prstGeom>
          <a:solidFill>
            <a:srgbClr val="F29B3B"/>
          </a:solidFill>
          <a:ln w="12700">
            <a:solidFill>
              <a:srgbClr val="F00E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Trusted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2" name="Straight Connector 10">
            <a:extLst>
              <a:ext uri="{FF2B5EF4-FFF2-40B4-BE49-F238E27FC236}">
                <a16:creationId xmlns:a16="http://schemas.microsoft.com/office/drawing/2014/main" id="{65F6EFEE-ED32-F8A5-63BD-A19A6EFE234F}"/>
              </a:ext>
            </a:extLst>
          </p:cNvPr>
          <p:cNvSpPr/>
          <p:nvPr/>
        </p:nvSpPr>
        <p:spPr>
          <a:xfrm>
            <a:off x="5483880" y="3457440"/>
            <a:ext cx="360" cy="2559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" name="Predefined Process 4">
            <a:extLst>
              <a:ext uri="{FF2B5EF4-FFF2-40B4-BE49-F238E27FC236}">
                <a16:creationId xmlns:a16="http://schemas.microsoft.com/office/drawing/2014/main" id="{67C8822E-60F9-80D1-4852-CC5635EF80A3}"/>
              </a:ext>
            </a:extLst>
          </p:cNvPr>
          <p:cNvSpPr/>
          <p:nvPr/>
        </p:nvSpPr>
        <p:spPr>
          <a:xfrm>
            <a:off x="4748760" y="2641680"/>
            <a:ext cx="1476360" cy="819360"/>
          </a:xfrm>
          <a:prstGeom prst="flowChartPredefinedProcess">
            <a:avLst/>
          </a:prstGeom>
          <a:solidFill>
            <a:srgbClr val="6996CC"/>
          </a:solidFill>
          <a:ln w="12700"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NV-MEMORY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2E39CE8-4D69-4EF0-A199-5564F4FD86B9}"/>
              </a:ext>
            </a:extLst>
          </p:cNvPr>
          <p:cNvSpPr/>
          <p:nvPr/>
        </p:nvSpPr>
        <p:spPr>
          <a:xfrm>
            <a:off x="6637320" y="3687120"/>
            <a:ext cx="917280" cy="1476360"/>
          </a:xfrm>
          <a:prstGeom prst="rect">
            <a:avLst/>
          </a:prstGeom>
          <a:solidFill>
            <a:srgbClr val="A5A5A5"/>
          </a:solidFill>
          <a:ln w="12700">
            <a:solidFill>
              <a:srgbClr val="484848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2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Ext-CPU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DRAM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Power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Clock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RF, Eth, etc</a:t>
            </a:r>
          </a:p>
          <a:p>
            <a:pPr algn="ctr">
              <a:lnSpc>
                <a:spcPct val="100000"/>
              </a:lnSpc>
              <a:buNone/>
            </a:pPr>
            <a:r>
              <a:rPr lang="en-FI" sz="1200" spc="-1" dirty="0">
                <a:solidFill>
                  <a:srgbClr val="FFFFFF"/>
                </a:solidFill>
                <a:latin typeface="Gill Sans MT"/>
              </a:rPr>
              <a:t>Sensors,</a:t>
            </a:r>
            <a:endParaRPr lang="en-US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FI" sz="12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Other…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5" name="Straight Connector 10">
            <a:extLst>
              <a:ext uri="{FF2B5EF4-FFF2-40B4-BE49-F238E27FC236}">
                <a16:creationId xmlns:a16="http://schemas.microsoft.com/office/drawing/2014/main" id="{019A331D-3B75-029F-85F8-EA833BF7FE55}"/>
              </a:ext>
            </a:extLst>
          </p:cNvPr>
          <p:cNvSpPr/>
          <p:nvPr/>
        </p:nvSpPr>
        <p:spPr>
          <a:xfrm>
            <a:off x="5483880" y="3344400"/>
            <a:ext cx="0" cy="48852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6" name="Bevel 8">
            <a:extLst>
              <a:ext uri="{FF2B5EF4-FFF2-40B4-BE49-F238E27FC236}">
                <a16:creationId xmlns:a16="http://schemas.microsoft.com/office/drawing/2014/main" id="{C68AA335-DF7B-839E-D59E-A4B30AF9CADF}"/>
              </a:ext>
            </a:extLst>
          </p:cNvPr>
          <p:cNvSpPr/>
          <p:nvPr/>
        </p:nvSpPr>
        <p:spPr>
          <a:xfrm>
            <a:off x="4748760" y="3687120"/>
            <a:ext cx="1476360" cy="1476360"/>
          </a:xfrm>
          <a:prstGeom prst="bevel">
            <a:avLst>
              <a:gd name="adj" fmla="val 1250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8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IC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7" name="Magnetic Disk 3">
            <a:extLst>
              <a:ext uri="{FF2B5EF4-FFF2-40B4-BE49-F238E27FC236}">
                <a16:creationId xmlns:a16="http://schemas.microsoft.com/office/drawing/2014/main" id="{0321214B-9954-7BBE-3121-13779A6D8937}"/>
              </a:ext>
            </a:extLst>
          </p:cNvPr>
          <p:cNvSpPr/>
          <p:nvPr/>
        </p:nvSpPr>
        <p:spPr>
          <a:xfrm>
            <a:off x="5184540" y="2957400"/>
            <a:ext cx="604800" cy="387000"/>
          </a:xfrm>
          <a:prstGeom prst="flowChartMagneticDisk">
            <a:avLst/>
          </a:prstGeom>
          <a:solidFill>
            <a:srgbClr val="F29B3B"/>
          </a:solidFill>
          <a:ln w="12700"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40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BIN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8" name="Preparation 21">
            <a:extLst>
              <a:ext uri="{FF2B5EF4-FFF2-40B4-BE49-F238E27FC236}">
                <a16:creationId xmlns:a16="http://schemas.microsoft.com/office/drawing/2014/main" id="{1313C0BA-FCF1-0EDB-839E-ABB919BD3E1E}"/>
              </a:ext>
            </a:extLst>
          </p:cNvPr>
          <p:cNvSpPr/>
          <p:nvPr/>
        </p:nvSpPr>
        <p:spPr>
          <a:xfrm>
            <a:off x="4951365" y="4248465"/>
            <a:ext cx="1238822" cy="485640"/>
          </a:xfrm>
          <a:prstGeom prst="flowChartPreparation">
            <a:avLst/>
          </a:prstGeom>
          <a:solidFill>
            <a:srgbClr val="F29B3B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FI" sz="105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TRUST</a:t>
            </a:r>
          </a:p>
          <a:p>
            <a:pPr algn="ctr">
              <a:lnSpc>
                <a:spcPct val="100000"/>
              </a:lnSpc>
              <a:buNone/>
            </a:pPr>
            <a:r>
              <a:rPr lang="en-FI" sz="1050" b="0" strike="noStrike" spc="-1" dirty="0">
                <a:solidFill>
                  <a:srgbClr val="FFFFFF"/>
                </a:solidFill>
                <a:latin typeface="Gill Sans MT"/>
                <a:ea typeface="DejaVu Sans"/>
              </a:rPr>
              <a:t>validation</a:t>
            </a:r>
            <a:endParaRPr lang="en-US" sz="1050" b="0" strike="noStrike" spc="-1" dirty="0">
              <a:latin typeface="Arial"/>
            </a:endParaRP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507C8741-1391-5E75-4AFB-6302980DD67A}"/>
              </a:ext>
            </a:extLst>
          </p:cNvPr>
          <p:cNvSpPr/>
          <p:nvPr/>
        </p:nvSpPr>
        <p:spPr>
          <a:xfrm>
            <a:off x="2008094" y="4267080"/>
            <a:ext cx="198574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FI" sz="14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Boot Loading Operation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2367C-86AA-DD88-3149-432136951FC1}"/>
              </a:ext>
            </a:extLst>
          </p:cNvPr>
          <p:cNvSpPr txBox="1"/>
          <p:nvPr/>
        </p:nvSpPr>
        <p:spPr>
          <a:xfrm>
            <a:off x="4330571" y="5995631"/>
            <a:ext cx="3832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 3: Trust in Generic Computing Platform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CC56D-3CD5-23A4-96A9-7331682CAAF6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2. Creating Trust in Computing Platforms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 idx="4294967295"/>
          </p:nvPr>
        </p:nvSpPr>
        <p:spPr>
          <a:xfrm>
            <a:off x="267286" y="2255835"/>
            <a:ext cx="4819650" cy="23463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FI" sz="4000" b="1" strike="noStrike" spc="-1" dirty="0">
                <a:solidFill>
                  <a:srgbClr val="FFFFFF"/>
                </a:solidFill>
                <a:latin typeface="Gill Sans"/>
              </a:rPr>
              <a:t>Hardware</a:t>
            </a:r>
            <a:br>
              <a:rPr lang="en-FI" sz="4000" b="1" strike="noStrike" spc="-1" dirty="0">
                <a:solidFill>
                  <a:srgbClr val="FFFFFF"/>
                </a:solidFill>
                <a:latin typeface="Gill Sans"/>
              </a:rPr>
            </a:br>
            <a:r>
              <a:rPr lang="en-FI" sz="4000" b="1" strike="noStrike" spc="-1" dirty="0">
                <a:solidFill>
                  <a:srgbClr val="FFFFFF"/>
                </a:solidFill>
                <a:latin typeface="Gill Sans"/>
              </a:rPr>
              <a:t>Root-of-Trust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idx="4294967295"/>
          </p:nvPr>
        </p:nvSpPr>
        <p:spPr>
          <a:xfrm>
            <a:off x="5760452" y="724692"/>
            <a:ext cx="6164262" cy="540861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spcBef>
                <a:spcPts val="1001"/>
              </a:spcBef>
              <a:buClr>
                <a:srgbClr val="343434"/>
              </a:buClr>
            </a:pPr>
            <a:r>
              <a:rPr lang="en-GB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is as good as its foundation(s)</a:t>
            </a:r>
          </a:p>
          <a:p>
            <a:pPr>
              <a:spcBef>
                <a:spcPts val="1001"/>
              </a:spcBef>
              <a:buClr>
                <a:srgbClr val="343434"/>
              </a:buClr>
            </a:pPr>
            <a:r>
              <a:rPr lang="en-GB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 to cope with changing requirements</a:t>
            </a:r>
          </a:p>
          <a:p>
            <a:pPr>
              <a:spcBef>
                <a:spcPts val="1001"/>
              </a:spcBef>
              <a:buClr>
                <a:srgbClr val="343434"/>
              </a:buClr>
            </a:pPr>
            <a:r>
              <a:rPr lang="en-GB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Immutability with system level as basis of trust (trust anchors)</a:t>
            </a:r>
          </a:p>
          <a:p>
            <a:pPr>
              <a:spcBef>
                <a:spcPts val="1001"/>
              </a:spcBef>
              <a:buClr>
                <a:srgbClr val="343434"/>
              </a:buClr>
            </a:pP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Hardware Root-of-Trust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trust anchor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HW and SW platform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9B43A-3B5A-3AFA-F62B-393A90C56360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3. Hardware Root-of-Trust Overview</a:t>
            </a:r>
          </a:p>
        </p:txBody>
      </p:sp>
    </p:spTree>
    <p:extLst>
      <p:ext uri="{BB962C8B-B14F-4D97-AF65-F5344CB8AC3E}">
        <p14:creationId xmlns:p14="http://schemas.microsoft.com/office/powerpoint/2010/main" val="160243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990D9-F9FA-8066-C32D-0FECB58EB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>
            <a:extLst>
              <a:ext uri="{FF2B5EF4-FFF2-40B4-BE49-F238E27FC236}">
                <a16:creationId xmlns:a16="http://schemas.microsoft.com/office/drawing/2014/main" id="{A0B3A185-21AA-C119-594E-A1679B77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431256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4000" b="1" strike="noStrike" spc="-1" dirty="0">
                <a:solidFill>
                  <a:srgbClr val="343434"/>
                </a:solidFill>
                <a:latin typeface="Gill Sans"/>
              </a:rPr>
              <a:t>Towards Common HW-ROT Framework</a:t>
            </a:r>
            <a:endParaRPr lang="en-GB" sz="40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DFC737-AB6F-6291-BE37-3BE4C35B0698}"/>
              </a:ext>
            </a:extLst>
          </p:cNvPr>
          <p:cNvSpPr txBox="1"/>
          <p:nvPr/>
        </p:nvSpPr>
        <p:spPr>
          <a:xfrm>
            <a:off x="609480" y="1799438"/>
            <a:ext cx="5695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Digital trust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benefits from HW-ROT in the computing platform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 strike="noStrike" spc="-1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strike="noStrike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HW-ROT solutions include TPM, DICE, </a:t>
            </a:r>
            <a:r>
              <a:rPr lang="en-GB" sz="2400" b="0" strike="noStrike" spc="-1" dirty="0" err="1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OpenTitan</a:t>
            </a:r>
            <a:r>
              <a:rPr lang="en-GB" sz="2400" b="0" strike="noStrike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0" strike="noStrike" spc="-1" dirty="0" err="1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Caliptra</a:t>
            </a:r>
            <a:r>
              <a:rPr lang="en-GB" sz="2400" spc="-1" dirty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Discrete component (TPM)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Wide range of services for SoC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Often based on CPU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Established reliable providers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1D9C7-A46A-C0BE-279E-2F0DD9666D74}"/>
              </a:ext>
            </a:extLst>
          </p:cNvPr>
          <p:cNvSpPr txBox="1"/>
          <p:nvPr/>
        </p:nvSpPr>
        <p:spPr>
          <a:xfrm>
            <a:off x="6524368" y="1799438"/>
            <a:ext cx="5362831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Typical services: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Offer true random numbers TRNG (+PRNG)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Generate cryptographic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Generate and verify digital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Encrypt and decrypt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Perform key exchange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Store and use ephemeral and long-term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Offer different access levels for services and information: root and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Firmware Upgrade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Device identity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Measured and Secure boot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Attestation Capability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D3B39-124C-F04D-8EBA-3F6103FE13F0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3. Hardware Root-of-Trust Overview</a:t>
            </a:r>
          </a:p>
        </p:txBody>
      </p:sp>
    </p:spTree>
    <p:extLst>
      <p:ext uri="{BB962C8B-B14F-4D97-AF65-F5344CB8AC3E}">
        <p14:creationId xmlns:p14="http://schemas.microsoft.com/office/powerpoint/2010/main" val="168041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8E9DE-99B1-9326-84E3-BF3935E34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>
            <a:extLst>
              <a:ext uri="{FF2B5EF4-FFF2-40B4-BE49-F238E27FC236}">
                <a16:creationId xmlns:a16="http://schemas.microsoft.com/office/drawing/2014/main" id="{EDFC0EBA-4978-2A80-7F7F-D61947BD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431256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4000" strike="noStrike" spc="-1" dirty="0">
                <a:latin typeface="Gill Sans"/>
              </a:rPr>
              <a:t>But what if:</a:t>
            </a:r>
            <a:endParaRPr lang="en-GB" sz="400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20DDE-3C24-104D-3AA1-5FA953B24662}"/>
              </a:ext>
            </a:extLst>
          </p:cNvPr>
          <p:cNvSpPr txBox="1"/>
          <p:nvPr/>
        </p:nvSpPr>
        <p:spPr>
          <a:xfrm>
            <a:off x="609480" y="1794976"/>
            <a:ext cx="102236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Designed SoC is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resource-limited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equipment? (No CPU in HW-ROT)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Modifications to HW-ROT are required? (This is shown to be difficult)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High assurance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required from the trust system?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Open Source reviews + massive amount of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Crypto agility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needed due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long lifetime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platforms?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PQC first phase is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it is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not the last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Crypto-algorithm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27D92-BA91-2B35-0BDA-BF917903916A}"/>
              </a:ext>
            </a:extLst>
          </p:cNvPr>
          <p:cNvSpPr txBox="1"/>
          <p:nvPr/>
        </p:nvSpPr>
        <p:spPr>
          <a:xfrm>
            <a:off x="5500988" y="78044"/>
            <a:ext cx="60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6996CC"/>
                </a:solidFill>
              </a:rPr>
              <a:t>3. Hardware Root-of-Trust Overview</a:t>
            </a:r>
          </a:p>
        </p:txBody>
      </p:sp>
    </p:spTree>
    <p:extLst>
      <p:ext uri="{BB962C8B-B14F-4D97-AF65-F5344CB8AC3E}">
        <p14:creationId xmlns:p14="http://schemas.microsoft.com/office/powerpoint/2010/main" val="415229750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iphera-template-new" id="{A07C264A-438D-2749-8524-3B2BD4B56175}" vid="{36D2B5C0-E9D3-D24D-A35F-C81C0E6C6715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iphera-template-new" id="{A07C264A-438D-2749-8524-3B2BD4B56175}" vid="{7B0F02C4-BD23-334D-A107-7EA620B95AD4}"/>
    </a:ext>
  </a:extLst>
</a:theme>
</file>

<file path=ppt/theme/theme3.xml><?xml version="1.0" encoding="utf-8"?>
<a:theme xmlns:a="http://schemas.openxmlformats.org/drawingml/2006/main" name="Content slides #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iphera-template-new" id="{A07C264A-438D-2749-8524-3B2BD4B56175}" vid="{45A2C72A-603C-4644-AD84-1158A4F97C7F}"/>
    </a:ext>
  </a:extLst>
</a:theme>
</file>

<file path=ppt/theme/theme4.xml><?xml version="1.0" encoding="utf-8"?>
<a:theme xmlns:a="http://schemas.openxmlformats.org/drawingml/2006/main" name="Visual content slides #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iphera-template-new" id="{A07C264A-438D-2749-8524-3B2BD4B56175}" vid="{6B2FEC06-28D8-3C4F-A4D9-6D882743CC9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Title slide</Template>
  <TotalTime>1512</TotalTime>
  <Words>1261</Words>
  <Application>Microsoft Office PowerPoint</Application>
  <PresentationFormat>Widescreen</PresentationFormat>
  <Paragraphs>261</Paragraphs>
  <Slides>17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Title slide</vt:lpstr>
      <vt:lpstr>Content slides</vt:lpstr>
      <vt:lpstr>Content slides #2</vt:lpstr>
      <vt:lpstr>Visual content slides #2</vt:lpstr>
      <vt:lpstr>Common Framework for Hardware Root-of-Trust</vt:lpstr>
      <vt:lpstr>Agenda</vt:lpstr>
      <vt:lpstr>Xiphera Ltd.</vt:lpstr>
      <vt:lpstr>Creating Trust in Computing Platforms</vt:lpstr>
      <vt:lpstr>Creating Trust in Computing Platforms</vt:lpstr>
      <vt:lpstr>Creating Trust in Computing Platforms</vt:lpstr>
      <vt:lpstr>Hardware Root-of-Trust</vt:lpstr>
      <vt:lpstr>Towards Common HW-ROT Framework</vt:lpstr>
      <vt:lpstr>But what if:</vt:lpstr>
      <vt:lpstr>FSM based HW-ROT framework</vt:lpstr>
      <vt:lpstr>FSM based HW-ROT implementation</vt:lpstr>
      <vt:lpstr>FSM based HW-ROT in practise</vt:lpstr>
      <vt:lpstr>Extending FSM HW-ROT</vt:lpstr>
      <vt:lpstr>Sept 10, 2024:    “Quantum-resilient Authenticated Boot for  space-grade semiconductor architectures”</vt:lpstr>
      <vt:lpstr>PowerPoint Presentation</vt:lpstr>
      <vt:lpstr>Thank you!   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Mimmi Kuusisaari</dc:creator>
  <cp:lastModifiedBy>Petri Jehkonen</cp:lastModifiedBy>
  <cp:revision>43</cp:revision>
  <dcterms:created xsi:type="dcterms:W3CDTF">2024-10-11T08:53:24Z</dcterms:created>
  <dcterms:modified xsi:type="dcterms:W3CDTF">2025-03-27T09:10:13Z</dcterms:modified>
</cp:coreProperties>
</file>