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87" r:id="rId3"/>
    <p:sldId id="268" r:id="rId4"/>
    <p:sldId id="929" r:id="rId5"/>
    <p:sldId id="289" r:id="rId6"/>
    <p:sldId id="291" r:id="rId7"/>
    <p:sldId id="293" r:id="rId8"/>
    <p:sldId id="310" r:id="rId9"/>
    <p:sldId id="295" r:id="rId10"/>
    <p:sldId id="296" r:id="rId11"/>
    <p:sldId id="304" r:id="rId12"/>
    <p:sldId id="297" r:id="rId13"/>
    <p:sldId id="298" r:id="rId14"/>
    <p:sldId id="311" r:id="rId15"/>
    <p:sldId id="312" r:id="rId16"/>
    <p:sldId id="307" r:id="rId17"/>
    <p:sldId id="299" r:id="rId18"/>
    <p:sldId id="302" r:id="rId19"/>
    <p:sldId id="303" r:id="rId20"/>
    <p:sldId id="309" r:id="rId21"/>
    <p:sldId id="301" r:id="rId22"/>
    <p:sldId id="308" r:id="rId23"/>
  </p:sldIdLst>
  <p:sldSz cx="10080625" cy="5670550"/>
  <p:notesSz cx="7104063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C1E5F5"/>
    <a:srgbClr val="00B050"/>
    <a:srgbClr val="D7E4BD"/>
    <a:srgbClr val="E7EBED"/>
    <a:srgbClr val="006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 autoAdjust="0"/>
  </p:normalViewPr>
  <p:slideViewPr>
    <p:cSldViewPr snapToGrid="0">
      <p:cViewPr varScale="1">
        <p:scale>
          <a:sx n="80" d="100"/>
          <a:sy n="80" d="100"/>
        </p:scale>
        <p:origin x="648" y="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98C97B5-18D0-FA6D-4F05-456E9846172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2958" cy="511395"/>
          </a:xfrm>
          <a:prstGeom prst="rect">
            <a:avLst/>
          </a:prstGeom>
          <a:noFill/>
          <a:ln>
            <a:noFill/>
          </a:ln>
        </p:spPr>
        <p:txBody>
          <a:bodyPr vert="horz" wrap="square" lIns="85491" tIns="42746" rIns="85491" bIns="42746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564240-BDE4-5670-38CD-7D76173A6AAB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021072" y="0"/>
            <a:ext cx="3082958" cy="511395"/>
          </a:xfrm>
          <a:prstGeom prst="rect">
            <a:avLst/>
          </a:prstGeom>
          <a:noFill/>
          <a:ln>
            <a:noFill/>
          </a:ln>
        </p:spPr>
        <p:txBody>
          <a:bodyPr vert="horz" wrap="square" lIns="85491" tIns="42746" rIns="85491" bIns="42746" anchorCtr="0" compatLnSpc="0">
            <a:noAutofit/>
          </a:bodyPr>
          <a:lstStyle/>
          <a:p>
            <a:pPr algn="r" hangingPunct="0">
              <a:defRPr sz="1400"/>
            </a:pPr>
            <a:endParaRPr lang="en-US" sz="1300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43311A-2C40-213C-E1B6-9BD7B5BD5B0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723052"/>
            <a:ext cx="3082958" cy="511395"/>
          </a:xfrm>
          <a:prstGeom prst="rect">
            <a:avLst/>
          </a:prstGeom>
          <a:noFill/>
          <a:ln>
            <a:noFill/>
          </a:ln>
        </p:spPr>
        <p:txBody>
          <a:bodyPr vert="horz" wrap="square" lIns="85491" tIns="42746" rIns="85491" bIns="42746" anchor="b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DB88CE-DFFD-CBA3-D4A9-605CE5786A1B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021072" y="9723052"/>
            <a:ext cx="3082958" cy="511395"/>
          </a:xfrm>
          <a:prstGeom prst="rect">
            <a:avLst/>
          </a:prstGeom>
          <a:noFill/>
          <a:ln>
            <a:noFill/>
          </a:ln>
        </p:spPr>
        <p:txBody>
          <a:bodyPr vert="horz" wrap="square" lIns="85491" tIns="42746" rIns="85491" bIns="42746" anchor="b" anchorCtr="0" compatLnSpc="0">
            <a:noAutofit/>
          </a:bodyPr>
          <a:lstStyle/>
          <a:p>
            <a:pPr algn="r" hangingPunct="0">
              <a:defRPr sz="1400"/>
            </a:pPr>
            <a:fld id="{685E961E-6D91-4931-944F-E22AA83494D3}" type="slidenum">
              <a:pPr algn="r" hangingPunct="0">
                <a:defRPr sz="1400"/>
              </a:pPr>
              <a:t>‹Nº›</a:t>
            </a:fld>
            <a:endParaRPr lang="en-US" sz="1300">
              <a:latin typeface="Liberation Sans" pitchFamily="18"/>
              <a:ea typeface="Noto Sans CJK SC" pitchFamily="2"/>
              <a:cs typeface="Lohit Devanagar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9838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162BD46-21D5-2153-35F7-405CEA46C2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77875"/>
            <a:ext cx="6818313" cy="383698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7A881F4-111A-D349-02B5-426306828164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10437" y="4861354"/>
            <a:ext cx="5683156" cy="46053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Marcador de encabezado 3">
            <a:extLst>
              <a:ext uri="{FF2B5EF4-FFF2-40B4-BE49-F238E27FC236}">
                <a16:creationId xmlns:a16="http://schemas.microsoft.com/office/drawing/2014/main" id="{09A27614-4A9F-419A-8FAE-051FFDE7EB1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82958" cy="5113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en-US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FB37E5-0147-350C-43AE-84EBD26915F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021072" y="0"/>
            <a:ext cx="3082958" cy="5113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9D9859-B563-6154-BB87-9BDD395ADA2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723052"/>
            <a:ext cx="3082958" cy="5113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13C24-751D-7330-03E8-B46861677EC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021072" y="9723052"/>
            <a:ext cx="3082958" cy="51139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3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816865C-7494-4DFC-B198-C1D377FF4299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84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545E4A-0E01-DF20-8690-A384F0DD2CC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C7DCE0E-9332-4E04-9759-DD1612111068}" type="slidenum">
              <a:t>2</a:t>
            </a:fld>
            <a:endParaRPr lang="en-US"/>
          </a:p>
        </p:txBody>
      </p:sp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F33C0D-4C57-DE85-E4E1-F48FC8A6AB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2875" y="777875"/>
            <a:ext cx="6818313" cy="383698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34C039C-B9CB-D60D-2D62-38EFAFEB85A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pPr rtl="0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2875" y="777875"/>
            <a:ext cx="6818313" cy="383698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/>
              <a:t>-</a:t>
            </a:r>
            <a:r>
              <a:rPr lang="es-ES_tradnl" dirty="0" err="1"/>
              <a:t>Moreover</a:t>
            </a:r>
            <a:r>
              <a:rPr lang="es-ES_tradnl" dirty="0"/>
              <a:t>,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limited</a:t>
            </a:r>
            <a:r>
              <a:rPr lang="es-ES_tradnl" dirty="0"/>
              <a:t> </a:t>
            </a:r>
            <a:r>
              <a:rPr lang="es-ES_tradnl" dirty="0" err="1"/>
              <a:t>downlink</a:t>
            </a:r>
            <a:r>
              <a:rPr lang="es-ES_tradnl" dirty="0"/>
              <a:t> </a:t>
            </a:r>
            <a:r>
              <a:rPr lang="es-ES_tradnl" dirty="0" err="1"/>
              <a:t>bandwidth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ground</a:t>
            </a:r>
            <a:r>
              <a:rPr lang="es-ES_tradnl" dirty="0"/>
              <a:t> in </a:t>
            </a:r>
            <a:r>
              <a:rPr lang="es-ES_tradnl" dirty="0" err="1"/>
              <a:t>comparison</a:t>
            </a:r>
            <a:r>
              <a:rPr lang="es-ES_tradnl" baseline="0" dirty="0"/>
              <a:t> </a:t>
            </a:r>
            <a:r>
              <a:rPr lang="es-ES_tradnl" baseline="0" dirty="0" err="1"/>
              <a:t>with</a:t>
            </a:r>
            <a:r>
              <a:rPr lang="es-ES_tradnl" baseline="0" dirty="0"/>
              <a:t> </a:t>
            </a:r>
            <a:r>
              <a:rPr lang="es-ES_tradnl" baseline="0" dirty="0" err="1"/>
              <a:t>the</a:t>
            </a:r>
            <a:r>
              <a:rPr lang="es-ES_tradnl" baseline="0" dirty="0"/>
              <a:t> data </a:t>
            </a:r>
            <a:r>
              <a:rPr lang="es-ES_tradnl" baseline="0" dirty="0" err="1"/>
              <a:t>size</a:t>
            </a:r>
            <a:r>
              <a:rPr lang="es-ES_tradnl" baseline="0" dirty="0"/>
              <a:t> </a:t>
            </a:r>
            <a:r>
              <a:rPr lang="es-ES_tradnl" baseline="0" dirty="0" err="1"/>
              <a:t>is</a:t>
            </a:r>
            <a:r>
              <a:rPr lang="es-ES_tradnl" baseline="0" dirty="0"/>
              <a:t> </a:t>
            </a:r>
            <a:r>
              <a:rPr lang="es-ES_tradnl" baseline="0" dirty="0" err="1"/>
              <a:t>an</a:t>
            </a:r>
            <a:r>
              <a:rPr lang="es-ES_tradnl" baseline="0" dirty="0"/>
              <a:t> </a:t>
            </a:r>
            <a:r>
              <a:rPr lang="es-ES_tradnl" baseline="0" dirty="0" err="1"/>
              <a:t>additional</a:t>
            </a:r>
            <a:r>
              <a:rPr lang="es-ES_tradnl" baseline="0" dirty="0"/>
              <a:t> </a:t>
            </a:r>
            <a:r>
              <a:rPr lang="es-ES_tradnl" baseline="0" dirty="0" err="1"/>
              <a:t>bottleneck</a:t>
            </a:r>
            <a:r>
              <a:rPr lang="es-ES_tradnl" baseline="0" dirty="0"/>
              <a:t>.</a:t>
            </a:r>
            <a:endParaRPr lang="es-ES_tradnl" dirty="0"/>
          </a:p>
          <a:p>
            <a:r>
              <a:rPr lang="es-ES_tradnl" dirty="0"/>
              <a:t>-</a:t>
            </a:r>
            <a:r>
              <a:rPr lang="es-ES_tradnl" dirty="0" err="1"/>
              <a:t>Lossless</a:t>
            </a:r>
            <a:r>
              <a:rPr lang="es-ES_tradnl" dirty="0"/>
              <a:t> </a:t>
            </a:r>
            <a:r>
              <a:rPr lang="es-ES_tradnl" dirty="0">
                <a:sym typeface="Wingdings"/>
              </a:rPr>
              <a:t> </a:t>
            </a:r>
            <a:r>
              <a:rPr lang="es-ES" sz="1100" dirty="0" err="1">
                <a:sym typeface="Wingdings" pitchFamily="2" charset="2"/>
              </a:rPr>
              <a:t>the</a:t>
            </a:r>
            <a:r>
              <a:rPr lang="es-ES" sz="1100" dirty="0">
                <a:sym typeface="Wingdings" pitchFamily="2" charset="2"/>
              </a:rPr>
              <a:t> </a:t>
            </a:r>
            <a:r>
              <a:rPr lang="es-ES" sz="1100" dirty="0" err="1">
                <a:sym typeface="Wingdings" pitchFamily="2" charset="2"/>
              </a:rPr>
              <a:t>image</a:t>
            </a:r>
            <a:r>
              <a:rPr lang="es-ES" sz="1100" dirty="0">
                <a:sym typeface="Wingdings" pitchFamily="2" charset="2"/>
              </a:rPr>
              <a:t> can be </a:t>
            </a:r>
            <a:r>
              <a:rPr lang="es-ES" sz="1100" dirty="0" err="1">
                <a:sym typeface="Wingdings" pitchFamily="2" charset="2"/>
              </a:rPr>
              <a:t>fully</a:t>
            </a:r>
            <a:r>
              <a:rPr lang="es-ES" sz="1100" dirty="0">
                <a:sym typeface="Wingdings" pitchFamily="2" charset="2"/>
              </a:rPr>
              <a:t> </a:t>
            </a:r>
            <a:r>
              <a:rPr lang="es-ES" sz="1100" dirty="0" err="1">
                <a:sym typeface="Wingdings" pitchFamily="2" charset="2"/>
              </a:rPr>
              <a:t>recovered</a:t>
            </a:r>
            <a:r>
              <a:rPr lang="es-ES" sz="1100" dirty="0">
                <a:sym typeface="Wingdings" pitchFamily="2" charset="2"/>
              </a:rPr>
              <a:t> </a:t>
            </a:r>
            <a:r>
              <a:rPr lang="es-ES" sz="1100" dirty="0" err="1">
                <a:sym typeface="Wingdings" pitchFamily="2" charset="2"/>
              </a:rPr>
              <a:t>after</a:t>
            </a:r>
            <a:r>
              <a:rPr lang="es-ES" sz="1100" dirty="0">
                <a:sym typeface="Wingdings" pitchFamily="2" charset="2"/>
              </a:rPr>
              <a:t> </a:t>
            </a:r>
            <a:r>
              <a:rPr lang="es-ES" sz="1100" dirty="0" err="1">
                <a:sym typeface="Wingdings" pitchFamily="2" charset="2"/>
              </a:rPr>
              <a:t>decompression</a:t>
            </a:r>
            <a:endParaRPr lang="es-ES_tradnl" dirty="0">
              <a:sym typeface="Wingdings"/>
            </a:endParaRPr>
          </a:p>
          <a:p>
            <a:r>
              <a:rPr lang="es-ES_tradnl" dirty="0">
                <a:sym typeface="Wingdings"/>
              </a:rPr>
              <a:t>-</a:t>
            </a:r>
            <a:r>
              <a:rPr lang="es-ES_tradnl" dirty="0" err="1">
                <a:sym typeface="Wingdings"/>
              </a:rPr>
              <a:t>Lossy</a:t>
            </a:r>
            <a:r>
              <a:rPr lang="es-ES_tradnl" dirty="0">
                <a:sym typeface="Wingdings"/>
              </a:rPr>
              <a:t>  </a:t>
            </a:r>
            <a:r>
              <a:rPr lang="es-ES_tradnl" sz="1100" dirty="0" err="1"/>
              <a:t>the</a:t>
            </a:r>
            <a:r>
              <a:rPr lang="es-ES_tradnl" sz="1100" dirty="0"/>
              <a:t> </a:t>
            </a:r>
            <a:r>
              <a:rPr lang="es-ES_tradnl" sz="1100" dirty="0" err="1"/>
              <a:t>resulting</a:t>
            </a:r>
            <a:r>
              <a:rPr lang="es-ES_tradnl" sz="1100" dirty="0"/>
              <a:t> </a:t>
            </a:r>
            <a:r>
              <a:rPr lang="es-ES_tradnl" sz="1100" dirty="0" err="1"/>
              <a:t>image</a:t>
            </a:r>
            <a:r>
              <a:rPr lang="es-ES_tradnl" sz="1100" dirty="0"/>
              <a:t> </a:t>
            </a:r>
            <a:r>
              <a:rPr lang="es-ES_tradnl" sz="1100" dirty="0" err="1"/>
              <a:t>is</a:t>
            </a:r>
            <a:r>
              <a:rPr lang="es-ES_tradnl" sz="1100" dirty="0"/>
              <a:t> </a:t>
            </a:r>
            <a:r>
              <a:rPr lang="es-ES_tradnl" sz="1100" dirty="0" err="1"/>
              <a:t>not</a:t>
            </a:r>
            <a:r>
              <a:rPr lang="es-ES_tradnl" sz="1100" dirty="0"/>
              <a:t> </a:t>
            </a:r>
            <a:r>
              <a:rPr lang="es-ES_tradnl" sz="1100" dirty="0" err="1"/>
              <a:t>identical</a:t>
            </a:r>
            <a:r>
              <a:rPr lang="es-ES_tradnl" sz="1100" dirty="0"/>
              <a:t> to </a:t>
            </a:r>
            <a:r>
              <a:rPr lang="es-ES_tradnl" sz="1100" dirty="0" err="1"/>
              <a:t>the</a:t>
            </a:r>
            <a:r>
              <a:rPr lang="es-ES_tradnl" sz="1100" dirty="0"/>
              <a:t> original </a:t>
            </a:r>
            <a:r>
              <a:rPr lang="es-ES_tradnl" sz="1100" dirty="0" err="1"/>
              <a:t>one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5FDCF-B4CF-42B4-ADE6-DDC7AEDCC032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115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D350D-630C-D779-E83E-818DAD038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E671AD-72FF-0970-5E60-88C9AB280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5CEF94-04E6-8081-CFAC-823AE5C0A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F7C32D-49DA-364F-687D-E197391D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</p:spTree>
    <p:extLst>
      <p:ext uri="{BB962C8B-B14F-4D97-AF65-F5344CB8AC3E}">
        <p14:creationId xmlns:p14="http://schemas.microsoft.com/office/powerpoint/2010/main" val="34977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9E2BC8-A455-B968-D9F7-88838B369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07E2DC-2D08-80E7-3B1C-0DD436B08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37DDD3-0F3B-9CC8-44C5-C2B3AEE57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7E39CB-6722-D268-E67B-A0B1CD04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</p:spTree>
    <p:extLst>
      <p:ext uri="{BB962C8B-B14F-4D97-AF65-F5344CB8AC3E}">
        <p14:creationId xmlns:p14="http://schemas.microsoft.com/office/powerpoint/2010/main" val="169483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5AB5D3-DE80-2402-5702-FC5E55C818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58050" y="17463"/>
            <a:ext cx="2343150" cy="524033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5988FA-9CFF-F980-1140-DCA7F84CAA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28600" y="17463"/>
            <a:ext cx="6877050" cy="524033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D183CA-3140-ED0C-0979-D3DFD0A2E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E918C-F5EE-A7AE-CFD8-F730B1C2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</p:spTree>
    <p:extLst>
      <p:ext uri="{BB962C8B-B14F-4D97-AF65-F5344CB8AC3E}">
        <p14:creationId xmlns:p14="http://schemas.microsoft.com/office/powerpoint/2010/main" val="84228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E6A59-2893-628C-D596-C6DFA6710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928688"/>
            <a:ext cx="7559675" cy="197326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42C56B-DCB1-EEE8-024C-89157C88C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2978150"/>
            <a:ext cx="7559675" cy="1370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509149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85CB16-EBC1-81BE-18F8-FCCF360A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9889E2-EF92-0823-919F-AEA715C0A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685779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793FF-F19B-08AA-81BA-3A8B46EB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C27EE73-017D-064F-CA2B-4292DFFA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718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84554A-8912-9082-41A2-ED12D19C3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9AF764-8B35-DF28-F569-E19FE421BD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43400" y="5213350"/>
            <a:ext cx="461963" cy="457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7E0033-120D-E901-2200-82DFEA755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7763" y="5213350"/>
            <a:ext cx="461962" cy="4572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343589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DE8B8-852D-B3CB-A2A1-F73B29E3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D792AC-1422-2DF9-AA7E-552C7D1B4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AF1D6D-E4FE-93EB-F24B-33437E984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57699C6-B0E5-5407-3944-980850217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2D9F69-1BFE-7042-CA1C-16E9AA4A69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07492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E94CAA-86E7-1260-62AB-A599ECCAA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53F4BD-A883-2524-6865-9CA4176329EC}"/>
              </a:ext>
            </a:extLst>
          </p:cNvPr>
          <p:cNvSpPr txBox="1"/>
          <p:nvPr userDrawn="1"/>
        </p:nvSpPr>
        <p:spPr>
          <a:xfrm>
            <a:off x="0" y="5362773"/>
            <a:ext cx="1379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>
                    <a:lumMod val="75000"/>
                  </a:schemeClr>
                </a:solidFill>
                <a:latin typeface="Rubik Light"/>
                <a:ea typeface="UD Digi Kyokasho NK-R" panose="020B0400000000000000" pitchFamily="18" charset="-128"/>
                <a:cs typeface="Vrinda" panose="020B0502040204020203" pitchFamily="34" charset="0"/>
              </a:rPr>
              <a:t>26/03/2025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9192027-E2CE-1BA4-2CED-9A98B7891458}"/>
              </a:ext>
            </a:extLst>
          </p:cNvPr>
          <p:cNvSpPr txBox="1"/>
          <p:nvPr userDrawn="1"/>
        </p:nvSpPr>
        <p:spPr>
          <a:xfrm>
            <a:off x="6953573" y="5147330"/>
            <a:ext cx="312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solidFill>
                  <a:schemeClr val="bg2">
                    <a:lumMod val="75000"/>
                  </a:schemeClr>
                </a:solidFill>
                <a:latin typeface="Rubik Light"/>
                <a:ea typeface="DengXian" panose="020B0503020204020204" pitchFamily="2" charset="-122"/>
              </a:rPr>
              <a:t>6</a:t>
            </a:r>
            <a:r>
              <a:rPr lang="es-ES" sz="1400" baseline="30000" dirty="0">
                <a:solidFill>
                  <a:schemeClr val="bg2">
                    <a:lumMod val="75000"/>
                  </a:schemeClr>
                </a:solidFill>
                <a:latin typeface="Rubik Light"/>
                <a:ea typeface="DengXian" panose="020B0503020204020204" pitchFamily="2" charset="-122"/>
              </a:rPr>
              <a:t>th</a:t>
            </a:r>
            <a:r>
              <a:rPr lang="es-ES" sz="1400" dirty="0">
                <a:solidFill>
                  <a:schemeClr val="bg2">
                    <a:lumMod val="75000"/>
                  </a:schemeClr>
                </a:solidFill>
                <a:latin typeface="Rubik Light"/>
                <a:ea typeface="DengXian" panose="020B0503020204020204" pitchFamily="2" charset="-122"/>
              </a:rPr>
              <a:t> SEFUW:</a:t>
            </a:r>
          </a:p>
          <a:p>
            <a:pPr algn="r"/>
            <a:r>
              <a:rPr lang="es-ES" sz="1400" dirty="0" err="1">
                <a:solidFill>
                  <a:schemeClr val="bg2">
                    <a:lumMod val="75000"/>
                  </a:schemeClr>
                </a:solidFill>
                <a:latin typeface="Rubik Light"/>
                <a:ea typeface="DengXian" panose="020B0503020204020204" pitchFamily="2" charset="-122"/>
              </a:rPr>
              <a:t>SpacE</a:t>
            </a:r>
            <a:r>
              <a:rPr lang="es-ES" sz="1400" dirty="0">
                <a:solidFill>
                  <a:schemeClr val="bg2">
                    <a:lumMod val="75000"/>
                  </a:schemeClr>
                </a:solidFill>
                <a:latin typeface="Rubik Light"/>
                <a:ea typeface="DengXian" panose="020B0503020204020204" pitchFamily="2" charset="-122"/>
              </a:rPr>
              <a:t> FPGA </a:t>
            </a:r>
            <a:r>
              <a:rPr lang="es-ES" sz="1400" dirty="0" err="1">
                <a:solidFill>
                  <a:schemeClr val="bg2">
                    <a:lumMod val="75000"/>
                  </a:schemeClr>
                </a:solidFill>
                <a:latin typeface="Rubik Light"/>
                <a:ea typeface="DengXian" panose="020B0503020204020204" pitchFamily="2" charset="-122"/>
              </a:rPr>
              <a:t>Users</a:t>
            </a:r>
            <a:r>
              <a:rPr lang="es-ES" sz="1400" dirty="0">
                <a:solidFill>
                  <a:schemeClr val="bg2">
                    <a:lumMod val="75000"/>
                  </a:schemeClr>
                </a:solidFill>
                <a:latin typeface="Rubik Light"/>
                <a:ea typeface="DengXian" panose="020B0503020204020204" pitchFamily="2" charset="-122"/>
              </a:rPr>
              <a:t> Workshop</a:t>
            </a:r>
          </a:p>
        </p:txBody>
      </p:sp>
    </p:spTree>
    <p:extLst>
      <p:ext uri="{BB962C8B-B14F-4D97-AF65-F5344CB8AC3E}">
        <p14:creationId xmlns:p14="http://schemas.microsoft.com/office/powerpoint/2010/main" val="2325729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609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27B94-8490-777B-6341-543CE38F3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8FD779-5326-3518-62B7-D4D03C44D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A738E8-970D-C860-AE7C-49803DE06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8284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B980E-8E85-83AD-AAEB-890E11C8B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C4C8B9-7BBE-90C2-48D9-5D3E57108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F7E7F9-AE90-2A0E-69F8-BDF365F8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7F350C-8788-1AAF-6A81-5E77C68B3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</p:spTree>
    <p:extLst>
      <p:ext uri="{BB962C8B-B14F-4D97-AF65-F5344CB8AC3E}">
        <p14:creationId xmlns:p14="http://schemas.microsoft.com/office/powerpoint/2010/main" val="537613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2C1B5-1520-0CA0-F83D-FBCF1C9A9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BAC5B8-4B62-B651-A2E0-54ED6B00C7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EE8662-B151-BCAA-1FAF-DB61D72091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67114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206ACE-ABBE-297D-120A-C41D4D58B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BFFC6C-39C6-E54D-3BF2-4D0E22341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63834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6681D2-3578-AF3F-9E8B-1B5543BBE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00900" y="1785938"/>
            <a:ext cx="2159000" cy="38846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AEC852-7B02-8B1A-2009-2F2BB373C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0725" y="1785938"/>
            <a:ext cx="6327775" cy="388461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62874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842A6-C23A-5240-D730-724EDF951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414463"/>
            <a:ext cx="8694737" cy="23574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34A04F-75C1-9505-E02D-C67F16E9D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3794125"/>
            <a:ext cx="8694737" cy="12414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792D12-A484-BE0B-D0E4-31BFE7BB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27412D-5C41-FA27-331F-EDFBC0A0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</p:spTree>
    <p:extLst>
      <p:ext uri="{BB962C8B-B14F-4D97-AF65-F5344CB8AC3E}">
        <p14:creationId xmlns:p14="http://schemas.microsoft.com/office/powerpoint/2010/main" val="195101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0DB9AB-951E-0CD2-620A-BF649A4B6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FF3FB7-8135-B3E1-C470-A931B836B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55688"/>
            <a:ext cx="4495800" cy="42021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AEB433-6564-3101-8363-8FBB4DCA3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055688"/>
            <a:ext cx="4495800" cy="42021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9BD953-E3BF-5616-3C1F-766CBC033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8F02F5-B6A7-E072-AFD4-8B0E3334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</p:spTree>
    <p:extLst>
      <p:ext uri="{BB962C8B-B14F-4D97-AF65-F5344CB8AC3E}">
        <p14:creationId xmlns:p14="http://schemas.microsoft.com/office/powerpoint/2010/main" val="370914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D5028-B0F3-656D-6C90-19626D8AC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01625"/>
            <a:ext cx="8694737" cy="10969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B18244-B1CA-D058-A991-5F93A6EBB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390650"/>
            <a:ext cx="426561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BF5A864-7DC3-08B4-0D26-8EBDC90D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071688"/>
            <a:ext cx="426561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EC0F9E-B33B-F4F4-FDF6-794D212E6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390650"/>
            <a:ext cx="4284662" cy="681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3004ED-54E2-1BCE-BBBE-E3A82B200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071688"/>
            <a:ext cx="4284662" cy="30464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42EA75-066D-009E-D038-BCF94606A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7DC29FE-2951-7747-713D-E3FBCE47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</p:spTree>
    <p:extLst>
      <p:ext uri="{BB962C8B-B14F-4D97-AF65-F5344CB8AC3E}">
        <p14:creationId xmlns:p14="http://schemas.microsoft.com/office/powerpoint/2010/main" val="258260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25B46-97ED-B0FA-9915-48DBB328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0D95111-F0AD-D73F-39C4-8D3FC188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30294B-17A5-41B2-AAE9-620F628B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</p:spTree>
    <p:extLst>
      <p:ext uri="{BB962C8B-B14F-4D97-AF65-F5344CB8AC3E}">
        <p14:creationId xmlns:p14="http://schemas.microsoft.com/office/powerpoint/2010/main" val="202376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6CA8177-0C1D-D045-9759-1D2D52F3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2E4DC1-FA8E-B6D1-7C0A-6AE2C9FE6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</p:spTree>
    <p:extLst>
      <p:ext uri="{BB962C8B-B14F-4D97-AF65-F5344CB8AC3E}">
        <p14:creationId xmlns:p14="http://schemas.microsoft.com/office/powerpoint/2010/main" val="281585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067AB-ADC1-FAA3-51C0-9F3D1758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52B3CF-1462-920E-149D-AC9D65426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945F0C-F4F0-4E7F-A62A-726167CF3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7E8FBB-9D37-1A38-5A91-027A7BA7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E5E8A4-A006-7BDA-27F5-8A1179A97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</p:spTree>
    <p:extLst>
      <p:ext uri="{BB962C8B-B14F-4D97-AF65-F5344CB8AC3E}">
        <p14:creationId xmlns:p14="http://schemas.microsoft.com/office/powerpoint/2010/main" val="100632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1DC131-8A8F-87C8-C5CD-8B69FC4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377825"/>
            <a:ext cx="3251200" cy="1323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66ECA5-53C4-6114-9B68-D0A0FA679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815975"/>
            <a:ext cx="5102225" cy="40306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23FE23-FC6A-4EC0-02F2-95C6D7DDC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1701800"/>
            <a:ext cx="3251200" cy="3151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0D3AF6-AA08-C4DC-E916-B013238E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DAB98B-A5A4-1D4C-5FA8-80B69650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</p:spTree>
    <p:extLst>
      <p:ext uri="{BB962C8B-B14F-4D97-AF65-F5344CB8AC3E}">
        <p14:creationId xmlns:p14="http://schemas.microsoft.com/office/powerpoint/2010/main" val="35770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C60C4308-B588-B726-9EA4-65DBAD8115D1}"/>
              </a:ext>
            </a:extLst>
          </p:cNvPr>
          <p:cNvSpPr/>
          <p:nvPr/>
        </p:nvSpPr>
        <p:spPr>
          <a:xfrm>
            <a:off x="0" y="5400000"/>
            <a:ext cx="10080000" cy="273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67A2"/>
          </a:solidFill>
          <a:ln w="25400">
            <a:solidFill>
              <a:srgbClr val="0067A2"/>
            </a:solidFill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en-US" sz="2400" kern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516F185D-5601-2D0E-11DE-D684EA1B3A5B}"/>
              </a:ext>
            </a:extLst>
          </p:cNvPr>
          <p:cNvSpPr/>
          <p:nvPr/>
        </p:nvSpPr>
        <p:spPr>
          <a:xfrm>
            <a:off x="0" y="0"/>
            <a:ext cx="1008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67A2"/>
          </a:solidFill>
          <a:ln w="25400">
            <a:solidFill>
              <a:srgbClr val="0067A2"/>
            </a:solidFill>
            <a:prstDash val="solid"/>
          </a:ln>
        </p:spPr>
        <p:txBody>
          <a:bodyPr lIns="0" tIns="0" rIns="0" bIns="0" anchor="ctr" anchorCtr="0">
            <a:noAutofit/>
          </a:bodyPr>
          <a:lstStyle/>
          <a:p>
            <a:pPr lvl="0" hangingPunct="0">
              <a:buNone/>
              <a:tabLst/>
            </a:pPr>
            <a:endParaRPr lang="en-US" sz="2400" kern="1200">
              <a:latin typeface="Liberation Serif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Marcador de título 3">
            <a:extLst>
              <a:ext uri="{FF2B5EF4-FFF2-40B4-BE49-F238E27FC236}">
                <a16:creationId xmlns:a16="http://schemas.microsoft.com/office/drawing/2014/main" id="{21ED909E-2402-3A4F-B06F-5166323B72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18000"/>
            <a:ext cx="8843040" cy="685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DDE1B4-5988-C322-5616-25A5D08041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55159"/>
            <a:ext cx="9144000" cy="42026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>
            <a:normAutofit/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5"/>
            <a:r>
              <a:rPr lang="en-GB"/>
              <a:t>Sixth Outline Level</a:t>
            </a:r>
          </a:p>
          <a:p>
            <a:pPr lvl="6"/>
            <a:r>
              <a:rPr lang="en-GB"/>
              <a:t>Seventh Outline Level</a:t>
            </a:r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E9666B0A-6D9B-E54D-32F8-FCCF2BC88A3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0" y="5400000"/>
            <a:ext cx="234828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>
            <a:noAutofit/>
          </a:bodyPr>
          <a:lstStyle>
            <a:lvl1pPr marL="72000" marR="0" lvl="0" indent="0" rtl="0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b="1" kern="1200">
                <a:solidFill>
                  <a:srgbClr val="FFFFFF"/>
                </a:solidFill>
                <a:latin typeface="Rubik Light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s-ES"/>
              <a:t>26/03/2025</a:t>
            </a:r>
            <a:endParaRPr lang="en-US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F0166085-6DE7-CCC7-AC4B-2A870B7E7A4E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520000" y="5400000"/>
            <a:ext cx="5040000" cy="2700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 anchorCtr="0">
            <a:noAutofit/>
          </a:bodyPr>
          <a:lstStyle>
            <a:lvl1pPr lvl="0" algn="ctr" rtl="0" hangingPunct="0">
              <a:buNone/>
              <a:tabLst/>
              <a:defRPr lang="en-US" sz="1400" b="1" kern="1200">
                <a:solidFill>
                  <a:srgbClr val="FFFFFF"/>
                </a:solidFill>
                <a:latin typeface="Rubik Light" pitchFamily="2"/>
                <a:ea typeface="DejaVu Sans" pitchFamily="2"/>
                <a:cs typeface="DejaVu Sans" pitchFamily="2"/>
              </a:defRPr>
            </a:lvl1pPr>
          </a:lstStyle>
          <a:p>
            <a:pPr lvl="0"/>
            <a:r>
              <a:rPr lang="en-US"/>
              <a:t>SEFUW 2025</a:t>
            </a:r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477A506-7F07-E356-4F13-FD2EEE935071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9360000" y="0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3C1903D-21A5-D590-6B50-014CE1DB71AF}"/>
              </a:ext>
            </a:extLst>
          </p:cNvPr>
          <p:cNvSpPr txBox="1"/>
          <p:nvPr/>
        </p:nvSpPr>
        <p:spPr>
          <a:xfrm>
            <a:off x="7626600" y="5403600"/>
            <a:ext cx="2453400" cy="2700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ctr" anchorCtr="0" compatLnSpc="0">
            <a:noAutofit/>
          </a:bodyPr>
          <a:lstStyle/>
          <a:p>
            <a:pPr marL="0" marR="7200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51B9CE19-E97A-459D-9DF9-122E8E55EBB1}" type="slidenum">
              <a:rPr>
                <a:solidFill>
                  <a:schemeClr val="bg1"/>
                </a:solidFill>
                <a:latin typeface="Rubik"/>
              </a:rPr>
              <a:t>‹Nº›</a:t>
            </a:fld>
            <a:endParaRPr lang="en-US" sz="1400" b="1" i="0" u="none" strike="noStrike" kern="1200" cap="none" dirty="0">
              <a:ln>
                <a:noFill/>
              </a:ln>
              <a:solidFill>
                <a:schemeClr val="bg1"/>
              </a:solidFill>
              <a:latin typeface="Rubik"/>
              <a:ea typeface="DejaVu Sans" pitchFamily="2"/>
              <a:cs typeface="DejaVu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hangingPunct="0">
        <a:tabLst/>
        <a:defRPr lang="en-US" sz="3600" b="0" i="0" u="none" strike="noStrike" kern="1200" cap="none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Rubik"/>
        </a:defRPr>
      </a:lvl1pPr>
    </p:titleStyle>
    <p:bodyStyle>
      <a:lvl1pPr lvl="0" rtl="0" hangingPunct="0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GB" sz="28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Rubik Light" pitchFamily="2"/>
          <a:ea typeface="Noto Sans CJK SC" pitchFamily="2"/>
          <a:cs typeface="Lohit Devanagari" pitchFamily="2"/>
        </a:defRPr>
      </a:lvl1pPr>
      <a:lvl2pPr lvl="1" rtl="0" hangingPunct="0">
        <a:spcBef>
          <a:spcPts val="1417"/>
        </a:spcBef>
        <a:spcAft>
          <a:spcPts val="0"/>
        </a:spcAft>
        <a:buSzPct val="75000"/>
        <a:buFont typeface="StarSymbol"/>
        <a:buChar char="–"/>
        <a:tabLst/>
        <a:defRPr lang="en-GB" sz="28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Rubik Light" pitchFamily="2"/>
          <a:ea typeface="Noto Sans CJK SC" pitchFamily="2"/>
          <a:cs typeface="Lohit Devanagari" pitchFamily="2"/>
        </a:defRPr>
      </a:lvl2pPr>
      <a:lvl3pPr lvl="2" rtl="0" hangingPunct="0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GB" sz="28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Rubik Light" pitchFamily="2"/>
          <a:ea typeface="Noto Sans CJK SC" pitchFamily="2"/>
          <a:cs typeface="Lohit Devanagari" pitchFamily="2"/>
        </a:defRPr>
      </a:lvl3pPr>
      <a:lvl4pPr lvl="3" rtl="0" hangingPunct="0">
        <a:spcBef>
          <a:spcPts val="1417"/>
        </a:spcBef>
        <a:spcAft>
          <a:spcPts val="0"/>
        </a:spcAft>
        <a:buSzPct val="75000"/>
        <a:buFont typeface="StarSymbol"/>
        <a:buChar char="–"/>
        <a:tabLst/>
        <a:defRPr lang="en-GB" sz="28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Rubik Light" pitchFamily="2"/>
          <a:ea typeface="Noto Sans CJK SC" pitchFamily="2"/>
          <a:cs typeface="Lohit Devanagari" pitchFamily="2"/>
        </a:defRPr>
      </a:lvl4pPr>
      <a:lvl5pPr lvl="4" rtl="0" hangingPunct="0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GB" sz="28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Rubik Light" pitchFamily="2"/>
          <a:ea typeface="Noto Sans CJK SC" pitchFamily="2"/>
          <a:cs typeface="Lohit Devanagari" pitchFamily="2"/>
        </a:defRPr>
      </a:lvl5pPr>
      <a:lvl6pPr lvl="5" rtl="0" hangingPunct="0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GB" sz="28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Rubik Light" pitchFamily="2"/>
          <a:ea typeface="Noto Sans CJK SC" pitchFamily="2"/>
          <a:cs typeface="Lohit Devanagari" pitchFamily="2"/>
        </a:defRPr>
      </a:lvl6pPr>
      <a:lvl7pPr lvl="6" rtl="0" hangingPunct="0">
        <a:spcBef>
          <a:spcPts val="1417"/>
        </a:spcBef>
        <a:spcAft>
          <a:spcPts val="0"/>
        </a:spcAft>
        <a:buSzPct val="45000"/>
        <a:buFont typeface="StarSymbol"/>
        <a:buChar char="●"/>
        <a:tabLst/>
        <a:defRPr lang="en-GB" sz="28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Rubik Light" pitchFamily="2"/>
          <a:ea typeface="Noto Sans CJK SC" pitchFamily="2"/>
          <a:cs typeface="Lohit Devanagari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4B91C9-8809-2A49-7284-57B1F447F3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786680"/>
            <a:ext cx="8640000" cy="1870919"/>
          </a:xfrm>
          <a:prstGeom prst="rect">
            <a:avLst/>
          </a:prstGeom>
          <a:solidFill>
            <a:srgbClr val="0067A2"/>
          </a:solidFill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D339D9F-D661-68DA-510E-A117333CA8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343400" y="5212800"/>
            <a:ext cx="1076400" cy="457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D31A9E-4751-9485-EFC8-BB894151685A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4472779" y="69480"/>
            <a:ext cx="5257800" cy="1397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BB62B34-38C5-44B4-A473-46706E967839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685799" y="476640"/>
            <a:ext cx="1600200" cy="5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8D29F0-CC38-5520-79AE-09CEC23501ED}"/>
              </a:ext>
            </a:extLst>
          </p:cNvPr>
          <p:cNvSpPr txBox="1"/>
          <p:nvPr/>
        </p:nvSpPr>
        <p:spPr>
          <a:xfrm>
            <a:off x="1209600" y="4147200"/>
            <a:ext cx="7705799" cy="364679"/>
          </a:xfrm>
          <a:prstGeom prst="rect">
            <a:avLst/>
          </a:prstGeom>
          <a:solidFill>
            <a:srgbClr val="E7EBED"/>
          </a:solidFill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 cap="none">
              <a:ln>
                <a:noFill/>
              </a:ln>
              <a:latin typeface="Rubik Light" pitchFamily="18"/>
              <a:ea typeface="Noto Sans CJK SC" pitchFamily="2"/>
              <a:cs typeface="Lohit Devanagari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hangingPunct="0">
        <a:tabLst/>
        <a:defRPr lang="en-US" sz="4400" b="0" i="0" u="none" strike="noStrike" kern="1200" cap="none">
          <a:ln>
            <a:noFill/>
          </a:ln>
          <a:solidFill>
            <a:srgbClr val="FFFFFF"/>
          </a:solidFill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en-US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AA823D8-7CC9-1862-E463-A9246A458244}"/>
              </a:ext>
            </a:extLst>
          </p:cNvPr>
          <p:cNvSpPr/>
          <p:nvPr/>
        </p:nvSpPr>
        <p:spPr>
          <a:xfrm>
            <a:off x="716096" y="1932236"/>
            <a:ext cx="8631716" cy="1725363"/>
          </a:xfrm>
          <a:prstGeom prst="roundRect">
            <a:avLst/>
          </a:prstGeom>
          <a:solidFill>
            <a:srgbClr val="0067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ptos ExtraBold" panose="020F0502020204030204" pitchFamily="34" charset="0"/>
              </a:rPr>
              <a:t>A NEW HYPERSPECTRAL COMPRESSION IP CORE FOR SPACE MISSIONS BASED ON CCSDS-123.0-B-2 STANDARD</a:t>
            </a:r>
            <a:endParaRPr lang="es-ES" sz="3200" dirty="0">
              <a:latin typeface="Aptos ExtraBold" panose="020F050202020403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597D9CAF-F617-F203-E70C-4F528F2EA57E}"/>
              </a:ext>
            </a:extLst>
          </p:cNvPr>
          <p:cNvSpPr txBox="1">
            <a:spLocks/>
          </p:cNvSpPr>
          <p:nvPr/>
        </p:nvSpPr>
        <p:spPr>
          <a:xfrm>
            <a:off x="716096" y="3738314"/>
            <a:ext cx="8631716" cy="1370013"/>
          </a:xfrm>
          <a:prstGeom prst="rect">
            <a:avLst/>
          </a:prstGeom>
          <a:solidFill>
            <a:srgbClr val="E7EBED"/>
          </a:solidFill>
        </p:spPr>
        <p:txBody>
          <a:bodyPr anchor="ctr">
            <a:normAutofit fontScale="92500" lnSpcReduction="20000"/>
          </a:bodyPr>
          <a:lstStyle>
            <a:lvl1pPr hangingPunct="0">
              <a:spcBef>
                <a:spcPts val="1417"/>
              </a:spcBef>
              <a:spcAft>
                <a:spcPts val="0"/>
              </a:spcAft>
              <a:tabLst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ubik Light"/>
              </a:rPr>
              <a:t>Antonio J. Sánchez</a:t>
            </a: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Rubik Light"/>
              </a:rPr>
              <a:t>, Samuel Torres-Fau, Lucana Santos, Roberto Sarmiento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Rubik Light"/>
              </a:rPr>
              <a:t>26</a:t>
            </a:r>
            <a:r>
              <a:rPr lang="es-ES" sz="2800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Rubik Light"/>
              </a:rPr>
              <a:t>th</a:t>
            </a: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Rubik Light"/>
              </a:rPr>
              <a:t> March 2025</a:t>
            </a:r>
          </a:p>
        </p:txBody>
      </p:sp>
    </p:spTree>
    <p:extLst>
      <p:ext uri="{BB962C8B-B14F-4D97-AF65-F5344CB8AC3E}">
        <p14:creationId xmlns:p14="http://schemas.microsoft.com/office/powerpoint/2010/main" val="3248651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E1A2B-E767-350F-D5DF-8EC97C5C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Compression IP Core Proposal: Predictor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DA110B-2660-18D2-A9FE-68689EDB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531FAC-61B1-E34B-96A3-F8351EEB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DFA89D-84AA-41A9-B33D-E7802584C3B8}"/>
              </a:ext>
            </a:extLst>
          </p:cNvPr>
          <p:cNvSpPr txBox="1"/>
          <p:nvPr/>
        </p:nvSpPr>
        <p:spPr>
          <a:xfrm>
            <a:off x="296255" y="906545"/>
            <a:ext cx="46821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ubik"/>
              </a:rPr>
              <a:t>Base architecture: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Pipelined </a:t>
            </a:r>
            <a:r>
              <a:rPr lang="en-GB" dirty="0" err="1">
                <a:latin typeface="Rubik"/>
              </a:rPr>
              <a:t>datapath</a:t>
            </a:r>
            <a:r>
              <a:rPr lang="en-GB" dirty="0">
                <a:latin typeface="Rubik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Adaptive control. Trigger of next sample depends on data dependencies.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Variable throughput.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Additional cycle latency if relative errors are used.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ACF5A7-426B-4811-06E3-B9E9332711F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55" y="2868312"/>
            <a:ext cx="6796088" cy="2495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6E56FA4-1B17-FF00-F42E-8DADC831399D}"/>
                  </a:ext>
                </a:extLst>
              </p:cNvPr>
              <p:cNvSpPr txBox="1"/>
              <p:nvPr/>
            </p:nvSpPr>
            <p:spPr>
              <a:xfrm>
                <a:off x="5039999" y="914940"/>
                <a:ext cx="5000153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Rubik"/>
                  </a:rPr>
                  <a:t>High-performance architecture: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Rubik"/>
                  </a:rPr>
                  <a:t>Dot product, predictor and weights update running in parallel.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Rubik"/>
                  </a:rPr>
                  <a:t>Eager computation: computations replicated considering all possible variations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𝑠𝑖𝑔𝑛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latin typeface="Rubik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>
                    <a:latin typeface="Rubik"/>
                  </a:rPr>
                  <a:t>Throughput of 1 sample/clock cycle.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26E56FA4-1B17-FF00-F42E-8DADC8313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999" y="914940"/>
                <a:ext cx="5000153" cy="1785104"/>
              </a:xfrm>
              <a:prstGeom prst="rect">
                <a:avLst/>
              </a:prstGeom>
              <a:blipFill>
                <a:blip r:embed="rId3"/>
                <a:stretch>
                  <a:fillRect l="-1341" t="-1706" b="-4437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36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615980-CCAC-9974-BA67-3627D554C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Predictor operation modes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4369B6-62FB-2F16-2D49-11A7FFFBB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652A34-37E4-A788-1006-3BA7B48F6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5">
                <a:extLst>
                  <a:ext uri="{FF2B5EF4-FFF2-40B4-BE49-F238E27FC236}">
                    <a16:creationId xmlns:a16="http://schemas.microsoft.com/office/drawing/2014/main" id="{745E0F68-D4CF-E2A5-1A4C-21851B2B52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6687" y="863945"/>
                <a:ext cx="4698193" cy="446449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Clr>
                    <a:srgbClr val="002E67"/>
                  </a:buClr>
                  <a:buFont typeface="Helvetica" pitchFamily="2" charset="0"/>
                  <a:buChar char="‣"/>
                  <a:defRPr sz="2000" kern="1200">
                    <a:solidFill>
                      <a:srgbClr val="003C64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rgbClr val="002E67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rgbClr val="002E67"/>
                  </a:buClr>
                  <a:buFont typeface="Helvetica" pitchFamily="2" charset="0"/>
                  <a:buChar char="−"/>
                  <a:defRPr sz="1600" kern="120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00050">
                  <a:spcBef>
                    <a:spcPts val="0"/>
                  </a:spcBef>
                  <a:spcAft>
                    <a:spcPts val="200"/>
                  </a:spcAft>
                  <a:buFont typeface="+mj-lt"/>
                  <a:buAutoNum type="arabicPeriod"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123B2 Baseline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Supports all predictor block configurations.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Heavy data dependencies (sample representatives).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Serial processing: a sample must be almost fully processed before the next one.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T</a:t>
                </a:r>
                <a:r>
                  <a:rPr kumimoji="0" lang="en-GB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hroughput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kumimoji="0" lang="es-E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s-E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kumimoji="0" lang="es-E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s-E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s-E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s-E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kumimoji="0" lang="es-E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+7(+</m:t>
                    </m:r>
                    <m:d>
                      <m:dPr>
                        <m:begChr m:val="⌈"/>
                        <m:endChr m:val="⌉"/>
                        <m:ctrlPr>
                          <a:rPr kumimoji="0" lang="es-E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kumimoji="0" lang="es-E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0" lang="es-E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s-E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s-E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kumimoji="0" lang="es-E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𝐷𝑖𝑣𝑆𝑡𝑒𝑝𝐺𝑒𝑛</m:t>
                                </m:r>
                                <m:r>
                                  <a:rPr kumimoji="0" lang="es-ES" sz="1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kumimoji="0" lang="es-E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 clock cycles/sample.</a:t>
                </a:r>
              </a:p>
              <a:p>
                <a:pPr marL="400050">
                  <a:spcBef>
                    <a:spcPts val="0"/>
                  </a:spcBef>
                  <a:spcAft>
                    <a:spcPts val="200"/>
                  </a:spcAft>
                  <a:buFont typeface="+mj-lt"/>
                  <a:buAutoNum type="arabicPeriod" startAt="2"/>
                </a:pPr>
                <a:r>
                  <a:rPr kumimoji="0" lang="en-GB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123B2 Lossless*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Lossless compression mode (CCSDS 123.0-B-1 compatible)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Moderate data dependencies (weights update).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T</a:t>
                </a:r>
                <a:r>
                  <a:rPr kumimoji="0" lang="en-GB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hroughput</a:t>
                </a: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0" lang="es-E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s-E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s-E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kumimoji="0" lang="es-E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s-E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s-E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s-ES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kumimoji="0" lang="es-ES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+3(+1)</m:t>
                    </m:r>
                  </m:oMath>
                </a14:m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 clock cycles/sample.</a:t>
                </a:r>
              </a:p>
            </p:txBody>
          </p:sp>
        </mc:Choice>
        <mc:Fallback xmlns="">
          <p:sp>
            <p:nvSpPr>
              <p:cNvPr id="5" name="Marcador de contenido 5">
                <a:extLst>
                  <a:ext uri="{FF2B5EF4-FFF2-40B4-BE49-F238E27FC236}">
                    <a16:creationId xmlns:a16="http://schemas.microsoft.com/office/drawing/2014/main" id="{745E0F68-D4CF-E2A5-1A4C-21851B2B5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87" y="863945"/>
                <a:ext cx="4698193" cy="4464496"/>
              </a:xfrm>
              <a:prstGeom prst="rect">
                <a:avLst/>
              </a:prstGeom>
              <a:blipFill>
                <a:blip r:embed="rId2"/>
                <a:stretch>
                  <a:fillRect t="-820" r="-155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0BC467F-13E0-0780-ED70-099E2286E458}"/>
                  </a:ext>
                </a:extLst>
              </p:cNvPr>
              <p:cNvSpPr txBox="1"/>
              <p:nvPr/>
            </p:nvSpPr>
            <p:spPr>
              <a:xfrm>
                <a:off x="4754880" y="863945"/>
                <a:ext cx="5325745" cy="4678204"/>
              </a:xfrm>
              <a:prstGeom prst="rect">
                <a:avLst/>
              </a:prstGeom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rgbClr val="002E67"/>
                  </a:buClr>
                  <a:buFont typeface="Helvetica" pitchFamily="2" charset="0"/>
                  <a:buChar char="‣"/>
                  <a:defRPr sz="2000">
                    <a:solidFill>
                      <a:srgbClr val="003C64"/>
                    </a:solidFill>
                    <a:latin typeface="Trebuchet MS" panose="020B0603020202020204" pitchFamily="34" charset="0"/>
                  </a:defRPr>
                </a:lvl1pPr>
                <a:lvl2pPr marL="800100" lvl="1" indent="-342900">
                  <a:spcBef>
                    <a:spcPct val="20000"/>
                  </a:spcBef>
                  <a:buClr>
                    <a:srgbClr val="002E67"/>
                  </a:buClr>
                  <a:buFont typeface="+mj-lt"/>
                  <a:buAutoNum type="arabicPeriod"/>
                  <a:defRPr sz="1600" b="1"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200150" lvl="2" indent="-342900">
                  <a:spcBef>
                    <a:spcPct val="20000"/>
                  </a:spcBef>
                  <a:buClr>
                    <a:srgbClr val="002E67"/>
                  </a:buClr>
                  <a:buFont typeface="Helvetica" pitchFamily="2" charset="0"/>
                  <a:buChar char="−"/>
                  <a:defRPr sz="1400">
                    <a:solidFill>
                      <a:srgbClr val="000000"/>
                    </a:solidFill>
                    <a:latin typeface="Georgia" panose="02040502050405020303" pitchFamily="18" charset="0"/>
                  </a:defRPr>
                </a:lvl3pPr>
                <a:lvl4pPr marL="1657350" lvl="3" indent="-342900">
                  <a:spcBef>
                    <a:spcPct val="20000"/>
                  </a:spcBef>
                  <a:buFont typeface="Arial" pitchFamily="34" charset="0"/>
                  <a:buChar char="–"/>
                  <a:defRPr sz="1200">
                    <a:solidFill>
                      <a:srgbClr val="000000"/>
                    </a:solidFill>
                    <a:latin typeface="Georgia" panose="02040502050405020303" pitchFamily="18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itchFamily="34" charset="0"/>
                  <a:buChar char="»"/>
                  <a:defRPr sz="2000">
                    <a:latin typeface="Helvetica" pitchFamily="2" charset="0"/>
                  </a:defRPr>
                </a:lvl5pPr>
                <a:lvl6pPr marL="25146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 pitchFamily="34" charset="0"/>
                  <a:buChar char="•"/>
                  <a:defRPr sz="2000"/>
                </a:lvl9pPr>
              </a:lstStyle>
              <a:p>
                <a:pPr>
                  <a:spcBef>
                    <a:spcPts val="0"/>
                  </a:spcBef>
                  <a:spcAft>
                    <a:spcPts val="200"/>
                  </a:spcAft>
                  <a:buFont typeface="+mj-lt"/>
                  <a:buAutoNum type="arabicPeriod" startAt="3"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123B2 Main*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Enabled when configuration uses:</a:t>
                </a:r>
              </a:p>
              <a:p>
                <a:pPr lvl="2">
                  <a:spcBef>
                    <a:spcPts val="0"/>
                  </a:spcBef>
                  <a:spcAft>
                    <a:spcPts val="2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Narrow local sums + reduced prediction, or</a:t>
                </a:r>
              </a:p>
              <a:p>
                <a:pPr lvl="2">
                  <a:spcBef>
                    <a:spcPts val="0"/>
                  </a:spcBef>
                  <a:spcAft>
                    <a:spcPts val="200"/>
                  </a:spcAft>
                  <a:buClrTx/>
                  <a:buFont typeface="Arial" panose="020B0604020202020204" pitchFamily="34" charset="0"/>
                  <a:buChar char="•"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Wide column local sums + reduced prediction (except for the first line).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Moderate data dependencies (weights </a:t>
                </a:r>
                <a:r>
                  <a:rPr kumimoji="0" lang="en-GB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upda</a:t>
                </a:r>
                <a:r>
                  <a:rPr lang="en-GB" b="0" kern="0" dirty="0" err="1">
                    <a:latin typeface="Rubik"/>
                  </a:rPr>
                  <a:t>te</a:t>
                </a: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).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Throughput </a:t>
                </a:r>
                <a14:m>
                  <m:oMath xmlns:m="http://schemas.openxmlformats.org/officeDocument/2006/math">
                    <m:r>
                      <a:rPr kumimoji="0" lang="en-GB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≥</m:t>
                    </m:r>
                    <m:r>
                      <a:rPr kumimoji="0" lang="es-ES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kumimoji="0" lang="es-E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s-ES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kumimoji="0" lang="es-ES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kumimoji="0" lang="es-ES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s-ES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kumimoji="0" lang="es-ES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kumimoji="0" lang="es-ES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s-ES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3(+1)</m:t>
                    </m:r>
                  </m:oMath>
                </a14:m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 clock cycles/sample.</a:t>
                </a:r>
                <a:endParaRPr kumimoji="0" lang="en-GB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ubik"/>
                </a:endParaRPr>
              </a:p>
              <a:p>
                <a:pPr>
                  <a:spcBef>
                    <a:spcPts val="0"/>
                  </a:spcBef>
                  <a:spcAft>
                    <a:spcPts val="200"/>
                  </a:spcAft>
                  <a:buFont typeface="+mj-lt"/>
                  <a:buAutoNum type="arabicPeriod" startAt="3"/>
                </a:pP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123B2 High-Performance (HP)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Devised to reach target throughput of 125 </a:t>
                </a:r>
                <a:r>
                  <a:rPr kumimoji="0" lang="en-GB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Msamples</a:t>
                </a: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/s.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Enabled for a subset of predictor block configuration space.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Data dependencies reduced to minimum.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Exploits eager computation of weights updating.</a:t>
                </a:r>
              </a:p>
              <a:p>
                <a:pPr lvl="1">
                  <a:spcBef>
                    <a:spcPts val="0"/>
                  </a:spcBef>
                  <a:spcAft>
                    <a:spcPts val="200"/>
                  </a:spcAft>
                  <a:buFont typeface="Arial" panose="020B0604020202020204" pitchFamily="34" charset="0"/>
                  <a:buChar char="•"/>
                </a:pPr>
                <a:r>
                  <a: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Rubik"/>
                  </a:rPr>
                  <a:t>Throughput of 1 clock cycle/sample.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60BC467F-13E0-0780-ED70-099E2286E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0" y="863945"/>
                <a:ext cx="5325745" cy="4678204"/>
              </a:xfrm>
              <a:prstGeom prst="rect">
                <a:avLst/>
              </a:prstGeom>
              <a:blipFill>
                <a:blip r:embed="rId3"/>
                <a:stretch>
                  <a:fillRect l="-915" t="-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A23F022D-D24B-19FE-24DE-6F6D50C84032}"/>
              </a:ext>
            </a:extLst>
          </p:cNvPr>
          <p:cNvSpPr txBox="1"/>
          <p:nvPr/>
        </p:nvSpPr>
        <p:spPr>
          <a:xfrm>
            <a:off x="228600" y="4981373"/>
            <a:ext cx="4935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i="1" dirty="0">
                <a:latin typeface="Rubik"/>
                <a:ea typeface="Cambria" panose="02040503050406030204" pitchFamily="18" charset="0"/>
              </a:rPr>
              <a:t>*: </a:t>
            </a:r>
            <a:r>
              <a:rPr lang="es-ES" sz="1600" i="1" dirty="0" err="1">
                <a:latin typeface="Rubik"/>
                <a:ea typeface="Cambria" panose="02040503050406030204" pitchFamily="18" charset="0"/>
              </a:rPr>
              <a:t>Lossless</a:t>
            </a:r>
            <a:r>
              <a:rPr lang="es-ES" sz="1600" i="1" dirty="0">
                <a:latin typeface="Rubik"/>
                <a:ea typeface="Cambria" panose="02040503050406030204" pitchFamily="18" charset="0"/>
              </a:rPr>
              <a:t> and </a:t>
            </a:r>
            <a:r>
              <a:rPr lang="es-ES" sz="1600" i="1" dirty="0" err="1">
                <a:latin typeface="Rubik"/>
                <a:ea typeface="Cambria" panose="02040503050406030204" pitchFamily="18" charset="0"/>
              </a:rPr>
              <a:t>Main</a:t>
            </a:r>
            <a:r>
              <a:rPr lang="es-ES" sz="1600" i="1" dirty="0">
                <a:latin typeface="Rubik"/>
                <a:ea typeface="Cambria" panose="02040503050406030204" pitchFamily="18" charset="0"/>
              </a:rPr>
              <a:t> </a:t>
            </a:r>
            <a:r>
              <a:rPr lang="es-ES" sz="1600" i="1" dirty="0" err="1">
                <a:latin typeface="Rubik"/>
                <a:ea typeface="Cambria" panose="02040503050406030204" pitchFamily="18" charset="0"/>
              </a:rPr>
              <a:t>modes</a:t>
            </a:r>
            <a:r>
              <a:rPr lang="es-ES" sz="1600" i="1" dirty="0">
                <a:latin typeface="Rubik"/>
                <a:ea typeface="Cambria" panose="02040503050406030204" pitchFamily="18" charset="0"/>
              </a:rPr>
              <a:t> share </a:t>
            </a:r>
            <a:r>
              <a:rPr lang="es-ES" sz="1600" i="1" dirty="0" err="1">
                <a:latin typeface="Rubik"/>
                <a:ea typeface="Cambria" panose="02040503050406030204" pitchFamily="18" charset="0"/>
              </a:rPr>
              <a:t>the</a:t>
            </a:r>
            <a:r>
              <a:rPr lang="es-ES" sz="1600" i="1" dirty="0">
                <a:latin typeface="Rubik"/>
                <a:ea typeface="Cambria" panose="02040503050406030204" pitchFamily="18" charset="0"/>
              </a:rPr>
              <a:t> </a:t>
            </a:r>
            <a:r>
              <a:rPr lang="es-ES" sz="1600" i="1" dirty="0" err="1">
                <a:latin typeface="Rubik"/>
                <a:ea typeface="Cambria" panose="02040503050406030204" pitchFamily="18" charset="0"/>
              </a:rPr>
              <a:t>same</a:t>
            </a:r>
            <a:r>
              <a:rPr lang="es-ES" sz="1600" i="1" dirty="0">
                <a:latin typeface="Rubik"/>
                <a:ea typeface="Cambria" panose="02040503050406030204" pitchFamily="18" charset="0"/>
              </a:rPr>
              <a:t> </a:t>
            </a:r>
            <a:r>
              <a:rPr lang="es-ES" sz="1600" i="1" dirty="0" err="1">
                <a:latin typeface="Rubik"/>
                <a:ea typeface="Cambria" panose="02040503050406030204" pitchFamily="18" charset="0"/>
              </a:rPr>
              <a:t>scheduling</a:t>
            </a:r>
            <a:r>
              <a:rPr lang="es-ES" sz="1600" i="1" dirty="0">
                <a:latin typeface="Rubik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932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944C9-7024-E1E3-9C90-30A3CDF2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Compression IP Core Proposal: Encoder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DA541F-2780-EF24-3FDA-FF7BA337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885062-0440-0570-65E2-10C9F435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DE52037-373F-A4A7-62BA-9521EF99E5C4}"/>
              </a:ext>
            </a:extLst>
          </p:cNvPr>
          <p:cNvSpPr txBox="1"/>
          <p:nvPr/>
        </p:nvSpPr>
        <p:spPr>
          <a:xfrm>
            <a:off x="197655" y="868822"/>
            <a:ext cx="968468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latin typeface="Rubik"/>
              </a:rPr>
              <a:t>Entropy coder block. 3 options: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Block-adaptive encoder. Inherited from </a:t>
            </a:r>
            <a:r>
              <a:rPr lang="en-GB" sz="2000" dirty="0" err="1">
                <a:latin typeface="Rubik"/>
              </a:rPr>
              <a:t>SHyLoC</a:t>
            </a:r>
            <a:r>
              <a:rPr lang="en-GB" sz="2000" dirty="0">
                <a:latin typeface="Rubik"/>
              </a:rPr>
              <a:t> 121 IP.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Sample-adaptive encoder. Inherited from </a:t>
            </a:r>
            <a:r>
              <a:rPr lang="en-GB" sz="2000" dirty="0" err="1">
                <a:latin typeface="Rubik"/>
              </a:rPr>
              <a:t>SHyLoC</a:t>
            </a:r>
            <a:r>
              <a:rPr lang="en-GB" sz="2000" dirty="0">
                <a:latin typeface="Rubik"/>
              </a:rPr>
              <a:t> 123 IP.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Hybrid encoder. New incorporation.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EBD397-3335-FD18-D5E7-332375EA8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5182" y="2396929"/>
            <a:ext cx="4405443" cy="27522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B7016D6-D779-B56E-C262-5CCEF2039FD9}"/>
              </a:ext>
            </a:extLst>
          </p:cNvPr>
          <p:cNvSpPr txBox="1"/>
          <p:nvPr/>
        </p:nvSpPr>
        <p:spPr>
          <a:xfrm>
            <a:off x="195845" y="2389323"/>
            <a:ext cx="616321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latin typeface="Rubik"/>
              </a:rPr>
              <a:t>Entropy coder selected at implementation.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latin typeface="Rubik"/>
              </a:rPr>
              <a:t>Purposes: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Receives compression header (image + predictor metadata) and pre-processed samples.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Attaches encoder metadata to header.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Encodes input samples.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Packages output bitstream.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latin typeface="Rubik"/>
              </a:rPr>
              <a:t>Pipelined. Performance: 1 sample/clock cycle.</a:t>
            </a:r>
          </a:p>
        </p:txBody>
      </p:sp>
    </p:spTree>
    <p:extLst>
      <p:ext uri="{BB962C8B-B14F-4D97-AF65-F5344CB8AC3E}">
        <p14:creationId xmlns:p14="http://schemas.microsoft.com/office/powerpoint/2010/main" val="3023649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8EEC23-DF6C-EC31-2038-D2E373A9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Compression IP Core Proposal: Encoder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1DE2CC0-B482-7EFA-35AC-624C3626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987B79-8C2D-D6A0-C4DF-A0A73704B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15D269-99AF-A256-2B1B-796D401B5BB5}"/>
              </a:ext>
            </a:extLst>
          </p:cNvPr>
          <p:cNvSpPr txBox="1"/>
          <p:nvPr/>
        </p:nvSpPr>
        <p:spPr>
          <a:xfrm>
            <a:off x="197655" y="868822"/>
            <a:ext cx="9684689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latin typeface="Rubik"/>
              </a:rPr>
              <a:t>Block- and Sample-adaptive encoders: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Based on Golomb/Rice codes.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Encoding granularity: by blocks vs. individual samples.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Theoretical compression limit: 1 </a:t>
            </a:r>
            <a:r>
              <a:rPr lang="en-GB" sz="2000" dirty="0" err="1">
                <a:latin typeface="Rubik"/>
              </a:rPr>
              <a:t>bpp</a:t>
            </a:r>
            <a:r>
              <a:rPr lang="en-GB" sz="2000" dirty="0">
                <a:latin typeface="Rubik"/>
              </a:rPr>
              <a:t>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7216EDF-57A1-99D5-FD4E-D1D9BF5D0F54}"/>
              </a:ext>
            </a:extLst>
          </p:cNvPr>
          <p:cNvSpPr/>
          <p:nvPr/>
        </p:nvSpPr>
        <p:spPr>
          <a:xfrm>
            <a:off x="6628451" y="903018"/>
            <a:ext cx="3042942" cy="2064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Block-adaptive encoder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A43B374-9174-5888-0CCA-3D4236CAB08E}"/>
              </a:ext>
            </a:extLst>
          </p:cNvPr>
          <p:cNvSpPr/>
          <p:nvPr/>
        </p:nvSpPr>
        <p:spPr>
          <a:xfrm>
            <a:off x="6628451" y="3151509"/>
            <a:ext cx="3042942" cy="20640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Sample-adaptive encoder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5D2841B-08DB-38BF-CA6E-B1D5A1AF00B4}"/>
                  </a:ext>
                </a:extLst>
              </p:cNvPr>
              <p:cNvSpPr txBox="1"/>
              <p:nvPr/>
            </p:nvSpPr>
            <p:spPr>
              <a:xfrm>
                <a:off x="521641" y="2628368"/>
                <a:ext cx="4596721" cy="42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],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GB" sz="2000" dirty="0">
                  <a:latin typeface="Rubik"/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5D2841B-08DB-38BF-CA6E-B1D5A1AF0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1" y="2628368"/>
                <a:ext cx="4596721" cy="421590"/>
              </a:xfrm>
              <a:prstGeom prst="rect">
                <a:avLst/>
              </a:prstGeom>
              <a:blipFill>
                <a:blip r:embed="rId2"/>
                <a:stretch>
                  <a:fillRect t="-5797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6BD0AAE-D4B9-1644-42A9-7EDD0A42FE68}"/>
                  </a:ext>
                </a:extLst>
              </p:cNvPr>
              <p:cNvSpPr txBox="1"/>
              <p:nvPr/>
            </p:nvSpPr>
            <p:spPr>
              <a:xfrm>
                <a:off x="521641" y="3476569"/>
                <a:ext cx="4596721" cy="42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GB" sz="2000" dirty="0">
                    <a:latin typeface="Rubik"/>
                  </a:rPr>
                  <a:t>,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GB" sz="2000" dirty="0">
                  <a:latin typeface="Rubik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6BD0AAE-D4B9-1644-42A9-7EDD0A42FE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1" y="3476569"/>
                <a:ext cx="4596721" cy="421590"/>
              </a:xfrm>
              <a:prstGeom prst="rect">
                <a:avLst/>
              </a:prstGeom>
              <a:blipFill>
                <a:blip r:embed="rId3"/>
                <a:stretch>
                  <a:fillRect t="-5797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F24B7568-7C9E-2FB5-FFB6-481CE35E07AC}"/>
              </a:ext>
            </a:extLst>
          </p:cNvPr>
          <p:cNvCxnSpPr>
            <a:cxnSpLocks/>
            <a:stCxn id="9" idx="3"/>
            <a:endCxn id="6" idx="1"/>
          </p:cNvCxnSpPr>
          <p:nvPr/>
        </p:nvCxnSpPr>
        <p:spPr>
          <a:xfrm flipV="1">
            <a:off x="5118362" y="1935038"/>
            <a:ext cx="1510089" cy="90412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21A38012-90F0-B944-9DCB-C3AE4375A3BF}"/>
              </a:ext>
            </a:extLst>
          </p:cNvPr>
          <p:cNvCxnSpPr>
            <a:stCxn id="10" idx="3"/>
            <a:endCxn id="8" idx="1"/>
          </p:cNvCxnSpPr>
          <p:nvPr/>
        </p:nvCxnSpPr>
        <p:spPr>
          <a:xfrm>
            <a:off x="5118362" y="3687364"/>
            <a:ext cx="1510089" cy="49616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A0D19F8-8106-E3EE-7986-758D54115CF9}"/>
              </a:ext>
            </a:extLst>
          </p:cNvPr>
          <p:cNvSpPr txBox="1"/>
          <p:nvPr/>
        </p:nvSpPr>
        <p:spPr>
          <a:xfrm>
            <a:off x="521640" y="4790666"/>
            <a:ext cx="4596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000" i="1" dirty="0">
                <a:latin typeface="Rubik"/>
              </a:rPr>
              <a:t>J = 8, 16, 24, or 32</a:t>
            </a:r>
          </a:p>
        </p:txBody>
      </p:sp>
    </p:spTree>
    <p:extLst>
      <p:ext uri="{BB962C8B-B14F-4D97-AF65-F5344CB8AC3E}">
        <p14:creationId xmlns:p14="http://schemas.microsoft.com/office/powerpoint/2010/main" val="356288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1A544-0107-44CF-B692-36EAD99BA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B7D17-2305-06C6-C9EA-F8BE30F8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Compression IP Core Proposal: Encoder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C99FA2-36E4-3011-AF4F-3B0F38679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A45B5FE-0BD3-2981-52D6-FBEAC5B4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0C52AFE-FC9D-790E-FC55-46B2A38B7902}"/>
              </a:ext>
            </a:extLst>
          </p:cNvPr>
          <p:cNvSpPr txBox="1"/>
          <p:nvPr/>
        </p:nvSpPr>
        <p:spPr>
          <a:xfrm>
            <a:off x="197656" y="868822"/>
            <a:ext cx="6145374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latin typeface="Rubik"/>
              </a:rPr>
              <a:t>Block- and Sample-adaptive encoders: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Based on Golomb/Rice codes.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Encoding granularity: by blocks vs. individual samples.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Theoretical compression limit: 1 </a:t>
            </a:r>
            <a:r>
              <a:rPr lang="en-GB" sz="2000" dirty="0" err="1">
                <a:latin typeface="Rubik"/>
              </a:rPr>
              <a:t>bpp</a:t>
            </a:r>
            <a:r>
              <a:rPr lang="en-GB" sz="2000" dirty="0">
                <a:latin typeface="Rubik"/>
              </a:rPr>
              <a:t>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058A90-425A-28EE-5FF0-F26377A123CD}"/>
              </a:ext>
            </a:extLst>
          </p:cNvPr>
          <p:cNvSpPr/>
          <p:nvPr/>
        </p:nvSpPr>
        <p:spPr>
          <a:xfrm>
            <a:off x="6628451" y="903018"/>
            <a:ext cx="3042942" cy="2064040"/>
          </a:xfrm>
          <a:prstGeom prst="rect">
            <a:avLst/>
          </a:prstGeom>
          <a:noFill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478D57-F1F4-9DF2-C79A-FED4155B0506}"/>
              </a:ext>
            </a:extLst>
          </p:cNvPr>
          <p:cNvSpPr/>
          <p:nvPr/>
        </p:nvSpPr>
        <p:spPr>
          <a:xfrm>
            <a:off x="6628451" y="3151509"/>
            <a:ext cx="3042942" cy="2064040"/>
          </a:xfrm>
          <a:prstGeom prst="rect">
            <a:avLst/>
          </a:prstGeom>
          <a:noFill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6354A1C-DF15-396C-FE70-EFD8ADCA142F}"/>
                  </a:ext>
                </a:extLst>
              </p:cNvPr>
              <p:cNvSpPr txBox="1"/>
              <p:nvPr/>
            </p:nvSpPr>
            <p:spPr>
              <a:xfrm>
                <a:off x="521641" y="2628368"/>
                <a:ext cx="4596721" cy="42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000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],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GB" sz="2000" dirty="0">
                  <a:latin typeface="Rubik"/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6354A1C-DF15-396C-FE70-EFD8ADCA1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1" y="2628368"/>
                <a:ext cx="4596721" cy="421590"/>
              </a:xfrm>
              <a:prstGeom prst="rect">
                <a:avLst/>
              </a:prstGeom>
              <a:blipFill>
                <a:blip r:embed="rId2"/>
                <a:stretch>
                  <a:fillRect t="-5797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4977DB3-50F7-0E6C-64C3-11A4DADCF008}"/>
                  </a:ext>
                </a:extLst>
              </p:cNvPr>
              <p:cNvSpPr txBox="1"/>
              <p:nvPr/>
            </p:nvSpPr>
            <p:spPr>
              <a:xfrm>
                <a:off x="521641" y="3476569"/>
                <a:ext cx="4596721" cy="421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GB" sz="2000" dirty="0">
                    <a:latin typeface="Rubik"/>
                  </a:rPr>
                  <a:t>,</a:t>
                </a: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GB" sz="2000" dirty="0">
                    <a:latin typeface="Rubik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s-E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s-E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sub>
                    </m:sSub>
                    <m:r>
                      <a:rPr lang="es-E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</m:oMath>
                </a14:m>
                <a:endParaRPr lang="en-GB" sz="2000" dirty="0">
                  <a:latin typeface="Rubik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4977DB3-50F7-0E6C-64C3-11A4DADCF0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41" y="3476569"/>
                <a:ext cx="4596721" cy="421590"/>
              </a:xfrm>
              <a:prstGeom prst="rect">
                <a:avLst/>
              </a:prstGeom>
              <a:blipFill>
                <a:blip r:embed="rId3"/>
                <a:stretch>
                  <a:fillRect t="-5797" b="-217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B9492371-6C26-992E-78DD-6FE80C13D268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5118362" y="1920270"/>
            <a:ext cx="1524875" cy="91889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DFCC2D5C-F702-9202-A66B-7B2208E3FADB}"/>
              </a:ext>
            </a:extLst>
          </p:cNvPr>
          <p:cNvCxnSpPr>
            <a:stCxn id="10" idx="3"/>
            <a:endCxn id="8" idx="1"/>
          </p:cNvCxnSpPr>
          <p:nvPr/>
        </p:nvCxnSpPr>
        <p:spPr>
          <a:xfrm>
            <a:off x="5118362" y="3687364"/>
            <a:ext cx="1510089" cy="49616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2AFF284-CD09-D47C-4B04-4B55F01CDB42}"/>
              </a:ext>
            </a:extLst>
          </p:cNvPr>
          <p:cNvSpPr txBox="1"/>
          <p:nvPr/>
        </p:nvSpPr>
        <p:spPr>
          <a:xfrm>
            <a:off x="521640" y="4790666"/>
            <a:ext cx="4596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GB" sz="2000" i="1" dirty="0">
                <a:latin typeface="Rubik"/>
              </a:rPr>
              <a:t>J = 8, 16, 24, or 32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99542B3-B3FF-1739-642E-7125C8CC52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5314" b="10721"/>
          <a:stretch/>
        </p:blipFill>
        <p:spPr>
          <a:xfrm>
            <a:off x="6631425" y="1108764"/>
            <a:ext cx="3003438" cy="192601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2174A86B-A66A-3CF0-5586-D7102D060E88}"/>
              </a:ext>
            </a:extLst>
          </p:cNvPr>
          <p:cNvSpPr/>
          <p:nvPr/>
        </p:nvSpPr>
        <p:spPr>
          <a:xfrm>
            <a:off x="6921237" y="4203721"/>
            <a:ext cx="670940" cy="4176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Counter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FBF0E435-53D3-DCF1-7D7F-EBE1554D99D8}"/>
              </a:ext>
            </a:extLst>
          </p:cNvPr>
          <p:cNvSpPr/>
          <p:nvPr/>
        </p:nvSpPr>
        <p:spPr>
          <a:xfrm>
            <a:off x="6921236" y="4709635"/>
            <a:ext cx="670940" cy="4176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endParaRPr lang="en-GB" sz="24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6A4EDF9-6361-98E0-F496-7EA40818D978}"/>
              </a:ext>
            </a:extLst>
          </p:cNvPr>
          <p:cNvSpPr/>
          <p:nvPr/>
        </p:nvSpPr>
        <p:spPr>
          <a:xfrm>
            <a:off x="7988670" y="4373241"/>
            <a:ext cx="715837" cy="496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Code selection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2833861-0FD8-98A1-0047-6B27CF4286BC}"/>
              </a:ext>
            </a:extLst>
          </p:cNvPr>
          <p:cNvSpPr/>
          <p:nvPr/>
        </p:nvSpPr>
        <p:spPr>
          <a:xfrm>
            <a:off x="8487605" y="3507869"/>
            <a:ext cx="997872" cy="63684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solidFill>
                  <a:schemeClr val="tx1"/>
                </a:solidFill>
              </a:rPr>
              <a:t>Encoding</a:t>
            </a:r>
          </a:p>
        </p:txBody>
      </p: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D75CDB85-7BC5-A559-ED8A-23E892DF6CAB}"/>
              </a:ext>
            </a:extLst>
          </p:cNvPr>
          <p:cNvCxnSpPr>
            <a:cxnSpLocks/>
            <a:stCxn id="8" idx="1"/>
            <a:endCxn id="19" idx="1"/>
          </p:cNvCxnSpPr>
          <p:nvPr/>
        </p:nvCxnSpPr>
        <p:spPr>
          <a:xfrm rot="10800000" flipH="1">
            <a:off x="6628451" y="3826293"/>
            <a:ext cx="1859154" cy="357237"/>
          </a:xfrm>
          <a:prstGeom prst="bentConnector3">
            <a:avLst>
              <a:gd name="adj1" fmla="val 8316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915C9DF7-2DB3-F605-5EA3-E14049547D14}"/>
              </a:ext>
            </a:extLst>
          </p:cNvPr>
          <p:cNvCxnSpPr>
            <a:stCxn id="18" idx="3"/>
            <a:endCxn id="19" idx="2"/>
          </p:cNvCxnSpPr>
          <p:nvPr/>
        </p:nvCxnSpPr>
        <p:spPr>
          <a:xfrm flipV="1">
            <a:off x="8704507" y="4144715"/>
            <a:ext cx="282034" cy="47660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ED04AFAF-F09C-9291-7D66-1AEBEF129D66}"/>
              </a:ext>
            </a:extLst>
          </p:cNvPr>
          <p:cNvCxnSpPr>
            <a:stCxn id="14" idx="3"/>
            <a:endCxn id="18" idx="1"/>
          </p:cNvCxnSpPr>
          <p:nvPr/>
        </p:nvCxnSpPr>
        <p:spPr>
          <a:xfrm>
            <a:off x="7592177" y="4412523"/>
            <a:ext cx="396493" cy="20880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18E1AD8A-0295-5F3C-F9C0-7ECB717F0D8A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 flipV="1">
            <a:off x="7592176" y="4621324"/>
            <a:ext cx="396494" cy="297113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: angular 30">
            <a:extLst>
              <a:ext uri="{FF2B5EF4-FFF2-40B4-BE49-F238E27FC236}">
                <a16:creationId xmlns:a16="http://schemas.microsoft.com/office/drawing/2014/main" id="{660BCDD4-4753-EF88-EC08-ACCA6F1F89CA}"/>
              </a:ext>
            </a:extLst>
          </p:cNvPr>
          <p:cNvCxnSpPr>
            <a:stCxn id="8" idx="1"/>
            <a:endCxn id="14" idx="1"/>
          </p:cNvCxnSpPr>
          <p:nvPr/>
        </p:nvCxnSpPr>
        <p:spPr>
          <a:xfrm rot="10800000" flipH="1" flipV="1">
            <a:off x="6628451" y="4183529"/>
            <a:ext cx="292786" cy="228994"/>
          </a:xfrm>
          <a:prstGeom prst="bentConnector3">
            <a:avLst>
              <a:gd name="adj1" fmla="val 52807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: angular 34">
            <a:extLst>
              <a:ext uri="{FF2B5EF4-FFF2-40B4-BE49-F238E27FC236}">
                <a16:creationId xmlns:a16="http://schemas.microsoft.com/office/drawing/2014/main" id="{2E8E49A7-D089-06FA-67FB-00B4E2B9E043}"/>
              </a:ext>
            </a:extLst>
          </p:cNvPr>
          <p:cNvCxnSpPr>
            <a:stCxn id="8" idx="1"/>
            <a:endCxn id="17" idx="1"/>
          </p:cNvCxnSpPr>
          <p:nvPr/>
        </p:nvCxnSpPr>
        <p:spPr>
          <a:xfrm rot="10800000" flipH="1" flipV="1">
            <a:off x="6628450" y="4183529"/>
            <a:ext cx="292785" cy="734908"/>
          </a:xfrm>
          <a:prstGeom prst="bentConnector3">
            <a:avLst>
              <a:gd name="adj1" fmla="val 51512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id="{6AA4F1FE-1E8C-A5E4-8201-F85EDB14CDF0}"/>
              </a:ext>
            </a:extLst>
          </p:cNvPr>
          <p:cNvSpPr txBox="1"/>
          <p:nvPr/>
        </p:nvSpPr>
        <p:spPr>
          <a:xfrm>
            <a:off x="9033968" y="43732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F52C428-A9F3-CD8F-059C-DB2AF3B879EF}"/>
              </a:ext>
            </a:extLst>
          </p:cNvPr>
          <p:cNvSpPr txBox="1"/>
          <p:nvPr/>
        </p:nvSpPr>
        <p:spPr>
          <a:xfrm>
            <a:off x="6639835" y="895429"/>
            <a:ext cx="295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Block-adaptive encoder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E7850FB-4C57-747D-78EF-152858D62EAA}"/>
              </a:ext>
            </a:extLst>
          </p:cNvPr>
          <p:cNvSpPr txBox="1"/>
          <p:nvPr/>
        </p:nvSpPr>
        <p:spPr>
          <a:xfrm>
            <a:off x="6644262" y="3149813"/>
            <a:ext cx="295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Sample-adaptive encoder</a:t>
            </a:r>
          </a:p>
        </p:txBody>
      </p:sp>
    </p:spTree>
    <p:extLst>
      <p:ext uri="{BB962C8B-B14F-4D97-AF65-F5344CB8AC3E}">
        <p14:creationId xmlns:p14="http://schemas.microsoft.com/office/powerpoint/2010/main" val="3729262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4944C9-7024-E1E3-9C90-30A3CDF25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Compression IP Core Proposal: Encoder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DA541F-2780-EF24-3FDA-FF7BA337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F885062-0440-0570-65E2-10C9F4353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973C4669-946A-7024-3A82-237723C7E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3" y="2849087"/>
            <a:ext cx="9393460" cy="24345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DE52037-373F-A4A7-62BA-9521EF99E5C4}"/>
              </a:ext>
            </a:extLst>
          </p:cNvPr>
          <p:cNvSpPr txBox="1"/>
          <p:nvPr/>
        </p:nvSpPr>
        <p:spPr>
          <a:xfrm>
            <a:off x="197655" y="785354"/>
            <a:ext cx="9684689" cy="2128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latin typeface="Rubik"/>
              </a:rPr>
              <a:t>Hybrid encoder: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2 compression modes: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High entropy (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~</a:t>
            </a:r>
            <a:r>
              <a:rPr lang="en-GB" sz="2000" dirty="0">
                <a:latin typeface="Rubik"/>
              </a:rPr>
              <a:t>Sample-adaptive encoder)</a:t>
            </a:r>
          </a:p>
          <a:p>
            <a:pPr marL="800100" lvl="1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Low entropy (Any-to-one dictionary-based encoding)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Compression performance &lt; 1 </a:t>
            </a:r>
            <a:r>
              <a:rPr lang="en-GB" sz="2000" dirty="0" err="1">
                <a:latin typeface="Rubik"/>
              </a:rPr>
              <a:t>bpp</a:t>
            </a:r>
            <a:r>
              <a:rPr lang="en-GB" sz="2000" dirty="0">
                <a:latin typeface="Rubik"/>
              </a:rPr>
              <a:t> for low entropy data.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Decoded in reverse: requires compression tail (final status of encoder)</a:t>
            </a:r>
          </a:p>
        </p:txBody>
      </p:sp>
    </p:spTree>
    <p:extLst>
      <p:ext uri="{BB962C8B-B14F-4D97-AF65-F5344CB8AC3E}">
        <p14:creationId xmlns:p14="http://schemas.microsoft.com/office/powerpoint/2010/main" val="375154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28A0DF-53A1-6B80-5139-507953AA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 verification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916F5D-FF82-9F95-F661-517A6F29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47E05BB-4A68-928C-E209-B3A4EF4B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5E6E16-4272-1A89-846A-4634E8D3223C}"/>
              </a:ext>
            </a:extLst>
          </p:cNvPr>
          <p:cNvSpPr txBox="1"/>
          <p:nvPr/>
        </p:nvSpPr>
        <p:spPr>
          <a:xfrm>
            <a:off x="110066" y="914400"/>
            <a:ext cx="6587067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latin typeface="Rubik"/>
              </a:rPr>
              <a:t>Block-level verification (testcase-driven):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Sample-reordering block.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Prediction block.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AXI4 interface.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Hybrid encoder.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A799667-D490-E082-C3D0-0BAD2544BE8E}"/>
              </a:ext>
            </a:extLst>
          </p:cNvPr>
          <p:cNvSpPr txBox="1"/>
          <p:nvPr/>
        </p:nvSpPr>
        <p:spPr>
          <a:xfrm>
            <a:off x="5617240" y="1455962"/>
            <a:ext cx="345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400">
              <a:spcAft>
                <a:spcPts val="200"/>
              </a:spcAft>
            </a:pPr>
            <a:r>
              <a:rPr lang="en-GB" sz="2000" i="1" dirty="0">
                <a:latin typeface="Rubik"/>
              </a:rPr>
              <a:t>Sample- and block-adaptive encoders verified in previous IP developments (</a:t>
            </a:r>
            <a:r>
              <a:rPr lang="en-GB" sz="2000" i="1" dirty="0" err="1">
                <a:latin typeface="Rubik"/>
              </a:rPr>
              <a:t>SHyLoC</a:t>
            </a:r>
            <a:r>
              <a:rPr lang="en-GB" sz="2000" dirty="0">
                <a:latin typeface="Rubik"/>
              </a:rPr>
              <a:t>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03555A-0D4B-EA2F-B343-FC69E6C1B07C}"/>
              </a:ext>
            </a:extLst>
          </p:cNvPr>
          <p:cNvSpPr txBox="1"/>
          <p:nvPr/>
        </p:nvSpPr>
        <p:spPr>
          <a:xfrm>
            <a:off x="110066" y="2697784"/>
            <a:ext cx="9719734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latin typeface="Rubik"/>
              </a:rPr>
              <a:t>System-level verification: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Testcase-driven (61 tests). Prove project requirements and assess code coverage (&gt; 99%).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Fuzz testing (~10</a:t>
            </a:r>
            <a:r>
              <a:rPr lang="en-GB" sz="2000" baseline="30000" dirty="0">
                <a:latin typeface="Rubik"/>
              </a:rPr>
              <a:t>6</a:t>
            </a:r>
            <a:r>
              <a:rPr lang="en-GB" sz="2000" dirty="0">
                <a:latin typeface="Rubik"/>
              </a:rPr>
              <a:t> tests). Corner cases detection.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D9E486-8DDB-71D7-D261-664E00C647B1}"/>
              </a:ext>
            </a:extLst>
          </p:cNvPr>
          <p:cNvSpPr txBox="1"/>
          <p:nvPr/>
        </p:nvSpPr>
        <p:spPr>
          <a:xfrm>
            <a:off x="110066" y="3826298"/>
            <a:ext cx="9719734" cy="1128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latin typeface="Rubik"/>
              </a:rPr>
              <a:t>Tools used: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Self-checking testbenches developed for the IP core.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CCSDS 123.0-B-2 reference software: CNES + in-house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074991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7935CD-38AA-0DAE-5343-8DD5E9499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Synthesis results: IP configurations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C2B425-65BC-A332-1283-B107F7E2A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06665F0-1D3C-B25E-DAD5-8309FBF8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8B5F3DB7-9AE6-B008-1C82-234B8A3C2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72098"/>
              </p:ext>
            </p:extLst>
          </p:nvPr>
        </p:nvGraphicFramePr>
        <p:xfrm>
          <a:off x="426091" y="811619"/>
          <a:ext cx="922782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000">
                  <a:extLst>
                    <a:ext uri="{9D8B030D-6E8A-4147-A177-3AD203B41FA5}">
                      <a16:colId xmlns:a16="http://schemas.microsoft.com/office/drawing/2014/main" val="1996520926"/>
                    </a:ext>
                  </a:extLst>
                </a:gridCol>
                <a:gridCol w="1379955">
                  <a:extLst>
                    <a:ext uri="{9D8B030D-6E8A-4147-A177-3AD203B41FA5}">
                      <a16:colId xmlns:a16="http://schemas.microsoft.com/office/drawing/2014/main" val="3299451671"/>
                    </a:ext>
                  </a:extLst>
                </a:gridCol>
                <a:gridCol w="1379955">
                  <a:extLst>
                    <a:ext uri="{9D8B030D-6E8A-4147-A177-3AD203B41FA5}">
                      <a16:colId xmlns:a16="http://schemas.microsoft.com/office/drawing/2014/main" val="57835278"/>
                    </a:ext>
                  </a:extLst>
                </a:gridCol>
                <a:gridCol w="1379955">
                  <a:extLst>
                    <a:ext uri="{9D8B030D-6E8A-4147-A177-3AD203B41FA5}">
                      <a16:colId xmlns:a16="http://schemas.microsoft.com/office/drawing/2014/main" val="4199353997"/>
                    </a:ext>
                  </a:extLst>
                </a:gridCol>
                <a:gridCol w="1379955">
                  <a:extLst>
                    <a:ext uri="{9D8B030D-6E8A-4147-A177-3AD203B41FA5}">
                      <a16:colId xmlns:a16="http://schemas.microsoft.com/office/drawing/2014/main" val="278848375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High-perf.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Lossless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 err="1">
                          <a:latin typeface="Rubik"/>
                        </a:rPr>
                        <a:t>WExp</a:t>
                      </a:r>
                      <a:r>
                        <a:rPr lang="en-GB" sz="1500" dirty="0">
                          <a:latin typeface="Rubik"/>
                        </a:rPr>
                        <a:t>. Offsets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567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Predictor 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Rubik"/>
                        </a:rPr>
                        <a:t>lossless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Rubik"/>
                        </a:rPr>
                        <a:t>lossless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008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Prediction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full + reduced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reduced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Rubik"/>
                        </a:rPr>
                        <a:t>reduced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Rubik"/>
                        </a:rPr>
                        <a:t>reduced only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2054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Local Sums Mode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wide + narrow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narrow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only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narrow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only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narrow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only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4934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Max. Weight resolution (</a:t>
                      </a:r>
                      <a:r>
                        <a:rPr lang="el-GR" sz="1500" dirty="0">
                          <a:latin typeface="Rubik"/>
                        </a:rPr>
                        <a:t>Ω</a:t>
                      </a:r>
                      <a:r>
                        <a:rPr lang="en-GB" sz="1500" dirty="0">
                          <a:latin typeface="Rubik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8821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Register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Size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Range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(R)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[40,48]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[32,51]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069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W.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Update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scaling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exp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.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Range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Aharoni" panose="02010803020104030203" pitchFamily="2" charset="-79"/>
                        </a:rPr>
                        <a:t>ν</a:t>
                      </a:r>
                      <a:r>
                        <a:rPr lang="es-ES" sz="1500" b="0" kern="1200" baseline="-250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min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/</a:t>
                      </a:r>
                      <a:r>
                        <a:rPr lang="el-GR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Aharoni" panose="02010803020104030203" pitchFamily="2" charset="-79"/>
                        </a:rPr>
                        <a:t>ν</a:t>
                      </a:r>
                      <a:r>
                        <a:rPr lang="es-ES" sz="1500" b="0" kern="1200" baseline="-250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max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[-3,1]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[-1,3]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Rubik"/>
                        </a:rPr>
                        <a:t>[-3,0]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[-1,3]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1273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W.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Update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scaling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exp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. Max. Interval (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t</a:t>
                      </a:r>
                      <a:r>
                        <a:rPr lang="es-ES" sz="1500" b="0" kern="1200" baseline="-250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inc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8463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Weight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exponent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offsets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Disabled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Rubik"/>
                        </a:rPr>
                        <a:t>Disabled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Rubik"/>
                        </a:rPr>
                        <a:t>Disabled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Enabled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0148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Quantization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Fidelity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Method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abs + </a:t>
                      </a:r>
                      <a:r>
                        <a:rPr lang="en-GB" sz="1500" dirty="0" err="1">
                          <a:latin typeface="Rubik"/>
                        </a:rPr>
                        <a:t>rel</a:t>
                      </a:r>
                      <a:endParaRPr lang="en-GB" sz="1500" dirty="0">
                        <a:latin typeface="Rubi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absolute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only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lossless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Rubik"/>
                        </a:rPr>
                        <a:t>abs + </a:t>
                      </a:r>
                      <a:r>
                        <a:rPr lang="en-GB" sz="1500" dirty="0" err="1">
                          <a:latin typeface="Rubik"/>
                        </a:rPr>
                        <a:t>rel</a:t>
                      </a:r>
                      <a:endParaRPr lang="en-GB" sz="1500" dirty="0">
                        <a:latin typeface="Rubi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619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Max. Error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Limit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bitdepth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(D</a:t>
                      </a:r>
                      <a:r>
                        <a:rPr lang="es-ES" sz="1500" b="0" kern="1200" baseline="-250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A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/D</a:t>
                      </a:r>
                      <a:r>
                        <a:rPr lang="es-ES" sz="1500" b="0" kern="1200" baseline="-250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R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26901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Max.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Sample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Representatives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resolution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Aldhabi" panose="020F0502020204030204" pitchFamily="2" charset="-78"/>
                        </a:rPr>
                        <a:t>θ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51902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Encoder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Selection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Rubik"/>
                        </a:rPr>
                        <a:t>Hybrid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Sample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latin typeface="Rubik"/>
                        </a:rPr>
                        <a:t>Hybrid</a:t>
                      </a:r>
                      <a:endParaRPr lang="es-ES" sz="15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9444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Max.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Rescaling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Counter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5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Size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(</a:t>
                      </a:r>
                      <a:r>
                        <a:rPr lang="el-GR" sz="1500" b="0" kern="1200" dirty="0">
                          <a:solidFill>
                            <a:schemeClr val="dk1"/>
                          </a:solidFill>
                          <a:effectLst/>
                          <a:latin typeface="Al Fresco" panose="020F0502020204030204" pitchFamily="2" charset="0"/>
                          <a:ea typeface="+mn-ea"/>
                          <a:cs typeface="+mn-cs"/>
                        </a:rPr>
                        <a:t>γ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Al Fresco" panose="020F0502020204030204" pitchFamily="2" charset="0"/>
                          <a:ea typeface="+mn-ea"/>
                          <a:cs typeface="+mn-cs"/>
                        </a:rPr>
                        <a:t>*</a:t>
                      </a: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Rubik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3359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999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D12FA-A3DE-0365-A999-1BE5DC36F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Synthesis results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C61AFB-9876-D83D-A218-32CAF604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2076CE5-2C73-3583-22C8-A1EF5542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1F4792-66F8-1DB5-77F7-FCFB9DC7FDFA}"/>
              </a:ext>
            </a:extLst>
          </p:cNvPr>
          <p:cNvSpPr txBox="1"/>
          <p:nvPr/>
        </p:nvSpPr>
        <p:spPr>
          <a:xfrm>
            <a:off x="4991692" y="725875"/>
            <a:ext cx="4740007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s-ES" sz="2400" dirty="0" err="1">
                <a:latin typeface="Rubik"/>
              </a:rPr>
              <a:t>Preliminary</a:t>
            </a:r>
            <a:r>
              <a:rPr lang="es-ES" sz="2400" dirty="0">
                <a:latin typeface="Rubik"/>
              </a:rPr>
              <a:t> </a:t>
            </a:r>
            <a:r>
              <a:rPr lang="es-ES" sz="2400" dirty="0" err="1">
                <a:latin typeface="Rubik"/>
              </a:rPr>
              <a:t>synthesis</a:t>
            </a:r>
            <a:endParaRPr lang="es-ES" sz="2400" dirty="0">
              <a:latin typeface="Rubik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Rubik"/>
              </a:rPr>
              <a:t>SW: Synopsys </a:t>
            </a:r>
            <a:r>
              <a:rPr lang="es-ES" sz="2000" dirty="0" err="1">
                <a:latin typeface="Rubik"/>
              </a:rPr>
              <a:t>Synplify</a:t>
            </a:r>
            <a:r>
              <a:rPr lang="es-ES" sz="2000" dirty="0">
                <a:latin typeface="Rubik"/>
              </a:rPr>
              <a:t> Premier S-2021.09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Rubik"/>
              </a:rPr>
              <a:t>Target </a:t>
            </a:r>
            <a:r>
              <a:rPr lang="es-ES" sz="2000" dirty="0" err="1">
                <a:latin typeface="Rubik"/>
              </a:rPr>
              <a:t>technology</a:t>
            </a:r>
            <a:r>
              <a:rPr lang="es-ES" sz="2000" dirty="0">
                <a:latin typeface="Rubik"/>
              </a:rPr>
              <a:t>: Xilinx </a:t>
            </a:r>
            <a:r>
              <a:rPr lang="es-ES" sz="2000" dirty="0" err="1">
                <a:latin typeface="Rubik"/>
              </a:rPr>
              <a:t>UltraScale</a:t>
            </a:r>
            <a:r>
              <a:rPr lang="es-ES" sz="2000" dirty="0">
                <a:latin typeface="Rubik"/>
              </a:rPr>
              <a:t> XCKU060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6039D992-DEE0-A630-014A-48F5A7B32D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569430"/>
              </p:ext>
            </p:extLst>
          </p:nvPr>
        </p:nvGraphicFramePr>
        <p:xfrm>
          <a:off x="581450" y="2617279"/>
          <a:ext cx="882048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483">
                  <a:extLst>
                    <a:ext uri="{9D8B030D-6E8A-4147-A177-3AD203B41FA5}">
                      <a16:colId xmlns:a16="http://schemas.microsoft.com/office/drawing/2014/main" val="19965209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29945167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5783527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23206329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7933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High-perf.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Lossless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latin typeface="Rubik"/>
                        </a:rPr>
                        <a:t>WExp</a:t>
                      </a:r>
                      <a:r>
                        <a:rPr lang="en-GB" sz="1800" dirty="0">
                          <a:latin typeface="Rubik"/>
                        </a:rPr>
                        <a:t>. Offsets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5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LUTs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14524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17866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4760 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1%)</a:t>
                      </a:r>
                      <a:endParaRPr lang="en-GB" dirty="0">
                        <a:latin typeface="Rubi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9208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2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FFs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6689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7759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2431 </a:t>
                      </a:r>
                      <a:r>
                        <a:rPr lang="en-GB" dirty="0">
                          <a:latin typeface="Rubik"/>
                        </a:rPr>
                        <a:t>(&lt;1%)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Rubik"/>
                        </a:rPr>
                        <a:t>3909 (&lt;1%)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49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BRAMs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140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13%)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138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134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137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88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DSPs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23 (&lt;1%)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55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4 (&lt;1%)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Rubik"/>
                        </a:rPr>
                        <a:t>9 (&lt;1%)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0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Clock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132.6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125.3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160.8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134.5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12735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AC6313F-4134-95ED-9F0D-28D0F54415C9}"/>
              </a:ext>
            </a:extLst>
          </p:cNvPr>
          <p:cNvSpPr txBox="1"/>
          <p:nvPr/>
        </p:nvSpPr>
        <p:spPr>
          <a:xfrm>
            <a:off x="228600" y="746169"/>
            <a:ext cx="4564033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s-ES" sz="2400" dirty="0" err="1">
                <a:latin typeface="Rubik"/>
              </a:rPr>
              <a:t>Common</a:t>
            </a:r>
            <a:r>
              <a:rPr lang="es-ES" sz="2400" dirty="0">
                <a:latin typeface="Rubik"/>
              </a:rPr>
              <a:t> </a:t>
            </a:r>
            <a:r>
              <a:rPr lang="es-ES" sz="2400" dirty="0" err="1">
                <a:latin typeface="Rubik"/>
              </a:rPr>
              <a:t>configuration</a:t>
            </a:r>
            <a:endParaRPr lang="es-ES" sz="2400" dirty="0">
              <a:latin typeface="Rubik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latin typeface="Rubik"/>
              </a:rPr>
              <a:t>Configuration</a:t>
            </a:r>
            <a:r>
              <a:rPr lang="es-ES" sz="2000" dirty="0">
                <a:latin typeface="Rubik"/>
              </a:rPr>
              <a:t> </a:t>
            </a:r>
            <a:r>
              <a:rPr lang="es-ES" sz="2000" dirty="0" err="1">
                <a:latin typeface="Rubik"/>
              </a:rPr>
              <a:t>port</a:t>
            </a:r>
            <a:r>
              <a:rPr lang="es-ES" sz="2000" dirty="0">
                <a:latin typeface="Rubik"/>
              </a:rPr>
              <a:t> </a:t>
            </a:r>
            <a:r>
              <a:rPr lang="es-ES" sz="2000" dirty="0" err="1">
                <a:latin typeface="Rubik"/>
              </a:rPr>
              <a:t>enabled</a:t>
            </a:r>
            <a:r>
              <a:rPr lang="es-ES" sz="2000" dirty="0">
                <a:latin typeface="Rubik"/>
              </a:rPr>
              <a:t> (AHB)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latin typeface="Rubik"/>
              </a:rPr>
              <a:t>Image</a:t>
            </a:r>
            <a:r>
              <a:rPr lang="es-ES" sz="2000" dirty="0">
                <a:latin typeface="Rubik"/>
              </a:rPr>
              <a:t> </a:t>
            </a:r>
            <a:r>
              <a:rPr lang="es-ES" sz="2000" dirty="0" err="1">
                <a:latin typeface="Rubik"/>
              </a:rPr>
              <a:t>dimensions</a:t>
            </a:r>
            <a:r>
              <a:rPr lang="es-ES" sz="2000" dirty="0">
                <a:latin typeface="Rubik"/>
              </a:rPr>
              <a:t>: 680 x 512 x 256 </a:t>
            </a:r>
            <a:r>
              <a:rPr lang="es-ES" sz="2000" dirty="0" err="1">
                <a:latin typeface="Rubik"/>
              </a:rPr>
              <a:t>samples</a:t>
            </a:r>
            <a:r>
              <a:rPr lang="es-ES" sz="2000" dirty="0">
                <a:latin typeface="Rubik"/>
              </a:rPr>
              <a:t> (AVIRIS sensor)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Rubik"/>
              </a:rPr>
              <a:t>BIL </a:t>
            </a:r>
            <a:r>
              <a:rPr lang="es-ES" sz="2000" dirty="0" err="1">
                <a:latin typeface="Rubik"/>
              </a:rPr>
              <a:t>processing</a:t>
            </a:r>
            <a:r>
              <a:rPr lang="es-ES" sz="2000" dirty="0">
                <a:latin typeface="Rubik"/>
              </a:rPr>
              <a:t> </a:t>
            </a:r>
            <a:r>
              <a:rPr lang="es-ES" sz="2000" dirty="0" err="1">
                <a:latin typeface="Rubik"/>
              </a:rPr>
              <a:t>order</a:t>
            </a:r>
            <a:endParaRPr lang="es-ES" sz="2000" dirty="0"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1758306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128828-ABE0-DC66-B5A3-03B5A10CB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4B2F1F-8BB6-C836-362D-DAF0F30AD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Synthesis results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A1B775-C36D-F4C4-061B-BD0EA6E56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E6786AD-0CEE-2995-560E-E479B461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734B10D-C19F-D3AD-3250-9B54499517B0}"/>
              </a:ext>
            </a:extLst>
          </p:cNvPr>
          <p:cNvSpPr txBox="1"/>
          <p:nvPr/>
        </p:nvSpPr>
        <p:spPr>
          <a:xfrm>
            <a:off x="4991692" y="725875"/>
            <a:ext cx="4740007" cy="1436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s-ES" sz="2400" dirty="0" err="1">
                <a:latin typeface="Rubik"/>
              </a:rPr>
              <a:t>Preliminary</a:t>
            </a:r>
            <a:r>
              <a:rPr lang="es-ES" sz="2400" dirty="0">
                <a:latin typeface="Rubik"/>
              </a:rPr>
              <a:t> </a:t>
            </a:r>
            <a:r>
              <a:rPr lang="es-ES" sz="2400" dirty="0" err="1">
                <a:latin typeface="Rubik"/>
              </a:rPr>
              <a:t>synthesis</a:t>
            </a:r>
            <a:endParaRPr lang="es-ES" sz="2400" dirty="0">
              <a:latin typeface="Rubik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Rubik"/>
              </a:rPr>
              <a:t>SW: Synopsys </a:t>
            </a:r>
            <a:r>
              <a:rPr lang="es-ES" sz="2000" dirty="0" err="1">
                <a:latin typeface="Rubik"/>
              </a:rPr>
              <a:t>Synplify</a:t>
            </a:r>
            <a:r>
              <a:rPr lang="es-ES" sz="2000" dirty="0">
                <a:latin typeface="Rubik"/>
              </a:rPr>
              <a:t> Premier S-2021.09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Rubik"/>
              </a:rPr>
              <a:t>Target </a:t>
            </a:r>
            <a:r>
              <a:rPr lang="es-ES" sz="2000" dirty="0" err="1">
                <a:latin typeface="Rubik"/>
              </a:rPr>
              <a:t>technology</a:t>
            </a:r>
            <a:r>
              <a:rPr lang="es-ES" sz="2000" dirty="0">
                <a:latin typeface="Rubik"/>
              </a:rPr>
              <a:t>: </a:t>
            </a:r>
            <a:r>
              <a:rPr lang="es-ES" sz="2000" dirty="0" err="1">
                <a:latin typeface="Rubik"/>
              </a:rPr>
              <a:t>MicroChip</a:t>
            </a:r>
            <a:r>
              <a:rPr lang="es-ES" sz="2000" dirty="0">
                <a:latin typeface="Rubik"/>
              </a:rPr>
              <a:t> </a:t>
            </a:r>
            <a:r>
              <a:rPr lang="es-ES" sz="2000" dirty="0" err="1">
                <a:latin typeface="Rubik"/>
              </a:rPr>
              <a:t>Polarfire</a:t>
            </a:r>
            <a:r>
              <a:rPr lang="es-ES" sz="2000" dirty="0">
                <a:latin typeface="Rubik"/>
              </a:rPr>
              <a:t> MPF500T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D7461DB6-8019-F723-BC49-8ED2E4C59B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0688401"/>
              </p:ext>
            </p:extLst>
          </p:nvPr>
        </p:nvGraphicFramePr>
        <p:xfrm>
          <a:off x="581450" y="2622124"/>
          <a:ext cx="8820483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483">
                  <a:extLst>
                    <a:ext uri="{9D8B030D-6E8A-4147-A177-3AD203B41FA5}">
                      <a16:colId xmlns:a16="http://schemas.microsoft.com/office/drawing/2014/main" val="1996520926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29945167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5783527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123206329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7933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Configuration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High-perf.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Lossless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err="1">
                          <a:latin typeface="Rubik"/>
                        </a:rPr>
                        <a:t>WExp</a:t>
                      </a:r>
                      <a:r>
                        <a:rPr lang="en-GB" sz="1800" dirty="0">
                          <a:latin typeface="Rubik"/>
                        </a:rPr>
                        <a:t>. Offsets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56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LUTs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22655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33200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7876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15909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020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Sequential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7073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11231 </a:t>
                      </a:r>
                      <a:r>
                        <a:rPr lang="en-GB" dirty="0">
                          <a:latin typeface="Rubik"/>
                        </a:rPr>
                        <a:t>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2%)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2991 </a:t>
                      </a:r>
                      <a:r>
                        <a:rPr lang="en-GB" dirty="0">
                          <a:latin typeface="Rubik"/>
                        </a:rPr>
                        <a:t>(&lt;1%)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4267 </a:t>
                      </a:r>
                      <a:r>
                        <a:rPr lang="en-GB" dirty="0">
                          <a:latin typeface="Rubik"/>
                        </a:rPr>
                        <a:t>(&lt;1%)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4934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>
                          <a:latin typeface="Rubik"/>
                        </a:rPr>
                        <a:t>uSRAM</a:t>
                      </a:r>
                      <a:r>
                        <a:rPr lang="en-GB" dirty="0">
                          <a:latin typeface="Rubik"/>
                        </a:rPr>
                        <a:t> (64x12)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87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58 </a:t>
                      </a:r>
                      <a:r>
                        <a:rPr lang="en-GB" dirty="0">
                          <a:latin typeface="Rubik"/>
                        </a:rPr>
                        <a:t>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1%)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34 </a:t>
                      </a:r>
                      <a:r>
                        <a:rPr lang="en-GB" dirty="0">
                          <a:latin typeface="Rubik"/>
                        </a:rPr>
                        <a:t>(&lt;1%)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56 </a:t>
                      </a:r>
                      <a:r>
                        <a:rPr lang="en-GB" dirty="0">
                          <a:latin typeface="Rubik"/>
                        </a:rPr>
                        <a:t>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1%)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882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LSRAM (20 </a:t>
                      </a:r>
                      <a:r>
                        <a:rPr lang="en-GB" dirty="0" err="1">
                          <a:latin typeface="Rubik"/>
                        </a:rPr>
                        <a:t>Kb</a:t>
                      </a:r>
                      <a:r>
                        <a:rPr lang="en-GB" dirty="0">
                          <a:latin typeface="Rubik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269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18%)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265 </a:t>
                      </a:r>
                      <a:r>
                        <a:rPr lang="en-GB" dirty="0">
                          <a:latin typeface="Rubik"/>
                        </a:rPr>
                        <a:t>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17%)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264 </a:t>
                      </a:r>
                      <a:r>
                        <a:rPr lang="en-GB" dirty="0">
                          <a:latin typeface="Rubik"/>
                        </a:rPr>
                        <a:t>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17%)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264 </a:t>
                      </a:r>
                      <a:r>
                        <a:rPr lang="en-GB" dirty="0">
                          <a:latin typeface="Rubik"/>
                        </a:rPr>
                        <a:t>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17%)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842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DSPs</a:t>
                      </a:r>
                      <a:endParaRPr lang="es-ES" sz="1800" b="0" kern="1200" dirty="0">
                        <a:solidFill>
                          <a:schemeClr val="dk1"/>
                        </a:solidFill>
                        <a:effectLst/>
                        <a:latin typeface="Rubik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47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82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6 (&lt;1%)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34 (</a:t>
                      </a:r>
                      <a:r>
                        <a:rPr lang="en-GB" dirty="0">
                          <a:latin typeface="Abadi" panose="020B0604020104020204" pitchFamily="34" charset="0"/>
                        </a:rPr>
                        <a:t>~</a:t>
                      </a:r>
                      <a:r>
                        <a:rPr lang="en-GB" dirty="0">
                          <a:latin typeface="Rubik"/>
                        </a:rPr>
                        <a:t>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80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Clock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800" b="0" kern="1200" dirty="0" err="1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frequency</a:t>
                      </a: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 (MHz)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Rubik"/>
                        </a:rPr>
                        <a:t>66.2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51.9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89.8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kern="1200" dirty="0">
                          <a:solidFill>
                            <a:schemeClr val="dk1"/>
                          </a:solidFill>
                          <a:effectLst/>
                          <a:latin typeface="Rubik"/>
                          <a:ea typeface="+mn-ea"/>
                          <a:cs typeface="+mn-cs"/>
                        </a:rPr>
                        <a:t>60.1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127359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FDEE67A-DB71-D535-9D45-239072C25C63}"/>
              </a:ext>
            </a:extLst>
          </p:cNvPr>
          <p:cNvSpPr txBox="1"/>
          <p:nvPr/>
        </p:nvSpPr>
        <p:spPr>
          <a:xfrm>
            <a:off x="228600" y="746169"/>
            <a:ext cx="4564033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s-ES" sz="2400" dirty="0" err="1">
                <a:latin typeface="Rubik"/>
              </a:rPr>
              <a:t>Common</a:t>
            </a:r>
            <a:r>
              <a:rPr lang="es-ES" sz="2400" dirty="0">
                <a:latin typeface="Rubik"/>
              </a:rPr>
              <a:t> </a:t>
            </a:r>
            <a:r>
              <a:rPr lang="es-ES" sz="2400" dirty="0" err="1">
                <a:latin typeface="Rubik"/>
              </a:rPr>
              <a:t>configuration</a:t>
            </a:r>
            <a:endParaRPr lang="es-ES" sz="2400" dirty="0">
              <a:latin typeface="Rubik"/>
            </a:endParaRP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latin typeface="Rubik"/>
              </a:rPr>
              <a:t>Configuration</a:t>
            </a:r>
            <a:r>
              <a:rPr lang="es-ES" sz="2000" dirty="0">
                <a:latin typeface="Rubik"/>
              </a:rPr>
              <a:t> </a:t>
            </a:r>
            <a:r>
              <a:rPr lang="es-ES" sz="2000" dirty="0" err="1">
                <a:latin typeface="Rubik"/>
              </a:rPr>
              <a:t>port</a:t>
            </a:r>
            <a:r>
              <a:rPr lang="es-ES" sz="2000" dirty="0">
                <a:latin typeface="Rubik"/>
              </a:rPr>
              <a:t> </a:t>
            </a:r>
            <a:r>
              <a:rPr lang="es-ES" sz="2000" dirty="0" err="1">
                <a:latin typeface="Rubik"/>
              </a:rPr>
              <a:t>enabled</a:t>
            </a:r>
            <a:r>
              <a:rPr lang="es-ES" sz="2000" dirty="0">
                <a:latin typeface="Rubik"/>
              </a:rPr>
              <a:t> (AHB)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latin typeface="Rubik"/>
              </a:rPr>
              <a:t>Image</a:t>
            </a:r>
            <a:r>
              <a:rPr lang="es-ES" sz="2000" dirty="0">
                <a:latin typeface="Rubik"/>
              </a:rPr>
              <a:t> </a:t>
            </a:r>
            <a:r>
              <a:rPr lang="es-ES" sz="2000" dirty="0" err="1">
                <a:latin typeface="Rubik"/>
              </a:rPr>
              <a:t>dimensions</a:t>
            </a:r>
            <a:r>
              <a:rPr lang="es-ES" sz="2000" dirty="0">
                <a:latin typeface="Rubik"/>
              </a:rPr>
              <a:t>: 680 x 512 x 256 </a:t>
            </a:r>
            <a:r>
              <a:rPr lang="es-ES" sz="2000" dirty="0" err="1">
                <a:latin typeface="Rubik"/>
              </a:rPr>
              <a:t>samples</a:t>
            </a:r>
            <a:r>
              <a:rPr lang="es-ES" sz="2000" dirty="0">
                <a:latin typeface="Rubik"/>
              </a:rPr>
              <a:t> (AVIRIS sensor)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Rubik"/>
              </a:rPr>
              <a:t>BIL </a:t>
            </a:r>
            <a:r>
              <a:rPr lang="es-ES" sz="2000" dirty="0" err="1">
                <a:latin typeface="Rubik"/>
              </a:rPr>
              <a:t>processing</a:t>
            </a:r>
            <a:r>
              <a:rPr lang="es-ES" sz="2000" dirty="0">
                <a:latin typeface="Rubik"/>
              </a:rPr>
              <a:t> </a:t>
            </a:r>
            <a:r>
              <a:rPr lang="es-ES" sz="2000" dirty="0" err="1">
                <a:latin typeface="Rubik"/>
              </a:rPr>
              <a:t>order</a:t>
            </a:r>
            <a:endParaRPr lang="es-ES" sz="2000" dirty="0">
              <a:latin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3710229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1">
            <a:extLst>
              <a:ext uri="{FF2B5EF4-FFF2-40B4-BE49-F238E27FC236}">
                <a16:creationId xmlns:a16="http://schemas.microsoft.com/office/drawing/2014/main" id="{AFD711DD-CE6C-C1F9-5574-AC4DB645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 dirty="0"/>
          </a:p>
        </p:txBody>
      </p:sp>
      <p:sp>
        <p:nvSpPr>
          <p:cNvPr id="5" name="Marcador de pie de página 2">
            <a:extLst>
              <a:ext uri="{FF2B5EF4-FFF2-40B4-BE49-F238E27FC236}">
                <a16:creationId xmlns:a16="http://schemas.microsoft.com/office/drawing/2014/main" id="{098391FC-64F1-0E18-87C2-F7E1043EA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dirty="0"/>
              <a:t>SEFUW 2025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06757BE-43D5-A928-A707-2A7C36D5781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vert="horz">
            <a:spAutoFit/>
          </a:bodyPr>
          <a:lstStyle/>
          <a:p>
            <a:pPr lvl="0" rtl="0"/>
            <a:r>
              <a:rPr lang="en-GB" dirty="0">
                <a:latin typeface="Rubik"/>
              </a:rPr>
              <a:t>Index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ACB6-41AB-76B9-51C1-796E96136222}"/>
              </a:ext>
            </a:extLst>
          </p:cNvPr>
          <p:cNvSpPr txBox="1"/>
          <p:nvPr/>
        </p:nvSpPr>
        <p:spPr>
          <a:xfrm>
            <a:off x="228600" y="749074"/>
            <a:ext cx="5083267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ubik"/>
              </a:rPr>
              <a:t>Introduction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ubik"/>
              </a:rPr>
              <a:t>Project overview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ubik"/>
              </a:rPr>
              <a:t>Compression IP Core Proposal: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ubik"/>
              </a:rPr>
              <a:t>Overview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ubik"/>
              </a:rPr>
              <a:t>Configuration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ubik"/>
              </a:rPr>
              <a:t>Encoder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ubik"/>
              </a:rPr>
              <a:t>IP Verification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ubik"/>
              </a:rPr>
              <a:t>Synthesis results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Rubik"/>
              </a:rPr>
              <a:t>Conclusions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0CF9075-31DE-2C69-9B1C-40A753561E16}"/>
              </a:ext>
            </a:extLst>
          </p:cNvPr>
          <p:cNvSpPr txBox="1"/>
          <p:nvPr/>
        </p:nvSpPr>
        <p:spPr>
          <a:xfrm>
            <a:off x="4755081" y="2180447"/>
            <a:ext cx="5083267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ubik"/>
              </a:rPr>
              <a:t>Interfaces</a:t>
            </a:r>
          </a:p>
          <a:p>
            <a:pPr marL="742950" lvl="1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Rubik"/>
              </a:rPr>
              <a:t>Predictor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F19D3F-2634-7272-7B5D-F7BD8ABE3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31D2A9-2DF7-04E6-0F0D-C7ABB2897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7CC11B-2392-6516-A5CD-BA0B40605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DD7BF4-A6B5-43FF-63A2-00B9A031C2A5}"/>
              </a:ext>
            </a:extLst>
          </p:cNvPr>
          <p:cNvSpPr txBox="1"/>
          <p:nvPr/>
        </p:nvSpPr>
        <p:spPr>
          <a:xfrm>
            <a:off x="477672" y="803042"/>
            <a:ext cx="936413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400" dirty="0">
                <a:latin typeface="Rubik"/>
              </a:rPr>
              <a:t>New compression IP core: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Fully compliant with CCSDS 123.0-B-2 compression standard.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All-purpose compression solution.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Technology agnostic.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Highly configurable.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Predictor block providing lossless to near-lossless compression.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Flexible architecture and control.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Throughput of 1 sample/clock cycle for a subset of the configuration space.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3 entropy coder options: Block-adaptive, sample-adaptive, hybrid.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BIL and BSQ natively supported. BIP</a:t>
            </a:r>
            <a:r>
              <a:rPr lang="en-GB" sz="2000" dirty="0">
                <a:latin typeface="Rubik"/>
                <a:sym typeface="Wingdings" panose="05000000000000000000" pitchFamily="2" charset="2"/>
              </a:rPr>
              <a:t></a:t>
            </a:r>
            <a:r>
              <a:rPr lang="en-GB" sz="2000" dirty="0">
                <a:latin typeface="Rubik"/>
              </a:rPr>
              <a:t>BIL conversion.</a:t>
            </a:r>
          </a:p>
          <a:p>
            <a:pPr>
              <a:spcAft>
                <a:spcPts val="200"/>
              </a:spcAft>
            </a:pPr>
            <a:r>
              <a:rPr lang="en-GB" sz="2400" dirty="0">
                <a:latin typeface="Rubik"/>
              </a:rPr>
              <a:t>Will join the ESA IP cores portfolio for space missions</a:t>
            </a:r>
          </a:p>
        </p:txBody>
      </p:sp>
    </p:spTree>
    <p:extLst>
      <p:ext uri="{BB962C8B-B14F-4D97-AF65-F5344CB8AC3E}">
        <p14:creationId xmlns:p14="http://schemas.microsoft.com/office/powerpoint/2010/main" val="187876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1E4A1-C783-A1A6-2D09-135A6D95A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8CC501F3-552F-05BB-349C-E58845EACBDC}"/>
              </a:ext>
            </a:extLst>
          </p:cNvPr>
          <p:cNvSpPr/>
          <p:nvPr/>
        </p:nvSpPr>
        <p:spPr>
          <a:xfrm>
            <a:off x="716096" y="1932236"/>
            <a:ext cx="8631716" cy="1725363"/>
          </a:xfrm>
          <a:prstGeom prst="roundRect">
            <a:avLst/>
          </a:prstGeom>
          <a:solidFill>
            <a:srgbClr val="0067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ptos ExtraBold" panose="020F0502020204030204" pitchFamily="34" charset="0"/>
              </a:rPr>
              <a:t>A NEW HYPERSPECTRAL COMPRESSION IP CORE FOR SPACE MISSIONS BASED ON CCSDS-123.0-B-2 STANDARD</a:t>
            </a:r>
            <a:endParaRPr lang="es-ES" sz="3200" dirty="0">
              <a:latin typeface="Aptos ExtraBold" panose="020F0502020204030204" pitchFamily="34" charset="0"/>
            </a:endParaRPr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71DDBC0F-166B-0806-6C4B-B056A60F73DB}"/>
              </a:ext>
            </a:extLst>
          </p:cNvPr>
          <p:cNvSpPr txBox="1">
            <a:spLocks/>
          </p:cNvSpPr>
          <p:nvPr/>
        </p:nvSpPr>
        <p:spPr>
          <a:xfrm>
            <a:off x="716096" y="3738314"/>
            <a:ext cx="8631716" cy="1370013"/>
          </a:xfrm>
          <a:prstGeom prst="rect">
            <a:avLst/>
          </a:prstGeom>
          <a:solidFill>
            <a:srgbClr val="E7EBED"/>
          </a:solidFill>
        </p:spPr>
        <p:txBody>
          <a:bodyPr anchor="ctr">
            <a:normAutofit fontScale="92500" lnSpcReduction="20000"/>
          </a:bodyPr>
          <a:lstStyle>
            <a:lvl1pPr hangingPunct="0">
              <a:spcBef>
                <a:spcPts val="1417"/>
              </a:spcBef>
              <a:spcAft>
                <a:spcPts val="0"/>
              </a:spcAft>
              <a:tabLst/>
              <a:defRPr lang="en-US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Rubik Light"/>
              </a:rPr>
              <a:t>Antonio J. Sánchez</a:t>
            </a: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Rubik Light"/>
              </a:rPr>
              <a:t>, Samuel Torres-Fau, Lucana Santos, Roberto Sarmiento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Rubik Light"/>
              </a:rPr>
              <a:t>26</a:t>
            </a:r>
            <a:r>
              <a:rPr lang="es-ES" sz="2800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Rubik Light"/>
              </a:rPr>
              <a:t>th</a:t>
            </a:r>
            <a:r>
              <a:rPr lang="es-ES" sz="2800" dirty="0">
                <a:solidFill>
                  <a:schemeClr val="tx2">
                    <a:lumMod val="90000"/>
                    <a:lumOff val="10000"/>
                  </a:schemeClr>
                </a:solidFill>
                <a:latin typeface="Rubik Light"/>
              </a:rPr>
              <a:t> March 2025</a:t>
            </a:r>
          </a:p>
        </p:txBody>
      </p:sp>
    </p:spTree>
    <p:extLst>
      <p:ext uri="{BB962C8B-B14F-4D97-AF65-F5344CB8AC3E}">
        <p14:creationId xmlns:p14="http://schemas.microsoft.com/office/powerpoint/2010/main" val="962882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33 Rectángulo redondeado"/>
          <p:cNvSpPr/>
          <p:nvPr/>
        </p:nvSpPr>
        <p:spPr>
          <a:xfrm>
            <a:off x="364242" y="2839930"/>
            <a:ext cx="9470301" cy="2496024"/>
          </a:xfrm>
          <a:prstGeom prst="roundRect">
            <a:avLst>
              <a:gd name="adj" fmla="val 3935"/>
            </a:avLst>
          </a:prstGeom>
          <a:solidFill>
            <a:srgbClr val="E7EBED"/>
          </a:solidFill>
          <a:ln w="38100">
            <a:solidFill>
              <a:srgbClr val="002E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88"/>
          </a:p>
        </p:txBody>
      </p:sp>
      <p:sp>
        <p:nvSpPr>
          <p:cNvPr id="24" name="Marcador de fecha 3"/>
          <p:cNvSpPr>
            <a:spLocks noGrp="1"/>
          </p:cNvSpPr>
          <p:nvPr>
            <p:ph type="dt" sz="half" idx="2"/>
          </p:nvPr>
        </p:nvSpPr>
        <p:spPr>
          <a:xfrm>
            <a:off x="5796136" y="6608942"/>
            <a:ext cx="1224136" cy="260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18/11/2022</a:t>
            </a:r>
            <a:endParaRPr lang="es-ES_tradnl" dirty="0"/>
          </a:p>
        </p:txBody>
      </p:sp>
      <p:sp>
        <p:nvSpPr>
          <p:cNvPr id="25" name="Marcador de pie de página 5"/>
          <p:cNvSpPr>
            <a:spLocks noGrp="1"/>
          </p:cNvSpPr>
          <p:nvPr>
            <p:ph type="ftr" sz="quarter" idx="3"/>
          </p:nvPr>
        </p:nvSpPr>
        <p:spPr>
          <a:xfrm>
            <a:off x="2699792" y="655670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/>
              <a:t>DCIS 2022</a:t>
            </a:r>
            <a:endParaRPr lang="es-ES_tradnl" dirty="0"/>
          </a:p>
        </p:txBody>
      </p:sp>
      <p:sp>
        <p:nvSpPr>
          <p:cNvPr id="9" name="TextBox 3"/>
          <p:cNvSpPr txBox="1"/>
          <p:nvPr/>
        </p:nvSpPr>
        <p:spPr>
          <a:xfrm>
            <a:off x="4706677" y="2534707"/>
            <a:ext cx="1507281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23" dirty="0">
                <a:latin typeface="+mj-lt"/>
              </a:rPr>
              <a:t>Compressed data</a:t>
            </a:r>
            <a:endParaRPr lang="en-GB" sz="1323" dirty="0">
              <a:latin typeface="+mj-lt"/>
            </a:endParaRPr>
          </a:p>
        </p:txBody>
      </p:sp>
      <p:pic>
        <p:nvPicPr>
          <p:cNvPr id="10" name="Picture 18" descr="http://cliparts101.com/files/148/D27B0251A8559EFF8E932BB1ADDFE325/lrg_Binary_F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090" y="1049077"/>
            <a:ext cx="664433" cy="70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cdn5.fotosearch.com/bthumb/OMU/OMU129/09P0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84243" y="1961871"/>
            <a:ext cx="595752" cy="61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7"/>
          <p:cNvSpPr txBox="1"/>
          <p:nvPr/>
        </p:nvSpPr>
        <p:spPr>
          <a:xfrm>
            <a:off x="4090966" y="1729167"/>
            <a:ext cx="1299388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23" dirty="0"/>
              <a:t>On-board compression</a:t>
            </a:r>
          </a:p>
        </p:txBody>
      </p:sp>
      <p:cxnSp>
        <p:nvCxnSpPr>
          <p:cNvPr id="14" name="Conector recto de flecha 13"/>
          <p:cNvCxnSpPr>
            <a:cxnSpLocks/>
            <a:stCxn id="10" idx="2"/>
            <a:endCxn id="34" idx="0"/>
          </p:cNvCxnSpPr>
          <p:nvPr/>
        </p:nvCxnSpPr>
        <p:spPr>
          <a:xfrm flipH="1">
            <a:off x="5446057" y="1752863"/>
            <a:ext cx="3250" cy="378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3"/>
          <p:cNvSpPr txBox="1"/>
          <p:nvPr/>
        </p:nvSpPr>
        <p:spPr>
          <a:xfrm>
            <a:off x="6471865" y="1861607"/>
            <a:ext cx="1197001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23" dirty="0">
                <a:latin typeface="+mj-lt"/>
              </a:rPr>
              <a:t>2) Downlink</a:t>
            </a:r>
          </a:p>
        </p:txBody>
      </p:sp>
      <p:sp>
        <p:nvSpPr>
          <p:cNvPr id="20" name="TextBox 3"/>
          <p:cNvSpPr txBox="1"/>
          <p:nvPr/>
        </p:nvSpPr>
        <p:spPr>
          <a:xfrm>
            <a:off x="4887349" y="794331"/>
            <a:ext cx="1145935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23" dirty="0">
                <a:latin typeface="+mj-lt"/>
              </a:rPr>
              <a:t>Acquired data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1529881" y="2409305"/>
            <a:ext cx="2305396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23" dirty="0">
                <a:latin typeface="+mj-lt"/>
              </a:rPr>
              <a:t>Earth observation mission</a:t>
            </a:r>
          </a:p>
        </p:txBody>
      </p:sp>
      <p:cxnSp>
        <p:nvCxnSpPr>
          <p:cNvPr id="30" name="Conector recto de flecha 29"/>
          <p:cNvCxnSpPr>
            <a:cxnSpLocks/>
            <a:endCxn id="10" idx="1"/>
          </p:cNvCxnSpPr>
          <p:nvPr/>
        </p:nvCxnSpPr>
        <p:spPr>
          <a:xfrm>
            <a:off x="4090966" y="1380722"/>
            <a:ext cx="102612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Picture 18" descr="http://cliparts101.com/files/148/D27B0251A8559EFF8E932BB1ADDFE325/lrg_Binary_F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815" y="2130864"/>
            <a:ext cx="416484" cy="4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38290" y="2212157"/>
            <a:ext cx="461325" cy="271608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81050" y="2212157"/>
            <a:ext cx="461325" cy="271608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03856" y="2212157"/>
            <a:ext cx="461325" cy="2716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551EED3-A690-F0BD-DADF-5091E38018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95530" y="2212157"/>
            <a:ext cx="461325" cy="271608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E3E40AF9-F84A-9D1E-7407-36A8880C3D24}"/>
              </a:ext>
            </a:extLst>
          </p:cNvPr>
          <p:cNvSpPr txBox="1"/>
          <p:nvPr/>
        </p:nvSpPr>
        <p:spPr>
          <a:xfrm>
            <a:off x="6345672" y="1032716"/>
            <a:ext cx="1639954" cy="29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23" dirty="0">
                <a:latin typeface="+mj-lt"/>
              </a:rPr>
              <a:t>1) On-board storage</a:t>
            </a:r>
          </a:p>
        </p:txBody>
      </p:sp>
      <p:pic>
        <p:nvPicPr>
          <p:cNvPr id="26" name="Gráfico 25">
            <a:extLst>
              <a:ext uri="{FF2B5EF4-FFF2-40B4-BE49-F238E27FC236}">
                <a16:creationId xmlns:a16="http://schemas.microsoft.com/office/drawing/2014/main" id="{A28B7C43-9077-FA2B-EE3C-AA16FA30F1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81569" y="1080051"/>
            <a:ext cx="757605" cy="757605"/>
          </a:xfrm>
          <a:prstGeom prst="rect">
            <a:avLst/>
          </a:prstGeom>
        </p:spPr>
      </p:pic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B77C7EDF-3C63-0BED-39F6-C5A9243E80A9}"/>
              </a:ext>
            </a:extLst>
          </p:cNvPr>
          <p:cNvCxnSpPr>
            <a:cxnSpLocks/>
          </p:cNvCxnSpPr>
          <p:nvPr/>
        </p:nvCxnSpPr>
        <p:spPr>
          <a:xfrm>
            <a:off x="6398715" y="1458853"/>
            <a:ext cx="15869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641F7F2E-D5EB-44C6-EFEF-7A07A2302F41}"/>
              </a:ext>
            </a:extLst>
          </p:cNvPr>
          <p:cNvSpPr/>
          <p:nvPr/>
        </p:nvSpPr>
        <p:spPr>
          <a:xfrm>
            <a:off x="5856718" y="1716243"/>
            <a:ext cx="334156" cy="20606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88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58B5815-CA7E-7452-0B8D-0D82A859E1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81706" y="6620937"/>
            <a:ext cx="1116454" cy="237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C54E03-44F5-4BD1-9BA7-F7186428FAA0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29CCF7D-C42A-9E1E-40E4-89C1A819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68A4B59-7A21-884A-24E1-474325740988}"/>
              </a:ext>
            </a:extLst>
          </p:cNvPr>
          <p:cNvSpPr txBox="1"/>
          <p:nvPr/>
        </p:nvSpPr>
        <p:spPr>
          <a:xfrm>
            <a:off x="438009" y="2890965"/>
            <a:ext cx="93054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ubik"/>
              </a:rPr>
              <a:t>Data compression on-board becomes a necessity. Active research field.</a:t>
            </a:r>
          </a:p>
          <a:p>
            <a:r>
              <a:rPr lang="en-GB" sz="2000" dirty="0" err="1">
                <a:latin typeface="Rubik"/>
              </a:rPr>
              <a:t>SHyLoC</a:t>
            </a:r>
            <a:r>
              <a:rPr lang="en-GB" sz="2000" dirty="0">
                <a:latin typeface="Rubik"/>
              </a:rPr>
              <a:t> IP cores: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HW implementations of CCSDS 121.0.B-3 and 123.0.B-1 standards.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Belong to the ESA IP repository for space missions.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Lossless compression.</a:t>
            </a:r>
          </a:p>
          <a:p>
            <a:r>
              <a:rPr lang="en-GB" sz="2000" dirty="0">
                <a:latin typeface="Rubik"/>
              </a:rPr>
              <a:t>Increasing sensor resolution → shift to lossy compression: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Higher compression rates by introducing controlled losses.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New compression standard: CCSDS 123.0-B-2 </a:t>
            </a:r>
            <a:r>
              <a:rPr lang="en-GB" sz="1800" dirty="0">
                <a:latin typeface="Rubik"/>
              </a:rPr>
              <a:t>→ more computational complexity</a:t>
            </a:r>
            <a:endParaRPr lang="en-GB" dirty="0">
              <a:latin typeface="Rubik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4252CBA-4AAF-EDEE-FB3E-D56C8D9406E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25" y="830465"/>
            <a:ext cx="2817524" cy="15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6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6" grpId="0"/>
      <p:bldP spid="20" grpId="0"/>
      <p:bldP spid="15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54B2370D-635A-F7BE-F7EE-A5FE13039FB8}"/>
              </a:ext>
            </a:extLst>
          </p:cNvPr>
          <p:cNvGrpSpPr/>
          <p:nvPr/>
        </p:nvGrpSpPr>
        <p:grpSpPr>
          <a:xfrm>
            <a:off x="441242" y="773761"/>
            <a:ext cx="6524688" cy="1340255"/>
            <a:chOff x="362201" y="843724"/>
            <a:chExt cx="7134368" cy="1340255"/>
          </a:xfrm>
          <a:solidFill>
            <a:srgbClr val="C1E5F5"/>
          </a:solidFill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C4F22F1A-9E33-CFB3-3BD2-3A5F4FB7BFAB}"/>
                </a:ext>
              </a:extLst>
            </p:cNvPr>
            <p:cNvSpPr/>
            <p:nvPr/>
          </p:nvSpPr>
          <p:spPr>
            <a:xfrm>
              <a:off x="362201" y="843724"/>
              <a:ext cx="7134368" cy="1340255"/>
            </a:xfrm>
            <a:prstGeom prst="roundRect">
              <a:avLst/>
            </a:prstGeom>
            <a:grpFill/>
            <a:ln w="2857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F85F6459-2FA2-FE49-57B8-D14BA380BE30}"/>
                </a:ext>
              </a:extLst>
            </p:cNvPr>
            <p:cNvSpPr txBox="1"/>
            <p:nvPr/>
          </p:nvSpPr>
          <p:spPr>
            <a:xfrm>
              <a:off x="476093" y="922895"/>
              <a:ext cx="6869335" cy="120032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Rubik"/>
                </a:rPr>
                <a:t>Lossless/lossy multispectral &amp; hyperspectral compression IP core</a:t>
              </a:r>
            </a:p>
            <a:p>
              <a:pPr algn="ctr"/>
              <a:r>
                <a:rPr lang="en-GB" sz="2400" dirty="0">
                  <a:latin typeface="Rubik"/>
                </a:rPr>
                <a:t>ESA Contract No. 4000136723/22/NL/CRS</a:t>
              </a: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81BECA4-49A1-4CF4-3518-8F96F175D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Project </a:t>
            </a:r>
            <a:r>
              <a:rPr lang="en-GB" noProof="0" dirty="0"/>
              <a:t>overview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0049B7-A5E6-50BE-8831-3928D1852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5B3A24-6BCA-D56E-EC50-2DEA789F1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B461A4F-B792-9C9B-64FB-856CE2F0BFA0}"/>
              </a:ext>
            </a:extLst>
          </p:cNvPr>
          <p:cNvSpPr txBox="1"/>
          <p:nvPr/>
        </p:nvSpPr>
        <p:spPr>
          <a:xfrm>
            <a:off x="362201" y="2077933"/>
            <a:ext cx="952994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Rubik"/>
              </a:rPr>
              <a:t>Consortium: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IUMA/ULPGC. Prime Contractor.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Thales </a:t>
            </a:r>
            <a:r>
              <a:rPr lang="en-GB" dirty="0" err="1">
                <a:latin typeface="Rubik"/>
              </a:rPr>
              <a:t>Alenia</a:t>
            </a:r>
            <a:r>
              <a:rPr lang="en-GB" dirty="0">
                <a:latin typeface="Rubik"/>
              </a:rPr>
              <a:t> Space in Spain.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DSCAL. Greece.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UAB. Spain.</a:t>
            </a:r>
          </a:p>
          <a:p>
            <a:r>
              <a:rPr lang="en-GB" sz="2000" dirty="0">
                <a:latin typeface="Rubik"/>
              </a:rPr>
              <a:t>Objectives: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Implement the CCSDS 123.0-B-2 compression standard as a reusable VHDL IP core.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Fully compliant: support all standard features.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Provide high-performance (1 sample/clock cycle) for a subset of IP configurations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Perform an architectural trade-off analysis to take early design decisions.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IP core verification, validation and documentation.</a:t>
            </a:r>
          </a:p>
        </p:txBody>
      </p:sp>
      <p:pic>
        <p:nvPicPr>
          <p:cNvPr id="9" name="Imagen 8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A8F9612-89B2-8D50-4E7B-A397F4222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t="25068" r="15781" b="23941"/>
          <a:stretch/>
        </p:blipFill>
        <p:spPr>
          <a:xfrm>
            <a:off x="7859306" y="1026424"/>
            <a:ext cx="2032840" cy="934676"/>
          </a:xfrm>
          <a:prstGeom prst="rect">
            <a:avLst/>
          </a:prstGeom>
        </p:spPr>
      </p:pic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4A4132DF-03D8-C181-B9EC-CF2A4C251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09" b="19222"/>
          <a:stretch/>
        </p:blipFill>
        <p:spPr>
          <a:xfrm>
            <a:off x="5040000" y="3048176"/>
            <a:ext cx="2225993" cy="410488"/>
          </a:xfrm>
          <a:prstGeom prst="rect">
            <a:avLst/>
          </a:prstGeom>
        </p:spPr>
      </p:pic>
      <p:pic>
        <p:nvPicPr>
          <p:cNvPr id="11" name="Imagen 10" descr="Texto, Carta&#10;&#10;Descripción generada automáticamente">
            <a:extLst>
              <a:ext uri="{FF2B5EF4-FFF2-40B4-BE49-F238E27FC236}">
                <a16:creationId xmlns:a16="http://schemas.microsoft.com/office/drawing/2014/main" id="{E3686B58-2DAD-4CEB-EB25-08F654FC9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83" b="27969"/>
          <a:stretch/>
        </p:blipFill>
        <p:spPr>
          <a:xfrm>
            <a:off x="5040356" y="2474650"/>
            <a:ext cx="1925574" cy="58108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91CD55B-7EA7-C17D-197A-6C6C280A0352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7604150" y="2194932"/>
            <a:ext cx="2500736" cy="1409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797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A2992-E84E-1E4A-CC41-01EA3254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Compression IP Core Proposal: Overview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22A5961-6D64-853E-C77A-D15150E9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33B9EB5-82CC-01A4-791C-D2A40989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A78AD8B-847C-7A7A-F295-AC456ABD9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437" y="1314939"/>
            <a:ext cx="4619188" cy="2039092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43C7EB0-0CD4-C3EF-AC0C-C135E18EA810}"/>
              </a:ext>
            </a:extLst>
          </p:cNvPr>
          <p:cNvSpPr txBox="1"/>
          <p:nvPr/>
        </p:nvSpPr>
        <p:spPr>
          <a:xfrm>
            <a:off x="5796610" y="3626617"/>
            <a:ext cx="3948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rgbClr val="00335E"/>
                </a:solidFill>
                <a:latin typeface="Rubik"/>
              </a:rPr>
              <a:t>Block </a:t>
            </a:r>
            <a:r>
              <a:rPr lang="es-ES" sz="1600" dirty="0" err="1">
                <a:solidFill>
                  <a:srgbClr val="00335E"/>
                </a:solidFill>
                <a:latin typeface="Rubik"/>
              </a:rPr>
              <a:t>diagram</a:t>
            </a:r>
            <a:r>
              <a:rPr lang="es-ES" sz="1600" dirty="0">
                <a:solidFill>
                  <a:srgbClr val="00335E"/>
                </a:solidFill>
                <a:latin typeface="Rubik"/>
              </a:rPr>
              <a:t> </a:t>
            </a:r>
            <a:r>
              <a:rPr lang="es-ES" sz="1600" dirty="0" err="1">
                <a:solidFill>
                  <a:srgbClr val="00335E"/>
                </a:solidFill>
                <a:latin typeface="Rubik"/>
              </a:rPr>
              <a:t>of</a:t>
            </a:r>
            <a:r>
              <a:rPr lang="es-ES" sz="1600" dirty="0">
                <a:solidFill>
                  <a:srgbClr val="00335E"/>
                </a:solidFill>
                <a:latin typeface="Rubik"/>
              </a:rPr>
              <a:t> the </a:t>
            </a:r>
            <a:r>
              <a:rPr lang="es-ES" sz="1600" dirty="0" err="1">
                <a:solidFill>
                  <a:srgbClr val="00335E"/>
                </a:solidFill>
                <a:latin typeface="Rubik"/>
              </a:rPr>
              <a:t>compression</a:t>
            </a:r>
            <a:r>
              <a:rPr lang="es-ES" sz="1600" dirty="0">
                <a:solidFill>
                  <a:srgbClr val="00335E"/>
                </a:solidFill>
                <a:latin typeface="Rubik"/>
              </a:rPr>
              <a:t> IP </a:t>
            </a:r>
            <a:r>
              <a:rPr lang="es-ES" sz="1600" dirty="0" err="1">
                <a:solidFill>
                  <a:srgbClr val="00335E"/>
                </a:solidFill>
                <a:latin typeface="Rubik"/>
              </a:rPr>
              <a:t>core</a:t>
            </a:r>
            <a:endParaRPr lang="en-GB" sz="1600" dirty="0">
              <a:solidFill>
                <a:srgbClr val="00335E"/>
              </a:solidFill>
              <a:latin typeface="Rubik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1C35FD3-016C-EF3B-3BB3-216EF0B2FF8C}"/>
              </a:ext>
            </a:extLst>
          </p:cNvPr>
          <p:cNvSpPr txBox="1"/>
          <p:nvPr/>
        </p:nvSpPr>
        <p:spPr>
          <a:xfrm>
            <a:off x="228600" y="862548"/>
            <a:ext cx="53359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US" dirty="0">
                <a:solidFill>
                  <a:sysClr val="windowText" lastClr="000000"/>
                </a:solidFill>
                <a:latin typeface="Rubik"/>
              </a:rPr>
              <a:t>IP core compliant with the CCSDS 123.0-B-2 standard.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Rubik"/>
              </a:rPr>
              <a:t>Predictor and encoder blocks can operate jointly or separately.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Rubik"/>
              </a:rPr>
              <a:t>Predictor: full or lossless only.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Rubik"/>
              </a:rPr>
              <a:t>Entropy coding block: one choice per implementation.</a:t>
            </a:r>
          </a:p>
          <a:p>
            <a:pPr>
              <a:spcAft>
                <a:spcPts val="200"/>
              </a:spcAft>
            </a:pPr>
            <a:r>
              <a:rPr lang="en-US" dirty="0">
                <a:solidFill>
                  <a:sysClr val="windowText" lastClr="000000"/>
                </a:solidFill>
                <a:latin typeface="Rubik"/>
              </a:rPr>
              <a:t>IP core supports BSQ, BIL and BIP orders: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Rubik"/>
              </a:rPr>
              <a:t>Implement a BIL/BSQ architecture (hybrid).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Rubik"/>
              </a:rPr>
              <a:t>BIP to BIL reordering for BIP order. </a:t>
            </a:r>
          </a:p>
          <a:p>
            <a:pPr marL="742950" lvl="3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Rubik"/>
              </a:rPr>
              <a:t>Data dependencies limit predictor performance for BIP.</a:t>
            </a:r>
          </a:p>
          <a:p>
            <a:pPr marL="742950" lvl="3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Rubik"/>
              </a:rPr>
              <a:t>BIL/BSQ performs better.</a:t>
            </a:r>
          </a:p>
          <a:p>
            <a:pPr marL="742950" lvl="3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Rubik"/>
              </a:rPr>
              <a:t>BIP to BIL conversion has reduced overhead. </a:t>
            </a:r>
          </a:p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ysClr val="windowText" lastClr="000000"/>
                </a:solidFill>
                <a:latin typeface="Rubik"/>
              </a:rPr>
              <a:t>Several predictor configurations.</a:t>
            </a:r>
          </a:p>
          <a:p>
            <a:pPr marL="742950" lvl="3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Rubik"/>
              </a:rPr>
              <a:t>Implies different throughput profiles. </a:t>
            </a:r>
          </a:p>
          <a:p>
            <a:pPr marL="0" lvl="1">
              <a:spcAft>
                <a:spcPts val="200"/>
              </a:spcAft>
            </a:pPr>
            <a:r>
              <a:rPr lang="en-US" dirty="0">
                <a:solidFill>
                  <a:sysClr val="windowText" lastClr="000000"/>
                </a:solidFill>
                <a:latin typeface="Rubik"/>
              </a:rPr>
              <a:t>All stages are configured through a single dedicated AMBA configuration port.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D9EC6A-6872-2AA4-3E6B-153153DD7B59}"/>
              </a:ext>
            </a:extLst>
          </p:cNvPr>
          <p:cNvSpPr txBox="1"/>
          <p:nvPr/>
        </p:nvSpPr>
        <p:spPr>
          <a:xfrm>
            <a:off x="5612186" y="4237757"/>
            <a:ext cx="431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ysClr val="windowText" lastClr="000000"/>
                </a:solidFill>
                <a:latin typeface="Rubik"/>
              </a:rPr>
              <a:t>*Predictor and entropy coder blocks should not be disabled at the same time. At least one of both should be present in any given implementation.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1C05B2-1D89-C614-E258-EFCA218C514A}"/>
              </a:ext>
            </a:extLst>
          </p:cNvPr>
          <p:cNvSpPr txBox="1"/>
          <p:nvPr/>
        </p:nvSpPr>
        <p:spPr>
          <a:xfrm>
            <a:off x="8984644" y="2192298"/>
            <a:ext cx="220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badi" panose="020B0604020104020204" pitchFamily="34" charset="0"/>
              </a:rPr>
              <a:t>*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3F3FA69-7F94-711D-4A0E-BDC803A424CA}"/>
              </a:ext>
            </a:extLst>
          </p:cNvPr>
          <p:cNvSpPr txBox="1"/>
          <p:nvPr/>
        </p:nvSpPr>
        <p:spPr>
          <a:xfrm>
            <a:off x="7634544" y="2144350"/>
            <a:ext cx="2200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badi" panose="020B0604020104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316605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9A02F-440A-43B5-6EC0-B67BFEDF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Compression IP Core Proposal: Interfaces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E677AC-628B-3CDB-77E6-ADC5761C2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EE6916-F566-34E7-6B21-4D99BB8C0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D065906-7EB8-DE78-0E68-8FB50A6E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96" y="2021155"/>
            <a:ext cx="5581129" cy="29863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61E972-1F52-FEE2-22BA-A06E36AD9386}"/>
              </a:ext>
            </a:extLst>
          </p:cNvPr>
          <p:cNvSpPr txBox="1"/>
          <p:nvPr/>
        </p:nvSpPr>
        <p:spPr>
          <a:xfrm>
            <a:off x="99753" y="883677"/>
            <a:ext cx="4399743" cy="4439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800" noProof="0" dirty="0">
                <a:latin typeface="Rubik"/>
              </a:rPr>
              <a:t>Input samples (data input)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noProof="0" dirty="0">
                <a:latin typeface="Rubik"/>
              </a:rPr>
              <a:t>Generic data interface of configurable width with simple handshake protocol.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800" noProof="0" dirty="0">
                <a:latin typeface="Rubik"/>
              </a:rPr>
              <a:t>Configuration interface (AMBA slave).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noProof="0" dirty="0">
                <a:latin typeface="Rubik"/>
              </a:rPr>
              <a:t>To receive configuration options from an external controller when runtime configuration is enabled.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800" noProof="0" dirty="0">
                <a:latin typeface="Rubik"/>
              </a:rPr>
              <a:t>External memory Interface (AMBA master).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noProof="0" dirty="0">
                <a:latin typeface="Rubik"/>
              </a:rPr>
              <a:t>The IP core will provide the possibility of allocating certain memory elements into an external memory.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GB" sz="1800" noProof="0" dirty="0">
                <a:latin typeface="Rubik"/>
              </a:rPr>
              <a:t>Compressed bitstream (data output).</a:t>
            </a:r>
          </a:p>
          <a:p>
            <a:pPr marL="285750" indent="-285750" algn="just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600" noProof="0" dirty="0">
                <a:latin typeface="Rubik"/>
              </a:rPr>
              <a:t>Generic data interface of configurable width with simple handshake protocol.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91AC39A-D7C5-1E7E-FB03-C66404F159EC}"/>
              </a:ext>
            </a:extLst>
          </p:cNvPr>
          <p:cNvSpPr txBox="1"/>
          <p:nvPr/>
        </p:nvSpPr>
        <p:spPr>
          <a:xfrm>
            <a:off x="5522554" y="1194946"/>
            <a:ext cx="976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latin typeface="Rubik"/>
              </a:rPr>
              <a:t>AHB or AXI4Lite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A407E89-BD11-4FC6-F6FC-AE386B726C8C}"/>
              </a:ext>
            </a:extLst>
          </p:cNvPr>
          <p:cNvSpPr txBox="1"/>
          <p:nvPr/>
        </p:nvSpPr>
        <p:spPr>
          <a:xfrm>
            <a:off x="8030817" y="1194946"/>
            <a:ext cx="976320" cy="647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Rubik"/>
              </a:rPr>
              <a:t>AHB or AXI4 full</a:t>
            </a:r>
          </a:p>
        </p:txBody>
      </p:sp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A204085A-6477-DC4C-65A5-A9F7D65D1FF5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498874" y="1518112"/>
            <a:ext cx="410809" cy="503043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: angular 11">
            <a:extLst>
              <a:ext uri="{FF2B5EF4-FFF2-40B4-BE49-F238E27FC236}">
                <a16:creationId xmlns:a16="http://schemas.microsoft.com/office/drawing/2014/main" id="{4B6FCBA8-EAC8-C1CF-94D7-212FAB097D49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V="1">
            <a:off x="7657107" y="1518873"/>
            <a:ext cx="373711" cy="50227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887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2CE1A-F492-C6AF-12D1-5A8F54748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Compression IP Core Proposal: Configuration</a:t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3DF8F81-631D-6F5B-6CD3-8F3A998A1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24F427-D0BC-BBAC-7D8C-1C407BA7D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28A74AD-000E-00E4-A9A7-2B4D723562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932"/>
          <a:stretch/>
        </p:blipFill>
        <p:spPr>
          <a:xfrm>
            <a:off x="3208497" y="914729"/>
            <a:ext cx="6872128" cy="44150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655CAA9-5BE6-DAC4-6CF4-9959D6479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8" y="2642556"/>
            <a:ext cx="2413562" cy="181487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E1DAA47-6301-AAD9-E17D-FD45A1EC0B68}"/>
              </a:ext>
            </a:extLst>
          </p:cNvPr>
          <p:cNvSpPr txBox="1"/>
          <p:nvPr/>
        </p:nvSpPr>
        <p:spPr>
          <a:xfrm>
            <a:off x="197655" y="868822"/>
            <a:ext cx="491946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000" dirty="0">
                <a:latin typeface="Rubik"/>
              </a:rPr>
              <a:t>2 configuration layers: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Compile-time (IP implementation)</a:t>
            </a:r>
          </a:p>
          <a:p>
            <a:pPr marL="342900" indent="-34290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Rubik"/>
              </a:rPr>
              <a:t>Runtime (for each compression run)</a:t>
            </a:r>
          </a:p>
          <a:p>
            <a:pPr>
              <a:spcAft>
                <a:spcPts val="200"/>
              </a:spcAft>
            </a:pPr>
            <a:r>
              <a:rPr lang="en-GB" sz="2000" dirty="0">
                <a:latin typeface="Rubik"/>
              </a:rPr>
              <a:t>Runtime configuration memory space:</a:t>
            </a:r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7B8AEE01-0CD1-6D8D-5100-38F1E556D670}"/>
              </a:ext>
            </a:extLst>
          </p:cNvPr>
          <p:cNvSpPr/>
          <p:nvPr/>
        </p:nvSpPr>
        <p:spPr>
          <a:xfrm>
            <a:off x="2590800" y="2642556"/>
            <a:ext cx="105508" cy="56921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854438C0-A927-117A-1578-7C17619CE778}"/>
              </a:ext>
            </a:extLst>
          </p:cNvPr>
          <p:cNvSpPr/>
          <p:nvPr/>
        </p:nvSpPr>
        <p:spPr>
          <a:xfrm>
            <a:off x="2792327" y="2823731"/>
            <a:ext cx="832339" cy="2068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80757EA-E147-34F9-FA37-EA7FB2F945AA}"/>
                  </a:ext>
                </a:extLst>
              </p:cNvPr>
              <p:cNvSpPr txBox="1"/>
              <p:nvPr/>
            </p:nvSpPr>
            <p:spPr>
              <a:xfrm>
                <a:off x="106437" y="4492860"/>
                <a:ext cx="31020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offset</m:t>
                      </m:r>
                      <m:d>
                        <m:dPr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Nz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s-ES" sz="1400" b="0" i="0" smtClean="0">
                                  <a:latin typeface="Cambria Math" panose="02040503050406030204" pitchFamily="18" charset="0"/>
                                </a:rPr>
                                <m:t>GEN</m:t>
                              </m:r>
                            </m:sub>
                          </m:sSub>
                        </m:e>
                      </m:d>
                      <m:r>
                        <a:rPr lang="es-ES" sz="1400" b="0" i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sty m:val="p"/>
                        </m:rPr>
                        <a:rPr lang="es-ES" sz="14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s-ES" sz="1400" b="0" i="0" smtClean="0">
                          <a:latin typeface="Cambria Math" panose="02040503050406030204" pitchFamily="18" charset="0"/>
                        </a:rPr>
                        <m:t>28+4</m:t>
                      </m:r>
                      <m:r>
                        <a:rPr lang="es-E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⌈"/>
                          <m:endChr m:val="⌉"/>
                          <m:ctrlPr>
                            <a:rPr lang="es-E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sSub>
                            <m:sSubPr>
                              <m:ctrlP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𝐺𝐸𝑁</m:t>
                              </m:r>
                            </m:sub>
                          </m:sSub>
                          <m:r>
                            <a:rPr lang="es-ES" sz="1400" b="0" i="1" smtClean="0">
                              <a:latin typeface="Cambria Math" panose="02040503050406030204" pitchFamily="18" charset="0"/>
                            </a:rPr>
                            <m:t>/4</m:t>
                          </m:r>
                        </m:e>
                      </m:d>
                    </m:oMath>
                  </m:oMathPara>
                </a14:m>
                <a:endParaRPr lang="es-ES" sz="1400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A80757EA-E147-34F9-FA37-EA7FB2F9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37" y="4492860"/>
                <a:ext cx="3102059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96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8C4F1-738D-FDBF-21E3-3F2FEBFD7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Compression IP Core Proposal: Predictor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382D403-C0DD-2481-403E-A8F10A82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065B6F-CE21-87F7-AE5B-B85424CB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EE958B-6707-4886-282F-546046A5831A}"/>
              </a:ext>
            </a:extLst>
          </p:cNvPr>
          <p:cNvSpPr txBox="1"/>
          <p:nvPr/>
        </p:nvSpPr>
        <p:spPr>
          <a:xfrm>
            <a:off x="223397" y="921279"/>
            <a:ext cx="416572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dirty="0">
                <a:latin typeface="Rubik"/>
              </a:rPr>
              <a:t>Common structure to all IP configurations.</a:t>
            </a:r>
          </a:p>
          <a:p>
            <a:pPr>
              <a:spcAft>
                <a:spcPts val="300"/>
              </a:spcAft>
            </a:pPr>
            <a:r>
              <a:rPr lang="en-GB" dirty="0">
                <a:latin typeface="Rubik"/>
              </a:rPr>
              <a:t>Adaptive control based on configuration.</a:t>
            </a:r>
          </a:p>
          <a:p>
            <a:pPr>
              <a:spcAft>
                <a:spcPts val="300"/>
              </a:spcAft>
            </a:pPr>
            <a:r>
              <a:rPr lang="en-GB" dirty="0">
                <a:latin typeface="Rubik"/>
              </a:rPr>
              <a:t>External memory allocation depends on processing order: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/>
              </a:rPr>
              <a:t>BIL: Neighbours storage.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/>
              </a:rPr>
              <a:t>BSQ: Local differences storage.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22386D-6FB9-E7E4-3FBB-9DE27CDD2902}"/>
              </a:ext>
            </a:extLst>
          </p:cNvPr>
          <p:cNvSpPr txBox="1"/>
          <p:nvPr/>
        </p:nvSpPr>
        <p:spPr>
          <a:xfrm>
            <a:off x="223397" y="2716642"/>
            <a:ext cx="3695836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dirty="0">
                <a:latin typeface="Rubik"/>
              </a:rPr>
              <a:t>Implementation variants: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latin typeface="Rubik"/>
              </a:rPr>
              <a:t>Localdiffs</a:t>
            </a:r>
            <a:r>
              <a:rPr lang="en-GB" sz="1600" dirty="0">
                <a:latin typeface="Rubik"/>
              </a:rPr>
              <a:t> storage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/>
              </a:rPr>
              <a:t>Weights storage (used only in BIL).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/>
              </a:rPr>
              <a:t>Neighbours storage.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/>
              </a:rPr>
              <a:t>Predictor core (dot product + predictor + weights update).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/>
              </a:rPr>
              <a:t>Quantizer. Iterative integer division with configurable division step.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5F59FAA-E291-F517-90FF-162E3A4DFD5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95" y="921279"/>
            <a:ext cx="6035030" cy="43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58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BE1A2B-E767-350F-D5DF-8EC97C5C9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Compression IP Core Proposal: Predictor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7DA110B-2660-18D2-A9FE-68689EDB5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s-ES"/>
              <a:t>26/03/2025</a:t>
            </a:r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531FAC-61B1-E34B-96A3-F8351EEB9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/>
              <a:t>SEFUW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45532A-F72D-619F-FFBF-2A4B5C59FDF1}"/>
              </a:ext>
            </a:extLst>
          </p:cNvPr>
          <p:cNvSpPr txBox="1"/>
          <p:nvPr/>
        </p:nvSpPr>
        <p:spPr>
          <a:xfrm>
            <a:off x="197655" y="868822"/>
            <a:ext cx="9684689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000" dirty="0">
                <a:latin typeface="Rubik"/>
              </a:rPr>
              <a:t>Predictor core: weights update feedback loop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Critical component in design.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Weights update uses an alternative formula but equivalent to the standard.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2 versions of prediction computation, based on register size (</a:t>
            </a:r>
            <a:r>
              <a:rPr lang="en-GB" i="1" dirty="0">
                <a:latin typeface="Rubik"/>
              </a:rPr>
              <a:t>R</a:t>
            </a:r>
            <a:r>
              <a:rPr lang="en-GB" dirty="0">
                <a:latin typeface="Rubik"/>
              </a:rPr>
              <a:t>):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/>
              </a:rPr>
              <a:t>Standard-compliant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Rubik"/>
              </a:rPr>
              <a:t>Simplified (if </a:t>
            </a:r>
            <a:r>
              <a:rPr lang="en-GB" sz="1600" i="1" dirty="0">
                <a:latin typeface="Rubik"/>
              </a:rPr>
              <a:t>R</a:t>
            </a:r>
            <a:r>
              <a:rPr lang="en-GB" sz="1600" dirty="0">
                <a:latin typeface="Rubik"/>
              </a:rPr>
              <a:t> does not overflow)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Rubik"/>
              </a:rPr>
              <a:t>2 architectures: base + high performance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8ACF5A7-426B-4811-06E3-B9E9332711F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55" y="2868312"/>
            <a:ext cx="6796088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8638"/>
      </p:ext>
    </p:extLst>
  </p:cSld>
  <p:clrMapOvr>
    <a:masterClrMapping/>
  </p:clrMapOvr>
</p:sld>
</file>

<file path=ppt/theme/theme1.xml><?xml version="1.0" encoding="utf-8"?>
<a:theme xmlns:a="http://schemas.openxmlformats.org/drawingml/2006/main" name="Regular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BAD845C-7E56-4220-8947-310A0EC2F3C9}">
  <we:reference id="wa200000113" version="1.0.0.0" store="en-US" storeType="OMEX"/>
  <we:alternateReferences>
    <we:reference id="wa200000113" version="1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1959</TotalTime>
  <Words>1959</Words>
  <Application>Microsoft Office PowerPoint</Application>
  <PresentationFormat>Personalizado</PresentationFormat>
  <Paragraphs>400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5" baseType="lpstr">
      <vt:lpstr>Abadi</vt:lpstr>
      <vt:lpstr>Al Fresco</vt:lpstr>
      <vt:lpstr>Aptos</vt:lpstr>
      <vt:lpstr>Aptos ExtraBold</vt:lpstr>
      <vt:lpstr>Arial</vt:lpstr>
      <vt:lpstr>Cambria Math</vt:lpstr>
      <vt:lpstr>Liberation Sans</vt:lpstr>
      <vt:lpstr>Liberation Serif</vt:lpstr>
      <vt:lpstr>Rubik</vt:lpstr>
      <vt:lpstr>Rubik Light</vt:lpstr>
      <vt:lpstr>StarSymbol</vt:lpstr>
      <vt:lpstr>Wingdings</vt:lpstr>
      <vt:lpstr>Regular slide</vt:lpstr>
      <vt:lpstr>Title slide</vt:lpstr>
      <vt:lpstr>Presentación de PowerPoint</vt:lpstr>
      <vt:lpstr>Index</vt:lpstr>
      <vt:lpstr>Introduction</vt:lpstr>
      <vt:lpstr>Project overview</vt:lpstr>
      <vt:lpstr>Compression IP Core Proposal: Overview</vt:lpstr>
      <vt:lpstr>Compression IP Core Proposal: Interfaces</vt:lpstr>
      <vt:lpstr>Compression IP Core Proposal: Configuration</vt:lpstr>
      <vt:lpstr>Compression IP Core Proposal: Predictor</vt:lpstr>
      <vt:lpstr>Compression IP Core Proposal: Predictor</vt:lpstr>
      <vt:lpstr>Compression IP Core Proposal: Predictor</vt:lpstr>
      <vt:lpstr>Predictor operation modes</vt:lpstr>
      <vt:lpstr>Compression IP Core Proposal: Encoder</vt:lpstr>
      <vt:lpstr>Compression IP Core Proposal: Encoder</vt:lpstr>
      <vt:lpstr>Compression IP Core Proposal: Encoder</vt:lpstr>
      <vt:lpstr>Compression IP Core Proposal: Encoder</vt:lpstr>
      <vt:lpstr>IP verification</vt:lpstr>
      <vt:lpstr>Synthesis results: IP configurations</vt:lpstr>
      <vt:lpstr>Synthesis results</vt:lpstr>
      <vt:lpstr>Synthesis results</vt:lpstr>
      <vt:lpstr>Conclusions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VERSATILE IP CORE FOR REAL-TIME VIDEO COMPRESSION ON FUTURE ESA MISSIONS</dc:title>
  <cp:lastModifiedBy>Antonio José Sánchez Clemente</cp:lastModifiedBy>
  <cp:revision>55</cp:revision>
  <cp:lastPrinted>2025-03-24T15:52:00Z</cp:lastPrinted>
  <dcterms:created xsi:type="dcterms:W3CDTF">2024-09-20T14:45:50Z</dcterms:created>
  <dcterms:modified xsi:type="dcterms:W3CDTF">2025-03-24T15:52:13Z</dcterms:modified>
</cp:coreProperties>
</file>