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8" r:id="rId4"/>
    <p:sldId id="275" r:id="rId5"/>
    <p:sldId id="293" r:id="rId6"/>
    <p:sldId id="260" r:id="rId7"/>
    <p:sldId id="274" r:id="rId8"/>
    <p:sldId id="261" r:id="rId9"/>
    <p:sldId id="276" r:id="rId10"/>
    <p:sldId id="277" r:id="rId11"/>
    <p:sldId id="278" r:id="rId12"/>
    <p:sldId id="280" r:id="rId13"/>
    <p:sldId id="279" r:id="rId14"/>
    <p:sldId id="281" r:id="rId15"/>
    <p:sldId id="282" r:id="rId16"/>
    <p:sldId id="283" r:id="rId17"/>
    <p:sldId id="285" r:id="rId18"/>
    <p:sldId id="284" r:id="rId19"/>
    <p:sldId id="286" r:id="rId20"/>
    <p:sldId id="288" r:id="rId21"/>
    <p:sldId id="289" r:id="rId22"/>
    <p:sldId id="290" r:id="rId23"/>
    <p:sldId id="291" r:id="rId24"/>
    <p:sldId id="29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24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C49E-D0B4-409E-9943-5D0251B2862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FEFA2-F7B9-40E1-A305-022E9D5D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FEFA2-F7B9-40E1-A305-022E9D5D6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C1CF-0C07-9B73-5D53-56E82BC1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ECF6E-8E15-B844-6F41-12EAABA0F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E404-0A7C-C8EC-2BFC-1D018EE5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93A6-454F-EE77-FE52-3B06AF18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1C22-97AA-5205-FE86-AE8AD6EC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DC6-F591-4B30-D116-743B78D3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2C575-5FB7-43F5-F680-697EA839E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BEAE-ECB9-4841-DDE0-F53A93C6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FA3E-D414-57A6-47F6-E9EC7130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887C-C377-D333-ED89-D6CA0B4D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BB50E-7EC9-050C-C8EE-31B7DD724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38C31-CF3C-8C8E-4E3B-6F8725BBF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6422B-A540-18ED-B8A9-9380565F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4B2-1D84-2E37-C961-DC9B4A9D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9278-7B47-368C-7516-28F78200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61B5-F4DA-A762-9EBE-53494175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2758A-2C26-F7AC-D212-BFD0A0032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071F-D4C7-06FA-0D48-37911444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8992-170E-970D-8CA8-A1FBF1D4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D3B34-DBBE-301F-495D-06DF4609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1412-1CAA-89BE-4D50-6A2403B1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88D6-ED2B-87C0-A81B-D4F73DF6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DAE7-4BBB-96AD-3E15-7F66A141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C4285-F0AA-F105-9745-15C3FC7A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B163-C531-5D4B-9C42-B671A281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20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E67-70EC-1D7C-1788-6EAB9667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6C38-B974-F371-1433-E5DF6DFC4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65C2-27B3-9196-F222-15405195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690-ABC6-9384-A71E-9CFA7B4C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66E4-7AB0-3858-CA26-FAD33EBA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2988-154A-E87E-0EF1-C8AF374D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724E-96E7-B97A-6DA7-624B3B58F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D79CC-E05F-870B-F960-F8EEC6B15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0FEE5-9650-DCE5-BF9A-B5A62726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7947C-10FE-F078-C8D6-23732949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6BEF7-BC06-B7B0-FC39-72E04FA2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6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C22C-37EA-E1BA-B3D3-F275C025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8224-EF5B-20C9-A25F-102EE520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BF1F8-9478-0657-C611-1E7A724E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90F06-67D0-62DC-3A69-59718FFFF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54C85-9337-E9AC-5C8B-76B3E141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ECA3B-04A2-1DC3-839B-EC1B3E8B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4F6E4-8DCF-E457-DF2A-AA5832BB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1E97D-39F8-DF38-A1CC-C2532979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5495-3D22-358F-3883-8D4327A3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FFC87-489B-C35F-840E-BCA8B9EA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A856F-12E8-4BD0-0BD5-4CA26C8A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81C8F-6B9D-EBBF-3A03-248EC89F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2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DF4CD-39D4-BAD8-C128-6ABDF7C6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BE341-5C22-86E2-3984-30D3D943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6373B-F1F7-C110-F0D9-99E18CBC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7C2E-4CF4-CD9E-EA9D-3ED51FEF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A6EA-B508-7057-6DA1-2218804D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45E5A-DBA0-73A3-3890-9799148F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1117D-9856-C215-11F5-D7D16984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16409-8534-BA60-9895-175F62AC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7A4C9-628C-EDCE-043A-71607DFC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4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359D-FD89-74CB-B8CA-3EC84594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FE72-00BD-2583-D77B-6AC557F3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7F1CC-87EC-924C-F55F-E2120312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C936-E275-9644-D97C-BC5E3E1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6ED0-489A-0196-502A-3E27A40F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B067-5B0E-73EB-3466-7ABE0FCC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4350D-AA63-835B-10E1-C726C65F5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B0B45-9046-B0F3-D1CE-18CE36893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46E9C-02C0-CA4A-2A7A-018F1E61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B2B45-9D80-6A76-EBF7-EC6097DB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33BCC-D1EB-E44C-137A-113FA951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8AE8-8FDD-3093-0C67-DD6E113D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943F3-BD22-EC3A-34FB-B56886DE8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BF3D-0936-B46A-A906-5B7D7A04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44852-5D7F-A2DB-4252-A3473498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AA95-0631-DF77-07D8-2B7F5F0F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0A44F-2BEF-DAB7-2963-1DBD8FFF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93CDC-423A-8E93-03A1-08A7F0B92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2EAE-65EE-E00B-A659-BD2877BD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0AF73-9ADF-A7AA-E6AD-62E17AFF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A6D96-D03A-58A5-D042-CB4B7CA8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BEC1-7920-7630-C1F1-36D98CED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B2C6C-03B6-5E51-A943-9077C8BD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04E88-3848-0E28-B4EE-4C8D36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54BC5-558D-FA03-A649-DB4DA48F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3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19E6-D559-1276-233D-33E38A3E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0AA5-FE0C-5556-5A3B-389C174E7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FB69-CE3B-7458-56C3-952A3E51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1F9D8-8A34-8C9E-996C-4200E2E8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9DF9-B6BE-CF9B-4E65-4F11305F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8AFF-0EA9-5A37-BFC1-AE89313F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9236-C4D4-0C06-8F03-B4CAA8B97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1D2B3-1C12-C57D-70DA-82ADEBDB6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99EFB-F82B-6AA7-367D-719646F8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8B9A-64D2-ECA0-E99D-DA133AF5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FFB8B-64FB-AD23-E36A-2E7D0AD1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492-0CA9-78DA-956D-47ACA6C8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4B01F-396B-3D85-DF27-EEED455E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16E41-6E50-34E8-EB05-C99379305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109D7-5147-6490-EC48-786BF75D0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F49E8-DF69-92DF-82AC-52A413D58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73761-3BB0-3985-14AC-13C62291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3021F-E136-8A5F-B077-76269EDF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2BD5E-F25A-1B8F-6D9C-E69BA547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9D3CA-1156-986A-2C85-AD6518E3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FAD89-0340-07F4-5964-88C0EB39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7083C-6843-6A6A-572B-6E96338B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9709C-CD12-E2BF-660A-C4EF3E1B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47357-C970-FB8C-53C2-5EF4EFCC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BEFD7-9552-BB6A-7627-1D85BD82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E68B9-352A-7708-9D01-166B0A80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FE9B-97D5-DAFE-81E5-0413EDA6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5141-0404-978A-C5D9-33145C82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8BFC3-7847-3D74-C9B6-0481ECC97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8F472-8724-D887-614F-EA09BF40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12AFC-7244-74A0-FD08-2B1247E5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571BE-5655-02C6-58CF-E75150D5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EA75-5F64-E6C8-CB42-1089A6B9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14C58-801D-3FB4-E4A6-901C453DA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119EE-8B65-6397-5183-E57708967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011FE-F8F5-614E-AD7A-E56510CD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55DF-FF27-B024-9609-E3211E4E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01D9-DAE4-5F63-2EE4-8092D73B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E1097-637B-271D-7E50-38D3718A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20706-7912-7AE1-02BD-169AF50D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5D828-9FCC-CE50-9816-FB7846D7E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D68303-2280-4F3D-85FF-F6F06C458A3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EBCC-EEB5-1136-3E04-6A27DB372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F0AF5-A780-903A-8673-B7E474B7A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775D46-27DD-44D0-BA7D-647CA3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E05B5-55C8-BC73-694E-70EEAB8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24B54-E516-357D-25F0-6B810844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04ED7-BFA3-9851-5458-431C1CDFB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25D6F-0E5E-40F5-B846-5C8656719B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F2BDA-852C-0496-C97B-27C38A53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7FCDB-3E91-E2FF-3F35-6DBA16981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03A5-635B-413C-8878-6DC85B46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leonora.vacca@polito.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hyperlink" Target="http://asaclab.polito.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FB7F0-CABF-A8B4-62B6-8AEB9F286AD0}"/>
              </a:ext>
            </a:extLst>
          </p:cNvPr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5A98B-655B-43C8-534F-E3DD77300577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6234BC-F4E3-0444-DE3F-58BBD6E4E667}"/>
              </a:ext>
            </a:extLst>
          </p:cNvPr>
          <p:cNvSpPr txBox="1">
            <a:spLocks/>
          </p:cNvSpPr>
          <p:nvPr/>
        </p:nvSpPr>
        <p:spPr>
          <a:xfrm>
            <a:off x="691763" y="1812897"/>
            <a:ext cx="10951054" cy="2371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Fast SEU Detection and Recovery in FPGA-Based AI Accelerators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8FB4BFC-6C09-A2EC-C51B-FE13806C587E}"/>
              </a:ext>
            </a:extLst>
          </p:cNvPr>
          <p:cNvSpPr txBox="1">
            <a:spLocks/>
          </p:cNvSpPr>
          <p:nvPr/>
        </p:nvSpPr>
        <p:spPr>
          <a:xfrm>
            <a:off x="616348" y="3823554"/>
            <a:ext cx="11236712" cy="889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u="sng" dirty="0"/>
              <a:t>Eleonora  Vacca</a:t>
            </a:r>
            <a:r>
              <a:rPr lang="it-IT" sz="2400" dirty="0"/>
              <a:t>, Giorgio Cora, Corrado De Sio, Luca Sterpone</a:t>
            </a:r>
          </a:p>
          <a:p>
            <a:pPr marL="0" indent="0" algn="ctr">
              <a:buNone/>
            </a:pPr>
            <a:r>
              <a:rPr lang="it-IT" sz="2400" dirty="0"/>
              <a:t> Politecnico di Torino, Italy</a:t>
            </a:r>
            <a:endParaRPr lang="en-US" sz="3200" dirty="0"/>
          </a:p>
        </p:txBody>
      </p:sp>
      <p:pic>
        <p:nvPicPr>
          <p:cNvPr id="9" name="Picture 8" descr="A logo of a building&#10;&#10;Description automatically generated">
            <a:extLst>
              <a:ext uri="{FF2B5EF4-FFF2-40B4-BE49-F238E27FC236}">
                <a16:creationId xmlns:a16="http://schemas.microsoft.com/office/drawing/2014/main" id="{ED1647A0-7857-BB33-57DC-70DFAE02E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4" y="4882381"/>
            <a:ext cx="2659014" cy="1453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A5168-0647-5A02-6D00-BBA5CB96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83" y="5132037"/>
            <a:ext cx="3881704" cy="1160742"/>
          </a:xfrm>
          <a:prstGeom prst="rect">
            <a:avLst/>
          </a:prstGeom>
        </p:spPr>
      </p:pic>
      <p:pic>
        <p:nvPicPr>
          <p:cNvPr id="10" name="Immagine 4">
            <a:extLst>
              <a:ext uri="{FF2B5EF4-FFF2-40B4-BE49-F238E27FC236}">
                <a16:creationId xmlns:a16="http://schemas.microsoft.com/office/drawing/2014/main" id="{A65894A8-F77C-AAEE-57B6-3F6C84CB9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54" t="-1" r="4296" b="3775"/>
          <a:stretch/>
        </p:blipFill>
        <p:spPr>
          <a:xfrm>
            <a:off x="16789" y="31314"/>
            <a:ext cx="1349948" cy="1307444"/>
          </a:xfrm>
          <a:prstGeom prst="rect">
            <a:avLst/>
          </a:prstGeom>
        </p:spPr>
      </p:pic>
      <p:sp>
        <p:nvSpPr>
          <p:cNvPr id="11" name="CasellaDiTesto 19">
            <a:extLst>
              <a:ext uri="{FF2B5EF4-FFF2-40B4-BE49-F238E27FC236}">
                <a16:creationId xmlns:a16="http://schemas.microsoft.com/office/drawing/2014/main" id="{26D434E3-7521-68C2-44A8-5412F2C62FB4}"/>
              </a:ext>
            </a:extLst>
          </p:cNvPr>
          <p:cNvSpPr txBox="1"/>
          <p:nvPr/>
        </p:nvSpPr>
        <p:spPr>
          <a:xfrm>
            <a:off x="1366737" y="423426"/>
            <a:ext cx="1066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SEFUW: 6</a:t>
            </a:r>
            <a:r>
              <a:rPr lang="en-US" sz="28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FPGA Users Workshop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68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9ACE-7B10-C722-8FAF-6AB71106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2C68FD-D826-97FF-FBB5-F72F40CCA26E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775FCA-A27E-4A3E-6DE6-69D8877ECFDA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5DA815-8C69-83BF-8B68-62F95A2F4A51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2FB7494-6C14-4173-94E8-A070CAB620FB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10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4BC6D6-C30E-E1DB-02DE-1452F62C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85EBFB61-E073-9203-CEFD-C55B413EA566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6E178AB-D6AB-4D1E-83AE-4359CC8376C0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Systolic Arrays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58288B1-A51C-626A-C433-9CD96744A57E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52">
            <a:extLst>
              <a:ext uri="{FF2B5EF4-FFF2-40B4-BE49-F238E27FC236}">
                <a16:creationId xmlns:a16="http://schemas.microsoft.com/office/drawing/2014/main" id="{E79FCDFF-1880-DD12-A45D-520FA6329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96" y="1281253"/>
            <a:ext cx="6125695" cy="4880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81E673-BAC3-7337-9AE2-EB6CF9A3DE1B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4930772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2D Array of Processing Elements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Fixed Interconnection path between PEs for  fast data exchange and processing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Neural Networks on SA are implemented as GEMM operations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29FAB7AA-16E1-9914-FFA2-F4FAEA277514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50112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3FC0-1389-C629-7FE7-AC77211D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DB68C1-F8A5-7596-9804-9F409E4BB69E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7F5D2-DD4A-BE6F-3E58-08984B314CED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A3A09-341C-81DA-E26C-4938D8E4ED21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ECFB3B1C-8685-7E24-C56D-BECFD7164886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11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968087-B860-3246-D1DC-55FCBA4A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A6F97346-070E-14F3-C3D1-4943F3F1194D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0BD0D57C-1352-A70D-D1C5-0AACB6521088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Systolic Arrays – SOTA Fault Detection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080BDBD-7F2B-017C-C121-11C2BDBB3E90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52">
            <a:extLst>
              <a:ext uri="{FF2B5EF4-FFF2-40B4-BE49-F238E27FC236}">
                <a16:creationId xmlns:a16="http://schemas.microsoft.com/office/drawing/2014/main" id="{69A37C12-4A2B-05E3-4018-C5ECFF0D7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96" y="1281253"/>
            <a:ext cx="6125695" cy="4880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F7AB15-840B-3EFE-7EE2-4ED9FC5F654B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473576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Algorithm Based Fault Tolerance</a:t>
            </a:r>
          </a:p>
          <a:p>
            <a:pPr lvl="1"/>
            <a:r>
              <a:rPr lang="en-US" sz="2000" dirty="0"/>
              <a:t>computing checksums on the matrices processed</a:t>
            </a:r>
          </a:p>
          <a:p>
            <a:pPr lvl="1"/>
            <a:r>
              <a:rPr lang="en-US" sz="2000" b="1" dirty="0"/>
              <a:t>high area overhead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(2N + 1) adder for a SA N x N</a:t>
            </a:r>
          </a:p>
          <a:p>
            <a:pPr lvl="1"/>
            <a:endParaRPr lang="en-US" sz="2000" dirty="0"/>
          </a:p>
          <a:p>
            <a:r>
              <a:rPr lang="en-US" sz="2000" dirty="0"/>
              <a:t>Scan chain methods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Exploit the functional path between PEs to propagate test patterns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Requires modification on MAC units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Efficient in detection and diagnosis</a:t>
            </a: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feasible for runtime execution during application workload</a:t>
            </a:r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70A1485F-1D54-A090-BD3E-DE0083DC4C19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256267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DBBBF-4962-EB8B-8AF1-18F41449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DBBC8-F364-FDFC-B307-2A1662D3E2CB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8C264-40CC-6595-BCA1-E5CBAA10A8DF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20B1DE-E6D0-88E8-4FC1-B921E752DF8B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A6BDA17F-7E96-C7B4-9A83-639E120F5A8B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12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63193-3E95-764B-BC88-E1A9FFE0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1B6BFFFC-2BEB-8A78-B0BD-92969E465150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E0CCBA1F-2099-B431-39B3-B4EDB610C39D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Proposed Fault Detection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88A81C5-F56A-C055-6E6C-1EB3F75AE1AC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1C64F88-45BE-7A13-6666-5F47135625C9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10385907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Developing a novel runtime methodology for fault detection in Systolic Arrays named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RunSAFER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method combines SCAN and ABFT with: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Minimal hardware overhead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Reduced intrusiveness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the application workload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Fault detection during inference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execution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Detection and diagnosis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critical computational units of the Datapath: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Systolic Array core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Accumulators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A317-3B91-4E5E-9AC0-CBA14D0312C0}"/>
              </a:ext>
            </a:extLst>
          </p:cNvPr>
          <p:cNvSpPr txBox="1"/>
          <p:nvPr/>
        </p:nvSpPr>
        <p:spPr>
          <a:xfrm>
            <a:off x="696686" y="5729416"/>
            <a:ext cx="11077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HelveticaNeue Regular"/>
              </a:rPr>
              <a:t>E. Vacca</a:t>
            </a:r>
            <a:r>
              <a:rPr lang="en-US" sz="1400" dirty="0">
                <a:solidFill>
                  <a:srgbClr val="333333"/>
                </a:solidFill>
                <a:latin typeface="HelveticaNeue Regular"/>
              </a:rPr>
              <a:t> et al.,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Neue Regular"/>
              </a:rPr>
              <a:t>"RunSAFER: A Novel Runtime Fault Detection Approach for Systolic Array Accelerators," 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HelveticaNeue Regular"/>
              </a:rPr>
              <a:t>2023 IEEE 41st International Conference on Computer Design (ICCD)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Neue Regular"/>
              </a:rPr>
              <a:t>, Washington, DC, USA, 2023</a:t>
            </a:r>
            <a:endParaRPr lang="en-US" sz="1400" dirty="0"/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1204924F-5232-7557-090D-F9762A7894C1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50697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E694-FAC3-FB56-AC59-BD7BF009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123939-309F-8005-8C79-A0B357B00C9A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06B5B2-922C-0F4D-891A-56779A16EEF7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508936-3B37-75E1-A72E-881A58FBAB77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7BE3C292-11FB-ADE5-7F20-5D989E43DB70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13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2840C6-6FD2-B3A3-59E9-1AFF8DFD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F2D3B18-F647-B4D2-1A90-208E81F3A249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F7B17711-B7EA-9D9F-D110-4E3E3C54A6B2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Proposed Fault Detection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01C7CFF-0415-96FF-7A66-D00CD024D15B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1F6442-9F54-5F97-3EA9-347E97094257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6484468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detection method consists of the following phase: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Exploit systolic core resources to compute checksums on the current workload data.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Checksums’ values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computed in such a way that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complemented values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flow through all the Datapath resources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Allowing for SEU-induced interconnection fault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Diagnosis unit (XOR and OR gates) evaluates the checksums produced to detect faults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E3198-BD5F-B656-A154-714BC568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60" y="1466427"/>
            <a:ext cx="4098751" cy="4641607"/>
          </a:xfrm>
          <a:prstGeom prst="rect">
            <a:avLst/>
          </a:prstGeom>
        </p:spPr>
      </p:pic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36D4DF59-5135-6B2E-0EBF-9DA7C62F64A9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43169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14FB3-0841-4FCB-D73C-CF03BE53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5738D0-C401-0111-A81F-08900CDFF82F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C1BFED-B72C-2CE0-DABE-176089AC0AE1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E0F552-6A4E-E902-5EEA-EA766EBAB2FA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C114C090-C196-14D8-ADDF-549B35A6E362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14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0B0D6B-25B2-DAAF-03FE-49A2DD16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024EDE9-7EB2-D1EE-6A97-06A28CAF2151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915104B-1F9F-E008-8B8A-2B6AC293B26C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Proposed Fault Detection - Implementation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EDC6242-4EBB-F1F0-9A0D-909D980B78F3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5B0EDBA-1936-1233-DB00-E1FB1901517D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10168194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fault detection method has been integrated in the ISA of open-source TPU core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matmul instruction has been augmented to support the self-testing mode (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tmatmul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tmatmul induces a penalty of 3 clock cycle</a:t>
            </a: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Due to additional processing of test vectors appended to the main computation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Datapath modifications have been implemented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introduce no hardware overhead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golden checksum computation</a:t>
            </a: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of the available Accumulators through the implementation of asymmetric SIMD</a:t>
            </a:r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05F105B1-4602-C2BF-30DF-29412B144994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85645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7FBD-1E0E-2E2E-CE98-841FF0C6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BC763-B333-01DD-524D-FAEEE5076965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32F135-5511-AD09-2A72-8777BF3243A3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2DA88-A007-F1A5-B5CE-D249407297DB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A551DC00-9B53-76CF-F126-B48A2EA8F172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15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D9FEF2-F658-285D-8D67-5CFB51FA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8041B268-B52A-3381-DA25-3F9B0FDC2144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43B6457-BFBE-1D71-0D14-2EC57468F25D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Original Pipeline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0F6DF2A-F84A-BA5F-0BF1-AC19216F3161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01D55FD-BA4E-5C06-D0D3-37BB629C6426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4934343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matrix multiplication operation starts with a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weights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instruction, followed by a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matmul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instruction.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Once the results are generated, they are sequentially processed by the Accumulators, vector by vector. Meanwhile, a new set of load weights and matmul instructions can be sent to the Systolic core.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5311E-675E-7EAF-9A1A-EDE931E54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"/>
          <a:stretch/>
        </p:blipFill>
        <p:spPr>
          <a:xfrm>
            <a:off x="5159488" y="1567542"/>
            <a:ext cx="7032512" cy="4299855"/>
          </a:xfrm>
          <a:prstGeom prst="rect">
            <a:avLst/>
          </a:prstGeom>
        </p:spPr>
      </p:pic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6C55E6BE-B1A5-368A-6A52-E1BB38FF37B5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48731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12296-E08F-41C3-3EBB-CFEF40E2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77C85E-0BA4-2DAB-E870-82ECC3544DE8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BBAECD-536F-2D26-F380-3C58AC116D6C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A63750-D4FB-2A10-04DC-F8C6F63EA666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A8F3438C-4494-5616-CCEA-16C3C22E94CC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16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9C17AD-D6AD-9BB8-4D51-B0C32689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DE6BF7E0-A3AF-DE32-1DB9-40961727CD4F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8BF52520-4281-A093-BE1D-2580155DC769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 Pipeline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D077967-C71C-F7C7-BFC2-303CB905A4AF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7F1C2-8F62-7D56-E626-7444C27E7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71"/>
          <a:stretch/>
        </p:blipFill>
        <p:spPr>
          <a:xfrm>
            <a:off x="2590161" y="782319"/>
            <a:ext cx="6179066" cy="4822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EDAAC4-CB21-AF03-9677-A3BEA467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242" y="5530177"/>
            <a:ext cx="8026575" cy="855720"/>
          </a:xfrm>
          <a:prstGeom prst="rect">
            <a:avLst/>
          </a:prstGeom>
        </p:spPr>
      </p:pic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E61CD2BF-95DA-5D2C-AD4C-EDA54D8D84C0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30574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2FEE-7ED5-1E49-FDCD-597FA1C94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E56AB-E118-50FD-259C-4509711A95D3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A034BC-C1F4-A88B-9E5A-DE0C5E5135B1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5DAEFF-9394-34DD-9F35-215D9966142C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12AFB7AA-39AD-BA9B-7E33-1861317DC6DC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17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00C9E2-5DA3-DCD2-E925-3D849B12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9A3C3123-D1F2-4F84-B972-8F206CC24715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2E67DE0C-3E29-2B9D-D9B0-CBC3BEF76F17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Modified Pipeline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03934BBC-0D27-24C6-6901-7D886EBFBC4C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F3F2F-0FFE-8CF1-65FE-8F041F90C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71"/>
          <a:stretch/>
        </p:blipFill>
        <p:spPr>
          <a:xfrm>
            <a:off x="2590161" y="782319"/>
            <a:ext cx="6179066" cy="4822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77228-03D2-0D9C-37D9-9C15D01F80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r="24586"/>
          <a:stretch/>
        </p:blipFill>
        <p:spPr>
          <a:xfrm>
            <a:off x="478979" y="939797"/>
            <a:ext cx="3290467" cy="2667031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5F4C04B-6B20-3874-4089-05AFA8E47EB8}"/>
              </a:ext>
            </a:extLst>
          </p:cNvPr>
          <p:cNvCxnSpPr>
            <a:cxnSpLocks/>
          </p:cNvCxnSpPr>
          <p:nvPr/>
        </p:nvCxnSpPr>
        <p:spPr>
          <a:xfrm rot="5400000">
            <a:off x="4146074" y="2942308"/>
            <a:ext cx="1939874" cy="601885"/>
          </a:xfrm>
          <a:prstGeom prst="bentConnector3">
            <a:avLst>
              <a:gd name="adj1" fmla="val -12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67EA0D1-4184-924D-4901-4936381C8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074" y="3697229"/>
            <a:ext cx="1380460" cy="4542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A53EE2-FECA-D870-D60E-C0D8AAAA7C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94" b="12401"/>
          <a:stretch/>
        </p:blipFill>
        <p:spPr>
          <a:xfrm>
            <a:off x="8769227" y="1491070"/>
            <a:ext cx="3297225" cy="22569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9C494D-F175-03A3-1B8F-7EEE6D7FF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242" y="5530177"/>
            <a:ext cx="8026575" cy="85572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2A1D81-EB47-13C0-F08B-E6FA1C10927C}"/>
              </a:ext>
            </a:extLst>
          </p:cNvPr>
          <p:cNvCxnSpPr>
            <a:cxnSpLocks/>
          </p:cNvCxnSpPr>
          <p:nvPr/>
        </p:nvCxnSpPr>
        <p:spPr>
          <a:xfrm>
            <a:off x="4815068" y="4213185"/>
            <a:ext cx="6018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D1D2531-9957-933E-CCB3-733C823B9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074" y="3697229"/>
            <a:ext cx="1380460" cy="4542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8738F5-F304-5F6C-EB0B-AD5E5EF599A9}"/>
              </a:ext>
            </a:extLst>
          </p:cNvPr>
          <p:cNvCxnSpPr>
            <a:cxnSpLocks/>
          </p:cNvCxnSpPr>
          <p:nvPr/>
        </p:nvCxnSpPr>
        <p:spPr>
          <a:xfrm flipV="1">
            <a:off x="5440101" y="2159726"/>
            <a:ext cx="3500699" cy="201873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1362C8-166F-C24C-8765-D19B3325F637}"/>
              </a:ext>
            </a:extLst>
          </p:cNvPr>
          <p:cNvCxnSpPr>
            <a:cxnSpLocks/>
          </p:cNvCxnSpPr>
          <p:nvPr/>
        </p:nvCxnSpPr>
        <p:spPr>
          <a:xfrm flipV="1">
            <a:off x="5482748" y="3465513"/>
            <a:ext cx="3609001" cy="85943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B825E3-FD5D-3744-EC39-C59C21892AA0}"/>
              </a:ext>
            </a:extLst>
          </p:cNvPr>
          <p:cNvCxnSpPr>
            <a:cxnSpLocks/>
          </p:cNvCxnSpPr>
          <p:nvPr/>
        </p:nvCxnSpPr>
        <p:spPr>
          <a:xfrm flipV="1">
            <a:off x="6632294" y="3606828"/>
            <a:ext cx="3637012" cy="68738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331495AD-EA1A-352A-5846-07DA81F95870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311789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C38FC-1797-B766-4727-49FD2FC37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FCD13-535A-4A0D-1C71-ADCA134E8DE3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865DDB-BF0A-45C3-E036-97FA8DD4BB29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38CC10-7F1E-D01F-C185-45F8D371CAFE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92A55B78-BD21-838F-AEB3-EB88191F385B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18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8333C4-D812-B736-74BF-4ABDCE46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90E3574B-AE94-434A-42AF-B13B6264544F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C8F67D28-C02A-7710-6DEF-9CB82B9E0981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Partial Reconfiguration Support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4A79BB8-AF22-08EB-A86B-70413BEF12FB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magine 71">
            <a:extLst>
              <a:ext uri="{FF2B5EF4-FFF2-40B4-BE49-F238E27FC236}">
                <a16:creationId xmlns:a16="http://schemas.microsoft.com/office/drawing/2014/main" id="{695F5AB8-044E-9614-E4A9-820430CFA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9100" y="1645537"/>
            <a:ext cx="7602646" cy="3760766"/>
          </a:xfrm>
          <a:prstGeom prst="rect">
            <a:avLst/>
          </a:prstGeom>
        </p:spPr>
      </p:pic>
      <p:sp>
        <p:nvSpPr>
          <p:cNvPr id="3" name="CasellaDiTesto 9">
            <a:extLst>
              <a:ext uri="{FF2B5EF4-FFF2-40B4-BE49-F238E27FC236}">
                <a16:creationId xmlns:a16="http://schemas.microsoft.com/office/drawing/2014/main" id="{1EC055DB-CDDC-B5FC-85E9-321A0B7FE4F4}"/>
              </a:ext>
            </a:extLst>
          </p:cNvPr>
          <p:cNvSpPr txBox="1"/>
          <p:nvPr/>
        </p:nvSpPr>
        <p:spPr>
          <a:xfrm>
            <a:off x="8251747" y="833520"/>
            <a:ext cx="3747198" cy="538480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Partial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Reconfiguration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:</a:t>
            </a: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TPU raises an error signal mapped to RISCV GPIO.</a:t>
            </a: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RISCV triggers the DFX Controller to perform DPR</a:t>
            </a: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Recovery time in the range of tens of milliseconds, based on the TPU Size.</a:t>
            </a: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for execution resumption from the last correct state, saved in memory.</a:t>
            </a: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minimal system downtime.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8" name="Ovale 1">
            <a:extLst>
              <a:ext uri="{FF2B5EF4-FFF2-40B4-BE49-F238E27FC236}">
                <a16:creationId xmlns:a16="http://schemas.microsoft.com/office/drawing/2014/main" id="{B34D8332-B881-08B6-0FC0-BF223FC27E6A}"/>
              </a:ext>
            </a:extLst>
          </p:cNvPr>
          <p:cNvSpPr/>
          <p:nvPr/>
        </p:nvSpPr>
        <p:spPr>
          <a:xfrm>
            <a:off x="3560353" y="3380085"/>
            <a:ext cx="2407920" cy="1277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ußzeilenplatzhalter 8">
            <a:extLst>
              <a:ext uri="{FF2B5EF4-FFF2-40B4-BE49-F238E27FC236}">
                <a16:creationId xmlns:a16="http://schemas.microsoft.com/office/drawing/2014/main" id="{0AAA54C1-BAE9-C5B8-D652-1652479E2580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20413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254AD-A131-F390-0B3D-157712D18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E5410-D086-76A5-C2FC-6222B9CEC969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39321D-0FED-8684-3C48-991860AD501D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2985BF-C65C-1F5B-6310-B2A759E4AA5E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DE3334D6-21E2-1F14-0854-F2F5B9B603C2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19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944B34-7272-6365-B452-8ED51273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3C4D1FA-2EAB-A660-8311-88ECB16C9EA1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88B81695-3575-0282-7C13-E408E31652CC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Hardware and Software Setup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00A2090F-F48A-1555-C2F4-0EFA2DBBFE41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10" descr="Immagine che contiene Componente elettrico, Componente di circuito, Componente di circuito passivo, Componente del computer&#10;&#10;Il contenuto generato dall'IA potrebbe non essere corretto.">
            <a:extLst>
              <a:ext uri="{FF2B5EF4-FFF2-40B4-BE49-F238E27FC236}">
                <a16:creationId xmlns:a16="http://schemas.microsoft.com/office/drawing/2014/main" id="{4D357269-C3B2-FFFA-AAC3-929F6351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2149"/>
          <a:stretch/>
        </p:blipFill>
        <p:spPr>
          <a:xfrm>
            <a:off x="420948" y="1028374"/>
            <a:ext cx="3871075" cy="2810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9AFA29-1BBF-14B5-162B-24F3C4AD95CD}"/>
              </a:ext>
            </a:extLst>
          </p:cNvPr>
          <p:cNvSpPr txBox="1"/>
          <p:nvPr/>
        </p:nvSpPr>
        <p:spPr>
          <a:xfrm>
            <a:off x="596900" y="3885054"/>
            <a:ext cx="610035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KCU105 Development Board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3787056-153B-0B0F-1258-0C59E2C261D6}"/>
              </a:ext>
            </a:extLst>
          </p:cNvPr>
          <p:cNvSpPr txBox="1"/>
          <p:nvPr/>
        </p:nvSpPr>
        <p:spPr>
          <a:xfrm>
            <a:off x="5870725" y="872410"/>
            <a:ext cx="4058507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Benchmarks</a:t>
            </a: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CNNs</a:t>
            </a: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CIFAR-10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MNIST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C2FD06B-9797-C251-9F4A-46A339191DFE}"/>
              </a:ext>
            </a:extLst>
          </p:cNvPr>
          <p:cNvGraphicFramePr>
            <a:graphicFrameLocks noGrp="1"/>
          </p:cNvGraphicFramePr>
          <p:nvPr/>
        </p:nvGraphicFramePr>
        <p:xfrm>
          <a:off x="5200833" y="2902606"/>
          <a:ext cx="6790615" cy="329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123">
                  <a:extLst>
                    <a:ext uri="{9D8B030D-6E8A-4147-A177-3AD203B41FA5}">
                      <a16:colId xmlns:a16="http://schemas.microsoft.com/office/drawing/2014/main" val="1058668634"/>
                    </a:ext>
                  </a:extLst>
                </a:gridCol>
                <a:gridCol w="1358123">
                  <a:extLst>
                    <a:ext uri="{9D8B030D-6E8A-4147-A177-3AD203B41FA5}">
                      <a16:colId xmlns:a16="http://schemas.microsoft.com/office/drawing/2014/main" val="3345448475"/>
                    </a:ext>
                  </a:extLst>
                </a:gridCol>
                <a:gridCol w="1358123">
                  <a:extLst>
                    <a:ext uri="{9D8B030D-6E8A-4147-A177-3AD203B41FA5}">
                      <a16:colId xmlns:a16="http://schemas.microsoft.com/office/drawing/2014/main" val="3619054963"/>
                    </a:ext>
                  </a:extLst>
                </a:gridCol>
                <a:gridCol w="1358123">
                  <a:extLst>
                    <a:ext uri="{9D8B030D-6E8A-4147-A177-3AD203B41FA5}">
                      <a16:colId xmlns:a16="http://schemas.microsoft.com/office/drawing/2014/main" val="3406692729"/>
                    </a:ext>
                  </a:extLst>
                </a:gridCol>
                <a:gridCol w="1358123">
                  <a:extLst>
                    <a:ext uri="{9D8B030D-6E8A-4147-A177-3AD203B41FA5}">
                      <a16:colId xmlns:a16="http://schemas.microsoft.com/office/drawing/2014/main" val="1254996715"/>
                    </a:ext>
                  </a:extLst>
                </a:gridCol>
              </a:tblGrid>
              <a:tr h="629899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chemeClr val="tx1"/>
                          </a:solidFill>
                        </a:rPr>
                        <a:t>Platform</a:t>
                      </a:r>
                      <a:br>
                        <a:rPr lang="it-IT">
                          <a:solidFill>
                            <a:schemeClr val="tx1"/>
                          </a:solidFill>
                        </a:rPr>
                      </a:br>
                      <a:r>
                        <a:rPr lang="it-IT" err="1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err="1">
                          <a:solidFill>
                            <a:schemeClr val="tx1"/>
                          </a:solidFill>
                        </a:rPr>
                        <a:t>LUTs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err="1">
                          <a:solidFill>
                            <a:schemeClr val="tx1"/>
                          </a:solidFill>
                        </a:rPr>
                        <a:t>FFs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err="1">
                          <a:solidFill>
                            <a:schemeClr val="tx1"/>
                          </a:solidFill>
                        </a:rPr>
                        <a:t>BRAMs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err="1">
                          <a:solidFill>
                            <a:schemeClr val="tx1"/>
                          </a:solidFill>
                        </a:rPr>
                        <a:t>DSPs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1349"/>
                  </a:ext>
                </a:extLst>
              </a:tr>
              <a:tr h="458003">
                <a:tc>
                  <a:txBody>
                    <a:bodyPr/>
                    <a:lstStyle/>
                    <a:p>
                      <a:pPr algn="ctr"/>
                      <a:r>
                        <a:rPr lang="it-IT" b="1" err="1"/>
                        <a:t>TinyTPU</a:t>
                      </a:r>
                      <a:endParaRPr lang="it-IT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4,294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7,211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54743"/>
                  </a:ext>
                </a:extLst>
              </a:tr>
              <a:tr h="629899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TMR NEORV32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3,219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3,180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49875"/>
                  </a:ext>
                </a:extLst>
              </a:tr>
              <a:tr h="458003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DPR </a:t>
                      </a:r>
                      <a:r>
                        <a:rPr lang="it-IT" b="1" err="1"/>
                        <a:t>Logic</a:t>
                      </a:r>
                      <a:endParaRPr lang="it-IT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1,185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989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74847"/>
                  </a:ext>
                </a:extLst>
              </a:tr>
              <a:tr h="629899">
                <a:tc>
                  <a:txBody>
                    <a:bodyPr/>
                    <a:lstStyle/>
                    <a:p>
                      <a:pPr algn="ctr"/>
                      <a:r>
                        <a:rPr lang="it-IT" b="1" err="1"/>
                        <a:t>Glue</a:t>
                      </a:r>
                      <a:r>
                        <a:rPr lang="it-IT" b="1"/>
                        <a:t> </a:t>
                      </a:r>
                      <a:r>
                        <a:rPr lang="it-IT" b="1" err="1"/>
                        <a:t>Logic</a:t>
                      </a:r>
                      <a:r>
                        <a:rPr lang="it-IT" b="1"/>
                        <a:t> </a:t>
                      </a:r>
                      <a:r>
                        <a:rPr lang="it-IT" b="1" err="1"/>
                        <a:t>Resources</a:t>
                      </a:r>
                      <a:endParaRPr lang="it-IT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13,874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17,670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95.5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372910"/>
                  </a:ext>
                </a:extLst>
              </a:tr>
              <a:tr h="458003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Total [%]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9.31%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5.99%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46.58%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11.09%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25465"/>
                  </a:ext>
                </a:extLst>
              </a:tr>
            </a:tbl>
          </a:graphicData>
        </a:graphic>
      </p:graphicFrame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AB3F0AC4-2C76-29D3-0145-5F5A7060B8BE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7906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60E72-B39C-B637-FBA5-68AE140880B6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303E67-7D54-389D-6825-1517FE82583F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86EE4-8989-BDCA-A8B5-70AC835AA135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68BB74E5-1C8C-2317-70E1-716F328DEEBD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2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376E5-E3CE-D3CF-603E-15A732C91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55B461B3-3F59-41E4-5480-AE02F729B374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17" name="Fußzeilenplatzhalter 8">
            <a:extLst>
              <a:ext uri="{FF2B5EF4-FFF2-40B4-BE49-F238E27FC236}">
                <a16:creationId xmlns:a16="http://schemas.microsoft.com/office/drawing/2014/main" id="{8A2AF549-7CFC-4B2C-1BCF-4978E2F2D555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355D2D04-69D7-7498-ADFA-BBC2E8EA1C45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AI in Space - A Cool but Overlooked Challenge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9627B68-700C-AEEE-205A-8F73260FFB0D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 is rapidly being integrated into space applications, bringing enhanced autonomy and decision-making capabilities. </a:t>
            </a:r>
          </a:p>
          <a:p>
            <a:r>
              <a:rPr lang="en-US" b="1" dirty="0"/>
              <a:t>⚠️ But What About Reliability?</a:t>
            </a:r>
          </a:p>
          <a:p>
            <a:pPr lvl="1"/>
            <a:r>
              <a:rPr lang="en-US" dirty="0"/>
              <a:t>Reliability concerns in AI for space are often overlooked. </a:t>
            </a:r>
          </a:p>
          <a:p>
            <a:pPr lvl="1"/>
            <a:r>
              <a:rPr lang="en-US" dirty="0"/>
              <a:t>The focus remains on performance, while traditional approaches like TMR (Triple Modular Redundancy) persist without exploring new methodologies.</a:t>
            </a:r>
          </a:p>
          <a:p>
            <a:r>
              <a:rPr lang="en-US" dirty="0"/>
              <a:t>🛰️ </a:t>
            </a:r>
            <a:r>
              <a:rPr lang="en-US" b="1" dirty="0"/>
              <a:t>The Rise of RISC-V and Accelerators</a:t>
            </a:r>
          </a:p>
          <a:p>
            <a:pPr lvl="1"/>
            <a:r>
              <a:rPr lang="en-US" dirty="0"/>
              <a:t>AI accelerators are increasingly coupled with RISC-V cores.</a:t>
            </a:r>
          </a:p>
          <a:p>
            <a:pPr lvl="1"/>
            <a:r>
              <a:rPr lang="en-US" dirty="0"/>
              <a:t> The scientific community is rapidly adopting new ISA extensions and core implementations</a:t>
            </a:r>
          </a:p>
          <a:p>
            <a:r>
              <a:rPr lang="en-US" b="1" dirty="0"/>
              <a:t>🤔 The Missing Piece: Reliability in Heterogeneous Computing</a:t>
            </a:r>
          </a:p>
          <a:p>
            <a:pPr lvl="1"/>
            <a:r>
              <a:rPr lang="en-US" dirty="0"/>
              <a:t>The focus on performance is critical, but we must rethink traditional methods and develop novel reliability-driven approaches for AI in space.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9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AD52D-B4D6-474A-8C3B-68B1FAB67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BDA6A-5B29-A1F6-5052-2208230D918C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D7A3C4-6EEE-E6D1-F317-7647C748A0F9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0D5837-3E40-BB3C-5F0F-69AF5E467FC6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44DEC8D-FDD1-5858-64AC-726AFECF0FCC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20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FD2F2-0AE8-620F-C9C2-545E03F5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A93EF0BF-1371-CE9D-699C-9530B75B433F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2B86C3D-173C-E394-1423-21295562568F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Experimental Results:</a:t>
            </a:r>
            <a:r>
              <a:rPr lang="en-US" sz="2800" dirty="0"/>
              <a:t> Error Detection Mechanism Performances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F6737CE-4955-A710-615F-795174372549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EEDED49A-E986-BFDA-D785-BC46A04A399B}"/>
              </a:ext>
            </a:extLst>
          </p:cNvPr>
          <p:cNvSpPr txBox="1">
            <a:spLocks/>
          </p:cNvSpPr>
          <p:nvPr/>
        </p:nvSpPr>
        <p:spPr>
          <a:xfrm>
            <a:off x="517222" y="1128583"/>
            <a:ext cx="11157553" cy="195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5,000 SEU emulated through  Fault Injection in CRAM, selectively targeting SA resources</a:t>
            </a:r>
          </a:p>
          <a:p>
            <a:pPr lvl="1"/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each fault both benchmarks are executed ( to evaluate data masking effects)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detection mechanism provided 94% of detection</a:t>
            </a:r>
          </a:p>
          <a:p>
            <a:pPr lvl="1"/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Detecting also faults masked by rounding and activation functions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overall time overhead is limited to a maximum of 0,.64% clock cycles more in the worst-case scenario.</a:t>
            </a:r>
          </a:p>
          <a:p>
            <a:pPr lvl="1"/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resources overhead 0.31%.</a:t>
            </a:r>
          </a:p>
          <a:p>
            <a:pPr lvl="1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5C47E-3B1D-D3ED-0931-6DA410DC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7" y="3182254"/>
            <a:ext cx="5304171" cy="2412166"/>
          </a:xfrm>
          <a:prstGeom prst="rect">
            <a:avLst/>
          </a:prstGeom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C8B7DFA4-3535-C2E4-725C-D85A6C9F7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338" y="2946286"/>
            <a:ext cx="5050437" cy="288410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DDBD20C-D24E-E560-94BB-231805905143}"/>
              </a:ext>
            </a:extLst>
          </p:cNvPr>
          <p:cNvSpPr txBox="1">
            <a:spLocks/>
          </p:cNvSpPr>
          <p:nvPr/>
        </p:nvSpPr>
        <p:spPr>
          <a:xfrm>
            <a:off x="1971346" y="5733206"/>
            <a:ext cx="3231113" cy="46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Franklin Gothic Medium" panose="020B0603020102020204"/>
                <a:ea typeface="+mn-ea"/>
                <a:cs typeface="+mn-cs"/>
              </a:rPr>
              <a:t>Fault injection Results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637A500-8D5D-27CE-C28A-B8E1F7292948}"/>
              </a:ext>
            </a:extLst>
          </p:cNvPr>
          <p:cNvSpPr txBox="1">
            <a:spLocks/>
          </p:cNvSpPr>
          <p:nvPr/>
        </p:nvSpPr>
        <p:spPr>
          <a:xfrm>
            <a:off x="7434156" y="5667155"/>
            <a:ext cx="3616557" cy="744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Medium" panose="020B0603020102020204"/>
                <a:ea typeface="+mn-ea"/>
                <a:cs typeface="+mn-cs"/>
              </a:rPr>
              <a:t>Error Detection Execution Time Overhead</a:t>
            </a:r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C5A3530D-8F02-47AE-1CDD-41952BCF2C29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23847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0CF20-3139-1666-63B9-BCD2F55B8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D004-E352-4F82-BF82-92B2C9CD1E10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B3C00-1C52-0BBE-D8C0-8EBAA179CE39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3C24B2-12B2-2C90-0DA3-7F3114B449BC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74413E15-559A-731E-D85B-D081DD4925F1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21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977CC0-38D3-EED8-E0DA-2B4D7159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F793FDD-6B80-F63F-67CC-1C747F3ABD46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2D96F23F-5BE4-0E57-5A75-7082DCF0E6F6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Experimental Results:</a:t>
            </a:r>
            <a:r>
              <a:rPr lang="en-US" sz="2800" dirty="0"/>
              <a:t> Recovery Time Overhead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41462D9-3B4F-F1B4-41CB-C18A0B51048A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5704943-8465-2069-2C00-569B28392C2F}"/>
              </a:ext>
            </a:extLst>
          </p:cNvPr>
          <p:cNvSpPr txBox="1">
            <a:spLocks/>
          </p:cNvSpPr>
          <p:nvPr/>
        </p:nvSpPr>
        <p:spPr>
          <a:xfrm>
            <a:off x="517223" y="1128583"/>
            <a:ext cx="7468538" cy="195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DPR time scales linearly with the size of the PEs grid, from less than 6ms in the smallest case to around 14ms for the largest SA size.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magine 1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528A63D7-2261-496A-AE75-F4F2E25B4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37" y="2051319"/>
            <a:ext cx="5632994" cy="3285027"/>
          </a:xfrm>
          <a:prstGeom prst="rect">
            <a:avLst/>
          </a:prstGeom>
          <a:noFill/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FA01D65-FD52-A689-0F81-FCA8065D69CB}"/>
              </a:ext>
            </a:extLst>
          </p:cNvPr>
          <p:cNvSpPr txBox="1">
            <a:spLocks/>
          </p:cNvSpPr>
          <p:nvPr/>
        </p:nvSpPr>
        <p:spPr>
          <a:xfrm>
            <a:off x="4396017" y="5535798"/>
            <a:ext cx="3231113" cy="46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Franklin Gothic Medium" panose="020B0603020102020204"/>
                <a:ea typeface="+mn-ea"/>
                <a:cs typeface="+mn-cs"/>
              </a:rPr>
              <a:t>tinyTPU DPR Time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57D2F8DE-69ED-878F-9CB6-EED8024F5226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91784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04F31-DC14-C95D-F325-DF3A8F9A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6EFAE-47EF-5588-F521-E2A439A565A0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7205A4-735E-3F35-D086-7330A1AED461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8B0F3B-EE96-5AA0-AD33-80142E0AF81E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283F09A-34BC-1C76-3D62-33D28C742BD1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22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CFAFC5-D6D6-EC74-DC37-1487EA49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682DED5-7543-F145-D2BF-D779D3B1D7FF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A7E3BA4-CFB2-6D1F-C053-F908718229A0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Experimental Results:</a:t>
            </a:r>
            <a:r>
              <a:rPr lang="en-US" sz="2800" dirty="0"/>
              <a:t> Recovery Time Overhead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E20FD34-B38F-2E50-CF85-43CB62669BEA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6ED56904-A03A-9BB7-243B-D30505FDAB72}"/>
              </a:ext>
            </a:extLst>
          </p:cNvPr>
          <p:cNvSpPr txBox="1">
            <a:spLocks/>
          </p:cNvSpPr>
          <p:nvPr/>
        </p:nvSpPr>
        <p:spPr>
          <a:xfrm>
            <a:off x="517222" y="1128583"/>
            <a:ext cx="9967897" cy="195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overall inference execution time is reduced in the DPR case, allowing operation recover from last correctly executed operation.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282AFA5-59FD-1D87-3224-D37E92CA1E82}"/>
              </a:ext>
            </a:extLst>
          </p:cNvPr>
          <p:cNvSpPr txBox="1">
            <a:spLocks/>
          </p:cNvSpPr>
          <p:nvPr/>
        </p:nvSpPr>
        <p:spPr>
          <a:xfrm>
            <a:off x="1271218" y="3785504"/>
            <a:ext cx="3231113" cy="46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Franklin Gothic Medium" panose="020B0603020102020204"/>
                <a:ea typeface="+mn-ea"/>
                <a:cs typeface="+mn-cs"/>
              </a:rPr>
              <a:t>tinyTPU DPR Time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D13532-F6DE-E4F3-EED4-54ACBF9B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526" y="2472804"/>
            <a:ext cx="5541553" cy="2992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994D67-7197-CF55-3313-42017BF58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7" y="2579816"/>
            <a:ext cx="6361464" cy="2950477"/>
          </a:xfrm>
          <a:prstGeom prst="rect">
            <a:avLst/>
          </a:prstGeom>
        </p:spPr>
      </p:pic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CE00986D-C2EB-7354-0F18-1FAA6C840435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318706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64EB2-B96F-5081-DDEB-3BBE37307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DCE24-3B7D-9534-3A6F-B0A6A2AE7A96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7E0B2-B070-A69C-74B7-3B1C1F5FBA81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7BB591-74A6-2DF5-A359-0D2E4905B9EF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4D13BD0-BA6B-A78B-8DEC-D841C4713A11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23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2D21F-6697-484C-A10C-E9C1217F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F779969-A09C-894C-230E-F9475ED50888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B56DDC5-447D-50E6-2101-E678BF0D0417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Conclusions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2462DCB-13AA-E03F-C8A6-EB752B1AD57B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C3BE583-C44C-5927-A824-8406DFDAF479}"/>
              </a:ext>
            </a:extLst>
          </p:cNvPr>
          <p:cNvSpPr txBox="1">
            <a:spLocks/>
          </p:cNvSpPr>
          <p:nvPr/>
        </p:nvSpPr>
        <p:spPr>
          <a:xfrm>
            <a:off x="517222" y="1128582"/>
            <a:ext cx="9967897" cy="45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000" dirty="0">
                <a:ea typeface="Calibri" panose="020F0502020204030204" pitchFamily="34" charset="0"/>
              </a:rPr>
              <a:t>A </a:t>
            </a:r>
            <a:r>
              <a:rPr lang="it-IT" sz="2000" dirty="0" err="1">
                <a:ea typeface="Calibri" panose="020F0502020204030204" pitchFamily="34" charset="0"/>
              </a:rPr>
              <a:t>reliable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platform</a:t>
            </a:r>
            <a:r>
              <a:rPr lang="it-IT" sz="2000" dirty="0">
                <a:ea typeface="Calibri" panose="020F0502020204030204" pitchFamily="34" charset="0"/>
              </a:rPr>
              <a:t> for DNN </a:t>
            </a:r>
            <a:r>
              <a:rPr lang="it-IT" sz="2000" dirty="0" err="1">
                <a:ea typeface="Calibri" panose="020F0502020204030204" pitchFamily="34" charset="0"/>
              </a:rPr>
              <a:t>execution</a:t>
            </a:r>
            <a:r>
              <a:rPr lang="it-IT" sz="2000" dirty="0">
                <a:ea typeface="Calibri" panose="020F0502020204030204" pitchFamily="34" charset="0"/>
              </a:rPr>
              <a:t> in a </a:t>
            </a:r>
            <a:r>
              <a:rPr lang="it-IT" sz="2000" dirty="0" err="1">
                <a:ea typeface="Calibri" panose="020F0502020204030204" pitchFamily="34" charset="0"/>
              </a:rPr>
              <a:t>safety-critical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environment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has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been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proposed</a:t>
            </a:r>
            <a:r>
              <a:rPr lang="it-IT" sz="2000" dirty="0"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a typeface="Calibri" panose="020F0502020204030204" pitchFamily="34" charset="0"/>
              </a:rPr>
              <a:t>Error detection capabilities have </a:t>
            </a:r>
            <a:r>
              <a:rPr lang="it-IT" sz="2000" dirty="0" err="1">
                <a:ea typeface="Calibri" panose="020F0502020204030204" pitchFamily="34" charset="0"/>
              </a:rPr>
              <a:t>been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implemented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into</a:t>
            </a:r>
            <a:r>
              <a:rPr lang="it-IT" sz="2000" dirty="0">
                <a:ea typeface="Calibri" panose="020F0502020204030204" pitchFamily="34" charset="0"/>
              </a:rPr>
              <a:t> a Systolic Array.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a typeface="Calibri" panose="020F0502020204030204" pitchFamily="34" charset="0"/>
              </a:rPr>
              <a:t>The Accelerator </a:t>
            </a:r>
            <a:r>
              <a:rPr lang="it-IT" sz="2000" dirty="0" err="1">
                <a:ea typeface="Calibri" panose="020F0502020204030204" pitchFamily="34" charset="0"/>
              </a:rPr>
              <a:t>has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been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paired</a:t>
            </a:r>
            <a:r>
              <a:rPr lang="it-IT" sz="2000" dirty="0">
                <a:ea typeface="Calibri" panose="020F0502020204030204" pitchFamily="34" charset="0"/>
              </a:rPr>
              <a:t> with the NEORV32 and Partial </a:t>
            </a:r>
            <a:r>
              <a:rPr lang="it-IT" sz="2000" dirty="0" err="1">
                <a:ea typeface="Calibri" panose="020F0502020204030204" pitchFamily="34" charset="0"/>
              </a:rPr>
              <a:t>Reconfiguration</a:t>
            </a:r>
            <a:r>
              <a:rPr lang="it-IT" sz="2000" dirty="0">
                <a:ea typeface="Calibri" panose="020F0502020204030204" pitchFamily="34" charset="0"/>
              </a:rPr>
              <a:t> to </a:t>
            </a:r>
            <a:r>
              <a:rPr lang="it-IT" sz="2000" dirty="0" err="1">
                <a:ea typeface="Calibri" panose="020F0502020204030204" pitchFamily="34" charset="0"/>
              </a:rPr>
              <a:t>ensure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error</a:t>
            </a:r>
            <a:r>
              <a:rPr lang="it-IT" sz="2000" dirty="0">
                <a:ea typeface="Calibri" panose="020F0502020204030204" pitchFamily="34" charset="0"/>
              </a:rPr>
              <a:t> recovery and </a:t>
            </a:r>
            <a:r>
              <a:rPr lang="it-IT" sz="2000" dirty="0" err="1">
                <a:ea typeface="Calibri" panose="020F0502020204030204" pitchFamily="34" charset="0"/>
              </a:rPr>
              <a:t>reduced</a:t>
            </a:r>
            <a:r>
              <a:rPr lang="it-IT" sz="2000" dirty="0">
                <a:ea typeface="Calibri" panose="020F0502020204030204" pitchFamily="34" charset="0"/>
              </a:rPr>
              <a:t> system </a:t>
            </a:r>
            <a:r>
              <a:rPr lang="it-IT" sz="2000" dirty="0" err="1">
                <a:ea typeface="Calibri" panose="020F0502020204030204" pitchFamily="34" charset="0"/>
              </a:rPr>
              <a:t>downtime</a:t>
            </a:r>
            <a:r>
              <a:rPr lang="it-IT" sz="2000" dirty="0"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a typeface="Calibri" panose="020F0502020204030204" pitchFamily="34" charset="0"/>
              </a:rPr>
              <a:t>A fault injection </a:t>
            </a:r>
            <a:r>
              <a:rPr lang="it-IT" sz="2000" dirty="0" err="1">
                <a:ea typeface="Calibri" panose="020F0502020204030204" pitchFamily="34" charset="0"/>
              </a:rPr>
              <a:t>campaign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took</a:t>
            </a:r>
            <a:r>
              <a:rPr lang="it-IT" sz="2000" dirty="0">
                <a:ea typeface="Calibri" panose="020F0502020204030204" pitchFamily="34" charset="0"/>
              </a:rPr>
              <a:t> place to validate the </a:t>
            </a:r>
            <a:r>
              <a:rPr lang="it-IT" sz="2000" dirty="0" err="1">
                <a:ea typeface="Calibri" panose="020F0502020204030204" pitchFamily="34" charset="0"/>
              </a:rPr>
              <a:t>effectiveness</a:t>
            </a:r>
            <a:r>
              <a:rPr lang="it-IT" sz="2000" dirty="0">
                <a:ea typeface="Calibri" panose="020F0502020204030204" pitchFamily="34" charset="0"/>
              </a:rPr>
              <a:t> of the </a:t>
            </a:r>
            <a:r>
              <a:rPr lang="it-IT" sz="2000" dirty="0" err="1">
                <a:ea typeface="Calibri" panose="020F0502020204030204" pitchFamily="34" charset="0"/>
              </a:rPr>
              <a:t>proposed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error</a:t>
            </a:r>
            <a:r>
              <a:rPr lang="it-IT" sz="2000" dirty="0">
                <a:ea typeface="Calibri" panose="020F0502020204030204" pitchFamily="34" charset="0"/>
              </a:rPr>
              <a:t> detection </a:t>
            </a:r>
            <a:r>
              <a:rPr lang="it-IT" sz="2000" dirty="0" err="1">
                <a:ea typeface="Calibri" panose="020F0502020204030204" pitchFamily="34" charset="0"/>
              </a:rPr>
              <a:t>mechanism</a:t>
            </a:r>
            <a:r>
              <a:rPr lang="it-IT" sz="2000" dirty="0"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a typeface="Calibri" panose="020F0502020204030204" pitchFamily="34" charset="0"/>
              </a:rPr>
              <a:t>A </a:t>
            </a:r>
            <a:r>
              <a:rPr lang="it-IT" sz="2000" dirty="0" err="1">
                <a:ea typeface="Calibri" panose="020F0502020204030204" pitchFamily="34" charset="0"/>
              </a:rPr>
              <a:t>detailed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analysis</a:t>
            </a:r>
            <a:r>
              <a:rPr lang="it-IT" sz="2000" dirty="0">
                <a:ea typeface="Calibri" panose="020F0502020204030204" pitchFamily="34" charset="0"/>
              </a:rPr>
              <a:t> of the </a:t>
            </a:r>
            <a:r>
              <a:rPr lang="it-IT" sz="2000" dirty="0" err="1">
                <a:ea typeface="Calibri" panose="020F0502020204030204" pitchFamily="34" charset="0"/>
              </a:rPr>
              <a:t>efficiency</a:t>
            </a:r>
            <a:r>
              <a:rPr lang="it-IT" sz="2000" dirty="0">
                <a:ea typeface="Calibri" panose="020F0502020204030204" pitchFamily="34" charset="0"/>
              </a:rPr>
              <a:t> of the </a:t>
            </a:r>
            <a:r>
              <a:rPr lang="it-IT" sz="2000" dirty="0" err="1">
                <a:ea typeface="Calibri" panose="020F0502020204030204" pitchFamily="34" charset="0"/>
              </a:rPr>
              <a:t>proposed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platform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has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been</a:t>
            </a:r>
            <a:r>
              <a:rPr lang="it-IT" sz="2000" dirty="0">
                <a:ea typeface="Calibri" panose="020F0502020204030204" pitchFamily="34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</a:rPr>
              <a:t>carried</a:t>
            </a:r>
            <a:r>
              <a:rPr lang="it-IT" sz="2000" dirty="0">
                <a:ea typeface="Calibri" panose="020F0502020204030204" pitchFamily="34" charset="0"/>
              </a:rPr>
              <a:t> out.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86C3EF9D-8881-FB07-F375-C7F0124537D8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312390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60E72-B39C-B637-FBA5-68AE140880B6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86EE4-8989-BDCA-A8B5-70AC835AA135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68BB74E5-1C8C-2317-70E1-716F328DEEBD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24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376E5-E3CE-D3CF-603E-15A732C9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55B461B3-3F59-41E4-5480-AE02F729B374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17" name="Fußzeilenplatzhalter 8">
            <a:extLst>
              <a:ext uri="{FF2B5EF4-FFF2-40B4-BE49-F238E27FC236}">
                <a16:creationId xmlns:a16="http://schemas.microsoft.com/office/drawing/2014/main" id="{8A2AF549-7CFC-4B2C-1BCF-4978E2F2D555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A11892B5-AD63-B1A5-D6A8-AD2836F5402E}"/>
              </a:ext>
            </a:extLst>
          </p:cNvPr>
          <p:cNvSpPr txBox="1">
            <a:spLocks/>
          </p:cNvSpPr>
          <p:nvPr/>
        </p:nvSpPr>
        <p:spPr>
          <a:xfrm>
            <a:off x="517223" y="1128583"/>
            <a:ext cx="10183727" cy="484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Clr>
                <a:srgbClr val="397FB0"/>
              </a:buClr>
              <a:buNone/>
            </a:pPr>
            <a:endParaRPr lang="en-US" sz="2000" dirty="0"/>
          </a:p>
          <a:p>
            <a:pPr marL="0" indent="0">
              <a:buClr>
                <a:srgbClr val="397FB0"/>
              </a:buClr>
              <a:buNone/>
            </a:pPr>
            <a:r>
              <a:rPr lang="it-IT" sz="2000" dirty="0"/>
              <a:t> </a:t>
            </a:r>
            <a:endParaRPr lang="en-US" sz="20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7200" lvl="1" indent="0">
              <a:buClr>
                <a:srgbClr val="397FB0"/>
              </a:buClr>
              <a:buNone/>
            </a:pP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Symbol" panose="050501020107060205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E32B5931-AB71-1762-4BE4-81A0331937B1}"/>
              </a:ext>
            </a:extLst>
          </p:cNvPr>
          <p:cNvSpPr txBox="1">
            <a:spLocks/>
          </p:cNvSpPr>
          <p:nvPr/>
        </p:nvSpPr>
        <p:spPr>
          <a:xfrm>
            <a:off x="1361441" y="744665"/>
            <a:ext cx="8780982" cy="452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1800" u="none" kern="1200" baseline="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>
              <a:latin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</a:endParaRPr>
          </a:p>
          <a:p>
            <a:pPr algn="ctr"/>
            <a:r>
              <a:rPr lang="de-AT" dirty="0">
                <a:latin typeface="Arial" panose="020B0604020202020204" pitchFamily="34" charset="0"/>
              </a:rPr>
              <a:t>Eleonora Vacca</a:t>
            </a:r>
          </a:p>
          <a:p>
            <a:pPr algn="ctr"/>
            <a:r>
              <a:rPr lang="de-AT" dirty="0">
                <a:latin typeface="Arial" panose="020B0604020202020204" pitchFamily="34" charset="0"/>
              </a:rPr>
              <a:t>Politecnico di Torino, </a:t>
            </a:r>
            <a:r>
              <a:rPr lang="de-AT" dirty="0" err="1">
                <a:latin typeface="Arial" panose="020B0604020202020204" pitchFamily="34" charset="0"/>
              </a:rPr>
              <a:t>Italy</a:t>
            </a:r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hlinkClick r:id="rId3"/>
              </a:rPr>
              <a:t>eleonora.vacca@polito.it</a:t>
            </a:r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Link: </a:t>
            </a:r>
            <a:r>
              <a:rPr lang="en-US" dirty="0">
                <a:latin typeface="Arial" panose="020B0604020202020204" pitchFamily="34" charset="0"/>
                <a:hlinkClick r:id="rId4"/>
              </a:rPr>
              <a:t>http://asaclab.polito.it/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	           LinkedIn: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9494393-D4B8-EAA3-3898-6FFDAE9DB47B}"/>
              </a:ext>
            </a:extLst>
          </p:cNvPr>
          <p:cNvSpPr txBox="1">
            <a:spLocks/>
          </p:cNvSpPr>
          <p:nvPr/>
        </p:nvSpPr>
        <p:spPr>
          <a:xfrm>
            <a:off x="593725" y="327330"/>
            <a:ext cx="9421813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qr code&#10;&#10;Description automatically generated">
            <a:extLst>
              <a:ext uri="{FF2B5EF4-FFF2-40B4-BE49-F238E27FC236}">
                <a16:creationId xmlns:a16="http://schemas.microsoft.com/office/drawing/2014/main" id="{3EABE24B-2874-9333-F22C-E9DB1C993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43663" r="21626" b="11941"/>
          <a:stretch/>
        </p:blipFill>
        <p:spPr>
          <a:xfrm>
            <a:off x="5063261" y="3642815"/>
            <a:ext cx="1745057" cy="1627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F67370-A064-1B9C-114F-18D8C1828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772" y="4910326"/>
            <a:ext cx="3881704" cy="11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1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ED73-6A79-E175-9834-42734324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17B6CD-B6D0-F162-C0E6-111D0A8E5E8F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AC126F-0A76-BC17-5FE7-B09152EBBF8E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6FF32-C8A2-55E5-A251-77600F7BB038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7237E3E-7BFB-5776-DD3E-B77EB83BCC6E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3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5779F4-1177-6E10-B351-8E691635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4E00DB92-68A0-2C4C-2494-67B0F6ED5D91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AB61578-FBD8-F1C4-A5A8-9B9945D291AB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Approach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263D14E7-510D-7FDD-7413-464852355B73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11056467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do we want?</a:t>
            </a:r>
          </a:p>
          <a:p>
            <a:pPr lvl="1"/>
            <a:r>
              <a:rPr lang="en-US" sz="2000" b="1" dirty="0"/>
              <a:t>Fast error detection </a:t>
            </a:r>
            <a:r>
              <a:rPr lang="en-US" sz="2000" dirty="0"/>
              <a:t>in AI Inference</a:t>
            </a:r>
          </a:p>
          <a:p>
            <a:pPr lvl="1"/>
            <a:r>
              <a:rPr lang="en-US" sz="2000" b="1" dirty="0"/>
              <a:t>Fast system recovery  </a:t>
            </a:r>
          </a:p>
          <a:p>
            <a:pPr lvl="1"/>
            <a:r>
              <a:rPr lang="en-US" sz="2000" b="1" dirty="0"/>
              <a:t>Minimal area overhead</a:t>
            </a:r>
          </a:p>
          <a:p>
            <a:pPr lvl="1"/>
            <a:r>
              <a:rPr lang="en-US" sz="2000" b="1" dirty="0"/>
              <a:t>Minimal execution overhead</a:t>
            </a:r>
          </a:p>
          <a:p>
            <a:r>
              <a:rPr lang="en-US" sz="2000" dirty="0"/>
              <a:t>How?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ußzeilenplatzhalter 8">
            <a:extLst>
              <a:ext uri="{FF2B5EF4-FFF2-40B4-BE49-F238E27FC236}">
                <a16:creationId xmlns:a16="http://schemas.microsoft.com/office/drawing/2014/main" id="{64B02E48-DED7-8B4A-957F-2D3BDE853782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4537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0892-8046-D583-C478-17730D45E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4E887D-6187-9676-4C1C-0D9C6D876735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DD8E57-71F5-6DF3-E748-1BC19B5999BB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6D1B2-9A14-E750-6B5E-2B3106B3C44F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490AADE-C07E-4227-3EFF-E9AA979944F2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4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8DAEC6-EF8E-F29A-DE9A-3A44FE06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D267BF03-A4E3-DD58-82C8-0479DAEEA405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8BA5FC9F-5D76-7313-F986-FBE1035FC495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Approach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6B5D0C74-420E-AF49-EFA7-72C3D421AE05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11056467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do we want?</a:t>
            </a:r>
          </a:p>
          <a:p>
            <a:pPr lvl="1"/>
            <a:r>
              <a:rPr lang="en-US" sz="2000" b="1" dirty="0"/>
              <a:t>Fast error detection </a:t>
            </a:r>
            <a:r>
              <a:rPr lang="en-US" sz="2000" dirty="0"/>
              <a:t>in AI Inference</a:t>
            </a:r>
          </a:p>
          <a:p>
            <a:pPr lvl="1"/>
            <a:r>
              <a:rPr lang="en-US" sz="2000" b="1" dirty="0"/>
              <a:t>Fast system recovery  </a:t>
            </a:r>
          </a:p>
          <a:p>
            <a:pPr lvl="1"/>
            <a:r>
              <a:rPr lang="en-US" sz="2000" b="1" dirty="0"/>
              <a:t>Minimal area overhead</a:t>
            </a:r>
          </a:p>
          <a:p>
            <a:pPr lvl="1"/>
            <a:r>
              <a:rPr lang="en-US" sz="2000" b="1" dirty="0"/>
              <a:t>Minimal execution overhead</a:t>
            </a:r>
          </a:p>
          <a:p>
            <a:r>
              <a:rPr lang="en-US" sz="2000" dirty="0"/>
              <a:t>How?</a:t>
            </a:r>
          </a:p>
          <a:p>
            <a:pPr lvl="1"/>
            <a:r>
              <a:rPr lang="en-US" sz="2000" dirty="0"/>
              <a:t>A runtime self-test </a:t>
            </a:r>
            <a:r>
              <a:rPr lang="en-US" sz="2000" b="1" dirty="0"/>
              <a:t>SEU-induced error detection </a:t>
            </a:r>
            <a:r>
              <a:rPr lang="en-US" sz="2000" dirty="0"/>
              <a:t>mechanism on the AI accelerator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ußzeilenplatzhalter 8">
            <a:extLst>
              <a:ext uri="{FF2B5EF4-FFF2-40B4-BE49-F238E27FC236}">
                <a16:creationId xmlns:a16="http://schemas.microsoft.com/office/drawing/2014/main" id="{84331D4B-3ADB-CAA2-B152-DF3026365430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40514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60E72-B39C-B637-FBA5-68AE140880B6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303E67-7D54-389D-6825-1517FE82583F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86EE4-8989-BDCA-A8B5-70AC835AA135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68BB74E5-1C8C-2317-70E1-716F328DEEBD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5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376E5-E3CE-D3CF-603E-15A732C9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55B461B3-3F59-41E4-5480-AE02F729B374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355D2D04-69D7-7498-ADFA-BBC2E8EA1C45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Approach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74543BD8-EE1C-FE15-CA06-38117C7B610C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11056467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Goals:</a:t>
            </a:r>
          </a:p>
          <a:p>
            <a:pPr lvl="1"/>
            <a:r>
              <a:rPr lang="en-US" sz="2000" dirty="0"/>
              <a:t>Fast error detection in AI Inference</a:t>
            </a:r>
          </a:p>
          <a:p>
            <a:pPr lvl="1"/>
            <a:r>
              <a:rPr lang="en-US" sz="2000" dirty="0"/>
              <a:t>Fast system recovery  </a:t>
            </a:r>
          </a:p>
          <a:p>
            <a:pPr lvl="1"/>
            <a:r>
              <a:rPr lang="en-US" sz="2000" dirty="0"/>
              <a:t>Minimal area overhead</a:t>
            </a:r>
          </a:p>
          <a:p>
            <a:pPr lvl="1"/>
            <a:r>
              <a:rPr lang="en-US" sz="2000" dirty="0"/>
              <a:t>Minimal execution overhead</a:t>
            </a:r>
          </a:p>
          <a:p>
            <a:r>
              <a:rPr lang="en-US" sz="2000" dirty="0"/>
              <a:t>How?</a:t>
            </a:r>
          </a:p>
          <a:p>
            <a:pPr lvl="1"/>
            <a:r>
              <a:rPr lang="en-US" sz="2000" dirty="0"/>
              <a:t>A runtime self-test </a:t>
            </a:r>
            <a:r>
              <a:rPr lang="en-US" sz="2000" b="1" dirty="0"/>
              <a:t>SEU-induced error detection </a:t>
            </a:r>
            <a:r>
              <a:rPr lang="en-US" sz="2000" dirty="0"/>
              <a:t>mechanism on the AI accelerator</a:t>
            </a:r>
          </a:p>
          <a:p>
            <a:pPr lvl="1"/>
            <a:r>
              <a:rPr lang="en-US" sz="2000" b="1" dirty="0">
                <a:ea typeface="Calibri" panose="020F0502020204030204" pitchFamily="34" charset="0"/>
              </a:rPr>
              <a:t>Dynamic partial reconfiguration to </a:t>
            </a:r>
            <a:r>
              <a:rPr lang="en-US" sz="2000" dirty="0">
                <a:ea typeface="Calibri" panose="020F0502020204030204" pitchFamily="34" charset="0"/>
              </a:rPr>
              <a:t> enable a </a:t>
            </a:r>
            <a:r>
              <a:rPr lang="en-US" sz="2000" b="1" dirty="0">
                <a:ea typeface="Calibri" panose="020F0502020204030204" pitchFamily="34" charset="0"/>
              </a:rPr>
              <a:t>fast and efficient error correction mechanism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294D24B7-61D2-5149-68B8-9274CD8E28B3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131429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12A3-013B-0F65-5E15-34CC77BC3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B1794F-367A-D1F4-55FF-AF48678ECE47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83FD6A-7D3A-D3ED-B6DC-E051D7625200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077B76-8A25-F2D0-4485-B527267A7432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001D357-58B4-1D79-2683-AC235BFA1DDA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6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E345BB-45B7-4831-7076-6ED1809C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C0FE3656-DC0B-03AE-2CF4-D74EBC287638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471A0AA-5E8F-06B4-B82F-51B069CA8012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D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Approach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001D1279-5B8D-CE12-DB3C-7931812B983B}"/>
              </a:ext>
            </a:extLst>
          </p:cNvPr>
          <p:cNvSpPr txBox="1">
            <a:spLocks/>
          </p:cNvSpPr>
          <p:nvPr/>
        </p:nvSpPr>
        <p:spPr>
          <a:xfrm>
            <a:off x="517223" y="1128584"/>
            <a:ext cx="11056467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Goals:</a:t>
            </a:r>
          </a:p>
          <a:p>
            <a:pPr lvl="1"/>
            <a:r>
              <a:rPr lang="en-US" sz="2000" dirty="0"/>
              <a:t>Fast error detection in AI Inference</a:t>
            </a:r>
          </a:p>
          <a:p>
            <a:pPr lvl="1"/>
            <a:r>
              <a:rPr lang="en-US" sz="2000" dirty="0"/>
              <a:t>Fast system recovery  </a:t>
            </a:r>
          </a:p>
          <a:p>
            <a:pPr lvl="1"/>
            <a:r>
              <a:rPr lang="en-US" sz="2000" dirty="0"/>
              <a:t>Minimal area overhead</a:t>
            </a:r>
          </a:p>
          <a:p>
            <a:pPr lvl="1"/>
            <a:r>
              <a:rPr lang="en-US" sz="2000" dirty="0"/>
              <a:t>Minimal execution overhead</a:t>
            </a:r>
          </a:p>
          <a:p>
            <a:r>
              <a:rPr lang="en-US" sz="2000" dirty="0"/>
              <a:t>How?</a:t>
            </a:r>
          </a:p>
          <a:p>
            <a:pPr lvl="1"/>
            <a:r>
              <a:rPr lang="en-US" sz="2000" dirty="0"/>
              <a:t>A runtime self-test </a:t>
            </a:r>
            <a:r>
              <a:rPr lang="en-US" sz="2000" b="1" dirty="0"/>
              <a:t>SEU-induced error detection </a:t>
            </a:r>
            <a:r>
              <a:rPr lang="en-US" sz="2000" dirty="0"/>
              <a:t>mechanism on the AI accelerator</a:t>
            </a:r>
          </a:p>
          <a:p>
            <a:pPr lvl="1"/>
            <a:r>
              <a:rPr lang="en-US" sz="2000" b="1" dirty="0">
                <a:ea typeface="Calibri" panose="020F0502020204030204" pitchFamily="34" charset="0"/>
              </a:rPr>
              <a:t>Dynamic partial reconfiguration to </a:t>
            </a:r>
            <a:r>
              <a:rPr lang="en-US" sz="2000" dirty="0">
                <a:ea typeface="Calibri" panose="020F0502020204030204" pitchFamily="34" charset="0"/>
              </a:rPr>
              <a:t> enable a </a:t>
            </a:r>
            <a:r>
              <a:rPr lang="en-US" sz="2000" b="1" dirty="0">
                <a:ea typeface="Calibri" panose="020F0502020204030204" pitchFamily="34" charset="0"/>
              </a:rPr>
              <a:t>fast and efficient error correction mechanism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/>
              <a:t>A RISCV core monitoring the system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RePAIR  (Reconfigurable Platform for AI Resilience within RISC-V Ecosystem ) platform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99EF800D-B71E-7F8D-3557-0A70B51835D9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205727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60E72-B39C-B637-FBA5-68AE140880B6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303E67-7D54-389D-6825-1517FE82583F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86EE4-8989-BDCA-A8B5-70AC835AA135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68BB74E5-1C8C-2317-70E1-716F328DEEBD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7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376E5-E3CE-D3CF-603E-15A732C9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55B461B3-3F59-41E4-5480-AE02F729B374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355D2D04-69D7-7498-ADFA-BBC2E8EA1C45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RePAIR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9627B68-700C-AEEE-205A-8F73260FFB0D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magine 71">
            <a:extLst>
              <a:ext uri="{FF2B5EF4-FFF2-40B4-BE49-F238E27FC236}">
                <a16:creationId xmlns:a16="http://schemas.microsoft.com/office/drawing/2014/main" id="{FE830033-7362-14FB-3326-7A85E08BF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6591" y="1485162"/>
            <a:ext cx="9445212" cy="4672220"/>
          </a:xfrm>
          <a:prstGeom prst="rect">
            <a:avLst/>
          </a:prstGeom>
        </p:spPr>
      </p:pic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5CB4BE8C-75C2-B50E-1298-95FA080988C3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273411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03BC6-E316-75F7-0871-0A703F8F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ABC3DF-8CD8-89EF-EE2B-BFF6A9E01FEB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471559-59CB-B9A5-A05A-DDF8920940BB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57F189-57CF-A8F9-59FC-42E76858256B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CE16EB20-CF6D-345C-D4B4-59EB7A394E9F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8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B5141E-27CF-246F-FC46-23317E1D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9FE10360-EE3B-81ED-E5AB-2D6408D1E0A3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C60B51BD-568E-E2E5-0FD2-EE65584C4D0D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RePAIR – The RISC-V core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93DAB2A8-E9E8-E9AD-7AD4-1D3D7B2CF1BA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71991F34-5774-42DA-278C-9F2098DCD4BC}"/>
              </a:ext>
            </a:extLst>
          </p:cNvPr>
          <p:cNvSpPr txBox="1"/>
          <p:nvPr/>
        </p:nvSpPr>
        <p:spPr>
          <a:xfrm>
            <a:off x="8374737" y="1175651"/>
            <a:ext cx="3704052" cy="5230949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NEORV32: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Tiny, Highly reconfigurable, and modular 32-bit VHDL-based architecture implementing RV32I ISA.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AXI4-LITE Interface for communication with the TPU and DDR memory.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UART Communication with the Host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GPIO Interfaces for Error Detection and Partial Reconfiguration management.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TMR for Improved Reliability.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89FB9996-D153-F54A-5BB6-BE2A64B86C47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  <p:pic>
        <p:nvPicPr>
          <p:cNvPr id="11" name="Immagine 71">
            <a:extLst>
              <a:ext uri="{FF2B5EF4-FFF2-40B4-BE49-F238E27FC236}">
                <a16:creationId xmlns:a16="http://schemas.microsoft.com/office/drawing/2014/main" id="{BAB9F881-FCA2-6703-31F5-9F357FBE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9829" y="1349829"/>
            <a:ext cx="7952761" cy="3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8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2204-F67E-D2B6-9E30-9EB5AC9F3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DEB93-FFDD-11C6-83C5-430D8D90860F}"/>
              </a:ext>
            </a:extLst>
          </p:cNvPr>
          <p:cNvSpPr/>
          <p:nvPr/>
        </p:nvSpPr>
        <p:spPr>
          <a:xfrm>
            <a:off x="0" y="0"/>
            <a:ext cx="322217" cy="6858000"/>
          </a:xfrm>
          <a:prstGeom prst="rect">
            <a:avLst/>
          </a:prstGeom>
          <a:solidFill>
            <a:srgbClr val="397FB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889F56-F6EE-2E21-18F0-0BC5FF214CA1}"/>
              </a:ext>
            </a:extLst>
          </p:cNvPr>
          <p:cNvCxnSpPr>
            <a:cxnSpLocks/>
          </p:cNvCxnSpPr>
          <p:nvPr/>
        </p:nvCxnSpPr>
        <p:spPr>
          <a:xfrm>
            <a:off x="566057" y="775063"/>
            <a:ext cx="950976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09977A-BC4A-517F-4F9E-B950C9CB80AA}"/>
              </a:ext>
            </a:extLst>
          </p:cNvPr>
          <p:cNvCxnSpPr>
            <a:cxnSpLocks/>
          </p:cNvCxnSpPr>
          <p:nvPr/>
        </p:nvCxnSpPr>
        <p:spPr>
          <a:xfrm>
            <a:off x="696686" y="6257108"/>
            <a:ext cx="108770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33C44CB7-F779-20B0-F601-0B04FA6FBDDA}"/>
              </a:ext>
            </a:extLst>
          </p:cNvPr>
          <p:cNvSpPr txBox="1">
            <a:spLocks/>
          </p:cNvSpPr>
          <p:nvPr/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16562-3206-41B7-B83C-635EBCA5C800}" type="slidenum">
              <a:rPr lang="de-AT" smtClean="0"/>
              <a:pPr algn="r"/>
              <a:t>9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9C3D51-A87E-84F3-C9CD-11CAF2D8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06" y="0"/>
            <a:ext cx="1910127" cy="1680699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C2D97FAB-8935-8E9C-79AB-9D5DFC1E1AF3}"/>
              </a:ext>
            </a:extLst>
          </p:cNvPr>
          <p:cNvSpPr txBox="1">
            <a:spLocks/>
          </p:cNvSpPr>
          <p:nvPr/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E. Vacca</a:t>
            </a:r>
            <a:endParaRPr lang="de-AT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E104D017-15BE-ED69-D170-893757307A8D}"/>
              </a:ext>
            </a:extLst>
          </p:cNvPr>
          <p:cNvSpPr txBox="1">
            <a:spLocks/>
          </p:cNvSpPr>
          <p:nvPr/>
        </p:nvSpPr>
        <p:spPr>
          <a:xfrm>
            <a:off x="517224" y="327330"/>
            <a:ext cx="9367218" cy="50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None/>
              <a:defRPr sz="2800" b="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4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20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q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RePAIR – The AI Accelerator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C81BC42-6593-8939-DEEB-CC03938E11E8}"/>
              </a:ext>
            </a:extLst>
          </p:cNvPr>
          <p:cNvSpPr txBox="1">
            <a:spLocks/>
          </p:cNvSpPr>
          <p:nvPr/>
        </p:nvSpPr>
        <p:spPr>
          <a:xfrm>
            <a:off x="517224" y="1128584"/>
            <a:ext cx="10258806" cy="502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7FB0"/>
              </a:buClr>
              <a:buSzPct val="90000"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7FB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2D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magine 71">
            <a:extLst>
              <a:ext uri="{FF2B5EF4-FFF2-40B4-BE49-F238E27FC236}">
                <a16:creationId xmlns:a16="http://schemas.microsoft.com/office/drawing/2014/main" id="{20F07386-A1DD-6029-63FD-D836AEC0C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9829" y="1349829"/>
            <a:ext cx="7952761" cy="3933956"/>
          </a:xfrm>
          <a:prstGeom prst="rect">
            <a:avLst/>
          </a:prstGeom>
        </p:spPr>
      </p:pic>
      <p:sp>
        <p:nvSpPr>
          <p:cNvPr id="10" name="CasellaDiTesto 25">
            <a:extLst>
              <a:ext uri="{FF2B5EF4-FFF2-40B4-BE49-F238E27FC236}">
                <a16:creationId xmlns:a16="http://schemas.microsoft.com/office/drawing/2014/main" id="{AE136869-1AF4-FF46-F25F-83A5BDEAFAEC}"/>
              </a:ext>
            </a:extLst>
          </p:cNvPr>
          <p:cNvSpPr txBox="1"/>
          <p:nvPr/>
        </p:nvSpPr>
        <p:spPr>
          <a:xfrm>
            <a:off x="8366026" y="1262748"/>
            <a:ext cx="3813407" cy="512934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TinyTPU: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Configurable Systolic Array size, from 6x6 to 14x14 MAC units.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80-bits CISC ISA.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Designed for DNN execution.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Sigmoid activation.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ISA Extension to Support Error Detection capabilities.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 hardware and execution time overhead.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C5A59124-7234-4449-D8BD-2F40FDAEF3FE}"/>
              </a:ext>
            </a:extLst>
          </p:cNvPr>
          <p:cNvSpPr txBox="1">
            <a:spLocks/>
          </p:cNvSpPr>
          <p:nvPr/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/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SEFUW: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SpacE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FPGA Users Workshop</a:t>
            </a:r>
          </a:p>
        </p:txBody>
      </p:sp>
    </p:spTree>
    <p:extLst>
      <p:ext uri="{BB962C8B-B14F-4D97-AF65-F5344CB8AC3E}">
        <p14:creationId xmlns:p14="http://schemas.microsoft.com/office/powerpoint/2010/main" val="280618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Widescreen</PresentationFormat>
  <Paragraphs>294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Franklin Gothic Medium</vt:lpstr>
      <vt:lpstr>HelveticaNeue Regular</vt:lpstr>
      <vt:lpstr>Symbol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Eleonora  Vacca</dc:creator>
  <cp:lastModifiedBy>Eleonora  Vacca</cp:lastModifiedBy>
  <cp:revision>45</cp:revision>
  <dcterms:created xsi:type="dcterms:W3CDTF">2024-09-26T08:52:04Z</dcterms:created>
  <dcterms:modified xsi:type="dcterms:W3CDTF">2025-03-24T10:05:55Z</dcterms:modified>
</cp:coreProperties>
</file>