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9" r:id="rId1"/>
  </p:sldMasterIdLst>
  <p:notesMasterIdLst>
    <p:notesMasterId r:id="rId24"/>
  </p:notesMasterIdLst>
  <p:handoutMasterIdLst>
    <p:handoutMasterId r:id="rId25"/>
  </p:handoutMasterIdLst>
  <p:sldIdLst>
    <p:sldId id="258" r:id="rId2"/>
    <p:sldId id="537" r:id="rId3"/>
    <p:sldId id="538" r:id="rId4"/>
    <p:sldId id="532" r:id="rId5"/>
    <p:sldId id="265" r:id="rId6"/>
    <p:sldId id="423" r:id="rId7"/>
    <p:sldId id="441" r:id="rId8"/>
    <p:sldId id="407" r:id="rId9"/>
    <p:sldId id="486" r:id="rId10"/>
    <p:sldId id="511" r:id="rId11"/>
    <p:sldId id="491" r:id="rId12"/>
    <p:sldId id="535" r:id="rId13"/>
    <p:sldId id="540" r:id="rId14"/>
    <p:sldId id="527" r:id="rId15"/>
    <p:sldId id="493" r:id="rId16"/>
    <p:sldId id="521" r:id="rId17"/>
    <p:sldId id="541" r:id="rId18"/>
    <p:sldId id="525" r:id="rId19"/>
    <p:sldId id="524" r:id="rId20"/>
    <p:sldId id="522" r:id="rId21"/>
    <p:sldId id="529" r:id="rId22"/>
    <p:sldId id="50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54B36D80-8600-4EE0-B52B-4D9F58948456}">
          <p14:sldIdLst>
            <p14:sldId id="258"/>
            <p14:sldId id="537"/>
            <p14:sldId id="538"/>
            <p14:sldId id="532"/>
            <p14:sldId id="265"/>
            <p14:sldId id="423"/>
            <p14:sldId id="441"/>
            <p14:sldId id="407"/>
            <p14:sldId id="486"/>
            <p14:sldId id="511"/>
            <p14:sldId id="491"/>
            <p14:sldId id="535"/>
            <p14:sldId id="540"/>
            <p14:sldId id="527"/>
            <p14:sldId id="493"/>
            <p14:sldId id="521"/>
            <p14:sldId id="541"/>
            <p14:sldId id="525"/>
            <p14:sldId id="524"/>
            <p14:sldId id="522"/>
            <p14:sldId id="529"/>
            <p14:sldId id="500"/>
          </p14:sldIdLst>
        </p14:section>
        <p14:section name="Section sans titre" id="{CF898060-55F7-4903-986B-BA534903CC16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1BA5"/>
    <a:srgbClr val="11C1FF"/>
    <a:srgbClr val="0FF93C"/>
    <a:srgbClr val="F2F2F2"/>
    <a:srgbClr val="E30613"/>
    <a:srgbClr val="AABED8"/>
    <a:srgbClr val="99CCFF"/>
    <a:srgbClr val="EA59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97" autoAdjust="0"/>
  </p:normalViewPr>
  <p:slideViewPr>
    <p:cSldViewPr snapToGrid="0">
      <p:cViewPr varScale="1">
        <p:scale>
          <a:sx n="104" d="100"/>
          <a:sy n="104" d="100"/>
        </p:scale>
        <p:origin x="144" y="2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276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007F0D8-86A2-4C62-9106-111C6BF417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65D3E3F-7CE3-4B27-94D6-9F17B67408B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D0667-82B8-4181-9B5B-D5CEA6A794D7}" type="datetimeFigureOut">
              <a:rPr lang="fr-FR" smtClean="0"/>
              <a:t>27/03/2025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91D6CCC-452A-4FEA-B80F-7A283E8A31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5B208A1-EE0A-4A71-9A54-2663C1A9070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D1B85C-0DAA-4089-9324-669E17453DF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91180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4007E-547C-4B86-94D2-5A4FA9569BAE}" type="datetimeFigureOut">
              <a:rPr lang="fr-FR" smtClean="0"/>
              <a:t>27/03/2025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AE3C9-B7DD-4F5C-BDA6-D067CD5E968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4203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Nm </a:t>
            </a:r>
            <a:r>
              <a:rPr lang="en-US" dirty="0" err="1"/>
              <a:t>processThe</a:t>
            </a:r>
            <a:r>
              <a:rPr lang="en-US" dirty="0"/>
              <a:t> device under cores suited for intensive computations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AE3C9-B7DD-4F5C-BDA6-D067CD5E9680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626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AE3C9-B7DD-4F5C-BDA6-D067CD5E9680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7442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BAE3C9-B7DD-4F5C-BDA6-D067CD5E968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2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AE3C9-B7DD-4F5C-BDA6-D067CD5E9680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363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8A848-6325-CCFE-6226-85F650CBE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52A3AF-3D87-4390-65B4-2C0A38F0CC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541298-71D1-3887-57D1-6C807DC90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9D6CD-4A9F-6B5B-8655-1B15B8EB39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AE3C9-B7DD-4F5C-BDA6-D067CD5E9680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785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55BBF-16B3-1B85-3F46-4234A4C7F5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816B5A0-8AE2-192B-4881-9EB23D4692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3712E9-C4EF-E793-2AD7-B7907B8CEB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7BEDC6-FA5C-016E-0042-A149DDA97D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AE3C9-B7DD-4F5C-BDA6-D067CD5E9680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67027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93A316-B89F-BFAB-2439-4E412FBEB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22DB24-6A56-4A91-8D77-37DD327D99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3909B4-2B56-0BC0-EEF5-F299ABC5B8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3FB00-B416-4CA3-4C84-363A3382C9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AE3C9-B7DD-4F5C-BDA6-D067CD5E9680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49658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0D8BD-A71A-CFFF-52BD-EA953C304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1BD5D5-2FF1-B611-3847-B66D392FD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7646AF-4064-882F-1C45-2DAA74AB32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49C0F-999E-3D1D-DDEA-3ED0840A4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AE3C9-B7DD-4F5C-BDA6-D067CD5E968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8008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A76A5-1DD7-BC5A-8D96-F7C5757AA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84543A-ED96-0530-61D9-B3BAAD5190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F31721-A173-73B8-2528-ABAB66D60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1CD32-7802-F7D3-CB13-88DD70F41D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AE3C9-B7DD-4F5C-BDA6-D067CD5E968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82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678" y="1509472"/>
            <a:ext cx="10515600" cy="75906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3939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345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souligné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5600" y="155162"/>
            <a:ext cx="10515600" cy="370784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1038" y="896296"/>
            <a:ext cx="10515600" cy="5280667"/>
          </a:xfrm>
          <a:prstGeom prst="rect">
            <a:avLst/>
          </a:prstGeom>
        </p:spPr>
        <p:txBody>
          <a:bodyPr/>
          <a:lstStyle>
            <a:lvl1pPr marL="0" indent="-285750">
              <a:spcBef>
                <a:spcPts val="1200"/>
              </a:spcBef>
              <a:buClr>
                <a:srgbClr val="262699"/>
              </a:buClr>
              <a:buFont typeface="Wingdings" panose="05000000000000000000" pitchFamily="2" charset="2"/>
              <a:buChar char="q"/>
              <a:defRPr/>
            </a:lvl1pPr>
            <a:lvl2pPr marL="685800" indent="-228600">
              <a:spcBef>
                <a:spcPts val="600"/>
              </a:spcBef>
              <a:buClr>
                <a:srgbClr val="0D1BA5"/>
              </a:buClr>
              <a:buFont typeface="Wingdings" panose="05000000000000000000" pitchFamily="2" charset="2"/>
              <a:buChar char="q"/>
              <a:defRPr sz="1600">
                <a:solidFill>
                  <a:schemeClr val="bg2">
                    <a:lumMod val="10000"/>
                  </a:schemeClr>
                </a:solidFill>
              </a:defRPr>
            </a:lvl2pPr>
            <a:lvl3pPr marL="1143000" indent="-228600">
              <a:spcBef>
                <a:spcPts val="600"/>
              </a:spcBef>
              <a:buClr>
                <a:srgbClr val="0D1BA5"/>
              </a:buClr>
              <a:buFont typeface="Wingdings" panose="05000000000000000000" pitchFamily="2" charset="2"/>
              <a:buChar char="q"/>
              <a:defRPr sz="1400">
                <a:solidFill>
                  <a:schemeClr val="bg2">
                    <a:lumMod val="10000"/>
                  </a:schemeClr>
                </a:solidFill>
              </a:defRPr>
            </a:lvl3pPr>
            <a:lvl4pPr marL="1600200" indent="-228600">
              <a:spcBef>
                <a:spcPts val="600"/>
              </a:spcBef>
              <a:buClr>
                <a:srgbClr val="0D1BA5"/>
              </a:buClr>
              <a:buFont typeface="Wingdings" panose="05000000000000000000" pitchFamily="2" charset="2"/>
              <a:buChar char="q"/>
              <a:defRPr sz="1200">
                <a:solidFill>
                  <a:schemeClr val="bg2">
                    <a:lumMod val="10000"/>
                  </a:schemeClr>
                </a:solidFill>
              </a:defRPr>
            </a:lvl4pPr>
            <a:lvl5pPr marL="2057400" indent="-228600">
              <a:spcBef>
                <a:spcPts val="600"/>
              </a:spcBef>
              <a:buClr>
                <a:srgbClr val="0D1BA5"/>
              </a:buClr>
              <a:buFont typeface="Wingdings" panose="05000000000000000000" pitchFamily="2" charset="2"/>
              <a:buChar char="q"/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811000" y="6432550"/>
            <a:ext cx="381000" cy="365125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DFC2C-F9B9-0445-A511-DA4552EF3EE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  <p:cxnSp>
        <p:nvCxnSpPr>
          <p:cNvPr id="6" name="Connecteur droit 5"/>
          <p:cNvCxnSpPr/>
          <p:nvPr userDrawn="1"/>
        </p:nvCxnSpPr>
        <p:spPr bwMode="auto">
          <a:xfrm>
            <a:off x="355600" y="602187"/>
            <a:ext cx="11836400" cy="0"/>
          </a:xfrm>
          <a:prstGeom prst="line">
            <a:avLst/>
          </a:prstGeom>
          <a:noFill/>
          <a:ln w="9525" cap="flat" cmpd="sng" algn="ctr">
            <a:solidFill>
              <a:srgbClr val="11489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" name="Connecteur droit 5">
            <a:extLst>
              <a:ext uri="{FF2B5EF4-FFF2-40B4-BE49-F238E27FC236}">
                <a16:creationId xmlns:a16="http://schemas.microsoft.com/office/drawing/2014/main" id="{C6971490-6AF5-0C61-7A53-ECC8D1823999}"/>
              </a:ext>
            </a:extLst>
          </p:cNvPr>
          <p:cNvCxnSpPr/>
          <p:nvPr userDrawn="1"/>
        </p:nvCxnSpPr>
        <p:spPr bwMode="auto">
          <a:xfrm>
            <a:off x="355600" y="6424613"/>
            <a:ext cx="11836400" cy="0"/>
          </a:xfrm>
          <a:prstGeom prst="line">
            <a:avLst/>
          </a:prstGeom>
          <a:noFill/>
          <a:ln w="9525" cap="flat" cmpd="sng" algn="ctr">
            <a:solidFill>
              <a:srgbClr val="11489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D1AF1FF-CDBC-48DE-844B-A774B8446DFF}"/>
              </a:ext>
            </a:extLst>
          </p:cNvPr>
          <p:cNvSpPr txBox="1"/>
          <p:nvPr userDrawn="1"/>
        </p:nvSpPr>
        <p:spPr>
          <a:xfrm>
            <a:off x="10725150" y="6523814"/>
            <a:ext cx="901700" cy="25916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S. ACHAQ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C6D913C-3195-1C0B-F243-1A9D40E2866B}"/>
              </a:ext>
            </a:extLst>
          </p:cNvPr>
          <p:cNvGrpSpPr/>
          <p:nvPr userDrawn="1"/>
        </p:nvGrpSpPr>
        <p:grpSpPr>
          <a:xfrm>
            <a:off x="355600" y="6466921"/>
            <a:ext cx="2852469" cy="365470"/>
            <a:chOff x="2415346" y="4870179"/>
            <a:chExt cx="5252818" cy="673012"/>
          </a:xfrm>
        </p:grpSpPr>
        <p:pic>
          <p:nvPicPr>
            <p:cNvPr id="9" name="Image 7">
              <a:extLst>
                <a:ext uri="{FF2B5EF4-FFF2-40B4-BE49-F238E27FC236}">
                  <a16:creationId xmlns:a16="http://schemas.microsoft.com/office/drawing/2014/main" id="{A38A75AD-C3DB-C810-EAD2-4EAD3849C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172" y="4972597"/>
              <a:ext cx="501650" cy="501650"/>
            </a:xfrm>
            <a:prstGeom prst="rect">
              <a:avLst/>
            </a:prstGeom>
          </p:spPr>
        </p:pic>
        <p:pic>
          <p:nvPicPr>
            <p:cNvPr id="10" name="Image 9" descr="Une image contenant texte, objets métalliques, matériel&#10;&#10;Description générée automatiquement">
              <a:extLst>
                <a:ext uri="{FF2B5EF4-FFF2-40B4-BE49-F238E27FC236}">
                  <a16:creationId xmlns:a16="http://schemas.microsoft.com/office/drawing/2014/main" id="{A47551AF-97DB-63C4-C0C7-EFB6391C09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9029" y="4972597"/>
              <a:ext cx="501650" cy="50165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85C8FFB-2615-8F44-16FA-67E277FEC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5346" y="4921347"/>
              <a:ext cx="1597933" cy="604150"/>
            </a:xfrm>
            <a:prstGeom prst="rect">
              <a:avLst/>
            </a:prstGeom>
          </p:spPr>
        </p:pic>
        <p:pic>
          <p:nvPicPr>
            <p:cNvPr id="12" name="Image 5">
              <a:extLst>
                <a:ext uri="{FF2B5EF4-FFF2-40B4-BE49-F238E27FC236}">
                  <a16:creationId xmlns:a16="http://schemas.microsoft.com/office/drawing/2014/main" id="{E1AB67A0-3562-AC44-2584-B50AAEE87A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2110"/>
            <a:stretch/>
          </p:blipFill>
          <p:spPr>
            <a:xfrm>
              <a:off x="5478447" y="4870179"/>
              <a:ext cx="2189717" cy="67301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61EA145-AD53-CE3D-89FF-F496A5C09748}"/>
              </a:ext>
            </a:extLst>
          </p:cNvPr>
          <p:cNvSpPr txBox="1"/>
          <p:nvPr userDrawn="1"/>
        </p:nvSpPr>
        <p:spPr>
          <a:xfrm>
            <a:off x="3668438" y="6522538"/>
            <a:ext cx="6595262" cy="2032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ResNet50-based testbench development for the SEE evaluation of the AMD Versal SoC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AIEngines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59900" y="642461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E30613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97919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53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E30613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160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2">
              <a:lumMod val="1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769455-B356-A539-D841-301FEFF33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12160"/>
            <a:ext cx="10515600" cy="143815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ResNet50-based testbench development for the SEE evaluation of the AMD Versal SoC </a:t>
            </a:r>
            <a:r>
              <a:rPr lang="en-US" sz="3600" b="1" dirty="0" err="1"/>
              <a:t>AIEngines</a:t>
            </a:r>
            <a:endParaRPr lang="fr-FR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05AC86-B368-ED6B-71A4-FE354EC4E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106" y="3544003"/>
            <a:ext cx="10817788" cy="1500187"/>
          </a:xfrm>
        </p:spPr>
        <p:txBody>
          <a:bodyPr>
            <a:normAutofit/>
          </a:bodyPr>
          <a:lstStyle/>
          <a:p>
            <a:pPr algn="ctr">
              <a:lnSpc>
                <a:spcPts val="1200"/>
              </a:lnSpc>
              <a:spcAft>
                <a:spcPts val="800"/>
              </a:spcAft>
            </a:pPr>
            <a:r>
              <a:rPr lang="en-US" sz="2400" kern="0" dirty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S. Achaq</a:t>
            </a:r>
            <a:r>
              <a:rPr lang="en-US" sz="2400" kern="0" baseline="30000" dirty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1,2</a:t>
            </a:r>
            <a:r>
              <a:rPr lang="en-US" sz="2400" kern="0" dirty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V. Pouget</a:t>
            </a:r>
            <a:r>
              <a:rPr lang="en-US" sz="2400" kern="0" baseline="30000" dirty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kern="0" dirty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L. Artola</a:t>
            </a:r>
            <a:r>
              <a:rPr lang="en-US" sz="2400" kern="0" baseline="30000" dirty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400" kern="0" dirty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Boch</a:t>
            </a:r>
            <a:r>
              <a:rPr lang="en-US" sz="2400" kern="0" baseline="30000" dirty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FR" sz="2400" kern="100" dirty="0">
              <a:solidFill>
                <a:schemeClr val="bg2">
                  <a:lumMod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kern="0" dirty="0">
                <a:solidFill>
                  <a:schemeClr val="bg2">
                    <a:lumMod val="1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 ONERA, Toulouse, France. 2, IES, Univ. Montpellier, CNRS, Montpellier, France.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5A7FE9E-8A26-7DEA-7DD1-9A8C4597FD62}"/>
              </a:ext>
            </a:extLst>
          </p:cNvPr>
          <p:cNvGrpSpPr/>
          <p:nvPr/>
        </p:nvGrpSpPr>
        <p:grpSpPr>
          <a:xfrm>
            <a:off x="2697431" y="4941772"/>
            <a:ext cx="5252818" cy="673012"/>
            <a:chOff x="2415346" y="4870179"/>
            <a:chExt cx="5252818" cy="673012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4996A03-9117-67F7-1CD3-23FD462EE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8172" y="4972597"/>
              <a:ext cx="501650" cy="501650"/>
            </a:xfrm>
            <a:prstGeom prst="rect">
              <a:avLst/>
            </a:prstGeom>
          </p:spPr>
        </p:pic>
        <p:pic>
          <p:nvPicPr>
            <p:cNvPr id="10" name="Image 9" descr="Une image contenant texte, objets métalliques, matériel&#10;&#10;Description générée automatiquement">
              <a:extLst>
                <a:ext uri="{FF2B5EF4-FFF2-40B4-BE49-F238E27FC236}">
                  <a16:creationId xmlns:a16="http://schemas.microsoft.com/office/drawing/2014/main" id="{E6F012EA-CF07-90C6-1ACE-537313495F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9029" y="4972597"/>
              <a:ext cx="501650" cy="5016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1E1EDF5-56DB-D4EE-6E31-228851ACA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5346" y="4921347"/>
              <a:ext cx="1597933" cy="604150"/>
            </a:xfrm>
            <a:prstGeom prst="rect">
              <a:avLst/>
            </a:prstGeom>
          </p:spPr>
        </p:pic>
        <p:pic>
          <p:nvPicPr>
            <p:cNvPr id="9" name="Image 5">
              <a:extLst>
                <a:ext uri="{FF2B5EF4-FFF2-40B4-BE49-F238E27FC236}">
                  <a16:creationId xmlns:a16="http://schemas.microsoft.com/office/drawing/2014/main" id="{F9CC3B98-AEF0-5D46-3639-16CAD380AD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2110"/>
            <a:stretch/>
          </p:blipFill>
          <p:spPr>
            <a:xfrm>
              <a:off x="5478447" y="4870179"/>
              <a:ext cx="2189717" cy="6730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8026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194F8-BAFA-B07D-4063-EEF0C58076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4F4D8-96C4-B265-EACA-2AE89BC66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Embedded ResNet50 - Implementation in Versal 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344A6-E1D1-A555-AB99-C9EF17D2A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656585"/>
            <a:ext cx="10515600" cy="5280667"/>
          </a:xfrm>
        </p:spPr>
        <p:txBody>
          <a:bodyPr>
            <a:normAutofit/>
          </a:bodyPr>
          <a:lstStyle/>
          <a:p>
            <a:pPr marL="514350" indent="-34290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Our objectives:</a:t>
            </a:r>
          </a:p>
          <a:p>
            <a:pPr marL="971550" lvl="1" indent="-34290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Testability, observability and AIE workload modularity</a:t>
            </a:r>
          </a:p>
          <a:p>
            <a:pPr marL="971550" lvl="1" indent="-34290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Not performance!</a:t>
            </a:r>
            <a:endParaRPr lang="en-US" sz="1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514350" indent="-34290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Design choices</a:t>
            </a:r>
          </a:p>
          <a:p>
            <a:pPr marL="971550" lvl="1" indent="-34290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Bare-metal code running on PS</a:t>
            </a:r>
          </a:p>
          <a:p>
            <a:pPr marL="971550" lvl="1" indent="-34290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sym typeface="Symbol" panose="05050102010706020507" pitchFamily="18" charset="2"/>
              </a:rPr>
              <a:t>Using float32 data </a:t>
            </a:r>
          </a:p>
          <a:p>
            <a:pPr marL="1428750" lvl="2" indent="-34290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>
                <a:solidFill>
                  <a:schemeClr val="tx1">
                    <a:lumMod val="50000"/>
                  </a:schemeClr>
                </a:solidFill>
                <a:sym typeface="Symbol" panose="05050102010706020507" pitchFamily="18" charset="2"/>
              </a:rPr>
              <a:t>W</a:t>
            </a:r>
            <a:r>
              <a:rPr lang="en-US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eights 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 80 MB </a:t>
            </a:r>
          </a:p>
          <a:p>
            <a:pPr marL="971550" lvl="1" indent="-342900">
              <a:lnSpc>
                <a:spcPct val="150000"/>
              </a:lnSpc>
              <a:buClr>
                <a:srgbClr val="3333CC">
                  <a:lumMod val="75000"/>
                </a:srgbClr>
              </a:buCl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Mostly software-based bench</a:t>
            </a:r>
          </a:p>
          <a:p>
            <a:pPr marL="1428750" lvl="2" indent="-34290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No use of PL (no proprietary IP)</a:t>
            </a:r>
          </a:p>
          <a:p>
            <a:pPr marL="971550" lvl="1" indent="-34290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Acceleration of the most computation intensive operations</a:t>
            </a:r>
          </a:p>
          <a:p>
            <a:pPr marL="1428750" lvl="2" indent="-34290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ResNet50 convolutions layers and additions delegated to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AIEngines</a:t>
            </a: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1428750" lvl="2" indent="-34290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Data segmentation and parallelizing of operations in an </a:t>
            </a:r>
            <a:r>
              <a:rPr lang="en-US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AIEngine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graph with multiple identical branches</a:t>
            </a:r>
          </a:p>
          <a:p>
            <a:pPr marL="1428750" lvl="2" indent="-34290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171450" indent="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None/>
              <a:defRPr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1371600" lvl="2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1371600" lvl="2" indent="-285750">
              <a:lnSpc>
                <a:spcPct val="150000"/>
              </a:lnSpc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914400" lvl="1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1428750" lvl="2" indent="-3429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971550" lvl="1" indent="-3429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51D3BF-1DEB-1370-3851-7C3762CE32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8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742A5DD-475C-D5D1-AD11-C70A1398180E}"/>
              </a:ext>
            </a:extLst>
          </p:cNvPr>
          <p:cNvGrpSpPr/>
          <p:nvPr/>
        </p:nvGrpSpPr>
        <p:grpSpPr>
          <a:xfrm>
            <a:off x="7326953" y="1986280"/>
            <a:ext cx="4026847" cy="2621279"/>
            <a:chOff x="7559040" y="1727200"/>
            <a:chExt cx="4217036" cy="261980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6D2B6A9-6B9D-FC6E-36B5-4071EA2342D1}"/>
                </a:ext>
              </a:extLst>
            </p:cNvPr>
            <p:cNvSpPr txBox="1"/>
            <p:nvPr/>
          </p:nvSpPr>
          <p:spPr>
            <a:xfrm>
              <a:off x="7559040" y="1727200"/>
              <a:ext cx="4217036" cy="261980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Embedded ResNet50 application  </a:t>
              </a:r>
            </a:p>
            <a:p>
              <a:endPara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4A20A98-35C1-692D-A2BD-4C4B51E176D4}"/>
                </a:ext>
              </a:extLst>
            </p:cNvPr>
            <p:cNvSpPr txBox="1"/>
            <p:nvPr/>
          </p:nvSpPr>
          <p:spPr>
            <a:xfrm>
              <a:off x="7745239" y="2126850"/>
              <a:ext cx="3885529" cy="10898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2">
                  <a:lumMod val="1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2D8355-B47E-BFB6-393C-A46B172B3BC1}"/>
                </a:ext>
              </a:extLst>
            </p:cNvPr>
            <p:cNvSpPr txBox="1"/>
            <p:nvPr/>
          </p:nvSpPr>
          <p:spPr>
            <a:xfrm>
              <a:off x="7730948" y="3324036"/>
              <a:ext cx="3885529" cy="91729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2">
                  <a:lumMod val="1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AIEs</a:t>
              </a:r>
            </a:p>
            <a:p>
              <a:pPr algn="ctr"/>
              <a:endParaRPr lang="en-US" sz="16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6CADC55-3989-18C1-C75A-E219BB363395}"/>
                </a:ext>
              </a:extLst>
            </p:cNvPr>
            <p:cNvSpPr txBox="1"/>
            <p:nvPr/>
          </p:nvSpPr>
          <p:spPr>
            <a:xfrm>
              <a:off x="8145224" y="3641644"/>
              <a:ext cx="3311656" cy="3629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 + add operations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7D7D53-0AD0-A115-EFF0-EF4F385B648B}"/>
                </a:ext>
              </a:extLst>
            </p:cNvPr>
            <p:cNvSpPr txBox="1"/>
            <p:nvPr/>
          </p:nvSpPr>
          <p:spPr>
            <a:xfrm>
              <a:off x="8145224" y="2410022"/>
              <a:ext cx="3311656" cy="5877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txBody>
            <a:bodyPr wrap="square" rtlCol="0">
              <a:noAutofit/>
            </a:bodyPr>
            <a:lstStyle/>
            <a:p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Running ResNet50</a:t>
              </a:r>
            </a:p>
            <a:p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Delegating Conv operations to AIEs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3239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449EFB-608B-5E73-3E99-1D5911261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DC694-3B76-C855-E13C-A41182189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Embedded ResNet50 - </a:t>
            </a:r>
            <a:r>
              <a:rPr lang="en-US" dirty="0"/>
              <a:t>Implementation in Versal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12067-084C-4E31-02D6-A58848914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824" y="871984"/>
            <a:ext cx="11271223" cy="5280667"/>
          </a:xfrm>
        </p:spPr>
        <p:txBody>
          <a:bodyPr>
            <a:normAutofit/>
          </a:bodyPr>
          <a:lstStyle/>
          <a:p>
            <a:pPr marL="457200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AIEs hardware configuration:</a:t>
            </a:r>
          </a:p>
          <a:p>
            <a:pPr marL="914400" lvl="1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Custom AIE graph architecture</a:t>
            </a:r>
          </a:p>
          <a:p>
            <a:pPr marL="1371600" lvl="2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914400" lvl="1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914400" lvl="1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1371600" lvl="2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1371600" lvl="2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1371600" lvl="2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914400" lvl="1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914400" lvl="1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457200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9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457200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9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1371600" lvl="2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1371600" lvl="2" indent="-285750">
              <a:lnSpc>
                <a:spcPct val="150000"/>
              </a:lnSpc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5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914400" lvl="1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1428750" lvl="2" indent="-3429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971550" lvl="1" indent="-3429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EBD8C-134E-8868-5F90-36308EF83A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9</a:t>
            </a:r>
          </a:p>
        </p:txBody>
      </p: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D068F756-D738-39D0-9CFE-9FA467248C1A}"/>
              </a:ext>
            </a:extLst>
          </p:cNvPr>
          <p:cNvGrpSpPr/>
          <p:nvPr/>
        </p:nvGrpSpPr>
        <p:grpSpPr>
          <a:xfrm>
            <a:off x="478487" y="2034198"/>
            <a:ext cx="11084560" cy="3454107"/>
            <a:chOff x="670560" y="1798613"/>
            <a:chExt cx="11084560" cy="3454107"/>
          </a:xfrm>
        </p:grpSpPr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FA415008-B8EB-F7E4-2938-66F9C7B5B547}"/>
                </a:ext>
              </a:extLst>
            </p:cNvPr>
            <p:cNvSpPr/>
            <p:nvPr/>
          </p:nvSpPr>
          <p:spPr>
            <a:xfrm>
              <a:off x="670560" y="2164080"/>
              <a:ext cx="11084560" cy="30886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25DE7EDC-055C-3B99-BFC3-19421BE5C0C2}"/>
                </a:ext>
              </a:extLst>
            </p:cNvPr>
            <p:cNvSpPr txBox="1"/>
            <p:nvPr/>
          </p:nvSpPr>
          <p:spPr>
            <a:xfrm>
              <a:off x="2144984" y="2398299"/>
              <a:ext cx="2545210" cy="30777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ata dispatch AIEs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BC940A53-D401-9962-165E-CCF4B46224C3}"/>
                </a:ext>
              </a:extLst>
            </p:cNvPr>
            <p:cNvSpPr txBox="1"/>
            <p:nvPr/>
          </p:nvSpPr>
          <p:spPr>
            <a:xfrm>
              <a:off x="4944256" y="2414572"/>
              <a:ext cx="1995354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onv AIEs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B0A1407C-B1CB-49A4-9CE8-BAA88AD92FFA}"/>
                </a:ext>
              </a:extLst>
            </p:cNvPr>
            <p:cNvSpPr txBox="1"/>
            <p:nvPr/>
          </p:nvSpPr>
          <p:spPr>
            <a:xfrm>
              <a:off x="7145677" y="2419142"/>
              <a:ext cx="2545210" cy="307777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4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en-US" sz="14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ddition AIEs</a:t>
              </a:r>
            </a:p>
          </p:txBody>
        </p:sp>
        <p:grpSp>
          <p:nvGrpSpPr>
            <p:cNvPr id="220" name="Group 219">
              <a:extLst>
                <a:ext uri="{FF2B5EF4-FFF2-40B4-BE49-F238E27FC236}">
                  <a16:creationId xmlns:a16="http://schemas.microsoft.com/office/drawing/2014/main" id="{4D9CB561-68EA-A52A-86F6-061F667AD72C}"/>
                </a:ext>
              </a:extLst>
            </p:cNvPr>
            <p:cNvGrpSpPr/>
            <p:nvPr/>
          </p:nvGrpSpPr>
          <p:grpSpPr>
            <a:xfrm>
              <a:off x="790355" y="2942153"/>
              <a:ext cx="10755011" cy="1909220"/>
              <a:chOff x="733506" y="2088713"/>
              <a:chExt cx="10755011" cy="1909220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40687731-8EC3-D8D7-3D67-BB847816F058}"/>
                  </a:ext>
                </a:extLst>
              </p:cNvPr>
              <p:cNvGrpSpPr/>
              <p:nvPr/>
            </p:nvGrpSpPr>
            <p:grpSpPr>
              <a:xfrm>
                <a:off x="733506" y="2088713"/>
                <a:ext cx="10755011" cy="1564510"/>
                <a:chOff x="935983" y="4967296"/>
                <a:chExt cx="10755011" cy="1564510"/>
              </a:xfrm>
            </p:grpSpPr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244BE7F3-6353-89F1-6D6A-5718D4F148EB}"/>
                    </a:ext>
                  </a:extLst>
                </p:cNvPr>
                <p:cNvGrpSpPr/>
                <p:nvPr/>
              </p:nvGrpSpPr>
              <p:grpSpPr>
                <a:xfrm>
                  <a:off x="1731378" y="4967296"/>
                  <a:ext cx="9000122" cy="1564510"/>
                  <a:chOff x="2419725" y="4920918"/>
                  <a:chExt cx="9000122" cy="1564510"/>
                </a:xfrm>
              </p:grpSpPr>
              <p:grpSp>
                <p:nvGrpSpPr>
                  <p:cNvPr id="114" name="Group 113">
                    <a:extLst>
                      <a:ext uri="{FF2B5EF4-FFF2-40B4-BE49-F238E27FC236}">
                        <a16:creationId xmlns:a16="http://schemas.microsoft.com/office/drawing/2014/main" id="{2FEF9495-668E-CC79-A2F3-3A4D04A4AC8F}"/>
                      </a:ext>
                    </a:extLst>
                  </p:cNvPr>
                  <p:cNvGrpSpPr/>
                  <p:nvPr/>
                </p:nvGrpSpPr>
                <p:grpSpPr>
                  <a:xfrm>
                    <a:off x="2879865" y="5228336"/>
                    <a:ext cx="2978356" cy="954910"/>
                    <a:chOff x="2879865" y="5228336"/>
                    <a:chExt cx="2978356" cy="954910"/>
                  </a:xfrm>
                </p:grpSpPr>
                <p:sp>
                  <p:nvSpPr>
                    <p:cNvPr id="39" name="Rectangle 38">
                      <a:extLst>
                        <a:ext uri="{FF2B5EF4-FFF2-40B4-BE49-F238E27FC236}">
                          <a16:creationId xmlns:a16="http://schemas.microsoft.com/office/drawing/2014/main" id="{E47D646F-10A1-7D3E-92AA-4447709ED0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879865" y="5552592"/>
                      <a:ext cx="497710" cy="497710"/>
                    </a:xfrm>
                    <a:prstGeom prst="rect">
                      <a:avLst/>
                    </a:prstGeom>
                    <a:solidFill>
                      <a:schemeClr val="accent2">
                        <a:lumMod val="20000"/>
                        <a:lumOff val="8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</a:t>
                      </a:r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grpSp>
                  <p:nvGrpSpPr>
                    <p:cNvPr id="112" name="Group 111">
                      <a:extLst>
                        <a:ext uri="{FF2B5EF4-FFF2-40B4-BE49-F238E27FC236}">
                          <a16:creationId xmlns:a16="http://schemas.microsoft.com/office/drawing/2014/main" id="{AD3782D3-09C9-4953-8F69-6755435E9F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50309" y="5475591"/>
                      <a:ext cx="650110" cy="650110"/>
                      <a:chOff x="3850309" y="5475591"/>
                      <a:chExt cx="650110" cy="650110"/>
                    </a:xfrm>
                  </p:grpSpPr>
                  <p:sp>
                    <p:nvSpPr>
                      <p:cNvPr id="40" name="Rectangle 39">
                        <a:extLst>
                          <a:ext uri="{FF2B5EF4-FFF2-40B4-BE49-F238E27FC236}">
                            <a16:creationId xmlns:a16="http://schemas.microsoft.com/office/drawing/2014/main" id="{3888FE6E-B246-2B3E-CE0E-5CB8F3BDF0E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50309" y="5475591"/>
                        <a:ext cx="497710" cy="497710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55" name="Rectangle 54">
                        <a:extLst>
                          <a:ext uri="{FF2B5EF4-FFF2-40B4-BE49-F238E27FC236}">
                            <a16:creationId xmlns:a16="http://schemas.microsoft.com/office/drawing/2014/main" id="{AA97045B-DF4D-0D20-874D-BE13CE302A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02709" y="5627991"/>
                        <a:ext cx="497710" cy="497710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b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D</a:t>
                        </a:r>
                      </a:p>
                    </p:txBody>
                  </p:sp>
                </p:grpSp>
                <p:grpSp>
                  <p:nvGrpSpPr>
                    <p:cNvPr id="113" name="Group 112">
                      <a:extLst>
                        <a:ext uri="{FF2B5EF4-FFF2-40B4-BE49-F238E27FC236}">
                          <a16:creationId xmlns:a16="http://schemas.microsoft.com/office/drawing/2014/main" id="{C46CBD6A-E3C6-AFD7-4270-D21BCD06B3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903311" y="5228336"/>
                      <a:ext cx="954910" cy="954910"/>
                      <a:chOff x="4903311" y="5228336"/>
                      <a:chExt cx="954910" cy="954910"/>
                    </a:xfrm>
                  </p:grpSpPr>
                  <p:sp>
                    <p:nvSpPr>
                      <p:cNvPr id="42" name="Rectangle 41">
                        <a:extLst>
                          <a:ext uri="{FF2B5EF4-FFF2-40B4-BE49-F238E27FC236}">
                            <a16:creationId xmlns:a16="http://schemas.microsoft.com/office/drawing/2014/main" id="{F153DB4E-BF97-1087-0B30-F7135BB3FEB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903311" y="5228336"/>
                        <a:ext cx="497710" cy="497710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6" name="Rectangle 55">
                        <a:extLst>
                          <a:ext uri="{FF2B5EF4-FFF2-40B4-BE49-F238E27FC236}">
                            <a16:creationId xmlns:a16="http://schemas.microsoft.com/office/drawing/2014/main" id="{CA50EBB4-F7C8-72BA-37DF-743A6F6386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55711" y="5380736"/>
                        <a:ext cx="497710" cy="497710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7" name="Rectangle 56">
                        <a:extLst>
                          <a:ext uri="{FF2B5EF4-FFF2-40B4-BE49-F238E27FC236}">
                            <a16:creationId xmlns:a16="http://schemas.microsoft.com/office/drawing/2014/main" id="{B9A71F85-D946-B607-C61B-E87AA9FDE6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208111" y="5533136"/>
                        <a:ext cx="497710" cy="497710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dirty="0"/>
                      </a:p>
                    </p:txBody>
                  </p:sp>
                  <p:sp>
                    <p:nvSpPr>
                      <p:cNvPr id="58" name="Rectangle 57">
                        <a:extLst>
                          <a:ext uri="{FF2B5EF4-FFF2-40B4-BE49-F238E27FC236}">
                            <a16:creationId xmlns:a16="http://schemas.microsoft.com/office/drawing/2014/main" id="{FAE0FF77-F241-8641-06F8-9E4A82D4AC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360511" y="5685536"/>
                        <a:ext cx="497710" cy="497710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z="1600" b="1" dirty="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a:t>D</a:t>
                        </a:r>
                      </a:p>
                    </p:txBody>
                  </p:sp>
                </p:grpSp>
              </p:grpSp>
              <p:grpSp>
                <p:nvGrpSpPr>
                  <p:cNvPr id="115" name="Group 114">
                    <a:extLst>
                      <a:ext uri="{FF2B5EF4-FFF2-40B4-BE49-F238E27FC236}">
                        <a16:creationId xmlns:a16="http://schemas.microsoft.com/office/drawing/2014/main" id="{C01E42DF-ED06-26B2-CB36-1404B8FE8683}"/>
                      </a:ext>
                    </a:extLst>
                  </p:cNvPr>
                  <p:cNvGrpSpPr/>
                  <p:nvPr/>
                </p:nvGrpSpPr>
                <p:grpSpPr>
                  <a:xfrm>
                    <a:off x="6034945" y="4920918"/>
                    <a:ext cx="1564510" cy="1564510"/>
                    <a:chOff x="6034945" y="4920918"/>
                    <a:chExt cx="1564510" cy="1564510"/>
                  </a:xfrm>
                </p:grpSpPr>
                <p:sp>
                  <p:nvSpPr>
                    <p:cNvPr id="59" name="Rectangle 58">
                      <a:extLst>
                        <a:ext uri="{FF2B5EF4-FFF2-40B4-BE49-F238E27FC236}">
                          <a16:creationId xmlns:a16="http://schemas.microsoft.com/office/drawing/2014/main" id="{A5C73BB9-DF04-01D9-2647-AFA2E99B66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34945" y="4920918"/>
                      <a:ext cx="497710" cy="49771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1" name="Rectangle 60">
                      <a:extLst>
                        <a:ext uri="{FF2B5EF4-FFF2-40B4-BE49-F238E27FC236}">
                          <a16:creationId xmlns:a16="http://schemas.microsoft.com/office/drawing/2014/main" id="{66FA721D-753D-295B-9805-00FCB2C7BA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87345" y="5073318"/>
                      <a:ext cx="497710" cy="49771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2" name="Rectangle 61">
                      <a:extLst>
                        <a:ext uri="{FF2B5EF4-FFF2-40B4-BE49-F238E27FC236}">
                          <a16:creationId xmlns:a16="http://schemas.microsoft.com/office/drawing/2014/main" id="{CAD1B734-CD22-F46D-CEB8-ACF4F7D450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39745" y="5225718"/>
                      <a:ext cx="497710" cy="49771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id="{DA48EE0E-DABF-CC0E-BDC9-BC718249D29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92145" y="5378118"/>
                      <a:ext cx="497710" cy="49771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4" name="Rectangle 63">
                      <a:extLst>
                        <a:ext uri="{FF2B5EF4-FFF2-40B4-BE49-F238E27FC236}">
                          <a16:creationId xmlns:a16="http://schemas.microsoft.com/office/drawing/2014/main" id="{0894A8DB-23DB-598B-B2D1-BF3D4DEAD1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644545" y="5530518"/>
                      <a:ext cx="497710" cy="49771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65" name="Rectangle 64">
                      <a:extLst>
                        <a:ext uri="{FF2B5EF4-FFF2-40B4-BE49-F238E27FC236}">
                          <a16:creationId xmlns:a16="http://schemas.microsoft.com/office/drawing/2014/main" id="{D8509C81-0626-1678-25EE-D3EFFFD9CF5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6945" y="5682918"/>
                      <a:ext cx="497710" cy="49771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6" name="Rectangle 65">
                      <a:extLst>
                        <a:ext uri="{FF2B5EF4-FFF2-40B4-BE49-F238E27FC236}">
                          <a16:creationId xmlns:a16="http://schemas.microsoft.com/office/drawing/2014/main" id="{04E9C933-8676-5F26-D119-B2BEFC2B39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949345" y="5835318"/>
                      <a:ext cx="497710" cy="49771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67" name="Rectangle 66">
                      <a:extLst>
                        <a:ext uri="{FF2B5EF4-FFF2-40B4-BE49-F238E27FC236}">
                          <a16:creationId xmlns:a16="http://schemas.microsoft.com/office/drawing/2014/main" id="{A81DF5F0-D6F9-D116-352D-9B7FC0A120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101745" y="5987718"/>
                      <a:ext cx="497710" cy="497710"/>
                    </a:xfrm>
                    <a:prstGeom prst="rect">
                      <a:avLst/>
                    </a:prstGeom>
                    <a:solidFill>
                      <a:srgbClr val="FFFF00"/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11" name="Group 110">
                    <a:extLst>
                      <a:ext uri="{FF2B5EF4-FFF2-40B4-BE49-F238E27FC236}">
                        <a16:creationId xmlns:a16="http://schemas.microsoft.com/office/drawing/2014/main" id="{A2E71341-C5B5-8E38-1C55-FA243A365186}"/>
                      </a:ext>
                    </a:extLst>
                  </p:cNvPr>
                  <p:cNvGrpSpPr/>
                  <p:nvPr/>
                </p:nvGrpSpPr>
                <p:grpSpPr>
                  <a:xfrm>
                    <a:off x="7868590" y="5230759"/>
                    <a:ext cx="954910" cy="954910"/>
                    <a:chOff x="7868590" y="5230759"/>
                    <a:chExt cx="954910" cy="954910"/>
                  </a:xfrm>
                </p:grpSpPr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95971E65-2552-9DFA-2D89-6D403B4C35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868590" y="5230759"/>
                      <a:ext cx="497710" cy="497710"/>
                    </a:xfrm>
                    <a:prstGeom prst="rect">
                      <a:avLst/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2FCCAAE0-53F7-9AAA-923B-C590DEAAC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0990" y="5383159"/>
                      <a:ext cx="497710" cy="497710"/>
                    </a:xfrm>
                    <a:prstGeom prst="rect">
                      <a:avLst/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CE43B033-6BED-7DD8-F50F-4D2B53804D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73390" y="5535559"/>
                      <a:ext cx="497710" cy="497710"/>
                    </a:xfrm>
                    <a:prstGeom prst="rect">
                      <a:avLst/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97" name="Rectangle 96">
                      <a:extLst>
                        <a:ext uri="{FF2B5EF4-FFF2-40B4-BE49-F238E27FC236}">
                          <a16:creationId xmlns:a16="http://schemas.microsoft.com/office/drawing/2014/main" id="{31B09F7D-8D1B-0B4A-62A4-9B47293F21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325790" y="5687959"/>
                      <a:ext cx="497710" cy="497710"/>
                    </a:xfrm>
                    <a:prstGeom prst="rect">
                      <a:avLst/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p:txBody>
                </p:sp>
              </p:grpSp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id="{ABB1E27A-372B-990E-9340-547A55EA5BFA}"/>
                      </a:ext>
                    </a:extLst>
                  </p:cNvPr>
                  <p:cNvGrpSpPr/>
                  <p:nvPr/>
                </p:nvGrpSpPr>
                <p:grpSpPr>
                  <a:xfrm>
                    <a:off x="9327551" y="5410719"/>
                    <a:ext cx="650110" cy="650110"/>
                    <a:chOff x="9327551" y="5410719"/>
                    <a:chExt cx="650110" cy="650110"/>
                  </a:xfrm>
                </p:grpSpPr>
                <p:sp>
                  <p:nvSpPr>
                    <p:cNvPr id="99" name="Rectangle 98">
                      <a:extLst>
                        <a:ext uri="{FF2B5EF4-FFF2-40B4-BE49-F238E27FC236}">
                          <a16:creationId xmlns:a16="http://schemas.microsoft.com/office/drawing/2014/main" id="{45B7F950-E664-7F32-3681-80BDC317D7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327551" y="5410719"/>
                      <a:ext cx="497710" cy="497710"/>
                    </a:xfrm>
                    <a:prstGeom prst="rect">
                      <a:avLst/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/>
                    </a:p>
                  </p:txBody>
                </p:sp>
                <p:sp>
                  <p:nvSpPr>
                    <p:cNvPr id="100" name="Rectangle 99">
                      <a:extLst>
                        <a:ext uri="{FF2B5EF4-FFF2-40B4-BE49-F238E27FC236}">
                          <a16:creationId xmlns:a16="http://schemas.microsoft.com/office/drawing/2014/main" id="{AB6BF7A8-5D53-A130-660E-557264BB68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479951" y="5563119"/>
                      <a:ext cx="497710" cy="497710"/>
                    </a:xfrm>
                    <a:prstGeom prst="rect">
                      <a:avLst/>
                    </a:prstGeom>
                    <a:solidFill>
                      <a:schemeClr val="accent2">
                        <a:lumMod val="60000"/>
                        <a:lumOff val="40000"/>
                      </a:schemeClr>
                    </a:solidFill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dirty="0">
                        <a:solidFill>
                          <a:schemeClr val="bg2">
                            <a:lumMod val="1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6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/>
                    </a:p>
                  </p:txBody>
                </p:sp>
              </p:grpSp>
              <p:sp>
                <p:nvSpPr>
                  <p:cNvPr id="101" name="Rectangle 100">
                    <a:extLst>
                      <a:ext uri="{FF2B5EF4-FFF2-40B4-BE49-F238E27FC236}">
                        <a16:creationId xmlns:a16="http://schemas.microsoft.com/office/drawing/2014/main" id="{4752723D-061C-EC69-79FE-F03AEA7CB8FF}"/>
                      </a:ext>
                    </a:extLst>
                  </p:cNvPr>
                  <p:cNvSpPr/>
                  <p:nvPr/>
                </p:nvSpPr>
                <p:spPr>
                  <a:xfrm>
                    <a:off x="10478079" y="5496647"/>
                    <a:ext cx="497710" cy="497710"/>
                  </a:xfrm>
                  <a:prstGeom prst="rec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>
                      <a:solidFill>
                        <a:schemeClr val="bg2">
                          <a:lumMod val="10000"/>
                        </a:schemeClr>
                      </a:solidFill>
                    </a:endParaRPr>
                  </a:p>
                  <a:p>
                    <a:pPr algn="ctr"/>
                    <a:r>
                      <a:rPr lang="en-US" sz="16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</a:t>
                    </a:r>
                    <a:endParaRPr lang="en-US" b="1" dirty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8" name="Arrow: Right 107">
                    <a:extLst>
                      <a:ext uri="{FF2B5EF4-FFF2-40B4-BE49-F238E27FC236}">
                        <a16:creationId xmlns:a16="http://schemas.microsoft.com/office/drawing/2014/main" id="{4484A5F1-EDC9-1D7E-37DB-D769E740898A}"/>
                      </a:ext>
                    </a:extLst>
                  </p:cNvPr>
                  <p:cNvSpPr/>
                  <p:nvPr/>
                </p:nvSpPr>
                <p:spPr>
                  <a:xfrm>
                    <a:off x="2419725" y="5752774"/>
                    <a:ext cx="383096" cy="172655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9" name="Arrow: Right 108">
                    <a:extLst>
                      <a:ext uri="{FF2B5EF4-FFF2-40B4-BE49-F238E27FC236}">
                        <a16:creationId xmlns:a16="http://schemas.microsoft.com/office/drawing/2014/main" id="{4AD44B1D-FDD0-241D-AB41-D7C1606E89E4}"/>
                      </a:ext>
                    </a:extLst>
                  </p:cNvPr>
                  <p:cNvSpPr/>
                  <p:nvPr/>
                </p:nvSpPr>
                <p:spPr>
                  <a:xfrm>
                    <a:off x="11036751" y="5636175"/>
                    <a:ext cx="383096" cy="172655"/>
                  </a:xfrm>
                  <a:prstGeom prst="rightArrow">
                    <a:avLst/>
                  </a:prstGeom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7994BE1C-1EAC-8FE7-46FC-407C59BE4ED7}"/>
                    </a:ext>
                  </a:extLst>
                </p:cNvPr>
                <p:cNvSpPr txBox="1"/>
                <p:nvPr/>
              </p:nvSpPr>
              <p:spPr>
                <a:xfrm>
                  <a:off x="935983" y="5758069"/>
                  <a:ext cx="73770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GMIO IN</a:t>
                  </a:r>
                </a:p>
              </p:txBody>
            </p: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F187A54B-8A15-BBBD-B307-5782CE3976F2}"/>
                    </a:ext>
                  </a:extLst>
                </p:cNvPr>
                <p:cNvSpPr txBox="1"/>
                <p:nvPr/>
              </p:nvSpPr>
              <p:spPr>
                <a:xfrm>
                  <a:off x="10796197" y="5649901"/>
                  <a:ext cx="894797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GMIO OUT</a:t>
                  </a:r>
                </a:p>
              </p:txBody>
            </p:sp>
          </p:grpSp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E3F38DEB-1898-855E-954A-B655614820B0}"/>
                  </a:ext>
                </a:extLst>
              </p:cNvPr>
              <p:cNvGrpSpPr/>
              <p:nvPr/>
            </p:nvGrpSpPr>
            <p:grpSpPr>
              <a:xfrm>
                <a:off x="2086096" y="2337568"/>
                <a:ext cx="8117115" cy="1660365"/>
                <a:chOff x="2086096" y="2337568"/>
                <a:chExt cx="8117115" cy="1660365"/>
              </a:xfrm>
            </p:grpSpPr>
            <p:cxnSp>
              <p:nvCxnSpPr>
                <p:cNvPr id="148" name="Straight Arrow Connector 147">
                  <a:extLst>
                    <a:ext uri="{FF2B5EF4-FFF2-40B4-BE49-F238E27FC236}">
                      <a16:creationId xmlns:a16="http://schemas.microsoft.com/office/drawing/2014/main" id="{24F14778-A4BD-C46F-D2CA-D1DEEA8316E0}"/>
                    </a:ext>
                  </a:extLst>
                </p:cNvPr>
                <p:cNvCxnSpPr>
                  <a:cxnSpLocks/>
                  <a:endCxn id="42" idx="1"/>
                </p:cNvCxnSpPr>
                <p:nvPr/>
              </p:nvCxnSpPr>
              <p:spPr>
                <a:xfrm flipV="1">
                  <a:off x="3609595" y="2644986"/>
                  <a:ext cx="402892" cy="18238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5D61705E-0FF6-544D-3D9E-1A9E7118354E}"/>
                    </a:ext>
                  </a:extLst>
                </p:cNvPr>
                <p:cNvSpPr txBox="1"/>
                <p:nvPr/>
              </p:nvSpPr>
              <p:spPr>
                <a:xfrm>
                  <a:off x="2086096" y="3256391"/>
                  <a:ext cx="47893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4FC361D8-4213-FCED-5E2B-A0378E587CDB}"/>
                    </a:ext>
                  </a:extLst>
                </p:cNvPr>
                <p:cNvSpPr txBox="1"/>
                <p:nvPr/>
              </p:nvSpPr>
              <p:spPr>
                <a:xfrm>
                  <a:off x="3184768" y="3293496"/>
                  <a:ext cx="47893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332B8184-8B72-FE20-3206-BFE86684C069}"/>
                    </a:ext>
                  </a:extLst>
                </p:cNvPr>
                <p:cNvSpPr txBox="1"/>
                <p:nvPr/>
              </p:nvSpPr>
              <p:spPr>
                <a:xfrm>
                  <a:off x="4576595" y="3369991"/>
                  <a:ext cx="47893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TextBox 131">
                  <a:extLst>
                    <a:ext uri="{FF2B5EF4-FFF2-40B4-BE49-F238E27FC236}">
                      <a16:creationId xmlns:a16="http://schemas.microsoft.com/office/drawing/2014/main" id="{316FC6B7-F571-A743-66A9-6E6E9C6348C0}"/>
                    </a:ext>
                  </a:extLst>
                </p:cNvPr>
                <p:cNvSpPr txBox="1"/>
                <p:nvPr/>
              </p:nvSpPr>
              <p:spPr>
                <a:xfrm>
                  <a:off x="6403831" y="3690156"/>
                  <a:ext cx="47893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3" name="TextBox 132">
                  <a:extLst>
                    <a:ext uri="{FF2B5EF4-FFF2-40B4-BE49-F238E27FC236}">
                      <a16:creationId xmlns:a16="http://schemas.microsoft.com/office/drawing/2014/main" id="{AB99D108-435E-2E94-D2C1-6AF1D64373D2}"/>
                    </a:ext>
                  </a:extLst>
                </p:cNvPr>
                <p:cNvSpPr txBox="1"/>
                <p:nvPr/>
              </p:nvSpPr>
              <p:spPr>
                <a:xfrm>
                  <a:off x="7649011" y="3432117"/>
                  <a:ext cx="47893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087AC028-6770-DFF6-5405-62ED70E97BBB}"/>
                    </a:ext>
                  </a:extLst>
                </p:cNvPr>
                <p:cNvSpPr txBox="1"/>
                <p:nvPr/>
              </p:nvSpPr>
              <p:spPr>
                <a:xfrm>
                  <a:off x="8765385" y="3278228"/>
                  <a:ext cx="47893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A7F12A0E-BE4D-4DD4-1E3D-B1857393316A}"/>
                    </a:ext>
                  </a:extLst>
                </p:cNvPr>
                <p:cNvSpPr txBox="1"/>
                <p:nvPr/>
              </p:nvSpPr>
              <p:spPr>
                <a:xfrm>
                  <a:off x="9724281" y="3164501"/>
                  <a:ext cx="47893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dirty="0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sz="160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40" name="Straight Arrow Connector 139">
                  <a:extLst>
                    <a:ext uri="{FF2B5EF4-FFF2-40B4-BE49-F238E27FC236}">
                      <a16:creationId xmlns:a16="http://schemas.microsoft.com/office/drawing/2014/main" id="{57FA800D-BAD7-BDD0-51AD-C3EC23B686A7}"/>
                    </a:ext>
                  </a:extLst>
                </p:cNvPr>
                <p:cNvCxnSpPr>
                  <a:stCxn id="39" idx="3"/>
                </p:cNvCxnSpPr>
                <p:nvPr/>
              </p:nvCxnSpPr>
              <p:spPr>
                <a:xfrm flipV="1">
                  <a:off x="2486751" y="2910173"/>
                  <a:ext cx="472734" cy="5906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Arrow Connector 141">
                  <a:extLst>
                    <a:ext uri="{FF2B5EF4-FFF2-40B4-BE49-F238E27FC236}">
                      <a16:creationId xmlns:a16="http://schemas.microsoft.com/office/drawing/2014/main" id="{AFE5EFB4-9D08-A3C2-8F9E-7D233D99B0CC}"/>
                    </a:ext>
                  </a:extLst>
                </p:cNvPr>
                <p:cNvCxnSpPr>
                  <a:stCxn id="39" idx="3"/>
                  <a:endCxn id="55" idx="1"/>
                </p:cNvCxnSpPr>
                <p:nvPr/>
              </p:nvCxnSpPr>
              <p:spPr>
                <a:xfrm>
                  <a:off x="2486751" y="2969242"/>
                  <a:ext cx="625134" cy="7539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Arrow Connector 143">
                  <a:extLst>
                    <a:ext uri="{FF2B5EF4-FFF2-40B4-BE49-F238E27FC236}">
                      <a16:creationId xmlns:a16="http://schemas.microsoft.com/office/drawing/2014/main" id="{FFC9C84B-DD86-43FA-0328-21FC7118E1EF}"/>
                    </a:ext>
                  </a:extLst>
                </p:cNvPr>
                <p:cNvCxnSpPr>
                  <a:stCxn id="55" idx="3"/>
                  <a:endCxn id="58" idx="1"/>
                </p:cNvCxnSpPr>
                <p:nvPr/>
              </p:nvCxnSpPr>
              <p:spPr>
                <a:xfrm>
                  <a:off x="3609595" y="3044641"/>
                  <a:ext cx="860092" cy="5754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Arrow Connector 145">
                  <a:extLst>
                    <a:ext uri="{FF2B5EF4-FFF2-40B4-BE49-F238E27FC236}">
                      <a16:creationId xmlns:a16="http://schemas.microsoft.com/office/drawing/2014/main" id="{242A7D1E-EEF1-FC47-83D3-D187359C25B6}"/>
                    </a:ext>
                  </a:extLst>
                </p:cNvPr>
                <p:cNvCxnSpPr>
                  <a:stCxn id="55" idx="3"/>
                  <a:endCxn id="57" idx="1"/>
                </p:cNvCxnSpPr>
                <p:nvPr/>
              </p:nvCxnSpPr>
              <p:spPr>
                <a:xfrm flipV="1">
                  <a:off x="3609595" y="2949786"/>
                  <a:ext cx="707692" cy="9485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Arrow Connector 149">
                  <a:extLst>
                    <a:ext uri="{FF2B5EF4-FFF2-40B4-BE49-F238E27FC236}">
                      <a16:creationId xmlns:a16="http://schemas.microsoft.com/office/drawing/2014/main" id="{1CE00B5F-D8D5-5FE3-F80B-00F170E61A50}"/>
                    </a:ext>
                  </a:extLst>
                </p:cNvPr>
                <p:cNvCxnSpPr>
                  <a:cxnSpLocks/>
                  <a:endCxn id="56" idx="1"/>
                </p:cNvCxnSpPr>
                <p:nvPr/>
              </p:nvCxnSpPr>
              <p:spPr>
                <a:xfrm flipV="1">
                  <a:off x="3609595" y="2797386"/>
                  <a:ext cx="555292" cy="9383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traight Arrow Connector 153">
                  <a:extLst>
                    <a:ext uri="{FF2B5EF4-FFF2-40B4-BE49-F238E27FC236}">
                      <a16:creationId xmlns:a16="http://schemas.microsoft.com/office/drawing/2014/main" id="{68400719-F589-DF5D-78D5-151F2CAEC53E}"/>
                    </a:ext>
                  </a:extLst>
                </p:cNvPr>
                <p:cNvCxnSpPr>
                  <a:stCxn id="58" idx="3"/>
                  <a:endCxn id="67" idx="1"/>
                </p:cNvCxnSpPr>
                <p:nvPr/>
              </p:nvCxnSpPr>
              <p:spPr>
                <a:xfrm>
                  <a:off x="4967397" y="3102186"/>
                  <a:ext cx="1243524" cy="30218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Arrow Connector 155">
                  <a:extLst>
                    <a:ext uri="{FF2B5EF4-FFF2-40B4-BE49-F238E27FC236}">
                      <a16:creationId xmlns:a16="http://schemas.microsoft.com/office/drawing/2014/main" id="{82FACE9B-A0C7-DFCC-09EA-2A844955829F}"/>
                    </a:ext>
                  </a:extLst>
                </p:cNvPr>
                <p:cNvCxnSpPr>
                  <a:endCxn id="66" idx="1"/>
                </p:cNvCxnSpPr>
                <p:nvPr/>
              </p:nvCxnSpPr>
              <p:spPr>
                <a:xfrm>
                  <a:off x="4967397" y="3076224"/>
                  <a:ext cx="1091124" cy="17574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Arrow Connector 157">
                  <a:extLst>
                    <a:ext uri="{FF2B5EF4-FFF2-40B4-BE49-F238E27FC236}">
                      <a16:creationId xmlns:a16="http://schemas.microsoft.com/office/drawing/2014/main" id="{AE69FF8F-E449-2162-C269-7219AF6E65AD}"/>
                    </a:ext>
                  </a:extLst>
                </p:cNvPr>
                <p:cNvCxnSpPr>
                  <a:cxnSpLocks/>
                  <a:endCxn id="65" idx="1"/>
                </p:cNvCxnSpPr>
                <p:nvPr/>
              </p:nvCxnSpPr>
              <p:spPr>
                <a:xfrm>
                  <a:off x="4976760" y="2966119"/>
                  <a:ext cx="929361" cy="13344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Arrow Connector 163">
                  <a:extLst>
                    <a:ext uri="{FF2B5EF4-FFF2-40B4-BE49-F238E27FC236}">
                      <a16:creationId xmlns:a16="http://schemas.microsoft.com/office/drawing/2014/main" id="{038B6AAF-0F1D-1F71-E2FD-9C7A7F610053}"/>
                    </a:ext>
                  </a:extLst>
                </p:cNvPr>
                <p:cNvCxnSpPr>
                  <a:cxnSpLocks/>
                  <a:endCxn id="64" idx="1"/>
                </p:cNvCxnSpPr>
                <p:nvPr/>
              </p:nvCxnSpPr>
              <p:spPr>
                <a:xfrm>
                  <a:off x="4967397" y="2947168"/>
                  <a:ext cx="786324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Straight Arrow Connector 167">
                  <a:extLst>
                    <a:ext uri="{FF2B5EF4-FFF2-40B4-BE49-F238E27FC236}">
                      <a16:creationId xmlns:a16="http://schemas.microsoft.com/office/drawing/2014/main" id="{953C162E-CE98-2E5C-AB1E-E1106DE435FD}"/>
                    </a:ext>
                  </a:extLst>
                </p:cNvPr>
                <p:cNvCxnSpPr>
                  <a:cxnSpLocks/>
                  <a:endCxn id="63" idx="1"/>
                </p:cNvCxnSpPr>
                <p:nvPr/>
              </p:nvCxnSpPr>
              <p:spPr>
                <a:xfrm>
                  <a:off x="4820596" y="2793459"/>
                  <a:ext cx="780725" cy="130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Arrow Connector 169">
                  <a:extLst>
                    <a:ext uri="{FF2B5EF4-FFF2-40B4-BE49-F238E27FC236}">
                      <a16:creationId xmlns:a16="http://schemas.microsoft.com/office/drawing/2014/main" id="{ED59741F-A29D-6E75-67A6-5783FDC0B770}"/>
                    </a:ext>
                  </a:extLst>
                </p:cNvPr>
                <p:cNvCxnSpPr>
                  <a:cxnSpLocks/>
                  <a:endCxn id="62" idx="1"/>
                </p:cNvCxnSpPr>
                <p:nvPr/>
              </p:nvCxnSpPr>
              <p:spPr>
                <a:xfrm flipV="1">
                  <a:off x="4812777" y="2642368"/>
                  <a:ext cx="636144" cy="13441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Straight Arrow Connector 171">
                  <a:extLst>
                    <a:ext uri="{FF2B5EF4-FFF2-40B4-BE49-F238E27FC236}">
                      <a16:creationId xmlns:a16="http://schemas.microsoft.com/office/drawing/2014/main" id="{7550264A-2446-5263-E38B-D707237C7E8A}"/>
                    </a:ext>
                  </a:extLst>
                </p:cNvPr>
                <p:cNvCxnSpPr>
                  <a:cxnSpLocks/>
                  <a:endCxn id="59" idx="1"/>
                </p:cNvCxnSpPr>
                <p:nvPr/>
              </p:nvCxnSpPr>
              <p:spPr>
                <a:xfrm flipV="1">
                  <a:off x="4660377" y="2337568"/>
                  <a:ext cx="483744" cy="28145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Arrow Connector 173">
                  <a:extLst>
                    <a:ext uri="{FF2B5EF4-FFF2-40B4-BE49-F238E27FC236}">
                      <a16:creationId xmlns:a16="http://schemas.microsoft.com/office/drawing/2014/main" id="{89E87592-C8F7-7435-E8E4-11ECDC8960EF}"/>
                    </a:ext>
                  </a:extLst>
                </p:cNvPr>
                <p:cNvCxnSpPr>
                  <a:cxnSpLocks/>
                  <a:endCxn id="61" idx="1"/>
                </p:cNvCxnSpPr>
                <p:nvPr/>
              </p:nvCxnSpPr>
              <p:spPr>
                <a:xfrm flipV="1">
                  <a:off x="4657130" y="2489968"/>
                  <a:ext cx="639391" cy="12594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Arrow Connector 179">
                  <a:extLst>
                    <a:ext uri="{FF2B5EF4-FFF2-40B4-BE49-F238E27FC236}">
                      <a16:creationId xmlns:a16="http://schemas.microsoft.com/office/drawing/2014/main" id="{42B8336D-9445-EC7D-0BB5-CCBFC5AA53AD}"/>
                    </a:ext>
                  </a:extLst>
                </p:cNvPr>
                <p:cNvCxnSpPr>
                  <a:stCxn id="67" idx="3"/>
                  <a:endCxn id="97" idx="1"/>
                </p:cNvCxnSpPr>
                <p:nvPr/>
              </p:nvCxnSpPr>
              <p:spPr>
                <a:xfrm flipV="1">
                  <a:off x="6708631" y="3104609"/>
                  <a:ext cx="726335" cy="29975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Arrow Connector 181">
                  <a:extLst>
                    <a:ext uri="{FF2B5EF4-FFF2-40B4-BE49-F238E27FC236}">
                      <a16:creationId xmlns:a16="http://schemas.microsoft.com/office/drawing/2014/main" id="{C3D30E0E-C9CA-F18E-3881-842B4C99264D}"/>
                    </a:ext>
                  </a:extLst>
                </p:cNvPr>
                <p:cNvCxnSpPr>
                  <a:cxnSpLocks/>
                  <a:endCxn id="97" idx="1"/>
                </p:cNvCxnSpPr>
                <p:nvPr/>
              </p:nvCxnSpPr>
              <p:spPr>
                <a:xfrm flipV="1">
                  <a:off x="6708631" y="3104609"/>
                  <a:ext cx="726335" cy="157855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Straight Arrow Connector 183">
                  <a:extLst>
                    <a:ext uri="{FF2B5EF4-FFF2-40B4-BE49-F238E27FC236}">
                      <a16:creationId xmlns:a16="http://schemas.microsoft.com/office/drawing/2014/main" id="{9B3A5424-01C6-B1E3-4EE2-CA63F010219F}"/>
                    </a:ext>
                  </a:extLst>
                </p:cNvPr>
                <p:cNvCxnSpPr>
                  <a:cxnSpLocks/>
                  <a:endCxn id="96" idx="1"/>
                </p:cNvCxnSpPr>
                <p:nvPr/>
              </p:nvCxnSpPr>
              <p:spPr>
                <a:xfrm flipV="1">
                  <a:off x="6556231" y="2952209"/>
                  <a:ext cx="726335" cy="12759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Arrow Connector 185">
                  <a:extLst>
                    <a:ext uri="{FF2B5EF4-FFF2-40B4-BE49-F238E27FC236}">
                      <a16:creationId xmlns:a16="http://schemas.microsoft.com/office/drawing/2014/main" id="{E4109A10-6CB0-30BF-6E48-ED100FCEA25D}"/>
                    </a:ext>
                  </a:extLst>
                </p:cNvPr>
                <p:cNvCxnSpPr>
                  <a:cxnSpLocks/>
                  <a:endCxn id="96" idx="1"/>
                </p:cNvCxnSpPr>
                <p:nvPr/>
              </p:nvCxnSpPr>
              <p:spPr>
                <a:xfrm flipV="1">
                  <a:off x="6403831" y="2952209"/>
                  <a:ext cx="878735" cy="10496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Arrow Connector 187">
                  <a:extLst>
                    <a:ext uri="{FF2B5EF4-FFF2-40B4-BE49-F238E27FC236}">
                      <a16:creationId xmlns:a16="http://schemas.microsoft.com/office/drawing/2014/main" id="{CED90803-A07D-FDBE-AEDD-22D568DFDC71}"/>
                    </a:ext>
                  </a:extLst>
                </p:cNvPr>
                <p:cNvCxnSpPr>
                  <a:cxnSpLocks/>
                  <a:endCxn id="95" idx="1"/>
                </p:cNvCxnSpPr>
                <p:nvPr/>
              </p:nvCxnSpPr>
              <p:spPr>
                <a:xfrm>
                  <a:off x="6251431" y="2788345"/>
                  <a:ext cx="878735" cy="1146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Straight Arrow Connector 189">
                  <a:extLst>
                    <a:ext uri="{FF2B5EF4-FFF2-40B4-BE49-F238E27FC236}">
                      <a16:creationId xmlns:a16="http://schemas.microsoft.com/office/drawing/2014/main" id="{34664B44-4F54-5138-08C5-B52F096FB113}"/>
                    </a:ext>
                  </a:extLst>
                </p:cNvPr>
                <p:cNvCxnSpPr>
                  <a:cxnSpLocks/>
                  <a:endCxn id="95" idx="1"/>
                </p:cNvCxnSpPr>
                <p:nvPr/>
              </p:nvCxnSpPr>
              <p:spPr>
                <a:xfrm>
                  <a:off x="6096000" y="2633217"/>
                  <a:ext cx="1034166" cy="16659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Arrow Connector 191">
                  <a:extLst>
                    <a:ext uri="{FF2B5EF4-FFF2-40B4-BE49-F238E27FC236}">
                      <a16:creationId xmlns:a16="http://schemas.microsoft.com/office/drawing/2014/main" id="{AF062EF7-2F36-8B30-961B-3A18DA865E26}"/>
                    </a:ext>
                  </a:extLst>
                </p:cNvPr>
                <p:cNvCxnSpPr>
                  <a:cxnSpLocks/>
                  <a:endCxn id="94" idx="1"/>
                </p:cNvCxnSpPr>
                <p:nvPr/>
              </p:nvCxnSpPr>
              <p:spPr>
                <a:xfrm>
                  <a:off x="5943600" y="2487350"/>
                  <a:ext cx="1034166" cy="16005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Arrow Connector 193">
                  <a:extLst>
                    <a:ext uri="{FF2B5EF4-FFF2-40B4-BE49-F238E27FC236}">
                      <a16:creationId xmlns:a16="http://schemas.microsoft.com/office/drawing/2014/main" id="{429B87A6-F05D-1620-A667-B442AF98BA42}"/>
                    </a:ext>
                  </a:extLst>
                </p:cNvPr>
                <p:cNvCxnSpPr>
                  <a:cxnSpLocks/>
                  <a:endCxn id="94" idx="1"/>
                </p:cNvCxnSpPr>
                <p:nvPr/>
              </p:nvCxnSpPr>
              <p:spPr>
                <a:xfrm>
                  <a:off x="5791200" y="2353105"/>
                  <a:ext cx="1186566" cy="29430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Arrow Connector 203">
                  <a:extLst>
                    <a:ext uri="{FF2B5EF4-FFF2-40B4-BE49-F238E27FC236}">
                      <a16:creationId xmlns:a16="http://schemas.microsoft.com/office/drawing/2014/main" id="{D98B83D1-E4CC-14AF-63FA-268C156C0546}"/>
                    </a:ext>
                  </a:extLst>
                </p:cNvPr>
                <p:cNvCxnSpPr>
                  <a:stCxn id="97" idx="3"/>
                  <a:endCxn id="100" idx="1"/>
                </p:cNvCxnSpPr>
                <p:nvPr/>
              </p:nvCxnSpPr>
              <p:spPr>
                <a:xfrm flipV="1">
                  <a:off x="7932676" y="2979769"/>
                  <a:ext cx="656451" cy="12484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Arrow Connector 205">
                  <a:extLst>
                    <a:ext uri="{FF2B5EF4-FFF2-40B4-BE49-F238E27FC236}">
                      <a16:creationId xmlns:a16="http://schemas.microsoft.com/office/drawing/2014/main" id="{57186754-C24E-C20A-B98F-3D48F992E1B2}"/>
                    </a:ext>
                  </a:extLst>
                </p:cNvPr>
                <p:cNvCxnSpPr>
                  <a:cxnSpLocks/>
                  <a:endCxn id="100" idx="1"/>
                </p:cNvCxnSpPr>
                <p:nvPr/>
              </p:nvCxnSpPr>
              <p:spPr>
                <a:xfrm>
                  <a:off x="7932676" y="2976625"/>
                  <a:ext cx="656451" cy="314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8" name="Straight Arrow Connector 207">
                  <a:extLst>
                    <a:ext uri="{FF2B5EF4-FFF2-40B4-BE49-F238E27FC236}">
                      <a16:creationId xmlns:a16="http://schemas.microsoft.com/office/drawing/2014/main" id="{C39A02F6-674B-A9FA-0AA7-0A59BD3447D7}"/>
                    </a:ext>
                  </a:extLst>
                </p:cNvPr>
                <p:cNvCxnSpPr>
                  <a:cxnSpLocks/>
                  <a:endCxn id="99" idx="1"/>
                </p:cNvCxnSpPr>
                <p:nvPr/>
              </p:nvCxnSpPr>
              <p:spPr>
                <a:xfrm>
                  <a:off x="7780276" y="2803970"/>
                  <a:ext cx="656451" cy="23399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Arrow Connector 209">
                  <a:extLst>
                    <a:ext uri="{FF2B5EF4-FFF2-40B4-BE49-F238E27FC236}">
                      <a16:creationId xmlns:a16="http://schemas.microsoft.com/office/drawing/2014/main" id="{12C2B6F7-4A9D-CFA0-2E60-83E24AA294F5}"/>
                    </a:ext>
                  </a:extLst>
                </p:cNvPr>
                <p:cNvCxnSpPr>
                  <a:cxnSpLocks/>
                  <a:endCxn id="99" idx="1"/>
                </p:cNvCxnSpPr>
                <p:nvPr/>
              </p:nvCxnSpPr>
              <p:spPr>
                <a:xfrm>
                  <a:off x="7627876" y="2664442"/>
                  <a:ext cx="808851" cy="162927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Arrow Connector 214">
                  <a:extLst>
                    <a:ext uri="{FF2B5EF4-FFF2-40B4-BE49-F238E27FC236}">
                      <a16:creationId xmlns:a16="http://schemas.microsoft.com/office/drawing/2014/main" id="{4E48B959-862D-E3F7-C81D-A41A422DE76B}"/>
                    </a:ext>
                  </a:extLst>
                </p:cNvPr>
                <p:cNvCxnSpPr>
                  <a:stCxn id="100" idx="3"/>
                  <a:endCxn id="101" idx="1"/>
                </p:cNvCxnSpPr>
                <p:nvPr/>
              </p:nvCxnSpPr>
              <p:spPr>
                <a:xfrm flipV="1">
                  <a:off x="9086837" y="2913297"/>
                  <a:ext cx="500418" cy="66472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Arrow Connector 216">
                  <a:extLst>
                    <a:ext uri="{FF2B5EF4-FFF2-40B4-BE49-F238E27FC236}">
                      <a16:creationId xmlns:a16="http://schemas.microsoft.com/office/drawing/2014/main" id="{53BDDBA4-9586-9E68-D4F5-D9361B457C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089485" y="2850713"/>
                  <a:ext cx="500418" cy="62584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A4726074-A95F-4AFF-DB9D-7F75F288440C}"/>
                </a:ext>
              </a:extLst>
            </p:cNvPr>
            <p:cNvGrpSpPr/>
            <p:nvPr/>
          </p:nvGrpSpPr>
          <p:grpSpPr>
            <a:xfrm rot="16200000">
              <a:off x="5933428" y="216139"/>
              <a:ext cx="363884" cy="9519130"/>
              <a:chOff x="960699" y="2569580"/>
              <a:chExt cx="363884" cy="1669893"/>
            </a:xfrm>
          </p:grpSpPr>
          <p:sp>
            <p:nvSpPr>
              <p:cNvPr id="222" name="Arrow: Down 221">
                <a:extLst>
                  <a:ext uri="{FF2B5EF4-FFF2-40B4-BE49-F238E27FC236}">
                    <a16:creationId xmlns:a16="http://schemas.microsoft.com/office/drawing/2014/main" id="{764581AE-AFCF-7879-96ED-F6E0D6254B9E}"/>
                  </a:ext>
                </a:extLst>
              </p:cNvPr>
              <p:cNvSpPr/>
              <p:nvPr/>
            </p:nvSpPr>
            <p:spPr>
              <a:xfrm>
                <a:off x="960699" y="2569580"/>
                <a:ext cx="363884" cy="1669893"/>
              </a:xfrm>
              <a:prstGeom prst="down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339643FC-B75F-D8DC-3CE2-64E2A4E47E67}"/>
                  </a:ext>
                </a:extLst>
              </p:cNvPr>
              <p:cNvSpPr txBox="1"/>
              <p:nvPr/>
            </p:nvSpPr>
            <p:spPr>
              <a:xfrm rot="5400000">
                <a:off x="1047546" y="3117439"/>
                <a:ext cx="18059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Data flow</a:t>
                </a:r>
              </a:p>
            </p:txBody>
          </p:sp>
        </p:grp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6A60C796-181F-99E5-BF96-D5CB01AD4AEA}"/>
                </a:ext>
              </a:extLst>
            </p:cNvPr>
            <p:cNvSpPr txBox="1"/>
            <p:nvPr/>
          </p:nvSpPr>
          <p:spPr>
            <a:xfrm>
              <a:off x="4350958" y="1798613"/>
              <a:ext cx="3453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10000"/>
                    </a:schemeClr>
                  </a:solidFill>
                </a:rPr>
                <a:t>One branch of the AIE Graph</a:t>
              </a:r>
            </a:p>
          </p:txBody>
        </p: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8B5CB638-60F8-3853-B49C-CBB2E10BF287}"/>
                </a:ext>
              </a:extLst>
            </p:cNvPr>
            <p:cNvSpPr txBox="1"/>
            <p:nvPr/>
          </p:nvSpPr>
          <p:spPr>
            <a:xfrm>
              <a:off x="10731500" y="2331849"/>
              <a:ext cx="10236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2">
                      <a:lumMod val="10000"/>
                    </a:schemeClr>
                  </a:solidFill>
                </a:rPr>
                <a:t>22 AIEs used</a:t>
              </a:r>
            </a:p>
          </p:txBody>
        </p:sp>
      </p:grpSp>
      <p:pic>
        <p:nvPicPr>
          <p:cNvPr id="232" name="Picture 231">
            <a:extLst>
              <a:ext uri="{FF2B5EF4-FFF2-40B4-BE49-F238E27FC236}">
                <a16:creationId xmlns:a16="http://schemas.microsoft.com/office/drawing/2014/main" id="{CA3C4276-D0FC-CA63-922B-285E88F0F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47" y="3295853"/>
            <a:ext cx="603636" cy="603636"/>
          </a:xfrm>
          <a:prstGeom prst="rect">
            <a:avLst/>
          </a:prstGeom>
        </p:spPr>
      </p:pic>
      <p:pic>
        <p:nvPicPr>
          <p:cNvPr id="233" name="Picture 232">
            <a:extLst>
              <a:ext uri="{FF2B5EF4-FFF2-40B4-BE49-F238E27FC236}">
                <a16:creationId xmlns:a16="http://schemas.microsoft.com/office/drawing/2014/main" id="{AF5FA384-2B80-ACB2-5B75-9C2C604E1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8917" y="3265503"/>
            <a:ext cx="603636" cy="60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27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48B35-414F-9DE0-48EB-F055F9A2C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A9D4E-67FD-85B7-462A-20D0A8BC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Embedded ResNet50 - </a:t>
            </a:r>
            <a:r>
              <a:rPr lang="en-US" dirty="0"/>
              <a:t>Implementation in Versal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F6A70A-B381-D84E-C1D6-38F08185E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31" y="595395"/>
            <a:ext cx="10515600" cy="5280667"/>
          </a:xfrm>
        </p:spPr>
        <p:txBody>
          <a:bodyPr/>
          <a:lstStyle/>
          <a:p>
            <a:pPr marL="457200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Customizable AIEs occupancy</a:t>
            </a:r>
          </a:p>
          <a:p>
            <a:pPr marL="914400" lvl="1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7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Up to</a:t>
            </a:r>
            <a:r>
              <a:rPr lang="en-US" sz="17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16</a:t>
            </a:r>
            <a:r>
              <a:rPr lang="en-US" sz="17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branches can be implemented, using </a:t>
            </a:r>
            <a:r>
              <a:rPr lang="en-US" sz="17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352 AIEs </a:t>
            </a:r>
            <a:r>
              <a:rPr lang="en-US" sz="17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out of the 400 available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109825-1864-57F7-485A-2D8CACE80D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10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0F30B61-5642-27D1-1E29-1EC33BCF6996}"/>
              </a:ext>
            </a:extLst>
          </p:cNvPr>
          <p:cNvGrpSpPr/>
          <p:nvPr/>
        </p:nvGrpSpPr>
        <p:grpSpPr>
          <a:xfrm>
            <a:off x="1840375" y="2110594"/>
            <a:ext cx="5147163" cy="401302"/>
            <a:chOff x="588017" y="1915693"/>
            <a:chExt cx="6420286" cy="50056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9D15A7-7AC0-5975-5C92-83E39CFD5830}"/>
                </a:ext>
              </a:extLst>
            </p:cNvPr>
            <p:cNvSpPr/>
            <p:nvPr/>
          </p:nvSpPr>
          <p:spPr>
            <a:xfrm>
              <a:off x="1922884" y="1918545"/>
              <a:ext cx="497710" cy="4977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105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C47EB80-C1BB-48B2-5B7D-B199102120E6}"/>
                </a:ext>
              </a:extLst>
            </p:cNvPr>
            <p:cNvSpPr/>
            <p:nvPr/>
          </p:nvSpPr>
          <p:spPr>
            <a:xfrm>
              <a:off x="4961861" y="1915693"/>
              <a:ext cx="497710" cy="49771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0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105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dirty="0"/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:a16="http://schemas.microsoft.com/office/drawing/2014/main" id="{87589A0A-77F7-57F6-CEBC-68F0389BFD64}"/>
                </a:ext>
              </a:extLst>
            </p:cNvPr>
            <p:cNvSpPr/>
            <p:nvPr/>
          </p:nvSpPr>
          <p:spPr>
            <a:xfrm>
              <a:off x="1393677" y="2111344"/>
              <a:ext cx="383096" cy="17265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5" name="Arrow: Right 14">
              <a:extLst>
                <a:ext uri="{FF2B5EF4-FFF2-40B4-BE49-F238E27FC236}">
                  <a16:creationId xmlns:a16="http://schemas.microsoft.com/office/drawing/2014/main" id="{91605C0D-6792-763F-07BF-355BC7D7CDA0}"/>
                </a:ext>
              </a:extLst>
            </p:cNvPr>
            <p:cNvSpPr/>
            <p:nvPr/>
          </p:nvSpPr>
          <p:spPr>
            <a:xfrm>
              <a:off x="5526799" y="2040996"/>
              <a:ext cx="383095" cy="17265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B5405F5-C188-C294-2EEF-37FED36F3F39}"/>
                </a:ext>
              </a:extLst>
            </p:cNvPr>
            <p:cNvSpPr txBox="1"/>
            <p:nvPr/>
          </p:nvSpPr>
          <p:spPr>
            <a:xfrm>
              <a:off x="588017" y="2040995"/>
              <a:ext cx="951747" cy="35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GMIO IN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BE6572-B114-2804-3C41-6F270CF3B3E2}"/>
                </a:ext>
              </a:extLst>
            </p:cNvPr>
            <p:cNvSpPr txBox="1"/>
            <p:nvPr/>
          </p:nvSpPr>
          <p:spPr>
            <a:xfrm>
              <a:off x="5882079" y="1960505"/>
              <a:ext cx="1126224" cy="35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GMIO OUT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8E04036-B359-102F-B5B6-03F0794A5C29}"/>
                </a:ext>
              </a:extLst>
            </p:cNvPr>
            <p:cNvCxnSpPr>
              <a:cxnSpLocks/>
              <a:stCxn id="6" idx="3"/>
              <a:endCxn id="8" idx="1"/>
            </p:cNvCxnSpPr>
            <p:nvPr/>
          </p:nvCxnSpPr>
          <p:spPr>
            <a:xfrm flipV="1">
              <a:off x="2420594" y="2164548"/>
              <a:ext cx="2541267" cy="28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49D30BC-573E-9387-D5BD-E6911AE06084}"/>
              </a:ext>
            </a:extLst>
          </p:cNvPr>
          <p:cNvGrpSpPr/>
          <p:nvPr/>
        </p:nvGrpSpPr>
        <p:grpSpPr>
          <a:xfrm>
            <a:off x="2000054" y="2270273"/>
            <a:ext cx="5147163" cy="401302"/>
            <a:chOff x="588017" y="1915693"/>
            <a:chExt cx="6420286" cy="50056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03AF219-F8D9-C125-BA11-FD8BA058EA0D}"/>
                </a:ext>
              </a:extLst>
            </p:cNvPr>
            <p:cNvSpPr/>
            <p:nvPr/>
          </p:nvSpPr>
          <p:spPr>
            <a:xfrm>
              <a:off x="1922884" y="1918545"/>
              <a:ext cx="497710" cy="4977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105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4172D2C-2C0A-A517-BB70-3502A7CA176F}"/>
                </a:ext>
              </a:extLst>
            </p:cNvPr>
            <p:cNvSpPr/>
            <p:nvPr/>
          </p:nvSpPr>
          <p:spPr>
            <a:xfrm>
              <a:off x="4961861" y="1915693"/>
              <a:ext cx="497710" cy="49771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0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105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dirty="0"/>
            </a:p>
          </p:txBody>
        </p:sp>
        <p:sp>
          <p:nvSpPr>
            <p:cNvPr id="12" name="Arrow: Right 11">
              <a:extLst>
                <a:ext uri="{FF2B5EF4-FFF2-40B4-BE49-F238E27FC236}">
                  <a16:creationId xmlns:a16="http://schemas.microsoft.com/office/drawing/2014/main" id="{827F1B9D-4ACE-6BF3-EE31-5EDE1F2BE5FA}"/>
                </a:ext>
              </a:extLst>
            </p:cNvPr>
            <p:cNvSpPr/>
            <p:nvPr/>
          </p:nvSpPr>
          <p:spPr>
            <a:xfrm>
              <a:off x="1393677" y="2111344"/>
              <a:ext cx="383096" cy="17265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B6DC55B3-14E5-A297-318B-9B2E53E13EFF}"/>
                </a:ext>
              </a:extLst>
            </p:cNvPr>
            <p:cNvSpPr/>
            <p:nvPr/>
          </p:nvSpPr>
          <p:spPr>
            <a:xfrm>
              <a:off x="5526799" y="2040996"/>
              <a:ext cx="383095" cy="17265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3A82FF-AB7C-D74C-B95D-C076280BC8CC}"/>
                </a:ext>
              </a:extLst>
            </p:cNvPr>
            <p:cNvSpPr txBox="1"/>
            <p:nvPr/>
          </p:nvSpPr>
          <p:spPr>
            <a:xfrm>
              <a:off x="588017" y="2040995"/>
              <a:ext cx="951747" cy="35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GMIO IN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907ACC5-7D58-66BF-768F-D939552891E3}"/>
                </a:ext>
              </a:extLst>
            </p:cNvPr>
            <p:cNvSpPr txBox="1"/>
            <p:nvPr/>
          </p:nvSpPr>
          <p:spPr>
            <a:xfrm>
              <a:off x="5882079" y="1960505"/>
              <a:ext cx="1126224" cy="35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GMIO OUT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2393874-84BD-500D-209D-AB47EFC5F273}"/>
                </a:ext>
              </a:extLst>
            </p:cNvPr>
            <p:cNvCxnSpPr>
              <a:cxnSpLocks/>
              <a:stCxn id="10" idx="3"/>
              <a:endCxn id="11" idx="1"/>
            </p:cNvCxnSpPr>
            <p:nvPr/>
          </p:nvCxnSpPr>
          <p:spPr>
            <a:xfrm flipV="1">
              <a:off x="2420594" y="2164548"/>
              <a:ext cx="2541267" cy="28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D3CC68B-9417-CD84-7302-6FE9F382659E}"/>
              </a:ext>
            </a:extLst>
          </p:cNvPr>
          <p:cNvGrpSpPr/>
          <p:nvPr/>
        </p:nvGrpSpPr>
        <p:grpSpPr>
          <a:xfrm>
            <a:off x="2159733" y="2429953"/>
            <a:ext cx="5147163" cy="401302"/>
            <a:chOff x="588017" y="1915693"/>
            <a:chExt cx="6420286" cy="50056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6E92525-6370-9969-D9FF-600EBD923144}"/>
                </a:ext>
              </a:extLst>
            </p:cNvPr>
            <p:cNvSpPr/>
            <p:nvPr/>
          </p:nvSpPr>
          <p:spPr>
            <a:xfrm>
              <a:off x="1922884" y="1918545"/>
              <a:ext cx="497710" cy="49771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105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19C72C8-37DD-E9E4-A0DD-0BB0985588C3}"/>
                </a:ext>
              </a:extLst>
            </p:cNvPr>
            <p:cNvSpPr/>
            <p:nvPr/>
          </p:nvSpPr>
          <p:spPr>
            <a:xfrm>
              <a:off x="4961861" y="1915693"/>
              <a:ext cx="497710" cy="49771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bg2">
                    <a:lumMod val="10000"/>
                  </a:schemeClr>
                </a:solidFill>
              </a:endParaRPr>
            </a:p>
            <a:p>
              <a:pPr algn="ctr"/>
              <a:r>
                <a:rPr lang="en-US" sz="10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105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endParaRPr lang="en-US" sz="1050" dirty="0"/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2EF8DA44-C91D-FBEE-B33B-EC9E177BF8E6}"/>
                </a:ext>
              </a:extLst>
            </p:cNvPr>
            <p:cNvSpPr/>
            <p:nvPr/>
          </p:nvSpPr>
          <p:spPr>
            <a:xfrm>
              <a:off x="1393677" y="2111344"/>
              <a:ext cx="383096" cy="17265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3DC41D92-A658-8BD6-56BD-32E5E8DCC505}"/>
                </a:ext>
              </a:extLst>
            </p:cNvPr>
            <p:cNvSpPr/>
            <p:nvPr/>
          </p:nvSpPr>
          <p:spPr>
            <a:xfrm>
              <a:off x="5526799" y="2040996"/>
              <a:ext cx="383095" cy="172655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6AF23A6-2410-6BEA-202B-2FF7CC217BE0}"/>
                </a:ext>
              </a:extLst>
            </p:cNvPr>
            <p:cNvSpPr txBox="1"/>
            <p:nvPr/>
          </p:nvSpPr>
          <p:spPr>
            <a:xfrm>
              <a:off x="588017" y="2040995"/>
              <a:ext cx="951747" cy="35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GMIO IN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E7C0E05-38F4-6A33-429C-723B4F453DF7}"/>
                </a:ext>
              </a:extLst>
            </p:cNvPr>
            <p:cNvSpPr txBox="1"/>
            <p:nvPr/>
          </p:nvSpPr>
          <p:spPr>
            <a:xfrm>
              <a:off x="5882079" y="1960505"/>
              <a:ext cx="1126224" cy="3512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GMIO OUT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529FE539-5DA1-3E80-899E-E8A77F9D870A}"/>
                </a:ext>
              </a:extLst>
            </p:cNvPr>
            <p:cNvCxnSpPr>
              <a:cxnSpLocks/>
              <a:stCxn id="24" idx="3"/>
              <a:endCxn id="25" idx="1"/>
            </p:cNvCxnSpPr>
            <p:nvPr/>
          </p:nvCxnSpPr>
          <p:spPr>
            <a:xfrm flipV="1">
              <a:off x="2420594" y="2164548"/>
              <a:ext cx="2541267" cy="28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31BFBE48-3FF6-F341-28EC-C27F7B7FA778}"/>
              </a:ext>
            </a:extLst>
          </p:cNvPr>
          <p:cNvGrpSpPr/>
          <p:nvPr/>
        </p:nvGrpSpPr>
        <p:grpSpPr>
          <a:xfrm>
            <a:off x="2319413" y="2589632"/>
            <a:ext cx="6903634" cy="2157774"/>
            <a:chOff x="2319413" y="2589632"/>
            <a:chExt cx="6903634" cy="215777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2558E3A-6EBD-C506-D8A3-8E8ABC2DC306}"/>
                </a:ext>
              </a:extLst>
            </p:cNvPr>
            <p:cNvGrpSpPr/>
            <p:nvPr/>
          </p:nvGrpSpPr>
          <p:grpSpPr>
            <a:xfrm>
              <a:off x="2319413" y="2589632"/>
              <a:ext cx="5147163" cy="401302"/>
              <a:chOff x="588017" y="1915693"/>
              <a:chExt cx="6420286" cy="500562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BF63D5C0-ACF5-8554-CA7D-88638507ED88}"/>
                  </a:ext>
                </a:extLst>
              </p:cNvPr>
              <p:cNvSpPr/>
              <p:nvPr/>
            </p:nvSpPr>
            <p:spPr>
              <a:xfrm>
                <a:off x="1922884" y="1918545"/>
                <a:ext cx="497710" cy="4977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82045C24-0945-9562-EE3E-14C64C12F045}"/>
                  </a:ext>
                </a:extLst>
              </p:cNvPr>
              <p:cNvSpPr/>
              <p:nvPr/>
            </p:nvSpPr>
            <p:spPr>
              <a:xfrm>
                <a:off x="4961861" y="1915693"/>
                <a:ext cx="497710" cy="49771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050" dirty="0"/>
              </a:p>
            </p:txBody>
          </p:sp>
          <p:sp>
            <p:nvSpPr>
              <p:cNvPr id="34" name="Arrow: Right 33">
                <a:extLst>
                  <a:ext uri="{FF2B5EF4-FFF2-40B4-BE49-F238E27FC236}">
                    <a16:creationId xmlns:a16="http://schemas.microsoft.com/office/drawing/2014/main" id="{0C08834C-D542-5DBA-BC6A-0861E25739C3}"/>
                  </a:ext>
                </a:extLst>
              </p:cNvPr>
              <p:cNvSpPr/>
              <p:nvPr/>
            </p:nvSpPr>
            <p:spPr>
              <a:xfrm>
                <a:off x="1393677" y="2111344"/>
                <a:ext cx="383096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5" name="Arrow: Right 34">
                <a:extLst>
                  <a:ext uri="{FF2B5EF4-FFF2-40B4-BE49-F238E27FC236}">
                    <a16:creationId xmlns:a16="http://schemas.microsoft.com/office/drawing/2014/main" id="{973F72AA-C1F3-B702-79E5-E11BDE0F13EF}"/>
                  </a:ext>
                </a:extLst>
              </p:cNvPr>
              <p:cNvSpPr/>
              <p:nvPr/>
            </p:nvSpPr>
            <p:spPr>
              <a:xfrm>
                <a:off x="5526799" y="2040996"/>
                <a:ext cx="383095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5A94A05E-2DA7-D0A2-5718-BDC4707FF4F0}"/>
                  </a:ext>
                </a:extLst>
              </p:cNvPr>
              <p:cNvSpPr txBox="1"/>
              <p:nvPr/>
            </p:nvSpPr>
            <p:spPr>
              <a:xfrm>
                <a:off x="588017" y="2040995"/>
                <a:ext cx="951747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IN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23F9233-4A4E-8C48-D413-B4A1E871EAA9}"/>
                  </a:ext>
                </a:extLst>
              </p:cNvPr>
              <p:cNvSpPr txBox="1"/>
              <p:nvPr/>
            </p:nvSpPr>
            <p:spPr>
              <a:xfrm>
                <a:off x="5882079" y="1960505"/>
                <a:ext cx="1126224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OUT</a:t>
                </a:r>
              </a:p>
            </p:txBody>
          </p: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13A98658-A72D-BB67-809B-27BA85D770AB}"/>
                  </a:ext>
                </a:extLst>
              </p:cNvPr>
              <p:cNvCxnSpPr>
                <a:cxnSpLocks/>
                <a:stCxn id="32" idx="3"/>
                <a:endCxn id="33" idx="1"/>
              </p:cNvCxnSpPr>
              <p:nvPr/>
            </p:nvCxnSpPr>
            <p:spPr>
              <a:xfrm flipV="1">
                <a:off x="2420594" y="2164548"/>
                <a:ext cx="2541267" cy="28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9FF6FBF-1F7A-94EF-5183-D02D0F5F5E84}"/>
                </a:ext>
              </a:extLst>
            </p:cNvPr>
            <p:cNvGrpSpPr/>
            <p:nvPr/>
          </p:nvGrpSpPr>
          <p:grpSpPr>
            <a:xfrm>
              <a:off x="2479092" y="2749311"/>
              <a:ext cx="5147163" cy="401302"/>
              <a:chOff x="588017" y="1915693"/>
              <a:chExt cx="6420286" cy="500562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74129B1-158B-862B-E66E-D580DB36D0FE}"/>
                  </a:ext>
                </a:extLst>
              </p:cNvPr>
              <p:cNvSpPr/>
              <p:nvPr/>
            </p:nvSpPr>
            <p:spPr>
              <a:xfrm>
                <a:off x="1922884" y="1918545"/>
                <a:ext cx="497710" cy="4977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40F0BB3-0A2D-8DC0-F04A-30CF6BF0CD86}"/>
                  </a:ext>
                </a:extLst>
              </p:cNvPr>
              <p:cNvSpPr/>
              <p:nvPr/>
            </p:nvSpPr>
            <p:spPr>
              <a:xfrm>
                <a:off x="4961861" y="1915693"/>
                <a:ext cx="497710" cy="49771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050" dirty="0"/>
              </a:p>
            </p:txBody>
          </p:sp>
          <p:sp>
            <p:nvSpPr>
              <p:cNvPr id="42" name="Arrow: Right 41">
                <a:extLst>
                  <a:ext uri="{FF2B5EF4-FFF2-40B4-BE49-F238E27FC236}">
                    <a16:creationId xmlns:a16="http://schemas.microsoft.com/office/drawing/2014/main" id="{60434074-2DA7-8CB5-70FA-8F505AD49D2E}"/>
                  </a:ext>
                </a:extLst>
              </p:cNvPr>
              <p:cNvSpPr/>
              <p:nvPr/>
            </p:nvSpPr>
            <p:spPr>
              <a:xfrm>
                <a:off x="1393677" y="2111344"/>
                <a:ext cx="383096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3" name="Arrow: Right 42">
                <a:extLst>
                  <a:ext uri="{FF2B5EF4-FFF2-40B4-BE49-F238E27FC236}">
                    <a16:creationId xmlns:a16="http://schemas.microsoft.com/office/drawing/2014/main" id="{DEB47E63-7D73-BA82-D62F-1BC76E82B00F}"/>
                  </a:ext>
                </a:extLst>
              </p:cNvPr>
              <p:cNvSpPr/>
              <p:nvPr/>
            </p:nvSpPr>
            <p:spPr>
              <a:xfrm>
                <a:off x="5526799" y="2040996"/>
                <a:ext cx="383095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66C36F0-D06C-7218-55F2-E72597099CAD}"/>
                  </a:ext>
                </a:extLst>
              </p:cNvPr>
              <p:cNvSpPr txBox="1"/>
              <p:nvPr/>
            </p:nvSpPr>
            <p:spPr>
              <a:xfrm>
                <a:off x="588017" y="2040995"/>
                <a:ext cx="951747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IN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24AFD94B-B5F0-C232-8F3A-6CDD1714D018}"/>
                  </a:ext>
                </a:extLst>
              </p:cNvPr>
              <p:cNvSpPr txBox="1"/>
              <p:nvPr/>
            </p:nvSpPr>
            <p:spPr>
              <a:xfrm>
                <a:off x="5882079" y="1960505"/>
                <a:ext cx="1126224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OUT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11622370-A100-0C6C-8CFE-F1A02F4DC620}"/>
                  </a:ext>
                </a:extLst>
              </p:cNvPr>
              <p:cNvCxnSpPr>
                <a:cxnSpLocks/>
                <a:stCxn id="40" idx="3"/>
                <a:endCxn id="41" idx="1"/>
              </p:cNvCxnSpPr>
              <p:nvPr/>
            </p:nvCxnSpPr>
            <p:spPr>
              <a:xfrm flipV="1">
                <a:off x="2420594" y="2164548"/>
                <a:ext cx="2541267" cy="28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C01500C-BC84-5D27-F0DC-C51091F43D17}"/>
                </a:ext>
              </a:extLst>
            </p:cNvPr>
            <p:cNvGrpSpPr/>
            <p:nvPr/>
          </p:nvGrpSpPr>
          <p:grpSpPr>
            <a:xfrm>
              <a:off x="2638771" y="2908990"/>
              <a:ext cx="5147163" cy="401302"/>
              <a:chOff x="588017" y="1915693"/>
              <a:chExt cx="6420286" cy="500562"/>
            </a:xfrm>
          </p:grpSpPr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7302145E-C44C-00C4-59C4-74A3BEFE7E5E}"/>
                  </a:ext>
                </a:extLst>
              </p:cNvPr>
              <p:cNvSpPr/>
              <p:nvPr/>
            </p:nvSpPr>
            <p:spPr>
              <a:xfrm>
                <a:off x="1922884" y="1918545"/>
                <a:ext cx="497710" cy="4977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F776B8D0-E910-754C-7868-3D754E172976}"/>
                  </a:ext>
                </a:extLst>
              </p:cNvPr>
              <p:cNvSpPr/>
              <p:nvPr/>
            </p:nvSpPr>
            <p:spPr>
              <a:xfrm>
                <a:off x="4961861" y="1915693"/>
                <a:ext cx="497710" cy="49771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050" dirty="0"/>
              </a:p>
            </p:txBody>
          </p:sp>
          <p:sp>
            <p:nvSpPr>
              <p:cNvPr id="50" name="Arrow: Right 49">
                <a:extLst>
                  <a:ext uri="{FF2B5EF4-FFF2-40B4-BE49-F238E27FC236}">
                    <a16:creationId xmlns:a16="http://schemas.microsoft.com/office/drawing/2014/main" id="{824A8D62-1C1A-CA34-D7F5-06E5EAFF0B7A}"/>
                  </a:ext>
                </a:extLst>
              </p:cNvPr>
              <p:cNvSpPr/>
              <p:nvPr/>
            </p:nvSpPr>
            <p:spPr>
              <a:xfrm>
                <a:off x="1393677" y="2111344"/>
                <a:ext cx="383096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1" name="Arrow: Right 50">
                <a:extLst>
                  <a:ext uri="{FF2B5EF4-FFF2-40B4-BE49-F238E27FC236}">
                    <a16:creationId xmlns:a16="http://schemas.microsoft.com/office/drawing/2014/main" id="{31608F92-1AA1-D713-CD87-5A3EA0C86CDA}"/>
                  </a:ext>
                </a:extLst>
              </p:cNvPr>
              <p:cNvSpPr/>
              <p:nvPr/>
            </p:nvSpPr>
            <p:spPr>
              <a:xfrm>
                <a:off x="5526799" y="2040996"/>
                <a:ext cx="383095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C28E74A-15DF-DF2D-830A-17B47A5EA7F5}"/>
                  </a:ext>
                </a:extLst>
              </p:cNvPr>
              <p:cNvSpPr txBox="1"/>
              <p:nvPr/>
            </p:nvSpPr>
            <p:spPr>
              <a:xfrm>
                <a:off x="588017" y="2040995"/>
                <a:ext cx="951747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IN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A01EFA3-B1B5-34A0-FD02-F9D5980EBC9F}"/>
                  </a:ext>
                </a:extLst>
              </p:cNvPr>
              <p:cNvSpPr txBox="1"/>
              <p:nvPr/>
            </p:nvSpPr>
            <p:spPr>
              <a:xfrm>
                <a:off x="5882079" y="1960505"/>
                <a:ext cx="1126224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OUT</a:t>
                </a:r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99FCB61-C716-0B18-D388-BCAAA4BEA975}"/>
                  </a:ext>
                </a:extLst>
              </p:cNvPr>
              <p:cNvCxnSpPr>
                <a:cxnSpLocks/>
                <a:stCxn id="48" idx="3"/>
                <a:endCxn id="49" idx="1"/>
              </p:cNvCxnSpPr>
              <p:nvPr/>
            </p:nvCxnSpPr>
            <p:spPr>
              <a:xfrm flipV="1">
                <a:off x="2420594" y="2164548"/>
                <a:ext cx="2541267" cy="28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AB26B52-4CB0-6584-8205-A7ACB276D290}"/>
                </a:ext>
              </a:extLst>
            </p:cNvPr>
            <p:cNvGrpSpPr/>
            <p:nvPr/>
          </p:nvGrpSpPr>
          <p:grpSpPr>
            <a:xfrm>
              <a:off x="2798450" y="3068670"/>
              <a:ext cx="5147163" cy="401302"/>
              <a:chOff x="588017" y="1915693"/>
              <a:chExt cx="6420286" cy="50056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B1C1381-CB0A-B70C-61BE-06F2BFF9653B}"/>
                  </a:ext>
                </a:extLst>
              </p:cNvPr>
              <p:cNvSpPr/>
              <p:nvPr/>
            </p:nvSpPr>
            <p:spPr>
              <a:xfrm>
                <a:off x="1922884" y="1918545"/>
                <a:ext cx="497710" cy="4977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ED3AAE47-FD1C-95AB-0626-E19451832862}"/>
                  </a:ext>
                </a:extLst>
              </p:cNvPr>
              <p:cNvSpPr/>
              <p:nvPr/>
            </p:nvSpPr>
            <p:spPr>
              <a:xfrm>
                <a:off x="4961861" y="1915693"/>
                <a:ext cx="497710" cy="49771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050" dirty="0"/>
              </a:p>
            </p:txBody>
          </p:sp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D3CEACF5-776E-D24B-E097-A2154657A6BA}"/>
                  </a:ext>
                </a:extLst>
              </p:cNvPr>
              <p:cNvSpPr/>
              <p:nvPr/>
            </p:nvSpPr>
            <p:spPr>
              <a:xfrm>
                <a:off x="1393677" y="2111344"/>
                <a:ext cx="383096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9545B84A-54DA-51D6-618B-C30A77D35EAE}"/>
                  </a:ext>
                </a:extLst>
              </p:cNvPr>
              <p:cNvSpPr/>
              <p:nvPr/>
            </p:nvSpPr>
            <p:spPr>
              <a:xfrm>
                <a:off x="5526799" y="2040996"/>
                <a:ext cx="383095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12D07BD-CA80-CC9C-2054-F02A48EA491C}"/>
                  </a:ext>
                </a:extLst>
              </p:cNvPr>
              <p:cNvSpPr txBox="1"/>
              <p:nvPr/>
            </p:nvSpPr>
            <p:spPr>
              <a:xfrm>
                <a:off x="588017" y="2040995"/>
                <a:ext cx="951747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IN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979E09E-A261-BE35-D2D8-BF6A20D460CE}"/>
                  </a:ext>
                </a:extLst>
              </p:cNvPr>
              <p:cNvSpPr txBox="1"/>
              <p:nvPr/>
            </p:nvSpPr>
            <p:spPr>
              <a:xfrm>
                <a:off x="5882079" y="1960505"/>
                <a:ext cx="1126224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OUT</a:t>
                </a:r>
              </a:p>
            </p:txBody>
          </p: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1A9979EB-437E-9255-0F99-42391EB5781C}"/>
                  </a:ext>
                </a:extLst>
              </p:cNvPr>
              <p:cNvCxnSpPr>
                <a:cxnSpLocks/>
                <a:stCxn id="56" idx="3"/>
                <a:endCxn id="57" idx="1"/>
              </p:cNvCxnSpPr>
              <p:nvPr/>
            </p:nvCxnSpPr>
            <p:spPr>
              <a:xfrm flipV="1">
                <a:off x="2420594" y="2164548"/>
                <a:ext cx="2541267" cy="28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AB23496-AD4D-AEF8-AD21-629F288864D6}"/>
                </a:ext>
              </a:extLst>
            </p:cNvPr>
            <p:cNvGrpSpPr/>
            <p:nvPr/>
          </p:nvGrpSpPr>
          <p:grpSpPr>
            <a:xfrm>
              <a:off x="2958129" y="3228349"/>
              <a:ext cx="5147163" cy="401302"/>
              <a:chOff x="588017" y="1915693"/>
              <a:chExt cx="6420286" cy="500562"/>
            </a:xfrm>
          </p:grpSpPr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12915B77-1A6D-64FB-449F-0D36BB3D62CA}"/>
                  </a:ext>
                </a:extLst>
              </p:cNvPr>
              <p:cNvSpPr/>
              <p:nvPr/>
            </p:nvSpPr>
            <p:spPr>
              <a:xfrm>
                <a:off x="1922884" y="1918545"/>
                <a:ext cx="497710" cy="4977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DA8183CC-9E7B-3082-31A5-7E63B7031736}"/>
                  </a:ext>
                </a:extLst>
              </p:cNvPr>
              <p:cNvSpPr/>
              <p:nvPr/>
            </p:nvSpPr>
            <p:spPr>
              <a:xfrm>
                <a:off x="4961861" y="1915693"/>
                <a:ext cx="497710" cy="49771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050" dirty="0"/>
              </a:p>
            </p:txBody>
          </p:sp>
          <p:sp>
            <p:nvSpPr>
              <p:cNvPr id="68" name="Arrow: Right 67">
                <a:extLst>
                  <a:ext uri="{FF2B5EF4-FFF2-40B4-BE49-F238E27FC236}">
                    <a16:creationId xmlns:a16="http://schemas.microsoft.com/office/drawing/2014/main" id="{3006FD6D-487D-ADE3-7263-F04FAA4BBFEF}"/>
                  </a:ext>
                </a:extLst>
              </p:cNvPr>
              <p:cNvSpPr/>
              <p:nvPr/>
            </p:nvSpPr>
            <p:spPr>
              <a:xfrm>
                <a:off x="1393677" y="2111344"/>
                <a:ext cx="383096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69" name="Arrow: Right 68">
                <a:extLst>
                  <a:ext uri="{FF2B5EF4-FFF2-40B4-BE49-F238E27FC236}">
                    <a16:creationId xmlns:a16="http://schemas.microsoft.com/office/drawing/2014/main" id="{9943EE96-2A83-655B-13B8-336AEBCC8E03}"/>
                  </a:ext>
                </a:extLst>
              </p:cNvPr>
              <p:cNvSpPr/>
              <p:nvPr/>
            </p:nvSpPr>
            <p:spPr>
              <a:xfrm>
                <a:off x="5526799" y="2040996"/>
                <a:ext cx="383095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E6E24F5-95C9-A923-E1FB-8A1E356C31A7}"/>
                  </a:ext>
                </a:extLst>
              </p:cNvPr>
              <p:cNvSpPr txBox="1"/>
              <p:nvPr/>
            </p:nvSpPr>
            <p:spPr>
              <a:xfrm>
                <a:off x="588017" y="2040995"/>
                <a:ext cx="951747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IN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179D6DC-29E4-F517-D3E1-4626FF0F92E0}"/>
                  </a:ext>
                </a:extLst>
              </p:cNvPr>
              <p:cNvSpPr txBox="1"/>
              <p:nvPr/>
            </p:nvSpPr>
            <p:spPr>
              <a:xfrm>
                <a:off x="5882079" y="1960505"/>
                <a:ext cx="1126224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OUT</a:t>
                </a:r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8CE23745-0417-1755-7655-1F8AAC2CB4E4}"/>
                  </a:ext>
                </a:extLst>
              </p:cNvPr>
              <p:cNvCxnSpPr>
                <a:cxnSpLocks/>
                <a:stCxn id="66" idx="3"/>
                <a:endCxn id="67" idx="1"/>
              </p:cNvCxnSpPr>
              <p:nvPr/>
            </p:nvCxnSpPr>
            <p:spPr>
              <a:xfrm flipV="1">
                <a:off x="2420594" y="2164548"/>
                <a:ext cx="2541267" cy="28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441CA536-0809-11D3-D61A-0805DAAA1E46}"/>
                </a:ext>
              </a:extLst>
            </p:cNvPr>
            <p:cNvGrpSpPr/>
            <p:nvPr/>
          </p:nvGrpSpPr>
          <p:grpSpPr>
            <a:xfrm>
              <a:off x="3117809" y="3388028"/>
              <a:ext cx="5147163" cy="401302"/>
              <a:chOff x="588017" y="1915693"/>
              <a:chExt cx="6420286" cy="500562"/>
            </a:xfrm>
          </p:grpSpPr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4BF92F73-6D36-F965-E47E-B400E44A18AC}"/>
                  </a:ext>
                </a:extLst>
              </p:cNvPr>
              <p:cNvSpPr/>
              <p:nvPr/>
            </p:nvSpPr>
            <p:spPr>
              <a:xfrm>
                <a:off x="1922884" y="1918545"/>
                <a:ext cx="497710" cy="4977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A32605CE-395E-D49C-58AF-BDE07F11C230}"/>
                  </a:ext>
                </a:extLst>
              </p:cNvPr>
              <p:cNvSpPr/>
              <p:nvPr/>
            </p:nvSpPr>
            <p:spPr>
              <a:xfrm>
                <a:off x="4961861" y="1915693"/>
                <a:ext cx="497710" cy="49771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050" dirty="0"/>
              </a:p>
            </p:txBody>
          </p:sp>
          <p:sp>
            <p:nvSpPr>
              <p:cNvPr id="76" name="Arrow: Right 75">
                <a:extLst>
                  <a:ext uri="{FF2B5EF4-FFF2-40B4-BE49-F238E27FC236}">
                    <a16:creationId xmlns:a16="http://schemas.microsoft.com/office/drawing/2014/main" id="{5D55E017-9635-28C1-0A26-4614D0DD9AED}"/>
                  </a:ext>
                </a:extLst>
              </p:cNvPr>
              <p:cNvSpPr/>
              <p:nvPr/>
            </p:nvSpPr>
            <p:spPr>
              <a:xfrm>
                <a:off x="1393677" y="2111344"/>
                <a:ext cx="383096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7" name="Arrow: Right 76">
                <a:extLst>
                  <a:ext uri="{FF2B5EF4-FFF2-40B4-BE49-F238E27FC236}">
                    <a16:creationId xmlns:a16="http://schemas.microsoft.com/office/drawing/2014/main" id="{08A965EE-554B-9F84-7E41-AD8642CA62DA}"/>
                  </a:ext>
                </a:extLst>
              </p:cNvPr>
              <p:cNvSpPr/>
              <p:nvPr/>
            </p:nvSpPr>
            <p:spPr>
              <a:xfrm>
                <a:off x="5526799" y="2040996"/>
                <a:ext cx="383095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3A16AED1-1962-CB72-723E-CEBBE359B491}"/>
                  </a:ext>
                </a:extLst>
              </p:cNvPr>
              <p:cNvSpPr txBox="1"/>
              <p:nvPr/>
            </p:nvSpPr>
            <p:spPr>
              <a:xfrm>
                <a:off x="588017" y="2040995"/>
                <a:ext cx="951747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IN</a:t>
                </a: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DAE02A03-9071-03C3-858A-BBA8EB9E7AAF}"/>
                  </a:ext>
                </a:extLst>
              </p:cNvPr>
              <p:cNvSpPr txBox="1"/>
              <p:nvPr/>
            </p:nvSpPr>
            <p:spPr>
              <a:xfrm>
                <a:off x="5882079" y="1960505"/>
                <a:ext cx="1126224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OUT</a:t>
                </a: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795AA15B-9010-6148-8D2A-12BF091975FF}"/>
                  </a:ext>
                </a:extLst>
              </p:cNvPr>
              <p:cNvCxnSpPr>
                <a:cxnSpLocks/>
                <a:stCxn id="74" idx="3"/>
                <a:endCxn id="75" idx="1"/>
              </p:cNvCxnSpPr>
              <p:nvPr/>
            </p:nvCxnSpPr>
            <p:spPr>
              <a:xfrm flipV="1">
                <a:off x="2420594" y="2164548"/>
                <a:ext cx="2541267" cy="28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870BD40-234A-AD8E-A372-F65D18A4A093}"/>
                </a:ext>
              </a:extLst>
            </p:cNvPr>
            <p:cNvGrpSpPr/>
            <p:nvPr/>
          </p:nvGrpSpPr>
          <p:grpSpPr>
            <a:xfrm>
              <a:off x="3277488" y="3547708"/>
              <a:ext cx="5147163" cy="401302"/>
              <a:chOff x="588017" y="1915693"/>
              <a:chExt cx="6420286" cy="500562"/>
            </a:xfrm>
          </p:grpSpPr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03138A02-F35B-5F5D-5C09-217D913BA898}"/>
                  </a:ext>
                </a:extLst>
              </p:cNvPr>
              <p:cNvSpPr/>
              <p:nvPr/>
            </p:nvSpPr>
            <p:spPr>
              <a:xfrm>
                <a:off x="1922884" y="1918545"/>
                <a:ext cx="497710" cy="4977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EDEEAFB5-FB95-9A87-3693-BE71CD0BCBEE}"/>
                  </a:ext>
                </a:extLst>
              </p:cNvPr>
              <p:cNvSpPr/>
              <p:nvPr/>
            </p:nvSpPr>
            <p:spPr>
              <a:xfrm>
                <a:off x="4961861" y="1915693"/>
                <a:ext cx="497710" cy="49771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050" dirty="0"/>
              </a:p>
            </p:txBody>
          </p:sp>
          <p:sp>
            <p:nvSpPr>
              <p:cNvPr id="84" name="Arrow: Right 83">
                <a:extLst>
                  <a:ext uri="{FF2B5EF4-FFF2-40B4-BE49-F238E27FC236}">
                    <a16:creationId xmlns:a16="http://schemas.microsoft.com/office/drawing/2014/main" id="{D6DBA7B7-2636-1F8B-1BF9-5637815E7CF2}"/>
                  </a:ext>
                </a:extLst>
              </p:cNvPr>
              <p:cNvSpPr/>
              <p:nvPr/>
            </p:nvSpPr>
            <p:spPr>
              <a:xfrm>
                <a:off x="1393677" y="2111344"/>
                <a:ext cx="383096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5" name="Arrow: Right 84">
                <a:extLst>
                  <a:ext uri="{FF2B5EF4-FFF2-40B4-BE49-F238E27FC236}">
                    <a16:creationId xmlns:a16="http://schemas.microsoft.com/office/drawing/2014/main" id="{6F10D52B-2E8F-A503-F712-158C43FBA1AA}"/>
                  </a:ext>
                </a:extLst>
              </p:cNvPr>
              <p:cNvSpPr/>
              <p:nvPr/>
            </p:nvSpPr>
            <p:spPr>
              <a:xfrm>
                <a:off x="5526799" y="2040996"/>
                <a:ext cx="383095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790667CE-1974-1C35-6D34-8BEAE8D54679}"/>
                  </a:ext>
                </a:extLst>
              </p:cNvPr>
              <p:cNvSpPr txBox="1"/>
              <p:nvPr/>
            </p:nvSpPr>
            <p:spPr>
              <a:xfrm>
                <a:off x="588017" y="2040995"/>
                <a:ext cx="951747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IN</a:t>
                </a:r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354A44B0-8365-CD72-E46A-8F10D0057D8D}"/>
                  </a:ext>
                </a:extLst>
              </p:cNvPr>
              <p:cNvSpPr txBox="1"/>
              <p:nvPr/>
            </p:nvSpPr>
            <p:spPr>
              <a:xfrm>
                <a:off x="5882079" y="1960505"/>
                <a:ext cx="1126224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OUT</a:t>
                </a:r>
              </a:p>
            </p:txBody>
          </p: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ED29F577-7B73-6DCA-E71E-0DB7D7D721CE}"/>
                  </a:ext>
                </a:extLst>
              </p:cNvPr>
              <p:cNvCxnSpPr>
                <a:cxnSpLocks/>
                <a:stCxn id="82" idx="3"/>
                <a:endCxn id="83" idx="1"/>
              </p:cNvCxnSpPr>
              <p:nvPr/>
            </p:nvCxnSpPr>
            <p:spPr>
              <a:xfrm flipV="1">
                <a:off x="2420594" y="2164548"/>
                <a:ext cx="2541267" cy="28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E9FDFAD-D293-24D7-E920-B9C59C605B1C}"/>
                </a:ext>
              </a:extLst>
            </p:cNvPr>
            <p:cNvGrpSpPr/>
            <p:nvPr/>
          </p:nvGrpSpPr>
          <p:grpSpPr>
            <a:xfrm>
              <a:off x="3437167" y="3707387"/>
              <a:ext cx="5147163" cy="401302"/>
              <a:chOff x="588017" y="1915693"/>
              <a:chExt cx="6420286" cy="500562"/>
            </a:xfrm>
          </p:grpSpPr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29042119-492F-6835-5AB2-CFE7C3BE679D}"/>
                  </a:ext>
                </a:extLst>
              </p:cNvPr>
              <p:cNvSpPr/>
              <p:nvPr/>
            </p:nvSpPr>
            <p:spPr>
              <a:xfrm>
                <a:off x="1922884" y="1918545"/>
                <a:ext cx="497710" cy="4977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0D3A4845-EEFF-AF12-2229-FEF1190EFF78}"/>
                  </a:ext>
                </a:extLst>
              </p:cNvPr>
              <p:cNvSpPr/>
              <p:nvPr/>
            </p:nvSpPr>
            <p:spPr>
              <a:xfrm>
                <a:off x="4961861" y="1915693"/>
                <a:ext cx="497710" cy="49771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050" dirty="0"/>
              </a:p>
            </p:txBody>
          </p:sp>
          <p:sp>
            <p:nvSpPr>
              <p:cNvPr id="92" name="Arrow: Right 91">
                <a:extLst>
                  <a:ext uri="{FF2B5EF4-FFF2-40B4-BE49-F238E27FC236}">
                    <a16:creationId xmlns:a16="http://schemas.microsoft.com/office/drawing/2014/main" id="{C80ADE3F-5D57-3D37-FC9F-025B897DEF23}"/>
                  </a:ext>
                </a:extLst>
              </p:cNvPr>
              <p:cNvSpPr/>
              <p:nvPr/>
            </p:nvSpPr>
            <p:spPr>
              <a:xfrm>
                <a:off x="1393677" y="2111344"/>
                <a:ext cx="383096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3" name="Arrow: Right 92">
                <a:extLst>
                  <a:ext uri="{FF2B5EF4-FFF2-40B4-BE49-F238E27FC236}">
                    <a16:creationId xmlns:a16="http://schemas.microsoft.com/office/drawing/2014/main" id="{E86371D6-3B01-CED2-C6C9-67AB6DA2277B}"/>
                  </a:ext>
                </a:extLst>
              </p:cNvPr>
              <p:cNvSpPr/>
              <p:nvPr/>
            </p:nvSpPr>
            <p:spPr>
              <a:xfrm>
                <a:off x="5526799" y="2040996"/>
                <a:ext cx="383095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92EC1E6F-1338-1CA2-2564-8C7E437882CD}"/>
                  </a:ext>
                </a:extLst>
              </p:cNvPr>
              <p:cNvSpPr txBox="1"/>
              <p:nvPr/>
            </p:nvSpPr>
            <p:spPr>
              <a:xfrm>
                <a:off x="588017" y="2040995"/>
                <a:ext cx="951747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IN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F1C7240D-1FD9-F5CC-97AB-BCF5BF02DEFC}"/>
                  </a:ext>
                </a:extLst>
              </p:cNvPr>
              <p:cNvSpPr txBox="1"/>
              <p:nvPr/>
            </p:nvSpPr>
            <p:spPr>
              <a:xfrm>
                <a:off x="5882079" y="1960505"/>
                <a:ext cx="1126224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OUT</a:t>
                </a:r>
              </a:p>
            </p:txBody>
          </p: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C1D5612F-EBF7-C5DB-E6A4-E9EF2A954057}"/>
                  </a:ext>
                </a:extLst>
              </p:cNvPr>
              <p:cNvCxnSpPr>
                <a:cxnSpLocks/>
                <a:stCxn id="90" idx="3"/>
                <a:endCxn id="91" idx="1"/>
              </p:cNvCxnSpPr>
              <p:nvPr/>
            </p:nvCxnSpPr>
            <p:spPr>
              <a:xfrm flipV="1">
                <a:off x="2420594" y="2164548"/>
                <a:ext cx="2541267" cy="28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2E7F431-834B-2A32-BE01-2C820F64BB58}"/>
                </a:ext>
              </a:extLst>
            </p:cNvPr>
            <p:cNvGrpSpPr/>
            <p:nvPr/>
          </p:nvGrpSpPr>
          <p:grpSpPr>
            <a:xfrm>
              <a:off x="3596846" y="3867066"/>
              <a:ext cx="5147163" cy="401302"/>
              <a:chOff x="588017" y="1915693"/>
              <a:chExt cx="6420286" cy="500562"/>
            </a:xfrm>
          </p:grpSpPr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7B686B12-EE28-7C3D-245F-46AEB6BB5ADB}"/>
                  </a:ext>
                </a:extLst>
              </p:cNvPr>
              <p:cNvSpPr/>
              <p:nvPr/>
            </p:nvSpPr>
            <p:spPr>
              <a:xfrm>
                <a:off x="1922884" y="1918545"/>
                <a:ext cx="497710" cy="4977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7BB876D7-DA02-EAF5-15FD-C0D2BE05E654}"/>
                  </a:ext>
                </a:extLst>
              </p:cNvPr>
              <p:cNvSpPr/>
              <p:nvPr/>
            </p:nvSpPr>
            <p:spPr>
              <a:xfrm>
                <a:off x="4961861" y="1915693"/>
                <a:ext cx="497710" cy="49771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050" dirty="0"/>
              </a:p>
            </p:txBody>
          </p:sp>
          <p:sp>
            <p:nvSpPr>
              <p:cNvPr id="100" name="Arrow: Right 99">
                <a:extLst>
                  <a:ext uri="{FF2B5EF4-FFF2-40B4-BE49-F238E27FC236}">
                    <a16:creationId xmlns:a16="http://schemas.microsoft.com/office/drawing/2014/main" id="{99751083-3D0E-5C56-761A-D8A834988A13}"/>
                  </a:ext>
                </a:extLst>
              </p:cNvPr>
              <p:cNvSpPr/>
              <p:nvPr/>
            </p:nvSpPr>
            <p:spPr>
              <a:xfrm>
                <a:off x="1393677" y="2111344"/>
                <a:ext cx="383096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1" name="Arrow: Right 100">
                <a:extLst>
                  <a:ext uri="{FF2B5EF4-FFF2-40B4-BE49-F238E27FC236}">
                    <a16:creationId xmlns:a16="http://schemas.microsoft.com/office/drawing/2014/main" id="{A8AC1E5E-A9BA-897D-43D0-EC178B7F0FBA}"/>
                  </a:ext>
                </a:extLst>
              </p:cNvPr>
              <p:cNvSpPr/>
              <p:nvPr/>
            </p:nvSpPr>
            <p:spPr>
              <a:xfrm>
                <a:off x="5526799" y="2040996"/>
                <a:ext cx="383095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20320009-3F6C-EC09-76C2-AFD1D5849F47}"/>
                  </a:ext>
                </a:extLst>
              </p:cNvPr>
              <p:cNvSpPr txBox="1"/>
              <p:nvPr/>
            </p:nvSpPr>
            <p:spPr>
              <a:xfrm>
                <a:off x="588017" y="2040995"/>
                <a:ext cx="951747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IN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D0A45371-C4A3-E98E-F2D1-2AE75E00B6AB}"/>
                  </a:ext>
                </a:extLst>
              </p:cNvPr>
              <p:cNvSpPr txBox="1"/>
              <p:nvPr/>
            </p:nvSpPr>
            <p:spPr>
              <a:xfrm>
                <a:off x="5882079" y="1960505"/>
                <a:ext cx="1126224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OUT</a:t>
                </a:r>
              </a:p>
            </p:txBody>
          </p: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8704E386-1C39-EBA8-1A63-9BC3B3982C5B}"/>
                  </a:ext>
                </a:extLst>
              </p:cNvPr>
              <p:cNvCxnSpPr>
                <a:cxnSpLocks/>
                <a:stCxn id="98" idx="3"/>
                <a:endCxn id="99" idx="1"/>
              </p:cNvCxnSpPr>
              <p:nvPr/>
            </p:nvCxnSpPr>
            <p:spPr>
              <a:xfrm flipV="1">
                <a:off x="2420594" y="2164548"/>
                <a:ext cx="2541267" cy="28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FBCF432-93F5-F814-F414-7F854FEB05FF}"/>
                </a:ext>
              </a:extLst>
            </p:cNvPr>
            <p:cNvGrpSpPr/>
            <p:nvPr/>
          </p:nvGrpSpPr>
          <p:grpSpPr>
            <a:xfrm>
              <a:off x="3756525" y="4026745"/>
              <a:ext cx="5147163" cy="401302"/>
              <a:chOff x="588017" y="1915693"/>
              <a:chExt cx="6420286" cy="500562"/>
            </a:xfrm>
          </p:grpSpPr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215205CF-8CD6-D589-297A-25A1B030EF7E}"/>
                  </a:ext>
                </a:extLst>
              </p:cNvPr>
              <p:cNvSpPr/>
              <p:nvPr/>
            </p:nvSpPr>
            <p:spPr>
              <a:xfrm>
                <a:off x="1922884" y="1918545"/>
                <a:ext cx="497710" cy="4977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79377B54-B383-2C6A-B530-82053B1794C6}"/>
                  </a:ext>
                </a:extLst>
              </p:cNvPr>
              <p:cNvSpPr/>
              <p:nvPr/>
            </p:nvSpPr>
            <p:spPr>
              <a:xfrm>
                <a:off x="4961861" y="1915693"/>
                <a:ext cx="497710" cy="49771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050" dirty="0"/>
              </a:p>
            </p:txBody>
          </p:sp>
          <p:sp>
            <p:nvSpPr>
              <p:cNvPr id="108" name="Arrow: Right 107">
                <a:extLst>
                  <a:ext uri="{FF2B5EF4-FFF2-40B4-BE49-F238E27FC236}">
                    <a16:creationId xmlns:a16="http://schemas.microsoft.com/office/drawing/2014/main" id="{B9E2F6F2-5FF8-58A8-5B5F-FD08E64FE09B}"/>
                  </a:ext>
                </a:extLst>
              </p:cNvPr>
              <p:cNvSpPr/>
              <p:nvPr/>
            </p:nvSpPr>
            <p:spPr>
              <a:xfrm>
                <a:off x="1393677" y="2111344"/>
                <a:ext cx="383096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09" name="Arrow: Right 108">
                <a:extLst>
                  <a:ext uri="{FF2B5EF4-FFF2-40B4-BE49-F238E27FC236}">
                    <a16:creationId xmlns:a16="http://schemas.microsoft.com/office/drawing/2014/main" id="{692A1C51-136E-03C7-8F7D-B4307D20C41A}"/>
                  </a:ext>
                </a:extLst>
              </p:cNvPr>
              <p:cNvSpPr/>
              <p:nvPr/>
            </p:nvSpPr>
            <p:spPr>
              <a:xfrm>
                <a:off x="5526799" y="2040996"/>
                <a:ext cx="383095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D6C645D3-BEDD-A0E5-7E6E-CE5D424E7184}"/>
                  </a:ext>
                </a:extLst>
              </p:cNvPr>
              <p:cNvSpPr txBox="1"/>
              <p:nvPr/>
            </p:nvSpPr>
            <p:spPr>
              <a:xfrm>
                <a:off x="588017" y="2040995"/>
                <a:ext cx="951747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IN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FB6BD28-F7E9-3A37-6880-ABD9C6615407}"/>
                  </a:ext>
                </a:extLst>
              </p:cNvPr>
              <p:cNvSpPr txBox="1"/>
              <p:nvPr/>
            </p:nvSpPr>
            <p:spPr>
              <a:xfrm>
                <a:off x="5882079" y="1960505"/>
                <a:ext cx="1126224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OUT</a:t>
                </a:r>
              </a:p>
            </p:txBody>
          </p: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AA9CF75F-5033-8E3C-2497-8797D85DE816}"/>
                  </a:ext>
                </a:extLst>
              </p:cNvPr>
              <p:cNvCxnSpPr>
                <a:cxnSpLocks/>
                <a:stCxn id="106" idx="3"/>
                <a:endCxn id="107" idx="1"/>
              </p:cNvCxnSpPr>
              <p:nvPr/>
            </p:nvCxnSpPr>
            <p:spPr>
              <a:xfrm flipV="1">
                <a:off x="2420594" y="2164548"/>
                <a:ext cx="2541267" cy="28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F473A121-E005-C776-4E55-96E0018ACBB2}"/>
                </a:ext>
              </a:extLst>
            </p:cNvPr>
            <p:cNvGrpSpPr/>
            <p:nvPr/>
          </p:nvGrpSpPr>
          <p:grpSpPr>
            <a:xfrm>
              <a:off x="3916204" y="4186425"/>
              <a:ext cx="5147163" cy="401302"/>
              <a:chOff x="588017" y="1915693"/>
              <a:chExt cx="6420286" cy="500562"/>
            </a:xfrm>
          </p:grpSpPr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8CDAF8B6-AEA3-B05C-29F3-DB679BB4D835}"/>
                  </a:ext>
                </a:extLst>
              </p:cNvPr>
              <p:cNvSpPr/>
              <p:nvPr/>
            </p:nvSpPr>
            <p:spPr>
              <a:xfrm>
                <a:off x="1922884" y="1918545"/>
                <a:ext cx="497710" cy="4977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461483DC-47CA-0F41-85DF-2E7A517D7CA9}"/>
                  </a:ext>
                </a:extLst>
              </p:cNvPr>
              <p:cNvSpPr/>
              <p:nvPr/>
            </p:nvSpPr>
            <p:spPr>
              <a:xfrm>
                <a:off x="4961861" y="1915693"/>
                <a:ext cx="497710" cy="49771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050" dirty="0"/>
              </a:p>
            </p:txBody>
          </p:sp>
          <p:sp>
            <p:nvSpPr>
              <p:cNvPr id="116" name="Arrow: Right 115">
                <a:extLst>
                  <a:ext uri="{FF2B5EF4-FFF2-40B4-BE49-F238E27FC236}">
                    <a16:creationId xmlns:a16="http://schemas.microsoft.com/office/drawing/2014/main" id="{AA6B7C0B-692E-E7C0-C13F-D1A825329D9F}"/>
                  </a:ext>
                </a:extLst>
              </p:cNvPr>
              <p:cNvSpPr/>
              <p:nvPr/>
            </p:nvSpPr>
            <p:spPr>
              <a:xfrm>
                <a:off x="1393677" y="2111344"/>
                <a:ext cx="383096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17" name="Arrow: Right 116">
                <a:extLst>
                  <a:ext uri="{FF2B5EF4-FFF2-40B4-BE49-F238E27FC236}">
                    <a16:creationId xmlns:a16="http://schemas.microsoft.com/office/drawing/2014/main" id="{DF947C66-E715-A225-5116-61A4E9A049E1}"/>
                  </a:ext>
                </a:extLst>
              </p:cNvPr>
              <p:cNvSpPr/>
              <p:nvPr/>
            </p:nvSpPr>
            <p:spPr>
              <a:xfrm>
                <a:off x="5526799" y="2040996"/>
                <a:ext cx="383095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C99057A-594E-A1EC-CD9A-3F66F1E0AF73}"/>
                  </a:ext>
                </a:extLst>
              </p:cNvPr>
              <p:cNvSpPr txBox="1"/>
              <p:nvPr/>
            </p:nvSpPr>
            <p:spPr>
              <a:xfrm>
                <a:off x="588017" y="2040995"/>
                <a:ext cx="951747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IN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F90EC869-2345-64A6-843D-8A43A08E9B25}"/>
                  </a:ext>
                </a:extLst>
              </p:cNvPr>
              <p:cNvSpPr txBox="1"/>
              <p:nvPr/>
            </p:nvSpPr>
            <p:spPr>
              <a:xfrm>
                <a:off x="5882079" y="1960505"/>
                <a:ext cx="1126224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OUT</a:t>
                </a:r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5B7F0845-5440-12AC-C6E0-B3B7E7DA249A}"/>
                  </a:ext>
                </a:extLst>
              </p:cNvPr>
              <p:cNvCxnSpPr>
                <a:cxnSpLocks/>
                <a:stCxn id="114" idx="3"/>
                <a:endCxn id="115" idx="1"/>
              </p:cNvCxnSpPr>
              <p:nvPr/>
            </p:nvCxnSpPr>
            <p:spPr>
              <a:xfrm flipV="1">
                <a:off x="2420594" y="2164548"/>
                <a:ext cx="2541267" cy="28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FE2FD614-B808-03E8-79EE-9E514A5D3B4F}"/>
                </a:ext>
              </a:extLst>
            </p:cNvPr>
            <p:cNvGrpSpPr/>
            <p:nvPr/>
          </p:nvGrpSpPr>
          <p:grpSpPr>
            <a:xfrm>
              <a:off x="4075884" y="4346104"/>
              <a:ext cx="5147163" cy="401302"/>
              <a:chOff x="588017" y="1915693"/>
              <a:chExt cx="6420286" cy="500562"/>
            </a:xfrm>
          </p:grpSpPr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404EE5D0-380F-2220-E3AC-B9875AD2990D}"/>
                  </a:ext>
                </a:extLst>
              </p:cNvPr>
              <p:cNvSpPr/>
              <p:nvPr/>
            </p:nvSpPr>
            <p:spPr>
              <a:xfrm>
                <a:off x="1922884" y="1918545"/>
                <a:ext cx="497710" cy="49771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590059F0-113E-A4AF-9BB9-AE7C67ADAA57}"/>
                  </a:ext>
                </a:extLst>
              </p:cNvPr>
              <p:cNvSpPr/>
              <p:nvPr/>
            </p:nvSpPr>
            <p:spPr>
              <a:xfrm>
                <a:off x="4961861" y="1915693"/>
                <a:ext cx="497710" cy="49771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dirty="0">
                  <a:solidFill>
                    <a:schemeClr val="bg2">
                      <a:lumMod val="10000"/>
                    </a:schemeClr>
                  </a:solidFill>
                </a:endParaRPr>
              </a:p>
              <a:p>
                <a:pPr algn="ctr"/>
                <a:r>
                  <a:rPr lang="en-US" sz="10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endParaRPr lang="en-US" sz="105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en-US" sz="1050" dirty="0"/>
              </a:p>
            </p:txBody>
          </p:sp>
          <p:sp>
            <p:nvSpPr>
              <p:cNvPr id="124" name="Arrow: Right 123">
                <a:extLst>
                  <a:ext uri="{FF2B5EF4-FFF2-40B4-BE49-F238E27FC236}">
                    <a16:creationId xmlns:a16="http://schemas.microsoft.com/office/drawing/2014/main" id="{1A31E11D-7D8A-3CBC-E640-AA872081D599}"/>
                  </a:ext>
                </a:extLst>
              </p:cNvPr>
              <p:cNvSpPr/>
              <p:nvPr/>
            </p:nvSpPr>
            <p:spPr>
              <a:xfrm>
                <a:off x="1393677" y="2111344"/>
                <a:ext cx="383096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25" name="Arrow: Right 124">
                <a:extLst>
                  <a:ext uri="{FF2B5EF4-FFF2-40B4-BE49-F238E27FC236}">
                    <a16:creationId xmlns:a16="http://schemas.microsoft.com/office/drawing/2014/main" id="{442715BA-C3AE-F7FC-853F-F3190811BC5C}"/>
                  </a:ext>
                </a:extLst>
              </p:cNvPr>
              <p:cNvSpPr/>
              <p:nvPr/>
            </p:nvSpPr>
            <p:spPr>
              <a:xfrm>
                <a:off x="5526799" y="2040996"/>
                <a:ext cx="383095" cy="17265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FC8F4AC3-6A7D-D16D-325E-C7959B701583}"/>
                  </a:ext>
                </a:extLst>
              </p:cNvPr>
              <p:cNvSpPr txBox="1"/>
              <p:nvPr/>
            </p:nvSpPr>
            <p:spPr>
              <a:xfrm>
                <a:off x="588017" y="2040995"/>
                <a:ext cx="951747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IN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EAA6B09-62F6-402B-8770-E897F332DE36}"/>
                  </a:ext>
                </a:extLst>
              </p:cNvPr>
              <p:cNvSpPr txBox="1"/>
              <p:nvPr/>
            </p:nvSpPr>
            <p:spPr>
              <a:xfrm>
                <a:off x="5882079" y="1960505"/>
                <a:ext cx="1126224" cy="35120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00" b="1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GMIO OUT</a:t>
                </a:r>
              </a:p>
            </p:txBody>
          </p: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E9F8168E-F5C5-64AF-C1D1-F9CA65AFECCC}"/>
                  </a:ext>
                </a:extLst>
              </p:cNvPr>
              <p:cNvCxnSpPr>
                <a:cxnSpLocks/>
                <a:stCxn id="122" idx="3"/>
                <a:endCxn id="123" idx="1"/>
              </p:cNvCxnSpPr>
              <p:nvPr/>
            </p:nvCxnSpPr>
            <p:spPr>
              <a:xfrm flipV="1">
                <a:off x="2420594" y="2164548"/>
                <a:ext cx="2541267" cy="285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2392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B0DB4-5F49-CF64-3436-BA85CBD52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4694C-F65E-6C8C-8E0B-BC1F8124E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Embedded ResNet50 - </a:t>
            </a:r>
            <a:r>
              <a:rPr lang="en-US" dirty="0"/>
              <a:t>Implementation in Versal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93453-398C-2DF8-1BD6-A3D0B3D9F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531" y="595395"/>
            <a:ext cx="10515600" cy="5280667"/>
          </a:xfrm>
        </p:spPr>
        <p:txBody>
          <a:bodyPr/>
          <a:lstStyle/>
          <a:p>
            <a:pPr marL="457200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Customizable AIEs occupancy</a:t>
            </a:r>
          </a:p>
          <a:p>
            <a:pPr marL="914400" lvl="1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7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Up to</a:t>
            </a:r>
            <a:r>
              <a:rPr lang="en-US" sz="17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16</a:t>
            </a:r>
            <a:r>
              <a:rPr lang="en-US" sz="17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branches can be implemented, using </a:t>
            </a:r>
            <a:r>
              <a:rPr lang="en-US" sz="17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352 AIEs </a:t>
            </a:r>
            <a:r>
              <a:rPr lang="en-US" sz="17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out of the 400 available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A2D0FA-711E-132E-E72E-FCA3288BA4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10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EE0708-DFD1-86A3-ACE9-516F990FF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943" y="2035370"/>
            <a:ext cx="10628131" cy="364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83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EE76E-D26F-65FF-CDE5-832E094C6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E16C-A83E-60BE-6411-FC4599B9D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Embedded ResNet50 - </a:t>
            </a:r>
            <a:r>
              <a:rPr lang="en-US" dirty="0"/>
              <a:t>Implementation in Versal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D4257-D024-4A14-C8D2-D0A326E354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813" y="954612"/>
            <a:ext cx="11751287" cy="5549348"/>
          </a:xfrm>
        </p:spPr>
        <p:txBody>
          <a:bodyPr>
            <a:normAutofit/>
          </a:bodyPr>
          <a:lstStyle/>
          <a:p>
            <a:pPr marL="457200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AIEs software configuration</a:t>
            </a:r>
          </a:p>
          <a:p>
            <a:pPr marL="927000" lvl="1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Each used AIE executes a C++ kernel</a:t>
            </a:r>
          </a:p>
          <a:p>
            <a:pPr marL="1371600" lvl="2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Dispatch kernel</a:t>
            </a:r>
          </a:p>
          <a:p>
            <a:pPr marL="1828800" lvl="3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Dispatch input data including header of parameters needed by </a:t>
            </a:r>
            <a:r>
              <a:rPr lang="en-US" sz="1600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conv+add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operations</a:t>
            </a:r>
          </a:p>
          <a:p>
            <a:pPr marL="1371600" lvl="2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Convolution kernel</a:t>
            </a:r>
          </a:p>
          <a:p>
            <a:pPr marL="1828800" lvl="3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Read convolution loop parameters from the header</a:t>
            </a:r>
          </a:p>
          <a:p>
            <a:pPr marL="1828800" lvl="3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Calculate convolutions on data </a:t>
            </a:r>
          </a:p>
          <a:p>
            <a:pPr marL="1371600" lvl="2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Addition kernels</a:t>
            </a:r>
          </a:p>
          <a:p>
            <a:pPr marL="1828800" lvl="3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Calculate post-convolution additions</a:t>
            </a:r>
          </a:p>
          <a:p>
            <a:pPr marL="1371600" lvl="2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1371600" lvl="2" indent="-285750">
              <a:lnSpc>
                <a:spcPct val="150000"/>
              </a:lnSpc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5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914400" lvl="1" indent="-285750">
              <a:lnSpc>
                <a:spcPct val="150000"/>
              </a:lnSpc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8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1428750" lvl="2" indent="-3429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971550" lvl="1" indent="-3429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0A787C-1CDD-A7EE-D446-C2FF476CE8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11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C5B491-D23A-6099-5A84-00B7B7607BA0}"/>
              </a:ext>
            </a:extLst>
          </p:cNvPr>
          <p:cNvSpPr/>
          <p:nvPr/>
        </p:nvSpPr>
        <p:spPr>
          <a:xfrm>
            <a:off x="3470893" y="1968128"/>
            <a:ext cx="371475" cy="3714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77DEDB-A4A1-31CA-9127-EC9C58E21B57}"/>
              </a:ext>
            </a:extLst>
          </p:cNvPr>
          <p:cNvSpPr/>
          <p:nvPr/>
        </p:nvSpPr>
        <p:spPr>
          <a:xfrm>
            <a:off x="3842368" y="2833769"/>
            <a:ext cx="399201" cy="3992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4CA98C-D13E-7267-AF90-23D2854952D9}"/>
              </a:ext>
            </a:extLst>
          </p:cNvPr>
          <p:cNvSpPr/>
          <p:nvPr/>
        </p:nvSpPr>
        <p:spPr>
          <a:xfrm>
            <a:off x="3551489" y="4119197"/>
            <a:ext cx="399201" cy="39920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144193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65989-0A2F-0B16-A2E7-AEE0475F1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33C9A-66DE-262E-EBDB-46D16CA6C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400" dirty="0"/>
              <a:t>Embedded ResNet50 - </a:t>
            </a:r>
            <a:r>
              <a:rPr lang="fr-FR" dirty="0"/>
              <a:t>Software application </a:t>
            </a:r>
            <a:r>
              <a:rPr lang="fr-FR" dirty="0" err="1"/>
              <a:t>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1ED7EB-746A-5D0B-E38E-43D43690FD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12</a:t>
            </a:r>
          </a:p>
        </p:txBody>
      </p: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D6AD2A11-295F-D323-CECB-B4BE1CCB1F2D}"/>
              </a:ext>
            </a:extLst>
          </p:cNvPr>
          <p:cNvGrpSpPr/>
          <p:nvPr/>
        </p:nvGrpSpPr>
        <p:grpSpPr>
          <a:xfrm>
            <a:off x="2725420" y="778475"/>
            <a:ext cx="9276080" cy="5541966"/>
            <a:chOff x="1767840" y="882647"/>
            <a:chExt cx="9276080" cy="554196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A1BCF46-89A7-0EB9-EA03-37CE55996B5F}"/>
                </a:ext>
              </a:extLst>
            </p:cNvPr>
            <p:cNvSpPr/>
            <p:nvPr/>
          </p:nvSpPr>
          <p:spPr bwMode="auto">
            <a:xfrm>
              <a:off x="1767840" y="900045"/>
              <a:ext cx="9276080" cy="552456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332DC07C-0A82-8B16-839B-10983644FE16}"/>
                </a:ext>
              </a:extLst>
            </p:cNvPr>
            <p:cNvSpPr txBox="1"/>
            <p:nvPr/>
          </p:nvSpPr>
          <p:spPr>
            <a:xfrm>
              <a:off x="4639148" y="882647"/>
              <a:ext cx="22589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ResNet50 application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1BA838B-A68D-4279-4558-C5B5FE4040AD}"/>
                </a:ext>
              </a:extLst>
            </p:cNvPr>
            <p:cNvSpPr/>
            <p:nvPr/>
          </p:nvSpPr>
          <p:spPr>
            <a:xfrm>
              <a:off x="2042286" y="1892803"/>
              <a:ext cx="7678665" cy="272099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4F6FD45-1718-D8F3-34DD-389AEF25125A}"/>
                </a:ext>
              </a:extLst>
            </p:cNvPr>
            <p:cNvSpPr txBox="1"/>
            <p:nvPr/>
          </p:nvSpPr>
          <p:spPr>
            <a:xfrm>
              <a:off x="4406050" y="1979539"/>
              <a:ext cx="27174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Convolution layer operations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60CE2FE-F294-A873-E389-5D6B0E89AABB}"/>
                </a:ext>
              </a:extLst>
            </p:cNvPr>
            <p:cNvSpPr txBox="1"/>
            <p:nvPr/>
          </p:nvSpPr>
          <p:spPr>
            <a:xfrm>
              <a:off x="8624602" y="2901011"/>
              <a:ext cx="10363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D1B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N data segments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3FB483EF-0943-9BA4-74C7-30F100E976D0}"/>
                </a:ext>
              </a:extLst>
            </p:cNvPr>
            <p:cNvSpPr txBox="1"/>
            <p:nvPr/>
          </p:nvSpPr>
          <p:spPr>
            <a:xfrm>
              <a:off x="9821190" y="3140812"/>
              <a:ext cx="10310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N layers</a:t>
              </a:r>
            </a:p>
          </p:txBody>
        </p: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2B09DDCB-A1D8-C957-B350-27EDA9FE2B36}"/>
                </a:ext>
              </a:extLst>
            </p:cNvPr>
            <p:cNvGrpSpPr/>
            <p:nvPr/>
          </p:nvGrpSpPr>
          <p:grpSpPr>
            <a:xfrm>
              <a:off x="2270127" y="4053101"/>
              <a:ext cx="6209946" cy="307777"/>
              <a:chOff x="2270127" y="3992141"/>
              <a:chExt cx="6209946" cy="307777"/>
            </a:xfrm>
          </p:grpSpPr>
          <p:sp>
            <p:nvSpPr>
              <p:cNvPr id="130" name="ZoneTexte 18">
                <a:extLst>
                  <a:ext uri="{FF2B5EF4-FFF2-40B4-BE49-F238E27FC236}">
                    <a16:creationId xmlns:a16="http://schemas.microsoft.com/office/drawing/2014/main" id="{88C516BA-490A-4B2D-8274-8916AFD1BE7B}"/>
                  </a:ext>
                </a:extLst>
              </p:cNvPr>
              <p:cNvSpPr txBox="1"/>
              <p:nvPr/>
            </p:nvSpPr>
            <p:spPr bwMode="auto">
              <a:xfrm>
                <a:off x="6687881" y="3992141"/>
                <a:ext cx="1792192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kern="0" dirty="0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Pooling</a:t>
                </a: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 functions</a:t>
                </a:r>
              </a:p>
            </p:txBody>
          </p:sp>
          <p:sp>
            <p:nvSpPr>
              <p:cNvPr id="131" name="ZoneTexte 18">
                <a:extLst>
                  <a:ext uri="{FF2B5EF4-FFF2-40B4-BE49-F238E27FC236}">
                    <a16:creationId xmlns:a16="http://schemas.microsoft.com/office/drawing/2014/main" id="{621454EF-4B26-B242-4B49-39F65FFBC0D2}"/>
                  </a:ext>
                </a:extLst>
              </p:cNvPr>
              <p:cNvSpPr txBox="1"/>
              <p:nvPr/>
            </p:nvSpPr>
            <p:spPr bwMode="auto">
              <a:xfrm>
                <a:off x="4479004" y="3992141"/>
                <a:ext cx="1792192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Activation functions</a:t>
                </a:r>
              </a:p>
            </p:txBody>
          </p:sp>
          <p:sp>
            <p:nvSpPr>
              <p:cNvPr id="143" name="ZoneTexte 18">
                <a:extLst>
                  <a:ext uri="{FF2B5EF4-FFF2-40B4-BE49-F238E27FC236}">
                    <a16:creationId xmlns:a16="http://schemas.microsoft.com/office/drawing/2014/main" id="{456E0FDE-4C68-24AF-955C-A4335004813F}"/>
                  </a:ext>
                </a:extLst>
              </p:cNvPr>
              <p:cNvSpPr txBox="1"/>
              <p:nvPr/>
            </p:nvSpPr>
            <p:spPr bwMode="auto">
              <a:xfrm>
                <a:off x="2270127" y="3992141"/>
                <a:ext cx="1792192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Batch normalization</a:t>
                </a:r>
              </a:p>
            </p:txBody>
          </p:sp>
        </p:grpSp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id="{8605072C-DB63-CFA9-3D02-97E821AB2EE0}"/>
                </a:ext>
              </a:extLst>
            </p:cNvPr>
            <p:cNvGrpSpPr/>
            <p:nvPr/>
          </p:nvGrpSpPr>
          <p:grpSpPr>
            <a:xfrm>
              <a:off x="2270127" y="2474100"/>
              <a:ext cx="6181539" cy="1320170"/>
              <a:chOff x="2652074" y="2103083"/>
              <a:chExt cx="6181539" cy="1320170"/>
            </a:xfrm>
            <a:solidFill>
              <a:schemeClr val="bg1"/>
            </a:solidFill>
          </p:grpSpPr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125B5E7D-A6A2-FEE8-0CBE-C937D65D5237}"/>
                  </a:ext>
                </a:extLst>
              </p:cNvPr>
              <p:cNvSpPr/>
              <p:nvPr/>
            </p:nvSpPr>
            <p:spPr>
              <a:xfrm>
                <a:off x="2652074" y="2103083"/>
                <a:ext cx="6181539" cy="1320170"/>
              </a:xfrm>
              <a:prstGeom prst="rect">
                <a:avLst/>
              </a:prstGeom>
              <a:grpFill/>
              <a:ln w="28575">
                <a:solidFill>
                  <a:srgbClr val="0D1BA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dirty="0"/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B56B19B1-3A2F-2CB8-7464-B94133F974D8}"/>
                  </a:ext>
                </a:extLst>
              </p:cNvPr>
              <p:cNvSpPr txBox="1"/>
              <p:nvPr/>
            </p:nvSpPr>
            <p:spPr>
              <a:xfrm>
                <a:off x="2678211" y="2153869"/>
                <a:ext cx="1758558" cy="30777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0D1BA5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Delegation to AIEs</a:t>
                </a:r>
              </a:p>
            </p:txBody>
          </p: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34A27A1C-431D-AE46-381A-6994131C92CA}"/>
                  </a:ext>
                </a:extLst>
              </p:cNvPr>
              <p:cNvGrpSpPr/>
              <p:nvPr/>
            </p:nvGrpSpPr>
            <p:grpSpPr>
              <a:xfrm>
                <a:off x="2852996" y="2474645"/>
                <a:ext cx="5716205" cy="760557"/>
                <a:chOff x="6148452" y="3814328"/>
                <a:chExt cx="5716205" cy="760557"/>
              </a:xfrm>
              <a:grpFill/>
            </p:grpSpPr>
            <p:cxnSp>
              <p:nvCxnSpPr>
                <p:cNvPr id="168" name="Straight Arrow Connector 167">
                  <a:extLst>
                    <a:ext uri="{FF2B5EF4-FFF2-40B4-BE49-F238E27FC236}">
                      <a16:creationId xmlns:a16="http://schemas.microsoft.com/office/drawing/2014/main" id="{8B50F0CB-2313-FA13-FCA1-72A6ACE618BE}"/>
                    </a:ext>
                  </a:extLst>
                </p:cNvPr>
                <p:cNvCxnSpPr>
                  <a:cxnSpLocks/>
                  <a:stCxn id="17" idx="3"/>
                  <a:endCxn id="121" idx="1"/>
                </p:cNvCxnSpPr>
                <p:nvPr/>
              </p:nvCxnSpPr>
              <p:spPr>
                <a:xfrm>
                  <a:off x="7906944" y="4188805"/>
                  <a:ext cx="228990" cy="5802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" name="ZoneTexte 19">
                  <a:extLst>
                    <a:ext uri="{FF2B5EF4-FFF2-40B4-BE49-F238E27FC236}">
                      <a16:creationId xmlns:a16="http://schemas.microsoft.com/office/drawing/2014/main" id="{5899859B-9DFA-1EEC-E0DA-CB34766E13F4}"/>
                    </a:ext>
                  </a:extLst>
                </p:cNvPr>
                <p:cNvSpPr txBox="1"/>
                <p:nvPr/>
              </p:nvSpPr>
              <p:spPr bwMode="auto">
                <a:xfrm>
                  <a:off x="6148452" y="3989907"/>
                  <a:ext cx="1758492" cy="397796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txBody>
                <a:bodyPr wrap="square" lIns="72000" tIns="72000" rIns="72000" bIns="72000" rtlCol="0" anchor="ctr">
                  <a:noAutofit/>
                </a:bodyPr>
                <a:lstStyle>
                  <a:defPPr>
                    <a:defRPr lang="fr-FR"/>
                  </a:defPPr>
                  <a:lvl1pPr>
                    <a:defRPr sz="1000"/>
                  </a:lvl1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/>
                    </a:rPr>
                    <a:t>Input data transfer</a:t>
                  </a:r>
                </a:p>
              </p:txBody>
            </p:sp>
            <p:sp>
              <p:nvSpPr>
                <p:cNvPr id="121" name="ZoneTexte 9">
                  <a:extLst>
                    <a:ext uri="{FF2B5EF4-FFF2-40B4-BE49-F238E27FC236}">
                      <a16:creationId xmlns:a16="http://schemas.microsoft.com/office/drawing/2014/main" id="{AEF97E3F-82C4-5B89-54B2-487B2AD146CF}"/>
                    </a:ext>
                  </a:extLst>
                </p:cNvPr>
                <p:cNvSpPr txBox="1"/>
                <p:nvPr/>
              </p:nvSpPr>
              <p:spPr>
                <a:xfrm>
                  <a:off x="8135934" y="3814328"/>
                  <a:ext cx="1758493" cy="760557"/>
                </a:xfrm>
                <a:prstGeom prst="rect">
                  <a:avLst/>
                </a:prstGeom>
                <a:grpFill/>
                <a:ln>
                  <a:solidFill>
                    <a:srgbClr val="000000"/>
                  </a:solidFill>
                </a:ln>
              </p:spPr>
              <p:txBody>
                <a:bodyPr wrap="square" rtlCol="0" anchor="ctr">
                  <a:no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/>
                    </a:rPr>
                    <a:t>AIE graph</a:t>
                  </a:r>
                  <a:b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/>
                    </a:rPr>
                  </a:br>
                  <a:r>
                    <a:rPr kumimoji="0" lang="en-US" sz="1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/>
                    </a:rPr>
                    <a:t>execution</a:t>
                  </a:r>
                </a:p>
              </p:txBody>
            </p:sp>
            <p:sp>
              <p:nvSpPr>
                <p:cNvPr id="122" name="ZoneTexte 19">
                  <a:extLst>
                    <a:ext uri="{FF2B5EF4-FFF2-40B4-BE49-F238E27FC236}">
                      <a16:creationId xmlns:a16="http://schemas.microsoft.com/office/drawing/2014/main" id="{A431B7DE-4EAF-085B-FA47-4257C8A0E7F5}"/>
                    </a:ext>
                  </a:extLst>
                </p:cNvPr>
                <p:cNvSpPr txBox="1"/>
                <p:nvPr/>
              </p:nvSpPr>
              <p:spPr bwMode="auto">
                <a:xfrm>
                  <a:off x="10106164" y="3984916"/>
                  <a:ext cx="1758493" cy="405889"/>
                </a:xfrm>
                <a:prstGeom prst="rect">
                  <a:avLst/>
                </a:prstGeom>
                <a:grpFill/>
                <a:ln>
                  <a:solidFill>
                    <a:schemeClr val="tx2">
                      <a:lumMod val="50000"/>
                    </a:schemeClr>
                  </a:solidFill>
                </a:ln>
              </p:spPr>
              <p:txBody>
                <a:bodyPr wrap="square" lIns="72000" tIns="72000" rIns="72000" bIns="72000" rtlCol="0" anchor="ctr">
                  <a:noAutofit/>
                </a:bodyPr>
                <a:lstStyle>
                  <a:defPPr>
                    <a:defRPr lang="fr-FR"/>
                  </a:defPPr>
                  <a:lvl1pPr>
                    <a:defRPr sz="1000"/>
                  </a:lvl1pPr>
                </a:lstStyle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sz="1400" kern="0" dirty="0">
                      <a:solidFill>
                        <a:srgbClr val="000000"/>
                      </a:solidFill>
                      <a:latin typeface="Calibri"/>
                      <a:ea typeface="ＭＳ Ｐゴシック"/>
                    </a:rPr>
                    <a:t>O</a:t>
                  </a:r>
                  <a:r>
                    <a:rPr kumimoji="0" lang="en-US" sz="14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/>
                    </a:rPr>
                    <a:t>utput</a:t>
                  </a: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/>
                    </a:rPr>
                    <a:t> data transfer</a:t>
                  </a:r>
                </a:p>
              </p:txBody>
            </p:sp>
            <p:cxnSp>
              <p:nvCxnSpPr>
                <p:cNvPr id="169" name="Straight Arrow Connector 168">
                  <a:extLst>
                    <a:ext uri="{FF2B5EF4-FFF2-40B4-BE49-F238E27FC236}">
                      <a16:creationId xmlns:a16="http://schemas.microsoft.com/office/drawing/2014/main" id="{58090450-4B53-65E9-39EB-F7E1BB3C552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94427" y="4191583"/>
                  <a:ext cx="211737" cy="6046"/>
                </a:xfrm>
                <a:prstGeom prst="straightConnector1">
                  <a:avLst/>
                </a:prstGeom>
                <a:grpFill/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34464D59-6127-7286-9750-1C3BAECFEF42}"/>
                </a:ext>
              </a:extLst>
            </p:cNvPr>
            <p:cNvSpPr/>
            <p:nvPr/>
          </p:nvSpPr>
          <p:spPr>
            <a:xfrm>
              <a:off x="2042286" y="4936370"/>
              <a:ext cx="7678665" cy="4806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 </a:t>
              </a:r>
              <a:r>
                <a: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Fully connected layer calculations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FE13B264-FB64-574F-05A8-5D98F1EEC1A0}"/>
                </a:ext>
              </a:extLst>
            </p:cNvPr>
            <p:cNvSpPr/>
            <p:nvPr/>
          </p:nvSpPr>
          <p:spPr>
            <a:xfrm>
              <a:off x="2042286" y="5784396"/>
              <a:ext cx="7678665" cy="4241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rgbClr val="00B050"/>
                  </a:solidFill>
                </a:rPr>
                <a:t>CLASSIFICATION RESULT</a:t>
              </a:r>
            </a:p>
          </p:txBody>
        </p: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228AEB73-DF43-56B3-EC1D-A56E134437D7}"/>
                </a:ext>
              </a:extLst>
            </p:cNvPr>
            <p:cNvGrpSpPr/>
            <p:nvPr/>
          </p:nvGrpSpPr>
          <p:grpSpPr>
            <a:xfrm>
              <a:off x="2042286" y="1405307"/>
              <a:ext cx="7678665" cy="326924"/>
              <a:chOff x="2111705" y="1405307"/>
              <a:chExt cx="6569029" cy="307777"/>
            </a:xfrm>
          </p:grpSpPr>
          <p:sp>
            <p:nvSpPr>
              <p:cNvPr id="136" name="ZoneTexte 18">
                <a:extLst>
                  <a:ext uri="{FF2B5EF4-FFF2-40B4-BE49-F238E27FC236}">
                    <a16:creationId xmlns:a16="http://schemas.microsoft.com/office/drawing/2014/main" id="{C3BECDD0-7934-ACAF-6394-B89636DB0531}"/>
                  </a:ext>
                </a:extLst>
              </p:cNvPr>
              <p:cNvSpPr txBox="1"/>
              <p:nvPr/>
            </p:nvSpPr>
            <p:spPr bwMode="auto">
              <a:xfrm>
                <a:off x="2111705" y="1405307"/>
                <a:ext cx="1992853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Network construction</a:t>
                </a:r>
              </a:p>
            </p:txBody>
          </p:sp>
          <p:sp>
            <p:nvSpPr>
              <p:cNvPr id="206" name="ZoneTexte 18">
                <a:extLst>
                  <a:ext uri="{FF2B5EF4-FFF2-40B4-BE49-F238E27FC236}">
                    <a16:creationId xmlns:a16="http://schemas.microsoft.com/office/drawing/2014/main" id="{0801E898-2305-D2B5-2F76-15B578EBFBB1}"/>
                  </a:ext>
                </a:extLst>
              </p:cNvPr>
              <p:cNvSpPr txBox="1"/>
              <p:nvPr/>
            </p:nvSpPr>
            <p:spPr bwMode="auto">
              <a:xfrm>
                <a:off x="4382245" y="1405307"/>
                <a:ext cx="1992853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kern="0" dirty="0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Weights &amp; bias loading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/>
                </a:endParaRPr>
              </a:p>
            </p:txBody>
          </p:sp>
          <p:sp>
            <p:nvSpPr>
              <p:cNvPr id="207" name="ZoneTexte 18">
                <a:extLst>
                  <a:ext uri="{FF2B5EF4-FFF2-40B4-BE49-F238E27FC236}">
                    <a16:creationId xmlns:a16="http://schemas.microsoft.com/office/drawing/2014/main" id="{186B7A47-BABB-C3E6-D724-3060D32D338A}"/>
                  </a:ext>
                </a:extLst>
              </p:cNvPr>
              <p:cNvSpPr txBox="1"/>
              <p:nvPr/>
            </p:nvSpPr>
            <p:spPr bwMode="auto">
              <a:xfrm>
                <a:off x="6687881" y="1405307"/>
                <a:ext cx="1992853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400" kern="0" dirty="0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Input images loading</a:t>
                </a:r>
                <a:endPara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/>
                </a:endParaRPr>
              </a:p>
            </p:txBody>
          </p:sp>
        </p:grpSp>
        <p:cxnSp>
          <p:nvCxnSpPr>
            <p:cNvPr id="209" name="Straight Arrow Connector 208">
              <a:extLst>
                <a:ext uri="{FF2B5EF4-FFF2-40B4-BE49-F238E27FC236}">
                  <a16:creationId xmlns:a16="http://schemas.microsoft.com/office/drawing/2014/main" id="{E5269D92-763D-401A-C7AA-EA3A10166C4C}"/>
                </a:ext>
              </a:extLst>
            </p:cNvPr>
            <p:cNvCxnSpPr>
              <a:cxnSpLocks/>
              <a:stCxn id="100" idx="2"/>
              <a:endCxn id="202" idx="0"/>
            </p:cNvCxnSpPr>
            <p:nvPr/>
          </p:nvCxnSpPr>
          <p:spPr>
            <a:xfrm>
              <a:off x="5881619" y="4613798"/>
              <a:ext cx="0" cy="322572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Arrow Connector 209">
              <a:extLst>
                <a:ext uri="{FF2B5EF4-FFF2-40B4-BE49-F238E27FC236}">
                  <a16:creationId xmlns:a16="http://schemas.microsoft.com/office/drawing/2014/main" id="{8E6858BB-6247-FD37-66C9-1CF58A1B8964}"/>
                </a:ext>
              </a:extLst>
            </p:cNvPr>
            <p:cNvCxnSpPr>
              <a:cxnSpLocks/>
              <a:stCxn id="202" idx="2"/>
              <a:endCxn id="204" idx="0"/>
            </p:cNvCxnSpPr>
            <p:nvPr/>
          </p:nvCxnSpPr>
          <p:spPr>
            <a:xfrm>
              <a:off x="5881619" y="5417034"/>
              <a:ext cx="0" cy="367362"/>
            </a:xfrm>
            <a:prstGeom prst="straightConnector1">
              <a:avLst/>
            </a:prstGeom>
            <a:ln w="571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8" name="TextBox 217">
            <a:extLst>
              <a:ext uri="{FF2B5EF4-FFF2-40B4-BE49-F238E27FC236}">
                <a16:creationId xmlns:a16="http://schemas.microsoft.com/office/drawing/2014/main" id="{14A9157B-52A5-6618-8B78-CB81028E6AA8}"/>
              </a:ext>
            </a:extLst>
          </p:cNvPr>
          <p:cNvSpPr txBox="1"/>
          <p:nvPr/>
        </p:nvSpPr>
        <p:spPr>
          <a:xfrm>
            <a:off x="-165222" y="3271821"/>
            <a:ext cx="28306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28575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9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Executed by one of the PS APU cores</a:t>
            </a:r>
          </a:p>
        </p:txBody>
      </p:sp>
      <p:sp>
        <p:nvSpPr>
          <p:cNvPr id="220" name="Right Brace 219">
            <a:extLst>
              <a:ext uri="{FF2B5EF4-FFF2-40B4-BE49-F238E27FC236}">
                <a16:creationId xmlns:a16="http://schemas.microsoft.com/office/drawing/2014/main" id="{CF58743D-C885-25FB-8606-56F28341FF15}"/>
              </a:ext>
            </a:extLst>
          </p:cNvPr>
          <p:cNvSpPr/>
          <p:nvPr/>
        </p:nvSpPr>
        <p:spPr>
          <a:xfrm flipH="1">
            <a:off x="2290411" y="795873"/>
            <a:ext cx="374993" cy="5524568"/>
          </a:xfrm>
          <a:prstGeom prst="rightBrace">
            <a:avLst>
              <a:gd name="adj1" fmla="val 8333"/>
              <a:gd name="adj2" fmla="val 5106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68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8DFE2-EF2F-D252-003D-B5EEB4A49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F6BC0-30DE-35F4-CBE0-B95C60486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Embedded ResNet50 - </a:t>
            </a:r>
            <a:r>
              <a:rPr lang="en-US" dirty="0"/>
              <a:t>Software bench overview</a:t>
            </a:r>
          </a:p>
        </p:txBody>
      </p:sp>
      <p:sp>
        <p:nvSpPr>
          <p:cNvPr id="186" name="Content Placeholder 185">
            <a:extLst>
              <a:ext uri="{FF2B5EF4-FFF2-40B4-BE49-F238E27FC236}">
                <a16:creationId xmlns:a16="http://schemas.microsoft.com/office/drawing/2014/main" id="{01DB0AB4-0B04-268E-EB48-5287D5C82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038" y="896296"/>
            <a:ext cx="5427600" cy="5280667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Test bench: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Self test approach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ResNet50 application is executed 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Outputs gold data is generated during the first execution</a:t>
            </a:r>
          </a:p>
          <a:p>
            <a:pPr lvl="2">
              <a:lnSpc>
                <a:spcPct val="200000"/>
              </a:lnSpc>
            </a:pPr>
            <a:r>
              <a:rPr lang="en-US" dirty="0"/>
              <a:t>Saved to the SD card</a:t>
            </a:r>
          </a:p>
          <a:p>
            <a:pPr lvl="1">
              <a:lnSpc>
                <a:spcPct val="200000"/>
              </a:lnSpc>
            </a:pPr>
            <a:r>
              <a:rPr lang="en-US" dirty="0"/>
              <a:t>Outputs are verified at:</a:t>
            </a:r>
          </a:p>
          <a:p>
            <a:pPr lvl="2">
              <a:lnSpc>
                <a:spcPct val="200000"/>
              </a:lnSpc>
            </a:pPr>
            <a:r>
              <a:rPr lang="en-US" dirty="0"/>
              <a:t>Layer level </a:t>
            </a:r>
          </a:p>
          <a:p>
            <a:pPr lvl="2">
              <a:lnSpc>
                <a:spcPct val="200000"/>
              </a:lnSpc>
            </a:pPr>
            <a:r>
              <a:rPr lang="en-US" dirty="0"/>
              <a:t>Classification results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48ECD-341C-8D4F-1CFF-831782956B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13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6061534-A1E4-F79E-F816-39F982B682BC}"/>
              </a:ext>
            </a:extLst>
          </p:cNvPr>
          <p:cNvSpPr txBox="1"/>
          <p:nvPr/>
        </p:nvSpPr>
        <p:spPr>
          <a:xfrm>
            <a:off x="5412510" y="776281"/>
            <a:ext cx="6398490" cy="5504446"/>
          </a:xfrm>
          <a:prstGeom prst="rect">
            <a:avLst/>
          </a:prstGeom>
          <a:noFill/>
          <a:ln w="38100">
            <a:solidFill>
              <a:schemeClr val="tx1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bench</a:t>
            </a:r>
          </a:p>
        </p:txBody>
      </p: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7FCF442D-8CC6-F3ED-8910-5704570FFC5F}"/>
              </a:ext>
            </a:extLst>
          </p:cNvPr>
          <p:cNvGrpSpPr/>
          <p:nvPr/>
        </p:nvGrpSpPr>
        <p:grpSpPr>
          <a:xfrm>
            <a:off x="6447453" y="1408927"/>
            <a:ext cx="4006604" cy="4193070"/>
            <a:chOff x="7929590" y="1367434"/>
            <a:chExt cx="4006604" cy="41930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01EA378-1646-1302-CFDB-B29D8A1D0534}"/>
                </a:ext>
              </a:extLst>
            </p:cNvPr>
            <p:cNvSpPr/>
            <p:nvPr/>
          </p:nvSpPr>
          <p:spPr bwMode="auto">
            <a:xfrm>
              <a:off x="7929590" y="1367434"/>
              <a:ext cx="3117282" cy="55769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200" b="1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ResNet50 application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24EC8C5-2D56-0B77-F838-36BD8C743D1F}"/>
                </a:ext>
              </a:extLst>
            </p:cNvPr>
            <p:cNvSpPr/>
            <p:nvPr/>
          </p:nvSpPr>
          <p:spPr bwMode="auto">
            <a:xfrm>
              <a:off x="8199077" y="3474486"/>
              <a:ext cx="2560318" cy="557693"/>
            </a:xfrm>
            <a:prstGeom prst="rect">
              <a:avLst/>
            </a:prstGeom>
            <a:noFill/>
            <a:ln w="28575" cap="flat" cmpd="sng" algn="ctr">
              <a:solidFill>
                <a:srgbClr val="0D1B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200" dirty="0">
                  <a:solidFill>
                    <a:srgbClr val="0D1BA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Intermediary outputs verification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EA67C28-A26C-7681-E727-32ADC3D65EFA}"/>
                </a:ext>
              </a:extLst>
            </p:cNvPr>
            <p:cNvSpPr/>
            <p:nvPr/>
          </p:nvSpPr>
          <p:spPr bwMode="auto">
            <a:xfrm>
              <a:off x="8199077" y="4605409"/>
              <a:ext cx="2560318" cy="557693"/>
            </a:xfrm>
            <a:prstGeom prst="rect">
              <a:avLst/>
            </a:prstGeom>
            <a:noFill/>
            <a:ln w="28575" cap="flat" cmpd="sng" algn="ctr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200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Classification outputs verification 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9F1FA43-650B-5C96-5857-395C3B08EF33}"/>
                </a:ext>
              </a:extLst>
            </p:cNvPr>
            <p:cNvCxnSpPr>
              <a:cxnSpLocks/>
              <a:endCxn id="12" idx="0"/>
            </p:cNvCxnSpPr>
            <p:nvPr/>
          </p:nvCxnSpPr>
          <p:spPr>
            <a:xfrm>
              <a:off x="9479236" y="4032179"/>
              <a:ext cx="0" cy="573230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B932387-BD89-4F9B-0385-6F8545611AA5}"/>
                </a:ext>
              </a:extLst>
            </p:cNvPr>
            <p:cNvSpPr/>
            <p:nvPr/>
          </p:nvSpPr>
          <p:spPr bwMode="auto">
            <a:xfrm>
              <a:off x="10617110" y="2365834"/>
              <a:ext cx="1319084" cy="667945"/>
            </a:xfrm>
            <a:prstGeom prst="rect">
              <a:avLst/>
            </a:prstGeom>
            <a:noFill/>
            <a:ln w="28575" cap="flat" cmpd="sng" algn="ctr">
              <a:solidFill>
                <a:srgbClr val="FFFF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/>
            <a:lstStyle/>
            <a:p>
              <a:pPr algn="ctr" defTabSz="914400">
                <a:defRPr/>
              </a:pPr>
              <a:r>
                <a:rPr lang="en-US" sz="1200" dirty="0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Outputs gold data generation</a:t>
              </a:r>
            </a:p>
          </p:txBody>
        </p:sp>
        <p:cxnSp>
          <p:nvCxnSpPr>
            <p:cNvPr id="100" name="Connector: Elbow 99">
              <a:extLst>
                <a:ext uri="{FF2B5EF4-FFF2-40B4-BE49-F238E27FC236}">
                  <a16:creationId xmlns:a16="http://schemas.microsoft.com/office/drawing/2014/main" id="{1EEDDC47-6AEE-0228-646F-BE15A5FBE8C5}"/>
                </a:ext>
              </a:extLst>
            </p:cNvPr>
            <p:cNvCxnSpPr>
              <a:cxnSpLocks/>
              <a:stCxn id="12" idx="2"/>
              <a:endCxn id="5" idx="1"/>
            </p:cNvCxnSpPr>
            <p:nvPr/>
          </p:nvCxnSpPr>
          <p:spPr>
            <a:xfrm rot="5400000" flipH="1">
              <a:off x="6946002" y="2629869"/>
              <a:ext cx="3516821" cy="1549646"/>
            </a:xfrm>
            <a:prstGeom prst="bentConnector4">
              <a:avLst>
                <a:gd name="adj1" fmla="val -13592"/>
                <a:gd name="adj2" fmla="val 114752"/>
              </a:avLst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Losange 6">
              <a:extLst>
                <a:ext uri="{FF2B5EF4-FFF2-40B4-BE49-F238E27FC236}">
                  <a16:creationId xmlns:a16="http://schemas.microsoft.com/office/drawing/2014/main" id="{9E5C9642-4483-CA2B-78B3-58231F736213}"/>
                </a:ext>
              </a:extLst>
            </p:cNvPr>
            <p:cNvSpPr/>
            <p:nvPr/>
          </p:nvSpPr>
          <p:spPr bwMode="auto">
            <a:xfrm>
              <a:off x="8791886" y="2388819"/>
              <a:ext cx="1374701" cy="632266"/>
            </a:xfrm>
            <a:prstGeom prst="diamond">
              <a:avLst/>
            </a:prstGeom>
            <a:noFill/>
            <a:ln w="2857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/>
                  <a:cs typeface="Arial" panose="020B0604020202020204" pitchFamily="34" charset="0"/>
                </a:rPr>
                <a:t>First test iteration?</a:t>
              </a:r>
              <a:endParaRPr kumimoji="0" sz="12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613DCB6-0828-0536-74B5-102FE5ABEFAC}"/>
                </a:ext>
              </a:extLst>
            </p:cNvPr>
            <p:cNvCxnSpPr>
              <a:cxnSpLocks/>
              <a:stCxn id="3" idx="2"/>
              <a:endCxn id="11" idx="0"/>
            </p:cNvCxnSpPr>
            <p:nvPr/>
          </p:nvCxnSpPr>
          <p:spPr>
            <a:xfrm flipH="1">
              <a:off x="9479236" y="3021085"/>
              <a:ext cx="1" cy="453401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97627FB0-A5FB-2B61-8423-FAEAC66C0D5F}"/>
                </a:ext>
              </a:extLst>
            </p:cNvPr>
            <p:cNvSpPr txBox="1"/>
            <p:nvPr/>
          </p:nvSpPr>
          <p:spPr>
            <a:xfrm>
              <a:off x="10031937" y="2483037"/>
              <a:ext cx="66315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6D004CC-F6B2-E03E-5E4B-93813B09F6AD}"/>
                </a:ext>
              </a:extLst>
            </p:cNvPr>
            <p:cNvSpPr txBox="1"/>
            <p:nvPr/>
          </p:nvSpPr>
          <p:spPr>
            <a:xfrm>
              <a:off x="9742259" y="4178378"/>
              <a:ext cx="1534393" cy="296430"/>
            </a:xfrm>
            <a:prstGeom prst="rect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/>
            <a:lstStyle>
              <a:defPPr>
                <a:defRPr lang="en-US"/>
              </a:defPPr>
              <a:lvl1pPr algn="ctr" defTabSz="914400">
                <a:defRPr sz="12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b="0" dirty="0">
                  <a:solidFill>
                    <a:schemeClr val="accent1"/>
                  </a:solidFill>
                </a:rPr>
                <a:t>Send error reports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16389F8F-606C-73F4-5492-50EDDAE00FD1}"/>
                </a:ext>
              </a:extLst>
            </p:cNvPr>
            <p:cNvSpPr txBox="1"/>
            <p:nvPr/>
          </p:nvSpPr>
          <p:spPr>
            <a:xfrm>
              <a:off x="9742259" y="5283505"/>
              <a:ext cx="1534394" cy="276999"/>
            </a:xfrm>
            <a:prstGeom prst="rect">
              <a:avLst/>
            </a:prstGeom>
            <a:noFill/>
            <a:ln w="28575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/>
            <a:lstStyle>
              <a:defPPr>
                <a:defRPr lang="en-US"/>
              </a:defPPr>
              <a:lvl1pPr algn="ctr" defTabSz="914400">
                <a:defRPr sz="12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b="0" dirty="0">
                  <a:solidFill>
                    <a:schemeClr val="accent1"/>
                  </a:solidFill>
                </a:rPr>
                <a:t>Send error reports</a:t>
              </a:r>
            </a:p>
          </p:txBody>
        </p: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28B92C2B-55E4-9106-1E7B-D24B56EA1472}"/>
                </a:ext>
              </a:extLst>
            </p:cNvPr>
            <p:cNvCxnSpPr>
              <a:cxnSpLocks/>
              <a:stCxn id="5" idx="2"/>
              <a:endCxn id="3" idx="0"/>
            </p:cNvCxnSpPr>
            <p:nvPr/>
          </p:nvCxnSpPr>
          <p:spPr>
            <a:xfrm flipH="1">
              <a:off x="9479237" y="1925127"/>
              <a:ext cx="8994" cy="463692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58AEFB80-8762-402E-9884-AD284727DA78}"/>
                </a:ext>
              </a:extLst>
            </p:cNvPr>
            <p:cNvCxnSpPr>
              <a:cxnSpLocks/>
              <a:endCxn id="122" idx="1"/>
            </p:cNvCxnSpPr>
            <p:nvPr/>
          </p:nvCxnSpPr>
          <p:spPr>
            <a:xfrm>
              <a:off x="9488231" y="4325848"/>
              <a:ext cx="254028" cy="745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>
              <a:extLst>
                <a:ext uri="{FF2B5EF4-FFF2-40B4-BE49-F238E27FC236}">
                  <a16:creationId xmlns:a16="http://schemas.microsoft.com/office/drawing/2014/main" id="{90A39307-C103-82B1-DF06-E52830E905A4}"/>
                </a:ext>
              </a:extLst>
            </p:cNvPr>
            <p:cNvCxnSpPr>
              <a:cxnSpLocks/>
              <a:endCxn id="123" idx="1"/>
            </p:cNvCxnSpPr>
            <p:nvPr/>
          </p:nvCxnSpPr>
          <p:spPr>
            <a:xfrm>
              <a:off x="9479236" y="5419828"/>
              <a:ext cx="263023" cy="2177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9EBE0CA2-3A87-DCF2-59D5-2F6D77C05805}"/>
                </a:ext>
              </a:extLst>
            </p:cNvPr>
            <p:cNvCxnSpPr>
              <a:cxnSpLocks/>
              <a:stCxn id="3" idx="3"/>
              <a:endCxn id="13" idx="1"/>
            </p:cNvCxnSpPr>
            <p:nvPr/>
          </p:nvCxnSpPr>
          <p:spPr>
            <a:xfrm flipV="1">
              <a:off x="10166587" y="2699807"/>
              <a:ext cx="450523" cy="5145"/>
            </a:xfrm>
            <a:prstGeom prst="straightConnector1">
              <a:avLst/>
            </a:prstGeom>
            <a:ln>
              <a:solidFill>
                <a:schemeClr val="bg2">
                  <a:lumMod val="1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2" name="TextBox 181">
              <a:extLst>
                <a:ext uri="{FF2B5EF4-FFF2-40B4-BE49-F238E27FC236}">
                  <a16:creationId xmlns:a16="http://schemas.microsoft.com/office/drawing/2014/main" id="{43F068C2-17D2-3491-5FB9-0F5421751C61}"/>
                </a:ext>
              </a:extLst>
            </p:cNvPr>
            <p:cNvSpPr txBox="1"/>
            <p:nvPr/>
          </p:nvSpPr>
          <p:spPr>
            <a:xfrm>
              <a:off x="9464438" y="3060913"/>
              <a:ext cx="663158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tx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</a:t>
              </a:r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0EBDECB8-73B2-A826-8571-869345CE9EAD}"/>
              </a:ext>
            </a:extLst>
          </p:cNvPr>
          <p:cNvSpPr txBox="1"/>
          <p:nvPr/>
        </p:nvSpPr>
        <p:spPr>
          <a:xfrm>
            <a:off x="10767432" y="3229364"/>
            <a:ext cx="1082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N test   iterations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EA3C84A1-EFD9-590F-6EFA-1041421643A0}"/>
              </a:ext>
            </a:extLst>
          </p:cNvPr>
          <p:cNvSpPr/>
          <p:nvPr/>
        </p:nvSpPr>
        <p:spPr>
          <a:xfrm>
            <a:off x="5738695" y="1236185"/>
            <a:ext cx="5042854" cy="4775200"/>
          </a:xfrm>
          <a:prstGeom prst="rect">
            <a:avLst/>
          </a:prstGeom>
          <a:noFill/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28575">
                <a:solidFill>
                  <a:srgbClr val="00B05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2656766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07454-95EC-ADE4-19DE-3596D62D1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6AA84A-247B-FCAC-AC73-BB5E1BAD2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108982"/>
            <a:ext cx="10515600" cy="370784"/>
          </a:xfrm>
        </p:spPr>
        <p:txBody>
          <a:bodyPr/>
          <a:lstStyle/>
          <a:p>
            <a:r>
              <a:rPr lang="fr-FR" sz="2400" dirty="0"/>
              <a:t>Embedded ResNet50 - </a:t>
            </a:r>
            <a:r>
              <a:rPr lang="fr-FR" dirty="0"/>
              <a:t>Software </a:t>
            </a:r>
            <a:r>
              <a:rPr lang="fr-FR" dirty="0" err="1"/>
              <a:t>bench</a:t>
            </a:r>
            <a:r>
              <a:rPr lang="fr-FR" dirty="0"/>
              <a:t> </a:t>
            </a:r>
            <a:r>
              <a:rPr lang="fr-FR" dirty="0" err="1"/>
              <a:t>overview</a:t>
            </a:r>
            <a:endParaRPr lang="fr-FR" dirty="0"/>
          </a:p>
        </p:txBody>
      </p:sp>
      <p:sp>
        <p:nvSpPr>
          <p:cNvPr id="47" name="Espace réservé du contenu 2">
            <a:extLst>
              <a:ext uri="{FF2B5EF4-FFF2-40B4-BE49-F238E27FC236}">
                <a16:creationId xmlns:a16="http://schemas.microsoft.com/office/drawing/2014/main" id="{826FD8F2-EFD6-7501-D25F-90BF1954D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942" y="785262"/>
            <a:ext cx="7053667" cy="5536254"/>
          </a:xfrm>
        </p:spPr>
        <p:txBody>
          <a:bodyPr>
            <a:noAutofit/>
          </a:bodyPr>
          <a:lstStyle/>
          <a:p>
            <a:pPr marL="285750" eaLnBrk="0" fontAlgn="base" hangingPunct="0">
              <a:lnSpc>
                <a:spcPct val="100000"/>
              </a:lnSpc>
              <a:spcAft>
                <a:spcPct val="0"/>
              </a:spcAft>
              <a:buClr>
                <a:srgbClr val="3333CC">
                  <a:lumMod val="75000"/>
                </a:srgbClr>
              </a:buClr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The main test-loop is executed by one of the CortexA72 cores In the PS APU</a:t>
            </a:r>
          </a:p>
          <a:p>
            <a:pPr marL="114300" indent="-342900" eaLnBrk="0" fontAlgn="base" hangingPunct="0">
              <a:lnSpc>
                <a:spcPct val="100000"/>
              </a:lnSpc>
              <a:spcAft>
                <a:spcPct val="0"/>
              </a:spcAft>
              <a:buClr>
                <a:srgbClr val="3333CC">
                  <a:lumMod val="75000"/>
                </a:srgbClr>
              </a:buClr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One CortexR5 core is in charge of reporting AIE errors </a:t>
            </a:r>
            <a:endParaRPr lang="en-US" sz="1400" kern="0" dirty="0">
              <a:solidFill>
                <a:srgbClr val="000000"/>
              </a:solidFill>
              <a:latin typeface="Arial"/>
            </a:endParaRPr>
          </a:p>
          <a:p>
            <a:pPr marL="360000" indent="-342900" eaLnBrk="0" fontAlgn="base" hangingPunct="0">
              <a:lnSpc>
                <a:spcPct val="100000"/>
              </a:lnSpc>
              <a:spcAft>
                <a:spcPct val="0"/>
              </a:spcAft>
              <a:buClr>
                <a:srgbClr val="3333CC">
                  <a:lumMod val="75000"/>
                </a:srgbClr>
              </a:buClr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The other CortexR5 core collects the error reports generated by the </a:t>
            </a:r>
            <a:r>
              <a:rPr lang="en-US" sz="1600" kern="0" dirty="0" err="1">
                <a:solidFill>
                  <a:srgbClr val="000000"/>
                </a:solidFill>
                <a:latin typeface="Arial"/>
              </a:rPr>
              <a:t>XilSEM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marL="360000" indent="-342900" eaLnBrk="0" fontAlgn="base" hangingPunct="0">
              <a:lnSpc>
                <a:spcPct val="100000"/>
              </a:lnSpc>
              <a:spcAft>
                <a:spcPct val="0"/>
              </a:spcAft>
              <a:buClr>
                <a:srgbClr val="3333CC">
                  <a:lumMod val="75000"/>
                </a:srgbClr>
              </a:buClr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All status and error reports are transmitted to the test computer by a  TCP/IP stack running on one of the CortexA72 cores.</a:t>
            </a:r>
          </a:p>
          <a:p>
            <a:pPr marL="360000" indent="-342900" eaLnBrk="0" fontAlgn="base" hangingPunct="0">
              <a:lnSpc>
                <a:spcPct val="100000"/>
              </a:lnSpc>
              <a:spcAft>
                <a:spcPct val="0"/>
              </a:spcAft>
              <a:buClr>
                <a:srgbClr val="3333CC">
                  <a:lumMod val="75000"/>
                </a:srgbClr>
              </a:buClr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The AIE graph is executed by </a:t>
            </a:r>
            <a:r>
              <a:rPr lang="en-US" sz="1600" kern="0" dirty="0" err="1">
                <a:solidFill>
                  <a:srgbClr val="000000"/>
                </a:solidFill>
                <a:latin typeface="Arial"/>
              </a:rPr>
              <a:t>AIEngines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 array</a:t>
            </a:r>
          </a:p>
          <a:p>
            <a:pPr marL="114300" indent="-342900" eaLnBrk="0" fontAlgn="base" hangingPunct="0">
              <a:lnSpc>
                <a:spcPct val="100000"/>
              </a:lnSpc>
              <a:spcAft>
                <a:spcPct val="0"/>
              </a:spcAft>
              <a:buClr>
                <a:srgbClr val="3333CC">
                  <a:lumMod val="75000"/>
                </a:srgbClr>
              </a:buClr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A python script to:</a:t>
            </a:r>
          </a:p>
          <a:p>
            <a:pPr marL="800100" lvl="1" indent="-342900" eaLnBrk="0" fontAlgn="base" hangingPunct="0">
              <a:lnSpc>
                <a:spcPct val="100000"/>
              </a:lnSpc>
              <a:spcAft>
                <a:spcPct val="0"/>
              </a:spcAft>
              <a:buClr>
                <a:srgbClr val="3333CC">
                  <a:lumMod val="75000"/>
                </a:srgbClr>
              </a:buClr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</a:rPr>
              <a:t>Initialize the DUT configuration through JTAG </a:t>
            </a:r>
          </a:p>
          <a:p>
            <a:pPr marL="800100" lvl="1" indent="-342900" eaLnBrk="0" fontAlgn="base" hangingPunct="0">
              <a:lnSpc>
                <a:spcPct val="100000"/>
              </a:lnSpc>
              <a:spcAft>
                <a:spcPct val="0"/>
              </a:spcAft>
              <a:buClr>
                <a:srgbClr val="3333CC">
                  <a:lumMod val="75000"/>
                </a:srgbClr>
              </a:buClr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</a:rPr>
              <a:t>Log DUT reports</a:t>
            </a:r>
          </a:p>
          <a:p>
            <a:pPr marL="800100" lvl="1" indent="-342900" eaLnBrk="0" fontAlgn="base" hangingPunct="0">
              <a:lnSpc>
                <a:spcPct val="100000"/>
              </a:lnSpc>
              <a:spcAft>
                <a:spcPct val="0"/>
              </a:spcAft>
              <a:buClr>
                <a:srgbClr val="3333CC">
                  <a:lumMod val="75000"/>
                </a:srgbClr>
              </a:buClr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</a:rPr>
              <a:t>Detect high current events, freezes and communication losses</a:t>
            </a:r>
          </a:p>
          <a:p>
            <a:pPr marL="114300" indent="-342900" eaLnBrk="0" fontAlgn="base" hangingPunct="0">
              <a:lnSpc>
                <a:spcPct val="100000"/>
              </a:lnSpc>
              <a:spcAft>
                <a:spcPct val="0"/>
              </a:spcAft>
              <a:buClr>
                <a:srgbClr val="3333CC">
                  <a:lumMod val="75000"/>
                </a:srgbClr>
              </a:buClr>
              <a:defRPr/>
            </a:pPr>
            <a:endParaRPr lang="en-US" kern="0" dirty="0">
              <a:solidFill>
                <a:srgbClr val="000000"/>
              </a:solidFill>
              <a:latin typeface="Arial"/>
            </a:endParaRPr>
          </a:p>
          <a:p>
            <a:pPr marL="457200" lvl="2"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None/>
              <a:defRPr/>
            </a:pPr>
            <a:endParaRPr lang="en-US" sz="1300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96D3B7B-A34D-3938-2C92-2948F020AD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14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70D8E0C-3F72-A6D3-425C-21977A1FE48B}"/>
              </a:ext>
            </a:extLst>
          </p:cNvPr>
          <p:cNvGrpSpPr/>
          <p:nvPr/>
        </p:nvGrpSpPr>
        <p:grpSpPr>
          <a:xfrm>
            <a:off x="7179827" y="1098189"/>
            <a:ext cx="4952185" cy="5258997"/>
            <a:chOff x="3461719" y="1249784"/>
            <a:chExt cx="4952185" cy="5258997"/>
          </a:xfrm>
        </p:grpSpPr>
        <p:sp>
          <p:nvSpPr>
            <p:cNvPr id="56" name="ZoneTexte 98">
              <a:extLst>
                <a:ext uri="{FF2B5EF4-FFF2-40B4-BE49-F238E27FC236}">
                  <a16:creationId xmlns:a16="http://schemas.microsoft.com/office/drawing/2014/main" id="{39906775-A0CC-8997-5D2E-D02E3DECA5B1}"/>
                </a:ext>
              </a:extLst>
            </p:cNvPr>
            <p:cNvSpPr txBox="1"/>
            <p:nvPr/>
          </p:nvSpPr>
          <p:spPr bwMode="auto">
            <a:xfrm>
              <a:off x="3461719" y="1249784"/>
              <a:ext cx="4952185" cy="5258997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tIns="0" bIns="0" rtlCol="0" anchor="t"/>
            <a:lstStyle>
              <a:defPPr>
                <a:defRPr lang="en-US"/>
              </a:defPPr>
              <a:lvl1pPr algn="ctr">
                <a:defRPr>
                  <a:solidFill>
                    <a:schemeClr val="bg2">
                      <a:lumMod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VCK190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Development</a:t>
              </a: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board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ZoneTexte 4">
              <a:extLst>
                <a:ext uri="{FF2B5EF4-FFF2-40B4-BE49-F238E27FC236}">
                  <a16:creationId xmlns:a16="http://schemas.microsoft.com/office/drawing/2014/main" id="{DB10D9CC-7BA7-BD06-209C-78058359D2AC}"/>
                </a:ext>
              </a:extLst>
            </p:cNvPr>
            <p:cNvSpPr txBox="1"/>
            <p:nvPr/>
          </p:nvSpPr>
          <p:spPr bwMode="auto">
            <a:xfrm>
              <a:off x="3695866" y="1669571"/>
              <a:ext cx="4469388" cy="4669012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t"/>
            <a:lstStyle>
              <a:defPPr>
                <a:defRPr lang="en-US"/>
              </a:defPPr>
              <a:lvl1pPr algn="ctr">
                <a:defRPr>
                  <a:solidFill>
                    <a:schemeClr val="bg2">
                      <a:lumMod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AMD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Xilinx</a:t>
              </a: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Versal</a:t>
              </a: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AI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Core</a:t>
              </a:r>
              <a:endParaRPr kumimoji="0" sz="1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E1870CE-1F38-D1FE-4CF0-AEB9EA7D70CE}"/>
                </a:ext>
              </a:extLst>
            </p:cNvPr>
            <p:cNvSpPr/>
            <p:nvPr/>
          </p:nvSpPr>
          <p:spPr bwMode="auto">
            <a:xfrm>
              <a:off x="3769723" y="2097946"/>
              <a:ext cx="2748558" cy="4144900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PS</a:t>
              </a:r>
              <a:endParaRPr kumimoji="0" lang="fr-FR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EB9BE21-3B28-89DB-D132-149217D96DA2}"/>
                </a:ext>
              </a:extLst>
            </p:cNvPr>
            <p:cNvSpPr/>
            <p:nvPr/>
          </p:nvSpPr>
          <p:spPr bwMode="auto">
            <a:xfrm>
              <a:off x="6647796" y="3856453"/>
              <a:ext cx="1413096" cy="2386389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r-FR" sz="1400" b="1" kern="0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lang="fr-FR" sz="1400" b="1" kern="0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PL</a:t>
              </a:r>
              <a:endParaRPr kumimoji="0" lang="fr-FR" sz="10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7BF6ADD-F8FC-2C27-06F3-1C7C41CC32A8}"/>
                </a:ext>
              </a:extLst>
            </p:cNvPr>
            <p:cNvSpPr/>
            <p:nvPr/>
          </p:nvSpPr>
          <p:spPr bwMode="auto">
            <a:xfrm>
              <a:off x="3836506" y="5866180"/>
              <a:ext cx="2621144" cy="267940"/>
            </a:xfrm>
            <a:prstGeom prst="rect">
              <a:avLst/>
            </a:prstGeom>
            <a:solidFill>
              <a:sysClr val="window" lastClr="FFFFFF"/>
            </a:solidFill>
            <a:ln w="3175" cap="flat" cmpd="sng" algn="ctr">
              <a:solidFill>
                <a:schemeClr val="bg2">
                  <a:lumMod val="10000"/>
                </a:scheme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SysMon</a:t>
              </a:r>
              <a:endParaRPr kumimoji="0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0EFB512D-7F12-6A35-DEAF-5B5874474A04}"/>
                </a:ext>
              </a:extLst>
            </p:cNvPr>
            <p:cNvGrpSpPr/>
            <p:nvPr/>
          </p:nvGrpSpPr>
          <p:grpSpPr>
            <a:xfrm>
              <a:off x="3817415" y="2437545"/>
              <a:ext cx="2638330" cy="554292"/>
              <a:chOff x="3820811" y="2508498"/>
              <a:chExt cx="2638330" cy="554292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F7F16D78-5C85-B4FA-ECD6-0A4C9C896E4D}"/>
                  </a:ext>
                </a:extLst>
              </p:cNvPr>
              <p:cNvSpPr/>
              <p:nvPr/>
            </p:nvSpPr>
            <p:spPr bwMode="auto">
              <a:xfrm>
                <a:off x="3820811" y="2508498"/>
                <a:ext cx="2638330" cy="554292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0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CortexA72-0</a:t>
                </a:r>
                <a:endParaRPr kumimoji="0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ZoneTexte 28">
                <a:extLst>
                  <a:ext uri="{FF2B5EF4-FFF2-40B4-BE49-F238E27FC236}">
                    <a16:creationId xmlns:a16="http://schemas.microsoft.com/office/drawing/2014/main" id="{879F7EC1-6139-226B-B6C7-0A4ED62B3782}"/>
                  </a:ext>
                </a:extLst>
              </p:cNvPr>
              <p:cNvSpPr txBox="1"/>
              <p:nvPr/>
            </p:nvSpPr>
            <p:spPr bwMode="auto">
              <a:xfrm>
                <a:off x="3884220" y="2729364"/>
                <a:ext cx="2512012" cy="268227"/>
              </a:xfrm>
              <a:prstGeom prst="rect">
                <a:avLst/>
              </a:prstGeom>
              <a:solidFill>
                <a:srgbClr val="E7E6E6">
                  <a:lumMod val="75000"/>
                </a:srgbClr>
              </a:soli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bg2">
                        <a:lumMod val="10000"/>
                      </a:schemeClr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Ethernet communications</a:t>
                </a: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C045C828-69E0-467F-8627-EEB782D73707}"/>
                </a:ext>
              </a:extLst>
            </p:cNvPr>
            <p:cNvGrpSpPr/>
            <p:nvPr/>
          </p:nvGrpSpPr>
          <p:grpSpPr>
            <a:xfrm>
              <a:off x="3817415" y="3222342"/>
              <a:ext cx="2640234" cy="726765"/>
              <a:chOff x="3817415" y="3317622"/>
              <a:chExt cx="2640234" cy="726765"/>
            </a:xfrm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784E9456-D1B9-AF75-1F0A-95C9063B4FB2}"/>
                  </a:ext>
                </a:extLst>
              </p:cNvPr>
              <p:cNvSpPr/>
              <p:nvPr/>
            </p:nvSpPr>
            <p:spPr bwMode="auto">
              <a:xfrm>
                <a:off x="3817415" y="3317622"/>
                <a:ext cx="2640234" cy="726765"/>
              </a:xfrm>
              <a:prstGeom prst="rect">
                <a:avLst/>
              </a:prstGeom>
              <a:solidFill>
                <a:schemeClr val="bg1"/>
              </a:soli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0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CortexA72-1</a:t>
                </a:r>
                <a:endParaRPr kumimoji="0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ZoneTexte 29">
                <a:extLst>
                  <a:ext uri="{FF2B5EF4-FFF2-40B4-BE49-F238E27FC236}">
                    <a16:creationId xmlns:a16="http://schemas.microsoft.com/office/drawing/2014/main" id="{61285EF1-DFF9-41F6-DC82-4AEDEF6D2049}"/>
                  </a:ext>
                </a:extLst>
              </p:cNvPr>
              <p:cNvSpPr txBox="1"/>
              <p:nvPr/>
            </p:nvSpPr>
            <p:spPr bwMode="auto">
              <a:xfrm>
                <a:off x="3884220" y="3524560"/>
                <a:ext cx="2502380" cy="427173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bg2">
                        <a:lumMod val="10000"/>
                      </a:schemeClr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ResNet50 application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445374AD-1505-E8F3-028C-FC36788EE102}"/>
                </a:ext>
              </a:extLst>
            </p:cNvPr>
            <p:cNvGrpSpPr/>
            <p:nvPr/>
          </p:nvGrpSpPr>
          <p:grpSpPr>
            <a:xfrm>
              <a:off x="3819942" y="4156045"/>
              <a:ext cx="2648119" cy="565122"/>
              <a:chOff x="3836506" y="4490421"/>
              <a:chExt cx="2648119" cy="565122"/>
            </a:xfrm>
          </p:grpSpPr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E47799E0-7D9C-A94B-71D4-62079ED5D2E6}"/>
                  </a:ext>
                </a:extLst>
              </p:cNvPr>
              <p:cNvSpPr/>
              <p:nvPr/>
            </p:nvSpPr>
            <p:spPr bwMode="auto">
              <a:xfrm>
                <a:off x="3836506" y="4490421"/>
                <a:ext cx="2648119" cy="565122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0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CortexR5-0</a:t>
                </a:r>
                <a:endParaRPr kumimoji="0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ZoneTexte 44">
                <a:extLst>
                  <a:ext uri="{FF2B5EF4-FFF2-40B4-BE49-F238E27FC236}">
                    <a16:creationId xmlns:a16="http://schemas.microsoft.com/office/drawing/2014/main" id="{5708EB07-C341-633A-7110-F21EFDD48EA0}"/>
                  </a:ext>
                </a:extLst>
              </p:cNvPr>
              <p:cNvSpPr txBox="1"/>
              <p:nvPr/>
            </p:nvSpPr>
            <p:spPr bwMode="auto">
              <a:xfrm>
                <a:off x="3911196" y="4668709"/>
                <a:ext cx="2502380" cy="262925"/>
              </a:xfrm>
              <a:prstGeom prst="rect">
                <a:avLst/>
              </a:prstGeom>
              <a:solidFill>
                <a:srgbClr val="E7E6E6">
                  <a:lumMod val="75000"/>
                </a:srgbClr>
              </a:soli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bg2">
                        <a:lumMod val="10000"/>
                      </a:schemeClr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XilSEM</a:t>
                </a: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reports</a:t>
                </a: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084D72B2-6A45-1C68-868C-EA9B76BB10B0}"/>
                </a:ext>
              </a:extLst>
            </p:cNvPr>
            <p:cNvGrpSpPr/>
            <p:nvPr/>
          </p:nvGrpSpPr>
          <p:grpSpPr>
            <a:xfrm>
              <a:off x="3817415" y="4984737"/>
              <a:ext cx="2640234" cy="617646"/>
              <a:chOff x="3836506" y="5161627"/>
              <a:chExt cx="1848732" cy="617646"/>
            </a:xfrm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C13B5200-13C3-815F-99F8-AB8D5380DD8B}"/>
                  </a:ext>
                </a:extLst>
              </p:cNvPr>
              <p:cNvSpPr/>
              <p:nvPr/>
            </p:nvSpPr>
            <p:spPr bwMode="auto">
              <a:xfrm>
                <a:off x="3836506" y="5161627"/>
                <a:ext cx="1848732" cy="617646"/>
              </a:xfrm>
              <a:prstGeom prst="rect">
                <a:avLst/>
              </a:prstGeom>
              <a:solidFill>
                <a:sysClr val="window" lastClr="FFFFFF"/>
              </a:soli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3600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E7E6E6">
                        <a:lumMod val="10000"/>
                      </a:srgbClr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CortexR5-1</a:t>
                </a:r>
                <a:endParaRPr kumimoji="0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ZoneTexte 45">
                <a:extLst>
                  <a:ext uri="{FF2B5EF4-FFF2-40B4-BE49-F238E27FC236}">
                    <a16:creationId xmlns:a16="http://schemas.microsoft.com/office/drawing/2014/main" id="{1C60DC2E-1958-F0F5-E1A8-2B65470E0C1E}"/>
                  </a:ext>
                </a:extLst>
              </p:cNvPr>
              <p:cNvSpPr txBox="1"/>
              <p:nvPr/>
            </p:nvSpPr>
            <p:spPr bwMode="auto">
              <a:xfrm>
                <a:off x="3883284" y="5393774"/>
                <a:ext cx="1752205" cy="267940"/>
              </a:xfrm>
              <a:prstGeom prst="rect">
                <a:avLst/>
              </a:prstGeom>
              <a:solidFill>
                <a:srgbClr val="E7E6E6">
                  <a:lumMod val="75000"/>
                </a:srgbClr>
              </a:solidFill>
              <a:ln w="3175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lIns="0" tIns="0" rIns="0" bIns="0" rtlCol="0" anchor="ctr"/>
              <a:lstStyle>
                <a:defPPr>
                  <a:defRPr lang="en-US"/>
                </a:defPPr>
                <a:lvl1pPr algn="ctr">
                  <a:defRPr>
                    <a:solidFill>
                      <a:schemeClr val="bg2">
                        <a:lumMod val="10000"/>
                      </a:schemeClr>
                    </a:solidFill>
                  </a:defRPr>
                </a:lvl1pPr>
                <a:lvl2pPr>
                  <a:defRPr>
                    <a:solidFill>
                      <a:schemeClr val="lt1"/>
                    </a:solidFill>
                  </a:defRPr>
                </a:lvl2pPr>
                <a:lvl3pPr>
                  <a:defRPr>
                    <a:solidFill>
                      <a:schemeClr val="lt1"/>
                    </a:solidFill>
                  </a:defRPr>
                </a:lvl3pPr>
                <a:lvl4pPr>
                  <a:defRPr>
                    <a:solidFill>
                      <a:schemeClr val="lt1"/>
                    </a:solidFill>
                  </a:defRPr>
                </a:lvl4pPr>
                <a:lvl5pPr>
                  <a:defRPr>
                    <a:solidFill>
                      <a:schemeClr val="lt1"/>
                    </a:solidFill>
                  </a:defRPr>
                </a:lvl5pPr>
                <a:lvl6pPr>
                  <a:defRPr>
                    <a:solidFill>
                      <a:schemeClr val="lt1"/>
                    </a:solidFill>
                  </a:defRPr>
                </a:lvl6pPr>
                <a:lvl7pPr>
                  <a:defRPr>
                    <a:solidFill>
                      <a:schemeClr val="lt1"/>
                    </a:solidFill>
                  </a:defRPr>
                </a:lvl7pPr>
                <a:lvl8pPr>
                  <a:defRPr>
                    <a:solidFill>
                      <a:schemeClr val="lt1"/>
                    </a:solidFill>
                  </a:defRPr>
                </a:lvl8pPr>
                <a:lvl9pPr>
                  <a:defRPr>
                    <a:solidFill>
                      <a:schemeClr val="lt1"/>
                    </a:solidFill>
                  </a:defRPr>
                </a:lvl9pPr>
              </a:lstStyle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100" b="1" kern="0" dirty="0">
                    <a:solidFill>
                      <a:srgbClr val="E7E6E6">
                        <a:lumMod val="10000"/>
                      </a:srgbClr>
                    </a:solidFill>
                    <a:latin typeface="Calibri" panose="020F0502020204030204"/>
                  </a:rPr>
                  <a:t>AIE reports</a:t>
                </a:r>
                <a:endPara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58F49964-6E62-5C03-AC93-27C64C6528A6}"/>
                </a:ext>
              </a:extLst>
            </p:cNvPr>
            <p:cNvSpPr/>
            <p:nvPr/>
          </p:nvSpPr>
          <p:spPr bwMode="auto">
            <a:xfrm>
              <a:off x="6647794" y="2082901"/>
              <a:ext cx="1413096" cy="1603353"/>
            </a:xfrm>
            <a:prstGeom prst="rect">
              <a:avLst/>
            </a:prstGeom>
            <a:solidFill>
              <a:schemeClr val="bg1"/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t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 Engines</a:t>
              </a:r>
              <a:endParaRPr kumimoji="0" lang="fr-FR" sz="400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9754535-8662-8263-9636-FD507476734A}"/>
                </a:ext>
              </a:extLst>
            </p:cNvPr>
            <p:cNvSpPr/>
            <p:nvPr/>
          </p:nvSpPr>
          <p:spPr bwMode="auto">
            <a:xfrm>
              <a:off x="6847687" y="2714691"/>
              <a:ext cx="1013309" cy="45357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36000" rIns="3600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AIE graph</a:t>
              </a:r>
              <a:endParaRPr kumimoji="0" sz="11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13" name="Groupe 5">
            <a:extLst>
              <a:ext uri="{FF2B5EF4-FFF2-40B4-BE49-F238E27FC236}">
                <a16:creationId xmlns:a16="http://schemas.microsoft.com/office/drawing/2014/main" id="{417B5A44-7BBE-C457-A29C-38A873E095E3}"/>
              </a:ext>
            </a:extLst>
          </p:cNvPr>
          <p:cNvGrpSpPr/>
          <p:nvPr/>
        </p:nvGrpSpPr>
        <p:grpSpPr>
          <a:xfrm>
            <a:off x="4112231" y="4673600"/>
            <a:ext cx="2809982" cy="1616054"/>
            <a:chOff x="4467013" y="1034791"/>
            <a:chExt cx="2883487" cy="1700150"/>
          </a:xfrm>
        </p:grpSpPr>
        <p:sp>
          <p:nvSpPr>
            <p:cNvPr id="114" name="ZoneTexte 36">
              <a:extLst>
                <a:ext uri="{FF2B5EF4-FFF2-40B4-BE49-F238E27FC236}">
                  <a16:creationId xmlns:a16="http://schemas.microsoft.com/office/drawing/2014/main" id="{617840E8-DC8A-A839-CD18-737DB5E8473F}"/>
                </a:ext>
              </a:extLst>
            </p:cNvPr>
            <p:cNvSpPr txBox="1"/>
            <p:nvPr/>
          </p:nvSpPr>
          <p:spPr bwMode="auto">
            <a:xfrm>
              <a:off x="4467013" y="1034791"/>
              <a:ext cx="2883487" cy="1700150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t"/>
            <a:lstStyle>
              <a:defPPr>
                <a:defRPr lang="en-US"/>
              </a:defPPr>
              <a:lvl1pPr algn="ctr">
                <a:defRPr>
                  <a:solidFill>
                    <a:schemeClr val="bg2">
                      <a:lumMod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DUT </a:t>
              </a:r>
              <a:r>
                <a:rPr lang="en-US" sz="1200" b="1" kern="0" dirty="0">
                  <a:solidFill>
                    <a:srgbClr val="E7E6E6">
                      <a:lumMod val="10000"/>
                    </a:srgbClr>
                  </a:solidFill>
                  <a:latin typeface="Calibri" panose="020F0502020204030204"/>
                </a:rPr>
                <a:t>t</a:t>
              </a:r>
              <a:r>
                <a:rPr kumimoji="0" lang="en-US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est</a:t>
              </a: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script (python)</a:t>
              </a:r>
            </a:p>
          </p:txBody>
        </p:sp>
        <p:sp>
          <p:nvSpPr>
            <p:cNvPr id="115" name="ZoneTexte 37">
              <a:extLst>
                <a:ext uri="{FF2B5EF4-FFF2-40B4-BE49-F238E27FC236}">
                  <a16:creationId xmlns:a16="http://schemas.microsoft.com/office/drawing/2014/main" id="{C12BBA28-75FA-2E1C-A204-4A76F309FD9B}"/>
                </a:ext>
              </a:extLst>
            </p:cNvPr>
            <p:cNvSpPr txBox="1"/>
            <p:nvPr/>
          </p:nvSpPr>
          <p:spPr bwMode="auto">
            <a:xfrm>
              <a:off x="4566083" y="1805965"/>
              <a:ext cx="2664215" cy="778772"/>
            </a:xfrm>
            <a:prstGeom prst="rect">
              <a:avLst/>
            </a:prstGeom>
            <a:solidFill>
              <a:srgbClr val="E7E6E6">
                <a:lumMod val="9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t"/>
            <a:lstStyle>
              <a:defPPr>
                <a:defRPr lang="en-US"/>
              </a:defPPr>
              <a:lvl1pPr algn="ctr">
                <a:defRPr>
                  <a:solidFill>
                    <a:schemeClr val="bg2">
                      <a:lumMod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Watchdogs</a:t>
              </a:r>
            </a:p>
          </p:txBody>
        </p:sp>
        <p:sp>
          <p:nvSpPr>
            <p:cNvPr id="116" name="ZoneTexte 38">
              <a:extLst>
                <a:ext uri="{FF2B5EF4-FFF2-40B4-BE49-F238E27FC236}">
                  <a16:creationId xmlns:a16="http://schemas.microsoft.com/office/drawing/2014/main" id="{DF9909A9-51CC-0F50-87C2-BC4E13AC878C}"/>
                </a:ext>
              </a:extLst>
            </p:cNvPr>
            <p:cNvSpPr txBox="1"/>
            <p:nvPr/>
          </p:nvSpPr>
          <p:spPr bwMode="auto">
            <a:xfrm>
              <a:off x="4634996" y="2026571"/>
              <a:ext cx="2521453" cy="237400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>
                  <a:solidFill>
                    <a:schemeClr val="bg2">
                      <a:lumMod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Power supply current</a:t>
              </a:r>
            </a:p>
          </p:txBody>
        </p:sp>
        <p:sp>
          <p:nvSpPr>
            <p:cNvPr id="117" name="ZoneTexte 39">
              <a:extLst>
                <a:ext uri="{FF2B5EF4-FFF2-40B4-BE49-F238E27FC236}">
                  <a16:creationId xmlns:a16="http://schemas.microsoft.com/office/drawing/2014/main" id="{F8F512BB-F36F-FA39-754C-EA9A71328C3F}"/>
                </a:ext>
              </a:extLst>
            </p:cNvPr>
            <p:cNvSpPr txBox="1"/>
            <p:nvPr/>
          </p:nvSpPr>
          <p:spPr bwMode="auto">
            <a:xfrm>
              <a:off x="4634997" y="2308476"/>
              <a:ext cx="2521453" cy="216132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tIns="0" rIns="0" bIns="0" rtlCol="0" anchor="ctr"/>
            <a:lstStyle>
              <a:defPPr>
                <a:defRPr lang="en-US"/>
              </a:defPPr>
              <a:lvl1pPr algn="ctr">
                <a:defRPr>
                  <a:solidFill>
                    <a:schemeClr val="bg2">
                      <a:lumMod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Communication flow</a:t>
              </a:r>
            </a:p>
          </p:txBody>
        </p:sp>
        <p:sp>
          <p:nvSpPr>
            <p:cNvPr id="118" name="ZoneTexte 40">
              <a:extLst>
                <a:ext uri="{FF2B5EF4-FFF2-40B4-BE49-F238E27FC236}">
                  <a16:creationId xmlns:a16="http://schemas.microsoft.com/office/drawing/2014/main" id="{23B0D136-43B0-4390-BD93-04EE4A0BE586}"/>
                </a:ext>
              </a:extLst>
            </p:cNvPr>
            <p:cNvSpPr txBox="1"/>
            <p:nvPr/>
          </p:nvSpPr>
          <p:spPr bwMode="auto">
            <a:xfrm>
              <a:off x="4566079" y="1521289"/>
              <a:ext cx="2664215" cy="254161"/>
            </a:xfrm>
            <a:prstGeom prst="rect">
              <a:avLst/>
            </a:prstGeom>
            <a:solidFill>
              <a:srgbClr val="E7E6E6">
                <a:lumMod val="9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t"/>
            <a:lstStyle>
              <a:defPPr>
                <a:defRPr lang="en-US"/>
              </a:defPPr>
              <a:lvl1pPr algn="ctr">
                <a:defRPr>
                  <a:solidFill>
                    <a:schemeClr val="bg2">
                      <a:lumMod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Data logging</a:t>
              </a:r>
            </a:p>
          </p:txBody>
        </p:sp>
        <p:sp>
          <p:nvSpPr>
            <p:cNvPr id="119" name="ZoneTexte 41">
              <a:extLst>
                <a:ext uri="{FF2B5EF4-FFF2-40B4-BE49-F238E27FC236}">
                  <a16:creationId xmlns:a16="http://schemas.microsoft.com/office/drawing/2014/main" id="{3D3E89B5-D30E-0591-C963-1A023B54B2DE}"/>
                </a:ext>
              </a:extLst>
            </p:cNvPr>
            <p:cNvSpPr txBox="1"/>
            <p:nvPr/>
          </p:nvSpPr>
          <p:spPr bwMode="auto">
            <a:xfrm>
              <a:off x="4572486" y="1265773"/>
              <a:ext cx="2657812" cy="225001"/>
            </a:xfrm>
            <a:prstGeom prst="rect">
              <a:avLst/>
            </a:prstGeom>
            <a:solidFill>
              <a:srgbClr val="E7E6E6">
                <a:lumMod val="9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t"/>
            <a:lstStyle>
              <a:defPPr>
                <a:defRPr lang="en-US"/>
              </a:defPPr>
              <a:lvl1pPr algn="ctr">
                <a:defRPr>
                  <a:solidFill>
                    <a:schemeClr val="bg2">
                      <a:lumMod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DUT config</a:t>
              </a:r>
            </a:p>
          </p:txBody>
        </p:sp>
      </p:grp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6FCC1807-1EB8-A232-A0B7-8DE6F53D0BC2}"/>
              </a:ext>
            </a:extLst>
          </p:cNvPr>
          <p:cNvCxnSpPr>
            <a:cxnSpLocks/>
            <a:stCxn id="114" idx="3"/>
          </p:cNvCxnSpPr>
          <p:nvPr/>
        </p:nvCxnSpPr>
        <p:spPr>
          <a:xfrm>
            <a:off x="6922213" y="5481627"/>
            <a:ext cx="387396" cy="0"/>
          </a:xfrm>
          <a:prstGeom prst="straightConnector1">
            <a:avLst/>
          </a:prstGeom>
          <a:ln>
            <a:solidFill>
              <a:schemeClr val="bg2">
                <a:lumMod val="1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3370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6F0B2-D7A2-0802-F4A9-4A49FD3E7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3CAB0A-4729-6A45-83F8-D6752A476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31" y="20601"/>
            <a:ext cx="10515600" cy="622103"/>
          </a:xfrm>
        </p:spPr>
        <p:txBody>
          <a:bodyPr/>
          <a:lstStyle/>
          <a:p>
            <a:r>
              <a:rPr lang="fr-FR" sz="2400" dirty="0"/>
              <a:t>Embedded ResNet50 – Test challenges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AAAC3F-52F3-9822-9A50-2825EC89F9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15</a:t>
            </a:r>
          </a:p>
        </p:txBody>
      </p:sp>
      <p:sp>
        <p:nvSpPr>
          <p:cNvPr id="47" name="Espace réservé du contenu 2">
            <a:extLst>
              <a:ext uri="{FF2B5EF4-FFF2-40B4-BE49-F238E27FC236}">
                <a16:creationId xmlns:a16="http://schemas.microsoft.com/office/drawing/2014/main" id="{755E2A3F-2331-D2F6-36D0-1865C6B458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331" y="819141"/>
            <a:ext cx="6655340" cy="5219717"/>
          </a:xfrm>
        </p:spPr>
        <p:txBody>
          <a:bodyPr>
            <a:noAutofit/>
          </a:bodyPr>
          <a:lstStyle/>
          <a:p>
            <a:pPr marL="285750" indent="-28575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Sample backside preparation:</a:t>
            </a:r>
          </a:p>
          <a:p>
            <a:pPr marL="812700" lvl="1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Heatsink removed</a:t>
            </a:r>
          </a:p>
          <a:p>
            <a:pPr marL="812700" lvl="1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Substrate backside polished</a:t>
            </a:r>
          </a:p>
          <a:p>
            <a:pPr marL="812700" lvl="1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Substrate t</a:t>
            </a:r>
            <a:r>
              <a:rPr lang="en-US" sz="1600" kern="0" dirty="0">
                <a:solidFill>
                  <a:srgbClr val="000000"/>
                </a:solidFill>
                <a:latin typeface="Arial"/>
              </a:rPr>
              <a:t>hickness: 690 µm</a:t>
            </a:r>
          </a:p>
          <a:p>
            <a:pPr marL="812700" lvl="1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defRPr/>
            </a:pPr>
            <a:endParaRPr lang="en-US" sz="1600" kern="0" dirty="0">
              <a:solidFill>
                <a:srgbClr val="000000"/>
              </a:solidFill>
              <a:latin typeface="Arial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Dissipation of DUT self-heating during test operations using:</a:t>
            </a:r>
          </a:p>
          <a:p>
            <a:pPr marL="800100" lvl="1" indent="-3429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r>
              <a:rPr lang="en-US" sz="1400" kern="0" dirty="0">
                <a:solidFill>
                  <a:srgbClr val="000000"/>
                </a:solidFill>
                <a:latin typeface="Arial"/>
              </a:rPr>
              <a:t>A constant air flow at ambient T° </a:t>
            </a:r>
          </a:p>
          <a:p>
            <a:pPr marL="1257300" lvl="2" indent="-342900" eaLnBrk="0" fontAlgn="base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r>
              <a:rPr lang="en-US" kern="0" dirty="0">
                <a:solidFill>
                  <a:schemeClr val="accent1"/>
                </a:solidFill>
                <a:latin typeface="Arial"/>
              </a:rPr>
              <a:t>Thermal runaway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endParaRPr lang="en-US" sz="1600" kern="0" dirty="0">
              <a:solidFill>
                <a:srgbClr val="000000"/>
              </a:solidFill>
              <a:latin typeface="Arial"/>
            </a:endParaRPr>
          </a:p>
          <a:p>
            <a:pPr marL="0"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None/>
              <a:defRPr/>
            </a:pPr>
            <a:endParaRPr lang="en-US" sz="1600" kern="0" dirty="0">
              <a:solidFill>
                <a:srgbClr val="000000"/>
              </a:solidFill>
              <a:latin typeface="Arial"/>
            </a:endParaRPr>
          </a:p>
          <a:p>
            <a:pPr marL="342900" indent="-34290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endParaRPr lang="en-US" sz="1700" kern="0" dirty="0">
              <a:solidFill>
                <a:srgbClr val="000000"/>
              </a:solidFill>
              <a:latin typeface="Arial"/>
            </a:endParaRPr>
          </a:p>
          <a:p>
            <a:pPr marL="457200" lvl="2"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None/>
              <a:defRPr/>
            </a:pPr>
            <a:endParaRPr lang="en-US" sz="1300" kern="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16B2FA-2A3E-9669-993A-064398F7BA49}"/>
              </a:ext>
            </a:extLst>
          </p:cNvPr>
          <p:cNvGrpSpPr/>
          <p:nvPr/>
        </p:nvGrpSpPr>
        <p:grpSpPr>
          <a:xfrm>
            <a:off x="7441509" y="565925"/>
            <a:ext cx="3288936" cy="2884799"/>
            <a:chOff x="6968671" y="3801571"/>
            <a:chExt cx="3288936" cy="2884799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B36CEDB5-6C40-1EAC-0BCF-34E41DE00490}"/>
                </a:ext>
              </a:extLst>
            </p:cNvPr>
            <p:cNvGrpSpPr/>
            <p:nvPr/>
          </p:nvGrpSpPr>
          <p:grpSpPr>
            <a:xfrm>
              <a:off x="6968671" y="3801571"/>
              <a:ext cx="3288936" cy="2884799"/>
              <a:chOff x="8296275" y="3606054"/>
              <a:chExt cx="3288936" cy="288479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0F87EA8-9CC7-4D16-6403-1CF2AFA942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bright="22000"/>
                        </a14:imgEffect>
                      </a14:imgLayer>
                    </a14:imgProps>
                  </a:ext>
                </a:extLst>
              </a:blip>
              <a:srcRect l="2076" t="13452" r="3944" b="32294"/>
              <a:stretch/>
            </p:blipFill>
            <p:spPr>
              <a:xfrm rot="5400000">
                <a:off x="8658865" y="3564507"/>
                <a:ext cx="2563756" cy="3288936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5870B44-0BF1-2729-B191-3D2872F733DE}"/>
                  </a:ext>
                </a:extLst>
              </p:cNvPr>
              <p:cNvSpPr txBox="1"/>
              <p:nvPr/>
            </p:nvSpPr>
            <p:spPr>
              <a:xfrm>
                <a:off x="9406918" y="3606054"/>
                <a:ext cx="1040028" cy="3077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Test Board</a:t>
                </a:r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6CC4CEA-C682-AA89-A2D7-689C3F8B38EB}"/>
                </a:ext>
              </a:extLst>
            </p:cNvPr>
            <p:cNvSpPr txBox="1"/>
            <p:nvPr/>
          </p:nvSpPr>
          <p:spPr>
            <a:xfrm>
              <a:off x="8401086" y="5511801"/>
              <a:ext cx="266700" cy="355600"/>
            </a:xfrm>
            <a:prstGeom prst="rect">
              <a:avLst/>
            </a:prstGeom>
            <a:solidFill>
              <a:schemeClr val="accent1">
                <a:alpha val="43000"/>
              </a:schemeClr>
            </a:solidFill>
          </p:spPr>
          <p:txBody>
            <a:bodyPr wrap="square" rtlCol="0">
              <a:noAutofit/>
            </a:bodyPr>
            <a:lstStyle/>
            <a:p>
              <a:endParaRPr lang="en-US" dirty="0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CB75466-2E82-8113-01D6-01C986A3710C}"/>
              </a:ext>
            </a:extLst>
          </p:cNvPr>
          <p:cNvGrpSpPr/>
          <p:nvPr/>
        </p:nvGrpSpPr>
        <p:grpSpPr>
          <a:xfrm>
            <a:off x="7446515" y="3428999"/>
            <a:ext cx="3283930" cy="2800297"/>
            <a:chOff x="6968671" y="928557"/>
            <a:chExt cx="3283930" cy="280029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0A251F65-A1F7-FF4F-2EDA-795A1964F32C}"/>
                </a:ext>
              </a:extLst>
            </p:cNvPr>
            <p:cNvGrpSpPr/>
            <p:nvPr/>
          </p:nvGrpSpPr>
          <p:grpSpPr>
            <a:xfrm>
              <a:off x="6968671" y="928557"/>
              <a:ext cx="3283930" cy="2800297"/>
              <a:chOff x="8296275" y="816661"/>
              <a:chExt cx="3283930" cy="280029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288D9E3-8896-9936-9C83-89903AF5C6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bright="13000" contrast="9000"/>
                        </a14:imgEffect>
                      </a14:imgLayer>
                    </a14:imgProps>
                  </a:ext>
                </a:extLst>
              </a:blip>
              <a:srcRect l="19688" t="3474" r="23906" b="1388"/>
              <a:stretch/>
            </p:blipFill>
            <p:spPr>
              <a:xfrm>
                <a:off x="8296275" y="1124438"/>
                <a:ext cx="3283930" cy="249252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48E4370-BB7B-EC4A-8D2F-01D322AF483D}"/>
                  </a:ext>
                </a:extLst>
              </p:cNvPr>
              <p:cNvSpPr txBox="1"/>
              <p:nvPr/>
            </p:nvSpPr>
            <p:spPr>
              <a:xfrm>
                <a:off x="9296732" y="816661"/>
                <a:ext cx="10310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Dev Board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CB479B0-8844-7736-2970-8E1FB2E9CEF7}"/>
                </a:ext>
              </a:extLst>
            </p:cNvPr>
            <p:cNvSpPr txBox="1"/>
            <p:nvPr/>
          </p:nvSpPr>
          <p:spPr>
            <a:xfrm>
              <a:off x="8425960" y="2564053"/>
              <a:ext cx="266700" cy="361950"/>
            </a:xfrm>
            <a:prstGeom prst="rect">
              <a:avLst/>
            </a:prstGeom>
            <a:solidFill>
              <a:srgbClr val="00B050">
                <a:alpha val="43000"/>
              </a:srgbClr>
            </a:solidFill>
          </p:spPr>
          <p:txBody>
            <a:bodyPr wrap="square" rtlCol="0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3E9FC24-8B6A-8AAC-1311-2DEC6A7005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169" y="3052891"/>
            <a:ext cx="5309831" cy="3185898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BD3828D-69C9-1F3F-23AD-1E9F66E7A8C0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5571131" y="2453955"/>
            <a:ext cx="3302793" cy="8988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287EA29-90BD-F368-C708-C177AF374F0B}"/>
              </a:ext>
            </a:extLst>
          </p:cNvPr>
          <p:cNvCxnSpPr>
            <a:cxnSpLocks/>
            <a:stCxn id="41" idx="1"/>
          </p:cNvCxnSpPr>
          <p:nvPr/>
        </p:nvCxnSpPr>
        <p:spPr>
          <a:xfrm flipH="1">
            <a:off x="5991225" y="5245470"/>
            <a:ext cx="2912579" cy="341080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370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E9A74-6F8C-D810-7F1E-7D39B4D4D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12D53B-3AEE-BBE2-212D-B7085C6E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56" y="53727"/>
            <a:ext cx="10515600" cy="622103"/>
          </a:xfrm>
        </p:spPr>
        <p:txBody>
          <a:bodyPr/>
          <a:lstStyle/>
          <a:p>
            <a:r>
              <a:rPr lang="fr-FR" sz="2400" dirty="0"/>
              <a:t>Embedded ResNet50 – Test challenges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52005FA-8E70-66F1-72A8-654206A361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16</a:t>
            </a:r>
          </a:p>
        </p:txBody>
      </p:sp>
      <p:sp>
        <p:nvSpPr>
          <p:cNvPr id="47" name="Espace réservé du contenu 2">
            <a:extLst>
              <a:ext uri="{FF2B5EF4-FFF2-40B4-BE49-F238E27FC236}">
                <a16:creationId xmlns:a16="http://schemas.microsoft.com/office/drawing/2014/main" id="{C1BCED28-96E2-DBAE-97B3-AC5236CA23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556" y="960997"/>
            <a:ext cx="11422194" cy="5219717"/>
          </a:xfrm>
        </p:spPr>
        <p:txBody>
          <a:bodyPr>
            <a:no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600" kern="0" dirty="0">
                <a:solidFill>
                  <a:srgbClr val="000000"/>
                </a:solidFill>
                <a:latin typeface="Arial"/>
              </a:rPr>
              <a:t> Implemented Solution:</a:t>
            </a:r>
          </a:p>
          <a:p>
            <a:pPr marL="800100" lvl="1" indent="-3429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r>
              <a:rPr lang="en-US" kern="0" dirty="0">
                <a:solidFill>
                  <a:schemeClr val="bg2">
                    <a:lumMod val="10000"/>
                  </a:schemeClr>
                </a:solidFill>
                <a:latin typeface="Arial"/>
              </a:rPr>
              <a:t>Custom heatsink adapted for AIEs laser test</a:t>
            </a:r>
          </a:p>
          <a:p>
            <a:pPr marL="1257300" lvl="2" indent="-3429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r>
              <a:rPr lang="en-US" kern="0" dirty="0">
                <a:solidFill>
                  <a:schemeClr val="bg2">
                    <a:lumMod val="10000"/>
                  </a:schemeClr>
                </a:solidFill>
                <a:latin typeface="Arial"/>
              </a:rPr>
              <a:t>Opening on AIEs</a:t>
            </a:r>
          </a:p>
          <a:p>
            <a:pPr marL="800100" lvl="1" indent="-3429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Temperature stabilized at 80 °C</a:t>
            </a:r>
          </a:p>
          <a:p>
            <a:pPr marL="1257300" lvl="2" indent="-342900" eaLnBrk="0" fontAlgn="base" hangingPunct="0">
              <a:spcBef>
                <a:spcPts val="12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No thermal runaway during test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endParaRPr lang="en-US" sz="1700" kern="0" dirty="0">
              <a:solidFill>
                <a:srgbClr val="000000"/>
              </a:solidFill>
              <a:latin typeface="Arial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endParaRPr lang="en-US" sz="1700" kern="0" dirty="0">
              <a:solidFill>
                <a:srgbClr val="000000"/>
              </a:solidFill>
              <a:latin typeface="Arial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endParaRPr lang="en-US" sz="1700" kern="0" dirty="0">
              <a:solidFill>
                <a:srgbClr val="000000"/>
              </a:solidFill>
              <a:latin typeface="Arial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endParaRPr lang="en-US" sz="1700" kern="0" dirty="0">
              <a:solidFill>
                <a:srgbClr val="000000"/>
              </a:solidFill>
              <a:latin typeface="Arial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endParaRPr lang="en-US" sz="1700" kern="0" dirty="0">
              <a:solidFill>
                <a:srgbClr val="000000"/>
              </a:solidFill>
              <a:latin typeface="Arial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endParaRPr lang="en-US" sz="1700" kern="0" dirty="0">
              <a:solidFill>
                <a:srgbClr val="000000"/>
              </a:solidFill>
              <a:latin typeface="Arial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endParaRPr lang="en-US" sz="1700" kern="0" dirty="0">
              <a:solidFill>
                <a:srgbClr val="000000"/>
              </a:solidFill>
              <a:latin typeface="Arial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endParaRPr lang="en-US" sz="1700" kern="0" dirty="0">
              <a:solidFill>
                <a:srgbClr val="000000"/>
              </a:solidFill>
              <a:latin typeface="Arial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endParaRPr lang="en-US" sz="1700" kern="0" dirty="0">
              <a:solidFill>
                <a:srgbClr val="000000"/>
              </a:solidFill>
              <a:latin typeface="Arial"/>
            </a:endParaRPr>
          </a:p>
          <a:p>
            <a:pPr marL="1257300" lvl="2" indent="-342900" eaLnBrk="0" fontAlgn="base" hangingPunct="0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endParaRPr lang="en-US" sz="1100" kern="0" dirty="0">
              <a:solidFill>
                <a:srgbClr val="000000"/>
              </a:solidFill>
              <a:latin typeface="Arial"/>
            </a:endParaRPr>
          </a:p>
          <a:p>
            <a:pPr marL="457200" lvl="2"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None/>
              <a:defRPr/>
            </a:pPr>
            <a:r>
              <a:rPr lang="en-US" sz="1300" kern="0" dirty="0">
                <a:solidFill>
                  <a:srgbClr val="000000"/>
                </a:solidFill>
                <a:latin typeface="Arial"/>
              </a:rPr>
              <a:t>		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E09E1A-EBF0-D685-F597-0D696B2ED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874" y="2827824"/>
            <a:ext cx="5115298" cy="30691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F31EC4-9004-154D-AC23-F12EF0200B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8697" t="50000" r="24560" b="35354"/>
          <a:stretch/>
        </p:blipFill>
        <p:spPr>
          <a:xfrm>
            <a:off x="7163006" y="2679412"/>
            <a:ext cx="4208694" cy="2930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2D38F5-61C2-0FC3-F18B-EEDD1555021A}"/>
              </a:ext>
            </a:extLst>
          </p:cNvPr>
          <p:cNvSpPr txBox="1"/>
          <p:nvPr/>
        </p:nvSpPr>
        <p:spPr>
          <a:xfrm>
            <a:off x="7753796" y="2255745"/>
            <a:ext cx="2370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board with custom heatsink</a:t>
            </a:r>
          </a:p>
        </p:txBody>
      </p:sp>
    </p:spTree>
    <p:extLst>
      <p:ext uri="{BB962C8B-B14F-4D97-AF65-F5344CB8AC3E}">
        <p14:creationId xmlns:p14="http://schemas.microsoft.com/office/powerpoint/2010/main" val="4086106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FF21B-342A-BBB6-CC1B-FE4F923BD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&amp; motivation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2E4DC0-B3EC-99BB-F15F-E30566ECEA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pic>
        <p:nvPicPr>
          <p:cNvPr id="5" name="Picture 24">
            <a:extLst>
              <a:ext uri="{FF2B5EF4-FFF2-40B4-BE49-F238E27FC236}">
                <a16:creationId xmlns:a16="http://schemas.microsoft.com/office/drawing/2014/main" id="{AF2E96B3-3849-2AF6-FB0F-50C04C6638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74" r="36442"/>
          <a:stretch/>
        </p:blipFill>
        <p:spPr bwMode="auto">
          <a:xfrm>
            <a:off x="5508832" y="4574562"/>
            <a:ext cx="1568969" cy="98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6101CB1-45F3-638A-F71E-9194B8C7FA84}"/>
              </a:ext>
            </a:extLst>
          </p:cNvPr>
          <p:cNvSpPr txBox="1"/>
          <p:nvPr/>
        </p:nvSpPr>
        <p:spPr>
          <a:xfrm>
            <a:off x="487566" y="728988"/>
            <a:ext cx="2880320" cy="400110"/>
          </a:xfrm>
          <a:prstGeom prst="rect">
            <a:avLst/>
          </a:prstGeom>
          <a:solidFill>
            <a:srgbClr val="00509A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Technological context </a:t>
            </a:r>
          </a:p>
        </p:txBody>
      </p:sp>
      <p:sp>
        <p:nvSpPr>
          <p:cNvPr id="7" name="ZoneTexte 11">
            <a:extLst>
              <a:ext uri="{FF2B5EF4-FFF2-40B4-BE49-F238E27FC236}">
                <a16:creationId xmlns:a16="http://schemas.microsoft.com/office/drawing/2014/main" id="{E6191880-085A-D47E-0484-282E6C925B10}"/>
              </a:ext>
            </a:extLst>
          </p:cNvPr>
          <p:cNvSpPr txBox="1"/>
          <p:nvPr/>
        </p:nvSpPr>
        <p:spPr>
          <a:xfrm>
            <a:off x="7762128" y="4615791"/>
            <a:ext cx="4465799" cy="103870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509A"/>
                </a:solidFill>
                <a:latin typeface="Arial" charset="0"/>
                <a:ea typeface="ＭＳ Ｐゴシック" charset="0"/>
              </a:rPr>
              <a:t>Are AI based embedded systems reliable in space radiation environments ?</a:t>
            </a:r>
          </a:p>
        </p:txBody>
      </p:sp>
      <p:pic>
        <p:nvPicPr>
          <p:cNvPr id="8" name="Image 33">
            <a:extLst>
              <a:ext uri="{FF2B5EF4-FFF2-40B4-BE49-F238E27FC236}">
                <a16:creationId xmlns:a16="http://schemas.microsoft.com/office/drawing/2014/main" id="{71384C24-D9B5-0D76-B2BC-BE481AC43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412964" y="1280633"/>
            <a:ext cx="1499507" cy="1001944"/>
          </a:xfrm>
          <a:prstGeom prst="rect">
            <a:avLst/>
          </a:prstGeom>
          <a:ln w="6350">
            <a:noFill/>
          </a:ln>
        </p:spPr>
      </p:pic>
      <p:sp>
        <p:nvSpPr>
          <p:cNvPr id="9" name="ZoneTexte 56">
            <a:extLst>
              <a:ext uri="{FF2B5EF4-FFF2-40B4-BE49-F238E27FC236}">
                <a16:creationId xmlns:a16="http://schemas.microsoft.com/office/drawing/2014/main" id="{3C4F032D-6808-7C3E-8E2F-AC0D3A343C45}"/>
              </a:ext>
            </a:extLst>
          </p:cNvPr>
          <p:cNvSpPr txBox="1"/>
          <p:nvPr/>
        </p:nvSpPr>
        <p:spPr>
          <a:xfrm>
            <a:off x="6293316" y="4033695"/>
            <a:ext cx="1188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rgbClr val="00509A"/>
                </a:solidFill>
                <a:latin typeface="Arial" charset="0"/>
                <a:ea typeface="ＭＳ Ｐゴシック" charset="0"/>
              </a:rPr>
              <a:t>Reliability</a:t>
            </a:r>
            <a:r>
              <a:rPr lang="fr-FR" sz="1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pic>
        <p:nvPicPr>
          <p:cNvPr id="10" name="Image 60">
            <a:extLst>
              <a:ext uri="{FF2B5EF4-FFF2-40B4-BE49-F238E27FC236}">
                <a16:creationId xmlns:a16="http://schemas.microsoft.com/office/drawing/2014/main" id="{9FBF0E6A-3364-FACB-3857-A66443805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8583478" y="1317803"/>
            <a:ext cx="3072341" cy="20179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75CB3DA-6BCE-7A29-F2E6-4E6F689D2E6C}"/>
              </a:ext>
            </a:extLst>
          </p:cNvPr>
          <p:cNvSpPr/>
          <p:nvPr/>
        </p:nvSpPr>
        <p:spPr bwMode="auto">
          <a:xfrm>
            <a:off x="344697" y="1211253"/>
            <a:ext cx="6885031" cy="120008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b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rapid rise of embedded artificial intelligence (AI) systems</a:t>
            </a:r>
          </a:p>
          <a:p>
            <a:pPr marL="478355" lvl="1" indent="-228594"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Artificial Neural Networks (ANNs)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38134D-ECF6-ABB6-D261-9AC486D5DD43}"/>
              </a:ext>
            </a:extLst>
          </p:cNvPr>
          <p:cNvSpPr/>
          <p:nvPr/>
        </p:nvSpPr>
        <p:spPr bwMode="auto">
          <a:xfrm>
            <a:off x="346238" y="2747424"/>
            <a:ext cx="6883489" cy="120008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generation of System-on-Chips (SoCs) for edge-AI</a:t>
            </a:r>
          </a:p>
          <a:p>
            <a:pPr marL="478355" lvl="1" indent="-2285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AMD-Xilinx Versal: Programmable SoC including</a:t>
            </a:r>
            <a:b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AI-accelerator cores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1F1252-66D0-E024-0880-DA5233258E0D}"/>
              </a:ext>
            </a:extLst>
          </p:cNvPr>
          <p:cNvSpPr/>
          <p:nvPr/>
        </p:nvSpPr>
        <p:spPr bwMode="auto">
          <a:xfrm>
            <a:off x="346238" y="4427664"/>
            <a:ext cx="6883489" cy="120008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of embedded systems computation capabilities</a:t>
            </a:r>
          </a:p>
          <a:p>
            <a:pPr marL="478355" lvl="1" indent="-228594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Autonomous decision, on-board data processing…</a:t>
            </a:r>
          </a:p>
        </p:txBody>
      </p:sp>
      <p:cxnSp>
        <p:nvCxnSpPr>
          <p:cNvPr id="14" name="Connecteur droit 65">
            <a:extLst>
              <a:ext uri="{FF2B5EF4-FFF2-40B4-BE49-F238E27FC236}">
                <a16:creationId xmlns:a16="http://schemas.microsoft.com/office/drawing/2014/main" id="{10DA24A8-676A-C866-24AA-212770EE74AB}"/>
              </a:ext>
            </a:extLst>
          </p:cNvPr>
          <p:cNvCxnSpPr/>
          <p:nvPr/>
        </p:nvCxnSpPr>
        <p:spPr bwMode="auto">
          <a:xfrm>
            <a:off x="5480956" y="1926636"/>
            <a:ext cx="562465" cy="121412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Connecteur droit 67">
            <a:extLst>
              <a:ext uri="{FF2B5EF4-FFF2-40B4-BE49-F238E27FC236}">
                <a16:creationId xmlns:a16="http://schemas.microsoft.com/office/drawing/2014/main" id="{C149A2EE-6B4D-3A9E-85BF-88C0F3C66316}"/>
              </a:ext>
            </a:extLst>
          </p:cNvPr>
          <p:cNvCxnSpPr>
            <a:stCxn id="8" idx="3"/>
          </p:cNvCxnSpPr>
          <p:nvPr/>
        </p:nvCxnSpPr>
        <p:spPr bwMode="auto">
          <a:xfrm flipH="1">
            <a:off x="6388154" y="1781606"/>
            <a:ext cx="524317" cy="10936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6" name="Flèche : haut 55">
            <a:extLst>
              <a:ext uri="{FF2B5EF4-FFF2-40B4-BE49-F238E27FC236}">
                <a16:creationId xmlns:a16="http://schemas.microsoft.com/office/drawing/2014/main" id="{7CED22F5-6D8D-97ED-A293-EF4642923E95}"/>
              </a:ext>
            </a:extLst>
          </p:cNvPr>
          <p:cNvSpPr/>
          <p:nvPr/>
        </p:nvSpPr>
        <p:spPr bwMode="auto">
          <a:xfrm flipV="1">
            <a:off x="6041233" y="3886370"/>
            <a:ext cx="220281" cy="688191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fr-FR" b="0">
              <a:solidFill>
                <a:srgbClr val="000000"/>
              </a:solidFill>
              <a:cs typeface="Geneva" charset="0"/>
            </a:endParaRPr>
          </a:p>
        </p:txBody>
      </p:sp>
      <p:pic>
        <p:nvPicPr>
          <p:cNvPr id="17" name="Image 8">
            <a:extLst>
              <a:ext uri="{FF2B5EF4-FFF2-40B4-BE49-F238E27FC236}">
                <a16:creationId xmlns:a16="http://schemas.microsoft.com/office/drawing/2014/main" id="{39B611DF-9DCF-4717-5DF5-78B3EE78FD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8046" y="2860098"/>
            <a:ext cx="1303148" cy="1034620"/>
          </a:xfrm>
          <a:prstGeom prst="rect">
            <a:avLst/>
          </a:prstGeom>
        </p:spPr>
      </p:pic>
      <p:sp>
        <p:nvSpPr>
          <p:cNvPr id="18" name="ZoneTexte 9">
            <a:extLst>
              <a:ext uri="{FF2B5EF4-FFF2-40B4-BE49-F238E27FC236}">
                <a16:creationId xmlns:a16="http://schemas.microsoft.com/office/drawing/2014/main" id="{208CACD9-CB66-56BB-1E2C-716850C09435}"/>
              </a:ext>
            </a:extLst>
          </p:cNvPr>
          <p:cNvSpPr txBox="1"/>
          <p:nvPr/>
        </p:nvSpPr>
        <p:spPr>
          <a:xfrm>
            <a:off x="4986969" y="3438287"/>
            <a:ext cx="1000988" cy="3794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33" dirty="0">
                <a:solidFill>
                  <a:schemeClr val="bg2">
                    <a:lumMod val="10000"/>
                  </a:schemeClr>
                </a:solidFill>
              </a:rPr>
              <a:t>7nm </a:t>
            </a:r>
            <a:r>
              <a:rPr lang="en-US" sz="933" dirty="0" err="1">
                <a:solidFill>
                  <a:schemeClr val="bg2">
                    <a:lumMod val="10000"/>
                  </a:schemeClr>
                </a:solidFill>
              </a:rPr>
              <a:t>FinFET</a:t>
            </a:r>
            <a:r>
              <a:rPr lang="en-US" sz="933" dirty="0">
                <a:solidFill>
                  <a:schemeClr val="bg2">
                    <a:lumMod val="10000"/>
                  </a:schemeClr>
                </a:solidFill>
              </a:rPr>
              <a:t> technology</a:t>
            </a:r>
          </a:p>
        </p:txBody>
      </p:sp>
      <p:sp>
        <p:nvSpPr>
          <p:cNvPr id="19" name="ZoneTexte 72">
            <a:extLst>
              <a:ext uri="{FF2B5EF4-FFF2-40B4-BE49-F238E27FC236}">
                <a16:creationId xmlns:a16="http://schemas.microsoft.com/office/drawing/2014/main" id="{677E15EE-1DC7-A4FC-FC92-4DDDC099F682}"/>
              </a:ext>
            </a:extLst>
          </p:cNvPr>
          <p:cNvSpPr txBox="1"/>
          <p:nvPr/>
        </p:nvSpPr>
        <p:spPr>
          <a:xfrm>
            <a:off x="8199435" y="740290"/>
            <a:ext cx="3769620" cy="400110"/>
          </a:xfrm>
          <a:prstGeom prst="rect">
            <a:avLst/>
          </a:prstGeom>
          <a:solidFill>
            <a:srgbClr val="00509A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Radiation Environment</a:t>
            </a:r>
          </a:p>
        </p:txBody>
      </p:sp>
      <p:sp>
        <p:nvSpPr>
          <p:cNvPr id="20" name="ZoneTexte 78">
            <a:extLst>
              <a:ext uri="{FF2B5EF4-FFF2-40B4-BE49-F238E27FC236}">
                <a16:creationId xmlns:a16="http://schemas.microsoft.com/office/drawing/2014/main" id="{A7E2B844-2FA9-FFD5-0AA8-64A98DB552DF}"/>
              </a:ext>
            </a:extLst>
          </p:cNvPr>
          <p:cNvSpPr txBox="1"/>
          <p:nvPr/>
        </p:nvSpPr>
        <p:spPr bwMode="auto">
          <a:xfrm>
            <a:off x="8136925" y="3363151"/>
            <a:ext cx="40835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00509A"/>
                </a:solidFill>
                <a:latin typeface="Arial" charset="0"/>
                <a:ea typeface="ＭＳ Ｐゴシック" charset="0"/>
              </a:rPr>
              <a:t>Radiation-induced Single event effects</a:t>
            </a:r>
            <a:endParaRPr sz="1400" b="1" dirty="0">
              <a:solidFill>
                <a:srgbClr val="00509A"/>
              </a:solidFill>
              <a:latin typeface="Arial" charset="0"/>
              <a:ea typeface="ＭＳ Ｐゴシック" charset="0"/>
            </a:endParaRPr>
          </a:p>
          <a:p>
            <a:pPr algn="ctr">
              <a:defRPr/>
            </a:pPr>
            <a:r>
              <a:rPr lang="en-US" sz="1400" b="1" dirty="0">
                <a:solidFill>
                  <a:srgbClr val="00509A"/>
                </a:solidFill>
                <a:latin typeface="Arial" charset="0"/>
                <a:ea typeface="ＭＳ Ｐゴシック" charset="0"/>
              </a:rPr>
              <a:t>(SEE)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00509A"/>
                </a:solidFill>
                <a:latin typeface="Arial" charset="0"/>
                <a:ea typeface="ＭＳ Ｐゴシック" charset="0"/>
              </a:rPr>
              <a:t>SEU, MCU, SEFI</a:t>
            </a:r>
            <a:endParaRPr sz="1400" b="1" dirty="0">
              <a:solidFill>
                <a:srgbClr val="00509A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3570778-6482-DF43-5B76-8AC37A34BC74}"/>
              </a:ext>
            </a:extLst>
          </p:cNvPr>
          <p:cNvSpPr/>
          <p:nvPr/>
        </p:nvSpPr>
        <p:spPr bwMode="auto">
          <a:xfrm>
            <a:off x="8204916" y="1237704"/>
            <a:ext cx="3867165" cy="2951777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endParaRPr lang="en-US" sz="1467" b="0" dirty="0">
              <a:solidFill>
                <a:schemeClr val="tx1"/>
              </a:solidFill>
            </a:endParaRPr>
          </a:p>
        </p:txBody>
      </p:sp>
      <p:sp>
        <p:nvSpPr>
          <p:cNvPr id="22" name="Éclair 81">
            <a:extLst>
              <a:ext uri="{FF2B5EF4-FFF2-40B4-BE49-F238E27FC236}">
                <a16:creationId xmlns:a16="http://schemas.microsoft.com/office/drawing/2014/main" id="{474275E6-4D7D-ACA2-BDFE-6B73B086A405}"/>
              </a:ext>
            </a:extLst>
          </p:cNvPr>
          <p:cNvSpPr/>
          <p:nvPr/>
        </p:nvSpPr>
        <p:spPr bwMode="auto">
          <a:xfrm rot="2133536" flipH="1">
            <a:off x="7407947" y="3005112"/>
            <a:ext cx="735592" cy="649889"/>
          </a:xfrm>
          <a:prstGeom prst="lightningBol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fr-FR" b="0">
              <a:solidFill>
                <a:srgbClr val="000000"/>
              </a:solidFill>
              <a:cs typeface="Geneva" charset="0"/>
            </a:endParaRPr>
          </a:p>
        </p:txBody>
      </p:sp>
      <p:sp>
        <p:nvSpPr>
          <p:cNvPr id="23" name="Flèche : haut 55">
            <a:extLst>
              <a:ext uri="{FF2B5EF4-FFF2-40B4-BE49-F238E27FC236}">
                <a16:creationId xmlns:a16="http://schemas.microsoft.com/office/drawing/2014/main" id="{BB6B0A33-2B73-4E6D-30BA-9797B4A2FCD8}"/>
              </a:ext>
            </a:extLst>
          </p:cNvPr>
          <p:cNvSpPr/>
          <p:nvPr/>
        </p:nvSpPr>
        <p:spPr bwMode="auto">
          <a:xfrm flipV="1">
            <a:off x="6007157" y="2288642"/>
            <a:ext cx="269451" cy="658176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fr-FR" b="0">
              <a:solidFill>
                <a:srgbClr val="000000"/>
              </a:solidFill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49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13027-9775-842E-15BF-18BE2E6B0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237EB2-12AC-0E2A-9DA3-CF2D2C807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28697" t="54234" r="24560" b="35354"/>
          <a:stretch/>
        </p:blipFill>
        <p:spPr>
          <a:xfrm>
            <a:off x="8701899" y="3938821"/>
            <a:ext cx="3337709" cy="165223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52DF74AC-B09B-A7A5-90EE-7B703D1DF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57" y="124794"/>
            <a:ext cx="10515600" cy="622103"/>
          </a:xfrm>
        </p:spPr>
        <p:txBody>
          <a:bodyPr/>
          <a:lstStyle/>
          <a:p>
            <a:r>
              <a:rPr lang="fr-FR" sz="2400" dirty="0"/>
              <a:t>Embedded ResNet50 – Test </a:t>
            </a:r>
            <a:r>
              <a:rPr lang="fr-FR" sz="2400" dirty="0" err="1"/>
              <a:t>methodology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43BB57-83A0-93D4-1CAD-11E42C3FF6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17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929156F-D27B-DEFB-D5CB-8CF8EB00B500}"/>
              </a:ext>
            </a:extLst>
          </p:cNvPr>
          <p:cNvGrpSpPr/>
          <p:nvPr/>
        </p:nvGrpSpPr>
        <p:grpSpPr>
          <a:xfrm>
            <a:off x="4873928" y="4364480"/>
            <a:ext cx="2830438" cy="755131"/>
            <a:chOff x="4768869" y="3191117"/>
            <a:chExt cx="2866640" cy="755131"/>
          </a:xfrm>
        </p:grpSpPr>
        <p:sp>
          <p:nvSpPr>
            <p:cNvPr id="56" name="ZoneTexte 98">
              <a:extLst>
                <a:ext uri="{FF2B5EF4-FFF2-40B4-BE49-F238E27FC236}">
                  <a16:creationId xmlns:a16="http://schemas.microsoft.com/office/drawing/2014/main" id="{D775E409-F264-DA3E-588A-53AE6538B11B}"/>
                </a:ext>
              </a:extLst>
            </p:cNvPr>
            <p:cNvSpPr txBox="1"/>
            <p:nvPr/>
          </p:nvSpPr>
          <p:spPr bwMode="auto">
            <a:xfrm>
              <a:off x="4768869" y="3191117"/>
              <a:ext cx="2866640" cy="755131"/>
            </a:xfrm>
            <a:prstGeom prst="rect">
              <a:avLst/>
            </a:prstGeom>
            <a:solidFill>
              <a:sysClr val="window" lastClr="FFFFFF">
                <a:lumMod val="9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tIns="0" bIns="0" rtlCol="0" anchor="t"/>
            <a:lstStyle>
              <a:defPPr>
                <a:defRPr lang="en-US"/>
              </a:defPPr>
              <a:lvl1pPr algn="ctr">
                <a:defRPr>
                  <a:solidFill>
                    <a:schemeClr val="bg2">
                      <a:lumMod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VCK190 </a:t>
              </a:r>
              <a:r>
                <a:rPr kumimoji="0" lang="fr-FR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Development</a:t>
              </a:r>
              <a:r>
                <a:rPr kumimoji="0" 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board</a:t>
              </a:r>
              <a:endParaRPr kumimoji="0" sz="105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ZoneTexte 4">
              <a:extLst>
                <a:ext uri="{FF2B5EF4-FFF2-40B4-BE49-F238E27FC236}">
                  <a16:creationId xmlns:a16="http://schemas.microsoft.com/office/drawing/2014/main" id="{5DD2B0F5-8DD5-B3E7-51F5-E19B5AE9F1A3}"/>
                </a:ext>
              </a:extLst>
            </p:cNvPr>
            <p:cNvSpPr txBox="1"/>
            <p:nvPr/>
          </p:nvSpPr>
          <p:spPr bwMode="auto">
            <a:xfrm>
              <a:off x="4836489" y="3416243"/>
              <a:ext cx="2731400" cy="318072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t"/>
            <a:lstStyle>
              <a:defPPr>
                <a:defRPr lang="en-US"/>
              </a:defPPr>
              <a:lvl1pPr algn="ctr">
                <a:defRPr>
                  <a:solidFill>
                    <a:schemeClr val="bg2">
                      <a:lumMod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AMD </a:t>
              </a:r>
              <a:r>
                <a:rPr kumimoji="0" lang="fr-FR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Xilinx</a:t>
              </a:r>
              <a:r>
                <a:rPr kumimoji="0" 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fr-FR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Versal</a:t>
              </a:r>
              <a:r>
                <a:rPr kumimoji="0" lang="fr-FR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AI </a:t>
              </a:r>
              <a:r>
                <a:rPr kumimoji="0" lang="fr-FR" sz="105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Core</a:t>
              </a:r>
              <a:endParaRPr kumimoji="0" sz="1050" b="1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785796A-8633-AC96-D34A-24B749FD05AF}"/>
              </a:ext>
            </a:extLst>
          </p:cNvPr>
          <p:cNvGrpSpPr/>
          <p:nvPr/>
        </p:nvGrpSpPr>
        <p:grpSpPr>
          <a:xfrm>
            <a:off x="6210300" y="2835721"/>
            <a:ext cx="1494067" cy="814568"/>
            <a:chOff x="7639174" y="2107799"/>
            <a:chExt cx="1494067" cy="814568"/>
          </a:xfrm>
        </p:grpSpPr>
        <p:sp>
          <p:nvSpPr>
            <p:cNvPr id="8" name="ZoneTexte 19">
              <a:extLst>
                <a:ext uri="{FF2B5EF4-FFF2-40B4-BE49-F238E27FC236}">
                  <a16:creationId xmlns:a16="http://schemas.microsoft.com/office/drawing/2014/main" id="{7ECD41F3-C988-0C7C-3C4F-2238EFD67806}"/>
                </a:ext>
              </a:extLst>
            </p:cNvPr>
            <p:cNvSpPr txBox="1"/>
            <p:nvPr/>
          </p:nvSpPr>
          <p:spPr bwMode="auto">
            <a:xfrm>
              <a:off x="7639174" y="2107799"/>
              <a:ext cx="1494067" cy="814568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t"/>
            <a:lstStyle>
              <a:defPPr>
                <a:defRPr lang="en-US"/>
              </a:defPPr>
              <a:lvl1pPr algn="ctr">
                <a:defRPr>
                  <a:solidFill>
                    <a:schemeClr val="bg2">
                      <a:lumMod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PULSWORKS</a:t>
              </a:r>
              <a:b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</a:b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(laser scanning software)</a:t>
              </a:r>
            </a:p>
          </p:txBody>
        </p:sp>
        <p:sp>
          <p:nvSpPr>
            <p:cNvPr id="9" name="ZoneTexte 20">
              <a:extLst>
                <a:ext uri="{FF2B5EF4-FFF2-40B4-BE49-F238E27FC236}">
                  <a16:creationId xmlns:a16="http://schemas.microsoft.com/office/drawing/2014/main" id="{1FF92674-18D8-3D74-8568-837D2078DC7E}"/>
                </a:ext>
              </a:extLst>
            </p:cNvPr>
            <p:cNvSpPr txBox="1"/>
            <p:nvPr/>
          </p:nvSpPr>
          <p:spPr bwMode="auto">
            <a:xfrm>
              <a:off x="7697979" y="2511559"/>
              <a:ext cx="1385744" cy="175653"/>
            </a:xfrm>
            <a:prstGeom prst="rect">
              <a:avLst/>
            </a:prstGeom>
            <a:solidFill>
              <a:srgbClr val="E7E6E6">
                <a:lumMod val="9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bg2">
                      <a:lumMod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Events mapping</a:t>
              </a:r>
            </a:p>
          </p:txBody>
        </p:sp>
        <p:sp>
          <p:nvSpPr>
            <p:cNvPr id="10" name="ZoneTexte 21">
              <a:extLst>
                <a:ext uri="{FF2B5EF4-FFF2-40B4-BE49-F238E27FC236}">
                  <a16:creationId xmlns:a16="http://schemas.microsoft.com/office/drawing/2014/main" id="{18A65748-5152-2FBC-1F53-344274B3C3C8}"/>
                </a:ext>
              </a:extLst>
            </p:cNvPr>
            <p:cNvSpPr txBox="1"/>
            <p:nvPr/>
          </p:nvSpPr>
          <p:spPr bwMode="auto">
            <a:xfrm>
              <a:off x="7697979" y="2687282"/>
              <a:ext cx="1385743" cy="170159"/>
            </a:xfrm>
            <a:prstGeom prst="rect">
              <a:avLst/>
            </a:prstGeom>
            <a:solidFill>
              <a:srgbClr val="E7E6E6">
                <a:lumMod val="9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algn="ctr">
                <a:defRPr>
                  <a:solidFill>
                    <a:schemeClr val="bg2">
                      <a:lumMod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Scan execution</a:t>
              </a:r>
            </a:p>
          </p:txBody>
        </p:sp>
      </p:grpSp>
      <p:pic>
        <p:nvPicPr>
          <p:cNvPr id="11" name="Image 24">
            <a:extLst>
              <a:ext uri="{FF2B5EF4-FFF2-40B4-BE49-F238E27FC236}">
                <a16:creationId xmlns:a16="http://schemas.microsoft.com/office/drawing/2014/main" id="{69E06801-5167-EEC2-A2C9-AEB12C8E8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071987" y="1860835"/>
            <a:ext cx="2492885" cy="1669688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FB435CBB-F060-2B66-3620-E9EFBA09623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15" t="22631" r="17409" b="38124"/>
          <a:stretch/>
        </p:blipFill>
        <p:spPr>
          <a:xfrm>
            <a:off x="7831085" y="1044817"/>
            <a:ext cx="639721" cy="394258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F3E3827-26C0-D464-AA55-54B1AD560A6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815" t="22631" r="17409" b="38124"/>
          <a:stretch/>
        </p:blipFill>
        <p:spPr>
          <a:xfrm>
            <a:off x="7842446" y="2721010"/>
            <a:ext cx="639721" cy="394258"/>
          </a:xfrm>
          <a:prstGeom prst="rect">
            <a:avLst/>
          </a:prstGeom>
        </p:spPr>
      </p:pic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9D5DBC4E-24D1-DFA8-351B-A184618679D9}"/>
              </a:ext>
            </a:extLst>
          </p:cNvPr>
          <p:cNvCxnSpPr>
            <a:cxnSpLocks/>
          </p:cNvCxnSpPr>
          <p:nvPr/>
        </p:nvCxnSpPr>
        <p:spPr>
          <a:xfrm flipH="1">
            <a:off x="7704369" y="1241946"/>
            <a:ext cx="1345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897681E-0D34-FAE8-88A0-3AD373EBF3BD}"/>
              </a:ext>
            </a:extLst>
          </p:cNvPr>
          <p:cNvCxnSpPr>
            <a:cxnSpLocks/>
          </p:cNvCxnSpPr>
          <p:nvPr/>
        </p:nvCxnSpPr>
        <p:spPr>
          <a:xfrm flipH="1">
            <a:off x="8721799" y="2915146"/>
            <a:ext cx="2080758" cy="10335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413DD1E-3B73-05DE-4AD7-01456277643A}"/>
              </a:ext>
            </a:extLst>
          </p:cNvPr>
          <p:cNvCxnSpPr>
            <a:cxnSpLocks/>
          </p:cNvCxnSpPr>
          <p:nvPr/>
        </p:nvCxnSpPr>
        <p:spPr>
          <a:xfrm>
            <a:off x="11032123" y="2835721"/>
            <a:ext cx="1007485" cy="11522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5D0FFD9-874E-FDC8-BBE6-4421190A6650}"/>
              </a:ext>
            </a:extLst>
          </p:cNvPr>
          <p:cNvCxnSpPr>
            <a:cxnSpLocks/>
          </p:cNvCxnSpPr>
          <p:nvPr/>
        </p:nvCxnSpPr>
        <p:spPr>
          <a:xfrm flipH="1">
            <a:off x="7569621" y="4536085"/>
            <a:ext cx="3367771" cy="6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A6607FC-2F3E-F4F1-AF01-09D57D16A308}"/>
              </a:ext>
            </a:extLst>
          </p:cNvPr>
          <p:cNvCxnSpPr>
            <a:cxnSpLocks/>
          </p:cNvCxnSpPr>
          <p:nvPr/>
        </p:nvCxnSpPr>
        <p:spPr>
          <a:xfrm flipH="1">
            <a:off x="7637600" y="4691437"/>
            <a:ext cx="2845652" cy="2162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>
            <a:extLst>
              <a:ext uri="{FF2B5EF4-FFF2-40B4-BE49-F238E27FC236}">
                <a16:creationId xmlns:a16="http://schemas.microsoft.com/office/drawing/2014/main" id="{CB9C0BAD-A702-8180-FEAC-F4F725D732DD}"/>
              </a:ext>
            </a:extLst>
          </p:cNvPr>
          <p:cNvGrpSpPr/>
          <p:nvPr/>
        </p:nvGrpSpPr>
        <p:grpSpPr>
          <a:xfrm>
            <a:off x="9940300" y="4820142"/>
            <a:ext cx="914400" cy="1625988"/>
            <a:chOff x="9567651" y="5036911"/>
            <a:chExt cx="914400" cy="1625988"/>
          </a:xfrm>
        </p:grpSpPr>
        <p:sp>
          <p:nvSpPr>
            <p:cNvPr id="33" name="Arrow: Up 32">
              <a:extLst>
                <a:ext uri="{FF2B5EF4-FFF2-40B4-BE49-F238E27FC236}">
                  <a16:creationId xmlns:a16="http://schemas.microsoft.com/office/drawing/2014/main" id="{FFDB4211-904E-C042-1466-381A484D592A}"/>
                </a:ext>
              </a:extLst>
            </p:cNvPr>
            <p:cNvSpPr/>
            <p:nvPr/>
          </p:nvSpPr>
          <p:spPr>
            <a:xfrm>
              <a:off x="9900709" y="5036911"/>
              <a:ext cx="248285" cy="1277751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2FB0F1C-4B71-3E9E-9358-24944DE0B50B}"/>
                </a:ext>
              </a:extLst>
            </p:cNvPr>
            <p:cNvSpPr/>
            <p:nvPr/>
          </p:nvSpPr>
          <p:spPr>
            <a:xfrm>
              <a:off x="9567651" y="6297774"/>
              <a:ext cx="914400" cy="3651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dirty="0">
                  <a:solidFill>
                    <a:schemeClr val="bg2">
                      <a:lumMod val="10000"/>
                    </a:schemeClr>
                  </a:solidFill>
                </a:rPr>
                <a:t>Device under test</a:t>
              </a:r>
            </a:p>
          </p:txBody>
        </p:sp>
      </p:grpSp>
      <p:sp>
        <p:nvSpPr>
          <p:cNvPr id="47" name="Espace réservé du contenu 2">
            <a:extLst>
              <a:ext uri="{FF2B5EF4-FFF2-40B4-BE49-F238E27FC236}">
                <a16:creationId xmlns:a16="http://schemas.microsoft.com/office/drawing/2014/main" id="{CAB433AB-7A6E-744E-F5EB-ACC68405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844" y="963001"/>
            <a:ext cx="4424300" cy="5219717"/>
          </a:xfrm>
        </p:spPr>
        <p:txBody>
          <a:bodyPr>
            <a:noAutofit/>
          </a:bodyPr>
          <a:lstStyle/>
          <a:p>
            <a:pPr marL="342900" indent="-342900" eaLnBrk="0" fontAlgn="base" hangingPunct="0">
              <a:lnSpc>
                <a:spcPct val="250000"/>
              </a:lnSpc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Laser tests performed at IES </a:t>
            </a:r>
          </a:p>
          <a:p>
            <a:pPr marL="1028700" lvl="1" indent="-342900" eaLnBrk="0" fontAlgn="base" hangingPunct="0">
              <a:lnSpc>
                <a:spcPct val="250000"/>
              </a:lnSpc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Single-Photon Absorption (SPA)</a:t>
            </a:r>
          </a:p>
          <a:p>
            <a:pPr marL="1028700" lvl="1" indent="-342900" eaLnBrk="0" fontAlgn="base" hangingPunct="0">
              <a:lnSpc>
                <a:spcPct val="250000"/>
              </a:lnSpc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Through the substrate backside</a:t>
            </a:r>
          </a:p>
          <a:p>
            <a:pPr marL="342900" indent="-342900" eaLnBrk="0" fontAlgn="base" hangingPunct="0">
              <a:lnSpc>
                <a:spcPct val="250000"/>
              </a:lnSpc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implemented graph consists of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176 AIEs</a:t>
            </a:r>
          </a:p>
          <a:p>
            <a:pPr marL="1028700" lvl="1" indent="-342900" eaLnBrk="0" fontAlgn="base" hangingPunct="0">
              <a:lnSpc>
                <a:spcPct val="250000"/>
              </a:lnSpc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defRPr/>
            </a:pPr>
            <a:r>
              <a:rPr lang="en-US" dirty="0">
                <a:solidFill>
                  <a:srgbClr val="000000"/>
                </a:solidFill>
              </a:rPr>
              <a:t>8 branches</a:t>
            </a:r>
            <a:endParaRPr lang="en-US" kern="0" dirty="0">
              <a:solidFill>
                <a:srgbClr val="000000"/>
              </a:solidFill>
              <a:latin typeface="Arial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endParaRPr lang="en-US" kern="0" dirty="0">
              <a:solidFill>
                <a:srgbClr val="000000"/>
              </a:solidFill>
              <a:latin typeface="Arial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Font typeface="Wingdings" pitchFamily="2" charset="2"/>
              <a:buChar char="q"/>
              <a:defRPr/>
            </a:pPr>
            <a:endParaRPr lang="en-US" kern="0" dirty="0">
              <a:solidFill>
                <a:srgbClr val="000000"/>
              </a:solidFill>
              <a:latin typeface="Arial"/>
            </a:endParaRPr>
          </a:p>
          <a:p>
            <a:pPr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None/>
              <a:defRPr/>
            </a:pPr>
            <a:endParaRPr lang="en-US" kern="0" dirty="0">
              <a:solidFill>
                <a:srgbClr val="000000"/>
              </a:solidFill>
              <a:latin typeface="Arial"/>
            </a:endParaRPr>
          </a:p>
          <a:p>
            <a:pPr marL="457200" lvl="2" indent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None/>
              <a:defRPr/>
            </a:pPr>
            <a:endParaRPr lang="en-US" kern="0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3989F5A9-C39D-5DB0-961A-8824A8156783}"/>
              </a:ext>
            </a:extLst>
          </p:cNvPr>
          <p:cNvGrpSpPr/>
          <p:nvPr/>
        </p:nvGrpSpPr>
        <p:grpSpPr>
          <a:xfrm rot="12301479">
            <a:off x="10889156" y="4926352"/>
            <a:ext cx="1123329" cy="943848"/>
            <a:chOff x="8515646" y="5555802"/>
            <a:chExt cx="1123329" cy="943848"/>
          </a:xfrm>
        </p:grpSpPr>
        <p:pic>
          <p:nvPicPr>
            <p:cNvPr id="3" name="Picture 42">
              <a:extLst>
                <a:ext uri="{FF2B5EF4-FFF2-40B4-BE49-F238E27FC236}">
                  <a16:creationId xmlns:a16="http://schemas.microsoft.com/office/drawing/2014/main" id="{BB1E53A4-3C72-5A59-D486-FD7216E38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rot="1232031">
              <a:off x="8633811" y="5805575"/>
              <a:ext cx="1005164" cy="694075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1F51F623-B059-F442-A204-D72FD381C8C7}"/>
                </a:ext>
              </a:extLst>
            </p:cNvPr>
            <p:cNvGrpSpPr/>
            <p:nvPr/>
          </p:nvGrpSpPr>
          <p:grpSpPr>
            <a:xfrm rot="17799907">
              <a:off x="8240878" y="5830570"/>
              <a:ext cx="678141" cy="128606"/>
              <a:chOff x="4283742" y="5050258"/>
              <a:chExt cx="928101" cy="161770"/>
            </a:xfrm>
          </p:grpSpPr>
          <p:sp>
            <p:nvSpPr>
              <p:cNvPr id="23" name="Organigramme : Joindre 22">
                <a:extLst>
                  <a:ext uri="{FF2B5EF4-FFF2-40B4-BE49-F238E27FC236}">
                    <a16:creationId xmlns:a16="http://schemas.microsoft.com/office/drawing/2014/main" id="{A5D8CE1B-3BAC-FC56-D813-3D6E961E9B04}"/>
                  </a:ext>
                </a:extLst>
              </p:cNvPr>
              <p:cNvSpPr/>
              <p:nvPr/>
            </p:nvSpPr>
            <p:spPr>
              <a:xfrm rot="5400000">
                <a:off x="4666908" y="4667092"/>
                <a:ext cx="161769" cy="928101"/>
              </a:xfrm>
              <a:prstGeom prst="flowChartCollat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480EC37F-6893-90C7-3A0A-9A15274B438B}"/>
                  </a:ext>
                </a:extLst>
              </p:cNvPr>
              <p:cNvSpPr/>
              <p:nvPr/>
            </p:nvSpPr>
            <p:spPr>
              <a:xfrm>
                <a:off x="4609070" y="5050258"/>
                <a:ext cx="277448" cy="16177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7CA90E2-9B0F-FE66-E29B-63379E93A5A2}"/>
              </a:ext>
            </a:extLst>
          </p:cNvPr>
          <p:cNvGrpSpPr/>
          <p:nvPr/>
        </p:nvGrpSpPr>
        <p:grpSpPr>
          <a:xfrm>
            <a:off x="4873928" y="1167772"/>
            <a:ext cx="2830441" cy="1334798"/>
            <a:chOff x="4652724" y="1167451"/>
            <a:chExt cx="2830441" cy="1255490"/>
          </a:xfrm>
        </p:grpSpPr>
        <p:sp>
          <p:nvSpPr>
            <p:cNvPr id="68" name="ZoneTexte 36">
              <a:extLst>
                <a:ext uri="{FF2B5EF4-FFF2-40B4-BE49-F238E27FC236}">
                  <a16:creationId xmlns:a16="http://schemas.microsoft.com/office/drawing/2014/main" id="{30984300-5C93-FF32-E618-AA629F741584}"/>
                </a:ext>
              </a:extLst>
            </p:cNvPr>
            <p:cNvSpPr txBox="1"/>
            <p:nvPr/>
          </p:nvSpPr>
          <p:spPr bwMode="auto">
            <a:xfrm>
              <a:off x="4652724" y="1167451"/>
              <a:ext cx="2830441" cy="1255490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t"/>
            <a:lstStyle>
              <a:defPPr>
                <a:defRPr lang="en-US"/>
              </a:defPPr>
              <a:lvl1pPr algn="ctr">
                <a:defRPr>
                  <a:solidFill>
                    <a:schemeClr val="bg2">
                      <a:lumMod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Test script (python)</a:t>
              </a:r>
            </a:p>
          </p:txBody>
        </p:sp>
        <p:sp>
          <p:nvSpPr>
            <p:cNvPr id="120" name="ZoneTexte 42">
              <a:extLst>
                <a:ext uri="{FF2B5EF4-FFF2-40B4-BE49-F238E27FC236}">
                  <a16:creationId xmlns:a16="http://schemas.microsoft.com/office/drawing/2014/main" id="{313BDFA8-184C-6B06-831F-FA0066B07B3E}"/>
                </a:ext>
              </a:extLst>
            </p:cNvPr>
            <p:cNvSpPr txBox="1"/>
            <p:nvPr/>
          </p:nvSpPr>
          <p:spPr bwMode="auto">
            <a:xfrm>
              <a:off x="4702243" y="1857160"/>
              <a:ext cx="2731402" cy="302100"/>
            </a:xfrm>
            <a:prstGeom prst="rect">
              <a:avLst/>
            </a:prstGeom>
            <a:solidFill>
              <a:srgbClr val="E7E6E6">
                <a:lumMod val="9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en-US"/>
              </a:defPPr>
              <a:lvl1pPr algn="ctr">
                <a:defRPr>
                  <a:solidFill>
                    <a:schemeClr val="bg2">
                      <a:lumMod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Events reporting &amp; scan control</a:t>
              </a:r>
            </a:p>
          </p:txBody>
        </p:sp>
        <p:sp>
          <p:nvSpPr>
            <p:cNvPr id="51" name="ZoneTexte 42">
              <a:extLst>
                <a:ext uri="{FF2B5EF4-FFF2-40B4-BE49-F238E27FC236}">
                  <a16:creationId xmlns:a16="http://schemas.microsoft.com/office/drawing/2014/main" id="{DA03307E-5618-0E02-C686-E6F9B2D7FDA3}"/>
                </a:ext>
              </a:extLst>
            </p:cNvPr>
            <p:cNvSpPr txBox="1"/>
            <p:nvPr/>
          </p:nvSpPr>
          <p:spPr bwMode="auto">
            <a:xfrm>
              <a:off x="4698572" y="1518510"/>
              <a:ext cx="2738745" cy="302100"/>
            </a:xfrm>
            <a:prstGeom prst="rect">
              <a:avLst/>
            </a:prstGeom>
            <a:solidFill>
              <a:srgbClr val="E7E6E6">
                <a:lumMod val="90000"/>
              </a:srgb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0" rIns="0" rtlCol="0" anchor="ctr"/>
            <a:lstStyle>
              <a:defPPr>
                <a:defRPr lang="en-US"/>
              </a:defPPr>
              <a:lvl1pPr algn="ctr">
                <a:defRPr>
                  <a:solidFill>
                    <a:schemeClr val="bg2">
                      <a:lumMod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DUT test</a:t>
              </a: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FDD0A5A-120D-7424-ED42-11BA8606C207}"/>
              </a:ext>
            </a:extLst>
          </p:cNvPr>
          <p:cNvCxnSpPr>
            <a:cxnSpLocks/>
            <a:endCxn id="8" idx="0"/>
          </p:cNvCxnSpPr>
          <p:nvPr/>
        </p:nvCxnSpPr>
        <p:spPr>
          <a:xfrm>
            <a:off x="6957334" y="2502570"/>
            <a:ext cx="0" cy="333151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BF3ECB2-433C-573A-0C97-BD86BED1B1D2}"/>
              </a:ext>
            </a:extLst>
          </p:cNvPr>
          <p:cNvGrpSpPr/>
          <p:nvPr/>
        </p:nvGrpSpPr>
        <p:grpSpPr>
          <a:xfrm>
            <a:off x="6159501" y="3861355"/>
            <a:ext cx="1544867" cy="503125"/>
            <a:chOff x="7538094" y="3164602"/>
            <a:chExt cx="1420212" cy="503125"/>
          </a:xfrm>
        </p:grpSpPr>
        <p:sp>
          <p:nvSpPr>
            <p:cNvPr id="52" name="ZoneTexte 17">
              <a:extLst>
                <a:ext uri="{FF2B5EF4-FFF2-40B4-BE49-F238E27FC236}">
                  <a16:creationId xmlns:a16="http://schemas.microsoft.com/office/drawing/2014/main" id="{9F4013F1-0F59-14DA-428C-839EFA52CDA5}"/>
                </a:ext>
              </a:extLst>
            </p:cNvPr>
            <p:cNvSpPr txBox="1"/>
            <p:nvPr/>
          </p:nvSpPr>
          <p:spPr bwMode="auto">
            <a:xfrm>
              <a:off x="7538094" y="3164602"/>
              <a:ext cx="1420212" cy="315041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317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t"/>
            <a:lstStyle>
              <a:defPPr>
                <a:defRPr lang="en-US"/>
              </a:defPPr>
              <a:lvl1pPr algn="ctr">
                <a:defRPr>
                  <a:solidFill>
                    <a:schemeClr val="bg2">
                      <a:lumMod val="10000"/>
                    </a:schemeClr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1" i="0" u="none" strike="noStrike" kern="0" cap="none" spc="0" normalizeH="0" baseline="0" noProof="0" dirty="0">
                  <a:ln>
                    <a:noFill/>
                  </a:ln>
                  <a:solidFill>
                    <a:srgbClr val="E7E6E6">
                      <a:lumMod val="1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Board Power Supply</a:t>
              </a:r>
            </a:p>
          </p:txBody>
        </p:sp>
        <p:cxnSp>
          <p:nvCxnSpPr>
            <p:cNvPr id="53" name="Connecteur droit 21">
              <a:extLst>
                <a:ext uri="{FF2B5EF4-FFF2-40B4-BE49-F238E27FC236}">
                  <a16:creationId xmlns:a16="http://schemas.microsoft.com/office/drawing/2014/main" id="{FDD9E480-A852-E3DB-C110-5989E50208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96679" y="3479643"/>
              <a:ext cx="0" cy="1880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0D66E54-A324-FDFF-CB10-B19118A28843}"/>
              </a:ext>
            </a:extLst>
          </p:cNvPr>
          <p:cNvCxnSpPr>
            <a:cxnSpLocks/>
          </p:cNvCxnSpPr>
          <p:nvPr/>
        </p:nvCxnSpPr>
        <p:spPr>
          <a:xfrm flipH="1">
            <a:off x="5240308" y="2502570"/>
            <a:ext cx="14494" cy="1861910"/>
          </a:xfrm>
          <a:prstGeom prst="straightConnector1">
            <a:avLst/>
          </a:prstGeom>
          <a:ln>
            <a:solidFill>
              <a:schemeClr val="tx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0CF951B4-DE4F-A847-1DD5-26BDF3DB0C04}"/>
              </a:ext>
            </a:extLst>
          </p:cNvPr>
          <p:cNvSpPr txBox="1"/>
          <p:nvPr/>
        </p:nvSpPr>
        <p:spPr>
          <a:xfrm>
            <a:off x="8969387" y="928666"/>
            <a:ext cx="244984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1" u="sng" dirty="0">
                <a:solidFill>
                  <a:schemeClr val="bg2">
                    <a:lumMod val="10000"/>
                  </a:schemeClr>
                </a:solidFill>
              </a:rPr>
              <a:t>Laser </a:t>
            </a:r>
            <a:r>
              <a:rPr lang="fr-FR" sz="1200" b="1" u="sng" dirty="0" err="1">
                <a:solidFill>
                  <a:schemeClr val="bg2">
                    <a:lumMod val="10000"/>
                  </a:schemeClr>
                </a:solidFill>
              </a:rPr>
              <a:t>parameters</a:t>
            </a:r>
            <a:r>
              <a:rPr lang="fr-FR" sz="1200" b="1" dirty="0">
                <a:solidFill>
                  <a:schemeClr val="bg2">
                    <a:lumMod val="10000"/>
                  </a:schemeClr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err="1">
                <a:solidFill>
                  <a:schemeClr val="bg2">
                    <a:lumMod val="10000"/>
                  </a:schemeClr>
                </a:solidFill>
              </a:rPr>
              <a:t>wavelength</a:t>
            </a:r>
            <a:r>
              <a:rPr lang="fr-FR" sz="1200" dirty="0">
                <a:solidFill>
                  <a:schemeClr val="bg2">
                    <a:lumMod val="10000"/>
                  </a:schemeClr>
                </a:solidFill>
              </a:rPr>
              <a:t>: 1064nm (SPA)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2">
                    <a:lumMod val="10000"/>
                  </a:schemeClr>
                </a:solidFill>
              </a:rPr>
              <a:t>pulse duration: 30ps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chemeClr val="bg2">
                    <a:lumMod val="10000"/>
                  </a:schemeClr>
                </a:solidFill>
              </a:rPr>
              <a:t>spot size (</a:t>
            </a:r>
            <a:r>
              <a:rPr lang="fr-FR" sz="1200" dirty="0">
                <a:solidFill>
                  <a:schemeClr val="bg2">
                    <a:lumMod val="10000"/>
                  </a:schemeClr>
                </a:solidFill>
                <a:sym typeface="Symbol" panose="05050102010706020507" pitchFamily="18" charset="2"/>
              </a:rPr>
              <a:t> </a:t>
            </a:r>
            <a:r>
              <a:rPr lang="fr-FR" sz="1200" dirty="0">
                <a:solidFill>
                  <a:schemeClr val="bg2">
                    <a:lumMod val="10000"/>
                  </a:schemeClr>
                </a:solidFill>
              </a:rPr>
              <a:t>1/e²): 1.1µm</a:t>
            </a:r>
          </a:p>
        </p:txBody>
      </p:sp>
      <p:cxnSp>
        <p:nvCxnSpPr>
          <p:cNvPr id="65" name="Connecteur droit 16">
            <a:extLst>
              <a:ext uri="{FF2B5EF4-FFF2-40B4-BE49-F238E27FC236}">
                <a16:creationId xmlns:a16="http://schemas.microsoft.com/office/drawing/2014/main" id="{7CC9174A-0CD1-750A-20BC-550829A56CF9}"/>
              </a:ext>
            </a:extLst>
          </p:cNvPr>
          <p:cNvCxnSpPr>
            <a:cxnSpLocks/>
          </p:cNvCxnSpPr>
          <p:nvPr/>
        </p:nvCxnSpPr>
        <p:spPr>
          <a:xfrm flipH="1">
            <a:off x="7707495" y="2918139"/>
            <a:ext cx="13453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264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AC56F-BAA4-E675-95E3-3967E6B45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Embedded ResNet50 – First logs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E433F2-0855-631B-D0DB-69FB1AF609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563" y="696060"/>
            <a:ext cx="10515600" cy="5280667"/>
          </a:xfrm>
        </p:spPr>
        <p:txBody>
          <a:bodyPr/>
          <a:lstStyle/>
          <a:p>
            <a:r>
              <a:rPr lang="en-US" dirty="0"/>
              <a:t>Logs examples: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DB577-EB25-FD49-FABE-D236E811CF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18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25DF7B-96F4-8D70-D6FD-00188F156C85}"/>
              </a:ext>
            </a:extLst>
          </p:cNvPr>
          <p:cNvGrpSpPr/>
          <p:nvPr/>
        </p:nvGrpSpPr>
        <p:grpSpPr>
          <a:xfrm>
            <a:off x="1395837" y="1061762"/>
            <a:ext cx="8607347" cy="3660288"/>
            <a:chOff x="1490421" y="1057377"/>
            <a:chExt cx="8607347" cy="36602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2517A38-98CA-F9B7-6227-8801D6C53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574" r="9034" b="3943"/>
            <a:stretch/>
          </p:blipFill>
          <p:spPr>
            <a:xfrm>
              <a:off x="6379581" y="1070045"/>
              <a:ext cx="3627544" cy="3647620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D095DCD-3025-39AD-D4B5-B4BF7A5BA5E7}"/>
                </a:ext>
              </a:extLst>
            </p:cNvPr>
            <p:cNvGrpSpPr/>
            <p:nvPr/>
          </p:nvGrpSpPr>
          <p:grpSpPr>
            <a:xfrm>
              <a:off x="1490421" y="1057377"/>
              <a:ext cx="3718187" cy="3660287"/>
              <a:chOff x="1490421" y="1057377"/>
              <a:chExt cx="3718187" cy="366028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C6DF852-15E1-713C-F608-B6C0C15A2B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24781"/>
              <a:stretch/>
            </p:blipFill>
            <p:spPr>
              <a:xfrm>
                <a:off x="1490421" y="1084615"/>
                <a:ext cx="3355044" cy="3633049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75853F9-6963-AFEC-B406-A69CA485327D}"/>
                  </a:ext>
                </a:extLst>
              </p:cNvPr>
              <p:cNvSpPr/>
              <p:nvPr/>
            </p:nvSpPr>
            <p:spPr>
              <a:xfrm>
                <a:off x="1490421" y="1057377"/>
                <a:ext cx="3718187" cy="3660287"/>
              </a:xfrm>
              <a:prstGeom prst="rect">
                <a:avLst/>
              </a:prstGeom>
              <a:noFill/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0485C5-C806-491B-1848-EB53FDD12A9A}"/>
                </a:ext>
              </a:extLst>
            </p:cNvPr>
            <p:cNvSpPr/>
            <p:nvPr/>
          </p:nvSpPr>
          <p:spPr>
            <a:xfrm>
              <a:off x="6379581" y="1070045"/>
              <a:ext cx="3718187" cy="364761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852AD60-FA60-6F53-86CC-75EB34B5CA76}"/>
              </a:ext>
            </a:extLst>
          </p:cNvPr>
          <p:cNvGrpSpPr/>
          <p:nvPr/>
        </p:nvGrpSpPr>
        <p:grpSpPr>
          <a:xfrm>
            <a:off x="1183142" y="5100419"/>
            <a:ext cx="9688058" cy="1197121"/>
            <a:chOff x="1127722" y="5074551"/>
            <a:chExt cx="9688058" cy="11971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493D29E-8D0E-E24B-76D4-A658AD0EC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7338" y="5074551"/>
              <a:ext cx="9648825" cy="1152525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FCDF55-F071-0672-C9C6-3702F15194FC}"/>
                </a:ext>
              </a:extLst>
            </p:cNvPr>
            <p:cNvSpPr/>
            <p:nvPr/>
          </p:nvSpPr>
          <p:spPr>
            <a:xfrm>
              <a:off x="1127722" y="5074551"/>
              <a:ext cx="9688058" cy="1197121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96C28CF-8033-F7F5-8C65-E5959D862167}"/>
              </a:ext>
            </a:extLst>
          </p:cNvPr>
          <p:cNvSpPr txBox="1"/>
          <p:nvPr/>
        </p:nvSpPr>
        <p:spPr>
          <a:xfrm>
            <a:off x="4552051" y="704532"/>
            <a:ext cx="212269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Intermediary errors logs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7EFD88F-9E33-D08C-D61D-5FB881BDE647}"/>
              </a:ext>
            </a:extLst>
          </p:cNvPr>
          <p:cNvSpPr txBox="1"/>
          <p:nvPr/>
        </p:nvSpPr>
        <p:spPr>
          <a:xfrm>
            <a:off x="4588285" y="4771503"/>
            <a:ext cx="2547492" cy="2794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none" rtlCol="0">
            <a:no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 errors logs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E4ED94F-1848-157D-2CE6-347121FC52E6}"/>
              </a:ext>
            </a:extLst>
          </p:cNvPr>
          <p:cNvSpPr/>
          <p:nvPr/>
        </p:nvSpPr>
        <p:spPr>
          <a:xfrm>
            <a:off x="3186545" y="5769001"/>
            <a:ext cx="7361382" cy="133036"/>
          </a:xfrm>
          <a:prstGeom prst="rect">
            <a:avLst/>
          </a:prstGeom>
          <a:solidFill>
            <a:schemeClr val="accent1">
              <a:alpha val="18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228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CBFE4-B8FA-A39F-B007-9048BDC76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FFDFA5F-969B-C54D-5A6B-3521533480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29350" y="6424613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fr-FR" dirty="0"/>
              <a:t>19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78FE89C6-F0C8-0352-5FCC-6C9101D61D52}"/>
              </a:ext>
            </a:extLst>
          </p:cNvPr>
          <p:cNvSpPr txBox="1">
            <a:spLocks/>
          </p:cNvSpPr>
          <p:nvPr/>
        </p:nvSpPr>
        <p:spPr bwMode="auto">
          <a:xfrm>
            <a:off x="287451" y="767422"/>
            <a:ext cx="11617098" cy="4892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q"/>
              <a:defRPr sz="16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q"/>
              <a:defRPr sz="1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q"/>
              <a:defRPr sz="14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>
                  <a:lumMod val="75000"/>
                </a:schemeClr>
              </a:buClr>
              <a:buFont typeface="Wingdings" pitchFamily="2" charset="2"/>
              <a:buChar char="q"/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Symbol" pitchFamily="18" charset="2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Symbol" pitchFamily="18" charset="2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Symbol" pitchFamily="18" charset="2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Symbol" pitchFamily="18" charset="2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spcBef>
                <a:spcPts val="0"/>
              </a:spcBef>
              <a:spcAft>
                <a:spcPct val="0"/>
              </a:spcAft>
              <a:buClr>
                <a:srgbClr val="3333CC">
                  <a:lumMod val="75000"/>
                </a:srgbClr>
              </a:buClr>
              <a:buSzTx/>
              <a:buFont typeface="Wingdings" pitchFamily="2" charset="2"/>
              <a:buChar char="q"/>
              <a:tabLst/>
              <a:defRPr/>
            </a:pPr>
            <a:endParaRPr lang="en-US" kern="0" dirty="0">
              <a:solidFill>
                <a:srgbClr val="000000"/>
              </a:solidFill>
              <a:latin typeface="Arial"/>
            </a:endParaRPr>
          </a:p>
          <a:p>
            <a:pPr marR="0" lvl="0" defTabSz="914400">
              <a:lnSpc>
                <a:spcPct val="150000"/>
              </a:lnSpc>
              <a:spcBef>
                <a:spcPts val="0"/>
              </a:spcBef>
              <a:buClr>
                <a:srgbClr val="3333CC">
                  <a:lumMod val="75000"/>
                </a:srgbClr>
              </a:buClr>
              <a:buSzTx/>
              <a:tabLst/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Versal implementation methodology of a SEE test-oriented embedded ResNet50 application is detailed</a:t>
            </a:r>
          </a:p>
          <a:p>
            <a:pPr lvl="2" indent="-342900" defTabSz="914400">
              <a:lnSpc>
                <a:spcPct val="150000"/>
              </a:lnSpc>
              <a:spcBef>
                <a:spcPts val="0"/>
              </a:spcBef>
              <a:buClr>
                <a:srgbClr val="3333CC">
                  <a:lumMod val="75000"/>
                </a:srgbClr>
              </a:buClr>
              <a:defRPr/>
            </a:pPr>
            <a:endParaRPr lang="en-US" kern="0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spcBef>
                <a:spcPts val="0"/>
              </a:spcBef>
              <a:buClr>
                <a:srgbClr val="3333CC">
                  <a:lumMod val="75000"/>
                </a:srgbClr>
              </a:buClr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ResNet50 application integration in a ResNet50 test bench is presented </a:t>
            </a:r>
          </a:p>
          <a:p>
            <a:pPr lvl="1" defTabSz="914400">
              <a:lnSpc>
                <a:spcPct val="150000"/>
              </a:lnSpc>
              <a:spcBef>
                <a:spcPts val="0"/>
              </a:spcBef>
              <a:buClr>
                <a:srgbClr val="3333CC">
                  <a:lumMod val="75000"/>
                </a:srgbClr>
              </a:buClr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Delegation of operations to AIEs</a:t>
            </a:r>
          </a:p>
          <a:p>
            <a:pPr lvl="1" defTabSz="914400">
              <a:lnSpc>
                <a:spcPct val="150000"/>
              </a:lnSpc>
              <a:spcBef>
                <a:spcPts val="0"/>
              </a:spcBef>
              <a:buClr>
                <a:srgbClr val="3333CC">
                  <a:lumMod val="75000"/>
                </a:srgbClr>
              </a:buClr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Bench modularity</a:t>
            </a:r>
          </a:p>
          <a:p>
            <a:pPr lvl="1" defTabSz="914400">
              <a:lnSpc>
                <a:spcPct val="150000"/>
              </a:lnSpc>
              <a:spcBef>
                <a:spcPts val="0"/>
              </a:spcBef>
              <a:buClr>
                <a:srgbClr val="3333CC">
                  <a:lumMod val="75000"/>
                </a:srgbClr>
              </a:buClr>
              <a:defRPr/>
            </a:pPr>
            <a:endParaRPr lang="en-US" kern="0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spcBef>
                <a:spcPts val="0"/>
              </a:spcBef>
              <a:buClr>
                <a:srgbClr val="3333CC">
                  <a:lumMod val="75000"/>
                </a:srgbClr>
              </a:buClr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Laser tests in progress:</a:t>
            </a:r>
          </a:p>
          <a:p>
            <a:pPr lvl="1" defTabSz="914400">
              <a:lnSpc>
                <a:spcPct val="150000"/>
              </a:lnSpc>
              <a:spcBef>
                <a:spcPts val="0"/>
              </a:spcBef>
              <a:buClr>
                <a:srgbClr val="3333CC">
                  <a:lumMod val="75000"/>
                </a:srgbClr>
              </a:buClr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Testbench validated experimentally for laser testing</a:t>
            </a:r>
          </a:p>
          <a:p>
            <a:pPr lvl="1" defTabSz="914400">
              <a:lnSpc>
                <a:spcPct val="150000"/>
              </a:lnSpc>
              <a:spcBef>
                <a:spcPts val="0"/>
              </a:spcBef>
              <a:buClr>
                <a:srgbClr val="3333CC">
                  <a:lumMod val="75000"/>
                </a:srgbClr>
              </a:buClr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First convolution and classification errors observed</a:t>
            </a:r>
          </a:p>
          <a:p>
            <a:pPr lvl="1" defTabSz="914400">
              <a:lnSpc>
                <a:spcPct val="150000"/>
              </a:lnSpc>
              <a:spcBef>
                <a:spcPts val="0"/>
              </a:spcBef>
              <a:buClr>
                <a:srgbClr val="3333CC">
                  <a:lumMod val="75000"/>
                </a:srgbClr>
              </a:buClr>
              <a:defRPr/>
            </a:pPr>
            <a:r>
              <a:rPr lang="en-US" kern="0" dirty="0">
                <a:solidFill>
                  <a:srgbClr val="000000"/>
                </a:solidFill>
                <a:latin typeface="Arial"/>
              </a:rPr>
              <a:t>More results to be submitted to RADECS </a:t>
            </a:r>
          </a:p>
          <a:p>
            <a:pPr marL="457200" lvl="1" indent="0" defTabSz="914400">
              <a:lnSpc>
                <a:spcPct val="150000"/>
              </a:lnSpc>
              <a:spcBef>
                <a:spcPts val="0"/>
              </a:spcBef>
              <a:buClr>
                <a:srgbClr val="3333CC">
                  <a:lumMod val="75000"/>
                </a:srgbClr>
              </a:buClr>
              <a:buNone/>
              <a:defRPr/>
            </a:pPr>
            <a:endParaRPr lang="en-US" kern="0" dirty="0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50000"/>
              </a:lnSpc>
              <a:spcBef>
                <a:spcPts val="0"/>
              </a:spcBef>
              <a:buClr>
                <a:srgbClr val="3333CC">
                  <a:lumMod val="75000"/>
                </a:srgbClr>
              </a:buClr>
              <a:defRPr/>
            </a:pPr>
            <a:endParaRPr lang="en-US" kern="0" dirty="0">
              <a:solidFill>
                <a:srgbClr val="000000"/>
              </a:solidFill>
              <a:latin typeface="Arial"/>
            </a:endParaRPr>
          </a:p>
          <a:p>
            <a:pPr lvl="1" indent="-342900" defTabSz="914400">
              <a:lnSpc>
                <a:spcPct val="150000"/>
              </a:lnSpc>
              <a:spcBef>
                <a:spcPts val="0"/>
              </a:spcBef>
              <a:buClr>
                <a:srgbClr val="3333CC">
                  <a:lumMod val="75000"/>
                </a:srgbClr>
              </a:buClr>
              <a:defRPr/>
            </a:pPr>
            <a:endParaRPr lang="en-US" kern="0" dirty="0">
              <a:solidFill>
                <a:srgbClr val="000000"/>
              </a:solidFill>
              <a:latin typeface="Arial"/>
            </a:endParaRPr>
          </a:p>
          <a:p>
            <a:pPr lvl="1" indent="-342900" defTabSz="914400">
              <a:spcBef>
                <a:spcPts val="0"/>
              </a:spcBef>
              <a:buClr>
                <a:srgbClr val="3333CC">
                  <a:lumMod val="75000"/>
                </a:srgbClr>
              </a:buClr>
              <a:defRPr/>
            </a:pPr>
            <a:endParaRPr lang="en-US" kern="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0C50A37-B82E-CAEB-6DE6-65225E20D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 err="1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347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97C33-3C6C-5870-6B31-5F15B5992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 &amp; 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9F15D-40B5-E754-E5EA-E2AFE0CCF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600" y="873146"/>
            <a:ext cx="10515600" cy="3710429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250000"/>
              </a:lnSpc>
              <a:spcAft>
                <a:spcPts val="0"/>
              </a:spcAft>
              <a:buClr>
                <a:srgbClr val="262699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SEE test of an embedded-AI application on the AMD-Xilinx Versal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AICore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 series 7nm FinFET SoC:</a:t>
            </a:r>
          </a:p>
          <a:p>
            <a:pPr marL="685800" marR="0" lvl="1" indent="-228600" algn="l" defTabSz="914400" rtl="0" eaLnBrk="1" fontAlgn="auto" latinLnBrk="0" hangingPunct="1">
              <a:lnSpc>
                <a:spcPct val="250000"/>
              </a:lnSpc>
              <a:spcBef>
                <a:spcPts val="1200"/>
              </a:spcBef>
              <a:spcAft>
                <a:spcPts val="0"/>
              </a:spcAft>
              <a:buClr>
                <a:srgbClr val="262699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ResNet50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convolutional Neural network (CNN)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 as a case study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808080">
                  <a:lumMod val="10000"/>
                </a:srgbClr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250000"/>
              </a:lnSpc>
              <a:spcBef>
                <a:spcPts val="1200"/>
              </a:spcBef>
              <a:spcAft>
                <a:spcPts val="0"/>
              </a:spcAft>
              <a:buClr>
                <a:srgbClr val="262699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Laser testing of adaptive intelligence engines (AIEs)</a:t>
            </a:r>
          </a:p>
          <a:p>
            <a:pPr marL="1143000" marR="0" lvl="2" indent="-228600" algn="l" defTabSz="914400" rtl="0" eaLnBrk="1" fontAlgn="auto" latinLnBrk="0" hangingPunct="1">
              <a:lnSpc>
                <a:spcPct val="250000"/>
              </a:lnSpc>
              <a:spcBef>
                <a:spcPts val="1200"/>
              </a:spcBef>
              <a:spcAft>
                <a:spcPts val="0"/>
              </a:spcAft>
              <a:buClr>
                <a:srgbClr val="262699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Investigate the sensitivity of AIE resources running a CNN </a:t>
            </a:r>
          </a:p>
          <a:p>
            <a:pPr marL="1143000" marR="0" lvl="2" indent="-228600" algn="l" defTabSz="914400" rtl="0" eaLnBrk="1" fontAlgn="auto" latinLnBrk="0" hangingPunct="1">
              <a:lnSpc>
                <a:spcPct val="250000"/>
              </a:lnSpc>
              <a:spcBef>
                <a:spcPts val="1200"/>
              </a:spcBef>
              <a:spcAft>
                <a:spcPts val="0"/>
              </a:spcAft>
              <a:buClr>
                <a:srgbClr val="262699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08080">
                    <a:lumMod val="10000"/>
                  </a:srgbClr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Study the impact of SEE in a CNN hardware accelerator</a:t>
            </a:r>
          </a:p>
          <a:p>
            <a:pPr>
              <a:lnSpc>
                <a:spcPct val="150000"/>
              </a:lnSpc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4726BE-1E80-B12F-2994-1CD7B0B074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3674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9E6A2-D466-D704-9A29-1A0D3D4BF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5EDF8-0AB1-EA01-E3C2-5A565FD33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596" y="896296"/>
            <a:ext cx="10515600" cy="5280667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US" dirty="0"/>
              <a:t>Target device</a:t>
            </a:r>
          </a:p>
          <a:p>
            <a:pPr>
              <a:spcBef>
                <a:spcPts val="2400"/>
              </a:spcBef>
            </a:pPr>
            <a:r>
              <a:rPr lang="en-US" dirty="0" err="1"/>
              <a:t>AIEngine</a:t>
            </a:r>
            <a:r>
              <a:rPr lang="en-US" dirty="0"/>
              <a:t> resources</a:t>
            </a:r>
          </a:p>
          <a:p>
            <a:pPr>
              <a:spcBef>
                <a:spcPts val="2400"/>
              </a:spcBef>
            </a:pPr>
            <a:r>
              <a:rPr lang="en-US" dirty="0"/>
              <a:t>ResNet50 CNN</a:t>
            </a:r>
          </a:p>
          <a:p>
            <a:pPr lvl="1">
              <a:spcBef>
                <a:spcPts val="2400"/>
              </a:spcBef>
            </a:pPr>
            <a:r>
              <a:rPr lang="en-US" dirty="0"/>
              <a:t>Principles </a:t>
            </a:r>
          </a:p>
          <a:p>
            <a:pPr lvl="1">
              <a:spcBef>
                <a:spcPts val="2400"/>
              </a:spcBef>
            </a:pPr>
            <a:r>
              <a:rPr lang="en-US" dirty="0"/>
              <a:t>Implementation in Versal </a:t>
            </a:r>
          </a:p>
          <a:p>
            <a:pPr lvl="1">
              <a:spcBef>
                <a:spcPts val="2400"/>
              </a:spcBef>
            </a:pPr>
            <a:r>
              <a:rPr lang="en-US" dirty="0"/>
              <a:t>Test challenges</a:t>
            </a:r>
          </a:p>
          <a:p>
            <a:pPr lvl="1">
              <a:spcBef>
                <a:spcPts val="2400"/>
              </a:spcBef>
            </a:pPr>
            <a:r>
              <a:rPr lang="en-US" dirty="0"/>
              <a:t>Test methodology</a:t>
            </a:r>
          </a:p>
          <a:p>
            <a:pPr>
              <a:spcBef>
                <a:spcPts val="2400"/>
              </a:spcBef>
            </a:pPr>
            <a:r>
              <a:rPr lang="en-US" dirty="0"/>
              <a:t>Summary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5998F6-DF5B-7AB0-5600-453989CC7C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300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E3811C-C70A-1E6E-0E3A-16965FA59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Target device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87EF2E-DC54-357B-80F8-DD77CE0839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EDFC2C-F9B9-0445-A511-DA4552EF3EEB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  <p:grpSp>
        <p:nvGrpSpPr>
          <p:cNvPr id="6" name="Groupe 134">
            <a:extLst>
              <a:ext uri="{FF2B5EF4-FFF2-40B4-BE49-F238E27FC236}">
                <a16:creationId xmlns:a16="http://schemas.microsoft.com/office/drawing/2014/main" id="{B9ED5978-24F7-D016-3CB3-345371FB7CF9}"/>
              </a:ext>
            </a:extLst>
          </p:cNvPr>
          <p:cNvGrpSpPr/>
          <p:nvPr/>
        </p:nvGrpSpPr>
        <p:grpSpPr bwMode="auto">
          <a:xfrm>
            <a:off x="5455213" y="1401643"/>
            <a:ext cx="5642568" cy="4118152"/>
            <a:chOff x="2569189" y="-279709"/>
            <a:chExt cx="7269754" cy="5199815"/>
          </a:xfrm>
        </p:grpSpPr>
        <p:grpSp>
          <p:nvGrpSpPr>
            <p:cNvPr id="8" name="Groupe 135">
              <a:extLst>
                <a:ext uri="{FF2B5EF4-FFF2-40B4-BE49-F238E27FC236}">
                  <a16:creationId xmlns:a16="http://schemas.microsoft.com/office/drawing/2014/main" id="{C264DED9-A142-01D1-CBEC-4406A778163F}"/>
                </a:ext>
              </a:extLst>
            </p:cNvPr>
            <p:cNvGrpSpPr/>
            <p:nvPr/>
          </p:nvGrpSpPr>
          <p:grpSpPr bwMode="auto">
            <a:xfrm>
              <a:off x="2569189" y="664030"/>
              <a:ext cx="7269754" cy="4256076"/>
              <a:chOff x="2569189" y="664030"/>
              <a:chExt cx="7269754" cy="4256076"/>
            </a:xfrm>
          </p:grpSpPr>
          <p:grpSp>
            <p:nvGrpSpPr>
              <p:cNvPr id="13" name="Groupe 137">
                <a:extLst>
                  <a:ext uri="{FF2B5EF4-FFF2-40B4-BE49-F238E27FC236}">
                    <a16:creationId xmlns:a16="http://schemas.microsoft.com/office/drawing/2014/main" id="{F71C893D-B1C8-DC6E-2238-55592B393BEC}"/>
                  </a:ext>
                </a:extLst>
              </p:cNvPr>
              <p:cNvGrpSpPr/>
              <p:nvPr/>
            </p:nvGrpSpPr>
            <p:grpSpPr bwMode="auto">
              <a:xfrm>
                <a:off x="2569189" y="664030"/>
                <a:ext cx="7269754" cy="4256076"/>
                <a:chOff x="5894493" y="2035568"/>
                <a:chExt cx="5322738" cy="3420142"/>
              </a:xfrm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75AC0CE-F79D-55A5-3A56-DB918364E72B}"/>
                    </a:ext>
                  </a:extLst>
                </p:cNvPr>
                <p:cNvSpPr/>
                <p:nvPr/>
              </p:nvSpPr>
              <p:spPr bwMode="auto">
                <a:xfrm>
                  <a:off x="5894493" y="2035568"/>
                  <a:ext cx="5322738" cy="3420142"/>
                </a:xfrm>
                <a:prstGeom prst="rect">
                  <a:avLst/>
                </a:prstGeom>
                <a:solidFill>
                  <a:srgbClr val="5B9BD5">
                    <a:lumMod val="20000"/>
                    <a:lumOff val="80000"/>
                  </a:srgbClr>
                </a:solidFill>
                <a:ln w="76200" cap="flat" cmpd="sng" algn="ctr">
                  <a:solidFill>
                    <a:srgbClr val="4472C4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 eaLnBrk="0" fontAlgn="base" hangingPunct="0">
                    <a:defRPr/>
                  </a:pPr>
                  <a:r>
                    <a:rPr lang="en-US" sz="1400">
                      <a:solidFill>
                        <a:prstClr val="white"/>
                      </a:solidFill>
                      <a:latin typeface="Arial" charset="0"/>
                      <a:ea typeface="ＭＳ Ｐゴシック" charset="0"/>
                    </a:rPr>
                    <a:t>  </a:t>
                  </a:r>
                  <a:endParaRPr sz="2800" b="1">
                    <a:solidFill>
                      <a:srgbClr val="00509A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3558CD1-A136-A67B-65E0-C431FCE3C308}"/>
                    </a:ext>
                  </a:extLst>
                </p:cNvPr>
                <p:cNvSpPr/>
                <p:nvPr/>
              </p:nvSpPr>
              <p:spPr bwMode="auto">
                <a:xfrm>
                  <a:off x="6027183" y="2307520"/>
                  <a:ext cx="1691077" cy="2365272"/>
                </a:xfrm>
                <a:prstGeom prst="rect">
                  <a:avLst/>
                </a:prstGeom>
                <a:solidFill>
                  <a:srgbClr val="4472C4">
                    <a:lumMod val="20000"/>
                    <a:lumOff val="80000"/>
                  </a:srgbClr>
                </a:solidFill>
                <a:ln w="38100" cap="flat" cmpd="sng" algn="ctr">
                  <a:solidFill>
                    <a:srgbClr val="4472C4">
                      <a:lumMod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914400" eaLnBrk="0" fontAlgn="base" hangingPunct="0">
                    <a:defRPr/>
                  </a:pPr>
                  <a:endParaRPr lang="en-US" sz="1400">
                    <a:solidFill>
                      <a:prstClr val="white"/>
                    </a:solidFill>
                    <a:latin typeface="Arial" charset="0"/>
                    <a:ea typeface="ＭＳ Ｐゴシック" charset="0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54C7558-ABF0-5EAF-21EC-A3C31E81AF4C}"/>
                    </a:ext>
                  </a:extLst>
                </p:cNvPr>
                <p:cNvSpPr/>
                <p:nvPr/>
              </p:nvSpPr>
              <p:spPr bwMode="auto">
                <a:xfrm>
                  <a:off x="8072796" y="2307520"/>
                  <a:ext cx="1329687" cy="2310669"/>
                </a:xfrm>
                <a:prstGeom prst="rect">
                  <a:avLst/>
                </a:prstGeom>
                <a:solidFill>
                  <a:srgbClr val="4472C4">
                    <a:lumMod val="40000"/>
                    <a:lumOff val="60000"/>
                  </a:srgbClr>
                </a:solidFill>
                <a:ln w="38100" cap="flat" cmpd="sng" algn="ctr">
                  <a:solidFill>
                    <a:srgbClr val="4472C4">
                      <a:lumMod val="5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rtlCol="0" anchor="ctr"/>
                <a:lstStyle/>
                <a:p>
                  <a:pPr algn="ctr" defTabSz="457189" eaLnBrk="0" fontAlgn="base" hangingPunct="0">
                    <a:defRPr/>
                  </a:pPr>
                  <a:endParaRPr lang="en-US" sz="1200">
                    <a:solidFill>
                      <a:srgbClr val="000000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AD8FAA35-CFEE-8DFC-2C05-00CF8ADD2915}"/>
                    </a:ext>
                  </a:extLst>
                </p:cNvPr>
                <p:cNvSpPr/>
                <p:nvPr/>
              </p:nvSpPr>
              <p:spPr bwMode="auto">
                <a:xfrm>
                  <a:off x="6027183" y="4741654"/>
                  <a:ext cx="5032588" cy="531386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4472C4">
                      <a:lumMod val="5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rtlCol="0" anchor="ctr"/>
                <a:lstStyle/>
                <a:p>
                  <a:pPr algn="ctr" defTabSz="457189" eaLnBrk="0" fontAlgn="base" hangingPunct="0">
                    <a:defRPr/>
                  </a:pPr>
                  <a:endParaRPr lang="en-US" sz="1200">
                    <a:solidFill>
                      <a:srgbClr val="000000"/>
                    </a:solidFill>
                    <a:latin typeface="Calibri"/>
                    <a:ea typeface="ＭＳ Ｐゴシック"/>
                  </a:endParaRPr>
                </a:p>
              </p:txBody>
            </p:sp>
            <p:grpSp>
              <p:nvGrpSpPr>
                <p:cNvPr id="21" name="Groupe 144">
                  <a:extLst>
                    <a:ext uri="{FF2B5EF4-FFF2-40B4-BE49-F238E27FC236}">
                      <a16:creationId xmlns:a16="http://schemas.microsoft.com/office/drawing/2014/main" id="{88564E0D-661F-FA7A-890B-22BF7B4B6340}"/>
                    </a:ext>
                  </a:extLst>
                </p:cNvPr>
                <p:cNvGrpSpPr/>
                <p:nvPr/>
              </p:nvGrpSpPr>
              <p:grpSpPr bwMode="auto">
                <a:xfrm>
                  <a:off x="6027183" y="2307518"/>
                  <a:ext cx="5032589" cy="2895870"/>
                  <a:chOff x="1043467" y="1242965"/>
                  <a:chExt cx="4664544" cy="2760293"/>
                </a:xfrm>
              </p:grpSpPr>
              <p:cxnSp>
                <p:nvCxnSpPr>
                  <p:cNvPr id="22" name="Connecteur droit avec flèche 145">
                    <a:extLst>
                      <a:ext uri="{FF2B5EF4-FFF2-40B4-BE49-F238E27FC236}">
                        <a16:creationId xmlns:a16="http://schemas.microsoft.com/office/drawing/2014/main" id="{1F0ABAAC-B3DC-0896-6A1D-FADD7D60E0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793182" y="1328137"/>
                    <a:ext cx="0" cy="2254537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sp>
                <p:nvSpPr>
                  <p:cNvPr id="23" name="Rectangle 22">
                    <a:extLst>
                      <a:ext uri="{FF2B5EF4-FFF2-40B4-BE49-F238E27FC236}">
                        <a16:creationId xmlns:a16="http://schemas.microsoft.com/office/drawing/2014/main" id="{7A548548-6B8A-0700-9FC0-2BAB682E7ECA}"/>
                      </a:ext>
                    </a:extLst>
                  </p:cNvPr>
                  <p:cNvSpPr/>
                  <p:nvPr/>
                </p:nvSpPr>
                <p:spPr bwMode="auto">
                  <a:xfrm>
                    <a:off x="4569552" y="1242965"/>
                    <a:ext cx="1138459" cy="2202489"/>
                  </a:xfrm>
                  <a:prstGeom prst="rect">
                    <a:avLst/>
                  </a:prstGeom>
                  <a:solidFill>
                    <a:srgbClr val="4472C4">
                      <a:lumMod val="60000"/>
                      <a:lumOff val="40000"/>
                    </a:srgbClr>
                  </a:solidFill>
                  <a:ln w="38100" cap="flat" cmpd="sng" algn="ctr">
                    <a:solidFill>
                      <a:srgbClr val="4472C4">
                        <a:lumMod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algn="ctr" defTabSz="3789914" eaLnBrk="0" fontAlgn="base" hangingPunct="0">
                      <a:defRPr/>
                    </a:pPr>
                    <a:endParaRPr lang="en-US" sz="4000">
                      <a:solidFill>
                        <a:prstClr val="white"/>
                      </a:solidFill>
                      <a:latin typeface="Calibri"/>
                      <a:ea typeface="ＭＳ Ｐゴシック"/>
                      <a:cs typeface="Arial"/>
                    </a:endParaRPr>
                  </a:p>
                </p:txBody>
              </p:sp>
              <p:sp>
                <p:nvSpPr>
                  <p:cNvPr id="25" name="ZoneTexte 147">
                    <a:extLst>
                      <a:ext uri="{FF2B5EF4-FFF2-40B4-BE49-F238E27FC236}">
                        <a16:creationId xmlns:a16="http://schemas.microsoft.com/office/drawing/2014/main" id="{7DCF8604-1FD1-24B7-CA66-1DD062EDBAAE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103911" y="1423480"/>
                    <a:ext cx="1418209" cy="744169"/>
                  </a:xfrm>
                  <a:prstGeom prst="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>
                    <a:solidFill>
                      <a:sysClr val="windowText" lastClr="000000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 defTabSz="3789914" eaLnBrk="0" fontAlgn="base" hangingPunct="0">
                      <a:defRPr/>
                    </a:pPr>
                    <a:r>
                      <a:rPr lang="fr-FR" sz="1100" dirty="0">
                        <a:solidFill>
                          <a:prstClr val="black"/>
                        </a:solidFill>
                        <a:latin typeface="Calibri"/>
                        <a:ea typeface="ＭＳ Ｐゴシック"/>
                        <a:cs typeface="Arial"/>
                      </a:rPr>
                      <a:t>Application </a:t>
                    </a:r>
                    <a:r>
                      <a:rPr lang="fr-FR" sz="1100" dirty="0" err="1">
                        <a:solidFill>
                          <a:prstClr val="black"/>
                        </a:solidFill>
                        <a:latin typeface="Calibri"/>
                        <a:ea typeface="ＭＳ Ｐゴシック"/>
                        <a:cs typeface="Arial"/>
                      </a:rPr>
                      <a:t>processing</a:t>
                    </a:r>
                    <a:r>
                      <a:rPr lang="fr-FR" sz="1100" dirty="0">
                        <a:solidFill>
                          <a:prstClr val="black"/>
                        </a:solidFill>
                        <a:latin typeface="Calibri"/>
                        <a:ea typeface="ＭＳ Ｐゴシック"/>
                        <a:cs typeface="Arial"/>
                      </a:rPr>
                      <a:t> unit</a:t>
                    </a:r>
                    <a:r>
                      <a:rPr lang="fr-FR" sz="1100" b="1" dirty="0">
                        <a:solidFill>
                          <a:srgbClr val="00509A"/>
                        </a:solidFill>
                        <a:latin typeface="Arial" charset="0"/>
                        <a:ea typeface="ＭＳ Ｐゴシック" charset="0"/>
                      </a:rPr>
                      <a:t> </a:t>
                    </a:r>
                    <a:r>
                      <a:rPr lang="en-US" sz="1100" dirty="0">
                        <a:solidFill>
                          <a:prstClr val="black"/>
                        </a:solidFill>
                        <a:latin typeface="Calibri"/>
                        <a:ea typeface="ＭＳ Ｐゴシック"/>
                        <a:cs typeface="Arial"/>
                      </a:rPr>
                      <a:t>(APU)</a:t>
                    </a:r>
                  </a:p>
                  <a:p>
                    <a:pPr algn="ctr" defTabSz="3789914" eaLnBrk="0" fontAlgn="base" hangingPunct="0">
                      <a:defRPr/>
                    </a:pPr>
                    <a:r>
                      <a:rPr lang="en-US" sz="1100" dirty="0">
                        <a:solidFill>
                          <a:prstClr val="black"/>
                        </a:solidFill>
                        <a:latin typeface="Calibri"/>
                        <a:ea typeface="ＭＳ Ｐゴシック"/>
                        <a:cs typeface="Arial"/>
                      </a:rPr>
                      <a:t>Dual-core </a:t>
                    </a:r>
                    <a:endParaRPr lang="fr-FR" sz="1100" dirty="0">
                      <a:solidFill>
                        <a:prstClr val="black"/>
                      </a:solidFill>
                      <a:latin typeface="Calibri"/>
                      <a:ea typeface="ＭＳ Ｐゴシック"/>
                      <a:cs typeface="Arial"/>
                    </a:endParaRPr>
                  </a:p>
                  <a:p>
                    <a:pPr algn="ctr" defTabSz="3789914" eaLnBrk="0" fontAlgn="base" hangingPunct="0">
                      <a:defRPr/>
                    </a:pPr>
                    <a:r>
                      <a:rPr lang="fr-FR" sz="1100" dirty="0">
                        <a:solidFill>
                          <a:prstClr val="black"/>
                        </a:solidFill>
                        <a:latin typeface="Calibri"/>
                        <a:ea typeface="ＭＳ Ｐゴシック"/>
                        <a:cs typeface="Arial"/>
                      </a:rPr>
                      <a:t>Arm Cortex-A72 </a:t>
                    </a:r>
                    <a:endParaRPr lang="fr-FR" sz="1100" b="1" dirty="0">
                      <a:solidFill>
                        <a:srgbClr val="00509A"/>
                      </a:solidFill>
                      <a:latin typeface="Arial" charset="0"/>
                      <a:ea typeface="ＭＳ Ｐゴシック" charset="0"/>
                    </a:endParaRPr>
                  </a:p>
                </p:txBody>
              </p:sp>
              <p:sp>
                <p:nvSpPr>
                  <p:cNvPr id="31" name="ZoneTexte 148">
                    <a:extLst>
                      <a:ext uri="{FF2B5EF4-FFF2-40B4-BE49-F238E27FC236}">
                        <a16:creationId xmlns:a16="http://schemas.microsoft.com/office/drawing/2014/main" id="{069D27C5-24AE-EAEE-9D5C-EAF25470A755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109057" y="2214983"/>
                    <a:ext cx="1407915" cy="907888"/>
                  </a:xfrm>
                  <a:prstGeom prst="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>
                    <a:solidFill>
                      <a:sysClr val="windowText" lastClr="000000"/>
                    </a:solidFill>
                  </a:ln>
                </p:spPr>
                <p:txBody>
                  <a:bodyPr wrap="square" rtlCol="0">
                    <a:spAutoFit/>
                  </a:bodyPr>
                  <a:lstStyle>
                    <a:defPPr>
                      <a:defRPr lang="fr-FR"/>
                    </a:defPPr>
                    <a:lvl1pPr marR="0" lvl="0" indent="0" algn="ctr" defTabSz="3789914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 sz="11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ea typeface="ＭＳ Ｐゴシック"/>
                        <a:cs typeface="Arial"/>
                      </a:defRPr>
                    </a:lvl1pPr>
                  </a:lstStyle>
                  <a:p>
                    <a:pPr eaLnBrk="0" fontAlgn="base" hangingPunct="0">
                      <a:defRPr/>
                    </a:pPr>
                    <a:r>
                      <a:rPr lang="en-US" dirty="0">
                        <a:latin typeface="Calibri"/>
                      </a:rPr>
                      <a:t>Real-Time Processing unit (RPU)</a:t>
                    </a:r>
                  </a:p>
                  <a:p>
                    <a:pPr eaLnBrk="0" fontAlgn="base" hangingPunct="0">
                      <a:defRPr/>
                    </a:pPr>
                    <a:r>
                      <a:rPr lang="en-US" dirty="0">
                        <a:latin typeface="Calibri"/>
                      </a:rPr>
                      <a:t>Dual-Core </a:t>
                    </a:r>
                    <a:endParaRPr dirty="0">
                      <a:latin typeface="Calibri"/>
                    </a:endParaRPr>
                  </a:p>
                  <a:p>
                    <a:pPr eaLnBrk="0" fontAlgn="base" hangingPunct="0">
                      <a:defRPr/>
                    </a:pPr>
                    <a:r>
                      <a:rPr lang="en-US" dirty="0">
                        <a:latin typeface="Calibri"/>
                      </a:rPr>
                      <a:t>Arm </a:t>
                    </a:r>
                    <a:endParaRPr dirty="0">
                      <a:latin typeface="Calibri"/>
                    </a:endParaRPr>
                  </a:p>
                  <a:p>
                    <a:pPr eaLnBrk="0" fontAlgn="base" hangingPunct="0">
                      <a:defRPr/>
                    </a:pPr>
                    <a:r>
                      <a:rPr lang="en-US" dirty="0">
                        <a:latin typeface="Calibri"/>
                      </a:rPr>
                      <a:t>Cortex-R5F </a:t>
                    </a:r>
                    <a:endParaRPr dirty="0">
                      <a:latin typeface="Calibri"/>
                    </a:endParaRPr>
                  </a:p>
                </p:txBody>
              </p:sp>
              <p:sp>
                <p:nvSpPr>
                  <p:cNvPr id="32" name="ZoneTexte 149">
                    <a:extLst>
                      <a:ext uri="{FF2B5EF4-FFF2-40B4-BE49-F238E27FC236}">
                        <a16:creationId xmlns:a16="http://schemas.microsoft.com/office/drawing/2014/main" id="{F866153B-A14B-4500-C7C7-62F5C12712AA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1109553" y="3052603"/>
                    <a:ext cx="1412567" cy="416735"/>
                  </a:xfrm>
                  <a:prstGeom prst="rect">
                    <a:avLst/>
                  </a:prstGeom>
                  <a:solidFill>
                    <a:srgbClr val="4472C4">
                      <a:lumMod val="20000"/>
                      <a:lumOff val="80000"/>
                    </a:srgbClr>
                  </a:solidFill>
                  <a:ln>
                    <a:solidFill>
                      <a:sysClr val="windowText" lastClr="000000"/>
                    </a:solidFill>
                  </a:ln>
                </p:spPr>
                <p:txBody>
                  <a:bodyPr wrap="square" rtlCol="0">
                    <a:spAutoFit/>
                  </a:bodyPr>
                  <a:lstStyle>
                    <a:defPPr>
                      <a:defRPr lang="fr-FR"/>
                    </a:defPPr>
                    <a:lvl1pPr marR="0" lvl="0" indent="0" algn="ctr" defTabSz="3789914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 sz="11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ea typeface="ＭＳ Ｐゴシック"/>
                        <a:cs typeface="Arial"/>
                      </a:defRPr>
                    </a:lvl1pPr>
                  </a:lstStyle>
                  <a:p>
                    <a:pPr eaLnBrk="0" fontAlgn="base" hangingPunct="0">
                      <a:defRPr/>
                    </a:pPr>
                    <a:r>
                      <a:rPr lang="en-US" dirty="0">
                        <a:latin typeface="Calibri"/>
                      </a:rPr>
                      <a:t>Platform management Controller (PMC)</a:t>
                    </a:r>
                    <a:endParaRPr dirty="0">
                      <a:latin typeface="Calibri"/>
                    </a:endParaRPr>
                  </a:p>
                </p:txBody>
              </p:sp>
              <p:sp>
                <p:nvSpPr>
                  <p:cNvPr id="33" name="ZoneTexte 150">
                    <a:extLst>
                      <a:ext uri="{FF2B5EF4-FFF2-40B4-BE49-F238E27FC236}">
                        <a16:creationId xmlns:a16="http://schemas.microsoft.com/office/drawing/2014/main" id="{E59A3BDE-B522-7543-EA02-EE564004A7BB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2876098" y="2184762"/>
                    <a:ext cx="1296702" cy="4316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fr-FR"/>
                    </a:defPPr>
                    <a:lvl1pPr marR="0" lvl="0" indent="0" algn="ctr" defTabSz="3789914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 sz="1400" b="0" i="0" u="none" strike="noStrike" cap="none" spc="0">
                        <a:ln>
                          <a:noFill/>
                        </a:ln>
                        <a:solidFill>
                          <a:prstClr val="black"/>
                        </a:solidFill>
                        <a:ea typeface="ＭＳ Ｐゴシック"/>
                        <a:cs typeface="Arial"/>
                      </a:defRPr>
                    </a:lvl1pPr>
                  </a:lstStyle>
                  <a:p>
                    <a:pPr eaLnBrk="0" fontAlgn="base" hangingPunct="0">
                      <a:defRPr/>
                    </a:pPr>
                    <a:r>
                      <a:rPr lang="en-US" sz="1100">
                        <a:latin typeface="Calibri"/>
                      </a:rPr>
                      <a:t>Programmable logic </a:t>
                    </a:r>
                    <a:endParaRPr sz="1200">
                      <a:latin typeface="Arial" charset="0"/>
                    </a:endParaRPr>
                  </a:p>
                  <a:p>
                    <a:pPr eaLnBrk="0" fontAlgn="base" hangingPunct="0">
                      <a:defRPr/>
                    </a:pPr>
                    <a:r>
                      <a:rPr lang="en-US" sz="1100">
                        <a:latin typeface="Calibri"/>
                      </a:rPr>
                      <a:t>(PL)</a:t>
                    </a:r>
                    <a:endParaRPr sz="1100">
                      <a:latin typeface="Calibri"/>
                    </a:endParaRPr>
                  </a:p>
                </p:txBody>
              </p:sp>
              <p:sp>
                <p:nvSpPr>
                  <p:cNvPr id="35" name="ZoneTexte 151">
                    <a:extLst>
                      <a:ext uri="{FF2B5EF4-FFF2-40B4-BE49-F238E27FC236}">
                        <a16:creationId xmlns:a16="http://schemas.microsoft.com/office/drawing/2014/main" id="{64A52462-EECA-2C7B-EB42-84738AE507A1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4625980" y="2173896"/>
                    <a:ext cx="992307" cy="2530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3789914" eaLnBrk="0" fontAlgn="base" hangingPunct="0">
                      <a:defRPr/>
                    </a:pPr>
                    <a:r>
                      <a:rPr lang="en-US" sz="1100" dirty="0">
                        <a:solidFill>
                          <a:prstClr val="black"/>
                        </a:solidFill>
                        <a:latin typeface="Calibri"/>
                        <a:ea typeface="ＭＳ Ｐゴシック"/>
                        <a:cs typeface="Arial"/>
                      </a:rPr>
                      <a:t>AI Engines</a:t>
                    </a:r>
                    <a:endParaRPr sz="1100" dirty="0">
                      <a:solidFill>
                        <a:prstClr val="black"/>
                      </a:solidFill>
                      <a:latin typeface="Calibri"/>
                      <a:ea typeface="ＭＳ Ｐゴシック"/>
                      <a:cs typeface="Arial"/>
                    </a:endParaRPr>
                  </a:p>
                </p:txBody>
              </p:sp>
              <p:cxnSp>
                <p:nvCxnSpPr>
                  <p:cNvPr id="46" name="Connecteur droit avec flèche 152">
                    <a:extLst>
                      <a:ext uri="{FF2B5EF4-FFF2-40B4-BE49-F238E27FC236}">
                        <a16:creationId xmlns:a16="http://schemas.microsoft.com/office/drawing/2014/main" id="{5D3BD758-4681-FFE4-C4B3-3476E6675E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358489" y="1310860"/>
                    <a:ext cx="11100" cy="2254537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50" name="Connecteur droit avec flèche 153">
                    <a:extLst>
                      <a:ext uri="{FF2B5EF4-FFF2-40B4-BE49-F238E27FC236}">
                        <a16:creationId xmlns:a16="http://schemas.microsoft.com/office/drawing/2014/main" id="{9C5B4235-89B5-4421-A62F-5172366904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 flipH="1" flipV="1">
                    <a:off x="1043467" y="3775748"/>
                    <a:ext cx="1951507" cy="7828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  <a:tailEnd type="triangle"/>
                  </a:ln>
                  <a:effectLst/>
                </p:spPr>
              </p:cxnSp>
              <p:cxnSp>
                <p:nvCxnSpPr>
                  <p:cNvPr id="54" name="Connecteur droit avec flèche 154">
                    <a:extLst>
                      <a:ext uri="{FF2B5EF4-FFF2-40B4-BE49-F238E27FC236}">
                        <a16:creationId xmlns:a16="http://schemas.microsoft.com/office/drawing/2014/main" id="{9A4FEECE-53DC-1A26-38FC-3B82FA8E79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302981" y="3775748"/>
                    <a:ext cx="1405030" cy="0"/>
                  </a:xfrm>
                  <a:prstGeom prst="straightConnector1">
                    <a:avLst/>
                  </a:prstGeom>
                  <a:noFill/>
                  <a:ln w="5715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  <a:tailEnd type="triangle"/>
                  </a:ln>
                  <a:effectLst/>
                </p:spPr>
              </p:cxnSp>
              <p:sp>
                <p:nvSpPr>
                  <p:cNvPr id="55" name="ZoneTexte 155">
                    <a:extLst>
                      <a:ext uri="{FF2B5EF4-FFF2-40B4-BE49-F238E27FC236}">
                        <a16:creationId xmlns:a16="http://schemas.microsoft.com/office/drawing/2014/main" id="{6C1912D6-1785-A4AB-E6F2-5B5BEA2726BB}"/>
                      </a:ext>
                    </a:extLst>
                  </p:cNvPr>
                  <p:cNvSpPr txBox="1"/>
                  <p:nvPr/>
                </p:nvSpPr>
                <p:spPr bwMode="auto">
                  <a:xfrm>
                    <a:off x="2926402" y="3586523"/>
                    <a:ext cx="1351814" cy="41673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 defTabSz="3789914" eaLnBrk="0" fontAlgn="base" hangingPunct="0">
                      <a:defRPr/>
                    </a:pPr>
                    <a:r>
                      <a:rPr lang="en-US" sz="1100">
                        <a:solidFill>
                          <a:prstClr val="black"/>
                        </a:solidFill>
                        <a:latin typeface="Calibri"/>
                        <a:ea typeface="ＭＳ Ｐゴシック"/>
                        <a:cs typeface="Arial"/>
                      </a:rPr>
                      <a:t>Programmable Network on Chip (NoC)</a:t>
                    </a:r>
                    <a:endParaRPr sz="1100">
                      <a:solidFill>
                        <a:prstClr val="black"/>
                      </a:solidFill>
                      <a:latin typeface="Calibri"/>
                      <a:ea typeface="ＭＳ Ｐゴシック"/>
                      <a:cs typeface="Arial"/>
                    </a:endParaRPr>
                  </a:p>
                </p:txBody>
              </p:sp>
              <p:cxnSp>
                <p:nvCxnSpPr>
                  <p:cNvPr id="56" name="Connecteur droit avec flèche 156">
                    <a:extLst>
                      <a:ext uri="{FF2B5EF4-FFF2-40B4-BE49-F238E27FC236}">
                        <a16:creationId xmlns:a16="http://schemas.microsoft.com/office/drawing/2014/main" id="{27E857E8-8E70-6C54-D6CF-CCEB1C5CB4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793182" y="2099624"/>
                    <a:ext cx="305719" cy="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57" name="Connecteur droit avec flèche 157">
                    <a:extLst>
                      <a:ext uri="{FF2B5EF4-FFF2-40B4-BE49-F238E27FC236}">
                        <a16:creationId xmlns:a16="http://schemas.microsoft.com/office/drawing/2014/main" id="{1CAC2F4B-5E4B-3065-96F7-35FF40924F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2466685" y="2552288"/>
                    <a:ext cx="344146" cy="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58" name="Connecteur droit avec flèche 158">
                    <a:extLst>
                      <a:ext uri="{FF2B5EF4-FFF2-40B4-BE49-F238E27FC236}">
                        <a16:creationId xmlns:a16="http://schemas.microsoft.com/office/drawing/2014/main" id="{954B4256-5295-FEBD-7F75-DF26E2B482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031421" y="2229997"/>
                    <a:ext cx="344146" cy="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  <p:cxnSp>
                <p:nvCxnSpPr>
                  <p:cNvPr id="61" name="Connecteur droit avec flèche 159">
                    <a:extLst>
                      <a:ext uri="{FF2B5EF4-FFF2-40B4-BE49-F238E27FC236}">
                        <a16:creationId xmlns:a16="http://schemas.microsoft.com/office/drawing/2014/main" id="{EEA9D5E8-8D69-AAC1-CCF2-87D94097DA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 bwMode="auto">
                  <a:xfrm>
                    <a:off x="4375567" y="2833397"/>
                    <a:ext cx="344146" cy="0"/>
                  </a:xfrm>
                  <a:prstGeom prst="straightConnector1">
                    <a:avLst/>
                  </a:prstGeom>
                  <a:noFill/>
                  <a:ln w="38100" cap="flat" cmpd="sng" algn="ctr">
                    <a:solidFill>
                      <a:srgbClr val="4F81BD">
                        <a:shade val="95000"/>
                        <a:satMod val="105000"/>
                      </a:srgbClr>
                    </a:solidFill>
                    <a:prstDash val="solid"/>
                    <a:headEnd type="triangle"/>
                    <a:tailEnd type="triangle"/>
                  </a:ln>
                  <a:effectLst/>
                </p:spPr>
              </p:cxnSp>
            </p:grpSp>
          </p:grpSp>
          <p:sp>
            <p:nvSpPr>
              <p:cNvPr id="14" name="ZoneTexte 138">
                <a:extLst>
                  <a:ext uri="{FF2B5EF4-FFF2-40B4-BE49-F238E27FC236}">
                    <a16:creationId xmlns:a16="http://schemas.microsoft.com/office/drawing/2014/main" id="{CAA9DB22-B2AC-8FEE-6485-AE2D161CB879}"/>
                  </a:ext>
                </a:extLst>
              </p:cNvPr>
              <p:cNvSpPr txBox="1"/>
              <p:nvPr/>
            </p:nvSpPr>
            <p:spPr bwMode="auto">
              <a:xfrm>
                <a:off x="3139709" y="953088"/>
                <a:ext cx="1461997" cy="330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3789914" eaLnBrk="0" fontAlgn="base" hangingPunct="0">
                  <a:defRPr/>
                </a:pPr>
                <a:r>
                  <a:rPr lang="en-US" sz="1100">
                    <a:solidFill>
                      <a:prstClr val="black"/>
                    </a:solidFill>
                    <a:latin typeface="Calibri"/>
                    <a:ea typeface="ＭＳ Ｐゴシック"/>
                    <a:cs typeface="Arial"/>
                  </a:rPr>
                  <a:t>Scalar Engines</a:t>
                </a:r>
                <a:endParaRPr sz="1100">
                  <a:solidFill>
                    <a:prstClr val="black"/>
                  </a:solidFill>
                  <a:latin typeface="Calibri"/>
                  <a:ea typeface="ＭＳ Ｐゴシック"/>
                  <a:cs typeface="Arial"/>
                </a:endParaRPr>
              </a:p>
            </p:txBody>
          </p:sp>
        </p:grpSp>
        <p:sp>
          <p:nvSpPr>
            <p:cNvPr id="12" name="ZoneTexte 136">
              <a:extLst>
                <a:ext uri="{FF2B5EF4-FFF2-40B4-BE49-F238E27FC236}">
                  <a16:creationId xmlns:a16="http://schemas.microsoft.com/office/drawing/2014/main" id="{EB357C30-8FFD-F546-364F-BFF30B04A621}"/>
                </a:ext>
              </a:extLst>
            </p:cNvPr>
            <p:cNvSpPr txBox="1"/>
            <p:nvPr/>
          </p:nvSpPr>
          <p:spPr bwMode="auto">
            <a:xfrm>
              <a:off x="4779009" y="-279709"/>
              <a:ext cx="3388565" cy="427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789914" eaLnBrk="0" fontAlgn="base" hangingPunct="0">
                <a:defRPr/>
              </a:pPr>
              <a:r>
                <a:rPr lang="en-US" sz="1600" dirty="0">
                  <a:solidFill>
                    <a:prstClr val="black"/>
                  </a:solidFill>
                  <a:latin typeface="Calibri"/>
                  <a:ea typeface="ＭＳ Ｐゴシック"/>
                  <a:cs typeface="Arial"/>
                </a:rPr>
                <a:t>AMD Xilinx Versal </a:t>
              </a:r>
              <a:r>
                <a:rPr lang="en-US" sz="1600" dirty="0" err="1">
                  <a:solidFill>
                    <a:prstClr val="black"/>
                  </a:solidFill>
                  <a:latin typeface="Calibri"/>
                  <a:ea typeface="ＭＳ Ｐゴシック"/>
                  <a:cs typeface="Arial"/>
                </a:rPr>
                <a:t>AICore</a:t>
              </a:r>
              <a:r>
                <a:rPr lang="en-US" sz="1600" dirty="0">
                  <a:solidFill>
                    <a:prstClr val="black"/>
                  </a:solidFill>
                  <a:latin typeface="Calibri"/>
                  <a:ea typeface="ＭＳ Ｐゴシック"/>
                  <a:cs typeface="Arial"/>
                </a:rPr>
                <a:t> SoC</a:t>
              </a:r>
              <a:endParaRPr sz="1600" dirty="0">
                <a:solidFill>
                  <a:prstClr val="black"/>
                </a:solidFill>
                <a:latin typeface="Calibri"/>
                <a:ea typeface="ＭＳ Ｐゴシック"/>
                <a:cs typeface="Arial"/>
              </a:endParaRPr>
            </a:p>
          </p:txBody>
        </p:sp>
      </p:grpSp>
      <p:pic>
        <p:nvPicPr>
          <p:cNvPr id="62" name="Image 7">
            <a:extLst>
              <a:ext uri="{FF2B5EF4-FFF2-40B4-BE49-F238E27FC236}">
                <a16:creationId xmlns:a16="http://schemas.microsoft.com/office/drawing/2014/main" id="{53531BB7-069C-A464-6151-AFB37FE81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130877" y="1258374"/>
            <a:ext cx="1016001" cy="806643"/>
          </a:xfrm>
          <a:prstGeom prst="rect">
            <a:avLst/>
          </a:prstGeom>
        </p:spPr>
      </p:pic>
      <p:cxnSp>
        <p:nvCxnSpPr>
          <p:cNvPr id="63" name="Connecteur droit 10">
            <a:extLst>
              <a:ext uri="{FF2B5EF4-FFF2-40B4-BE49-F238E27FC236}">
                <a16:creationId xmlns:a16="http://schemas.microsoft.com/office/drawing/2014/main" id="{E8F5C58B-9CA2-2002-A46A-08F41B5467EF}"/>
              </a:ext>
            </a:extLst>
          </p:cNvPr>
          <p:cNvCxnSpPr>
            <a:stCxn id="62" idx="1"/>
          </p:cNvCxnSpPr>
          <p:nvPr/>
        </p:nvCxnSpPr>
        <p:spPr bwMode="auto">
          <a:xfrm flipH="1">
            <a:off x="5455213" y="1661696"/>
            <a:ext cx="5675664" cy="403321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" name="Connecteur droit 11">
            <a:extLst>
              <a:ext uri="{FF2B5EF4-FFF2-40B4-BE49-F238E27FC236}">
                <a16:creationId xmlns:a16="http://schemas.microsoft.com/office/drawing/2014/main" id="{22DFEA52-472F-2EF3-C684-D2676A0C798B}"/>
              </a:ext>
            </a:extLst>
          </p:cNvPr>
          <p:cNvCxnSpPr>
            <a:stCxn id="62" idx="2"/>
          </p:cNvCxnSpPr>
          <p:nvPr/>
        </p:nvCxnSpPr>
        <p:spPr bwMode="auto">
          <a:xfrm flipH="1">
            <a:off x="11176000" y="2065017"/>
            <a:ext cx="462878" cy="3454778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" name="ZoneTexte 9">
            <a:extLst>
              <a:ext uri="{FF2B5EF4-FFF2-40B4-BE49-F238E27FC236}">
                <a16:creationId xmlns:a16="http://schemas.microsoft.com/office/drawing/2014/main" id="{0E5FE760-45EC-7C27-21B4-8374A72BC151}"/>
              </a:ext>
            </a:extLst>
          </p:cNvPr>
          <p:cNvSpPr txBox="1"/>
          <p:nvPr/>
        </p:nvSpPr>
        <p:spPr bwMode="auto">
          <a:xfrm>
            <a:off x="268819" y="1179636"/>
            <a:ext cx="4545617" cy="48320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defTabSz="914400" eaLnBrk="0" fontAlgn="base" hangingPunct="0"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sz="2000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Versal AI-Core System-on-Chip</a:t>
            </a:r>
          </a:p>
          <a:p>
            <a:pPr marL="742950" lvl="1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7nm FinFET technology</a:t>
            </a:r>
            <a:endParaRPr dirty="0">
              <a:solidFill>
                <a:srgbClr val="00509A"/>
              </a:solidFill>
              <a:latin typeface="Arial" charset="0"/>
              <a:ea typeface="ＭＳ Ｐゴシック" charset="0"/>
            </a:endParaRPr>
          </a:p>
          <a:p>
            <a:pPr marL="742950" lvl="1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Complex monolithic SoC, embedding:</a:t>
            </a:r>
            <a:endParaRPr dirty="0">
              <a:solidFill>
                <a:srgbClr val="00509A"/>
              </a:solidFill>
              <a:latin typeface="Arial" charset="0"/>
              <a:ea typeface="ＭＳ Ｐゴシック" charset="0"/>
            </a:endParaRPr>
          </a:p>
          <a:p>
            <a:pPr marL="1200150" lvl="2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sz="1600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Multiple processing cores (PS)</a:t>
            </a:r>
            <a:endParaRPr sz="1600" dirty="0">
              <a:solidFill>
                <a:srgbClr val="00509A"/>
              </a:solidFill>
              <a:latin typeface="Arial" charset="0"/>
              <a:ea typeface="ＭＳ Ｐゴシック" charset="0"/>
            </a:endParaRPr>
          </a:p>
          <a:p>
            <a:pPr marL="1200150" lvl="2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sz="1600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Configurable FPGA-like logic (PL)</a:t>
            </a:r>
            <a:endParaRPr sz="1600" dirty="0">
              <a:solidFill>
                <a:srgbClr val="00509A"/>
              </a:solidFill>
              <a:latin typeface="Arial" charset="0"/>
              <a:ea typeface="ＭＳ Ｐゴシック" charset="0"/>
            </a:endParaRPr>
          </a:p>
          <a:p>
            <a:pPr marL="1200150" lvl="2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sz="1600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Network-on-Chip (NoC)</a:t>
            </a:r>
          </a:p>
          <a:p>
            <a:pPr marL="1200150" lvl="2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sz="1600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AI dedicated engines: array of 400 cores, each with local dedicated memory</a:t>
            </a:r>
          </a:p>
          <a:p>
            <a:pPr marL="1657350" lvl="3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sz="1600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GMIO interface to NoC/DDR</a:t>
            </a:r>
          </a:p>
          <a:p>
            <a:pPr marL="1200150" lvl="2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endParaRPr lang="en-US" sz="1600" dirty="0">
              <a:solidFill>
                <a:srgbClr val="808080">
                  <a:lumMod val="10000"/>
                </a:srgbClr>
              </a:solidFill>
              <a:latin typeface="Arial"/>
              <a:ea typeface="ＭＳ Ｐゴシック" charset="0"/>
              <a:cs typeface="Arial"/>
            </a:endParaRPr>
          </a:p>
          <a:p>
            <a:pPr marL="285750" indent="-285750" defTabSz="914400" eaLnBrk="0" fontAlgn="base" hangingPunct="0"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endParaRPr lang="en-US" sz="1600" dirty="0">
              <a:solidFill>
                <a:srgbClr val="808080">
                  <a:lumMod val="10000"/>
                </a:srgbClr>
              </a:solidFill>
              <a:latin typeface="Arial"/>
              <a:ea typeface="ＭＳ Ｐゴシック" charset="0"/>
              <a:cs typeface="Arial"/>
            </a:endParaRPr>
          </a:p>
          <a:p>
            <a:pPr marL="742950" lvl="1" indent="-285750" defTabSz="914400" eaLnBrk="0" fontAlgn="base" hangingPunct="0"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endParaRPr lang="en-US" sz="1600" dirty="0">
              <a:solidFill>
                <a:srgbClr val="808080">
                  <a:lumMod val="10000"/>
                </a:srgbClr>
              </a:solidFill>
              <a:latin typeface="Arial"/>
              <a:ea typeface="ＭＳ Ｐゴシック" charset="0"/>
              <a:cs typeface="Arial"/>
            </a:endParaRPr>
          </a:p>
          <a:p>
            <a:pPr defTabSz="914400" eaLnBrk="0" fontAlgn="base" hangingPunct="0">
              <a:buClr>
                <a:srgbClr val="3333CC">
                  <a:lumMod val="75000"/>
                </a:srgbClr>
              </a:buClr>
              <a:defRPr/>
            </a:pPr>
            <a:endParaRPr lang="en-US" sz="1600" dirty="0">
              <a:solidFill>
                <a:srgbClr val="808080">
                  <a:lumMod val="10000"/>
                </a:srgbClr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2493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E3811C-C70A-1E6E-0E3A-16965FA59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Target device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87EF2E-DC54-357B-80F8-DD77CE0839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5</a:t>
            </a:r>
          </a:p>
        </p:txBody>
      </p:sp>
      <p:pic>
        <p:nvPicPr>
          <p:cNvPr id="62" name="Image 7">
            <a:extLst>
              <a:ext uri="{FF2B5EF4-FFF2-40B4-BE49-F238E27FC236}">
                <a16:creationId xmlns:a16="http://schemas.microsoft.com/office/drawing/2014/main" id="{53531BB7-069C-A464-6151-AFB37FE81C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11099517" y="862056"/>
            <a:ext cx="1016001" cy="806643"/>
          </a:xfrm>
          <a:prstGeom prst="rect">
            <a:avLst/>
          </a:prstGeom>
        </p:spPr>
      </p:pic>
      <p:cxnSp>
        <p:nvCxnSpPr>
          <p:cNvPr id="63" name="Connecteur droit 10">
            <a:extLst>
              <a:ext uri="{FF2B5EF4-FFF2-40B4-BE49-F238E27FC236}">
                <a16:creationId xmlns:a16="http://schemas.microsoft.com/office/drawing/2014/main" id="{E8F5C58B-9CA2-2002-A46A-08F41B5467EF}"/>
              </a:ext>
            </a:extLst>
          </p:cNvPr>
          <p:cNvCxnSpPr/>
          <p:nvPr/>
        </p:nvCxnSpPr>
        <p:spPr bwMode="auto">
          <a:xfrm flipH="1">
            <a:off x="4814436" y="1113958"/>
            <a:ext cx="6399805" cy="444710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4" name="Connecteur droit 11">
            <a:extLst>
              <a:ext uri="{FF2B5EF4-FFF2-40B4-BE49-F238E27FC236}">
                <a16:creationId xmlns:a16="http://schemas.microsoft.com/office/drawing/2014/main" id="{22DFEA52-472F-2EF3-C684-D2676A0C798B}"/>
              </a:ext>
            </a:extLst>
          </p:cNvPr>
          <p:cNvCxnSpPr/>
          <p:nvPr/>
        </p:nvCxnSpPr>
        <p:spPr bwMode="auto">
          <a:xfrm flipH="1">
            <a:off x="11590080" y="1406017"/>
            <a:ext cx="487584" cy="4589927"/>
          </a:xfrm>
          <a:prstGeom prst="line">
            <a:avLst/>
          </a:prstGeom>
          <a:solidFill>
            <a:srgbClr val="BBE0E3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10" name="Groupe 16">
            <a:extLst>
              <a:ext uri="{FF2B5EF4-FFF2-40B4-BE49-F238E27FC236}">
                <a16:creationId xmlns:a16="http://schemas.microsoft.com/office/drawing/2014/main" id="{BD0EF0E7-2FA3-202F-689A-840C735E5D80}"/>
              </a:ext>
            </a:extLst>
          </p:cNvPr>
          <p:cNvGrpSpPr/>
          <p:nvPr/>
        </p:nvGrpSpPr>
        <p:grpSpPr>
          <a:xfrm>
            <a:off x="4677005" y="1406017"/>
            <a:ext cx="7098636" cy="4643004"/>
            <a:chOff x="2724148" y="742070"/>
            <a:chExt cx="7230250" cy="5045533"/>
          </a:xfrm>
        </p:grpSpPr>
        <p:pic>
          <p:nvPicPr>
            <p:cNvPr id="11" name="Image 4">
              <a:extLst>
                <a:ext uri="{FF2B5EF4-FFF2-40B4-BE49-F238E27FC236}">
                  <a16:creationId xmlns:a16="http://schemas.microsoft.com/office/drawing/2014/main" id="{8D4A011A-274B-B122-997F-FB624ED876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33"/>
            <a:stretch/>
          </p:blipFill>
          <p:spPr>
            <a:xfrm rot="5400000">
              <a:off x="3765972" y="28575"/>
              <a:ext cx="4717206" cy="680085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F0DDC3F-79BC-DCD8-7462-11B5F1088AE9}"/>
                </a:ext>
              </a:extLst>
            </p:cNvPr>
            <p:cNvSpPr/>
            <p:nvPr/>
          </p:nvSpPr>
          <p:spPr>
            <a:xfrm>
              <a:off x="8045450" y="3917950"/>
              <a:ext cx="1422400" cy="1244600"/>
            </a:xfrm>
            <a:prstGeom prst="rect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PS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E85EC2B-2199-4B0A-2E22-3FD466B1F941}"/>
                </a:ext>
              </a:extLst>
            </p:cNvPr>
            <p:cNvSpPr/>
            <p:nvPr/>
          </p:nvSpPr>
          <p:spPr>
            <a:xfrm>
              <a:off x="2724148" y="1076748"/>
              <a:ext cx="6800851" cy="1049447"/>
            </a:xfrm>
            <a:prstGeom prst="rect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AIEngines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orme en L 8">
              <a:extLst>
                <a:ext uri="{FF2B5EF4-FFF2-40B4-BE49-F238E27FC236}">
                  <a16:creationId xmlns:a16="http://schemas.microsoft.com/office/drawing/2014/main" id="{465DAF16-1168-559C-EC0E-6CA312C90CC6}"/>
                </a:ext>
              </a:extLst>
            </p:cNvPr>
            <p:cNvSpPr/>
            <p:nvPr/>
          </p:nvSpPr>
          <p:spPr>
            <a:xfrm rot="5400000">
              <a:off x="4627078" y="1037122"/>
              <a:ext cx="2937844" cy="5321300"/>
            </a:xfrm>
            <a:custGeom>
              <a:avLst/>
              <a:gdLst>
                <a:gd name="connsiteX0" fmla="*/ 0 w 2699652"/>
                <a:gd name="connsiteY0" fmla="*/ 0 h 5224435"/>
                <a:gd name="connsiteX1" fmla="*/ 1545848 w 2699652"/>
                <a:gd name="connsiteY1" fmla="*/ 0 h 5224435"/>
                <a:gd name="connsiteX2" fmla="*/ 1545848 w 2699652"/>
                <a:gd name="connsiteY2" fmla="*/ 1017189 h 5224435"/>
                <a:gd name="connsiteX3" fmla="*/ 2699652 w 2699652"/>
                <a:gd name="connsiteY3" fmla="*/ 1017189 h 5224435"/>
                <a:gd name="connsiteX4" fmla="*/ 2699652 w 2699652"/>
                <a:gd name="connsiteY4" fmla="*/ 5224435 h 5224435"/>
                <a:gd name="connsiteX5" fmla="*/ 0 w 2699652"/>
                <a:gd name="connsiteY5" fmla="*/ 5224435 h 5224435"/>
                <a:gd name="connsiteX6" fmla="*/ 0 w 2699652"/>
                <a:gd name="connsiteY6" fmla="*/ 0 h 5224435"/>
                <a:gd name="connsiteX0" fmla="*/ 0 w 2714895"/>
                <a:gd name="connsiteY0" fmla="*/ 0 h 5224435"/>
                <a:gd name="connsiteX1" fmla="*/ 1545848 w 2714895"/>
                <a:gd name="connsiteY1" fmla="*/ 0 h 5224435"/>
                <a:gd name="connsiteX2" fmla="*/ 1545848 w 2714895"/>
                <a:gd name="connsiteY2" fmla="*/ 1017189 h 5224435"/>
                <a:gd name="connsiteX3" fmla="*/ 2714895 w 2714895"/>
                <a:gd name="connsiteY3" fmla="*/ 697149 h 5224435"/>
                <a:gd name="connsiteX4" fmla="*/ 2699652 w 2714895"/>
                <a:gd name="connsiteY4" fmla="*/ 5224435 h 5224435"/>
                <a:gd name="connsiteX5" fmla="*/ 0 w 2714895"/>
                <a:gd name="connsiteY5" fmla="*/ 5224435 h 5224435"/>
                <a:gd name="connsiteX6" fmla="*/ 0 w 2714895"/>
                <a:gd name="connsiteY6" fmla="*/ 0 h 5224435"/>
                <a:gd name="connsiteX0" fmla="*/ 0 w 2703465"/>
                <a:gd name="connsiteY0" fmla="*/ 0 h 5224435"/>
                <a:gd name="connsiteX1" fmla="*/ 1545848 w 2703465"/>
                <a:gd name="connsiteY1" fmla="*/ 0 h 5224435"/>
                <a:gd name="connsiteX2" fmla="*/ 1545848 w 2703465"/>
                <a:gd name="connsiteY2" fmla="*/ 1017189 h 5224435"/>
                <a:gd name="connsiteX3" fmla="*/ 2703465 w 2703465"/>
                <a:gd name="connsiteY3" fmla="*/ 689529 h 5224435"/>
                <a:gd name="connsiteX4" fmla="*/ 2699652 w 2703465"/>
                <a:gd name="connsiteY4" fmla="*/ 5224435 h 5224435"/>
                <a:gd name="connsiteX5" fmla="*/ 0 w 2703465"/>
                <a:gd name="connsiteY5" fmla="*/ 5224435 h 5224435"/>
                <a:gd name="connsiteX6" fmla="*/ 0 w 2703465"/>
                <a:gd name="connsiteY6" fmla="*/ 0 h 5224435"/>
                <a:gd name="connsiteX0" fmla="*/ 0 w 2703465"/>
                <a:gd name="connsiteY0" fmla="*/ 0 h 5224435"/>
                <a:gd name="connsiteX1" fmla="*/ 1545848 w 2703465"/>
                <a:gd name="connsiteY1" fmla="*/ 0 h 5224435"/>
                <a:gd name="connsiteX2" fmla="*/ 1553468 w 2703465"/>
                <a:gd name="connsiteY2" fmla="*/ 697149 h 5224435"/>
                <a:gd name="connsiteX3" fmla="*/ 2703465 w 2703465"/>
                <a:gd name="connsiteY3" fmla="*/ 689529 h 5224435"/>
                <a:gd name="connsiteX4" fmla="*/ 2699652 w 2703465"/>
                <a:gd name="connsiteY4" fmla="*/ 5224435 h 5224435"/>
                <a:gd name="connsiteX5" fmla="*/ 0 w 2703465"/>
                <a:gd name="connsiteY5" fmla="*/ 5224435 h 5224435"/>
                <a:gd name="connsiteX6" fmla="*/ 0 w 2703465"/>
                <a:gd name="connsiteY6" fmla="*/ 0 h 522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3465" h="5224435">
                  <a:moveTo>
                    <a:pt x="0" y="0"/>
                  </a:moveTo>
                  <a:lnTo>
                    <a:pt x="1545848" y="0"/>
                  </a:lnTo>
                  <a:lnTo>
                    <a:pt x="1553468" y="697149"/>
                  </a:lnTo>
                  <a:lnTo>
                    <a:pt x="2703465" y="689529"/>
                  </a:lnTo>
                  <a:lnTo>
                    <a:pt x="2699652" y="5224435"/>
                  </a:lnTo>
                  <a:lnTo>
                    <a:pt x="0" y="5224435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PL</a:t>
              </a:r>
            </a:p>
          </p:txBody>
        </p:sp>
        <p:cxnSp>
          <p:nvCxnSpPr>
            <p:cNvPr id="26" name="Connecteur droit avec flèche 10">
              <a:extLst>
                <a:ext uri="{FF2B5EF4-FFF2-40B4-BE49-F238E27FC236}">
                  <a16:creationId xmlns:a16="http://schemas.microsoft.com/office/drawing/2014/main" id="{4086A90C-12C0-91DA-4F31-03A491F32CD8}"/>
                </a:ext>
              </a:extLst>
            </p:cNvPr>
            <p:cNvCxnSpPr>
              <a:cxnSpLocks/>
            </p:cNvCxnSpPr>
            <p:nvPr/>
          </p:nvCxnSpPr>
          <p:spPr>
            <a:xfrm>
              <a:off x="2724150" y="967740"/>
              <a:ext cx="6800850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</p:spPr>
        </p:cxnSp>
        <p:sp>
          <p:nvSpPr>
            <p:cNvPr id="27" name="ZoneTexte 12">
              <a:extLst>
                <a:ext uri="{FF2B5EF4-FFF2-40B4-BE49-F238E27FC236}">
                  <a16:creationId xmlns:a16="http://schemas.microsoft.com/office/drawing/2014/main" id="{194DBDCA-8CF5-0403-7E47-7ACE40EA0751}"/>
                </a:ext>
              </a:extLst>
            </p:cNvPr>
            <p:cNvSpPr txBox="1"/>
            <p:nvPr/>
          </p:nvSpPr>
          <p:spPr>
            <a:xfrm>
              <a:off x="5771754" y="742070"/>
              <a:ext cx="705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25.4mm</a:t>
              </a:r>
            </a:p>
          </p:txBody>
        </p:sp>
        <p:sp>
          <p:nvSpPr>
            <p:cNvPr id="28" name="ZoneTexte 13">
              <a:extLst>
                <a:ext uri="{FF2B5EF4-FFF2-40B4-BE49-F238E27FC236}">
                  <a16:creationId xmlns:a16="http://schemas.microsoft.com/office/drawing/2014/main" id="{3353AC4F-CA9A-2865-8D0C-08467D055761}"/>
                </a:ext>
              </a:extLst>
            </p:cNvPr>
            <p:cNvSpPr txBox="1"/>
            <p:nvPr/>
          </p:nvSpPr>
          <p:spPr>
            <a:xfrm rot="5400000">
              <a:off x="9463078" y="3290501"/>
              <a:ext cx="705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17.7mm</a:t>
              </a:r>
            </a:p>
          </p:txBody>
        </p:sp>
        <p:cxnSp>
          <p:nvCxnSpPr>
            <p:cNvPr id="29" name="Connecteur droit avec flèche 14">
              <a:extLst>
                <a:ext uri="{FF2B5EF4-FFF2-40B4-BE49-F238E27FC236}">
                  <a16:creationId xmlns:a16="http://schemas.microsoft.com/office/drawing/2014/main" id="{87BA649E-7B42-E54D-DAC6-C809C141F3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77400" y="1120140"/>
              <a:ext cx="0" cy="4667463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headEnd type="arrow" w="med" len="med"/>
              <a:tailEnd type="arrow" w="med" len="med"/>
            </a:ln>
            <a:effectLst/>
          </p:spPr>
        </p:cxnSp>
      </p:grpSp>
      <p:sp>
        <p:nvSpPr>
          <p:cNvPr id="3" name="ZoneTexte 9">
            <a:extLst>
              <a:ext uri="{FF2B5EF4-FFF2-40B4-BE49-F238E27FC236}">
                <a16:creationId xmlns:a16="http://schemas.microsoft.com/office/drawing/2014/main" id="{FE3369ED-6286-FE0B-47B8-98B3ADA6A9DF}"/>
              </a:ext>
            </a:extLst>
          </p:cNvPr>
          <p:cNvSpPr txBox="1"/>
          <p:nvPr/>
        </p:nvSpPr>
        <p:spPr bwMode="auto">
          <a:xfrm>
            <a:off x="268819" y="1179636"/>
            <a:ext cx="4545617" cy="48320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defTabSz="914400" eaLnBrk="0" fontAlgn="base" hangingPunct="0"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sz="2000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Versal AI-Core System-on-Chip</a:t>
            </a:r>
          </a:p>
          <a:p>
            <a:pPr marL="742950" lvl="1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7nm FinFET technology</a:t>
            </a:r>
            <a:endParaRPr dirty="0">
              <a:solidFill>
                <a:srgbClr val="00509A"/>
              </a:solidFill>
              <a:latin typeface="Arial" charset="0"/>
              <a:ea typeface="ＭＳ Ｐゴシック" charset="0"/>
            </a:endParaRPr>
          </a:p>
          <a:p>
            <a:pPr marL="742950" lvl="1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Complex monolithic SoC, embedding:</a:t>
            </a:r>
            <a:endParaRPr dirty="0">
              <a:solidFill>
                <a:srgbClr val="00509A"/>
              </a:solidFill>
              <a:latin typeface="Arial" charset="0"/>
              <a:ea typeface="ＭＳ Ｐゴシック" charset="0"/>
            </a:endParaRPr>
          </a:p>
          <a:p>
            <a:pPr marL="1200150" lvl="2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sz="1600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Multiple processing cores (PS)</a:t>
            </a:r>
            <a:endParaRPr sz="1600" dirty="0">
              <a:solidFill>
                <a:srgbClr val="00509A"/>
              </a:solidFill>
              <a:latin typeface="Arial" charset="0"/>
              <a:ea typeface="ＭＳ Ｐゴシック" charset="0"/>
            </a:endParaRPr>
          </a:p>
          <a:p>
            <a:pPr marL="1200150" lvl="2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sz="1600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Configurable FPGA-like logic (PL)</a:t>
            </a:r>
            <a:endParaRPr sz="1600" dirty="0">
              <a:solidFill>
                <a:srgbClr val="00509A"/>
              </a:solidFill>
              <a:latin typeface="Arial" charset="0"/>
              <a:ea typeface="ＭＳ Ｐゴシック" charset="0"/>
            </a:endParaRPr>
          </a:p>
          <a:p>
            <a:pPr marL="1200150" lvl="2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sz="1600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Network-on-Chip (NoC)</a:t>
            </a:r>
          </a:p>
          <a:p>
            <a:pPr marL="1200150" lvl="2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sz="1600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AI dedicated engines: array of 400 cores, each with local dedicated memory</a:t>
            </a:r>
          </a:p>
          <a:p>
            <a:pPr marL="1657350" lvl="3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sz="1600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GMIO interface to NoC/DDR</a:t>
            </a:r>
          </a:p>
          <a:p>
            <a:pPr marL="1200150" lvl="2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endParaRPr lang="en-US" sz="1600" dirty="0">
              <a:solidFill>
                <a:srgbClr val="808080">
                  <a:lumMod val="10000"/>
                </a:srgbClr>
              </a:solidFill>
              <a:latin typeface="Arial"/>
              <a:ea typeface="ＭＳ Ｐゴシック" charset="0"/>
              <a:cs typeface="Arial"/>
            </a:endParaRPr>
          </a:p>
          <a:p>
            <a:pPr marL="285750" indent="-285750" defTabSz="914400" eaLnBrk="0" fontAlgn="base" hangingPunct="0"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endParaRPr lang="en-US" sz="1600" dirty="0">
              <a:solidFill>
                <a:srgbClr val="808080">
                  <a:lumMod val="10000"/>
                </a:srgbClr>
              </a:solidFill>
              <a:latin typeface="Arial"/>
              <a:ea typeface="ＭＳ Ｐゴシック" charset="0"/>
              <a:cs typeface="Arial"/>
            </a:endParaRPr>
          </a:p>
          <a:p>
            <a:pPr marL="742950" lvl="1" indent="-285750" defTabSz="914400" eaLnBrk="0" fontAlgn="base" hangingPunct="0"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endParaRPr lang="en-US" sz="1600" dirty="0">
              <a:solidFill>
                <a:srgbClr val="808080">
                  <a:lumMod val="10000"/>
                </a:srgbClr>
              </a:solidFill>
              <a:latin typeface="Arial"/>
              <a:ea typeface="ＭＳ Ｐゴシック" charset="0"/>
              <a:cs typeface="Arial"/>
            </a:endParaRPr>
          </a:p>
          <a:p>
            <a:pPr defTabSz="914400" eaLnBrk="0" fontAlgn="base" hangingPunct="0">
              <a:buClr>
                <a:srgbClr val="3333CC">
                  <a:lumMod val="75000"/>
                </a:srgbClr>
              </a:buClr>
              <a:defRPr/>
            </a:pPr>
            <a:endParaRPr lang="en-US" sz="1600" dirty="0">
              <a:solidFill>
                <a:srgbClr val="808080">
                  <a:lumMod val="10000"/>
                </a:srgbClr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4410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E3811C-C70A-1E6E-0E3A-16965FA59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700" dirty="0"/>
              <a:t>Target</a:t>
            </a:r>
            <a:r>
              <a:rPr lang="en-US" sz="3200" dirty="0"/>
              <a:t> </a:t>
            </a:r>
            <a:r>
              <a:rPr lang="en-US" sz="2700" dirty="0"/>
              <a:t>device</a:t>
            </a:r>
            <a:endParaRPr lang="en-US" sz="32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E87EF2E-DC54-357B-80F8-DD77CE0839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5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19F9771-3E15-E184-69BB-F1DC9C04266F}"/>
              </a:ext>
            </a:extLst>
          </p:cNvPr>
          <p:cNvGrpSpPr/>
          <p:nvPr/>
        </p:nvGrpSpPr>
        <p:grpSpPr>
          <a:xfrm>
            <a:off x="5108644" y="1260258"/>
            <a:ext cx="6683158" cy="4751470"/>
            <a:chOff x="4670900" y="1260259"/>
            <a:chExt cx="6683158" cy="475147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25E99B0-83EC-3C12-084A-E2DCCF00A894}"/>
                </a:ext>
              </a:extLst>
            </p:cNvPr>
            <p:cNvGrpSpPr/>
            <p:nvPr/>
          </p:nvGrpSpPr>
          <p:grpSpPr>
            <a:xfrm>
              <a:off x="4670900" y="1719189"/>
              <a:ext cx="6677053" cy="4292540"/>
              <a:chOff x="4285330" y="3464985"/>
              <a:chExt cx="6807073" cy="4717206"/>
            </a:xfrm>
          </p:grpSpPr>
          <p:pic>
            <p:nvPicPr>
              <p:cNvPr id="25" name="Image 4">
                <a:extLst>
                  <a:ext uri="{FF2B5EF4-FFF2-40B4-BE49-F238E27FC236}">
                    <a16:creationId xmlns:a16="http://schemas.microsoft.com/office/drawing/2014/main" id="{B2DD0962-1065-F2B5-C363-9183B2C633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33"/>
              <a:stretch/>
            </p:blipFill>
            <p:spPr>
              <a:xfrm rot="5400000">
                <a:off x="5333375" y="2423163"/>
                <a:ext cx="4717206" cy="6800850"/>
              </a:xfrm>
              <a:prstGeom prst="rect">
                <a:avLst/>
              </a:prstGeom>
              <a:ln w="9525">
                <a:solidFill>
                  <a:sysClr val="windowText" lastClr="000000"/>
                </a:solidFill>
              </a:ln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BF8295D-E5F7-E57E-129E-730299CBC42B}"/>
                  </a:ext>
                </a:extLst>
              </p:cNvPr>
              <p:cNvSpPr/>
              <p:nvPr/>
            </p:nvSpPr>
            <p:spPr>
              <a:xfrm>
                <a:off x="4285330" y="3472258"/>
                <a:ext cx="6800851" cy="1081220"/>
              </a:xfrm>
              <a:prstGeom prst="rect">
                <a:avLst/>
              </a:prstGeom>
              <a:solidFill>
                <a:srgbClr val="FF0000">
                  <a:alpha val="35000"/>
                </a:srgbClr>
              </a:solidFill>
              <a:ln w="9525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524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66FC1C2-8DA1-7F93-ECF4-A9518B81D832}"/>
                </a:ext>
              </a:extLst>
            </p:cNvPr>
            <p:cNvSpPr/>
            <p:nvPr/>
          </p:nvSpPr>
          <p:spPr>
            <a:xfrm>
              <a:off x="4677005" y="1711975"/>
              <a:ext cx="6677053" cy="990603"/>
            </a:xfrm>
            <a:prstGeom prst="rect">
              <a:avLst/>
            </a:prstGeom>
            <a:noFill/>
            <a:ln w="19050" cap="flat" cmpd="sng" algn="ctr">
              <a:solidFill>
                <a:srgbClr val="FFFF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AIEngines</a:t>
              </a: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E0D1E8C2-1465-2161-246A-23A1485C0611}"/>
                </a:ext>
              </a:extLst>
            </p:cNvPr>
            <p:cNvSpPr txBox="1"/>
            <p:nvPr/>
          </p:nvSpPr>
          <p:spPr>
            <a:xfrm>
              <a:off x="8012477" y="1260259"/>
              <a:ext cx="12266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Ultra-RAM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E5E251-920B-D4C7-B115-A6E9349944AA}"/>
                </a:ext>
              </a:extLst>
            </p:cNvPr>
            <p:cNvGrpSpPr/>
            <p:nvPr/>
          </p:nvGrpSpPr>
          <p:grpSpPr>
            <a:xfrm>
              <a:off x="5375260" y="2632710"/>
              <a:ext cx="5922690" cy="3286993"/>
              <a:chOff x="5375260" y="2632710"/>
              <a:chExt cx="5922690" cy="3286993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8BB9E29F-C3AE-8520-9B68-BC24200B7E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92415" y="2632710"/>
                <a:ext cx="1324102" cy="574777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1FB18C1-1C67-4441-F61D-21B6E9569E7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45865" y="2632710"/>
                <a:ext cx="1013200" cy="574777"/>
              </a:xfrm>
              <a:prstGeom prst="line">
                <a:avLst/>
              </a:prstGeom>
              <a:ln w="1270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Forme en L 8">
                <a:extLst>
                  <a:ext uri="{FF2B5EF4-FFF2-40B4-BE49-F238E27FC236}">
                    <a16:creationId xmlns:a16="http://schemas.microsoft.com/office/drawing/2014/main" id="{0FEAD5F5-2B34-863E-B508-49C4C4C90D98}"/>
                  </a:ext>
                </a:extLst>
              </p:cNvPr>
              <p:cNvSpPr/>
              <p:nvPr/>
            </p:nvSpPr>
            <p:spPr>
              <a:xfrm rot="5400000">
                <a:off x="6640981" y="1508462"/>
                <a:ext cx="2692993" cy="5224435"/>
              </a:xfrm>
              <a:custGeom>
                <a:avLst/>
                <a:gdLst>
                  <a:gd name="connsiteX0" fmla="*/ 0 w 2699652"/>
                  <a:gd name="connsiteY0" fmla="*/ 0 h 5224435"/>
                  <a:gd name="connsiteX1" fmla="*/ 1545848 w 2699652"/>
                  <a:gd name="connsiteY1" fmla="*/ 0 h 5224435"/>
                  <a:gd name="connsiteX2" fmla="*/ 1545848 w 2699652"/>
                  <a:gd name="connsiteY2" fmla="*/ 1017189 h 5224435"/>
                  <a:gd name="connsiteX3" fmla="*/ 2699652 w 2699652"/>
                  <a:gd name="connsiteY3" fmla="*/ 1017189 h 5224435"/>
                  <a:gd name="connsiteX4" fmla="*/ 2699652 w 2699652"/>
                  <a:gd name="connsiteY4" fmla="*/ 5224435 h 5224435"/>
                  <a:gd name="connsiteX5" fmla="*/ 0 w 2699652"/>
                  <a:gd name="connsiteY5" fmla="*/ 5224435 h 5224435"/>
                  <a:gd name="connsiteX6" fmla="*/ 0 w 2699652"/>
                  <a:gd name="connsiteY6" fmla="*/ 0 h 5224435"/>
                  <a:gd name="connsiteX0" fmla="*/ 0 w 2714895"/>
                  <a:gd name="connsiteY0" fmla="*/ 0 h 5224435"/>
                  <a:gd name="connsiteX1" fmla="*/ 1545848 w 2714895"/>
                  <a:gd name="connsiteY1" fmla="*/ 0 h 5224435"/>
                  <a:gd name="connsiteX2" fmla="*/ 1545848 w 2714895"/>
                  <a:gd name="connsiteY2" fmla="*/ 1017189 h 5224435"/>
                  <a:gd name="connsiteX3" fmla="*/ 2714895 w 2714895"/>
                  <a:gd name="connsiteY3" fmla="*/ 697149 h 5224435"/>
                  <a:gd name="connsiteX4" fmla="*/ 2699652 w 2714895"/>
                  <a:gd name="connsiteY4" fmla="*/ 5224435 h 5224435"/>
                  <a:gd name="connsiteX5" fmla="*/ 0 w 2714895"/>
                  <a:gd name="connsiteY5" fmla="*/ 5224435 h 5224435"/>
                  <a:gd name="connsiteX6" fmla="*/ 0 w 2714895"/>
                  <a:gd name="connsiteY6" fmla="*/ 0 h 5224435"/>
                  <a:gd name="connsiteX0" fmla="*/ 0 w 2703465"/>
                  <a:gd name="connsiteY0" fmla="*/ 0 h 5224435"/>
                  <a:gd name="connsiteX1" fmla="*/ 1545848 w 2703465"/>
                  <a:gd name="connsiteY1" fmla="*/ 0 h 5224435"/>
                  <a:gd name="connsiteX2" fmla="*/ 1545848 w 2703465"/>
                  <a:gd name="connsiteY2" fmla="*/ 1017189 h 5224435"/>
                  <a:gd name="connsiteX3" fmla="*/ 2703465 w 2703465"/>
                  <a:gd name="connsiteY3" fmla="*/ 689529 h 5224435"/>
                  <a:gd name="connsiteX4" fmla="*/ 2699652 w 2703465"/>
                  <a:gd name="connsiteY4" fmla="*/ 5224435 h 5224435"/>
                  <a:gd name="connsiteX5" fmla="*/ 0 w 2703465"/>
                  <a:gd name="connsiteY5" fmla="*/ 5224435 h 5224435"/>
                  <a:gd name="connsiteX6" fmla="*/ 0 w 2703465"/>
                  <a:gd name="connsiteY6" fmla="*/ 0 h 5224435"/>
                  <a:gd name="connsiteX0" fmla="*/ 0 w 2703465"/>
                  <a:gd name="connsiteY0" fmla="*/ 0 h 5224435"/>
                  <a:gd name="connsiteX1" fmla="*/ 1545848 w 2703465"/>
                  <a:gd name="connsiteY1" fmla="*/ 0 h 5224435"/>
                  <a:gd name="connsiteX2" fmla="*/ 1553468 w 2703465"/>
                  <a:gd name="connsiteY2" fmla="*/ 697149 h 5224435"/>
                  <a:gd name="connsiteX3" fmla="*/ 2703465 w 2703465"/>
                  <a:gd name="connsiteY3" fmla="*/ 689529 h 5224435"/>
                  <a:gd name="connsiteX4" fmla="*/ 2699652 w 2703465"/>
                  <a:gd name="connsiteY4" fmla="*/ 5224435 h 5224435"/>
                  <a:gd name="connsiteX5" fmla="*/ 0 w 2703465"/>
                  <a:gd name="connsiteY5" fmla="*/ 5224435 h 5224435"/>
                  <a:gd name="connsiteX6" fmla="*/ 0 w 2703465"/>
                  <a:gd name="connsiteY6" fmla="*/ 0 h 5224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03465" h="5224435">
                    <a:moveTo>
                      <a:pt x="0" y="0"/>
                    </a:moveTo>
                    <a:lnTo>
                      <a:pt x="1545848" y="0"/>
                    </a:lnTo>
                    <a:lnTo>
                      <a:pt x="1553468" y="697149"/>
                    </a:lnTo>
                    <a:lnTo>
                      <a:pt x="2703465" y="689529"/>
                    </a:lnTo>
                    <a:lnTo>
                      <a:pt x="2699652" y="5224435"/>
                    </a:lnTo>
                    <a:lnTo>
                      <a:pt x="0" y="522443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9050" cap="flat" cmpd="sng" algn="ctr">
                <a:solidFill>
                  <a:srgbClr val="FFFF00"/>
                </a:solidFill>
                <a:prstDash val="solid"/>
                <a:miter lim="800000"/>
              </a:ln>
              <a:effectLst/>
            </p:spPr>
            <p:txBody>
              <a:bodyPr vert="vert27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PL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D1C0AFFB-9BB3-FF93-073D-33BB9ECD36C6}"/>
                  </a:ext>
                </a:extLst>
              </p:cNvPr>
              <p:cNvSpPr/>
              <p:nvPr/>
            </p:nvSpPr>
            <p:spPr>
              <a:xfrm>
                <a:off x="9901442" y="4328528"/>
                <a:ext cx="1396508" cy="1145307"/>
              </a:xfrm>
              <a:prstGeom prst="rect">
                <a:avLst/>
              </a:prstGeom>
              <a:noFill/>
              <a:ln w="19050" cap="flat" cmpd="sng" algn="ctr">
                <a:solidFill>
                  <a:srgbClr val="FFFF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PS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917B8089-DAA8-BCE3-02BF-5102225D51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745865" y="3207487"/>
                <a:ext cx="2483224" cy="2712216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13BDD10-2A33-4D0E-8801-246D54564816}"/>
                  </a:ext>
                </a:extLst>
              </p:cNvPr>
              <p:cNvSpPr/>
              <p:nvPr/>
            </p:nvSpPr>
            <p:spPr>
              <a:xfrm>
                <a:off x="6745865" y="3207487"/>
                <a:ext cx="2493294" cy="2692993"/>
              </a:xfrm>
              <a:prstGeom prst="rect">
                <a:avLst/>
              </a:prstGeom>
              <a:noFill/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AI Engine </a:t>
                </a:r>
                <a:r>
                  <a:rPr kumimoji="0" lang="fr-FR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tile</a:t>
                </a:r>
                <a:endParaRPr kumimoji="0" lang="fr-F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6" name="ZoneTexte 9">
            <a:extLst>
              <a:ext uri="{FF2B5EF4-FFF2-40B4-BE49-F238E27FC236}">
                <a16:creationId xmlns:a16="http://schemas.microsoft.com/office/drawing/2014/main" id="{8275D089-1EC5-13CB-73D7-96FD253E79EC}"/>
              </a:ext>
            </a:extLst>
          </p:cNvPr>
          <p:cNvSpPr txBox="1"/>
          <p:nvPr/>
        </p:nvSpPr>
        <p:spPr bwMode="auto">
          <a:xfrm>
            <a:off x="268819" y="1179636"/>
            <a:ext cx="4545617" cy="48320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 defTabSz="914400" eaLnBrk="0" fontAlgn="base" hangingPunct="0"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sz="2000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Versal AI-Core System-on-Chip</a:t>
            </a:r>
          </a:p>
          <a:p>
            <a:pPr marL="742950" lvl="1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7nm FinFET technology</a:t>
            </a:r>
            <a:endParaRPr dirty="0">
              <a:solidFill>
                <a:srgbClr val="00509A"/>
              </a:solidFill>
              <a:latin typeface="Arial" charset="0"/>
              <a:ea typeface="ＭＳ Ｐゴシック" charset="0"/>
            </a:endParaRPr>
          </a:p>
          <a:p>
            <a:pPr marL="742950" lvl="1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Complex monolithic SoC, embedding:</a:t>
            </a:r>
            <a:endParaRPr dirty="0">
              <a:solidFill>
                <a:srgbClr val="00509A"/>
              </a:solidFill>
              <a:latin typeface="Arial" charset="0"/>
              <a:ea typeface="ＭＳ Ｐゴシック" charset="0"/>
            </a:endParaRPr>
          </a:p>
          <a:p>
            <a:pPr marL="1200150" lvl="2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sz="1600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Multiple processing cores (PS)</a:t>
            </a:r>
            <a:endParaRPr sz="1600" dirty="0">
              <a:solidFill>
                <a:srgbClr val="00509A"/>
              </a:solidFill>
              <a:latin typeface="Arial" charset="0"/>
              <a:ea typeface="ＭＳ Ｐゴシック" charset="0"/>
            </a:endParaRPr>
          </a:p>
          <a:p>
            <a:pPr marL="1200150" lvl="2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sz="1600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Configurable FPGA-like logic (PL)</a:t>
            </a:r>
            <a:endParaRPr sz="1600" dirty="0">
              <a:solidFill>
                <a:srgbClr val="00509A"/>
              </a:solidFill>
              <a:latin typeface="Arial" charset="0"/>
              <a:ea typeface="ＭＳ Ｐゴシック" charset="0"/>
            </a:endParaRPr>
          </a:p>
          <a:p>
            <a:pPr marL="1200150" lvl="2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sz="1600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Network-on-Chip (NoC)</a:t>
            </a:r>
          </a:p>
          <a:p>
            <a:pPr marL="1200150" lvl="2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sz="1600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AI dedicated engines: array of 400 cores, each with local dedicated memory</a:t>
            </a:r>
          </a:p>
          <a:p>
            <a:pPr marL="1657350" lvl="3" indent="-285750" defTabSz="914400" eaLnBrk="0" fontAlgn="base" hangingPunct="0">
              <a:spcBef>
                <a:spcPts val="1200"/>
              </a:spcBef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r>
              <a:rPr lang="en-US" sz="1600" dirty="0">
                <a:solidFill>
                  <a:srgbClr val="808080">
                    <a:lumMod val="10000"/>
                  </a:srgbClr>
                </a:solidFill>
                <a:latin typeface="Arial"/>
                <a:ea typeface="ＭＳ Ｐゴシック" charset="0"/>
                <a:cs typeface="Arial"/>
              </a:rPr>
              <a:t>GMIO interface to NoC/DDR</a:t>
            </a:r>
          </a:p>
          <a:p>
            <a:pPr marL="285750" indent="-285750" defTabSz="914400" eaLnBrk="0" fontAlgn="base" hangingPunct="0"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endParaRPr lang="en-US" sz="1600" dirty="0">
              <a:solidFill>
                <a:srgbClr val="808080">
                  <a:lumMod val="10000"/>
                </a:srgbClr>
              </a:solidFill>
              <a:latin typeface="Arial"/>
              <a:ea typeface="ＭＳ Ｐゴシック" charset="0"/>
              <a:cs typeface="Arial"/>
            </a:endParaRPr>
          </a:p>
          <a:p>
            <a:pPr marL="742950" lvl="1" indent="-285750" defTabSz="914400" eaLnBrk="0" fontAlgn="base" hangingPunct="0">
              <a:buClr>
                <a:srgbClr val="3333CC">
                  <a:lumMod val="75000"/>
                </a:srgbClr>
              </a:buClr>
              <a:buFont typeface="Wingdings"/>
              <a:buChar char="q"/>
              <a:defRPr/>
            </a:pPr>
            <a:endParaRPr lang="en-US" sz="1600" dirty="0">
              <a:solidFill>
                <a:srgbClr val="808080">
                  <a:lumMod val="10000"/>
                </a:srgbClr>
              </a:solidFill>
              <a:latin typeface="Arial"/>
              <a:ea typeface="ＭＳ Ｐゴシック" charset="0"/>
              <a:cs typeface="Arial"/>
            </a:endParaRPr>
          </a:p>
          <a:p>
            <a:pPr defTabSz="914400" eaLnBrk="0" fontAlgn="base" hangingPunct="0">
              <a:buClr>
                <a:srgbClr val="3333CC">
                  <a:lumMod val="75000"/>
                </a:srgbClr>
              </a:buClr>
              <a:defRPr/>
            </a:pPr>
            <a:endParaRPr lang="en-US" sz="1600" dirty="0">
              <a:solidFill>
                <a:srgbClr val="808080">
                  <a:lumMod val="10000"/>
                </a:srgbClr>
              </a:solidFill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7363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5AF7AC-FDC5-520B-C300-41E12C383763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r>
              <a:rPr lang="fr-FR" dirty="0" err="1"/>
              <a:t>AIEngine</a:t>
            </a:r>
            <a:r>
              <a:rPr lang="fr-FR" dirty="0"/>
              <a:t> </a:t>
            </a:r>
            <a:r>
              <a:rPr lang="fr-FR" dirty="0" err="1"/>
              <a:t>resources</a:t>
            </a:r>
            <a:endParaRPr lang="fr-FR" dirty="0"/>
          </a:p>
        </p:txBody>
      </p:sp>
      <p:sp>
        <p:nvSpPr>
          <p:cNvPr id="134" name="Espace réservé du numéro de diapositive 3">
            <a:extLst>
              <a:ext uri="{FF2B5EF4-FFF2-40B4-BE49-F238E27FC236}">
                <a16:creationId xmlns:a16="http://schemas.microsoft.com/office/drawing/2014/main" id="{69515D3E-5E4C-F0EE-5068-8EBD72181F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E30613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6</a:t>
            </a:r>
          </a:p>
        </p:txBody>
      </p:sp>
      <p:sp>
        <p:nvSpPr>
          <p:cNvPr id="79" name="ZoneTexte 144">
            <a:extLst>
              <a:ext uri="{FF2B5EF4-FFF2-40B4-BE49-F238E27FC236}">
                <a16:creationId xmlns:a16="http://schemas.microsoft.com/office/drawing/2014/main" id="{B2D5E7A9-49D9-A9C3-C3B0-732494574228}"/>
              </a:ext>
            </a:extLst>
          </p:cNvPr>
          <p:cNvSpPr txBox="1"/>
          <p:nvPr/>
        </p:nvSpPr>
        <p:spPr>
          <a:xfrm>
            <a:off x="286602" y="3746934"/>
            <a:ext cx="5068628" cy="24065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333CC">
                  <a:lumMod val="75000"/>
                </a:srgbClr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lang="en-US" sz="160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AI Engine Tile:</a:t>
            </a:r>
          </a:p>
          <a:p>
            <a:pPr marL="971550" lvl="1" indent="-34290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AI Engine core</a:t>
            </a:r>
          </a:p>
          <a:p>
            <a:pPr marL="1428750" lvl="2" indent="-342900" defTabSz="914400"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VLIW processor</a:t>
            </a:r>
          </a:p>
          <a:p>
            <a:pPr marL="1428750" lvl="2" indent="-342900" defTabSz="914400"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16 KB program memory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971550" lvl="1" indent="-34290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Integrated data memory</a:t>
            </a:r>
          </a:p>
          <a:p>
            <a:pPr marL="1428750" lvl="2" indent="-342900" defTabSz="914400"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32 KB local memory</a:t>
            </a:r>
          </a:p>
          <a:p>
            <a:pPr marL="1885950" lvl="3" indent="-342900" defTabSz="914400"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8 memory banks</a:t>
            </a:r>
          </a:p>
          <a:p>
            <a:pPr marL="971550" lvl="1" indent="-34290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Interfaces</a:t>
            </a:r>
          </a:p>
          <a:p>
            <a:pPr marL="1428750" lvl="2" indent="-342900" defTabSz="914400"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Memory interface</a:t>
            </a:r>
          </a:p>
          <a:p>
            <a:pPr marL="1428750" lvl="2" indent="-342900" defTabSz="914400"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Symbol" panose="05050102010706020507" pitchFamily="18" charset="2"/>
              </a:rPr>
              <a:t>AXI4 stream interface</a:t>
            </a:r>
          </a:p>
          <a:p>
            <a:pPr marL="971550" lvl="1" indent="-342900" defTabSz="914400">
              <a:lnSpc>
                <a:spcPct val="150000"/>
              </a:lnSpc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844E09-C158-F791-1EC0-9B4779C67E87}"/>
              </a:ext>
            </a:extLst>
          </p:cNvPr>
          <p:cNvGrpSpPr/>
          <p:nvPr/>
        </p:nvGrpSpPr>
        <p:grpSpPr>
          <a:xfrm>
            <a:off x="6563828" y="945855"/>
            <a:ext cx="5320443" cy="5514620"/>
            <a:chOff x="4971181" y="1032379"/>
            <a:chExt cx="5071519" cy="5256611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F5656FEE-E8CB-E177-5683-4F921F3FE907}"/>
                </a:ext>
              </a:extLst>
            </p:cNvPr>
            <p:cNvGrpSpPr/>
            <p:nvPr/>
          </p:nvGrpSpPr>
          <p:grpSpPr>
            <a:xfrm>
              <a:off x="5103582" y="6037135"/>
              <a:ext cx="4939118" cy="251855"/>
              <a:chOff x="7215089" y="6192360"/>
              <a:chExt cx="4535720" cy="193152"/>
            </a:xfrm>
          </p:grpSpPr>
          <p:cxnSp>
            <p:nvCxnSpPr>
              <p:cNvPr id="88" name="Straight Arrow Connector 87">
                <a:extLst>
                  <a:ext uri="{FF2B5EF4-FFF2-40B4-BE49-F238E27FC236}">
                    <a16:creationId xmlns:a16="http://schemas.microsoft.com/office/drawing/2014/main" id="{32A7805B-E3AE-5CD7-01A0-6EF1EDB7DBC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215089" y="6260564"/>
                <a:ext cx="4535720" cy="28372"/>
              </a:xfrm>
              <a:prstGeom prst="straightConnector1">
                <a:avLst/>
              </a:prstGeom>
              <a:solidFill>
                <a:srgbClr val="00CC99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triangle"/>
                <a:tailEnd type="triangle"/>
              </a:ln>
            </p:spPr>
          </p:cxn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F5A8E960-AB16-9C05-602F-0B5C3CB988E6}"/>
                  </a:ext>
                </a:extLst>
              </p:cNvPr>
              <p:cNvSpPr txBox="1"/>
              <p:nvPr/>
            </p:nvSpPr>
            <p:spPr>
              <a:xfrm>
                <a:off x="9435348" y="6192360"/>
                <a:ext cx="511490" cy="193152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lIns="0" tIns="0" rIns="0" bIns="0" rtlCol="0">
                <a:noAutofit/>
              </a:bodyPr>
              <a:lstStyle/>
              <a:p>
                <a:pPr marL="0" marR="0" lvl="0" indent="0" algn="l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465</a:t>
                </a:r>
                <a:r>
                  <a:rPr kumimoji="0" lang="el-GR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μ</a:t>
                </a: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m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1F73A65-83D3-DB04-1BE8-909EB2E684B2}"/>
                </a:ext>
              </a:extLst>
            </p:cNvPr>
            <p:cNvGrpSpPr/>
            <p:nvPr/>
          </p:nvGrpSpPr>
          <p:grpSpPr>
            <a:xfrm>
              <a:off x="4971181" y="1058637"/>
              <a:ext cx="142701" cy="4929360"/>
              <a:chOff x="4961945" y="1077109"/>
              <a:chExt cx="142701" cy="4929360"/>
            </a:xfrm>
          </p:grpSpPr>
          <p:cxnSp>
            <p:nvCxnSpPr>
              <p:cNvPr id="94" name="Straight Arrow Connector 93">
                <a:extLst>
                  <a:ext uri="{FF2B5EF4-FFF2-40B4-BE49-F238E27FC236}">
                    <a16:creationId xmlns:a16="http://schemas.microsoft.com/office/drawing/2014/main" id="{435677E9-AA8D-3D18-26B1-6FC583D1D40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5034228" y="1077109"/>
                <a:ext cx="0" cy="4929360"/>
              </a:xfrm>
              <a:prstGeom prst="straightConnector1">
                <a:avLst/>
              </a:prstGeom>
              <a:solidFill>
                <a:srgbClr val="00CC99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triangle"/>
                <a:tailEnd type="triangle"/>
              </a:ln>
            </p:spPr>
          </p:cxn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D2923B33-D779-2039-7655-2971DDECD8B1}"/>
                  </a:ext>
                </a:extLst>
              </p:cNvPr>
              <p:cNvSpPr txBox="1"/>
              <p:nvPr/>
            </p:nvSpPr>
            <p:spPr>
              <a:xfrm rot="16200000">
                <a:off x="4822426" y="3337484"/>
                <a:ext cx="421740" cy="14270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502</a:t>
                </a:r>
                <a:r>
                  <a:rPr kumimoji="0" lang="el-GR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μ</a:t>
                </a:r>
                <a:r>
                  <a:rPr kumimoji="0" lang="en-US" sz="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m</a:t>
                </a:r>
              </a:p>
            </p:txBody>
          </p:sp>
        </p:grpSp>
        <p:pic>
          <p:nvPicPr>
            <p:cNvPr id="106" name="Picture 105" descr="A grey and black grunge background&#10;&#10;Description automatically generated">
              <a:extLst>
                <a:ext uri="{FF2B5EF4-FFF2-40B4-BE49-F238E27FC236}">
                  <a16:creationId xmlns:a16="http://schemas.microsoft.com/office/drawing/2014/main" id="{D58CBD88-8248-6D88-D8E0-3AE9A2C13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8568" y="1032379"/>
              <a:ext cx="4844655" cy="4983558"/>
            </a:xfrm>
            <a:prstGeom prst="rect">
              <a:avLst/>
            </a:prstGeom>
            <a:solidFill>
              <a:srgbClr val="FF0000"/>
            </a:solidFill>
            <a:ln w="28575">
              <a:solidFill>
                <a:srgbClr val="FFFF00"/>
              </a:solidFill>
            </a:ln>
          </p:spPr>
        </p:pic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B307FE80-C732-A89A-D1A5-CC81D0D90383}"/>
                </a:ext>
              </a:extLst>
            </p:cNvPr>
            <p:cNvSpPr/>
            <p:nvPr/>
          </p:nvSpPr>
          <p:spPr bwMode="auto">
            <a:xfrm>
              <a:off x="8918397" y="1034999"/>
              <a:ext cx="1054828" cy="1088807"/>
            </a:xfrm>
            <a:prstGeom prst="rect">
              <a:avLst/>
            </a:prstGeom>
            <a:solidFill>
              <a:srgbClr val="0FF93C">
                <a:alpha val="30196"/>
              </a:srgbClr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>
              <a:noAutofit/>
            </a:bodyPr>
            <a:lstStyle/>
            <a:p>
              <a:pPr marL="0" marR="0" lvl="0" indent="0" algn="ctr" defTabSz="537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3ED0698-F486-60A4-6FC8-89870C54237A}"/>
                </a:ext>
              </a:extLst>
            </p:cNvPr>
            <p:cNvSpPr/>
            <p:nvPr/>
          </p:nvSpPr>
          <p:spPr bwMode="auto">
            <a:xfrm>
              <a:off x="5128569" y="4019054"/>
              <a:ext cx="313290" cy="979493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>
              <a:noAutofit/>
            </a:bodyPr>
            <a:lstStyle/>
            <a:p>
              <a:pPr marL="0" marR="0" lvl="0" indent="0" algn="ctr" defTabSz="537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BC842EF8-BF4F-EA0F-213F-BFFA82A7A501}"/>
                </a:ext>
              </a:extLst>
            </p:cNvPr>
            <p:cNvSpPr/>
            <p:nvPr/>
          </p:nvSpPr>
          <p:spPr bwMode="auto">
            <a:xfrm>
              <a:off x="5124173" y="5007841"/>
              <a:ext cx="313290" cy="955598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>
              <a:noAutofit/>
            </a:bodyPr>
            <a:lstStyle/>
            <a:p>
              <a:pPr marL="0" marR="0" lvl="0" indent="0" algn="ctr" defTabSz="537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27841B5C-9CF9-403A-745E-64690B5684D6}"/>
                </a:ext>
              </a:extLst>
            </p:cNvPr>
            <p:cNvSpPr/>
            <p:nvPr/>
          </p:nvSpPr>
          <p:spPr bwMode="auto">
            <a:xfrm>
              <a:off x="9659934" y="4028348"/>
              <a:ext cx="313290" cy="979493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>
              <a:noAutofit/>
            </a:bodyPr>
            <a:lstStyle/>
            <a:p>
              <a:pPr marL="0" marR="0" lvl="0" indent="0" algn="ctr" defTabSz="537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477A44F9-C578-8775-F53E-9F2988D9A75F}"/>
                </a:ext>
              </a:extLst>
            </p:cNvPr>
            <p:cNvSpPr/>
            <p:nvPr/>
          </p:nvSpPr>
          <p:spPr bwMode="auto">
            <a:xfrm>
              <a:off x="9659934" y="4998547"/>
              <a:ext cx="313290" cy="979493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>
              <a:noAutofit/>
            </a:bodyPr>
            <a:lstStyle/>
            <a:p>
              <a:pPr marL="0" marR="0" lvl="0" indent="0" algn="ctr" defTabSz="537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7E1284EA-F9E9-E061-7EFB-CCBD99C59010}"/>
                </a:ext>
              </a:extLst>
            </p:cNvPr>
            <p:cNvSpPr/>
            <p:nvPr/>
          </p:nvSpPr>
          <p:spPr bwMode="auto">
            <a:xfrm>
              <a:off x="5532923" y="4848528"/>
              <a:ext cx="313290" cy="1114912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>
              <a:noAutofit/>
            </a:bodyPr>
            <a:lstStyle/>
            <a:p>
              <a:pPr marL="0" marR="0" lvl="0" indent="0" algn="ctr" defTabSz="537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110E78E-2002-2439-1A8C-09EF083D50E2}"/>
                </a:ext>
              </a:extLst>
            </p:cNvPr>
            <p:cNvSpPr/>
            <p:nvPr/>
          </p:nvSpPr>
          <p:spPr bwMode="auto">
            <a:xfrm>
              <a:off x="5841817" y="4977345"/>
              <a:ext cx="354904" cy="986094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>
              <a:noAutofit/>
            </a:bodyPr>
            <a:lstStyle/>
            <a:p>
              <a:pPr marL="0" marR="0" lvl="0" indent="0" algn="ctr" defTabSz="537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6676D4B1-6047-F378-219D-45B1B7FF8CA1}"/>
                </a:ext>
              </a:extLst>
            </p:cNvPr>
            <p:cNvSpPr/>
            <p:nvPr/>
          </p:nvSpPr>
          <p:spPr bwMode="auto">
            <a:xfrm>
              <a:off x="9248769" y="4877964"/>
              <a:ext cx="313290" cy="1100076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>
              <a:noAutofit/>
            </a:bodyPr>
            <a:lstStyle/>
            <a:p>
              <a:pPr marL="0" marR="0" lvl="0" indent="0" algn="ctr" defTabSz="537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3CBEEF51-E142-0884-6694-02C582D76282}"/>
                </a:ext>
              </a:extLst>
            </p:cNvPr>
            <p:cNvSpPr/>
            <p:nvPr/>
          </p:nvSpPr>
          <p:spPr bwMode="auto">
            <a:xfrm>
              <a:off x="8918397" y="4998547"/>
              <a:ext cx="313290" cy="979493"/>
            </a:xfrm>
            <a:prstGeom prst="rect">
              <a:avLst/>
            </a:prstGeom>
            <a:solidFill>
              <a:srgbClr val="FF0000">
                <a:alpha val="27000"/>
              </a:srgbClr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>
              <a:noAutofit/>
            </a:bodyPr>
            <a:lstStyle/>
            <a:p>
              <a:pPr marL="0" marR="0" lvl="0" indent="0" algn="ctr" defTabSz="537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E5D9242-2AF2-7E68-044F-6957BD3409BE}"/>
                </a:ext>
              </a:extLst>
            </p:cNvPr>
            <p:cNvSpPr txBox="1"/>
            <p:nvPr/>
          </p:nvSpPr>
          <p:spPr>
            <a:xfrm>
              <a:off x="7352083" y="3033040"/>
              <a:ext cx="757630" cy="283259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txBody>
            <a:bodyPr wrap="square" rtlCol="0">
              <a:noAutofit/>
            </a:bodyPr>
            <a:lstStyle/>
            <a:p>
              <a:pPr marL="0" marR="0" lvl="0" indent="0" algn="ctr" defTabSz="537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Bank 3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6D653B89-D483-D2F7-6E4A-1A148B830C2E}"/>
                </a:ext>
              </a:extLst>
            </p:cNvPr>
            <p:cNvSpPr txBox="1"/>
            <p:nvPr/>
          </p:nvSpPr>
          <p:spPr bwMode="auto">
            <a:xfrm>
              <a:off x="7352082" y="3420110"/>
              <a:ext cx="757630" cy="28307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txBody>
            <a:bodyPr wrap="square" rtlCol="0">
              <a:noAutofit/>
            </a:bodyPr>
            <a:lstStyle>
              <a:defPPr>
                <a:defRPr lang="en-US"/>
              </a:defPPr>
              <a:lvl1pPr>
                <a:defRPr sz="11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537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Bank 1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28D5D40F-92CE-DC33-B1BD-352654CA8556}"/>
                </a:ext>
              </a:extLst>
            </p:cNvPr>
            <p:cNvSpPr txBox="1"/>
            <p:nvPr/>
          </p:nvSpPr>
          <p:spPr bwMode="auto">
            <a:xfrm>
              <a:off x="7352082" y="3814960"/>
              <a:ext cx="732513" cy="354928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txBody>
            <a:bodyPr wrap="square" rtlCol="0">
              <a:noAutofit/>
            </a:bodyPr>
            <a:lstStyle>
              <a:defPPr>
                <a:defRPr lang="en-US"/>
              </a:defPPr>
              <a:lvl1pPr>
                <a:defRPr sz="1100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 marL="0" marR="0" lvl="0" indent="0" algn="ctr" defTabSz="537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Bank 0 (ECC)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20469B1F-BE2B-D393-70EA-AB0731F4D8F6}"/>
                </a:ext>
              </a:extLst>
            </p:cNvPr>
            <p:cNvSpPr txBox="1"/>
            <p:nvPr/>
          </p:nvSpPr>
          <p:spPr bwMode="auto">
            <a:xfrm>
              <a:off x="7352082" y="4321633"/>
              <a:ext cx="757630" cy="272236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accent1"/>
              </a:solidFill>
            </a:ln>
          </p:spPr>
          <p:txBody>
            <a:bodyPr wrap="square" rtlCol="0">
              <a:noAutofit/>
            </a:bodyPr>
            <a:lstStyle/>
            <a:p>
              <a:pPr marL="0" marR="0" lvl="0" indent="0" algn="ctr" defTabSz="537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Bank 2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A34317F-4140-C266-4B73-89346C92E280}"/>
                </a:ext>
              </a:extLst>
            </p:cNvPr>
            <p:cNvSpPr txBox="1"/>
            <p:nvPr/>
          </p:nvSpPr>
          <p:spPr bwMode="auto">
            <a:xfrm>
              <a:off x="7758259" y="1422462"/>
              <a:ext cx="1018215" cy="458222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00B050"/>
              </a:solidFill>
            </a:ln>
          </p:spPr>
          <p:txBody>
            <a:bodyPr wrap="square" rtlCol="0">
              <a:noAutofit/>
            </a:bodyPr>
            <a:lstStyle/>
            <a:p>
              <a:pPr marL="0" marR="0" lvl="0" indent="0" algn="ctr" defTabSz="5376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rPr>
                <a:t>Instruction memory</a:t>
              </a:r>
            </a:p>
          </p:txBody>
        </p:sp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1D7ECF64-0ABC-A7C3-7EFC-C9B60FDCB630}"/>
                </a:ext>
              </a:extLst>
            </p:cNvPr>
            <p:cNvCxnSpPr>
              <a:cxnSpLocks/>
              <a:stCxn id="120" idx="1"/>
              <a:endCxn id="114" idx="0"/>
            </p:cNvCxnSpPr>
            <p:nvPr/>
          </p:nvCxnSpPr>
          <p:spPr bwMode="auto">
            <a:xfrm flipH="1">
              <a:off x="6019270" y="4457752"/>
              <a:ext cx="1332812" cy="519593"/>
            </a:xfrm>
            <a:prstGeom prst="straightConnector1">
              <a:avLst/>
            </a:prstGeom>
            <a:solidFill>
              <a:srgbClr val="FF0000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triangle"/>
            </a:ln>
          </p:spPr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CCDCA2F9-923B-96B6-4125-81344AD9F026}"/>
                </a:ext>
              </a:extLst>
            </p:cNvPr>
            <p:cNvCxnSpPr>
              <a:cxnSpLocks/>
              <a:stCxn id="120" idx="3"/>
              <a:endCxn id="116" idx="0"/>
            </p:cNvCxnSpPr>
            <p:nvPr/>
          </p:nvCxnSpPr>
          <p:spPr bwMode="auto">
            <a:xfrm>
              <a:off x="8109712" y="4457752"/>
              <a:ext cx="965331" cy="540795"/>
            </a:xfrm>
            <a:prstGeom prst="straightConnector1">
              <a:avLst/>
            </a:prstGeom>
            <a:solidFill>
              <a:srgbClr val="00CC99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triangle"/>
            </a:ln>
          </p:spPr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C51B2CA7-11FA-5DFB-4F9B-608FDC77C32E}"/>
                </a:ext>
              </a:extLst>
            </p:cNvPr>
            <p:cNvCxnSpPr>
              <a:cxnSpLocks/>
              <a:stCxn id="119" idx="1"/>
              <a:endCxn id="113" idx="0"/>
            </p:cNvCxnSpPr>
            <p:nvPr/>
          </p:nvCxnSpPr>
          <p:spPr bwMode="auto">
            <a:xfrm flipH="1">
              <a:off x="5689568" y="3992425"/>
              <a:ext cx="1662514" cy="856103"/>
            </a:xfrm>
            <a:prstGeom prst="straightConnector1">
              <a:avLst/>
            </a:prstGeom>
            <a:solidFill>
              <a:srgbClr val="00CC99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triangle"/>
            </a:ln>
          </p:spPr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743DACD0-3BFE-357F-63CF-EEFA8D60DD17}"/>
                </a:ext>
              </a:extLst>
            </p:cNvPr>
            <p:cNvCxnSpPr>
              <a:cxnSpLocks/>
              <a:stCxn id="119" idx="3"/>
              <a:endCxn id="115" idx="0"/>
            </p:cNvCxnSpPr>
            <p:nvPr/>
          </p:nvCxnSpPr>
          <p:spPr bwMode="auto">
            <a:xfrm>
              <a:off x="8084595" y="3992425"/>
              <a:ext cx="1320818" cy="885539"/>
            </a:xfrm>
            <a:prstGeom prst="straightConnector1">
              <a:avLst/>
            </a:prstGeom>
            <a:solidFill>
              <a:srgbClr val="FF0000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triangle"/>
            </a:ln>
          </p:spPr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9EBFE466-C580-01D0-6E62-625DC4836AED}"/>
                </a:ext>
              </a:extLst>
            </p:cNvPr>
            <p:cNvCxnSpPr>
              <a:cxnSpLocks/>
              <a:endCxn id="110" idx="0"/>
            </p:cNvCxnSpPr>
            <p:nvPr/>
          </p:nvCxnSpPr>
          <p:spPr bwMode="auto">
            <a:xfrm flipH="1">
              <a:off x="5280818" y="3561649"/>
              <a:ext cx="2066869" cy="1446192"/>
            </a:xfrm>
            <a:prstGeom prst="straightConnector1">
              <a:avLst/>
            </a:prstGeom>
            <a:solidFill>
              <a:srgbClr val="00CC99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triangle"/>
            </a:ln>
          </p:spPr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87B44500-0141-6ECB-6D65-191680B7E2F1}"/>
                </a:ext>
              </a:extLst>
            </p:cNvPr>
            <p:cNvCxnSpPr>
              <a:cxnSpLocks/>
              <a:stCxn id="117" idx="1"/>
              <a:endCxn id="109" idx="0"/>
            </p:cNvCxnSpPr>
            <p:nvPr/>
          </p:nvCxnSpPr>
          <p:spPr bwMode="auto">
            <a:xfrm flipH="1">
              <a:off x="5285213" y="3174669"/>
              <a:ext cx="2066869" cy="844385"/>
            </a:xfrm>
            <a:prstGeom prst="straightConnector1">
              <a:avLst/>
            </a:prstGeom>
            <a:solidFill>
              <a:srgbClr val="00CC99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triangle"/>
            </a:ln>
          </p:spPr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B72E93DE-C5FF-6E19-B500-AE4F5D3662C2}"/>
                </a:ext>
              </a:extLst>
            </p:cNvPr>
            <p:cNvCxnSpPr>
              <a:cxnSpLocks/>
              <a:stCxn id="117" idx="3"/>
              <a:endCxn id="111" idx="0"/>
            </p:cNvCxnSpPr>
            <p:nvPr/>
          </p:nvCxnSpPr>
          <p:spPr bwMode="auto">
            <a:xfrm>
              <a:off x="8109713" y="3174669"/>
              <a:ext cx="1706867" cy="853679"/>
            </a:xfrm>
            <a:prstGeom prst="straightConnector1">
              <a:avLst/>
            </a:prstGeom>
            <a:solidFill>
              <a:srgbClr val="00CC99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triangle"/>
            </a:ln>
          </p:spPr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DFEB3E38-9D62-55DF-AAE0-B960812152B4}"/>
                </a:ext>
              </a:extLst>
            </p:cNvPr>
            <p:cNvCxnSpPr>
              <a:cxnSpLocks/>
              <a:stCxn id="118" idx="3"/>
              <a:endCxn id="112" idx="0"/>
            </p:cNvCxnSpPr>
            <p:nvPr/>
          </p:nvCxnSpPr>
          <p:spPr bwMode="auto">
            <a:xfrm>
              <a:off x="8109712" y="3561649"/>
              <a:ext cx="1706867" cy="1436898"/>
            </a:xfrm>
            <a:prstGeom prst="straightConnector1">
              <a:avLst/>
            </a:prstGeom>
            <a:solidFill>
              <a:srgbClr val="00CC99"/>
            </a:solidFill>
            <a:ln w="19050" cap="flat" cmpd="sng" algn="ctr">
              <a:solidFill>
                <a:srgbClr val="FFFFFF"/>
              </a:solidFill>
              <a:prstDash val="solid"/>
              <a:round/>
              <a:headEnd type="none" w="sm" len="sm"/>
              <a:tailEnd type="triangle"/>
            </a:ln>
          </p:spPr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06D63C7-0383-86EB-22AC-8BEDC35CCF7C}"/>
              </a:ext>
            </a:extLst>
          </p:cNvPr>
          <p:cNvGrpSpPr/>
          <p:nvPr/>
        </p:nvGrpSpPr>
        <p:grpSpPr>
          <a:xfrm>
            <a:off x="4499088" y="790379"/>
            <a:ext cx="1801774" cy="2912974"/>
            <a:chOff x="3699785" y="999292"/>
            <a:chExt cx="1661928" cy="268688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8EF94B9-6413-A075-449D-443AD97AEA0D}"/>
                </a:ext>
              </a:extLst>
            </p:cNvPr>
            <p:cNvSpPr txBox="1"/>
            <p:nvPr/>
          </p:nvSpPr>
          <p:spPr>
            <a:xfrm>
              <a:off x="3699785" y="999292"/>
              <a:ext cx="16619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200"/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Memory blocks in the manufacturer tool 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732E5B5-846E-11BF-2DEC-BB6C6F35187E}"/>
                </a:ext>
              </a:extLst>
            </p:cNvPr>
            <p:cNvGrpSpPr/>
            <p:nvPr/>
          </p:nvGrpSpPr>
          <p:grpSpPr>
            <a:xfrm>
              <a:off x="3999659" y="1466413"/>
              <a:ext cx="1042321" cy="2219760"/>
              <a:chOff x="3600820" y="1466413"/>
              <a:chExt cx="1042321" cy="2219760"/>
            </a:xfrm>
          </p:grpSpPr>
          <p:pic>
            <p:nvPicPr>
              <p:cNvPr id="59" name="Picture 299">
                <a:extLst>
                  <a:ext uri="{FF2B5EF4-FFF2-40B4-BE49-F238E27FC236}">
                    <a16:creationId xmlns:a16="http://schemas.microsoft.com/office/drawing/2014/main" id="{80324B80-416B-C226-CE5C-56754DFEC6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2243" b="1439"/>
              <a:stretch/>
            </p:blipFill>
            <p:spPr>
              <a:xfrm>
                <a:off x="3600820" y="1466413"/>
                <a:ext cx="1042321" cy="2219760"/>
              </a:xfrm>
              <a:prstGeom prst="rect">
                <a:avLst/>
              </a:prstGeom>
            </p:spPr>
          </p:pic>
          <p:sp>
            <p:nvSpPr>
              <p:cNvPr id="60" name="TextBox 300">
                <a:extLst>
                  <a:ext uri="{FF2B5EF4-FFF2-40B4-BE49-F238E27FC236}">
                    <a16:creationId xmlns:a16="http://schemas.microsoft.com/office/drawing/2014/main" id="{01715F0A-B1D5-F3AB-6497-F7CB8506A18F}"/>
                  </a:ext>
                </a:extLst>
              </p:cNvPr>
              <p:cNvSpPr txBox="1"/>
              <p:nvPr/>
            </p:nvSpPr>
            <p:spPr>
              <a:xfrm rot="16200000">
                <a:off x="2983463" y="2178289"/>
                <a:ext cx="1746078" cy="3943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 anchor="ctr" anchorCtr="0">
                <a:noAutofit/>
              </a:bodyPr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Instruction memory - 16KB</a:t>
                </a:r>
              </a:p>
            </p:txBody>
          </p:sp>
          <p:sp>
            <p:nvSpPr>
              <p:cNvPr id="61" name="TextBox 302">
                <a:extLst>
                  <a:ext uri="{FF2B5EF4-FFF2-40B4-BE49-F238E27FC236}">
                    <a16:creationId xmlns:a16="http://schemas.microsoft.com/office/drawing/2014/main" id="{5E25F92B-6E0B-5C7D-25DB-FDEB9E9B892B}"/>
                  </a:ext>
                </a:extLst>
              </p:cNvPr>
              <p:cNvSpPr txBox="1"/>
              <p:nvPr/>
            </p:nvSpPr>
            <p:spPr bwMode="auto">
              <a:xfrm>
                <a:off x="4131910" y="1570209"/>
                <a:ext cx="148644" cy="17175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 wrap="none" lIns="0" rIns="0" rtlCol="0">
                <a:noAutofit/>
              </a:bodyPr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Memory Bank 0 - 8KB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TextBox 303">
                <a:extLst>
                  <a:ext uri="{FF2B5EF4-FFF2-40B4-BE49-F238E27FC236}">
                    <a16:creationId xmlns:a16="http://schemas.microsoft.com/office/drawing/2014/main" id="{66E6EC72-60E4-497B-BF8D-D3BD81D908F4}"/>
                  </a:ext>
                </a:extLst>
              </p:cNvPr>
              <p:cNvSpPr txBox="1"/>
              <p:nvPr/>
            </p:nvSpPr>
            <p:spPr>
              <a:xfrm>
                <a:off x="4249121" y="3269020"/>
                <a:ext cx="327798" cy="180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DMA</a:t>
                </a:r>
              </a:p>
            </p:txBody>
          </p:sp>
          <p:sp>
            <p:nvSpPr>
              <p:cNvPr id="63" name="TextBox 304">
                <a:extLst>
                  <a:ext uri="{FF2B5EF4-FFF2-40B4-BE49-F238E27FC236}">
                    <a16:creationId xmlns:a16="http://schemas.microsoft.com/office/drawing/2014/main" id="{249FDFF0-3387-00B1-84DE-648481B450ED}"/>
                  </a:ext>
                </a:extLst>
              </p:cNvPr>
              <p:cNvSpPr txBox="1"/>
              <p:nvPr/>
            </p:nvSpPr>
            <p:spPr bwMode="auto">
              <a:xfrm>
                <a:off x="3638545" y="3269020"/>
                <a:ext cx="404541" cy="180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Control</a:t>
                </a:r>
              </a:p>
            </p:txBody>
          </p:sp>
          <p:sp>
            <p:nvSpPr>
              <p:cNvPr id="64" name="TextBox 305">
                <a:extLst>
                  <a:ext uri="{FF2B5EF4-FFF2-40B4-BE49-F238E27FC236}">
                    <a16:creationId xmlns:a16="http://schemas.microsoft.com/office/drawing/2014/main" id="{275079F0-B22E-5CE1-123D-40046413C053}"/>
                  </a:ext>
                </a:extLst>
              </p:cNvPr>
              <p:cNvSpPr txBox="1"/>
              <p:nvPr/>
            </p:nvSpPr>
            <p:spPr bwMode="auto">
              <a:xfrm>
                <a:off x="3924970" y="3477522"/>
                <a:ext cx="382614" cy="1808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Switch</a:t>
                </a:r>
              </a:p>
            </p:txBody>
          </p:sp>
          <p:sp>
            <p:nvSpPr>
              <p:cNvPr id="65" name="TextBox 306">
                <a:extLst>
                  <a:ext uri="{FF2B5EF4-FFF2-40B4-BE49-F238E27FC236}">
                    <a16:creationId xmlns:a16="http://schemas.microsoft.com/office/drawing/2014/main" id="{F9A60AAB-C5BF-7CA8-1285-1618DF27AC2F}"/>
                  </a:ext>
                </a:extLst>
              </p:cNvPr>
              <p:cNvSpPr txBox="1"/>
              <p:nvPr/>
            </p:nvSpPr>
            <p:spPr bwMode="auto">
              <a:xfrm>
                <a:off x="4366986" y="1546079"/>
                <a:ext cx="124041" cy="1753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 wrap="none" lIns="0" rIns="0" rtlCol="0">
                <a:noAutofit/>
              </a:bodyPr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Memory Bank 1 - 8KB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TextBox 307">
                <a:extLst>
                  <a:ext uri="{FF2B5EF4-FFF2-40B4-BE49-F238E27FC236}">
                    <a16:creationId xmlns:a16="http://schemas.microsoft.com/office/drawing/2014/main" id="{68928AC2-9598-253C-8B36-BA320420AFE4}"/>
                  </a:ext>
                </a:extLst>
              </p:cNvPr>
              <p:cNvSpPr txBox="1"/>
              <p:nvPr/>
            </p:nvSpPr>
            <p:spPr bwMode="auto">
              <a:xfrm>
                <a:off x="4235635" y="1554010"/>
                <a:ext cx="148644" cy="174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 wrap="none" lIns="0" rIns="0" rtlCol="0">
                <a:noAutofit/>
              </a:bodyPr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Memory Bank 2 - 8KB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TextBox 308">
                <a:extLst>
                  <a:ext uri="{FF2B5EF4-FFF2-40B4-BE49-F238E27FC236}">
                    <a16:creationId xmlns:a16="http://schemas.microsoft.com/office/drawing/2014/main" id="{1A248B21-B4A1-1842-DC49-E2F386B59AEA}"/>
                  </a:ext>
                </a:extLst>
              </p:cNvPr>
              <p:cNvSpPr txBox="1"/>
              <p:nvPr/>
            </p:nvSpPr>
            <p:spPr bwMode="auto">
              <a:xfrm>
                <a:off x="4488462" y="1553222"/>
                <a:ext cx="148644" cy="17460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vert270" wrap="none" lIns="0" rIns="0" rtlCol="0">
                <a:noAutofit/>
              </a:bodyPr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Memory Bank 3 - 8KB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E55DB66-4AAC-2E99-1053-5BC4C6605139}"/>
                  </a:ext>
                </a:extLst>
              </p:cNvPr>
              <p:cNvSpPr/>
              <p:nvPr/>
            </p:nvSpPr>
            <p:spPr bwMode="auto">
              <a:xfrm>
                <a:off x="3642038" y="1497934"/>
                <a:ext cx="394342" cy="1766203"/>
              </a:xfrm>
              <a:prstGeom prst="rect">
                <a:avLst/>
              </a:prstGeom>
              <a:solidFill>
                <a:srgbClr val="0FF93C">
                  <a:alpha val="30196"/>
                </a:srgbClr>
              </a:solidFill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A6C83919-B2BD-F943-2D59-8D6B9A0732CE}"/>
                  </a:ext>
                </a:extLst>
              </p:cNvPr>
              <p:cNvSpPr/>
              <p:nvPr/>
            </p:nvSpPr>
            <p:spPr>
              <a:xfrm>
                <a:off x="4125436" y="1502419"/>
                <a:ext cx="485897" cy="1761717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D42E707-2DEB-0B17-62B8-800077F56450}"/>
              </a:ext>
            </a:extLst>
          </p:cNvPr>
          <p:cNvGrpSpPr/>
          <p:nvPr/>
        </p:nvGrpSpPr>
        <p:grpSpPr>
          <a:xfrm>
            <a:off x="-47147" y="739637"/>
            <a:ext cx="4714027" cy="3064706"/>
            <a:chOff x="141422" y="1182894"/>
            <a:chExt cx="4714027" cy="30647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5B833C7-08CC-E894-7963-819C37886E46}"/>
                </a:ext>
              </a:extLst>
            </p:cNvPr>
            <p:cNvSpPr txBox="1"/>
            <p:nvPr/>
          </p:nvSpPr>
          <p:spPr>
            <a:xfrm>
              <a:off x="980133" y="1182894"/>
              <a:ext cx="26837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/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Hardware architecture of an </a:t>
              </a:r>
              <a:r>
                <a:rPr kumimoji="0" lang="en-US" sz="11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AIEngine</a:t>
              </a: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rPr>
                <a:t> 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DEFD57A0-9042-68F1-362E-1E25D39C21A2}"/>
                </a:ext>
              </a:extLst>
            </p:cNvPr>
            <p:cNvGrpSpPr/>
            <p:nvPr/>
          </p:nvGrpSpPr>
          <p:grpSpPr>
            <a:xfrm>
              <a:off x="141422" y="1519728"/>
              <a:ext cx="4714027" cy="2727872"/>
              <a:chOff x="-117540" y="1506884"/>
              <a:chExt cx="3790881" cy="2193674"/>
            </a:xfrm>
          </p:grpSpPr>
          <p:sp>
            <p:nvSpPr>
              <p:cNvPr id="10" name="TextBox 243">
                <a:extLst>
                  <a:ext uri="{FF2B5EF4-FFF2-40B4-BE49-F238E27FC236}">
                    <a16:creationId xmlns:a16="http://schemas.microsoft.com/office/drawing/2014/main" id="{3398906E-6981-3BE5-141D-840E8BAB6E8D}"/>
                  </a:ext>
                </a:extLst>
              </p:cNvPr>
              <p:cNvSpPr txBox="1"/>
              <p:nvPr/>
            </p:nvSpPr>
            <p:spPr bwMode="auto">
              <a:xfrm>
                <a:off x="389198" y="1623469"/>
                <a:ext cx="2755857" cy="1955853"/>
              </a:xfrm>
              <a:prstGeom prst="rect">
                <a:avLst/>
              </a:prstGeom>
              <a:solidFill>
                <a:srgbClr val="FFFFFF">
                  <a:lumMod val="85000"/>
                </a:srgbClr>
              </a:solidFill>
              <a:ln w="28575">
                <a:solidFill>
                  <a:srgbClr val="FFFF00"/>
                </a:solidFill>
              </a:ln>
            </p:spPr>
            <p:txBody>
              <a:bodyPr wrap="square" rtlCol="0">
                <a:noAutofit/>
              </a:bodyPr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AI Engine Tile</a:t>
                </a:r>
              </a:p>
            </p:txBody>
          </p:sp>
          <p:sp>
            <p:nvSpPr>
              <p:cNvPr id="11" name="TextBox 244">
                <a:extLst>
                  <a:ext uri="{FF2B5EF4-FFF2-40B4-BE49-F238E27FC236}">
                    <a16:creationId xmlns:a16="http://schemas.microsoft.com/office/drawing/2014/main" id="{81A2BE12-8AF6-52EE-21FC-BBCD5EC88AA6}"/>
                  </a:ext>
                </a:extLst>
              </p:cNvPr>
              <p:cNvSpPr txBox="1"/>
              <p:nvPr/>
            </p:nvSpPr>
            <p:spPr bwMode="auto">
              <a:xfrm>
                <a:off x="716322" y="2258672"/>
                <a:ext cx="1244611" cy="959233"/>
              </a:xfrm>
              <a:prstGeom prst="rect">
                <a:avLst/>
              </a:prstGeom>
              <a:solidFill>
                <a:srgbClr val="969696">
                  <a:lumMod val="20000"/>
                  <a:lumOff val="80000"/>
                </a:srgbClr>
              </a:solidFill>
              <a:ln w="19050">
                <a:solidFill>
                  <a:srgbClr val="000000">
                    <a:lumMod val="95000"/>
                    <a:lumOff val="5000"/>
                  </a:srgbClr>
                </a:solidFill>
              </a:ln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algn="ctr"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Memory module</a:t>
                </a:r>
              </a:p>
            </p:txBody>
          </p:sp>
          <p:sp>
            <p:nvSpPr>
              <p:cNvPr id="12" name="TextBox 245">
                <a:extLst>
                  <a:ext uri="{FF2B5EF4-FFF2-40B4-BE49-F238E27FC236}">
                    <a16:creationId xmlns:a16="http://schemas.microsoft.com/office/drawing/2014/main" id="{4216A88D-FE83-1A0F-24D3-E4BBC1D6FE2A}"/>
                  </a:ext>
                </a:extLst>
              </p:cNvPr>
              <p:cNvSpPr txBox="1"/>
              <p:nvPr/>
            </p:nvSpPr>
            <p:spPr bwMode="auto">
              <a:xfrm>
                <a:off x="431891" y="1779025"/>
                <a:ext cx="684371" cy="235816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>
                    <a:lumMod val="95000"/>
                    <a:lumOff val="5000"/>
                  </a:srgbClr>
                </a:solidFill>
              </a:ln>
            </p:spPr>
            <p:txBody>
              <a:bodyPr wrap="square" tIns="0" rtlCol="0">
                <a:noAutofit/>
              </a:bodyPr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AXI4 interconnects</a:t>
                </a:r>
              </a:p>
            </p:txBody>
          </p:sp>
          <p:sp>
            <p:nvSpPr>
              <p:cNvPr id="13" name="TextBox 246">
                <a:extLst>
                  <a:ext uri="{FF2B5EF4-FFF2-40B4-BE49-F238E27FC236}">
                    <a16:creationId xmlns:a16="http://schemas.microsoft.com/office/drawing/2014/main" id="{5B49DE37-B30E-6184-84AF-416BAEA282C4}"/>
                  </a:ext>
                </a:extLst>
              </p:cNvPr>
              <p:cNvSpPr txBox="1"/>
              <p:nvPr/>
            </p:nvSpPr>
            <p:spPr bwMode="auto">
              <a:xfrm>
                <a:off x="1995414" y="2173445"/>
                <a:ext cx="1056107" cy="1260942"/>
              </a:xfrm>
              <a:prstGeom prst="rect">
                <a:avLst/>
              </a:prstGeom>
              <a:solidFill>
                <a:srgbClr val="FFFFFF">
                  <a:lumMod val="75000"/>
                </a:srgbClr>
              </a:solidFill>
              <a:ln w="19050">
                <a:solidFill>
                  <a:srgbClr val="000000">
                    <a:lumMod val="95000"/>
                    <a:lumOff val="5000"/>
                  </a:srgbClr>
                </a:solidFill>
              </a:ln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algn="ctr"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marL="0" marR="0" lvl="0" indent="0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AI Engine core</a:t>
                </a:r>
              </a:p>
            </p:txBody>
          </p:sp>
          <p:sp>
            <p:nvSpPr>
              <p:cNvPr id="14" name="TextBox 249">
                <a:extLst>
                  <a:ext uri="{FF2B5EF4-FFF2-40B4-BE49-F238E27FC236}">
                    <a16:creationId xmlns:a16="http://schemas.microsoft.com/office/drawing/2014/main" id="{247516CD-9E09-06D4-225D-5F18BB246DE8}"/>
                  </a:ext>
                </a:extLst>
              </p:cNvPr>
              <p:cNvSpPr txBox="1"/>
              <p:nvPr/>
            </p:nvSpPr>
            <p:spPr bwMode="auto">
              <a:xfrm>
                <a:off x="1037424" y="3038413"/>
                <a:ext cx="645042" cy="124922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000000">
                    <a:lumMod val="95000"/>
                    <a:lumOff val="5000"/>
                  </a:srgbClr>
                </a:solidFill>
              </a:ln>
            </p:spPr>
            <p:txBody>
              <a:bodyPr wrap="square" tIns="0" rtlCol="0">
                <a:noAutofit/>
              </a:bodyPr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DMA</a:t>
                </a:r>
              </a:p>
            </p:txBody>
          </p:sp>
          <p:sp>
            <p:nvSpPr>
              <p:cNvPr id="15" name="TextBox 250">
                <a:extLst>
                  <a:ext uri="{FF2B5EF4-FFF2-40B4-BE49-F238E27FC236}">
                    <a16:creationId xmlns:a16="http://schemas.microsoft.com/office/drawing/2014/main" id="{B5B37570-884D-D0C7-154C-D08A67E15F9B}"/>
                  </a:ext>
                </a:extLst>
              </p:cNvPr>
              <p:cNvSpPr txBox="1"/>
              <p:nvPr/>
            </p:nvSpPr>
            <p:spPr bwMode="auto">
              <a:xfrm flipH="1">
                <a:off x="808557" y="2453898"/>
                <a:ext cx="1053396" cy="504716"/>
              </a:xfrm>
              <a:prstGeom prst="rect">
                <a:avLst/>
              </a:prstGeom>
              <a:solidFill>
                <a:srgbClr val="FF0000">
                  <a:alpha val="27000"/>
                </a:srgbClr>
              </a:solidFill>
              <a:ln w="19050">
                <a:solidFill>
                  <a:srgbClr val="000000">
                    <a:lumMod val="95000"/>
                    <a:lumOff val="5000"/>
                  </a:srgbClr>
                </a:solidFill>
              </a:ln>
            </p:spPr>
            <p:txBody>
              <a:bodyPr wrap="square" rtlCol="0">
                <a:noAutofit/>
              </a:bodyPr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8 Memory banks</a:t>
                </a:r>
              </a:p>
            </p:txBody>
          </p:sp>
          <p:cxnSp>
            <p:nvCxnSpPr>
              <p:cNvPr id="16" name="Straight Arrow Connector 254">
                <a:extLst>
                  <a:ext uri="{FF2B5EF4-FFF2-40B4-BE49-F238E27FC236}">
                    <a16:creationId xmlns:a16="http://schemas.microsoft.com/office/drawing/2014/main" id="{FC359827-EB1F-081F-7F6E-95E78A784686}"/>
                  </a:ext>
                </a:extLst>
              </p:cNvPr>
              <p:cNvCxnSpPr>
                <a:cxnSpLocks/>
                <a:endCxn id="11" idx="0"/>
              </p:cNvCxnSpPr>
              <p:nvPr/>
            </p:nvCxnSpPr>
            <p:spPr bwMode="auto">
              <a:xfrm>
                <a:off x="1116262" y="2017889"/>
                <a:ext cx="222366" cy="240783"/>
              </a:xfrm>
              <a:prstGeom prst="straightConnector1">
                <a:avLst/>
              </a:prstGeom>
              <a:solidFill>
                <a:srgbClr val="00CC99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triangle"/>
                <a:tailEnd type="triangle"/>
              </a:ln>
            </p:spPr>
          </p:cxnSp>
          <p:cxnSp>
            <p:nvCxnSpPr>
              <p:cNvPr id="17" name="Straight Arrow Connector 255">
                <a:extLst>
                  <a:ext uri="{FF2B5EF4-FFF2-40B4-BE49-F238E27FC236}">
                    <a16:creationId xmlns:a16="http://schemas.microsoft.com/office/drawing/2014/main" id="{3BF19C0A-1FB0-8E6E-B3D6-10E02DC0D0DC}"/>
                  </a:ext>
                </a:extLst>
              </p:cNvPr>
              <p:cNvCxnSpPr>
                <a:cxnSpLocks/>
                <a:stCxn id="12" idx="1"/>
              </p:cNvCxnSpPr>
              <p:nvPr/>
            </p:nvCxnSpPr>
            <p:spPr bwMode="auto">
              <a:xfrm flipH="1">
                <a:off x="235570" y="1896933"/>
                <a:ext cx="196321" cy="0"/>
              </a:xfrm>
              <a:prstGeom prst="straightConnector1">
                <a:avLst/>
              </a:prstGeom>
              <a:solidFill>
                <a:srgbClr val="00CC99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triangle"/>
                <a:tailEnd type="triangle"/>
              </a:ln>
            </p:spPr>
          </p:cxnSp>
          <p:cxnSp>
            <p:nvCxnSpPr>
              <p:cNvPr id="18" name="Straight Arrow Connector 256">
                <a:extLst>
                  <a:ext uri="{FF2B5EF4-FFF2-40B4-BE49-F238E27FC236}">
                    <a16:creationId xmlns:a16="http://schemas.microsoft.com/office/drawing/2014/main" id="{0DF1DBC4-5B4B-98F2-0A7E-5830D0B2096E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45748" y="1527612"/>
                <a:ext cx="0" cy="251413"/>
              </a:xfrm>
              <a:prstGeom prst="straightConnector1">
                <a:avLst/>
              </a:prstGeom>
              <a:solidFill>
                <a:srgbClr val="00CC99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triangle"/>
                <a:tailEnd type="triangle"/>
              </a:ln>
            </p:spPr>
          </p:cxnSp>
          <p:cxnSp>
            <p:nvCxnSpPr>
              <p:cNvPr id="19" name="Straight Arrow Connector 257">
                <a:extLst>
                  <a:ext uri="{FF2B5EF4-FFF2-40B4-BE49-F238E27FC236}">
                    <a16:creationId xmlns:a16="http://schemas.microsoft.com/office/drawing/2014/main" id="{0618881E-2405-D18A-B364-F11D2CB7A21E}"/>
                  </a:ext>
                </a:extLst>
              </p:cNvPr>
              <p:cNvCxnSpPr>
                <a:cxnSpLocks/>
                <a:stCxn id="12" idx="3"/>
              </p:cNvCxnSpPr>
              <p:nvPr/>
            </p:nvCxnSpPr>
            <p:spPr bwMode="auto">
              <a:xfrm>
                <a:off x="1116262" y="1896933"/>
                <a:ext cx="2120710" cy="3049"/>
              </a:xfrm>
              <a:prstGeom prst="straightConnector1">
                <a:avLst/>
              </a:prstGeom>
              <a:solidFill>
                <a:srgbClr val="00CC99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triangle"/>
                <a:tailEnd type="triangle"/>
              </a:ln>
            </p:spPr>
          </p:cxnSp>
          <p:cxnSp>
            <p:nvCxnSpPr>
              <p:cNvPr id="20" name="Straight Arrow Connector 258">
                <a:extLst>
                  <a:ext uri="{FF2B5EF4-FFF2-40B4-BE49-F238E27FC236}">
                    <a16:creationId xmlns:a16="http://schemas.microsoft.com/office/drawing/2014/main" id="{57D5C113-6F82-9A95-7C5C-8C635DB2DF4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64266" y="2576293"/>
                <a:ext cx="445310" cy="0"/>
              </a:xfrm>
              <a:prstGeom prst="straightConnector1">
                <a:avLst/>
              </a:prstGeom>
              <a:solidFill>
                <a:srgbClr val="00CC99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</p:spPr>
          </p:cxnSp>
          <p:cxnSp>
            <p:nvCxnSpPr>
              <p:cNvPr id="21" name="Straight Arrow Connector 259">
                <a:extLst>
                  <a:ext uri="{FF2B5EF4-FFF2-40B4-BE49-F238E27FC236}">
                    <a16:creationId xmlns:a16="http://schemas.microsoft.com/office/drawing/2014/main" id="{63DFE176-CA0A-6B98-F4AC-936A9A40C208}"/>
                  </a:ext>
                </a:extLst>
              </p:cNvPr>
              <p:cNvCxnSpPr>
                <a:cxnSpLocks/>
                <a:endCxn id="13" idx="3"/>
              </p:cNvCxnSpPr>
              <p:nvPr/>
            </p:nvCxnSpPr>
            <p:spPr bwMode="auto">
              <a:xfrm flipH="1">
                <a:off x="3051521" y="2801839"/>
                <a:ext cx="236578" cy="2077"/>
              </a:xfrm>
              <a:prstGeom prst="straightConnector1">
                <a:avLst/>
              </a:prstGeom>
              <a:solidFill>
                <a:srgbClr val="00CC99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</p:spPr>
          </p:cxnSp>
          <p:cxnSp>
            <p:nvCxnSpPr>
              <p:cNvPr id="33" name="Straight Arrow Connector 260">
                <a:extLst>
                  <a:ext uri="{FF2B5EF4-FFF2-40B4-BE49-F238E27FC236}">
                    <a16:creationId xmlns:a16="http://schemas.microsoft.com/office/drawing/2014/main" id="{7C0938DA-2E4B-E252-EFA0-13D91C14826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64102" y="3437435"/>
                <a:ext cx="0" cy="220767"/>
              </a:xfrm>
              <a:prstGeom prst="straightConnector1">
                <a:avLst/>
              </a:prstGeom>
              <a:solidFill>
                <a:srgbClr val="00CC99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</p:spPr>
          </p:cxnSp>
          <p:cxnSp>
            <p:nvCxnSpPr>
              <p:cNvPr id="34" name="Straight Arrow Connector 263">
                <a:extLst>
                  <a:ext uri="{FF2B5EF4-FFF2-40B4-BE49-F238E27FC236}">
                    <a16:creationId xmlns:a16="http://schemas.microsoft.com/office/drawing/2014/main" id="{B3DBA5C9-3909-2D31-F1D3-0E3339277BF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464102" y="1527612"/>
                <a:ext cx="0" cy="645834"/>
              </a:xfrm>
              <a:prstGeom prst="straightConnector1">
                <a:avLst/>
              </a:prstGeom>
              <a:solidFill>
                <a:srgbClr val="00CC99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triangle"/>
                <a:tailEnd type="triangle"/>
              </a:ln>
            </p:spPr>
          </p:cxn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434EC8B-6F4B-7C92-CF72-BA87967FEC92}"/>
                  </a:ext>
                </a:extLst>
              </p:cNvPr>
              <p:cNvSpPr/>
              <p:nvPr/>
            </p:nvSpPr>
            <p:spPr bwMode="auto">
              <a:xfrm>
                <a:off x="875875" y="2654732"/>
                <a:ext cx="93005" cy="263424"/>
              </a:xfrm>
              <a:prstGeom prst="rect">
                <a:avLst/>
              </a:prstGeom>
              <a:solidFill>
                <a:srgbClr val="000000">
                  <a:lumMod val="50000"/>
                  <a:lumOff val="50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vert="vert270" rtlCol="0" anchor="ctr"/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4KB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647CEAB-603E-D0BD-BE11-40827E781C6E}"/>
                  </a:ext>
                </a:extLst>
              </p:cNvPr>
              <p:cNvSpPr/>
              <p:nvPr/>
            </p:nvSpPr>
            <p:spPr bwMode="auto">
              <a:xfrm>
                <a:off x="995353" y="2654732"/>
                <a:ext cx="93005" cy="263424"/>
              </a:xfrm>
              <a:prstGeom prst="rect">
                <a:avLst/>
              </a:prstGeom>
              <a:solidFill>
                <a:srgbClr val="000000">
                  <a:lumMod val="50000"/>
                  <a:lumOff val="50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vert="vert270" rtlCol="0" anchor="ctr"/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4KB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48D854C1-E8D8-E01B-3B30-773FE11882E0}"/>
                  </a:ext>
                </a:extLst>
              </p:cNvPr>
              <p:cNvSpPr/>
              <p:nvPr/>
            </p:nvSpPr>
            <p:spPr bwMode="auto">
              <a:xfrm>
                <a:off x="1114831" y="2654732"/>
                <a:ext cx="93005" cy="263424"/>
              </a:xfrm>
              <a:prstGeom prst="rect">
                <a:avLst/>
              </a:prstGeom>
              <a:solidFill>
                <a:srgbClr val="000000">
                  <a:lumMod val="50000"/>
                  <a:lumOff val="50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vert="vert270" rtlCol="0" anchor="ctr"/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4KB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1EA5DAC4-E7C4-5FD8-8D5A-17316867DA81}"/>
                  </a:ext>
                </a:extLst>
              </p:cNvPr>
              <p:cNvSpPr/>
              <p:nvPr/>
            </p:nvSpPr>
            <p:spPr bwMode="auto">
              <a:xfrm>
                <a:off x="1234309" y="2654732"/>
                <a:ext cx="93005" cy="263424"/>
              </a:xfrm>
              <a:prstGeom prst="rect">
                <a:avLst/>
              </a:prstGeom>
              <a:solidFill>
                <a:srgbClr val="000000">
                  <a:lumMod val="50000"/>
                  <a:lumOff val="50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vert="vert270" rtlCol="0" anchor="ctr"/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4KB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9981D2B3-03D3-D8FB-D044-D6B5D92744DB}"/>
                  </a:ext>
                </a:extLst>
              </p:cNvPr>
              <p:cNvSpPr/>
              <p:nvPr/>
            </p:nvSpPr>
            <p:spPr bwMode="auto">
              <a:xfrm>
                <a:off x="1350505" y="2654742"/>
                <a:ext cx="93005" cy="263424"/>
              </a:xfrm>
              <a:prstGeom prst="rect">
                <a:avLst/>
              </a:prstGeom>
              <a:solidFill>
                <a:srgbClr val="000000">
                  <a:lumMod val="50000"/>
                  <a:lumOff val="50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vert="vert270" rtlCol="0" anchor="ctr"/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4KB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288BDDB8-21F6-B95F-90E1-E6B62F903C36}"/>
                  </a:ext>
                </a:extLst>
              </p:cNvPr>
              <p:cNvSpPr/>
              <p:nvPr/>
            </p:nvSpPr>
            <p:spPr bwMode="auto">
              <a:xfrm>
                <a:off x="1469983" y="2654742"/>
                <a:ext cx="93005" cy="263424"/>
              </a:xfrm>
              <a:prstGeom prst="rect">
                <a:avLst/>
              </a:prstGeom>
              <a:solidFill>
                <a:srgbClr val="000000">
                  <a:lumMod val="50000"/>
                  <a:lumOff val="50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vert="vert270" rtlCol="0" anchor="ctr"/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4KB</a:t>
                </a: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8D04AA8C-4828-5F2F-5C49-6FA0C4C780FA}"/>
                  </a:ext>
                </a:extLst>
              </p:cNvPr>
              <p:cNvSpPr/>
              <p:nvPr/>
            </p:nvSpPr>
            <p:spPr bwMode="auto">
              <a:xfrm>
                <a:off x="1589461" y="2654742"/>
                <a:ext cx="93005" cy="263424"/>
              </a:xfrm>
              <a:prstGeom prst="rect">
                <a:avLst/>
              </a:prstGeom>
              <a:solidFill>
                <a:srgbClr val="000000">
                  <a:lumMod val="50000"/>
                  <a:lumOff val="50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vert="vert270" rtlCol="0" anchor="ctr"/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4KB</a:t>
                </a:r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7033BF52-2928-FA6A-531E-790C5A825B6A}"/>
                  </a:ext>
                </a:extLst>
              </p:cNvPr>
              <p:cNvSpPr/>
              <p:nvPr/>
            </p:nvSpPr>
            <p:spPr bwMode="auto">
              <a:xfrm>
                <a:off x="1708939" y="2654742"/>
                <a:ext cx="93005" cy="263424"/>
              </a:xfrm>
              <a:prstGeom prst="rect">
                <a:avLst/>
              </a:prstGeom>
              <a:solidFill>
                <a:srgbClr val="000000">
                  <a:lumMod val="50000"/>
                  <a:lumOff val="50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vert="vert270" rtlCol="0" anchor="ctr"/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4KB</a:t>
                </a:r>
              </a:p>
            </p:txBody>
          </p:sp>
          <p:cxnSp>
            <p:nvCxnSpPr>
              <p:cNvPr id="43" name="Straight Arrow Connector 256">
                <a:extLst>
                  <a:ext uri="{FF2B5EF4-FFF2-40B4-BE49-F238E27FC236}">
                    <a16:creationId xmlns:a16="http://schemas.microsoft.com/office/drawing/2014/main" id="{7A21824B-0DB0-F25D-4B54-4065FD5D400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545748" y="2014841"/>
                <a:ext cx="0" cy="1643361"/>
              </a:xfrm>
              <a:prstGeom prst="straightConnector1">
                <a:avLst/>
              </a:prstGeom>
              <a:solidFill>
                <a:srgbClr val="00CC99"/>
              </a:solidFill>
              <a:ln w="12700" cap="flat" cmpd="sng" algn="ctr">
                <a:solidFill>
                  <a:srgbClr val="000000"/>
                </a:solidFill>
                <a:prstDash val="solid"/>
                <a:round/>
                <a:headEnd type="triangle"/>
                <a:tailEnd type="triangle"/>
              </a:ln>
            </p:spPr>
          </p:cxnSp>
          <p:sp>
            <p:nvSpPr>
              <p:cNvPr id="44" name="TextBox 244">
                <a:extLst>
                  <a:ext uri="{FF2B5EF4-FFF2-40B4-BE49-F238E27FC236}">
                    <a16:creationId xmlns:a16="http://schemas.microsoft.com/office/drawing/2014/main" id="{4AFE3C64-5386-DB86-08E7-B4AFAE9F25BC}"/>
                  </a:ext>
                </a:extLst>
              </p:cNvPr>
              <p:cNvSpPr txBox="1"/>
              <p:nvPr/>
            </p:nvSpPr>
            <p:spPr bwMode="auto">
              <a:xfrm>
                <a:off x="2069018" y="3119416"/>
                <a:ext cx="867148" cy="251483"/>
              </a:xfrm>
              <a:prstGeom prst="rect">
                <a:avLst/>
              </a:prstGeom>
              <a:solidFill>
                <a:srgbClr val="969696">
                  <a:lumMod val="20000"/>
                  <a:lumOff val="80000"/>
                </a:srgbClr>
              </a:solidFill>
              <a:ln w="19050">
                <a:solidFill>
                  <a:srgbClr val="000000">
                    <a:lumMod val="95000"/>
                    <a:lumOff val="5000"/>
                  </a:srgbClr>
                </a:solidFill>
              </a:ln>
            </p:spPr>
            <p:txBody>
              <a:bodyPr wrap="square" rtlCol="0">
                <a:noAutofit/>
              </a:bodyPr>
              <a:lstStyle>
                <a:defPPr>
                  <a:defRPr lang="en-US"/>
                </a:defPPr>
                <a:lvl1pPr algn="ctr">
                  <a:defRPr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Program Memory</a:t>
                </a:r>
              </a:p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16KB</a:t>
                </a:r>
              </a:p>
            </p:txBody>
          </p:sp>
          <p:sp>
            <p:nvSpPr>
              <p:cNvPr id="45" name="TextBox 245">
                <a:extLst>
                  <a:ext uri="{FF2B5EF4-FFF2-40B4-BE49-F238E27FC236}">
                    <a16:creationId xmlns:a16="http://schemas.microsoft.com/office/drawing/2014/main" id="{52335D91-A95F-B8FD-7366-FDE5BE7E3BFA}"/>
                  </a:ext>
                </a:extLst>
              </p:cNvPr>
              <p:cNvSpPr txBox="1"/>
              <p:nvPr/>
            </p:nvSpPr>
            <p:spPr bwMode="auto">
              <a:xfrm>
                <a:off x="2415149" y="1633341"/>
                <a:ext cx="790888" cy="148735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tIns="0" rtlCol="0">
                <a:noAutofit/>
              </a:bodyPr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Memory interface</a:t>
                </a:r>
              </a:p>
            </p:txBody>
          </p:sp>
          <p:sp>
            <p:nvSpPr>
              <p:cNvPr id="46" name="TextBox 245">
                <a:extLst>
                  <a:ext uri="{FF2B5EF4-FFF2-40B4-BE49-F238E27FC236}">
                    <a16:creationId xmlns:a16="http://schemas.microsoft.com/office/drawing/2014/main" id="{AAC338DB-A48C-630C-B59F-6371DF07B966}"/>
                  </a:ext>
                </a:extLst>
              </p:cNvPr>
              <p:cNvSpPr txBox="1"/>
              <p:nvPr/>
            </p:nvSpPr>
            <p:spPr bwMode="auto">
              <a:xfrm>
                <a:off x="1925674" y="1506884"/>
                <a:ext cx="794423" cy="13500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tIns="0" rtlCol="0">
                <a:noAutofit/>
              </a:bodyPr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North</a:t>
                </a:r>
              </a:p>
            </p:txBody>
          </p:sp>
          <p:sp>
            <p:nvSpPr>
              <p:cNvPr id="50" name="TextBox 245">
                <a:extLst>
                  <a:ext uri="{FF2B5EF4-FFF2-40B4-BE49-F238E27FC236}">
                    <a16:creationId xmlns:a16="http://schemas.microsoft.com/office/drawing/2014/main" id="{4D6371F0-BD7E-6C25-4209-B159BF82B0C8}"/>
                  </a:ext>
                </a:extLst>
              </p:cNvPr>
              <p:cNvSpPr txBox="1"/>
              <p:nvPr/>
            </p:nvSpPr>
            <p:spPr bwMode="auto">
              <a:xfrm>
                <a:off x="1929420" y="3565554"/>
                <a:ext cx="794423" cy="13500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tIns="0" rtlCol="0">
                <a:noAutofit/>
              </a:bodyPr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South</a:t>
                </a:r>
              </a:p>
            </p:txBody>
          </p:sp>
          <p:sp>
            <p:nvSpPr>
              <p:cNvPr id="53" name="TextBox 245">
                <a:extLst>
                  <a:ext uri="{FF2B5EF4-FFF2-40B4-BE49-F238E27FC236}">
                    <a16:creationId xmlns:a16="http://schemas.microsoft.com/office/drawing/2014/main" id="{EF6234A4-F3A5-36CA-0279-43474D6A7B22}"/>
                  </a:ext>
                </a:extLst>
              </p:cNvPr>
              <p:cNvSpPr txBox="1"/>
              <p:nvPr/>
            </p:nvSpPr>
            <p:spPr bwMode="auto">
              <a:xfrm>
                <a:off x="2878918" y="2627818"/>
                <a:ext cx="794423" cy="13500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tIns="0" rtlCol="0">
                <a:noAutofit/>
              </a:bodyPr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East</a:t>
                </a:r>
              </a:p>
            </p:txBody>
          </p:sp>
          <p:sp>
            <p:nvSpPr>
              <p:cNvPr id="56" name="TextBox 245">
                <a:extLst>
                  <a:ext uri="{FF2B5EF4-FFF2-40B4-BE49-F238E27FC236}">
                    <a16:creationId xmlns:a16="http://schemas.microsoft.com/office/drawing/2014/main" id="{C2A8880F-1121-C8F3-0EF1-EA60770685BA}"/>
                  </a:ext>
                </a:extLst>
              </p:cNvPr>
              <p:cNvSpPr txBox="1"/>
              <p:nvPr/>
            </p:nvSpPr>
            <p:spPr bwMode="auto">
              <a:xfrm>
                <a:off x="-117540" y="2426261"/>
                <a:ext cx="794423" cy="13500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tIns="0" rtlCol="0">
                <a:noAutofit/>
              </a:bodyPr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Times New Roman" panose="02020603050405020304" pitchFamily="18" charset="0"/>
                  </a:rPr>
                  <a:t>West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A9DFA3A8-04B6-2179-AC02-50F7E63FD693}"/>
                  </a:ext>
                </a:extLst>
              </p:cNvPr>
              <p:cNvSpPr/>
              <p:nvPr/>
            </p:nvSpPr>
            <p:spPr>
              <a:xfrm>
                <a:off x="808557" y="2453898"/>
                <a:ext cx="1053395" cy="502995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713292B-527A-23D6-4E92-EEA31D8D258A}"/>
                  </a:ext>
                </a:extLst>
              </p:cNvPr>
              <p:cNvSpPr/>
              <p:nvPr/>
            </p:nvSpPr>
            <p:spPr>
              <a:xfrm>
                <a:off x="2071716" y="3122110"/>
                <a:ext cx="861386" cy="248810"/>
              </a:xfrm>
              <a:prstGeom prst="rect">
                <a:avLst/>
              </a:prstGeom>
              <a:solidFill>
                <a:srgbClr val="0FF93C">
                  <a:alpha val="30196"/>
                </a:srgbClr>
              </a:solidFill>
              <a:ln w="28575" cap="flat" cmpd="sng" algn="ctr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5376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9B3EF9C6-6F5E-5A35-64EE-AF3E02DB4E0A}"/>
              </a:ext>
            </a:extLst>
          </p:cNvPr>
          <p:cNvSpPr/>
          <p:nvPr/>
        </p:nvSpPr>
        <p:spPr>
          <a:xfrm>
            <a:off x="2708978" y="2400271"/>
            <a:ext cx="982002" cy="223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Scalar unit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D07D11-C077-2A3C-1C7A-DC45156C5CC5}"/>
              </a:ext>
            </a:extLst>
          </p:cNvPr>
          <p:cNvSpPr/>
          <p:nvPr/>
        </p:nvSpPr>
        <p:spPr>
          <a:xfrm>
            <a:off x="2708978" y="2686770"/>
            <a:ext cx="982002" cy="22301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Vector unit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C6C03A9-9ECB-D088-C007-2254AD1F2728}"/>
              </a:ext>
            </a:extLst>
          </p:cNvPr>
          <p:cNvSpPr txBox="1"/>
          <p:nvPr/>
        </p:nvSpPr>
        <p:spPr>
          <a:xfrm>
            <a:off x="2665254" y="2134003"/>
            <a:ext cx="1078314" cy="909922"/>
          </a:xfrm>
          <a:prstGeom prst="rect">
            <a:avLst/>
          </a:prstGeom>
          <a:noFill/>
          <a:ln w="19050">
            <a:solidFill>
              <a:schemeClr val="bg2">
                <a:lumMod val="10000"/>
              </a:schemeClr>
            </a:solidFill>
          </a:ln>
        </p:spPr>
        <p:txBody>
          <a:bodyPr wrap="square" rtlCol="0">
            <a:noAutofit/>
          </a:bodyPr>
          <a:lstStyle/>
          <a:p>
            <a:pPr algn="ctr"/>
            <a:r>
              <a:rPr lang="en-US" sz="8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VLIW processor</a:t>
            </a:r>
            <a:endParaRPr lang="en-US" sz="9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895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C5FB6-1A43-8BC7-65EF-50FDD857E1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F2994-0257-E8D2-E44B-748657238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ResNet50 CNN - Principles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97A39-56C1-A109-33CA-3C2FD50CA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547" y="755684"/>
            <a:ext cx="10515600" cy="5668268"/>
          </a:xfrm>
        </p:spPr>
        <p:txBody>
          <a:bodyPr/>
          <a:lstStyle/>
          <a:p>
            <a:pPr marL="285750" indent="-342900">
              <a:spcBef>
                <a:spcPts val="600"/>
              </a:spcBef>
              <a:buClr>
                <a:srgbClr val="3333CC">
                  <a:lumMod val="75000"/>
                </a:srgbClr>
              </a:buClr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sym typeface="Symbol" panose="05050102010706020507" pitchFamily="18" charset="2"/>
              </a:rPr>
              <a:t>Key features of ResNet50 Convolution Neural Network (CNN):</a:t>
            </a:r>
          </a:p>
          <a:p>
            <a:pPr marL="971550" lvl="1" indent="-342900">
              <a:buClr>
                <a:srgbClr val="3333CC">
                  <a:lumMod val="75000"/>
                </a:srgbClr>
              </a:buClr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sym typeface="Symbol" panose="05050102010706020507" pitchFamily="18" charset="2"/>
              </a:rPr>
              <a:t>Designed to efficiently train very deep models using residual connections</a:t>
            </a:r>
          </a:p>
          <a:p>
            <a:pPr marL="971550" lvl="1" indent="-3429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Strong performance in image classification tasks</a:t>
            </a:r>
          </a:p>
          <a:p>
            <a:pPr marL="971550" lvl="1" indent="-3429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Based on convolution operations</a:t>
            </a: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285750" indent="-342900">
              <a:spcBef>
                <a:spcPts val="1800"/>
              </a:spcBef>
              <a:buClr>
                <a:srgbClr val="3333CC">
                  <a:lumMod val="75000"/>
                </a:srgbClr>
              </a:buClr>
              <a:defRPr/>
            </a:pPr>
            <a:r>
              <a:rPr lang="en-US" sz="1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Architecture overview:</a:t>
            </a:r>
          </a:p>
          <a:p>
            <a:pPr marL="971550" lvl="1" indent="-342900">
              <a:buClr>
                <a:srgbClr val="3333CC">
                  <a:lumMod val="75000"/>
                </a:srgbClr>
              </a:buClr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sym typeface="Symbol" panose="05050102010706020507" pitchFamily="18" charset="2"/>
              </a:rPr>
              <a:t>Consists of 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sym typeface="Symbol" panose="05050102010706020507" pitchFamily="18" charset="2"/>
              </a:rPr>
              <a:t>4 stages</a:t>
            </a:r>
          </a:p>
          <a:p>
            <a:pPr marL="971550" lvl="1" indent="-342900">
              <a:buClr>
                <a:srgbClr val="3333CC">
                  <a:lumMod val="75000"/>
                </a:srgbClr>
              </a:buClr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sym typeface="Symbol" panose="05050102010706020507" pitchFamily="18" charset="2"/>
              </a:rPr>
              <a:t>Each stage contains between 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sym typeface="Symbol" panose="05050102010706020507" pitchFamily="18" charset="2"/>
              </a:rPr>
              <a:t>3 and 6 residual blocks</a:t>
            </a:r>
          </a:p>
          <a:p>
            <a:pPr marL="971550" lvl="1" indent="-342900">
              <a:buClr>
                <a:srgbClr val="3333CC">
                  <a:lumMod val="75000"/>
                </a:srgbClr>
              </a:buClr>
              <a:defRPr/>
            </a:pPr>
            <a:r>
              <a:rPr lang="en-US" sz="1400" dirty="0">
                <a:solidFill>
                  <a:schemeClr val="tx1">
                    <a:lumMod val="50000"/>
                  </a:schemeClr>
                </a:solidFill>
                <a:sym typeface="Symbol" panose="05050102010706020507" pitchFamily="18" charset="2"/>
              </a:rPr>
              <a:t>Each residual block consists of 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sym typeface="Symbol" panose="05050102010706020507" pitchFamily="18" charset="2"/>
              </a:rPr>
              <a:t>convolutions</a:t>
            </a:r>
            <a:r>
              <a:rPr lang="en-US" sz="1400" dirty="0">
                <a:solidFill>
                  <a:schemeClr val="tx1">
                    <a:lumMod val="50000"/>
                  </a:schemeClr>
                </a:solidFill>
                <a:sym typeface="Symbol" panose="05050102010706020507" pitchFamily="18" charset="2"/>
              </a:rPr>
              <a:t> and a 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sym typeface="Symbol" panose="05050102010706020507" pitchFamily="18" charset="2"/>
              </a:rPr>
              <a:t>skip connection</a:t>
            </a:r>
            <a:endParaRPr lang="en-US" sz="1600" dirty="0">
              <a:solidFill>
                <a:schemeClr val="tx1">
                  <a:lumMod val="50000"/>
                </a:schemeClr>
              </a:solidFill>
              <a:sym typeface="Symbol" panose="05050102010706020507" pitchFamily="18" charset="2"/>
            </a:endParaRPr>
          </a:p>
          <a:p>
            <a:pPr marL="285750" indent="-342900">
              <a:spcBef>
                <a:spcPts val="1800"/>
              </a:spcBef>
              <a:buClr>
                <a:srgbClr val="3333CC">
                  <a:lumMod val="75000"/>
                </a:srgbClr>
              </a:buClr>
              <a:defRPr/>
            </a:pP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sym typeface="Symbol" panose="05050102010706020507" pitchFamily="18" charset="2"/>
              </a:rPr>
              <a:t>8.78 10</a:t>
            </a:r>
            <a:r>
              <a:rPr lang="en-US" sz="1600" b="1" baseline="30000" dirty="0">
                <a:solidFill>
                  <a:schemeClr val="tx1">
                    <a:lumMod val="50000"/>
                  </a:schemeClr>
                </a:solidFill>
                <a:sym typeface="Symbol" panose="05050102010706020507" pitchFamily="18" charset="2"/>
              </a:rPr>
              <a:t>6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sym typeface="Symbol" panose="05050102010706020507" pitchFamily="18" charset="2"/>
              </a:rPr>
              <a:t>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sym typeface="Symbol" panose="05050102010706020507" pitchFamily="18" charset="2"/>
              </a:rPr>
              <a:t>2D-convolution operations</a:t>
            </a:r>
          </a:p>
          <a:p>
            <a:pPr marL="514350" indent="-34290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514350" indent="-34290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514350" indent="-34290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514350" indent="-34290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514350" indent="-34290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514350" indent="-34290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514350" indent="-34290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514350" indent="-34290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514350" indent="-34290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171450" indent="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None/>
              <a:defRPr/>
            </a:pPr>
            <a:endParaRPr lang="en-US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971550" lvl="1" indent="-34290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971550" lvl="1" indent="-34290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514350" indent="-34290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514350" indent="-34290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514350" indent="-34290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514350" indent="-34290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buFont typeface="Wingdings" panose="05000000000000000000" pitchFamily="2" charset="2"/>
              <a:buChar char="q"/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171450" defTabSz="914400">
              <a:spcBef>
                <a:spcPts val="600"/>
              </a:spcBef>
              <a:buClr>
                <a:srgbClr val="3333CC">
                  <a:lumMod val="75000"/>
                </a:srgbClr>
              </a:buClr>
              <a:defRPr/>
            </a:pPr>
            <a:endParaRPr lang="en-US" sz="16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7A8B5-74E7-420C-F660-A74856FA5F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7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8F6A739-B897-0B79-440D-3F048BDEE33B}"/>
              </a:ext>
            </a:extLst>
          </p:cNvPr>
          <p:cNvCxnSpPr>
            <a:cxnSpLocks/>
          </p:cNvCxnSpPr>
          <p:nvPr/>
        </p:nvCxnSpPr>
        <p:spPr bwMode="auto">
          <a:xfrm flipV="1">
            <a:off x="9159193" y="4274904"/>
            <a:ext cx="305575" cy="570593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none" w="sm" len="sm"/>
            <a:tailEnd type="none" w="sm" len="sm"/>
          </a:ln>
          <a:effectLst/>
        </p:spPr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E60BDE5B-3DEF-1E82-38E0-BE4623A92133}"/>
              </a:ext>
            </a:extLst>
          </p:cNvPr>
          <p:cNvCxnSpPr>
            <a:cxnSpLocks/>
          </p:cNvCxnSpPr>
          <p:nvPr/>
        </p:nvCxnSpPr>
        <p:spPr>
          <a:xfrm flipH="1">
            <a:off x="8785860" y="1101354"/>
            <a:ext cx="547794" cy="3523986"/>
          </a:xfrm>
          <a:prstGeom prst="line">
            <a:avLst/>
          </a:prstGeom>
          <a:noFill/>
          <a:ln w="9525" cap="flat" cmpd="sng" algn="ctr">
            <a:solidFill>
              <a:srgbClr val="000000">
                <a:shade val="95000"/>
                <a:satMod val="105000"/>
              </a:srgbClr>
            </a:solidFill>
            <a:prstDash val="solid"/>
            <a:headEnd type="none" w="sm" len="sm"/>
            <a:tailEnd type="none" w="sm" len="sm"/>
          </a:ln>
          <a:effectLst/>
        </p:spPr>
      </p:cxn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8662FBEB-F70A-4A77-A3BA-86BF75F36637}"/>
              </a:ext>
            </a:extLst>
          </p:cNvPr>
          <p:cNvGrpSpPr/>
          <p:nvPr/>
        </p:nvGrpSpPr>
        <p:grpSpPr>
          <a:xfrm>
            <a:off x="9464037" y="662037"/>
            <a:ext cx="2608062" cy="3841556"/>
            <a:chOff x="9464037" y="662037"/>
            <a:chExt cx="2608062" cy="3841556"/>
          </a:xfrm>
        </p:grpSpPr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DF3A8EF6-8828-1F3D-396F-6EB663926333}"/>
                </a:ext>
              </a:extLst>
            </p:cNvPr>
            <p:cNvCxnSpPr>
              <a:cxnSpLocks/>
              <a:endCxn id="109" idx="0"/>
            </p:cNvCxnSpPr>
            <p:nvPr/>
          </p:nvCxnSpPr>
          <p:spPr bwMode="auto">
            <a:xfrm>
              <a:off x="10018083" y="3381830"/>
              <a:ext cx="27748" cy="184202"/>
            </a:xfrm>
            <a:prstGeom prst="straightConnector1">
              <a:avLst/>
            </a:prstGeom>
            <a:solidFill>
              <a:srgbClr val="00CC9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triangle"/>
            </a:ln>
          </p:spPr>
        </p:cxn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3F91F30F-E3DF-7213-7DC3-2E3153E5B032}"/>
                </a:ext>
              </a:extLst>
            </p:cNvPr>
            <p:cNvSpPr/>
            <p:nvPr/>
          </p:nvSpPr>
          <p:spPr bwMode="auto">
            <a:xfrm>
              <a:off x="9661600" y="1714512"/>
              <a:ext cx="681872" cy="131200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Batch_norm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864EE108-0DE4-F71D-26E4-2231EC098B96}"/>
                </a:ext>
              </a:extLst>
            </p:cNvPr>
            <p:cNvCxnSpPr>
              <a:cxnSpLocks/>
              <a:stCxn id="106" idx="2"/>
              <a:endCxn id="90" idx="0"/>
            </p:cNvCxnSpPr>
            <p:nvPr/>
          </p:nvCxnSpPr>
          <p:spPr bwMode="auto">
            <a:xfrm flipH="1">
              <a:off x="10002536" y="1388584"/>
              <a:ext cx="42366" cy="325928"/>
            </a:xfrm>
            <a:prstGeom prst="straightConnector1">
              <a:avLst/>
            </a:prstGeom>
            <a:solidFill>
              <a:srgbClr val="00CC9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triangle"/>
            </a:ln>
          </p:spPr>
        </p:cxn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71433DC2-17BF-00D5-C5D9-B1D42603C92B}"/>
                </a:ext>
              </a:extLst>
            </p:cNvPr>
            <p:cNvCxnSpPr>
              <a:cxnSpLocks/>
              <a:stCxn id="107" idx="2"/>
              <a:endCxn id="91" idx="0"/>
            </p:cNvCxnSpPr>
            <p:nvPr/>
          </p:nvCxnSpPr>
          <p:spPr bwMode="auto">
            <a:xfrm>
              <a:off x="10044901" y="2103098"/>
              <a:ext cx="0" cy="151877"/>
            </a:xfrm>
            <a:prstGeom prst="straightConnector1">
              <a:avLst/>
            </a:prstGeom>
            <a:solidFill>
              <a:srgbClr val="00CC9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triangle"/>
            </a:ln>
          </p:spPr>
        </p:cxn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70CD6A4A-2BB5-6963-46ED-BB1A6774F28D}"/>
                </a:ext>
              </a:extLst>
            </p:cNvPr>
            <p:cNvCxnSpPr>
              <a:cxnSpLocks/>
              <a:stCxn id="108" idx="2"/>
            </p:cNvCxnSpPr>
            <p:nvPr/>
          </p:nvCxnSpPr>
          <p:spPr bwMode="auto">
            <a:xfrm flipH="1">
              <a:off x="9990915" y="2887799"/>
              <a:ext cx="51492" cy="178870"/>
            </a:xfrm>
            <a:prstGeom prst="straightConnector1">
              <a:avLst/>
            </a:prstGeom>
            <a:solidFill>
              <a:srgbClr val="00CC9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triangle"/>
            </a:ln>
          </p:spPr>
        </p:cxn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87F734E-8BA0-A2DE-4FF8-13A1C8D69F0A}"/>
                </a:ext>
              </a:extLst>
            </p:cNvPr>
            <p:cNvSpPr/>
            <p:nvPr/>
          </p:nvSpPr>
          <p:spPr bwMode="auto">
            <a:xfrm>
              <a:off x="9595987" y="2320953"/>
              <a:ext cx="654824" cy="119582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Batch_norm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0F13DE2F-A765-54ED-DE86-345AC9195805}"/>
                </a:ext>
              </a:extLst>
            </p:cNvPr>
            <p:cNvCxnSpPr>
              <a:cxnSpLocks/>
              <a:stCxn id="111" idx="2"/>
              <a:endCxn id="96" idx="0"/>
            </p:cNvCxnSpPr>
            <p:nvPr/>
          </p:nvCxnSpPr>
          <p:spPr bwMode="auto">
            <a:xfrm flipH="1" flipV="1">
              <a:off x="9923399" y="2320953"/>
              <a:ext cx="1068371" cy="37934"/>
            </a:xfrm>
            <a:prstGeom prst="straightConnector1">
              <a:avLst/>
            </a:prstGeom>
            <a:solidFill>
              <a:srgbClr val="00CC99"/>
            </a:solidFill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triangle"/>
            </a:ln>
          </p:spPr>
        </p:cxn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3A602A16-AC56-9AAD-4B72-5D45EB9E1A3A}"/>
                </a:ext>
              </a:extLst>
            </p:cNvPr>
            <p:cNvGrpSpPr/>
            <p:nvPr/>
          </p:nvGrpSpPr>
          <p:grpSpPr>
            <a:xfrm>
              <a:off x="9464037" y="662037"/>
              <a:ext cx="2608062" cy="3841556"/>
              <a:chOff x="8432066" y="762029"/>
              <a:chExt cx="2608062" cy="3841556"/>
            </a:xfrm>
          </p:grpSpPr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FDC3B080-02CA-11F9-E6E3-02B66E076D76}"/>
                  </a:ext>
                </a:extLst>
              </p:cNvPr>
              <p:cNvSpPr txBox="1"/>
              <p:nvPr/>
            </p:nvSpPr>
            <p:spPr bwMode="auto">
              <a:xfrm>
                <a:off x="8432066" y="762029"/>
                <a:ext cx="20441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Residual block input</a:t>
                </a:r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3A495424-780C-1503-B8E9-4C52A531BC97}"/>
                  </a:ext>
                </a:extLst>
              </p:cNvPr>
              <p:cNvGrpSpPr/>
              <p:nvPr/>
            </p:nvGrpSpPr>
            <p:grpSpPr>
              <a:xfrm>
                <a:off x="8432797" y="988648"/>
                <a:ext cx="1963875" cy="3268442"/>
                <a:chOff x="5697575" y="2352491"/>
                <a:chExt cx="2555961" cy="4624227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C1DC5ABB-7DCA-8435-0BBD-488A55BCDBCD}"/>
                    </a:ext>
                  </a:extLst>
                </p:cNvPr>
                <p:cNvSpPr/>
                <p:nvPr/>
              </p:nvSpPr>
              <p:spPr bwMode="auto">
                <a:xfrm>
                  <a:off x="5697575" y="2653419"/>
                  <a:ext cx="2555961" cy="4323299"/>
                </a:xfrm>
                <a:prstGeom prst="rect">
                  <a:avLst/>
                </a:prstGeom>
                <a:solidFill>
                  <a:srgbClr val="FF0000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4F9A532F-42DF-7EAE-52D5-117ECA63CDB5}"/>
                    </a:ext>
                  </a:extLst>
                </p:cNvPr>
                <p:cNvSpPr/>
                <p:nvPr/>
              </p:nvSpPr>
              <p:spPr bwMode="auto">
                <a:xfrm>
                  <a:off x="7165714" y="3946417"/>
                  <a:ext cx="1025125" cy="1365718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rtlCol="0" anchor="ctr"/>
                <a:lstStyle/>
                <a:p>
                  <a:pPr algn="ctr" defTabSz="914400"/>
                  <a:endParaRPr lang="en-US" sz="1000" kern="0">
                    <a:solidFill>
                      <a:srgbClr val="000000"/>
                    </a:solidFill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05" name="Rectangle 104">
                  <a:extLst>
                    <a:ext uri="{FF2B5EF4-FFF2-40B4-BE49-F238E27FC236}">
                      <a16:creationId xmlns:a16="http://schemas.microsoft.com/office/drawing/2014/main" id="{F9FF3534-453A-00EB-B731-6FDD9AF576BE}"/>
                    </a:ext>
                  </a:extLst>
                </p:cNvPr>
                <p:cNvSpPr/>
                <p:nvPr/>
              </p:nvSpPr>
              <p:spPr bwMode="auto">
                <a:xfrm>
                  <a:off x="5827237" y="2759979"/>
                  <a:ext cx="1250749" cy="3311731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06" name="Rectangle 105">
                  <a:extLst>
                    <a:ext uri="{FF2B5EF4-FFF2-40B4-BE49-F238E27FC236}">
                      <a16:creationId xmlns:a16="http://schemas.microsoft.com/office/drawing/2014/main" id="{273F354B-33EB-9C36-139F-1CD8AB82337F}"/>
                    </a:ext>
                  </a:extLst>
                </p:cNvPr>
                <p:cNvSpPr/>
                <p:nvPr/>
              </p:nvSpPr>
              <p:spPr bwMode="auto">
                <a:xfrm>
                  <a:off x="5993078" y="2900798"/>
                  <a:ext cx="919068" cy="158996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/>
                    </a:rPr>
                    <a:t>CONV</a:t>
                  </a:r>
                </a:p>
              </p:txBody>
            </p:sp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F5811670-A148-D37D-F887-8F677196556B}"/>
                    </a:ext>
                  </a:extLst>
                </p:cNvPr>
                <p:cNvSpPr/>
                <p:nvPr/>
              </p:nvSpPr>
              <p:spPr bwMode="auto">
                <a:xfrm>
                  <a:off x="5993079" y="3935831"/>
                  <a:ext cx="919064" cy="134867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/>
                    </a:rPr>
                    <a:t>CONV</a:t>
                  </a:r>
                </a:p>
              </p:txBody>
            </p:sp>
            <p:sp>
              <p:nvSpPr>
                <p:cNvPr id="108" name="Rectangle 107">
                  <a:extLst>
                    <a:ext uri="{FF2B5EF4-FFF2-40B4-BE49-F238E27FC236}">
                      <a16:creationId xmlns:a16="http://schemas.microsoft.com/office/drawing/2014/main" id="{63E0E7F5-F254-4360-2914-17C9ABDBBCCE}"/>
                    </a:ext>
                  </a:extLst>
                </p:cNvPr>
                <p:cNvSpPr/>
                <p:nvPr/>
              </p:nvSpPr>
              <p:spPr bwMode="auto">
                <a:xfrm>
                  <a:off x="5989833" y="5020232"/>
                  <a:ext cx="919064" cy="160669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/>
                    </a:rPr>
                    <a:t>CONV</a:t>
                  </a:r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B75C0D50-6C42-6CB4-8AEA-B741EFAD501C}"/>
                    </a:ext>
                  </a:extLst>
                </p:cNvPr>
                <p:cNvSpPr/>
                <p:nvPr/>
              </p:nvSpPr>
              <p:spPr bwMode="auto">
                <a:xfrm>
                  <a:off x="6252108" y="6140472"/>
                  <a:ext cx="403429" cy="313431"/>
                </a:xfrm>
                <a:prstGeom prst="ellipse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818D6200-B4DD-1FC6-677A-C1651E7EBE79}"/>
                    </a:ext>
                  </a:extLst>
                </p:cNvPr>
                <p:cNvSpPr/>
                <p:nvPr/>
              </p:nvSpPr>
              <p:spPr bwMode="auto">
                <a:xfrm>
                  <a:off x="5993079" y="3600015"/>
                  <a:ext cx="919066" cy="141018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/>
                    </a:rPr>
                    <a:t>RELU</a:t>
                  </a:r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987C29F7-58EE-5F08-790A-C9AA5F988351}"/>
                    </a:ext>
                  </a:extLst>
                </p:cNvPr>
                <p:cNvSpPr/>
                <p:nvPr/>
              </p:nvSpPr>
              <p:spPr bwMode="auto">
                <a:xfrm>
                  <a:off x="7225420" y="4290662"/>
                  <a:ext cx="919063" cy="141928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/>
                    </a:rPr>
                    <a:t>CONV</a:t>
                  </a:r>
                </a:p>
              </p:txBody>
            </p:sp>
            <p:sp>
              <p:nvSpPr>
                <p:cNvPr id="112" name="Plus Sign 111">
                  <a:extLst>
                    <a:ext uri="{FF2B5EF4-FFF2-40B4-BE49-F238E27FC236}">
                      <a16:creationId xmlns:a16="http://schemas.microsoft.com/office/drawing/2014/main" id="{1B938BE8-DAA6-54B4-70D9-A50BDD92B6CC}"/>
                    </a:ext>
                  </a:extLst>
                </p:cNvPr>
                <p:cNvSpPr/>
                <p:nvPr/>
              </p:nvSpPr>
              <p:spPr bwMode="auto">
                <a:xfrm>
                  <a:off x="6263444" y="6149799"/>
                  <a:ext cx="372396" cy="289319"/>
                </a:xfrm>
                <a:prstGeom prst="mathPlus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/>
                  </a:endParaRPr>
                </a:p>
              </p:txBody>
            </p: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DCCAC0D6-4AB9-6698-27E7-D83866EE9E6B}"/>
                    </a:ext>
                  </a:extLst>
                </p:cNvPr>
                <p:cNvSpPr/>
                <p:nvPr/>
              </p:nvSpPr>
              <p:spPr bwMode="auto">
                <a:xfrm>
                  <a:off x="5993079" y="4643431"/>
                  <a:ext cx="919064" cy="138987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/>
                    </a:rPr>
                    <a:t>RELU</a:t>
                  </a:r>
                </a:p>
              </p:txBody>
            </p:sp>
            <p:cxnSp>
              <p:nvCxnSpPr>
                <p:cNvPr id="115" name="Straight Arrow Connector 114">
                  <a:extLst>
                    <a:ext uri="{FF2B5EF4-FFF2-40B4-BE49-F238E27FC236}">
                      <a16:creationId xmlns:a16="http://schemas.microsoft.com/office/drawing/2014/main" id="{06208CD9-6001-4262-B7EC-2BF436CBE4E6}"/>
                    </a:ext>
                  </a:extLst>
                </p:cNvPr>
                <p:cNvCxnSpPr>
                  <a:cxnSpLocks/>
                  <a:stCxn id="169" idx="2"/>
                  <a:endCxn id="110" idx="0"/>
                </p:cNvCxnSpPr>
                <p:nvPr/>
              </p:nvCxnSpPr>
              <p:spPr bwMode="auto">
                <a:xfrm>
                  <a:off x="6452613" y="3400825"/>
                  <a:ext cx="0" cy="199190"/>
                </a:xfrm>
                <a:prstGeom prst="straightConnector1">
                  <a:avLst/>
                </a:prstGeom>
                <a:solidFill>
                  <a:srgbClr val="00CC9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/>
                </a:ln>
              </p:spPr>
            </p:cxnSp>
            <p:cxnSp>
              <p:nvCxnSpPr>
                <p:cNvPr id="116" name="Straight Arrow Connector 115">
                  <a:extLst>
                    <a:ext uri="{FF2B5EF4-FFF2-40B4-BE49-F238E27FC236}">
                      <a16:creationId xmlns:a16="http://schemas.microsoft.com/office/drawing/2014/main" id="{6180110D-DE64-C751-73C8-B55A91E8A3B9}"/>
                    </a:ext>
                  </a:extLst>
                </p:cNvPr>
                <p:cNvCxnSpPr>
                  <a:cxnSpLocks/>
                  <a:stCxn id="110" idx="2"/>
                  <a:endCxn id="107" idx="0"/>
                </p:cNvCxnSpPr>
                <p:nvPr/>
              </p:nvCxnSpPr>
              <p:spPr bwMode="auto">
                <a:xfrm flipH="1">
                  <a:off x="6452612" y="3741033"/>
                  <a:ext cx="1" cy="194798"/>
                </a:xfrm>
                <a:prstGeom prst="straightConnector1">
                  <a:avLst/>
                </a:prstGeom>
                <a:solidFill>
                  <a:srgbClr val="00CC9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/>
                </a:ln>
              </p:spPr>
            </p:cxnSp>
            <p:cxnSp>
              <p:nvCxnSpPr>
                <p:cNvPr id="117" name="Straight Arrow Connector 116">
                  <a:extLst>
                    <a:ext uri="{FF2B5EF4-FFF2-40B4-BE49-F238E27FC236}">
                      <a16:creationId xmlns:a16="http://schemas.microsoft.com/office/drawing/2014/main" id="{9ADCD7D8-EC76-11C3-8CD0-F8D694B35D8D}"/>
                    </a:ext>
                  </a:extLst>
                </p:cNvPr>
                <p:cNvCxnSpPr>
                  <a:cxnSpLocks/>
                  <a:stCxn id="91" idx="2"/>
                  <a:endCxn id="113" idx="0"/>
                </p:cNvCxnSpPr>
                <p:nvPr/>
              </p:nvCxnSpPr>
              <p:spPr bwMode="auto">
                <a:xfrm>
                  <a:off x="6452612" y="4427503"/>
                  <a:ext cx="0" cy="215928"/>
                </a:xfrm>
                <a:prstGeom prst="straightConnector1">
                  <a:avLst/>
                </a:prstGeom>
                <a:solidFill>
                  <a:srgbClr val="00CC9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/>
                </a:ln>
              </p:spPr>
            </p:cxnSp>
            <p:cxnSp>
              <p:nvCxnSpPr>
                <p:cNvPr id="118" name="Straight Arrow Connector 117">
                  <a:extLst>
                    <a:ext uri="{FF2B5EF4-FFF2-40B4-BE49-F238E27FC236}">
                      <a16:creationId xmlns:a16="http://schemas.microsoft.com/office/drawing/2014/main" id="{08F20A50-4B04-CBB8-2383-4C93B4AC193B}"/>
                    </a:ext>
                  </a:extLst>
                </p:cNvPr>
                <p:cNvCxnSpPr>
                  <a:cxnSpLocks/>
                  <a:stCxn id="113" idx="2"/>
                  <a:endCxn id="108" idx="0"/>
                </p:cNvCxnSpPr>
                <p:nvPr/>
              </p:nvCxnSpPr>
              <p:spPr bwMode="auto">
                <a:xfrm flipH="1">
                  <a:off x="6449366" y="4782418"/>
                  <a:ext cx="3246" cy="237814"/>
                </a:xfrm>
                <a:prstGeom prst="straightConnector1">
                  <a:avLst/>
                </a:prstGeom>
                <a:solidFill>
                  <a:srgbClr val="00CC9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/>
                </a:ln>
              </p:spPr>
            </p:cxnSp>
            <p:cxnSp>
              <p:nvCxnSpPr>
                <p:cNvPr id="119" name="Straight Arrow Connector 118">
                  <a:extLst>
                    <a:ext uri="{FF2B5EF4-FFF2-40B4-BE49-F238E27FC236}">
                      <a16:creationId xmlns:a16="http://schemas.microsoft.com/office/drawing/2014/main" id="{94681731-DBFB-4B3D-9713-114C5AA57D13}"/>
                    </a:ext>
                  </a:extLst>
                </p:cNvPr>
                <p:cNvCxnSpPr>
                  <a:cxnSpLocks/>
                  <a:stCxn id="109" idx="4"/>
                  <a:endCxn id="261" idx="0"/>
                </p:cNvCxnSpPr>
                <p:nvPr/>
              </p:nvCxnSpPr>
              <p:spPr bwMode="auto">
                <a:xfrm flipH="1">
                  <a:off x="6448762" y="6453903"/>
                  <a:ext cx="5061" cy="234015"/>
                </a:xfrm>
                <a:prstGeom prst="straightConnector1">
                  <a:avLst/>
                </a:prstGeom>
                <a:solidFill>
                  <a:srgbClr val="00CC9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/>
                </a:ln>
              </p:spPr>
            </p:cxnSp>
            <p:cxnSp>
              <p:nvCxnSpPr>
                <p:cNvPr id="120" name="Straight Arrow Connector 119">
                  <a:extLst>
                    <a:ext uri="{FF2B5EF4-FFF2-40B4-BE49-F238E27FC236}">
                      <a16:creationId xmlns:a16="http://schemas.microsoft.com/office/drawing/2014/main" id="{A7C07667-D1E4-6CCD-EABF-EF55BAD8AF1A}"/>
                    </a:ext>
                  </a:extLst>
                </p:cNvPr>
                <p:cNvCxnSpPr>
                  <a:cxnSpLocks/>
                  <a:endCxn id="106" idx="0"/>
                </p:cNvCxnSpPr>
                <p:nvPr/>
              </p:nvCxnSpPr>
              <p:spPr bwMode="auto">
                <a:xfrm>
                  <a:off x="6448762" y="2352491"/>
                  <a:ext cx="3851" cy="548307"/>
                </a:xfrm>
                <a:prstGeom prst="straightConnector1">
                  <a:avLst/>
                </a:prstGeom>
                <a:solidFill>
                  <a:srgbClr val="00CC9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/>
                </a:ln>
              </p:spPr>
            </p:cxnSp>
            <p:cxnSp>
              <p:nvCxnSpPr>
                <p:cNvPr id="121" name="Connector: Elbow 120">
                  <a:extLst>
                    <a:ext uri="{FF2B5EF4-FFF2-40B4-BE49-F238E27FC236}">
                      <a16:creationId xmlns:a16="http://schemas.microsoft.com/office/drawing/2014/main" id="{5EA6DCE2-2B64-DB53-E088-C7E5A4DA5B6B}"/>
                    </a:ext>
                  </a:extLst>
                </p:cNvPr>
                <p:cNvCxnSpPr>
                  <a:cxnSpLocks/>
                  <a:endCxn id="111" idx="0"/>
                </p:cNvCxnSpPr>
                <p:nvPr/>
              </p:nvCxnSpPr>
              <p:spPr bwMode="auto">
                <a:xfrm rot="16200000" flipH="1">
                  <a:off x="6152768" y="2758476"/>
                  <a:ext cx="1827439" cy="1236928"/>
                </a:xfrm>
                <a:prstGeom prst="bentConnector3">
                  <a:avLst>
                    <a:gd name="adj1" fmla="val -440"/>
                  </a:avLst>
                </a:prstGeom>
                <a:solidFill>
                  <a:srgbClr val="00CC9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/>
                </a:ln>
              </p:spPr>
            </p:cxnSp>
            <p:cxnSp>
              <p:nvCxnSpPr>
                <p:cNvPr id="122" name="Connector: Elbow 121">
                  <a:extLst>
                    <a:ext uri="{FF2B5EF4-FFF2-40B4-BE49-F238E27FC236}">
                      <a16:creationId xmlns:a16="http://schemas.microsoft.com/office/drawing/2014/main" id="{7F22D09D-A9BF-5F6D-13AF-19C1CB80E94D}"/>
                    </a:ext>
                  </a:extLst>
                </p:cNvPr>
                <p:cNvCxnSpPr>
                  <a:cxnSpLocks/>
                  <a:stCxn id="202" idx="2"/>
                  <a:endCxn id="109" idx="6"/>
                </p:cNvCxnSpPr>
                <p:nvPr/>
              </p:nvCxnSpPr>
              <p:spPr bwMode="auto">
                <a:xfrm rot="5400000">
                  <a:off x="6410181" y="5020360"/>
                  <a:ext cx="1522185" cy="1031470"/>
                </a:xfrm>
                <a:prstGeom prst="bentConnector2">
                  <a:avLst/>
                </a:prstGeom>
                <a:solidFill>
                  <a:srgbClr val="00CC9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/>
                </a:ln>
              </p:spPr>
            </p:cxnSp>
            <p:sp>
              <p:nvSpPr>
                <p:cNvPr id="200" name="Rectangle 199">
                  <a:extLst>
                    <a:ext uri="{FF2B5EF4-FFF2-40B4-BE49-F238E27FC236}">
                      <a16:creationId xmlns:a16="http://schemas.microsoft.com/office/drawing/2014/main" id="{01748641-57BA-3B70-CF45-1345140DB58C}"/>
                    </a:ext>
                  </a:extLst>
                </p:cNvPr>
                <p:cNvSpPr/>
                <p:nvPr/>
              </p:nvSpPr>
              <p:spPr bwMode="auto">
                <a:xfrm>
                  <a:off x="5989229" y="5733792"/>
                  <a:ext cx="919064" cy="138987"/>
                </a:xfrm>
                <a:prstGeom prst="rect">
                  <a:avLst/>
                </a:prstGeom>
                <a:noFill/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/>
                    </a:rPr>
                    <a:t>RELU</a:t>
                  </a:r>
                </a:p>
              </p:txBody>
            </p:sp>
            <p:cxnSp>
              <p:nvCxnSpPr>
                <p:cNvPr id="235" name="Straight Arrow Connector 234">
                  <a:extLst>
                    <a:ext uri="{FF2B5EF4-FFF2-40B4-BE49-F238E27FC236}">
                      <a16:creationId xmlns:a16="http://schemas.microsoft.com/office/drawing/2014/main" id="{B7CAAF8F-85A4-E11E-990D-B0F78BC0A573}"/>
                    </a:ext>
                  </a:extLst>
                </p:cNvPr>
                <p:cNvCxnSpPr>
                  <a:cxnSpLocks/>
                  <a:stCxn id="106" idx="2"/>
                  <a:endCxn id="169" idx="0"/>
                </p:cNvCxnSpPr>
                <p:nvPr/>
              </p:nvCxnSpPr>
              <p:spPr bwMode="auto">
                <a:xfrm>
                  <a:off x="6452613" y="3059795"/>
                  <a:ext cx="0" cy="198815"/>
                </a:xfrm>
                <a:prstGeom prst="straightConnector1">
                  <a:avLst/>
                </a:prstGeom>
                <a:solidFill>
                  <a:srgbClr val="00CC9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/>
                </a:ln>
              </p:spPr>
            </p:cxnSp>
            <p:cxnSp>
              <p:nvCxnSpPr>
                <p:cNvPr id="238" name="Straight Arrow Connector 237">
                  <a:extLst>
                    <a:ext uri="{FF2B5EF4-FFF2-40B4-BE49-F238E27FC236}">
                      <a16:creationId xmlns:a16="http://schemas.microsoft.com/office/drawing/2014/main" id="{2706FF55-FE51-5149-049B-E650E5E3BB6D}"/>
                    </a:ext>
                  </a:extLst>
                </p:cNvPr>
                <p:cNvCxnSpPr>
                  <a:cxnSpLocks/>
                  <a:stCxn id="107" idx="2"/>
                  <a:endCxn id="91" idx="0"/>
                </p:cNvCxnSpPr>
                <p:nvPr/>
              </p:nvCxnSpPr>
              <p:spPr bwMode="auto">
                <a:xfrm>
                  <a:off x="6452612" y="4070698"/>
                  <a:ext cx="0" cy="214877"/>
                </a:xfrm>
                <a:prstGeom prst="straightConnector1">
                  <a:avLst/>
                </a:prstGeom>
                <a:solidFill>
                  <a:srgbClr val="00CC9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/>
                </a:ln>
              </p:spPr>
            </p:cxnSp>
            <p:cxnSp>
              <p:nvCxnSpPr>
                <p:cNvPr id="241" name="Straight Arrow Connector 240">
                  <a:extLst>
                    <a:ext uri="{FF2B5EF4-FFF2-40B4-BE49-F238E27FC236}">
                      <a16:creationId xmlns:a16="http://schemas.microsoft.com/office/drawing/2014/main" id="{57ED7705-9377-4419-4D9A-E8A5F3ABB050}"/>
                    </a:ext>
                  </a:extLst>
                </p:cNvPr>
                <p:cNvCxnSpPr>
                  <a:cxnSpLocks/>
                  <a:stCxn id="108" idx="2"/>
                  <a:endCxn id="201" idx="0"/>
                </p:cNvCxnSpPr>
                <p:nvPr/>
              </p:nvCxnSpPr>
              <p:spPr bwMode="auto">
                <a:xfrm flipH="1">
                  <a:off x="6448762" y="5180901"/>
                  <a:ext cx="604" cy="192632"/>
                </a:xfrm>
                <a:prstGeom prst="straightConnector1">
                  <a:avLst/>
                </a:prstGeom>
                <a:solidFill>
                  <a:srgbClr val="00CC9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/>
                </a:ln>
              </p:spPr>
            </p:cxnSp>
            <p:cxnSp>
              <p:nvCxnSpPr>
                <p:cNvPr id="244" name="Straight Arrow Connector 243">
                  <a:extLst>
                    <a:ext uri="{FF2B5EF4-FFF2-40B4-BE49-F238E27FC236}">
                      <a16:creationId xmlns:a16="http://schemas.microsoft.com/office/drawing/2014/main" id="{87EE7CA1-E0CB-64D7-FAFF-D0F879DC95DC}"/>
                    </a:ext>
                  </a:extLst>
                </p:cNvPr>
                <p:cNvCxnSpPr>
                  <a:cxnSpLocks/>
                  <a:stCxn id="201" idx="2"/>
                  <a:endCxn id="200" idx="0"/>
                </p:cNvCxnSpPr>
                <p:nvPr/>
              </p:nvCxnSpPr>
              <p:spPr bwMode="auto">
                <a:xfrm>
                  <a:off x="6448762" y="5515461"/>
                  <a:ext cx="0" cy="218331"/>
                </a:xfrm>
                <a:prstGeom prst="straightConnector1">
                  <a:avLst/>
                </a:prstGeom>
                <a:solidFill>
                  <a:srgbClr val="00CC9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/>
                </a:ln>
              </p:spPr>
            </p:cxnSp>
            <p:sp>
              <p:nvSpPr>
                <p:cNvPr id="261" name="Rectangle 260">
                  <a:extLst>
                    <a:ext uri="{FF2B5EF4-FFF2-40B4-BE49-F238E27FC236}">
                      <a16:creationId xmlns:a16="http://schemas.microsoft.com/office/drawing/2014/main" id="{96B1F248-EF9B-8EB2-951E-C2DD33E22DDC}"/>
                    </a:ext>
                  </a:extLst>
                </p:cNvPr>
                <p:cNvSpPr/>
                <p:nvPr/>
              </p:nvSpPr>
              <p:spPr bwMode="auto">
                <a:xfrm>
                  <a:off x="5989228" y="6687918"/>
                  <a:ext cx="919066" cy="151151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7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ＭＳ Ｐゴシック"/>
                    </a:rPr>
                    <a:t>RELU</a:t>
                  </a:r>
                </a:p>
              </p:txBody>
            </p:sp>
            <p:cxnSp>
              <p:nvCxnSpPr>
                <p:cNvPr id="299" name="Straight Arrow Connector 298">
                  <a:extLst>
                    <a:ext uri="{FF2B5EF4-FFF2-40B4-BE49-F238E27FC236}">
                      <a16:creationId xmlns:a16="http://schemas.microsoft.com/office/drawing/2014/main" id="{44F76F3E-DA64-39D7-C01C-1D89297BFA87}"/>
                    </a:ext>
                  </a:extLst>
                </p:cNvPr>
                <p:cNvCxnSpPr>
                  <a:cxnSpLocks/>
                  <a:stCxn id="200" idx="2"/>
                  <a:endCxn id="109" idx="0"/>
                </p:cNvCxnSpPr>
                <p:nvPr/>
              </p:nvCxnSpPr>
              <p:spPr bwMode="auto">
                <a:xfrm>
                  <a:off x="6448762" y="5872778"/>
                  <a:ext cx="5061" cy="267693"/>
                </a:xfrm>
                <a:prstGeom prst="straightConnector1">
                  <a:avLst/>
                </a:prstGeom>
                <a:solidFill>
                  <a:srgbClr val="00CC9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/>
                </a:ln>
              </p:spPr>
            </p:cxnSp>
            <p:cxnSp>
              <p:nvCxnSpPr>
                <p:cNvPr id="324" name="Straight Arrow Connector 323">
                  <a:extLst>
                    <a:ext uri="{FF2B5EF4-FFF2-40B4-BE49-F238E27FC236}">
                      <a16:creationId xmlns:a16="http://schemas.microsoft.com/office/drawing/2014/main" id="{A1A89A90-B83F-D7D3-4BBE-4443CD05F166}"/>
                    </a:ext>
                  </a:extLst>
                </p:cNvPr>
                <p:cNvCxnSpPr>
                  <a:cxnSpLocks/>
                  <a:stCxn id="111" idx="2"/>
                  <a:endCxn id="202" idx="0"/>
                </p:cNvCxnSpPr>
                <p:nvPr/>
              </p:nvCxnSpPr>
              <p:spPr bwMode="auto">
                <a:xfrm>
                  <a:off x="7684952" y="4432591"/>
                  <a:ext cx="2055" cy="200484"/>
                </a:xfrm>
                <a:prstGeom prst="straightConnector1">
                  <a:avLst/>
                </a:prstGeom>
                <a:solidFill>
                  <a:srgbClr val="00CC99"/>
                </a:solidFill>
                <a:ln w="12700" cap="flat" cmpd="sng" algn="ctr">
                  <a:solidFill>
                    <a:srgbClr val="000000"/>
                  </a:solidFill>
                  <a:prstDash val="solid"/>
                  <a:round/>
                  <a:headEnd type="none" w="sm" len="sm"/>
                  <a:tailEnd type="triangle"/>
                </a:ln>
              </p:spPr>
            </p:cxnSp>
          </p:grp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84A05C86-DC2A-602C-7D57-D5CCB9539FF6}"/>
                  </a:ext>
                </a:extLst>
              </p:cNvPr>
              <p:cNvSpPr txBox="1"/>
              <p:nvPr/>
            </p:nvSpPr>
            <p:spPr bwMode="auto">
              <a:xfrm rot="5400000">
                <a:off x="10087907" y="2652239"/>
                <a:ext cx="15966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Residual block</a:t>
                </a:r>
              </a:p>
            </p:txBody>
          </p:sp>
          <p:sp>
            <p:nvSpPr>
              <p:cNvPr id="100" name="Left Brace 99">
                <a:extLst>
                  <a:ext uri="{FF2B5EF4-FFF2-40B4-BE49-F238E27FC236}">
                    <a16:creationId xmlns:a16="http://schemas.microsoft.com/office/drawing/2014/main" id="{0836E92B-4530-10A7-B4A5-3806177FE8D3}"/>
                  </a:ext>
                </a:extLst>
              </p:cNvPr>
              <p:cNvSpPr/>
              <p:nvPr/>
            </p:nvSpPr>
            <p:spPr bwMode="auto">
              <a:xfrm rot="10800000">
                <a:off x="10420517" y="1357523"/>
                <a:ext cx="336095" cy="2518553"/>
              </a:xfrm>
              <a:prstGeom prst="leftBrace">
                <a:avLst/>
              </a:prstGeom>
              <a:noFill/>
              <a:ln w="12700" cap="flat" cmpd="sng" algn="ctr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/>
                </a:endParaRPr>
              </a:p>
            </p:txBody>
          </p: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362221AA-D563-77DA-B7D9-B6FA23EB1B80}"/>
                  </a:ext>
                </a:extLst>
              </p:cNvPr>
              <p:cNvSpPr txBox="1"/>
              <p:nvPr/>
            </p:nvSpPr>
            <p:spPr bwMode="auto">
              <a:xfrm>
                <a:off x="8432066" y="4341975"/>
                <a:ext cx="204410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ＭＳ Ｐゴシック"/>
                  </a:rPr>
                  <a:t>Residual block output</a:t>
                </a:r>
              </a:p>
            </p:txBody>
          </p:sp>
        </p:grp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A997185-9D72-9BA4-D72E-A24FFE6DE328}"/>
                </a:ext>
              </a:extLst>
            </p:cNvPr>
            <p:cNvSpPr/>
            <p:nvPr/>
          </p:nvSpPr>
          <p:spPr bwMode="auto">
            <a:xfrm>
              <a:off x="9691819" y="2254975"/>
              <a:ext cx="706164" cy="100316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Batch_norm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91DA0637-ACEA-5B00-D024-7638079E2017}"/>
                </a:ext>
              </a:extLst>
            </p:cNvPr>
            <p:cNvSpPr/>
            <p:nvPr/>
          </p:nvSpPr>
          <p:spPr bwMode="auto">
            <a:xfrm>
              <a:off x="9693718" y="1529108"/>
              <a:ext cx="702367" cy="100518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Batch_norm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9B0559AA-C5E6-E3FA-BE1A-B17E9B36A547}"/>
                </a:ext>
              </a:extLst>
            </p:cNvPr>
            <p:cNvSpPr/>
            <p:nvPr/>
          </p:nvSpPr>
          <p:spPr bwMode="auto">
            <a:xfrm>
              <a:off x="9688861" y="3023953"/>
              <a:ext cx="706164" cy="100316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Batch_norm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E9EEF404-5B4D-6ACB-A5E1-59D7E8DA01B5}"/>
                </a:ext>
              </a:extLst>
            </p:cNvPr>
            <p:cNvSpPr/>
            <p:nvPr/>
          </p:nvSpPr>
          <p:spPr bwMode="auto">
            <a:xfrm>
              <a:off x="10640268" y="2500591"/>
              <a:ext cx="706164" cy="100316"/>
            </a:xfrm>
            <a:prstGeom prst="rect">
              <a:avLst/>
            </a:prstGeom>
            <a:noFill/>
            <a:ln w="12700" cap="flat" cmpd="sng" algn="ctr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/>
                </a:rPr>
                <a:t>Batch_norm</a:t>
              </a:r>
              <a:endPara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/>
              </a:endParaRPr>
            </a:p>
          </p:txBody>
        </p:sp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7D489E61-2B70-C0CC-F48D-352CAE280805}"/>
              </a:ext>
            </a:extLst>
          </p:cNvPr>
          <p:cNvGrpSpPr/>
          <p:nvPr/>
        </p:nvGrpSpPr>
        <p:grpSpPr>
          <a:xfrm>
            <a:off x="410331" y="3870270"/>
            <a:ext cx="10693311" cy="2258723"/>
            <a:chOff x="895350" y="4252269"/>
            <a:chExt cx="10693311" cy="225872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B1188A8D-2AD4-A59C-25E9-BF60F99DD0BD}"/>
                </a:ext>
              </a:extLst>
            </p:cNvPr>
            <p:cNvGrpSpPr/>
            <p:nvPr/>
          </p:nvGrpSpPr>
          <p:grpSpPr>
            <a:xfrm>
              <a:off x="895350" y="4252269"/>
              <a:ext cx="10693311" cy="2258723"/>
              <a:chOff x="838200" y="4359739"/>
              <a:chExt cx="10693311" cy="225872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30EFD4E5-75B9-CAB5-F4E4-DFE35762A0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5" t="5660" r="-45" b="22635"/>
              <a:stretch/>
            </p:blipFill>
            <p:spPr>
              <a:xfrm>
                <a:off x="838200" y="4674373"/>
                <a:ext cx="10693311" cy="1726747"/>
              </a:xfrm>
              <a:prstGeom prst="rect">
                <a:avLst/>
              </a:prstGeom>
            </p:spPr>
          </p:pic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9D8EF546-92FC-FB36-2526-ED0BA19E36DB}"/>
                  </a:ext>
                </a:extLst>
              </p:cNvPr>
              <p:cNvSpPr txBox="1"/>
              <p:nvPr/>
            </p:nvSpPr>
            <p:spPr bwMode="auto">
              <a:xfrm>
                <a:off x="5037552" y="4359739"/>
                <a:ext cx="2045841" cy="276999"/>
              </a:xfrm>
              <a:prstGeom prst="rect">
                <a:avLst/>
              </a:prstGeom>
              <a:noFill/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srgbClr val="000000"/>
                    </a:solidFill>
                    <a:latin typeface="Calibri"/>
                    <a:ea typeface="ＭＳ Ｐゴシック"/>
                  </a:rPr>
                  <a:t>Residual connections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ＭＳ Ｐゴシック"/>
                </a:endParaRP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0668BC43-688E-F2F7-79A8-0ED80DEF6DD6}"/>
                  </a:ext>
                </a:extLst>
              </p:cNvPr>
              <p:cNvSpPr txBox="1"/>
              <p:nvPr/>
            </p:nvSpPr>
            <p:spPr bwMode="auto">
              <a:xfrm>
                <a:off x="2663580" y="6341463"/>
                <a:ext cx="1041041" cy="276999"/>
              </a:xfrm>
              <a:prstGeom prst="rect">
                <a:avLst/>
              </a:prstGeom>
              <a:solidFill>
                <a:srgbClr val="11C1FF"/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schemeClr val="bg1"/>
                    </a:solidFill>
                    <a:latin typeface="Calibri"/>
                    <a:ea typeface="ＭＳ Ｐゴシック"/>
                  </a:rPr>
                  <a:t>Stage 1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ＭＳ Ｐゴシック"/>
                </a:endParaRP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65AA6313-60E5-B6B6-8C51-8E21C375F7C6}"/>
                  </a:ext>
                </a:extLst>
              </p:cNvPr>
              <p:cNvSpPr txBox="1"/>
              <p:nvPr/>
            </p:nvSpPr>
            <p:spPr bwMode="auto">
              <a:xfrm>
                <a:off x="4009356" y="6325537"/>
                <a:ext cx="1533491" cy="292925"/>
              </a:xfrm>
              <a:prstGeom prst="rect">
                <a:avLst/>
              </a:prstGeom>
              <a:solidFill>
                <a:srgbClr val="00B050"/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schemeClr val="bg1"/>
                    </a:solidFill>
                    <a:latin typeface="Calibri"/>
                    <a:ea typeface="ＭＳ Ｐゴシック"/>
                  </a:rPr>
                  <a:t>Stage 2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ＭＳ Ｐゴシック"/>
                </a:endParaRP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7C23B8BA-7804-4A2A-E0AB-FAD17987BC53}"/>
                  </a:ext>
                </a:extLst>
              </p:cNvPr>
              <p:cNvSpPr txBox="1"/>
              <p:nvPr/>
            </p:nvSpPr>
            <p:spPr bwMode="auto">
              <a:xfrm>
                <a:off x="5785762" y="6315396"/>
                <a:ext cx="2328268" cy="276999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schemeClr val="bg1"/>
                    </a:solidFill>
                    <a:latin typeface="Calibri"/>
                    <a:ea typeface="ＭＳ Ｐゴシック"/>
                  </a:rPr>
                  <a:t>Stage 3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ＭＳ Ｐゴシック"/>
                </a:endParaRP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615310D2-3599-3A61-7B7B-38DBAE126AAA}"/>
                  </a:ext>
                </a:extLst>
              </p:cNvPr>
              <p:cNvSpPr txBox="1"/>
              <p:nvPr/>
            </p:nvSpPr>
            <p:spPr bwMode="auto">
              <a:xfrm>
                <a:off x="8356945" y="6341462"/>
                <a:ext cx="1150018" cy="250933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 wrap="square" rtlCol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kern="0" dirty="0">
                    <a:solidFill>
                      <a:schemeClr val="bg1"/>
                    </a:solidFill>
                    <a:latin typeface="Calibri"/>
                    <a:ea typeface="ＭＳ Ｐゴシック"/>
                  </a:rPr>
                  <a:t>Stage 4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ＭＳ Ｐゴシック"/>
                </a:endParaRPr>
              </a:p>
            </p:txBody>
          </p:sp>
        </p:grpSp>
        <p:sp>
          <p:nvSpPr>
            <p:cNvPr id="211" name="Right Brace 210">
              <a:extLst>
                <a:ext uri="{FF2B5EF4-FFF2-40B4-BE49-F238E27FC236}">
                  <a16:creationId xmlns:a16="http://schemas.microsoft.com/office/drawing/2014/main" id="{3010DA5D-95D4-EAFB-3FC8-E47D56E9DD5B}"/>
                </a:ext>
              </a:extLst>
            </p:cNvPr>
            <p:cNvSpPr/>
            <p:nvPr/>
          </p:nvSpPr>
          <p:spPr>
            <a:xfrm rot="5400000">
              <a:off x="3178510" y="5611654"/>
              <a:ext cx="125484" cy="1041040"/>
            </a:xfrm>
            <a:prstGeom prst="rightBrac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ight Brace 211">
              <a:extLst>
                <a:ext uri="{FF2B5EF4-FFF2-40B4-BE49-F238E27FC236}">
                  <a16:creationId xmlns:a16="http://schemas.microsoft.com/office/drawing/2014/main" id="{16AAE633-1CCA-FF7C-6DD6-5B9C18773F46}"/>
                </a:ext>
              </a:extLst>
            </p:cNvPr>
            <p:cNvSpPr/>
            <p:nvPr/>
          </p:nvSpPr>
          <p:spPr>
            <a:xfrm rot="5400000">
              <a:off x="4757666" y="5365428"/>
              <a:ext cx="125484" cy="1533492"/>
            </a:xfrm>
            <a:prstGeom prst="rightBrac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3" name="Right Brace 212">
              <a:extLst>
                <a:ext uri="{FF2B5EF4-FFF2-40B4-BE49-F238E27FC236}">
                  <a16:creationId xmlns:a16="http://schemas.microsoft.com/office/drawing/2014/main" id="{776CE2C5-692B-E4EB-083F-96BAF0659303}"/>
                </a:ext>
              </a:extLst>
            </p:cNvPr>
            <p:cNvSpPr/>
            <p:nvPr/>
          </p:nvSpPr>
          <p:spPr>
            <a:xfrm rot="5400000">
              <a:off x="6912933" y="4936669"/>
              <a:ext cx="188226" cy="2328268"/>
            </a:xfrm>
            <a:prstGeom prst="rightBrac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Right Brace 213">
              <a:extLst>
                <a:ext uri="{FF2B5EF4-FFF2-40B4-BE49-F238E27FC236}">
                  <a16:creationId xmlns:a16="http://schemas.microsoft.com/office/drawing/2014/main" id="{52F781F8-B629-E374-ED2B-6296C9857437}"/>
                </a:ext>
              </a:extLst>
            </p:cNvPr>
            <p:cNvSpPr/>
            <p:nvPr/>
          </p:nvSpPr>
          <p:spPr>
            <a:xfrm rot="5400000">
              <a:off x="8904643" y="5535165"/>
              <a:ext cx="169203" cy="1150299"/>
            </a:xfrm>
            <a:prstGeom prst="rightBrace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1" name="Rectangle 1">
            <a:extLst>
              <a:ext uri="{FF2B5EF4-FFF2-40B4-BE49-F238E27FC236}">
                <a16:creationId xmlns:a16="http://schemas.microsoft.com/office/drawing/2014/main" id="{F4A0E2DF-4F51-D824-303B-C911E2FC2D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Each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stage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contains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between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 and 6 </a:t>
            </a:r>
            <a:r>
              <a:rPr kumimoji="0" lang="fr-FR" altLang="fr-FR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residual</a:t>
            </a:r>
            <a:r>
              <a:rPr kumimoji="0" lang="fr-FR" altLang="fr-FR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blocks.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38" name="Straight Arrow Connector 337">
            <a:extLst>
              <a:ext uri="{FF2B5EF4-FFF2-40B4-BE49-F238E27FC236}">
                <a16:creationId xmlns:a16="http://schemas.microsoft.com/office/drawing/2014/main" id="{2CABD0AC-77BD-56E2-3686-7B36AF95E648}"/>
              </a:ext>
            </a:extLst>
          </p:cNvPr>
          <p:cNvCxnSpPr>
            <a:cxnSpLocks/>
            <a:stCxn id="261" idx="2"/>
          </p:cNvCxnSpPr>
          <p:nvPr/>
        </p:nvCxnSpPr>
        <p:spPr>
          <a:xfrm flipH="1">
            <a:off x="10041376" y="4059807"/>
            <a:ext cx="567" cy="222662"/>
          </a:xfrm>
          <a:prstGeom prst="straightConnector1">
            <a:avLst/>
          </a:prstGeom>
          <a:ln w="1270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540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ES ppt">
      <a:dk1>
        <a:srgbClr val="595959"/>
      </a:dk1>
      <a:lt1>
        <a:sysClr val="window" lastClr="FFFFFF"/>
      </a:lt1>
      <a:dk2>
        <a:srgbClr val="44546A"/>
      </a:dk2>
      <a:lt2>
        <a:srgbClr val="E7E6E6"/>
      </a:lt2>
      <a:accent1>
        <a:srgbClr val="E3061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E30613"/>
      </a:hlink>
      <a:folHlink>
        <a:srgbClr val="954F72"/>
      </a:folHlink>
    </a:clrScheme>
    <a:fontScheme name="Polices PPT IES">
      <a:majorFont>
        <a:latin typeface="Museo 500"/>
        <a:ea typeface=""/>
        <a:cs typeface=""/>
      </a:majorFont>
      <a:minorFont>
        <a:latin typeface="Open Sans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1548</Words>
  <Application>Microsoft Office PowerPoint</Application>
  <PresentationFormat>Widescreen</PresentationFormat>
  <Paragraphs>528</Paragraphs>
  <Slides>22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ResNet50-based testbench development for the SEE evaluation of the AMD Versal SoC AIEngines</vt:lpstr>
      <vt:lpstr>Context &amp; motivation</vt:lpstr>
      <vt:lpstr>Context &amp; motivation</vt:lpstr>
      <vt:lpstr>Outline</vt:lpstr>
      <vt:lpstr>Target device</vt:lpstr>
      <vt:lpstr>Target device</vt:lpstr>
      <vt:lpstr>Target device</vt:lpstr>
      <vt:lpstr>AIEngine resources</vt:lpstr>
      <vt:lpstr>ResNet50 CNN - Principles </vt:lpstr>
      <vt:lpstr>Embedded ResNet50 - Implementation in Versal   </vt:lpstr>
      <vt:lpstr>Embedded ResNet50 - Implementation in Versal  </vt:lpstr>
      <vt:lpstr>Embedded ResNet50 - Implementation in Versal  </vt:lpstr>
      <vt:lpstr>Embedded ResNet50 - Implementation in Versal  </vt:lpstr>
      <vt:lpstr>Embedded ResNet50 - Implementation in Versal  </vt:lpstr>
      <vt:lpstr>Embedded ResNet50 - Software application overview</vt:lpstr>
      <vt:lpstr>Embedded ResNet50 - Software bench overview</vt:lpstr>
      <vt:lpstr>Embedded ResNet50 - Software bench overview</vt:lpstr>
      <vt:lpstr>Embedded ResNet50 – Test challenges</vt:lpstr>
      <vt:lpstr>Embedded ResNet50 – Test challenges</vt:lpstr>
      <vt:lpstr>Embedded ResNet50 – Test methodology</vt:lpstr>
      <vt:lpstr>Embedded ResNet50 – First logs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Salma Achaq</dc:creator>
  <cp:lastModifiedBy>Salma Achaq</cp:lastModifiedBy>
  <cp:revision>121</cp:revision>
  <dcterms:created xsi:type="dcterms:W3CDTF">2022-03-16T11:49:36Z</dcterms:created>
  <dcterms:modified xsi:type="dcterms:W3CDTF">2025-03-27T10:38:05Z</dcterms:modified>
</cp:coreProperties>
</file>