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  <p:sldMasterId id="2147483777" r:id="rId2"/>
  </p:sldMasterIdLst>
  <p:notesMasterIdLst>
    <p:notesMasterId r:id="rId16"/>
  </p:notesMasterIdLst>
  <p:handoutMasterIdLst>
    <p:handoutMasterId r:id="rId17"/>
  </p:handoutMasterIdLst>
  <p:sldIdLst>
    <p:sldId id="415" r:id="rId3"/>
    <p:sldId id="674" r:id="rId4"/>
    <p:sldId id="675" r:id="rId5"/>
    <p:sldId id="599" r:id="rId6"/>
    <p:sldId id="676" r:id="rId7"/>
    <p:sldId id="678" r:id="rId8"/>
    <p:sldId id="680" r:id="rId9"/>
    <p:sldId id="683" r:id="rId10"/>
    <p:sldId id="684" r:id="rId11"/>
    <p:sldId id="681" r:id="rId12"/>
    <p:sldId id="685" r:id="rId13"/>
    <p:sldId id="686" r:id="rId14"/>
    <p:sldId id="687" r:id="rId15"/>
  </p:sldIdLst>
  <p:sldSz cx="12192000" cy="6858000"/>
  <p:notesSz cx="6662738" cy="9906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09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6C00"/>
    <a:srgbClr val="BC8F00"/>
    <a:srgbClr val="2503B5"/>
    <a:srgbClr val="000000"/>
    <a:srgbClr val="343399"/>
    <a:srgbClr val="0066FF"/>
    <a:srgbClr val="6699FF"/>
    <a:srgbClr val="000096"/>
    <a:srgbClr val="1C2076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20" autoAdjust="0"/>
    <p:restoredTop sz="69707" autoAdjust="0"/>
  </p:normalViewPr>
  <p:slideViewPr>
    <p:cSldViewPr>
      <p:cViewPr varScale="1">
        <p:scale>
          <a:sx n="57" d="100"/>
          <a:sy n="57" d="100"/>
        </p:scale>
        <p:origin x="61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2316" y="96"/>
      </p:cViewPr>
      <p:guideLst>
        <p:guide orient="horz" pos="3120"/>
        <p:guide pos="2099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2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8876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2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409113"/>
            <a:ext cx="28876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8AD8EAA-D806-4A15-9B26-A14050D62C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985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0"/>
            <a:ext cx="28876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0163" y="742950"/>
            <a:ext cx="6604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05350"/>
            <a:ext cx="5329238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57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8876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57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409113"/>
            <a:ext cx="28876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EC122C7-1DE2-48CA-B93A-77B51E29029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73736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C122C7-1DE2-48CA-B93A-77B51E290295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6668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85DAF-F564-717D-CC0B-A99E2C73B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DDB85D-CCF7-D5A3-88FE-1E59D57AAC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A88DBD-C1B9-04A0-EBE5-D96E7E029A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C9EE40-4A52-8E25-0B00-2DC7611819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C122C7-1DE2-48CA-B93A-77B51E290295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8401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0A280-8590-E75C-EAD5-61CE024A0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6C47D3-4959-6A2A-04D0-EC0432BAED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CC7D05-7544-C826-B13D-04952636D2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B7D6CF-A59A-90E2-06BB-25668F8B57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C122C7-1DE2-48CA-B93A-77B51E290295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44299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919CF7-DB05-FBCC-68C4-91650135F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7D127E-5260-E0BA-2990-2C2F9F2889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D5D5CE-71E2-0E78-1A68-3A7F1D47E3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AF7395-66C4-381D-4B4A-104F53E2D1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C122C7-1DE2-48CA-B93A-77B51E290295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48266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44F3B-9296-152E-90E8-738083E41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4DE6C3-3D6F-70DD-7598-145C9949D7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E7B08A-5534-113B-7D5B-E0505B486C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119C85-36D8-29FF-BAD7-472BC6A294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C122C7-1DE2-48CA-B93A-77B51E290295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3635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373D4-66B5-8F04-F89F-565304F38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43E67F-BF66-C2A9-AEED-F14493B610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853E03-8AFB-1AED-7F8A-EB1F4D9169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C7B9DC-DE64-6BDE-DC0A-2663D719E6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C122C7-1DE2-48CA-B93A-77B51E290295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0765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13051-0213-177B-AE7C-CD6909976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46F8A5-4CF5-4017-0FA4-FE8C942801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5470FC-5277-7176-187B-096E2F0B99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E685A0-0AA9-28E7-BAC4-F79C51433E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C122C7-1DE2-48CA-B93A-77B51E290295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8878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C122C7-1DE2-48CA-B93A-77B51E290295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3535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F2C7CF-CBA0-A4C2-8B25-6C9E26D71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17E63F-A695-3ED9-22EF-DF8FCB5DB3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2B98D0-70E2-3342-5A20-783B1A8FEB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E43286-1E86-D02C-9F1A-A74396F32F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C122C7-1DE2-48CA-B93A-77B51E290295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521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7C09A6-1972-A05F-014C-AC7252E53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C369BA-D7E6-25BD-4F42-06AAA88992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45C790-42BF-3A60-60E6-65A90429EF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B3912E-15F9-7BF0-B6E2-F421233CB4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C122C7-1DE2-48CA-B93A-77B51E290295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61118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5CF3C-4CDC-25BA-9C65-7828CCF82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5AA4D0-460E-514F-99A6-753CA88AC7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C083F5-12E5-3E1E-0ED2-D3BA3DF607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254420-06C1-9A82-8C98-7CB08050B3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C122C7-1DE2-48CA-B93A-77B51E290295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6929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95818-39EC-0E6E-90DD-5AF5ACB05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B7F383-8BA3-39FD-D666-AF8BEE8EB5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86F140-DC56-AB82-6261-90DAB9E36B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3CCE0-E83F-69C5-A838-C81CC5D4ED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C122C7-1DE2-48CA-B93A-77B51E290295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56545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599DD-993F-649B-50B7-BBD2590C9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73658A-C95B-E8DE-2A1D-83C77F93CD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6D3C66-17E5-21D6-AF3F-EF4A7D4F5D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AD4672-EEF1-18EF-1232-51C558117C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C122C7-1DE2-48CA-B93A-77B51E290295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7647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AEF93E-937E-2540-B1B2-52F9B5027746}" type="datetimeFigureOut">
              <a:rPr lang="en-US" smtClean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92AEC27-6951-FA4A-A395-631FA3BAB8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554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914400" y="1981200"/>
            <a:ext cx="103632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06400" y="6245225"/>
            <a:ext cx="30480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50">
                <a:effectLst>
                  <a:outerShdw blurRad="38100" dist="38100" dir="2700000" algn="tl">
                    <a:srgbClr val="000000"/>
                  </a:outerShdw>
                </a:effectLst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50">
                <a:effectLst>
                  <a:outerShdw blurRad="38100" dist="38100" dir="2700000" algn="tl">
                    <a:srgbClr val="000000"/>
                  </a:outerShdw>
                </a:effectLst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3048000" cy="476250"/>
          </a:xfrm>
        </p:spPr>
        <p:txBody>
          <a:bodyPr/>
          <a:lstStyle>
            <a:lvl1pPr algn="r">
              <a:defRPr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fld id="{636D331A-8BAD-439C-B37D-827ACE1C844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119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1664" y="368660"/>
            <a:ext cx="9120336" cy="540060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9484" y="1232756"/>
            <a:ext cx="10752517" cy="5148995"/>
          </a:xfrm>
        </p:spPr>
        <p:txBody>
          <a:bodyPr>
            <a:normAutofit/>
          </a:bodyPr>
          <a:lstStyle>
            <a:lvl1pPr>
              <a:buClr>
                <a:schemeClr val="tx2"/>
              </a:buClr>
              <a:defRPr sz="2000"/>
            </a:lvl1pPr>
            <a:lvl2pPr>
              <a:defRPr sz="1800"/>
            </a:lvl2pPr>
            <a:lvl3pPr>
              <a:buClr>
                <a:schemeClr val="tx2"/>
              </a:buClr>
              <a:defRPr sz="1600"/>
            </a:lvl3pPr>
            <a:lvl4pPr>
              <a:defRPr sz="1400"/>
            </a:lvl4pPr>
            <a:lvl5pPr>
              <a:buClr>
                <a:schemeClr val="tx2"/>
              </a:buCl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72D47-FFD9-47B5-81D8-50F30A1C26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339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1664" y="368660"/>
            <a:ext cx="9120336" cy="540060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72D47-FFD9-47B5-81D8-50F30A1C26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0BF451F6-0093-9DAF-E23D-E43D0A2A083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334800" y="1260000"/>
            <a:ext cx="11520000" cy="504000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871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2328" y="296652"/>
            <a:ext cx="8919672" cy="73026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72D47-FFD9-47B5-81D8-50F30A1C26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90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FBB82-FF7A-494D-9F87-9C54C2DFF7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875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E08F6-44E3-4072-ABDF-4F52B18845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967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0337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119669" y="461655"/>
            <a:ext cx="9072331" cy="410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051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1487489" y="1124745"/>
            <a:ext cx="9379403" cy="5733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381750"/>
            <a:ext cx="1295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effectLst>
                  <a:outerShdw blurRad="38100" dist="38100" dir="2700000" algn="tl">
                    <a:srgbClr val="000000"/>
                  </a:outerShdw>
                </a:effectLst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fld id="{E03D74BE-7A03-43AD-BFBB-B23B68F71B8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4" name="Picture 3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EFD7DB62-931B-42C7-0863-A4788282E6C2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689" y="-63388"/>
            <a:ext cx="2195285" cy="935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72399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</p:sldLayoutIdLst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8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8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800">
          <a:solidFill>
            <a:schemeClr val="tx1"/>
          </a:solidFill>
          <a:latin typeface="Trebuchet MS" panose="020B0603020202020204" pitchFamily="34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800">
          <a:solidFill>
            <a:schemeClr val="tx1"/>
          </a:solidFill>
          <a:latin typeface="Trebuchet MS" panose="020B0603020202020204" pitchFamily="34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800">
          <a:solidFill>
            <a:schemeClr val="tx1"/>
          </a:solidFill>
          <a:latin typeface="Trebuchet MS" panose="020B0603020202020204" pitchFamily="34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800">
          <a:solidFill>
            <a:schemeClr val="tx1"/>
          </a:solidFill>
          <a:latin typeface="Trebuchet MS" panose="020B0603020202020204" pitchFamily="34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6.png"/><Relationship Id="rId7" Type="http://schemas.openxmlformats.org/officeDocument/2006/relationships/image" Target="../media/image18.pn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png"/><Relationship Id="rId11" Type="http://schemas.openxmlformats.org/officeDocument/2006/relationships/image" Target="../media/image9.png"/><Relationship Id="rId5" Type="http://schemas.openxmlformats.org/officeDocument/2006/relationships/image" Target="../media/image12.png"/><Relationship Id="rId10" Type="http://schemas.openxmlformats.org/officeDocument/2006/relationships/image" Target="../media/image21.png"/><Relationship Id="rId4" Type="http://schemas.openxmlformats.org/officeDocument/2006/relationships/image" Target="../media/image11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55340" y="4257092"/>
            <a:ext cx="11881320" cy="1953155"/>
          </a:xfrm>
        </p:spPr>
        <p:txBody>
          <a:bodyPr/>
          <a:lstStyle/>
          <a:p>
            <a:r>
              <a:rPr lang="en-US" sz="3600" b="1" dirty="0"/>
              <a:t>100 Gbps SpaceFibre on Space-Qualified FPGAs</a:t>
            </a:r>
            <a:br>
              <a:rPr lang="en-US" sz="2800" b="1" dirty="0"/>
            </a:br>
            <a:br>
              <a:rPr lang="en-GB" sz="2800" dirty="0"/>
            </a:br>
            <a:br>
              <a:rPr lang="en-GB" sz="3600" dirty="0"/>
            </a:br>
            <a:r>
              <a:rPr lang="en-GB" sz="2000" i="1" dirty="0"/>
              <a:t>Albert Ferrer, Alberto Gonzalez, Marti </a:t>
            </a:r>
            <a:r>
              <a:rPr lang="en-GB" sz="2000" i="1" dirty="0" err="1"/>
              <a:t>Farras</a:t>
            </a:r>
            <a:r>
              <a:rPr lang="en-GB" sz="2000" i="1" dirty="0"/>
              <a:t>           Steve Parkes</a:t>
            </a:r>
            <a:br>
              <a:rPr lang="en-GB" sz="2000" i="1" dirty="0"/>
            </a:br>
            <a:r>
              <a:rPr lang="en-GB" sz="2000" i="1" dirty="0"/>
              <a:t>                         </a:t>
            </a:r>
            <a:r>
              <a:rPr lang="en-GB" sz="2000" i="1" dirty="0">
                <a:solidFill>
                  <a:schemeClr val="tx2">
                    <a:lumMod val="75000"/>
                  </a:schemeClr>
                </a:solidFill>
              </a:rPr>
              <a:t>STAR-Barcelona SL                           STAR-Dundee Ltd </a:t>
            </a:r>
            <a:endParaRPr lang="en-GB" sz="3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74AF5565-B918-DA9A-5FFA-EBD41D11FABA}"/>
              </a:ext>
            </a:extLst>
          </p:cNvPr>
          <p:cNvSpPr txBox="1">
            <a:spLocks/>
          </p:cNvSpPr>
          <p:nvPr/>
        </p:nvSpPr>
        <p:spPr>
          <a:xfrm>
            <a:off x="446755" y="152636"/>
            <a:ext cx="11737304" cy="540060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32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EDHPC 2025</a:t>
            </a:r>
            <a:endParaRPr lang="en-GB" sz="40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E94E7553-F964-1329-DB20-3FE56672DE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088" y="2204864"/>
            <a:ext cx="3124968" cy="974369"/>
          </a:xfrm>
          <a:prstGeom prst="rect">
            <a:avLst/>
          </a:prstGeom>
        </p:spPr>
      </p:pic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DD25FA9F-02DB-16EB-2B7E-16B16140F2FD}"/>
              </a:ext>
            </a:extLst>
          </p:cNvPr>
          <p:cNvSpPr txBox="1">
            <a:spLocks/>
          </p:cNvSpPr>
          <p:nvPr/>
        </p:nvSpPr>
        <p:spPr>
          <a:xfrm>
            <a:off x="2567608" y="6597352"/>
            <a:ext cx="7056784" cy="21980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100" dirty="0">
                <a:solidFill>
                  <a:schemeClr val="bg1">
                    <a:lumMod val="20000"/>
                    <a:lumOff val="80000"/>
                  </a:schemeClr>
                </a:solidFill>
              </a:rPr>
              <a:t>STAR-Dundee © - EDHPC 2025</a:t>
            </a:r>
            <a:endParaRPr lang="en-US" sz="11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9" name="Picture 8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6E66B0D9-5969-1B8F-D21D-641361F9153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4580" y="1944210"/>
            <a:ext cx="3082442" cy="1313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479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DB3CCC-9DFE-5A4B-3C07-25DECC0B2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3FA0FB-0F52-6493-FC8C-116052E4A6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A72D47-FFD9-47B5-81D8-50F30A1C260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56CF04D-ACAC-A7D3-EF3B-089CD084E7C1}"/>
              </a:ext>
            </a:extLst>
          </p:cNvPr>
          <p:cNvSpPr txBox="1">
            <a:spLocks/>
          </p:cNvSpPr>
          <p:nvPr/>
        </p:nvSpPr>
        <p:spPr bwMode="auto">
          <a:xfrm>
            <a:off x="2423592" y="445366"/>
            <a:ext cx="9552384" cy="54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>
                <a:solidFill>
                  <a:schemeClr val="tx2"/>
                </a:solidFill>
              </a:rPr>
              <a:t>CRC Block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C88E1E3-67DB-31AB-6A46-321EA252F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3" y="1268760"/>
            <a:ext cx="10117124" cy="5143874"/>
          </a:xfrm>
        </p:spPr>
        <p:txBody>
          <a:bodyPr>
            <a:normAutofit/>
          </a:bodyPr>
          <a:lstStyle/>
          <a:p>
            <a:r>
              <a:rPr lang="en-GB" dirty="0"/>
              <a:t>32-bit CRC field appended to each control block that contains a SpFi control word</a:t>
            </a:r>
            <a:endParaRPr lang="en-US" dirty="0"/>
          </a:p>
          <a:p>
            <a:endParaRPr lang="en-GB" dirty="0"/>
          </a:p>
          <a:p>
            <a:r>
              <a:rPr lang="en-GB" dirty="0"/>
              <a:t>CRC-32 polynomial defined in IEEE 802.3</a:t>
            </a:r>
          </a:p>
          <a:p>
            <a:endParaRPr lang="en-GB" dirty="0"/>
          </a:p>
          <a:p>
            <a:r>
              <a:rPr lang="en-GB" dirty="0"/>
              <a:t>CRC-32 detects</a:t>
            </a:r>
          </a:p>
          <a:p>
            <a:pPr lvl="1"/>
            <a:r>
              <a:rPr lang="en-GB" dirty="0"/>
              <a:t>All one-bit, two-bit, and three-bit errors</a:t>
            </a:r>
          </a:p>
          <a:p>
            <a:pPr lvl="1"/>
            <a:r>
              <a:rPr lang="en-GB" dirty="0"/>
              <a:t>All burst up to 32 bits in length</a:t>
            </a:r>
          </a:p>
          <a:p>
            <a:pPr lvl="1"/>
            <a:r>
              <a:rPr lang="en-GB" dirty="0"/>
              <a:t>Any pair of burst errors up to eight bits each</a:t>
            </a:r>
          </a:p>
          <a:p>
            <a:pPr lvl="1"/>
            <a:endParaRPr lang="en-GB" dirty="0"/>
          </a:p>
          <a:p>
            <a:r>
              <a:rPr lang="en-GB" dirty="0"/>
              <a:t>CRC does not cover the 2-bit sync header</a:t>
            </a:r>
          </a:p>
          <a:p>
            <a:pPr lvl="1"/>
            <a:r>
              <a:rPr lang="en-US" dirty="0"/>
              <a:t>Invalid control blocks have random invalid CRC</a:t>
            </a:r>
          </a:p>
          <a:p>
            <a:pPr lvl="1"/>
            <a:r>
              <a:rPr lang="en-US" dirty="0"/>
              <a:t>Invalid data blocks will be detected in the CRC of the next control word</a:t>
            </a:r>
          </a:p>
        </p:txBody>
      </p:sp>
    </p:spTree>
    <p:extLst>
      <p:ext uri="{BB962C8B-B14F-4D97-AF65-F5344CB8AC3E}">
        <p14:creationId xmlns:p14="http://schemas.microsoft.com/office/powerpoint/2010/main" val="3725038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1B3F0-5960-96C0-59D6-5072B8DA4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1962D0-1700-926F-E312-C79F8D81F3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A72D47-FFD9-47B5-81D8-50F30A1C260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E1DFD22-1FA6-96D5-1615-7A158AFB522B}"/>
              </a:ext>
            </a:extLst>
          </p:cNvPr>
          <p:cNvSpPr txBox="1">
            <a:spLocks/>
          </p:cNvSpPr>
          <p:nvPr/>
        </p:nvSpPr>
        <p:spPr bwMode="auto">
          <a:xfrm>
            <a:off x="2423592" y="445366"/>
            <a:ext cx="9552384" cy="54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>
                <a:solidFill>
                  <a:schemeClr val="tx2"/>
                </a:solidFill>
              </a:rPr>
              <a:t>Block Sync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FC1D8D4-70C5-24C3-342F-C20F906C5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3" y="1268759"/>
            <a:ext cx="11125235" cy="3007449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The block synchronizer detects where the header is located in the incoming 66-bit stream</a:t>
            </a:r>
          </a:p>
          <a:p>
            <a:endParaRPr lang="en-GB" dirty="0"/>
          </a:p>
          <a:p>
            <a:r>
              <a:rPr lang="en-GB" dirty="0"/>
              <a:t>Two consecutive bits are checked</a:t>
            </a:r>
          </a:p>
          <a:p>
            <a:pPr lvl="1"/>
            <a:r>
              <a:rPr lang="en-GB" dirty="0"/>
              <a:t>Header bits can only be “01” or “10”. </a:t>
            </a:r>
          </a:p>
          <a:p>
            <a:pPr lvl="1"/>
            <a:r>
              <a:rPr lang="en-GB" dirty="0"/>
              <a:t>Scrambled bits can be “01” or “10” or “11” or “00” </a:t>
            </a:r>
          </a:p>
          <a:p>
            <a:endParaRPr lang="en-GB" dirty="0"/>
          </a:p>
          <a:p>
            <a:r>
              <a:rPr lang="en-GB" dirty="0"/>
              <a:t>If “11” or “00” is found, check next bit position</a:t>
            </a:r>
          </a:p>
          <a:p>
            <a:endParaRPr lang="en-GB" dirty="0"/>
          </a:p>
          <a:p>
            <a:r>
              <a:rPr lang="en-GB" dirty="0"/>
              <a:t>After 64 consecutive “01” or “10”, block lock is considered correct</a:t>
            </a:r>
          </a:p>
          <a:p>
            <a:endParaRPr lang="en-GB" dirty="0"/>
          </a:p>
          <a:p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0108357-340C-54C6-620D-28E901ECE11A}"/>
              </a:ext>
            </a:extLst>
          </p:cNvPr>
          <p:cNvGrpSpPr/>
          <p:nvPr/>
        </p:nvGrpSpPr>
        <p:grpSpPr>
          <a:xfrm>
            <a:off x="647700" y="4437112"/>
            <a:ext cx="10119096" cy="2114256"/>
            <a:chOff x="635091" y="2070828"/>
            <a:chExt cx="10119096" cy="211425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1060AA9-DF61-77F5-577D-770B72BB9CD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5091" y="2913152"/>
              <a:ext cx="3371259" cy="503013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6099BC7-1172-A685-C389-941DB6CCEDE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82928" y="2913152"/>
              <a:ext cx="3371259" cy="503013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D198479-CCE1-5E49-9A05-8D72F24015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998159" y="2913152"/>
              <a:ext cx="3407363" cy="500764"/>
            </a:xfrm>
            <a:prstGeom prst="rect">
              <a:avLst/>
            </a:prstGeom>
          </p:spPr>
        </p:pic>
        <p:sp>
          <p:nvSpPr>
            <p:cNvPr id="10" name="Left Brace 9">
              <a:extLst>
                <a:ext uri="{FF2B5EF4-FFF2-40B4-BE49-F238E27FC236}">
                  <a16:creationId xmlns:a16="http://schemas.microsoft.com/office/drawing/2014/main" id="{75A584B9-65B3-48B1-ED65-239918B6E05F}"/>
                </a:ext>
              </a:extLst>
            </p:cNvPr>
            <p:cNvSpPr/>
            <p:nvPr/>
          </p:nvSpPr>
          <p:spPr bwMode="auto">
            <a:xfrm rot="16200000">
              <a:off x="2384518" y="2422503"/>
              <a:ext cx="219806" cy="2431041"/>
            </a:xfrm>
            <a:prstGeom prst="leftBrac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5180B385-A16A-A09E-2DCD-343023A29A6C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870346" y="3712334"/>
              <a:ext cx="2259811" cy="47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>
              <a:lvl1pPr marL="257175" indent="-25717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557213" indent="-214313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800">
                  <a:solidFill>
                    <a:schemeClr val="tx1"/>
                  </a:solidFill>
                  <a:latin typeface="Trebuchet MS" panose="020B0603020202020204" pitchFamily="34" charset="0"/>
                </a:defRPr>
              </a:lvl2pPr>
              <a:lvl3pPr marL="8572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Trebuchet MS" panose="020B0603020202020204" pitchFamily="34" charset="0"/>
                </a:defRPr>
              </a:lvl3pPr>
              <a:lvl4pPr marL="12001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400">
                  <a:solidFill>
                    <a:schemeClr val="tx1"/>
                  </a:solidFill>
                  <a:latin typeface="Trebuchet MS" panose="020B0603020202020204" pitchFamily="34" charset="0"/>
                </a:defRPr>
              </a:lvl4pPr>
              <a:lvl5pPr marL="15430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1200">
                  <a:solidFill>
                    <a:schemeClr val="tx1"/>
                  </a:solidFill>
                  <a:latin typeface="Trebuchet MS" panose="020B0603020202020204" pitchFamily="34" charset="0"/>
                </a:defRPr>
              </a:lvl5pPr>
              <a:lvl6pPr marL="18859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6pPr>
              <a:lvl7pPr marL="22288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7pPr>
              <a:lvl8pPr marL="25717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8pPr>
              <a:lvl9pPr marL="29146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None/>
              </a:pPr>
              <a:r>
                <a:rPr lang="en-US" kern="0" dirty="0"/>
                <a:t>scrambled</a:t>
              </a:r>
            </a:p>
          </p:txBody>
        </p:sp>
        <p:sp>
          <p:nvSpPr>
            <p:cNvPr id="12" name="Left Brace 11">
              <a:extLst>
                <a:ext uri="{FF2B5EF4-FFF2-40B4-BE49-F238E27FC236}">
                  <a16:creationId xmlns:a16="http://schemas.microsoft.com/office/drawing/2014/main" id="{54A80CF3-A121-B805-1CAF-81610C2713F8}"/>
                </a:ext>
              </a:extLst>
            </p:cNvPr>
            <p:cNvSpPr/>
            <p:nvPr/>
          </p:nvSpPr>
          <p:spPr bwMode="auto">
            <a:xfrm rot="16200000">
              <a:off x="5874361" y="2422504"/>
              <a:ext cx="219806" cy="2431041"/>
            </a:xfrm>
            <a:prstGeom prst="leftBrac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Left Brace 12">
              <a:extLst>
                <a:ext uri="{FF2B5EF4-FFF2-40B4-BE49-F238E27FC236}">
                  <a16:creationId xmlns:a16="http://schemas.microsoft.com/office/drawing/2014/main" id="{3DCBA449-42F4-D8CA-74E5-685F5F224A43}"/>
                </a:ext>
              </a:extLst>
            </p:cNvPr>
            <p:cNvSpPr/>
            <p:nvPr/>
          </p:nvSpPr>
          <p:spPr bwMode="auto">
            <a:xfrm rot="16200000">
              <a:off x="9145834" y="2422504"/>
              <a:ext cx="219806" cy="2431041"/>
            </a:xfrm>
            <a:prstGeom prst="leftBrac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Content Placeholder 2">
              <a:extLst>
                <a:ext uri="{FF2B5EF4-FFF2-40B4-BE49-F238E27FC236}">
                  <a16:creationId xmlns:a16="http://schemas.microsoft.com/office/drawing/2014/main" id="{42C27EC9-AED2-DBC2-4DE4-DAEE5956C9B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360189" y="3712334"/>
              <a:ext cx="2259811" cy="47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>
              <a:lvl1pPr marL="257175" indent="-25717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557213" indent="-214313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800">
                  <a:solidFill>
                    <a:schemeClr val="tx1"/>
                  </a:solidFill>
                  <a:latin typeface="Trebuchet MS" panose="020B0603020202020204" pitchFamily="34" charset="0"/>
                </a:defRPr>
              </a:lvl2pPr>
              <a:lvl3pPr marL="8572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Trebuchet MS" panose="020B0603020202020204" pitchFamily="34" charset="0"/>
                </a:defRPr>
              </a:lvl3pPr>
              <a:lvl4pPr marL="12001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400">
                  <a:solidFill>
                    <a:schemeClr val="tx1"/>
                  </a:solidFill>
                  <a:latin typeface="Trebuchet MS" panose="020B0603020202020204" pitchFamily="34" charset="0"/>
                </a:defRPr>
              </a:lvl4pPr>
              <a:lvl5pPr marL="15430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1200">
                  <a:solidFill>
                    <a:schemeClr val="tx1"/>
                  </a:solidFill>
                  <a:latin typeface="Trebuchet MS" panose="020B0603020202020204" pitchFamily="34" charset="0"/>
                </a:defRPr>
              </a:lvl5pPr>
              <a:lvl6pPr marL="18859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6pPr>
              <a:lvl7pPr marL="22288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7pPr>
              <a:lvl8pPr marL="25717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8pPr>
              <a:lvl9pPr marL="29146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None/>
              </a:pPr>
              <a:r>
                <a:rPr lang="en-US" kern="0" dirty="0"/>
                <a:t>scrambled</a:t>
              </a:r>
            </a:p>
          </p:txBody>
        </p:sp>
        <p:sp>
          <p:nvSpPr>
            <p:cNvPr id="15" name="Content Placeholder 2">
              <a:extLst>
                <a:ext uri="{FF2B5EF4-FFF2-40B4-BE49-F238E27FC236}">
                  <a16:creationId xmlns:a16="http://schemas.microsoft.com/office/drawing/2014/main" id="{82E1B5CE-E318-34F5-87E8-F1FC7FBF42BC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481636" y="3712334"/>
              <a:ext cx="2259811" cy="47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>
              <a:lvl1pPr marL="257175" indent="-25717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557213" indent="-214313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800">
                  <a:solidFill>
                    <a:schemeClr val="tx1"/>
                  </a:solidFill>
                  <a:latin typeface="Trebuchet MS" panose="020B0603020202020204" pitchFamily="34" charset="0"/>
                </a:defRPr>
              </a:lvl2pPr>
              <a:lvl3pPr marL="8572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Trebuchet MS" panose="020B0603020202020204" pitchFamily="34" charset="0"/>
                </a:defRPr>
              </a:lvl3pPr>
              <a:lvl4pPr marL="12001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400">
                  <a:solidFill>
                    <a:schemeClr val="tx1"/>
                  </a:solidFill>
                  <a:latin typeface="Trebuchet MS" panose="020B0603020202020204" pitchFamily="34" charset="0"/>
                </a:defRPr>
              </a:lvl4pPr>
              <a:lvl5pPr marL="15430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1200">
                  <a:solidFill>
                    <a:schemeClr val="tx1"/>
                  </a:solidFill>
                  <a:latin typeface="Trebuchet MS" panose="020B0603020202020204" pitchFamily="34" charset="0"/>
                </a:defRPr>
              </a:lvl5pPr>
              <a:lvl6pPr marL="18859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6pPr>
              <a:lvl7pPr marL="22288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7pPr>
              <a:lvl8pPr marL="25717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8pPr>
              <a:lvl9pPr marL="29146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None/>
              </a:pPr>
              <a:r>
                <a:rPr lang="en-US" kern="0" dirty="0"/>
                <a:t>scrambled</a:t>
              </a:r>
            </a:p>
          </p:txBody>
        </p:sp>
        <p:sp>
          <p:nvSpPr>
            <p:cNvPr id="21" name="Content Placeholder 2">
              <a:extLst>
                <a:ext uri="{FF2B5EF4-FFF2-40B4-BE49-F238E27FC236}">
                  <a16:creationId xmlns:a16="http://schemas.microsoft.com/office/drawing/2014/main" id="{50F4382A-9BE7-C65C-FAEB-B01183B1117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958187" y="2070828"/>
              <a:ext cx="1969964" cy="47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>
              <a:lvl1pPr marL="257175" indent="-25717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557213" indent="-214313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800">
                  <a:solidFill>
                    <a:schemeClr val="tx1"/>
                  </a:solidFill>
                  <a:latin typeface="Trebuchet MS" panose="020B0603020202020204" pitchFamily="34" charset="0"/>
                </a:defRPr>
              </a:lvl2pPr>
              <a:lvl3pPr marL="8572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Trebuchet MS" panose="020B0603020202020204" pitchFamily="34" charset="0"/>
                </a:defRPr>
              </a:lvl3pPr>
              <a:lvl4pPr marL="12001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400">
                  <a:solidFill>
                    <a:schemeClr val="tx1"/>
                  </a:solidFill>
                  <a:latin typeface="Trebuchet MS" panose="020B0603020202020204" pitchFamily="34" charset="0"/>
                </a:defRPr>
              </a:lvl4pPr>
              <a:lvl5pPr marL="15430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1200">
                  <a:solidFill>
                    <a:schemeClr val="tx1"/>
                  </a:solidFill>
                  <a:latin typeface="Trebuchet MS" panose="020B0603020202020204" pitchFamily="34" charset="0"/>
                </a:defRPr>
              </a:lvl5pPr>
              <a:lvl6pPr marL="18859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6pPr>
              <a:lvl7pPr marL="22288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7pPr>
              <a:lvl8pPr marL="25717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8pPr>
              <a:lvl9pPr marL="29146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None/>
              </a:pPr>
              <a:r>
                <a:rPr lang="en-US" kern="0" dirty="0"/>
                <a:t>Check two consecutive bits here</a:t>
              </a:r>
            </a:p>
          </p:txBody>
        </p:sp>
        <p:sp>
          <p:nvSpPr>
            <p:cNvPr id="27" name="Content Placeholder 2">
              <a:extLst>
                <a:ext uri="{FF2B5EF4-FFF2-40B4-BE49-F238E27FC236}">
                  <a16:creationId xmlns:a16="http://schemas.microsoft.com/office/drawing/2014/main" id="{BFC9977F-9E6E-7DEF-0EC7-D36D94C159ED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6275616" y="2178646"/>
              <a:ext cx="2259811" cy="47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85000" lnSpcReduction="10000"/>
            </a:bodyPr>
            <a:lstStyle>
              <a:lvl1pPr marL="257175" indent="-25717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557213" indent="-214313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800">
                  <a:solidFill>
                    <a:schemeClr val="tx1"/>
                  </a:solidFill>
                  <a:latin typeface="Trebuchet MS" panose="020B0603020202020204" pitchFamily="34" charset="0"/>
                </a:defRPr>
              </a:lvl2pPr>
              <a:lvl3pPr marL="8572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Trebuchet MS" panose="020B0603020202020204" pitchFamily="34" charset="0"/>
                </a:defRPr>
              </a:lvl3pPr>
              <a:lvl4pPr marL="12001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400">
                  <a:solidFill>
                    <a:schemeClr val="tx1"/>
                  </a:solidFill>
                  <a:latin typeface="Trebuchet MS" panose="020B0603020202020204" pitchFamily="34" charset="0"/>
                </a:defRPr>
              </a:lvl4pPr>
              <a:lvl5pPr marL="15430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1200">
                  <a:solidFill>
                    <a:schemeClr val="tx1"/>
                  </a:solidFill>
                  <a:latin typeface="Trebuchet MS" panose="020B0603020202020204" pitchFamily="34" charset="0"/>
                </a:defRPr>
              </a:lvl5pPr>
              <a:lvl6pPr marL="18859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6pPr>
              <a:lvl7pPr marL="22288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7pPr>
              <a:lvl8pPr marL="25717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8pPr>
              <a:lvl9pPr marL="29146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None/>
              </a:pPr>
              <a:r>
                <a:rPr lang="en-US" kern="0" dirty="0"/>
                <a:t>Shift until lock found</a:t>
              </a:r>
            </a:p>
          </p:txBody>
        </p:sp>
      </p:grp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33B7757-72E1-E9CE-4A8B-32034EF81C65}"/>
              </a:ext>
            </a:extLst>
          </p:cNvPr>
          <p:cNvCxnSpPr>
            <a:cxnSpLocks/>
          </p:cNvCxnSpPr>
          <p:nvPr/>
        </p:nvCxnSpPr>
        <p:spPr bwMode="auto">
          <a:xfrm>
            <a:off x="4955778" y="4923769"/>
            <a:ext cx="0" cy="29311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64438D7-9B03-6E40-A180-4EB87114EE14}"/>
              </a:ext>
            </a:extLst>
          </p:cNvPr>
          <p:cNvCxnSpPr>
            <a:cxnSpLocks/>
          </p:cNvCxnSpPr>
          <p:nvPr/>
        </p:nvCxnSpPr>
        <p:spPr bwMode="auto">
          <a:xfrm>
            <a:off x="5134417" y="5010713"/>
            <a:ext cx="2077977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ash"/>
            <a:round/>
            <a:headEnd type="none" w="med" len="med"/>
            <a:tailEnd type="triangle"/>
          </a:ln>
          <a:effectLst/>
        </p:spPr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C935541-1604-A384-CBB5-8BAD70927353}"/>
              </a:ext>
            </a:extLst>
          </p:cNvPr>
          <p:cNvCxnSpPr>
            <a:cxnSpLocks/>
          </p:cNvCxnSpPr>
          <p:nvPr/>
        </p:nvCxnSpPr>
        <p:spPr bwMode="auto">
          <a:xfrm>
            <a:off x="7433947" y="4895510"/>
            <a:ext cx="0" cy="29311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637202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6DF1D-7A7E-5C67-1873-0D1268084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864F55-5CED-9D0B-7F45-DE66CBA1C7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A72D47-FFD9-47B5-81D8-50F30A1C2602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3E99E72-3725-E0F0-8C8E-75F38C1836AD}"/>
              </a:ext>
            </a:extLst>
          </p:cNvPr>
          <p:cNvSpPr txBox="1">
            <a:spLocks/>
          </p:cNvSpPr>
          <p:nvPr/>
        </p:nvSpPr>
        <p:spPr bwMode="auto">
          <a:xfrm>
            <a:off x="2423592" y="445366"/>
            <a:ext cx="9552384" cy="54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>
                <a:solidFill>
                  <a:schemeClr val="tx2"/>
                </a:solidFill>
              </a:rPr>
              <a:t>Hardware Validation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59FC231-351E-0C6F-72F0-4651511C4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3" y="1268760"/>
            <a:ext cx="5472607" cy="1440160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Implementation in radiation-tolerant              Versal and PolarFire</a:t>
            </a:r>
          </a:p>
          <a:p>
            <a:endParaRPr lang="en-GB" dirty="0"/>
          </a:p>
          <a:p>
            <a:r>
              <a:rPr lang="en-GB" dirty="0"/>
              <a:t>Resource usage of the new encoding blocks at maximum transceiver lane rates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8C4CF0-870D-F092-9C65-43DC252B9E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4032" y="1268760"/>
            <a:ext cx="4635947" cy="144016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A1FC12C-2C21-E9A8-F519-EEBBF2366A15}"/>
              </a:ext>
            </a:extLst>
          </p:cNvPr>
          <p:cNvSpPr txBox="1">
            <a:spLocks/>
          </p:cNvSpPr>
          <p:nvPr/>
        </p:nvSpPr>
        <p:spPr bwMode="auto">
          <a:xfrm>
            <a:off x="623393" y="3861048"/>
            <a:ext cx="5736332" cy="1972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kern="0" dirty="0"/>
              <a:t>Heavy-ion radiation testing of 4-lane 100 Gbps links with VCK190 Evaluation Kit</a:t>
            </a:r>
            <a:endParaRPr lang="en-US" kern="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60C3D39-C5A6-0165-2273-CAAFA88CC0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4072" y="3140968"/>
            <a:ext cx="3862129" cy="2839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27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B619C-63FF-9EAF-F6D0-22EE70DAF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1E42C5-B988-6906-42CD-620B09B491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A72D47-FFD9-47B5-81D8-50F30A1C2602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730FD7D-7D73-AEDB-08F0-7D9CD75BE673}"/>
              </a:ext>
            </a:extLst>
          </p:cNvPr>
          <p:cNvSpPr txBox="1">
            <a:spLocks/>
          </p:cNvSpPr>
          <p:nvPr/>
        </p:nvSpPr>
        <p:spPr bwMode="auto">
          <a:xfrm>
            <a:off x="2423592" y="445366"/>
            <a:ext cx="9552384" cy="54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>
                <a:solidFill>
                  <a:schemeClr val="tx2"/>
                </a:solidFill>
              </a:rPr>
              <a:t>Conclusions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A420957-4F15-F965-E3D6-F9F47661F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3" y="1268760"/>
            <a:ext cx="10117124" cy="5143874"/>
          </a:xfrm>
        </p:spPr>
        <p:txBody>
          <a:bodyPr>
            <a:normAutofit/>
          </a:bodyPr>
          <a:lstStyle/>
          <a:p>
            <a:r>
              <a:rPr lang="en-GB" dirty="0"/>
              <a:t>SpaceFibre updated to 64b/66b to achieve higher data rates (e.g. 100G)</a:t>
            </a:r>
          </a:p>
          <a:p>
            <a:pPr lvl="1"/>
            <a:r>
              <a:rPr lang="en-GB" dirty="0"/>
              <a:t>Limited modifications to the standard enables backwards compatibility</a:t>
            </a:r>
          </a:p>
          <a:p>
            <a:pPr lvl="1"/>
            <a:r>
              <a:rPr lang="en-GB" dirty="0"/>
              <a:t>Transcoding block maps SpaceFibre 8b/10b codes into 64b/66b blocks </a:t>
            </a:r>
          </a:p>
          <a:p>
            <a:pPr lvl="2"/>
            <a:r>
              <a:rPr lang="en-GB" dirty="0"/>
              <a:t>With minimal logic and power overhead</a:t>
            </a:r>
          </a:p>
          <a:p>
            <a:pPr lvl="1"/>
            <a:r>
              <a:rPr lang="en-GB" dirty="0"/>
              <a:t>Validation in HW with radiation testing on Versal</a:t>
            </a:r>
          </a:p>
          <a:p>
            <a:pPr lvl="1"/>
            <a:endParaRPr lang="en-GB" dirty="0"/>
          </a:p>
          <a:p>
            <a:r>
              <a:rPr lang="en-GB" dirty="0"/>
              <a:t>SpaceFibre advantages </a:t>
            </a:r>
          </a:p>
          <a:p>
            <a:pPr lvl="1"/>
            <a:r>
              <a:rPr lang="en-GB" dirty="0"/>
              <a:t>No limit on packet length -&gt; No segmentation required</a:t>
            </a:r>
          </a:p>
          <a:p>
            <a:pPr lvl="1"/>
            <a:r>
              <a:rPr lang="en-GB" dirty="0"/>
              <a:t>Reliable link -&gt; mitigates high BER and SEEs</a:t>
            </a:r>
          </a:p>
          <a:p>
            <a:pPr lvl="1"/>
            <a:r>
              <a:rPr lang="en-GB" dirty="0"/>
              <a:t>Can work without software -&gt; Simpler, more robust</a:t>
            </a:r>
          </a:p>
          <a:p>
            <a:pPr lvl="1"/>
            <a:r>
              <a:rPr lang="en-GB" dirty="0"/>
              <a:t>QoS with multiple Virtual Channels -&gt; Simple decoupling of data flows</a:t>
            </a:r>
          </a:p>
          <a:p>
            <a:pPr lvl="1"/>
            <a:r>
              <a:rPr lang="en-GB" dirty="0"/>
              <a:t>Link flow control -&gt; Transmit reacts to dynamic receiver behaviour</a:t>
            </a:r>
          </a:p>
          <a:p>
            <a:pPr lvl="1"/>
            <a:endParaRPr lang="en-GB" dirty="0"/>
          </a:p>
          <a:p>
            <a:r>
              <a:rPr lang="en-GB" dirty="0"/>
              <a:t>Future work focus on forward error correction (FEC) for &gt;25 Gbps per lane</a:t>
            </a:r>
          </a:p>
        </p:txBody>
      </p:sp>
    </p:spTree>
    <p:extLst>
      <p:ext uri="{BB962C8B-B14F-4D97-AF65-F5344CB8AC3E}">
        <p14:creationId xmlns:p14="http://schemas.microsoft.com/office/powerpoint/2010/main" val="3671842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A36C0-400A-403F-6D12-7ED8CEDD5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BFE92-90C9-6D78-08DD-1E51B359B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2" y="1340768"/>
            <a:ext cx="7056785" cy="5652628"/>
          </a:xfrm>
        </p:spPr>
        <p:txBody>
          <a:bodyPr>
            <a:normAutofit/>
          </a:bodyPr>
          <a:lstStyle/>
          <a:p>
            <a:r>
              <a:rPr lang="en-US" dirty="0"/>
              <a:t>Current SpaceFibre links, using 8b/10b encoding, reach practical limits around 10 Gbit/s per lane</a:t>
            </a:r>
          </a:p>
          <a:p>
            <a:endParaRPr lang="en-US" dirty="0"/>
          </a:p>
          <a:p>
            <a:r>
              <a:rPr lang="en-US" dirty="0"/>
              <a:t>Some next-generation missions demand even higher onboard data rates</a:t>
            </a:r>
          </a:p>
          <a:p>
            <a:endParaRPr lang="en-US" dirty="0"/>
          </a:p>
          <a:p>
            <a:r>
              <a:rPr lang="en-US" dirty="0"/>
              <a:t>Modern FPGAs like </a:t>
            </a:r>
            <a:r>
              <a:rPr lang="en-US" i="1" dirty="0"/>
              <a:t>Versal</a:t>
            </a:r>
            <a:r>
              <a:rPr lang="en-US" dirty="0"/>
              <a:t> offer up to 25 Gbit/s per lane (112 Gbit/s commercial), enabling faster links</a:t>
            </a:r>
          </a:p>
          <a:p>
            <a:endParaRPr lang="en-US" dirty="0"/>
          </a:p>
          <a:p>
            <a:r>
              <a:rPr lang="en-US" dirty="0"/>
              <a:t>Objective is to upgrade SpaceFibre encoding to support &gt;6.25 Gbps lane with minimum changes to the standard</a:t>
            </a:r>
          </a:p>
          <a:p>
            <a:pPr lvl="1"/>
            <a:r>
              <a:rPr lang="en-US" dirty="0"/>
              <a:t>Existing implementations can be easily adapted to operate at both legacy and enhanced speeds</a:t>
            </a:r>
          </a:p>
          <a:p>
            <a:pPr lvl="1"/>
            <a:r>
              <a:rPr lang="en-US" dirty="0"/>
              <a:t>Scrambling-based schemes (e.g. 64b/66b) reduce encoding overhead and improve spectral balance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985385-333C-C8F1-DE37-91C1A0DC34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A72D47-FFD9-47B5-81D8-50F30A1C260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1CFE7FF-B0EC-0947-7622-2A23328434DA}"/>
              </a:ext>
            </a:extLst>
          </p:cNvPr>
          <p:cNvSpPr txBox="1">
            <a:spLocks/>
          </p:cNvSpPr>
          <p:nvPr/>
        </p:nvSpPr>
        <p:spPr bwMode="auto">
          <a:xfrm>
            <a:off x="2423592" y="445366"/>
            <a:ext cx="9552384" cy="54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>
                <a:solidFill>
                  <a:schemeClr val="tx2"/>
                </a:solidFill>
              </a:rPr>
              <a:t>Motivation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0286FD08-A89A-30CF-D6AD-DF27D19C5190}"/>
              </a:ext>
            </a:extLst>
          </p:cNvPr>
          <p:cNvSpPr txBox="1">
            <a:spLocks/>
          </p:cNvSpPr>
          <p:nvPr/>
        </p:nvSpPr>
        <p:spPr>
          <a:xfrm>
            <a:off x="2567608" y="6597352"/>
            <a:ext cx="7056784" cy="21980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100" dirty="0">
                <a:solidFill>
                  <a:schemeClr val="bg1">
                    <a:lumMod val="20000"/>
                    <a:lumOff val="80000"/>
                  </a:schemeClr>
                </a:solidFill>
              </a:rPr>
              <a:t>STAR-Dundee © - EDHPC 2025</a:t>
            </a:r>
            <a:endParaRPr lang="en-US" sz="11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D0CD862-8AAC-4908-CC65-CD268E5AA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Next-generation missions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complex payloads demand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much higher data rates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BD6250-E996-E3A5-ED04-202D57FCF034}"/>
              </a:ext>
            </a:extLst>
          </p:cNvPr>
          <p:cNvSpPr/>
          <p:nvPr/>
        </p:nvSpPr>
        <p:spPr bwMode="auto">
          <a:xfrm>
            <a:off x="8328248" y="2366869"/>
            <a:ext cx="3024118" cy="985424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SpFi Link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5F2BE14-8AEE-D031-AB04-459A75FFCC61}"/>
              </a:ext>
            </a:extLst>
          </p:cNvPr>
          <p:cNvSpPr/>
          <p:nvPr/>
        </p:nvSpPr>
        <p:spPr bwMode="auto">
          <a:xfrm>
            <a:off x="8328248" y="4239818"/>
            <a:ext cx="1367934" cy="701350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8b10b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Encoding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12F3E4-1669-87F5-FA0F-5A7B57A337C3}"/>
              </a:ext>
            </a:extLst>
          </p:cNvPr>
          <p:cNvSpPr/>
          <p:nvPr/>
        </p:nvSpPr>
        <p:spPr bwMode="auto">
          <a:xfrm>
            <a:off x="9984432" y="4239818"/>
            <a:ext cx="1367934" cy="701350"/>
          </a:xfrm>
          <a:prstGeom prst="rect">
            <a:avLst/>
          </a:prstGeom>
          <a:solidFill>
            <a:srgbClr val="BC8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New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Encoding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A5AF934-7543-81F7-96A6-912580CBE122}"/>
              </a:ext>
            </a:extLst>
          </p:cNvPr>
          <p:cNvCxnSpPr>
            <a:cxnSpLocks/>
          </p:cNvCxnSpPr>
          <p:nvPr/>
        </p:nvCxnSpPr>
        <p:spPr bwMode="auto">
          <a:xfrm>
            <a:off x="9840416" y="3352294"/>
            <a:ext cx="0" cy="520719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EDF34E4-A80E-7EFA-F6B2-3AD91310B9AD}"/>
              </a:ext>
            </a:extLst>
          </p:cNvPr>
          <p:cNvCxnSpPr>
            <a:cxnSpLocks/>
          </p:cNvCxnSpPr>
          <p:nvPr/>
        </p:nvCxnSpPr>
        <p:spPr bwMode="auto">
          <a:xfrm>
            <a:off x="9840416" y="3873013"/>
            <a:ext cx="828092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FF8F967-9F6B-DF22-EFF2-FD366237EF67}"/>
              </a:ext>
            </a:extLst>
          </p:cNvPr>
          <p:cNvCxnSpPr>
            <a:cxnSpLocks/>
            <a:endCxn id="16" idx="0"/>
          </p:cNvCxnSpPr>
          <p:nvPr/>
        </p:nvCxnSpPr>
        <p:spPr bwMode="auto">
          <a:xfrm>
            <a:off x="10668399" y="3873013"/>
            <a:ext cx="0" cy="366805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1068CE3-2D1F-E804-AAB9-5ADF05A8A539}"/>
              </a:ext>
            </a:extLst>
          </p:cNvPr>
          <p:cNvCxnSpPr>
            <a:cxnSpLocks/>
          </p:cNvCxnSpPr>
          <p:nvPr/>
        </p:nvCxnSpPr>
        <p:spPr bwMode="auto">
          <a:xfrm>
            <a:off x="9012215" y="3873013"/>
            <a:ext cx="0" cy="366805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B4CD95B-D067-EA99-CE21-5E4574345741}"/>
              </a:ext>
            </a:extLst>
          </p:cNvPr>
          <p:cNvCxnSpPr>
            <a:cxnSpLocks/>
          </p:cNvCxnSpPr>
          <p:nvPr/>
        </p:nvCxnSpPr>
        <p:spPr bwMode="auto">
          <a:xfrm>
            <a:off x="9012215" y="3873013"/>
            <a:ext cx="828092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A7D44A53-65BD-22FE-3CC1-D1021126F840}"/>
              </a:ext>
            </a:extLst>
          </p:cNvPr>
          <p:cNvSpPr txBox="1">
            <a:spLocks/>
          </p:cNvSpPr>
          <p:nvPr/>
        </p:nvSpPr>
        <p:spPr bwMode="auto">
          <a:xfrm>
            <a:off x="8494486" y="3427975"/>
            <a:ext cx="2259811" cy="78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/>
              <a:t>&lt;10 Gbps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BAFDCA75-A442-F63A-94F0-9430105D1206}"/>
              </a:ext>
            </a:extLst>
          </p:cNvPr>
          <p:cNvSpPr txBox="1">
            <a:spLocks/>
          </p:cNvSpPr>
          <p:nvPr/>
        </p:nvSpPr>
        <p:spPr bwMode="auto">
          <a:xfrm>
            <a:off x="10042549" y="3432288"/>
            <a:ext cx="2259811" cy="78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/>
              <a:t>&gt;10 Gbps</a:t>
            </a:r>
          </a:p>
        </p:txBody>
      </p:sp>
    </p:spTree>
    <p:extLst>
      <p:ext uri="{BB962C8B-B14F-4D97-AF65-F5344CB8AC3E}">
        <p14:creationId xmlns:p14="http://schemas.microsoft.com/office/powerpoint/2010/main" val="289746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A2E53-367D-1332-7627-B881B6A26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2AE12-B62E-18E5-91E2-DBD895BFA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205372"/>
            <a:ext cx="5573187" cy="1571239"/>
          </a:xfrm>
        </p:spPr>
        <p:txBody>
          <a:bodyPr>
            <a:normAutofit/>
          </a:bodyPr>
          <a:lstStyle/>
          <a:p>
            <a:r>
              <a:rPr lang="en-US" dirty="0"/>
              <a:t>High performance</a:t>
            </a:r>
          </a:p>
          <a:p>
            <a:pPr lvl="1"/>
            <a:r>
              <a:rPr lang="en-US" dirty="0"/>
              <a:t>Runs without SW intervention</a:t>
            </a:r>
          </a:p>
          <a:p>
            <a:pPr lvl="1"/>
            <a:r>
              <a:rPr lang="en-US" dirty="0"/>
              <a:t>Virtual channels handle multiple data flows</a:t>
            </a:r>
          </a:p>
          <a:p>
            <a:pPr lvl="1"/>
            <a:r>
              <a:rPr lang="en-US" dirty="0"/>
              <a:t>Any packet size / No segmentation required</a:t>
            </a:r>
          </a:p>
          <a:p>
            <a:pPr lvl="1"/>
            <a:endParaRPr lang="en-US" dirty="0"/>
          </a:p>
          <a:p>
            <a:pPr marL="685800" lvl="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6229C0-CF25-A472-78FD-B9EC9369E6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A72D47-FFD9-47B5-81D8-50F30A1C260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D158405-4C39-BDB7-987B-951E5B85ABA9}"/>
              </a:ext>
            </a:extLst>
          </p:cNvPr>
          <p:cNvSpPr txBox="1">
            <a:spLocks/>
          </p:cNvSpPr>
          <p:nvPr/>
        </p:nvSpPr>
        <p:spPr bwMode="auto">
          <a:xfrm>
            <a:off x="2423592" y="445366"/>
            <a:ext cx="9552384" cy="54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>
                <a:solidFill>
                  <a:schemeClr val="tx2"/>
                </a:solidFill>
              </a:rPr>
              <a:t>Why SpaceFibre?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BC411A55-FC4D-764B-DA3A-5BD5DD96A764}"/>
              </a:ext>
            </a:extLst>
          </p:cNvPr>
          <p:cNvSpPr txBox="1">
            <a:spLocks/>
          </p:cNvSpPr>
          <p:nvPr/>
        </p:nvSpPr>
        <p:spPr>
          <a:xfrm>
            <a:off x="2567608" y="6597352"/>
            <a:ext cx="7056784" cy="21980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100" dirty="0">
                <a:solidFill>
                  <a:schemeClr val="bg1">
                    <a:lumMod val="20000"/>
                    <a:lumOff val="80000"/>
                  </a:schemeClr>
                </a:solidFill>
              </a:rPr>
              <a:t>STAR-Dundee © - EDHPC 2025</a:t>
            </a:r>
            <a:endParaRPr lang="en-US" sz="11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892F32F-38A1-FFB5-B25D-133F1378E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Next-generation missions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complex payloads demand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much higher data rates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B49A280-D8CF-2785-E9E6-112AC2C3BF5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1424" y="4566162"/>
            <a:ext cx="2241592" cy="199679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8D06581-0041-06E8-2072-1D1F111B07C0}"/>
              </a:ext>
            </a:extLst>
          </p:cNvPr>
          <p:cNvSpPr txBox="1"/>
          <p:nvPr/>
        </p:nvSpPr>
        <p:spPr>
          <a:xfrm>
            <a:off x="6904196" y="3693963"/>
            <a:ext cx="33000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FFC000"/>
                </a:solidFill>
              </a:rPr>
              <a:t>OSI Data Link Layer protocols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3807DE4-7CE8-A923-9ED6-C913FE489E8F}"/>
              </a:ext>
            </a:extLst>
          </p:cNvPr>
          <p:cNvSpPr txBox="1">
            <a:spLocks/>
          </p:cNvSpPr>
          <p:nvPr/>
        </p:nvSpPr>
        <p:spPr bwMode="auto">
          <a:xfrm>
            <a:off x="6132003" y="1170144"/>
            <a:ext cx="5573187" cy="2494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High reliability</a:t>
            </a:r>
          </a:p>
          <a:p>
            <a:pPr lvl="1"/>
            <a:r>
              <a:rPr lang="en-US" kern="0" dirty="0"/>
              <a:t>Reliable link with link-level flow control</a:t>
            </a:r>
          </a:p>
          <a:p>
            <a:pPr lvl="2"/>
            <a:r>
              <a:rPr lang="en-US" kern="0" dirty="0"/>
              <a:t>Link-layer error recovery in 2us</a:t>
            </a:r>
          </a:p>
          <a:p>
            <a:pPr lvl="1"/>
            <a:r>
              <a:rPr lang="en-US" kern="0" dirty="0"/>
              <a:t>Multi-lane redundancy</a:t>
            </a:r>
          </a:p>
          <a:p>
            <a:pPr lvl="2"/>
            <a:r>
              <a:rPr lang="en-US" kern="0" dirty="0"/>
              <a:t>Graceful BW degradation on lane failure</a:t>
            </a:r>
          </a:p>
          <a:p>
            <a:pPr lvl="2"/>
            <a:r>
              <a:rPr lang="en-US" kern="0" dirty="0"/>
              <a:t>Hot and warm redundant lane</a:t>
            </a:r>
          </a:p>
          <a:p>
            <a:pPr lvl="1"/>
            <a:r>
              <a:rPr lang="en-US" kern="0" dirty="0"/>
              <a:t>Quality of service </a:t>
            </a:r>
          </a:p>
          <a:p>
            <a:pPr lvl="2"/>
            <a:r>
              <a:rPr lang="en-GB" kern="0" dirty="0"/>
              <a:t>Bandwidth reservation, priority and scheduling</a:t>
            </a:r>
            <a:endParaRPr lang="en-US" kern="0" dirty="0"/>
          </a:p>
          <a:p>
            <a:pPr lvl="1"/>
            <a:endParaRPr lang="en-US" kern="0" dirty="0"/>
          </a:p>
          <a:p>
            <a:pPr lvl="2"/>
            <a:endParaRPr lang="en-US" kern="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1F6A32A-C89B-E7A4-E822-BCF331FE39DC}"/>
              </a:ext>
            </a:extLst>
          </p:cNvPr>
          <p:cNvSpPr txBox="1">
            <a:spLocks/>
          </p:cNvSpPr>
          <p:nvPr/>
        </p:nvSpPr>
        <p:spPr bwMode="auto">
          <a:xfrm>
            <a:off x="191344" y="2865873"/>
            <a:ext cx="4421059" cy="1571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Designed for Space Applications</a:t>
            </a:r>
          </a:p>
          <a:p>
            <a:pPr lvl="1"/>
            <a:r>
              <a:rPr lang="en-US" kern="0" dirty="0"/>
              <a:t>SW compatible with SpaceWire</a:t>
            </a:r>
          </a:p>
          <a:p>
            <a:pPr lvl="1"/>
            <a:r>
              <a:rPr lang="en-US" dirty="0"/>
              <a:t>Multi-lane with unidirectional lanes</a:t>
            </a:r>
          </a:p>
          <a:p>
            <a:pPr lvl="1"/>
            <a:r>
              <a:rPr lang="en-US" dirty="0"/>
              <a:t>Efficient implementation on radiation tolerant FPGAs </a:t>
            </a:r>
          </a:p>
          <a:p>
            <a:pPr lvl="1"/>
            <a:endParaRPr lang="en-US" kern="0" dirty="0"/>
          </a:p>
          <a:p>
            <a:pPr marL="685800" lvl="2" indent="0">
              <a:buFont typeface="Wingdings" pitchFamily="2" charset="2"/>
              <a:buNone/>
            </a:pPr>
            <a:endParaRPr lang="en-US" kern="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B337BA7-8799-1D9A-5CFE-48613F4F6F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4766" y="4063294"/>
            <a:ext cx="7341210" cy="2753866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973164B-E91B-21AB-15F2-232A9C2BE4E6}"/>
              </a:ext>
            </a:extLst>
          </p:cNvPr>
          <p:cNvSpPr txBox="1"/>
          <p:nvPr/>
        </p:nvSpPr>
        <p:spPr>
          <a:xfrm>
            <a:off x="839416" y="5020426"/>
            <a:ext cx="7633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9xSpW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9DC30AF-0C2F-A4E5-6E68-0CDF07A0D13B}"/>
              </a:ext>
            </a:extLst>
          </p:cNvPr>
          <p:cNvSpPr txBox="1"/>
          <p:nvPr/>
        </p:nvSpPr>
        <p:spPr>
          <a:xfrm>
            <a:off x="2225206" y="6012418"/>
            <a:ext cx="7425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1xSpFi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542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4D88E-5D0B-5F57-D8CE-8066D14ED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3195C1-14E4-3A7B-6894-0BB7E4F79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3" y="1268760"/>
            <a:ext cx="10117124" cy="3744416"/>
          </a:xfrm>
        </p:spPr>
        <p:txBody>
          <a:bodyPr>
            <a:normAutofit/>
          </a:bodyPr>
          <a:lstStyle/>
          <a:p>
            <a:r>
              <a:rPr lang="en-US" dirty="0"/>
              <a:t>Use of scrambling-based encoding schemes</a:t>
            </a:r>
          </a:p>
          <a:p>
            <a:pPr lvl="1"/>
            <a:r>
              <a:rPr lang="en-US" dirty="0"/>
              <a:t>Bit streams are statistically DC balanced </a:t>
            </a:r>
          </a:p>
          <a:p>
            <a:pPr lvl="1"/>
            <a:r>
              <a:rPr lang="en-US" dirty="0"/>
              <a:t>Uniform spectral properties facilitate adaptive equalization at higher rates</a:t>
            </a:r>
          </a:p>
          <a:p>
            <a:pPr lvl="1"/>
            <a:endParaRPr lang="en-US" dirty="0"/>
          </a:p>
          <a:p>
            <a:r>
              <a:rPr lang="en-US" dirty="0"/>
              <a:t>64b/66b encoding was selected among other options (e.g. 128b/130b, 256b/257b)</a:t>
            </a:r>
          </a:p>
          <a:p>
            <a:pPr lvl="1"/>
            <a:r>
              <a:rPr lang="en-US" dirty="0"/>
              <a:t>Encoding overhead reduction from 20% down to 3.125%</a:t>
            </a:r>
          </a:p>
          <a:p>
            <a:pPr lvl="1"/>
            <a:r>
              <a:rPr lang="en-US" dirty="0"/>
              <a:t>Low latency with a small 66-bit block size </a:t>
            </a:r>
          </a:p>
          <a:p>
            <a:pPr lvl="1"/>
            <a:r>
              <a:rPr lang="en-US" dirty="0"/>
              <a:t>Explicit 2-bit header</a:t>
            </a:r>
          </a:p>
          <a:p>
            <a:pPr lvl="2"/>
            <a:r>
              <a:rPr lang="en-US" dirty="0"/>
              <a:t>Faster block alignment than using periodic alignment patterns</a:t>
            </a:r>
          </a:p>
          <a:p>
            <a:pPr lvl="2"/>
            <a:r>
              <a:rPr lang="en-US" dirty="0"/>
              <a:t>Guaranteed bit transition every 66 bits (run length)</a:t>
            </a:r>
          </a:p>
          <a:p>
            <a:pPr lvl="1"/>
            <a:r>
              <a:rPr lang="en-US" dirty="0"/>
              <a:t>Native transceiver support in radiation tolerant FPGAs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AD4590-5888-B9ED-8EA9-87BE0FDAA2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A72D47-FFD9-47B5-81D8-50F30A1C260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8D55017-B112-ACDD-9018-A0D43218262D}"/>
              </a:ext>
            </a:extLst>
          </p:cNvPr>
          <p:cNvSpPr txBox="1">
            <a:spLocks/>
          </p:cNvSpPr>
          <p:nvPr/>
        </p:nvSpPr>
        <p:spPr bwMode="auto">
          <a:xfrm>
            <a:off x="2423592" y="445366"/>
            <a:ext cx="9552384" cy="54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>
                <a:solidFill>
                  <a:schemeClr val="tx2"/>
                </a:solidFill>
              </a:rPr>
              <a:t>Line Encoding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A86F53AE-4B71-1D7F-2270-BE9A5700E94E}"/>
              </a:ext>
            </a:extLst>
          </p:cNvPr>
          <p:cNvSpPr txBox="1">
            <a:spLocks/>
          </p:cNvSpPr>
          <p:nvPr/>
        </p:nvSpPr>
        <p:spPr>
          <a:xfrm>
            <a:off x="2567608" y="6597352"/>
            <a:ext cx="7056784" cy="21980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100" dirty="0">
                <a:solidFill>
                  <a:schemeClr val="bg1">
                    <a:lumMod val="20000"/>
                    <a:lumOff val="80000"/>
                  </a:schemeClr>
                </a:solidFill>
              </a:rPr>
              <a:t>STAR-Dundee © - EDHPC 2025</a:t>
            </a:r>
            <a:endParaRPr lang="en-US" sz="11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77A503B-7DEA-C235-A396-5F4015891853}"/>
              </a:ext>
            </a:extLst>
          </p:cNvPr>
          <p:cNvGrpSpPr/>
          <p:nvPr/>
        </p:nvGrpSpPr>
        <p:grpSpPr>
          <a:xfrm>
            <a:off x="6733250" y="5258546"/>
            <a:ext cx="3486229" cy="1848060"/>
            <a:chOff x="1739118" y="5302874"/>
            <a:chExt cx="3486229" cy="1848060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39D43F2-EABE-C947-D6AF-7F07AC1CC928}"/>
                </a:ext>
              </a:extLst>
            </p:cNvPr>
            <p:cNvGrpSpPr/>
            <p:nvPr/>
          </p:nvGrpSpPr>
          <p:grpSpPr>
            <a:xfrm>
              <a:off x="1739118" y="5302874"/>
              <a:ext cx="2988332" cy="1158605"/>
              <a:chOff x="1739118" y="5302874"/>
              <a:chExt cx="2988332" cy="1158605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0C65A28-C1D6-98BF-ADA0-A2B1834CF717}"/>
                  </a:ext>
                </a:extLst>
              </p:cNvPr>
              <p:cNvSpPr/>
              <p:nvPr/>
            </p:nvSpPr>
            <p:spPr bwMode="auto">
              <a:xfrm>
                <a:off x="1739118" y="5732012"/>
                <a:ext cx="540060" cy="432048"/>
              </a:xfrm>
              <a:prstGeom prst="rect">
                <a:avLst/>
              </a:prstGeom>
              <a:solidFill>
                <a:srgbClr val="BC8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1 0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F7D9970-779B-7AD4-50E1-F8ADF585DAEA}"/>
                  </a:ext>
                </a:extLst>
              </p:cNvPr>
              <p:cNvSpPr/>
              <p:nvPr/>
            </p:nvSpPr>
            <p:spPr bwMode="auto">
              <a:xfrm>
                <a:off x="2296410" y="5732012"/>
                <a:ext cx="2431040" cy="432048"/>
              </a:xfrm>
              <a:prstGeom prst="rect">
                <a:avLst/>
              </a:prstGeom>
              <a:solidFill>
                <a:srgbClr val="0070C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dirty="0"/>
                  <a:t>D</a:t>
                </a:r>
                <a:r>
                  <a:rPr lang="en-US" baseline="-25000" dirty="0"/>
                  <a:t>0 </a:t>
                </a:r>
                <a:r>
                  <a:rPr lang="en-US" dirty="0"/>
                  <a:t>D</a:t>
                </a:r>
                <a:r>
                  <a:rPr lang="en-US" baseline="-25000" dirty="0"/>
                  <a:t>1</a:t>
                </a:r>
                <a:r>
                  <a:rPr lang="en-US" dirty="0"/>
                  <a:t>D</a:t>
                </a:r>
                <a:r>
                  <a:rPr lang="en-US" baseline="-25000" dirty="0"/>
                  <a:t>2 </a:t>
                </a:r>
                <a:r>
                  <a:rPr lang="en-US" dirty="0"/>
                  <a:t>D</a:t>
                </a:r>
                <a:r>
                  <a:rPr lang="en-US" baseline="-25000" dirty="0"/>
                  <a:t>3</a:t>
                </a:r>
                <a:r>
                  <a:rPr lang="en-US" dirty="0"/>
                  <a:t>D</a:t>
                </a:r>
                <a:r>
                  <a:rPr lang="en-US" baseline="-25000" dirty="0"/>
                  <a:t>4 </a:t>
                </a:r>
                <a:r>
                  <a:rPr lang="en-US" dirty="0"/>
                  <a:t>D</a:t>
                </a:r>
                <a:r>
                  <a:rPr lang="en-US" baseline="-25000" dirty="0"/>
                  <a:t>5</a:t>
                </a:r>
                <a:r>
                  <a:rPr lang="en-US" dirty="0"/>
                  <a:t>D</a:t>
                </a:r>
                <a:r>
                  <a:rPr lang="en-US" baseline="-25000" dirty="0"/>
                  <a:t>6 </a:t>
                </a:r>
                <a:r>
                  <a:rPr lang="en-US" dirty="0"/>
                  <a:t>D</a:t>
                </a:r>
                <a:r>
                  <a:rPr lang="en-US" baseline="-25000" dirty="0"/>
                  <a:t>7</a:t>
                </a:r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03DC6FAD-E4C8-5134-A99D-1D95116A36DA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2567608" y="5302874"/>
                <a:ext cx="1836601" cy="6195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rmAutofit/>
              </a:bodyPr>
              <a:lstStyle>
                <a:lvl1pPr marL="257175" indent="-257175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lvl1pPr>
                <a:lvl2pPr marL="557213" indent="-21431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>
                    <a:solidFill>
                      <a:schemeClr val="tx1"/>
                    </a:solidFill>
                    <a:latin typeface="Trebuchet MS" panose="020B0603020202020204" pitchFamily="34" charset="0"/>
                  </a:defRPr>
                </a:lvl2pPr>
                <a:lvl3pPr marL="857250" indent="-1714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itchFamily="2" charset="2"/>
                  <a:buChar char="§"/>
                  <a:defRPr sz="1600">
                    <a:solidFill>
                      <a:schemeClr val="tx1"/>
                    </a:solidFill>
                    <a:latin typeface="Trebuchet MS" panose="020B0603020202020204" pitchFamily="34" charset="0"/>
                  </a:defRPr>
                </a:lvl3pPr>
                <a:lvl4pPr marL="1200150" indent="-1714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1400">
                    <a:solidFill>
                      <a:schemeClr val="tx1"/>
                    </a:solidFill>
                    <a:latin typeface="Trebuchet MS" panose="020B0603020202020204" pitchFamily="34" charset="0"/>
                  </a:defRPr>
                </a:lvl4pPr>
                <a:lvl5pPr marL="1543050" indent="-1714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itchFamily="2" charset="2"/>
                  <a:buChar char="§"/>
                  <a:defRPr sz="1200">
                    <a:solidFill>
                      <a:schemeClr val="tx1"/>
                    </a:solidFill>
                    <a:latin typeface="Trebuchet MS" panose="020B0603020202020204" pitchFamily="34" charset="0"/>
                  </a:defRPr>
                </a:lvl5pPr>
                <a:lvl6pPr marL="1885950" indent="-1714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+mn-lt"/>
                  </a:defRPr>
                </a:lvl6pPr>
                <a:lvl7pPr marL="2228850" indent="-1714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+mn-lt"/>
                  </a:defRPr>
                </a:lvl7pPr>
                <a:lvl8pPr marL="2571750" indent="-1714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+mn-lt"/>
                  </a:defRPr>
                </a:lvl8pPr>
                <a:lvl9pPr marL="2914650" indent="-1714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itchFamily="2" charset="2"/>
                  <a:buChar char="§"/>
                  <a:defRPr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None/>
                </a:pPr>
                <a:r>
                  <a:rPr lang="en-US" kern="0" dirty="0">
                    <a:solidFill>
                      <a:srgbClr val="FFC000"/>
                    </a:solidFill>
                  </a:rPr>
                  <a:t>Control Block</a:t>
                </a:r>
              </a:p>
            </p:txBody>
          </p:sp>
          <p:sp>
            <p:nvSpPr>
              <p:cNvPr id="14" name="Left Brace 13">
                <a:extLst>
                  <a:ext uri="{FF2B5EF4-FFF2-40B4-BE49-F238E27FC236}">
                    <a16:creationId xmlns:a16="http://schemas.microsoft.com/office/drawing/2014/main" id="{91FD9381-11E8-4E54-2BBE-DE86323E12B6}"/>
                  </a:ext>
                </a:extLst>
              </p:cNvPr>
              <p:cNvSpPr/>
              <p:nvPr/>
            </p:nvSpPr>
            <p:spPr bwMode="auto">
              <a:xfrm rot="16200000">
                <a:off x="3376005" y="5136055"/>
                <a:ext cx="219806" cy="2431041"/>
              </a:xfrm>
              <a:prstGeom prst="leftBrac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6" name="Content Placeholder 2">
              <a:extLst>
                <a:ext uri="{FF2B5EF4-FFF2-40B4-BE49-F238E27FC236}">
                  <a16:creationId xmlns:a16="http://schemas.microsoft.com/office/drawing/2014/main" id="{F4447F30-7AAD-8925-2FCE-A2B3F563D4F7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965536" y="6362134"/>
              <a:ext cx="2259811" cy="788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>
              <a:lvl1pPr marL="257175" indent="-25717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557213" indent="-214313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800">
                  <a:solidFill>
                    <a:schemeClr val="tx1"/>
                  </a:solidFill>
                  <a:latin typeface="Trebuchet MS" panose="020B0603020202020204" pitchFamily="34" charset="0"/>
                </a:defRPr>
              </a:lvl2pPr>
              <a:lvl3pPr marL="8572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Trebuchet MS" panose="020B0603020202020204" pitchFamily="34" charset="0"/>
                </a:defRPr>
              </a:lvl3pPr>
              <a:lvl4pPr marL="12001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400">
                  <a:solidFill>
                    <a:schemeClr val="tx1"/>
                  </a:solidFill>
                  <a:latin typeface="Trebuchet MS" panose="020B0603020202020204" pitchFamily="34" charset="0"/>
                </a:defRPr>
              </a:lvl4pPr>
              <a:lvl5pPr marL="15430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1200">
                  <a:solidFill>
                    <a:schemeClr val="tx1"/>
                  </a:solidFill>
                  <a:latin typeface="Trebuchet MS" panose="020B0603020202020204" pitchFamily="34" charset="0"/>
                </a:defRPr>
              </a:lvl5pPr>
              <a:lvl6pPr marL="18859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6pPr>
              <a:lvl7pPr marL="22288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7pPr>
              <a:lvl8pPr marL="25717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8pPr>
              <a:lvl9pPr marL="29146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None/>
              </a:pPr>
              <a:r>
                <a:rPr lang="en-US" kern="0" dirty="0"/>
                <a:t>scrambled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57738FB-B04C-9BEC-590A-9B614080EEC1}"/>
              </a:ext>
            </a:extLst>
          </p:cNvPr>
          <p:cNvGrpSpPr/>
          <p:nvPr/>
        </p:nvGrpSpPr>
        <p:grpSpPr>
          <a:xfrm>
            <a:off x="1497226" y="5232447"/>
            <a:ext cx="3405855" cy="1859390"/>
            <a:chOff x="6950514" y="5291544"/>
            <a:chExt cx="3405855" cy="185939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DD17D82-8360-AE4C-ED10-61A8B0618F11}"/>
                </a:ext>
              </a:extLst>
            </p:cNvPr>
            <p:cNvSpPr/>
            <p:nvPr/>
          </p:nvSpPr>
          <p:spPr bwMode="auto">
            <a:xfrm>
              <a:off x="6950514" y="5670759"/>
              <a:ext cx="540060" cy="432048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0 </a:t>
              </a:r>
              <a:r>
                <a:rPr lang="en-US" dirty="0"/>
                <a:t>1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997C75B-39D5-6E46-4150-51605D43CE8A}"/>
                </a:ext>
              </a:extLst>
            </p:cNvPr>
            <p:cNvSpPr/>
            <p:nvPr/>
          </p:nvSpPr>
          <p:spPr bwMode="auto">
            <a:xfrm>
              <a:off x="7490574" y="5670759"/>
              <a:ext cx="2431040" cy="432048"/>
            </a:xfrm>
            <a:prstGeom prst="rect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r>
                <a:rPr lang="en-US" dirty="0"/>
                <a:t>D</a:t>
              </a:r>
              <a:r>
                <a:rPr lang="en-US" baseline="-25000" dirty="0"/>
                <a:t>0 </a:t>
              </a:r>
              <a:r>
                <a:rPr lang="en-US" dirty="0"/>
                <a:t>D</a:t>
              </a:r>
              <a:r>
                <a:rPr lang="en-US" baseline="-25000" dirty="0"/>
                <a:t>1</a:t>
              </a:r>
              <a:r>
                <a:rPr lang="en-US" dirty="0"/>
                <a:t>D</a:t>
              </a:r>
              <a:r>
                <a:rPr lang="en-US" baseline="-25000" dirty="0"/>
                <a:t>2 </a:t>
              </a:r>
              <a:r>
                <a:rPr lang="en-US" dirty="0"/>
                <a:t>D</a:t>
              </a:r>
              <a:r>
                <a:rPr lang="en-US" baseline="-25000" dirty="0"/>
                <a:t>3</a:t>
              </a:r>
              <a:r>
                <a:rPr lang="en-US" dirty="0"/>
                <a:t>D</a:t>
              </a:r>
              <a:r>
                <a:rPr lang="en-US" baseline="-25000" dirty="0"/>
                <a:t>4 </a:t>
              </a:r>
              <a:r>
                <a:rPr lang="en-US" dirty="0"/>
                <a:t>D</a:t>
              </a:r>
              <a:r>
                <a:rPr lang="en-US" baseline="-25000" dirty="0"/>
                <a:t>5</a:t>
              </a:r>
              <a:r>
                <a:rPr lang="en-US" dirty="0"/>
                <a:t>D</a:t>
              </a:r>
              <a:r>
                <a:rPr lang="en-US" baseline="-25000" dirty="0"/>
                <a:t>6 </a:t>
              </a:r>
              <a:r>
                <a:rPr lang="en-US" dirty="0"/>
                <a:t>D</a:t>
              </a:r>
              <a:r>
                <a:rPr lang="en-US" baseline="-25000" dirty="0"/>
                <a:t>7</a:t>
              </a:r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Content Placeholder 2">
              <a:extLst>
                <a:ext uri="{FF2B5EF4-FFF2-40B4-BE49-F238E27FC236}">
                  <a16:creationId xmlns:a16="http://schemas.microsoft.com/office/drawing/2014/main" id="{344E0220-332B-53AC-8E74-5065FF316AD2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842573" y="5291544"/>
              <a:ext cx="1836601" cy="6195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>
              <a:lvl1pPr marL="257175" indent="-25717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557213" indent="-214313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800">
                  <a:solidFill>
                    <a:schemeClr val="tx1"/>
                  </a:solidFill>
                  <a:latin typeface="Trebuchet MS" panose="020B0603020202020204" pitchFamily="34" charset="0"/>
                </a:defRPr>
              </a:lvl2pPr>
              <a:lvl3pPr marL="8572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Trebuchet MS" panose="020B0603020202020204" pitchFamily="34" charset="0"/>
                </a:defRPr>
              </a:lvl3pPr>
              <a:lvl4pPr marL="12001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400">
                  <a:solidFill>
                    <a:schemeClr val="tx1"/>
                  </a:solidFill>
                  <a:latin typeface="Trebuchet MS" panose="020B0603020202020204" pitchFamily="34" charset="0"/>
                </a:defRPr>
              </a:lvl4pPr>
              <a:lvl5pPr marL="15430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1200">
                  <a:solidFill>
                    <a:schemeClr val="tx1"/>
                  </a:solidFill>
                  <a:latin typeface="Trebuchet MS" panose="020B0603020202020204" pitchFamily="34" charset="0"/>
                </a:defRPr>
              </a:lvl5pPr>
              <a:lvl6pPr marL="18859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6pPr>
              <a:lvl7pPr marL="22288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7pPr>
              <a:lvl8pPr marL="25717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8pPr>
              <a:lvl9pPr marL="29146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None/>
              </a:pPr>
              <a:r>
                <a:rPr lang="en-US" kern="0" dirty="0">
                  <a:solidFill>
                    <a:srgbClr val="FFC000"/>
                  </a:solidFill>
                </a:rPr>
                <a:t>Data Block</a:t>
              </a:r>
            </a:p>
          </p:txBody>
        </p:sp>
        <p:sp>
          <p:nvSpPr>
            <p:cNvPr id="15" name="Left Brace 14">
              <a:extLst>
                <a:ext uri="{FF2B5EF4-FFF2-40B4-BE49-F238E27FC236}">
                  <a16:creationId xmlns:a16="http://schemas.microsoft.com/office/drawing/2014/main" id="{31C9FE39-76F1-ED14-E8F4-EAF6CA47081D}"/>
                </a:ext>
              </a:extLst>
            </p:cNvPr>
            <p:cNvSpPr/>
            <p:nvPr/>
          </p:nvSpPr>
          <p:spPr bwMode="auto">
            <a:xfrm rot="16200000">
              <a:off x="8607089" y="5136056"/>
              <a:ext cx="219806" cy="2431041"/>
            </a:xfrm>
            <a:prstGeom prst="leftBrac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Content Placeholder 2">
              <a:extLst>
                <a:ext uri="{FF2B5EF4-FFF2-40B4-BE49-F238E27FC236}">
                  <a16:creationId xmlns:a16="http://schemas.microsoft.com/office/drawing/2014/main" id="{B2CA4D47-69C4-E6E2-C1F6-9EFB5086C84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096558" y="6362134"/>
              <a:ext cx="2259811" cy="788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>
              <a:lvl1pPr marL="257175" indent="-257175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557213" indent="-214313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800">
                  <a:solidFill>
                    <a:schemeClr val="tx1"/>
                  </a:solidFill>
                  <a:latin typeface="Trebuchet MS" panose="020B0603020202020204" pitchFamily="34" charset="0"/>
                </a:defRPr>
              </a:lvl2pPr>
              <a:lvl3pPr marL="8572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Trebuchet MS" panose="020B0603020202020204" pitchFamily="34" charset="0"/>
                </a:defRPr>
              </a:lvl3pPr>
              <a:lvl4pPr marL="12001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1400">
                  <a:solidFill>
                    <a:schemeClr val="tx1"/>
                  </a:solidFill>
                  <a:latin typeface="Trebuchet MS" panose="020B0603020202020204" pitchFamily="34" charset="0"/>
                </a:defRPr>
              </a:lvl4pPr>
              <a:lvl5pPr marL="1543050" indent="-1714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itchFamily="2" charset="2"/>
                <a:buChar char="§"/>
                <a:defRPr sz="1200">
                  <a:solidFill>
                    <a:schemeClr val="tx1"/>
                  </a:solidFill>
                  <a:latin typeface="Trebuchet MS" panose="020B0603020202020204" pitchFamily="34" charset="0"/>
                </a:defRPr>
              </a:lvl5pPr>
              <a:lvl6pPr marL="18859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6pPr>
              <a:lvl7pPr marL="22288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7pPr>
              <a:lvl8pPr marL="25717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8pPr>
              <a:lvl9pPr marL="2914650" indent="-17145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None/>
              </a:pPr>
              <a:r>
                <a:rPr lang="en-US" kern="0" dirty="0"/>
                <a:t>scrambled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228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FA488-F16D-0D5A-0532-1A4A62F59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A4E0B-29D8-C030-4C6A-49FB59BBD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3" y="1268760"/>
            <a:ext cx="10117124" cy="234026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8b/10b encoding detects all single-bit errors and a subset of multi-bit errors</a:t>
            </a:r>
          </a:p>
          <a:p>
            <a:endParaRPr lang="en-US" dirty="0"/>
          </a:p>
          <a:p>
            <a:r>
              <a:rPr lang="en-US" dirty="0"/>
              <a:t>64b/66b provides no built-in error detection capability</a:t>
            </a:r>
          </a:p>
          <a:p>
            <a:pPr lvl="1"/>
            <a:r>
              <a:rPr lang="en-US" dirty="0"/>
              <a:t>Additional integrity check is required </a:t>
            </a:r>
          </a:p>
          <a:p>
            <a:pPr lvl="1"/>
            <a:endParaRPr lang="en-US" dirty="0"/>
          </a:p>
          <a:p>
            <a:r>
              <a:rPr lang="en-US" dirty="0"/>
              <a:t>A 32-bit CRC is added to each 32-bit SpFi control word covering previous data words since the preceding CRC.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8943EC-7023-D6D6-AB02-FC9CEB3167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A72D47-FFD9-47B5-81D8-50F30A1C260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898C6D3-AA65-B2A9-4FB4-D3D9DF7B9864}"/>
              </a:ext>
            </a:extLst>
          </p:cNvPr>
          <p:cNvSpPr txBox="1">
            <a:spLocks/>
          </p:cNvSpPr>
          <p:nvPr/>
        </p:nvSpPr>
        <p:spPr bwMode="auto">
          <a:xfrm>
            <a:off x="2423592" y="445366"/>
            <a:ext cx="9552384" cy="54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>
                <a:solidFill>
                  <a:schemeClr val="tx2"/>
                </a:solidFill>
              </a:rPr>
              <a:t>Error Detection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4DDF82A-2CA3-C235-5640-1EE37B236BFC}"/>
              </a:ext>
            </a:extLst>
          </p:cNvPr>
          <p:cNvSpPr/>
          <p:nvPr/>
        </p:nvSpPr>
        <p:spPr bwMode="auto">
          <a:xfrm>
            <a:off x="1739516" y="6278460"/>
            <a:ext cx="1980220" cy="400742"/>
          </a:xfrm>
          <a:prstGeom prst="rect">
            <a:avLst/>
          </a:prstGeom>
          <a:solidFill>
            <a:srgbClr val="BC8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Control Word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CB71B1F-BFF4-63D2-B0F4-FAE4E3CBC0AD}"/>
              </a:ext>
            </a:extLst>
          </p:cNvPr>
          <p:cNvSpPr/>
          <p:nvPr/>
        </p:nvSpPr>
        <p:spPr bwMode="auto">
          <a:xfrm>
            <a:off x="1739516" y="5877717"/>
            <a:ext cx="1980220" cy="400742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Word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16B7ECD-2CB3-CCDE-A33A-035D25DFCEEA}"/>
              </a:ext>
            </a:extLst>
          </p:cNvPr>
          <p:cNvSpPr/>
          <p:nvPr/>
        </p:nvSpPr>
        <p:spPr bwMode="auto">
          <a:xfrm>
            <a:off x="1739516" y="5474837"/>
            <a:ext cx="1980220" cy="400742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Word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AA2BBF1-B5F6-B6EB-D459-2D12B75D7D7A}"/>
              </a:ext>
            </a:extLst>
          </p:cNvPr>
          <p:cNvSpPr/>
          <p:nvPr/>
        </p:nvSpPr>
        <p:spPr bwMode="auto">
          <a:xfrm>
            <a:off x="1739516" y="5073026"/>
            <a:ext cx="1980220" cy="400742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Word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EE207AE-BBA2-FF95-0E00-53C5BB8D7C5A}"/>
              </a:ext>
            </a:extLst>
          </p:cNvPr>
          <p:cNvSpPr/>
          <p:nvPr/>
        </p:nvSpPr>
        <p:spPr bwMode="auto">
          <a:xfrm>
            <a:off x="1739516" y="4662710"/>
            <a:ext cx="1980220" cy="400742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Word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7C24383-9CB3-01C0-2C7A-4955F2DB09D9}"/>
              </a:ext>
            </a:extLst>
          </p:cNvPr>
          <p:cNvSpPr/>
          <p:nvPr/>
        </p:nvSpPr>
        <p:spPr bwMode="auto">
          <a:xfrm>
            <a:off x="1739516" y="4252394"/>
            <a:ext cx="1980220" cy="400742"/>
          </a:xfrm>
          <a:prstGeom prst="rect">
            <a:avLst/>
          </a:prstGeom>
          <a:solidFill>
            <a:srgbClr val="BC8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Control Word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5F5B925E-FC6D-B0B8-15DC-EC4A23C0C5FA}"/>
              </a:ext>
            </a:extLst>
          </p:cNvPr>
          <p:cNvSpPr txBox="1">
            <a:spLocks/>
          </p:cNvSpPr>
          <p:nvPr/>
        </p:nvSpPr>
        <p:spPr bwMode="auto">
          <a:xfrm>
            <a:off x="1739398" y="3753128"/>
            <a:ext cx="2259811" cy="78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>
                <a:solidFill>
                  <a:srgbClr val="FFC000"/>
                </a:solidFill>
              </a:rPr>
              <a:t>32-bit SpFi words</a:t>
            </a:r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EBABE880-594A-1644-9979-21F109479A6D}"/>
              </a:ext>
            </a:extLst>
          </p:cNvPr>
          <p:cNvSpPr/>
          <p:nvPr/>
        </p:nvSpPr>
        <p:spPr bwMode="auto">
          <a:xfrm>
            <a:off x="4115780" y="5073026"/>
            <a:ext cx="972108" cy="516214"/>
          </a:xfrm>
          <a:prstGeom prst="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D7C0CD4-C168-A514-1D59-256F7684CADE}"/>
              </a:ext>
            </a:extLst>
          </p:cNvPr>
          <p:cNvSpPr/>
          <p:nvPr/>
        </p:nvSpPr>
        <p:spPr bwMode="auto">
          <a:xfrm>
            <a:off x="7667713" y="5219225"/>
            <a:ext cx="1980220" cy="400742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Word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ED85A93-2462-EE37-A3DD-4726CAE6AA42}"/>
              </a:ext>
            </a:extLst>
          </p:cNvPr>
          <p:cNvSpPr/>
          <p:nvPr/>
        </p:nvSpPr>
        <p:spPr bwMode="auto">
          <a:xfrm>
            <a:off x="5690020" y="5214240"/>
            <a:ext cx="1980220" cy="400742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Word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30FD851-6546-71F5-2CAD-A7EA8CA88D7C}"/>
              </a:ext>
            </a:extLst>
          </p:cNvPr>
          <p:cNvSpPr/>
          <p:nvPr/>
        </p:nvSpPr>
        <p:spPr bwMode="auto">
          <a:xfrm>
            <a:off x="7670240" y="4808812"/>
            <a:ext cx="1980220" cy="418060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Word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0492B0E-D43D-7F55-B023-60503F201258}"/>
              </a:ext>
            </a:extLst>
          </p:cNvPr>
          <p:cNvSpPr/>
          <p:nvPr/>
        </p:nvSpPr>
        <p:spPr bwMode="auto">
          <a:xfrm>
            <a:off x="5690020" y="4818386"/>
            <a:ext cx="1980220" cy="400742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Word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D858028-63DE-D10C-ECA5-38FC047C7098}"/>
              </a:ext>
            </a:extLst>
          </p:cNvPr>
          <p:cNvSpPr/>
          <p:nvPr/>
        </p:nvSpPr>
        <p:spPr bwMode="auto">
          <a:xfrm>
            <a:off x="5690020" y="4408070"/>
            <a:ext cx="1980220" cy="400742"/>
          </a:xfrm>
          <a:prstGeom prst="rect">
            <a:avLst/>
          </a:prstGeom>
          <a:solidFill>
            <a:srgbClr val="BC8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Control Word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E1FBE4A2-D159-BB4E-F149-3784E4D4870F}"/>
              </a:ext>
            </a:extLst>
          </p:cNvPr>
          <p:cNvSpPr txBox="1">
            <a:spLocks/>
          </p:cNvSpPr>
          <p:nvPr/>
        </p:nvSpPr>
        <p:spPr bwMode="auto">
          <a:xfrm>
            <a:off x="6687534" y="3892354"/>
            <a:ext cx="2259811" cy="78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>
                <a:solidFill>
                  <a:srgbClr val="FFC000"/>
                </a:solidFill>
              </a:rPr>
              <a:t>64-bit blocks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2F3B419-440F-1E78-266C-2CE975937F22}"/>
              </a:ext>
            </a:extLst>
          </p:cNvPr>
          <p:cNvSpPr/>
          <p:nvPr/>
        </p:nvSpPr>
        <p:spPr bwMode="auto">
          <a:xfrm>
            <a:off x="7670240" y="4408070"/>
            <a:ext cx="1980220" cy="400742"/>
          </a:xfrm>
          <a:prstGeom prst="rect">
            <a:avLst/>
          </a:prstGeom>
          <a:solidFill>
            <a:schemeClr val="accent2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32-bit CRC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3F70C3A-3E94-34DE-F07B-B296E11A9B96}"/>
              </a:ext>
            </a:extLst>
          </p:cNvPr>
          <p:cNvSpPr/>
          <p:nvPr/>
        </p:nvSpPr>
        <p:spPr bwMode="auto">
          <a:xfrm>
            <a:off x="5690020" y="5629444"/>
            <a:ext cx="1980220" cy="400742"/>
          </a:xfrm>
          <a:prstGeom prst="rect">
            <a:avLst/>
          </a:prstGeom>
          <a:solidFill>
            <a:srgbClr val="BC8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Control Word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982039D-8457-B222-B58E-A471794869B7}"/>
              </a:ext>
            </a:extLst>
          </p:cNvPr>
          <p:cNvSpPr/>
          <p:nvPr/>
        </p:nvSpPr>
        <p:spPr bwMode="auto">
          <a:xfrm>
            <a:off x="7670240" y="5629444"/>
            <a:ext cx="1980220" cy="400742"/>
          </a:xfrm>
          <a:prstGeom prst="rect">
            <a:avLst/>
          </a:prstGeom>
          <a:solidFill>
            <a:schemeClr val="accent2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32-bit CRC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6A65A0F7-2F3C-CDD9-FB9A-05151C65A097}"/>
              </a:ext>
            </a:extLst>
          </p:cNvPr>
          <p:cNvSpPr txBox="1">
            <a:spLocks/>
          </p:cNvSpPr>
          <p:nvPr/>
        </p:nvSpPr>
        <p:spPr bwMode="auto">
          <a:xfrm>
            <a:off x="10030372" y="4999579"/>
            <a:ext cx="1395171" cy="78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b="1" kern="0" dirty="0">
                <a:solidFill>
                  <a:srgbClr val="BC8F00"/>
                </a:solidFill>
              </a:rPr>
              <a:t>CRC coverage</a:t>
            </a:r>
          </a:p>
        </p:txBody>
      </p:sp>
      <p:sp>
        <p:nvSpPr>
          <p:cNvPr id="38" name="Right Brace 37">
            <a:extLst>
              <a:ext uri="{FF2B5EF4-FFF2-40B4-BE49-F238E27FC236}">
                <a16:creationId xmlns:a16="http://schemas.microsoft.com/office/drawing/2014/main" id="{E0877BB0-5806-8C40-71C4-2942F263AD10}"/>
              </a:ext>
            </a:extLst>
          </p:cNvPr>
          <p:cNvSpPr/>
          <p:nvPr/>
        </p:nvSpPr>
        <p:spPr bwMode="auto">
          <a:xfrm>
            <a:off x="9732404" y="4808812"/>
            <a:ext cx="216024" cy="1221374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987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35ECF-A009-84C7-B79F-64A7F4FEA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CDAD42-06EF-BE36-9C6C-F84358F32D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A72D47-FFD9-47B5-81D8-50F30A1C260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B72C1A6-7830-991C-569A-32A59AB228F7}"/>
              </a:ext>
            </a:extLst>
          </p:cNvPr>
          <p:cNvSpPr txBox="1">
            <a:spLocks/>
          </p:cNvSpPr>
          <p:nvPr/>
        </p:nvSpPr>
        <p:spPr bwMode="auto">
          <a:xfrm>
            <a:off x="803412" y="3158970"/>
            <a:ext cx="9552384" cy="54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>
                <a:solidFill>
                  <a:schemeClr val="tx2"/>
                </a:solidFill>
              </a:rPr>
              <a:t>Block Diagram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A7E53F-01EE-789E-426C-A7E73ACA51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1704" y="587474"/>
            <a:ext cx="5400600" cy="603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66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EA35E-139B-AB29-5363-33B29514C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093C83F-490D-9F39-D556-0E7C2D916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484" y="1232757"/>
            <a:ext cx="10752517" cy="3960440"/>
          </a:xfrm>
        </p:spPr>
        <p:txBody>
          <a:bodyPr>
            <a:normAutofit/>
          </a:bodyPr>
          <a:lstStyle/>
          <a:p>
            <a:r>
              <a:rPr lang="en-US" dirty="0"/>
              <a:t>SpFi words have four characters</a:t>
            </a:r>
          </a:p>
          <a:p>
            <a:pPr lvl="1"/>
            <a:r>
              <a:rPr lang="en-US" dirty="0"/>
              <a:t>Can be Data or Control characters</a:t>
            </a:r>
          </a:p>
          <a:p>
            <a:pPr lvl="1"/>
            <a:r>
              <a:rPr lang="en-US" dirty="0"/>
              <a:t>Control characters have the 8b/10b K-flag set</a:t>
            </a:r>
          </a:p>
          <a:p>
            <a:endParaRPr lang="en-US" dirty="0"/>
          </a:p>
          <a:p>
            <a:r>
              <a:rPr lang="en-US" dirty="0"/>
              <a:t>SpFi control words</a:t>
            </a:r>
          </a:p>
          <a:p>
            <a:pPr lvl="1"/>
            <a:r>
              <a:rPr lang="en-US" dirty="0"/>
              <a:t>First character is a </a:t>
            </a:r>
            <a:r>
              <a:rPr lang="en-US" dirty="0">
                <a:solidFill>
                  <a:srgbClr val="FFC000"/>
                </a:solidFill>
              </a:rPr>
              <a:t>C</a:t>
            </a:r>
            <a:r>
              <a:rPr lang="en-US" dirty="0"/>
              <a:t>ontrol character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SpFi data words </a:t>
            </a:r>
          </a:p>
          <a:p>
            <a:pPr lvl="1"/>
            <a:r>
              <a:rPr lang="en-US" dirty="0"/>
              <a:t>Have control characters (</a:t>
            </a:r>
            <a:r>
              <a:rPr lang="en-US" dirty="0">
                <a:solidFill>
                  <a:srgbClr val="FFC000"/>
                </a:solidFill>
              </a:rPr>
              <a:t>E</a:t>
            </a:r>
            <a:r>
              <a:rPr lang="en-US" dirty="0"/>
              <a:t>EP, </a:t>
            </a:r>
            <a:r>
              <a:rPr lang="en-US" dirty="0">
                <a:solidFill>
                  <a:srgbClr val="FFC000"/>
                </a:solidFill>
              </a:rPr>
              <a:t>E</a:t>
            </a:r>
            <a:r>
              <a:rPr lang="en-US" dirty="0"/>
              <a:t>EP, </a:t>
            </a:r>
            <a:r>
              <a:rPr lang="en-US" dirty="0">
                <a:solidFill>
                  <a:srgbClr val="FFC000"/>
                </a:solidFill>
              </a:rPr>
              <a:t>F</a:t>
            </a:r>
            <a:r>
              <a:rPr lang="en-US" dirty="0"/>
              <a:t>ILL) at the end of a packet</a:t>
            </a:r>
          </a:p>
          <a:p>
            <a:pPr lvl="1"/>
            <a:r>
              <a:rPr lang="en-US" dirty="0"/>
              <a:t>The end of a packet can start at any of the four characters</a:t>
            </a:r>
          </a:p>
          <a:p>
            <a:pPr marL="685800" lvl="1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3A6550-E3FA-2D56-0650-5BD3B881D7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A72D47-FFD9-47B5-81D8-50F30A1C260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0C7D4FB-12BD-A6F6-DBA2-D9F83BC71110}"/>
              </a:ext>
            </a:extLst>
          </p:cNvPr>
          <p:cNvSpPr txBox="1">
            <a:spLocks/>
          </p:cNvSpPr>
          <p:nvPr/>
        </p:nvSpPr>
        <p:spPr bwMode="auto">
          <a:xfrm>
            <a:off x="2423592" y="445366"/>
            <a:ext cx="9552384" cy="54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>
                <a:solidFill>
                  <a:schemeClr val="tx2"/>
                </a:solidFill>
              </a:rPr>
              <a:t>SpaceFibre Words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8B908D1-63C5-A45A-2F06-26CB6F61222E}"/>
              </a:ext>
            </a:extLst>
          </p:cNvPr>
          <p:cNvGrpSpPr/>
          <p:nvPr/>
        </p:nvGrpSpPr>
        <p:grpSpPr>
          <a:xfrm>
            <a:off x="6397023" y="2881777"/>
            <a:ext cx="1456581" cy="396044"/>
            <a:chOff x="2999656" y="3465004"/>
            <a:chExt cx="1456581" cy="396044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DD80B042-8505-C236-543A-351E771599BB}"/>
                </a:ext>
              </a:extLst>
            </p:cNvPr>
            <p:cNvSpPr/>
            <p:nvPr/>
          </p:nvSpPr>
          <p:spPr bwMode="auto">
            <a:xfrm>
              <a:off x="2999656" y="3465004"/>
              <a:ext cx="360040" cy="396044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solidFill>
                <a:srgbClr val="BC8F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C</a:t>
              </a: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2AFBEB70-FC3C-88CE-B8A7-BD020389DB2C}"/>
                </a:ext>
              </a:extLst>
            </p:cNvPr>
            <p:cNvSpPr/>
            <p:nvPr/>
          </p:nvSpPr>
          <p:spPr bwMode="auto">
            <a:xfrm>
              <a:off x="3376117" y="3465004"/>
              <a:ext cx="360040" cy="396044"/>
            </a:xfrm>
            <a:prstGeom prst="rect">
              <a:avLst/>
            </a:prstGeom>
            <a:solidFill>
              <a:srgbClr val="00B0F0"/>
            </a:solidFill>
            <a:ln w="9525" cap="flat" cmpd="sng" algn="ctr">
              <a:solidFill>
                <a:srgbClr val="BC8F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709479E-FAA6-EFD1-0AC3-74B72AC067C4}"/>
                </a:ext>
              </a:extLst>
            </p:cNvPr>
            <p:cNvSpPr/>
            <p:nvPr/>
          </p:nvSpPr>
          <p:spPr bwMode="auto">
            <a:xfrm>
              <a:off x="3736157" y="3465004"/>
              <a:ext cx="360040" cy="396044"/>
            </a:xfrm>
            <a:prstGeom prst="rect">
              <a:avLst/>
            </a:prstGeom>
            <a:solidFill>
              <a:srgbClr val="00B0F0"/>
            </a:solidFill>
            <a:ln w="9525" cap="flat" cmpd="sng" algn="ctr">
              <a:solidFill>
                <a:srgbClr val="BC8F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3E0C2C3-8AB6-C489-6561-E3874ECA74C4}"/>
                </a:ext>
              </a:extLst>
            </p:cNvPr>
            <p:cNvSpPr/>
            <p:nvPr/>
          </p:nvSpPr>
          <p:spPr bwMode="auto">
            <a:xfrm>
              <a:off x="4096197" y="3465004"/>
              <a:ext cx="360040" cy="396044"/>
            </a:xfrm>
            <a:prstGeom prst="rect">
              <a:avLst/>
            </a:prstGeom>
            <a:solidFill>
              <a:srgbClr val="00B0F0"/>
            </a:solidFill>
            <a:ln w="9525" cap="flat" cmpd="sng" algn="ctr">
              <a:solidFill>
                <a:srgbClr val="BC8F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</a:t>
              </a: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92273E06-0A3D-59F3-40C7-DEC771C6BC96}"/>
              </a:ext>
            </a:extLst>
          </p:cNvPr>
          <p:cNvSpPr/>
          <p:nvPr/>
        </p:nvSpPr>
        <p:spPr bwMode="auto">
          <a:xfrm>
            <a:off x="9747162" y="5512507"/>
            <a:ext cx="360040" cy="396044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667BCBC-37F5-F54C-F0EF-2B6554871720}"/>
              </a:ext>
            </a:extLst>
          </p:cNvPr>
          <p:cNvSpPr/>
          <p:nvPr/>
        </p:nvSpPr>
        <p:spPr bwMode="auto">
          <a:xfrm>
            <a:off x="9009248" y="5512507"/>
            <a:ext cx="360040" cy="396044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0C1191C-C2A6-75B9-7928-C9CBDC6DB685}"/>
              </a:ext>
            </a:extLst>
          </p:cNvPr>
          <p:cNvSpPr/>
          <p:nvPr/>
        </p:nvSpPr>
        <p:spPr bwMode="auto">
          <a:xfrm>
            <a:off x="9378205" y="5512507"/>
            <a:ext cx="360040" cy="396044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360C723-C3AB-81BC-6085-671C89C32141}"/>
              </a:ext>
            </a:extLst>
          </p:cNvPr>
          <p:cNvSpPr/>
          <p:nvPr/>
        </p:nvSpPr>
        <p:spPr bwMode="auto">
          <a:xfrm>
            <a:off x="1662261" y="5512507"/>
            <a:ext cx="360040" cy="39604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DE1DB0C-04CA-D691-A126-31FBB3A033D8}"/>
              </a:ext>
            </a:extLst>
          </p:cNvPr>
          <p:cNvSpPr/>
          <p:nvPr/>
        </p:nvSpPr>
        <p:spPr bwMode="auto">
          <a:xfrm>
            <a:off x="2022301" y="5512507"/>
            <a:ext cx="360040" cy="39604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01E8B3C-81C5-7CCC-A8B6-0484B6FBE83B}"/>
              </a:ext>
            </a:extLst>
          </p:cNvPr>
          <p:cNvSpPr/>
          <p:nvPr/>
        </p:nvSpPr>
        <p:spPr bwMode="auto">
          <a:xfrm>
            <a:off x="2382341" y="5512507"/>
            <a:ext cx="360040" cy="39604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AA3CE6C-D280-110F-037D-0FB9CDB72889}"/>
              </a:ext>
            </a:extLst>
          </p:cNvPr>
          <p:cNvSpPr/>
          <p:nvPr/>
        </p:nvSpPr>
        <p:spPr bwMode="auto">
          <a:xfrm>
            <a:off x="10121974" y="5512507"/>
            <a:ext cx="360040" cy="396044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6607DA2-104A-938F-20FA-A880B27B38DD}"/>
              </a:ext>
            </a:extLst>
          </p:cNvPr>
          <p:cNvSpPr/>
          <p:nvPr/>
        </p:nvSpPr>
        <p:spPr bwMode="auto">
          <a:xfrm>
            <a:off x="1302221" y="5512507"/>
            <a:ext cx="360040" cy="39604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D3CDBD7-626F-19AC-86C6-6942F2C4704F}"/>
              </a:ext>
            </a:extLst>
          </p:cNvPr>
          <p:cNvSpPr/>
          <p:nvPr/>
        </p:nvSpPr>
        <p:spPr bwMode="auto">
          <a:xfrm>
            <a:off x="7808471" y="5512507"/>
            <a:ext cx="360040" cy="396044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3E1A76A-2902-8B5A-5C64-635B30F25707}"/>
              </a:ext>
            </a:extLst>
          </p:cNvPr>
          <p:cNvSpPr/>
          <p:nvPr/>
        </p:nvSpPr>
        <p:spPr bwMode="auto">
          <a:xfrm>
            <a:off x="7070557" y="5512507"/>
            <a:ext cx="360040" cy="39604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7D0AD74-6391-133E-EE19-B6F84EB27758}"/>
              </a:ext>
            </a:extLst>
          </p:cNvPr>
          <p:cNvSpPr/>
          <p:nvPr/>
        </p:nvSpPr>
        <p:spPr bwMode="auto">
          <a:xfrm>
            <a:off x="7439514" y="5512507"/>
            <a:ext cx="360040" cy="396044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/>
              <a:t>E</a:t>
            </a:r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27ACB66-1B52-DB01-2BD2-B731A0788F0C}"/>
              </a:ext>
            </a:extLst>
          </p:cNvPr>
          <p:cNvSpPr/>
          <p:nvPr/>
        </p:nvSpPr>
        <p:spPr bwMode="auto">
          <a:xfrm>
            <a:off x="8183283" y="5512507"/>
            <a:ext cx="360040" cy="396044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A2F3C7D-E195-2994-8BF9-7AC791D6E6E4}"/>
              </a:ext>
            </a:extLst>
          </p:cNvPr>
          <p:cNvSpPr/>
          <p:nvPr/>
        </p:nvSpPr>
        <p:spPr bwMode="auto">
          <a:xfrm>
            <a:off x="5901208" y="5512507"/>
            <a:ext cx="360040" cy="396044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B64D349-E109-8743-D641-A9A500B27DAF}"/>
              </a:ext>
            </a:extLst>
          </p:cNvPr>
          <p:cNvSpPr/>
          <p:nvPr/>
        </p:nvSpPr>
        <p:spPr bwMode="auto">
          <a:xfrm>
            <a:off x="5163294" y="5512507"/>
            <a:ext cx="360040" cy="39604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5A90FBC-5DB1-742F-2644-B4DB1E36B432}"/>
              </a:ext>
            </a:extLst>
          </p:cNvPr>
          <p:cNvSpPr/>
          <p:nvPr/>
        </p:nvSpPr>
        <p:spPr bwMode="auto">
          <a:xfrm>
            <a:off x="5532251" y="5512507"/>
            <a:ext cx="360040" cy="39604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773A8C0-2D5D-FC8A-AE2F-BEAE35BD08E6}"/>
              </a:ext>
            </a:extLst>
          </p:cNvPr>
          <p:cNvSpPr/>
          <p:nvPr/>
        </p:nvSpPr>
        <p:spPr bwMode="auto">
          <a:xfrm>
            <a:off x="6276020" y="5512507"/>
            <a:ext cx="360040" cy="396044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177B3C2-EB89-5F8E-B67C-DD98BBF492C6}"/>
              </a:ext>
            </a:extLst>
          </p:cNvPr>
          <p:cNvSpPr/>
          <p:nvPr/>
        </p:nvSpPr>
        <p:spPr bwMode="auto">
          <a:xfrm>
            <a:off x="3951901" y="5512507"/>
            <a:ext cx="360040" cy="39604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/>
              <a:t>D</a:t>
            </a:r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8D86FF0-063B-037A-A120-DCB4D3AA2B8A}"/>
              </a:ext>
            </a:extLst>
          </p:cNvPr>
          <p:cNvSpPr/>
          <p:nvPr/>
        </p:nvSpPr>
        <p:spPr bwMode="auto">
          <a:xfrm>
            <a:off x="3213987" y="5512507"/>
            <a:ext cx="360040" cy="39604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8B219BF-C5F0-ADAD-F534-D9007A1E96AA}"/>
              </a:ext>
            </a:extLst>
          </p:cNvPr>
          <p:cNvSpPr/>
          <p:nvPr/>
        </p:nvSpPr>
        <p:spPr bwMode="auto">
          <a:xfrm>
            <a:off x="3582944" y="5512507"/>
            <a:ext cx="360040" cy="396044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6D31D54-5470-A3D1-406D-9585DCB0CC37}"/>
              </a:ext>
            </a:extLst>
          </p:cNvPr>
          <p:cNvSpPr/>
          <p:nvPr/>
        </p:nvSpPr>
        <p:spPr bwMode="auto">
          <a:xfrm>
            <a:off x="4326713" y="5512507"/>
            <a:ext cx="360040" cy="396044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rgbClr val="BC8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0A5593F-8F81-DC42-403C-E5E17CB612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525152"/>
            <a:ext cx="2043222" cy="396044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37400F31-3C32-30C3-14FC-B8DF8DAF2389}"/>
              </a:ext>
            </a:extLst>
          </p:cNvPr>
          <p:cNvSpPr txBox="1"/>
          <p:nvPr/>
        </p:nvSpPr>
        <p:spPr>
          <a:xfrm>
            <a:off x="7439514" y="1097449"/>
            <a:ext cx="1025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K-Flags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85752DB-7CC3-62B9-BCD9-9E1FD9AA689A}"/>
              </a:ext>
            </a:extLst>
          </p:cNvPr>
          <p:cNvSpPr txBox="1"/>
          <p:nvPr/>
        </p:nvSpPr>
        <p:spPr>
          <a:xfrm>
            <a:off x="8373245" y="1097449"/>
            <a:ext cx="1992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Data Bytes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C1260F19-F237-A9E6-AF05-671BF3CE2A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4743" y="1466781"/>
            <a:ext cx="2153481" cy="396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682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13876-7F0E-4592-3411-5F5830469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56">
            <a:extLst>
              <a:ext uri="{FF2B5EF4-FFF2-40B4-BE49-F238E27FC236}">
                <a16:creationId xmlns:a16="http://schemas.microsoft.com/office/drawing/2014/main" id="{75CBE205-F9AA-AA77-47C4-B3ACB90612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0756" y="5158328"/>
            <a:ext cx="3541285" cy="53175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6C35F2-8EBB-9285-43B1-13E9D557C0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A72D47-FFD9-47B5-81D8-50F30A1C260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B877A0E-06BD-FF8A-E8AC-28945F566101}"/>
              </a:ext>
            </a:extLst>
          </p:cNvPr>
          <p:cNvSpPr txBox="1">
            <a:spLocks/>
          </p:cNvSpPr>
          <p:nvPr/>
        </p:nvSpPr>
        <p:spPr bwMode="auto">
          <a:xfrm>
            <a:off x="2423592" y="445366"/>
            <a:ext cx="9552384" cy="54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>
                <a:solidFill>
                  <a:schemeClr val="tx2"/>
                </a:solidFill>
              </a:rPr>
              <a:t>Transcoder TX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38CD3E4-32FA-6457-19A9-7DEBC16E9A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4772" y="7492832"/>
            <a:ext cx="7192571" cy="36661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906D323-8377-241B-C68E-E2D04CA0C0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8703" y="9021165"/>
            <a:ext cx="2743341" cy="1365320"/>
          </a:xfrm>
          <a:prstGeom prst="rect">
            <a:avLst/>
          </a:prstGeom>
        </p:spPr>
      </p:pic>
      <p:sp>
        <p:nvSpPr>
          <p:cNvPr id="2" name="Diamond 1">
            <a:extLst>
              <a:ext uri="{FF2B5EF4-FFF2-40B4-BE49-F238E27FC236}">
                <a16:creationId xmlns:a16="http://schemas.microsoft.com/office/drawing/2014/main" id="{65F0351A-3125-5F7D-F0AC-0FB43773A1FB}"/>
              </a:ext>
            </a:extLst>
          </p:cNvPr>
          <p:cNvSpPr/>
          <p:nvPr/>
        </p:nvSpPr>
        <p:spPr bwMode="auto">
          <a:xfrm>
            <a:off x="1847528" y="2458343"/>
            <a:ext cx="2517752" cy="1332148"/>
          </a:xfrm>
          <a:prstGeom prst="diamond">
            <a:avLst/>
          </a:prstGeom>
          <a:solidFill>
            <a:schemeClr val="accent2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/>
              <a:t>End of Packet ?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B40FFEE-F706-9609-96AC-4044E79193B7}"/>
              </a:ext>
            </a:extLst>
          </p:cNvPr>
          <p:cNvCxnSpPr>
            <a:cxnSpLocks/>
            <a:stCxn id="2" idx="2"/>
          </p:cNvCxnSpPr>
          <p:nvPr/>
        </p:nvCxnSpPr>
        <p:spPr bwMode="auto">
          <a:xfrm>
            <a:off x="3106404" y="3790491"/>
            <a:ext cx="1264" cy="89864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DE0B817-23CA-0166-4D40-BE2B68C98D66}"/>
              </a:ext>
            </a:extLst>
          </p:cNvPr>
          <p:cNvSpPr txBox="1"/>
          <p:nvPr/>
        </p:nvSpPr>
        <p:spPr>
          <a:xfrm>
            <a:off x="2626508" y="3941079"/>
            <a:ext cx="479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4F7DE3D-6F60-63B3-C845-738ED7A7D704}"/>
              </a:ext>
            </a:extLst>
          </p:cNvPr>
          <p:cNvSpPr txBox="1">
            <a:spLocks/>
          </p:cNvSpPr>
          <p:nvPr/>
        </p:nvSpPr>
        <p:spPr bwMode="auto">
          <a:xfrm>
            <a:off x="2439120" y="4722444"/>
            <a:ext cx="1836601" cy="619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  <a:latin typeface="Arial" charset="0"/>
              </a:rPr>
              <a:t>Data</a:t>
            </a:r>
            <a:r>
              <a:rPr lang="en-US" dirty="0">
                <a:latin typeface="Arial" charset="0"/>
              </a:rPr>
              <a:t> Block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0DA7C83-D8BB-D170-4A03-D1213A2CA188}"/>
              </a:ext>
            </a:extLst>
          </p:cNvPr>
          <p:cNvSpPr/>
          <p:nvPr/>
        </p:nvSpPr>
        <p:spPr bwMode="auto">
          <a:xfrm>
            <a:off x="1619388" y="1412776"/>
            <a:ext cx="1488280" cy="400742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Word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A1FE763-36C3-DBB8-4D0C-D79E2B151DD8}"/>
              </a:ext>
            </a:extLst>
          </p:cNvPr>
          <p:cNvSpPr/>
          <p:nvPr/>
        </p:nvSpPr>
        <p:spPr bwMode="auto">
          <a:xfrm>
            <a:off x="3116620" y="1412776"/>
            <a:ext cx="1488280" cy="400742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Word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E6813B5-65F5-80EA-9B3A-5590294C5787}"/>
              </a:ext>
            </a:extLst>
          </p:cNvPr>
          <p:cNvCxnSpPr>
            <a:cxnSpLocks/>
            <a:endCxn id="2" idx="0"/>
          </p:cNvCxnSpPr>
          <p:nvPr/>
        </p:nvCxnSpPr>
        <p:spPr bwMode="auto">
          <a:xfrm flipH="1">
            <a:off x="3106404" y="1813518"/>
            <a:ext cx="1264" cy="64482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339779C4-9107-4473-6B7A-6195DEC91E8A}"/>
              </a:ext>
            </a:extLst>
          </p:cNvPr>
          <p:cNvSpPr/>
          <p:nvPr/>
        </p:nvSpPr>
        <p:spPr bwMode="auto">
          <a:xfrm>
            <a:off x="7230126" y="1412776"/>
            <a:ext cx="1980220" cy="400742"/>
          </a:xfrm>
          <a:prstGeom prst="rect">
            <a:avLst/>
          </a:prstGeom>
          <a:solidFill>
            <a:srgbClr val="BC8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Control Word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5B97E01-6F56-E5B5-F58C-BBFCF7BBC9C4}"/>
              </a:ext>
            </a:extLst>
          </p:cNvPr>
          <p:cNvCxnSpPr>
            <a:cxnSpLocks/>
          </p:cNvCxnSpPr>
          <p:nvPr/>
        </p:nvCxnSpPr>
        <p:spPr bwMode="auto">
          <a:xfrm>
            <a:off x="8220236" y="1918479"/>
            <a:ext cx="0" cy="151052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40B6709-DDA0-E623-7646-2C3D99FB7112}"/>
              </a:ext>
            </a:extLst>
          </p:cNvPr>
          <p:cNvCxnSpPr>
            <a:cxnSpLocks/>
            <a:stCxn id="2" idx="3"/>
          </p:cNvCxnSpPr>
          <p:nvPr/>
        </p:nvCxnSpPr>
        <p:spPr bwMode="auto">
          <a:xfrm>
            <a:off x="4365280" y="3124417"/>
            <a:ext cx="2234776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66368BA3-D817-07C3-7353-07FA6A2D81D4}"/>
              </a:ext>
            </a:extLst>
          </p:cNvPr>
          <p:cNvCxnSpPr>
            <a:cxnSpLocks/>
          </p:cNvCxnSpPr>
          <p:nvPr/>
        </p:nvCxnSpPr>
        <p:spPr bwMode="auto">
          <a:xfrm>
            <a:off x="6600056" y="3124417"/>
            <a:ext cx="0" cy="192006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20" name="Picture 19">
            <a:extLst>
              <a:ext uri="{FF2B5EF4-FFF2-40B4-BE49-F238E27FC236}">
                <a16:creationId xmlns:a16="http://schemas.microsoft.com/office/drawing/2014/main" id="{3B14AB25-8143-3CAF-62AE-8CBE54891D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78388" y="3505430"/>
            <a:ext cx="3407363" cy="500764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2591CBC6-7E52-D759-D5FE-70D6163B451F}"/>
              </a:ext>
            </a:extLst>
          </p:cNvPr>
          <p:cNvSpPr txBox="1"/>
          <p:nvPr/>
        </p:nvSpPr>
        <p:spPr>
          <a:xfrm>
            <a:off x="8547428" y="2698574"/>
            <a:ext cx="30900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C000"/>
                </a:solidFill>
              </a:rPr>
              <a:t>Control </a:t>
            </a:r>
            <a:r>
              <a:rPr lang="en-GB" dirty="0"/>
              <a:t>Block</a:t>
            </a:r>
            <a:r>
              <a:rPr lang="en-GB" dirty="0">
                <a:solidFill>
                  <a:srgbClr val="FFC000"/>
                </a:solidFill>
              </a:rPr>
              <a:t> </a:t>
            </a:r>
            <a:r>
              <a:rPr lang="en-GB" dirty="0"/>
              <a:t>with </a:t>
            </a:r>
          </a:p>
          <a:p>
            <a:r>
              <a:rPr lang="en-GB" dirty="0"/>
              <a:t>Control Word and CRC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2A2ADD81-3EB1-3A5A-C2A7-D1355FBB73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85776" y="5178545"/>
            <a:ext cx="3481635" cy="533358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29225451-81DF-FE23-FC71-CDD269A2A420}"/>
              </a:ext>
            </a:extLst>
          </p:cNvPr>
          <p:cNvSpPr txBox="1"/>
          <p:nvPr/>
        </p:nvSpPr>
        <p:spPr>
          <a:xfrm>
            <a:off x="6780076" y="4696239"/>
            <a:ext cx="4093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C000"/>
                </a:solidFill>
              </a:rPr>
              <a:t>Control </a:t>
            </a:r>
            <a:r>
              <a:rPr lang="en-GB" dirty="0"/>
              <a:t>Block</a:t>
            </a:r>
            <a:r>
              <a:rPr lang="en-GB" dirty="0">
                <a:solidFill>
                  <a:srgbClr val="FFC000"/>
                </a:solidFill>
              </a:rPr>
              <a:t> </a:t>
            </a:r>
            <a:r>
              <a:rPr lang="en-GB" dirty="0"/>
              <a:t>with Data Words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0BF11B1-BE18-2310-EBFB-51C1784761A8}"/>
              </a:ext>
            </a:extLst>
          </p:cNvPr>
          <p:cNvSpPr txBox="1"/>
          <p:nvPr/>
        </p:nvSpPr>
        <p:spPr>
          <a:xfrm>
            <a:off x="7932842" y="5956036"/>
            <a:ext cx="37517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First byte describe the type of packet ending (EOP/EEP/FILL)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C227F866-BE60-A24B-BEA8-5B7B72610C52}"/>
              </a:ext>
            </a:extLst>
          </p:cNvPr>
          <p:cNvCxnSpPr>
            <a:cxnSpLocks/>
          </p:cNvCxnSpPr>
          <p:nvPr/>
        </p:nvCxnSpPr>
        <p:spPr bwMode="auto">
          <a:xfrm>
            <a:off x="6780076" y="5616985"/>
            <a:ext cx="0" cy="42098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249C607A-D5CA-6EE8-9173-9CF70A6B74CE}"/>
              </a:ext>
            </a:extLst>
          </p:cNvPr>
          <p:cNvSpPr/>
          <p:nvPr/>
        </p:nvSpPr>
        <p:spPr bwMode="auto">
          <a:xfrm>
            <a:off x="6590521" y="5220752"/>
            <a:ext cx="451118" cy="396233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68F10733-397C-196E-A424-258E5E51A43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45375" y="6087093"/>
            <a:ext cx="2408281" cy="420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51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F48325-5AA5-FA7F-75D1-585779F91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>
            <a:extLst>
              <a:ext uri="{FF2B5EF4-FFF2-40B4-BE49-F238E27FC236}">
                <a16:creationId xmlns:a16="http://schemas.microsoft.com/office/drawing/2014/main" id="{DFF4FF7D-4F65-0372-1668-A662925C5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6703" y="1320615"/>
            <a:ext cx="2159644" cy="54866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4F7361-EDD5-8B23-9981-25FB61BA1F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A72D47-FFD9-47B5-81D8-50F30A1C260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DB93C2D-8BD2-9521-37BD-EF3E3B52CE4E}"/>
              </a:ext>
            </a:extLst>
          </p:cNvPr>
          <p:cNvSpPr txBox="1">
            <a:spLocks/>
          </p:cNvSpPr>
          <p:nvPr/>
        </p:nvSpPr>
        <p:spPr bwMode="auto">
          <a:xfrm>
            <a:off x="2423592" y="445366"/>
            <a:ext cx="9552384" cy="54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b="1" kern="0" dirty="0">
                <a:solidFill>
                  <a:schemeClr val="tx2"/>
                </a:solidFill>
              </a:rPr>
              <a:t>Transcoder RX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9EB8D3-D2D0-DB22-42F0-0D69483F13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4772" y="7492832"/>
            <a:ext cx="7192571" cy="36661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2CF5017-03DD-7621-DBE0-2AC71DEEAC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8703" y="9021165"/>
            <a:ext cx="2743341" cy="13653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4F8835A-33E1-A730-2E9C-F2721B58CD5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1346" y="2164285"/>
            <a:ext cx="3371259" cy="503013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B58F915-4228-61D5-B5CE-5A06098C2DFB}"/>
              </a:ext>
            </a:extLst>
          </p:cNvPr>
          <p:cNvSpPr txBox="1">
            <a:spLocks/>
          </p:cNvSpPr>
          <p:nvPr/>
        </p:nvSpPr>
        <p:spPr bwMode="auto">
          <a:xfrm>
            <a:off x="2153363" y="1753041"/>
            <a:ext cx="1836601" cy="619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  <a:latin typeface="Arial" charset="0"/>
              </a:rPr>
              <a:t>Data</a:t>
            </a:r>
            <a:r>
              <a:rPr lang="en-US" dirty="0">
                <a:latin typeface="Arial" charset="0"/>
              </a:rPr>
              <a:t> Block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7BB3A11-C930-A47F-866B-471F84293E6F}"/>
              </a:ext>
            </a:extLst>
          </p:cNvPr>
          <p:cNvCxnSpPr>
            <a:cxnSpLocks/>
          </p:cNvCxnSpPr>
          <p:nvPr/>
        </p:nvCxnSpPr>
        <p:spPr bwMode="auto">
          <a:xfrm>
            <a:off x="2966976" y="2766063"/>
            <a:ext cx="0" cy="84295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03294C47-40EC-E037-CEA6-3181ABD12F7F}"/>
              </a:ext>
            </a:extLst>
          </p:cNvPr>
          <p:cNvSpPr/>
          <p:nvPr/>
        </p:nvSpPr>
        <p:spPr bwMode="auto">
          <a:xfrm>
            <a:off x="1478695" y="3911789"/>
            <a:ext cx="1488280" cy="400742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Word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86DA590-421E-2ED6-127A-476BCAAD1155}"/>
              </a:ext>
            </a:extLst>
          </p:cNvPr>
          <p:cNvSpPr/>
          <p:nvPr/>
        </p:nvSpPr>
        <p:spPr bwMode="auto">
          <a:xfrm>
            <a:off x="2966975" y="3911789"/>
            <a:ext cx="1488280" cy="400742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Word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71218FBC-4F23-E399-CD18-1EB053D6C8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6671" y="4548638"/>
            <a:ext cx="2189469" cy="435956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C295D6F7-3613-9B53-957B-A61B8E426C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95328" y="4548638"/>
            <a:ext cx="2189469" cy="435956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FD1F7493-AED5-6E38-DDDD-778DAF25080F}"/>
              </a:ext>
            </a:extLst>
          </p:cNvPr>
          <p:cNvSpPr txBox="1"/>
          <p:nvPr/>
        </p:nvSpPr>
        <p:spPr>
          <a:xfrm>
            <a:off x="7708943" y="840163"/>
            <a:ext cx="30900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FFC000"/>
                </a:solidFill>
              </a:rPr>
              <a:t>Control </a:t>
            </a:r>
            <a:r>
              <a:rPr lang="en-GB" sz="2000" dirty="0"/>
              <a:t>block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84A6A1D6-4C84-71B2-102B-8A99F983B221}"/>
              </a:ext>
            </a:extLst>
          </p:cNvPr>
          <p:cNvCxnSpPr>
            <a:cxnSpLocks/>
          </p:cNvCxnSpPr>
          <p:nvPr/>
        </p:nvCxnSpPr>
        <p:spPr bwMode="auto">
          <a:xfrm>
            <a:off x="7824758" y="1938815"/>
            <a:ext cx="0" cy="61253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699D7C4C-6A02-849A-AADF-A2B75C7D33DC}"/>
              </a:ext>
            </a:extLst>
          </p:cNvPr>
          <p:cNvSpPr/>
          <p:nvPr/>
        </p:nvSpPr>
        <p:spPr bwMode="auto">
          <a:xfrm>
            <a:off x="7599199" y="1374107"/>
            <a:ext cx="451118" cy="396233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3F78665E-ED1A-2DF5-E9E9-A54E9BED689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44234" y="1320615"/>
            <a:ext cx="1529261" cy="548666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EF67E057-9433-8C37-B926-3FD4E09F72A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49480" y="2559469"/>
            <a:ext cx="4389508" cy="1989169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0F4FBA8-26B5-AE4C-3DA1-E703777AED86}"/>
              </a:ext>
            </a:extLst>
          </p:cNvPr>
          <p:cNvSpPr/>
          <p:nvPr/>
        </p:nvSpPr>
        <p:spPr bwMode="auto">
          <a:xfrm>
            <a:off x="9808864" y="5487317"/>
            <a:ext cx="1980220" cy="400742"/>
          </a:xfrm>
          <a:prstGeom prst="rect">
            <a:avLst/>
          </a:prstGeom>
          <a:solidFill>
            <a:srgbClr val="BC8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Control Word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2484EC1-D174-B94C-2A5E-2509C132DC77}"/>
              </a:ext>
            </a:extLst>
          </p:cNvPr>
          <p:cNvSpPr/>
          <p:nvPr/>
        </p:nvSpPr>
        <p:spPr bwMode="auto">
          <a:xfrm>
            <a:off x="5438423" y="5487550"/>
            <a:ext cx="1488280" cy="400742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Word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B443CA5-385F-C581-1EF4-B5583BCE5126}"/>
              </a:ext>
            </a:extLst>
          </p:cNvPr>
          <p:cNvSpPr/>
          <p:nvPr/>
        </p:nvSpPr>
        <p:spPr bwMode="auto">
          <a:xfrm>
            <a:off x="6926703" y="5487726"/>
            <a:ext cx="1488280" cy="400742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Word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AFCD9928-0A57-1556-3444-80A3EB61363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53129" y="6034388"/>
            <a:ext cx="2190957" cy="435956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3BADC214-50C3-FDFF-FE69-58766C3C315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96648" y="6044861"/>
            <a:ext cx="2153481" cy="396043"/>
          </a:xfrm>
          <a:prstGeom prst="rect">
            <a:avLst/>
          </a:prstGeom>
        </p:spPr>
      </p:pic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A14EDF91-1E95-A8CE-4B7B-DB8E77438C30}"/>
              </a:ext>
            </a:extLst>
          </p:cNvPr>
          <p:cNvCxnSpPr>
            <a:cxnSpLocks/>
          </p:cNvCxnSpPr>
          <p:nvPr/>
        </p:nvCxnSpPr>
        <p:spPr bwMode="auto">
          <a:xfrm flipH="1">
            <a:off x="6943234" y="4668496"/>
            <a:ext cx="513099" cy="72036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9F080ECC-E73E-A03C-4BDD-D783A5BE3FC5}"/>
              </a:ext>
            </a:extLst>
          </p:cNvPr>
          <p:cNvCxnSpPr>
            <a:cxnSpLocks/>
          </p:cNvCxnSpPr>
          <p:nvPr/>
        </p:nvCxnSpPr>
        <p:spPr bwMode="auto">
          <a:xfrm>
            <a:off x="10272464" y="4722258"/>
            <a:ext cx="530450" cy="625362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71" name="Picture 70">
            <a:extLst>
              <a:ext uri="{FF2B5EF4-FFF2-40B4-BE49-F238E27FC236}">
                <a16:creationId xmlns:a16="http://schemas.microsoft.com/office/drawing/2014/main" id="{ACE05FB6-D70E-1D6C-17FA-9DE0F3F4891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77363" y="6036521"/>
            <a:ext cx="2043222" cy="396044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A78F1179-9909-1AD2-E1F0-01CF57EDBB7F}"/>
              </a:ext>
            </a:extLst>
          </p:cNvPr>
          <p:cNvSpPr txBox="1"/>
          <p:nvPr/>
        </p:nvSpPr>
        <p:spPr>
          <a:xfrm>
            <a:off x="7934967" y="1905014"/>
            <a:ext cx="425703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First two bits indicates if is a control word or a data word with end of packet</a:t>
            </a:r>
          </a:p>
        </p:txBody>
      </p:sp>
    </p:spTree>
    <p:extLst>
      <p:ext uri="{BB962C8B-B14F-4D97-AF65-F5344CB8AC3E}">
        <p14:creationId xmlns:p14="http://schemas.microsoft.com/office/powerpoint/2010/main" val="2142624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Custom 2">
      <a:dk1>
        <a:srgbClr val="FFFFFF"/>
      </a:dk1>
      <a:lt1>
        <a:srgbClr val="FFFFFF"/>
      </a:lt1>
      <a:dk2>
        <a:srgbClr val="FFFFFF"/>
      </a:dk2>
      <a:lt2>
        <a:srgbClr val="E7E6E6"/>
      </a:lt2>
      <a:accent1>
        <a:srgbClr val="3433C4"/>
      </a:accent1>
      <a:accent2>
        <a:srgbClr val="D63D91"/>
      </a:accent2>
      <a:accent3>
        <a:srgbClr val="D73E92"/>
      </a:accent3>
      <a:accent4>
        <a:srgbClr val="3333C4"/>
      </a:accent4>
      <a:accent5>
        <a:srgbClr val="5B9BD5"/>
      </a:accent5>
      <a:accent6>
        <a:srgbClr val="70AD47"/>
      </a:accent6>
      <a:hlink>
        <a:srgbClr val="3333C4"/>
      </a:hlink>
      <a:folHlink>
        <a:srgbClr val="D63D91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14108</TotalTime>
  <Words>977</Words>
  <Application>Microsoft Office PowerPoint</Application>
  <PresentationFormat>Widescreen</PresentationFormat>
  <Paragraphs>226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Trebuchet MS</vt:lpstr>
      <vt:lpstr>Wingdings</vt:lpstr>
      <vt:lpstr>1_Office Theme</vt:lpstr>
      <vt:lpstr>Clouds</vt:lpstr>
      <vt:lpstr>100 Gbps SpaceFibre on Space-Qualified FPGAs   Albert Ferrer, Alberto Gonzalez, Marti Farras           Steve Parkes                          STAR-Barcelona SL                           STAR-Dundee Ltd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STAR-Dundee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100 Gbps SpaceFibre on Space-Qualified FPGAs</dc:title>
  <dc:subject>International SpaceWire and SpaceFibre Conference</dc:subject>
  <dc:creator>Albert Ferrer</dc:creator>
  <cp:lastModifiedBy>Albert Ferrer</cp:lastModifiedBy>
  <cp:revision>784</cp:revision>
  <dcterms:created xsi:type="dcterms:W3CDTF">2002-03-17T12:42:36Z</dcterms:created>
  <dcterms:modified xsi:type="dcterms:W3CDTF">2025-10-13T13:21:45Z</dcterms:modified>
</cp:coreProperties>
</file>