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77" r:id="rId2"/>
  </p:sldMasterIdLst>
  <p:notesMasterIdLst>
    <p:notesMasterId r:id="rId25"/>
  </p:notesMasterIdLst>
  <p:handoutMasterIdLst>
    <p:handoutMasterId r:id="rId26"/>
  </p:handoutMasterIdLst>
  <p:sldIdLst>
    <p:sldId id="415" r:id="rId3"/>
    <p:sldId id="675" r:id="rId4"/>
    <p:sldId id="674" r:id="rId5"/>
    <p:sldId id="677" r:id="rId6"/>
    <p:sldId id="680" r:id="rId7"/>
    <p:sldId id="682" r:id="rId8"/>
    <p:sldId id="683" r:id="rId9"/>
    <p:sldId id="684" r:id="rId10"/>
    <p:sldId id="685" r:id="rId11"/>
    <p:sldId id="696" r:id="rId12"/>
    <p:sldId id="686" r:id="rId13"/>
    <p:sldId id="687" r:id="rId14"/>
    <p:sldId id="688" r:id="rId15"/>
    <p:sldId id="689" r:id="rId16"/>
    <p:sldId id="690" r:id="rId17"/>
    <p:sldId id="692" r:id="rId18"/>
    <p:sldId id="691" r:id="rId19"/>
    <p:sldId id="693" r:id="rId20"/>
    <p:sldId id="694" r:id="rId21"/>
    <p:sldId id="697" r:id="rId22"/>
    <p:sldId id="695" r:id="rId23"/>
    <p:sldId id="698" r:id="rId24"/>
  </p:sldIdLst>
  <p:sldSz cx="12192000" cy="6858000"/>
  <p:notesSz cx="6662738" cy="9906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00"/>
    <a:srgbClr val="BC8F00"/>
    <a:srgbClr val="8E6C00"/>
    <a:srgbClr val="2503B5"/>
    <a:srgbClr val="343399"/>
    <a:srgbClr val="6699FF"/>
    <a:srgbClr val="000096"/>
    <a:srgbClr val="1C2076"/>
    <a:srgbClr val="000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4" autoAdjust="0"/>
    <p:restoredTop sz="86655" autoAdjust="0"/>
  </p:normalViewPr>
  <p:slideViewPr>
    <p:cSldViewPr>
      <p:cViewPr varScale="1">
        <p:scale>
          <a:sx n="71" d="100"/>
          <a:sy n="71" d="100"/>
        </p:scale>
        <p:origin x="342" y="6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81" d="100"/>
          <a:sy n="81" d="100"/>
        </p:scale>
        <p:origin x="2316" y="96"/>
      </p:cViewPr>
      <p:guideLst>
        <p:guide orient="horz" pos="3120"/>
        <p:guide pos="209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202755" name="Rectangle 3"/>
          <p:cNvSpPr>
            <a:spLocks noGrp="1" noChangeArrowheads="1"/>
          </p:cNvSpPr>
          <p:nvPr>
            <p:ph type="dt" sz="quarter" idx="1"/>
          </p:nvPr>
        </p:nvSpPr>
        <p:spPr bwMode="auto">
          <a:xfrm>
            <a:off x="3773488" y="0"/>
            <a:ext cx="288766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202756" name="Rectangle 4"/>
          <p:cNvSpPr>
            <a:spLocks noGrp="1" noChangeArrowheads="1"/>
          </p:cNvSpPr>
          <p:nvPr>
            <p:ph type="ftr" sz="quarter" idx="2"/>
          </p:nvPr>
        </p:nvSpPr>
        <p:spPr bwMode="auto">
          <a:xfrm>
            <a:off x="0" y="9409113"/>
            <a:ext cx="28876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202757" name="Rectangle 5"/>
          <p:cNvSpPr>
            <a:spLocks noGrp="1" noChangeArrowheads="1"/>
          </p:cNvSpPr>
          <p:nvPr>
            <p:ph type="sldNum" sz="quarter" idx="3"/>
          </p:nvPr>
        </p:nvSpPr>
        <p:spPr bwMode="auto">
          <a:xfrm>
            <a:off x="3773488" y="9409113"/>
            <a:ext cx="288766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AD8EAA-D806-4A15-9B26-A14050D62CAB}" type="slidenum">
              <a:rPr lang="en-US"/>
              <a:pPr>
                <a:defRPr/>
              </a:pPr>
              <a:t>‹#›</a:t>
            </a:fld>
            <a:endParaRPr lang="en-US" dirty="0"/>
          </a:p>
        </p:txBody>
      </p:sp>
    </p:spTree>
    <p:extLst>
      <p:ext uri="{BB962C8B-B14F-4D97-AF65-F5344CB8AC3E}">
        <p14:creationId xmlns:p14="http://schemas.microsoft.com/office/powerpoint/2010/main" val="3817985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dirty="0"/>
          </a:p>
        </p:txBody>
      </p:sp>
      <p:sp>
        <p:nvSpPr>
          <p:cNvPr id="257027" name="Rectangle 3"/>
          <p:cNvSpPr>
            <a:spLocks noGrp="1" noChangeArrowheads="1"/>
          </p:cNvSpPr>
          <p:nvPr>
            <p:ph type="dt" idx="1"/>
          </p:nvPr>
        </p:nvSpPr>
        <p:spPr bwMode="auto">
          <a:xfrm>
            <a:off x="3773488" y="0"/>
            <a:ext cx="288766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dirty="0"/>
          </a:p>
        </p:txBody>
      </p:sp>
      <p:sp>
        <p:nvSpPr>
          <p:cNvPr id="41988" name="Rectangle 4"/>
          <p:cNvSpPr>
            <a:spLocks noGrp="1" noRot="1" noChangeAspect="1" noChangeArrowheads="1" noTextEdit="1"/>
          </p:cNvSpPr>
          <p:nvPr>
            <p:ph type="sldImg" idx="2"/>
          </p:nvPr>
        </p:nvSpPr>
        <p:spPr bwMode="auto">
          <a:xfrm>
            <a:off x="30163" y="742950"/>
            <a:ext cx="6604000" cy="3714750"/>
          </a:xfrm>
          <a:prstGeom prst="rect">
            <a:avLst/>
          </a:prstGeom>
          <a:noFill/>
          <a:ln w="9525">
            <a:solidFill>
              <a:srgbClr val="000000"/>
            </a:solidFill>
            <a:miter lim="800000"/>
            <a:headEnd/>
            <a:tailEnd/>
          </a:ln>
        </p:spPr>
        <p:txBody>
          <a:bodyPr/>
          <a:lstStyle/>
          <a:p>
            <a:endParaRPr lang="en-US"/>
          </a:p>
        </p:txBody>
      </p:sp>
      <p:sp>
        <p:nvSpPr>
          <p:cNvPr id="257029" name="Rectangle 5"/>
          <p:cNvSpPr>
            <a:spLocks noGrp="1" noChangeArrowheads="1"/>
          </p:cNvSpPr>
          <p:nvPr>
            <p:ph type="body" sz="quarter" idx="3"/>
          </p:nvPr>
        </p:nvSpPr>
        <p:spPr bwMode="auto">
          <a:xfrm>
            <a:off x="666750" y="4705350"/>
            <a:ext cx="5329238"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7030" name="Rectangle 6"/>
          <p:cNvSpPr>
            <a:spLocks noGrp="1" noChangeArrowheads="1"/>
          </p:cNvSpPr>
          <p:nvPr>
            <p:ph type="ftr" sz="quarter" idx="4"/>
          </p:nvPr>
        </p:nvSpPr>
        <p:spPr bwMode="auto">
          <a:xfrm>
            <a:off x="0" y="9409113"/>
            <a:ext cx="28876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dirty="0"/>
          </a:p>
        </p:txBody>
      </p:sp>
      <p:sp>
        <p:nvSpPr>
          <p:cNvPr id="257031" name="Rectangle 7"/>
          <p:cNvSpPr>
            <a:spLocks noGrp="1" noChangeArrowheads="1"/>
          </p:cNvSpPr>
          <p:nvPr>
            <p:ph type="sldNum" sz="quarter" idx="5"/>
          </p:nvPr>
        </p:nvSpPr>
        <p:spPr bwMode="auto">
          <a:xfrm>
            <a:off x="3773488" y="9409113"/>
            <a:ext cx="288766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EC122C7-1DE2-48CA-B93A-77B51E290295}" type="slidenum">
              <a:rPr lang="en-GB"/>
              <a:pPr>
                <a:defRPr/>
              </a:pPr>
              <a:t>‹#›</a:t>
            </a:fld>
            <a:endParaRPr lang="en-GB" dirty="0"/>
          </a:p>
        </p:txBody>
      </p:sp>
    </p:spTree>
    <p:extLst>
      <p:ext uri="{BB962C8B-B14F-4D97-AF65-F5344CB8AC3E}">
        <p14:creationId xmlns:p14="http://schemas.microsoft.com/office/powerpoint/2010/main" val="3257373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EC122C7-1DE2-48CA-B93A-77B51E290295}" type="slidenum">
              <a:rPr lang="en-GB" smtClean="0"/>
              <a:pPr>
                <a:defRPr/>
              </a:pPr>
              <a:t>1</a:t>
            </a:fld>
            <a:endParaRPr lang="en-GB" dirty="0"/>
          </a:p>
        </p:txBody>
      </p:sp>
    </p:spTree>
    <p:extLst>
      <p:ext uri="{BB962C8B-B14F-4D97-AF65-F5344CB8AC3E}">
        <p14:creationId xmlns:p14="http://schemas.microsoft.com/office/powerpoint/2010/main" val="222666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51134-858B-905C-3E58-77C220818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8C81E-B2F3-BFF9-1ED3-14BB95D5B4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FA40BC-4FA2-39E2-B2A7-8C2CA3A912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BB6A7F-CD91-47F8-B7EB-FC2DFD26B3A7}"/>
              </a:ext>
            </a:extLst>
          </p:cNvPr>
          <p:cNvSpPr>
            <a:spLocks noGrp="1"/>
          </p:cNvSpPr>
          <p:nvPr>
            <p:ph type="sldNum" sz="quarter" idx="5"/>
          </p:nvPr>
        </p:nvSpPr>
        <p:spPr/>
        <p:txBody>
          <a:bodyPr/>
          <a:lstStyle/>
          <a:p>
            <a:pPr>
              <a:defRPr/>
            </a:pPr>
            <a:fld id="{5EC122C7-1DE2-48CA-B93A-77B51E290295}" type="slidenum">
              <a:rPr lang="en-GB" smtClean="0"/>
              <a:pPr>
                <a:defRPr/>
              </a:pPr>
              <a:t>12</a:t>
            </a:fld>
            <a:endParaRPr lang="en-GB" dirty="0"/>
          </a:p>
        </p:txBody>
      </p:sp>
    </p:spTree>
    <p:extLst>
      <p:ext uri="{BB962C8B-B14F-4D97-AF65-F5344CB8AC3E}">
        <p14:creationId xmlns:p14="http://schemas.microsoft.com/office/powerpoint/2010/main" val="255562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8313E-EA53-C78D-48CB-DC2546C30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36D2D-2ACA-A0E2-E18E-FAED22D5F0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76DAB9-3E85-7148-7D08-51D1065F82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ADDDD-76D0-0570-196D-0FF7E33C3198}"/>
              </a:ext>
            </a:extLst>
          </p:cNvPr>
          <p:cNvSpPr>
            <a:spLocks noGrp="1"/>
          </p:cNvSpPr>
          <p:nvPr>
            <p:ph type="sldNum" sz="quarter" idx="5"/>
          </p:nvPr>
        </p:nvSpPr>
        <p:spPr/>
        <p:txBody>
          <a:bodyPr/>
          <a:lstStyle/>
          <a:p>
            <a:pPr>
              <a:defRPr/>
            </a:pPr>
            <a:fld id="{5EC122C7-1DE2-48CA-B93A-77B51E290295}" type="slidenum">
              <a:rPr lang="en-GB" smtClean="0"/>
              <a:pPr>
                <a:defRPr/>
              </a:pPr>
              <a:t>14</a:t>
            </a:fld>
            <a:endParaRPr lang="en-GB" dirty="0"/>
          </a:p>
        </p:txBody>
      </p:sp>
    </p:spTree>
    <p:extLst>
      <p:ext uri="{BB962C8B-B14F-4D97-AF65-F5344CB8AC3E}">
        <p14:creationId xmlns:p14="http://schemas.microsoft.com/office/powerpoint/2010/main" val="123134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49124-0C88-C1F0-4636-E1050C4E6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6433A-A278-F127-126E-E6C5E4823C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93502E-3502-B8C3-B7BC-825B6BF471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97E0B8-6068-1051-2C65-D33C67645B90}"/>
              </a:ext>
            </a:extLst>
          </p:cNvPr>
          <p:cNvSpPr>
            <a:spLocks noGrp="1"/>
          </p:cNvSpPr>
          <p:nvPr>
            <p:ph type="sldNum" sz="quarter" idx="5"/>
          </p:nvPr>
        </p:nvSpPr>
        <p:spPr/>
        <p:txBody>
          <a:bodyPr/>
          <a:lstStyle/>
          <a:p>
            <a:pPr>
              <a:defRPr/>
            </a:pPr>
            <a:fld id="{5EC122C7-1DE2-48CA-B93A-77B51E290295}" type="slidenum">
              <a:rPr lang="en-GB" smtClean="0"/>
              <a:pPr>
                <a:defRPr/>
              </a:pPr>
              <a:t>15</a:t>
            </a:fld>
            <a:endParaRPr lang="en-GB" dirty="0"/>
          </a:p>
        </p:txBody>
      </p:sp>
    </p:spTree>
    <p:extLst>
      <p:ext uri="{BB962C8B-B14F-4D97-AF65-F5344CB8AC3E}">
        <p14:creationId xmlns:p14="http://schemas.microsoft.com/office/powerpoint/2010/main" val="123198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5481-48AD-9EDF-0E33-98DD5933C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089E4-5497-5429-FD7E-7106B11F43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4F57F5-79CD-CA4F-5065-ACECD217E6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A5F54D-4757-FD7D-EFE3-359B71E39708}"/>
              </a:ext>
            </a:extLst>
          </p:cNvPr>
          <p:cNvSpPr>
            <a:spLocks noGrp="1"/>
          </p:cNvSpPr>
          <p:nvPr>
            <p:ph type="sldNum" sz="quarter" idx="5"/>
          </p:nvPr>
        </p:nvSpPr>
        <p:spPr/>
        <p:txBody>
          <a:bodyPr/>
          <a:lstStyle/>
          <a:p>
            <a:pPr>
              <a:defRPr/>
            </a:pPr>
            <a:fld id="{5EC122C7-1DE2-48CA-B93A-77B51E290295}" type="slidenum">
              <a:rPr lang="en-GB" smtClean="0"/>
              <a:pPr>
                <a:defRPr/>
              </a:pPr>
              <a:t>17</a:t>
            </a:fld>
            <a:endParaRPr lang="en-GB" dirty="0"/>
          </a:p>
        </p:txBody>
      </p:sp>
    </p:spTree>
    <p:extLst>
      <p:ext uri="{BB962C8B-B14F-4D97-AF65-F5344CB8AC3E}">
        <p14:creationId xmlns:p14="http://schemas.microsoft.com/office/powerpoint/2010/main" val="250626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F8889-019F-A1A5-63C4-B858056CA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CD151-25B2-4040-CD19-E0BB6056D5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954854-4B5B-4E31-C92F-0ED32BDF1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91A60A-B3D4-CCF3-0E51-23E3270908E2}"/>
              </a:ext>
            </a:extLst>
          </p:cNvPr>
          <p:cNvSpPr>
            <a:spLocks noGrp="1"/>
          </p:cNvSpPr>
          <p:nvPr>
            <p:ph type="sldNum" sz="quarter" idx="5"/>
          </p:nvPr>
        </p:nvSpPr>
        <p:spPr/>
        <p:txBody>
          <a:bodyPr/>
          <a:lstStyle/>
          <a:p>
            <a:pPr>
              <a:defRPr/>
            </a:pPr>
            <a:fld id="{5EC122C7-1DE2-48CA-B93A-77B51E290295}" type="slidenum">
              <a:rPr lang="en-GB" smtClean="0"/>
              <a:pPr>
                <a:defRPr/>
              </a:pPr>
              <a:t>18</a:t>
            </a:fld>
            <a:endParaRPr lang="en-GB" dirty="0"/>
          </a:p>
        </p:txBody>
      </p:sp>
    </p:spTree>
    <p:extLst>
      <p:ext uri="{BB962C8B-B14F-4D97-AF65-F5344CB8AC3E}">
        <p14:creationId xmlns:p14="http://schemas.microsoft.com/office/powerpoint/2010/main" val="249031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AD8C-8898-B06B-55B1-A9EB240E7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2292C-911A-9C6D-1F43-86E742D469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877F92-223A-E87E-BC9E-9C42B8AF12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6C6D6F-A40F-98D1-54E7-EA9B989B0948}"/>
              </a:ext>
            </a:extLst>
          </p:cNvPr>
          <p:cNvSpPr>
            <a:spLocks noGrp="1"/>
          </p:cNvSpPr>
          <p:nvPr>
            <p:ph type="sldNum" sz="quarter" idx="5"/>
          </p:nvPr>
        </p:nvSpPr>
        <p:spPr/>
        <p:txBody>
          <a:bodyPr/>
          <a:lstStyle/>
          <a:p>
            <a:pPr>
              <a:defRPr/>
            </a:pPr>
            <a:fld id="{5EC122C7-1DE2-48CA-B93A-77B51E290295}" type="slidenum">
              <a:rPr lang="en-GB" smtClean="0"/>
              <a:pPr>
                <a:defRPr/>
              </a:pPr>
              <a:t>19</a:t>
            </a:fld>
            <a:endParaRPr lang="en-GB" dirty="0"/>
          </a:p>
        </p:txBody>
      </p:sp>
    </p:spTree>
    <p:extLst>
      <p:ext uri="{BB962C8B-B14F-4D97-AF65-F5344CB8AC3E}">
        <p14:creationId xmlns:p14="http://schemas.microsoft.com/office/powerpoint/2010/main" val="293343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23DB-EB1E-E4D1-013E-657E4F1A9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BF906-6BAF-6451-D473-94751964AF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361319-84EB-14D0-1CBE-CD2C66469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07F54-9FDE-A808-AA9A-8F5853551D7C}"/>
              </a:ext>
            </a:extLst>
          </p:cNvPr>
          <p:cNvSpPr>
            <a:spLocks noGrp="1"/>
          </p:cNvSpPr>
          <p:nvPr>
            <p:ph type="sldNum" sz="quarter" idx="5"/>
          </p:nvPr>
        </p:nvSpPr>
        <p:spPr/>
        <p:txBody>
          <a:bodyPr/>
          <a:lstStyle/>
          <a:p>
            <a:pPr>
              <a:defRPr/>
            </a:pPr>
            <a:fld id="{5EC122C7-1DE2-48CA-B93A-77B51E290295}" type="slidenum">
              <a:rPr lang="en-GB" smtClean="0"/>
              <a:pPr>
                <a:defRPr/>
              </a:pPr>
              <a:t>20</a:t>
            </a:fld>
            <a:endParaRPr lang="en-GB" dirty="0"/>
          </a:p>
        </p:txBody>
      </p:sp>
    </p:spTree>
    <p:extLst>
      <p:ext uri="{BB962C8B-B14F-4D97-AF65-F5344CB8AC3E}">
        <p14:creationId xmlns:p14="http://schemas.microsoft.com/office/powerpoint/2010/main" val="167936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ECBE0-47E3-3DF4-093B-B6B7064A3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682D5-0B53-05D3-E698-5303793FAB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890ADF-A0BB-40A4-3334-0776F9EF48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C398D8-99F7-9D65-1EB1-AD80446D0017}"/>
              </a:ext>
            </a:extLst>
          </p:cNvPr>
          <p:cNvSpPr>
            <a:spLocks noGrp="1"/>
          </p:cNvSpPr>
          <p:nvPr>
            <p:ph type="sldNum" sz="quarter" idx="5"/>
          </p:nvPr>
        </p:nvSpPr>
        <p:spPr/>
        <p:txBody>
          <a:bodyPr/>
          <a:lstStyle/>
          <a:p>
            <a:pPr>
              <a:defRPr/>
            </a:pPr>
            <a:fld id="{5EC122C7-1DE2-48CA-B93A-77B51E290295}" type="slidenum">
              <a:rPr lang="en-GB" smtClean="0"/>
              <a:pPr>
                <a:defRPr/>
              </a:pPr>
              <a:t>21</a:t>
            </a:fld>
            <a:endParaRPr lang="en-GB" dirty="0"/>
          </a:p>
        </p:txBody>
      </p:sp>
    </p:spTree>
    <p:extLst>
      <p:ext uri="{BB962C8B-B14F-4D97-AF65-F5344CB8AC3E}">
        <p14:creationId xmlns:p14="http://schemas.microsoft.com/office/powerpoint/2010/main" val="71722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81CC-375A-0E94-0B19-BA22BF38A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88B3C-EF82-78B1-1F97-96457740C2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4320DA-2519-97F3-2E90-64994757A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9DD7B5-C7B5-56C6-5C01-83C0EAF99AF1}"/>
              </a:ext>
            </a:extLst>
          </p:cNvPr>
          <p:cNvSpPr>
            <a:spLocks noGrp="1"/>
          </p:cNvSpPr>
          <p:nvPr>
            <p:ph type="sldNum" sz="quarter" idx="5"/>
          </p:nvPr>
        </p:nvSpPr>
        <p:spPr/>
        <p:txBody>
          <a:bodyPr/>
          <a:lstStyle/>
          <a:p>
            <a:pPr>
              <a:defRPr/>
            </a:pPr>
            <a:fld id="{5EC122C7-1DE2-48CA-B93A-77B51E290295}" type="slidenum">
              <a:rPr lang="en-GB" smtClean="0"/>
              <a:pPr>
                <a:defRPr/>
              </a:pPr>
              <a:t>22</a:t>
            </a:fld>
            <a:endParaRPr lang="en-GB" dirty="0"/>
          </a:p>
        </p:txBody>
      </p:sp>
    </p:spTree>
    <p:extLst>
      <p:ext uri="{BB962C8B-B14F-4D97-AF65-F5344CB8AC3E}">
        <p14:creationId xmlns:p14="http://schemas.microsoft.com/office/powerpoint/2010/main" val="397378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73D4-66B5-8F04-F89F-565304F38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3E67F-BF66-C2A9-AEED-F14493B610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853E03-8AFB-1AED-7F8A-EB1F4D9169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C7B9DC-DE64-6BDE-DC0A-2663D719E66E}"/>
              </a:ext>
            </a:extLst>
          </p:cNvPr>
          <p:cNvSpPr>
            <a:spLocks noGrp="1"/>
          </p:cNvSpPr>
          <p:nvPr>
            <p:ph type="sldNum" sz="quarter" idx="5"/>
          </p:nvPr>
        </p:nvSpPr>
        <p:spPr/>
        <p:txBody>
          <a:bodyPr/>
          <a:lstStyle/>
          <a:p>
            <a:pPr>
              <a:defRPr/>
            </a:pPr>
            <a:fld id="{5EC122C7-1DE2-48CA-B93A-77B51E290295}" type="slidenum">
              <a:rPr lang="en-GB" smtClean="0"/>
              <a:pPr>
                <a:defRPr/>
              </a:pPr>
              <a:t>3</a:t>
            </a:fld>
            <a:endParaRPr lang="en-GB" dirty="0"/>
          </a:p>
        </p:txBody>
      </p:sp>
    </p:spTree>
    <p:extLst>
      <p:ext uri="{BB962C8B-B14F-4D97-AF65-F5344CB8AC3E}">
        <p14:creationId xmlns:p14="http://schemas.microsoft.com/office/powerpoint/2010/main" val="252076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B86E4-8AFF-9BBD-FE91-55EE79DF1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43F2C-A2C7-EB04-1CAB-160212D285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5854CA-F97F-44F6-7262-B716C069A5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6A557E-B5EE-A2ED-6F3E-15A100D9F47C}"/>
              </a:ext>
            </a:extLst>
          </p:cNvPr>
          <p:cNvSpPr>
            <a:spLocks noGrp="1"/>
          </p:cNvSpPr>
          <p:nvPr>
            <p:ph type="sldNum" sz="quarter" idx="5"/>
          </p:nvPr>
        </p:nvSpPr>
        <p:spPr/>
        <p:txBody>
          <a:bodyPr/>
          <a:lstStyle/>
          <a:p>
            <a:pPr>
              <a:defRPr/>
            </a:pPr>
            <a:fld id="{5EC122C7-1DE2-48CA-B93A-77B51E290295}" type="slidenum">
              <a:rPr lang="en-GB" smtClean="0"/>
              <a:pPr>
                <a:defRPr/>
              </a:pPr>
              <a:t>4</a:t>
            </a:fld>
            <a:endParaRPr lang="en-GB" dirty="0"/>
          </a:p>
        </p:txBody>
      </p:sp>
    </p:spTree>
    <p:extLst>
      <p:ext uri="{BB962C8B-B14F-4D97-AF65-F5344CB8AC3E}">
        <p14:creationId xmlns:p14="http://schemas.microsoft.com/office/powerpoint/2010/main" val="110224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44F0-F765-F905-75C1-6A35D2A25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DC84E-5F8E-DCA8-D398-A67D97498DC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50BE98-6E03-0A3C-BA2A-52F6DFC97C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1DDEF-3ABA-4D9F-AE8F-BD72050597D8}"/>
              </a:ext>
            </a:extLst>
          </p:cNvPr>
          <p:cNvSpPr>
            <a:spLocks noGrp="1"/>
          </p:cNvSpPr>
          <p:nvPr>
            <p:ph type="sldNum" sz="quarter" idx="5"/>
          </p:nvPr>
        </p:nvSpPr>
        <p:spPr/>
        <p:txBody>
          <a:bodyPr/>
          <a:lstStyle/>
          <a:p>
            <a:pPr>
              <a:defRPr/>
            </a:pPr>
            <a:fld id="{5EC122C7-1DE2-48CA-B93A-77B51E290295}" type="slidenum">
              <a:rPr lang="en-GB" smtClean="0"/>
              <a:pPr>
                <a:defRPr/>
              </a:pPr>
              <a:t>6</a:t>
            </a:fld>
            <a:endParaRPr lang="en-GB" dirty="0"/>
          </a:p>
        </p:txBody>
      </p:sp>
    </p:spTree>
    <p:extLst>
      <p:ext uri="{BB962C8B-B14F-4D97-AF65-F5344CB8AC3E}">
        <p14:creationId xmlns:p14="http://schemas.microsoft.com/office/powerpoint/2010/main" val="162321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4319-5240-5570-204E-46F2A84F5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BD22E-16C7-2086-6FE1-59C8D91EBD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D911A0-7534-76D5-69B9-A4CB2CB78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2C5929-CEC8-249E-7897-3A6BB30880FF}"/>
              </a:ext>
            </a:extLst>
          </p:cNvPr>
          <p:cNvSpPr>
            <a:spLocks noGrp="1"/>
          </p:cNvSpPr>
          <p:nvPr>
            <p:ph type="sldNum" sz="quarter" idx="5"/>
          </p:nvPr>
        </p:nvSpPr>
        <p:spPr/>
        <p:txBody>
          <a:bodyPr/>
          <a:lstStyle/>
          <a:p>
            <a:pPr>
              <a:defRPr/>
            </a:pPr>
            <a:fld id="{5EC122C7-1DE2-48CA-B93A-77B51E290295}" type="slidenum">
              <a:rPr lang="en-GB" smtClean="0"/>
              <a:pPr>
                <a:defRPr/>
              </a:pPr>
              <a:t>7</a:t>
            </a:fld>
            <a:endParaRPr lang="en-GB" dirty="0"/>
          </a:p>
        </p:txBody>
      </p:sp>
    </p:spTree>
    <p:extLst>
      <p:ext uri="{BB962C8B-B14F-4D97-AF65-F5344CB8AC3E}">
        <p14:creationId xmlns:p14="http://schemas.microsoft.com/office/powerpoint/2010/main" val="244400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0DE8-99D2-5134-904A-6C96EF0C0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4623E-BBCE-78DE-656C-AAE0B2224F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EC197C-9389-6064-665D-ADC8A17D42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754009-AC93-6CC6-EF87-1383FE2A2F75}"/>
              </a:ext>
            </a:extLst>
          </p:cNvPr>
          <p:cNvSpPr>
            <a:spLocks noGrp="1"/>
          </p:cNvSpPr>
          <p:nvPr>
            <p:ph type="sldNum" sz="quarter" idx="5"/>
          </p:nvPr>
        </p:nvSpPr>
        <p:spPr/>
        <p:txBody>
          <a:bodyPr/>
          <a:lstStyle/>
          <a:p>
            <a:pPr>
              <a:defRPr/>
            </a:pPr>
            <a:fld id="{5EC122C7-1DE2-48CA-B93A-77B51E290295}" type="slidenum">
              <a:rPr lang="en-GB" smtClean="0"/>
              <a:pPr>
                <a:defRPr/>
              </a:pPr>
              <a:t>8</a:t>
            </a:fld>
            <a:endParaRPr lang="en-GB" dirty="0"/>
          </a:p>
        </p:txBody>
      </p:sp>
    </p:spTree>
    <p:extLst>
      <p:ext uri="{BB962C8B-B14F-4D97-AF65-F5344CB8AC3E}">
        <p14:creationId xmlns:p14="http://schemas.microsoft.com/office/powerpoint/2010/main" val="214614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4D0F4-9CAC-4651-33D6-DDD93DEAF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6DFA5-2652-132F-C46C-691A738CDC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88C0BB-01D9-7D31-DF2A-75A9C9CAA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93685-A478-8117-C1F6-C0200C754E9B}"/>
              </a:ext>
            </a:extLst>
          </p:cNvPr>
          <p:cNvSpPr>
            <a:spLocks noGrp="1"/>
          </p:cNvSpPr>
          <p:nvPr>
            <p:ph type="sldNum" sz="quarter" idx="5"/>
          </p:nvPr>
        </p:nvSpPr>
        <p:spPr/>
        <p:txBody>
          <a:bodyPr/>
          <a:lstStyle/>
          <a:p>
            <a:pPr>
              <a:defRPr/>
            </a:pPr>
            <a:fld id="{5EC122C7-1DE2-48CA-B93A-77B51E290295}" type="slidenum">
              <a:rPr lang="en-GB" smtClean="0"/>
              <a:pPr>
                <a:defRPr/>
              </a:pPr>
              <a:t>9</a:t>
            </a:fld>
            <a:endParaRPr lang="en-GB" dirty="0"/>
          </a:p>
        </p:txBody>
      </p:sp>
    </p:spTree>
    <p:extLst>
      <p:ext uri="{BB962C8B-B14F-4D97-AF65-F5344CB8AC3E}">
        <p14:creationId xmlns:p14="http://schemas.microsoft.com/office/powerpoint/2010/main" val="26624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3FF56-32DC-88F7-6240-EA7E12B91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ECD3D-3F29-89E8-4D39-A17C5DB355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7C91C1-4E36-4B2C-081A-AFCF0892BA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2BCB3-0B0E-37BD-9B60-3B77AAC35692}"/>
              </a:ext>
            </a:extLst>
          </p:cNvPr>
          <p:cNvSpPr>
            <a:spLocks noGrp="1"/>
          </p:cNvSpPr>
          <p:nvPr>
            <p:ph type="sldNum" sz="quarter" idx="5"/>
          </p:nvPr>
        </p:nvSpPr>
        <p:spPr/>
        <p:txBody>
          <a:bodyPr/>
          <a:lstStyle/>
          <a:p>
            <a:pPr>
              <a:defRPr/>
            </a:pPr>
            <a:fld id="{5EC122C7-1DE2-48CA-B93A-77B51E290295}" type="slidenum">
              <a:rPr lang="en-GB" smtClean="0"/>
              <a:pPr>
                <a:defRPr/>
              </a:pPr>
              <a:t>10</a:t>
            </a:fld>
            <a:endParaRPr lang="en-GB" dirty="0"/>
          </a:p>
        </p:txBody>
      </p:sp>
    </p:spTree>
    <p:extLst>
      <p:ext uri="{BB962C8B-B14F-4D97-AF65-F5344CB8AC3E}">
        <p14:creationId xmlns:p14="http://schemas.microsoft.com/office/powerpoint/2010/main" val="74933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2F91E-47F1-9BB1-4334-FFD7BBF2E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22F22-149A-B91A-BD0B-B0A6BD6348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E53480-7408-870B-2EB6-0D6106EE94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C8CD3E-FA4F-88D8-A59F-5A025A3DBD33}"/>
              </a:ext>
            </a:extLst>
          </p:cNvPr>
          <p:cNvSpPr>
            <a:spLocks noGrp="1"/>
          </p:cNvSpPr>
          <p:nvPr>
            <p:ph type="sldNum" sz="quarter" idx="5"/>
          </p:nvPr>
        </p:nvSpPr>
        <p:spPr/>
        <p:txBody>
          <a:bodyPr/>
          <a:lstStyle/>
          <a:p>
            <a:pPr>
              <a:defRPr/>
            </a:pPr>
            <a:fld id="{5EC122C7-1DE2-48CA-B93A-77B51E290295}" type="slidenum">
              <a:rPr lang="en-GB" smtClean="0"/>
              <a:pPr>
                <a:defRPr/>
              </a:pPr>
              <a:t>11</a:t>
            </a:fld>
            <a:endParaRPr lang="en-GB" dirty="0"/>
          </a:p>
        </p:txBody>
      </p:sp>
    </p:spTree>
    <p:extLst>
      <p:ext uri="{BB962C8B-B14F-4D97-AF65-F5344CB8AC3E}">
        <p14:creationId xmlns:p14="http://schemas.microsoft.com/office/powerpoint/2010/main" val="157620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AEF93E-937E-2540-B1B2-52F9B5027746}" type="datetimeFigureOut">
              <a:rPr lang="en-US" smtClean="0"/>
              <a:t>10/13/2025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2AEC27-6951-FA4A-A395-631FA3BAB837}" type="slidenum">
              <a:rPr lang="en-US" smtClean="0"/>
              <a:t>‹#›</a:t>
            </a:fld>
            <a:endParaRPr lang="en-US" dirty="0"/>
          </a:p>
        </p:txBody>
      </p:sp>
    </p:spTree>
    <p:extLst>
      <p:ext uri="{BB962C8B-B14F-4D97-AF65-F5344CB8AC3E}">
        <p14:creationId xmlns:p14="http://schemas.microsoft.com/office/powerpoint/2010/main" val="414355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Rot="1" noChangeArrowheads="1"/>
          </p:cNvSpPr>
          <p:nvPr>
            <p:ph type="ctrTitle"/>
          </p:nvPr>
        </p:nvSpPr>
        <p:spPr>
          <a:xfrm>
            <a:off x="914400" y="1981200"/>
            <a:ext cx="10363200" cy="1600200"/>
          </a:xfrm>
        </p:spPr>
        <p:txBody>
          <a:bodyPr/>
          <a:lstStyle>
            <a:lvl1pPr>
              <a:defRPr/>
            </a:lvl1pPr>
          </a:lstStyle>
          <a:p>
            <a:r>
              <a:rPr lang="en-US"/>
              <a:t>Click to edit Master title style</a:t>
            </a:r>
          </a:p>
        </p:txBody>
      </p:sp>
      <p:sp>
        <p:nvSpPr>
          <p:cNvPr id="1536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06400" y="6245225"/>
            <a:ext cx="30480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050">
                <a:effectLst>
                  <a:outerShdw blurRad="38100" dist="38100" dir="2700000" algn="tl">
                    <a:srgbClr val="000000"/>
                  </a:outerShdw>
                </a:effectLst>
                <a:latin typeface="Trebuchet MS" panose="020B0603020202020204" pitchFamily="34" charset="0"/>
              </a:defRPr>
            </a:lvl1pPr>
          </a:lstStyle>
          <a:p>
            <a:pPr>
              <a:defRPr/>
            </a:pPr>
            <a:endParaRPr lang="en-US" dirty="0"/>
          </a:p>
        </p:txBody>
      </p:sp>
      <p:sp>
        <p:nvSpPr>
          <p:cNvPr id="5" name="Rectangle 5"/>
          <p:cNvSpPr>
            <a:spLocks noGrp="1" noChangeArrowheads="1"/>
          </p:cNvSpPr>
          <p:nvPr>
            <p:ph type="ftr" sz="quarter" idx="11"/>
          </p:nvPr>
        </p:nvSpPr>
        <p:spPr bwMode="auto">
          <a:xfrm>
            <a:off x="4165600" y="6245225"/>
            <a:ext cx="3860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050">
                <a:effectLst>
                  <a:outerShdw blurRad="38100" dist="38100" dir="2700000" algn="tl">
                    <a:srgbClr val="000000"/>
                  </a:outerShdw>
                </a:effectLst>
                <a:latin typeface="Trebuchet MS" panose="020B0603020202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737600" y="6245225"/>
            <a:ext cx="3048000" cy="476250"/>
          </a:xfrm>
        </p:spPr>
        <p:txBody>
          <a:bodyPr/>
          <a:lstStyle>
            <a:lvl1pPr algn="r">
              <a:defRPr>
                <a:latin typeface="Trebuchet MS" panose="020B0603020202020204" pitchFamily="34" charset="0"/>
              </a:defRPr>
            </a:lvl1pPr>
          </a:lstStyle>
          <a:p>
            <a:pPr>
              <a:defRPr/>
            </a:pPr>
            <a:fld id="{636D331A-8BAD-439C-B37D-827ACE1C8444}" type="slidenum">
              <a:rPr lang="en-US" smtClean="0"/>
              <a:pPr>
                <a:defRPr/>
              </a:pPr>
              <a:t>‹#›</a:t>
            </a:fld>
            <a:endParaRPr lang="en-US" dirty="0"/>
          </a:p>
        </p:txBody>
      </p:sp>
    </p:spTree>
    <p:extLst>
      <p:ext uri="{BB962C8B-B14F-4D97-AF65-F5344CB8AC3E}">
        <p14:creationId xmlns:p14="http://schemas.microsoft.com/office/powerpoint/2010/main" val="6751191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1664" y="368660"/>
            <a:ext cx="9120336" cy="540060"/>
          </a:xfrm>
        </p:spPr>
        <p:txBody>
          <a:bodyPr/>
          <a:lstStyle>
            <a:lvl1pPr>
              <a:defRPr sz="2400">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439484" y="1232756"/>
            <a:ext cx="10752517" cy="5148995"/>
          </a:xfrm>
        </p:spPr>
        <p:txBody>
          <a:bodyPr>
            <a:normAutofit/>
          </a:bodyPr>
          <a:lstStyle>
            <a:lvl1pPr>
              <a:buClr>
                <a:schemeClr val="tx2"/>
              </a:buClr>
              <a:defRPr sz="2000"/>
            </a:lvl1pPr>
            <a:lvl2pPr>
              <a:defRPr sz="1800"/>
            </a:lvl2pPr>
            <a:lvl3pPr>
              <a:buClr>
                <a:schemeClr val="tx2"/>
              </a:buClr>
              <a:defRPr sz="1600"/>
            </a:lvl3pPr>
            <a:lvl4pPr>
              <a:defRPr sz="14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37A72D47-FFD9-47B5-81D8-50F30A1C2602}" type="slidenum">
              <a:rPr lang="en-US"/>
              <a:pPr>
                <a:defRPr/>
              </a:pPr>
              <a:t>‹#›</a:t>
            </a:fld>
            <a:endParaRPr lang="en-US" dirty="0"/>
          </a:p>
        </p:txBody>
      </p:sp>
    </p:spTree>
    <p:extLst>
      <p:ext uri="{BB962C8B-B14F-4D97-AF65-F5344CB8AC3E}">
        <p14:creationId xmlns:p14="http://schemas.microsoft.com/office/powerpoint/2010/main" val="30173399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1664" y="368660"/>
            <a:ext cx="9120336" cy="540060"/>
          </a:xfrm>
        </p:spPr>
        <p:txBody>
          <a:bodyPr/>
          <a:lstStyle>
            <a:lvl1pPr>
              <a:defRPr sz="2400">
                <a:solidFill>
                  <a:schemeClr val="tx1"/>
                </a:solidFill>
              </a:defRPr>
            </a:lvl1pPr>
          </a:lstStyle>
          <a:p>
            <a:r>
              <a:rPr lang="en-US" dirty="0"/>
              <a:t>Click to edit Master title style</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37A72D47-FFD9-47B5-81D8-50F30A1C2602}" type="slidenum">
              <a:rPr lang="en-US"/>
              <a:pPr>
                <a:defRPr/>
              </a:pPr>
              <a:t>‹#›</a:t>
            </a:fld>
            <a:endParaRPr lang="en-US" dirty="0"/>
          </a:p>
        </p:txBody>
      </p:sp>
      <p:sp>
        <p:nvSpPr>
          <p:cNvPr id="6" name="Chart Placeholder 5">
            <a:extLst>
              <a:ext uri="{FF2B5EF4-FFF2-40B4-BE49-F238E27FC236}">
                <a16:creationId xmlns:a16="http://schemas.microsoft.com/office/drawing/2014/main" id="{0BF451F6-0093-9DAF-E23D-E43D0A2A0839}"/>
              </a:ext>
            </a:extLst>
          </p:cNvPr>
          <p:cNvSpPr>
            <a:spLocks noGrp="1"/>
          </p:cNvSpPr>
          <p:nvPr>
            <p:ph type="chart" sz="quarter" idx="11"/>
          </p:nvPr>
        </p:nvSpPr>
        <p:spPr>
          <a:xfrm>
            <a:off x="334800" y="1260000"/>
            <a:ext cx="11520000" cy="5040000"/>
          </a:xfrm>
        </p:spPr>
        <p:txBody>
          <a:bodyPr/>
          <a:lstStyle/>
          <a:p>
            <a:endParaRPr lang="en-GB" dirty="0"/>
          </a:p>
        </p:txBody>
      </p:sp>
    </p:spTree>
    <p:extLst>
      <p:ext uri="{BB962C8B-B14F-4D97-AF65-F5344CB8AC3E}">
        <p14:creationId xmlns:p14="http://schemas.microsoft.com/office/powerpoint/2010/main" val="114871731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2328" y="296652"/>
            <a:ext cx="8919672" cy="730260"/>
          </a:xfrm>
        </p:spPr>
        <p:txBody>
          <a:bodyPr/>
          <a:lstStyle>
            <a:lvl1pPr>
              <a:defRPr>
                <a:solidFill>
                  <a:schemeClr val="tx1"/>
                </a:solidFill>
              </a:defRPr>
            </a:lvl1pPr>
          </a:lstStyle>
          <a:p>
            <a:r>
              <a:rPr lang="en-US" dirty="0"/>
              <a:t>Click to edit Master title style</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37A72D47-FFD9-47B5-81D8-50F30A1C2602}" type="slidenum">
              <a:rPr lang="en-US"/>
              <a:pPr>
                <a:defRPr/>
              </a:pPr>
              <a:t>‹#›</a:t>
            </a:fld>
            <a:endParaRPr lang="en-US" dirty="0"/>
          </a:p>
        </p:txBody>
      </p:sp>
    </p:spTree>
    <p:extLst>
      <p:ext uri="{BB962C8B-B14F-4D97-AF65-F5344CB8AC3E}">
        <p14:creationId xmlns:p14="http://schemas.microsoft.com/office/powerpoint/2010/main" val="12449086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Rectangle 6"/>
          <p:cNvSpPr>
            <a:spLocks noGrp="1" noChangeArrowheads="1"/>
          </p:cNvSpPr>
          <p:nvPr>
            <p:ph type="sldNum" sz="quarter" idx="10"/>
          </p:nvPr>
        </p:nvSpPr>
        <p:spPr>
          <a:ln/>
        </p:spPr>
        <p:txBody>
          <a:bodyPr/>
          <a:lstStyle>
            <a:lvl1pPr>
              <a:defRPr/>
            </a:lvl1pPr>
          </a:lstStyle>
          <a:p>
            <a:pPr>
              <a:defRPr/>
            </a:pPr>
            <a:fld id="{9DDFBB82-FF7A-494D-9F87-9C54C2DFF79D}" type="slidenum">
              <a:rPr lang="en-US"/>
              <a:pPr>
                <a:defRPr/>
              </a:pPr>
              <a:t>‹#›</a:t>
            </a:fld>
            <a:endParaRPr lang="en-US" dirty="0"/>
          </a:p>
        </p:txBody>
      </p:sp>
    </p:spTree>
    <p:extLst>
      <p:ext uri="{BB962C8B-B14F-4D97-AF65-F5344CB8AC3E}">
        <p14:creationId xmlns:p14="http://schemas.microsoft.com/office/powerpoint/2010/main" val="22218751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2E08F6-44E3-4072-ABDF-4F52B1884538}" type="slidenum">
              <a:rPr lang="en-US"/>
              <a:pPr>
                <a:defRPr/>
              </a:pPr>
              <a:t>‹#›</a:t>
            </a:fld>
            <a:endParaRPr lang="en-US" dirty="0"/>
          </a:p>
        </p:txBody>
      </p:sp>
    </p:spTree>
    <p:extLst>
      <p:ext uri="{BB962C8B-B14F-4D97-AF65-F5344CB8AC3E}">
        <p14:creationId xmlns:p14="http://schemas.microsoft.com/office/powerpoint/2010/main" val="5769677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337015"/>
      </p:ext>
    </p:extLst>
  </p:cSld>
  <p:clrMap bg1="lt1" tx1="dk1" bg2="lt2" tx2="dk2" accent1="accent1" accent2="accent2" accent3="accent3" accent4="accent4" accent5="accent5" accent6="accent6" hlink="hlink" folHlink="folHlink"/>
  <p:sldLayoutIdLst>
    <p:sldLayoutId id="21474837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bwMode="auto">
          <a:xfrm>
            <a:off x="3119669" y="461655"/>
            <a:ext cx="9072331" cy="4103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Rot="1" noChangeArrowheads="1"/>
          </p:cNvSpPr>
          <p:nvPr>
            <p:ph type="body" idx="1"/>
          </p:nvPr>
        </p:nvSpPr>
        <p:spPr bwMode="auto">
          <a:xfrm>
            <a:off x="1487489" y="1124745"/>
            <a:ext cx="9379403" cy="5733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2" name="Rectangle 6"/>
          <p:cNvSpPr>
            <a:spLocks noGrp="1" noChangeArrowheads="1"/>
          </p:cNvSpPr>
          <p:nvPr>
            <p:ph type="sldNum" sz="quarter" idx="4"/>
          </p:nvPr>
        </p:nvSpPr>
        <p:spPr bwMode="auto">
          <a:xfrm>
            <a:off x="0" y="6381750"/>
            <a:ext cx="1295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effectLst>
                  <a:outerShdw blurRad="38100" dist="38100" dir="2700000" algn="tl">
                    <a:srgbClr val="000000"/>
                  </a:outerShdw>
                </a:effectLst>
                <a:latin typeface="Trebuchet MS" panose="020B0603020202020204" pitchFamily="34" charset="0"/>
              </a:defRPr>
            </a:lvl1pPr>
          </a:lstStyle>
          <a:p>
            <a:pPr>
              <a:defRPr/>
            </a:pPr>
            <a:fld id="{E03D74BE-7A03-43AD-BFBB-B23B68F71B8E}" type="slidenum">
              <a:rPr lang="en-US" smtClean="0"/>
              <a:pPr>
                <a:defRPr/>
              </a:pPr>
              <a:t>‹#›</a:t>
            </a:fld>
            <a:endParaRPr lang="en-US" dirty="0"/>
          </a:p>
        </p:txBody>
      </p:sp>
      <p:pic>
        <p:nvPicPr>
          <p:cNvPr id="4" name="Picture 3" descr="A white text on a black background&#10;&#10;AI-generated content may be incorrect.">
            <a:extLst>
              <a:ext uri="{FF2B5EF4-FFF2-40B4-BE49-F238E27FC236}">
                <a16:creationId xmlns:a16="http://schemas.microsoft.com/office/drawing/2014/main" id="{EFD7DB62-931B-42C7-0863-A4788282E6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689" y="-63388"/>
            <a:ext cx="2195285" cy="935388"/>
          </a:xfrm>
          <a:prstGeom prst="rect">
            <a:avLst/>
          </a:prstGeom>
        </p:spPr>
      </p:pic>
    </p:spTree>
    <p:extLst>
      <p:ext uri="{BB962C8B-B14F-4D97-AF65-F5344CB8AC3E}">
        <p14:creationId xmlns:p14="http://schemas.microsoft.com/office/powerpoint/2010/main" val="745723994"/>
      </p:ext>
    </p:extLst>
  </p:cSld>
  <p:clrMap bg1="dk2" tx1="lt1" bg2="dk1"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hdr="0" ftr="0" dt="0"/>
  <p:txStyles>
    <p:titleStyle>
      <a:lvl1pPr algn="l" rtl="0" eaLnBrk="0" fontAlgn="base" hangingPunct="0">
        <a:spcBef>
          <a:spcPct val="0"/>
        </a:spcBef>
        <a:spcAft>
          <a:spcPct val="0"/>
        </a:spcAft>
        <a:defRPr sz="8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p:titleStyle>
    <p:bodyStyle>
      <a:lvl1pPr marL="257175" indent="-257175" algn="l" rtl="0" eaLnBrk="0" fontAlgn="base" hangingPunct="0">
        <a:spcBef>
          <a:spcPct val="20000"/>
        </a:spcBef>
        <a:spcAft>
          <a:spcPct val="0"/>
        </a:spcAft>
        <a:buClr>
          <a:schemeClr val="hlink"/>
        </a:buClr>
        <a:buFont typeface="Wingdings" pitchFamily="2" charset="2"/>
        <a:buChar char="§"/>
        <a:defRPr sz="8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hlink"/>
        </a:buClr>
        <a:buFont typeface="Wingdings" pitchFamily="2" charset="2"/>
        <a:buChar char="§"/>
        <a:defRPr sz="8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8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hlink"/>
        </a:buClr>
        <a:buFont typeface="Wingdings" pitchFamily="2" charset="2"/>
        <a:buChar char="§"/>
        <a:defRPr sz="8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5340" y="4257092"/>
            <a:ext cx="11881320" cy="1953155"/>
          </a:xfrm>
        </p:spPr>
        <p:txBody>
          <a:bodyPr/>
          <a:lstStyle/>
          <a:p>
            <a:r>
              <a:rPr lang="en-US" sz="3600" b="1" dirty="0"/>
              <a:t>Effective, Robust TCP/IP over SpaceFibre</a:t>
            </a:r>
            <a:br>
              <a:rPr lang="en-US" sz="2800" b="1" dirty="0"/>
            </a:br>
            <a:br>
              <a:rPr lang="en-GB" sz="2800" dirty="0"/>
            </a:br>
            <a:br>
              <a:rPr lang="en-GB" sz="3600" dirty="0"/>
            </a:br>
            <a:r>
              <a:rPr lang="en-GB" sz="2000" i="1" dirty="0"/>
              <a:t>Albert Ferrer, Marti </a:t>
            </a:r>
            <a:r>
              <a:rPr lang="en-GB" sz="2000" i="1" dirty="0" err="1"/>
              <a:t>Farras</a:t>
            </a:r>
            <a:r>
              <a:rPr lang="en-GB" sz="2000" i="1" dirty="0"/>
              <a:t>           Steve Parkes</a:t>
            </a:r>
            <a:br>
              <a:rPr lang="en-GB" sz="2000" i="1" dirty="0"/>
            </a:br>
            <a:r>
              <a:rPr lang="en-GB" sz="2000" i="1" dirty="0"/>
              <a:t>          </a:t>
            </a:r>
            <a:r>
              <a:rPr lang="en-GB" sz="2000" i="1" dirty="0">
                <a:solidFill>
                  <a:schemeClr val="tx2">
                    <a:lumMod val="75000"/>
                  </a:schemeClr>
                </a:solidFill>
              </a:rPr>
              <a:t>STAR-Barcelona SL               STAR-Dundee Ltd </a:t>
            </a:r>
            <a:endParaRPr lang="en-GB" sz="3200" dirty="0">
              <a:solidFill>
                <a:schemeClr val="accent5">
                  <a:lumMod val="60000"/>
                  <a:lumOff val="40000"/>
                </a:schemeClr>
              </a:solidFill>
            </a:endParaRPr>
          </a:p>
        </p:txBody>
      </p:sp>
      <p:sp>
        <p:nvSpPr>
          <p:cNvPr id="3" name="Title 4">
            <a:extLst>
              <a:ext uri="{FF2B5EF4-FFF2-40B4-BE49-F238E27FC236}">
                <a16:creationId xmlns:a16="http://schemas.microsoft.com/office/drawing/2014/main" id="{74AF5565-B918-DA9A-5FFA-EBD41D11FABA}"/>
              </a:ext>
            </a:extLst>
          </p:cNvPr>
          <p:cNvSpPr txBox="1">
            <a:spLocks/>
          </p:cNvSpPr>
          <p:nvPr/>
        </p:nvSpPr>
        <p:spPr>
          <a:xfrm>
            <a:off x="446755" y="152636"/>
            <a:ext cx="11737304" cy="54006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GB" sz="3200" dirty="0">
                <a:solidFill>
                  <a:schemeClr val="accent5">
                    <a:lumMod val="60000"/>
                    <a:lumOff val="40000"/>
                  </a:schemeClr>
                </a:solidFill>
              </a:rPr>
              <a:t>EDHPC 2025</a:t>
            </a:r>
            <a:endParaRPr lang="en-GB" sz="4000" dirty="0">
              <a:solidFill>
                <a:schemeClr val="accent5">
                  <a:lumMod val="60000"/>
                  <a:lumOff val="40000"/>
                </a:schemeClr>
              </a:solidFill>
            </a:endParaRPr>
          </a:p>
        </p:txBody>
      </p:sp>
      <p:pic>
        <p:nvPicPr>
          <p:cNvPr id="4" name="Picture 3" descr="A black background with white text&#10;&#10;Description automatically generated">
            <a:extLst>
              <a:ext uri="{FF2B5EF4-FFF2-40B4-BE49-F238E27FC236}">
                <a16:creationId xmlns:a16="http://schemas.microsoft.com/office/drawing/2014/main" id="{E94E7553-F964-1329-DB20-3FE56672D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2204864"/>
            <a:ext cx="3124968" cy="974369"/>
          </a:xfrm>
          <a:prstGeom prst="rect">
            <a:avLst/>
          </a:prstGeom>
        </p:spPr>
      </p:pic>
      <p:sp>
        <p:nvSpPr>
          <p:cNvPr id="7" name="Footer Placeholder 2">
            <a:extLst>
              <a:ext uri="{FF2B5EF4-FFF2-40B4-BE49-F238E27FC236}">
                <a16:creationId xmlns:a16="http://schemas.microsoft.com/office/drawing/2014/main" id="{DD25FA9F-02DB-16EB-2B7E-16B16140F2FD}"/>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pic>
        <p:nvPicPr>
          <p:cNvPr id="9" name="Picture 8" descr="A white text on a black background&#10;&#10;AI-generated content may be incorrect.">
            <a:extLst>
              <a:ext uri="{FF2B5EF4-FFF2-40B4-BE49-F238E27FC236}">
                <a16:creationId xmlns:a16="http://schemas.microsoft.com/office/drawing/2014/main" id="{6E66B0D9-5969-1B8F-D21D-641361F91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580" y="1944210"/>
            <a:ext cx="3082442" cy="1313396"/>
          </a:xfrm>
          <a:prstGeom prst="rect">
            <a:avLst/>
          </a:prstGeom>
        </p:spPr>
      </p:pic>
    </p:spTree>
    <p:extLst>
      <p:ext uri="{BB962C8B-B14F-4D97-AF65-F5344CB8AC3E}">
        <p14:creationId xmlns:p14="http://schemas.microsoft.com/office/powerpoint/2010/main" val="396447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A28A0-775C-2C71-1124-27424E1C95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C2503-ACED-2060-3061-11DDF98BAF34}"/>
              </a:ext>
            </a:extLst>
          </p:cNvPr>
          <p:cNvSpPr>
            <a:spLocks noGrp="1"/>
          </p:cNvSpPr>
          <p:nvPr>
            <p:ph idx="1"/>
          </p:nvPr>
        </p:nvSpPr>
        <p:spPr>
          <a:xfrm>
            <a:off x="623392" y="1340768"/>
            <a:ext cx="10261140" cy="1836204"/>
          </a:xfrm>
        </p:spPr>
        <p:txBody>
          <a:bodyPr>
            <a:normAutofit/>
          </a:bodyPr>
          <a:lstStyle/>
          <a:p>
            <a:r>
              <a:rPr lang="en-GB" dirty="0"/>
              <a:t>“Start Flags” and “Sequence” fields detect if an Ethernet frame was lost</a:t>
            </a:r>
          </a:p>
          <a:p>
            <a:pPr lvl="1"/>
            <a:r>
              <a:rPr lang="en-GB" dirty="0"/>
              <a:t>Provides data integrity by truncating an outgoing SpFi packet with an EEP</a:t>
            </a:r>
          </a:p>
          <a:p>
            <a:pPr lvl="1"/>
            <a:endParaRPr lang="en-GB" dirty="0"/>
          </a:p>
          <a:p>
            <a:r>
              <a:rPr lang="en-GB" dirty="0"/>
              <a:t>“Length” field used only when there is Ethernet frame padding</a:t>
            </a:r>
          </a:p>
          <a:p>
            <a:pPr lvl="1"/>
            <a:r>
              <a:rPr lang="en-GB" dirty="0"/>
              <a:t>When payload length being smaller than the minimum (48 bytes)</a:t>
            </a:r>
          </a:p>
        </p:txBody>
      </p:sp>
      <p:sp>
        <p:nvSpPr>
          <p:cNvPr id="4" name="Slide Number Placeholder 3">
            <a:extLst>
              <a:ext uri="{FF2B5EF4-FFF2-40B4-BE49-F238E27FC236}">
                <a16:creationId xmlns:a16="http://schemas.microsoft.com/office/drawing/2014/main" id="{8428C5ED-6873-1F7E-85CF-F2670949AE0B}"/>
              </a:ext>
            </a:extLst>
          </p:cNvPr>
          <p:cNvSpPr>
            <a:spLocks noGrp="1"/>
          </p:cNvSpPr>
          <p:nvPr>
            <p:ph type="sldNum" sz="quarter" idx="10"/>
          </p:nvPr>
        </p:nvSpPr>
        <p:spPr/>
        <p:txBody>
          <a:bodyPr/>
          <a:lstStyle/>
          <a:p>
            <a:pPr>
              <a:defRPr/>
            </a:pPr>
            <a:fld id="{37A72D47-FFD9-47B5-81D8-50F30A1C2602}" type="slidenum">
              <a:rPr lang="en-US" smtClean="0"/>
              <a:pPr>
                <a:defRPr/>
              </a:pPr>
              <a:t>10</a:t>
            </a:fld>
            <a:endParaRPr lang="en-US" dirty="0"/>
          </a:p>
        </p:txBody>
      </p:sp>
      <p:sp>
        <p:nvSpPr>
          <p:cNvPr id="8" name="Title 1">
            <a:extLst>
              <a:ext uri="{FF2B5EF4-FFF2-40B4-BE49-F238E27FC236}">
                <a16:creationId xmlns:a16="http://schemas.microsoft.com/office/drawing/2014/main" id="{6F76EEAE-7BB1-75EA-8B57-BB00B62B8052}"/>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SpaceFibre Packet Fragment within Ethernet Frame</a:t>
            </a:r>
          </a:p>
        </p:txBody>
      </p:sp>
      <p:sp>
        <p:nvSpPr>
          <p:cNvPr id="2" name="Footer Placeholder 2">
            <a:extLst>
              <a:ext uri="{FF2B5EF4-FFF2-40B4-BE49-F238E27FC236}">
                <a16:creationId xmlns:a16="http://schemas.microsoft.com/office/drawing/2014/main" id="{874E08A0-C295-8D8D-685A-136FBB168E32}"/>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479896CF-7863-2566-F4DD-CD86E59510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332DFC09-B2B6-7CC9-D3FD-8777D8A7E23D}"/>
              </a:ext>
            </a:extLst>
          </p:cNvPr>
          <p:cNvPicPr>
            <a:picLocks noChangeAspect="1"/>
          </p:cNvPicPr>
          <p:nvPr/>
        </p:nvPicPr>
        <p:blipFill>
          <a:blip r:embed="rId3"/>
          <a:stretch>
            <a:fillRect/>
          </a:stretch>
        </p:blipFill>
        <p:spPr>
          <a:xfrm>
            <a:off x="2279576" y="3642374"/>
            <a:ext cx="6809439" cy="2783971"/>
          </a:xfrm>
          <a:prstGeom prst="rect">
            <a:avLst/>
          </a:prstGeom>
        </p:spPr>
      </p:pic>
    </p:spTree>
    <p:extLst>
      <p:ext uri="{BB962C8B-B14F-4D97-AF65-F5344CB8AC3E}">
        <p14:creationId xmlns:p14="http://schemas.microsoft.com/office/powerpoint/2010/main" val="15142786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83419-5DC4-8120-15CD-035C440519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95113-0201-6627-B26E-EC2382D5FD9E}"/>
              </a:ext>
            </a:extLst>
          </p:cNvPr>
          <p:cNvSpPr>
            <a:spLocks noGrp="1"/>
          </p:cNvSpPr>
          <p:nvPr>
            <p:ph idx="1"/>
          </p:nvPr>
        </p:nvSpPr>
        <p:spPr>
          <a:xfrm>
            <a:off x="623392" y="1340768"/>
            <a:ext cx="9865096" cy="5071863"/>
          </a:xfrm>
        </p:spPr>
        <p:txBody>
          <a:bodyPr>
            <a:normAutofit/>
          </a:bodyPr>
          <a:lstStyle/>
          <a:p>
            <a:r>
              <a:rPr lang="en-GB" dirty="0"/>
              <a:t>Direct mapping between a MAC address byte to the SpFi address byte</a:t>
            </a:r>
          </a:p>
          <a:p>
            <a:pPr lvl="1"/>
            <a:r>
              <a:rPr lang="en-GB" dirty="0"/>
              <a:t>If MAC values can not be configured, then a look up table is necessary</a:t>
            </a:r>
          </a:p>
          <a:p>
            <a:pPr lvl="1"/>
            <a:endParaRPr lang="en-GB" dirty="0"/>
          </a:p>
          <a:p>
            <a:r>
              <a:rPr lang="en-GB" dirty="0"/>
              <a:t>MAC Format:  </a:t>
            </a:r>
            <a:r>
              <a:rPr lang="en-GB" sz="2400" dirty="0">
                <a:latin typeface="Consolas" panose="020B0609020204030204" pitchFamily="49" charset="0"/>
              </a:rPr>
              <a:t>02:00:XX:XX:LA</a:t>
            </a:r>
            <a:endParaRPr lang="en-GB" dirty="0">
              <a:latin typeface="Consolas" panose="020B0609020204030204" pitchFamily="49" charset="0"/>
            </a:endParaRPr>
          </a:p>
          <a:p>
            <a:pPr lvl="1"/>
            <a:r>
              <a:rPr lang="en-GB" dirty="0"/>
              <a:t>02: unicast traffic and locally administered MAC</a:t>
            </a:r>
          </a:p>
          <a:p>
            <a:pPr lvl="1"/>
            <a:r>
              <a:rPr lang="en-GB" dirty="0"/>
              <a:t>00: Ethernet port identifier</a:t>
            </a:r>
          </a:p>
          <a:p>
            <a:pPr lvl="1"/>
            <a:r>
              <a:rPr lang="en-GB" dirty="0"/>
              <a:t>XX: Don’t care</a:t>
            </a:r>
          </a:p>
          <a:p>
            <a:pPr lvl="1"/>
            <a:r>
              <a:rPr lang="en-GB" b="1" dirty="0"/>
              <a:t>LA</a:t>
            </a:r>
            <a:r>
              <a:rPr lang="en-GB" dirty="0"/>
              <a:t>: </a:t>
            </a:r>
            <a:r>
              <a:rPr lang="en-GB" b="1" dirty="0"/>
              <a:t>SpaceFibre Logical Address</a:t>
            </a:r>
          </a:p>
          <a:p>
            <a:pPr lvl="1"/>
            <a:endParaRPr lang="en-GB" b="1" dirty="0"/>
          </a:p>
          <a:p>
            <a:r>
              <a:rPr lang="en-GB" dirty="0"/>
              <a:t>A MAC address is assigned to each Ethernet port of the SpFi Router</a:t>
            </a:r>
          </a:p>
          <a:p>
            <a:pPr lvl="1"/>
            <a:r>
              <a:rPr lang="en-GB" dirty="0"/>
              <a:t>Sets the source MAC address of Ethernet frames created to encapsulate SpFi packets</a:t>
            </a:r>
          </a:p>
          <a:p>
            <a:endParaRPr lang="en-GB" dirty="0"/>
          </a:p>
        </p:txBody>
      </p:sp>
      <p:sp>
        <p:nvSpPr>
          <p:cNvPr id="4" name="Slide Number Placeholder 3">
            <a:extLst>
              <a:ext uri="{FF2B5EF4-FFF2-40B4-BE49-F238E27FC236}">
                <a16:creationId xmlns:a16="http://schemas.microsoft.com/office/drawing/2014/main" id="{7AB4FF0F-D570-31A0-FACA-54EEEA3032A5}"/>
              </a:ext>
            </a:extLst>
          </p:cNvPr>
          <p:cNvSpPr>
            <a:spLocks noGrp="1"/>
          </p:cNvSpPr>
          <p:nvPr>
            <p:ph type="sldNum" sz="quarter" idx="10"/>
          </p:nvPr>
        </p:nvSpPr>
        <p:spPr/>
        <p:txBody>
          <a:bodyPr/>
          <a:lstStyle/>
          <a:p>
            <a:pPr>
              <a:defRPr/>
            </a:pPr>
            <a:fld id="{37A72D47-FFD9-47B5-81D8-50F30A1C2602}" type="slidenum">
              <a:rPr lang="en-US" smtClean="0"/>
              <a:pPr>
                <a:defRPr/>
              </a:pPr>
              <a:t>11</a:t>
            </a:fld>
            <a:endParaRPr lang="en-US" dirty="0"/>
          </a:p>
        </p:txBody>
      </p:sp>
      <p:sp>
        <p:nvSpPr>
          <p:cNvPr id="8" name="Title 1">
            <a:extLst>
              <a:ext uri="{FF2B5EF4-FFF2-40B4-BE49-F238E27FC236}">
                <a16:creationId xmlns:a16="http://schemas.microsoft.com/office/drawing/2014/main" id="{0A114631-7EBE-D1C7-CCAB-DEDBB1FF7375}"/>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MAC Address Translation</a:t>
            </a:r>
          </a:p>
        </p:txBody>
      </p:sp>
      <p:sp>
        <p:nvSpPr>
          <p:cNvPr id="2" name="Footer Placeholder 2">
            <a:extLst>
              <a:ext uri="{FF2B5EF4-FFF2-40B4-BE49-F238E27FC236}">
                <a16:creationId xmlns:a16="http://schemas.microsoft.com/office/drawing/2014/main" id="{50D68A76-11F9-768A-32C7-1F8FB5B93E65}"/>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E08996AD-6588-07AA-18E5-D95E693FBF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56438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D558-41C0-31F3-E6B4-E9D72CB28E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1BFB1-EB13-D24C-609E-045D3109BD13}"/>
              </a:ext>
            </a:extLst>
          </p:cNvPr>
          <p:cNvSpPr>
            <a:spLocks noGrp="1"/>
          </p:cNvSpPr>
          <p:nvPr>
            <p:ph idx="1"/>
          </p:nvPr>
        </p:nvSpPr>
        <p:spPr>
          <a:xfrm>
            <a:off x="515380" y="1281026"/>
            <a:ext cx="5868652" cy="990094"/>
          </a:xfrm>
        </p:spPr>
        <p:txBody>
          <a:bodyPr>
            <a:normAutofit lnSpcReduction="10000"/>
          </a:bodyPr>
          <a:lstStyle/>
          <a:p>
            <a:r>
              <a:rPr lang="en-GB" dirty="0"/>
              <a:t>Ethernet port bridging logic implemented on a  radiation-tolerant PolarFire FPGA (RTPF500ZT) without including an Ethernet MAC IP</a:t>
            </a:r>
          </a:p>
        </p:txBody>
      </p:sp>
      <p:sp>
        <p:nvSpPr>
          <p:cNvPr id="4" name="Slide Number Placeholder 3">
            <a:extLst>
              <a:ext uri="{FF2B5EF4-FFF2-40B4-BE49-F238E27FC236}">
                <a16:creationId xmlns:a16="http://schemas.microsoft.com/office/drawing/2014/main" id="{21B747FB-5243-D51C-A414-C38F08E0B1C6}"/>
              </a:ext>
            </a:extLst>
          </p:cNvPr>
          <p:cNvSpPr>
            <a:spLocks noGrp="1"/>
          </p:cNvSpPr>
          <p:nvPr>
            <p:ph type="sldNum" sz="quarter" idx="10"/>
          </p:nvPr>
        </p:nvSpPr>
        <p:spPr/>
        <p:txBody>
          <a:bodyPr/>
          <a:lstStyle/>
          <a:p>
            <a:pPr>
              <a:defRPr/>
            </a:pPr>
            <a:fld id="{37A72D47-FFD9-47B5-81D8-50F30A1C2602}" type="slidenum">
              <a:rPr lang="en-US" smtClean="0"/>
              <a:pPr>
                <a:defRPr/>
              </a:pPr>
              <a:t>12</a:t>
            </a:fld>
            <a:endParaRPr lang="en-US" dirty="0"/>
          </a:p>
        </p:txBody>
      </p:sp>
      <p:sp>
        <p:nvSpPr>
          <p:cNvPr id="8" name="Title 1">
            <a:extLst>
              <a:ext uri="{FF2B5EF4-FFF2-40B4-BE49-F238E27FC236}">
                <a16:creationId xmlns:a16="http://schemas.microsoft.com/office/drawing/2014/main" id="{54A7F9EF-68FC-96BA-412C-3BB845E07392}"/>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Implementation Results</a:t>
            </a:r>
          </a:p>
        </p:txBody>
      </p:sp>
      <p:sp>
        <p:nvSpPr>
          <p:cNvPr id="2" name="Footer Placeholder 2">
            <a:extLst>
              <a:ext uri="{FF2B5EF4-FFF2-40B4-BE49-F238E27FC236}">
                <a16:creationId xmlns:a16="http://schemas.microsoft.com/office/drawing/2014/main" id="{BE8CE1DC-EE0E-7ADB-DDBA-B507A2FAEF7E}"/>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25C0EC35-A63B-9783-0C21-D317295667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AE468A5B-DBD1-D642-861E-D2DDD9657146}"/>
              </a:ext>
            </a:extLst>
          </p:cNvPr>
          <p:cNvPicPr>
            <a:picLocks noChangeAspect="1"/>
          </p:cNvPicPr>
          <p:nvPr/>
        </p:nvPicPr>
        <p:blipFill>
          <a:blip r:embed="rId3"/>
          <a:stretch>
            <a:fillRect/>
          </a:stretch>
        </p:blipFill>
        <p:spPr>
          <a:xfrm>
            <a:off x="6780076" y="1294277"/>
            <a:ext cx="4176464" cy="845006"/>
          </a:xfrm>
          <a:prstGeom prst="rect">
            <a:avLst/>
          </a:prstGeom>
        </p:spPr>
      </p:pic>
      <p:sp>
        <p:nvSpPr>
          <p:cNvPr id="11" name="Content Placeholder 2">
            <a:extLst>
              <a:ext uri="{FF2B5EF4-FFF2-40B4-BE49-F238E27FC236}">
                <a16:creationId xmlns:a16="http://schemas.microsoft.com/office/drawing/2014/main" id="{BA14F313-6ECC-243D-7CEB-64D709FC0A04}"/>
              </a:ext>
            </a:extLst>
          </p:cNvPr>
          <p:cNvSpPr txBox="1">
            <a:spLocks/>
          </p:cNvSpPr>
          <p:nvPr/>
        </p:nvSpPr>
        <p:spPr bwMode="auto">
          <a:xfrm>
            <a:off x="514951" y="2500591"/>
            <a:ext cx="9325036" cy="2595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r>
              <a:rPr lang="en-GB" kern="0" dirty="0"/>
              <a:t>Performance test on a SpFi Router implemented in a Versal</a:t>
            </a:r>
          </a:p>
          <a:p>
            <a:pPr lvl="1"/>
            <a:r>
              <a:rPr lang="en-GB" kern="0" dirty="0"/>
              <a:t>The Ethernet MAC IP was replaced with a loopback logic</a:t>
            </a:r>
          </a:p>
          <a:p>
            <a:pPr lvl="1"/>
            <a:r>
              <a:rPr lang="en-GB" kern="0" dirty="0"/>
              <a:t>STAR-Ultra is sending at 5 Gbps:</a:t>
            </a:r>
          </a:p>
          <a:p>
            <a:pPr marL="1028700" lvl="2" indent="-342900">
              <a:buFont typeface="+mj-lt"/>
              <a:buAutoNum type="arabicPeriod"/>
            </a:pPr>
            <a:r>
              <a:rPr lang="en-GB" kern="0" dirty="0"/>
              <a:t>SpFi packets with 3 KB of raw data </a:t>
            </a:r>
          </a:p>
          <a:p>
            <a:pPr marL="1028700" lvl="2" indent="-342900">
              <a:buFont typeface="+mj-lt"/>
              <a:buAutoNum type="arabicPeriod"/>
            </a:pPr>
            <a:r>
              <a:rPr lang="en-GB" kern="0" dirty="0"/>
              <a:t>SpFi packets carrying Ethernet frames</a:t>
            </a:r>
          </a:p>
        </p:txBody>
      </p:sp>
      <p:pic>
        <p:nvPicPr>
          <p:cNvPr id="13" name="Picture 12">
            <a:extLst>
              <a:ext uri="{FF2B5EF4-FFF2-40B4-BE49-F238E27FC236}">
                <a16:creationId xmlns:a16="http://schemas.microsoft.com/office/drawing/2014/main" id="{6C41FD55-3C16-9967-2F35-2A33BAAB8600}"/>
              </a:ext>
            </a:extLst>
          </p:cNvPr>
          <p:cNvPicPr>
            <a:picLocks noChangeAspect="1"/>
          </p:cNvPicPr>
          <p:nvPr/>
        </p:nvPicPr>
        <p:blipFill>
          <a:blip r:embed="rId4"/>
          <a:stretch>
            <a:fillRect/>
          </a:stretch>
        </p:blipFill>
        <p:spPr>
          <a:xfrm>
            <a:off x="929574" y="4411588"/>
            <a:ext cx="6048375" cy="1838325"/>
          </a:xfrm>
          <a:prstGeom prst="rect">
            <a:avLst/>
          </a:prstGeom>
        </p:spPr>
      </p:pic>
      <p:pic>
        <p:nvPicPr>
          <p:cNvPr id="15" name="Picture 14">
            <a:extLst>
              <a:ext uri="{FF2B5EF4-FFF2-40B4-BE49-F238E27FC236}">
                <a16:creationId xmlns:a16="http://schemas.microsoft.com/office/drawing/2014/main" id="{7C598D9C-4AC7-C95E-34EB-C2FFFB06AB3F}"/>
              </a:ext>
            </a:extLst>
          </p:cNvPr>
          <p:cNvPicPr>
            <a:picLocks noChangeAspect="1"/>
          </p:cNvPicPr>
          <p:nvPr/>
        </p:nvPicPr>
        <p:blipFill>
          <a:blip r:embed="rId5"/>
          <a:stretch>
            <a:fillRect/>
          </a:stretch>
        </p:blipFill>
        <p:spPr>
          <a:xfrm>
            <a:off x="7129815" y="4693635"/>
            <a:ext cx="4989154" cy="1562025"/>
          </a:xfrm>
          <a:prstGeom prst="rect">
            <a:avLst/>
          </a:prstGeom>
        </p:spPr>
      </p:pic>
    </p:spTree>
    <p:extLst>
      <p:ext uri="{BB962C8B-B14F-4D97-AF65-F5344CB8AC3E}">
        <p14:creationId xmlns:p14="http://schemas.microsoft.com/office/powerpoint/2010/main" val="42502262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21E59-15B5-7237-6285-A4295EC21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0FEB4-28B4-C50E-1054-86692512E023}"/>
              </a:ext>
            </a:extLst>
          </p:cNvPr>
          <p:cNvSpPr>
            <a:spLocks noGrp="1"/>
          </p:cNvSpPr>
          <p:nvPr>
            <p:ph type="ctrTitle"/>
          </p:nvPr>
        </p:nvSpPr>
        <p:spPr/>
        <p:txBody>
          <a:bodyPr/>
          <a:lstStyle/>
          <a:p>
            <a:pPr algn="ctr"/>
            <a:r>
              <a:rPr lang="en-GB" sz="3600" dirty="0"/>
              <a:t>Virtual Network Interfaces</a:t>
            </a:r>
            <a:endParaRPr lang="en-GB" sz="3600" b="1" kern="1200" dirty="0">
              <a:latin typeface="+mj-lt"/>
            </a:endParaRPr>
          </a:p>
        </p:txBody>
      </p:sp>
      <p:sp>
        <p:nvSpPr>
          <p:cNvPr id="4" name="Slide Number Placeholder 3">
            <a:extLst>
              <a:ext uri="{FF2B5EF4-FFF2-40B4-BE49-F238E27FC236}">
                <a16:creationId xmlns:a16="http://schemas.microsoft.com/office/drawing/2014/main" id="{83517050-766C-75AA-1C21-826CB1D902EA}"/>
              </a:ext>
            </a:extLst>
          </p:cNvPr>
          <p:cNvSpPr>
            <a:spLocks noGrp="1"/>
          </p:cNvSpPr>
          <p:nvPr>
            <p:ph type="sldNum" sz="quarter" idx="12"/>
          </p:nvPr>
        </p:nvSpPr>
        <p:spPr/>
        <p:txBody>
          <a:bodyPr/>
          <a:lstStyle/>
          <a:p>
            <a:pPr>
              <a:defRPr/>
            </a:pPr>
            <a:fld id="{636D331A-8BAD-439C-B37D-827ACE1C8444}" type="slidenum">
              <a:rPr lang="en-US" smtClean="0"/>
              <a:pPr>
                <a:defRPr/>
              </a:pPr>
              <a:t>13</a:t>
            </a:fld>
            <a:endParaRPr lang="en-US" dirty="0"/>
          </a:p>
        </p:txBody>
      </p:sp>
    </p:spTree>
    <p:extLst>
      <p:ext uri="{BB962C8B-B14F-4D97-AF65-F5344CB8AC3E}">
        <p14:creationId xmlns:p14="http://schemas.microsoft.com/office/powerpoint/2010/main" val="15481772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B658-D8B9-378E-130E-3903A97C81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EE96C-65E1-8B92-8DA0-7C4D340A2FA0}"/>
              </a:ext>
            </a:extLst>
          </p:cNvPr>
          <p:cNvSpPr>
            <a:spLocks noGrp="1"/>
          </p:cNvSpPr>
          <p:nvPr>
            <p:ph idx="1"/>
          </p:nvPr>
        </p:nvSpPr>
        <p:spPr>
          <a:xfrm>
            <a:off x="623392" y="1340768"/>
            <a:ext cx="10261140" cy="5071863"/>
          </a:xfrm>
        </p:spPr>
        <p:txBody>
          <a:bodyPr>
            <a:normAutofit/>
          </a:bodyPr>
          <a:lstStyle/>
          <a:p>
            <a:r>
              <a:rPr lang="en-GB" dirty="0"/>
              <a:t>Allows user applications to exchange both IP-based traffic and native SpaceFibre  packets through standard TCP/UDP sockets</a:t>
            </a:r>
          </a:p>
          <a:p>
            <a:endParaRPr lang="en-GB" dirty="0"/>
          </a:p>
          <a:p>
            <a:r>
              <a:rPr lang="en-GB" dirty="0"/>
              <a:t>When an application opens a TCP or UDP socket, the OS stack generates the  corresponding IP packets and forwards them to the appropriate virtual interface,  depending on the source and destination IP address of the socket configuration</a:t>
            </a:r>
          </a:p>
          <a:p>
            <a:endParaRPr lang="en-GB" dirty="0"/>
          </a:p>
          <a:p>
            <a:r>
              <a:rPr lang="en-GB" dirty="0"/>
              <a:t>Each virtual interface is configured with an IP address (or  subnet) and a maximum  transmission unit (MTU)</a:t>
            </a:r>
          </a:p>
          <a:p>
            <a:pPr lvl="1"/>
            <a:r>
              <a:rPr lang="en-GB" dirty="0"/>
              <a:t> The MTU defines the maximum packet size supported by the interface</a:t>
            </a:r>
          </a:p>
          <a:p>
            <a:pPr lvl="2"/>
            <a:r>
              <a:rPr lang="en-GB" dirty="0"/>
              <a:t>OS network stack handles fragmentation</a:t>
            </a:r>
          </a:p>
          <a:p>
            <a:pPr lvl="2"/>
            <a:endParaRPr lang="en-GB" dirty="0"/>
          </a:p>
          <a:p>
            <a:r>
              <a:rPr lang="en-GB" dirty="0"/>
              <a:t>Received packets from SpFi or Ethernet are decapsulated, reconstructed as IP packets, and injected back into the OS stack</a:t>
            </a:r>
          </a:p>
          <a:p>
            <a:endParaRPr lang="en-GB" dirty="0"/>
          </a:p>
          <a:p>
            <a:pPr lvl="1"/>
            <a:endParaRPr lang="en-GB" dirty="0"/>
          </a:p>
        </p:txBody>
      </p:sp>
      <p:sp>
        <p:nvSpPr>
          <p:cNvPr id="4" name="Slide Number Placeholder 3">
            <a:extLst>
              <a:ext uri="{FF2B5EF4-FFF2-40B4-BE49-F238E27FC236}">
                <a16:creationId xmlns:a16="http://schemas.microsoft.com/office/drawing/2014/main" id="{704E3547-3EB7-E281-6A7F-267DC8012737}"/>
              </a:ext>
            </a:extLst>
          </p:cNvPr>
          <p:cNvSpPr>
            <a:spLocks noGrp="1"/>
          </p:cNvSpPr>
          <p:nvPr>
            <p:ph type="sldNum" sz="quarter" idx="10"/>
          </p:nvPr>
        </p:nvSpPr>
        <p:spPr/>
        <p:txBody>
          <a:bodyPr/>
          <a:lstStyle/>
          <a:p>
            <a:pPr>
              <a:defRPr/>
            </a:pPr>
            <a:fld id="{37A72D47-FFD9-47B5-81D8-50F30A1C2602}" type="slidenum">
              <a:rPr lang="en-US" smtClean="0"/>
              <a:pPr>
                <a:defRPr/>
              </a:pPr>
              <a:t>14</a:t>
            </a:fld>
            <a:endParaRPr lang="en-US" dirty="0"/>
          </a:p>
        </p:txBody>
      </p:sp>
      <p:sp>
        <p:nvSpPr>
          <p:cNvPr id="8" name="Title 1">
            <a:extLst>
              <a:ext uri="{FF2B5EF4-FFF2-40B4-BE49-F238E27FC236}">
                <a16:creationId xmlns:a16="http://schemas.microsoft.com/office/drawing/2014/main" id="{3EE0C87E-F392-EE77-9AA4-A8936828A067}"/>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Virtual Network Interface</a:t>
            </a:r>
          </a:p>
        </p:txBody>
      </p:sp>
      <p:sp>
        <p:nvSpPr>
          <p:cNvPr id="2" name="Footer Placeholder 2">
            <a:extLst>
              <a:ext uri="{FF2B5EF4-FFF2-40B4-BE49-F238E27FC236}">
                <a16:creationId xmlns:a16="http://schemas.microsoft.com/office/drawing/2014/main" id="{B4530B9E-E6ED-DE14-6799-72A2B621628E}"/>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BF35EDBD-00DE-6A76-EEE6-178EA0C085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02345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0CDF-6172-3352-E35C-24E83114082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CAF234-620F-B9FD-94DD-BA70F3514D37}"/>
              </a:ext>
            </a:extLst>
          </p:cNvPr>
          <p:cNvSpPr>
            <a:spLocks noGrp="1"/>
          </p:cNvSpPr>
          <p:nvPr>
            <p:ph type="sldNum" sz="quarter" idx="10"/>
          </p:nvPr>
        </p:nvSpPr>
        <p:spPr/>
        <p:txBody>
          <a:bodyPr/>
          <a:lstStyle/>
          <a:p>
            <a:pPr>
              <a:defRPr/>
            </a:pPr>
            <a:fld id="{37A72D47-FFD9-47B5-81D8-50F30A1C2602}" type="slidenum">
              <a:rPr lang="en-US" smtClean="0"/>
              <a:pPr>
                <a:defRPr/>
              </a:pPr>
              <a:t>15</a:t>
            </a:fld>
            <a:endParaRPr lang="en-US" dirty="0"/>
          </a:p>
        </p:txBody>
      </p:sp>
      <p:sp>
        <p:nvSpPr>
          <p:cNvPr id="8" name="Title 1">
            <a:extLst>
              <a:ext uri="{FF2B5EF4-FFF2-40B4-BE49-F238E27FC236}">
                <a16:creationId xmlns:a16="http://schemas.microsoft.com/office/drawing/2014/main" id="{7F44E256-F00B-19F3-9372-8504DA11D46C}"/>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Unified Network Stack</a:t>
            </a:r>
          </a:p>
        </p:txBody>
      </p:sp>
      <p:sp>
        <p:nvSpPr>
          <p:cNvPr id="2" name="Footer Placeholder 2">
            <a:extLst>
              <a:ext uri="{FF2B5EF4-FFF2-40B4-BE49-F238E27FC236}">
                <a16:creationId xmlns:a16="http://schemas.microsoft.com/office/drawing/2014/main" id="{C26E8B3B-332C-9674-2D98-414428E03A78}"/>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38FDE6D7-59EE-8D47-6F1E-7E744B42BC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FF6007E6-8460-65F7-8EC3-B5CEF09CC196}"/>
              </a:ext>
            </a:extLst>
          </p:cNvPr>
          <p:cNvPicPr>
            <a:picLocks noChangeAspect="1"/>
          </p:cNvPicPr>
          <p:nvPr/>
        </p:nvPicPr>
        <p:blipFill>
          <a:blip r:embed="rId3"/>
          <a:stretch>
            <a:fillRect/>
          </a:stretch>
        </p:blipFill>
        <p:spPr>
          <a:xfrm>
            <a:off x="647700" y="1168433"/>
            <a:ext cx="6095231" cy="5451442"/>
          </a:xfrm>
          <a:prstGeom prst="rect">
            <a:avLst/>
          </a:prstGeom>
        </p:spPr>
      </p:pic>
      <p:sp>
        <p:nvSpPr>
          <p:cNvPr id="11" name="Content Placeholder 2">
            <a:extLst>
              <a:ext uri="{FF2B5EF4-FFF2-40B4-BE49-F238E27FC236}">
                <a16:creationId xmlns:a16="http://schemas.microsoft.com/office/drawing/2014/main" id="{301952EC-0CBE-FF7F-E897-D8F555E48B7A}"/>
              </a:ext>
            </a:extLst>
          </p:cNvPr>
          <p:cNvSpPr>
            <a:spLocks noGrp="1"/>
          </p:cNvSpPr>
          <p:nvPr>
            <p:ph idx="1"/>
          </p:nvPr>
        </p:nvSpPr>
        <p:spPr>
          <a:xfrm>
            <a:off x="7212124" y="1340768"/>
            <a:ext cx="4763852" cy="5451442"/>
          </a:xfrm>
        </p:spPr>
        <p:txBody>
          <a:bodyPr>
            <a:normAutofit lnSpcReduction="10000"/>
          </a:bodyPr>
          <a:lstStyle/>
          <a:p>
            <a:r>
              <a:rPr lang="en-GB" dirty="0"/>
              <a:t>IP traffic and SpFi traffic have different IP subnets and associated network interfaces</a:t>
            </a:r>
          </a:p>
          <a:p>
            <a:pPr marL="0" indent="0">
              <a:buNone/>
            </a:pPr>
            <a:endParaRPr lang="en-GB" dirty="0"/>
          </a:p>
          <a:p>
            <a:r>
              <a:rPr lang="en-GB" dirty="0"/>
              <a:t>IP traffic is always encapsulated in an Ethernet frame</a:t>
            </a:r>
          </a:p>
          <a:p>
            <a:endParaRPr lang="en-GB" dirty="0"/>
          </a:p>
          <a:p>
            <a:r>
              <a:rPr lang="en-GB" dirty="0"/>
              <a:t>SpFi Traffic applications use the UDP protocol</a:t>
            </a:r>
          </a:p>
          <a:p>
            <a:endParaRPr lang="en-GB" dirty="0"/>
          </a:p>
          <a:p>
            <a:r>
              <a:rPr lang="en-GB" dirty="0"/>
              <a:t>QoS: each SpFi Virtual Channel or Ethernet PCP can be assigned to a different Virtual Network Interface</a:t>
            </a:r>
          </a:p>
          <a:p>
            <a:endParaRPr lang="en-GB" dirty="0"/>
          </a:p>
          <a:p>
            <a:r>
              <a:rPr lang="en-GB" dirty="0"/>
              <a:t>A network interface use a particular HW Device Driver (SpFi or Ethernet)</a:t>
            </a:r>
          </a:p>
          <a:p>
            <a:endParaRPr lang="en-GB" dirty="0"/>
          </a:p>
        </p:txBody>
      </p:sp>
    </p:spTree>
    <p:extLst>
      <p:ext uri="{BB962C8B-B14F-4D97-AF65-F5344CB8AC3E}">
        <p14:creationId xmlns:p14="http://schemas.microsoft.com/office/powerpoint/2010/main" val="7274094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C6E3C-F5E6-162A-3CC9-EBA198752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CF792-3CEA-8831-1878-650965B250F7}"/>
              </a:ext>
            </a:extLst>
          </p:cNvPr>
          <p:cNvSpPr>
            <a:spLocks noGrp="1"/>
          </p:cNvSpPr>
          <p:nvPr>
            <p:ph type="ctrTitle"/>
          </p:nvPr>
        </p:nvSpPr>
        <p:spPr/>
        <p:txBody>
          <a:bodyPr/>
          <a:lstStyle/>
          <a:p>
            <a:pPr algn="ctr"/>
            <a:r>
              <a:rPr lang="en-GB" sz="3600" dirty="0"/>
              <a:t>Evaluation</a:t>
            </a:r>
            <a:endParaRPr lang="en-GB" sz="3600" b="1" kern="1200" dirty="0">
              <a:latin typeface="+mj-lt"/>
            </a:endParaRPr>
          </a:p>
        </p:txBody>
      </p:sp>
      <p:sp>
        <p:nvSpPr>
          <p:cNvPr id="4" name="Slide Number Placeholder 3">
            <a:extLst>
              <a:ext uri="{FF2B5EF4-FFF2-40B4-BE49-F238E27FC236}">
                <a16:creationId xmlns:a16="http://schemas.microsoft.com/office/drawing/2014/main" id="{A3AD2C52-8228-604C-B286-4C7E2CFCA09F}"/>
              </a:ext>
            </a:extLst>
          </p:cNvPr>
          <p:cNvSpPr>
            <a:spLocks noGrp="1"/>
          </p:cNvSpPr>
          <p:nvPr>
            <p:ph type="sldNum" sz="quarter" idx="12"/>
          </p:nvPr>
        </p:nvSpPr>
        <p:spPr/>
        <p:txBody>
          <a:bodyPr/>
          <a:lstStyle/>
          <a:p>
            <a:pPr>
              <a:defRPr/>
            </a:pPr>
            <a:fld id="{636D331A-8BAD-439C-B37D-827ACE1C8444}" type="slidenum">
              <a:rPr lang="en-US" smtClean="0"/>
              <a:pPr>
                <a:defRPr/>
              </a:pPr>
              <a:t>16</a:t>
            </a:fld>
            <a:endParaRPr lang="en-US" dirty="0"/>
          </a:p>
        </p:txBody>
      </p:sp>
    </p:spTree>
    <p:extLst>
      <p:ext uri="{BB962C8B-B14F-4D97-AF65-F5344CB8AC3E}">
        <p14:creationId xmlns:p14="http://schemas.microsoft.com/office/powerpoint/2010/main" val="30579826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355ED-E81C-D126-9623-B9697F7D2C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E51F7-3EFD-7EAD-6D0E-6BECC5A4FBA7}"/>
              </a:ext>
            </a:extLst>
          </p:cNvPr>
          <p:cNvSpPr>
            <a:spLocks noGrp="1"/>
          </p:cNvSpPr>
          <p:nvPr>
            <p:ph idx="1"/>
          </p:nvPr>
        </p:nvSpPr>
        <p:spPr>
          <a:xfrm>
            <a:off x="875420" y="5200552"/>
            <a:ext cx="9685076" cy="2592788"/>
          </a:xfrm>
        </p:spPr>
        <p:txBody>
          <a:bodyPr>
            <a:normAutofit/>
          </a:bodyPr>
          <a:lstStyle/>
          <a:p>
            <a:r>
              <a:rPr lang="en-GB" dirty="0"/>
              <a:t>Virtual network interfaces are implemented as TUN interfaces</a:t>
            </a:r>
          </a:p>
          <a:p>
            <a:pPr lvl="1"/>
            <a:r>
              <a:rPr lang="en-GB" dirty="0"/>
              <a:t>TUN kernel driver exposes IP packets from the network stack through R/W file descriptors</a:t>
            </a:r>
          </a:p>
          <a:p>
            <a:pPr lvl="1"/>
            <a:r>
              <a:rPr lang="en-GB" dirty="0"/>
              <a:t>The functionality is implemented in a user-space process using these file descriptors</a:t>
            </a:r>
          </a:p>
        </p:txBody>
      </p:sp>
      <p:sp>
        <p:nvSpPr>
          <p:cNvPr id="4" name="Slide Number Placeholder 3">
            <a:extLst>
              <a:ext uri="{FF2B5EF4-FFF2-40B4-BE49-F238E27FC236}">
                <a16:creationId xmlns:a16="http://schemas.microsoft.com/office/drawing/2014/main" id="{55844427-0284-E0BF-31DF-8941B6EE642D}"/>
              </a:ext>
            </a:extLst>
          </p:cNvPr>
          <p:cNvSpPr>
            <a:spLocks noGrp="1"/>
          </p:cNvSpPr>
          <p:nvPr>
            <p:ph type="sldNum" sz="quarter" idx="10"/>
          </p:nvPr>
        </p:nvSpPr>
        <p:spPr/>
        <p:txBody>
          <a:bodyPr/>
          <a:lstStyle/>
          <a:p>
            <a:pPr>
              <a:defRPr/>
            </a:pPr>
            <a:fld id="{37A72D47-FFD9-47B5-81D8-50F30A1C2602}" type="slidenum">
              <a:rPr lang="en-US" smtClean="0"/>
              <a:pPr>
                <a:defRPr/>
              </a:pPr>
              <a:t>17</a:t>
            </a:fld>
            <a:endParaRPr lang="en-US" dirty="0"/>
          </a:p>
        </p:txBody>
      </p:sp>
      <p:sp>
        <p:nvSpPr>
          <p:cNvPr id="8" name="Title 1">
            <a:extLst>
              <a:ext uri="{FF2B5EF4-FFF2-40B4-BE49-F238E27FC236}">
                <a16:creationId xmlns:a16="http://schemas.microsoft.com/office/drawing/2014/main" id="{2A98047C-A336-CAAA-FEC6-578672A9DA8B}"/>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Hardware and Software Setup</a:t>
            </a:r>
          </a:p>
        </p:txBody>
      </p:sp>
      <p:sp>
        <p:nvSpPr>
          <p:cNvPr id="2" name="Footer Placeholder 2">
            <a:extLst>
              <a:ext uri="{FF2B5EF4-FFF2-40B4-BE49-F238E27FC236}">
                <a16:creationId xmlns:a16="http://schemas.microsoft.com/office/drawing/2014/main" id="{DF8FAF86-9F7B-825D-6631-CA4E7F5C2B78}"/>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2C9B1FB4-E00D-22E9-0E2F-81F1064959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5" name="Group 14">
            <a:extLst>
              <a:ext uri="{FF2B5EF4-FFF2-40B4-BE49-F238E27FC236}">
                <a16:creationId xmlns:a16="http://schemas.microsoft.com/office/drawing/2014/main" id="{341E5B40-00CA-642A-3BB7-E1333BE041DD}"/>
              </a:ext>
            </a:extLst>
          </p:cNvPr>
          <p:cNvGrpSpPr/>
          <p:nvPr/>
        </p:nvGrpSpPr>
        <p:grpSpPr>
          <a:xfrm>
            <a:off x="2783632" y="2565898"/>
            <a:ext cx="5048117" cy="2479075"/>
            <a:chOff x="5987988" y="1170147"/>
            <a:chExt cx="5048117" cy="2479075"/>
          </a:xfrm>
        </p:grpSpPr>
        <p:pic>
          <p:nvPicPr>
            <p:cNvPr id="7" name="Picture 6">
              <a:extLst>
                <a:ext uri="{FF2B5EF4-FFF2-40B4-BE49-F238E27FC236}">
                  <a16:creationId xmlns:a16="http://schemas.microsoft.com/office/drawing/2014/main" id="{42CAADC2-35DC-FC3A-BC12-624F2D9F33D0}"/>
                </a:ext>
              </a:extLst>
            </p:cNvPr>
            <p:cNvPicPr>
              <a:picLocks noChangeAspect="1"/>
            </p:cNvPicPr>
            <p:nvPr/>
          </p:nvPicPr>
          <p:blipFill>
            <a:blip r:embed="rId3"/>
            <a:stretch>
              <a:fillRect/>
            </a:stretch>
          </p:blipFill>
          <p:spPr>
            <a:xfrm>
              <a:off x="5987988" y="1170147"/>
              <a:ext cx="5048117" cy="2479075"/>
            </a:xfrm>
            <a:prstGeom prst="rect">
              <a:avLst/>
            </a:prstGeom>
          </p:spPr>
        </p:pic>
        <p:sp>
          <p:nvSpPr>
            <p:cNvPr id="9" name="TextBox 8">
              <a:extLst>
                <a:ext uri="{FF2B5EF4-FFF2-40B4-BE49-F238E27FC236}">
                  <a16:creationId xmlns:a16="http://schemas.microsoft.com/office/drawing/2014/main" id="{5C0704EB-7BDB-1FB3-331C-F2758E31AD04}"/>
                </a:ext>
              </a:extLst>
            </p:cNvPr>
            <p:cNvSpPr txBox="1"/>
            <p:nvPr/>
          </p:nvSpPr>
          <p:spPr>
            <a:xfrm>
              <a:off x="6111168" y="1916832"/>
              <a:ext cx="1368152" cy="646331"/>
            </a:xfrm>
            <a:prstGeom prst="rect">
              <a:avLst/>
            </a:prstGeom>
            <a:noFill/>
          </p:spPr>
          <p:txBody>
            <a:bodyPr wrap="square" rtlCol="0">
              <a:spAutoFit/>
            </a:bodyPr>
            <a:lstStyle/>
            <a:p>
              <a:r>
                <a:rPr lang="en-GB" dirty="0">
                  <a:solidFill>
                    <a:srgbClr val="0066FF"/>
                  </a:solidFill>
                </a:rPr>
                <a:t>PC with Ethernet</a:t>
              </a:r>
            </a:p>
          </p:txBody>
        </p:sp>
        <p:sp>
          <p:nvSpPr>
            <p:cNvPr id="10" name="TextBox 9">
              <a:extLst>
                <a:ext uri="{FF2B5EF4-FFF2-40B4-BE49-F238E27FC236}">
                  <a16:creationId xmlns:a16="http://schemas.microsoft.com/office/drawing/2014/main" id="{7C2860E9-F01C-94FC-FB8F-EDC6983474D6}"/>
                </a:ext>
              </a:extLst>
            </p:cNvPr>
            <p:cNvSpPr txBox="1"/>
            <p:nvPr/>
          </p:nvSpPr>
          <p:spPr>
            <a:xfrm>
              <a:off x="9156339" y="1256933"/>
              <a:ext cx="1750917" cy="646331"/>
            </a:xfrm>
            <a:prstGeom prst="rect">
              <a:avLst/>
            </a:prstGeom>
            <a:noFill/>
          </p:spPr>
          <p:txBody>
            <a:bodyPr wrap="square" rtlCol="0">
              <a:spAutoFit/>
            </a:bodyPr>
            <a:lstStyle/>
            <a:p>
              <a:r>
                <a:rPr lang="en-GB" dirty="0">
                  <a:solidFill>
                    <a:srgbClr val="0066FF"/>
                  </a:solidFill>
                </a:rPr>
                <a:t>PC with SpFi STAR-Ultra</a:t>
              </a:r>
            </a:p>
          </p:txBody>
        </p:sp>
        <p:sp>
          <p:nvSpPr>
            <p:cNvPr id="11" name="TextBox 10">
              <a:extLst>
                <a:ext uri="{FF2B5EF4-FFF2-40B4-BE49-F238E27FC236}">
                  <a16:creationId xmlns:a16="http://schemas.microsoft.com/office/drawing/2014/main" id="{A1CFF7F6-E5CC-338E-09E4-4637B7A90B24}"/>
                </a:ext>
              </a:extLst>
            </p:cNvPr>
            <p:cNvSpPr txBox="1"/>
            <p:nvPr/>
          </p:nvSpPr>
          <p:spPr>
            <a:xfrm>
              <a:off x="9285188" y="2221379"/>
              <a:ext cx="1750917" cy="646331"/>
            </a:xfrm>
            <a:prstGeom prst="rect">
              <a:avLst/>
            </a:prstGeom>
            <a:noFill/>
          </p:spPr>
          <p:txBody>
            <a:bodyPr wrap="square" rtlCol="0">
              <a:spAutoFit/>
            </a:bodyPr>
            <a:lstStyle/>
            <a:p>
              <a:r>
                <a:rPr lang="en-GB" dirty="0">
                  <a:solidFill>
                    <a:srgbClr val="0066FF"/>
                  </a:solidFill>
                </a:rPr>
                <a:t>Router config port</a:t>
              </a:r>
            </a:p>
          </p:txBody>
        </p:sp>
        <p:sp>
          <p:nvSpPr>
            <p:cNvPr id="12" name="TextBox 11">
              <a:extLst>
                <a:ext uri="{FF2B5EF4-FFF2-40B4-BE49-F238E27FC236}">
                  <a16:creationId xmlns:a16="http://schemas.microsoft.com/office/drawing/2014/main" id="{BAC741D3-1662-A244-AF09-4F54B813CFAE}"/>
                </a:ext>
              </a:extLst>
            </p:cNvPr>
            <p:cNvSpPr txBox="1"/>
            <p:nvPr/>
          </p:nvSpPr>
          <p:spPr>
            <a:xfrm>
              <a:off x="8148228" y="2947883"/>
              <a:ext cx="1368152" cy="369332"/>
            </a:xfrm>
            <a:prstGeom prst="rect">
              <a:avLst/>
            </a:prstGeom>
            <a:noFill/>
          </p:spPr>
          <p:txBody>
            <a:bodyPr wrap="square" rtlCol="0">
              <a:spAutoFit/>
            </a:bodyPr>
            <a:lstStyle/>
            <a:p>
              <a:r>
                <a:rPr lang="en-GB" dirty="0">
                  <a:solidFill>
                    <a:srgbClr val="0066FF"/>
                  </a:solidFill>
                </a:rPr>
                <a:t>Versal</a:t>
              </a:r>
            </a:p>
          </p:txBody>
        </p:sp>
      </p:grpSp>
      <p:sp>
        <p:nvSpPr>
          <p:cNvPr id="16" name="Content Placeholder 2">
            <a:extLst>
              <a:ext uri="{FF2B5EF4-FFF2-40B4-BE49-F238E27FC236}">
                <a16:creationId xmlns:a16="http://schemas.microsoft.com/office/drawing/2014/main" id="{9CDEE605-8E2C-F23D-1575-6EFD09259353}"/>
              </a:ext>
            </a:extLst>
          </p:cNvPr>
          <p:cNvSpPr txBox="1">
            <a:spLocks/>
          </p:cNvSpPr>
          <p:nvPr/>
        </p:nvSpPr>
        <p:spPr bwMode="auto">
          <a:xfrm>
            <a:off x="875420" y="1106968"/>
            <a:ext cx="9685076" cy="1383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r>
              <a:rPr lang="en-GB" kern="0" dirty="0"/>
              <a:t>Flexible HW setup</a:t>
            </a:r>
          </a:p>
          <a:p>
            <a:pPr lvl="1"/>
            <a:r>
              <a:rPr lang="en-GB" kern="0" dirty="0"/>
              <a:t>SpFi Router implemented in a Versal </a:t>
            </a:r>
          </a:p>
          <a:p>
            <a:pPr lvl="1"/>
            <a:r>
              <a:rPr lang="en-GB" kern="0" dirty="0"/>
              <a:t>SW-based endpoints are Linux PCs with SpFi and Ethernet interfaces</a:t>
            </a:r>
          </a:p>
          <a:p>
            <a:pPr lvl="1"/>
            <a:r>
              <a:rPr lang="en-GB" kern="0" dirty="0"/>
              <a:t>Router Configuration port used to test RMAP commands</a:t>
            </a:r>
          </a:p>
        </p:txBody>
      </p:sp>
    </p:spTree>
    <p:extLst>
      <p:ext uri="{BB962C8B-B14F-4D97-AF65-F5344CB8AC3E}">
        <p14:creationId xmlns:p14="http://schemas.microsoft.com/office/powerpoint/2010/main" val="39064009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625A-A131-4B01-D27B-1C9647BD9D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756FD-2D97-F9CE-BCCA-802E815BBB50}"/>
              </a:ext>
            </a:extLst>
          </p:cNvPr>
          <p:cNvSpPr>
            <a:spLocks noGrp="1"/>
          </p:cNvSpPr>
          <p:nvPr>
            <p:ph idx="1"/>
          </p:nvPr>
        </p:nvSpPr>
        <p:spPr>
          <a:xfrm>
            <a:off x="623392" y="1340768"/>
            <a:ext cx="10261140" cy="5071863"/>
          </a:xfrm>
        </p:spPr>
        <p:txBody>
          <a:bodyPr>
            <a:normAutofit/>
          </a:bodyPr>
          <a:lstStyle/>
          <a:p>
            <a:r>
              <a:rPr lang="en-GB" dirty="0"/>
              <a:t>Direct translation is used between IP, MAC and SpFi logical addresses</a:t>
            </a:r>
          </a:p>
          <a:p>
            <a:pPr lvl="1"/>
            <a:r>
              <a:rPr lang="en-GB" dirty="0"/>
              <a:t>Simple and easy to use</a:t>
            </a:r>
          </a:p>
          <a:p>
            <a:pPr lvl="2"/>
            <a:r>
              <a:rPr lang="en-GB" dirty="0"/>
              <a:t>&lt;VN&gt; is the SpFi virtual network number (similar to Ethernet VLAN)</a:t>
            </a:r>
          </a:p>
          <a:p>
            <a:pPr lvl="2"/>
            <a:r>
              <a:rPr lang="en-GB" dirty="0"/>
              <a:t>&lt;LA&gt; is the SpFi destination logical address</a:t>
            </a:r>
          </a:p>
          <a:p>
            <a:endParaRPr lang="en-GB" dirty="0"/>
          </a:p>
          <a:p>
            <a:r>
              <a:rPr lang="en-GB" dirty="0"/>
              <a:t>IP traffic: </a:t>
            </a:r>
            <a:r>
              <a:rPr lang="en-GB" sz="2400" dirty="0">
                <a:latin typeface="Consolas" panose="020B0609020204030204" pitchFamily="49" charset="0"/>
              </a:rPr>
              <a:t>10.100.&lt;VN&gt;.&lt;LA&gt; </a:t>
            </a:r>
          </a:p>
          <a:p>
            <a:pPr lvl="1"/>
            <a:endParaRPr lang="en-GB" dirty="0"/>
          </a:p>
          <a:p>
            <a:r>
              <a:rPr lang="en-GB" dirty="0"/>
              <a:t>SpFi traffic: </a:t>
            </a:r>
            <a:r>
              <a:rPr lang="en-GB" sz="2400" dirty="0">
                <a:latin typeface="Consolas" panose="020B0609020204030204" pitchFamily="49" charset="0"/>
              </a:rPr>
              <a:t>10.100.&lt;VN+128&gt;.&lt;LA&gt;</a:t>
            </a:r>
          </a:p>
          <a:p>
            <a:endParaRPr lang="en-GB" dirty="0"/>
          </a:p>
          <a:p>
            <a:r>
              <a:rPr lang="en-GB" dirty="0"/>
              <a:t>Each SpFi or Ethernet endpoint is assigned a unique SpFi LA</a:t>
            </a:r>
          </a:p>
          <a:p>
            <a:pPr lvl="1"/>
            <a:r>
              <a:rPr lang="en-GB" dirty="0"/>
              <a:t>Common identifier across all network layers (SpFi, MAC, IP)</a:t>
            </a:r>
          </a:p>
        </p:txBody>
      </p:sp>
      <p:sp>
        <p:nvSpPr>
          <p:cNvPr id="4" name="Slide Number Placeholder 3">
            <a:extLst>
              <a:ext uri="{FF2B5EF4-FFF2-40B4-BE49-F238E27FC236}">
                <a16:creationId xmlns:a16="http://schemas.microsoft.com/office/drawing/2014/main" id="{9C38E724-0115-607B-1BA3-131D8F3451AB}"/>
              </a:ext>
            </a:extLst>
          </p:cNvPr>
          <p:cNvSpPr>
            <a:spLocks noGrp="1"/>
          </p:cNvSpPr>
          <p:nvPr>
            <p:ph type="sldNum" sz="quarter" idx="10"/>
          </p:nvPr>
        </p:nvSpPr>
        <p:spPr/>
        <p:txBody>
          <a:bodyPr/>
          <a:lstStyle/>
          <a:p>
            <a:pPr>
              <a:defRPr/>
            </a:pPr>
            <a:fld id="{37A72D47-FFD9-47B5-81D8-50F30A1C2602}" type="slidenum">
              <a:rPr lang="en-US" smtClean="0"/>
              <a:pPr>
                <a:defRPr/>
              </a:pPr>
              <a:t>18</a:t>
            </a:fld>
            <a:endParaRPr lang="en-US" dirty="0"/>
          </a:p>
        </p:txBody>
      </p:sp>
      <p:sp>
        <p:nvSpPr>
          <p:cNvPr id="8" name="Title 1">
            <a:extLst>
              <a:ext uri="{FF2B5EF4-FFF2-40B4-BE49-F238E27FC236}">
                <a16:creationId xmlns:a16="http://schemas.microsoft.com/office/drawing/2014/main" id="{84C8BF16-0A1A-682F-C96D-67290A3201E8}"/>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IP Adress Translation</a:t>
            </a:r>
          </a:p>
        </p:txBody>
      </p:sp>
      <p:sp>
        <p:nvSpPr>
          <p:cNvPr id="2" name="Footer Placeholder 2">
            <a:extLst>
              <a:ext uri="{FF2B5EF4-FFF2-40B4-BE49-F238E27FC236}">
                <a16:creationId xmlns:a16="http://schemas.microsoft.com/office/drawing/2014/main" id="{CFE77DF9-D740-AA13-E288-3752A23959CD}"/>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9473505C-3F3D-59B5-BB80-A1BC0D53CC0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87742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3C665-FC63-CB3E-363B-AA9CBD565A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F1E7D0-15B0-3833-AD51-2C14CB1D7E55}"/>
              </a:ext>
            </a:extLst>
          </p:cNvPr>
          <p:cNvSpPr>
            <a:spLocks noGrp="1"/>
          </p:cNvSpPr>
          <p:nvPr>
            <p:ph type="sldNum" sz="quarter" idx="10"/>
          </p:nvPr>
        </p:nvSpPr>
        <p:spPr/>
        <p:txBody>
          <a:bodyPr/>
          <a:lstStyle/>
          <a:p>
            <a:pPr>
              <a:defRPr/>
            </a:pPr>
            <a:fld id="{37A72D47-FFD9-47B5-81D8-50F30A1C2602}" type="slidenum">
              <a:rPr lang="en-US" smtClean="0"/>
              <a:pPr>
                <a:defRPr/>
              </a:pPr>
              <a:t>19</a:t>
            </a:fld>
            <a:endParaRPr lang="en-US" dirty="0"/>
          </a:p>
        </p:txBody>
      </p:sp>
      <p:sp>
        <p:nvSpPr>
          <p:cNvPr id="8" name="Title 1">
            <a:extLst>
              <a:ext uri="{FF2B5EF4-FFF2-40B4-BE49-F238E27FC236}">
                <a16:creationId xmlns:a16="http://schemas.microsoft.com/office/drawing/2014/main" id="{B7DF3339-7F87-BB65-F429-547F239895D9}"/>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Example Results: IP Traffic over SpFi/Ethernet</a:t>
            </a:r>
          </a:p>
        </p:txBody>
      </p:sp>
      <p:sp>
        <p:nvSpPr>
          <p:cNvPr id="2" name="Footer Placeholder 2">
            <a:extLst>
              <a:ext uri="{FF2B5EF4-FFF2-40B4-BE49-F238E27FC236}">
                <a16:creationId xmlns:a16="http://schemas.microsoft.com/office/drawing/2014/main" id="{88ED83D3-2BE9-CA2C-9100-720F219504E3}"/>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F134DE94-B973-446D-9135-1FD60FBEFB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F59A40FA-7E3D-539C-019B-07F18E0762CC}"/>
              </a:ext>
            </a:extLst>
          </p:cNvPr>
          <p:cNvPicPr>
            <a:picLocks noChangeAspect="1"/>
          </p:cNvPicPr>
          <p:nvPr/>
        </p:nvPicPr>
        <p:blipFill>
          <a:blip r:embed="rId3"/>
          <a:stretch>
            <a:fillRect/>
          </a:stretch>
        </p:blipFill>
        <p:spPr>
          <a:xfrm>
            <a:off x="6088360" y="2614826"/>
            <a:ext cx="5055761" cy="1446300"/>
          </a:xfrm>
          <a:prstGeom prst="rect">
            <a:avLst/>
          </a:prstGeom>
        </p:spPr>
      </p:pic>
      <p:sp>
        <p:nvSpPr>
          <p:cNvPr id="17" name="Content Placeholder 6">
            <a:extLst>
              <a:ext uri="{FF2B5EF4-FFF2-40B4-BE49-F238E27FC236}">
                <a16:creationId xmlns:a16="http://schemas.microsoft.com/office/drawing/2014/main" id="{A991B20B-740E-654B-7977-09736F2C5FD8}"/>
              </a:ext>
            </a:extLst>
          </p:cNvPr>
          <p:cNvSpPr>
            <a:spLocks noGrp="1"/>
          </p:cNvSpPr>
          <p:nvPr>
            <p:ph idx="1"/>
          </p:nvPr>
        </p:nvSpPr>
        <p:spPr>
          <a:xfrm>
            <a:off x="299357" y="1196752"/>
            <a:ext cx="4932548" cy="1200708"/>
          </a:xfrm>
        </p:spPr>
        <p:txBody>
          <a:bodyPr>
            <a:normAutofit fontScale="92500" lnSpcReduction="10000"/>
          </a:bodyPr>
          <a:lstStyle/>
          <a:p>
            <a:r>
              <a:rPr lang="en-GB" dirty="0"/>
              <a:t>IP packet received from a SpFi link</a:t>
            </a:r>
          </a:p>
          <a:p>
            <a:pPr lvl="1"/>
            <a:r>
              <a:rPr lang="en-GB" dirty="0"/>
              <a:t>SpFi protocol ID is 0xEE (Ethernet Frame)</a:t>
            </a:r>
          </a:p>
          <a:p>
            <a:pPr lvl="1"/>
            <a:r>
              <a:rPr lang="en-GB" dirty="0"/>
              <a:t>IP payload after Ethernet and IP headers (0x00, 0x01, 0x2…)</a:t>
            </a:r>
          </a:p>
        </p:txBody>
      </p:sp>
      <p:pic>
        <p:nvPicPr>
          <p:cNvPr id="19" name="Picture 18">
            <a:extLst>
              <a:ext uri="{FF2B5EF4-FFF2-40B4-BE49-F238E27FC236}">
                <a16:creationId xmlns:a16="http://schemas.microsoft.com/office/drawing/2014/main" id="{050FA4BF-85DB-44A7-C5A2-206C7024F44F}"/>
              </a:ext>
            </a:extLst>
          </p:cNvPr>
          <p:cNvPicPr>
            <a:picLocks noChangeAspect="1"/>
          </p:cNvPicPr>
          <p:nvPr/>
        </p:nvPicPr>
        <p:blipFill>
          <a:blip r:embed="rId4"/>
          <a:stretch>
            <a:fillRect/>
          </a:stretch>
        </p:blipFill>
        <p:spPr>
          <a:xfrm>
            <a:off x="839416" y="2614826"/>
            <a:ext cx="4069094" cy="3622486"/>
          </a:xfrm>
          <a:prstGeom prst="rect">
            <a:avLst/>
          </a:prstGeom>
        </p:spPr>
      </p:pic>
      <p:sp>
        <p:nvSpPr>
          <p:cNvPr id="20" name="Content Placeholder 6">
            <a:extLst>
              <a:ext uri="{FF2B5EF4-FFF2-40B4-BE49-F238E27FC236}">
                <a16:creationId xmlns:a16="http://schemas.microsoft.com/office/drawing/2014/main" id="{5F6F51A5-2201-1F53-BCF0-9F86D3C037A1}"/>
              </a:ext>
            </a:extLst>
          </p:cNvPr>
          <p:cNvSpPr txBox="1">
            <a:spLocks/>
          </p:cNvSpPr>
          <p:nvPr/>
        </p:nvSpPr>
        <p:spPr bwMode="auto">
          <a:xfrm>
            <a:off x="5951984" y="1196752"/>
            <a:ext cx="4932548" cy="1200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r>
              <a:rPr lang="en-GB" kern="0" dirty="0"/>
              <a:t>File  transfer with FTP between two endpoints, across a network with both SpFi and Ethernet links</a:t>
            </a:r>
          </a:p>
        </p:txBody>
      </p:sp>
    </p:spTree>
    <p:extLst>
      <p:ext uri="{BB962C8B-B14F-4D97-AF65-F5344CB8AC3E}">
        <p14:creationId xmlns:p14="http://schemas.microsoft.com/office/powerpoint/2010/main" val="3648206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1A38-3906-13FE-CB9D-F176769C90BC}"/>
              </a:ext>
            </a:extLst>
          </p:cNvPr>
          <p:cNvSpPr>
            <a:spLocks noGrp="1"/>
          </p:cNvSpPr>
          <p:nvPr>
            <p:ph type="ctrTitle"/>
          </p:nvPr>
        </p:nvSpPr>
        <p:spPr/>
        <p:txBody>
          <a:bodyPr/>
          <a:lstStyle/>
          <a:p>
            <a:pPr algn="ctr"/>
            <a:r>
              <a:rPr lang="en-GB" sz="3600" b="1" kern="1200" dirty="0">
                <a:latin typeface="+mj-lt"/>
              </a:rPr>
              <a:t>Overview</a:t>
            </a:r>
          </a:p>
        </p:txBody>
      </p:sp>
      <p:sp>
        <p:nvSpPr>
          <p:cNvPr id="4" name="Slide Number Placeholder 3">
            <a:extLst>
              <a:ext uri="{FF2B5EF4-FFF2-40B4-BE49-F238E27FC236}">
                <a16:creationId xmlns:a16="http://schemas.microsoft.com/office/drawing/2014/main" id="{95FC32B8-42A5-4121-0831-83DC9462CDFF}"/>
              </a:ext>
            </a:extLst>
          </p:cNvPr>
          <p:cNvSpPr>
            <a:spLocks noGrp="1"/>
          </p:cNvSpPr>
          <p:nvPr>
            <p:ph type="sldNum" sz="quarter" idx="12"/>
          </p:nvPr>
        </p:nvSpPr>
        <p:spPr/>
        <p:txBody>
          <a:bodyPr/>
          <a:lstStyle/>
          <a:p>
            <a:pPr>
              <a:defRPr/>
            </a:pPr>
            <a:fld id="{636D331A-8BAD-439C-B37D-827ACE1C8444}" type="slidenum">
              <a:rPr lang="en-US" smtClean="0"/>
              <a:pPr>
                <a:defRPr/>
              </a:pPr>
              <a:t>2</a:t>
            </a:fld>
            <a:endParaRPr lang="en-US" dirty="0"/>
          </a:p>
        </p:txBody>
      </p:sp>
    </p:spTree>
    <p:extLst>
      <p:ext uri="{BB962C8B-B14F-4D97-AF65-F5344CB8AC3E}">
        <p14:creationId xmlns:p14="http://schemas.microsoft.com/office/powerpoint/2010/main" val="5126320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6300-255C-F8AF-F0E7-6F51BF36CB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10A05D-FEC8-50B1-8594-8C2787F7379D}"/>
              </a:ext>
            </a:extLst>
          </p:cNvPr>
          <p:cNvSpPr>
            <a:spLocks noGrp="1"/>
          </p:cNvSpPr>
          <p:nvPr>
            <p:ph type="sldNum" sz="quarter" idx="10"/>
          </p:nvPr>
        </p:nvSpPr>
        <p:spPr/>
        <p:txBody>
          <a:bodyPr/>
          <a:lstStyle/>
          <a:p>
            <a:pPr>
              <a:defRPr/>
            </a:pPr>
            <a:fld id="{37A72D47-FFD9-47B5-81D8-50F30A1C2602}" type="slidenum">
              <a:rPr lang="en-US" smtClean="0"/>
              <a:pPr>
                <a:defRPr/>
              </a:pPr>
              <a:t>20</a:t>
            </a:fld>
            <a:endParaRPr lang="en-US" dirty="0"/>
          </a:p>
        </p:txBody>
      </p:sp>
      <p:sp>
        <p:nvSpPr>
          <p:cNvPr id="8" name="Title 1">
            <a:extLst>
              <a:ext uri="{FF2B5EF4-FFF2-40B4-BE49-F238E27FC236}">
                <a16:creationId xmlns:a16="http://schemas.microsoft.com/office/drawing/2014/main" id="{1B48AC51-4913-4586-94B8-9D527A8462CD}"/>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Example Results: SpFi Traffic over SpFi/Ethernet</a:t>
            </a:r>
          </a:p>
        </p:txBody>
      </p:sp>
      <p:sp>
        <p:nvSpPr>
          <p:cNvPr id="2" name="Footer Placeholder 2">
            <a:extLst>
              <a:ext uri="{FF2B5EF4-FFF2-40B4-BE49-F238E27FC236}">
                <a16:creationId xmlns:a16="http://schemas.microsoft.com/office/drawing/2014/main" id="{DC7B21EC-35DB-608B-37FC-8FA256A0A300}"/>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748ACA1C-D2D3-BF06-F3E4-76F56EAC28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Content Placeholder 6">
            <a:extLst>
              <a:ext uri="{FF2B5EF4-FFF2-40B4-BE49-F238E27FC236}">
                <a16:creationId xmlns:a16="http://schemas.microsoft.com/office/drawing/2014/main" id="{45533AE5-405C-7A1E-5CB4-B8601877AB09}"/>
              </a:ext>
            </a:extLst>
          </p:cNvPr>
          <p:cNvSpPr>
            <a:spLocks noGrp="1"/>
          </p:cNvSpPr>
          <p:nvPr>
            <p:ph idx="1"/>
          </p:nvPr>
        </p:nvSpPr>
        <p:spPr>
          <a:xfrm>
            <a:off x="430737" y="1389813"/>
            <a:ext cx="5238219" cy="1200708"/>
          </a:xfrm>
        </p:spPr>
        <p:txBody>
          <a:bodyPr/>
          <a:lstStyle/>
          <a:p>
            <a:r>
              <a:rPr lang="en-GB" dirty="0"/>
              <a:t>Python script sends RMAP read command with a UDP socket</a:t>
            </a:r>
          </a:p>
        </p:txBody>
      </p:sp>
      <p:pic>
        <p:nvPicPr>
          <p:cNvPr id="14" name="Picture 13">
            <a:extLst>
              <a:ext uri="{FF2B5EF4-FFF2-40B4-BE49-F238E27FC236}">
                <a16:creationId xmlns:a16="http://schemas.microsoft.com/office/drawing/2014/main" id="{DB138DAA-84E9-C272-88F5-5F1F83F31433}"/>
              </a:ext>
            </a:extLst>
          </p:cNvPr>
          <p:cNvPicPr>
            <a:picLocks noChangeAspect="1"/>
          </p:cNvPicPr>
          <p:nvPr/>
        </p:nvPicPr>
        <p:blipFill>
          <a:blip r:embed="rId3"/>
          <a:stretch>
            <a:fillRect/>
          </a:stretch>
        </p:blipFill>
        <p:spPr>
          <a:xfrm>
            <a:off x="6124824" y="2166917"/>
            <a:ext cx="5659919" cy="2773642"/>
          </a:xfrm>
          <a:prstGeom prst="rect">
            <a:avLst/>
          </a:prstGeom>
        </p:spPr>
      </p:pic>
      <p:pic>
        <p:nvPicPr>
          <p:cNvPr id="6" name="Picture 5">
            <a:extLst>
              <a:ext uri="{FF2B5EF4-FFF2-40B4-BE49-F238E27FC236}">
                <a16:creationId xmlns:a16="http://schemas.microsoft.com/office/drawing/2014/main" id="{F4223CAD-35F8-EFE4-1719-6D2FC3988502}"/>
              </a:ext>
            </a:extLst>
          </p:cNvPr>
          <p:cNvPicPr>
            <a:picLocks noChangeAspect="1"/>
          </p:cNvPicPr>
          <p:nvPr/>
        </p:nvPicPr>
        <p:blipFill>
          <a:blip r:embed="rId4"/>
          <a:stretch>
            <a:fillRect/>
          </a:stretch>
        </p:blipFill>
        <p:spPr>
          <a:xfrm>
            <a:off x="308538" y="2115230"/>
            <a:ext cx="5482619" cy="2877017"/>
          </a:xfrm>
          <a:prstGeom prst="rect">
            <a:avLst/>
          </a:prstGeom>
        </p:spPr>
      </p:pic>
      <p:sp>
        <p:nvSpPr>
          <p:cNvPr id="9" name="Content Placeholder 6">
            <a:extLst>
              <a:ext uri="{FF2B5EF4-FFF2-40B4-BE49-F238E27FC236}">
                <a16:creationId xmlns:a16="http://schemas.microsoft.com/office/drawing/2014/main" id="{FE68389C-668A-AD3C-682E-02461AC40141}"/>
              </a:ext>
            </a:extLst>
          </p:cNvPr>
          <p:cNvSpPr txBox="1">
            <a:spLocks/>
          </p:cNvSpPr>
          <p:nvPr/>
        </p:nvSpPr>
        <p:spPr bwMode="auto">
          <a:xfrm>
            <a:off x="6384032" y="1389813"/>
            <a:ext cx="4656179" cy="1200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r>
              <a:rPr lang="en-GB" kern="0" dirty="0"/>
              <a:t>RMAP reply received over Ethernet as seen by Wireshark software </a:t>
            </a:r>
          </a:p>
        </p:txBody>
      </p:sp>
    </p:spTree>
    <p:extLst>
      <p:ext uri="{BB962C8B-B14F-4D97-AF65-F5344CB8AC3E}">
        <p14:creationId xmlns:p14="http://schemas.microsoft.com/office/powerpoint/2010/main" val="37044009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1373-BB02-B888-A651-28FEFE4F1C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331F3-0460-1F51-D24E-9611288EA0B5}"/>
              </a:ext>
            </a:extLst>
          </p:cNvPr>
          <p:cNvSpPr>
            <a:spLocks noGrp="1"/>
          </p:cNvSpPr>
          <p:nvPr>
            <p:ph idx="1"/>
          </p:nvPr>
        </p:nvSpPr>
        <p:spPr>
          <a:xfrm>
            <a:off x="623392" y="1340768"/>
            <a:ext cx="10873208" cy="5256584"/>
          </a:xfrm>
        </p:spPr>
        <p:txBody>
          <a:bodyPr>
            <a:normAutofit lnSpcReduction="10000"/>
          </a:bodyPr>
          <a:lstStyle/>
          <a:p>
            <a:r>
              <a:rPr lang="en-GB" dirty="0"/>
              <a:t>COTS Processors with Ethernet links are easily integrated into a SpaceFibre network</a:t>
            </a:r>
          </a:p>
          <a:p>
            <a:pPr lvl="1"/>
            <a:r>
              <a:rPr lang="en-GB" dirty="0"/>
              <a:t>HW-based bridge logic integrated in the SpaceFibre Router</a:t>
            </a:r>
          </a:p>
          <a:p>
            <a:endParaRPr lang="en-GB" dirty="0"/>
          </a:p>
          <a:p>
            <a:r>
              <a:rPr lang="en-GB" dirty="0"/>
              <a:t>TCP/IP and related commercial SW can use SpaceFibre links</a:t>
            </a:r>
          </a:p>
          <a:p>
            <a:pPr lvl="1"/>
            <a:endParaRPr lang="en-GB" dirty="0"/>
          </a:p>
          <a:p>
            <a:r>
              <a:rPr lang="en-GB" dirty="0"/>
              <a:t>Solution is based on:</a:t>
            </a:r>
          </a:p>
          <a:p>
            <a:pPr lvl="1"/>
            <a:r>
              <a:rPr lang="en-GB" dirty="0"/>
              <a:t>SpaceFibre Router upgraded with Ethernet ports</a:t>
            </a:r>
          </a:p>
          <a:p>
            <a:pPr lvl="1"/>
            <a:r>
              <a:rPr lang="en-GB" dirty="0"/>
              <a:t>Virtual Network Interfaces handles both IP and native SpFi traffic</a:t>
            </a:r>
          </a:p>
          <a:p>
            <a:endParaRPr lang="en-GB" dirty="0"/>
          </a:p>
          <a:p>
            <a:r>
              <a:rPr lang="en-GB" dirty="0"/>
              <a:t>Get the best of both worlds</a:t>
            </a:r>
          </a:p>
          <a:p>
            <a:pPr lvl="1"/>
            <a:r>
              <a:rPr lang="en-GB" dirty="0"/>
              <a:t>Commercial technology can leverage SpaceFibre capabilities for Space Applications</a:t>
            </a:r>
          </a:p>
          <a:p>
            <a:pPr lvl="2"/>
            <a:r>
              <a:rPr lang="en-GB" dirty="0"/>
              <a:t>Reliable link and lane redundancy handles radiation events</a:t>
            </a:r>
          </a:p>
          <a:p>
            <a:pPr lvl="2"/>
            <a:r>
              <a:rPr lang="en-GB" dirty="0"/>
              <a:t>Flexible packet length and format avoids segmentation and header parsing</a:t>
            </a:r>
          </a:p>
          <a:p>
            <a:pPr lvl="2"/>
            <a:r>
              <a:rPr lang="en-GB" dirty="0"/>
              <a:t>Link level flow control allows transmitter to react to dynamic receiver without loss</a:t>
            </a:r>
          </a:p>
          <a:p>
            <a:pPr lvl="2"/>
            <a:r>
              <a:rPr lang="en-GB" dirty="0"/>
              <a:t>Virtual Networks with QoS make system integration simpler</a:t>
            </a:r>
          </a:p>
          <a:p>
            <a:pPr lvl="2"/>
            <a:r>
              <a:rPr lang="en-GB" dirty="0"/>
              <a:t>Broadcast messages natively support redundant topologies</a:t>
            </a:r>
          </a:p>
          <a:p>
            <a:endParaRPr lang="en-GB" dirty="0"/>
          </a:p>
        </p:txBody>
      </p:sp>
      <p:sp>
        <p:nvSpPr>
          <p:cNvPr id="4" name="Slide Number Placeholder 3">
            <a:extLst>
              <a:ext uri="{FF2B5EF4-FFF2-40B4-BE49-F238E27FC236}">
                <a16:creationId xmlns:a16="http://schemas.microsoft.com/office/drawing/2014/main" id="{5B1FDA58-F718-320C-A7E8-C6627A5A3A3B}"/>
              </a:ext>
            </a:extLst>
          </p:cNvPr>
          <p:cNvSpPr>
            <a:spLocks noGrp="1"/>
          </p:cNvSpPr>
          <p:nvPr>
            <p:ph type="sldNum" sz="quarter" idx="10"/>
          </p:nvPr>
        </p:nvSpPr>
        <p:spPr/>
        <p:txBody>
          <a:bodyPr/>
          <a:lstStyle/>
          <a:p>
            <a:pPr>
              <a:defRPr/>
            </a:pPr>
            <a:fld id="{37A72D47-FFD9-47B5-81D8-50F30A1C2602}" type="slidenum">
              <a:rPr lang="en-US" smtClean="0"/>
              <a:pPr>
                <a:defRPr/>
              </a:pPr>
              <a:t>21</a:t>
            </a:fld>
            <a:endParaRPr lang="en-US" dirty="0"/>
          </a:p>
        </p:txBody>
      </p:sp>
      <p:sp>
        <p:nvSpPr>
          <p:cNvPr id="8" name="Title 1">
            <a:extLst>
              <a:ext uri="{FF2B5EF4-FFF2-40B4-BE49-F238E27FC236}">
                <a16:creationId xmlns:a16="http://schemas.microsoft.com/office/drawing/2014/main" id="{DD582945-5D2C-77DA-D12A-B75E48A3FC67}"/>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Conclusions</a:t>
            </a:r>
          </a:p>
        </p:txBody>
      </p:sp>
      <p:sp>
        <p:nvSpPr>
          <p:cNvPr id="2" name="Footer Placeholder 2">
            <a:extLst>
              <a:ext uri="{FF2B5EF4-FFF2-40B4-BE49-F238E27FC236}">
                <a16:creationId xmlns:a16="http://schemas.microsoft.com/office/drawing/2014/main" id="{9873B56F-A644-D3FF-23F0-E43AD80F8006}"/>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EF10E3C6-AF12-F26C-6988-51B516CD61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8675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6269D-1A33-B345-A759-2EFBA19E61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90837E-9DA8-4273-DE28-B98569D38E34}"/>
              </a:ext>
            </a:extLst>
          </p:cNvPr>
          <p:cNvSpPr>
            <a:spLocks noGrp="1"/>
          </p:cNvSpPr>
          <p:nvPr>
            <p:ph type="sldNum" sz="quarter" idx="10"/>
          </p:nvPr>
        </p:nvSpPr>
        <p:spPr/>
        <p:txBody>
          <a:bodyPr/>
          <a:lstStyle/>
          <a:p>
            <a:pPr>
              <a:defRPr/>
            </a:pPr>
            <a:fld id="{37A72D47-FFD9-47B5-81D8-50F30A1C2602}" type="slidenum">
              <a:rPr lang="en-US" smtClean="0"/>
              <a:pPr>
                <a:defRPr/>
              </a:pPr>
              <a:t>22</a:t>
            </a:fld>
            <a:endParaRPr lang="en-US" dirty="0"/>
          </a:p>
        </p:txBody>
      </p:sp>
      <p:sp>
        <p:nvSpPr>
          <p:cNvPr id="8" name="Title 1">
            <a:extLst>
              <a:ext uri="{FF2B5EF4-FFF2-40B4-BE49-F238E27FC236}">
                <a16:creationId xmlns:a16="http://schemas.microsoft.com/office/drawing/2014/main" id="{286DC9B5-18A6-CBC3-2541-81236ED08333}"/>
              </a:ext>
            </a:extLst>
          </p:cNvPr>
          <p:cNvSpPr txBox="1">
            <a:spLocks/>
          </p:cNvSpPr>
          <p:nvPr/>
        </p:nvSpPr>
        <p:spPr bwMode="auto">
          <a:xfrm>
            <a:off x="299356" y="275861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Visit our booth</a:t>
            </a:r>
          </a:p>
          <a:p>
            <a:r>
              <a:rPr lang="en-US" b="1" kern="0" dirty="0">
                <a:solidFill>
                  <a:schemeClr val="tx2"/>
                </a:solidFill>
              </a:rPr>
              <a:t>and see our demo!</a:t>
            </a:r>
          </a:p>
        </p:txBody>
      </p:sp>
      <p:sp>
        <p:nvSpPr>
          <p:cNvPr id="2" name="Footer Placeholder 2">
            <a:extLst>
              <a:ext uri="{FF2B5EF4-FFF2-40B4-BE49-F238E27FC236}">
                <a16:creationId xmlns:a16="http://schemas.microsoft.com/office/drawing/2014/main" id="{E7CD0542-F505-26C6-3F7C-FC8E953899A4}"/>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88E224C9-7261-0CE8-37E6-126C6BBBA3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Next-generation missions</a:t>
            </a:r>
            <a:r>
              <a:rPr kumimoji="0" lang="en-US" altLang="en-US" sz="1800" b="0" i="0" u="none" strike="noStrike" cap="none" normalizeH="0" baseline="0" dirty="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dirty="0">
                <a:ln>
                  <a:noFill/>
                </a:ln>
                <a:solidFill>
                  <a:schemeClr val="tx1"/>
                </a:solidFill>
                <a:effectLst/>
                <a:latin typeface="Arial" panose="020B0604020202020204" pitchFamily="34" charset="0"/>
              </a:rPr>
              <a:t>much higher data rates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6B4939C9-6EAF-495B-3483-5923142EECC8}"/>
              </a:ext>
            </a:extLst>
          </p:cNvPr>
          <p:cNvPicPr>
            <a:picLocks noChangeAspect="1"/>
          </p:cNvPicPr>
          <p:nvPr/>
        </p:nvPicPr>
        <p:blipFill>
          <a:blip r:embed="rId3"/>
          <a:stretch>
            <a:fillRect/>
          </a:stretch>
        </p:blipFill>
        <p:spPr>
          <a:xfrm>
            <a:off x="3224894" y="342900"/>
            <a:ext cx="8667750" cy="6276975"/>
          </a:xfrm>
          <a:prstGeom prst="rect">
            <a:avLst/>
          </a:prstGeom>
        </p:spPr>
      </p:pic>
    </p:spTree>
    <p:extLst>
      <p:ext uri="{BB962C8B-B14F-4D97-AF65-F5344CB8AC3E}">
        <p14:creationId xmlns:p14="http://schemas.microsoft.com/office/powerpoint/2010/main" val="14147796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A36C0-400A-403F-6D12-7ED8CEDD5F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BFE92-90C9-6D78-08DD-1E51B359B16C}"/>
              </a:ext>
            </a:extLst>
          </p:cNvPr>
          <p:cNvSpPr>
            <a:spLocks noGrp="1"/>
          </p:cNvSpPr>
          <p:nvPr>
            <p:ph idx="1"/>
          </p:nvPr>
        </p:nvSpPr>
        <p:spPr>
          <a:xfrm>
            <a:off x="623392" y="1340768"/>
            <a:ext cx="7955589" cy="5071863"/>
          </a:xfrm>
        </p:spPr>
        <p:txBody>
          <a:bodyPr>
            <a:normAutofit/>
          </a:bodyPr>
          <a:lstStyle/>
          <a:p>
            <a:r>
              <a:rPr lang="en-US" dirty="0"/>
              <a:t>SpaceFibre</a:t>
            </a:r>
            <a:r>
              <a:rPr lang="en-GB" dirty="0"/>
              <a:t> designed for space applications</a:t>
            </a:r>
          </a:p>
          <a:p>
            <a:pPr lvl="1"/>
            <a:r>
              <a:rPr lang="en-GB" dirty="0"/>
              <a:t>Reliable </a:t>
            </a:r>
          </a:p>
          <a:p>
            <a:pPr lvl="2"/>
            <a:r>
              <a:rPr lang="en-GB" dirty="0"/>
              <a:t>Link layer error recovery</a:t>
            </a:r>
          </a:p>
          <a:p>
            <a:pPr lvl="2"/>
            <a:r>
              <a:rPr lang="en-GB" dirty="0"/>
              <a:t>Multilane redundancy</a:t>
            </a:r>
          </a:p>
          <a:p>
            <a:pPr lvl="1"/>
            <a:r>
              <a:rPr lang="en-GB" dirty="0"/>
              <a:t>Flexible </a:t>
            </a:r>
          </a:p>
          <a:p>
            <a:pPr lvl="2"/>
            <a:r>
              <a:rPr lang="en-GB" dirty="0"/>
              <a:t>Arbitrary lane rate, packet format and size</a:t>
            </a:r>
          </a:p>
          <a:p>
            <a:pPr lvl="2"/>
            <a:r>
              <a:rPr lang="en-GB" dirty="0"/>
              <a:t>Virtual Networks with QoS decouple different data flows</a:t>
            </a:r>
          </a:p>
          <a:p>
            <a:pPr lvl="2"/>
            <a:r>
              <a:rPr lang="en-GB" dirty="0"/>
              <a:t>Works without software</a:t>
            </a:r>
          </a:p>
          <a:p>
            <a:pPr lvl="2"/>
            <a:r>
              <a:rPr lang="en-GB" dirty="0"/>
              <a:t>Implemented in multiple radiation-tolerant FPGAs</a:t>
            </a:r>
          </a:p>
          <a:p>
            <a:pPr lvl="2"/>
            <a:endParaRPr lang="en-GB" dirty="0"/>
          </a:p>
          <a:p>
            <a:r>
              <a:rPr lang="en-GB" dirty="0"/>
              <a:t>Leverage commercial HW and SW in space applications</a:t>
            </a:r>
          </a:p>
          <a:p>
            <a:pPr lvl="1"/>
            <a:r>
              <a:rPr lang="en-GB" dirty="0"/>
              <a:t>Use COTS processors with Ethernet interfaces</a:t>
            </a:r>
          </a:p>
          <a:p>
            <a:pPr lvl="1"/>
            <a:r>
              <a:rPr lang="en-GB" dirty="0"/>
              <a:t>Use standard OS network stack and related applications  (e.g. FTP)</a:t>
            </a:r>
          </a:p>
          <a:p>
            <a:pPr lvl="1"/>
            <a:endParaRPr lang="en-GB" dirty="0"/>
          </a:p>
        </p:txBody>
      </p:sp>
      <p:sp>
        <p:nvSpPr>
          <p:cNvPr id="4" name="Slide Number Placeholder 3">
            <a:extLst>
              <a:ext uri="{FF2B5EF4-FFF2-40B4-BE49-F238E27FC236}">
                <a16:creationId xmlns:a16="http://schemas.microsoft.com/office/drawing/2014/main" id="{C1985385-333C-C8F1-DE37-91C1A0DC34DD}"/>
              </a:ext>
            </a:extLst>
          </p:cNvPr>
          <p:cNvSpPr>
            <a:spLocks noGrp="1"/>
          </p:cNvSpPr>
          <p:nvPr>
            <p:ph type="sldNum" sz="quarter" idx="10"/>
          </p:nvPr>
        </p:nvSpPr>
        <p:spPr/>
        <p:txBody>
          <a:bodyPr/>
          <a:lstStyle/>
          <a:p>
            <a:pPr>
              <a:defRPr/>
            </a:pPr>
            <a:fld id="{37A72D47-FFD9-47B5-81D8-50F30A1C2602}" type="slidenum">
              <a:rPr lang="en-US" smtClean="0"/>
              <a:pPr>
                <a:defRPr/>
              </a:pPr>
              <a:t>3</a:t>
            </a:fld>
            <a:endParaRPr lang="en-US" dirty="0"/>
          </a:p>
        </p:txBody>
      </p:sp>
      <p:sp>
        <p:nvSpPr>
          <p:cNvPr id="8" name="Title 1">
            <a:extLst>
              <a:ext uri="{FF2B5EF4-FFF2-40B4-BE49-F238E27FC236}">
                <a16:creationId xmlns:a16="http://schemas.microsoft.com/office/drawing/2014/main" id="{21CFE7FF-B0EC-0947-7622-2A23328434DA}"/>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Motivation</a:t>
            </a:r>
          </a:p>
        </p:txBody>
      </p:sp>
      <p:sp>
        <p:nvSpPr>
          <p:cNvPr id="2" name="Footer Placeholder 2">
            <a:extLst>
              <a:ext uri="{FF2B5EF4-FFF2-40B4-BE49-F238E27FC236}">
                <a16:creationId xmlns:a16="http://schemas.microsoft.com/office/drawing/2014/main" id="{0286FD08-A89A-30CF-D6AD-DF27D19C5190}"/>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4D0CD862-8AAC-4908-CC65-CD268E5AAC3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783FEEC9-F2C6-DD0A-7C86-804D3A762D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220" y="1664804"/>
            <a:ext cx="2664296" cy="1965646"/>
          </a:xfrm>
          <a:prstGeom prst="rect">
            <a:avLst/>
          </a:prstGeom>
          <a:ln>
            <a:solidFill>
              <a:schemeClr val="tx1"/>
            </a:solidFill>
          </a:ln>
        </p:spPr>
      </p:pic>
      <p:pic>
        <p:nvPicPr>
          <p:cNvPr id="9" name="Picture 8">
            <a:extLst>
              <a:ext uri="{FF2B5EF4-FFF2-40B4-BE49-F238E27FC236}">
                <a16:creationId xmlns:a16="http://schemas.microsoft.com/office/drawing/2014/main" id="{09482EFE-820E-10D9-3A30-7B9FFC10C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981" y="4309828"/>
            <a:ext cx="1658773" cy="1965646"/>
          </a:xfrm>
          <a:prstGeom prst="rect">
            <a:avLst/>
          </a:prstGeom>
        </p:spPr>
      </p:pic>
    </p:spTree>
    <p:extLst>
      <p:ext uri="{BB962C8B-B14F-4D97-AF65-F5344CB8AC3E}">
        <p14:creationId xmlns:p14="http://schemas.microsoft.com/office/powerpoint/2010/main" val="28974615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679BD-1F7F-4E3B-A6E0-C1E9323147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FF4FE-E4FD-2566-EAF8-CFCD1A5FAD16}"/>
              </a:ext>
            </a:extLst>
          </p:cNvPr>
          <p:cNvSpPr>
            <a:spLocks noGrp="1"/>
          </p:cNvSpPr>
          <p:nvPr>
            <p:ph idx="1"/>
          </p:nvPr>
        </p:nvSpPr>
        <p:spPr>
          <a:xfrm>
            <a:off x="623392" y="1340768"/>
            <a:ext cx="10621180" cy="5071863"/>
          </a:xfrm>
        </p:spPr>
        <p:txBody>
          <a:bodyPr>
            <a:normAutofit/>
          </a:bodyPr>
          <a:lstStyle/>
          <a:p>
            <a:r>
              <a:rPr lang="en-US" dirty="0"/>
              <a:t>Use COTS SW and HW with the development of:</a:t>
            </a:r>
          </a:p>
          <a:p>
            <a:pPr marL="0" indent="0">
              <a:buNone/>
            </a:pPr>
            <a:endParaRPr lang="en-US" dirty="0"/>
          </a:p>
          <a:p>
            <a:pPr marL="457200" indent="-457200">
              <a:buFont typeface="+mj-lt"/>
              <a:buAutoNum type="arabicPeriod"/>
            </a:pPr>
            <a:r>
              <a:rPr lang="en-GB" dirty="0"/>
              <a:t>Virtual Network Interface that handles:</a:t>
            </a:r>
          </a:p>
          <a:p>
            <a:pPr marL="685800" lvl="1" indent="-342900">
              <a:buFont typeface="+mj-lt"/>
              <a:buAutoNum type="alphaLcParenR"/>
            </a:pPr>
            <a:r>
              <a:rPr lang="en-GB" dirty="0"/>
              <a:t>IP traffic (e.g. TCP/UDP)</a:t>
            </a:r>
          </a:p>
          <a:p>
            <a:pPr marL="985837" lvl="2" indent="-342900"/>
            <a:r>
              <a:rPr lang="en-GB" dirty="0"/>
              <a:t>Carried by Ethernet Frames</a:t>
            </a:r>
          </a:p>
          <a:p>
            <a:pPr marL="685800" lvl="1" indent="-342900">
              <a:buFont typeface="+mj-lt"/>
              <a:buAutoNum type="alphaLcParenR"/>
            </a:pPr>
            <a:r>
              <a:rPr lang="en-GB" dirty="0"/>
              <a:t>SpFi native traffic (e.g. RMAP)</a:t>
            </a:r>
          </a:p>
          <a:p>
            <a:pPr marL="985837" lvl="2" indent="-342900"/>
            <a:r>
              <a:rPr lang="en-GB" dirty="0"/>
              <a:t>Using UDP sockets</a:t>
            </a:r>
          </a:p>
          <a:p>
            <a:pPr marL="685800" lvl="1" indent="-342900">
              <a:buFont typeface="+mj-lt"/>
              <a:buAutoNum type="alphaLcParenR"/>
            </a:pPr>
            <a:endParaRPr lang="en-GB" dirty="0"/>
          </a:p>
          <a:p>
            <a:pPr marL="685800" lvl="1" indent="-342900">
              <a:buFont typeface="+mj-lt"/>
              <a:buAutoNum type="alphaLcParenR"/>
            </a:pPr>
            <a:endParaRPr lang="en-US" dirty="0"/>
          </a:p>
          <a:p>
            <a:pPr marL="457200" indent="-457200">
              <a:buFont typeface="+mj-lt"/>
              <a:buAutoNum type="arabicPeriod"/>
            </a:pPr>
            <a:r>
              <a:rPr lang="en-US" dirty="0"/>
              <a:t>SpaceFibre</a:t>
            </a:r>
            <a:r>
              <a:rPr lang="en-GB" dirty="0"/>
              <a:t> Router with Ethernet ports</a:t>
            </a:r>
          </a:p>
          <a:p>
            <a:pPr marL="585788" lvl="1" indent="-285750"/>
            <a:r>
              <a:rPr lang="en-GB" dirty="0"/>
              <a:t>Bridges SpaceFibre and Ethernet at link layer</a:t>
            </a:r>
          </a:p>
          <a:p>
            <a:pPr marL="885825" lvl="2" indent="-285750"/>
            <a:r>
              <a:rPr lang="en-GB" dirty="0"/>
              <a:t>Simpler, no IP layer processing required</a:t>
            </a:r>
          </a:p>
          <a:p>
            <a:pPr marL="885825" lvl="2" indent="-285750"/>
            <a:r>
              <a:rPr lang="en-GB" dirty="0"/>
              <a:t>Support raw Ethernet frames and TCP/IP </a:t>
            </a:r>
          </a:p>
          <a:p>
            <a:pPr marL="885825" lvl="2" indent="-285750"/>
            <a:endParaRPr lang="en-GB" dirty="0"/>
          </a:p>
          <a:p>
            <a:pPr marL="0" indent="0">
              <a:buNone/>
            </a:pPr>
            <a:endParaRPr lang="en-GB" dirty="0"/>
          </a:p>
          <a:p>
            <a:pPr lvl="1"/>
            <a:endParaRPr lang="en-GB" dirty="0"/>
          </a:p>
        </p:txBody>
      </p:sp>
      <p:sp>
        <p:nvSpPr>
          <p:cNvPr id="4" name="Slide Number Placeholder 3">
            <a:extLst>
              <a:ext uri="{FF2B5EF4-FFF2-40B4-BE49-F238E27FC236}">
                <a16:creationId xmlns:a16="http://schemas.microsoft.com/office/drawing/2014/main" id="{1D2E5995-7921-13DF-80E7-44FA1274F120}"/>
              </a:ext>
            </a:extLst>
          </p:cNvPr>
          <p:cNvSpPr>
            <a:spLocks noGrp="1"/>
          </p:cNvSpPr>
          <p:nvPr>
            <p:ph type="sldNum" sz="quarter" idx="10"/>
          </p:nvPr>
        </p:nvSpPr>
        <p:spPr/>
        <p:txBody>
          <a:bodyPr/>
          <a:lstStyle/>
          <a:p>
            <a:pPr>
              <a:defRPr/>
            </a:pPr>
            <a:fld id="{37A72D47-FFD9-47B5-81D8-50F30A1C2602}" type="slidenum">
              <a:rPr lang="en-US" smtClean="0"/>
              <a:pPr>
                <a:defRPr/>
              </a:pPr>
              <a:t>4</a:t>
            </a:fld>
            <a:endParaRPr lang="en-US" dirty="0"/>
          </a:p>
        </p:txBody>
      </p:sp>
      <p:sp>
        <p:nvSpPr>
          <p:cNvPr id="8" name="Title 1">
            <a:extLst>
              <a:ext uri="{FF2B5EF4-FFF2-40B4-BE49-F238E27FC236}">
                <a16:creationId xmlns:a16="http://schemas.microsoft.com/office/drawing/2014/main" id="{3CB3D745-F3DF-A257-9FAA-C9F51205A3DD}"/>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Proposed Solution</a:t>
            </a:r>
          </a:p>
        </p:txBody>
      </p:sp>
      <p:sp>
        <p:nvSpPr>
          <p:cNvPr id="2" name="Footer Placeholder 2">
            <a:extLst>
              <a:ext uri="{FF2B5EF4-FFF2-40B4-BE49-F238E27FC236}">
                <a16:creationId xmlns:a16="http://schemas.microsoft.com/office/drawing/2014/main" id="{C74B074B-5D5F-6492-7910-9DC97C2A2DFA}"/>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E12A0F65-1E0F-2F12-6FE9-BDAB17145D3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8C98BF9A-631D-09F7-B303-B703E8EDC6EC}"/>
              </a:ext>
            </a:extLst>
          </p:cNvPr>
          <p:cNvPicPr>
            <a:picLocks noChangeAspect="1"/>
          </p:cNvPicPr>
          <p:nvPr/>
        </p:nvPicPr>
        <p:blipFill>
          <a:blip r:embed="rId3"/>
          <a:stretch>
            <a:fillRect/>
          </a:stretch>
        </p:blipFill>
        <p:spPr>
          <a:xfrm>
            <a:off x="6213129" y="2202729"/>
            <a:ext cx="5542131" cy="1372936"/>
          </a:xfrm>
          <a:prstGeom prst="rect">
            <a:avLst/>
          </a:prstGeom>
        </p:spPr>
      </p:pic>
      <p:pic>
        <p:nvPicPr>
          <p:cNvPr id="21" name="Picture 20">
            <a:extLst>
              <a:ext uri="{FF2B5EF4-FFF2-40B4-BE49-F238E27FC236}">
                <a16:creationId xmlns:a16="http://schemas.microsoft.com/office/drawing/2014/main" id="{4C6D9510-E693-FF7B-E16E-0027158C3210}"/>
              </a:ext>
            </a:extLst>
          </p:cNvPr>
          <p:cNvPicPr>
            <a:picLocks noChangeAspect="1"/>
          </p:cNvPicPr>
          <p:nvPr/>
        </p:nvPicPr>
        <p:blipFill>
          <a:blip r:embed="rId4"/>
          <a:stretch>
            <a:fillRect/>
          </a:stretch>
        </p:blipFill>
        <p:spPr>
          <a:xfrm>
            <a:off x="6761254" y="3775926"/>
            <a:ext cx="5004307" cy="2507128"/>
          </a:xfrm>
          <a:prstGeom prst="rect">
            <a:avLst/>
          </a:prstGeom>
        </p:spPr>
      </p:pic>
    </p:spTree>
    <p:extLst>
      <p:ext uri="{BB962C8B-B14F-4D97-AF65-F5344CB8AC3E}">
        <p14:creationId xmlns:p14="http://schemas.microsoft.com/office/powerpoint/2010/main" val="7806441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FC0B-433C-B204-0BB4-5E693E101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45C04-D5A2-FAE9-4DC4-09E05AD785B0}"/>
              </a:ext>
            </a:extLst>
          </p:cNvPr>
          <p:cNvSpPr>
            <a:spLocks noGrp="1"/>
          </p:cNvSpPr>
          <p:nvPr>
            <p:ph type="ctrTitle"/>
          </p:nvPr>
        </p:nvSpPr>
        <p:spPr/>
        <p:txBody>
          <a:bodyPr/>
          <a:lstStyle/>
          <a:p>
            <a:pPr algn="ctr"/>
            <a:r>
              <a:rPr lang="en-US" sz="3600" dirty="0"/>
              <a:t>SpaceFibre</a:t>
            </a:r>
            <a:r>
              <a:rPr lang="en-GB" sz="3600" dirty="0"/>
              <a:t> Router with Ethernet ports</a:t>
            </a:r>
            <a:endParaRPr lang="en-GB" sz="3600" b="1" kern="1200" dirty="0">
              <a:latin typeface="+mj-lt"/>
            </a:endParaRPr>
          </a:p>
        </p:txBody>
      </p:sp>
      <p:sp>
        <p:nvSpPr>
          <p:cNvPr id="4" name="Slide Number Placeholder 3">
            <a:extLst>
              <a:ext uri="{FF2B5EF4-FFF2-40B4-BE49-F238E27FC236}">
                <a16:creationId xmlns:a16="http://schemas.microsoft.com/office/drawing/2014/main" id="{279D294E-D085-6A91-B656-47B96B83A3F9}"/>
              </a:ext>
            </a:extLst>
          </p:cNvPr>
          <p:cNvSpPr>
            <a:spLocks noGrp="1"/>
          </p:cNvSpPr>
          <p:nvPr>
            <p:ph type="sldNum" sz="quarter" idx="12"/>
          </p:nvPr>
        </p:nvSpPr>
        <p:spPr/>
        <p:txBody>
          <a:bodyPr/>
          <a:lstStyle/>
          <a:p>
            <a:pPr>
              <a:defRPr/>
            </a:pPr>
            <a:fld id="{636D331A-8BAD-439C-B37D-827ACE1C8444}" type="slidenum">
              <a:rPr lang="en-US" smtClean="0"/>
              <a:pPr>
                <a:defRPr/>
              </a:pPr>
              <a:t>5</a:t>
            </a:fld>
            <a:endParaRPr lang="en-US" dirty="0"/>
          </a:p>
        </p:txBody>
      </p:sp>
    </p:spTree>
    <p:extLst>
      <p:ext uri="{BB962C8B-B14F-4D97-AF65-F5344CB8AC3E}">
        <p14:creationId xmlns:p14="http://schemas.microsoft.com/office/powerpoint/2010/main" val="26569971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A2EB-8B14-8E1A-FC89-1CA0731C11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69218-0FE3-476C-E969-F6437684E1FA}"/>
              </a:ext>
            </a:extLst>
          </p:cNvPr>
          <p:cNvSpPr>
            <a:spLocks noGrp="1"/>
          </p:cNvSpPr>
          <p:nvPr>
            <p:ph idx="1"/>
          </p:nvPr>
        </p:nvSpPr>
        <p:spPr>
          <a:xfrm>
            <a:off x="252651" y="4060313"/>
            <a:ext cx="5048117" cy="2637120"/>
          </a:xfrm>
        </p:spPr>
        <p:txBody>
          <a:bodyPr>
            <a:normAutofit/>
          </a:bodyPr>
          <a:lstStyle/>
          <a:p>
            <a:pPr marL="457200" indent="-457200">
              <a:buFont typeface="+mj-lt"/>
              <a:buAutoNum type="arabicPeriod"/>
            </a:pPr>
            <a:r>
              <a:rPr lang="en-GB" dirty="0"/>
              <a:t>The Ethernet frames from the COTS  processor are encapsulated into SpFi packets by the Ethernet port of the SpFi Router</a:t>
            </a:r>
          </a:p>
        </p:txBody>
      </p:sp>
      <p:sp>
        <p:nvSpPr>
          <p:cNvPr id="4" name="Slide Number Placeholder 3">
            <a:extLst>
              <a:ext uri="{FF2B5EF4-FFF2-40B4-BE49-F238E27FC236}">
                <a16:creationId xmlns:a16="http://schemas.microsoft.com/office/drawing/2014/main" id="{0C43E22C-867F-5193-37D7-7F9B4F47F96A}"/>
              </a:ext>
            </a:extLst>
          </p:cNvPr>
          <p:cNvSpPr>
            <a:spLocks noGrp="1"/>
          </p:cNvSpPr>
          <p:nvPr>
            <p:ph type="sldNum" sz="quarter" idx="10"/>
          </p:nvPr>
        </p:nvSpPr>
        <p:spPr/>
        <p:txBody>
          <a:bodyPr/>
          <a:lstStyle/>
          <a:p>
            <a:pPr>
              <a:defRPr/>
            </a:pPr>
            <a:fld id="{37A72D47-FFD9-47B5-81D8-50F30A1C2602}" type="slidenum">
              <a:rPr lang="en-US" smtClean="0"/>
              <a:pPr>
                <a:defRPr/>
              </a:pPr>
              <a:t>6</a:t>
            </a:fld>
            <a:endParaRPr lang="en-US" dirty="0"/>
          </a:p>
        </p:txBody>
      </p:sp>
      <p:sp>
        <p:nvSpPr>
          <p:cNvPr id="8" name="Title 1">
            <a:extLst>
              <a:ext uri="{FF2B5EF4-FFF2-40B4-BE49-F238E27FC236}">
                <a16:creationId xmlns:a16="http://schemas.microsoft.com/office/drawing/2014/main" id="{048BAED1-ACC0-61B8-879A-47F5E0EDE318}"/>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IP Traffic: COTS Processor to SoC FPGA</a:t>
            </a:r>
          </a:p>
        </p:txBody>
      </p:sp>
      <p:sp>
        <p:nvSpPr>
          <p:cNvPr id="2" name="Footer Placeholder 2">
            <a:extLst>
              <a:ext uri="{FF2B5EF4-FFF2-40B4-BE49-F238E27FC236}">
                <a16:creationId xmlns:a16="http://schemas.microsoft.com/office/drawing/2014/main" id="{69A44998-BF10-BEAF-B706-01C47DCFC271}"/>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E366CCFB-8B95-2497-130D-2073E6DB0E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32D3A283-B6F0-C846-1EE7-141951D91643}"/>
              </a:ext>
            </a:extLst>
          </p:cNvPr>
          <p:cNvPicPr>
            <a:picLocks noChangeAspect="1"/>
          </p:cNvPicPr>
          <p:nvPr/>
        </p:nvPicPr>
        <p:blipFill>
          <a:blip r:embed="rId3"/>
          <a:stretch>
            <a:fillRect/>
          </a:stretch>
        </p:blipFill>
        <p:spPr>
          <a:xfrm>
            <a:off x="3215680" y="1245138"/>
            <a:ext cx="5048117" cy="2479075"/>
          </a:xfrm>
          <a:prstGeom prst="rect">
            <a:avLst/>
          </a:prstGeom>
        </p:spPr>
      </p:pic>
      <p:sp>
        <p:nvSpPr>
          <p:cNvPr id="16" name="Content Placeholder 2">
            <a:extLst>
              <a:ext uri="{FF2B5EF4-FFF2-40B4-BE49-F238E27FC236}">
                <a16:creationId xmlns:a16="http://schemas.microsoft.com/office/drawing/2014/main" id="{1283A42D-C3F0-80E0-12B8-241D63258A34}"/>
              </a:ext>
            </a:extLst>
          </p:cNvPr>
          <p:cNvSpPr txBox="1">
            <a:spLocks/>
          </p:cNvSpPr>
          <p:nvPr/>
        </p:nvSpPr>
        <p:spPr bwMode="auto">
          <a:xfrm>
            <a:off x="5879976" y="4054709"/>
            <a:ext cx="5957826" cy="2637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pPr marL="457200" indent="-457200">
              <a:buFont typeface="+mj-lt"/>
              <a:buAutoNum type="arabicPeriod" startAt="2"/>
            </a:pPr>
            <a:r>
              <a:rPr lang="en-GB" kern="0" dirty="0"/>
              <a:t>At the destination, the virtual network interface of the SoC FPGA decapsulates them  into Ethernet  frames, which are then processed by the standard OS network stack</a:t>
            </a:r>
          </a:p>
        </p:txBody>
      </p:sp>
      <p:sp>
        <p:nvSpPr>
          <p:cNvPr id="6" name="Arrow: Right 5">
            <a:extLst>
              <a:ext uri="{FF2B5EF4-FFF2-40B4-BE49-F238E27FC236}">
                <a16:creationId xmlns:a16="http://schemas.microsoft.com/office/drawing/2014/main" id="{6506611D-4676-736A-4D83-F6E5D41AB0C3}"/>
              </a:ext>
            </a:extLst>
          </p:cNvPr>
          <p:cNvSpPr/>
          <p:nvPr/>
        </p:nvSpPr>
        <p:spPr bwMode="auto">
          <a:xfrm rot="18959352">
            <a:off x="4451187" y="2143436"/>
            <a:ext cx="828092" cy="330934"/>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17" name="Picture 16">
            <a:extLst>
              <a:ext uri="{FF2B5EF4-FFF2-40B4-BE49-F238E27FC236}">
                <a16:creationId xmlns:a16="http://schemas.microsoft.com/office/drawing/2014/main" id="{7FB516FE-A3E7-77E3-EC5F-BD2C8379ED24}"/>
              </a:ext>
            </a:extLst>
          </p:cNvPr>
          <p:cNvPicPr>
            <a:picLocks noChangeAspect="1"/>
          </p:cNvPicPr>
          <p:nvPr/>
        </p:nvPicPr>
        <p:blipFill>
          <a:blip r:embed="rId4"/>
          <a:stretch>
            <a:fillRect/>
          </a:stretch>
        </p:blipFill>
        <p:spPr>
          <a:xfrm>
            <a:off x="238741" y="5373269"/>
            <a:ext cx="8929637" cy="1224083"/>
          </a:xfrm>
          <a:prstGeom prst="rect">
            <a:avLst/>
          </a:prstGeom>
        </p:spPr>
      </p:pic>
      <p:pic>
        <p:nvPicPr>
          <p:cNvPr id="21" name="Picture 20">
            <a:extLst>
              <a:ext uri="{FF2B5EF4-FFF2-40B4-BE49-F238E27FC236}">
                <a16:creationId xmlns:a16="http://schemas.microsoft.com/office/drawing/2014/main" id="{4D9EF074-543D-EAF7-DAB7-4A69A01B10A0}"/>
              </a:ext>
            </a:extLst>
          </p:cNvPr>
          <p:cNvPicPr>
            <a:picLocks noChangeAspect="1"/>
          </p:cNvPicPr>
          <p:nvPr/>
        </p:nvPicPr>
        <p:blipFill>
          <a:blip r:embed="rId5"/>
          <a:stretch>
            <a:fillRect/>
          </a:stretch>
        </p:blipFill>
        <p:spPr>
          <a:xfrm>
            <a:off x="9023293" y="5543368"/>
            <a:ext cx="3022316" cy="1047852"/>
          </a:xfrm>
          <a:prstGeom prst="rect">
            <a:avLst/>
          </a:prstGeom>
        </p:spPr>
      </p:pic>
    </p:spTree>
    <p:extLst>
      <p:ext uri="{BB962C8B-B14F-4D97-AF65-F5344CB8AC3E}">
        <p14:creationId xmlns:p14="http://schemas.microsoft.com/office/powerpoint/2010/main" val="29105231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91D3F-DA6D-3ABB-FB0A-756768FB49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203EF-35A8-8207-46A0-3EB39487CF6D}"/>
              </a:ext>
            </a:extLst>
          </p:cNvPr>
          <p:cNvSpPr>
            <a:spLocks noGrp="1"/>
          </p:cNvSpPr>
          <p:nvPr>
            <p:ph idx="1"/>
          </p:nvPr>
        </p:nvSpPr>
        <p:spPr>
          <a:xfrm>
            <a:off x="252651" y="4060313"/>
            <a:ext cx="5048117" cy="2637120"/>
          </a:xfrm>
        </p:spPr>
        <p:txBody>
          <a:bodyPr>
            <a:normAutofit/>
          </a:bodyPr>
          <a:lstStyle/>
          <a:p>
            <a:pPr marL="457200" indent="-457200">
              <a:buFont typeface="+mj-lt"/>
              <a:buAutoNum type="arabicPeriod"/>
            </a:pPr>
            <a:r>
              <a:rPr lang="en-GB" dirty="0"/>
              <a:t>The network interface of the SoC  FPGA sends SpaceFibre packets containing Ethernet frames</a:t>
            </a:r>
          </a:p>
        </p:txBody>
      </p:sp>
      <p:sp>
        <p:nvSpPr>
          <p:cNvPr id="4" name="Slide Number Placeholder 3">
            <a:extLst>
              <a:ext uri="{FF2B5EF4-FFF2-40B4-BE49-F238E27FC236}">
                <a16:creationId xmlns:a16="http://schemas.microsoft.com/office/drawing/2014/main" id="{403F9835-7FEB-64E8-273B-8EB30F62CC37}"/>
              </a:ext>
            </a:extLst>
          </p:cNvPr>
          <p:cNvSpPr>
            <a:spLocks noGrp="1"/>
          </p:cNvSpPr>
          <p:nvPr>
            <p:ph type="sldNum" sz="quarter" idx="10"/>
          </p:nvPr>
        </p:nvSpPr>
        <p:spPr/>
        <p:txBody>
          <a:bodyPr/>
          <a:lstStyle/>
          <a:p>
            <a:pPr>
              <a:defRPr/>
            </a:pPr>
            <a:fld id="{37A72D47-FFD9-47B5-81D8-50F30A1C2602}" type="slidenum">
              <a:rPr lang="en-US" smtClean="0"/>
              <a:pPr>
                <a:defRPr/>
              </a:pPr>
              <a:t>7</a:t>
            </a:fld>
            <a:endParaRPr lang="en-US" dirty="0"/>
          </a:p>
        </p:txBody>
      </p:sp>
      <p:sp>
        <p:nvSpPr>
          <p:cNvPr id="8" name="Title 1">
            <a:extLst>
              <a:ext uri="{FF2B5EF4-FFF2-40B4-BE49-F238E27FC236}">
                <a16:creationId xmlns:a16="http://schemas.microsoft.com/office/drawing/2014/main" id="{45EA9277-A52F-62CF-B924-861B900D27DF}"/>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IP Traffic: SoC Processor to COTS FPGA</a:t>
            </a:r>
          </a:p>
        </p:txBody>
      </p:sp>
      <p:sp>
        <p:nvSpPr>
          <p:cNvPr id="2" name="Footer Placeholder 2">
            <a:extLst>
              <a:ext uri="{FF2B5EF4-FFF2-40B4-BE49-F238E27FC236}">
                <a16:creationId xmlns:a16="http://schemas.microsoft.com/office/drawing/2014/main" id="{1B5F05C8-8CAE-DCCE-914E-A184959296C8}"/>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73A0661D-295C-0997-3E7C-79E3CC5EF49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8C8D71EE-F7A3-7FD3-FD80-7FF29692E59E}"/>
              </a:ext>
            </a:extLst>
          </p:cNvPr>
          <p:cNvPicPr>
            <a:picLocks noChangeAspect="1"/>
          </p:cNvPicPr>
          <p:nvPr/>
        </p:nvPicPr>
        <p:blipFill>
          <a:blip r:embed="rId3"/>
          <a:stretch>
            <a:fillRect/>
          </a:stretch>
        </p:blipFill>
        <p:spPr>
          <a:xfrm>
            <a:off x="3215680" y="1245138"/>
            <a:ext cx="5048117" cy="2479075"/>
          </a:xfrm>
          <a:prstGeom prst="rect">
            <a:avLst/>
          </a:prstGeom>
        </p:spPr>
      </p:pic>
      <p:sp>
        <p:nvSpPr>
          <p:cNvPr id="16" name="Content Placeholder 2">
            <a:extLst>
              <a:ext uri="{FF2B5EF4-FFF2-40B4-BE49-F238E27FC236}">
                <a16:creationId xmlns:a16="http://schemas.microsoft.com/office/drawing/2014/main" id="{F118F5D1-5ACF-E047-583E-BF7FDD548ABB}"/>
              </a:ext>
            </a:extLst>
          </p:cNvPr>
          <p:cNvSpPr txBox="1">
            <a:spLocks/>
          </p:cNvSpPr>
          <p:nvPr/>
        </p:nvSpPr>
        <p:spPr bwMode="auto">
          <a:xfrm>
            <a:off x="5663952" y="4060313"/>
            <a:ext cx="6452262" cy="2637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pPr marL="457200" indent="-457200">
              <a:buFont typeface="+mj-lt"/>
              <a:buAutoNum type="arabicPeriod" startAt="2"/>
            </a:pPr>
            <a:r>
              <a:rPr lang="en-GB" kern="0" dirty="0"/>
              <a:t>The SpFi packets are routed to the Ethernet port, which decapsulates the Ethernet frames, so they  can be forwarded to the COTS Processor</a:t>
            </a:r>
          </a:p>
        </p:txBody>
      </p:sp>
      <p:sp>
        <p:nvSpPr>
          <p:cNvPr id="6" name="Arrow: Right 5">
            <a:extLst>
              <a:ext uri="{FF2B5EF4-FFF2-40B4-BE49-F238E27FC236}">
                <a16:creationId xmlns:a16="http://schemas.microsoft.com/office/drawing/2014/main" id="{6F56DD16-30BD-550F-EB71-6F1336411D3A}"/>
              </a:ext>
            </a:extLst>
          </p:cNvPr>
          <p:cNvSpPr/>
          <p:nvPr/>
        </p:nvSpPr>
        <p:spPr bwMode="auto">
          <a:xfrm rot="8561753">
            <a:off x="4451187" y="2143436"/>
            <a:ext cx="828092" cy="330934"/>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8FBE50F2-1BAC-4048-CDDC-DB6B4E4C07B4}"/>
              </a:ext>
            </a:extLst>
          </p:cNvPr>
          <p:cNvPicPr>
            <a:picLocks noChangeAspect="1"/>
          </p:cNvPicPr>
          <p:nvPr/>
        </p:nvPicPr>
        <p:blipFill>
          <a:blip r:embed="rId4"/>
          <a:stretch>
            <a:fillRect/>
          </a:stretch>
        </p:blipFill>
        <p:spPr>
          <a:xfrm>
            <a:off x="407368" y="5362337"/>
            <a:ext cx="8345065" cy="1009791"/>
          </a:xfrm>
          <a:prstGeom prst="rect">
            <a:avLst/>
          </a:prstGeom>
        </p:spPr>
      </p:pic>
    </p:spTree>
    <p:extLst>
      <p:ext uri="{BB962C8B-B14F-4D97-AF65-F5344CB8AC3E}">
        <p14:creationId xmlns:p14="http://schemas.microsoft.com/office/powerpoint/2010/main" val="8516667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F8ABD-93DA-001A-3A78-CFA82C7E88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022B9-FE1F-B104-25A1-AD107A67DCFD}"/>
              </a:ext>
            </a:extLst>
          </p:cNvPr>
          <p:cNvSpPr>
            <a:spLocks noGrp="1"/>
          </p:cNvSpPr>
          <p:nvPr>
            <p:ph idx="1"/>
          </p:nvPr>
        </p:nvSpPr>
        <p:spPr>
          <a:xfrm>
            <a:off x="354198" y="1502376"/>
            <a:ext cx="5048117" cy="1300915"/>
          </a:xfrm>
        </p:spPr>
        <p:txBody>
          <a:bodyPr>
            <a:normAutofit/>
          </a:bodyPr>
          <a:lstStyle/>
          <a:p>
            <a:pPr marL="457200" indent="-457200">
              <a:buFont typeface="+mj-lt"/>
              <a:buAutoNum type="arabicPeriod"/>
            </a:pPr>
            <a:r>
              <a:rPr lang="en-GB" dirty="0"/>
              <a:t>The virtual network interface of the  COTS Processor encapsulates the SpFi packets into Ethernet frames</a:t>
            </a:r>
          </a:p>
        </p:txBody>
      </p:sp>
      <p:sp>
        <p:nvSpPr>
          <p:cNvPr id="4" name="Slide Number Placeholder 3">
            <a:extLst>
              <a:ext uri="{FF2B5EF4-FFF2-40B4-BE49-F238E27FC236}">
                <a16:creationId xmlns:a16="http://schemas.microsoft.com/office/drawing/2014/main" id="{64409B2C-D374-0CBE-A0A4-CF514F94DF7B}"/>
              </a:ext>
            </a:extLst>
          </p:cNvPr>
          <p:cNvSpPr>
            <a:spLocks noGrp="1"/>
          </p:cNvSpPr>
          <p:nvPr>
            <p:ph type="sldNum" sz="quarter" idx="10"/>
          </p:nvPr>
        </p:nvSpPr>
        <p:spPr/>
        <p:txBody>
          <a:bodyPr/>
          <a:lstStyle/>
          <a:p>
            <a:pPr>
              <a:defRPr/>
            </a:pPr>
            <a:fld id="{37A72D47-FFD9-47B5-81D8-50F30A1C2602}" type="slidenum">
              <a:rPr lang="en-US" smtClean="0"/>
              <a:pPr>
                <a:defRPr/>
              </a:pPr>
              <a:t>8</a:t>
            </a:fld>
            <a:endParaRPr lang="en-US" dirty="0"/>
          </a:p>
        </p:txBody>
      </p:sp>
      <p:sp>
        <p:nvSpPr>
          <p:cNvPr id="8" name="Title 1">
            <a:extLst>
              <a:ext uri="{FF2B5EF4-FFF2-40B4-BE49-F238E27FC236}">
                <a16:creationId xmlns:a16="http://schemas.microsoft.com/office/drawing/2014/main" id="{7D55EA18-1CAD-672E-26E4-06A452D77FCD}"/>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SpaceFibre Traffic: COTS Processor to Standalone FPGA</a:t>
            </a:r>
          </a:p>
        </p:txBody>
      </p:sp>
      <p:sp>
        <p:nvSpPr>
          <p:cNvPr id="2" name="Footer Placeholder 2">
            <a:extLst>
              <a:ext uri="{FF2B5EF4-FFF2-40B4-BE49-F238E27FC236}">
                <a16:creationId xmlns:a16="http://schemas.microsoft.com/office/drawing/2014/main" id="{E95DDD09-6586-3915-5994-2856F61D69BC}"/>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DDEECDB4-B20B-C641-8DA2-7361CC50CF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5F81B41-8E16-4E49-6AD7-6BFF4A6A366F}"/>
              </a:ext>
            </a:extLst>
          </p:cNvPr>
          <p:cNvPicPr>
            <a:picLocks noChangeAspect="1"/>
          </p:cNvPicPr>
          <p:nvPr/>
        </p:nvPicPr>
        <p:blipFill>
          <a:blip r:embed="rId3"/>
          <a:stretch>
            <a:fillRect/>
          </a:stretch>
        </p:blipFill>
        <p:spPr>
          <a:xfrm>
            <a:off x="6204012" y="1297502"/>
            <a:ext cx="5048117" cy="2479075"/>
          </a:xfrm>
          <a:prstGeom prst="rect">
            <a:avLst/>
          </a:prstGeom>
        </p:spPr>
      </p:pic>
      <p:sp>
        <p:nvSpPr>
          <p:cNvPr id="16" name="Content Placeholder 2">
            <a:extLst>
              <a:ext uri="{FF2B5EF4-FFF2-40B4-BE49-F238E27FC236}">
                <a16:creationId xmlns:a16="http://schemas.microsoft.com/office/drawing/2014/main" id="{DD4015F2-FC97-6DD9-3A86-48C109A4BF8D}"/>
              </a:ext>
            </a:extLst>
          </p:cNvPr>
          <p:cNvSpPr txBox="1">
            <a:spLocks/>
          </p:cNvSpPr>
          <p:nvPr/>
        </p:nvSpPr>
        <p:spPr bwMode="auto">
          <a:xfrm>
            <a:off x="6018150" y="5278792"/>
            <a:ext cx="5957826" cy="2637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pPr marL="457200" indent="-457200">
              <a:buFont typeface="+mj-lt"/>
              <a:buAutoNum type="arabicPeriod" startAt="2"/>
            </a:pPr>
            <a:r>
              <a:rPr lang="en-GB" kern="0" dirty="0"/>
              <a:t>The Ethernet Frames are then decapsulated by the Ethernet port and routed to the destination FPGA</a:t>
            </a:r>
          </a:p>
        </p:txBody>
      </p:sp>
      <p:sp>
        <p:nvSpPr>
          <p:cNvPr id="6" name="Arrow: Right 5">
            <a:extLst>
              <a:ext uri="{FF2B5EF4-FFF2-40B4-BE49-F238E27FC236}">
                <a16:creationId xmlns:a16="http://schemas.microsoft.com/office/drawing/2014/main" id="{BAB25F0D-2D60-5173-56E9-1DD12B236629}"/>
              </a:ext>
            </a:extLst>
          </p:cNvPr>
          <p:cNvSpPr/>
          <p:nvPr/>
        </p:nvSpPr>
        <p:spPr bwMode="auto">
          <a:xfrm>
            <a:off x="7752135" y="2537039"/>
            <a:ext cx="2238664" cy="330934"/>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nvGrpSpPr>
          <p:cNvPr id="19" name="Group 18">
            <a:extLst>
              <a:ext uri="{FF2B5EF4-FFF2-40B4-BE49-F238E27FC236}">
                <a16:creationId xmlns:a16="http://schemas.microsoft.com/office/drawing/2014/main" id="{302713B2-C624-FA5B-A284-134CA4493E71}"/>
              </a:ext>
            </a:extLst>
          </p:cNvPr>
          <p:cNvGrpSpPr/>
          <p:nvPr/>
        </p:nvGrpSpPr>
        <p:grpSpPr>
          <a:xfrm>
            <a:off x="443036" y="2831341"/>
            <a:ext cx="5425865" cy="2705438"/>
            <a:chOff x="81010" y="2574024"/>
            <a:chExt cx="6897063" cy="3439005"/>
          </a:xfrm>
        </p:grpSpPr>
        <p:pic>
          <p:nvPicPr>
            <p:cNvPr id="14" name="Picture 13">
              <a:extLst>
                <a:ext uri="{FF2B5EF4-FFF2-40B4-BE49-F238E27FC236}">
                  <a16:creationId xmlns:a16="http://schemas.microsoft.com/office/drawing/2014/main" id="{0645EBDC-F21D-7BDD-6B25-16741517A322}"/>
                </a:ext>
              </a:extLst>
            </p:cNvPr>
            <p:cNvPicPr>
              <a:picLocks noChangeAspect="1"/>
            </p:cNvPicPr>
            <p:nvPr/>
          </p:nvPicPr>
          <p:blipFill>
            <a:blip r:embed="rId4"/>
            <a:stretch>
              <a:fillRect/>
            </a:stretch>
          </p:blipFill>
          <p:spPr>
            <a:xfrm>
              <a:off x="81010" y="2574024"/>
              <a:ext cx="6897063" cy="3439005"/>
            </a:xfrm>
            <a:prstGeom prst="rect">
              <a:avLst/>
            </a:prstGeom>
          </p:spPr>
        </p:pic>
        <p:pic>
          <p:nvPicPr>
            <p:cNvPr id="18" name="Picture 17">
              <a:extLst>
                <a:ext uri="{FF2B5EF4-FFF2-40B4-BE49-F238E27FC236}">
                  <a16:creationId xmlns:a16="http://schemas.microsoft.com/office/drawing/2014/main" id="{B19F8039-29C0-71EE-19A5-AF648CA39B37}"/>
                </a:ext>
              </a:extLst>
            </p:cNvPr>
            <p:cNvPicPr>
              <a:picLocks noChangeAspect="1"/>
            </p:cNvPicPr>
            <p:nvPr/>
          </p:nvPicPr>
          <p:blipFill>
            <a:blip r:embed="rId5"/>
            <a:stretch>
              <a:fillRect/>
            </a:stretch>
          </p:blipFill>
          <p:spPr>
            <a:xfrm>
              <a:off x="3501832" y="3429000"/>
              <a:ext cx="866896" cy="781159"/>
            </a:xfrm>
            <a:prstGeom prst="rect">
              <a:avLst/>
            </a:prstGeom>
          </p:spPr>
        </p:pic>
      </p:grpSp>
      <p:pic>
        <p:nvPicPr>
          <p:cNvPr id="22" name="Picture 21">
            <a:extLst>
              <a:ext uri="{FF2B5EF4-FFF2-40B4-BE49-F238E27FC236}">
                <a16:creationId xmlns:a16="http://schemas.microsoft.com/office/drawing/2014/main" id="{80490431-3A25-DA84-A59B-986BCA6099AC}"/>
              </a:ext>
            </a:extLst>
          </p:cNvPr>
          <p:cNvPicPr>
            <a:picLocks noChangeAspect="1"/>
          </p:cNvPicPr>
          <p:nvPr/>
        </p:nvPicPr>
        <p:blipFill>
          <a:blip r:embed="rId6"/>
          <a:stretch>
            <a:fillRect/>
          </a:stretch>
        </p:blipFill>
        <p:spPr>
          <a:xfrm>
            <a:off x="5868901" y="4216114"/>
            <a:ext cx="2618197" cy="1155480"/>
          </a:xfrm>
          <a:prstGeom prst="rect">
            <a:avLst/>
          </a:prstGeom>
        </p:spPr>
      </p:pic>
    </p:spTree>
    <p:extLst>
      <p:ext uri="{BB962C8B-B14F-4D97-AF65-F5344CB8AC3E}">
        <p14:creationId xmlns:p14="http://schemas.microsoft.com/office/powerpoint/2010/main" val="24598739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8A7F-7547-5FA2-ADBA-55AD637F47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B526A-D75D-63F8-2EAA-9ACA12B40526}"/>
              </a:ext>
            </a:extLst>
          </p:cNvPr>
          <p:cNvSpPr>
            <a:spLocks noGrp="1"/>
          </p:cNvSpPr>
          <p:nvPr>
            <p:ph idx="1"/>
          </p:nvPr>
        </p:nvSpPr>
        <p:spPr>
          <a:xfrm>
            <a:off x="354198" y="1502376"/>
            <a:ext cx="5309754" cy="1300915"/>
          </a:xfrm>
        </p:spPr>
        <p:txBody>
          <a:bodyPr>
            <a:normAutofit/>
          </a:bodyPr>
          <a:lstStyle/>
          <a:p>
            <a:pPr marL="457200" indent="-457200">
              <a:buFont typeface="+mj-lt"/>
              <a:buAutoNum type="arabicPeriod"/>
            </a:pPr>
            <a:r>
              <a:rPr lang="en-GB" dirty="0"/>
              <a:t>The SpaceFibre packets arrive at the  Ethernet port, which encapsulates them  into Ethernet frames</a:t>
            </a:r>
          </a:p>
        </p:txBody>
      </p:sp>
      <p:sp>
        <p:nvSpPr>
          <p:cNvPr id="4" name="Slide Number Placeholder 3">
            <a:extLst>
              <a:ext uri="{FF2B5EF4-FFF2-40B4-BE49-F238E27FC236}">
                <a16:creationId xmlns:a16="http://schemas.microsoft.com/office/drawing/2014/main" id="{D5893A85-0017-6D59-9309-E6EF89F9378B}"/>
              </a:ext>
            </a:extLst>
          </p:cNvPr>
          <p:cNvSpPr>
            <a:spLocks noGrp="1"/>
          </p:cNvSpPr>
          <p:nvPr>
            <p:ph type="sldNum" sz="quarter" idx="10"/>
          </p:nvPr>
        </p:nvSpPr>
        <p:spPr/>
        <p:txBody>
          <a:bodyPr/>
          <a:lstStyle/>
          <a:p>
            <a:pPr>
              <a:defRPr/>
            </a:pPr>
            <a:fld id="{37A72D47-FFD9-47B5-81D8-50F30A1C2602}" type="slidenum">
              <a:rPr lang="en-US" smtClean="0"/>
              <a:pPr>
                <a:defRPr/>
              </a:pPr>
              <a:t>9</a:t>
            </a:fld>
            <a:endParaRPr lang="en-US" dirty="0"/>
          </a:p>
        </p:txBody>
      </p:sp>
      <p:sp>
        <p:nvSpPr>
          <p:cNvPr id="8" name="Title 1">
            <a:extLst>
              <a:ext uri="{FF2B5EF4-FFF2-40B4-BE49-F238E27FC236}">
                <a16:creationId xmlns:a16="http://schemas.microsoft.com/office/drawing/2014/main" id="{F2E86375-10DA-8FA3-23F8-ADEC164E9369}"/>
              </a:ext>
            </a:extLst>
          </p:cNvPr>
          <p:cNvSpPr txBox="1">
            <a:spLocks/>
          </p:cNvSpPr>
          <p:nvPr/>
        </p:nvSpPr>
        <p:spPr bwMode="auto">
          <a:xfrm>
            <a:off x="2423592" y="445366"/>
            <a:ext cx="9552384" cy="540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1"/>
                </a:solidFill>
                <a:latin typeface="Trebuchet MS" panose="020B0603020202020204" pitchFamily="34" charset="0"/>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342900" algn="l" rtl="0" fontAlgn="base">
              <a:spcBef>
                <a:spcPct val="0"/>
              </a:spcBef>
              <a:spcAft>
                <a:spcPct val="0"/>
              </a:spcAft>
              <a:defRPr sz="2400">
                <a:solidFill>
                  <a:schemeClr val="tx2"/>
                </a:solidFill>
                <a:latin typeface="Arial" charset="0"/>
              </a:defRPr>
            </a:lvl6pPr>
            <a:lvl7pPr marL="685800" algn="l" rtl="0" fontAlgn="base">
              <a:spcBef>
                <a:spcPct val="0"/>
              </a:spcBef>
              <a:spcAft>
                <a:spcPct val="0"/>
              </a:spcAft>
              <a:defRPr sz="2400">
                <a:solidFill>
                  <a:schemeClr val="tx2"/>
                </a:solidFill>
                <a:latin typeface="Arial" charset="0"/>
              </a:defRPr>
            </a:lvl7pPr>
            <a:lvl8pPr marL="1028700" algn="l" rtl="0" fontAlgn="base">
              <a:spcBef>
                <a:spcPct val="0"/>
              </a:spcBef>
              <a:spcAft>
                <a:spcPct val="0"/>
              </a:spcAft>
              <a:defRPr sz="2400">
                <a:solidFill>
                  <a:schemeClr val="tx2"/>
                </a:solidFill>
                <a:latin typeface="Arial" charset="0"/>
              </a:defRPr>
            </a:lvl8pPr>
            <a:lvl9pPr marL="1371600" algn="l" rtl="0" fontAlgn="base">
              <a:spcBef>
                <a:spcPct val="0"/>
              </a:spcBef>
              <a:spcAft>
                <a:spcPct val="0"/>
              </a:spcAft>
              <a:defRPr sz="2400">
                <a:solidFill>
                  <a:schemeClr val="tx2"/>
                </a:solidFill>
                <a:latin typeface="Arial" charset="0"/>
              </a:defRPr>
            </a:lvl9pPr>
          </a:lstStyle>
          <a:p>
            <a:r>
              <a:rPr lang="en-US" b="1" kern="0" dirty="0">
                <a:solidFill>
                  <a:schemeClr val="tx2"/>
                </a:solidFill>
              </a:rPr>
              <a:t>SpaceFibre Traffic: Standalone FPGA to COTS Processor </a:t>
            </a:r>
          </a:p>
        </p:txBody>
      </p:sp>
      <p:sp>
        <p:nvSpPr>
          <p:cNvPr id="2" name="Footer Placeholder 2">
            <a:extLst>
              <a:ext uri="{FF2B5EF4-FFF2-40B4-BE49-F238E27FC236}">
                <a16:creationId xmlns:a16="http://schemas.microsoft.com/office/drawing/2014/main" id="{3624446D-76FC-E1AA-3D72-E2DB5DDAFB8B}"/>
              </a:ext>
            </a:extLst>
          </p:cNvPr>
          <p:cNvSpPr txBox="1">
            <a:spLocks/>
          </p:cNvSpPr>
          <p:nvPr/>
        </p:nvSpPr>
        <p:spPr>
          <a:xfrm>
            <a:off x="2567608" y="6597352"/>
            <a:ext cx="7056784" cy="219808"/>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GB" sz="1100" dirty="0">
                <a:solidFill>
                  <a:schemeClr val="bg1">
                    <a:lumMod val="20000"/>
                    <a:lumOff val="80000"/>
                  </a:schemeClr>
                </a:solidFill>
              </a:rPr>
              <a:t>STAR-Dundee © - EDHPC 2025</a:t>
            </a:r>
            <a:endParaRPr lang="en-US" sz="1100" dirty="0">
              <a:solidFill>
                <a:schemeClr val="bg1">
                  <a:lumMod val="20000"/>
                  <a:lumOff val="80000"/>
                </a:schemeClr>
              </a:solidFill>
            </a:endParaRPr>
          </a:p>
        </p:txBody>
      </p:sp>
      <p:sp>
        <p:nvSpPr>
          <p:cNvPr id="5" name="Rectangle 1">
            <a:extLst>
              <a:ext uri="{FF2B5EF4-FFF2-40B4-BE49-F238E27FC236}">
                <a16:creationId xmlns:a16="http://schemas.microsoft.com/office/drawing/2014/main" id="{0EEBEBE3-C1F5-AC1A-4952-23066D6AE4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Next-generation missions</a:t>
            </a:r>
            <a:r>
              <a:rPr kumimoji="0" lang="en-US" altLang="en-US" sz="1800" b="0" i="0" u="none" strike="noStrike" cap="none" normalizeH="0" baseline="0">
                <a:ln>
                  <a:noFill/>
                </a:ln>
                <a:solidFill>
                  <a:schemeClr val="tx1"/>
                </a:solidFill>
                <a:effectLst/>
                <a:latin typeface="Arial" panose="020B0604020202020204" pitchFamily="34" charset="0"/>
              </a:rPr>
              <a:t> with complex payloads demand </a:t>
            </a:r>
            <a:r>
              <a:rPr kumimoji="0" lang="en-US" altLang="en-US" sz="1800" b="1" i="0" u="none" strike="noStrike" cap="none" normalizeH="0" baseline="0">
                <a:ln>
                  <a:noFill/>
                </a:ln>
                <a:solidFill>
                  <a:schemeClr val="tx1"/>
                </a:solidFill>
                <a:effectLst/>
                <a:latin typeface="Arial" panose="020B0604020202020204" pitchFamily="34" charset="0"/>
              </a:rPr>
              <a:t>much higher data rates</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0D64C23-0897-0E22-3F2A-638AB856BBDF}"/>
              </a:ext>
            </a:extLst>
          </p:cNvPr>
          <p:cNvPicPr>
            <a:picLocks noChangeAspect="1"/>
          </p:cNvPicPr>
          <p:nvPr/>
        </p:nvPicPr>
        <p:blipFill>
          <a:blip r:embed="rId3"/>
          <a:stretch>
            <a:fillRect/>
          </a:stretch>
        </p:blipFill>
        <p:spPr>
          <a:xfrm>
            <a:off x="6204012" y="1297502"/>
            <a:ext cx="5048117" cy="2479075"/>
          </a:xfrm>
          <a:prstGeom prst="rect">
            <a:avLst/>
          </a:prstGeom>
        </p:spPr>
      </p:pic>
      <p:sp>
        <p:nvSpPr>
          <p:cNvPr id="16" name="Content Placeholder 2">
            <a:extLst>
              <a:ext uri="{FF2B5EF4-FFF2-40B4-BE49-F238E27FC236}">
                <a16:creationId xmlns:a16="http://schemas.microsoft.com/office/drawing/2014/main" id="{F9406A9B-404D-8664-C337-0C36D2145FB8}"/>
              </a:ext>
            </a:extLst>
          </p:cNvPr>
          <p:cNvSpPr txBox="1">
            <a:spLocks/>
          </p:cNvSpPr>
          <p:nvPr/>
        </p:nvSpPr>
        <p:spPr bwMode="auto">
          <a:xfrm>
            <a:off x="6018150" y="5278792"/>
            <a:ext cx="5957826" cy="2637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tx2"/>
              </a:buClr>
              <a:buFont typeface="Wingdings" pitchFamily="2" charset="2"/>
              <a:buChar char="§"/>
              <a:defRPr sz="2000">
                <a:solidFill>
                  <a:schemeClr val="tx1"/>
                </a:solidFill>
                <a:latin typeface="Trebuchet MS" panose="020B0603020202020204" pitchFamily="34" charset="0"/>
                <a:ea typeface="+mn-ea"/>
                <a:cs typeface="+mn-cs"/>
              </a:defRPr>
            </a:lvl1pPr>
            <a:lvl2pPr marL="557213" indent="-214313" algn="l" rtl="0" eaLnBrk="0" fontAlgn="base" hangingPunct="0">
              <a:spcBef>
                <a:spcPct val="20000"/>
              </a:spcBef>
              <a:spcAft>
                <a:spcPct val="0"/>
              </a:spcAft>
              <a:buChar char="–"/>
              <a:defRPr sz="1800">
                <a:solidFill>
                  <a:schemeClr val="tx1"/>
                </a:solidFill>
                <a:latin typeface="Trebuchet MS" panose="020B0603020202020204" pitchFamily="34" charset="0"/>
              </a:defRPr>
            </a:lvl2pPr>
            <a:lvl3pPr marL="857250" indent="-171450" algn="l" rtl="0" eaLnBrk="0" fontAlgn="base" hangingPunct="0">
              <a:spcBef>
                <a:spcPct val="20000"/>
              </a:spcBef>
              <a:spcAft>
                <a:spcPct val="0"/>
              </a:spcAft>
              <a:buClr>
                <a:schemeClr val="tx2"/>
              </a:buClr>
              <a:buFont typeface="Wingdings" pitchFamily="2" charset="2"/>
              <a:buChar char="§"/>
              <a:defRPr sz="1600">
                <a:solidFill>
                  <a:schemeClr val="tx1"/>
                </a:solidFill>
                <a:latin typeface="Trebuchet MS" panose="020B0603020202020204" pitchFamily="34" charset="0"/>
              </a:defRPr>
            </a:lvl3pPr>
            <a:lvl4pPr marL="1200150" indent="-171450" algn="l" rtl="0" eaLnBrk="0" fontAlgn="base" hangingPunct="0">
              <a:spcBef>
                <a:spcPct val="20000"/>
              </a:spcBef>
              <a:spcAft>
                <a:spcPct val="0"/>
              </a:spcAft>
              <a:buChar char="–"/>
              <a:defRPr sz="1400">
                <a:solidFill>
                  <a:schemeClr val="tx1"/>
                </a:solidFill>
                <a:latin typeface="Trebuchet MS" panose="020B0603020202020204" pitchFamily="34" charset="0"/>
              </a:defRPr>
            </a:lvl4pPr>
            <a:lvl5pPr marL="1543050" indent="-171450" algn="l" rtl="0" eaLnBrk="0" fontAlgn="base" hangingPunct="0">
              <a:spcBef>
                <a:spcPct val="20000"/>
              </a:spcBef>
              <a:spcAft>
                <a:spcPct val="0"/>
              </a:spcAft>
              <a:buClr>
                <a:schemeClr val="tx2"/>
              </a:buClr>
              <a:buFont typeface="Wingdings" pitchFamily="2" charset="2"/>
              <a:buChar char="§"/>
              <a:defRPr sz="1200">
                <a:solidFill>
                  <a:schemeClr val="tx1"/>
                </a:solidFill>
                <a:latin typeface="Trebuchet MS" panose="020B0603020202020204" pitchFamily="34" charset="0"/>
              </a:defRPr>
            </a:lvl5pPr>
            <a:lvl6pPr marL="1885950" indent="-171450" algn="l" rtl="0" fontAlgn="base">
              <a:spcBef>
                <a:spcPct val="20000"/>
              </a:spcBef>
              <a:spcAft>
                <a:spcPct val="0"/>
              </a:spcAft>
              <a:buClr>
                <a:schemeClr val="hlink"/>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chemeClr val="hlink"/>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chemeClr val="hlink"/>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chemeClr val="hlink"/>
              </a:buClr>
              <a:buFont typeface="Wingdings" pitchFamily="2" charset="2"/>
              <a:buChar char="§"/>
              <a:defRPr>
                <a:solidFill>
                  <a:schemeClr val="tx1"/>
                </a:solidFill>
                <a:latin typeface="+mn-lt"/>
              </a:defRPr>
            </a:lvl9pPr>
          </a:lstStyle>
          <a:p>
            <a:pPr marL="457200" indent="-457200">
              <a:buFont typeface="+mj-lt"/>
              <a:buAutoNum type="arabicPeriod" startAt="2"/>
            </a:pPr>
            <a:r>
              <a:rPr lang="en-GB" kern="0" dirty="0"/>
              <a:t>The network interface of the COTS processor obtains the application data, e.g., RMAP read reply, from the encapsulated SpFi packets</a:t>
            </a:r>
          </a:p>
        </p:txBody>
      </p:sp>
      <p:sp>
        <p:nvSpPr>
          <p:cNvPr id="6" name="Arrow: Right 5">
            <a:extLst>
              <a:ext uri="{FF2B5EF4-FFF2-40B4-BE49-F238E27FC236}">
                <a16:creationId xmlns:a16="http://schemas.microsoft.com/office/drawing/2014/main" id="{15BE9938-436A-7F4A-C169-35CA35E344EA}"/>
              </a:ext>
            </a:extLst>
          </p:cNvPr>
          <p:cNvSpPr/>
          <p:nvPr/>
        </p:nvSpPr>
        <p:spPr bwMode="auto">
          <a:xfrm rot="10800000">
            <a:off x="7752135" y="2537039"/>
            <a:ext cx="2238664" cy="330934"/>
          </a:xfrm>
          <a:prstGeom prst="rightArrow">
            <a:avLst/>
          </a:prstGeom>
          <a:solidFill>
            <a:srgbClr val="FFC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nvGrpSpPr>
          <p:cNvPr id="19" name="Group 18">
            <a:extLst>
              <a:ext uri="{FF2B5EF4-FFF2-40B4-BE49-F238E27FC236}">
                <a16:creationId xmlns:a16="http://schemas.microsoft.com/office/drawing/2014/main" id="{ECE20056-E88E-B569-43D3-BD80FE542F68}"/>
              </a:ext>
            </a:extLst>
          </p:cNvPr>
          <p:cNvGrpSpPr/>
          <p:nvPr/>
        </p:nvGrpSpPr>
        <p:grpSpPr>
          <a:xfrm>
            <a:off x="443036" y="2831341"/>
            <a:ext cx="5425865" cy="2705438"/>
            <a:chOff x="81010" y="2574024"/>
            <a:chExt cx="6897063" cy="3439005"/>
          </a:xfrm>
        </p:grpSpPr>
        <p:pic>
          <p:nvPicPr>
            <p:cNvPr id="14" name="Picture 13">
              <a:extLst>
                <a:ext uri="{FF2B5EF4-FFF2-40B4-BE49-F238E27FC236}">
                  <a16:creationId xmlns:a16="http://schemas.microsoft.com/office/drawing/2014/main" id="{A58E74B7-4EB5-94C4-D9BE-F2A602718820}"/>
                </a:ext>
              </a:extLst>
            </p:cNvPr>
            <p:cNvPicPr>
              <a:picLocks noChangeAspect="1"/>
            </p:cNvPicPr>
            <p:nvPr/>
          </p:nvPicPr>
          <p:blipFill>
            <a:blip r:embed="rId4"/>
            <a:stretch>
              <a:fillRect/>
            </a:stretch>
          </p:blipFill>
          <p:spPr>
            <a:xfrm>
              <a:off x="81010" y="2574024"/>
              <a:ext cx="6897063" cy="3439005"/>
            </a:xfrm>
            <a:prstGeom prst="rect">
              <a:avLst/>
            </a:prstGeom>
          </p:spPr>
        </p:pic>
        <p:pic>
          <p:nvPicPr>
            <p:cNvPr id="18" name="Picture 17">
              <a:extLst>
                <a:ext uri="{FF2B5EF4-FFF2-40B4-BE49-F238E27FC236}">
                  <a16:creationId xmlns:a16="http://schemas.microsoft.com/office/drawing/2014/main" id="{C51B3980-9610-5C96-F0F2-9D38E8C15B46}"/>
                </a:ext>
              </a:extLst>
            </p:cNvPr>
            <p:cNvPicPr>
              <a:picLocks noChangeAspect="1"/>
            </p:cNvPicPr>
            <p:nvPr/>
          </p:nvPicPr>
          <p:blipFill>
            <a:blip r:embed="rId5"/>
            <a:stretch>
              <a:fillRect/>
            </a:stretch>
          </p:blipFill>
          <p:spPr>
            <a:xfrm>
              <a:off x="3501832" y="3429000"/>
              <a:ext cx="866896" cy="781159"/>
            </a:xfrm>
            <a:prstGeom prst="rect">
              <a:avLst/>
            </a:prstGeom>
          </p:spPr>
        </p:pic>
      </p:grpSp>
      <p:pic>
        <p:nvPicPr>
          <p:cNvPr id="22" name="Picture 21">
            <a:extLst>
              <a:ext uri="{FF2B5EF4-FFF2-40B4-BE49-F238E27FC236}">
                <a16:creationId xmlns:a16="http://schemas.microsoft.com/office/drawing/2014/main" id="{9A280433-B90F-15FD-8F2A-227CA82CFDFB}"/>
              </a:ext>
            </a:extLst>
          </p:cNvPr>
          <p:cNvPicPr>
            <a:picLocks noChangeAspect="1"/>
          </p:cNvPicPr>
          <p:nvPr/>
        </p:nvPicPr>
        <p:blipFill>
          <a:blip r:embed="rId6"/>
          <a:stretch>
            <a:fillRect/>
          </a:stretch>
        </p:blipFill>
        <p:spPr>
          <a:xfrm>
            <a:off x="5868901" y="4216114"/>
            <a:ext cx="2618197" cy="1155480"/>
          </a:xfrm>
          <a:prstGeom prst="rect">
            <a:avLst/>
          </a:prstGeom>
        </p:spPr>
      </p:pic>
    </p:spTree>
    <p:extLst>
      <p:ext uri="{BB962C8B-B14F-4D97-AF65-F5344CB8AC3E}">
        <p14:creationId xmlns:p14="http://schemas.microsoft.com/office/powerpoint/2010/main" val="20541497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1_Office Theme">
  <a:themeElements>
    <a:clrScheme name="Custom 2">
      <a:dk1>
        <a:srgbClr val="FFFFFF"/>
      </a:dk1>
      <a:lt1>
        <a:srgbClr val="FFFFFF"/>
      </a:lt1>
      <a:dk2>
        <a:srgbClr val="FFFFFF"/>
      </a:dk2>
      <a:lt2>
        <a:srgbClr val="E7E6E6"/>
      </a:lt2>
      <a:accent1>
        <a:srgbClr val="3433C4"/>
      </a:accent1>
      <a:accent2>
        <a:srgbClr val="D63D91"/>
      </a:accent2>
      <a:accent3>
        <a:srgbClr val="D73E92"/>
      </a:accent3>
      <a:accent4>
        <a:srgbClr val="3333C4"/>
      </a:accent4>
      <a:accent5>
        <a:srgbClr val="5B9BD5"/>
      </a:accent5>
      <a:accent6>
        <a:srgbClr val="70AD47"/>
      </a:accent6>
      <a:hlink>
        <a:srgbClr val="3333C4"/>
      </a:hlink>
      <a:folHlink>
        <a:srgbClr val="D63D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14105</TotalTime>
  <Words>1443</Words>
  <Application>Microsoft Office PowerPoint</Application>
  <PresentationFormat>Widescreen</PresentationFormat>
  <Paragraphs>217</Paragraphs>
  <Slides>22</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Consolas</vt:lpstr>
      <vt:lpstr>Trebuchet MS</vt:lpstr>
      <vt:lpstr>Wingdings</vt:lpstr>
      <vt:lpstr>1_Office Theme</vt:lpstr>
      <vt:lpstr>Clouds</vt:lpstr>
      <vt:lpstr>Effective, Robust TCP/IP over SpaceFibre   Albert Ferrer, Marti Farras           Steve Parkes           STAR-Barcelona SL               STAR-Dundee Ltd </vt:lpstr>
      <vt:lpstr>Overview</vt:lpstr>
      <vt:lpstr>PowerPoint Presentation</vt:lpstr>
      <vt:lpstr>PowerPoint Presentation</vt:lpstr>
      <vt:lpstr>SpaceFibre Router with Ethernet 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Virtual Network Interfaces</vt:lpstr>
      <vt:lpstr>PowerPoint Presentation</vt:lpstr>
      <vt:lpstr>PowerPoint Presentation</vt:lpstr>
      <vt:lpstr>Evaluation</vt:lpstr>
      <vt:lpstr>PowerPoint Presentation</vt:lpstr>
      <vt:lpstr>PowerPoint Presentation</vt:lpstr>
      <vt:lpstr>PowerPoint Presentation</vt:lpstr>
      <vt:lpstr>PowerPoint Presentation</vt:lpstr>
      <vt:lpstr>PowerPoint Presentation</vt:lpstr>
      <vt:lpstr>PowerPoint Presentation</vt:lpstr>
    </vt:vector>
  </TitlesOfParts>
  <Company>STAR-Dundee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Gbps SpaceFibre on Space-Qualified FPGAs</dc:title>
  <dc:subject>International SpaceWire and SpaceFibre Conference</dc:subject>
  <dc:creator>Albert Ferrer</dc:creator>
  <cp:lastModifiedBy>Albert Ferrer</cp:lastModifiedBy>
  <cp:revision>821</cp:revision>
  <dcterms:created xsi:type="dcterms:W3CDTF">2002-03-17T12:42:36Z</dcterms:created>
  <dcterms:modified xsi:type="dcterms:W3CDTF">2025-10-13T19:18:45Z</dcterms:modified>
</cp:coreProperties>
</file>