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86" r:id="rId6"/>
    <p:sldMasterId id="2147483994" r:id="rId7"/>
    <p:sldMasterId id="2147483990" r:id="rId8"/>
    <p:sldMasterId id="2147483996" r:id="rId9"/>
    <p:sldMasterId id="2147483988" r:id="rId10"/>
  </p:sldMasterIdLst>
  <p:notesMasterIdLst>
    <p:notesMasterId r:id="rId72"/>
  </p:notesMasterIdLst>
  <p:handoutMasterIdLst>
    <p:handoutMasterId r:id="rId73"/>
  </p:handoutMasterIdLst>
  <p:sldIdLst>
    <p:sldId id="265" r:id="rId11"/>
    <p:sldId id="332" r:id="rId12"/>
    <p:sldId id="266" r:id="rId13"/>
    <p:sldId id="267" r:id="rId14"/>
    <p:sldId id="268" r:id="rId15"/>
    <p:sldId id="269" r:id="rId16"/>
    <p:sldId id="382" r:id="rId17"/>
    <p:sldId id="270" r:id="rId18"/>
    <p:sldId id="271" r:id="rId19"/>
    <p:sldId id="333" r:id="rId20"/>
    <p:sldId id="383" r:id="rId21"/>
    <p:sldId id="273" r:id="rId22"/>
    <p:sldId id="384" r:id="rId23"/>
    <p:sldId id="321" r:id="rId24"/>
    <p:sldId id="373" r:id="rId25"/>
    <p:sldId id="374" r:id="rId26"/>
    <p:sldId id="378" r:id="rId27"/>
    <p:sldId id="379" r:id="rId28"/>
    <p:sldId id="380" r:id="rId29"/>
    <p:sldId id="345" r:id="rId30"/>
    <p:sldId id="346" r:id="rId31"/>
    <p:sldId id="347" r:id="rId32"/>
    <p:sldId id="348" r:id="rId33"/>
    <p:sldId id="350" r:id="rId34"/>
    <p:sldId id="351" r:id="rId35"/>
    <p:sldId id="388" r:id="rId36"/>
    <p:sldId id="385" r:id="rId37"/>
    <p:sldId id="324" r:id="rId38"/>
    <p:sldId id="352" r:id="rId39"/>
    <p:sldId id="353" r:id="rId40"/>
    <p:sldId id="354" r:id="rId41"/>
    <p:sldId id="355" r:id="rId42"/>
    <p:sldId id="359" r:id="rId43"/>
    <p:sldId id="360" r:id="rId44"/>
    <p:sldId id="361" r:id="rId45"/>
    <p:sldId id="362" r:id="rId46"/>
    <p:sldId id="363" r:id="rId47"/>
    <p:sldId id="364" r:id="rId48"/>
    <p:sldId id="389" r:id="rId49"/>
    <p:sldId id="274" r:id="rId50"/>
    <p:sldId id="392" r:id="rId51"/>
    <p:sldId id="391" r:id="rId52"/>
    <p:sldId id="390" r:id="rId53"/>
    <p:sldId id="386" r:id="rId54"/>
    <p:sldId id="322" r:id="rId55"/>
    <p:sldId id="393" r:id="rId56"/>
    <p:sldId id="394" r:id="rId57"/>
    <p:sldId id="395" r:id="rId58"/>
    <p:sldId id="396" r:id="rId59"/>
    <p:sldId id="397" r:id="rId60"/>
    <p:sldId id="367" r:id="rId61"/>
    <p:sldId id="369" r:id="rId62"/>
    <p:sldId id="370" r:id="rId63"/>
    <p:sldId id="368" r:id="rId64"/>
    <p:sldId id="371" r:id="rId65"/>
    <p:sldId id="398" r:id="rId66"/>
    <p:sldId id="399" r:id="rId67"/>
    <p:sldId id="372" r:id="rId68"/>
    <p:sldId id="387" r:id="rId69"/>
    <p:sldId id="275" r:id="rId70"/>
    <p:sldId id="331" r:id="rId71"/>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8197A6"/>
    <a:srgbClr val="102047"/>
    <a:srgbClr val="112046"/>
    <a:srgbClr val="112032"/>
    <a:srgbClr val="112064"/>
    <a:srgbClr val="112082"/>
    <a:srgbClr val="053249"/>
    <a:srgbClr val="F1666A"/>
    <a:srgbClr val="D9D9D9"/>
    <a:srgbClr val="003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984" autoAdjust="0"/>
    <p:restoredTop sz="93989" autoAdjust="0"/>
  </p:normalViewPr>
  <p:slideViewPr>
    <p:cSldViewPr snapToGrid="0">
      <p:cViewPr varScale="1">
        <p:scale>
          <a:sx n="80" d="100"/>
          <a:sy n="80" d="100"/>
        </p:scale>
        <p:origin x="283" y="264"/>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10/14/2025</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28</a:t>
            </a:fld>
            <a:endParaRPr lang="en-US" dirty="0"/>
          </a:p>
        </p:txBody>
      </p:sp>
    </p:spTree>
    <p:extLst>
      <p:ext uri="{BB962C8B-B14F-4D97-AF65-F5344CB8AC3E}">
        <p14:creationId xmlns:p14="http://schemas.microsoft.com/office/powerpoint/2010/main" val="2149215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SA50_Anniv_Cov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8" name="Straight Connector 152">
            <a:extLst>
              <a:ext uri="{FF2B5EF4-FFF2-40B4-BE49-F238E27FC236}">
                <a16:creationId xmlns:a16="http://schemas.microsoft.com/office/drawing/2014/main" id="{960121F7-1CD2-71F8-0B90-5C8370768987}"/>
              </a:ext>
            </a:extLst>
          </p:cNvPr>
          <p:cNvCxnSpPr>
            <a:cxnSpLocks/>
          </p:cNvCxnSpPr>
          <p:nvPr userDrawn="1"/>
        </p:nvCxnSpPr>
        <p:spPr>
          <a:xfrm>
            <a:off x="223200" y="4106871"/>
            <a:ext cx="7315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2">
            <a:extLst>
              <a:ext uri="{FF2B5EF4-FFF2-40B4-BE49-F238E27FC236}">
                <a16:creationId xmlns:a16="http://schemas.microsoft.com/office/drawing/2014/main" id="{A605BAA6-580F-E111-25DC-23651EF28129}"/>
              </a:ext>
            </a:extLst>
          </p:cNvPr>
          <p:cNvSpPr>
            <a:spLocks noGrp="1" noChangeArrowheads="1"/>
          </p:cNvSpPr>
          <p:nvPr>
            <p:ph type="subTitle" idx="1" hasCustomPrompt="1"/>
          </p:nvPr>
        </p:nvSpPr>
        <p:spPr>
          <a:xfrm>
            <a:off x="113618" y="5258117"/>
            <a:ext cx="11831333"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13" name="Rectangle 6">
            <a:extLst>
              <a:ext uri="{FF2B5EF4-FFF2-40B4-BE49-F238E27FC236}">
                <a16:creationId xmlns:a16="http://schemas.microsoft.com/office/drawing/2014/main" id="{BFCA6DB2-C437-2FC1-F026-FA323C58084C}"/>
              </a:ext>
            </a:extLst>
          </p:cNvPr>
          <p:cNvSpPr>
            <a:spLocks noGrp="1" noChangeArrowheads="1"/>
          </p:cNvSpPr>
          <p:nvPr>
            <p:ph type="ctrTitle" hasCustomPrompt="1"/>
          </p:nvPr>
        </p:nvSpPr>
        <p:spPr>
          <a:xfrm>
            <a:off x="147704" y="3421831"/>
            <a:ext cx="11797247" cy="567399"/>
          </a:xfrm>
          <a:prstGeom prst="rect">
            <a:avLst/>
          </a:prstGeom>
        </p:spPr>
        <p:txBody>
          <a:bodyPr/>
          <a:lstStyle>
            <a:lvl1pPr>
              <a:defRPr sz="3087">
                <a:solidFill>
                  <a:schemeClr val="bg1"/>
                </a:solidFill>
              </a:defRPr>
            </a:lvl1pPr>
          </a:lstStyle>
          <a:p>
            <a:pPr lvl="0"/>
            <a:r>
              <a:rPr lang="en-GB" noProof="0" dirty="0"/>
              <a:t>NAME YOUR PRESENTATION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500"/>
                                        <p:tgtEl>
                                          <p:spTgt spid="8"/>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A50_Anniv_WT_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2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CA55E71A-2ED7-DB52-B759-0DC9EDD1A0F5}"/>
              </a:ext>
            </a:extLst>
          </p:cNvPr>
          <p:cNvCxnSpPr/>
          <p:nvPr userDrawn="1"/>
        </p:nvCxnSpPr>
        <p:spPr>
          <a:xfrm>
            <a:off x="218262" y="882193"/>
            <a:ext cx="11768400" cy="0"/>
          </a:xfrm>
          <a:prstGeom prst="line">
            <a:avLst/>
          </a:prstGeom>
          <a:ln w="9525">
            <a:solidFill>
              <a:srgbClr val="102047"/>
            </a:solidFill>
          </a:ln>
        </p:spPr>
        <p:style>
          <a:lnRef idx="1">
            <a:schemeClr val="accent1"/>
          </a:lnRef>
          <a:fillRef idx="0">
            <a:schemeClr val="accent1"/>
          </a:fillRef>
          <a:effectRef idx="0">
            <a:schemeClr val="accent1"/>
          </a:effectRef>
          <a:fontRef idx="minor">
            <a:schemeClr val="tx1"/>
          </a:fontRef>
        </p:style>
      </p:cxnSp>
      <p:sp>
        <p:nvSpPr>
          <p:cNvPr id="7" name="Titolo 1">
            <a:extLst>
              <a:ext uri="{FF2B5EF4-FFF2-40B4-BE49-F238E27FC236}">
                <a16:creationId xmlns:a16="http://schemas.microsoft.com/office/drawing/2014/main" id="{65DDE358-7574-B414-3F01-22AD56B0EEF0}"/>
              </a:ext>
            </a:extLst>
          </p:cNvPr>
          <p:cNvSpPr>
            <a:spLocks noGrp="1"/>
          </p:cNvSpPr>
          <p:nvPr>
            <p:ph type="title" hasCustomPrompt="1"/>
          </p:nvPr>
        </p:nvSpPr>
        <p:spPr>
          <a:xfrm>
            <a:off x="216000" y="154800"/>
            <a:ext cx="11764800" cy="565200"/>
          </a:xfrm>
          <a:prstGeom prst="rect">
            <a:avLst/>
          </a:prstGeom>
        </p:spPr>
        <p:txBody>
          <a:bodyPr/>
          <a:lstStyle/>
          <a:p>
            <a:r>
              <a:rPr lang="en-GB" altLang="en-US" noProof="0" dirty="0"/>
              <a:t>CLICK TO EDIT MASTER TITLE STYLE</a:t>
            </a:r>
            <a:endParaRPr lang="en-GB" noProof="0" dirty="0"/>
          </a:p>
        </p:txBody>
      </p:sp>
      <p:sp>
        <p:nvSpPr>
          <p:cNvPr id="8" name="Text Box 58">
            <a:extLst>
              <a:ext uri="{FF2B5EF4-FFF2-40B4-BE49-F238E27FC236}">
                <a16:creationId xmlns:a16="http://schemas.microsoft.com/office/drawing/2014/main" id="{A14D042D-F60A-5B34-D3A0-073ADF340024}"/>
              </a:ext>
            </a:extLst>
          </p:cNvPr>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Tree>
    <p:extLst>
      <p:ext uri="{BB962C8B-B14F-4D97-AF65-F5344CB8AC3E}">
        <p14:creationId xmlns:p14="http://schemas.microsoft.com/office/powerpoint/2010/main" val="3948205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SA50_Anniv_WT_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2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CA55E71A-2ED7-DB52-B759-0DC9EDD1A0F5}"/>
              </a:ext>
            </a:extLst>
          </p:cNvPr>
          <p:cNvCxnSpPr/>
          <p:nvPr userDrawn="1"/>
        </p:nvCxnSpPr>
        <p:spPr>
          <a:xfrm>
            <a:off x="218262" y="882193"/>
            <a:ext cx="11768400" cy="0"/>
          </a:xfrm>
          <a:prstGeom prst="line">
            <a:avLst/>
          </a:prstGeom>
          <a:ln w="9525">
            <a:solidFill>
              <a:srgbClr val="102047"/>
            </a:solidFill>
          </a:ln>
        </p:spPr>
        <p:style>
          <a:lnRef idx="1">
            <a:schemeClr val="accent1"/>
          </a:lnRef>
          <a:fillRef idx="0">
            <a:schemeClr val="accent1"/>
          </a:fillRef>
          <a:effectRef idx="0">
            <a:schemeClr val="accent1"/>
          </a:effectRef>
          <a:fontRef idx="minor">
            <a:schemeClr val="tx1"/>
          </a:fontRef>
        </p:style>
      </p:cxnSp>
      <p:sp>
        <p:nvSpPr>
          <p:cNvPr id="7" name="Titolo 1">
            <a:extLst>
              <a:ext uri="{FF2B5EF4-FFF2-40B4-BE49-F238E27FC236}">
                <a16:creationId xmlns:a16="http://schemas.microsoft.com/office/drawing/2014/main" id="{65DDE358-7574-B414-3F01-22AD56B0EEF0}"/>
              </a:ext>
            </a:extLst>
          </p:cNvPr>
          <p:cNvSpPr>
            <a:spLocks noGrp="1"/>
          </p:cNvSpPr>
          <p:nvPr>
            <p:ph type="title" hasCustomPrompt="1"/>
          </p:nvPr>
        </p:nvSpPr>
        <p:spPr>
          <a:xfrm>
            <a:off x="216000" y="154800"/>
            <a:ext cx="11764800" cy="565200"/>
          </a:xfrm>
          <a:prstGeom prst="rect">
            <a:avLst/>
          </a:prstGeom>
        </p:spPr>
        <p:txBody>
          <a:bodyPr/>
          <a:lstStyle/>
          <a:p>
            <a:r>
              <a:rPr lang="en-GB" altLang="en-US" noProof="0" dirty="0"/>
              <a:t>CLICK TO EDIT MASTER TITLE STYLE</a:t>
            </a:r>
            <a:endParaRPr lang="en-GB" noProof="0" dirty="0"/>
          </a:p>
        </p:txBody>
      </p:sp>
      <p:sp>
        <p:nvSpPr>
          <p:cNvPr id="8" name="Text Box 58">
            <a:extLst>
              <a:ext uri="{FF2B5EF4-FFF2-40B4-BE49-F238E27FC236}">
                <a16:creationId xmlns:a16="http://schemas.microsoft.com/office/drawing/2014/main" id="{A14D042D-F60A-5B34-D3A0-073ADF340024}"/>
              </a:ext>
            </a:extLst>
          </p:cNvPr>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Tree>
    <p:extLst>
      <p:ext uri="{BB962C8B-B14F-4D97-AF65-F5344CB8AC3E}">
        <p14:creationId xmlns:p14="http://schemas.microsoft.com/office/powerpoint/2010/main" val="418033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SA50_Anniv_Blue_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2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CA55E71A-2ED7-DB52-B759-0DC9EDD1A0F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olo 1">
            <a:extLst>
              <a:ext uri="{FF2B5EF4-FFF2-40B4-BE49-F238E27FC236}">
                <a16:creationId xmlns:a16="http://schemas.microsoft.com/office/drawing/2014/main" id="{65DDE358-7574-B414-3F01-22AD56B0EEF0}"/>
              </a:ext>
            </a:extLst>
          </p:cNvPr>
          <p:cNvSpPr>
            <a:spLocks noGrp="1"/>
          </p:cNvSpPr>
          <p:nvPr>
            <p:ph type="title" hasCustomPrompt="1"/>
          </p:nvPr>
        </p:nvSpPr>
        <p:spPr>
          <a:xfrm>
            <a:off x="216000" y="154800"/>
            <a:ext cx="11764800" cy="565200"/>
          </a:xfrm>
          <a:prstGeom prst="rect">
            <a:avLst/>
          </a:prstGeom>
        </p:spPr>
        <p:txBody>
          <a:bodyPr/>
          <a:lstStyle/>
          <a:p>
            <a:r>
              <a:rPr lang="en-GB" altLang="en-US" noProof="0" dirty="0"/>
              <a:t>CLICK TO EDIT MASTER TITLE STYLE</a:t>
            </a:r>
            <a:endParaRPr lang="en-GB" noProof="0" dirty="0"/>
          </a:p>
        </p:txBody>
      </p:sp>
      <p:sp>
        <p:nvSpPr>
          <p:cNvPr id="8" name="Text Box 58">
            <a:extLst>
              <a:ext uri="{FF2B5EF4-FFF2-40B4-BE49-F238E27FC236}">
                <a16:creationId xmlns:a16="http://schemas.microsoft.com/office/drawing/2014/main" id="{A14D042D-F60A-5B34-D3A0-073ADF340024}"/>
              </a:ext>
            </a:extLst>
          </p:cNvPr>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Tree>
    <p:extLst>
      <p:ext uri="{BB962C8B-B14F-4D97-AF65-F5344CB8AC3E}">
        <p14:creationId xmlns:p14="http://schemas.microsoft.com/office/powerpoint/2010/main" val="151162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SA50_Anniv_Blue_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23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CA55E71A-2ED7-DB52-B759-0DC9EDD1A0F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olo 1">
            <a:extLst>
              <a:ext uri="{FF2B5EF4-FFF2-40B4-BE49-F238E27FC236}">
                <a16:creationId xmlns:a16="http://schemas.microsoft.com/office/drawing/2014/main" id="{65DDE358-7574-B414-3F01-22AD56B0EEF0}"/>
              </a:ext>
            </a:extLst>
          </p:cNvPr>
          <p:cNvSpPr>
            <a:spLocks noGrp="1"/>
          </p:cNvSpPr>
          <p:nvPr>
            <p:ph type="title" hasCustomPrompt="1"/>
          </p:nvPr>
        </p:nvSpPr>
        <p:spPr>
          <a:xfrm>
            <a:off x="216000" y="154800"/>
            <a:ext cx="11764800" cy="565200"/>
          </a:xfrm>
          <a:prstGeom prst="rect">
            <a:avLst/>
          </a:prstGeom>
        </p:spPr>
        <p:txBody>
          <a:bodyPr/>
          <a:lstStyle/>
          <a:p>
            <a:r>
              <a:rPr lang="en-GB" altLang="en-US" noProof="0" dirty="0"/>
              <a:t>CLICK TO EDIT MASTER TITLE STYLE</a:t>
            </a:r>
            <a:endParaRPr lang="en-GB" noProof="0" dirty="0"/>
          </a:p>
        </p:txBody>
      </p:sp>
      <p:sp>
        <p:nvSpPr>
          <p:cNvPr id="8" name="Text Box 58">
            <a:extLst>
              <a:ext uri="{FF2B5EF4-FFF2-40B4-BE49-F238E27FC236}">
                <a16:creationId xmlns:a16="http://schemas.microsoft.com/office/drawing/2014/main" id="{A14D042D-F60A-5B34-D3A0-073ADF340024}"/>
              </a:ext>
            </a:extLst>
          </p:cNvPr>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Tree>
    <p:extLst>
      <p:ext uri="{BB962C8B-B14F-4D97-AF65-F5344CB8AC3E}">
        <p14:creationId xmlns:p14="http://schemas.microsoft.com/office/powerpoint/2010/main" val="775869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SA50_Anniv_BackCover">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D381E8C9-DFE0-7D0C-4837-B43217F06129}"/>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9" name="Text Placeholder 2">
            <a:extLst>
              <a:ext uri="{FF2B5EF4-FFF2-40B4-BE49-F238E27FC236}">
                <a16:creationId xmlns:a16="http://schemas.microsoft.com/office/drawing/2014/main" id="{DBBFDE30-7435-7B96-4AEA-2BC201DC3479}"/>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15910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5" name="Text Box 27">
            <a:extLst>
              <a:ext uri="{FF2B5EF4-FFF2-40B4-BE49-F238E27FC236}">
                <a16:creationId xmlns:a16="http://schemas.microsoft.com/office/drawing/2014/main" id="{F943744C-DB75-A176-C1CF-93025BC3C9DE}"/>
              </a:ext>
            </a:extLst>
          </p:cNvPr>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7" name="Text Box 58">
            <a:extLst>
              <a:ext uri="{FF2B5EF4-FFF2-40B4-BE49-F238E27FC236}">
                <a16:creationId xmlns:a16="http://schemas.microsoft.com/office/drawing/2014/main" id="{CDC77111-5742-DAB4-7948-1B0657A5F61D}"/>
              </a:ext>
            </a:extLst>
          </p:cNvPr>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8" name="Straight Connector 152">
            <a:extLst>
              <a:ext uri="{FF2B5EF4-FFF2-40B4-BE49-F238E27FC236}">
                <a16:creationId xmlns:a16="http://schemas.microsoft.com/office/drawing/2014/main" id="{8C5F85C4-8AB1-6C0E-5ECB-E0559CE1809D}"/>
              </a:ext>
            </a:extLst>
          </p:cNvPr>
          <p:cNvCxnSpPr>
            <a:cxnSpLocks/>
          </p:cNvCxnSpPr>
          <p:nvPr userDrawn="1"/>
        </p:nvCxnSpPr>
        <p:spPr>
          <a:xfrm>
            <a:off x="223200" y="4106871"/>
            <a:ext cx="73152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86652C-B0C4-549B-252D-9A67FD3BA4F0}"/>
              </a:ext>
            </a:extLst>
          </p:cNvPr>
          <p:cNvCxnSpPr>
            <a:cxnSpLocks/>
          </p:cNvCxnSpPr>
          <p:nvPr userDrawn="1"/>
        </p:nvCxnSpPr>
        <p:spPr>
          <a:xfrm>
            <a:off x="221435" y="6422971"/>
            <a:ext cx="4515665"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5">
            <a:extLst>
              <a:ext uri="{FF2B5EF4-FFF2-40B4-BE49-F238E27FC236}">
                <a16:creationId xmlns:a16="http://schemas.microsoft.com/office/drawing/2014/main" id="{51257D73-B335-EC11-A211-0A986EC1C2C4}"/>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13" name="Graphic 12">
            <a:extLst>
              <a:ext uri="{FF2B5EF4-FFF2-40B4-BE49-F238E27FC236}">
                <a16:creationId xmlns:a16="http://schemas.microsoft.com/office/drawing/2014/main" id="{0FD885B0-F95C-B11B-C06C-D22E588DCF4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6439212"/>
            <a:ext cx="9766542" cy="406262"/>
          </a:xfrm>
          <a:prstGeom prst="rect">
            <a:avLst/>
          </a:prstGeom>
        </p:spPr>
      </p:pic>
      <p:pic>
        <p:nvPicPr>
          <p:cNvPr id="15" name="Picture 14" descr="A logo with text and a star&#10;&#10;AI-generated content may be incorrect.">
            <a:extLst>
              <a:ext uri="{FF2B5EF4-FFF2-40B4-BE49-F238E27FC236}">
                <a16:creationId xmlns:a16="http://schemas.microsoft.com/office/drawing/2014/main" id="{1E28FC05-4725-C8DB-EFE3-03E41E865BD1}"/>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9599061" y="387056"/>
            <a:ext cx="2239548" cy="2239548"/>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1000"/>
                                        <p:tgtEl>
                                          <p:spTgt spid="11"/>
                                        </p:tgtEl>
                                      </p:cBhvr>
                                    </p:animEffect>
                                  </p:childTnLst>
                                </p:cTn>
                              </p:par>
                              <p:par>
                                <p:cTn id="8" presetID="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500" fill="hold"/>
                                        <p:tgtEl>
                                          <p:spTgt spid="13"/>
                                        </p:tgtEl>
                                        <p:attrNameLst>
                                          <p:attrName>ppt_x</p:attrName>
                                        </p:attrNameLst>
                                      </p:cBhvr>
                                      <p:tavLst>
                                        <p:tav tm="0">
                                          <p:val>
                                            <p:strVal val="0-#ppt_w/2"/>
                                          </p:val>
                                        </p:tav>
                                        <p:tav tm="100000">
                                          <p:val>
                                            <p:strVal val="#ppt_x"/>
                                          </p:val>
                                        </p:tav>
                                      </p:tavLst>
                                    </p:anim>
                                    <p:anim calcmode="lin" valueType="num">
                                      <p:cBhvr additive="base">
                                        <p:cTn id="11" dur="1500" fill="hold"/>
                                        <p:tgtEl>
                                          <p:spTgt spid="13"/>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8" presetClass="entr" presetSubtype="3"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upRigh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9766543" y="6527203"/>
            <a:ext cx="374984"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BAA02FAA-50DA-444F-99CF-9923B5FD5A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439212"/>
            <a:ext cx="9766542" cy="406262"/>
          </a:xfrm>
          <a:prstGeom prst="rect">
            <a:avLst/>
          </a:prstGeom>
        </p:spPr>
      </p:pic>
    </p:spTree>
    <p:extLst>
      <p:ext uri="{BB962C8B-B14F-4D97-AF65-F5344CB8AC3E}">
        <p14:creationId xmlns:p14="http://schemas.microsoft.com/office/powerpoint/2010/main" val="1990214747"/>
      </p:ext>
    </p:extLst>
  </p:cSld>
  <p:clrMap bg1="lt1" tx1="dk1" bg2="lt2" tx2="dk2" accent1="accent1" accent2="accent2" accent3="accent3" accent4="accent4" accent5="accent5" accent6="accent6" hlink="hlink" folHlink="folHlink"/>
  <p:sldLayoutIdLst>
    <p:sldLayoutId id="2147483987" r:id="rId1"/>
  </p:sldLayoutIdLst>
  <p:hf sldNum="0" hdr="0" dt="0"/>
  <p:txStyles>
    <p:title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9766543" y="6527203"/>
            <a:ext cx="374984"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BAA02FAA-50DA-444F-99CF-9923B5FD5A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439212"/>
            <a:ext cx="9766542" cy="406262"/>
          </a:xfrm>
          <a:prstGeom prst="rect">
            <a:avLst/>
          </a:prstGeom>
        </p:spPr>
      </p:pic>
    </p:spTree>
    <p:extLst>
      <p:ext uri="{BB962C8B-B14F-4D97-AF65-F5344CB8AC3E}">
        <p14:creationId xmlns:p14="http://schemas.microsoft.com/office/powerpoint/2010/main" val="670806996"/>
      </p:ext>
    </p:extLst>
  </p:cSld>
  <p:clrMap bg1="lt1" tx1="dk1" bg2="lt2" tx2="dk2" accent1="accent1" accent2="accent2" accent3="accent3" accent4="accent4" accent5="accent5" accent6="accent6" hlink="hlink" folHlink="folHlink"/>
  <p:sldLayoutIdLst>
    <p:sldLayoutId id="2147483995" r:id="rId1"/>
  </p:sldLayoutIdLst>
  <p:hf sldNum="0" hdr="0" dt="0"/>
  <p:txStyles>
    <p:title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9766543" y="6527203"/>
            <a:ext cx="374984"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BAA02FAA-50DA-444F-99CF-9923B5FD5A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439212"/>
            <a:ext cx="9766542" cy="406262"/>
          </a:xfrm>
          <a:prstGeom prst="rect">
            <a:avLst/>
          </a:prstGeom>
        </p:spPr>
      </p:pic>
    </p:spTree>
    <p:extLst>
      <p:ext uri="{BB962C8B-B14F-4D97-AF65-F5344CB8AC3E}">
        <p14:creationId xmlns:p14="http://schemas.microsoft.com/office/powerpoint/2010/main" val="3558340154"/>
      </p:ext>
    </p:extLst>
  </p:cSld>
  <p:clrMap bg1="lt1" tx1="dk1" bg2="lt2" tx2="dk2" accent1="accent1" accent2="accent2" accent3="accent3" accent4="accent4" accent5="accent5" accent6="accent6" hlink="hlink" folHlink="folHlink"/>
  <p:sldLayoutIdLst>
    <p:sldLayoutId id="2147483993"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9766543" y="6527203"/>
            <a:ext cx="374984"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BAA02FAA-50DA-444F-99CF-9923B5FD5A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439212"/>
            <a:ext cx="9766542" cy="406262"/>
          </a:xfrm>
          <a:prstGeom prst="rect">
            <a:avLst/>
          </a:prstGeom>
        </p:spPr>
      </p:pic>
    </p:spTree>
    <p:extLst>
      <p:ext uri="{BB962C8B-B14F-4D97-AF65-F5344CB8AC3E}">
        <p14:creationId xmlns:p14="http://schemas.microsoft.com/office/powerpoint/2010/main" val="84662420"/>
      </p:ext>
    </p:extLst>
  </p:cSld>
  <p:clrMap bg1="lt1" tx1="dk1" bg2="lt2" tx2="dk2" accent1="accent1" accent2="accent2" accent3="accent3" accent4="accent4" accent5="accent5" accent6="accent6" hlink="hlink" folHlink="folHlink"/>
  <p:sldLayoutIdLst>
    <p:sldLayoutId id="2147483997"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4EDF214D-1882-1B58-B02C-A29F555CAA65}"/>
              </a:ext>
            </a:extLst>
          </p:cNvPr>
          <p:cNvSpPr/>
          <p:nvPr userDrawn="1"/>
        </p:nvSpPr>
        <p:spPr>
          <a:xfrm flipH="1">
            <a:off x="4699115" y="2011304"/>
            <a:ext cx="2827109" cy="2819035"/>
          </a:xfrm>
          <a:prstGeom prst="rect">
            <a:avLst/>
          </a:prstGeom>
          <a:solidFill>
            <a:srgbClr val="11204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4" name="Subtitle 2">
            <a:extLst>
              <a:ext uri="{FF2B5EF4-FFF2-40B4-BE49-F238E27FC236}">
                <a16:creationId xmlns:a16="http://schemas.microsoft.com/office/drawing/2014/main" id="{DF5935EC-85F4-6080-170A-9705BA4E0091}"/>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7" name="Subtitle 2">
            <a:extLst>
              <a:ext uri="{FF2B5EF4-FFF2-40B4-BE49-F238E27FC236}">
                <a16:creationId xmlns:a16="http://schemas.microsoft.com/office/drawing/2014/main" id="{2E68D663-6728-F9DF-336B-E195AAE176C1}"/>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9" name="Rectangle 6">
            <a:extLst>
              <a:ext uri="{FF2B5EF4-FFF2-40B4-BE49-F238E27FC236}">
                <a16:creationId xmlns:a16="http://schemas.microsoft.com/office/drawing/2014/main" id="{57E6CC28-31B5-739A-A170-0365D40A6844}"/>
              </a:ext>
            </a:extLst>
          </p:cNvPr>
          <p:cNvSpPr txBox="1">
            <a:spLocks noChangeArrowheads="1"/>
          </p:cNvSpPr>
          <p:nvPr userDrawn="1"/>
        </p:nvSpPr>
        <p:spPr bwMode="auto">
          <a:xfrm>
            <a:off x="4740493" y="2059808"/>
            <a:ext cx="2737714" cy="2194560"/>
          </a:xfrm>
          <a:prstGeom prst="rect">
            <a:avLst/>
          </a:prstGeom>
          <a:noFill/>
          <a:ln>
            <a:noFill/>
          </a:ln>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a:lstStyle>
          <a:p>
            <a:pPr algn="l"/>
            <a:endParaRPr lang="en-US" sz="1800" b="0" kern="0" dirty="0">
              <a:solidFill>
                <a:schemeClr val="bg1"/>
              </a:solidFill>
            </a:endParaRPr>
          </a:p>
        </p:txBody>
      </p:sp>
      <p:sp>
        <p:nvSpPr>
          <p:cNvPr id="10" name="Rectangle 6">
            <a:extLst>
              <a:ext uri="{FF2B5EF4-FFF2-40B4-BE49-F238E27FC236}">
                <a16:creationId xmlns:a16="http://schemas.microsoft.com/office/drawing/2014/main" id="{03583B39-1F31-46FD-744B-6BD2EE682E5B}"/>
              </a:ext>
            </a:extLst>
          </p:cNvPr>
          <p:cNvSpPr txBox="1">
            <a:spLocks noChangeArrowheads="1"/>
          </p:cNvSpPr>
          <p:nvPr userDrawn="1"/>
        </p:nvSpPr>
        <p:spPr bwMode="auto">
          <a:xfrm>
            <a:off x="4740493" y="4322122"/>
            <a:ext cx="2737714" cy="452008"/>
          </a:xfrm>
          <a:prstGeom prst="rect">
            <a:avLst/>
          </a:prstGeom>
          <a:noFill/>
          <a:ln>
            <a:noFill/>
          </a:ln>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a:lstStyle>
          <a:p>
            <a:pPr algn="l"/>
            <a:endParaRPr lang="en-US" sz="1300" b="0" kern="0" dirty="0">
              <a:solidFill>
                <a:schemeClr val="bg1"/>
              </a:solidFill>
            </a:endParaRPr>
          </a:p>
        </p:txBody>
      </p:sp>
    </p:spTree>
    <p:extLst>
      <p:ext uri="{BB962C8B-B14F-4D97-AF65-F5344CB8AC3E}">
        <p14:creationId xmlns:p14="http://schemas.microsoft.com/office/powerpoint/2010/main" val="2049253593"/>
      </p:ext>
    </p:extLst>
  </p:cSld>
  <p:clrMap bg1="lt1" tx1="dk1" bg2="lt2" tx2="dk2" accent1="accent1" accent2="accent2" accent3="accent3" accent4="accent4" accent5="accent5" accent6="accent6" hlink="hlink" folHlink="folHlink"/>
  <p:sldLayoutIdLst>
    <p:sldLayoutId id="2147483989" r:id="rId1"/>
  </p:sldLayoutIdLst>
  <p:hf sldNum="0" hdr="0" dt="0"/>
  <p:txStyles>
    <p:title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2.pn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4.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4.jpe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2.png"/><Relationship Id="rId4" Type="http://schemas.openxmlformats.org/officeDocument/2006/relationships/image" Target="../media/image45.jpg"/></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oleObject" Target="../embeddings/oleObject1.bin"/><Relationship Id="rId4" Type="http://schemas.openxmlformats.org/officeDocument/2006/relationships/image" Target="../media/image26.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26CF976-9312-C95A-0FA6-9C0E6B9F7CAB}"/>
              </a:ext>
            </a:extLst>
          </p:cNvPr>
          <p:cNvSpPr>
            <a:spLocks noGrp="1"/>
          </p:cNvSpPr>
          <p:nvPr>
            <p:ph type="subTitle" idx="1"/>
          </p:nvPr>
        </p:nvSpPr>
        <p:spPr>
          <a:xfrm>
            <a:off x="147705" y="4417856"/>
            <a:ext cx="11831333" cy="1607556"/>
          </a:xfrm>
        </p:spPr>
        <p:txBody>
          <a:bodyPr/>
          <a:lstStyle/>
          <a:p>
            <a:pPr>
              <a:lnSpc>
                <a:spcPct val="100000"/>
              </a:lnSpc>
              <a:spcBef>
                <a:spcPts val="0"/>
              </a:spcBef>
            </a:pPr>
            <a:r>
              <a:rPr lang="en-US" dirty="0">
                <a:solidFill>
                  <a:srgbClr val="FFC000"/>
                </a:solidFill>
              </a:rPr>
              <a:t>Dr. Léo Farhat</a:t>
            </a:r>
          </a:p>
          <a:p>
            <a:pPr>
              <a:lnSpc>
                <a:spcPct val="100000"/>
              </a:lnSpc>
              <a:spcBef>
                <a:spcPts val="0"/>
              </a:spcBef>
            </a:pPr>
            <a:r>
              <a:rPr lang="en-US" dirty="0">
                <a:solidFill>
                  <a:srgbClr val="FFC000"/>
                </a:solidFill>
              </a:rPr>
              <a:t>Mr. Joaquín Jiménez</a:t>
            </a:r>
          </a:p>
          <a:p>
            <a:pPr>
              <a:lnSpc>
                <a:spcPct val="100000"/>
              </a:lnSpc>
              <a:spcBef>
                <a:spcPts val="0"/>
              </a:spcBef>
            </a:pPr>
            <a:r>
              <a:rPr lang="en-US" dirty="0"/>
              <a:t>EEE passive component experts</a:t>
            </a:r>
          </a:p>
          <a:p>
            <a:r>
              <a:rPr lang="en-US" dirty="0"/>
              <a:t>Components’ section TEC-EDC</a:t>
            </a:r>
          </a:p>
          <a:p>
            <a:r>
              <a:rPr lang="en-US" dirty="0"/>
              <a:t>14/10/2025</a:t>
            </a:r>
          </a:p>
        </p:txBody>
      </p:sp>
      <p:sp>
        <p:nvSpPr>
          <p:cNvPr id="3" name="Title 2">
            <a:extLst>
              <a:ext uri="{FF2B5EF4-FFF2-40B4-BE49-F238E27FC236}">
                <a16:creationId xmlns:a16="http://schemas.microsoft.com/office/drawing/2014/main" id="{5157F1F9-2848-F5C5-8107-774621162E4D}"/>
              </a:ext>
            </a:extLst>
          </p:cNvPr>
          <p:cNvSpPr>
            <a:spLocks noGrp="1"/>
          </p:cNvSpPr>
          <p:nvPr>
            <p:ph type="ctrTitle"/>
          </p:nvPr>
        </p:nvSpPr>
        <p:spPr>
          <a:xfrm>
            <a:off x="147704" y="3112908"/>
            <a:ext cx="8686733" cy="567399"/>
          </a:xfrm>
        </p:spPr>
        <p:txBody>
          <a:bodyPr/>
          <a:lstStyle/>
          <a:p>
            <a:r>
              <a:rPr lang="en-GB" dirty="0"/>
              <a:t>Development and Reliability </a:t>
            </a:r>
            <a:r>
              <a:rPr lang="en-GB" dirty="0" err="1"/>
              <a:t>assesment</a:t>
            </a:r>
            <a:r>
              <a:rPr lang="en-GB" dirty="0"/>
              <a:t> of High Data Rate cPCI Serial Space Connectors</a:t>
            </a:r>
            <a:br>
              <a:rPr lang="en-GB" dirty="0"/>
            </a:br>
            <a:endParaRPr lang="en-US" dirty="0"/>
          </a:p>
        </p:txBody>
      </p:sp>
    </p:spTree>
    <p:extLst>
      <p:ext uri="{BB962C8B-B14F-4D97-AF65-F5344CB8AC3E}">
        <p14:creationId xmlns:p14="http://schemas.microsoft.com/office/powerpoint/2010/main" val="2948040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CAD12B-FE86-7359-CE90-74FC996A630A}"/>
              </a:ext>
            </a:extLst>
          </p:cNvPr>
          <p:cNvSpPr>
            <a:spLocks noGrp="1"/>
          </p:cNvSpPr>
          <p:nvPr>
            <p:ph type="title"/>
          </p:nvPr>
        </p:nvSpPr>
        <p:spPr/>
        <p:txBody>
          <a:bodyPr/>
          <a:lstStyle/>
          <a:p>
            <a:r>
              <a:rPr lang="es-ES" sz="2800" dirty="0" err="1">
                <a:solidFill>
                  <a:schemeClr val="bg2">
                    <a:lumMod val="10000"/>
                  </a:schemeClr>
                </a:solidFill>
              </a:rPr>
              <a:t>Specification</a:t>
            </a:r>
            <a:r>
              <a:rPr lang="es-ES" sz="2800" dirty="0">
                <a:solidFill>
                  <a:schemeClr val="bg2">
                    <a:lumMod val="10000"/>
                  </a:schemeClr>
                </a:solidFill>
              </a:rPr>
              <a:t> &amp; </a:t>
            </a:r>
            <a:r>
              <a:rPr lang="es-ES" sz="2800" dirty="0" err="1">
                <a:solidFill>
                  <a:schemeClr val="bg2">
                    <a:lumMod val="10000"/>
                  </a:schemeClr>
                </a:solidFill>
              </a:rPr>
              <a:t>Challenges</a:t>
            </a:r>
            <a:endParaRPr lang="en-GB" sz="2800" dirty="0">
              <a:solidFill>
                <a:schemeClr val="bg2">
                  <a:lumMod val="10000"/>
                </a:schemeClr>
              </a:solidFill>
            </a:endParaRPr>
          </a:p>
        </p:txBody>
      </p:sp>
      <p:sp>
        <p:nvSpPr>
          <p:cNvPr id="4" name="TextBox 3">
            <a:extLst>
              <a:ext uri="{FF2B5EF4-FFF2-40B4-BE49-F238E27FC236}">
                <a16:creationId xmlns:a16="http://schemas.microsoft.com/office/drawing/2014/main" id="{E8C6BC3D-09F2-38E7-2287-978D031B26D3}"/>
              </a:ext>
            </a:extLst>
          </p:cNvPr>
          <p:cNvSpPr txBox="1"/>
          <p:nvPr/>
        </p:nvSpPr>
        <p:spPr>
          <a:xfrm>
            <a:off x="273049" y="823400"/>
            <a:ext cx="8672512" cy="2585323"/>
          </a:xfrm>
          <a:prstGeom prst="rect">
            <a:avLst/>
          </a:prstGeom>
          <a:noFill/>
        </p:spPr>
        <p:txBody>
          <a:bodyPr wrap="square">
            <a:spAutoFit/>
          </a:bodyPr>
          <a:lstStyle/>
          <a:p>
            <a:r>
              <a:rPr lang="en-GB" dirty="0">
                <a:solidFill>
                  <a:schemeClr val="bg2">
                    <a:lumMod val="10000"/>
                  </a:schemeClr>
                </a:solidFill>
              </a:rPr>
              <a:t>Known r</a:t>
            </a:r>
            <a:r>
              <a:rPr lang="en-GB" sz="1800" dirty="0">
                <a:solidFill>
                  <a:schemeClr val="bg2">
                    <a:lumMod val="10000"/>
                  </a:schemeClr>
                </a:solidFill>
              </a:rPr>
              <a:t>eliability issues related to the press-fit technologies:</a:t>
            </a:r>
          </a:p>
          <a:p>
            <a:endParaRPr lang="en-GB" dirty="0">
              <a:solidFill>
                <a:schemeClr val="bg2">
                  <a:lumMod val="10000"/>
                </a:schemeClr>
              </a:solidFill>
            </a:endParaRPr>
          </a:p>
          <a:p>
            <a:pPr marL="285750" indent="-285750">
              <a:buFont typeface="Arial" panose="020B0604020202020204" pitchFamily="34" charset="0"/>
              <a:buChar char="•"/>
            </a:pPr>
            <a:r>
              <a:rPr lang="en-GB" sz="1800" dirty="0">
                <a:solidFill>
                  <a:schemeClr val="bg2">
                    <a:lumMod val="10000"/>
                  </a:schemeClr>
                </a:solidFill>
              </a:rPr>
              <a:t>PCB Damage </a:t>
            </a:r>
            <a:r>
              <a:rPr lang="en-GB" dirty="0">
                <a:solidFill>
                  <a:schemeClr val="bg2">
                    <a:lumMod val="10000"/>
                  </a:schemeClr>
                </a:solidFill>
              </a:rPr>
              <a:t>due to the </a:t>
            </a:r>
            <a:r>
              <a:rPr lang="en-CA" dirty="0">
                <a:solidFill>
                  <a:schemeClr val="bg2">
                    <a:lumMod val="10000"/>
                  </a:schemeClr>
                </a:solidFill>
              </a:rPr>
              <a:t>fretting of the plating materials (corrosion wear) or cracks in PCB and pins materials, due to the relative movement of the press-fit pins inside the PCB.</a:t>
            </a:r>
          </a:p>
          <a:p>
            <a:pPr marL="285750" indent="-285750">
              <a:buFont typeface="Arial" panose="020B0604020202020204" pitchFamily="34" charset="0"/>
              <a:buChar char="•"/>
            </a:pPr>
            <a:endParaRPr lang="en-CA" dirty="0">
              <a:solidFill>
                <a:schemeClr val="bg2">
                  <a:lumMod val="10000"/>
                </a:schemeClr>
              </a:solidFill>
            </a:endParaRPr>
          </a:p>
          <a:p>
            <a:pPr marL="285750" indent="-285750">
              <a:buFont typeface="Arial" panose="020B0604020202020204" pitchFamily="34" charset="0"/>
              <a:buChar char="•"/>
            </a:pPr>
            <a:r>
              <a:rPr lang="en-GB" dirty="0">
                <a:solidFill>
                  <a:schemeClr val="bg2">
                    <a:lumMod val="10000"/>
                  </a:schemeClr>
                </a:solidFill>
              </a:rPr>
              <a:t>Growth of dendrites tin whiskers on pins with pure tin are also considered as delayed failures!</a:t>
            </a:r>
          </a:p>
          <a:p>
            <a:pPr marL="285750" indent="-285750">
              <a:buFont typeface="Arial" panose="020B0604020202020204" pitchFamily="34" charset="0"/>
              <a:buChar char="•"/>
            </a:pPr>
            <a:endParaRPr lang="en-GB" sz="1800" dirty="0">
              <a:solidFill>
                <a:schemeClr val="bg2">
                  <a:lumMod val="10000"/>
                </a:schemeClr>
              </a:solidFill>
            </a:endParaRPr>
          </a:p>
        </p:txBody>
      </p:sp>
      <p:pic>
        <p:nvPicPr>
          <p:cNvPr id="5" name="Picture 2" descr="Connector Press Fit with SensiPress Technology | TE Connectivity">
            <a:extLst>
              <a:ext uri="{FF2B5EF4-FFF2-40B4-BE49-F238E27FC236}">
                <a16:creationId xmlns:a16="http://schemas.microsoft.com/office/drawing/2014/main" id="{5FA52EC4-08E7-7D4E-F263-C4173A5BE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3475" y="1074974"/>
            <a:ext cx="2080204" cy="19833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5CAF5D-7C69-4D46-ADD5-E5C58F08B601}"/>
              </a:ext>
            </a:extLst>
          </p:cNvPr>
          <p:cNvSpPr txBox="1"/>
          <p:nvPr/>
        </p:nvSpPr>
        <p:spPr>
          <a:xfrm>
            <a:off x="201711" y="5169890"/>
            <a:ext cx="11950600" cy="923330"/>
          </a:xfrm>
          <a:prstGeom prst="rect">
            <a:avLst/>
          </a:prstGeom>
          <a:noFill/>
        </p:spPr>
        <p:txBody>
          <a:bodyPr wrap="square">
            <a:spAutoFit/>
          </a:bodyPr>
          <a:lstStyle/>
          <a:p>
            <a:endParaRPr lang="en-CA" sz="1800" dirty="0">
              <a:highlight>
                <a:srgbClr val="FFFF00"/>
              </a:highlight>
            </a:endParaRPr>
          </a:p>
          <a:p>
            <a:endParaRPr lang="en-CA" dirty="0">
              <a:highlight>
                <a:srgbClr val="FFFF00"/>
              </a:highlight>
            </a:endParaRPr>
          </a:p>
          <a:p>
            <a:r>
              <a:rPr lang="en-CA" dirty="0">
                <a:solidFill>
                  <a:schemeClr val="bg2">
                    <a:lumMod val="10000"/>
                  </a:schemeClr>
                </a:solidFill>
              </a:rPr>
              <a:t>This leads to an increase in contact resistance, thus a drastic decrease of the data rate! </a:t>
            </a:r>
            <a:endParaRPr lang="en-GB" dirty="0"/>
          </a:p>
        </p:txBody>
      </p:sp>
      <p:pic>
        <p:nvPicPr>
          <p:cNvPr id="7" name="Picture 6">
            <a:extLst>
              <a:ext uri="{FF2B5EF4-FFF2-40B4-BE49-F238E27FC236}">
                <a16:creationId xmlns:a16="http://schemas.microsoft.com/office/drawing/2014/main" id="{7A35B678-AD86-CCC0-EA6D-CAC4EAC17015}"/>
              </a:ext>
            </a:extLst>
          </p:cNvPr>
          <p:cNvPicPr>
            <a:picLocks noChangeAspect="1"/>
          </p:cNvPicPr>
          <p:nvPr/>
        </p:nvPicPr>
        <p:blipFill>
          <a:blip r:embed="rId3"/>
          <a:stretch>
            <a:fillRect/>
          </a:stretch>
        </p:blipFill>
        <p:spPr>
          <a:xfrm>
            <a:off x="571765" y="3408725"/>
            <a:ext cx="1947578" cy="1947578"/>
          </a:xfrm>
          <a:prstGeom prst="rect">
            <a:avLst/>
          </a:prstGeom>
        </p:spPr>
      </p:pic>
      <p:pic>
        <p:nvPicPr>
          <p:cNvPr id="8" name="Picture 7">
            <a:extLst>
              <a:ext uri="{FF2B5EF4-FFF2-40B4-BE49-F238E27FC236}">
                <a16:creationId xmlns:a16="http://schemas.microsoft.com/office/drawing/2014/main" id="{715E6616-9CDC-6CDD-9FA8-DC1467929C32}"/>
              </a:ext>
            </a:extLst>
          </p:cNvPr>
          <p:cNvPicPr>
            <a:picLocks noChangeAspect="1"/>
          </p:cNvPicPr>
          <p:nvPr/>
        </p:nvPicPr>
        <p:blipFill rotWithShape="1">
          <a:blip r:embed="rId4"/>
          <a:srcRect l="45886"/>
          <a:stretch/>
        </p:blipFill>
        <p:spPr>
          <a:xfrm>
            <a:off x="2816004" y="3408725"/>
            <a:ext cx="2431781" cy="1947578"/>
          </a:xfrm>
          <a:prstGeom prst="rect">
            <a:avLst/>
          </a:prstGeom>
        </p:spPr>
      </p:pic>
      <p:pic>
        <p:nvPicPr>
          <p:cNvPr id="9" name="Picture 8">
            <a:extLst>
              <a:ext uri="{FF2B5EF4-FFF2-40B4-BE49-F238E27FC236}">
                <a16:creationId xmlns:a16="http://schemas.microsoft.com/office/drawing/2014/main" id="{404D2D1D-C24A-3DDA-BE76-129712F00DDD}"/>
              </a:ext>
            </a:extLst>
          </p:cNvPr>
          <p:cNvPicPr>
            <a:picLocks noChangeAspect="1"/>
          </p:cNvPicPr>
          <p:nvPr/>
        </p:nvPicPr>
        <p:blipFill rotWithShape="1">
          <a:blip r:embed="rId5"/>
          <a:srcRect l="50138" t="1762" r="1731" b="5419"/>
          <a:stretch/>
        </p:blipFill>
        <p:spPr>
          <a:xfrm>
            <a:off x="5448972" y="3408723"/>
            <a:ext cx="2608263" cy="1947579"/>
          </a:xfrm>
          <a:prstGeom prst="rect">
            <a:avLst/>
          </a:prstGeom>
        </p:spPr>
      </p:pic>
      <p:pic>
        <p:nvPicPr>
          <p:cNvPr id="10" name="Picture 9">
            <a:extLst>
              <a:ext uri="{FF2B5EF4-FFF2-40B4-BE49-F238E27FC236}">
                <a16:creationId xmlns:a16="http://schemas.microsoft.com/office/drawing/2014/main" id="{D88868DF-00F7-D343-F700-FAA643EED4A9}"/>
              </a:ext>
            </a:extLst>
          </p:cNvPr>
          <p:cNvPicPr>
            <a:picLocks noChangeAspect="1"/>
          </p:cNvPicPr>
          <p:nvPr/>
        </p:nvPicPr>
        <p:blipFill>
          <a:blip r:embed="rId6"/>
          <a:stretch>
            <a:fillRect/>
          </a:stretch>
        </p:blipFill>
        <p:spPr>
          <a:xfrm>
            <a:off x="8169588" y="3109997"/>
            <a:ext cx="3568966" cy="2246305"/>
          </a:xfrm>
          <a:prstGeom prst="rect">
            <a:avLst/>
          </a:prstGeom>
        </p:spPr>
      </p:pic>
    </p:spTree>
    <p:extLst>
      <p:ext uri="{BB962C8B-B14F-4D97-AF65-F5344CB8AC3E}">
        <p14:creationId xmlns:p14="http://schemas.microsoft.com/office/powerpoint/2010/main" val="302930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BBF4E-65CB-964C-A4FA-2210F524226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674222-D100-6481-E3FE-8891704CDAD4}"/>
              </a:ext>
            </a:extLst>
          </p:cNvPr>
          <p:cNvSpPr>
            <a:spLocks noGrp="1"/>
          </p:cNvSpPr>
          <p:nvPr>
            <p:ph idx="1"/>
          </p:nvPr>
        </p:nvSpPr>
        <p:spPr/>
        <p:txBody>
          <a:bodyPr/>
          <a:lstStyle/>
          <a:p>
            <a:r>
              <a:rPr lang="en-GB" altLang="en-US" sz="3200" dirty="0">
                <a:solidFill>
                  <a:schemeClr val="bg2">
                    <a:lumMod val="10000"/>
                  </a:schemeClr>
                </a:solidFill>
                <a:latin typeface="Century Gothic" panose="020B0502020202020204" pitchFamily="34" charset="0"/>
              </a:rPr>
              <a:t>Background &amp; Rationale</a:t>
            </a:r>
          </a:p>
          <a:p>
            <a:endParaRPr lang="en-GB" sz="2000" dirty="0">
              <a:solidFill>
                <a:schemeClr val="bg2">
                  <a:lumMod val="75000"/>
                </a:schemeClr>
              </a:solidFill>
              <a:latin typeface="Century Gothic" panose="020B0502020202020204" pitchFamily="34" charset="0"/>
            </a:endParaRPr>
          </a:p>
          <a:p>
            <a:r>
              <a:rPr lang="en-GB" altLang="en-US" sz="3200" dirty="0">
                <a:solidFill>
                  <a:schemeClr val="bg2">
                    <a:lumMod val="10000"/>
                  </a:schemeClr>
                </a:solidFill>
                <a:latin typeface="Century Gothic" panose="020B0502020202020204" pitchFamily="34" charset="0"/>
              </a:rPr>
              <a:t>Specification &amp; Challenges</a:t>
            </a:r>
          </a:p>
          <a:p>
            <a:endParaRPr lang="en-GB" sz="2000" dirty="0">
              <a:solidFill>
                <a:schemeClr val="bg2">
                  <a:lumMod val="75000"/>
                </a:schemeClr>
              </a:solidFill>
              <a:latin typeface="Century Gothic" panose="020B0502020202020204" pitchFamily="34" charset="0"/>
            </a:endParaRPr>
          </a:p>
          <a:p>
            <a:r>
              <a:rPr lang="en-GB" altLang="en-US" sz="3200" b="1" dirty="0">
                <a:solidFill>
                  <a:schemeClr val="bg2">
                    <a:lumMod val="10000"/>
                  </a:schemeClr>
                </a:solidFill>
                <a:latin typeface="Century Gothic" panose="020B0502020202020204" pitchFamily="34" charset="0"/>
              </a:rPr>
              <a:t>On-going Activities</a:t>
            </a:r>
          </a:p>
          <a:p>
            <a:endParaRPr lang="en-GB" sz="2000" dirty="0">
              <a:solidFill>
                <a:schemeClr val="bg2">
                  <a:lumMod val="75000"/>
                </a:schemeClr>
              </a:solidFill>
              <a:latin typeface="Century Gothic" panose="020B0502020202020204" pitchFamily="34" charset="0"/>
            </a:endParaRPr>
          </a:p>
          <a:p>
            <a:r>
              <a:rPr lang="en-GB" sz="3200" dirty="0">
                <a:solidFill>
                  <a:schemeClr val="bg2">
                    <a:lumMod val="10000"/>
                  </a:schemeClr>
                </a:solidFill>
                <a:latin typeface="Century Gothic" panose="020B0502020202020204" pitchFamily="34" charset="0"/>
              </a:rPr>
              <a:t>Conclusion</a:t>
            </a:r>
          </a:p>
          <a:p>
            <a:endParaRPr lang="en-US" dirty="0"/>
          </a:p>
        </p:txBody>
      </p:sp>
    </p:spTree>
    <p:extLst>
      <p:ext uri="{BB962C8B-B14F-4D97-AF65-F5344CB8AC3E}">
        <p14:creationId xmlns:p14="http://schemas.microsoft.com/office/powerpoint/2010/main" val="904372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5EFA9-B9BC-5CFE-6167-1646F2139E20}"/>
            </a:ext>
          </a:extLst>
        </p:cNvPr>
        <p:cNvGrpSpPr/>
        <p:nvPr/>
      </p:nvGrpSpPr>
      <p:grpSpPr>
        <a:xfrm>
          <a:off x="0" y="0"/>
          <a:ext cx="0" cy="0"/>
          <a:chOff x="0" y="0"/>
          <a:chExt cx="0" cy="0"/>
        </a:xfrm>
      </p:grpSpPr>
      <p:pic>
        <p:nvPicPr>
          <p:cNvPr id="13" name="Picture 2">
            <a:extLst>
              <a:ext uri="{FF2B5EF4-FFF2-40B4-BE49-F238E27FC236}">
                <a16:creationId xmlns:a16="http://schemas.microsoft.com/office/drawing/2014/main" id="{46840657-9B1A-94D6-891A-3DF58FF47853}"/>
              </a:ext>
            </a:extLst>
          </p:cNvPr>
          <p:cNvPicPr>
            <a:picLocks noChangeAspect="1"/>
          </p:cNvPicPr>
          <p:nvPr/>
        </p:nvPicPr>
        <p:blipFill>
          <a:blip r:embed="rId2"/>
          <a:stretch>
            <a:fillRect/>
          </a:stretch>
        </p:blipFill>
        <p:spPr>
          <a:xfrm>
            <a:off x="61397" y="3549797"/>
            <a:ext cx="1507267" cy="692504"/>
          </a:xfrm>
          <a:prstGeom prst="rect">
            <a:avLst/>
          </a:prstGeom>
        </p:spPr>
      </p:pic>
      <p:pic>
        <p:nvPicPr>
          <p:cNvPr id="15" name="Picture 14">
            <a:extLst>
              <a:ext uri="{FF2B5EF4-FFF2-40B4-BE49-F238E27FC236}">
                <a16:creationId xmlns:a16="http://schemas.microsoft.com/office/drawing/2014/main" id="{D5FD7AA2-28E2-5E12-9E1F-4ADBC0BEDF5A}"/>
              </a:ext>
            </a:extLst>
          </p:cNvPr>
          <p:cNvPicPr>
            <a:picLocks noChangeAspect="1"/>
          </p:cNvPicPr>
          <p:nvPr/>
        </p:nvPicPr>
        <p:blipFill>
          <a:blip r:embed="rId3"/>
          <a:srcRect l="47898"/>
          <a:stretch>
            <a:fillRect/>
          </a:stretch>
        </p:blipFill>
        <p:spPr>
          <a:xfrm>
            <a:off x="1652023" y="2907039"/>
            <a:ext cx="1975246" cy="1646778"/>
          </a:xfrm>
          <a:prstGeom prst="rect">
            <a:avLst/>
          </a:prstGeom>
        </p:spPr>
      </p:pic>
      <p:pic>
        <p:nvPicPr>
          <p:cNvPr id="16" name="Picture 15">
            <a:extLst>
              <a:ext uri="{FF2B5EF4-FFF2-40B4-BE49-F238E27FC236}">
                <a16:creationId xmlns:a16="http://schemas.microsoft.com/office/drawing/2014/main" id="{5EB3952F-FD0F-C0F8-224F-CB342339E6D0}"/>
              </a:ext>
            </a:extLst>
          </p:cNvPr>
          <p:cNvPicPr>
            <a:picLocks noChangeAspect="1"/>
          </p:cNvPicPr>
          <p:nvPr/>
        </p:nvPicPr>
        <p:blipFill>
          <a:blip r:embed="rId3"/>
          <a:srcRect r="53076" b="8561"/>
          <a:stretch>
            <a:fillRect/>
          </a:stretch>
        </p:blipFill>
        <p:spPr>
          <a:xfrm>
            <a:off x="1547809" y="4582428"/>
            <a:ext cx="1778940" cy="1505799"/>
          </a:xfrm>
          <a:prstGeom prst="rect">
            <a:avLst/>
          </a:prstGeom>
        </p:spPr>
      </p:pic>
      <p:sp>
        <p:nvSpPr>
          <p:cNvPr id="2" name="Content Placeholder 1">
            <a:extLst>
              <a:ext uri="{FF2B5EF4-FFF2-40B4-BE49-F238E27FC236}">
                <a16:creationId xmlns:a16="http://schemas.microsoft.com/office/drawing/2014/main" id="{ADB145F8-E9AF-C8A0-4A7A-67DDE3DC00A1}"/>
              </a:ext>
            </a:extLst>
          </p:cNvPr>
          <p:cNvSpPr>
            <a:spLocks noGrp="1"/>
          </p:cNvSpPr>
          <p:nvPr>
            <p:ph idx="1"/>
          </p:nvPr>
        </p:nvSpPr>
        <p:spPr>
          <a:xfrm>
            <a:off x="218262" y="882000"/>
            <a:ext cx="11840388" cy="5230042"/>
          </a:xfrm>
        </p:spPr>
        <p:txBody>
          <a:bodyPr/>
          <a:lstStyle/>
          <a:p>
            <a:pPr marL="357188" indent="-357188">
              <a:buFont typeface="+mj-lt"/>
              <a:buAutoNum type="arabicPeriod"/>
            </a:pPr>
            <a:r>
              <a:rPr lang="en-GB" b="1" dirty="0">
                <a:solidFill>
                  <a:schemeClr val="bg2">
                    <a:lumMod val="10000"/>
                  </a:schemeClr>
                </a:solidFill>
              </a:rPr>
              <a:t>TDE</a:t>
            </a:r>
            <a:r>
              <a:rPr lang="en-GB" dirty="0">
                <a:solidFill>
                  <a:schemeClr val="bg2">
                    <a:lumMod val="10000"/>
                  </a:schemeClr>
                </a:solidFill>
              </a:rPr>
              <a:t>: </a:t>
            </a:r>
            <a:r>
              <a:rPr lang="en-GB" altLang="en-US" dirty="0">
                <a:solidFill>
                  <a:schemeClr val="bg2">
                    <a:lumMod val="10000"/>
                  </a:schemeClr>
                </a:solidFill>
              </a:rPr>
              <a:t>Procurement and Reliability Assessment of High Data Rate Press-Fit cPCI SS connectors:                  </a:t>
            </a:r>
            <a:r>
              <a:rPr lang="en-GB" dirty="0">
                <a:solidFill>
                  <a:schemeClr val="bg2">
                    <a:lumMod val="10000"/>
                  </a:schemeClr>
                </a:solidFill>
              </a:rPr>
              <a:t>AIRMAX (</a:t>
            </a:r>
            <a:r>
              <a:rPr lang="en-GB" dirty="0">
                <a:solidFill>
                  <a:schemeClr val="tx1">
                    <a:lumMod val="75000"/>
                    <a:lumOff val="25000"/>
                  </a:schemeClr>
                </a:solidFill>
              </a:rPr>
              <a:t>Amphenol) </a:t>
            </a:r>
            <a:r>
              <a:rPr lang="en-GB" altLang="en-US" dirty="0">
                <a:solidFill>
                  <a:schemeClr val="bg2">
                    <a:lumMod val="10000"/>
                  </a:schemeClr>
                </a:solidFill>
              </a:rPr>
              <a:t>and</a:t>
            </a:r>
            <a:r>
              <a:rPr lang="en-GB" dirty="0">
                <a:solidFill>
                  <a:schemeClr val="tx1">
                    <a:lumMod val="75000"/>
                    <a:lumOff val="25000"/>
                  </a:schemeClr>
                </a:solidFill>
              </a:rPr>
              <a:t> </a:t>
            </a:r>
            <a:r>
              <a:rPr lang="en-GB" altLang="en-US" dirty="0">
                <a:solidFill>
                  <a:schemeClr val="bg2">
                    <a:lumMod val="10000"/>
                  </a:schemeClr>
                </a:solidFill>
              </a:rPr>
              <a:t>HYPERBITS</a:t>
            </a:r>
            <a:r>
              <a:rPr lang="en-GB" dirty="0">
                <a:solidFill>
                  <a:schemeClr val="tx1">
                    <a:lumMod val="75000"/>
                    <a:lumOff val="25000"/>
                  </a:schemeClr>
                </a:solidFill>
              </a:rPr>
              <a:t> (Performance Interconnect)</a:t>
            </a:r>
            <a:r>
              <a:rPr lang="en-GB" dirty="0"/>
              <a:t> </a:t>
            </a:r>
            <a:r>
              <a:rPr lang="en-GB" dirty="0">
                <a:solidFill>
                  <a:schemeClr val="bg2">
                    <a:lumMod val="10000"/>
                  </a:schemeClr>
                </a:solidFill>
              </a:rPr>
              <a:t>(ALTER TECHNOLOGY SPAIN)</a:t>
            </a:r>
          </a:p>
          <a:p>
            <a:pPr marL="342900" indent="-342900">
              <a:buFont typeface="+mj-lt"/>
              <a:buAutoNum type="arabicPeriod"/>
            </a:pPr>
            <a:r>
              <a:rPr lang="en-GB" b="1" dirty="0">
                <a:solidFill>
                  <a:schemeClr val="bg2">
                    <a:lumMod val="10000"/>
                  </a:schemeClr>
                </a:solidFill>
              </a:rPr>
              <a:t>ARTES</a:t>
            </a:r>
            <a:r>
              <a:rPr lang="en-GB" dirty="0">
                <a:solidFill>
                  <a:schemeClr val="bg2">
                    <a:lumMod val="10000"/>
                  </a:schemeClr>
                </a:solidFill>
              </a:rPr>
              <a:t>: Board to Board Interconnections for High Data Rate applications (AXON’ cable)</a:t>
            </a:r>
          </a:p>
          <a:p>
            <a:pPr marL="342900" indent="-342900">
              <a:buFont typeface="+mj-lt"/>
              <a:buAutoNum type="arabicPeriod"/>
            </a:pPr>
            <a:r>
              <a:rPr lang="en-GB" altLang="en-US" b="1" dirty="0" err="1">
                <a:solidFill>
                  <a:schemeClr val="bg2">
                    <a:lumMod val="10000"/>
                  </a:schemeClr>
                </a:solidFill>
              </a:rPr>
              <a:t>TDE</a:t>
            </a:r>
            <a:r>
              <a:rPr lang="en-GB" altLang="en-US" dirty="0" err="1">
                <a:solidFill>
                  <a:schemeClr val="bg2">
                    <a:lumMod val="10000"/>
                  </a:schemeClr>
                </a:solidFill>
              </a:rPr>
              <a:t>:High</a:t>
            </a:r>
            <a:r>
              <a:rPr lang="en-GB" altLang="en-US" dirty="0">
                <a:solidFill>
                  <a:schemeClr val="bg2">
                    <a:lumMod val="10000"/>
                  </a:schemeClr>
                </a:solidFill>
              </a:rPr>
              <a:t> Density Modular Electrical Interconnections for High Data Rate Applications </a:t>
            </a:r>
            <a:r>
              <a:rPr lang="en-US" altLang="en-US" dirty="0">
                <a:solidFill>
                  <a:schemeClr val="bg2">
                    <a:lumMod val="10000"/>
                  </a:schemeClr>
                </a:solidFill>
              </a:rPr>
              <a:t>(Performance Interconnect &amp; ALTER TECHNOLOGY FRANCE)</a:t>
            </a:r>
          </a:p>
          <a:p>
            <a:endParaRPr lang="en-US" dirty="0"/>
          </a:p>
          <a:p>
            <a:endParaRPr lang="en-US" dirty="0"/>
          </a:p>
          <a:p>
            <a:endParaRPr lang="en-US" dirty="0"/>
          </a:p>
        </p:txBody>
      </p:sp>
      <p:sp>
        <p:nvSpPr>
          <p:cNvPr id="3" name="Title 2">
            <a:extLst>
              <a:ext uri="{FF2B5EF4-FFF2-40B4-BE49-F238E27FC236}">
                <a16:creationId xmlns:a16="http://schemas.microsoft.com/office/drawing/2014/main" id="{E288DBA4-A183-0806-65CD-CD499B49AE93}"/>
              </a:ext>
            </a:extLst>
          </p:cNvPr>
          <p:cNvSpPr>
            <a:spLocks noGrp="1"/>
          </p:cNvSpPr>
          <p:nvPr>
            <p:ph type="title"/>
          </p:nvPr>
        </p:nvSpPr>
        <p:spPr/>
        <p:txBody>
          <a:bodyPr/>
          <a:lstStyle/>
          <a:p>
            <a:r>
              <a:rPr lang="en-US"/>
              <a:t>ON-GOING ESA R&amp;D </a:t>
            </a:r>
            <a:r>
              <a:rPr lang="en-US" dirty="0"/>
              <a:t>ACTIVITIES</a:t>
            </a:r>
          </a:p>
        </p:txBody>
      </p:sp>
      <p:pic>
        <p:nvPicPr>
          <p:cNvPr id="6" name="Picture 5">
            <a:extLst>
              <a:ext uri="{FF2B5EF4-FFF2-40B4-BE49-F238E27FC236}">
                <a16:creationId xmlns:a16="http://schemas.microsoft.com/office/drawing/2014/main" id="{1C7E6AD9-A1EC-6DFA-B716-B3B969FFAC87}"/>
              </a:ext>
            </a:extLst>
          </p:cNvPr>
          <p:cNvPicPr>
            <a:picLocks noChangeAspect="1"/>
          </p:cNvPicPr>
          <p:nvPr/>
        </p:nvPicPr>
        <p:blipFill>
          <a:blip r:embed="rId4"/>
          <a:stretch>
            <a:fillRect/>
          </a:stretch>
        </p:blipFill>
        <p:spPr>
          <a:xfrm>
            <a:off x="5216357" y="2771787"/>
            <a:ext cx="1655610" cy="1114277"/>
          </a:xfrm>
          <a:prstGeom prst="rect">
            <a:avLst/>
          </a:prstGeom>
        </p:spPr>
      </p:pic>
      <p:pic>
        <p:nvPicPr>
          <p:cNvPr id="7" name="Picture 6">
            <a:extLst>
              <a:ext uri="{FF2B5EF4-FFF2-40B4-BE49-F238E27FC236}">
                <a16:creationId xmlns:a16="http://schemas.microsoft.com/office/drawing/2014/main" id="{8115CECF-B5B9-12D6-A62C-2D435AE2D190}"/>
              </a:ext>
            </a:extLst>
          </p:cNvPr>
          <p:cNvPicPr>
            <a:picLocks noChangeAspect="1"/>
          </p:cNvPicPr>
          <p:nvPr/>
        </p:nvPicPr>
        <p:blipFill>
          <a:blip r:embed="rId5"/>
          <a:stretch>
            <a:fillRect/>
          </a:stretch>
        </p:blipFill>
        <p:spPr>
          <a:xfrm>
            <a:off x="5206545" y="3920585"/>
            <a:ext cx="1672635" cy="1342737"/>
          </a:xfrm>
          <a:prstGeom prst="rect">
            <a:avLst/>
          </a:prstGeom>
        </p:spPr>
      </p:pic>
      <p:pic>
        <p:nvPicPr>
          <p:cNvPr id="8" name="Graphic 7">
            <a:extLst>
              <a:ext uri="{FF2B5EF4-FFF2-40B4-BE49-F238E27FC236}">
                <a16:creationId xmlns:a16="http://schemas.microsoft.com/office/drawing/2014/main" id="{D86A2E81-ECEF-6C7A-06C3-9B07FD43B7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66800" y="3522981"/>
            <a:ext cx="1524733" cy="599820"/>
          </a:xfrm>
          <a:prstGeom prst="rect">
            <a:avLst/>
          </a:prstGeom>
        </p:spPr>
      </p:pic>
      <p:pic>
        <p:nvPicPr>
          <p:cNvPr id="9" name="Picture 8" descr="A black and white logo&#10;&#10;AI-generated content may be incorrect.">
            <a:extLst>
              <a:ext uri="{FF2B5EF4-FFF2-40B4-BE49-F238E27FC236}">
                <a16:creationId xmlns:a16="http://schemas.microsoft.com/office/drawing/2014/main" id="{4DCAF4AF-E7FC-F311-0AB6-B49583BD353D}"/>
              </a:ext>
            </a:extLst>
          </p:cNvPr>
          <p:cNvPicPr>
            <a:picLocks noChangeAspect="1"/>
          </p:cNvPicPr>
          <p:nvPr/>
        </p:nvPicPr>
        <p:blipFill>
          <a:blip r:embed="rId8" cstate="print">
            <a:extLst>
              <a:ext uri="{28A0092B-C50C-407E-A947-70E740481C1C}">
                <a14:useLocalDpi xmlns:a14="http://schemas.microsoft.com/office/drawing/2010/main" val="0"/>
              </a:ext>
            </a:extLst>
          </a:blip>
          <a:srcRect t="7715" b="7651"/>
          <a:stretch>
            <a:fillRect/>
          </a:stretch>
        </p:blipFill>
        <p:spPr>
          <a:xfrm>
            <a:off x="10665371" y="4260111"/>
            <a:ext cx="1485458" cy="900554"/>
          </a:xfrm>
          <a:prstGeom prst="rect">
            <a:avLst/>
          </a:prstGeom>
        </p:spPr>
      </p:pic>
      <p:pic>
        <p:nvPicPr>
          <p:cNvPr id="10" name="Picture 9" descr="A green and gold circuit board&#10;&#10;AI-generated content may be incorrect.">
            <a:extLst>
              <a:ext uri="{FF2B5EF4-FFF2-40B4-BE49-F238E27FC236}">
                <a16:creationId xmlns:a16="http://schemas.microsoft.com/office/drawing/2014/main" id="{BC358848-C791-BDA7-444C-D9B5FAD02B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1029" y="4260111"/>
            <a:ext cx="1865636" cy="1680716"/>
          </a:xfrm>
          <a:prstGeom prst="rect">
            <a:avLst/>
          </a:prstGeom>
        </p:spPr>
      </p:pic>
      <p:pic>
        <p:nvPicPr>
          <p:cNvPr id="11" name="Picture 10">
            <a:extLst>
              <a:ext uri="{FF2B5EF4-FFF2-40B4-BE49-F238E27FC236}">
                <a16:creationId xmlns:a16="http://schemas.microsoft.com/office/drawing/2014/main" id="{82203563-B7CA-5D9C-F571-ECFC4EBD96DA}"/>
              </a:ext>
            </a:extLst>
          </p:cNvPr>
          <p:cNvPicPr>
            <a:picLocks noChangeAspect="1"/>
          </p:cNvPicPr>
          <p:nvPr/>
        </p:nvPicPr>
        <p:blipFill>
          <a:blip r:embed="rId10"/>
          <a:stretch>
            <a:fillRect/>
          </a:stretch>
        </p:blipFill>
        <p:spPr>
          <a:xfrm>
            <a:off x="8691028" y="2830654"/>
            <a:ext cx="1865637" cy="1384652"/>
          </a:xfrm>
          <a:prstGeom prst="rect">
            <a:avLst/>
          </a:prstGeom>
        </p:spPr>
      </p:pic>
      <p:pic>
        <p:nvPicPr>
          <p:cNvPr id="12" name="Picture 11" descr="Axon logo">
            <a:extLst>
              <a:ext uri="{FF2B5EF4-FFF2-40B4-BE49-F238E27FC236}">
                <a16:creationId xmlns:a16="http://schemas.microsoft.com/office/drawing/2014/main" id="{5F38CEB5-0A79-5A92-AD72-BDF15DD9E7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8736" y="5173251"/>
            <a:ext cx="4291995" cy="9666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mphenol Connectors | Amphenol Distributor | Mouser Nederland">
            <a:extLst>
              <a:ext uri="{FF2B5EF4-FFF2-40B4-BE49-F238E27FC236}">
                <a16:creationId xmlns:a16="http://schemas.microsoft.com/office/drawing/2014/main" id="{9880C868-1EC3-F64F-6EC8-138A8ADE676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4079" b="33268"/>
          <a:stretch>
            <a:fillRect/>
          </a:stretch>
        </p:blipFill>
        <p:spPr bwMode="auto">
          <a:xfrm>
            <a:off x="59222" y="4323301"/>
            <a:ext cx="1672635" cy="32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041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FD88A-9C3D-FAAB-5889-AD57854AE01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0EC15C-2834-BE19-E12D-832B50C58C54}"/>
              </a:ext>
            </a:extLst>
          </p:cNvPr>
          <p:cNvSpPr>
            <a:spLocks noGrp="1"/>
          </p:cNvSpPr>
          <p:nvPr>
            <p:ph idx="1"/>
          </p:nvPr>
        </p:nvSpPr>
        <p:spPr/>
        <p:txBody>
          <a:bodyPr/>
          <a:lstStyle/>
          <a:p>
            <a:r>
              <a:rPr lang="en-GB" altLang="en-US" sz="3200" dirty="0">
                <a:solidFill>
                  <a:schemeClr val="bg2">
                    <a:lumMod val="10000"/>
                  </a:schemeClr>
                </a:solidFill>
                <a:latin typeface="Century Gothic" panose="020B0502020202020204" pitchFamily="34" charset="0"/>
              </a:rPr>
              <a:t>Background &amp; Rationale</a:t>
            </a:r>
          </a:p>
          <a:p>
            <a:endParaRPr lang="en-GB" sz="2000" dirty="0">
              <a:solidFill>
                <a:schemeClr val="bg2">
                  <a:lumMod val="75000"/>
                </a:schemeClr>
              </a:solidFill>
              <a:latin typeface="Century Gothic" panose="020B0502020202020204" pitchFamily="34" charset="0"/>
            </a:endParaRPr>
          </a:p>
          <a:p>
            <a:r>
              <a:rPr lang="en-GB" altLang="en-US" sz="3200" dirty="0">
                <a:solidFill>
                  <a:schemeClr val="bg2">
                    <a:lumMod val="10000"/>
                  </a:schemeClr>
                </a:solidFill>
                <a:latin typeface="Century Gothic" panose="020B0502020202020204" pitchFamily="34" charset="0"/>
              </a:rPr>
              <a:t>Specification &amp; Challenges</a:t>
            </a:r>
          </a:p>
          <a:p>
            <a:endParaRPr lang="en-GB" sz="2000" dirty="0">
              <a:solidFill>
                <a:schemeClr val="bg2">
                  <a:lumMod val="75000"/>
                </a:schemeClr>
              </a:solidFill>
              <a:latin typeface="Century Gothic" panose="020B0502020202020204" pitchFamily="34" charset="0"/>
            </a:endParaRPr>
          </a:p>
          <a:p>
            <a:r>
              <a:rPr lang="en-GB" altLang="en-US" sz="3200" b="1" dirty="0">
                <a:solidFill>
                  <a:schemeClr val="bg2">
                    <a:lumMod val="10000"/>
                  </a:schemeClr>
                </a:solidFill>
                <a:latin typeface="Century Gothic" panose="020B0502020202020204" pitchFamily="34" charset="0"/>
              </a:rPr>
              <a:t>On-going Activities (I)</a:t>
            </a:r>
            <a:endParaRPr lang="en-GB" altLang="en-US" sz="3600" b="1" dirty="0">
              <a:solidFill>
                <a:schemeClr val="bg2">
                  <a:lumMod val="10000"/>
                </a:schemeClr>
              </a:solidFill>
              <a:latin typeface="Century Gothic" panose="020B0502020202020204" pitchFamily="34" charset="0"/>
            </a:endParaRPr>
          </a:p>
          <a:p>
            <a:r>
              <a:rPr lang="en-GB" sz="2000" b="1" dirty="0">
                <a:solidFill>
                  <a:schemeClr val="bg2">
                    <a:lumMod val="10000"/>
                  </a:schemeClr>
                </a:solidFill>
              </a:rPr>
              <a:t>TDE</a:t>
            </a:r>
            <a:r>
              <a:rPr lang="en-GB" sz="2000" dirty="0">
                <a:solidFill>
                  <a:schemeClr val="bg2">
                    <a:lumMod val="10000"/>
                  </a:schemeClr>
                </a:solidFill>
              </a:rPr>
              <a:t>: </a:t>
            </a:r>
            <a:r>
              <a:rPr lang="en-GB" altLang="en-US" sz="2000" dirty="0">
                <a:solidFill>
                  <a:schemeClr val="bg2">
                    <a:lumMod val="10000"/>
                  </a:schemeClr>
                </a:solidFill>
              </a:rPr>
              <a:t>Procurement and Reliability Assessment of High Data Rate Press-Fit cPCI SS connectors:                  </a:t>
            </a:r>
            <a:r>
              <a:rPr lang="en-GB" sz="2000" dirty="0">
                <a:solidFill>
                  <a:schemeClr val="bg2">
                    <a:lumMod val="10000"/>
                  </a:schemeClr>
                </a:solidFill>
              </a:rPr>
              <a:t>AIRMAX (</a:t>
            </a:r>
            <a:r>
              <a:rPr lang="en-GB" sz="2000" dirty="0">
                <a:solidFill>
                  <a:schemeClr val="tx1">
                    <a:lumMod val="75000"/>
                    <a:lumOff val="25000"/>
                  </a:schemeClr>
                </a:solidFill>
              </a:rPr>
              <a:t>Amphenol) </a:t>
            </a:r>
            <a:r>
              <a:rPr lang="en-GB" altLang="en-US" sz="2000" dirty="0">
                <a:solidFill>
                  <a:schemeClr val="bg2">
                    <a:lumMod val="10000"/>
                  </a:schemeClr>
                </a:solidFill>
              </a:rPr>
              <a:t>and</a:t>
            </a:r>
            <a:r>
              <a:rPr lang="en-GB" sz="2000" dirty="0">
                <a:solidFill>
                  <a:schemeClr val="tx1">
                    <a:lumMod val="75000"/>
                    <a:lumOff val="25000"/>
                  </a:schemeClr>
                </a:solidFill>
              </a:rPr>
              <a:t> </a:t>
            </a:r>
            <a:r>
              <a:rPr lang="en-GB" altLang="en-US" sz="2000" dirty="0">
                <a:solidFill>
                  <a:schemeClr val="bg2">
                    <a:lumMod val="10000"/>
                  </a:schemeClr>
                </a:solidFill>
              </a:rPr>
              <a:t>HYPERBITS</a:t>
            </a:r>
            <a:r>
              <a:rPr lang="en-GB" sz="2000" dirty="0">
                <a:solidFill>
                  <a:schemeClr val="tx1">
                    <a:lumMod val="75000"/>
                    <a:lumOff val="25000"/>
                  </a:schemeClr>
                </a:solidFill>
              </a:rPr>
              <a:t> (Performance Interconnect)</a:t>
            </a:r>
            <a:r>
              <a:rPr lang="en-GB" sz="2000" dirty="0"/>
              <a:t> </a:t>
            </a:r>
            <a:r>
              <a:rPr lang="en-GB" sz="2000" dirty="0">
                <a:solidFill>
                  <a:schemeClr val="bg2">
                    <a:lumMod val="10000"/>
                  </a:schemeClr>
                </a:solidFill>
              </a:rPr>
              <a:t>(ALTER TECHNOLOGY SPAIN)</a:t>
            </a:r>
          </a:p>
          <a:p>
            <a:endParaRPr lang="en-GB" sz="2000" dirty="0">
              <a:solidFill>
                <a:schemeClr val="bg2">
                  <a:lumMod val="75000"/>
                </a:schemeClr>
              </a:solidFill>
              <a:latin typeface="Century Gothic" panose="020B0502020202020204" pitchFamily="34" charset="0"/>
            </a:endParaRPr>
          </a:p>
          <a:p>
            <a:r>
              <a:rPr lang="en-GB" sz="3200" dirty="0">
                <a:solidFill>
                  <a:schemeClr val="bg2">
                    <a:lumMod val="10000"/>
                  </a:schemeClr>
                </a:solidFill>
                <a:latin typeface="Century Gothic" panose="020B0502020202020204" pitchFamily="34" charset="0"/>
              </a:rPr>
              <a:t>Conclusion</a:t>
            </a:r>
          </a:p>
          <a:p>
            <a:endParaRPr lang="en-US" dirty="0"/>
          </a:p>
        </p:txBody>
      </p:sp>
    </p:spTree>
    <p:extLst>
      <p:ext uri="{BB962C8B-B14F-4D97-AF65-F5344CB8AC3E}">
        <p14:creationId xmlns:p14="http://schemas.microsoft.com/office/powerpoint/2010/main" val="2693365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8CC6CB-E964-01FA-35F4-093B596E88B0}"/>
              </a:ext>
            </a:extLst>
          </p:cNvPr>
          <p:cNvSpPr>
            <a:spLocks noGrp="1"/>
          </p:cNvSpPr>
          <p:nvPr>
            <p:ph type="title"/>
          </p:nvPr>
        </p:nvSpPr>
        <p:spPr>
          <a:xfrm>
            <a:off x="216000" y="-38850"/>
            <a:ext cx="11764800" cy="565200"/>
          </a:xfrm>
        </p:spPr>
        <p:txBody>
          <a:bodyPr/>
          <a:lstStyle/>
          <a:p>
            <a:r>
              <a:rPr lang="en-GB" dirty="0"/>
              <a:t>Procurement and Reliability Assessment of High Data Rate Press-Fit </a:t>
            </a:r>
            <a:r>
              <a:rPr lang="en-GB" dirty="0" err="1"/>
              <a:t>cPCI</a:t>
            </a:r>
            <a:r>
              <a:rPr lang="en-GB" dirty="0"/>
              <a:t> SS connectors </a:t>
            </a:r>
          </a:p>
        </p:txBody>
      </p:sp>
      <p:pic>
        <p:nvPicPr>
          <p:cNvPr id="9" name="Picture 2">
            <a:extLst>
              <a:ext uri="{FF2B5EF4-FFF2-40B4-BE49-F238E27FC236}">
                <a16:creationId xmlns:a16="http://schemas.microsoft.com/office/drawing/2014/main" id="{E9F4BA80-82BD-ECEF-BBC7-BD5F6C1DC6E3}"/>
              </a:ext>
            </a:extLst>
          </p:cNvPr>
          <p:cNvPicPr>
            <a:picLocks noChangeAspect="1"/>
          </p:cNvPicPr>
          <p:nvPr/>
        </p:nvPicPr>
        <p:blipFill>
          <a:blip r:embed="rId2"/>
          <a:stretch>
            <a:fillRect/>
          </a:stretch>
        </p:blipFill>
        <p:spPr>
          <a:xfrm>
            <a:off x="9949110" y="936819"/>
            <a:ext cx="1507267" cy="692504"/>
          </a:xfrm>
          <a:prstGeom prst="rect">
            <a:avLst/>
          </a:prstGeom>
        </p:spPr>
      </p:pic>
      <p:graphicFrame>
        <p:nvGraphicFramePr>
          <p:cNvPr id="14" name="Content Placeholder 3">
            <a:extLst>
              <a:ext uri="{FF2B5EF4-FFF2-40B4-BE49-F238E27FC236}">
                <a16:creationId xmlns:a16="http://schemas.microsoft.com/office/drawing/2014/main" id="{4463E985-FFFF-6940-B15A-5FB7A8848791}"/>
              </a:ext>
            </a:extLst>
          </p:cNvPr>
          <p:cNvGraphicFramePr>
            <a:graphicFrameLocks noGrp="1"/>
          </p:cNvGraphicFramePr>
          <p:nvPr>
            <p:ph idx="1"/>
            <p:extLst>
              <p:ext uri="{D42A27DB-BD31-4B8C-83A1-F6EECF244321}">
                <p14:modId xmlns:p14="http://schemas.microsoft.com/office/powerpoint/2010/main" val="1663003744"/>
              </p:ext>
            </p:extLst>
          </p:nvPr>
        </p:nvGraphicFramePr>
        <p:xfrm>
          <a:off x="289740" y="936819"/>
          <a:ext cx="9287648" cy="4922520"/>
        </p:xfrm>
        <a:graphic>
          <a:graphicData uri="http://schemas.openxmlformats.org/drawingml/2006/table">
            <a:tbl>
              <a:tblPr firstRow="1" bandRow="1">
                <a:tableStyleId>{5C22544A-7EE6-4342-B048-85BDC9FD1C3A}</a:tableStyleId>
              </a:tblPr>
              <a:tblGrid>
                <a:gridCol w="1511388">
                  <a:extLst>
                    <a:ext uri="{9D8B030D-6E8A-4147-A177-3AD203B41FA5}">
                      <a16:colId xmlns:a16="http://schemas.microsoft.com/office/drawing/2014/main" val="4199879150"/>
                    </a:ext>
                  </a:extLst>
                </a:gridCol>
                <a:gridCol w="1584494">
                  <a:extLst>
                    <a:ext uri="{9D8B030D-6E8A-4147-A177-3AD203B41FA5}">
                      <a16:colId xmlns:a16="http://schemas.microsoft.com/office/drawing/2014/main" val="3492403349"/>
                    </a:ext>
                  </a:extLst>
                </a:gridCol>
                <a:gridCol w="1290044">
                  <a:extLst>
                    <a:ext uri="{9D8B030D-6E8A-4147-A177-3AD203B41FA5}">
                      <a16:colId xmlns:a16="http://schemas.microsoft.com/office/drawing/2014/main" val="2129516266"/>
                    </a:ext>
                  </a:extLst>
                </a:gridCol>
                <a:gridCol w="257898">
                  <a:extLst>
                    <a:ext uri="{9D8B030D-6E8A-4147-A177-3AD203B41FA5}">
                      <a16:colId xmlns:a16="http://schemas.microsoft.com/office/drawing/2014/main" val="1110105356"/>
                    </a:ext>
                  </a:extLst>
                </a:gridCol>
                <a:gridCol w="1166930">
                  <a:extLst>
                    <a:ext uri="{9D8B030D-6E8A-4147-A177-3AD203B41FA5}">
                      <a16:colId xmlns:a16="http://schemas.microsoft.com/office/drawing/2014/main" val="2514422129"/>
                    </a:ext>
                  </a:extLst>
                </a:gridCol>
                <a:gridCol w="2451339">
                  <a:extLst>
                    <a:ext uri="{9D8B030D-6E8A-4147-A177-3AD203B41FA5}">
                      <a16:colId xmlns:a16="http://schemas.microsoft.com/office/drawing/2014/main" val="1729979538"/>
                    </a:ext>
                  </a:extLst>
                </a:gridCol>
                <a:gridCol w="1025555">
                  <a:extLst>
                    <a:ext uri="{9D8B030D-6E8A-4147-A177-3AD203B41FA5}">
                      <a16:colId xmlns:a16="http://schemas.microsoft.com/office/drawing/2014/main" val="2503367483"/>
                    </a:ext>
                  </a:extLst>
                </a:gridCol>
              </a:tblGrid>
              <a:tr h="278426">
                <a:tc gridSpan="5">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Verdana" panose="020B0604030504040204" pitchFamily="34" charset="0"/>
                          <a:ea typeface="Verdana" panose="020B0604030504040204" pitchFamily="34" charset="0"/>
                          <a:cs typeface="+mn-cs"/>
                        </a:rPr>
                        <a:t>Contractor: ALTE</a:t>
                      </a:r>
                      <a:r>
                        <a:rPr lang="en-GB" sz="1100" b="1" kern="1200" dirty="0">
                          <a:solidFill>
                            <a:srgbClr val="FFFFFF"/>
                          </a:solidFill>
                          <a:latin typeface="Verdana"/>
                          <a:ea typeface="Verdana" panose="020B0604030504040204" pitchFamily="34" charset="0"/>
                          <a:cs typeface="+mn-cs"/>
                        </a:rPr>
                        <a:t>R TECHNOLOGY (Spain)</a:t>
                      </a:r>
                      <a:endParaRPr lang="en-GB" sz="1100" b="1" kern="1200" dirty="0">
                        <a:solidFill>
                          <a:schemeClr val="bg1"/>
                        </a:solidFill>
                        <a:latin typeface="Verdana" panose="020B0604030504040204" pitchFamily="34" charset="0"/>
                        <a:ea typeface="Verdana" panose="020B0604030504040204" pitchFamily="34" charset="0"/>
                        <a:cs typeface="+mn-cs"/>
                      </a:endParaRPr>
                    </a:p>
                  </a:txBody>
                  <a:tcPr anchor="ctr">
                    <a:solidFill>
                      <a:srgbClr val="0070C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a:txBody>
                    <a:bodyPr/>
                    <a:lstStyle/>
                    <a:p>
                      <a:endParaRPr lang="en-GB"/>
                    </a:p>
                  </a:txBody>
                  <a:tcPr/>
                </a:tc>
                <a:tc>
                  <a:txBody>
                    <a:bodyPr/>
                    <a:lstStyle/>
                    <a:p>
                      <a:pPr marL="0" algn="l" defTabSz="882030" rtl="0" eaLnBrk="1" latinLnBrk="0" hangingPunct="1"/>
                      <a:r>
                        <a:rPr lang="en-US" sz="1100" b="1" kern="1200">
                          <a:solidFill>
                            <a:schemeClr val="bg1"/>
                          </a:solidFill>
                          <a:latin typeface="Verdana" panose="020B0604030504040204" pitchFamily="34" charset="0"/>
                          <a:ea typeface="Verdana" panose="020B0604030504040204" pitchFamily="34" charset="0"/>
                          <a:cs typeface="+mn-cs"/>
                        </a:rPr>
                        <a:t>ESA</a:t>
                      </a:r>
                      <a:r>
                        <a:rPr lang="en-US" sz="1100" b="1" kern="1200" baseline="0">
                          <a:solidFill>
                            <a:schemeClr val="bg1"/>
                          </a:solidFill>
                          <a:latin typeface="Verdana" panose="020B0604030504040204" pitchFamily="34" charset="0"/>
                          <a:ea typeface="Verdana" panose="020B0604030504040204" pitchFamily="34" charset="0"/>
                          <a:cs typeface="+mn-cs"/>
                        </a:rPr>
                        <a:t> Budget</a:t>
                      </a:r>
                    </a:p>
                  </a:txBody>
                  <a:tcPr anchor="ctr">
                    <a:solidFill>
                      <a:srgbClr val="0070C0"/>
                    </a:solidFill>
                  </a:tcPr>
                </a:tc>
                <a:tc>
                  <a:txBody>
                    <a:bodyPr/>
                    <a:lstStyle/>
                    <a:p>
                      <a:pPr marL="0" algn="l" defTabSz="882030" rtl="0" eaLnBrk="1" latinLnBrk="0" hangingPunct="1"/>
                      <a:r>
                        <a:rPr lang="en-US" sz="1100" b="1" kern="1200" dirty="0">
                          <a:solidFill>
                            <a:schemeClr val="bg1"/>
                          </a:solidFill>
                          <a:latin typeface="Verdana" panose="020B0604030504040204" pitchFamily="34" charset="0"/>
                          <a:ea typeface="Verdana" panose="020B0604030504040204" pitchFamily="34" charset="0"/>
                          <a:cs typeface="+mn-cs"/>
                        </a:rPr>
                        <a:t> 80 k€</a:t>
                      </a:r>
                    </a:p>
                    <a:p>
                      <a:pPr marL="0" algn="l" defTabSz="882030" rtl="0" eaLnBrk="1" latinLnBrk="0" hangingPunct="1"/>
                      <a:r>
                        <a:rPr lang="en-US" sz="1100" b="1" kern="1200" dirty="0">
                          <a:solidFill>
                            <a:schemeClr val="bg1"/>
                          </a:solidFill>
                          <a:latin typeface="Verdana" panose="020B0604030504040204" pitchFamily="34" charset="0"/>
                          <a:ea typeface="Verdana" panose="020B0604030504040204" pitchFamily="34" charset="0"/>
                          <a:cs typeface="+mn-cs"/>
                        </a:rPr>
                        <a:t>+20k€</a:t>
                      </a:r>
                    </a:p>
                  </a:txBody>
                  <a:tcPr anchor="ctr">
                    <a:solidFill>
                      <a:srgbClr val="0070C0"/>
                    </a:solidFill>
                  </a:tcPr>
                </a:tc>
                <a:extLst>
                  <a:ext uri="{0D108BD9-81ED-4DB2-BD59-A6C34878D82A}">
                    <a16:rowId xmlns:a16="http://schemas.microsoft.com/office/drawing/2014/main" val="3675585556"/>
                  </a:ext>
                </a:extLst>
              </a:tr>
              <a:tr h="169044">
                <a:tc>
                  <a:txBody>
                    <a:bodyPr/>
                    <a:lstStyle/>
                    <a:p>
                      <a:pPr algn="l"/>
                      <a:r>
                        <a:rPr lang="es-ES" sz="1100" b="1" dirty="0">
                          <a:solidFill>
                            <a:schemeClr val="bg1"/>
                          </a:solidFill>
                          <a:latin typeface="Verdana" panose="020B0604030504040204" pitchFamily="34" charset="0"/>
                          <a:ea typeface="Verdana" panose="020B0604030504040204" pitchFamily="34" charset="0"/>
                        </a:rPr>
                        <a:t>Funding</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a:txBody>
                    <a:bodyPr/>
                    <a:lstStyle/>
                    <a:p>
                      <a:pPr algn="l"/>
                      <a:r>
                        <a:rPr lang="es-ES" sz="1100" b="1" dirty="0">
                          <a:solidFill>
                            <a:schemeClr val="bg1"/>
                          </a:solidFill>
                          <a:latin typeface="Verdana" panose="020B0604030504040204" pitchFamily="34" charset="0"/>
                          <a:ea typeface="Verdana" panose="020B0604030504040204" pitchFamily="34" charset="0"/>
                        </a:rPr>
                        <a:t>TDE</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a:txBody>
                    <a:bodyPr/>
                    <a:lstStyle/>
                    <a:p>
                      <a:pPr algn="l"/>
                      <a:r>
                        <a:rPr lang="en-US" sz="1100" b="1" dirty="0">
                          <a:solidFill>
                            <a:schemeClr val="bg1"/>
                          </a:solidFill>
                          <a:latin typeface="Verdana" panose="020B0604030504040204" pitchFamily="34" charset="0"/>
                          <a:ea typeface="Verdana" panose="020B0604030504040204" pitchFamily="34" charset="0"/>
                        </a:rPr>
                        <a:t>Initial TRL: 2</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gridSpan="2">
                  <a:txBody>
                    <a:bodyPr/>
                    <a:lstStyle/>
                    <a:p>
                      <a:pPr algn="l"/>
                      <a:r>
                        <a:rPr lang="en-US" sz="1100" b="1" dirty="0">
                          <a:solidFill>
                            <a:schemeClr val="bg1"/>
                          </a:solidFill>
                          <a:latin typeface="Verdana" panose="020B0604030504040204" pitchFamily="34" charset="0"/>
                          <a:ea typeface="Verdana" panose="020B0604030504040204" pitchFamily="34" charset="0"/>
                        </a:rPr>
                        <a:t>Target</a:t>
                      </a:r>
                      <a:r>
                        <a:rPr lang="en-US" sz="1100" b="1" baseline="0" dirty="0">
                          <a:solidFill>
                            <a:schemeClr val="bg1"/>
                          </a:solidFill>
                          <a:latin typeface="Verdana" panose="020B0604030504040204" pitchFamily="34" charset="0"/>
                          <a:ea typeface="Verdana" panose="020B0604030504040204" pitchFamily="34" charset="0"/>
                        </a:rPr>
                        <a:t> TRL: 4</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hMerge="1">
                  <a:txBody>
                    <a:bodyPr/>
                    <a:lstStyle/>
                    <a:p>
                      <a:endParaRPr lang="en-GB"/>
                    </a:p>
                  </a:txBody>
                  <a:tcPr/>
                </a:tc>
                <a:tc rowSpan="2" gridSpan="2">
                  <a:txBody>
                    <a:bodyPr/>
                    <a:lstStyle/>
                    <a:p>
                      <a:pPr algn="ctr"/>
                      <a:r>
                        <a:rPr lang="en-US" sz="1100" b="1" dirty="0">
                          <a:solidFill>
                            <a:schemeClr val="bg1"/>
                          </a:solidFill>
                          <a:latin typeface="Verdana" panose="020B0604030504040204" pitchFamily="34" charset="0"/>
                          <a:ea typeface="Verdana" panose="020B0604030504040204" pitchFamily="34" charset="0"/>
                        </a:rPr>
                        <a:t>TO: Léo</a:t>
                      </a:r>
                      <a:r>
                        <a:rPr lang="en-US" sz="1100" b="1" baseline="0" dirty="0">
                          <a:solidFill>
                            <a:schemeClr val="bg1"/>
                          </a:solidFill>
                          <a:latin typeface="Verdana" panose="020B0604030504040204" pitchFamily="34" charset="0"/>
                          <a:ea typeface="Verdana" panose="020B0604030504040204" pitchFamily="34" charset="0"/>
                        </a:rPr>
                        <a:t> Farhat  </a:t>
                      </a:r>
                    </a:p>
                    <a:p>
                      <a:pPr algn="ctr"/>
                      <a:r>
                        <a:rPr lang="en-US" sz="1100" b="1" baseline="0" dirty="0">
                          <a:solidFill>
                            <a:schemeClr val="bg1"/>
                          </a:solidFill>
                          <a:latin typeface="Verdana" panose="020B0604030504040204" pitchFamily="34" charset="0"/>
                          <a:ea typeface="Verdana" panose="020B0604030504040204" pitchFamily="34" charset="0"/>
                        </a:rPr>
                        <a:t>Joaquín Jiménez</a:t>
                      </a:r>
                    </a:p>
                  </a:txBody>
                  <a:tcPr anchor="ctr">
                    <a:solidFill>
                      <a:srgbClr val="0070C0"/>
                    </a:solidFill>
                  </a:tcPr>
                </a:tc>
                <a:tc rowSpan="2" hMerge="1">
                  <a:txBody>
                    <a:bodyPr/>
                    <a:lstStyle/>
                    <a:p>
                      <a:pPr algn="ctr"/>
                      <a:endParaRPr lang="en-GB"/>
                    </a:p>
                  </a:txBody>
                  <a:tcPr anchor="ctr">
                    <a:solidFill>
                      <a:srgbClr val="00B0F0"/>
                    </a:solidFill>
                  </a:tcPr>
                </a:tc>
                <a:extLst>
                  <a:ext uri="{0D108BD9-81ED-4DB2-BD59-A6C34878D82A}">
                    <a16:rowId xmlns:a16="http://schemas.microsoft.com/office/drawing/2014/main" val="2925028547"/>
                  </a:ext>
                </a:extLst>
              </a:tr>
              <a:tr h="169044">
                <a:tc gridSpan="2">
                  <a:txBody>
                    <a:bodyPr/>
                    <a:lstStyle/>
                    <a:p>
                      <a:pPr marL="0" algn="l" defTabSz="882030" rtl="0" eaLnBrk="1" latinLnBrk="0" hangingPunct="1"/>
                      <a:r>
                        <a:rPr lang="en-US" sz="1100" b="1" kern="1200" dirty="0">
                          <a:solidFill>
                            <a:schemeClr val="bg1"/>
                          </a:solidFill>
                          <a:latin typeface="Verdana" panose="020B0604030504040204" pitchFamily="34" charset="0"/>
                          <a:ea typeface="Verdana" panose="020B0604030504040204" pitchFamily="34" charset="0"/>
                          <a:cs typeface="+mn-cs"/>
                        </a:rPr>
                        <a:t>Start</a:t>
                      </a:r>
                      <a:r>
                        <a:rPr lang="en-US" sz="1100" b="1" kern="1200" baseline="0" dirty="0">
                          <a:solidFill>
                            <a:schemeClr val="bg1"/>
                          </a:solidFill>
                          <a:latin typeface="Verdana" panose="020B0604030504040204" pitchFamily="34" charset="0"/>
                          <a:ea typeface="Verdana" panose="020B0604030504040204" pitchFamily="34" charset="0"/>
                          <a:cs typeface="+mn-cs"/>
                        </a:rPr>
                        <a:t> of activity: June 2022</a:t>
                      </a:r>
                      <a:endParaRPr lang="en-GB" sz="1100" b="1" kern="1200" dirty="0">
                        <a:solidFill>
                          <a:schemeClr val="bg1"/>
                        </a:solidFill>
                        <a:latin typeface="Verdana" panose="020B0604030504040204" pitchFamily="34" charset="0"/>
                        <a:ea typeface="Verdana" panose="020B0604030504040204" pitchFamily="34" charset="0"/>
                        <a:cs typeface="+mn-cs"/>
                      </a:endParaRPr>
                    </a:p>
                  </a:txBody>
                  <a:tcPr anchor="ctr">
                    <a:solidFill>
                      <a:srgbClr val="0070C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gridSpan="3">
                  <a:txBody>
                    <a:bodyPr/>
                    <a:lstStyle/>
                    <a:p>
                      <a:pPr marL="0" algn="l" defTabSz="882030" rtl="0" eaLnBrk="1" latinLnBrk="0" hangingPunct="1"/>
                      <a:r>
                        <a:rPr lang="en-US" sz="1100" b="1" kern="1200" dirty="0">
                          <a:solidFill>
                            <a:schemeClr val="bg1"/>
                          </a:solidFill>
                          <a:latin typeface="Verdana" panose="020B0604030504040204" pitchFamily="34" charset="0"/>
                          <a:ea typeface="Verdana" panose="020B0604030504040204" pitchFamily="34" charset="0"/>
                          <a:cs typeface="+mn-cs"/>
                        </a:rPr>
                        <a:t>End of Activity: March 2026</a:t>
                      </a:r>
                      <a:endParaRPr lang="en-GB" sz="1100" b="1" kern="1200" dirty="0">
                        <a:solidFill>
                          <a:schemeClr val="bg1"/>
                        </a:solidFill>
                        <a:latin typeface="Verdana" panose="020B0604030504040204" pitchFamily="34" charset="0"/>
                        <a:ea typeface="Verdana" panose="020B0604030504040204" pitchFamily="34" charset="0"/>
                        <a:cs typeface="+mn-cs"/>
                      </a:endParaRPr>
                    </a:p>
                  </a:txBody>
                  <a:tcPr anchor="ctr">
                    <a:solidFill>
                      <a:srgbClr val="0070C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a:txBody>
                    <a:bodyPr/>
                    <a:lstStyle/>
                    <a:p>
                      <a:endParaRPr lang="en-GB"/>
                    </a:p>
                  </a:txBody>
                  <a:tcPr/>
                </a:tc>
                <a:tc gridSpan="2" v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v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extLst>
                  <a:ext uri="{0D108BD9-81ED-4DB2-BD59-A6C34878D82A}">
                    <a16:rowId xmlns:a16="http://schemas.microsoft.com/office/drawing/2014/main" val="1126266391"/>
                  </a:ext>
                </a:extLst>
              </a:tr>
              <a:tr h="934714">
                <a:tc gridSpan="7">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D4F53"/>
                          </a:solidFill>
                          <a:effectLst/>
                          <a:uLnTx/>
                          <a:uFillTx/>
                          <a:latin typeface="Verdana"/>
                          <a:ea typeface="+mn-ea"/>
                          <a:cs typeface="+mn-cs"/>
                        </a:rPr>
                        <a:t>Background and justification: </a:t>
                      </a:r>
                    </a:p>
                    <a:p>
                      <a:pPr defTabSz="1219170">
                        <a:defRPr/>
                      </a:pPr>
                      <a:r>
                        <a:rPr lang="en-US" sz="1100" dirty="0">
                          <a:solidFill>
                            <a:srgbClr val="4D4F53"/>
                          </a:solidFill>
                          <a:latin typeface="Verdana"/>
                        </a:rPr>
                        <a:t>The current large increase of data traffic is causing the space sector to push for the development of communication standards that allow for higher data rates. ESA has recently funded a study on Advanced Data Handling Architecture (ADHA) in order to establish a versatile, compact, modular and scalable Data Handling System architecture using </a:t>
                      </a:r>
                      <a:r>
                        <a:rPr lang="en-US" sz="1100" dirty="0" err="1">
                          <a:solidFill>
                            <a:srgbClr val="4D4F53"/>
                          </a:solidFill>
                          <a:latin typeface="Verdana"/>
                        </a:rPr>
                        <a:t>standardised</a:t>
                      </a:r>
                      <a:r>
                        <a:rPr lang="en-US" sz="1100" dirty="0">
                          <a:solidFill>
                            <a:srgbClr val="4D4F53"/>
                          </a:solidFill>
                          <a:latin typeface="Verdana"/>
                        </a:rPr>
                        <a:t> building blocks. </a:t>
                      </a:r>
                    </a:p>
                    <a:p>
                      <a:pPr defTabSz="1219170">
                        <a:defRPr/>
                      </a:pPr>
                      <a:r>
                        <a:rPr lang="en-GB" sz="1100" dirty="0">
                          <a:solidFill>
                            <a:srgbClr val="4D4F53"/>
                          </a:solidFill>
                          <a:latin typeface="Verdana"/>
                        </a:rPr>
                        <a:t>Unfortunately, there is currently no space grade High Data Rate (HDR) connectors compatible with cPCI SS. The only existing solution is a commercial connector, manufactured by Amphenol (USA), with no reliability assessment data.</a:t>
                      </a:r>
                      <a:endParaRPr lang="en-US" sz="1100" dirty="0">
                        <a:solidFill>
                          <a:srgbClr val="4D4F53"/>
                        </a:solidFill>
                        <a:latin typeface="Verdana"/>
                      </a:endParaRPr>
                    </a:p>
                  </a:txBody>
                  <a:tcPr>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3202061"/>
                  </a:ext>
                </a:extLst>
              </a:tr>
              <a:tr h="825333">
                <a:tc gridSpan="7">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Objective(s): </a:t>
                      </a:r>
                    </a:p>
                    <a:p>
                      <a:pPr defTabSz="1219170">
                        <a:defRPr/>
                      </a:pPr>
                      <a:r>
                        <a:rPr lang="en-US" sz="1100" dirty="0">
                          <a:solidFill>
                            <a:srgbClr val="4D4F53"/>
                          </a:solidFill>
                          <a:latin typeface="Verdana"/>
                        </a:rPr>
                        <a:t>The aim of this activity is double:</a:t>
                      </a:r>
                    </a:p>
                    <a:p>
                      <a:pPr defTabSz="1219170">
                        <a:defRPr/>
                      </a:pPr>
                      <a:r>
                        <a:rPr lang="en-US" sz="1100" dirty="0">
                          <a:solidFill>
                            <a:srgbClr val="4D4F53"/>
                          </a:solidFill>
                          <a:latin typeface="Verdana"/>
                        </a:rPr>
                        <a:t>1 -to procure and assess the reliability of existing high data rate press-fit connectors compatible with cPCI SS: the commercial </a:t>
                      </a:r>
                      <a:r>
                        <a:rPr lang="en-US" sz="1100" dirty="0" err="1">
                          <a:solidFill>
                            <a:srgbClr val="4D4F53"/>
                          </a:solidFill>
                          <a:latin typeface="Verdana"/>
                        </a:rPr>
                        <a:t>AirMax</a:t>
                      </a:r>
                      <a:r>
                        <a:rPr lang="en-US" sz="1100" dirty="0">
                          <a:solidFill>
                            <a:srgbClr val="4D4F53"/>
                          </a:solidFill>
                          <a:latin typeface="Verdana"/>
                        </a:rPr>
                        <a:t> VS® cPCI-s manufactured by Amphenol (USA).</a:t>
                      </a:r>
                    </a:p>
                    <a:p>
                      <a:pPr defTabSz="1219170">
                        <a:defRPr/>
                      </a:pPr>
                      <a:r>
                        <a:rPr lang="en-US" sz="1100" dirty="0">
                          <a:solidFill>
                            <a:srgbClr val="4D4F53"/>
                          </a:solidFill>
                          <a:latin typeface="Verdana"/>
                        </a:rPr>
                        <a:t>2- to support the development and assess the reliability of the </a:t>
                      </a:r>
                      <a:r>
                        <a:rPr lang="en-US" sz="1100" dirty="0" err="1">
                          <a:solidFill>
                            <a:srgbClr val="4D4F53"/>
                          </a:solidFill>
                          <a:latin typeface="Verdana"/>
                        </a:rPr>
                        <a:t>HyperBits</a:t>
                      </a:r>
                      <a:r>
                        <a:rPr lang="en-US" sz="1100" dirty="0">
                          <a:solidFill>
                            <a:srgbClr val="4D4F53"/>
                          </a:solidFill>
                          <a:latin typeface="Verdana"/>
                        </a:rPr>
                        <a:t>™ S-FECT (Performance Interconnect, FR) </a:t>
                      </a:r>
                    </a:p>
                  </a:txBody>
                  <a:tcPr>
                    <a:solidFill>
                      <a:schemeClr val="accent6"/>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endParaRPr lang="en-GB"/>
                    </a:p>
                  </a:txBody>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extLst>
                  <a:ext uri="{0D108BD9-81ED-4DB2-BD59-A6C34878D82A}">
                    <a16:rowId xmlns:a16="http://schemas.microsoft.com/office/drawing/2014/main" val="3525376795"/>
                  </a:ext>
                </a:extLst>
              </a:tr>
              <a:tr h="497188">
                <a:tc gridSpan="7">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Achievement and status: </a:t>
                      </a:r>
                    </a:p>
                    <a:p>
                      <a:pPr marL="171450" indent="-171450" defTabSz="1219170">
                        <a:buFont typeface="Arial" panose="020B0604020202020204" pitchFamily="34" charset="0"/>
                        <a:buChar char="•"/>
                        <a:defRPr/>
                      </a:pPr>
                      <a:r>
                        <a:rPr lang="en-US" sz="1100" dirty="0" err="1">
                          <a:solidFill>
                            <a:srgbClr val="4D4F53"/>
                          </a:solidFill>
                          <a:latin typeface="Verdana"/>
                        </a:rPr>
                        <a:t>AirMax</a:t>
                      </a:r>
                      <a:r>
                        <a:rPr lang="en-US" sz="1100" dirty="0">
                          <a:solidFill>
                            <a:srgbClr val="4D4F53"/>
                          </a:solidFill>
                          <a:latin typeface="Verdana"/>
                        </a:rPr>
                        <a:t> VS® cPCI-s samples procured. Assembly of </a:t>
                      </a:r>
                      <a:r>
                        <a:rPr lang="en-US" sz="1100" dirty="0" err="1">
                          <a:solidFill>
                            <a:srgbClr val="4D4F53"/>
                          </a:solidFill>
                          <a:latin typeface="Verdana"/>
                        </a:rPr>
                        <a:t>Hyperbits</a:t>
                      </a:r>
                      <a:r>
                        <a:rPr lang="en-US" sz="1100" dirty="0">
                          <a:solidFill>
                            <a:srgbClr val="4D4F53"/>
                          </a:solidFill>
                          <a:latin typeface="Verdana"/>
                        </a:rPr>
                        <a:t> gen1: assembled solutions Q2 2023</a:t>
                      </a:r>
                    </a:p>
                    <a:p>
                      <a:pPr marL="171450" indent="-171450" defTabSz="1219170">
                        <a:buFont typeface="Arial" panose="020B0604020202020204" pitchFamily="34" charset="0"/>
                        <a:buChar char="•"/>
                        <a:defRPr/>
                      </a:pPr>
                      <a:r>
                        <a:rPr lang="en-US" sz="1100" dirty="0">
                          <a:solidFill>
                            <a:srgbClr val="4D4F53"/>
                          </a:solidFill>
                          <a:latin typeface="Verdana"/>
                        </a:rPr>
                        <a:t>Test plan has been defined: DC electrical parameters under mechanical and thermal cycles with electrical continuity monitoring, mating &amp; de-mating, life test (s-parameters, high and low temperature), construction analysis, outgassing.</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4D4F53"/>
                          </a:solidFill>
                          <a:latin typeface="Verdana"/>
                        </a:rPr>
                        <a:t>Final design and validation of test PCBs for mechanical testing and s-parameters testing.</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4D4F53"/>
                          </a:solidFill>
                          <a:latin typeface="Verdana"/>
                        </a:rPr>
                        <a:t>DC electrical parameters tested, outgassing performed, mechanical tests on-going (sine vibration).</a:t>
                      </a:r>
                    </a:p>
                  </a:txBody>
                  <a:tcPr>
                    <a:solidFill>
                      <a:schemeClr val="bg1"/>
                    </a:solidFill>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endParaRPr lang="en-GB"/>
                    </a:p>
                  </a:txBody>
                  <a:tcP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1158165131"/>
                  </a:ext>
                </a:extLst>
              </a:tr>
              <a:tr h="387807">
                <a:tc gridSpan="7">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Benefits:</a:t>
                      </a:r>
                    </a:p>
                    <a:p>
                      <a:pPr marL="171450" indent="-171450" algn="l" defTabSz="882030" rtl="0" eaLnBrk="1" latinLnBrk="0" hangingPunct="1">
                        <a:buFont typeface="Arial" panose="020B0604020202020204" pitchFamily="34" charset="0"/>
                        <a:buChar char="•"/>
                      </a:pPr>
                      <a:r>
                        <a:rPr lang="en-US" sz="1100" b="0" kern="1200" dirty="0">
                          <a:solidFill>
                            <a:schemeClr val="accent6">
                              <a:lumMod val="10000"/>
                            </a:schemeClr>
                          </a:solidFill>
                          <a:latin typeface="Verdana" panose="020B0604030504040204" pitchFamily="34" charset="0"/>
                          <a:ea typeface="Verdana" panose="020B0604030504040204" pitchFamily="34" charset="0"/>
                          <a:cs typeface="+mn-cs"/>
                        </a:rPr>
                        <a:t>The advantages offered by solderless technology makes this the perfect baseline to develop High Data Rate connectors.</a:t>
                      </a:r>
                    </a:p>
                  </a:txBody>
                  <a:tcPr>
                    <a:solidFill>
                      <a:schemeClr val="accent6"/>
                    </a:solidFill>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endParaRPr lang="en-GB"/>
                    </a:p>
                  </a:txBody>
                  <a:tcP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2236581280"/>
                  </a:ext>
                </a:extLst>
              </a:tr>
              <a:tr h="399847">
                <a:tc gridSpan="4">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Next steps: </a:t>
                      </a:r>
                    </a:p>
                    <a:p>
                      <a:pPr marL="171450" indent="-171450" defTabSz="1219170">
                        <a:buFont typeface="Arial" panose="020B0604020202020204" pitchFamily="34" charset="0"/>
                        <a:buChar char="•"/>
                        <a:defRPr/>
                      </a:pPr>
                      <a:r>
                        <a:rPr lang="en-US" sz="1100" dirty="0">
                          <a:solidFill>
                            <a:srgbClr val="4D4F53"/>
                          </a:solidFill>
                          <a:latin typeface="Verdana"/>
                        </a:rPr>
                        <a:t>S-parameters measurements</a:t>
                      </a:r>
                    </a:p>
                  </a:txBody>
                  <a:tcPr>
                    <a:solidFill>
                      <a:schemeClr val="bg1"/>
                    </a:solidFill>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gridSpan="3">
                  <a:txBody>
                    <a:bodyPr/>
                    <a:lstStyle/>
                    <a:p>
                      <a:pPr marL="171450" indent="-171450" defTabSz="1219170">
                        <a:buFont typeface="Arial" panose="020B0604020202020204" pitchFamily="34" charset="0"/>
                        <a:buChar char="•"/>
                        <a:defRPr/>
                      </a:pPr>
                      <a:r>
                        <a:rPr lang="en-US" sz="1100" dirty="0">
                          <a:solidFill>
                            <a:srgbClr val="4D4F53"/>
                          </a:solidFill>
                          <a:latin typeface="Verdana"/>
                        </a:rPr>
                        <a:t>Thermal cycles, mating &amp; de-mating, life test</a:t>
                      </a:r>
                    </a:p>
                    <a:p>
                      <a:pPr marL="171450" indent="-171450" defTabSz="1219170">
                        <a:buFont typeface="Arial" panose="020B0604020202020204" pitchFamily="34" charset="0"/>
                        <a:buChar char="•"/>
                        <a:defRPr/>
                      </a:pPr>
                      <a:r>
                        <a:rPr lang="en-US" sz="1100" dirty="0">
                          <a:solidFill>
                            <a:srgbClr val="4D4F53"/>
                          </a:solidFill>
                          <a:latin typeface="Verdana"/>
                        </a:rPr>
                        <a:t>Final Report expected in March 2026.</a:t>
                      </a:r>
                    </a:p>
                  </a:txBody>
                  <a:tcPr>
                    <a:solidFill>
                      <a:schemeClr val="bg1"/>
                    </a:solidFill>
                  </a:tcP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2817515088"/>
                  </a:ext>
                </a:extLst>
              </a:tr>
            </a:tbl>
          </a:graphicData>
        </a:graphic>
      </p:graphicFrame>
      <p:pic>
        <p:nvPicPr>
          <p:cNvPr id="2" name="Picture 1" descr="A green and brown electronic device&#10;&#10;AI-generated content may be incorrect.">
            <a:extLst>
              <a:ext uri="{FF2B5EF4-FFF2-40B4-BE49-F238E27FC236}">
                <a16:creationId xmlns:a16="http://schemas.microsoft.com/office/drawing/2014/main" id="{577BF4FA-392B-2058-7CAA-02A8DA2DBE84}"/>
              </a:ext>
            </a:extLst>
          </p:cNvPr>
          <p:cNvPicPr>
            <a:picLocks noChangeAspect="1"/>
          </p:cNvPicPr>
          <p:nvPr/>
        </p:nvPicPr>
        <p:blipFill>
          <a:blip r:embed="rId3" cstate="print">
            <a:extLst>
              <a:ext uri="{28A0092B-C50C-407E-A947-70E740481C1C}">
                <a14:useLocalDpi xmlns:a14="http://schemas.microsoft.com/office/drawing/2010/main" val="0"/>
              </a:ext>
            </a:extLst>
          </a:blip>
          <a:srcRect t="5427"/>
          <a:stretch>
            <a:fillRect/>
          </a:stretch>
        </p:blipFill>
        <p:spPr>
          <a:xfrm>
            <a:off x="9852553" y="4114800"/>
            <a:ext cx="1865747" cy="1341830"/>
          </a:xfrm>
          <a:prstGeom prst="rect">
            <a:avLst/>
          </a:prstGeom>
        </p:spPr>
      </p:pic>
      <p:pic>
        <p:nvPicPr>
          <p:cNvPr id="6" name="Picture 5" descr="Amphenol Connectors | Amphenol Distributor | Mouser Nederland">
            <a:extLst>
              <a:ext uri="{FF2B5EF4-FFF2-40B4-BE49-F238E27FC236}">
                <a16:creationId xmlns:a16="http://schemas.microsoft.com/office/drawing/2014/main" id="{AB04D752-3019-5AB4-0BEA-5925269A73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79" b="33268"/>
          <a:stretch>
            <a:fillRect/>
          </a:stretch>
        </p:blipFill>
        <p:spPr bwMode="auto">
          <a:xfrm>
            <a:off x="9949110" y="1629324"/>
            <a:ext cx="1672635" cy="3210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logo&#10;&#10;AI-generated content may be incorrect.">
            <a:extLst>
              <a:ext uri="{FF2B5EF4-FFF2-40B4-BE49-F238E27FC236}">
                <a16:creationId xmlns:a16="http://schemas.microsoft.com/office/drawing/2014/main" id="{26B7581C-A223-7CF3-50A7-5BF3954DFFA3}"/>
              </a:ext>
            </a:extLst>
          </p:cNvPr>
          <p:cNvPicPr>
            <a:picLocks noChangeAspect="1"/>
          </p:cNvPicPr>
          <p:nvPr/>
        </p:nvPicPr>
        <p:blipFill>
          <a:blip r:embed="rId5" cstate="print">
            <a:extLst>
              <a:ext uri="{28A0092B-C50C-407E-A947-70E740481C1C}">
                <a14:useLocalDpi xmlns:a14="http://schemas.microsoft.com/office/drawing/2010/main" val="0"/>
              </a:ext>
            </a:extLst>
          </a:blip>
          <a:srcRect t="7715" b="9710"/>
          <a:stretch>
            <a:fillRect/>
          </a:stretch>
        </p:blipFill>
        <p:spPr>
          <a:xfrm>
            <a:off x="10114478" y="3223262"/>
            <a:ext cx="1507267" cy="891538"/>
          </a:xfrm>
          <a:prstGeom prst="rect">
            <a:avLst/>
          </a:prstGeom>
        </p:spPr>
      </p:pic>
      <p:pic>
        <p:nvPicPr>
          <p:cNvPr id="15" name="Picture 14">
            <a:extLst>
              <a:ext uri="{FF2B5EF4-FFF2-40B4-BE49-F238E27FC236}">
                <a16:creationId xmlns:a16="http://schemas.microsoft.com/office/drawing/2014/main" id="{3F466A27-0B8C-DD16-AC28-29FD33FC2E4B}"/>
              </a:ext>
            </a:extLst>
          </p:cNvPr>
          <p:cNvPicPr>
            <a:picLocks noChangeAspect="1"/>
          </p:cNvPicPr>
          <p:nvPr/>
        </p:nvPicPr>
        <p:blipFill>
          <a:blip r:embed="rId6"/>
          <a:stretch>
            <a:fillRect/>
          </a:stretch>
        </p:blipFill>
        <p:spPr>
          <a:xfrm>
            <a:off x="9809690" y="2068991"/>
            <a:ext cx="2052435" cy="891538"/>
          </a:xfrm>
          <a:prstGeom prst="rect">
            <a:avLst/>
          </a:prstGeom>
        </p:spPr>
      </p:pic>
    </p:spTree>
    <p:extLst>
      <p:ext uri="{BB962C8B-B14F-4D97-AF65-F5344CB8AC3E}">
        <p14:creationId xmlns:p14="http://schemas.microsoft.com/office/powerpoint/2010/main" val="1795865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F1522-0224-BD02-ACD9-7ED62D6483E2}"/>
              </a:ext>
            </a:extLst>
          </p:cNvPr>
          <p:cNvSpPr>
            <a:spLocks noGrp="1"/>
          </p:cNvSpPr>
          <p:nvPr>
            <p:ph type="title"/>
          </p:nvPr>
        </p:nvSpPr>
        <p:spPr>
          <a:xfrm>
            <a:off x="216000" y="154800"/>
            <a:ext cx="12009338" cy="565200"/>
          </a:xfrm>
        </p:spPr>
        <p:txBody>
          <a:bodyPr/>
          <a:lstStyle/>
          <a:p>
            <a:r>
              <a:rPr lang="en-GB" sz="3200" dirty="0" err="1">
                <a:solidFill>
                  <a:schemeClr val="bg2">
                    <a:lumMod val="10000"/>
                  </a:schemeClr>
                </a:solidFill>
              </a:rPr>
              <a:t>Airmax</a:t>
            </a:r>
            <a:r>
              <a:rPr lang="en-GB" sz="3200" dirty="0">
                <a:solidFill>
                  <a:schemeClr val="bg2">
                    <a:lumMod val="10000"/>
                  </a:schemeClr>
                </a:solidFill>
              </a:rPr>
              <a:t> </a:t>
            </a:r>
            <a:r>
              <a:rPr lang="en-GB" sz="3200" dirty="0">
                <a:solidFill>
                  <a:schemeClr val="tx1">
                    <a:lumMod val="75000"/>
                    <a:lumOff val="25000"/>
                  </a:schemeClr>
                </a:solidFill>
              </a:rPr>
              <a:t>(Amphenol)</a:t>
            </a:r>
            <a:r>
              <a:rPr lang="en-GB" sz="3200" dirty="0">
                <a:solidFill>
                  <a:schemeClr val="bg2">
                    <a:lumMod val="10000"/>
                  </a:schemeClr>
                </a:solidFill>
              </a:rPr>
              <a:t>: </a:t>
            </a:r>
            <a:r>
              <a:rPr lang="en-GB" sz="2800" dirty="0">
                <a:solidFill>
                  <a:schemeClr val="bg2">
                    <a:lumMod val="10000"/>
                  </a:schemeClr>
                </a:solidFill>
              </a:rPr>
              <a:t>Assembly &amp; Reliability Tests (Procurement)</a:t>
            </a:r>
            <a:endParaRPr lang="en-GB" dirty="0"/>
          </a:p>
        </p:txBody>
      </p:sp>
      <p:graphicFrame>
        <p:nvGraphicFramePr>
          <p:cNvPr id="8" name="Table 7">
            <a:extLst>
              <a:ext uri="{FF2B5EF4-FFF2-40B4-BE49-F238E27FC236}">
                <a16:creationId xmlns:a16="http://schemas.microsoft.com/office/drawing/2014/main" id="{75CB545C-3310-F6D0-EB5D-59627F13C1DC}"/>
              </a:ext>
            </a:extLst>
          </p:cNvPr>
          <p:cNvGraphicFramePr>
            <a:graphicFrameLocks noGrp="1"/>
          </p:cNvGraphicFramePr>
          <p:nvPr>
            <p:extLst>
              <p:ext uri="{D42A27DB-BD31-4B8C-83A1-F6EECF244321}">
                <p14:modId xmlns:p14="http://schemas.microsoft.com/office/powerpoint/2010/main" val="2931001402"/>
              </p:ext>
            </p:extLst>
          </p:nvPr>
        </p:nvGraphicFramePr>
        <p:xfrm>
          <a:off x="168334" y="905545"/>
          <a:ext cx="10575864" cy="5163630"/>
        </p:xfrm>
        <a:graphic>
          <a:graphicData uri="http://schemas.openxmlformats.org/drawingml/2006/table">
            <a:tbl>
              <a:tblPr firstRow="1" bandRow="1">
                <a:tableStyleId>{5940675A-B579-460E-94D1-54222C63F5DA}</a:tableStyleId>
              </a:tblPr>
              <a:tblGrid>
                <a:gridCol w="3046354">
                  <a:extLst>
                    <a:ext uri="{9D8B030D-6E8A-4147-A177-3AD203B41FA5}">
                      <a16:colId xmlns:a16="http://schemas.microsoft.com/office/drawing/2014/main" val="1948850034"/>
                    </a:ext>
                  </a:extLst>
                </a:gridCol>
                <a:gridCol w="2241578">
                  <a:extLst>
                    <a:ext uri="{9D8B030D-6E8A-4147-A177-3AD203B41FA5}">
                      <a16:colId xmlns:a16="http://schemas.microsoft.com/office/drawing/2014/main" val="4109870306"/>
                    </a:ext>
                  </a:extLst>
                </a:gridCol>
                <a:gridCol w="3068609">
                  <a:extLst>
                    <a:ext uri="{9D8B030D-6E8A-4147-A177-3AD203B41FA5}">
                      <a16:colId xmlns:a16="http://schemas.microsoft.com/office/drawing/2014/main" val="3856011684"/>
                    </a:ext>
                  </a:extLst>
                </a:gridCol>
                <a:gridCol w="2219323">
                  <a:extLst>
                    <a:ext uri="{9D8B030D-6E8A-4147-A177-3AD203B41FA5}">
                      <a16:colId xmlns:a16="http://schemas.microsoft.com/office/drawing/2014/main" val="414931253"/>
                    </a:ext>
                  </a:extLst>
                </a:gridCol>
              </a:tblGrid>
              <a:tr h="1721210">
                <a:tc>
                  <a:txBody>
                    <a:bodyPr/>
                    <a:lstStyle/>
                    <a:p>
                      <a:r>
                        <a:rPr lang="en-GB" dirty="0"/>
                        <a:t>10 samples HDR press-fit </a:t>
                      </a:r>
                    </a:p>
                    <a:p>
                      <a:r>
                        <a:rPr lang="en-GB" dirty="0" err="1"/>
                        <a:t>AirMax</a:t>
                      </a:r>
                      <a:r>
                        <a:rPr lang="en-GB" dirty="0"/>
                        <a:t> </a:t>
                      </a:r>
                      <a:r>
                        <a:rPr lang="en-GB" altLang="en-US" dirty="0"/>
                        <a:t>VS</a:t>
                      </a:r>
                      <a:r>
                        <a:rPr lang="en-GB" altLang="en-US" baseline="30000" dirty="0"/>
                        <a:t>®</a:t>
                      </a:r>
                      <a:r>
                        <a:rPr lang="en-GB" altLang="en-US" dirty="0"/>
                        <a:t> cPCI-s</a:t>
                      </a:r>
                    </a:p>
                    <a:p>
                      <a:r>
                        <a:rPr lang="en-GB" b="1" dirty="0"/>
                        <a:t>10052824-101LF</a:t>
                      </a:r>
                      <a:r>
                        <a:rPr lang="en-GB" dirty="0"/>
                        <a:t> </a:t>
                      </a:r>
                      <a:r>
                        <a:rPr lang="en-GB" altLang="en-US" dirty="0"/>
                        <a:t>Daughterboard  </a:t>
                      </a:r>
                    </a:p>
                    <a:p>
                      <a:r>
                        <a:rPr lang="en-GB" altLang="en-US" b="1" dirty="0"/>
                        <a:t>72</a:t>
                      </a:r>
                      <a:r>
                        <a:rPr lang="en-GB" altLang="en-US" dirty="0"/>
                        <a:t>-position, 6 column, </a:t>
                      </a:r>
                    </a:p>
                    <a:p>
                      <a:r>
                        <a:rPr lang="en-GB" altLang="en-US" b="0" dirty="0"/>
                        <a:t>2</a:t>
                      </a:r>
                      <a:r>
                        <a:rPr lang="en-GB" altLang="en-US" dirty="0"/>
                        <a:t> Walls, Right Angle</a:t>
                      </a:r>
                      <a:endParaRPr lang="en-GB" dirty="0"/>
                    </a:p>
                  </a:txBody>
                  <a:tcPr/>
                </a:tc>
                <a:tc>
                  <a:txBody>
                    <a:bodyPr/>
                    <a:lstStyle/>
                    <a:p>
                      <a:endParaRPr lang="en-GB" dirty="0"/>
                    </a:p>
                  </a:txBody>
                  <a:tcPr/>
                </a:tc>
                <a:tc>
                  <a:txBody>
                    <a:bodyPr/>
                    <a:lstStyle/>
                    <a:p>
                      <a:r>
                        <a:rPr lang="en-GB" dirty="0"/>
                        <a:t>10 samples HDR press-fit </a:t>
                      </a:r>
                    </a:p>
                    <a:p>
                      <a:pPr marL="0" marR="0" lvl="0" indent="0" algn="l" defTabSz="882030" rtl="0" eaLnBrk="1" fontAlgn="auto" latinLnBrk="0" hangingPunct="1">
                        <a:lnSpc>
                          <a:spcPct val="100000"/>
                        </a:lnSpc>
                        <a:spcBef>
                          <a:spcPts val="0"/>
                        </a:spcBef>
                        <a:spcAft>
                          <a:spcPts val="0"/>
                        </a:spcAft>
                        <a:buClrTx/>
                        <a:buSzTx/>
                        <a:buFontTx/>
                        <a:buNone/>
                        <a:tabLst/>
                        <a:defRPr/>
                      </a:pPr>
                      <a:r>
                        <a:rPr lang="en-GB" dirty="0" err="1"/>
                        <a:t>AirMax</a:t>
                      </a:r>
                      <a:r>
                        <a:rPr lang="en-GB" dirty="0"/>
                        <a:t> </a:t>
                      </a:r>
                      <a:r>
                        <a:rPr lang="en-GB" altLang="en-US" dirty="0"/>
                        <a:t>VS</a:t>
                      </a:r>
                      <a:r>
                        <a:rPr lang="en-GB" altLang="en-US" baseline="30000" dirty="0"/>
                        <a:t>®</a:t>
                      </a:r>
                      <a:r>
                        <a:rPr lang="en-GB" altLang="en-US" dirty="0"/>
                        <a:t> cPCI-s</a:t>
                      </a:r>
                    </a:p>
                    <a:p>
                      <a:r>
                        <a:rPr lang="en-GB" b="1" dirty="0"/>
                        <a:t>10052837-101LF</a:t>
                      </a:r>
                      <a:r>
                        <a:rPr lang="en-GB" dirty="0"/>
                        <a:t> Daughterboard</a:t>
                      </a:r>
                    </a:p>
                    <a:p>
                      <a:r>
                        <a:rPr lang="en-GB" sz="1736" b="1" i="0" kern="1200" dirty="0">
                          <a:solidFill>
                            <a:schemeClr val="tx1"/>
                          </a:solidFill>
                          <a:effectLst/>
                          <a:latin typeface="+mn-lt"/>
                          <a:ea typeface="+mn-ea"/>
                          <a:cs typeface="+mn-cs"/>
                        </a:rPr>
                        <a:t>96</a:t>
                      </a:r>
                      <a:r>
                        <a:rPr lang="en-GB" sz="1736" b="0" i="0" kern="1200" dirty="0">
                          <a:solidFill>
                            <a:schemeClr val="tx1"/>
                          </a:solidFill>
                          <a:effectLst/>
                          <a:latin typeface="+mn-lt"/>
                          <a:ea typeface="+mn-ea"/>
                          <a:cs typeface="+mn-cs"/>
                        </a:rPr>
                        <a:t>-position, 8 column, </a:t>
                      </a:r>
                    </a:p>
                    <a:p>
                      <a:r>
                        <a:rPr lang="en-GB" sz="1736" b="0" i="0" kern="1200" dirty="0">
                          <a:solidFill>
                            <a:schemeClr val="tx1"/>
                          </a:solidFill>
                          <a:effectLst/>
                          <a:latin typeface="+mn-lt"/>
                          <a:ea typeface="+mn-ea"/>
                          <a:cs typeface="+mn-cs"/>
                        </a:rPr>
                        <a:t>2 Walls, Right Angle Header</a:t>
                      </a:r>
                      <a:endParaRPr lang="en-GB" dirty="0"/>
                    </a:p>
                  </a:txBody>
                  <a:tcPr/>
                </a:tc>
                <a:tc>
                  <a:txBody>
                    <a:bodyPr/>
                    <a:lstStyle/>
                    <a:p>
                      <a:endParaRPr lang="en-GB" dirty="0"/>
                    </a:p>
                  </a:txBody>
                  <a:tcPr/>
                </a:tc>
                <a:extLst>
                  <a:ext uri="{0D108BD9-81ED-4DB2-BD59-A6C34878D82A}">
                    <a16:rowId xmlns:a16="http://schemas.microsoft.com/office/drawing/2014/main" val="2070583353"/>
                  </a:ext>
                </a:extLst>
              </a:tr>
              <a:tr h="1721210">
                <a:tc>
                  <a:txBody>
                    <a:bodyPr/>
                    <a:lstStyle/>
                    <a:p>
                      <a:r>
                        <a:rPr lang="en-GB" dirty="0"/>
                        <a:t>10 samples HDR press-fit </a:t>
                      </a:r>
                    </a:p>
                    <a:p>
                      <a:r>
                        <a:rPr lang="en-GB" sz="1736" b="0" i="0" kern="1200" dirty="0" err="1">
                          <a:solidFill>
                            <a:schemeClr val="tx1"/>
                          </a:solidFill>
                          <a:effectLst/>
                          <a:latin typeface="+mn-lt"/>
                          <a:ea typeface="+mn-ea"/>
                          <a:cs typeface="+mn-cs"/>
                        </a:rPr>
                        <a:t>AirMax</a:t>
                      </a:r>
                      <a:r>
                        <a:rPr lang="en-GB" sz="1736" b="0" i="0" kern="1200" dirty="0">
                          <a:solidFill>
                            <a:schemeClr val="tx1"/>
                          </a:solidFill>
                          <a:effectLst/>
                          <a:latin typeface="+mn-lt"/>
                          <a:ea typeface="+mn-ea"/>
                          <a:cs typeface="+mn-cs"/>
                        </a:rPr>
                        <a:t> </a:t>
                      </a:r>
                      <a:r>
                        <a:rPr lang="en-GB" altLang="en-US" dirty="0"/>
                        <a:t>VS</a:t>
                      </a:r>
                      <a:r>
                        <a:rPr lang="en-GB" altLang="en-US" baseline="30000" dirty="0"/>
                        <a:t>®</a:t>
                      </a:r>
                      <a:r>
                        <a:rPr lang="en-GB" altLang="en-US" dirty="0"/>
                        <a:t> cPCI-s</a:t>
                      </a:r>
                      <a:endParaRPr lang="en-GB" dirty="0"/>
                    </a:p>
                    <a:p>
                      <a:r>
                        <a:rPr lang="en-GB" b="1" dirty="0"/>
                        <a:t>10052825-101LF</a:t>
                      </a:r>
                      <a:r>
                        <a:rPr lang="en-GB" dirty="0"/>
                        <a:t> </a:t>
                      </a:r>
                      <a:r>
                        <a:rPr lang="en-GB" sz="1736" b="0" i="0" kern="1200" dirty="0">
                          <a:solidFill>
                            <a:schemeClr val="tx1"/>
                          </a:solidFill>
                          <a:effectLst/>
                          <a:latin typeface="+mn-lt"/>
                          <a:ea typeface="+mn-ea"/>
                          <a:cs typeface="+mn-cs"/>
                        </a:rPr>
                        <a:t>Daughterboard</a:t>
                      </a:r>
                    </a:p>
                    <a:p>
                      <a:r>
                        <a:rPr lang="en-GB" sz="1736" b="1" i="0" kern="1200" dirty="0">
                          <a:solidFill>
                            <a:schemeClr val="tx1"/>
                          </a:solidFill>
                          <a:effectLst/>
                          <a:latin typeface="+mn-lt"/>
                          <a:ea typeface="+mn-ea"/>
                          <a:cs typeface="+mn-cs"/>
                        </a:rPr>
                        <a:t>72</a:t>
                      </a:r>
                      <a:r>
                        <a:rPr lang="en-GB" sz="1736" b="0" i="0" kern="1200" dirty="0">
                          <a:solidFill>
                            <a:schemeClr val="tx1"/>
                          </a:solidFill>
                          <a:effectLst/>
                          <a:latin typeface="+mn-lt"/>
                          <a:ea typeface="+mn-ea"/>
                          <a:cs typeface="+mn-cs"/>
                        </a:rPr>
                        <a:t>-position,6 column,</a:t>
                      </a:r>
                    </a:p>
                    <a:p>
                      <a:r>
                        <a:rPr lang="en-GB" sz="1736" b="0" i="0" kern="1200" dirty="0">
                          <a:solidFill>
                            <a:schemeClr val="tx1"/>
                          </a:solidFill>
                          <a:effectLst/>
                          <a:latin typeface="+mn-lt"/>
                          <a:ea typeface="+mn-ea"/>
                          <a:cs typeface="+mn-cs"/>
                        </a:rPr>
                        <a:t>4 Walls, Right Angle</a:t>
                      </a:r>
                      <a:endParaRPr lang="en-GB" dirty="0"/>
                    </a:p>
                  </a:txBody>
                  <a:tcPr/>
                </a:tc>
                <a:tc>
                  <a:txBody>
                    <a:bodyPr/>
                    <a:lstStyle/>
                    <a:p>
                      <a:endParaRPr lang="en-GB" dirty="0"/>
                    </a:p>
                  </a:txBody>
                  <a:tcPr/>
                </a:tc>
                <a:tc>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GB" sz="1736" b="0" i="0" u="none" strike="noStrike" kern="1200" baseline="0" dirty="0">
                          <a:solidFill>
                            <a:schemeClr val="tx1"/>
                          </a:solidFill>
                          <a:latin typeface="+mn-lt"/>
                          <a:ea typeface="+mn-ea"/>
                          <a:cs typeface="+mn-cs"/>
                        </a:rPr>
                        <a:t>10 samples of HDR press-fit </a:t>
                      </a:r>
                      <a:r>
                        <a:rPr lang="en-GB" dirty="0" err="1"/>
                        <a:t>AirMax</a:t>
                      </a:r>
                      <a:r>
                        <a:rPr lang="en-GB" dirty="0"/>
                        <a:t> </a:t>
                      </a:r>
                      <a:r>
                        <a:rPr lang="en-GB" altLang="en-US" dirty="0"/>
                        <a:t>VS</a:t>
                      </a:r>
                      <a:r>
                        <a:rPr lang="en-GB" altLang="en-US" baseline="30000" dirty="0"/>
                        <a:t>®</a:t>
                      </a:r>
                      <a:r>
                        <a:rPr lang="en-GB" altLang="en-US" dirty="0"/>
                        <a:t> cPCI-s</a:t>
                      </a:r>
                    </a:p>
                    <a:p>
                      <a:r>
                        <a:rPr lang="en-GB" sz="1736" b="1" i="0" u="none" strike="noStrike" kern="1200" baseline="0" dirty="0">
                          <a:solidFill>
                            <a:schemeClr val="tx1"/>
                          </a:solidFill>
                          <a:latin typeface="+mn-lt"/>
                          <a:ea typeface="+mn-ea"/>
                          <a:cs typeface="+mn-cs"/>
                        </a:rPr>
                        <a:t>10052838-101LF</a:t>
                      </a:r>
                    </a:p>
                    <a:p>
                      <a:r>
                        <a:rPr lang="en-GB" sz="1736" b="0" i="0" u="none" strike="noStrike" kern="1200" baseline="0" dirty="0">
                          <a:solidFill>
                            <a:schemeClr val="tx1"/>
                          </a:solidFill>
                          <a:latin typeface="+mn-lt"/>
                          <a:ea typeface="+mn-ea"/>
                          <a:cs typeface="+mn-cs"/>
                        </a:rPr>
                        <a:t>Daughterboard</a:t>
                      </a:r>
                    </a:p>
                    <a:p>
                      <a:r>
                        <a:rPr lang="en-GB" sz="1736" b="1" i="0" u="none" strike="noStrike" kern="1200" baseline="0" dirty="0">
                          <a:solidFill>
                            <a:schemeClr val="tx1"/>
                          </a:solidFill>
                          <a:latin typeface="+mn-lt"/>
                          <a:ea typeface="+mn-ea"/>
                          <a:cs typeface="+mn-cs"/>
                        </a:rPr>
                        <a:t>96</a:t>
                      </a:r>
                      <a:r>
                        <a:rPr lang="en-GB" sz="1736" b="0" i="0" u="none" strike="noStrike" kern="1200" baseline="0" dirty="0">
                          <a:solidFill>
                            <a:schemeClr val="tx1"/>
                          </a:solidFill>
                          <a:latin typeface="+mn-lt"/>
                          <a:ea typeface="+mn-ea"/>
                          <a:cs typeface="+mn-cs"/>
                        </a:rPr>
                        <a:t>-position, 8 column,</a:t>
                      </a:r>
                    </a:p>
                    <a:p>
                      <a:r>
                        <a:rPr lang="en-GB" sz="1736" b="0" i="0" u="none" strike="noStrike" kern="1200" baseline="0" dirty="0">
                          <a:solidFill>
                            <a:schemeClr val="tx1"/>
                          </a:solidFill>
                          <a:latin typeface="+mn-lt"/>
                          <a:ea typeface="+mn-ea"/>
                          <a:cs typeface="+mn-cs"/>
                        </a:rPr>
                        <a:t>4 walls, Right Angle</a:t>
                      </a:r>
                      <a:endParaRPr lang="en-GB" dirty="0"/>
                    </a:p>
                  </a:txBody>
                  <a:tcPr/>
                </a:tc>
                <a:tc>
                  <a:txBody>
                    <a:bodyPr/>
                    <a:lstStyle/>
                    <a:p>
                      <a:endParaRPr lang="en-GB" dirty="0"/>
                    </a:p>
                  </a:txBody>
                  <a:tcPr/>
                </a:tc>
                <a:extLst>
                  <a:ext uri="{0D108BD9-81ED-4DB2-BD59-A6C34878D82A}">
                    <a16:rowId xmlns:a16="http://schemas.microsoft.com/office/drawing/2014/main" val="3997270790"/>
                  </a:ext>
                </a:extLst>
              </a:tr>
              <a:tr h="1721210">
                <a:tc>
                  <a:txBody>
                    <a:bodyPr/>
                    <a:lstStyle/>
                    <a:p>
                      <a:r>
                        <a:rPr lang="en-GB" dirty="0"/>
                        <a:t>15 samples HDR press-fit </a:t>
                      </a:r>
                    </a:p>
                    <a:p>
                      <a:pPr marL="0" marR="0" lvl="0" indent="0" algn="l" defTabSz="882030" rtl="0" eaLnBrk="1" fontAlgn="auto" latinLnBrk="0" hangingPunct="1">
                        <a:lnSpc>
                          <a:spcPct val="100000"/>
                        </a:lnSpc>
                        <a:spcBef>
                          <a:spcPts val="0"/>
                        </a:spcBef>
                        <a:spcAft>
                          <a:spcPts val="0"/>
                        </a:spcAft>
                        <a:buClrTx/>
                        <a:buSzTx/>
                        <a:buFontTx/>
                        <a:buNone/>
                        <a:tabLst/>
                        <a:defRPr/>
                      </a:pPr>
                      <a:r>
                        <a:rPr lang="en-GB" sz="1736" b="0" i="0" kern="1200" dirty="0" err="1">
                          <a:solidFill>
                            <a:schemeClr val="tx1"/>
                          </a:solidFill>
                          <a:effectLst/>
                          <a:latin typeface="+mn-lt"/>
                          <a:ea typeface="+mn-ea"/>
                          <a:cs typeface="+mn-cs"/>
                        </a:rPr>
                        <a:t>AirMax</a:t>
                      </a:r>
                      <a:r>
                        <a:rPr lang="en-GB" sz="1736" b="0" i="0" kern="1200" dirty="0">
                          <a:solidFill>
                            <a:schemeClr val="tx1"/>
                          </a:solidFill>
                          <a:effectLst/>
                          <a:latin typeface="+mn-lt"/>
                          <a:ea typeface="+mn-ea"/>
                          <a:cs typeface="+mn-cs"/>
                        </a:rPr>
                        <a:t> </a:t>
                      </a:r>
                      <a:r>
                        <a:rPr lang="en-GB" altLang="en-US" dirty="0"/>
                        <a:t>VS</a:t>
                      </a:r>
                      <a:r>
                        <a:rPr lang="en-GB" altLang="en-US" baseline="30000" dirty="0"/>
                        <a:t>®</a:t>
                      </a:r>
                      <a:r>
                        <a:rPr lang="en-GB" altLang="en-US" dirty="0"/>
                        <a:t> cPCI-s</a:t>
                      </a:r>
                      <a:endParaRPr lang="en-GB" dirty="0"/>
                    </a:p>
                    <a:p>
                      <a:r>
                        <a:rPr lang="en-GB" b="1" dirty="0"/>
                        <a:t>10052829-101LF </a:t>
                      </a:r>
                    </a:p>
                    <a:p>
                      <a:r>
                        <a:rPr lang="en-GB" sz="1736" b="0" i="0" kern="1200" dirty="0">
                          <a:solidFill>
                            <a:schemeClr val="tx1"/>
                          </a:solidFill>
                          <a:effectLst/>
                          <a:latin typeface="+mn-lt"/>
                          <a:ea typeface="+mn-ea"/>
                          <a:cs typeface="+mn-cs"/>
                        </a:rPr>
                        <a:t>Backplane </a:t>
                      </a:r>
                    </a:p>
                    <a:p>
                      <a:r>
                        <a:rPr lang="en-GB" sz="1736" b="1" i="0" kern="1200" dirty="0">
                          <a:solidFill>
                            <a:schemeClr val="tx1"/>
                          </a:solidFill>
                          <a:effectLst/>
                          <a:latin typeface="+mn-lt"/>
                          <a:ea typeface="+mn-ea"/>
                          <a:cs typeface="+mn-cs"/>
                        </a:rPr>
                        <a:t>72</a:t>
                      </a:r>
                      <a:r>
                        <a:rPr lang="en-GB" sz="1736" b="0" i="0" kern="1200" dirty="0">
                          <a:solidFill>
                            <a:schemeClr val="tx1"/>
                          </a:solidFill>
                          <a:effectLst/>
                          <a:latin typeface="+mn-lt"/>
                          <a:ea typeface="+mn-ea"/>
                          <a:cs typeface="+mn-cs"/>
                        </a:rPr>
                        <a:t>-position, 6 column, Vertical Receptacle</a:t>
                      </a:r>
                      <a:endParaRPr lang="en-GB" dirty="0"/>
                    </a:p>
                  </a:txBody>
                  <a:tcPr/>
                </a:tc>
                <a:tc>
                  <a:txBody>
                    <a:bodyPr/>
                    <a:lstStyle/>
                    <a:p>
                      <a:endParaRPr lang="en-GB" dirty="0"/>
                    </a:p>
                  </a:txBody>
                  <a:tcPr/>
                </a:tc>
                <a:tc>
                  <a:txBody>
                    <a:bodyPr/>
                    <a:lstStyle/>
                    <a:p>
                      <a:r>
                        <a:rPr lang="en-GB" dirty="0"/>
                        <a:t>15 samples HDR press-fit </a:t>
                      </a:r>
                    </a:p>
                    <a:p>
                      <a:pPr marL="0" marR="0" lvl="0" indent="0" algn="l" defTabSz="882030" rtl="0" eaLnBrk="1" fontAlgn="auto" latinLnBrk="0" hangingPunct="1">
                        <a:lnSpc>
                          <a:spcPct val="100000"/>
                        </a:lnSpc>
                        <a:spcBef>
                          <a:spcPts val="0"/>
                        </a:spcBef>
                        <a:spcAft>
                          <a:spcPts val="0"/>
                        </a:spcAft>
                        <a:buClrTx/>
                        <a:buSzTx/>
                        <a:buFontTx/>
                        <a:buNone/>
                        <a:tabLst/>
                        <a:defRPr/>
                      </a:pPr>
                      <a:r>
                        <a:rPr lang="en-GB" dirty="0" err="1"/>
                        <a:t>AirMax</a:t>
                      </a:r>
                      <a:r>
                        <a:rPr lang="en-GB" dirty="0"/>
                        <a:t> </a:t>
                      </a:r>
                      <a:r>
                        <a:rPr lang="en-GB" altLang="en-US" dirty="0"/>
                        <a:t>VS</a:t>
                      </a:r>
                      <a:r>
                        <a:rPr lang="en-GB" altLang="en-US" baseline="30000" dirty="0"/>
                        <a:t>®</a:t>
                      </a:r>
                      <a:r>
                        <a:rPr lang="en-GB" altLang="en-US" dirty="0"/>
                        <a:t> cPCI-s</a:t>
                      </a:r>
                    </a:p>
                    <a:p>
                      <a:r>
                        <a:rPr lang="en-GB" b="1" dirty="0"/>
                        <a:t>10052842-101LF</a:t>
                      </a:r>
                    </a:p>
                    <a:p>
                      <a:r>
                        <a:rPr lang="en-GB" dirty="0"/>
                        <a:t>Backplane,</a:t>
                      </a:r>
                    </a:p>
                    <a:p>
                      <a:r>
                        <a:rPr lang="en-GB" b="1" dirty="0"/>
                        <a:t>96</a:t>
                      </a:r>
                      <a:r>
                        <a:rPr lang="en-GB" dirty="0"/>
                        <a:t>-position, 8 column,</a:t>
                      </a:r>
                    </a:p>
                    <a:p>
                      <a:r>
                        <a:rPr lang="en-GB" dirty="0"/>
                        <a:t>Vertical Receptacle</a:t>
                      </a:r>
                    </a:p>
                  </a:txBody>
                  <a:tcPr/>
                </a:tc>
                <a:tc>
                  <a:txBody>
                    <a:bodyPr/>
                    <a:lstStyle/>
                    <a:p>
                      <a:endParaRPr lang="en-GB" dirty="0"/>
                    </a:p>
                  </a:txBody>
                  <a:tcPr/>
                </a:tc>
                <a:extLst>
                  <a:ext uri="{0D108BD9-81ED-4DB2-BD59-A6C34878D82A}">
                    <a16:rowId xmlns:a16="http://schemas.microsoft.com/office/drawing/2014/main" val="2256384500"/>
                  </a:ext>
                </a:extLst>
              </a:tr>
            </a:tbl>
          </a:graphicData>
        </a:graphic>
      </p:graphicFrame>
      <p:pic>
        <p:nvPicPr>
          <p:cNvPr id="7" name="Picture 6">
            <a:extLst>
              <a:ext uri="{FF2B5EF4-FFF2-40B4-BE49-F238E27FC236}">
                <a16:creationId xmlns:a16="http://schemas.microsoft.com/office/drawing/2014/main" id="{63E1FA4E-1FED-636E-8C3A-DCE752E0BC01}"/>
              </a:ext>
            </a:extLst>
          </p:cNvPr>
          <p:cNvPicPr>
            <a:picLocks noChangeAspect="1"/>
          </p:cNvPicPr>
          <p:nvPr/>
        </p:nvPicPr>
        <p:blipFill>
          <a:blip r:embed="rId2"/>
          <a:stretch>
            <a:fillRect/>
          </a:stretch>
        </p:blipFill>
        <p:spPr>
          <a:xfrm>
            <a:off x="3395808" y="2673922"/>
            <a:ext cx="1857231" cy="1619250"/>
          </a:xfrm>
          <a:prstGeom prst="rect">
            <a:avLst/>
          </a:prstGeom>
        </p:spPr>
      </p:pic>
      <p:pic>
        <p:nvPicPr>
          <p:cNvPr id="9" name="Picture 8">
            <a:extLst>
              <a:ext uri="{FF2B5EF4-FFF2-40B4-BE49-F238E27FC236}">
                <a16:creationId xmlns:a16="http://schemas.microsoft.com/office/drawing/2014/main" id="{29BCC6F3-F15C-4823-D412-8C1751BDA444}"/>
              </a:ext>
            </a:extLst>
          </p:cNvPr>
          <p:cNvPicPr>
            <a:picLocks noChangeAspect="1"/>
          </p:cNvPicPr>
          <p:nvPr/>
        </p:nvPicPr>
        <p:blipFill>
          <a:blip r:embed="rId3"/>
          <a:stretch>
            <a:fillRect/>
          </a:stretch>
        </p:blipFill>
        <p:spPr>
          <a:xfrm>
            <a:off x="3469388" y="948412"/>
            <a:ext cx="1859851" cy="1647970"/>
          </a:xfrm>
          <a:prstGeom prst="rect">
            <a:avLst/>
          </a:prstGeom>
        </p:spPr>
      </p:pic>
      <p:pic>
        <p:nvPicPr>
          <p:cNvPr id="11" name="Picture 10">
            <a:extLst>
              <a:ext uri="{FF2B5EF4-FFF2-40B4-BE49-F238E27FC236}">
                <a16:creationId xmlns:a16="http://schemas.microsoft.com/office/drawing/2014/main" id="{9C75C5E8-39DC-BE03-8B8F-10620A0ACB40}"/>
              </a:ext>
            </a:extLst>
          </p:cNvPr>
          <p:cNvPicPr>
            <a:picLocks noChangeAspect="1"/>
          </p:cNvPicPr>
          <p:nvPr/>
        </p:nvPicPr>
        <p:blipFill>
          <a:blip r:embed="rId4"/>
          <a:srcRect t="10004" b="5370"/>
          <a:stretch>
            <a:fillRect/>
          </a:stretch>
        </p:blipFill>
        <p:spPr>
          <a:xfrm>
            <a:off x="3294509" y="4605705"/>
            <a:ext cx="1813088" cy="1370295"/>
          </a:xfrm>
          <a:prstGeom prst="rect">
            <a:avLst/>
          </a:prstGeom>
        </p:spPr>
      </p:pic>
      <p:pic>
        <p:nvPicPr>
          <p:cNvPr id="13" name="Picture 12">
            <a:extLst>
              <a:ext uri="{FF2B5EF4-FFF2-40B4-BE49-F238E27FC236}">
                <a16:creationId xmlns:a16="http://schemas.microsoft.com/office/drawing/2014/main" id="{9658D846-B873-6C8D-9638-67BF804E858C}"/>
              </a:ext>
            </a:extLst>
          </p:cNvPr>
          <p:cNvPicPr>
            <a:picLocks noChangeAspect="1"/>
          </p:cNvPicPr>
          <p:nvPr/>
        </p:nvPicPr>
        <p:blipFill>
          <a:blip r:embed="rId5"/>
          <a:stretch>
            <a:fillRect/>
          </a:stretch>
        </p:blipFill>
        <p:spPr>
          <a:xfrm>
            <a:off x="8877301" y="1088142"/>
            <a:ext cx="1593176" cy="1451318"/>
          </a:xfrm>
          <a:prstGeom prst="rect">
            <a:avLst/>
          </a:prstGeom>
        </p:spPr>
      </p:pic>
      <p:pic>
        <p:nvPicPr>
          <p:cNvPr id="15" name="Picture 14">
            <a:extLst>
              <a:ext uri="{FF2B5EF4-FFF2-40B4-BE49-F238E27FC236}">
                <a16:creationId xmlns:a16="http://schemas.microsoft.com/office/drawing/2014/main" id="{93005534-7D29-FE43-DEE8-D4F4F650B616}"/>
              </a:ext>
            </a:extLst>
          </p:cNvPr>
          <p:cNvPicPr>
            <a:picLocks noChangeAspect="1"/>
          </p:cNvPicPr>
          <p:nvPr/>
        </p:nvPicPr>
        <p:blipFill>
          <a:blip r:embed="rId6"/>
          <a:stretch>
            <a:fillRect/>
          </a:stretch>
        </p:blipFill>
        <p:spPr>
          <a:xfrm>
            <a:off x="8699625" y="2742592"/>
            <a:ext cx="1828002" cy="1546962"/>
          </a:xfrm>
          <a:prstGeom prst="rect">
            <a:avLst/>
          </a:prstGeom>
        </p:spPr>
      </p:pic>
      <p:pic>
        <p:nvPicPr>
          <p:cNvPr id="18" name="Picture 17">
            <a:extLst>
              <a:ext uri="{FF2B5EF4-FFF2-40B4-BE49-F238E27FC236}">
                <a16:creationId xmlns:a16="http://schemas.microsoft.com/office/drawing/2014/main" id="{115E4AEF-3DD4-C326-864A-53C0B06CC96C}"/>
              </a:ext>
            </a:extLst>
          </p:cNvPr>
          <p:cNvPicPr>
            <a:picLocks noChangeAspect="1"/>
          </p:cNvPicPr>
          <p:nvPr/>
        </p:nvPicPr>
        <p:blipFill>
          <a:blip r:embed="rId7"/>
          <a:stretch>
            <a:fillRect/>
          </a:stretch>
        </p:blipFill>
        <p:spPr>
          <a:xfrm>
            <a:off x="8699625" y="4494826"/>
            <a:ext cx="1912786" cy="1569856"/>
          </a:xfrm>
          <a:prstGeom prst="rect">
            <a:avLst/>
          </a:prstGeom>
        </p:spPr>
      </p:pic>
    </p:spTree>
    <p:extLst>
      <p:ext uri="{BB962C8B-B14F-4D97-AF65-F5344CB8AC3E}">
        <p14:creationId xmlns:p14="http://schemas.microsoft.com/office/powerpoint/2010/main" val="2821435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716199-F567-F509-760D-F6DC6E507CA6}"/>
              </a:ext>
            </a:extLst>
          </p:cNvPr>
          <p:cNvPicPr>
            <a:picLocks noChangeAspect="1"/>
          </p:cNvPicPr>
          <p:nvPr/>
        </p:nvPicPr>
        <p:blipFill>
          <a:blip r:embed="rId2"/>
          <a:stretch>
            <a:fillRect/>
          </a:stretch>
        </p:blipFill>
        <p:spPr>
          <a:xfrm>
            <a:off x="6040897" y="3876595"/>
            <a:ext cx="3573626" cy="2245486"/>
          </a:xfrm>
          <a:prstGeom prst="rect">
            <a:avLst/>
          </a:prstGeom>
        </p:spPr>
      </p:pic>
      <p:pic>
        <p:nvPicPr>
          <p:cNvPr id="8" name="Picture 7">
            <a:extLst>
              <a:ext uri="{FF2B5EF4-FFF2-40B4-BE49-F238E27FC236}">
                <a16:creationId xmlns:a16="http://schemas.microsoft.com/office/drawing/2014/main" id="{A7231981-3720-3816-778F-5370045B1076}"/>
              </a:ext>
            </a:extLst>
          </p:cNvPr>
          <p:cNvPicPr>
            <a:picLocks noChangeAspect="1"/>
          </p:cNvPicPr>
          <p:nvPr/>
        </p:nvPicPr>
        <p:blipFill>
          <a:blip r:embed="rId3"/>
          <a:srcRect r="54447"/>
          <a:stretch>
            <a:fillRect/>
          </a:stretch>
        </p:blipFill>
        <p:spPr>
          <a:xfrm>
            <a:off x="9614523" y="1088343"/>
            <a:ext cx="2118050" cy="2019704"/>
          </a:xfrm>
          <a:prstGeom prst="rect">
            <a:avLst/>
          </a:prstGeom>
        </p:spPr>
      </p:pic>
      <p:pic>
        <p:nvPicPr>
          <p:cNvPr id="10" name="Picture 9">
            <a:extLst>
              <a:ext uri="{FF2B5EF4-FFF2-40B4-BE49-F238E27FC236}">
                <a16:creationId xmlns:a16="http://schemas.microsoft.com/office/drawing/2014/main" id="{4CC3B057-7DB6-7518-2F72-26FD95EA6DCE}"/>
              </a:ext>
            </a:extLst>
          </p:cNvPr>
          <p:cNvPicPr>
            <a:picLocks noChangeAspect="1"/>
          </p:cNvPicPr>
          <p:nvPr/>
        </p:nvPicPr>
        <p:blipFill>
          <a:blip r:embed="rId4"/>
          <a:srcRect l="4944" b="6859"/>
          <a:stretch>
            <a:fillRect/>
          </a:stretch>
        </p:blipFill>
        <p:spPr>
          <a:xfrm>
            <a:off x="71438" y="919524"/>
            <a:ext cx="5585010" cy="4904651"/>
          </a:xfrm>
          <a:prstGeom prst="rect">
            <a:avLst/>
          </a:prstGeom>
        </p:spPr>
      </p:pic>
      <p:sp>
        <p:nvSpPr>
          <p:cNvPr id="11" name="TextBox 10">
            <a:extLst>
              <a:ext uri="{FF2B5EF4-FFF2-40B4-BE49-F238E27FC236}">
                <a16:creationId xmlns:a16="http://schemas.microsoft.com/office/drawing/2014/main" id="{6003D205-AD8A-283B-54C0-DCCC65DF93A7}"/>
              </a:ext>
            </a:extLst>
          </p:cNvPr>
          <p:cNvSpPr txBox="1"/>
          <p:nvPr/>
        </p:nvSpPr>
        <p:spPr>
          <a:xfrm>
            <a:off x="4600575" y="919524"/>
            <a:ext cx="4465576" cy="2862322"/>
          </a:xfrm>
          <a:prstGeom prst="rect">
            <a:avLst/>
          </a:prstGeom>
          <a:noFill/>
          <a:ln>
            <a:solidFill>
              <a:srgbClr val="FF0000"/>
            </a:solidFill>
          </a:ln>
        </p:spPr>
        <p:txBody>
          <a:bodyPr wrap="square" rtlCol="0">
            <a:spAutoFit/>
          </a:bodyPr>
          <a:lstStyle/>
          <a:p>
            <a:r>
              <a:rPr lang="es-ES" b="1" dirty="0"/>
              <a:t>SUBGROUP I - TV1</a:t>
            </a:r>
          </a:p>
          <a:p>
            <a:pPr marL="285750" indent="-285750">
              <a:buFont typeface="Arial" panose="020B0604020202020204" pitchFamily="34" charset="0"/>
              <a:buChar char="•"/>
            </a:pPr>
            <a:r>
              <a:rPr lang="es-ES" dirty="0"/>
              <a:t>DC Electrical </a:t>
            </a:r>
            <a:r>
              <a:rPr lang="es-ES" dirty="0" err="1"/>
              <a:t>measurements</a:t>
            </a:r>
            <a:endParaRPr lang="es-ES" dirty="0"/>
          </a:p>
          <a:p>
            <a:pPr marL="896386" lvl="1" indent="-285750">
              <a:buFont typeface="Arial" panose="020B0604020202020204" pitchFamily="34" charset="0"/>
              <a:buChar char="•"/>
            </a:pPr>
            <a:r>
              <a:rPr lang="es-ES" dirty="0"/>
              <a:t>Contact </a:t>
            </a:r>
            <a:r>
              <a:rPr lang="es-ES" dirty="0" err="1"/>
              <a:t>resistance</a:t>
            </a:r>
            <a:r>
              <a:rPr lang="es-ES" dirty="0"/>
              <a:t> at 10mA</a:t>
            </a:r>
          </a:p>
          <a:p>
            <a:pPr marL="896386" lvl="1" indent="-285750">
              <a:buFont typeface="Arial" panose="020B0604020202020204" pitchFamily="34" charset="0"/>
              <a:buChar char="•"/>
            </a:pPr>
            <a:r>
              <a:rPr lang="es-ES" dirty="0"/>
              <a:t>Contact </a:t>
            </a:r>
            <a:r>
              <a:rPr lang="es-ES" dirty="0" err="1"/>
              <a:t>resistance</a:t>
            </a:r>
            <a:r>
              <a:rPr lang="es-ES" dirty="0"/>
              <a:t> at 2A</a:t>
            </a:r>
          </a:p>
          <a:p>
            <a:pPr marL="896386" lvl="1" indent="-285750">
              <a:buFont typeface="Arial" panose="020B0604020202020204" pitchFamily="34" charset="0"/>
              <a:buChar char="•"/>
            </a:pPr>
            <a:r>
              <a:rPr lang="es-ES" dirty="0" err="1"/>
              <a:t>Voltage</a:t>
            </a:r>
            <a:r>
              <a:rPr lang="es-ES" dirty="0"/>
              <a:t> </a:t>
            </a:r>
            <a:r>
              <a:rPr lang="es-ES" dirty="0" err="1"/>
              <a:t>proof</a:t>
            </a:r>
            <a:r>
              <a:rPr lang="es-ES" dirty="0"/>
              <a:t> 500V</a:t>
            </a:r>
            <a:r>
              <a:rPr lang="es-ES" baseline="-25000" dirty="0"/>
              <a:t>rms</a:t>
            </a:r>
          </a:p>
          <a:p>
            <a:pPr marL="896386" lvl="1" indent="-285750">
              <a:buFont typeface="Arial" panose="020B0604020202020204" pitchFamily="34" charset="0"/>
              <a:buChar char="•"/>
            </a:pPr>
            <a:r>
              <a:rPr lang="es-ES" dirty="0" err="1"/>
              <a:t>Insulation</a:t>
            </a:r>
            <a:r>
              <a:rPr lang="es-ES" dirty="0"/>
              <a:t> </a:t>
            </a:r>
            <a:r>
              <a:rPr lang="es-ES" dirty="0" err="1"/>
              <a:t>resistance</a:t>
            </a:r>
            <a:r>
              <a:rPr lang="es-ES" dirty="0"/>
              <a:t> 500V</a:t>
            </a:r>
            <a:r>
              <a:rPr lang="es-ES" baseline="-25000" dirty="0"/>
              <a:t>DC</a:t>
            </a:r>
          </a:p>
          <a:p>
            <a:pPr marL="285750" indent="-285750">
              <a:buFont typeface="Arial" panose="020B0604020202020204" pitchFamily="34" charset="0"/>
              <a:buChar char="•"/>
            </a:pPr>
            <a:r>
              <a:rPr lang="es-ES" dirty="0"/>
              <a:t>Sine </a:t>
            </a:r>
            <a:r>
              <a:rPr lang="es-ES" dirty="0" err="1"/>
              <a:t>vibration</a:t>
            </a:r>
            <a:endParaRPr lang="es-ES" dirty="0"/>
          </a:p>
          <a:p>
            <a:pPr marL="285750" indent="-285750">
              <a:buFont typeface="Arial" panose="020B0604020202020204" pitchFamily="34" charset="0"/>
              <a:buChar char="•"/>
            </a:pPr>
            <a:r>
              <a:rPr lang="es-ES" dirty="0" err="1"/>
              <a:t>Random</a:t>
            </a:r>
            <a:r>
              <a:rPr lang="es-ES" dirty="0"/>
              <a:t> </a:t>
            </a:r>
            <a:r>
              <a:rPr lang="es-ES" dirty="0" err="1"/>
              <a:t>vibration</a:t>
            </a:r>
            <a:endParaRPr lang="es-ES" dirty="0"/>
          </a:p>
          <a:p>
            <a:pPr marL="285750" indent="-285750">
              <a:buFont typeface="Arial" panose="020B0604020202020204" pitchFamily="34" charset="0"/>
              <a:buChar char="•"/>
            </a:pPr>
            <a:r>
              <a:rPr lang="es-ES" dirty="0"/>
              <a:t>Mechanical Shock</a:t>
            </a:r>
          </a:p>
          <a:p>
            <a:pPr marL="285750" indent="-285750">
              <a:buFont typeface="Arial" panose="020B0604020202020204" pitchFamily="34" charset="0"/>
              <a:buChar char="•"/>
            </a:pPr>
            <a:r>
              <a:rPr lang="es-ES" dirty="0"/>
              <a:t>20 </a:t>
            </a:r>
            <a:r>
              <a:rPr lang="es-ES" dirty="0" err="1"/>
              <a:t>cycles</a:t>
            </a:r>
            <a:r>
              <a:rPr lang="es-ES" dirty="0"/>
              <a:t> </a:t>
            </a:r>
            <a:r>
              <a:rPr lang="es-ES" dirty="0" err="1"/>
              <a:t>thermal</a:t>
            </a:r>
            <a:r>
              <a:rPr lang="es-ES" dirty="0"/>
              <a:t> shock</a:t>
            </a:r>
            <a:endParaRPr lang="en-GB" dirty="0"/>
          </a:p>
        </p:txBody>
      </p:sp>
      <p:cxnSp>
        <p:nvCxnSpPr>
          <p:cNvPr id="13" name="Straight Connector 12">
            <a:extLst>
              <a:ext uri="{FF2B5EF4-FFF2-40B4-BE49-F238E27FC236}">
                <a16:creationId xmlns:a16="http://schemas.microsoft.com/office/drawing/2014/main" id="{73C01D46-6CB1-9649-FE48-47C05C0157DB}"/>
              </a:ext>
            </a:extLst>
          </p:cNvPr>
          <p:cNvCxnSpPr>
            <a:cxnSpLocks/>
          </p:cNvCxnSpPr>
          <p:nvPr/>
        </p:nvCxnSpPr>
        <p:spPr>
          <a:xfrm flipV="1">
            <a:off x="3833813" y="966788"/>
            <a:ext cx="766762" cy="8286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F6C455-1B25-01A4-A7E7-0ED6D7495D7C}"/>
              </a:ext>
            </a:extLst>
          </p:cNvPr>
          <p:cNvCxnSpPr>
            <a:cxnSpLocks/>
          </p:cNvCxnSpPr>
          <p:nvPr/>
        </p:nvCxnSpPr>
        <p:spPr>
          <a:xfrm>
            <a:off x="3833813" y="2281238"/>
            <a:ext cx="766762" cy="15006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40EB4B-72F4-FDB6-82CA-95395F1E9F10}"/>
              </a:ext>
            </a:extLst>
          </p:cNvPr>
          <p:cNvCxnSpPr/>
          <p:nvPr/>
        </p:nvCxnSpPr>
        <p:spPr>
          <a:xfrm>
            <a:off x="71438" y="966788"/>
            <a:ext cx="0" cy="414337"/>
          </a:xfrm>
          <a:prstGeom prst="line">
            <a:avLst/>
          </a:prstGeom>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32A14BF9-01A4-BF02-7B52-31B39AF76EDD}"/>
              </a:ext>
            </a:extLst>
          </p:cNvPr>
          <p:cNvPicPr>
            <a:picLocks noChangeAspect="1"/>
          </p:cNvPicPr>
          <p:nvPr/>
        </p:nvPicPr>
        <p:blipFill>
          <a:blip r:embed="rId3"/>
          <a:srcRect l="47083"/>
          <a:stretch>
            <a:fillRect/>
          </a:stretch>
        </p:blipFill>
        <p:spPr>
          <a:xfrm>
            <a:off x="9614523" y="3295650"/>
            <a:ext cx="2366278" cy="1942413"/>
          </a:xfrm>
          <a:prstGeom prst="rect">
            <a:avLst/>
          </a:prstGeom>
        </p:spPr>
      </p:pic>
      <p:sp>
        <p:nvSpPr>
          <p:cNvPr id="26" name="Title 2">
            <a:extLst>
              <a:ext uri="{FF2B5EF4-FFF2-40B4-BE49-F238E27FC236}">
                <a16:creationId xmlns:a16="http://schemas.microsoft.com/office/drawing/2014/main" id="{B5B0C3AA-9309-CBA1-DF18-B97D8ABB4F8D}"/>
              </a:ext>
            </a:extLst>
          </p:cNvPr>
          <p:cNvSpPr txBox="1">
            <a:spLocks/>
          </p:cNvSpPr>
          <p:nvPr/>
        </p:nvSpPr>
        <p:spPr>
          <a:xfrm>
            <a:off x="71438" y="171484"/>
            <a:ext cx="12009338" cy="56520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200" kern="0" dirty="0" err="1">
                <a:solidFill>
                  <a:schemeClr val="bg2">
                    <a:lumMod val="10000"/>
                  </a:schemeClr>
                </a:solidFill>
              </a:rPr>
              <a:t>Airmax</a:t>
            </a:r>
            <a:r>
              <a:rPr lang="en-GB" sz="3200" kern="0" dirty="0">
                <a:solidFill>
                  <a:schemeClr val="bg2">
                    <a:lumMod val="10000"/>
                  </a:schemeClr>
                </a:solidFill>
              </a:rPr>
              <a:t> </a:t>
            </a:r>
            <a:r>
              <a:rPr lang="en-GB" sz="3200" dirty="0">
                <a:solidFill>
                  <a:schemeClr val="tx1">
                    <a:lumMod val="75000"/>
                    <a:lumOff val="25000"/>
                  </a:schemeClr>
                </a:solidFill>
              </a:rPr>
              <a:t>(Amphenol)</a:t>
            </a:r>
            <a:r>
              <a:rPr lang="en-GB" sz="3200" kern="0" dirty="0">
                <a:solidFill>
                  <a:schemeClr val="bg2">
                    <a:lumMod val="10000"/>
                  </a:schemeClr>
                </a:solidFill>
              </a:rPr>
              <a:t>: </a:t>
            </a:r>
            <a:r>
              <a:rPr lang="en-GB" sz="2800" kern="0" dirty="0">
                <a:solidFill>
                  <a:schemeClr val="bg2">
                    <a:lumMod val="10000"/>
                  </a:schemeClr>
                </a:solidFill>
              </a:rPr>
              <a:t>Assembly &amp; Reliability Tests: Test plan (I)</a:t>
            </a:r>
            <a:endParaRPr lang="en-GB" kern="0" dirty="0"/>
          </a:p>
        </p:txBody>
      </p:sp>
    </p:spTree>
    <p:extLst>
      <p:ext uri="{BB962C8B-B14F-4D97-AF65-F5344CB8AC3E}">
        <p14:creationId xmlns:p14="http://schemas.microsoft.com/office/powerpoint/2010/main" val="3973512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BFE35-7CC2-790E-28C3-1AF3F84B3ED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8CD02E2-91DB-AD38-87A4-4A5071F73ED8}"/>
              </a:ext>
            </a:extLst>
          </p:cNvPr>
          <p:cNvPicPr>
            <a:picLocks noChangeAspect="1"/>
          </p:cNvPicPr>
          <p:nvPr/>
        </p:nvPicPr>
        <p:blipFill>
          <a:blip r:embed="rId2"/>
          <a:stretch>
            <a:fillRect/>
          </a:stretch>
        </p:blipFill>
        <p:spPr>
          <a:xfrm>
            <a:off x="5848672" y="3843257"/>
            <a:ext cx="3573626" cy="2245486"/>
          </a:xfrm>
          <a:prstGeom prst="rect">
            <a:avLst/>
          </a:prstGeom>
        </p:spPr>
      </p:pic>
      <p:pic>
        <p:nvPicPr>
          <p:cNvPr id="8" name="Picture 7">
            <a:extLst>
              <a:ext uri="{FF2B5EF4-FFF2-40B4-BE49-F238E27FC236}">
                <a16:creationId xmlns:a16="http://schemas.microsoft.com/office/drawing/2014/main" id="{661431E2-89D0-B460-2551-71343505C74C}"/>
              </a:ext>
            </a:extLst>
          </p:cNvPr>
          <p:cNvPicPr>
            <a:picLocks noChangeAspect="1"/>
          </p:cNvPicPr>
          <p:nvPr/>
        </p:nvPicPr>
        <p:blipFill>
          <a:blip r:embed="rId3"/>
          <a:srcRect r="54447"/>
          <a:stretch>
            <a:fillRect/>
          </a:stretch>
        </p:blipFill>
        <p:spPr>
          <a:xfrm>
            <a:off x="9614523" y="1088343"/>
            <a:ext cx="2118050" cy="2019704"/>
          </a:xfrm>
          <a:prstGeom prst="rect">
            <a:avLst/>
          </a:prstGeom>
        </p:spPr>
      </p:pic>
      <p:pic>
        <p:nvPicPr>
          <p:cNvPr id="10" name="Picture 9">
            <a:extLst>
              <a:ext uri="{FF2B5EF4-FFF2-40B4-BE49-F238E27FC236}">
                <a16:creationId xmlns:a16="http://schemas.microsoft.com/office/drawing/2014/main" id="{6E0CE249-026F-003D-5A70-DC998E2CB26E}"/>
              </a:ext>
            </a:extLst>
          </p:cNvPr>
          <p:cNvPicPr>
            <a:picLocks noChangeAspect="1"/>
          </p:cNvPicPr>
          <p:nvPr/>
        </p:nvPicPr>
        <p:blipFill>
          <a:blip r:embed="rId4"/>
          <a:srcRect l="4944" b="6859"/>
          <a:stretch>
            <a:fillRect/>
          </a:stretch>
        </p:blipFill>
        <p:spPr>
          <a:xfrm>
            <a:off x="71438" y="919524"/>
            <a:ext cx="5585010" cy="4904651"/>
          </a:xfrm>
          <a:prstGeom prst="rect">
            <a:avLst/>
          </a:prstGeom>
        </p:spPr>
      </p:pic>
      <p:sp>
        <p:nvSpPr>
          <p:cNvPr id="11" name="TextBox 10">
            <a:extLst>
              <a:ext uri="{FF2B5EF4-FFF2-40B4-BE49-F238E27FC236}">
                <a16:creationId xmlns:a16="http://schemas.microsoft.com/office/drawing/2014/main" id="{944B2C75-1DB2-A125-212E-70A1F2D3F088}"/>
              </a:ext>
            </a:extLst>
          </p:cNvPr>
          <p:cNvSpPr txBox="1"/>
          <p:nvPr/>
        </p:nvSpPr>
        <p:spPr>
          <a:xfrm>
            <a:off x="5357812" y="2214741"/>
            <a:ext cx="3958074" cy="923330"/>
          </a:xfrm>
          <a:prstGeom prst="rect">
            <a:avLst/>
          </a:prstGeom>
          <a:noFill/>
          <a:ln>
            <a:solidFill>
              <a:srgbClr val="FF0000"/>
            </a:solidFill>
          </a:ln>
        </p:spPr>
        <p:txBody>
          <a:bodyPr wrap="square" rtlCol="0">
            <a:spAutoFit/>
          </a:bodyPr>
          <a:lstStyle/>
          <a:p>
            <a:r>
              <a:rPr lang="es-ES" b="1" dirty="0"/>
              <a:t>SUBGROUP II – TV2</a:t>
            </a:r>
          </a:p>
          <a:p>
            <a:pPr marL="285750" indent="-285750">
              <a:buFont typeface="Arial" panose="020B0604020202020204" pitchFamily="34" charset="0"/>
              <a:buChar char="•"/>
            </a:pPr>
            <a:r>
              <a:rPr lang="es-ES" dirty="0" err="1"/>
              <a:t>Mating</a:t>
            </a:r>
            <a:r>
              <a:rPr lang="es-ES" dirty="0"/>
              <a:t> and </a:t>
            </a:r>
            <a:r>
              <a:rPr lang="es-ES" dirty="0" err="1"/>
              <a:t>de-mating</a:t>
            </a:r>
            <a:endParaRPr lang="es-ES" dirty="0"/>
          </a:p>
          <a:p>
            <a:pPr marL="285750" indent="-285750">
              <a:buFont typeface="Arial" panose="020B0604020202020204" pitchFamily="34" charset="0"/>
              <a:buChar char="•"/>
            </a:pPr>
            <a:r>
              <a:rPr lang="es-ES" dirty="0"/>
              <a:t>DC Electrical </a:t>
            </a:r>
            <a:r>
              <a:rPr lang="es-ES" dirty="0" err="1"/>
              <a:t>measurements</a:t>
            </a:r>
            <a:endParaRPr lang="en-GB" dirty="0"/>
          </a:p>
        </p:txBody>
      </p:sp>
      <p:cxnSp>
        <p:nvCxnSpPr>
          <p:cNvPr id="13" name="Straight Connector 12">
            <a:extLst>
              <a:ext uri="{FF2B5EF4-FFF2-40B4-BE49-F238E27FC236}">
                <a16:creationId xmlns:a16="http://schemas.microsoft.com/office/drawing/2014/main" id="{A7E9DD96-80C1-3872-4D5F-D7E414C67E49}"/>
              </a:ext>
            </a:extLst>
          </p:cNvPr>
          <p:cNvCxnSpPr>
            <a:cxnSpLocks/>
          </p:cNvCxnSpPr>
          <p:nvPr/>
        </p:nvCxnSpPr>
        <p:spPr>
          <a:xfrm flipV="1">
            <a:off x="3865119" y="2214741"/>
            <a:ext cx="1492692" cy="2815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D818659-E8B5-66ED-531A-51AEF0AF2554}"/>
              </a:ext>
            </a:extLst>
          </p:cNvPr>
          <p:cNvCxnSpPr>
            <a:cxnSpLocks/>
          </p:cNvCxnSpPr>
          <p:nvPr/>
        </p:nvCxnSpPr>
        <p:spPr>
          <a:xfrm>
            <a:off x="3865119" y="2971800"/>
            <a:ext cx="1492692" cy="1662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41F18CD-F693-BB30-41CE-E8E62558E9A0}"/>
              </a:ext>
            </a:extLst>
          </p:cNvPr>
          <p:cNvCxnSpPr/>
          <p:nvPr/>
        </p:nvCxnSpPr>
        <p:spPr>
          <a:xfrm>
            <a:off x="71438" y="966788"/>
            <a:ext cx="0" cy="414337"/>
          </a:xfrm>
          <a:prstGeom prst="line">
            <a:avLst/>
          </a:prstGeom>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E704B2D6-842B-7748-B87C-627BA5C458B6}"/>
              </a:ext>
            </a:extLst>
          </p:cNvPr>
          <p:cNvPicPr>
            <a:picLocks noChangeAspect="1"/>
          </p:cNvPicPr>
          <p:nvPr/>
        </p:nvPicPr>
        <p:blipFill>
          <a:blip r:embed="rId3"/>
          <a:srcRect l="47083"/>
          <a:stretch>
            <a:fillRect/>
          </a:stretch>
        </p:blipFill>
        <p:spPr>
          <a:xfrm>
            <a:off x="9614523" y="3295650"/>
            <a:ext cx="2366278" cy="1942413"/>
          </a:xfrm>
          <a:prstGeom prst="rect">
            <a:avLst/>
          </a:prstGeom>
        </p:spPr>
      </p:pic>
      <p:sp>
        <p:nvSpPr>
          <p:cNvPr id="20" name="Title 2">
            <a:extLst>
              <a:ext uri="{FF2B5EF4-FFF2-40B4-BE49-F238E27FC236}">
                <a16:creationId xmlns:a16="http://schemas.microsoft.com/office/drawing/2014/main" id="{E4A00C99-074E-B601-7673-03DE68B4B479}"/>
              </a:ext>
            </a:extLst>
          </p:cNvPr>
          <p:cNvSpPr txBox="1">
            <a:spLocks/>
          </p:cNvSpPr>
          <p:nvPr/>
        </p:nvSpPr>
        <p:spPr>
          <a:xfrm>
            <a:off x="71438" y="166721"/>
            <a:ext cx="12009338" cy="56520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200" kern="0" dirty="0" err="1">
                <a:solidFill>
                  <a:schemeClr val="bg2">
                    <a:lumMod val="10000"/>
                  </a:schemeClr>
                </a:solidFill>
              </a:rPr>
              <a:t>Airmax</a:t>
            </a:r>
            <a:r>
              <a:rPr lang="en-GB" sz="3200" kern="0" dirty="0">
                <a:solidFill>
                  <a:schemeClr val="bg2">
                    <a:lumMod val="10000"/>
                  </a:schemeClr>
                </a:solidFill>
              </a:rPr>
              <a:t> </a:t>
            </a:r>
            <a:r>
              <a:rPr lang="en-GB" sz="3200" dirty="0">
                <a:solidFill>
                  <a:schemeClr val="tx1">
                    <a:lumMod val="75000"/>
                    <a:lumOff val="25000"/>
                  </a:schemeClr>
                </a:solidFill>
              </a:rPr>
              <a:t>(Amphenol)</a:t>
            </a:r>
            <a:r>
              <a:rPr lang="en-GB" sz="3200" kern="0" dirty="0">
                <a:solidFill>
                  <a:schemeClr val="bg2">
                    <a:lumMod val="10000"/>
                  </a:schemeClr>
                </a:solidFill>
              </a:rPr>
              <a:t>: </a:t>
            </a:r>
            <a:r>
              <a:rPr lang="en-GB" sz="2800" kern="0" dirty="0">
                <a:solidFill>
                  <a:schemeClr val="bg2">
                    <a:lumMod val="10000"/>
                  </a:schemeClr>
                </a:solidFill>
              </a:rPr>
              <a:t>Assembly &amp; Reliability Tests: Test plan (II)</a:t>
            </a:r>
            <a:endParaRPr lang="en-GB" kern="0" dirty="0"/>
          </a:p>
        </p:txBody>
      </p:sp>
    </p:spTree>
    <p:extLst>
      <p:ext uri="{BB962C8B-B14F-4D97-AF65-F5344CB8AC3E}">
        <p14:creationId xmlns:p14="http://schemas.microsoft.com/office/powerpoint/2010/main" val="1338115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A93DF-5CB7-8666-07ED-8BD4ED690FA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01C55E3-9776-5C0F-AAEA-85CBEE2306D5}"/>
              </a:ext>
            </a:extLst>
          </p:cNvPr>
          <p:cNvPicPr>
            <a:picLocks noChangeAspect="1"/>
          </p:cNvPicPr>
          <p:nvPr/>
        </p:nvPicPr>
        <p:blipFill>
          <a:blip r:embed="rId2"/>
          <a:stretch>
            <a:fillRect/>
          </a:stretch>
        </p:blipFill>
        <p:spPr>
          <a:xfrm>
            <a:off x="6872973" y="4398799"/>
            <a:ext cx="2668601" cy="1676814"/>
          </a:xfrm>
          <a:prstGeom prst="rect">
            <a:avLst/>
          </a:prstGeom>
        </p:spPr>
      </p:pic>
      <p:pic>
        <p:nvPicPr>
          <p:cNvPr id="8" name="Picture 7">
            <a:extLst>
              <a:ext uri="{FF2B5EF4-FFF2-40B4-BE49-F238E27FC236}">
                <a16:creationId xmlns:a16="http://schemas.microsoft.com/office/drawing/2014/main" id="{7010E98A-A991-B04D-4F84-D2CCAF717AAB}"/>
              </a:ext>
            </a:extLst>
          </p:cNvPr>
          <p:cNvPicPr>
            <a:picLocks noChangeAspect="1"/>
          </p:cNvPicPr>
          <p:nvPr/>
        </p:nvPicPr>
        <p:blipFill>
          <a:blip r:embed="rId3"/>
          <a:srcRect r="54447"/>
          <a:stretch>
            <a:fillRect/>
          </a:stretch>
        </p:blipFill>
        <p:spPr>
          <a:xfrm>
            <a:off x="9774450" y="1017462"/>
            <a:ext cx="2118050" cy="2019704"/>
          </a:xfrm>
          <a:prstGeom prst="rect">
            <a:avLst/>
          </a:prstGeom>
        </p:spPr>
      </p:pic>
      <p:pic>
        <p:nvPicPr>
          <p:cNvPr id="10" name="Picture 9">
            <a:extLst>
              <a:ext uri="{FF2B5EF4-FFF2-40B4-BE49-F238E27FC236}">
                <a16:creationId xmlns:a16="http://schemas.microsoft.com/office/drawing/2014/main" id="{C37E8120-140E-9BCA-62CC-DE714ED6DBAE}"/>
              </a:ext>
            </a:extLst>
          </p:cNvPr>
          <p:cNvPicPr>
            <a:picLocks noChangeAspect="1"/>
          </p:cNvPicPr>
          <p:nvPr/>
        </p:nvPicPr>
        <p:blipFill>
          <a:blip r:embed="rId4"/>
          <a:srcRect l="4944" b="6859"/>
          <a:stretch>
            <a:fillRect/>
          </a:stretch>
        </p:blipFill>
        <p:spPr>
          <a:xfrm>
            <a:off x="71438" y="919524"/>
            <a:ext cx="5585010" cy="4904651"/>
          </a:xfrm>
          <a:prstGeom prst="rect">
            <a:avLst/>
          </a:prstGeom>
        </p:spPr>
      </p:pic>
      <p:sp>
        <p:nvSpPr>
          <p:cNvPr id="11" name="TextBox 10">
            <a:extLst>
              <a:ext uri="{FF2B5EF4-FFF2-40B4-BE49-F238E27FC236}">
                <a16:creationId xmlns:a16="http://schemas.microsoft.com/office/drawing/2014/main" id="{A09DDF23-9462-0031-CFE7-D22FE85C5EF9}"/>
              </a:ext>
            </a:extLst>
          </p:cNvPr>
          <p:cNvSpPr txBox="1"/>
          <p:nvPr/>
        </p:nvSpPr>
        <p:spPr>
          <a:xfrm>
            <a:off x="5779199" y="1531663"/>
            <a:ext cx="3762375" cy="2862322"/>
          </a:xfrm>
          <a:prstGeom prst="rect">
            <a:avLst/>
          </a:prstGeom>
          <a:noFill/>
          <a:ln>
            <a:solidFill>
              <a:srgbClr val="FF0000"/>
            </a:solidFill>
          </a:ln>
        </p:spPr>
        <p:txBody>
          <a:bodyPr wrap="square" rtlCol="0">
            <a:spAutoFit/>
          </a:bodyPr>
          <a:lstStyle/>
          <a:p>
            <a:r>
              <a:rPr lang="es-ES" b="1" dirty="0"/>
              <a:t>SUBGROUP III – TV3</a:t>
            </a:r>
          </a:p>
          <a:p>
            <a:pPr marL="285750" indent="-285750">
              <a:buFont typeface="Arial" panose="020B0604020202020204" pitchFamily="34" charset="0"/>
              <a:buChar char="•"/>
            </a:pPr>
            <a:r>
              <a:rPr lang="es-ES" dirty="0"/>
              <a:t>RF </a:t>
            </a:r>
            <a:r>
              <a:rPr lang="es-ES" dirty="0" err="1"/>
              <a:t>measurements</a:t>
            </a:r>
            <a:r>
              <a:rPr lang="es-ES" dirty="0"/>
              <a:t> </a:t>
            </a:r>
          </a:p>
          <a:p>
            <a:r>
              <a:rPr lang="es-ES" dirty="0"/>
              <a:t>(at 25°C, -55°C, </a:t>
            </a:r>
            <a:r>
              <a:rPr lang="en-GB" dirty="0"/>
              <a:t>+125</a:t>
            </a:r>
            <a:r>
              <a:rPr lang="es-ES" dirty="0"/>
              <a:t>°C):</a:t>
            </a:r>
          </a:p>
          <a:p>
            <a:pPr marL="896386" lvl="1" indent="-285750">
              <a:buFont typeface="Arial" panose="020B0604020202020204" pitchFamily="34" charset="0"/>
              <a:buChar char="•"/>
            </a:pPr>
            <a:r>
              <a:rPr lang="es-ES" dirty="0" err="1"/>
              <a:t>Insertion</a:t>
            </a:r>
            <a:r>
              <a:rPr lang="es-ES" dirty="0"/>
              <a:t> </a:t>
            </a:r>
            <a:r>
              <a:rPr lang="es-ES" dirty="0" err="1"/>
              <a:t>loss</a:t>
            </a:r>
            <a:endParaRPr lang="es-ES" dirty="0"/>
          </a:p>
          <a:p>
            <a:pPr marL="896386" lvl="1" indent="-285750">
              <a:buFont typeface="Arial" panose="020B0604020202020204" pitchFamily="34" charset="0"/>
              <a:buChar char="•"/>
            </a:pPr>
            <a:r>
              <a:rPr lang="es-ES" dirty="0" err="1"/>
              <a:t>Near-end</a:t>
            </a:r>
            <a:r>
              <a:rPr lang="es-ES" dirty="0"/>
              <a:t> </a:t>
            </a:r>
            <a:r>
              <a:rPr lang="es-ES" dirty="0" err="1"/>
              <a:t>cross</a:t>
            </a:r>
            <a:r>
              <a:rPr lang="es-ES" dirty="0"/>
              <a:t> </a:t>
            </a:r>
            <a:r>
              <a:rPr lang="es-ES" dirty="0" err="1"/>
              <a:t>talk</a:t>
            </a:r>
            <a:endParaRPr lang="es-ES" dirty="0"/>
          </a:p>
          <a:p>
            <a:pPr marL="896386" lvl="1" indent="-285750">
              <a:buFont typeface="Arial" panose="020B0604020202020204" pitchFamily="34" charset="0"/>
              <a:buChar char="•"/>
            </a:pPr>
            <a:r>
              <a:rPr lang="es-ES" dirty="0"/>
              <a:t>Far-</a:t>
            </a:r>
            <a:r>
              <a:rPr lang="es-ES" dirty="0" err="1"/>
              <a:t>end</a:t>
            </a:r>
            <a:r>
              <a:rPr lang="es-ES" dirty="0"/>
              <a:t> </a:t>
            </a:r>
            <a:r>
              <a:rPr lang="es-ES" dirty="0" err="1"/>
              <a:t>cross</a:t>
            </a:r>
            <a:r>
              <a:rPr lang="es-ES" dirty="0"/>
              <a:t> </a:t>
            </a:r>
            <a:r>
              <a:rPr lang="es-ES" dirty="0" err="1"/>
              <a:t>talk</a:t>
            </a:r>
            <a:endParaRPr lang="es-ES" dirty="0"/>
          </a:p>
          <a:p>
            <a:pPr marL="896386" lvl="1" indent="-285750">
              <a:buFont typeface="Arial" panose="020B0604020202020204" pitchFamily="34" charset="0"/>
              <a:buChar char="•"/>
            </a:pPr>
            <a:r>
              <a:rPr lang="es-ES" dirty="0" err="1"/>
              <a:t>Differential</a:t>
            </a:r>
            <a:r>
              <a:rPr lang="es-ES" dirty="0"/>
              <a:t> </a:t>
            </a:r>
            <a:r>
              <a:rPr lang="es-ES" dirty="0" err="1"/>
              <a:t>impedance</a:t>
            </a:r>
            <a:endParaRPr lang="es-ES" dirty="0"/>
          </a:p>
          <a:p>
            <a:pPr marL="285750" indent="-285750">
              <a:buFont typeface="Arial" panose="020B0604020202020204" pitchFamily="34" charset="0"/>
              <a:buChar char="•"/>
            </a:pPr>
            <a:r>
              <a:rPr lang="es-ES" dirty="0" err="1"/>
              <a:t>Life</a:t>
            </a:r>
            <a:r>
              <a:rPr lang="es-ES" dirty="0"/>
              <a:t> test </a:t>
            </a:r>
            <a:r>
              <a:rPr lang="es-ES" dirty="0" err="1"/>
              <a:t>until</a:t>
            </a:r>
            <a:r>
              <a:rPr lang="es-ES" dirty="0"/>
              <a:t> 500h</a:t>
            </a:r>
          </a:p>
          <a:p>
            <a:r>
              <a:rPr lang="es-ES" dirty="0"/>
              <a:t>                </a:t>
            </a:r>
            <a:r>
              <a:rPr lang="es-ES" dirty="0" err="1"/>
              <a:t>until</a:t>
            </a:r>
            <a:r>
              <a:rPr lang="es-ES" dirty="0"/>
              <a:t> 1000h</a:t>
            </a:r>
          </a:p>
          <a:p>
            <a:r>
              <a:rPr lang="es-ES" dirty="0"/>
              <a:t>                </a:t>
            </a:r>
            <a:r>
              <a:rPr lang="es-ES" dirty="0" err="1"/>
              <a:t>until</a:t>
            </a:r>
            <a:r>
              <a:rPr lang="es-ES" dirty="0"/>
              <a:t> 2000h</a:t>
            </a:r>
          </a:p>
        </p:txBody>
      </p:sp>
      <p:cxnSp>
        <p:nvCxnSpPr>
          <p:cNvPr id="13" name="Straight Connector 12">
            <a:extLst>
              <a:ext uri="{FF2B5EF4-FFF2-40B4-BE49-F238E27FC236}">
                <a16:creationId xmlns:a16="http://schemas.microsoft.com/office/drawing/2014/main" id="{981F2724-DFF3-B0A7-FC61-2E7D477FBC68}"/>
              </a:ext>
            </a:extLst>
          </p:cNvPr>
          <p:cNvCxnSpPr>
            <a:cxnSpLocks/>
          </p:cNvCxnSpPr>
          <p:nvPr/>
        </p:nvCxnSpPr>
        <p:spPr>
          <a:xfrm flipV="1">
            <a:off x="3833813" y="1531663"/>
            <a:ext cx="1945386" cy="16759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33CBA0-E2D9-0980-147C-8C7D7E92E20B}"/>
              </a:ext>
            </a:extLst>
          </p:cNvPr>
          <p:cNvCxnSpPr>
            <a:cxnSpLocks/>
          </p:cNvCxnSpPr>
          <p:nvPr/>
        </p:nvCxnSpPr>
        <p:spPr>
          <a:xfrm>
            <a:off x="3833813" y="3686175"/>
            <a:ext cx="1945386" cy="4423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949D2C-7C0E-F22C-9AD6-1C05F426CCFA}"/>
              </a:ext>
            </a:extLst>
          </p:cNvPr>
          <p:cNvCxnSpPr/>
          <p:nvPr/>
        </p:nvCxnSpPr>
        <p:spPr>
          <a:xfrm>
            <a:off x="71438" y="966788"/>
            <a:ext cx="0" cy="414337"/>
          </a:xfrm>
          <a:prstGeom prst="line">
            <a:avLst/>
          </a:prstGeom>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ED1DC142-FF64-2AAB-9284-C6EDB9C2F1F4}"/>
              </a:ext>
            </a:extLst>
          </p:cNvPr>
          <p:cNvPicPr>
            <a:picLocks noChangeAspect="1"/>
          </p:cNvPicPr>
          <p:nvPr/>
        </p:nvPicPr>
        <p:blipFill>
          <a:blip r:embed="rId3"/>
          <a:srcRect l="47083"/>
          <a:stretch>
            <a:fillRect/>
          </a:stretch>
        </p:blipFill>
        <p:spPr>
          <a:xfrm>
            <a:off x="9650336" y="3144351"/>
            <a:ext cx="2366278" cy="1942413"/>
          </a:xfrm>
          <a:prstGeom prst="rect">
            <a:avLst/>
          </a:prstGeom>
        </p:spPr>
      </p:pic>
      <p:sp>
        <p:nvSpPr>
          <p:cNvPr id="20" name="Title 2">
            <a:extLst>
              <a:ext uri="{FF2B5EF4-FFF2-40B4-BE49-F238E27FC236}">
                <a16:creationId xmlns:a16="http://schemas.microsoft.com/office/drawing/2014/main" id="{39180170-EB82-D10B-310F-9F1E11475AEC}"/>
              </a:ext>
            </a:extLst>
          </p:cNvPr>
          <p:cNvSpPr txBox="1">
            <a:spLocks/>
          </p:cNvSpPr>
          <p:nvPr/>
        </p:nvSpPr>
        <p:spPr>
          <a:xfrm>
            <a:off x="71438" y="157195"/>
            <a:ext cx="12009338" cy="56520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200" kern="0" dirty="0" err="1">
                <a:solidFill>
                  <a:schemeClr val="bg2">
                    <a:lumMod val="10000"/>
                  </a:schemeClr>
                </a:solidFill>
              </a:rPr>
              <a:t>Airmax</a:t>
            </a:r>
            <a:r>
              <a:rPr lang="en-GB" sz="3200" kern="0" dirty="0">
                <a:solidFill>
                  <a:schemeClr val="bg2">
                    <a:lumMod val="10000"/>
                  </a:schemeClr>
                </a:solidFill>
              </a:rPr>
              <a:t> </a:t>
            </a:r>
            <a:r>
              <a:rPr lang="en-GB" sz="3200" dirty="0">
                <a:solidFill>
                  <a:schemeClr val="tx1">
                    <a:lumMod val="75000"/>
                    <a:lumOff val="25000"/>
                  </a:schemeClr>
                </a:solidFill>
              </a:rPr>
              <a:t>(Amphenol)</a:t>
            </a:r>
            <a:r>
              <a:rPr lang="en-GB" sz="3200" kern="0" dirty="0">
                <a:solidFill>
                  <a:schemeClr val="bg2">
                    <a:lumMod val="10000"/>
                  </a:schemeClr>
                </a:solidFill>
              </a:rPr>
              <a:t>: </a:t>
            </a:r>
            <a:r>
              <a:rPr lang="en-GB" sz="2800" kern="0" dirty="0">
                <a:solidFill>
                  <a:schemeClr val="bg2">
                    <a:lumMod val="10000"/>
                  </a:schemeClr>
                </a:solidFill>
              </a:rPr>
              <a:t>Assembly &amp; Reliability Tests: Test plan (III)</a:t>
            </a:r>
          </a:p>
        </p:txBody>
      </p:sp>
    </p:spTree>
    <p:extLst>
      <p:ext uri="{BB962C8B-B14F-4D97-AF65-F5344CB8AC3E}">
        <p14:creationId xmlns:p14="http://schemas.microsoft.com/office/powerpoint/2010/main" val="1946284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12B6D-5227-3081-CB61-C05870470A7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0D805E1-4945-BFD9-035E-26C65F606697}"/>
              </a:ext>
            </a:extLst>
          </p:cNvPr>
          <p:cNvPicPr>
            <a:picLocks noChangeAspect="1"/>
          </p:cNvPicPr>
          <p:nvPr/>
        </p:nvPicPr>
        <p:blipFill>
          <a:blip r:embed="rId2"/>
          <a:stretch>
            <a:fillRect/>
          </a:stretch>
        </p:blipFill>
        <p:spPr>
          <a:xfrm>
            <a:off x="5965050" y="1026686"/>
            <a:ext cx="3059172" cy="1922229"/>
          </a:xfrm>
          <a:prstGeom prst="rect">
            <a:avLst/>
          </a:prstGeom>
        </p:spPr>
      </p:pic>
      <p:pic>
        <p:nvPicPr>
          <p:cNvPr id="8" name="Picture 7">
            <a:extLst>
              <a:ext uri="{FF2B5EF4-FFF2-40B4-BE49-F238E27FC236}">
                <a16:creationId xmlns:a16="http://schemas.microsoft.com/office/drawing/2014/main" id="{84FDF365-2423-8DB0-4139-9C94DE8CC3D1}"/>
              </a:ext>
            </a:extLst>
          </p:cNvPr>
          <p:cNvPicPr>
            <a:picLocks noChangeAspect="1"/>
          </p:cNvPicPr>
          <p:nvPr/>
        </p:nvPicPr>
        <p:blipFill>
          <a:blip r:embed="rId3"/>
          <a:srcRect r="54447"/>
          <a:stretch>
            <a:fillRect/>
          </a:stretch>
        </p:blipFill>
        <p:spPr>
          <a:xfrm>
            <a:off x="10006381" y="1462007"/>
            <a:ext cx="1726191" cy="1646040"/>
          </a:xfrm>
          <a:prstGeom prst="rect">
            <a:avLst/>
          </a:prstGeom>
        </p:spPr>
      </p:pic>
      <p:pic>
        <p:nvPicPr>
          <p:cNvPr id="10" name="Picture 9">
            <a:extLst>
              <a:ext uri="{FF2B5EF4-FFF2-40B4-BE49-F238E27FC236}">
                <a16:creationId xmlns:a16="http://schemas.microsoft.com/office/drawing/2014/main" id="{5E24EA87-CF21-BF68-5548-61F64C7B7D5D}"/>
              </a:ext>
            </a:extLst>
          </p:cNvPr>
          <p:cNvPicPr>
            <a:picLocks noChangeAspect="1"/>
          </p:cNvPicPr>
          <p:nvPr/>
        </p:nvPicPr>
        <p:blipFill>
          <a:blip r:embed="rId4"/>
          <a:srcRect l="4944" b="6859"/>
          <a:stretch>
            <a:fillRect/>
          </a:stretch>
        </p:blipFill>
        <p:spPr>
          <a:xfrm>
            <a:off x="71438" y="919523"/>
            <a:ext cx="5585010" cy="4904651"/>
          </a:xfrm>
          <a:prstGeom prst="rect">
            <a:avLst/>
          </a:prstGeom>
        </p:spPr>
      </p:pic>
      <p:sp>
        <p:nvSpPr>
          <p:cNvPr id="11" name="TextBox 10">
            <a:extLst>
              <a:ext uri="{FF2B5EF4-FFF2-40B4-BE49-F238E27FC236}">
                <a16:creationId xmlns:a16="http://schemas.microsoft.com/office/drawing/2014/main" id="{FADD3E32-D11B-F7F9-66F8-56E1EF8F2C0A}"/>
              </a:ext>
            </a:extLst>
          </p:cNvPr>
          <p:cNvSpPr txBox="1"/>
          <p:nvPr/>
        </p:nvSpPr>
        <p:spPr>
          <a:xfrm>
            <a:off x="5656448" y="3111390"/>
            <a:ext cx="3825690" cy="1477328"/>
          </a:xfrm>
          <a:prstGeom prst="rect">
            <a:avLst/>
          </a:prstGeom>
          <a:noFill/>
          <a:ln>
            <a:solidFill>
              <a:srgbClr val="FF0000"/>
            </a:solidFill>
          </a:ln>
        </p:spPr>
        <p:txBody>
          <a:bodyPr wrap="square" rtlCol="0">
            <a:spAutoFit/>
          </a:bodyPr>
          <a:lstStyle/>
          <a:p>
            <a:r>
              <a:rPr lang="es-ES" b="1" dirty="0"/>
              <a:t>SUBGROUP IV – TV4</a:t>
            </a:r>
          </a:p>
          <a:p>
            <a:pPr marL="285750" indent="-285750">
              <a:buFont typeface="Arial" panose="020B0604020202020204" pitchFamily="34" charset="0"/>
              <a:buChar char="•"/>
            </a:pPr>
            <a:r>
              <a:rPr lang="es-ES" dirty="0"/>
              <a:t>DC Electrical </a:t>
            </a:r>
            <a:r>
              <a:rPr lang="es-ES" dirty="0" err="1"/>
              <a:t>measurements</a:t>
            </a:r>
            <a:endParaRPr lang="es-ES" baseline="-25000" dirty="0"/>
          </a:p>
          <a:p>
            <a:pPr marL="285750" indent="-285750">
              <a:buFont typeface="Arial" panose="020B0604020202020204" pitchFamily="34" charset="0"/>
              <a:buChar char="•"/>
            </a:pPr>
            <a:r>
              <a:rPr lang="es-ES" dirty="0"/>
              <a:t>RF </a:t>
            </a:r>
            <a:r>
              <a:rPr lang="es-ES" dirty="0" err="1"/>
              <a:t>measurement</a:t>
            </a:r>
            <a:r>
              <a:rPr lang="es-ES" dirty="0"/>
              <a:t> (+125°C)</a:t>
            </a:r>
          </a:p>
          <a:p>
            <a:pPr marL="285750" indent="-285750">
              <a:buFont typeface="Arial" panose="020B0604020202020204" pitchFamily="34" charset="0"/>
              <a:buChar char="•"/>
            </a:pPr>
            <a:r>
              <a:rPr lang="es-ES" dirty="0"/>
              <a:t>5 </a:t>
            </a:r>
            <a:r>
              <a:rPr lang="es-ES" dirty="0" err="1"/>
              <a:t>cycles</a:t>
            </a:r>
            <a:r>
              <a:rPr lang="es-ES" dirty="0"/>
              <a:t> </a:t>
            </a:r>
            <a:r>
              <a:rPr lang="es-ES" dirty="0" err="1"/>
              <a:t>overload</a:t>
            </a:r>
            <a:r>
              <a:rPr lang="es-ES" dirty="0"/>
              <a:t> test </a:t>
            </a:r>
          </a:p>
          <a:p>
            <a:r>
              <a:rPr lang="es-ES" dirty="0"/>
              <a:t>(1,5xrated </a:t>
            </a:r>
            <a:r>
              <a:rPr lang="es-ES" dirty="0" err="1"/>
              <a:t>current</a:t>
            </a:r>
            <a:r>
              <a:rPr lang="es-ES" dirty="0"/>
              <a:t>)</a:t>
            </a:r>
          </a:p>
        </p:txBody>
      </p:sp>
      <p:cxnSp>
        <p:nvCxnSpPr>
          <p:cNvPr id="13" name="Straight Connector 12">
            <a:extLst>
              <a:ext uri="{FF2B5EF4-FFF2-40B4-BE49-F238E27FC236}">
                <a16:creationId xmlns:a16="http://schemas.microsoft.com/office/drawing/2014/main" id="{08339BF5-3ACC-FFE2-0630-CA290F189F4D}"/>
              </a:ext>
            </a:extLst>
          </p:cNvPr>
          <p:cNvCxnSpPr>
            <a:cxnSpLocks/>
          </p:cNvCxnSpPr>
          <p:nvPr/>
        </p:nvCxnSpPr>
        <p:spPr>
          <a:xfrm flipV="1">
            <a:off x="3833812" y="3108047"/>
            <a:ext cx="1822636" cy="8400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1B255E-6DA1-913B-395F-6B6DC9D83CC9}"/>
              </a:ext>
            </a:extLst>
          </p:cNvPr>
          <p:cNvCxnSpPr>
            <a:cxnSpLocks/>
          </p:cNvCxnSpPr>
          <p:nvPr/>
        </p:nvCxnSpPr>
        <p:spPr>
          <a:xfrm>
            <a:off x="3833813" y="4395788"/>
            <a:ext cx="1822635" cy="1929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37D080-D7A2-1C08-9667-040F150DF36C}"/>
              </a:ext>
            </a:extLst>
          </p:cNvPr>
          <p:cNvCxnSpPr/>
          <p:nvPr/>
        </p:nvCxnSpPr>
        <p:spPr>
          <a:xfrm>
            <a:off x="71438" y="966788"/>
            <a:ext cx="0" cy="414337"/>
          </a:xfrm>
          <a:prstGeom prst="line">
            <a:avLst/>
          </a:prstGeom>
        </p:spPr>
        <p:style>
          <a:lnRef idx="1">
            <a:schemeClr val="dk1"/>
          </a:lnRef>
          <a:fillRef idx="0">
            <a:schemeClr val="dk1"/>
          </a:fillRef>
          <a:effectRef idx="0">
            <a:schemeClr val="dk1"/>
          </a:effectRef>
          <a:fontRef idx="minor">
            <a:schemeClr val="tx1"/>
          </a:fontRef>
        </p:style>
      </p:cxnSp>
      <p:pic>
        <p:nvPicPr>
          <p:cNvPr id="23" name="Picture 22">
            <a:extLst>
              <a:ext uri="{FF2B5EF4-FFF2-40B4-BE49-F238E27FC236}">
                <a16:creationId xmlns:a16="http://schemas.microsoft.com/office/drawing/2014/main" id="{6FC153C8-AF2C-93DE-69DA-A4DB4B8AEC8B}"/>
              </a:ext>
            </a:extLst>
          </p:cNvPr>
          <p:cNvPicPr>
            <a:picLocks noChangeAspect="1"/>
          </p:cNvPicPr>
          <p:nvPr/>
        </p:nvPicPr>
        <p:blipFill>
          <a:blip r:embed="rId3"/>
          <a:srcRect l="47083"/>
          <a:stretch>
            <a:fillRect/>
          </a:stretch>
        </p:blipFill>
        <p:spPr>
          <a:xfrm>
            <a:off x="10013605" y="3371849"/>
            <a:ext cx="2140295" cy="1756910"/>
          </a:xfrm>
          <a:prstGeom prst="rect">
            <a:avLst/>
          </a:prstGeom>
        </p:spPr>
      </p:pic>
      <p:sp>
        <p:nvSpPr>
          <p:cNvPr id="16" name="Title 2">
            <a:extLst>
              <a:ext uri="{FF2B5EF4-FFF2-40B4-BE49-F238E27FC236}">
                <a16:creationId xmlns:a16="http://schemas.microsoft.com/office/drawing/2014/main" id="{11FC54DF-2DBF-8C4F-27CC-9D40F7C5C08E}"/>
              </a:ext>
            </a:extLst>
          </p:cNvPr>
          <p:cNvSpPr txBox="1">
            <a:spLocks/>
          </p:cNvSpPr>
          <p:nvPr/>
        </p:nvSpPr>
        <p:spPr>
          <a:xfrm>
            <a:off x="71438" y="166721"/>
            <a:ext cx="12009338" cy="56520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200" kern="0" dirty="0" err="1">
                <a:solidFill>
                  <a:schemeClr val="bg2">
                    <a:lumMod val="10000"/>
                  </a:schemeClr>
                </a:solidFill>
              </a:rPr>
              <a:t>Airmax</a:t>
            </a:r>
            <a:r>
              <a:rPr lang="en-GB" sz="3200" kern="0" dirty="0">
                <a:solidFill>
                  <a:schemeClr val="bg2">
                    <a:lumMod val="10000"/>
                  </a:schemeClr>
                </a:solidFill>
              </a:rPr>
              <a:t> </a:t>
            </a:r>
            <a:r>
              <a:rPr lang="en-GB" sz="3200" dirty="0">
                <a:solidFill>
                  <a:schemeClr val="tx1">
                    <a:lumMod val="75000"/>
                    <a:lumOff val="25000"/>
                  </a:schemeClr>
                </a:solidFill>
              </a:rPr>
              <a:t>(Amphenol)</a:t>
            </a:r>
            <a:r>
              <a:rPr lang="en-GB" sz="3200" kern="0" dirty="0">
                <a:solidFill>
                  <a:schemeClr val="bg2">
                    <a:lumMod val="10000"/>
                  </a:schemeClr>
                </a:solidFill>
              </a:rPr>
              <a:t>: </a:t>
            </a:r>
            <a:r>
              <a:rPr lang="en-GB" sz="2800" kern="0" dirty="0">
                <a:solidFill>
                  <a:schemeClr val="bg2">
                    <a:lumMod val="10000"/>
                  </a:schemeClr>
                </a:solidFill>
              </a:rPr>
              <a:t>Assembly &amp; Reliability Tests: Test plan (IV)</a:t>
            </a:r>
            <a:endParaRPr lang="en-GB" kern="0" dirty="0"/>
          </a:p>
        </p:txBody>
      </p:sp>
    </p:spTree>
    <p:extLst>
      <p:ext uri="{BB962C8B-B14F-4D97-AF65-F5344CB8AC3E}">
        <p14:creationId xmlns:p14="http://schemas.microsoft.com/office/powerpoint/2010/main" val="3822857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255D6-C8CB-F175-A50E-EA93B457828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7E5C81-7F73-CB05-19D0-A2737B2B7B04}"/>
              </a:ext>
            </a:extLst>
          </p:cNvPr>
          <p:cNvSpPr>
            <a:spLocks noGrp="1"/>
          </p:cNvSpPr>
          <p:nvPr>
            <p:ph idx="1"/>
          </p:nvPr>
        </p:nvSpPr>
        <p:spPr/>
        <p:txBody>
          <a:bodyPr/>
          <a:lstStyle/>
          <a:p>
            <a:r>
              <a:rPr lang="en-GB" altLang="en-US" sz="3200" b="1" dirty="0">
                <a:solidFill>
                  <a:schemeClr val="bg2">
                    <a:lumMod val="10000"/>
                  </a:schemeClr>
                </a:solidFill>
                <a:latin typeface="Century Gothic" panose="020B0502020202020204" pitchFamily="34" charset="0"/>
              </a:rPr>
              <a:t>Background &amp; Rationale</a:t>
            </a:r>
          </a:p>
          <a:p>
            <a:endParaRPr lang="en-GB" sz="2000" dirty="0">
              <a:solidFill>
                <a:schemeClr val="bg2">
                  <a:lumMod val="75000"/>
                </a:schemeClr>
              </a:solidFill>
              <a:latin typeface="Century Gothic" panose="020B0502020202020204" pitchFamily="34" charset="0"/>
            </a:endParaRPr>
          </a:p>
          <a:p>
            <a:r>
              <a:rPr lang="en-GB" altLang="en-US" sz="3200" dirty="0">
                <a:solidFill>
                  <a:schemeClr val="bg2">
                    <a:lumMod val="10000"/>
                  </a:schemeClr>
                </a:solidFill>
                <a:latin typeface="Century Gothic" panose="020B0502020202020204" pitchFamily="34" charset="0"/>
              </a:rPr>
              <a:t>Specification &amp; Challenges</a:t>
            </a:r>
          </a:p>
          <a:p>
            <a:endParaRPr lang="en-GB" sz="2000" dirty="0">
              <a:solidFill>
                <a:schemeClr val="bg2">
                  <a:lumMod val="75000"/>
                </a:schemeClr>
              </a:solidFill>
              <a:latin typeface="Century Gothic" panose="020B0502020202020204" pitchFamily="34" charset="0"/>
            </a:endParaRPr>
          </a:p>
          <a:p>
            <a:r>
              <a:rPr lang="en-GB" altLang="en-US" sz="3200" dirty="0">
                <a:solidFill>
                  <a:schemeClr val="bg2">
                    <a:lumMod val="10000"/>
                  </a:schemeClr>
                </a:solidFill>
                <a:latin typeface="Century Gothic" panose="020B0502020202020204" pitchFamily="34" charset="0"/>
              </a:rPr>
              <a:t>On-going Activities</a:t>
            </a:r>
          </a:p>
          <a:p>
            <a:endParaRPr lang="en-GB" sz="2000" dirty="0">
              <a:solidFill>
                <a:schemeClr val="bg2">
                  <a:lumMod val="75000"/>
                </a:schemeClr>
              </a:solidFill>
              <a:latin typeface="Century Gothic" panose="020B0502020202020204" pitchFamily="34" charset="0"/>
            </a:endParaRPr>
          </a:p>
          <a:p>
            <a:r>
              <a:rPr lang="en-GB" sz="3200" dirty="0">
                <a:solidFill>
                  <a:schemeClr val="bg2">
                    <a:lumMod val="10000"/>
                  </a:schemeClr>
                </a:solidFill>
                <a:latin typeface="Century Gothic" panose="020B0502020202020204" pitchFamily="34" charset="0"/>
              </a:rPr>
              <a:t>Conclusion</a:t>
            </a:r>
          </a:p>
          <a:p>
            <a:endParaRPr lang="en-US" dirty="0"/>
          </a:p>
        </p:txBody>
      </p:sp>
    </p:spTree>
    <p:extLst>
      <p:ext uri="{BB962C8B-B14F-4D97-AF65-F5344CB8AC3E}">
        <p14:creationId xmlns:p14="http://schemas.microsoft.com/office/powerpoint/2010/main" val="1813537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0CCB2BC-1BE3-3D75-1695-4AFD0BE33DD0}"/>
              </a:ext>
            </a:extLst>
          </p:cNvPr>
          <p:cNvPicPr>
            <a:picLocks noChangeAspect="1"/>
          </p:cNvPicPr>
          <p:nvPr/>
        </p:nvPicPr>
        <p:blipFill>
          <a:blip r:embed="rId2"/>
          <a:stretch>
            <a:fillRect/>
          </a:stretch>
        </p:blipFill>
        <p:spPr>
          <a:xfrm>
            <a:off x="540070" y="3562914"/>
            <a:ext cx="5998865" cy="2384274"/>
          </a:xfrm>
          <a:prstGeom prst="rect">
            <a:avLst/>
          </a:prstGeom>
        </p:spPr>
      </p:pic>
      <p:sp>
        <p:nvSpPr>
          <p:cNvPr id="29" name="Marcador de texto 5">
            <a:extLst>
              <a:ext uri="{FF2B5EF4-FFF2-40B4-BE49-F238E27FC236}">
                <a16:creationId xmlns:a16="http://schemas.microsoft.com/office/drawing/2014/main" id="{17595BDB-A073-AC50-5533-84A4D87C9E6C}"/>
              </a:ext>
            </a:extLst>
          </p:cNvPr>
          <p:cNvSpPr txBox="1">
            <a:spLocks/>
          </p:cNvSpPr>
          <p:nvPr/>
        </p:nvSpPr>
        <p:spPr>
          <a:xfrm>
            <a:off x="540070" y="941098"/>
            <a:ext cx="11161454" cy="288000"/>
          </a:xfrm>
          <a:prstGeom prst="rect">
            <a:avLst/>
          </a:prstGeom>
        </p:spPr>
        <p:txBody>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s-ES" kern="0" dirty="0"/>
              <a:t>1. Outgassing ECSS-Q-ST-70-02C</a:t>
            </a:r>
          </a:p>
        </p:txBody>
      </p:sp>
      <p:graphicFrame>
        <p:nvGraphicFramePr>
          <p:cNvPr id="30" name="Table 29">
            <a:extLst>
              <a:ext uri="{FF2B5EF4-FFF2-40B4-BE49-F238E27FC236}">
                <a16:creationId xmlns:a16="http://schemas.microsoft.com/office/drawing/2014/main" id="{727B7BD7-0846-F3CC-1978-DE91205DD20B}"/>
              </a:ext>
            </a:extLst>
          </p:cNvPr>
          <p:cNvGraphicFramePr>
            <a:graphicFrameLocks noGrp="1"/>
          </p:cNvGraphicFramePr>
          <p:nvPr>
            <p:extLst>
              <p:ext uri="{D42A27DB-BD31-4B8C-83A1-F6EECF244321}">
                <p14:modId xmlns:p14="http://schemas.microsoft.com/office/powerpoint/2010/main" val="1765213100"/>
              </p:ext>
            </p:extLst>
          </p:nvPr>
        </p:nvGraphicFramePr>
        <p:xfrm>
          <a:off x="540070" y="1463962"/>
          <a:ext cx="5906448" cy="2000968"/>
        </p:xfrm>
        <a:graphic>
          <a:graphicData uri="http://schemas.openxmlformats.org/drawingml/2006/table">
            <a:tbl>
              <a:tblPr>
                <a:tableStyleId>{5C22544A-7EE6-4342-B048-85BDC9FD1C3A}</a:tableStyleId>
              </a:tblPr>
              <a:tblGrid>
                <a:gridCol w="817030">
                  <a:extLst>
                    <a:ext uri="{9D8B030D-6E8A-4147-A177-3AD203B41FA5}">
                      <a16:colId xmlns:a16="http://schemas.microsoft.com/office/drawing/2014/main" val="2506710950"/>
                    </a:ext>
                  </a:extLst>
                </a:gridCol>
                <a:gridCol w="2638328">
                  <a:extLst>
                    <a:ext uri="{9D8B030D-6E8A-4147-A177-3AD203B41FA5}">
                      <a16:colId xmlns:a16="http://schemas.microsoft.com/office/drawing/2014/main" val="3989338003"/>
                    </a:ext>
                  </a:extLst>
                </a:gridCol>
                <a:gridCol w="817030">
                  <a:extLst>
                    <a:ext uri="{9D8B030D-6E8A-4147-A177-3AD203B41FA5}">
                      <a16:colId xmlns:a16="http://schemas.microsoft.com/office/drawing/2014/main" val="2173490211"/>
                    </a:ext>
                  </a:extLst>
                </a:gridCol>
                <a:gridCol w="817030">
                  <a:extLst>
                    <a:ext uri="{9D8B030D-6E8A-4147-A177-3AD203B41FA5}">
                      <a16:colId xmlns:a16="http://schemas.microsoft.com/office/drawing/2014/main" val="3587263072"/>
                    </a:ext>
                  </a:extLst>
                </a:gridCol>
                <a:gridCol w="817030">
                  <a:extLst>
                    <a:ext uri="{9D8B030D-6E8A-4147-A177-3AD203B41FA5}">
                      <a16:colId xmlns:a16="http://schemas.microsoft.com/office/drawing/2014/main" val="2770455073"/>
                    </a:ext>
                  </a:extLst>
                </a:gridCol>
              </a:tblGrid>
              <a:tr h="296440">
                <a:tc>
                  <a:txBody>
                    <a:bodyPr/>
                    <a:lstStyle/>
                    <a:p>
                      <a:pPr algn="ctr" fontAlgn="b">
                        <a:buNone/>
                      </a:pPr>
                      <a:r>
                        <a:rPr lang="en-US" sz="1200" b="1" u="none" strike="noStrike" dirty="0">
                          <a:effectLst/>
                        </a:rPr>
                        <a:t>Samples</a:t>
                      </a:r>
                      <a:endParaRPr lang="en-US" sz="12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b="1" u="none" strike="noStrike" dirty="0">
                          <a:effectLst/>
                        </a:rPr>
                        <a:t>Description</a:t>
                      </a:r>
                      <a:endParaRPr lang="en-US" sz="12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b="1" u="none" strike="noStrike" dirty="0">
                          <a:effectLst/>
                        </a:rPr>
                        <a:t>TML (%)</a:t>
                      </a:r>
                      <a:endParaRPr lang="en-US" sz="12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b="1" u="none" strike="noStrike" dirty="0">
                          <a:effectLst/>
                        </a:rPr>
                        <a:t>RML (%)</a:t>
                      </a:r>
                      <a:endParaRPr lang="en-US" sz="12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b="1" u="none" strike="noStrike" dirty="0">
                          <a:effectLst/>
                        </a:rPr>
                        <a:t>CVCM (%)</a:t>
                      </a:r>
                      <a:endParaRPr lang="en-US" sz="1200" b="1"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495599179"/>
                  </a:ext>
                </a:extLst>
              </a:tr>
              <a:tr h="296440">
                <a:tc>
                  <a:txBody>
                    <a:bodyPr/>
                    <a:lstStyle/>
                    <a:p>
                      <a:pPr algn="ctr" fontAlgn="b">
                        <a:buNone/>
                      </a:pPr>
                      <a:r>
                        <a:rPr lang="en-US" sz="1200" u="none" strike="noStrike">
                          <a:effectLst/>
                        </a:rPr>
                        <a:t>25163</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dirty="0">
                          <a:effectLst/>
                        </a:rPr>
                        <a:t>White plastic housing - Header</a:t>
                      </a:r>
                      <a:endParaRPr lang="en-US" sz="12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dirty="0">
                          <a:effectLst/>
                        </a:rPr>
                        <a:t>0,069</a:t>
                      </a:r>
                      <a:endParaRPr lang="en-US" sz="12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0,053</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dirty="0">
                          <a:effectLst/>
                        </a:rPr>
                        <a:t>0,001</a:t>
                      </a:r>
                      <a:endParaRPr lang="en-US" sz="12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4115448375"/>
                  </a:ext>
                </a:extLst>
              </a:tr>
              <a:tr h="296440">
                <a:tc>
                  <a:txBody>
                    <a:bodyPr/>
                    <a:lstStyle/>
                    <a:p>
                      <a:pPr algn="ctr" fontAlgn="b">
                        <a:buNone/>
                      </a:pPr>
                      <a:r>
                        <a:rPr lang="en-US" sz="1200" u="none" strike="noStrike">
                          <a:effectLst/>
                        </a:rPr>
                        <a:t>25164</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Black plastic housing - Header</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0,074</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0,058</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0,003</a:t>
                      </a:r>
                      <a:endParaRPr lang="en-US" sz="12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661062255"/>
                  </a:ext>
                </a:extLst>
              </a:tr>
              <a:tr h="555824">
                <a:tc>
                  <a:txBody>
                    <a:bodyPr/>
                    <a:lstStyle/>
                    <a:p>
                      <a:pPr algn="ctr" fontAlgn="b">
                        <a:buNone/>
                      </a:pPr>
                      <a:r>
                        <a:rPr lang="en-US" sz="1200" u="none" strike="noStrike">
                          <a:effectLst/>
                        </a:rPr>
                        <a:t>25165</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dirty="0">
                          <a:effectLst/>
                        </a:rPr>
                        <a:t>White plastic housing - Receptacle</a:t>
                      </a:r>
                      <a:endParaRPr lang="en-US" sz="12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0,072</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0,047</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0,001</a:t>
                      </a:r>
                      <a:endParaRPr lang="en-US" sz="12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3325556531"/>
                  </a:ext>
                </a:extLst>
              </a:tr>
              <a:tr h="555824">
                <a:tc>
                  <a:txBody>
                    <a:bodyPr/>
                    <a:lstStyle/>
                    <a:p>
                      <a:pPr algn="ctr" fontAlgn="b">
                        <a:buNone/>
                      </a:pPr>
                      <a:r>
                        <a:rPr lang="en-US" sz="1200" u="none" strike="noStrike">
                          <a:effectLst/>
                        </a:rPr>
                        <a:t>25166</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dirty="0">
                          <a:effectLst/>
                        </a:rPr>
                        <a:t>Black plastic housing - Receptacle</a:t>
                      </a:r>
                      <a:endParaRPr lang="en-US" sz="12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0,052</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a:effectLst/>
                        </a:rPr>
                        <a:t>0,041</a:t>
                      </a:r>
                      <a:endParaRPr lang="en-US" sz="12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200" u="none" strike="noStrike" dirty="0">
                          <a:effectLst/>
                        </a:rPr>
                        <a:t>0,002</a:t>
                      </a:r>
                      <a:endParaRPr lang="en-US" sz="12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565319531"/>
                  </a:ext>
                </a:extLst>
              </a:tr>
            </a:tbl>
          </a:graphicData>
        </a:graphic>
      </p:graphicFrame>
      <p:sp>
        <p:nvSpPr>
          <p:cNvPr id="31" name="TextBox 30">
            <a:extLst>
              <a:ext uri="{FF2B5EF4-FFF2-40B4-BE49-F238E27FC236}">
                <a16:creationId xmlns:a16="http://schemas.microsoft.com/office/drawing/2014/main" id="{C57E3324-2213-CC82-5D4F-0952BF1352F5}"/>
              </a:ext>
            </a:extLst>
          </p:cNvPr>
          <p:cNvSpPr txBox="1"/>
          <p:nvPr/>
        </p:nvSpPr>
        <p:spPr>
          <a:xfrm>
            <a:off x="6895241" y="1463962"/>
            <a:ext cx="4806283" cy="1200329"/>
          </a:xfrm>
          <a:prstGeom prst="rect">
            <a:avLst/>
          </a:prstGeom>
          <a:noFill/>
        </p:spPr>
        <p:txBody>
          <a:bodyPr wrap="square">
            <a:spAutoFit/>
          </a:bodyPr>
          <a:lstStyle/>
          <a:p>
            <a:r>
              <a:rPr lang="en-US" sz="1800" b="0" i="1" u="none" strike="noStrike" baseline="0" dirty="0">
                <a:latin typeface="Arial" panose="020B0604020202020204" pitchFamily="34" charset="0"/>
              </a:rPr>
              <a:t>The samples tested  are </a:t>
            </a:r>
            <a:r>
              <a:rPr lang="en-US" sz="1800" b="1" i="1" u="none" strike="noStrike" baseline="0" dirty="0">
                <a:latin typeface="Arial" panose="020B0604020202020204" pitchFamily="34" charset="0"/>
              </a:rPr>
              <a:t>compliant </a:t>
            </a:r>
            <a:r>
              <a:rPr lang="en-US" sz="1800" b="0" i="1" u="none" strike="noStrike" baseline="0" dirty="0">
                <a:latin typeface="Arial" panose="020B0604020202020204" pitchFamily="34" charset="0"/>
              </a:rPr>
              <a:t>with general limits of acceptance for material selection according to ECSS-Q-ST-70-02C: RML &lt; 1,00% , CVCM &lt; 0,10%. </a:t>
            </a:r>
            <a:r>
              <a:rPr lang="en-US" sz="1800" b="0" i="0" u="none" strike="noStrike" baseline="0" dirty="0">
                <a:latin typeface="Arial" panose="020B0604020202020204" pitchFamily="34" charset="0"/>
              </a:rPr>
              <a:t>	</a:t>
            </a:r>
          </a:p>
        </p:txBody>
      </p:sp>
      <p:sp>
        <p:nvSpPr>
          <p:cNvPr id="5" name="Title 2">
            <a:extLst>
              <a:ext uri="{FF2B5EF4-FFF2-40B4-BE49-F238E27FC236}">
                <a16:creationId xmlns:a16="http://schemas.microsoft.com/office/drawing/2014/main" id="{1933DDE4-0EAF-1BFD-F43A-6C00A13F4EF3}"/>
              </a:ext>
            </a:extLst>
          </p:cNvPr>
          <p:cNvSpPr txBox="1">
            <a:spLocks/>
          </p:cNvSpPr>
          <p:nvPr/>
        </p:nvSpPr>
        <p:spPr>
          <a:xfrm>
            <a:off x="71438" y="166721"/>
            <a:ext cx="12009338" cy="56520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200" kern="0" dirty="0" err="1">
                <a:solidFill>
                  <a:schemeClr val="bg2">
                    <a:lumMod val="10000"/>
                  </a:schemeClr>
                </a:solidFill>
              </a:rPr>
              <a:t>Airmax</a:t>
            </a:r>
            <a:r>
              <a:rPr lang="en-GB" sz="3200" kern="0" dirty="0">
                <a:solidFill>
                  <a:schemeClr val="bg2">
                    <a:lumMod val="10000"/>
                  </a:schemeClr>
                </a:solidFill>
              </a:rPr>
              <a:t> </a:t>
            </a:r>
            <a:r>
              <a:rPr lang="en-GB" sz="3200" dirty="0">
                <a:solidFill>
                  <a:schemeClr val="tx1">
                    <a:lumMod val="75000"/>
                    <a:lumOff val="25000"/>
                  </a:schemeClr>
                </a:solidFill>
              </a:rPr>
              <a:t>(Amphenol)</a:t>
            </a:r>
            <a:r>
              <a:rPr lang="en-GB" sz="3200" kern="0" dirty="0">
                <a:solidFill>
                  <a:schemeClr val="bg2">
                    <a:lumMod val="10000"/>
                  </a:schemeClr>
                </a:solidFill>
              </a:rPr>
              <a:t>: </a:t>
            </a:r>
            <a:r>
              <a:rPr lang="en-GB" sz="2800" kern="0" dirty="0">
                <a:solidFill>
                  <a:schemeClr val="bg2">
                    <a:lumMod val="10000"/>
                  </a:schemeClr>
                </a:solidFill>
              </a:rPr>
              <a:t>Assembly &amp; Reliability Tests: Test results (I)</a:t>
            </a:r>
            <a:endParaRPr lang="en-GB" kern="0" dirty="0"/>
          </a:p>
        </p:txBody>
      </p:sp>
      <p:pic>
        <p:nvPicPr>
          <p:cNvPr id="6" name="Picture 5">
            <a:extLst>
              <a:ext uri="{FF2B5EF4-FFF2-40B4-BE49-F238E27FC236}">
                <a16:creationId xmlns:a16="http://schemas.microsoft.com/office/drawing/2014/main" id="{47962AD9-5D03-D56E-D9CD-A273BE844E73}"/>
              </a:ext>
            </a:extLst>
          </p:cNvPr>
          <p:cNvPicPr>
            <a:picLocks noChangeAspect="1"/>
          </p:cNvPicPr>
          <p:nvPr/>
        </p:nvPicPr>
        <p:blipFill>
          <a:blip r:embed="rId3"/>
          <a:stretch>
            <a:fillRect/>
          </a:stretch>
        </p:blipFill>
        <p:spPr>
          <a:xfrm>
            <a:off x="7097446" y="3188415"/>
            <a:ext cx="2185988" cy="1991346"/>
          </a:xfrm>
          <a:prstGeom prst="rect">
            <a:avLst/>
          </a:prstGeom>
        </p:spPr>
      </p:pic>
      <p:pic>
        <p:nvPicPr>
          <p:cNvPr id="7" name="Picture 6">
            <a:extLst>
              <a:ext uri="{FF2B5EF4-FFF2-40B4-BE49-F238E27FC236}">
                <a16:creationId xmlns:a16="http://schemas.microsoft.com/office/drawing/2014/main" id="{19A7C64C-2FA0-C36E-1D25-B51480DCB861}"/>
              </a:ext>
            </a:extLst>
          </p:cNvPr>
          <p:cNvPicPr>
            <a:picLocks noChangeAspect="1"/>
          </p:cNvPicPr>
          <p:nvPr/>
        </p:nvPicPr>
        <p:blipFill>
          <a:blip r:embed="rId4"/>
          <a:stretch>
            <a:fillRect/>
          </a:stretch>
        </p:blipFill>
        <p:spPr>
          <a:xfrm>
            <a:off x="9477205" y="3300413"/>
            <a:ext cx="2301609" cy="1888970"/>
          </a:xfrm>
          <a:prstGeom prst="rect">
            <a:avLst/>
          </a:prstGeom>
        </p:spPr>
      </p:pic>
      <p:sp>
        <p:nvSpPr>
          <p:cNvPr id="9" name="TextBox 8">
            <a:extLst>
              <a:ext uri="{FF2B5EF4-FFF2-40B4-BE49-F238E27FC236}">
                <a16:creationId xmlns:a16="http://schemas.microsoft.com/office/drawing/2014/main" id="{303F78E2-C5D3-7CA6-4EAC-F7E3A186AAA4}"/>
              </a:ext>
            </a:extLst>
          </p:cNvPr>
          <p:cNvSpPr txBox="1"/>
          <p:nvPr/>
        </p:nvSpPr>
        <p:spPr>
          <a:xfrm>
            <a:off x="7462837" y="5255538"/>
            <a:ext cx="1604963" cy="276999"/>
          </a:xfrm>
          <a:prstGeom prst="rect">
            <a:avLst/>
          </a:prstGeom>
          <a:noFill/>
        </p:spPr>
        <p:txBody>
          <a:bodyPr wrap="square">
            <a:spAutoFit/>
          </a:bodyPr>
          <a:lstStyle/>
          <a:p>
            <a:r>
              <a:rPr lang="en-GB" sz="1200" dirty="0"/>
              <a:t>10052837-101LF</a:t>
            </a:r>
          </a:p>
        </p:txBody>
      </p:sp>
      <p:sp>
        <p:nvSpPr>
          <p:cNvPr id="11" name="TextBox 10">
            <a:extLst>
              <a:ext uri="{FF2B5EF4-FFF2-40B4-BE49-F238E27FC236}">
                <a16:creationId xmlns:a16="http://schemas.microsoft.com/office/drawing/2014/main" id="{0AC723BD-930F-9F0A-F88B-B317F76B7781}"/>
              </a:ext>
            </a:extLst>
          </p:cNvPr>
          <p:cNvSpPr txBox="1"/>
          <p:nvPr/>
        </p:nvSpPr>
        <p:spPr>
          <a:xfrm>
            <a:off x="9830290" y="5189383"/>
            <a:ext cx="1595438" cy="276999"/>
          </a:xfrm>
          <a:prstGeom prst="rect">
            <a:avLst/>
          </a:prstGeom>
          <a:noFill/>
        </p:spPr>
        <p:txBody>
          <a:bodyPr wrap="square">
            <a:spAutoFit/>
          </a:bodyPr>
          <a:lstStyle/>
          <a:p>
            <a:r>
              <a:rPr lang="en-GB" sz="1200" dirty="0"/>
              <a:t>10052842-101LF</a:t>
            </a:r>
          </a:p>
        </p:txBody>
      </p:sp>
    </p:spTree>
    <p:extLst>
      <p:ext uri="{BB962C8B-B14F-4D97-AF65-F5344CB8AC3E}">
        <p14:creationId xmlns:p14="http://schemas.microsoft.com/office/powerpoint/2010/main" val="3583958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88E6C1-4052-794F-A5D0-C26D3348D1F7}"/>
              </a:ext>
            </a:extLst>
          </p:cNvPr>
          <p:cNvGraphicFramePr>
            <a:graphicFrameLocks noGrp="1"/>
          </p:cNvGraphicFramePr>
          <p:nvPr>
            <p:extLst>
              <p:ext uri="{D42A27DB-BD31-4B8C-83A1-F6EECF244321}">
                <p14:modId xmlns:p14="http://schemas.microsoft.com/office/powerpoint/2010/main" val="2719455237"/>
              </p:ext>
            </p:extLst>
          </p:nvPr>
        </p:nvGraphicFramePr>
        <p:xfrm>
          <a:off x="216000" y="1501547"/>
          <a:ext cx="5610224" cy="3086100"/>
        </p:xfrm>
        <a:graphic>
          <a:graphicData uri="http://schemas.openxmlformats.org/drawingml/2006/table">
            <a:tbl>
              <a:tblPr>
                <a:tableStyleId>{5C22544A-7EE6-4342-B048-85BDC9FD1C3A}</a:tableStyleId>
              </a:tblPr>
              <a:tblGrid>
                <a:gridCol w="955605">
                  <a:extLst>
                    <a:ext uri="{9D8B030D-6E8A-4147-A177-3AD203B41FA5}">
                      <a16:colId xmlns:a16="http://schemas.microsoft.com/office/drawing/2014/main" val="1301493228"/>
                    </a:ext>
                  </a:extLst>
                </a:gridCol>
                <a:gridCol w="1143593">
                  <a:extLst>
                    <a:ext uri="{9D8B030D-6E8A-4147-A177-3AD203B41FA5}">
                      <a16:colId xmlns:a16="http://schemas.microsoft.com/office/drawing/2014/main" val="3262792093"/>
                    </a:ext>
                  </a:extLst>
                </a:gridCol>
                <a:gridCol w="1143593">
                  <a:extLst>
                    <a:ext uri="{9D8B030D-6E8A-4147-A177-3AD203B41FA5}">
                      <a16:colId xmlns:a16="http://schemas.microsoft.com/office/drawing/2014/main" val="3745270285"/>
                    </a:ext>
                  </a:extLst>
                </a:gridCol>
                <a:gridCol w="681850">
                  <a:extLst>
                    <a:ext uri="{9D8B030D-6E8A-4147-A177-3AD203B41FA5}">
                      <a16:colId xmlns:a16="http://schemas.microsoft.com/office/drawing/2014/main" val="3777894048"/>
                    </a:ext>
                  </a:extLst>
                </a:gridCol>
                <a:gridCol w="1685583">
                  <a:extLst>
                    <a:ext uri="{9D8B030D-6E8A-4147-A177-3AD203B41FA5}">
                      <a16:colId xmlns:a16="http://schemas.microsoft.com/office/drawing/2014/main" val="2573047440"/>
                    </a:ext>
                  </a:extLst>
                </a:gridCol>
              </a:tblGrid>
              <a:tr h="182880">
                <a:tc>
                  <a:txBody>
                    <a:bodyPr/>
                    <a:lstStyle/>
                    <a:p>
                      <a:pPr algn="ctr" fontAlgn="b">
                        <a:buNone/>
                      </a:pPr>
                      <a:r>
                        <a:rPr lang="en-US" sz="1100" b="1" u="none" strike="noStrike" dirty="0">
                          <a:effectLst/>
                        </a:rPr>
                        <a:t>Connector SN</a:t>
                      </a:r>
                      <a:endParaRPr lang="en-US" sz="11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b="1" u="none" strike="noStrike" dirty="0">
                          <a:effectLst/>
                        </a:rPr>
                        <a:t>Connector-PCB SN</a:t>
                      </a:r>
                      <a:endParaRPr lang="en-US" sz="11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b="1" u="none" strike="noStrike" dirty="0">
                          <a:effectLst/>
                        </a:rPr>
                        <a:t>Type of connector</a:t>
                      </a:r>
                      <a:endParaRPr lang="en-US" sz="11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b="1" u="none" strike="noStrike" dirty="0">
                          <a:effectLst/>
                        </a:rPr>
                        <a:t>Nº of Pins</a:t>
                      </a:r>
                      <a:endParaRPr lang="en-US" sz="11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b="1" u="none" strike="noStrike" dirty="0">
                          <a:effectLst/>
                        </a:rPr>
                        <a:t>PCB</a:t>
                      </a:r>
                      <a:endParaRPr lang="en-US" sz="1100" b="1"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730610834"/>
                  </a:ext>
                </a:extLst>
              </a:tr>
              <a:tr h="182880">
                <a:tc>
                  <a:txBody>
                    <a:bodyPr/>
                    <a:lstStyle/>
                    <a:p>
                      <a:pPr algn="ctr" fontAlgn="b">
                        <a:buNone/>
                      </a:pPr>
                      <a:r>
                        <a:rPr lang="en-US" sz="1100" u="none" strike="noStrike" dirty="0">
                          <a:effectLst/>
                        </a:rPr>
                        <a:t>54</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s-ES" sz="1100" b="0" i="0" u="none" strike="noStrike" dirty="0">
                          <a:solidFill>
                            <a:srgbClr val="000000"/>
                          </a:solidFill>
                          <a:effectLst/>
                          <a:latin typeface="Aptos Narrow" panose="020B0004020202020204" pitchFamily="34" charset="0"/>
                        </a:rPr>
                        <a:t>A</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10052829-101LF Receptacle.</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72</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RF PCB (Back plane)</a:t>
                      </a:r>
                      <a:endParaRPr lang="en-US" sz="11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052761202"/>
                  </a:ext>
                </a:extLst>
              </a:tr>
              <a:tr h="182880">
                <a:tc>
                  <a:txBody>
                    <a:bodyPr/>
                    <a:lstStyle/>
                    <a:p>
                      <a:pPr algn="ctr" fontAlgn="b">
                        <a:buNone/>
                      </a:pPr>
                      <a:r>
                        <a:rPr lang="en-US" sz="1100" u="none" strike="noStrike">
                          <a:effectLst/>
                        </a:rPr>
                        <a:t>4</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s-ES" sz="1100" b="0" i="0" u="none" strike="noStrike" dirty="0">
                          <a:solidFill>
                            <a:srgbClr val="000000"/>
                          </a:solidFill>
                          <a:effectLst/>
                          <a:latin typeface="Aptos Narrow" panose="020B0004020202020204" pitchFamily="34" charset="0"/>
                        </a:rPr>
                        <a:t>B</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10052824-101LF Header.</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72</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RF PCB (Daughter)</a:t>
                      </a:r>
                      <a:endParaRPr lang="en-US" sz="1100" b="0" i="0" u="none" strike="noStrike">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1049013497"/>
                  </a:ext>
                </a:extLst>
              </a:tr>
              <a:tr h="182880">
                <a:tc>
                  <a:txBody>
                    <a:bodyPr/>
                    <a:lstStyle/>
                    <a:p>
                      <a:pPr algn="ctr" fontAlgn="b">
                        <a:buNone/>
                      </a:pPr>
                      <a:r>
                        <a:rPr lang="en-US" sz="1100" u="none" strike="noStrike" dirty="0">
                          <a:effectLst/>
                        </a:rPr>
                        <a:t>53</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s-ES" sz="1100" b="0" i="0" u="none" strike="noStrike" dirty="0">
                          <a:solidFill>
                            <a:srgbClr val="000000"/>
                          </a:solidFill>
                          <a:effectLst/>
                          <a:latin typeface="Aptos Narrow" panose="020B0004020202020204" pitchFamily="34" charset="0"/>
                        </a:rPr>
                        <a:t>C</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10052829-101LF Receptacle.</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a:effectLst/>
                        </a:rPr>
                        <a:t>72</a:t>
                      </a:r>
                      <a:endParaRPr lang="en-US" sz="1100" b="0" i="0" u="none" strike="noStrike">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Vibration PCB 10052829-101LF</a:t>
                      </a:r>
                      <a:endParaRPr lang="en-US" sz="11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358564829"/>
                  </a:ext>
                </a:extLst>
              </a:tr>
              <a:tr h="182880">
                <a:tc>
                  <a:txBody>
                    <a:bodyPr/>
                    <a:lstStyle/>
                    <a:p>
                      <a:pPr algn="ctr" fontAlgn="b">
                        <a:buNone/>
                      </a:pPr>
                      <a:r>
                        <a:rPr lang="en-US" sz="1100" u="none" strike="noStrike" dirty="0">
                          <a:effectLst/>
                        </a:rPr>
                        <a:t>34</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s-ES" sz="1100" b="0" i="0" u="none" strike="noStrike" dirty="0">
                          <a:solidFill>
                            <a:srgbClr val="000000"/>
                          </a:solidFill>
                          <a:effectLst/>
                          <a:latin typeface="Aptos Narrow" panose="020B0004020202020204" pitchFamily="34" charset="0"/>
                        </a:rPr>
                        <a:t>D</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10052824-101LF Header.</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72</a:t>
                      </a:r>
                      <a:endParaRPr lang="en-US" sz="1100" b="0"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100" u="none" strike="noStrike" dirty="0">
                          <a:effectLst/>
                        </a:rPr>
                        <a:t>Vibration PCB 10052824-101LF &amp; 10052825-101LF</a:t>
                      </a:r>
                      <a:endParaRPr lang="en-US" sz="1100" b="0"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2079958157"/>
                  </a:ext>
                </a:extLst>
              </a:tr>
              <a:tr h="182880">
                <a:tc>
                  <a:txBody>
                    <a:bodyPr/>
                    <a:lstStyle/>
                    <a:p>
                      <a:pPr algn="ctr" fontAlgn="b">
                        <a:buNone/>
                      </a:pPr>
                      <a:r>
                        <a:rPr lang="en-US" sz="1100" u="none" strike="noStrike" dirty="0">
                          <a:effectLst/>
                        </a:rPr>
                        <a:t>66</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s-ES" sz="1100" b="0" i="0" u="none" strike="noStrike" dirty="0">
                          <a:solidFill>
                            <a:srgbClr val="000000"/>
                          </a:solidFill>
                          <a:effectLst/>
                          <a:latin typeface="Aptos Narrow" panose="020B0004020202020204" pitchFamily="34" charset="0"/>
                        </a:rPr>
                        <a:t>E</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a:effectLst/>
                        </a:rPr>
                        <a:t>10052842-101LF Receptacle.</a:t>
                      </a:r>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a:effectLst/>
                        </a:rPr>
                        <a:t>96</a:t>
                      </a:r>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dirty="0">
                          <a:effectLst/>
                        </a:rPr>
                        <a:t>Vibration PCB10052842-101LF</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extLst>
                  <a:ext uri="{0D108BD9-81ED-4DB2-BD59-A6C34878D82A}">
                    <a16:rowId xmlns:a16="http://schemas.microsoft.com/office/drawing/2014/main" val="804443268"/>
                  </a:ext>
                </a:extLst>
              </a:tr>
              <a:tr h="182880">
                <a:tc>
                  <a:txBody>
                    <a:bodyPr/>
                    <a:lstStyle/>
                    <a:p>
                      <a:pPr algn="ctr" fontAlgn="b">
                        <a:buNone/>
                      </a:pPr>
                      <a:r>
                        <a:rPr lang="en-US" sz="1100" u="none" strike="noStrike">
                          <a:effectLst/>
                        </a:rPr>
                        <a:t>36</a:t>
                      </a:r>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s-ES" sz="1100" b="0" i="0" u="none" strike="noStrike" dirty="0">
                          <a:solidFill>
                            <a:srgbClr val="000000"/>
                          </a:solidFill>
                          <a:effectLst/>
                          <a:latin typeface="Aptos Narrow" panose="020B0004020202020204" pitchFamily="34" charset="0"/>
                        </a:rPr>
                        <a:t>F</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dirty="0">
                          <a:effectLst/>
                        </a:rPr>
                        <a:t>10052838-101LF Header.</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a:effectLst/>
                        </a:rPr>
                        <a:t>96</a:t>
                      </a:r>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dirty="0">
                          <a:effectLst/>
                        </a:rPr>
                        <a:t>Vibration PCB 10052837-101LF &amp; 10052838-101LF</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extLst>
                  <a:ext uri="{0D108BD9-81ED-4DB2-BD59-A6C34878D82A}">
                    <a16:rowId xmlns:a16="http://schemas.microsoft.com/office/drawing/2014/main" val="1505518645"/>
                  </a:ext>
                </a:extLst>
              </a:tr>
              <a:tr h="182880">
                <a:tc>
                  <a:txBody>
                    <a:bodyPr/>
                    <a:lstStyle/>
                    <a:p>
                      <a:pPr algn="ctr" fontAlgn="b">
                        <a:buNone/>
                      </a:pPr>
                      <a:r>
                        <a:rPr lang="en-US" sz="1100" u="none" strike="noStrike">
                          <a:effectLst/>
                        </a:rPr>
                        <a:t>61</a:t>
                      </a:r>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s-ES" sz="1100" b="0" i="0" u="none" strike="noStrike" dirty="0">
                          <a:solidFill>
                            <a:srgbClr val="000000"/>
                          </a:solidFill>
                          <a:effectLst/>
                          <a:latin typeface="Aptos Narrow" panose="020B0004020202020204" pitchFamily="34" charset="0"/>
                        </a:rPr>
                        <a:t>G</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dirty="0">
                          <a:effectLst/>
                        </a:rPr>
                        <a:t>10052842-101LF Receptacle.</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dirty="0">
                          <a:effectLst/>
                        </a:rPr>
                        <a:t>96</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dirty="0">
                          <a:effectLst/>
                        </a:rPr>
                        <a:t>RF PCB (Back plane)</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extLst>
                  <a:ext uri="{0D108BD9-81ED-4DB2-BD59-A6C34878D82A}">
                    <a16:rowId xmlns:a16="http://schemas.microsoft.com/office/drawing/2014/main" val="1026833670"/>
                  </a:ext>
                </a:extLst>
              </a:tr>
              <a:tr h="182880">
                <a:tc>
                  <a:txBody>
                    <a:bodyPr/>
                    <a:lstStyle/>
                    <a:p>
                      <a:pPr algn="ctr" fontAlgn="b">
                        <a:buNone/>
                      </a:pPr>
                      <a:r>
                        <a:rPr lang="en-US" sz="1100" u="none" strike="noStrike">
                          <a:effectLst/>
                        </a:rPr>
                        <a:t>24</a:t>
                      </a:r>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s-ES" sz="1100" b="0" i="0" u="none" strike="noStrike" dirty="0">
                          <a:solidFill>
                            <a:srgbClr val="000000"/>
                          </a:solidFill>
                          <a:effectLst/>
                          <a:latin typeface="Aptos Narrow" panose="020B0004020202020204" pitchFamily="34" charset="0"/>
                        </a:rPr>
                        <a:t>H</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a:effectLst/>
                        </a:rPr>
                        <a:t>10052838-101LF Header.</a:t>
                      </a:r>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a:effectLst/>
                        </a:rPr>
                        <a:t>96</a:t>
                      </a:r>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100" u="none" strike="noStrike" dirty="0">
                          <a:effectLst/>
                        </a:rPr>
                        <a:t>RF PCB (Daughter)</a:t>
                      </a:r>
                      <a:endParaRPr lang="en-US" sz="11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extLst>
                  <a:ext uri="{0D108BD9-81ED-4DB2-BD59-A6C34878D82A}">
                    <a16:rowId xmlns:a16="http://schemas.microsoft.com/office/drawing/2014/main" val="683431532"/>
                  </a:ext>
                </a:extLst>
              </a:tr>
            </a:tbl>
          </a:graphicData>
        </a:graphic>
      </p:graphicFrame>
      <p:pic>
        <p:nvPicPr>
          <p:cNvPr id="5" name="Picture 4" descr="A green circuit board with white and gold edges&#10;&#10;AI-generated content may be incorrect.">
            <a:extLst>
              <a:ext uri="{FF2B5EF4-FFF2-40B4-BE49-F238E27FC236}">
                <a16:creationId xmlns:a16="http://schemas.microsoft.com/office/drawing/2014/main" id="{EF905221-C4F1-D5DB-6B7F-7485230FF1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7031" y="1501547"/>
            <a:ext cx="2637360" cy="1980000"/>
          </a:xfrm>
          <a:prstGeom prst="rect">
            <a:avLst/>
          </a:prstGeom>
        </p:spPr>
      </p:pic>
      <p:pic>
        <p:nvPicPr>
          <p:cNvPr id="6" name="Picture 5" descr="A green rectangular object with gold corners&#10;&#10;AI-generated content may be incorrect.">
            <a:extLst>
              <a:ext uri="{FF2B5EF4-FFF2-40B4-BE49-F238E27FC236}">
                <a16:creationId xmlns:a16="http://schemas.microsoft.com/office/drawing/2014/main" id="{48E7D57D-F6A4-6C05-6A2A-E2C341C95F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7031" y="3452444"/>
            <a:ext cx="2637360" cy="1980000"/>
          </a:xfrm>
          <a:prstGeom prst="rect">
            <a:avLst/>
          </a:prstGeom>
        </p:spPr>
      </p:pic>
      <p:sp>
        <p:nvSpPr>
          <p:cNvPr id="7" name="TextBox 6">
            <a:extLst>
              <a:ext uri="{FF2B5EF4-FFF2-40B4-BE49-F238E27FC236}">
                <a16:creationId xmlns:a16="http://schemas.microsoft.com/office/drawing/2014/main" id="{B7849BB4-21C9-DC85-CB09-31F460C642EE}"/>
              </a:ext>
            </a:extLst>
          </p:cNvPr>
          <p:cNvSpPr txBox="1"/>
          <p:nvPr/>
        </p:nvSpPr>
        <p:spPr>
          <a:xfrm>
            <a:off x="6034735" y="1600733"/>
            <a:ext cx="360676" cy="323165"/>
          </a:xfrm>
          <a:prstGeom prst="rect">
            <a:avLst/>
          </a:prstGeom>
          <a:noFill/>
        </p:spPr>
        <p:txBody>
          <a:bodyPr wrap="none" lIns="0" tIns="0" rIns="0" bIns="0" rtlCol="0">
            <a:spAutoFit/>
          </a:bodyPr>
          <a:lstStyle/>
          <a:p>
            <a:pPr algn="l"/>
            <a:r>
              <a:rPr lang="es-ES" sz="1050" b="1" dirty="0"/>
              <a:t>SN A</a:t>
            </a:r>
          </a:p>
          <a:p>
            <a:pPr algn="l"/>
            <a:r>
              <a:rPr lang="es-ES" sz="1050" b="1" dirty="0"/>
              <a:t>RF</a:t>
            </a:r>
            <a:endParaRPr lang="en-US" sz="1050" b="1" dirty="0" err="1"/>
          </a:p>
        </p:txBody>
      </p:sp>
      <p:sp>
        <p:nvSpPr>
          <p:cNvPr id="8" name="TextBox 7">
            <a:extLst>
              <a:ext uri="{FF2B5EF4-FFF2-40B4-BE49-F238E27FC236}">
                <a16:creationId xmlns:a16="http://schemas.microsoft.com/office/drawing/2014/main" id="{2702F3D0-05E2-73B5-1854-759090B58F9D}"/>
              </a:ext>
            </a:extLst>
          </p:cNvPr>
          <p:cNvSpPr txBox="1"/>
          <p:nvPr/>
        </p:nvSpPr>
        <p:spPr>
          <a:xfrm>
            <a:off x="6034735" y="3496094"/>
            <a:ext cx="359073" cy="323165"/>
          </a:xfrm>
          <a:prstGeom prst="rect">
            <a:avLst/>
          </a:prstGeom>
          <a:noFill/>
        </p:spPr>
        <p:txBody>
          <a:bodyPr wrap="none" lIns="0" tIns="0" rIns="0" bIns="0" rtlCol="0">
            <a:spAutoFit/>
          </a:bodyPr>
          <a:lstStyle/>
          <a:p>
            <a:pPr algn="l"/>
            <a:r>
              <a:rPr lang="es-ES" sz="1050" b="1" dirty="0"/>
              <a:t>SN B</a:t>
            </a:r>
          </a:p>
          <a:p>
            <a:pPr algn="l"/>
            <a:r>
              <a:rPr lang="es-ES" sz="1050" b="1" dirty="0"/>
              <a:t>RF</a:t>
            </a:r>
            <a:endParaRPr lang="en-US" sz="1050" b="1" dirty="0" err="1"/>
          </a:p>
        </p:txBody>
      </p:sp>
      <p:pic>
        <p:nvPicPr>
          <p:cNvPr id="9" name="Picture 8" descr="A green circuit board with a white square object&#10;&#10;AI-generated content may be incorrect.">
            <a:extLst>
              <a:ext uri="{FF2B5EF4-FFF2-40B4-BE49-F238E27FC236}">
                <a16:creationId xmlns:a16="http://schemas.microsoft.com/office/drawing/2014/main" id="{F9F66FB1-BB88-1A6D-7DCD-4D62482442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2965" y="1516094"/>
            <a:ext cx="2637360" cy="1980000"/>
          </a:xfrm>
          <a:prstGeom prst="rect">
            <a:avLst/>
          </a:prstGeom>
        </p:spPr>
      </p:pic>
      <p:pic>
        <p:nvPicPr>
          <p:cNvPr id="10" name="Picture 9" descr="A close-up of a circuit board&#10;&#10;AI-generated content may be incorrect.">
            <a:extLst>
              <a:ext uri="{FF2B5EF4-FFF2-40B4-BE49-F238E27FC236}">
                <a16:creationId xmlns:a16="http://schemas.microsoft.com/office/drawing/2014/main" id="{8AD502B4-7C64-F878-9832-07874F8A34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2965" y="3472403"/>
            <a:ext cx="2637360" cy="1980000"/>
          </a:xfrm>
          <a:prstGeom prst="rect">
            <a:avLst/>
          </a:prstGeom>
        </p:spPr>
      </p:pic>
      <p:sp>
        <p:nvSpPr>
          <p:cNvPr id="11" name="TextBox 10">
            <a:extLst>
              <a:ext uri="{FF2B5EF4-FFF2-40B4-BE49-F238E27FC236}">
                <a16:creationId xmlns:a16="http://schemas.microsoft.com/office/drawing/2014/main" id="{C905BCDC-8A28-2273-2343-D66534C723F7}"/>
              </a:ext>
            </a:extLst>
          </p:cNvPr>
          <p:cNvSpPr txBox="1"/>
          <p:nvPr/>
        </p:nvSpPr>
        <p:spPr>
          <a:xfrm>
            <a:off x="9353144" y="1584853"/>
            <a:ext cx="354264" cy="323165"/>
          </a:xfrm>
          <a:prstGeom prst="rect">
            <a:avLst/>
          </a:prstGeom>
          <a:noFill/>
        </p:spPr>
        <p:txBody>
          <a:bodyPr wrap="none" lIns="0" tIns="0" rIns="0" bIns="0" rtlCol="0">
            <a:spAutoFit/>
          </a:bodyPr>
          <a:lstStyle/>
          <a:p>
            <a:pPr algn="l"/>
            <a:r>
              <a:rPr lang="es-ES" sz="1050" b="1" dirty="0"/>
              <a:t>SN C</a:t>
            </a:r>
          </a:p>
          <a:p>
            <a:pPr algn="l"/>
            <a:r>
              <a:rPr lang="es-ES" sz="1050" b="1" dirty="0"/>
              <a:t>VIB</a:t>
            </a:r>
            <a:endParaRPr lang="en-US" sz="1050" b="1" dirty="0" err="1"/>
          </a:p>
        </p:txBody>
      </p:sp>
      <p:sp>
        <p:nvSpPr>
          <p:cNvPr id="12" name="TextBox 11">
            <a:extLst>
              <a:ext uri="{FF2B5EF4-FFF2-40B4-BE49-F238E27FC236}">
                <a16:creationId xmlns:a16="http://schemas.microsoft.com/office/drawing/2014/main" id="{C71A808F-5820-5C85-71A9-3AE708ED5D58}"/>
              </a:ext>
            </a:extLst>
          </p:cNvPr>
          <p:cNvSpPr txBox="1"/>
          <p:nvPr/>
        </p:nvSpPr>
        <p:spPr>
          <a:xfrm>
            <a:off x="9513841" y="3496094"/>
            <a:ext cx="368691" cy="323165"/>
          </a:xfrm>
          <a:prstGeom prst="rect">
            <a:avLst/>
          </a:prstGeom>
          <a:noFill/>
        </p:spPr>
        <p:txBody>
          <a:bodyPr wrap="none" lIns="0" tIns="0" rIns="0" bIns="0" rtlCol="0">
            <a:spAutoFit/>
          </a:bodyPr>
          <a:lstStyle/>
          <a:p>
            <a:pPr algn="l"/>
            <a:r>
              <a:rPr lang="es-ES" sz="1050" b="1" dirty="0"/>
              <a:t>SN D</a:t>
            </a:r>
          </a:p>
          <a:p>
            <a:pPr algn="l"/>
            <a:r>
              <a:rPr lang="es-ES" sz="1050" b="1" dirty="0"/>
              <a:t>VIB</a:t>
            </a:r>
            <a:endParaRPr lang="en-US" sz="1050" b="1" dirty="0" err="1"/>
          </a:p>
        </p:txBody>
      </p:sp>
      <p:sp>
        <p:nvSpPr>
          <p:cNvPr id="13" name="TextBox 12">
            <a:extLst>
              <a:ext uri="{FF2B5EF4-FFF2-40B4-BE49-F238E27FC236}">
                <a16:creationId xmlns:a16="http://schemas.microsoft.com/office/drawing/2014/main" id="{244F8234-1A13-9514-CDE8-424E60087FEA}"/>
              </a:ext>
            </a:extLst>
          </p:cNvPr>
          <p:cNvSpPr txBox="1"/>
          <p:nvPr/>
        </p:nvSpPr>
        <p:spPr>
          <a:xfrm>
            <a:off x="189670" y="4669943"/>
            <a:ext cx="5711957" cy="1477328"/>
          </a:xfrm>
          <a:prstGeom prst="rect">
            <a:avLst/>
          </a:prstGeom>
          <a:noFill/>
        </p:spPr>
        <p:txBody>
          <a:bodyPr wrap="square">
            <a:spAutoFit/>
          </a:bodyPr>
          <a:lstStyle/>
          <a:p>
            <a:r>
              <a:rPr lang="es-ES" i="1" dirty="0">
                <a:latin typeface="Arial" panose="020B0604020202020204" pitchFamily="34" charset="0"/>
              </a:rPr>
              <a:t>S</a:t>
            </a:r>
            <a:r>
              <a:rPr lang="en-US" i="1" dirty="0" err="1">
                <a:latin typeface="Arial" panose="020B0604020202020204" pitchFamily="34" charset="0"/>
              </a:rPr>
              <a:t>uccessful</a:t>
            </a:r>
            <a:r>
              <a:rPr lang="en-US" i="1" dirty="0">
                <a:latin typeface="Arial" panose="020B0604020202020204" pitchFamily="34" charset="0"/>
              </a:rPr>
              <a:t> insertion of 8 </a:t>
            </a:r>
            <a:r>
              <a:rPr lang="en-US" i="1" dirty="0" err="1">
                <a:latin typeface="Arial" panose="020B0604020202020204" pitchFamily="34" charset="0"/>
              </a:rPr>
              <a:t>Airmax</a:t>
            </a:r>
            <a:r>
              <a:rPr lang="en-US" i="1" dirty="0">
                <a:latin typeface="Arial" panose="020B0604020202020204" pitchFamily="34" charset="0"/>
              </a:rPr>
              <a:t> connectors: </a:t>
            </a:r>
          </a:p>
          <a:p>
            <a:pPr marL="285750" indent="-285750">
              <a:buFont typeface="Arial" panose="020B0604020202020204" pitchFamily="34" charset="0"/>
              <a:buChar char="•"/>
            </a:pPr>
            <a:r>
              <a:rPr lang="en-US" i="1" dirty="0">
                <a:latin typeface="Arial" panose="020B0604020202020204" pitchFamily="34" charset="0"/>
              </a:rPr>
              <a:t>Four inserted in PCBs for vibration characterisation</a:t>
            </a:r>
          </a:p>
          <a:p>
            <a:r>
              <a:rPr lang="en-US" i="1" dirty="0">
                <a:latin typeface="Arial" panose="020B0604020202020204" pitchFamily="34" charset="0"/>
              </a:rPr>
              <a:t>(SN C,D,E,F)</a:t>
            </a:r>
          </a:p>
          <a:p>
            <a:pPr marL="285750" indent="-285750">
              <a:buFont typeface="Arial" panose="020B0604020202020204" pitchFamily="34" charset="0"/>
              <a:buChar char="•"/>
            </a:pPr>
            <a:r>
              <a:rPr lang="en-US" sz="1800" b="0" i="1" u="none" strike="noStrike" baseline="0" dirty="0">
                <a:latin typeface="Arial" panose="020B0604020202020204" pitchFamily="34" charset="0"/>
              </a:rPr>
              <a:t>Four inserted in PCBs for RF characterisation</a:t>
            </a:r>
          </a:p>
          <a:p>
            <a:r>
              <a:rPr lang="en-US" sz="1800" b="0" i="1" u="none" strike="noStrike" baseline="0" dirty="0">
                <a:latin typeface="Arial" panose="020B0604020202020204" pitchFamily="34" charset="0"/>
              </a:rPr>
              <a:t>(SN A,B,G,H)</a:t>
            </a:r>
            <a:endParaRPr lang="en-US" sz="1800" b="0" i="0" u="none" strike="noStrike" baseline="0" dirty="0">
              <a:latin typeface="Arial" panose="020B0604020202020204" pitchFamily="34" charset="0"/>
            </a:endParaRPr>
          </a:p>
        </p:txBody>
      </p:sp>
      <p:sp>
        <p:nvSpPr>
          <p:cNvPr id="14" name="TextBox 13">
            <a:extLst>
              <a:ext uri="{FF2B5EF4-FFF2-40B4-BE49-F238E27FC236}">
                <a16:creationId xmlns:a16="http://schemas.microsoft.com/office/drawing/2014/main" id="{A71ED18E-B46B-8745-806F-4A31E3C2E42A}"/>
              </a:ext>
            </a:extLst>
          </p:cNvPr>
          <p:cNvSpPr txBox="1"/>
          <p:nvPr/>
        </p:nvSpPr>
        <p:spPr>
          <a:xfrm>
            <a:off x="155972" y="993716"/>
            <a:ext cx="9616678" cy="369332"/>
          </a:xfrm>
          <a:prstGeom prst="rect">
            <a:avLst/>
          </a:prstGeom>
          <a:noFill/>
        </p:spPr>
        <p:txBody>
          <a:bodyPr wrap="square">
            <a:spAutoFit/>
          </a:bodyPr>
          <a:lstStyle/>
          <a:p>
            <a:r>
              <a:rPr lang="es-ES" altLang="en-US" kern="0" dirty="0">
                <a:solidFill>
                  <a:srgbClr val="8197A6"/>
                </a:solidFill>
                <a:latin typeface="Arial" panose="020B0604020202020204" pitchFamily="34" charset="0"/>
                <a:ea typeface="MS PGothic" pitchFamily="34" charset="-128"/>
                <a:cs typeface="Arial" panose="020B0604020202020204" pitchFamily="34" charset="0"/>
              </a:rPr>
              <a:t>RF characterisation PCB, Mechanical characterisation PCB, </a:t>
            </a:r>
            <a:r>
              <a:rPr lang="es-ES" altLang="en-US" kern="0" dirty="0" err="1">
                <a:solidFill>
                  <a:srgbClr val="8197A6"/>
                </a:solidFill>
                <a:latin typeface="Arial" panose="020B0604020202020204" pitchFamily="34" charset="0"/>
                <a:ea typeface="MS PGothic" pitchFamily="34" charset="-128"/>
                <a:cs typeface="Arial" panose="020B0604020202020204" pitchFamily="34" charset="0"/>
              </a:rPr>
              <a:t>Airmax</a:t>
            </a:r>
            <a:r>
              <a:rPr lang="es-ES" altLang="en-US" kern="0" dirty="0">
                <a:solidFill>
                  <a:srgbClr val="8197A6"/>
                </a:solidFill>
                <a:latin typeface="Arial" panose="020B0604020202020204" pitchFamily="34" charset="0"/>
                <a:ea typeface="MS PGothic" pitchFamily="34" charset="-128"/>
                <a:cs typeface="Arial" panose="020B0604020202020204" pitchFamily="34" charset="0"/>
              </a:rPr>
              <a:t> </a:t>
            </a:r>
            <a:r>
              <a:rPr lang="es-ES" altLang="en-US" kern="0" dirty="0" err="1">
                <a:solidFill>
                  <a:srgbClr val="8197A6"/>
                </a:solidFill>
                <a:latin typeface="Arial" panose="020B0604020202020204" pitchFamily="34" charset="0"/>
                <a:ea typeface="MS PGothic" pitchFamily="34" charset="-128"/>
                <a:cs typeface="Arial" panose="020B0604020202020204" pitchFamily="34" charset="0"/>
              </a:rPr>
              <a:t>connectors</a:t>
            </a:r>
            <a:r>
              <a:rPr lang="es-ES" altLang="en-US" kern="0" dirty="0">
                <a:solidFill>
                  <a:srgbClr val="8197A6"/>
                </a:solidFill>
                <a:latin typeface="Arial" panose="020B0604020202020204" pitchFamily="34" charset="0"/>
                <a:ea typeface="MS PGothic" pitchFamily="34" charset="-128"/>
                <a:cs typeface="Arial" panose="020B0604020202020204" pitchFamily="34" charset="0"/>
              </a:rPr>
              <a:t> </a:t>
            </a:r>
            <a:r>
              <a:rPr lang="es-ES" altLang="en-US" kern="0" dirty="0" err="1">
                <a:solidFill>
                  <a:srgbClr val="8197A6"/>
                </a:solidFill>
                <a:latin typeface="Arial" panose="020B0604020202020204" pitchFamily="34" charset="0"/>
                <a:ea typeface="MS PGothic" pitchFamily="34" charset="-128"/>
                <a:cs typeface="Arial" panose="020B0604020202020204" pitchFamily="34" charset="0"/>
              </a:rPr>
              <a:t>insertion</a:t>
            </a:r>
            <a:endParaRPr lang="en-GB" altLang="en-US" kern="0"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17" name="Title 2">
            <a:extLst>
              <a:ext uri="{FF2B5EF4-FFF2-40B4-BE49-F238E27FC236}">
                <a16:creationId xmlns:a16="http://schemas.microsoft.com/office/drawing/2014/main" id="{9DD12E6E-193F-1EE8-696A-6F11AE3BAB32}"/>
              </a:ext>
            </a:extLst>
          </p:cNvPr>
          <p:cNvSpPr txBox="1">
            <a:spLocks/>
          </p:cNvSpPr>
          <p:nvPr/>
        </p:nvSpPr>
        <p:spPr>
          <a:xfrm>
            <a:off x="71438" y="166721"/>
            <a:ext cx="12009338" cy="56520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200" kern="0" dirty="0" err="1">
                <a:solidFill>
                  <a:schemeClr val="bg2">
                    <a:lumMod val="10000"/>
                  </a:schemeClr>
                </a:solidFill>
              </a:rPr>
              <a:t>Airmax</a:t>
            </a:r>
            <a:r>
              <a:rPr lang="en-GB" sz="3200" kern="0" dirty="0">
                <a:solidFill>
                  <a:schemeClr val="bg2">
                    <a:lumMod val="10000"/>
                  </a:schemeClr>
                </a:solidFill>
              </a:rPr>
              <a:t> </a:t>
            </a:r>
            <a:r>
              <a:rPr lang="en-GB" sz="3200" dirty="0">
                <a:solidFill>
                  <a:schemeClr val="tx1">
                    <a:lumMod val="75000"/>
                    <a:lumOff val="25000"/>
                  </a:schemeClr>
                </a:solidFill>
              </a:rPr>
              <a:t>(Amphenol)</a:t>
            </a:r>
            <a:r>
              <a:rPr lang="en-GB" sz="3200" kern="0" dirty="0">
                <a:solidFill>
                  <a:schemeClr val="bg2">
                    <a:lumMod val="10000"/>
                  </a:schemeClr>
                </a:solidFill>
              </a:rPr>
              <a:t>: </a:t>
            </a:r>
            <a:r>
              <a:rPr lang="en-GB" sz="2800" kern="0" dirty="0">
                <a:solidFill>
                  <a:schemeClr val="bg2">
                    <a:lumMod val="10000"/>
                  </a:schemeClr>
                </a:solidFill>
              </a:rPr>
              <a:t>Assembly &amp; Reliability Tests: Test results (II)</a:t>
            </a:r>
            <a:endParaRPr lang="en-GB" kern="0" dirty="0"/>
          </a:p>
        </p:txBody>
      </p:sp>
    </p:spTree>
    <p:extLst>
      <p:ext uri="{BB962C8B-B14F-4D97-AF65-F5344CB8AC3E}">
        <p14:creationId xmlns:p14="http://schemas.microsoft.com/office/powerpoint/2010/main" val="1235609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5">
            <a:extLst>
              <a:ext uri="{FF2B5EF4-FFF2-40B4-BE49-F238E27FC236}">
                <a16:creationId xmlns:a16="http://schemas.microsoft.com/office/drawing/2014/main" id="{DF7B73B6-3E8C-6BDA-7E7E-838682C71714}"/>
              </a:ext>
            </a:extLst>
          </p:cNvPr>
          <p:cNvSpPr txBox="1">
            <a:spLocks/>
          </p:cNvSpPr>
          <p:nvPr/>
        </p:nvSpPr>
        <p:spPr>
          <a:xfrm>
            <a:off x="590382" y="833770"/>
            <a:ext cx="11161454" cy="288000"/>
          </a:xfrm>
          <a:prstGeom prst="rect">
            <a:avLst/>
          </a:prstGeom>
        </p:spPr>
        <p:txBody>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t>3. DC electrical measurements at room temperature: continuity verification, contact resistance, voltage proof, insulation resistance</a:t>
            </a:r>
          </a:p>
        </p:txBody>
      </p:sp>
      <p:graphicFrame>
        <p:nvGraphicFramePr>
          <p:cNvPr id="5" name="Table 4">
            <a:extLst>
              <a:ext uri="{FF2B5EF4-FFF2-40B4-BE49-F238E27FC236}">
                <a16:creationId xmlns:a16="http://schemas.microsoft.com/office/drawing/2014/main" id="{70DA6E43-FFE8-BA2B-445A-DD981126D2E3}"/>
              </a:ext>
            </a:extLst>
          </p:cNvPr>
          <p:cNvGraphicFramePr>
            <a:graphicFrameLocks noGrp="1"/>
          </p:cNvGraphicFramePr>
          <p:nvPr>
            <p:extLst>
              <p:ext uri="{D42A27DB-BD31-4B8C-83A1-F6EECF244321}">
                <p14:modId xmlns:p14="http://schemas.microsoft.com/office/powerpoint/2010/main" val="4192794280"/>
              </p:ext>
            </p:extLst>
          </p:nvPr>
        </p:nvGraphicFramePr>
        <p:xfrm>
          <a:off x="417679" y="1894904"/>
          <a:ext cx="5610224" cy="1562100"/>
        </p:xfrm>
        <a:graphic>
          <a:graphicData uri="http://schemas.openxmlformats.org/drawingml/2006/table">
            <a:tbl>
              <a:tblPr>
                <a:tableStyleId>{5C22544A-7EE6-4342-B048-85BDC9FD1C3A}</a:tableStyleId>
              </a:tblPr>
              <a:tblGrid>
                <a:gridCol w="955605">
                  <a:extLst>
                    <a:ext uri="{9D8B030D-6E8A-4147-A177-3AD203B41FA5}">
                      <a16:colId xmlns:a16="http://schemas.microsoft.com/office/drawing/2014/main" val="1301493228"/>
                    </a:ext>
                  </a:extLst>
                </a:gridCol>
                <a:gridCol w="1143593">
                  <a:extLst>
                    <a:ext uri="{9D8B030D-6E8A-4147-A177-3AD203B41FA5}">
                      <a16:colId xmlns:a16="http://schemas.microsoft.com/office/drawing/2014/main" val="3262792093"/>
                    </a:ext>
                  </a:extLst>
                </a:gridCol>
                <a:gridCol w="1143593">
                  <a:extLst>
                    <a:ext uri="{9D8B030D-6E8A-4147-A177-3AD203B41FA5}">
                      <a16:colId xmlns:a16="http://schemas.microsoft.com/office/drawing/2014/main" val="3745270285"/>
                    </a:ext>
                  </a:extLst>
                </a:gridCol>
                <a:gridCol w="681850">
                  <a:extLst>
                    <a:ext uri="{9D8B030D-6E8A-4147-A177-3AD203B41FA5}">
                      <a16:colId xmlns:a16="http://schemas.microsoft.com/office/drawing/2014/main" val="3777894048"/>
                    </a:ext>
                  </a:extLst>
                </a:gridCol>
                <a:gridCol w="1685583">
                  <a:extLst>
                    <a:ext uri="{9D8B030D-6E8A-4147-A177-3AD203B41FA5}">
                      <a16:colId xmlns:a16="http://schemas.microsoft.com/office/drawing/2014/main" val="2573047440"/>
                    </a:ext>
                  </a:extLst>
                </a:gridCol>
              </a:tblGrid>
              <a:tr h="182880">
                <a:tc>
                  <a:txBody>
                    <a:bodyPr/>
                    <a:lstStyle/>
                    <a:p>
                      <a:pPr algn="ctr" fontAlgn="b">
                        <a:buNone/>
                      </a:pPr>
                      <a:r>
                        <a:rPr lang="en-US" sz="1000" b="1" u="none" strike="noStrike" dirty="0">
                          <a:effectLst/>
                        </a:rPr>
                        <a:t>Connector SN</a:t>
                      </a:r>
                      <a:endParaRPr lang="en-US" sz="1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000" b="1" u="none" strike="noStrike" dirty="0">
                          <a:effectLst/>
                        </a:rPr>
                        <a:t>Connector-PCB SN</a:t>
                      </a:r>
                      <a:endParaRPr lang="en-US" sz="1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000" b="1" u="none" strike="noStrike" dirty="0">
                          <a:effectLst/>
                        </a:rPr>
                        <a:t>Type of connector</a:t>
                      </a:r>
                      <a:endParaRPr lang="en-US" sz="1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000" b="1" u="none" strike="noStrike" dirty="0">
                          <a:effectLst/>
                        </a:rPr>
                        <a:t>Nº of Pins</a:t>
                      </a:r>
                      <a:endParaRPr lang="en-US" sz="1000" b="1" i="0" u="none" strike="noStrike" dirty="0">
                        <a:solidFill>
                          <a:srgbClr val="000000"/>
                        </a:solidFill>
                        <a:effectLst/>
                        <a:latin typeface="Aptos Narrow" panose="020B0004020202020204" pitchFamily="34" charset="0"/>
                      </a:endParaRPr>
                    </a:p>
                  </a:txBody>
                  <a:tcPr marL="7620" marR="7620" marT="7620" marB="0" anchor="b"/>
                </a:tc>
                <a:tc>
                  <a:txBody>
                    <a:bodyPr/>
                    <a:lstStyle/>
                    <a:p>
                      <a:pPr algn="ctr" fontAlgn="b">
                        <a:buNone/>
                      </a:pPr>
                      <a:r>
                        <a:rPr lang="en-US" sz="1000" b="1" u="none" strike="noStrike" dirty="0">
                          <a:effectLst/>
                        </a:rPr>
                        <a:t>PCB</a:t>
                      </a:r>
                      <a:endParaRPr lang="en-US" sz="1000" b="1" i="0" u="none" strike="noStrike" dirty="0">
                        <a:solidFill>
                          <a:srgbClr val="000000"/>
                        </a:solidFill>
                        <a:effectLst/>
                        <a:latin typeface="Aptos Narrow" panose="020B0004020202020204" pitchFamily="34" charset="0"/>
                      </a:endParaRPr>
                    </a:p>
                  </a:txBody>
                  <a:tcPr marL="7620" marR="7620" marT="7620" marB="0" anchor="b"/>
                </a:tc>
                <a:extLst>
                  <a:ext uri="{0D108BD9-81ED-4DB2-BD59-A6C34878D82A}">
                    <a16:rowId xmlns:a16="http://schemas.microsoft.com/office/drawing/2014/main" val="730610834"/>
                  </a:ext>
                </a:extLst>
              </a:tr>
              <a:tr h="182880">
                <a:tc>
                  <a:txBody>
                    <a:bodyPr/>
                    <a:lstStyle/>
                    <a:p>
                      <a:pPr algn="ctr" fontAlgn="b">
                        <a:buNone/>
                      </a:pPr>
                      <a:r>
                        <a:rPr lang="en-US" sz="1000" u="none" strike="noStrike" dirty="0">
                          <a:effectLst/>
                        </a:rPr>
                        <a:t>53</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1">
                        <a:lumMod val="20000"/>
                        <a:lumOff val="80000"/>
                      </a:schemeClr>
                    </a:solidFill>
                  </a:tcPr>
                </a:tc>
                <a:tc>
                  <a:txBody>
                    <a:bodyPr/>
                    <a:lstStyle/>
                    <a:p>
                      <a:pPr algn="ctr" fontAlgn="b">
                        <a:buNone/>
                      </a:pPr>
                      <a:r>
                        <a:rPr lang="es-ES" sz="1000" b="0" i="0" u="none" strike="noStrike" dirty="0">
                          <a:solidFill>
                            <a:srgbClr val="000000"/>
                          </a:solidFill>
                          <a:effectLst/>
                          <a:latin typeface="Aptos Narrow" panose="020B0004020202020204" pitchFamily="34" charset="0"/>
                        </a:rPr>
                        <a:t>C</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1">
                        <a:lumMod val="20000"/>
                        <a:lumOff val="80000"/>
                      </a:schemeClr>
                    </a:solidFill>
                  </a:tcPr>
                </a:tc>
                <a:tc>
                  <a:txBody>
                    <a:bodyPr/>
                    <a:lstStyle/>
                    <a:p>
                      <a:pPr algn="ctr" fontAlgn="b">
                        <a:buNone/>
                      </a:pPr>
                      <a:r>
                        <a:rPr lang="en-US" sz="1000" u="none" strike="noStrike" dirty="0">
                          <a:effectLst/>
                        </a:rPr>
                        <a:t>100528</a:t>
                      </a:r>
                      <a:r>
                        <a:rPr lang="en-US" sz="1000" b="1" u="none" strike="noStrike" dirty="0">
                          <a:effectLst/>
                        </a:rPr>
                        <a:t>29</a:t>
                      </a:r>
                      <a:r>
                        <a:rPr lang="en-US" sz="1000" u="none" strike="noStrike" dirty="0">
                          <a:effectLst/>
                        </a:rPr>
                        <a:t>-101LF Receptacle.</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1">
                        <a:lumMod val="20000"/>
                        <a:lumOff val="80000"/>
                      </a:schemeClr>
                    </a:solidFill>
                  </a:tcPr>
                </a:tc>
                <a:tc>
                  <a:txBody>
                    <a:bodyPr/>
                    <a:lstStyle/>
                    <a:p>
                      <a:pPr algn="ctr" fontAlgn="b">
                        <a:buNone/>
                      </a:pPr>
                      <a:r>
                        <a:rPr lang="en-US" sz="1000" u="none" strike="noStrike" dirty="0">
                          <a:effectLst/>
                        </a:rPr>
                        <a:t>72</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1">
                        <a:lumMod val="20000"/>
                        <a:lumOff val="80000"/>
                      </a:schemeClr>
                    </a:solidFill>
                  </a:tcPr>
                </a:tc>
                <a:tc>
                  <a:txBody>
                    <a:bodyPr/>
                    <a:lstStyle/>
                    <a:p>
                      <a:pPr algn="ctr" fontAlgn="b">
                        <a:buNone/>
                      </a:pPr>
                      <a:r>
                        <a:rPr lang="en-US" sz="1000" u="none" strike="noStrike" dirty="0">
                          <a:effectLst/>
                        </a:rPr>
                        <a:t>Vibration PCB 10052829-101LF</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val="2358564829"/>
                  </a:ext>
                </a:extLst>
              </a:tr>
              <a:tr h="265366">
                <a:tc>
                  <a:txBody>
                    <a:bodyPr/>
                    <a:lstStyle/>
                    <a:p>
                      <a:pPr algn="ctr" fontAlgn="b">
                        <a:buNone/>
                      </a:pPr>
                      <a:r>
                        <a:rPr lang="en-US" sz="1000" u="none" strike="noStrike" dirty="0">
                          <a:effectLst/>
                        </a:rPr>
                        <a:t>34</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1">
                        <a:lumMod val="20000"/>
                        <a:lumOff val="80000"/>
                      </a:schemeClr>
                    </a:solidFill>
                  </a:tcPr>
                </a:tc>
                <a:tc>
                  <a:txBody>
                    <a:bodyPr/>
                    <a:lstStyle/>
                    <a:p>
                      <a:pPr algn="ctr" fontAlgn="b">
                        <a:buNone/>
                      </a:pPr>
                      <a:r>
                        <a:rPr lang="es-ES" sz="1000" b="0" i="0" u="none" strike="noStrike" dirty="0">
                          <a:solidFill>
                            <a:srgbClr val="000000"/>
                          </a:solidFill>
                          <a:effectLst/>
                          <a:latin typeface="Aptos Narrow" panose="020B0004020202020204" pitchFamily="34" charset="0"/>
                        </a:rPr>
                        <a:t>D</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1">
                        <a:lumMod val="20000"/>
                        <a:lumOff val="80000"/>
                      </a:schemeClr>
                    </a:solidFill>
                  </a:tcPr>
                </a:tc>
                <a:tc>
                  <a:txBody>
                    <a:bodyPr/>
                    <a:lstStyle/>
                    <a:p>
                      <a:pPr algn="ctr" fontAlgn="b">
                        <a:buNone/>
                      </a:pPr>
                      <a:r>
                        <a:rPr lang="en-US" sz="1000" u="none" strike="noStrike" dirty="0">
                          <a:effectLst/>
                        </a:rPr>
                        <a:t>100528</a:t>
                      </a:r>
                      <a:r>
                        <a:rPr lang="en-US" sz="1000" b="1" u="none" strike="noStrike" dirty="0">
                          <a:effectLst/>
                        </a:rPr>
                        <a:t>24</a:t>
                      </a:r>
                      <a:r>
                        <a:rPr lang="en-US" sz="1000" u="none" strike="noStrike" dirty="0">
                          <a:effectLst/>
                        </a:rPr>
                        <a:t>-101LF Header.</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1">
                        <a:lumMod val="20000"/>
                        <a:lumOff val="80000"/>
                      </a:schemeClr>
                    </a:solidFill>
                  </a:tcPr>
                </a:tc>
                <a:tc>
                  <a:txBody>
                    <a:bodyPr/>
                    <a:lstStyle/>
                    <a:p>
                      <a:pPr algn="ctr" fontAlgn="b">
                        <a:buNone/>
                      </a:pPr>
                      <a:r>
                        <a:rPr lang="en-US" sz="1000" u="none" strike="noStrike" dirty="0">
                          <a:effectLst/>
                        </a:rPr>
                        <a:t>72</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1">
                        <a:lumMod val="20000"/>
                        <a:lumOff val="80000"/>
                      </a:schemeClr>
                    </a:solidFill>
                  </a:tcPr>
                </a:tc>
                <a:tc>
                  <a:txBody>
                    <a:bodyPr/>
                    <a:lstStyle/>
                    <a:p>
                      <a:pPr algn="ctr" fontAlgn="b">
                        <a:buNone/>
                      </a:pPr>
                      <a:r>
                        <a:rPr lang="en-US" sz="1000" u="none" strike="noStrike" dirty="0">
                          <a:effectLst/>
                        </a:rPr>
                        <a:t>Vibration PCB 10052824-101LF &amp; 10052825-101LF</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1">
                        <a:lumMod val="20000"/>
                        <a:lumOff val="80000"/>
                      </a:schemeClr>
                    </a:solidFill>
                  </a:tcPr>
                </a:tc>
                <a:extLst>
                  <a:ext uri="{0D108BD9-81ED-4DB2-BD59-A6C34878D82A}">
                    <a16:rowId xmlns:a16="http://schemas.microsoft.com/office/drawing/2014/main" val="2079958157"/>
                  </a:ext>
                </a:extLst>
              </a:tr>
              <a:tr h="182880">
                <a:tc>
                  <a:txBody>
                    <a:bodyPr/>
                    <a:lstStyle/>
                    <a:p>
                      <a:pPr algn="ctr" fontAlgn="b">
                        <a:buNone/>
                      </a:pPr>
                      <a:r>
                        <a:rPr lang="en-US" sz="1000" u="none" strike="noStrike" dirty="0">
                          <a:effectLst/>
                        </a:rPr>
                        <a:t>66</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s-ES" sz="1000" b="0" i="0" u="none" strike="noStrike" dirty="0">
                          <a:solidFill>
                            <a:srgbClr val="000000"/>
                          </a:solidFill>
                          <a:effectLst/>
                          <a:latin typeface="Aptos Narrow" panose="020B0004020202020204" pitchFamily="34" charset="0"/>
                        </a:rPr>
                        <a:t>E</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000" u="none" strike="noStrike" dirty="0">
                          <a:effectLst/>
                        </a:rPr>
                        <a:t>100528</a:t>
                      </a:r>
                      <a:r>
                        <a:rPr lang="en-US" sz="1000" b="1" u="none" strike="noStrike" dirty="0">
                          <a:effectLst/>
                        </a:rPr>
                        <a:t>42</a:t>
                      </a:r>
                      <a:r>
                        <a:rPr lang="en-US" sz="1000" u="none" strike="noStrike" dirty="0">
                          <a:effectLst/>
                        </a:rPr>
                        <a:t>-101LF Receptacle.</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000" u="none" strike="noStrike" dirty="0">
                          <a:effectLst/>
                        </a:rPr>
                        <a:t>96</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000" u="none" strike="noStrike">
                          <a:effectLst/>
                        </a:rPr>
                        <a:t>Vibration PCB10052842-101LF</a:t>
                      </a:r>
                      <a:endParaRPr lang="en-US" sz="1000" b="0" i="0" u="none" strike="noStrike">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extLst>
                  <a:ext uri="{0D108BD9-81ED-4DB2-BD59-A6C34878D82A}">
                    <a16:rowId xmlns:a16="http://schemas.microsoft.com/office/drawing/2014/main" val="804443268"/>
                  </a:ext>
                </a:extLst>
              </a:tr>
              <a:tr h="182880">
                <a:tc>
                  <a:txBody>
                    <a:bodyPr/>
                    <a:lstStyle/>
                    <a:p>
                      <a:pPr algn="ctr" fontAlgn="b">
                        <a:buNone/>
                      </a:pPr>
                      <a:r>
                        <a:rPr lang="en-US" sz="1000" u="none" strike="noStrike">
                          <a:effectLst/>
                        </a:rPr>
                        <a:t>36</a:t>
                      </a:r>
                      <a:endParaRPr lang="en-US" sz="1000" b="0" i="0" u="none" strike="noStrike">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s-ES" sz="1000" b="0" i="0" u="none" strike="noStrike" dirty="0">
                          <a:solidFill>
                            <a:srgbClr val="000000"/>
                          </a:solidFill>
                          <a:effectLst/>
                          <a:latin typeface="Aptos Narrow" panose="020B0004020202020204" pitchFamily="34" charset="0"/>
                        </a:rPr>
                        <a:t>F</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000" u="none" strike="noStrike" dirty="0">
                          <a:effectLst/>
                        </a:rPr>
                        <a:t>100528</a:t>
                      </a:r>
                      <a:r>
                        <a:rPr lang="en-US" sz="1000" b="1" u="none" strike="noStrike" dirty="0">
                          <a:effectLst/>
                        </a:rPr>
                        <a:t>38</a:t>
                      </a:r>
                      <a:r>
                        <a:rPr lang="en-US" sz="1000" u="none" strike="noStrike" dirty="0">
                          <a:effectLst/>
                        </a:rPr>
                        <a:t>-101LF Header.</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000" u="none" strike="noStrike" dirty="0">
                          <a:effectLst/>
                        </a:rPr>
                        <a:t>96</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tc>
                  <a:txBody>
                    <a:bodyPr/>
                    <a:lstStyle/>
                    <a:p>
                      <a:pPr algn="ctr" fontAlgn="b">
                        <a:buNone/>
                      </a:pPr>
                      <a:r>
                        <a:rPr lang="en-US" sz="1000" u="none" strike="noStrike" dirty="0">
                          <a:effectLst/>
                        </a:rPr>
                        <a:t>Vibration PCB 10052837-101LF &amp; 10052838-101LF</a:t>
                      </a:r>
                      <a:endParaRPr lang="en-US" sz="1000" b="0" i="0" u="none" strike="noStrike" dirty="0">
                        <a:solidFill>
                          <a:srgbClr val="000000"/>
                        </a:solidFill>
                        <a:effectLst/>
                        <a:latin typeface="Aptos Narrow" panose="020B0004020202020204" pitchFamily="34" charset="0"/>
                      </a:endParaRPr>
                    </a:p>
                  </a:txBody>
                  <a:tcPr marL="7620" marR="7620" marT="7620" marB="0" anchor="b">
                    <a:solidFill>
                      <a:schemeClr val="accent4">
                        <a:lumMod val="40000"/>
                        <a:lumOff val="60000"/>
                      </a:schemeClr>
                    </a:solidFill>
                  </a:tcPr>
                </a:tc>
                <a:extLst>
                  <a:ext uri="{0D108BD9-81ED-4DB2-BD59-A6C34878D82A}">
                    <a16:rowId xmlns:a16="http://schemas.microsoft.com/office/drawing/2014/main" val="1505518645"/>
                  </a:ext>
                </a:extLst>
              </a:tr>
            </a:tbl>
          </a:graphicData>
        </a:graphic>
      </p:graphicFrame>
      <p:sp>
        <p:nvSpPr>
          <p:cNvPr id="6" name="TextBox 5">
            <a:extLst>
              <a:ext uri="{FF2B5EF4-FFF2-40B4-BE49-F238E27FC236}">
                <a16:creationId xmlns:a16="http://schemas.microsoft.com/office/drawing/2014/main" id="{E7867D56-50E4-1FCA-DEA7-E6E12DFD63ED}"/>
              </a:ext>
            </a:extLst>
          </p:cNvPr>
          <p:cNvSpPr txBox="1"/>
          <p:nvPr/>
        </p:nvSpPr>
        <p:spPr>
          <a:xfrm>
            <a:off x="347472" y="1525572"/>
            <a:ext cx="4986528" cy="338554"/>
          </a:xfrm>
          <a:prstGeom prst="rect">
            <a:avLst/>
          </a:prstGeom>
          <a:noFill/>
        </p:spPr>
        <p:txBody>
          <a:bodyPr wrap="square">
            <a:spAutoFit/>
          </a:bodyPr>
          <a:lstStyle/>
          <a:p>
            <a:r>
              <a:rPr lang="es-ES" sz="1600" b="1" i="1" u="sng" dirty="0" err="1">
                <a:latin typeface="Arial" panose="020B0604020202020204" pitchFamily="34" charset="0"/>
              </a:rPr>
              <a:t>Samples</a:t>
            </a:r>
            <a:r>
              <a:rPr lang="es-ES" sz="1600" b="1" i="1" u="sng" dirty="0">
                <a:latin typeface="Arial" panose="020B0604020202020204" pitchFamily="34" charset="0"/>
              </a:rPr>
              <a:t> to be </a:t>
            </a:r>
            <a:r>
              <a:rPr lang="es-ES" sz="1600" b="1" i="1" u="sng" dirty="0" err="1">
                <a:latin typeface="Arial" panose="020B0604020202020204" pitchFamily="34" charset="0"/>
              </a:rPr>
              <a:t>submitted</a:t>
            </a:r>
            <a:r>
              <a:rPr lang="es-ES" sz="1600" b="1" i="1" u="sng" dirty="0">
                <a:latin typeface="Arial" panose="020B0604020202020204" pitchFamily="34" charset="0"/>
              </a:rPr>
              <a:t> to mechanical </a:t>
            </a:r>
            <a:r>
              <a:rPr lang="es-ES" sz="1600" b="1" i="1" u="sng" dirty="0" err="1">
                <a:latin typeface="Arial" panose="020B0604020202020204" pitchFamily="34" charset="0"/>
              </a:rPr>
              <a:t>testing</a:t>
            </a:r>
            <a:endParaRPr lang="en-US" sz="1600" b="1" i="0" u="sng" strike="noStrike" baseline="0" dirty="0">
              <a:latin typeface="Arial" panose="020B0604020202020204" pitchFamily="34" charset="0"/>
            </a:endParaRPr>
          </a:p>
        </p:txBody>
      </p:sp>
      <p:graphicFrame>
        <p:nvGraphicFramePr>
          <p:cNvPr id="7" name="Table 6">
            <a:extLst>
              <a:ext uri="{FF2B5EF4-FFF2-40B4-BE49-F238E27FC236}">
                <a16:creationId xmlns:a16="http://schemas.microsoft.com/office/drawing/2014/main" id="{C1A07487-3211-AC01-FED7-D363F5728F97}"/>
              </a:ext>
            </a:extLst>
          </p:cNvPr>
          <p:cNvGraphicFramePr>
            <a:graphicFrameLocks noGrp="1"/>
          </p:cNvGraphicFramePr>
          <p:nvPr>
            <p:extLst>
              <p:ext uri="{D42A27DB-BD31-4B8C-83A1-F6EECF244321}">
                <p14:modId xmlns:p14="http://schemas.microsoft.com/office/powerpoint/2010/main" val="515444058"/>
              </p:ext>
            </p:extLst>
          </p:nvPr>
        </p:nvGraphicFramePr>
        <p:xfrm>
          <a:off x="417679" y="4112098"/>
          <a:ext cx="7066904" cy="1570517"/>
        </p:xfrm>
        <a:graphic>
          <a:graphicData uri="http://schemas.openxmlformats.org/drawingml/2006/table">
            <a:tbl>
              <a:tblPr>
                <a:tableStyleId>{5C22544A-7EE6-4342-B048-85BDC9FD1C3A}</a:tableStyleId>
              </a:tblPr>
              <a:tblGrid>
                <a:gridCol w="301247">
                  <a:extLst>
                    <a:ext uri="{9D8B030D-6E8A-4147-A177-3AD203B41FA5}">
                      <a16:colId xmlns:a16="http://schemas.microsoft.com/office/drawing/2014/main" val="3352899107"/>
                    </a:ext>
                  </a:extLst>
                </a:gridCol>
                <a:gridCol w="880822">
                  <a:extLst>
                    <a:ext uri="{9D8B030D-6E8A-4147-A177-3AD203B41FA5}">
                      <a16:colId xmlns:a16="http://schemas.microsoft.com/office/drawing/2014/main" val="3202291168"/>
                    </a:ext>
                  </a:extLst>
                </a:gridCol>
                <a:gridCol w="533852">
                  <a:extLst>
                    <a:ext uri="{9D8B030D-6E8A-4147-A177-3AD203B41FA5}">
                      <a16:colId xmlns:a16="http://schemas.microsoft.com/office/drawing/2014/main" val="3944075440"/>
                    </a:ext>
                  </a:extLst>
                </a:gridCol>
                <a:gridCol w="2319338">
                  <a:extLst>
                    <a:ext uri="{9D8B030D-6E8A-4147-A177-3AD203B41FA5}">
                      <a16:colId xmlns:a16="http://schemas.microsoft.com/office/drawing/2014/main" val="970477433"/>
                    </a:ext>
                  </a:extLst>
                </a:gridCol>
                <a:gridCol w="619125">
                  <a:extLst>
                    <a:ext uri="{9D8B030D-6E8A-4147-A177-3AD203B41FA5}">
                      <a16:colId xmlns:a16="http://schemas.microsoft.com/office/drawing/2014/main" val="1088743707"/>
                    </a:ext>
                  </a:extLst>
                </a:gridCol>
                <a:gridCol w="519112">
                  <a:extLst>
                    <a:ext uri="{9D8B030D-6E8A-4147-A177-3AD203B41FA5}">
                      <a16:colId xmlns:a16="http://schemas.microsoft.com/office/drawing/2014/main" val="278096527"/>
                    </a:ext>
                  </a:extLst>
                </a:gridCol>
                <a:gridCol w="936505">
                  <a:extLst>
                    <a:ext uri="{9D8B030D-6E8A-4147-A177-3AD203B41FA5}">
                      <a16:colId xmlns:a16="http://schemas.microsoft.com/office/drawing/2014/main" val="3517380596"/>
                    </a:ext>
                  </a:extLst>
                </a:gridCol>
                <a:gridCol w="513892">
                  <a:extLst>
                    <a:ext uri="{9D8B030D-6E8A-4147-A177-3AD203B41FA5}">
                      <a16:colId xmlns:a16="http://schemas.microsoft.com/office/drawing/2014/main" val="204493407"/>
                    </a:ext>
                  </a:extLst>
                </a:gridCol>
                <a:gridCol w="443011">
                  <a:extLst>
                    <a:ext uri="{9D8B030D-6E8A-4147-A177-3AD203B41FA5}">
                      <a16:colId xmlns:a16="http://schemas.microsoft.com/office/drawing/2014/main" val="1043604873"/>
                    </a:ext>
                  </a:extLst>
                </a:gridCol>
              </a:tblGrid>
              <a:tr h="182880">
                <a:tc rowSpan="2">
                  <a:txBody>
                    <a:bodyPr/>
                    <a:lstStyle/>
                    <a:p>
                      <a:pPr algn="ctr" fontAlgn="b">
                        <a:buNone/>
                      </a:pPr>
                      <a:r>
                        <a:rPr lang="en-US" sz="1000" b="1" u="none" strike="noStrike" dirty="0">
                          <a:effectLst/>
                        </a:rPr>
                        <a:t>Nº</a:t>
                      </a:r>
                      <a:endParaRPr lang="en-US" sz="1000" b="1" i="0" u="none" strike="noStrike" dirty="0">
                        <a:solidFill>
                          <a:srgbClr val="000000"/>
                        </a:solidFill>
                        <a:effectLst/>
                        <a:latin typeface="Aptos Narrow" panose="020B00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rowSpan="2" gridSpan="2">
                  <a:txBody>
                    <a:bodyPr/>
                    <a:lstStyle/>
                    <a:p>
                      <a:pPr algn="ctr" fontAlgn="b">
                        <a:buNone/>
                      </a:pPr>
                      <a:r>
                        <a:rPr lang="en-US" sz="1000" b="1" u="none" strike="noStrike" dirty="0">
                          <a:effectLst/>
                        </a:rPr>
                        <a:t>TEST</a:t>
                      </a:r>
                      <a:endParaRPr lang="en-US" sz="1000" b="1" i="0" u="none" strike="noStrike" dirty="0">
                        <a:solidFill>
                          <a:srgbClr val="000000"/>
                        </a:solidFill>
                        <a:effectLst/>
                        <a:latin typeface="Aptos Narrow" panose="020B00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rowSpan="2" hMerge="1">
                  <a:txBody>
                    <a:bodyPr/>
                    <a:lstStyle/>
                    <a:p>
                      <a:endParaRPr dirty="0"/>
                    </a:p>
                  </a:txBody>
                  <a:tcPr marL="7620" marR="7620" marT="7620" marB="0" anchor="ctr"/>
                </a:tc>
                <a:tc rowSpan="2">
                  <a:txBody>
                    <a:bodyPr/>
                    <a:lstStyle/>
                    <a:p>
                      <a:pPr algn="ctr" fontAlgn="b">
                        <a:buNone/>
                      </a:pPr>
                      <a:r>
                        <a:rPr lang="en-US" sz="1000" b="1" u="none" strike="noStrike" dirty="0">
                          <a:effectLst/>
                        </a:rPr>
                        <a:t>CONDITIONS</a:t>
                      </a:r>
                      <a:endParaRPr lang="en-US" sz="1000" b="1" i="0" u="none" strike="noStrike" dirty="0">
                        <a:solidFill>
                          <a:srgbClr val="000000"/>
                        </a:solidFill>
                        <a:effectLst/>
                        <a:latin typeface="Aptos Narrow" panose="020B00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gridSpan="2">
                  <a:txBody>
                    <a:bodyPr/>
                    <a:lstStyle/>
                    <a:p>
                      <a:pPr algn="ctr" fontAlgn="b">
                        <a:buNone/>
                      </a:pPr>
                      <a:r>
                        <a:rPr lang="en-US" sz="1000" b="1" u="none" strike="noStrike" dirty="0">
                          <a:effectLst/>
                        </a:rPr>
                        <a:t>LIMITS</a:t>
                      </a:r>
                      <a:endParaRPr lang="en-US" sz="1000" b="1" i="0" u="none" strike="noStrike" dirty="0">
                        <a:solidFill>
                          <a:srgbClr val="000000"/>
                        </a:solidFill>
                        <a:effectLst/>
                        <a:latin typeface="Aptos Narrow" panose="020B0004020202020204" pitchFamily="34" charset="0"/>
                      </a:endParaRPr>
                    </a:p>
                  </a:txBody>
                  <a:tcPr marL="7620" marR="7620" marT="7620" marB="0" anchor="ctr"/>
                </a:tc>
                <a:tc hMerge="1">
                  <a:txBody>
                    <a:bodyPr/>
                    <a:lstStyle/>
                    <a:p>
                      <a:endParaRPr lang="en-US"/>
                    </a:p>
                  </a:txBody>
                  <a:tcPr/>
                </a:tc>
                <a:tc rowSpan="2">
                  <a:txBody>
                    <a:bodyPr/>
                    <a:lstStyle/>
                    <a:p>
                      <a:pPr algn="ctr" fontAlgn="b">
                        <a:buNone/>
                      </a:pPr>
                      <a:r>
                        <a:rPr lang="en-US" sz="1000" b="1" u="none" strike="noStrike" dirty="0">
                          <a:effectLst/>
                        </a:rPr>
                        <a:t>UNIT</a:t>
                      </a:r>
                      <a:endParaRPr lang="en-US" sz="1000" b="1" i="0" u="none" strike="noStrike" dirty="0">
                        <a:solidFill>
                          <a:srgbClr val="000000"/>
                        </a:solidFill>
                        <a:effectLst/>
                        <a:latin typeface="Aptos Narrow" panose="020B0004020202020204" pitchFamily="34" charset="0"/>
                      </a:endParaRPr>
                    </a:p>
                  </a:txBody>
                  <a:tcPr marL="7620" marR="7620" marT="762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b">
                        <a:buNone/>
                      </a:pPr>
                      <a:r>
                        <a:rPr lang="en-US" sz="1000" b="1" u="none" strike="noStrike" dirty="0">
                          <a:effectLst/>
                        </a:rPr>
                        <a:t>PASS</a:t>
                      </a:r>
                      <a:endParaRPr lang="en-US" sz="1000" b="1" i="0" u="none" strike="noStrike" dirty="0">
                        <a:solidFill>
                          <a:srgbClr val="00000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2">
                  <a:txBody>
                    <a:bodyPr/>
                    <a:lstStyle/>
                    <a:p>
                      <a:pPr algn="ctr" fontAlgn="b">
                        <a:buNone/>
                      </a:pPr>
                      <a:r>
                        <a:rPr lang="en-US" sz="1000" b="1" u="none" strike="noStrike" dirty="0">
                          <a:effectLst/>
                        </a:rPr>
                        <a:t>FAIL</a:t>
                      </a:r>
                      <a:endParaRPr lang="en-US" sz="1000" b="1" i="0" u="none" strike="noStrike" dirty="0">
                        <a:solidFill>
                          <a:srgbClr val="000000"/>
                        </a:solidFill>
                        <a:effectLst/>
                        <a:latin typeface="Aptos Narrow" panose="020B00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8491160"/>
                  </a:ext>
                </a:extLst>
              </a:tr>
              <a:tr h="267497">
                <a:tc vMerge="1">
                  <a:txBody>
                    <a:bodyPr/>
                    <a:lstStyle/>
                    <a:p>
                      <a:endParaRPr lang="en-US"/>
                    </a:p>
                  </a:txBody>
                  <a:tcPr/>
                </a:tc>
                <a:tc gridSpan="2" vMerge="1">
                  <a:txBody>
                    <a:bodyPr/>
                    <a:lstStyle/>
                    <a:p>
                      <a:endParaRPr lang="en-GB"/>
                    </a:p>
                  </a:txBody>
                  <a:tcPr/>
                </a:tc>
                <a:tc hMerge="1" vMerge="1">
                  <a:txBody>
                    <a:bodyPr/>
                    <a:lstStyle/>
                    <a:p>
                      <a:endParaRPr lang="en-US"/>
                    </a:p>
                  </a:txBody>
                  <a:tcPr/>
                </a:tc>
                <a:tc vMerge="1">
                  <a:txBody>
                    <a:bodyPr/>
                    <a:lstStyle/>
                    <a:p>
                      <a:endParaRPr lang="en-US"/>
                    </a:p>
                  </a:txBody>
                  <a:tcPr/>
                </a:tc>
                <a:tc>
                  <a:txBody>
                    <a:bodyPr/>
                    <a:lstStyle/>
                    <a:p>
                      <a:pPr algn="ctr" fontAlgn="b">
                        <a:buNone/>
                      </a:pPr>
                      <a:r>
                        <a:rPr lang="en-US" sz="1000" b="1" u="none" strike="noStrike" dirty="0">
                          <a:effectLst/>
                        </a:rPr>
                        <a:t>MIN</a:t>
                      </a:r>
                      <a:endParaRPr lang="en-US" sz="1000" b="1" i="0" u="none" strike="noStrike" dirty="0">
                        <a:solidFill>
                          <a:srgbClr val="000000"/>
                        </a:solidFill>
                        <a:effectLst/>
                        <a:latin typeface="Aptos Narrow" panose="020B00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b">
                        <a:buNone/>
                      </a:pPr>
                      <a:r>
                        <a:rPr lang="en-US" sz="1000" b="1" u="none" strike="noStrike" dirty="0">
                          <a:effectLst/>
                        </a:rPr>
                        <a:t>MAX</a:t>
                      </a:r>
                      <a:endParaRPr lang="en-US" sz="1000" b="1" i="0" u="none" strike="noStrike" dirty="0">
                        <a:solidFill>
                          <a:srgbClr val="000000"/>
                        </a:solidFill>
                        <a:effectLst/>
                        <a:latin typeface="Aptos Narrow" panose="020B00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72262656"/>
                  </a:ext>
                </a:extLst>
              </a:tr>
              <a:tr h="182880">
                <a:tc>
                  <a:txBody>
                    <a:bodyPr/>
                    <a:lstStyle/>
                    <a:p>
                      <a:pPr algn="ctr" fontAlgn="b">
                        <a:buNone/>
                      </a:pPr>
                      <a:r>
                        <a:rPr lang="en-US" sz="1000" u="none" strike="noStrike">
                          <a:effectLst/>
                        </a:rPr>
                        <a:t>1</a:t>
                      </a:r>
                      <a:endParaRPr lang="en-US" sz="10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buNone/>
                      </a:pPr>
                      <a:r>
                        <a:rPr lang="en-US" sz="1000" b="0" i="0" u="none" strike="noStrike" dirty="0">
                          <a:solidFill>
                            <a:srgbClr val="000000"/>
                          </a:solidFill>
                          <a:effectLst/>
                          <a:latin typeface="Arial" panose="020B0604020202020204" pitchFamily="34" charset="0"/>
                        </a:rPr>
                        <a:t>Contact Resistance</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buNone/>
                      </a:pPr>
                      <a:r>
                        <a:rPr lang="en-US" sz="1000" u="none" strike="noStrike">
                          <a:effectLst/>
                        </a:rPr>
                        <a:t>RCL</a:t>
                      </a:r>
                      <a:endParaRPr lang="en-US" sz="10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buNone/>
                      </a:pPr>
                      <a:r>
                        <a:rPr lang="pt-BR" sz="1000" u="none" strike="noStrike" dirty="0" err="1">
                          <a:effectLst/>
                        </a:rPr>
                        <a:t>Imeas</a:t>
                      </a:r>
                      <a:r>
                        <a:rPr lang="pt-BR" sz="1000" u="none" strike="noStrike" dirty="0">
                          <a:effectLst/>
                        </a:rPr>
                        <a:t> = </a:t>
                      </a:r>
                      <a:r>
                        <a:rPr lang="pt-BR" sz="1000" b="1" u="none" strike="noStrike" dirty="0">
                          <a:effectLst/>
                        </a:rPr>
                        <a:t>10mA</a:t>
                      </a:r>
                      <a:endParaRPr lang="pt-BR"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buNone/>
                      </a:pPr>
                      <a:r>
                        <a:rPr lang="en-US" sz="1000" u="none" strike="noStrike">
                          <a:effectLst/>
                        </a:rPr>
                        <a:t>--</a:t>
                      </a:r>
                      <a:endParaRPr lang="en-US" sz="10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buNone/>
                      </a:pPr>
                      <a:r>
                        <a:rPr lang="en-US" sz="1000" u="none" strike="noStrike">
                          <a:effectLst/>
                        </a:rPr>
                        <a:t>35</a:t>
                      </a:r>
                      <a:endParaRPr lang="en-US" sz="10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b">
                        <a:buNone/>
                      </a:pPr>
                      <a:r>
                        <a:rPr lang="en-GB" sz="1000" u="none" strike="noStrike" dirty="0">
                          <a:effectLst/>
                        </a:rPr>
                        <a:t>m</a:t>
                      </a:r>
                      <a:r>
                        <a:rPr lang="el-GR" sz="1000" u="none" strike="noStrike" dirty="0">
                          <a:effectLst/>
                        </a:rPr>
                        <a:t>Ω</a:t>
                      </a:r>
                      <a:endParaRPr lang="en-US" sz="1000" b="0" i="0" u="none" strike="noStrike" dirty="0">
                        <a:solidFill>
                          <a:srgbClr val="000000"/>
                        </a:solidFill>
                        <a:effectLst/>
                        <a:latin typeface="Arial" panose="020B0604020202020204" pitchFamily="34" charset="0"/>
                      </a:endParaRPr>
                    </a:p>
                  </a:txBody>
                  <a:tcPr marL="7620" marR="7620" marT="762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buNone/>
                      </a:pP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buNone/>
                      </a:pPr>
                      <a:r>
                        <a:rPr lang="en-US" sz="1000" u="none" strike="noStrike">
                          <a:effectLst/>
                        </a:rPr>
                        <a:t>0</a:t>
                      </a:r>
                      <a:endParaRPr lang="en-US" sz="10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62815741"/>
                  </a:ext>
                </a:extLst>
              </a:tr>
              <a:tr h="182880">
                <a:tc>
                  <a:txBody>
                    <a:bodyPr/>
                    <a:lstStyle/>
                    <a:p>
                      <a:pPr algn="ctr" fontAlgn="b">
                        <a:buNone/>
                      </a:pPr>
                      <a:r>
                        <a:rPr lang="en-US" sz="1000" u="none" strike="noStrike">
                          <a:effectLst/>
                        </a:rPr>
                        <a:t>2</a:t>
                      </a:r>
                      <a:endParaRPr lang="en-US"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buNone/>
                      </a:pPr>
                      <a:r>
                        <a:rPr lang="en-US" sz="1000" b="0" i="0" u="none" strike="noStrike" dirty="0">
                          <a:solidFill>
                            <a:srgbClr val="000000"/>
                          </a:solidFill>
                          <a:effectLst/>
                          <a:latin typeface="Arial" panose="020B0604020202020204" pitchFamily="34" charset="0"/>
                        </a:rPr>
                        <a:t>Contact Resistance</a:t>
                      </a:r>
                    </a:p>
                  </a:txBody>
                  <a:tcPr marL="7620" marR="7620" marT="7620" marB="0" anchor="ctr"/>
                </a:tc>
                <a:tc>
                  <a:txBody>
                    <a:bodyPr/>
                    <a:lstStyle/>
                    <a:p>
                      <a:pPr algn="ctr" fontAlgn="b">
                        <a:buNone/>
                      </a:pPr>
                      <a:r>
                        <a:rPr lang="en-US" sz="1000" u="none" strike="noStrike">
                          <a:effectLst/>
                        </a:rPr>
                        <a:t>RCR</a:t>
                      </a:r>
                      <a:endParaRPr lang="en-US"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buNone/>
                      </a:pPr>
                      <a:r>
                        <a:rPr lang="pt-BR" sz="1000" u="none" strike="noStrike" dirty="0" err="1">
                          <a:effectLst/>
                        </a:rPr>
                        <a:t>Imeas</a:t>
                      </a:r>
                      <a:r>
                        <a:rPr lang="pt-BR" sz="1000" u="none" strike="noStrike" dirty="0">
                          <a:effectLst/>
                        </a:rPr>
                        <a:t> = </a:t>
                      </a:r>
                      <a:r>
                        <a:rPr lang="pt-BR" sz="1000" b="1" u="none" strike="noStrike" dirty="0">
                          <a:effectLst/>
                        </a:rPr>
                        <a:t>2A</a:t>
                      </a:r>
                      <a:endParaRPr lang="pt-BR" sz="10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b">
                        <a:buNone/>
                      </a:pPr>
                      <a:r>
                        <a:rPr lang="en-US" sz="1000" u="none" strike="noStrike" dirty="0">
                          <a:effectLst/>
                        </a:rPr>
                        <a:t>--</a:t>
                      </a:r>
                      <a:endParaRPr lang="en-US" sz="10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b">
                        <a:buNone/>
                      </a:pPr>
                      <a:r>
                        <a:rPr lang="en-US" sz="1000" b="0" i="0" u="none" strike="noStrike" dirty="0">
                          <a:solidFill>
                            <a:srgbClr val="000000"/>
                          </a:solidFill>
                          <a:effectLst/>
                          <a:latin typeface="Arial" panose="020B0604020202020204" pitchFamily="34" charset="0"/>
                        </a:rPr>
                        <a:t>20</a:t>
                      </a:r>
                    </a:p>
                  </a:txBody>
                  <a:tcPr marL="7620" marR="7620" marT="7620" marB="0" anchor="ctr"/>
                </a:tc>
                <a:tc>
                  <a:txBody>
                    <a:bodyPr/>
                    <a:lstStyle/>
                    <a:p>
                      <a:pPr algn="ctr" fontAlgn="b">
                        <a:buNone/>
                      </a:pPr>
                      <a:r>
                        <a:rPr lang="en-GB" sz="1000" u="none" strike="noStrike" dirty="0">
                          <a:effectLst/>
                        </a:rPr>
                        <a:t>m</a:t>
                      </a:r>
                      <a:r>
                        <a:rPr lang="el-GR" sz="1000" u="none" strike="noStrike" dirty="0">
                          <a:effectLst/>
                        </a:rPr>
                        <a:t>Ω</a:t>
                      </a:r>
                      <a:endParaRPr lang="en-US" sz="1000" b="0" i="0" u="none" strike="noStrike" dirty="0">
                        <a:solidFill>
                          <a:srgbClr val="000000"/>
                        </a:solidFill>
                        <a:effectLst/>
                        <a:latin typeface="Arial" panose="020B0604020202020204" pitchFamily="34"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buNone/>
                      </a:pP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buNone/>
                      </a:pPr>
                      <a:r>
                        <a:rPr lang="en-US" sz="1000" u="none" strike="noStrike">
                          <a:effectLst/>
                        </a:rPr>
                        <a:t>0</a:t>
                      </a:r>
                      <a:endParaRPr lang="en-US" sz="10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400840428"/>
                  </a:ext>
                </a:extLst>
              </a:tr>
              <a:tr h="182880">
                <a:tc>
                  <a:txBody>
                    <a:bodyPr/>
                    <a:lstStyle/>
                    <a:p>
                      <a:pPr algn="ctr" fontAlgn="b">
                        <a:buNone/>
                      </a:pPr>
                      <a:r>
                        <a:rPr lang="en-US" sz="1000" u="none" strike="noStrike">
                          <a:effectLst/>
                        </a:rPr>
                        <a:t>3</a:t>
                      </a:r>
                      <a:endParaRPr lang="en-US"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buNone/>
                      </a:pPr>
                      <a:r>
                        <a:rPr lang="en-US" sz="1000" b="0" i="0" u="none" strike="noStrike" dirty="0">
                          <a:solidFill>
                            <a:srgbClr val="000000"/>
                          </a:solidFill>
                          <a:effectLst/>
                          <a:latin typeface="Arial" panose="020B0604020202020204" pitchFamily="34" charset="0"/>
                        </a:rPr>
                        <a:t>Voltage Proof</a:t>
                      </a:r>
                    </a:p>
                  </a:txBody>
                  <a:tcPr marL="7620" marR="7620" marT="7620" marB="0" anchor="ctr"/>
                </a:tc>
                <a:tc>
                  <a:txBody>
                    <a:bodyPr/>
                    <a:lstStyle/>
                    <a:p>
                      <a:pPr algn="ctr" fontAlgn="b">
                        <a:buNone/>
                      </a:pPr>
                      <a:r>
                        <a:rPr lang="en-US" sz="1000" u="none" strike="noStrike">
                          <a:effectLst/>
                        </a:rPr>
                        <a:t>IL</a:t>
                      </a:r>
                      <a:endParaRPr lang="en-US"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buNone/>
                      </a:pPr>
                      <a:r>
                        <a:rPr lang="en-US" sz="1000" u="none" strike="noStrike" dirty="0" err="1">
                          <a:effectLst/>
                        </a:rPr>
                        <a:t>Vmeas</a:t>
                      </a:r>
                      <a:r>
                        <a:rPr lang="en-US" sz="1000" u="none" strike="noStrike" dirty="0">
                          <a:effectLst/>
                        </a:rPr>
                        <a:t> = 500Vrms, t = 5s (Note 3)</a:t>
                      </a:r>
                      <a:endParaRPr lang="en-US" sz="1000" b="0" i="0" u="none" strike="noStrike" dirty="0">
                        <a:solidFill>
                          <a:srgbClr val="000000"/>
                        </a:solidFill>
                        <a:effectLst/>
                        <a:latin typeface="Arial" panose="020B0604020202020204" pitchFamily="34" charset="0"/>
                      </a:endParaRPr>
                    </a:p>
                  </a:txBody>
                  <a:tcPr marL="7620" marR="7620" marT="7620" marB="0" anchor="ctr"/>
                </a:tc>
                <a:tc gridSpan="2">
                  <a:txBody>
                    <a:bodyPr/>
                    <a:lstStyle/>
                    <a:p>
                      <a:pPr algn="ctr" fontAlgn="b">
                        <a:buNone/>
                      </a:pPr>
                      <a:r>
                        <a:rPr lang="en-US" sz="1000" b="0" i="0" u="none" strike="noStrike" dirty="0">
                          <a:solidFill>
                            <a:srgbClr val="000000"/>
                          </a:solidFill>
                          <a:effectLst/>
                          <a:latin typeface="Arial" panose="020B0604020202020204" pitchFamily="34" charset="0"/>
                        </a:rPr>
                        <a:t>Note 3</a:t>
                      </a:r>
                    </a:p>
                  </a:txBody>
                  <a:tcPr marL="7620" marR="7620" marT="7620" marB="0" anchor="ctr"/>
                </a:tc>
                <a:tc hMerge="1">
                  <a:txBody>
                    <a:bodyPr/>
                    <a:lstStyle/>
                    <a:p>
                      <a:endParaRPr dirty="0"/>
                    </a:p>
                  </a:txBody>
                  <a:tcPr marL="7620" marR="7620" marT="7620" marB="0" anchor="b"/>
                </a:tc>
                <a:tc>
                  <a:txBody>
                    <a:bodyPr/>
                    <a:lstStyle/>
                    <a:p>
                      <a:pPr algn="ctr" fontAlgn="b">
                        <a:buNone/>
                      </a:pPr>
                      <a:r>
                        <a:rPr lang="en-US" sz="1000" u="none" strike="noStrike" dirty="0">
                          <a:effectLst/>
                        </a:rPr>
                        <a:t>--</a:t>
                      </a:r>
                      <a:endParaRPr lang="en-US" sz="1000" b="0" i="0" u="none" strike="noStrike" dirty="0">
                        <a:solidFill>
                          <a:srgbClr val="000000"/>
                        </a:solidFill>
                        <a:effectLst/>
                        <a:latin typeface="Arial" panose="020B0604020202020204" pitchFamily="34"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buNone/>
                      </a:pPr>
                      <a:r>
                        <a:rPr lang="en-US" sz="1000" u="none" strike="noStrike" dirty="0">
                          <a:effectLst/>
                        </a:rPr>
                        <a:t>4</a:t>
                      </a:r>
                      <a:endParaRPr lang="en-US" sz="1000" b="0"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buNone/>
                      </a:pPr>
                      <a:r>
                        <a:rPr lang="en-US" sz="1000" u="none" strike="noStrike">
                          <a:effectLst/>
                        </a:rPr>
                        <a:t>0</a:t>
                      </a:r>
                      <a:endParaRPr lang="en-US" sz="10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218668094"/>
                  </a:ext>
                </a:extLst>
              </a:tr>
              <a:tr h="182880">
                <a:tc>
                  <a:txBody>
                    <a:bodyPr/>
                    <a:lstStyle/>
                    <a:p>
                      <a:pPr algn="ctr" fontAlgn="b">
                        <a:buNone/>
                      </a:pPr>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buNone/>
                      </a:pPr>
                      <a:r>
                        <a:rPr lang="en-US" sz="1000" b="0" i="0" u="none" strike="noStrike" dirty="0" err="1">
                          <a:solidFill>
                            <a:srgbClr val="000000"/>
                          </a:solidFill>
                          <a:effectLst/>
                          <a:latin typeface="Arial" panose="020B0604020202020204" pitchFamily="34" charset="0"/>
                        </a:rPr>
                        <a:t>Insultaon</a:t>
                      </a:r>
                      <a:r>
                        <a:rPr lang="en-US" sz="1000" b="0" i="0" u="none" strike="noStrike" dirty="0">
                          <a:solidFill>
                            <a:srgbClr val="000000"/>
                          </a:solidFill>
                          <a:effectLst/>
                          <a:latin typeface="Arial" panose="020B0604020202020204" pitchFamily="34" charset="0"/>
                        </a:rPr>
                        <a:t> Resistance</a:t>
                      </a:r>
                    </a:p>
                  </a:txBody>
                  <a:tcPr marL="7620" marR="7620" marT="7620" marB="0" anchor="ctr"/>
                </a:tc>
                <a:tc>
                  <a:txBody>
                    <a:bodyPr/>
                    <a:lstStyle/>
                    <a:p>
                      <a:pPr algn="ctr" fontAlgn="b">
                        <a:buNone/>
                      </a:pPr>
                      <a:r>
                        <a:rPr lang="en-US" sz="1000" u="none" strike="noStrike" dirty="0">
                          <a:effectLst/>
                        </a:rPr>
                        <a:t>Ri</a:t>
                      </a:r>
                      <a:endParaRPr lang="en-US" sz="10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b">
                        <a:buNone/>
                      </a:pPr>
                      <a:r>
                        <a:rPr lang="en-US" sz="1000" u="none" strike="noStrike">
                          <a:effectLst/>
                        </a:rPr>
                        <a:t>Vmeas = 500VDC, t = 60s (Note 4)</a:t>
                      </a:r>
                      <a:endParaRPr lang="en-US"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buNone/>
                      </a:pPr>
                      <a:r>
                        <a:rPr lang="en-US" sz="1000" u="none" strike="noStrike" dirty="0">
                          <a:effectLst/>
                        </a:rPr>
                        <a:t>1000</a:t>
                      </a:r>
                      <a:endParaRPr lang="en-US" sz="10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b">
                        <a:buNone/>
                      </a:pPr>
                      <a:r>
                        <a:rPr lang="en-US" sz="1000" u="none" strike="noStrike">
                          <a:effectLst/>
                        </a:rPr>
                        <a:t>--</a:t>
                      </a:r>
                      <a:endParaRPr lang="en-US"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b">
                        <a:buNone/>
                      </a:pPr>
                      <a:r>
                        <a:rPr lang="en-GB" sz="1000" u="none" strike="noStrike" dirty="0">
                          <a:effectLst/>
                        </a:rPr>
                        <a:t>M</a:t>
                      </a:r>
                      <a:r>
                        <a:rPr lang="el-GR" sz="1000" u="none" strike="noStrike" dirty="0">
                          <a:effectLst/>
                        </a:rPr>
                        <a:t>Ω</a:t>
                      </a:r>
                      <a:endParaRPr lang="en-US" sz="1000" b="0" i="0" u="none" strike="noStrike" dirty="0">
                        <a:solidFill>
                          <a:srgbClr val="000000"/>
                        </a:solidFill>
                        <a:effectLst/>
                        <a:latin typeface="Arial" panose="020B0604020202020204" pitchFamily="34" charset="0"/>
                      </a:endParaRPr>
                    </a:p>
                  </a:txBody>
                  <a:tcPr marL="7620" marR="7620" marT="7620" marB="0" anchor="ctr">
                    <a:lnR w="12700" cap="flat" cmpd="sng" algn="ctr">
                      <a:solidFill>
                        <a:schemeClr val="tx1"/>
                      </a:solidFill>
                      <a:prstDash val="solid"/>
                      <a:round/>
                      <a:headEnd type="none" w="med" len="med"/>
                      <a:tailEnd type="none" w="med" len="med"/>
                    </a:lnR>
                  </a:tcPr>
                </a:tc>
                <a:tc>
                  <a:txBody>
                    <a:bodyPr/>
                    <a:lstStyle/>
                    <a:p>
                      <a:pPr algn="ctr" fontAlgn="b">
                        <a:buNone/>
                      </a:pPr>
                      <a:r>
                        <a:rPr lang="en-US" sz="1000" u="none" strike="noStrike" dirty="0">
                          <a:effectLst/>
                        </a:rPr>
                        <a:t>4</a:t>
                      </a:r>
                      <a:endParaRPr lang="en-US" sz="1000" b="0" i="0" u="none" strike="noStrike" dirty="0">
                        <a:solidFill>
                          <a:srgbClr val="000000"/>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tcPr>
                </a:tc>
                <a:tc>
                  <a:txBody>
                    <a:bodyPr/>
                    <a:lstStyle/>
                    <a:p>
                      <a:pPr algn="ctr" fontAlgn="b">
                        <a:buNone/>
                      </a:pPr>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244889233"/>
                  </a:ext>
                </a:extLst>
              </a:tr>
            </a:tbl>
          </a:graphicData>
        </a:graphic>
      </p:graphicFrame>
      <p:sp>
        <p:nvSpPr>
          <p:cNvPr id="8" name="TextBox 7">
            <a:extLst>
              <a:ext uri="{FF2B5EF4-FFF2-40B4-BE49-F238E27FC236}">
                <a16:creationId xmlns:a16="http://schemas.microsoft.com/office/drawing/2014/main" id="{9BB012EA-1D12-9BCD-ED9F-8181D6A1A31F}"/>
              </a:ext>
            </a:extLst>
          </p:cNvPr>
          <p:cNvSpPr txBox="1"/>
          <p:nvPr/>
        </p:nvSpPr>
        <p:spPr>
          <a:xfrm>
            <a:off x="345599" y="3731751"/>
            <a:ext cx="5610224" cy="338554"/>
          </a:xfrm>
          <a:prstGeom prst="rect">
            <a:avLst/>
          </a:prstGeom>
          <a:noFill/>
        </p:spPr>
        <p:txBody>
          <a:bodyPr wrap="square">
            <a:spAutoFit/>
          </a:bodyPr>
          <a:lstStyle/>
          <a:p>
            <a:r>
              <a:rPr lang="es-ES" sz="1600" b="1" i="1" u="sng" dirty="0">
                <a:latin typeface="Arial" panose="020B0604020202020204" pitchFamily="34" charset="0"/>
              </a:rPr>
              <a:t>DC Electrical </a:t>
            </a:r>
            <a:r>
              <a:rPr lang="es-ES" sz="1600" b="1" i="1" u="sng" dirty="0" err="1">
                <a:latin typeface="Arial" panose="020B0604020202020204" pitchFamily="34" charset="0"/>
              </a:rPr>
              <a:t>measurements</a:t>
            </a:r>
            <a:r>
              <a:rPr lang="es-ES" sz="1600" b="1" i="1" u="sng" dirty="0">
                <a:latin typeface="Arial" panose="020B0604020202020204" pitchFamily="34" charset="0"/>
              </a:rPr>
              <a:t> test results:</a:t>
            </a:r>
            <a:endParaRPr lang="en-US" sz="1600" b="1" i="0" u="sng" strike="noStrike" baseline="0" dirty="0">
              <a:latin typeface="Arial" panose="020B0604020202020204" pitchFamily="34" charset="0"/>
            </a:endParaRPr>
          </a:p>
        </p:txBody>
      </p:sp>
      <p:sp>
        <p:nvSpPr>
          <p:cNvPr id="9" name="TextBox 8">
            <a:extLst>
              <a:ext uri="{FF2B5EF4-FFF2-40B4-BE49-F238E27FC236}">
                <a16:creationId xmlns:a16="http://schemas.microsoft.com/office/drawing/2014/main" id="{F258CE17-E2B9-27B2-B2F6-011C42BC11E5}"/>
              </a:ext>
            </a:extLst>
          </p:cNvPr>
          <p:cNvSpPr txBox="1"/>
          <p:nvPr/>
        </p:nvSpPr>
        <p:spPr>
          <a:xfrm>
            <a:off x="7541369" y="4112638"/>
            <a:ext cx="4807794" cy="2108269"/>
          </a:xfrm>
          <a:prstGeom prst="rect">
            <a:avLst/>
          </a:prstGeom>
          <a:noFill/>
        </p:spPr>
        <p:txBody>
          <a:bodyPr wrap="square">
            <a:spAutoFit/>
          </a:bodyPr>
          <a:lstStyle/>
          <a:p>
            <a:r>
              <a:rPr lang="en-US" sz="1400" dirty="0"/>
              <a:t>Electrical measurements performed in </a:t>
            </a:r>
            <a:r>
              <a:rPr lang="en-US" sz="1400" b="1" u="sng" dirty="0"/>
              <a:t>4</a:t>
            </a:r>
            <a:r>
              <a:rPr lang="en-US" sz="1400" dirty="0"/>
              <a:t> mated connector pairs (</a:t>
            </a:r>
            <a:r>
              <a:rPr lang="en-US" sz="1400" b="1" dirty="0">
                <a:solidFill>
                  <a:schemeClr val="accent1">
                    <a:lumMod val="60000"/>
                    <a:lumOff val="40000"/>
                  </a:schemeClr>
                </a:solidFill>
              </a:rPr>
              <a:t>C </a:t>
            </a:r>
            <a:r>
              <a:rPr lang="en-US" sz="1400" dirty="0"/>
              <a:t>mated with </a:t>
            </a:r>
            <a:r>
              <a:rPr lang="en-US" sz="1400" b="1" dirty="0">
                <a:solidFill>
                  <a:schemeClr val="accent1">
                    <a:lumMod val="60000"/>
                    <a:lumOff val="40000"/>
                  </a:schemeClr>
                </a:solidFill>
              </a:rPr>
              <a:t>D </a:t>
            </a:r>
            <a:r>
              <a:rPr lang="en-US" sz="1400" dirty="0"/>
              <a:t>/</a:t>
            </a:r>
            <a:r>
              <a:rPr lang="en-US" sz="1400" b="1" dirty="0">
                <a:solidFill>
                  <a:schemeClr val="tx1">
                    <a:lumMod val="25000"/>
                    <a:lumOff val="75000"/>
                  </a:schemeClr>
                </a:solidFill>
              </a:rPr>
              <a:t> E </a:t>
            </a:r>
            <a:r>
              <a:rPr lang="en-US" sz="1400" dirty="0"/>
              <a:t>mated with </a:t>
            </a:r>
            <a:r>
              <a:rPr lang="en-US" sz="1400" b="1" dirty="0">
                <a:solidFill>
                  <a:schemeClr val="tx1">
                    <a:lumMod val="25000"/>
                    <a:lumOff val="75000"/>
                  </a:schemeClr>
                </a:solidFill>
              </a:rPr>
              <a:t>F</a:t>
            </a:r>
            <a:r>
              <a:rPr lang="en-US" sz="1400" dirty="0"/>
              <a:t>)</a:t>
            </a:r>
          </a:p>
          <a:p>
            <a:endParaRPr lang="es-ES" sz="1400" b="1" i="1" u="sng" dirty="0">
              <a:latin typeface="Arial" panose="020B0604020202020204" pitchFamily="34" charset="0"/>
            </a:endParaRPr>
          </a:p>
          <a:p>
            <a:r>
              <a:rPr lang="es-ES" sz="1400" b="1" i="1" u="sng" dirty="0" err="1">
                <a:latin typeface="Arial" panose="020B0604020202020204" pitchFamily="34" charset="0"/>
              </a:rPr>
              <a:t>Continuity</a:t>
            </a:r>
            <a:r>
              <a:rPr lang="es-ES" sz="1400" b="1" i="1" u="sng" dirty="0">
                <a:latin typeface="Arial" panose="020B0604020202020204" pitchFamily="34" charset="0"/>
              </a:rPr>
              <a:t> </a:t>
            </a:r>
            <a:r>
              <a:rPr lang="es-ES" sz="1400" b="1" i="1" u="sng" dirty="0" err="1">
                <a:latin typeface="Arial" panose="020B0604020202020204" pitchFamily="34" charset="0"/>
              </a:rPr>
              <a:t>verification</a:t>
            </a:r>
            <a:r>
              <a:rPr lang="es-ES" sz="1400" b="1" i="1" u="sng" dirty="0">
                <a:latin typeface="Arial" panose="020B0604020202020204" pitchFamily="34" charset="0"/>
              </a:rPr>
              <a:t>: </a:t>
            </a:r>
            <a:r>
              <a:rPr lang="en-US" sz="1400" b="1" dirty="0"/>
              <a:t>Successful results.</a:t>
            </a:r>
          </a:p>
          <a:p>
            <a:endParaRPr lang="es-ES" sz="1400" b="1" i="1" u="sng" dirty="0">
              <a:latin typeface="Arial" panose="020B0604020202020204" pitchFamily="34" charset="0"/>
            </a:endParaRPr>
          </a:p>
          <a:p>
            <a:r>
              <a:rPr lang="es-ES" sz="1400" b="1" i="1" u="sng" dirty="0">
                <a:latin typeface="Arial" panose="020B0604020202020204" pitchFamily="34" charset="0"/>
              </a:rPr>
              <a:t>Contact </a:t>
            </a:r>
            <a:r>
              <a:rPr lang="es-ES" sz="1400" b="1" i="1" u="sng" dirty="0" err="1">
                <a:latin typeface="Arial" panose="020B0604020202020204" pitchFamily="34" charset="0"/>
              </a:rPr>
              <a:t>resistance</a:t>
            </a:r>
            <a:r>
              <a:rPr lang="es-ES" sz="1400" b="1" i="1" u="sng" dirty="0">
                <a:latin typeface="Arial" panose="020B0604020202020204" pitchFamily="34" charset="0"/>
              </a:rPr>
              <a:t>, </a:t>
            </a:r>
            <a:r>
              <a:rPr lang="es-ES" sz="1400" b="1" i="1" u="sng" dirty="0" err="1">
                <a:latin typeface="Arial" panose="020B0604020202020204" pitchFamily="34" charset="0"/>
              </a:rPr>
              <a:t>voltage</a:t>
            </a:r>
            <a:r>
              <a:rPr lang="es-ES" sz="1400" b="1" i="1" u="sng" dirty="0">
                <a:latin typeface="Arial" panose="020B0604020202020204" pitchFamily="34" charset="0"/>
              </a:rPr>
              <a:t> </a:t>
            </a:r>
            <a:r>
              <a:rPr lang="es-ES" sz="1400" b="1" i="1" u="sng" dirty="0" err="1">
                <a:latin typeface="Arial" panose="020B0604020202020204" pitchFamily="34" charset="0"/>
              </a:rPr>
              <a:t>proof</a:t>
            </a:r>
            <a:r>
              <a:rPr lang="es-ES" sz="1400" b="1" i="1" u="sng" dirty="0">
                <a:latin typeface="Arial" panose="020B0604020202020204" pitchFamily="34" charset="0"/>
              </a:rPr>
              <a:t>, </a:t>
            </a:r>
            <a:r>
              <a:rPr lang="es-ES" sz="1400" b="1" i="1" u="sng" dirty="0" err="1">
                <a:latin typeface="Arial" panose="020B0604020202020204" pitchFamily="34" charset="0"/>
              </a:rPr>
              <a:t>insulation</a:t>
            </a:r>
            <a:r>
              <a:rPr lang="es-ES" sz="1400" b="1" i="1" u="sng" dirty="0">
                <a:latin typeface="Arial" panose="020B0604020202020204" pitchFamily="34" charset="0"/>
              </a:rPr>
              <a:t> </a:t>
            </a:r>
            <a:r>
              <a:rPr lang="es-ES" sz="1400" b="1" i="1" u="sng" dirty="0" err="1">
                <a:latin typeface="Arial" panose="020B0604020202020204" pitchFamily="34" charset="0"/>
              </a:rPr>
              <a:t>resistance</a:t>
            </a:r>
            <a:r>
              <a:rPr lang="es-ES" sz="1400" b="1" i="1" u="sng" dirty="0">
                <a:latin typeface="Arial" panose="020B0604020202020204" pitchFamily="34" charset="0"/>
              </a:rPr>
              <a:t>: </a:t>
            </a:r>
            <a:r>
              <a:rPr lang="en-US" sz="1400" b="1" dirty="0"/>
              <a:t>Successful results.</a:t>
            </a:r>
          </a:p>
          <a:p>
            <a:endParaRPr lang="en-US" sz="1100" dirty="0"/>
          </a:p>
          <a:p>
            <a:r>
              <a:rPr lang="en-US" sz="1100" dirty="0"/>
              <a:t>No anomalies were detected.</a:t>
            </a:r>
          </a:p>
          <a:p>
            <a:endParaRPr lang="en-US" sz="1100" dirty="0"/>
          </a:p>
        </p:txBody>
      </p:sp>
      <p:pic>
        <p:nvPicPr>
          <p:cNvPr id="2" name="Picture 1">
            <a:extLst>
              <a:ext uri="{FF2B5EF4-FFF2-40B4-BE49-F238E27FC236}">
                <a16:creationId xmlns:a16="http://schemas.microsoft.com/office/drawing/2014/main" id="{A98165F9-DEFE-BE02-FD6A-B4642C0DD58D}"/>
              </a:ext>
            </a:extLst>
          </p:cNvPr>
          <p:cNvPicPr>
            <a:picLocks noChangeAspect="1"/>
          </p:cNvPicPr>
          <p:nvPr/>
        </p:nvPicPr>
        <p:blipFill>
          <a:blip r:embed="rId2"/>
          <a:stretch>
            <a:fillRect/>
          </a:stretch>
        </p:blipFill>
        <p:spPr>
          <a:xfrm>
            <a:off x="10290299" y="2443333"/>
            <a:ext cx="1163512" cy="984632"/>
          </a:xfrm>
          <a:prstGeom prst="rect">
            <a:avLst/>
          </a:prstGeom>
        </p:spPr>
      </p:pic>
      <p:pic>
        <p:nvPicPr>
          <p:cNvPr id="11" name="Picture 10">
            <a:extLst>
              <a:ext uri="{FF2B5EF4-FFF2-40B4-BE49-F238E27FC236}">
                <a16:creationId xmlns:a16="http://schemas.microsoft.com/office/drawing/2014/main" id="{AEBBB0E5-4CD4-F310-3CD0-3004DDB57D58}"/>
              </a:ext>
            </a:extLst>
          </p:cNvPr>
          <p:cNvPicPr>
            <a:picLocks noChangeAspect="1"/>
          </p:cNvPicPr>
          <p:nvPr/>
        </p:nvPicPr>
        <p:blipFill>
          <a:blip r:embed="rId3"/>
          <a:stretch>
            <a:fillRect/>
          </a:stretch>
        </p:blipFill>
        <p:spPr>
          <a:xfrm>
            <a:off x="10322678" y="1319738"/>
            <a:ext cx="1104080" cy="906137"/>
          </a:xfrm>
          <a:prstGeom prst="rect">
            <a:avLst/>
          </a:prstGeom>
        </p:spPr>
      </p:pic>
      <p:pic>
        <p:nvPicPr>
          <p:cNvPr id="12" name="Picture 11">
            <a:extLst>
              <a:ext uri="{FF2B5EF4-FFF2-40B4-BE49-F238E27FC236}">
                <a16:creationId xmlns:a16="http://schemas.microsoft.com/office/drawing/2014/main" id="{0A69DE9F-A64B-AD6F-D93E-F92318CE6640}"/>
              </a:ext>
            </a:extLst>
          </p:cNvPr>
          <p:cNvPicPr>
            <a:picLocks noChangeAspect="1"/>
          </p:cNvPicPr>
          <p:nvPr/>
        </p:nvPicPr>
        <p:blipFill>
          <a:blip r:embed="rId4"/>
          <a:stretch>
            <a:fillRect/>
          </a:stretch>
        </p:blipFill>
        <p:spPr>
          <a:xfrm>
            <a:off x="6923921" y="2569439"/>
            <a:ext cx="1111227" cy="984632"/>
          </a:xfrm>
          <a:prstGeom prst="rect">
            <a:avLst/>
          </a:prstGeom>
        </p:spPr>
      </p:pic>
      <p:pic>
        <p:nvPicPr>
          <p:cNvPr id="13" name="Picture 12">
            <a:extLst>
              <a:ext uri="{FF2B5EF4-FFF2-40B4-BE49-F238E27FC236}">
                <a16:creationId xmlns:a16="http://schemas.microsoft.com/office/drawing/2014/main" id="{F803734B-D53E-698D-519E-A1E795596AB6}"/>
              </a:ext>
            </a:extLst>
          </p:cNvPr>
          <p:cNvPicPr>
            <a:picLocks noChangeAspect="1"/>
          </p:cNvPicPr>
          <p:nvPr/>
        </p:nvPicPr>
        <p:blipFill>
          <a:blip r:embed="rId5"/>
          <a:srcRect t="10004" b="5370"/>
          <a:stretch>
            <a:fillRect/>
          </a:stretch>
        </p:blipFill>
        <p:spPr>
          <a:xfrm>
            <a:off x="6985090" y="1393116"/>
            <a:ext cx="1050058" cy="793612"/>
          </a:xfrm>
          <a:prstGeom prst="rect">
            <a:avLst/>
          </a:prstGeom>
        </p:spPr>
      </p:pic>
      <p:sp>
        <p:nvSpPr>
          <p:cNvPr id="15" name="TextBox 14">
            <a:extLst>
              <a:ext uri="{FF2B5EF4-FFF2-40B4-BE49-F238E27FC236}">
                <a16:creationId xmlns:a16="http://schemas.microsoft.com/office/drawing/2014/main" id="{96E1C1FC-286F-54C4-3B2E-8EFF95456E9F}"/>
              </a:ext>
            </a:extLst>
          </p:cNvPr>
          <p:cNvSpPr txBox="1"/>
          <p:nvPr/>
        </p:nvSpPr>
        <p:spPr>
          <a:xfrm>
            <a:off x="6310214" y="3467101"/>
            <a:ext cx="2643286" cy="253916"/>
          </a:xfrm>
          <a:prstGeom prst="rect">
            <a:avLst/>
          </a:prstGeom>
          <a:noFill/>
        </p:spPr>
        <p:txBody>
          <a:bodyPr wrap="square">
            <a:spAutoFit/>
          </a:bodyPr>
          <a:lstStyle/>
          <a:p>
            <a:pPr algn="ctr" fontAlgn="b">
              <a:buNone/>
            </a:pPr>
            <a:r>
              <a:rPr lang="en-US" sz="1050" u="none" strike="noStrike" dirty="0">
                <a:effectLst/>
              </a:rPr>
              <a:t>SN </a:t>
            </a:r>
            <a:r>
              <a:rPr lang="en-US" sz="1050" b="1" u="none" strike="noStrike" dirty="0">
                <a:effectLst/>
              </a:rPr>
              <a:t>D</a:t>
            </a:r>
            <a:r>
              <a:rPr lang="en-US" sz="1050" u="none" strike="noStrike" dirty="0">
                <a:effectLst/>
              </a:rPr>
              <a:t>: 100528</a:t>
            </a:r>
            <a:r>
              <a:rPr lang="en-US" sz="1050" b="1" u="none" strike="noStrike" dirty="0">
                <a:effectLst/>
              </a:rPr>
              <a:t>24</a:t>
            </a:r>
            <a:r>
              <a:rPr lang="en-US" sz="1050" u="none" strike="noStrike" dirty="0">
                <a:effectLst/>
              </a:rPr>
              <a:t>-101LF Header</a:t>
            </a:r>
            <a:endParaRPr lang="en-US" sz="1800" b="0" i="0" u="none" strike="noStrike" dirty="0">
              <a:solidFill>
                <a:srgbClr val="000000"/>
              </a:solidFill>
              <a:effectLst/>
              <a:latin typeface="Aptos Narrow" panose="020B0004020202020204" pitchFamily="34" charset="0"/>
            </a:endParaRPr>
          </a:p>
        </p:txBody>
      </p:sp>
      <p:sp>
        <p:nvSpPr>
          <p:cNvPr id="17" name="TextBox 16">
            <a:extLst>
              <a:ext uri="{FF2B5EF4-FFF2-40B4-BE49-F238E27FC236}">
                <a16:creationId xmlns:a16="http://schemas.microsoft.com/office/drawing/2014/main" id="{B0279009-802C-986A-6FCD-B2806B3F53DD}"/>
              </a:ext>
            </a:extLst>
          </p:cNvPr>
          <p:cNvSpPr txBox="1"/>
          <p:nvPr/>
        </p:nvSpPr>
        <p:spPr>
          <a:xfrm>
            <a:off x="6436619" y="2218241"/>
            <a:ext cx="2686106" cy="253916"/>
          </a:xfrm>
          <a:prstGeom prst="rect">
            <a:avLst/>
          </a:prstGeom>
          <a:noFill/>
        </p:spPr>
        <p:txBody>
          <a:bodyPr wrap="square">
            <a:spAutoFit/>
          </a:bodyPr>
          <a:lstStyle/>
          <a:p>
            <a:r>
              <a:rPr lang="en-US" sz="1050" dirty="0"/>
              <a:t>SN </a:t>
            </a:r>
            <a:r>
              <a:rPr lang="en-US" sz="1050" b="1" dirty="0"/>
              <a:t>C</a:t>
            </a:r>
            <a:r>
              <a:rPr lang="en-US" sz="1050" dirty="0"/>
              <a:t>: 100528</a:t>
            </a:r>
            <a:r>
              <a:rPr lang="en-US" sz="1050" b="1" dirty="0"/>
              <a:t>29</a:t>
            </a:r>
            <a:r>
              <a:rPr lang="en-US" sz="1050" dirty="0"/>
              <a:t>-101LF Receptacle</a:t>
            </a:r>
            <a:endParaRPr lang="en-GB" sz="1050" dirty="0"/>
          </a:p>
        </p:txBody>
      </p:sp>
      <p:sp>
        <p:nvSpPr>
          <p:cNvPr id="19" name="TextBox 18">
            <a:extLst>
              <a:ext uri="{FF2B5EF4-FFF2-40B4-BE49-F238E27FC236}">
                <a16:creationId xmlns:a16="http://schemas.microsoft.com/office/drawing/2014/main" id="{5A83A253-0917-D416-CE9A-F376D39832B4}"/>
              </a:ext>
            </a:extLst>
          </p:cNvPr>
          <p:cNvSpPr txBox="1"/>
          <p:nvPr/>
        </p:nvSpPr>
        <p:spPr>
          <a:xfrm>
            <a:off x="9661196" y="3429000"/>
            <a:ext cx="2564142" cy="253916"/>
          </a:xfrm>
          <a:prstGeom prst="rect">
            <a:avLst/>
          </a:prstGeom>
          <a:noFill/>
        </p:spPr>
        <p:txBody>
          <a:bodyPr wrap="square">
            <a:spAutoFit/>
          </a:bodyPr>
          <a:lstStyle/>
          <a:p>
            <a:pPr algn="ctr" fontAlgn="b">
              <a:buNone/>
            </a:pPr>
            <a:r>
              <a:rPr lang="en-US" sz="1050" dirty="0"/>
              <a:t>SN </a:t>
            </a:r>
            <a:r>
              <a:rPr lang="en-US" sz="1050" b="1" dirty="0"/>
              <a:t>F</a:t>
            </a:r>
            <a:r>
              <a:rPr lang="en-US" sz="1050" dirty="0"/>
              <a:t>: 100528</a:t>
            </a:r>
            <a:r>
              <a:rPr lang="en-US" sz="1050" b="1" dirty="0"/>
              <a:t>38</a:t>
            </a:r>
            <a:r>
              <a:rPr lang="en-US" sz="1050" dirty="0"/>
              <a:t>-101LF Header</a:t>
            </a:r>
            <a:endParaRPr lang="en-US" sz="1800" b="0" i="0" u="none" strike="noStrike" dirty="0">
              <a:solidFill>
                <a:srgbClr val="000000"/>
              </a:solidFill>
              <a:effectLst/>
              <a:latin typeface="Aptos Narrow" panose="020B0004020202020204" pitchFamily="34" charset="0"/>
            </a:endParaRPr>
          </a:p>
        </p:txBody>
      </p:sp>
      <p:sp>
        <p:nvSpPr>
          <p:cNvPr id="21" name="TextBox 20">
            <a:extLst>
              <a:ext uri="{FF2B5EF4-FFF2-40B4-BE49-F238E27FC236}">
                <a16:creationId xmlns:a16="http://schemas.microsoft.com/office/drawing/2014/main" id="{EA4F078B-FA10-B6A6-AB80-BAC4C23D427D}"/>
              </a:ext>
            </a:extLst>
          </p:cNvPr>
          <p:cNvSpPr txBox="1"/>
          <p:nvPr/>
        </p:nvSpPr>
        <p:spPr>
          <a:xfrm>
            <a:off x="9531441" y="2182726"/>
            <a:ext cx="2887191" cy="253916"/>
          </a:xfrm>
          <a:prstGeom prst="rect">
            <a:avLst/>
          </a:prstGeom>
          <a:noFill/>
        </p:spPr>
        <p:txBody>
          <a:bodyPr wrap="square">
            <a:spAutoFit/>
          </a:bodyPr>
          <a:lstStyle/>
          <a:p>
            <a:r>
              <a:rPr lang="en-US" sz="1050" dirty="0"/>
              <a:t>SN </a:t>
            </a:r>
            <a:r>
              <a:rPr lang="en-US" sz="1050" b="1" dirty="0"/>
              <a:t>E</a:t>
            </a:r>
            <a:r>
              <a:rPr lang="en-US" sz="1050" dirty="0"/>
              <a:t>: 100528</a:t>
            </a:r>
            <a:r>
              <a:rPr lang="en-US" sz="1050" b="1" dirty="0"/>
              <a:t>42</a:t>
            </a:r>
            <a:r>
              <a:rPr lang="en-US" sz="1050" dirty="0"/>
              <a:t>-101LF Receptacle</a:t>
            </a:r>
            <a:endParaRPr lang="en-GB" sz="1050" dirty="0"/>
          </a:p>
        </p:txBody>
      </p:sp>
      <p:sp>
        <p:nvSpPr>
          <p:cNvPr id="23" name="TextBox 22">
            <a:extLst>
              <a:ext uri="{FF2B5EF4-FFF2-40B4-BE49-F238E27FC236}">
                <a16:creationId xmlns:a16="http://schemas.microsoft.com/office/drawing/2014/main" id="{8449173A-E13C-56F9-3360-AA85C73FF08C}"/>
              </a:ext>
            </a:extLst>
          </p:cNvPr>
          <p:cNvSpPr txBox="1"/>
          <p:nvPr/>
        </p:nvSpPr>
        <p:spPr>
          <a:xfrm>
            <a:off x="476250" y="5754047"/>
            <a:ext cx="6210300" cy="261610"/>
          </a:xfrm>
          <a:prstGeom prst="rect">
            <a:avLst/>
          </a:prstGeom>
          <a:noFill/>
        </p:spPr>
        <p:txBody>
          <a:bodyPr wrap="square">
            <a:spAutoFit/>
          </a:bodyPr>
          <a:lstStyle/>
          <a:p>
            <a:r>
              <a:rPr lang="en-US" sz="1100" b="1" u="sng" dirty="0"/>
              <a:t>Note 3</a:t>
            </a:r>
            <a:r>
              <a:rPr lang="en-US" sz="1100" dirty="0"/>
              <a:t>: No evidence of breakdown, flashover or excessive leakage current </a:t>
            </a:r>
            <a:r>
              <a:rPr lang="en-GB" sz="1100" dirty="0"/>
              <a:t>&gt;</a:t>
            </a:r>
            <a:r>
              <a:rPr lang="en-US" sz="1100" dirty="0"/>
              <a:t>0.5mA.</a:t>
            </a:r>
            <a:endParaRPr lang="en-GB" sz="1100" dirty="0"/>
          </a:p>
        </p:txBody>
      </p:sp>
      <p:sp>
        <p:nvSpPr>
          <p:cNvPr id="26" name="Title 2">
            <a:extLst>
              <a:ext uri="{FF2B5EF4-FFF2-40B4-BE49-F238E27FC236}">
                <a16:creationId xmlns:a16="http://schemas.microsoft.com/office/drawing/2014/main" id="{A2B08204-EB11-BD2A-10C6-A9B29103B487}"/>
              </a:ext>
            </a:extLst>
          </p:cNvPr>
          <p:cNvSpPr txBox="1">
            <a:spLocks/>
          </p:cNvSpPr>
          <p:nvPr/>
        </p:nvSpPr>
        <p:spPr>
          <a:xfrm>
            <a:off x="71438" y="166721"/>
            <a:ext cx="12009338" cy="56520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200" kern="0" dirty="0" err="1">
                <a:solidFill>
                  <a:schemeClr val="bg2">
                    <a:lumMod val="10000"/>
                  </a:schemeClr>
                </a:solidFill>
              </a:rPr>
              <a:t>Airmax</a:t>
            </a:r>
            <a:r>
              <a:rPr lang="en-GB" sz="3200" kern="0" dirty="0">
                <a:solidFill>
                  <a:schemeClr val="bg2">
                    <a:lumMod val="10000"/>
                  </a:schemeClr>
                </a:solidFill>
              </a:rPr>
              <a:t> </a:t>
            </a:r>
            <a:r>
              <a:rPr lang="en-GB" sz="3200" dirty="0">
                <a:solidFill>
                  <a:schemeClr val="tx1">
                    <a:lumMod val="75000"/>
                    <a:lumOff val="25000"/>
                  </a:schemeClr>
                </a:solidFill>
              </a:rPr>
              <a:t>(Amphenol)</a:t>
            </a:r>
            <a:r>
              <a:rPr lang="en-GB" sz="3200" kern="0" dirty="0">
                <a:solidFill>
                  <a:schemeClr val="bg2">
                    <a:lumMod val="10000"/>
                  </a:schemeClr>
                </a:solidFill>
              </a:rPr>
              <a:t>: </a:t>
            </a:r>
            <a:r>
              <a:rPr lang="en-GB" sz="2800" kern="0" dirty="0">
                <a:solidFill>
                  <a:schemeClr val="bg2">
                    <a:lumMod val="10000"/>
                  </a:schemeClr>
                </a:solidFill>
              </a:rPr>
              <a:t>Assembly &amp; Reliability Tests: Test results (III)</a:t>
            </a:r>
            <a:endParaRPr lang="en-GB" kern="0" dirty="0"/>
          </a:p>
        </p:txBody>
      </p:sp>
    </p:spTree>
    <p:extLst>
      <p:ext uri="{BB962C8B-B14F-4D97-AF65-F5344CB8AC3E}">
        <p14:creationId xmlns:p14="http://schemas.microsoft.com/office/powerpoint/2010/main" val="3736226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5">
            <a:extLst>
              <a:ext uri="{FF2B5EF4-FFF2-40B4-BE49-F238E27FC236}">
                <a16:creationId xmlns:a16="http://schemas.microsoft.com/office/drawing/2014/main" id="{06290700-6374-0222-23C5-B2CDFF450273}"/>
              </a:ext>
            </a:extLst>
          </p:cNvPr>
          <p:cNvSpPr txBox="1">
            <a:spLocks/>
          </p:cNvSpPr>
          <p:nvPr/>
        </p:nvSpPr>
        <p:spPr>
          <a:xfrm>
            <a:off x="460651" y="841362"/>
            <a:ext cx="11161454" cy="288000"/>
          </a:xfrm>
          <a:prstGeom prst="rect">
            <a:avLst/>
          </a:prstGeom>
        </p:spPr>
        <p:txBody>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t>4. Sine vibration test: Axis definition, vibration tool &amp; measurement conditions</a:t>
            </a:r>
          </a:p>
        </p:txBody>
      </p:sp>
      <p:sp>
        <p:nvSpPr>
          <p:cNvPr id="5" name="TextBox 4">
            <a:extLst>
              <a:ext uri="{FF2B5EF4-FFF2-40B4-BE49-F238E27FC236}">
                <a16:creationId xmlns:a16="http://schemas.microsoft.com/office/drawing/2014/main" id="{E6E998D5-27B0-2817-8CDA-A5A242A57D8D}"/>
              </a:ext>
            </a:extLst>
          </p:cNvPr>
          <p:cNvSpPr txBox="1"/>
          <p:nvPr/>
        </p:nvSpPr>
        <p:spPr>
          <a:xfrm>
            <a:off x="283823" y="1876005"/>
            <a:ext cx="3480403" cy="338554"/>
          </a:xfrm>
          <a:prstGeom prst="rect">
            <a:avLst/>
          </a:prstGeom>
          <a:noFill/>
        </p:spPr>
        <p:txBody>
          <a:bodyPr wrap="square">
            <a:spAutoFit/>
          </a:bodyPr>
          <a:lstStyle/>
          <a:p>
            <a:r>
              <a:rPr lang="es-ES" sz="1600" b="1" i="1" u="sng" dirty="0"/>
              <a:t>Axis </a:t>
            </a:r>
            <a:r>
              <a:rPr lang="es-ES" sz="1600" b="1" i="1" u="sng" dirty="0" err="1"/>
              <a:t>definition</a:t>
            </a:r>
            <a:r>
              <a:rPr lang="es-ES" sz="1600" b="1" i="1" u="sng" dirty="0"/>
              <a:t> &amp; </a:t>
            </a:r>
            <a:r>
              <a:rPr lang="es-ES" sz="1600" b="1" i="1" u="sng" dirty="0" err="1"/>
              <a:t>vibration</a:t>
            </a:r>
            <a:r>
              <a:rPr lang="es-ES" sz="1600" b="1" i="1" u="sng" dirty="0"/>
              <a:t> </a:t>
            </a:r>
            <a:r>
              <a:rPr lang="es-ES" sz="1600" b="1" i="1" u="sng" dirty="0" err="1"/>
              <a:t>tool</a:t>
            </a:r>
            <a:endParaRPr lang="en-US" sz="1600" b="1" i="1" u="sng" strike="noStrike" baseline="0" dirty="0">
              <a:latin typeface="Arial" panose="020B0604020202020204" pitchFamily="34" charset="0"/>
            </a:endParaRPr>
          </a:p>
        </p:txBody>
      </p:sp>
      <p:sp>
        <p:nvSpPr>
          <p:cNvPr id="6" name="TextBox 5">
            <a:extLst>
              <a:ext uri="{FF2B5EF4-FFF2-40B4-BE49-F238E27FC236}">
                <a16:creationId xmlns:a16="http://schemas.microsoft.com/office/drawing/2014/main" id="{20FDE84B-977F-19A9-0FCF-CF7BC4180E90}"/>
              </a:ext>
            </a:extLst>
          </p:cNvPr>
          <p:cNvSpPr txBox="1"/>
          <p:nvPr/>
        </p:nvSpPr>
        <p:spPr>
          <a:xfrm>
            <a:off x="540070" y="5036295"/>
            <a:ext cx="6529448" cy="230832"/>
          </a:xfrm>
          <a:prstGeom prst="rect">
            <a:avLst/>
          </a:prstGeom>
          <a:noFill/>
        </p:spPr>
        <p:txBody>
          <a:bodyPr wrap="square">
            <a:spAutoFit/>
          </a:bodyPr>
          <a:lstStyle/>
          <a:p>
            <a:pPr algn="ctr"/>
            <a:r>
              <a:rPr lang="en-US" sz="900" i="1" dirty="0">
                <a:latin typeface="Arial" panose="020B0604020202020204" pitchFamily="34" charset="0"/>
              </a:rPr>
              <a:t>(a) Axis identification (SN D) and (b) </a:t>
            </a:r>
            <a:r>
              <a:rPr lang="en-US" sz="900" b="0" i="1" u="none" strike="noStrike" baseline="0" dirty="0">
                <a:latin typeface="Arial" panose="020B0604020202020204" pitchFamily="34" charset="0"/>
              </a:rPr>
              <a:t>vibration tool</a:t>
            </a:r>
            <a:r>
              <a:rPr lang="en-US" sz="900" i="1" dirty="0">
                <a:latin typeface="Arial" panose="020B0604020202020204" pitchFamily="34" charset="0"/>
              </a:rPr>
              <a:t>.</a:t>
            </a:r>
            <a:endParaRPr lang="en-US" sz="900" b="0" i="0" u="none" strike="noStrike" baseline="0" dirty="0">
              <a:solidFill>
                <a:srgbClr val="FF0000"/>
              </a:solidFill>
              <a:latin typeface="Arial" panose="020B0604020202020204" pitchFamily="34" charset="0"/>
            </a:endParaRPr>
          </a:p>
        </p:txBody>
      </p:sp>
      <p:pic>
        <p:nvPicPr>
          <p:cNvPr id="7" name="Picture 6">
            <a:extLst>
              <a:ext uri="{FF2B5EF4-FFF2-40B4-BE49-F238E27FC236}">
                <a16:creationId xmlns:a16="http://schemas.microsoft.com/office/drawing/2014/main" id="{E3A56D24-3F5B-F9A2-396F-F761856BFE29}"/>
              </a:ext>
            </a:extLst>
          </p:cNvPr>
          <p:cNvPicPr>
            <a:picLocks noChangeAspect="1"/>
          </p:cNvPicPr>
          <p:nvPr/>
        </p:nvPicPr>
        <p:blipFill>
          <a:blip r:embed="rId2"/>
          <a:stretch>
            <a:fillRect/>
          </a:stretch>
        </p:blipFill>
        <p:spPr>
          <a:xfrm>
            <a:off x="7753286" y="3964403"/>
            <a:ext cx="2726708" cy="1381778"/>
          </a:xfrm>
          <a:prstGeom prst="rect">
            <a:avLst/>
          </a:prstGeom>
        </p:spPr>
      </p:pic>
      <p:grpSp>
        <p:nvGrpSpPr>
          <p:cNvPr id="8" name="Group 7">
            <a:extLst>
              <a:ext uri="{FF2B5EF4-FFF2-40B4-BE49-F238E27FC236}">
                <a16:creationId xmlns:a16="http://schemas.microsoft.com/office/drawing/2014/main" id="{5FE17C01-85B2-7369-41EB-6981640D2758}"/>
              </a:ext>
            </a:extLst>
          </p:cNvPr>
          <p:cNvGrpSpPr>
            <a:grpSpLocks noChangeAspect="1"/>
          </p:cNvGrpSpPr>
          <p:nvPr/>
        </p:nvGrpSpPr>
        <p:grpSpPr>
          <a:xfrm>
            <a:off x="324391" y="2476293"/>
            <a:ext cx="6778175" cy="2543759"/>
            <a:chOff x="601231" y="2456445"/>
            <a:chExt cx="6041424" cy="2267266"/>
          </a:xfrm>
        </p:grpSpPr>
        <p:pic>
          <p:nvPicPr>
            <p:cNvPr id="9" name="Picture 8">
              <a:extLst>
                <a:ext uri="{FF2B5EF4-FFF2-40B4-BE49-F238E27FC236}">
                  <a16:creationId xmlns:a16="http://schemas.microsoft.com/office/drawing/2014/main" id="{3940F9E4-FE6F-F25D-5D97-4E2D9F4F4372}"/>
                </a:ext>
              </a:extLst>
            </p:cNvPr>
            <p:cNvPicPr>
              <a:picLocks noChangeAspect="1"/>
            </p:cNvPicPr>
            <p:nvPr/>
          </p:nvPicPr>
          <p:blipFill>
            <a:blip r:embed="rId3"/>
            <a:stretch>
              <a:fillRect/>
            </a:stretch>
          </p:blipFill>
          <p:spPr>
            <a:xfrm>
              <a:off x="601231" y="2456445"/>
              <a:ext cx="3010320" cy="2267266"/>
            </a:xfrm>
            <a:prstGeom prst="rect">
              <a:avLst/>
            </a:prstGeom>
          </p:spPr>
        </p:pic>
        <p:pic>
          <p:nvPicPr>
            <p:cNvPr id="10" name="Picture 9" descr="A metal box with holes&#10;&#10;AI-generated content may be incorrect.">
              <a:extLst>
                <a:ext uri="{FF2B5EF4-FFF2-40B4-BE49-F238E27FC236}">
                  <a16:creationId xmlns:a16="http://schemas.microsoft.com/office/drawing/2014/main" id="{81054520-8538-E114-635A-D8B1C4D1A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1551" y="2456445"/>
              <a:ext cx="3031104" cy="2267266"/>
            </a:xfrm>
            <a:prstGeom prst="rect">
              <a:avLst/>
            </a:prstGeom>
          </p:spPr>
        </p:pic>
        <p:sp>
          <p:nvSpPr>
            <p:cNvPr id="11" name="TextBox 10">
              <a:extLst>
                <a:ext uri="{FF2B5EF4-FFF2-40B4-BE49-F238E27FC236}">
                  <a16:creationId xmlns:a16="http://schemas.microsoft.com/office/drawing/2014/main" id="{DCA2F1F8-5C58-6F64-6FB8-FBEDDB802C92}"/>
                </a:ext>
              </a:extLst>
            </p:cNvPr>
            <p:cNvSpPr txBox="1"/>
            <p:nvPr/>
          </p:nvSpPr>
          <p:spPr>
            <a:xfrm>
              <a:off x="714410" y="2799636"/>
              <a:ext cx="168316" cy="161583"/>
            </a:xfrm>
            <a:prstGeom prst="rect">
              <a:avLst/>
            </a:prstGeom>
            <a:noFill/>
          </p:spPr>
          <p:txBody>
            <a:bodyPr wrap="none" lIns="0" tIns="0" rIns="0" bIns="0" rtlCol="0">
              <a:spAutoFit/>
            </a:bodyPr>
            <a:lstStyle/>
            <a:p>
              <a:pPr algn="l"/>
              <a:r>
                <a:rPr lang="es-ES" sz="1050" b="1" dirty="0">
                  <a:solidFill>
                    <a:schemeClr val="bg1"/>
                  </a:solidFill>
                </a:rPr>
                <a:t>(a)</a:t>
              </a:r>
              <a:endParaRPr lang="en-US" sz="1050" b="1" dirty="0" err="1">
                <a:solidFill>
                  <a:schemeClr val="bg1"/>
                </a:solidFill>
              </a:endParaRPr>
            </a:p>
          </p:txBody>
        </p:sp>
        <p:sp>
          <p:nvSpPr>
            <p:cNvPr id="12" name="TextBox 11">
              <a:extLst>
                <a:ext uri="{FF2B5EF4-FFF2-40B4-BE49-F238E27FC236}">
                  <a16:creationId xmlns:a16="http://schemas.microsoft.com/office/drawing/2014/main" id="{CCAAF6B2-C723-0A1E-5324-EE00C6F001C7}"/>
                </a:ext>
              </a:extLst>
            </p:cNvPr>
            <p:cNvSpPr txBox="1"/>
            <p:nvPr/>
          </p:nvSpPr>
          <p:spPr>
            <a:xfrm>
              <a:off x="3656353" y="2765591"/>
              <a:ext cx="171522" cy="161583"/>
            </a:xfrm>
            <a:prstGeom prst="rect">
              <a:avLst/>
            </a:prstGeom>
            <a:noFill/>
          </p:spPr>
          <p:txBody>
            <a:bodyPr wrap="none" lIns="0" tIns="0" rIns="0" bIns="0" rtlCol="0">
              <a:spAutoFit/>
            </a:bodyPr>
            <a:lstStyle/>
            <a:p>
              <a:pPr algn="l"/>
              <a:r>
                <a:rPr lang="es-ES" sz="1050" b="1" dirty="0">
                  <a:solidFill>
                    <a:schemeClr val="bg1"/>
                  </a:solidFill>
                </a:rPr>
                <a:t>(b)</a:t>
              </a:r>
              <a:endParaRPr lang="en-US" sz="1050" b="1" dirty="0" err="1">
                <a:solidFill>
                  <a:schemeClr val="bg1"/>
                </a:solidFill>
              </a:endParaRPr>
            </a:p>
          </p:txBody>
        </p:sp>
      </p:grpSp>
      <p:graphicFrame>
        <p:nvGraphicFramePr>
          <p:cNvPr id="13" name="Table 12">
            <a:extLst>
              <a:ext uri="{FF2B5EF4-FFF2-40B4-BE49-F238E27FC236}">
                <a16:creationId xmlns:a16="http://schemas.microsoft.com/office/drawing/2014/main" id="{AA0A24DE-401F-7274-AE8B-5AFA555E8532}"/>
              </a:ext>
            </a:extLst>
          </p:cNvPr>
          <p:cNvGraphicFramePr>
            <a:graphicFrameLocks noGrp="1"/>
          </p:cNvGraphicFramePr>
          <p:nvPr>
            <p:extLst>
              <p:ext uri="{D42A27DB-BD31-4B8C-83A1-F6EECF244321}">
                <p14:modId xmlns:p14="http://schemas.microsoft.com/office/powerpoint/2010/main" val="1460211605"/>
              </p:ext>
            </p:extLst>
          </p:nvPr>
        </p:nvGraphicFramePr>
        <p:xfrm>
          <a:off x="7536882" y="5425325"/>
          <a:ext cx="3199145" cy="397764"/>
        </p:xfrm>
        <a:graphic>
          <a:graphicData uri="http://schemas.openxmlformats.org/drawingml/2006/table">
            <a:tbl>
              <a:tblPr>
                <a:tableStyleId>{5C22544A-7EE6-4342-B048-85BDC9FD1C3A}</a:tableStyleId>
              </a:tblPr>
              <a:tblGrid>
                <a:gridCol w="839120">
                  <a:extLst>
                    <a:ext uri="{9D8B030D-6E8A-4147-A177-3AD203B41FA5}">
                      <a16:colId xmlns:a16="http://schemas.microsoft.com/office/drawing/2014/main" val="1897893810"/>
                    </a:ext>
                  </a:extLst>
                </a:gridCol>
                <a:gridCol w="1311125">
                  <a:extLst>
                    <a:ext uri="{9D8B030D-6E8A-4147-A177-3AD203B41FA5}">
                      <a16:colId xmlns:a16="http://schemas.microsoft.com/office/drawing/2014/main" val="2356922689"/>
                    </a:ext>
                  </a:extLst>
                </a:gridCol>
                <a:gridCol w="1048900">
                  <a:extLst>
                    <a:ext uri="{9D8B030D-6E8A-4147-A177-3AD203B41FA5}">
                      <a16:colId xmlns:a16="http://schemas.microsoft.com/office/drawing/2014/main" val="2595262283"/>
                    </a:ext>
                  </a:extLst>
                </a:gridCol>
              </a:tblGrid>
              <a:tr h="197739">
                <a:tc>
                  <a:txBody>
                    <a:bodyPr/>
                    <a:lstStyle/>
                    <a:p>
                      <a:pPr algn="ctr" fontAlgn="t">
                        <a:buNone/>
                      </a:pPr>
                      <a:r>
                        <a:rPr lang="en-US" sz="1000" b="1" u="none" strike="noStrike" dirty="0">
                          <a:effectLst/>
                        </a:rPr>
                        <a:t>Voltage</a:t>
                      </a:r>
                      <a:endParaRPr lang="en-US" sz="1000" b="1" i="0" u="none" strike="noStrike" dirty="0">
                        <a:solidFill>
                          <a:srgbClr val="22374E"/>
                        </a:solidFill>
                        <a:effectLst/>
                        <a:latin typeface="Segoe UI" panose="020B0502040204020203" pitchFamily="34" charset="0"/>
                      </a:endParaRPr>
                    </a:p>
                  </a:txBody>
                  <a:tcPr marL="9525" marR="9525" marT="9525" marB="0"/>
                </a:tc>
                <a:tc>
                  <a:txBody>
                    <a:bodyPr/>
                    <a:lstStyle/>
                    <a:p>
                      <a:pPr algn="ctr" fontAlgn="t">
                        <a:buNone/>
                      </a:pPr>
                      <a:r>
                        <a:rPr lang="en-US" sz="1000" b="1" u="none" strike="noStrike" dirty="0">
                          <a:effectLst/>
                        </a:rPr>
                        <a:t>Frequency</a:t>
                      </a:r>
                      <a:endParaRPr lang="en-US" sz="1000" b="1" i="0" u="none" strike="noStrike" dirty="0">
                        <a:solidFill>
                          <a:srgbClr val="22374E"/>
                        </a:solidFill>
                        <a:effectLst/>
                        <a:latin typeface="Segoe UI" panose="020B0502040204020203" pitchFamily="34" charset="0"/>
                      </a:endParaRPr>
                    </a:p>
                  </a:txBody>
                  <a:tcPr marL="9525" marR="9525" marT="9525" marB="0"/>
                </a:tc>
                <a:tc>
                  <a:txBody>
                    <a:bodyPr/>
                    <a:lstStyle/>
                    <a:p>
                      <a:pPr algn="ctr" fontAlgn="t">
                        <a:buNone/>
                      </a:pPr>
                      <a:r>
                        <a:rPr lang="en-US" sz="1000" b="1" u="none" strike="noStrike" dirty="0">
                          <a:effectLst/>
                        </a:rPr>
                        <a:t>Number of wires</a:t>
                      </a:r>
                      <a:endParaRPr lang="en-US" sz="1000" b="1" i="0" u="none" strike="noStrike" dirty="0">
                        <a:solidFill>
                          <a:srgbClr val="22374E"/>
                        </a:solidFill>
                        <a:effectLst/>
                        <a:latin typeface="Segoe UI" panose="020B0502040204020203" pitchFamily="34" charset="0"/>
                      </a:endParaRPr>
                    </a:p>
                  </a:txBody>
                  <a:tcPr marL="9525" marR="9525" marT="9525" marB="0"/>
                </a:tc>
                <a:extLst>
                  <a:ext uri="{0D108BD9-81ED-4DB2-BD59-A6C34878D82A}">
                    <a16:rowId xmlns:a16="http://schemas.microsoft.com/office/drawing/2014/main" val="3265590553"/>
                  </a:ext>
                </a:extLst>
              </a:tr>
              <a:tr h="200025">
                <a:tc>
                  <a:txBody>
                    <a:bodyPr/>
                    <a:lstStyle/>
                    <a:p>
                      <a:pPr algn="ctr" fontAlgn="t">
                        <a:buNone/>
                      </a:pPr>
                      <a:r>
                        <a:rPr lang="en-US" sz="1000" u="none" strike="noStrike">
                          <a:effectLst/>
                        </a:rPr>
                        <a:t>10 V</a:t>
                      </a:r>
                      <a:endParaRPr lang="en-US" sz="1000" b="0" i="0" u="none" strike="noStrike">
                        <a:solidFill>
                          <a:srgbClr val="22374E"/>
                        </a:solidFill>
                        <a:effectLst/>
                        <a:latin typeface="Segoe UI" panose="020B0502040204020203" pitchFamily="34" charset="0"/>
                      </a:endParaRPr>
                    </a:p>
                  </a:txBody>
                  <a:tcPr marL="9525" marR="9525" marT="9525" marB="0"/>
                </a:tc>
                <a:tc>
                  <a:txBody>
                    <a:bodyPr/>
                    <a:lstStyle/>
                    <a:p>
                      <a:pPr algn="ctr" fontAlgn="t">
                        <a:buNone/>
                      </a:pPr>
                      <a:r>
                        <a:rPr lang="en-US" sz="1000" u="none" strike="noStrike" dirty="0">
                          <a:effectLst/>
                        </a:rPr>
                        <a:t>DC</a:t>
                      </a:r>
                      <a:endParaRPr lang="en-US" sz="1000" b="0" i="0" u="none" strike="noStrike" dirty="0">
                        <a:solidFill>
                          <a:srgbClr val="22374E"/>
                        </a:solidFill>
                        <a:effectLst/>
                        <a:latin typeface="Segoe UI" panose="020B0502040204020203" pitchFamily="34" charset="0"/>
                      </a:endParaRPr>
                    </a:p>
                  </a:txBody>
                  <a:tcPr marL="9525" marR="9525" marT="9525" marB="0"/>
                </a:tc>
                <a:tc>
                  <a:txBody>
                    <a:bodyPr/>
                    <a:lstStyle/>
                    <a:p>
                      <a:pPr algn="ctr" fontAlgn="t">
                        <a:buNone/>
                      </a:pPr>
                      <a:r>
                        <a:rPr lang="en-US" sz="1000" u="none" strike="noStrike" dirty="0">
                          <a:effectLst/>
                        </a:rPr>
                        <a:t>2</a:t>
                      </a:r>
                      <a:endParaRPr lang="en-US" sz="1000" b="0" i="0" u="none" strike="noStrike" dirty="0">
                        <a:solidFill>
                          <a:srgbClr val="22374E"/>
                        </a:solidFill>
                        <a:effectLst/>
                        <a:latin typeface="Segoe UI" panose="020B0502040204020203" pitchFamily="34" charset="0"/>
                      </a:endParaRPr>
                    </a:p>
                  </a:txBody>
                  <a:tcPr marL="9525" marR="9525" marT="9525" marB="0"/>
                </a:tc>
                <a:extLst>
                  <a:ext uri="{0D108BD9-81ED-4DB2-BD59-A6C34878D82A}">
                    <a16:rowId xmlns:a16="http://schemas.microsoft.com/office/drawing/2014/main" val="2867179180"/>
                  </a:ext>
                </a:extLst>
              </a:tr>
            </a:tbl>
          </a:graphicData>
        </a:graphic>
      </p:graphicFrame>
      <p:sp>
        <p:nvSpPr>
          <p:cNvPr id="14" name="TextBox 13">
            <a:extLst>
              <a:ext uri="{FF2B5EF4-FFF2-40B4-BE49-F238E27FC236}">
                <a16:creationId xmlns:a16="http://schemas.microsoft.com/office/drawing/2014/main" id="{288A8750-AF66-788E-47A4-5C2598446BDF}"/>
              </a:ext>
            </a:extLst>
          </p:cNvPr>
          <p:cNvSpPr txBox="1"/>
          <p:nvPr/>
        </p:nvSpPr>
        <p:spPr>
          <a:xfrm>
            <a:off x="7451358" y="1656079"/>
            <a:ext cx="4179363" cy="2308324"/>
          </a:xfrm>
          <a:prstGeom prst="rect">
            <a:avLst/>
          </a:prstGeom>
          <a:noFill/>
        </p:spPr>
        <p:txBody>
          <a:bodyPr wrap="square">
            <a:spAutoFit/>
          </a:bodyPr>
          <a:lstStyle/>
          <a:p>
            <a:pPr marL="171450" indent="-171450">
              <a:buFont typeface="Wingdings" panose="05000000000000000000" pitchFamily="2" charset="2"/>
              <a:buChar char="ü"/>
            </a:pPr>
            <a:r>
              <a:rPr lang="en-US" sz="1200" dirty="0">
                <a:solidFill>
                  <a:srgbClr val="22374E"/>
                </a:solidFill>
                <a:latin typeface="Arial" panose="020B0604020202020204" pitchFamily="34" charset="0"/>
              </a:rPr>
              <a:t>D</a:t>
            </a:r>
            <a:r>
              <a:rPr lang="en-US" sz="1200" b="0" i="0" dirty="0">
                <a:solidFill>
                  <a:srgbClr val="22374E"/>
                </a:solidFill>
                <a:effectLst/>
                <a:latin typeface="Arial" panose="020B0604020202020204" pitchFamily="34" charset="0"/>
              </a:rPr>
              <a:t>etection of </a:t>
            </a:r>
            <a:r>
              <a:rPr lang="en-US" sz="1200" dirty="0">
                <a:solidFill>
                  <a:srgbClr val="22374E"/>
                </a:solidFill>
                <a:latin typeface="Arial" panose="020B0604020202020204" pitchFamily="34" charset="0"/>
              </a:rPr>
              <a:t>1 ns or longer duration </a:t>
            </a:r>
            <a:r>
              <a:rPr lang="en-US" sz="1200" b="0" i="0" dirty="0">
                <a:solidFill>
                  <a:srgbClr val="22374E"/>
                </a:solidFill>
                <a:effectLst/>
                <a:latin typeface="Arial" panose="020B0604020202020204" pitchFamily="34" charset="0"/>
              </a:rPr>
              <a:t>discontinuity.</a:t>
            </a:r>
          </a:p>
          <a:p>
            <a:pPr marL="171450" indent="-171450">
              <a:buFont typeface="Wingdings" panose="05000000000000000000" pitchFamily="2" charset="2"/>
              <a:buChar char="ü"/>
            </a:pPr>
            <a:endParaRPr lang="en-US" sz="1200" dirty="0">
              <a:solidFill>
                <a:srgbClr val="22374E"/>
              </a:solidFill>
              <a:latin typeface="Arial" panose="020B0604020202020204" pitchFamily="34" charset="0"/>
            </a:endParaRPr>
          </a:p>
          <a:p>
            <a:pPr marL="171450" indent="-171450">
              <a:buFont typeface="Wingdings" panose="05000000000000000000" pitchFamily="2" charset="2"/>
              <a:buChar char="ü"/>
            </a:pPr>
            <a:r>
              <a:rPr lang="en-US" sz="1200" dirty="0">
                <a:solidFill>
                  <a:srgbClr val="22374E"/>
                </a:solidFill>
                <a:latin typeface="Arial" panose="020B0604020202020204" pitchFamily="34" charset="0"/>
              </a:rPr>
              <a:t>C</a:t>
            </a:r>
            <a:r>
              <a:rPr lang="en-US" sz="1200" b="0" i="0" dirty="0">
                <a:solidFill>
                  <a:srgbClr val="22374E"/>
                </a:solidFill>
                <a:effectLst/>
                <a:latin typeface="Arial" panose="020B0604020202020204" pitchFamily="34" charset="0"/>
              </a:rPr>
              <a:t>onstant DC signal maintained through the contacts under test and </a:t>
            </a:r>
            <a:r>
              <a:rPr lang="en-US" sz="1200" dirty="0">
                <a:solidFill>
                  <a:srgbClr val="22374E"/>
                </a:solidFill>
                <a:latin typeface="Arial" panose="020B0604020202020204" pitchFamily="34" charset="0"/>
              </a:rPr>
              <a:t>+ E</a:t>
            </a:r>
            <a:r>
              <a:rPr lang="en-US" sz="1200" b="0" i="0" dirty="0">
                <a:solidFill>
                  <a:srgbClr val="22374E"/>
                </a:solidFill>
                <a:effectLst/>
                <a:latin typeface="Arial" panose="020B0604020202020204" pitchFamily="34" charset="0"/>
              </a:rPr>
              <a:t>xternal resistor with magnitude significantly higher than the contacts resistance of the device under test.</a:t>
            </a:r>
            <a:br>
              <a:rPr lang="en-US" sz="1200" dirty="0"/>
            </a:br>
            <a:br>
              <a:rPr lang="en-US" sz="1200" dirty="0"/>
            </a:br>
            <a:r>
              <a:rPr lang="en-US" sz="1200" b="0" i="0" dirty="0">
                <a:solidFill>
                  <a:srgbClr val="22374E"/>
                </a:solidFill>
                <a:effectLst/>
                <a:latin typeface="Arial" panose="020B0604020202020204" pitchFamily="34" charset="0"/>
              </a:rPr>
              <a:t>Singal monitored with a digital scope with a minimum bandwidth of 1.0 GHz</a:t>
            </a:r>
          </a:p>
          <a:p>
            <a:pPr marL="171450" indent="-171450">
              <a:buFont typeface="Wingdings" panose="05000000000000000000" pitchFamily="2" charset="2"/>
              <a:buChar char="ü"/>
            </a:pPr>
            <a:endParaRPr lang="en-US" sz="1200" dirty="0">
              <a:solidFill>
                <a:srgbClr val="22374E"/>
              </a:solidFill>
              <a:latin typeface="Arial" panose="020B0604020202020204" pitchFamily="34" charset="0"/>
            </a:endParaRPr>
          </a:p>
          <a:p>
            <a:pPr marL="171450" indent="-171450">
              <a:buFont typeface="Wingdings" panose="05000000000000000000" pitchFamily="2" charset="2"/>
              <a:buChar char="ü"/>
            </a:pPr>
            <a:r>
              <a:rPr lang="en-US" sz="1200" b="0" i="0" dirty="0">
                <a:solidFill>
                  <a:srgbClr val="22374E"/>
                </a:solidFill>
                <a:effectLst/>
                <a:latin typeface="Arial" panose="020B0604020202020204" pitchFamily="34" charset="0"/>
              </a:rPr>
              <a:t>Threshold level and time period configured to be triggered if </a:t>
            </a:r>
            <a:r>
              <a:rPr lang="en-US" sz="1200" dirty="0">
                <a:solidFill>
                  <a:srgbClr val="22374E"/>
                </a:solidFill>
                <a:latin typeface="Arial" panose="020B0604020202020204" pitchFamily="34" charset="0"/>
              </a:rPr>
              <a:t>limits are exceeded. </a:t>
            </a:r>
            <a:endParaRPr lang="en-US" sz="1200" b="0" i="0" dirty="0">
              <a:solidFill>
                <a:srgbClr val="22374E"/>
              </a:solidFill>
              <a:effectLst/>
              <a:latin typeface="Arial" panose="020B0604020202020204" pitchFamily="34" charset="0"/>
            </a:endParaRPr>
          </a:p>
        </p:txBody>
      </p:sp>
      <p:sp>
        <p:nvSpPr>
          <p:cNvPr id="15" name="TextBox 14">
            <a:extLst>
              <a:ext uri="{FF2B5EF4-FFF2-40B4-BE49-F238E27FC236}">
                <a16:creationId xmlns:a16="http://schemas.microsoft.com/office/drawing/2014/main" id="{60729169-4E57-F209-9665-2E72214A012A}"/>
              </a:ext>
            </a:extLst>
          </p:cNvPr>
          <p:cNvSpPr txBox="1"/>
          <p:nvPr/>
        </p:nvSpPr>
        <p:spPr>
          <a:xfrm>
            <a:off x="7451358" y="1355817"/>
            <a:ext cx="4070082" cy="338554"/>
          </a:xfrm>
          <a:prstGeom prst="rect">
            <a:avLst/>
          </a:prstGeom>
          <a:noFill/>
        </p:spPr>
        <p:txBody>
          <a:bodyPr wrap="square">
            <a:spAutoFit/>
          </a:bodyPr>
          <a:lstStyle/>
          <a:p>
            <a:r>
              <a:rPr lang="es-ES" sz="1600" b="1" i="1" u="sng" dirty="0">
                <a:latin typeface="Arial" panose="020B0604020202020204" pitchFamily="34" charset="0"/>
              </a:rPr>
              <a:t>EUT set up &amp; </a:t>
            </a:r>
            <a:r>
              <a:rPr lang="es-ES" sz="1600" b="1" i="1" u="sng" dirty="0" err="1">
                <a:latin typeface="Arial" panose="020B0604020202020204" pitchFamily="34" charset="0"/>
              </a:rPr>
              <a:t>Measurement</a:t>
            </a:r>
            <a:r>
              <a:rPr lang="es-ES" sz="1600" b="1" i="1" u="sng" dirty="0">
                <a:latin typeface="Arial" panose="020B0604020202020204" pitchFamily="34" charset="0"/>
              </a:rPr>
              <a:t> </a:t>
            </a:r>
            <a:r>
              <a:rPr lang="es-ES" sz="1600" b="1" i="1" u="sng" dirty="0" err="1">
                <a:latin typeface="Arial" panose="020B0604020202020204" pitchFamily="34" charset="0"/>
              </a:rPr>
              <a:t>conditions</a:t>
            </a:r>
            <a:endParaRPr lang="en-US" sz="1600" b="1" i="0" u="sng" strike="noStrike" baseline="0" dirty="0">
              <a:latin typeface="Arial" panose="020B0604020202020204" pitchFamily="34" charset="0"/>
            </a:endParaRPr>
          </a:p>
        </p:txBody>
      </p:sp>
      <p:sp>
        <p:nvSpPr>
          <p:cNvPr id="17" name="Title 2">
            <a:extLst>
              <a:ext uri="{FF2B5EF4-FFF2-40B4-BE49-F238E27FC236}">
                <a16:creationId xmlns:a16="http://schemas.microsoft.com/office/drawing/2014/main" id="{1126CEFA-07A9-6CEF-7D22-DCD638118F48}"/>
              </a:ext>
            </a:extLst>
          </p:cNvPr>
          <p:cNvSpPr txBox="1">
            <a:spLocks/>
          </p:cNvSpPr>
          <p:nvPr/>
        </p:nvSpPr>
        <p:spPr>
          <a:xfrm>
            <a:off x="71438" y="166721"/>
            <a:ext cx="12009338" cy="56520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200" kern="0" dirty="0" err="1">
                <a:solidFill>
                  <a:schemeClr val="bg2">
                    <a:lumMod val="10000"/>
                  </a:schemeClr>
                </a:solidFill>
              </a:rPr>
              <a:t>Airmax</a:t>
            </a:r>
            <a:r>
              <a:rPr lang="en-GB" sz="3200" kern="0" dirty="0">
                <a:solidFill>
                  <a:schemeClr val="bg2">
                    <a:lumMod val="10000"/>
                  </a:schemeClr>
                </a:solidFill>
              </a:rPr>
              <a:t> </a:t>
            </a:r>
            <a:r>
              <a:rPr lang="en-GB" sz="3200" dirty="0">
                <a:solidFill>
                  <a:schemeClr val="tx1">
                    <a:lumMod val="75000"/>
                    <a:lumOff val="25000"/>
                  </a:schemeClr>
                </a:solidFill>
              </a:rPr>
              <a:t>(Amphenol)</a:t>
            </a:r>
            <a:r>
              <a:rPr lang="en-GB" sz="3200" kern="0" dirty="0">
                <a:solidFill>
                  <a:schemeClr val="bg2">
                    <a:lumMod val="10000"/>
                  </a:schemeClr>
                </a:solidFill>
              </a:rPr>
              <a:t>: </a:t>
            </a:r>
            <a:r>
              <a:rPr lang="en-GB" sz="2800" kern="0" dirty="0">
                <a:solidFill>
                  <a:schemeClr val="bg2">
                    <a:lumMod val="10000"/>
                  </a:schemeClr>
                </a:solidFill>
              </a:rPr>
              <a:t>Assembly &amp; Reliability Tests: Test results (IV)</a:t>
            </a:r>
            <a:endParaRPr lang="en-GB" kern="0" dirty="0"/>
          </a:p>
        </p:txBody>
      </p:sp>
    </p:spTree>
    <p:extLst>
      <p:ext uri="{BB962C8B-B14F-4D97-AF65-F5344CB8AC3E}">
        <p14:creationId xmlns:p14="http://schemas.microsoft.com/office/powerpoint/2010/main" val="3402125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5">
            <a:extLst>
              <a:ext uri="{FF2B5EF4-FFF2-40B4-BE49-F238E27FC236}">
                <a16:creationId xmlns:a16="http://schemas.microsoft.com/office/drawing/2014/main" id="{3A691374-831D-B467-CF7E-59C363B2C59A}"/>
              </a:ext>
            </a:extLst>
          </p:cNvPr>
          <p:cNvSpPr txBox="1">
            <a:spLocks/>
          </p:cNvSpPr>
          <p:nvPr/>
        </p:nvSpPr>
        <p:spPr>
          <a:xfrm>
            <a:off x="460651" y="1104599"/>
            <a:ext cx="11161454" cy="288000"/>
          </a:xfrm>
          <a:prstGeom prst="rect">
            <a:avLst/>
          </a:prstGeom>
        </p:spPr>
        <p:txBody>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a:t>4. Sine vibration test: Set up</a:t>
            </a:r>
          </a:p>
        </p:txBody>
      </p:sp>
      <p:sp>
        <p:nvSpPr>
          <p:cNvPr id="5" name="TextBox 4">
            <a:extLst>
              <a:ext uri="{FF2B5EF4-FFF2-40B4-BE49-F238E27FC236}">
                <a16:creationId xmlns:a16="http://schemas.microsoft.com/office/drawing/2014/main" id="{6F4486A9-128F-D9B8-783B-E465335E6F02}"/>
              </a:ext>
            </a:extLst>
          </p:cNvPr>
          <p:cNvSpPr txBox="1"/>
          <p:nvPr/>
        </p:nvSpPr>
        <p:spPr>
          <a:xfrm>
            <a:off x="372524" y="1612911"/>
            <a:ext cx="3480403" cy="338554"/>
          </a:xfrm>
          <a:prstGeom prst="rect">
            <a:avLst/>
          </a:prstGeom>
          <a:noFill/>
        </p:spPr>
        <p:txBody>
          <a:bodyPr wrap="square">
            <a:spAutoFit/>
          </a:bodyPr>
          <a:lstStyle/>
          <a:p>
            <a:r>
              <a:rPr lang="es-ES" sz="1600" b="1" i="1" u="sng" dirty="0">
                <a:latin typeface="Arial" panose="020B0604020202020204" pitchFamily="34" charset="0"/>
              </a:rPr>
              <a:t>Set up</a:t>
            </a:r>
            <a:endParaRPr lang="en-US" sz="1600" b="1" i="0" u="sng" strike="noStrike" baseline="0" dirty="0">
              <a:latin typeface="Arial" panose="020B0604020202020204" pitchFamily="34" charset="0"/>
            </a:endParaRPr>
          </a:p>
        </p:txBody>
      </p:sp>
      <p:grpSp>
        <p:nvGrpSpPr>
          <p:cNvPr id="6" name="Group 5">
            <a:extLst>
              <a:ext uri="{FF2B5EF4-FFF2-40B4-BE49-F238E27FC236}">
                <a16:creationId xmlns:a16="http://schemas.microsoft.com/office/drawing/2014/main" id="{92CD77F2-0A15-32A2-43F6-D1B31AA7C48A}"/>
              </a:ext>
            </a:extLst>
          </p:cNvPr>
          <p:cNvGrpSpPr>
            <a:grpSpLocks noChangeAspect="1"/>
          </p:cNvGrpSpPr>
          <p:nvPr/>
        </p:nvGrpSpPr>
        <p:grpSpPr>
          <a:xfrm>
            <a:off x="372524" y="2176365"/>
            <a:ext cx="10689130" cy="2924547"/>
            <a:chOff x="540070" y="2725089"/>
            <a:chExt cx="10106952" cy="2531546"/>
          </a:xfrm>
        </p:grpSpPr>
        <p:pic>
          <p:nvPicPr>
            <p:cNvPr id="7" name="Picture 6" descr="A machine with wires and wires&#10;&#10;AI-generated content may be incorrect.">
              <a:extLst>
                <a:ext uri="{FF2B5EF4-FFF2-40B4-BE49-F238E27FC236}">
                  <a16:creationId xmlns:a16="http://schemas.microsoft.com/office/drawing/2014/main" id="{02ABCE45-55EF-C0AD-AA44-631C3C6770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9054" y="2736635"/>
              <a:ext cx="3368984" cy="2520000"/>
            </a:xfrm>
            <a:prstGeom prst="rect">
              <a:avLst/>
            </a:prstGeom>
          </p:spPr>
        </p:pic>
        <p:pic>
          <p:nvPicPr>
            <p:cNvPr id="8" name="Picture 7" descr="A close-up of a machine&#10;&#10;AI-generated content may be incorrect.">
              <a:extLst>
                <a:ext uri="{FF2B5EF4-FFF2-40B4-BE49-F238E27FC236}">
                  <a16:creationId xmlns:a16="http://schemas.microsoft.com/office/drawing/2014/main" id="{E7F70925-BABB-AC02-FA70-C63BD6BD8D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8038" y="2725089"/>
              <a:ext cx="3368984" cy="2520000"/>
            </a:xfrm>
            <a:prstGeom prst="rect">
              <a:avLst/>
            </a:prstGeom>
          </p:spPr>
        </p:pic>
        <p:pic>
          <p:nvPicPr>
            <p:cNvPr id="9" name="Picture 8" descr="A close-up of a machine&#10;&#10;AI-generated content may be incorrect.">
              <a:extLst>
                <a:ext uri="{FF2B5EF4-FFF2-40B4-BE49-F238E27FC236}">
                  <a16:creationId xmlns:a16="http://schemas.microsoft.com/office/drawing/2014/main" id="{AA53CE61-AF3C-35BF-BDF6-2465DD7AD1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70" y="2725089"/>
              <a:ext cx="3368984" cy="2520000"/>
            </a:xfrm>
            <a:prstGeom prst="rect">
              <a:avLst/>
            </a:prstGeom>
          </p:spPr>
        </p:pic>
      </p:grpSp>
      <p:sp>
        <p:nvSpPr>
          <p:cNvPr id="11" name="Title 2">
            <a:extLst>
              <a:ext uri="{FF2B5EF4-FFF2-40B4-BE49-F238E27FC236}">
                <a16:creationId xmlns:a16="http://schemas.microsoft.com/office/drawing/2014/main" id="{A2CA399E-85FB-080C-8970-3FD437FBD38B}"/>
              </a:ext>
            </a:extLst>
          </p:cNvPr>
          <p:cNvSpPr txBox="1">
            <a:spLocks/>
          </p:cNvSpPr>
          <p:nvPr/>
        </p:nvSpPr>
        <p:spPr>
          <a:xfrm>
            <a:off x="71438" y="166721"/>
            <a:ext cx="12009338" cy="56520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200" kern="0" dirty="0" err="1">
                <a:solidFill>
                  <a:schemeClr val="bg2">
                    <a:lumMod val="10000"/>
                  </a:schemeClr>
                </a:solidFill>
              </a:rPr>
              <a:t>Airmax</a:t>
            </a:r>
            <a:r>
              <a:rPr lang="en-GB" sz="3200" kern="0" dirty="0">
                <a:solidFill>
                  <a:schemeClr val="bg2">
                    <a:lumMod val="10000"/>
                  </a:schemeClr>
                </a:solidFill>
              </a:rPr>
              <a:t> </a:t>
            </a:r>
            <a:r>
              <a:rPr lang="en-GB" sz="3200" dirty="0">
                <a:solidFill>
                  <a:schemeClr val="tx1">
                    <a:lumMod val="75000"/>
                    <a:lumOff val="25000"/>
                  </a:schemeClr>
                </a:solidFill>
              </a:rPr>
              <a:t>(Amphenol)</a:t>
            </a:r>
            <a:r>
              <a:rPr lang="en-GB" sz="3200" kern="0" dirty="0">
                <a:solidFill>
                  <a:schemeClr val="bg2">
                    <a:lumMod val="10000"/>
                  </a:schemeClr>
                </a:solidFill>
              </a:rPr>
              <a:t>: </a:t>
            </a:r>
            <a:r>
              <a:rPr lang="en-GB" sz="2800" kern="0" dirty="0">
                <a:solidFill>
                  <a:schemeClr val="bg2">
                    <a:lumMod val="10000"/>
                  </a:schemeClr>
                </a:solidFill>
              </a:rPr>
              <a:t>Assembly &amp; Reliability Tests: Test results (V)</a:t>
            </a:r>
            <a:endParaRPr lang="en-GB" kern="0" dirty="0"/>
          </a:p>
        </p:txBody>
      </p:sp>
    </p:spTree>
    <p:extLst>
      <p:ext uri="{BB962C8B-B14F-4D97-AF65-F5344CB8AC3E}">
        <p14:creationId xmlns:p14="http://schemas.microsoft.com/office/powerpoint/2010/main" val="2369663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5">
            <a:extLst>
              <a:ext uri="{FF2B5EF4-FFF2-40B4-BE49-F238E27FC236}">
                <a16:creationId xmlns:a16="http://schemas.microsoft.com/office/drawing/2014/main" id="{3F803765-7232-70A0-21E9-B3DF6E35BFDF}"/>
              </a:ext>
            </a:extLst>
          </p:cNvPr>
          <p:cNvSpPr txBox="1">
            <a:spLocks/>
          </p:cNvSpPr>
          <p:nvPr/>
        </p:nvSpPr>
        <p:spPr>
          <a:xfrm>
            <a:off x="460651" y="862144"/>
            <a:ext cx="11161454" cy="288000"/>
          </a:xfrm>
          <a:prstGeom prst="rect">
            <a:avLst/>
          </a:prstGeom>
        </p:spPr>
        <p:txBody>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t>4. Sine vibration test: Vibration conditions check (empty tooling)</a:t>
            </a:r>
          </a:p>
        </p:txBody>
      </p:sp>
      <p:sp>
        <p:nvSpPr>
          <p:cNvPr id="5" name="TextBox 4">
            <a:extLst>
              <a:ext uri="{FF2B5EF4-FFF2-40B4-BE49-F238E27FC236}">
                <a16:creationId xmlns:a16="http://schemas.microsoft.com/office/drawing/2014/main" id="{C043D4FD-CA37-7854-3B5C-5D295A1C5571}"/>
              </a:ext>
            </a:extLst>
          </p:cNvPr>
          <p:cNvSpPr txBox="1"/>
          <p:nvPr/>
        </p:nvSpPr>
        <p:spPr>
          <a:xfrm>
            <a:off x="273838" y="1228705"/>
            <a:ext cx="8378186" cy="338554"/>
          </a:xfrm>
          <a:prstGeom prst="rect">
            <a:avLst/>
          </a:prstGeom>
          <a:noFill/>
        </p:spPr>
        <p:txBody>
          <a:bodyPr wrap="square">
            <a:spAutoFit/>
          </a:bodyPr>
          <a:lstStyle/>
          <a:p>
            <a:r>
              <a:rPr lang="es-ES" sz="1600" b="1" i="1" u="sng" strike="noStrike" baseline="0" dirty="0" err="1">
                <a:latin typeface="Arial" panose="020B0604020202020204" pitchFamily="34" charset="0"/>
              </a:rPr>
              <a:t>Vibration</a:t>
            </a:r>
            <a:r>
              <a:rPr lang="es-ES" sz="1600" b="1" i="1" u="sng" strike="noStrike" baseline="0" dirty="0">
                <a:latin typeface="Arial" panose="020B0604020202020204" pitchFamily="34" charset="0"/>
              </a:rPr>
              <a:t> </a:t>
            </a:r>
            <a:r>
              <a:rPr lang="es-ES" sz="1600" b="1" i="1" u="sng" strike="noStrike" baseline="0" dirty="0" err="1">
                <a:latin typeface="Arial" panose="020B0604020202020204" pitchFamily="34" charset="0"/>
              </a:rPr>
              <a:t>conditions</a:t>
            </a:r>
            <a:r>
              <a:rPr lang="es-ES" sz="1600" b="1" i="1" u="sng" strike="noStrike" baseline="0" dirty="0">
                <a:latin typeface="Arial" panose="020B0604020202020204" pitchFamily="34" charset="0"/>
              </a:rPr>
              <a:t> </a:t>
            </a:r>
            <a:r>
              <a:rPr lang="es-ES" sz="1600" b="1" i="1" u="sng" strike="noStrike" baseline="0" dirty="0" err="1">
                <a:latin typeface="Arial" panose="020B0604020202020204" pitchFamily="34" charset="0"/>
              </a:rPr>
              <a:t>check</a:t>
            </a:r>
            <a:r>
              <a:rPr lang="es-ES" sz="1600" b="1" i="1" u="sng" strike="noStrike" baseline="0" dirty="0">
                <a:latin typeface="Arial" panose="020B0604020202020204" pitchFamily="34" charset="0"/>
              </a:rPr>
              <a:t> (</a:t>
            </a:r>
            <a:r>
              <a:rPr lang="es-ES" sz="1600" b="1" i="1" u="sng" strike="noStrike" baseline="0" dirty="0" err="1">
                <a:latin typeface="Arial" panose="020B0604020202020204" pitchFamily="34" charset="0"/>
              </a:rPr>
              <a:t>empty</a:t>
            </a:r>
            <a:r>
              <a:rPr lang="es-ES" sz="1600" b="1" i="1" u="sng" strike="noStrike" baseline="0" dirty="0">
                <a:latin typeface="Arial" panose="020B0604020202020204" pitchFamily="34" charset="0"/>
              </a:rPr>
              <a:t> </a:t>
            </a:r>
            <a:r>
              <a:rPr lang="es-ES" sz="1600" b="1" i="1" u="sng" strike="noStrike" baseline="0" dirty="0" err="1">
                <a:latin typeface="Arial" panose="020B0604020202020204" pitchFamily="34" charset="0"/>
              </a:rPr>
              <a:t>tool</a:t>
            </a:r>
            <a:r>
              <a:rPr lang="es-ES" sz="1600" b="1" i="1" u="sng" dirty="0" err="1">
                <a:latin typeface="Arial" panose="020B0604020202020204" pitchFamily="34" charset="0"/>
              </a:rPr>
              <a:t>ing</a:t>
            </a:r>
            <a:r>
              <a:rPr lang="es-ES" sz="1600" b="1" i="1" u="sng" dirty="0">
                <a:latin typeface="Arial" panose="020B0604020202020204" pitchFamily="34" charset="0"/>
              </a:rPr>
              <a:t>)</a:t>
            </a:r>
            <a:endParaRPr lang="en-US" sz="1600" b="1" i="0" u="sng" strike="noStrike" baseline="0" dirty="0">
              <a:latin typeface="Arial" panose="020B0604020202020204" pitchFamily="34" charset="0"/>
            </a:endParaRPr>
          </a:p>
        </p:txBody>
      </p:sp>
      <p:pic>
        <p:nvPicPr>
          <p:cNvPr id="6" name="Picture 5">
            <a:extLst>
              <a:ext uri="{FF2B5EF4-FFF2-40B4-BE49-F238E27FC236}">
                <a16:creationId xmlns:a16="http://schemas.microsoft.com/office/drawing/2014/main" id="{639F9147-AEB1-7471-09D0-CE3D9F4789AC}"/>
              </a:ext>
            </a:extLst>
          </p:cNvPr>
          <p:cNvPicPr>
            <a:picLocks noChangeAspect="1"/>
          </p:cNvPicPr>
          <p:nvPr/>
        </p:nvPicPr>
        <p:blipFill>
          <a:blip r:embed="rId2"/>
          <a:stretch>
            <a:fillRect/>
          </a:stretch>
        </p:blipFill>
        <p:spPr>
          <a:xfrm>
            <a:off x="1709156" y="1645820"/>
            <a:ext cx="8323468" cy="4267243"/>
          </a:xfrm>
          <a:prstGeom prst="rect">
            <a:avLst/>
          </a:prstGeom>
        </p:spPr>
      </p:pic>
      <p:sp>
        <p:nvSpPr>
          <p:cNvPr id="9" name="Title 2">
            <a:extLst>
              <a:ext uri="{FF2B5EF4-FFF2-40B4-BE49-F238E27FC236}">
                <a16:creationId xmlns:a16="http://schemas.microsoft.com/office/drawing/2014/main" id="{146C5F87-EECB-D7C7-E3B7-207D0FCF6574}"/>
              </a:ext>
            </a:extLst>
          </p:cNvPr>
          <p:cNvSpPr txBox="1">
            <a:spLocks/>
          </p:cNvSpPr>
          <p:nvPr/>
        </p:nvSpPr>
        <p:spPr>
          <a:xfrm>
            <a:off x="71438" y="166721"/>
            <a:ext cx="12009338" cy="56520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200" kern="0" dirty="0" err="1">
                <a:solidFill>
                  <a:schemeClr val="bg2">
                    <a:lumMod val="10000"/>
                  </a:schemeClr>
                </a:solidFill>
              </a:rPr>
              <a:t>Airmax</a:t>
            </a:r>
            <a:r>
              <a:rPr lang="en-GB" sz="3200" kern="0" dirty="0">
                <a:solidFill>
                  <a:schemeClr val="bg2">
                    <a:lumMod val="10000"/>
                  </a:schemeClr>
                </a:solidFill>
              </a:rPr>
              <a:t> </a:t>
            </a:r>
            <a:r>
              <a:rPr lang="en-GB" sz="3200" dirty="0">
                <a:solidFill>
                  <a:schemeClr val="tx1">
                    <a:lumMod val="75000"/>
                    <a:lumOff val="25000"/>
                  </a:schemeClr>
                </a:solidFill>
              </a:rPr>
              <a:t>(Amphenol)</a:t>
            </a:r>
            <a:r>
              <a:rPr lang="en-GB" sz="3200" kern="0" dirty="0">
                <a:solidFill>
                  <a:schemeClr val="bg2">
                    <a:lumMod val="10000"/>
                  </a:schemeClr>
                </a:solidFill>
              </a:rPr>
              <a:t>: </a:t>
            </a:r>
            <a:r>
              <a:rPr lang="en-GB" sz="2800" kern="0" dirty="0">
                <a:solidFill>
                  <a:schemeClr val="bg2">
                    <a:lumMod val="10000"/>
                  </a:schemeClr>
                </a:solidFill>
              </a:rPr>
              <a:t>Assembly &amp; Reliability Tests: Test results (VI)</a:t>
            </a:r>
            <a:endParaRPr lang="en-GB" kern="0" dirty="0"/>
          </a:p>
        </p:txBody>
      </p:sp>
    </p:spTree>
    <p:extLst>
      <p:ext uri="{BB962C8B-B14F-4D97-AF65-F5344CB8AC3E}">
        <p14:creationId xmlns:p14="http://schemas.microsoft.com/office/powerpoint/2010/main" val="2421548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03BB4-A51E-B0D5-8216-7FCB98F93756}"/>
            </a:ext>
          </a:extLst>
        </p:cNvPr>
        <p:cNvGrpSpPr/>
        <p:nvPr/>
      </p:nvGrpSpPr>
      <p:grpSpPr>
        <a:xfrm>
          <a:off x="0" y="0"/>
          <a:ext cx="0" cy="0"/>
          <a:chOff x="0" y="0"/>
          <a:chExt cx="0" cy="0"/>
        </a:xfrm>
      </p:grpSpPr>
      <p:sp>
        <p:nvSpPr>
          <p:cNvPr id="4" name="Marcador de texto 5">
            <a:extLst>
              <a:ext uri="{FF2B5EF4-FFF2-40B4-BE49-F238E27FC236}">
                <a16:creationId xmlns:a16="http://schemas.microsoft.com/office/drawing/2014/main" id="{8C3D0C28-D3C5-192D-FD10-53335965B667}"/>
              </a:ext>
            </a:extLst>
          </p:cNvPr>
          <p:cNvSpPr txBox="1">
            <a:spLocks/>
          </p:cNvSpPr>
          <p:nvPr/>
        </p:nvSpPr>
        <p:spPr>
          <a:xfrm>
            <a:off x="460651" y="862144"/>
            <a:ext cx="11161454" cy="288000"/>
          </a:xfrm>
          <a:prstGeom prst="rect">
            <a:avLst/>
          </a:prstGeom>
        </p:spPr>
        <p:txBody>
          <a:bodyPr/>
          <a:lst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pPr eaLnBrk="1" fontAlgn="t" hangingPunct="1"/>
            <a:r>
              <a:rPr lang="en-US" altLang="en-US" b="1" dirty="0">
                <a:solidFill>
                  <a:schemeClr val="tx1"/>
                </a:solidFill>
              </a:rPr>
              <a:t>Next steps: </a:t>
            </a:r>
            <a:endParaRPr lang="en-GB" dirty="0">
              <a:solidFill>
                <a:schemeClr val="tx1"/>
              </a:solidFill>
            </a:endParaRPr>
          </a:p>
          <a:p>
            <a:pPr marL="1067076" lvl="1" indent="-285750" eaLnBrk="1" fontAlgn="t" hangingPunct="1">
              <a:buFont typeface="Arial" panose="020B0604020202020204" pitchFamily="34" charset="0"/>
              <a:buChar char="•"/>
            </a:pPr>
            <a:r>
              <a:rPr lang="en-US" altLang="en-US" dirty="0">
                <a:solidFill>
                  <a:schemeClr val="tx1"/>
                </a:solidFill>
              </a:rPr>
              <a:t>S-parameters measurements and life test</a:t>
            </a:r>
            <a:endParaRPr lang="en-GB" dirty="0">
              <a:solidFill>
                <a:schemeClr val="tx1"/>
              </a:solidFill>
            </a:endParaRPr>
          </a:p>
          <a:p>
            <a:pPr marL="1067076" lvl="1" indent="-285750" eaLnBrk="1" fontAlgn="t" hangingPunct="1">
              <a:buFont typeface="Arial" panose="020B0604020202020204" pitchFamily="34" charset="0"/>
              <a:buChar char="•"/>
            </a:pPr>
            <a:r>
              <a:rPr lang="en-US" altLang="en-US" dirty="0">
                <a:solidFill>
                  <a:schemeClr val="tx1"/>
                </a:solidFill>
              </a:rPr>
              <a:t>Finish mechanical testing (random vibration, mechanical shock)</a:t>
            </a:r>
          </a:p>
          <a:p>
            <a:pPr marL="1067076" lvl="1" indent="-285750" eaLnBrk="1" fontAlgn="t" hangingPunct="1">
              <a:buFont typeface="Arial" panose="020B0604020202020204" pitchFamily="34" charset="0"/>
              <a:buChar char="•"/>
            </a:pPr>
            <a:r>
              <a:rPr lang="en-US" altLang="en-US" dirty="0">
                <a:solidFill>
                  <a:schemeClr val="tx1"/>
                </a:solidFill>
              </a:rPr>
              <a:t>Perform thermal shock testing</a:t>
            </a:r>
          </a:p>
          <a:p>
            <a:pPr marL="1067076" lvl="1" indent="-285750" eaLnBrk="1" fontAlgn="t" hangingPunct="1">
              <a:buFont typeface="Arial" panose="020B0604020202020204" pitchFamily="34" charset="0"/>
              <a:buChar char="•"/>
            </a:pPr>
            <a:r>
              <a:rPr lang="en-US" altLang="en-US" dirty="0">
                <a:solidFill>
                  <a:schemeClr val="tx1"/>
                </a:solidFill>
              </a:rPr>
              <a:t>Mating &amp; de-mating (endurance) test flow</a:t>
            </a:r>
          </a:p>
          <a:p>
            <a:pPr marL="1067076" lvl="1" indent="-285750" eaLnBrk="1" fontAlgn="t" hangingPunct="1">
              <a:buFont typeface="Arial" panose="020B0604020202020204" pitchFamily="34" charset="0"/>
              <a:buChar char="•"/>
            </a:pPr>
            <a:endParaRPr lang="en-US" altLang="en-US" b="1" dirty="0">
              <a:solidFill>
                <a:schemeClr val="tx1"/>
              </a:solidFill>
            </a:endParaRPr>
          </a:p>
          <a:p>
            <a:pPr lvl="1" eaLnBrk="1" fontAlgn="t" hangingPunct="1"/>
            <a:endParaRPr lang="en-US" altLang="en-US" b="1" dirty="0">
              <a:solidFill>
                <a:schemeClr val="tx1"/>
              </a:solidFill>
            </a:endParaRPr>
          </a:p>
        </p:txBody>
      </p:sp>
      <p:sp>
        <p:nvSpPr>
          <p:cNvPr id="9" name="Title 2">
            <a:extLst>
              <a:ext uri="{FF2B5EF4-FFF2-40B4-BE49-F238E27FC236}">
                <a16:creationId xmlns:a16="http://schemas.microsoft.com/office/drawing/2014/main" id="{AB783D8B-3876-07C2-17BF-B4388F5E685E}"/>
              </a:ext>
            </a:extLst>
          </p:cNvPr>
          <p:cNvSpPr txBox="1">
            <a:spLocks/>
          </p:cNvSpPr>
          <p:nvPr/>
        </p:nvSpPr>
        <p:spPr>
          <a:xfrm>
            <a:off x="71438" y="166721"/>
            <a:ext cx="12009338" cy="56520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3200" kern="0" dirty="0" err="1">
                <a:solidFill>
                  <a:schemeClr val="bg2">
                    <a:lumMod val="10000"/>
                  </a:schemeClr>
                </a:solidFill>
              </a:rPr>
              <a:t>Airmax</a:t>
            </a:r>
            <a:r>
              <a:rPr lang="en-GB" sz="3200" kern="0" dirty="0">
                <a:solidFill>
                  <a:schemeClr val="bg2">
                    <a:lumMod val="10000"/>
                  </a:schemeClr>
                </a:solidFill>
              </a:rPr>
              <a:t> </a:t>
            </a:r>
            <a:r>
              <a:rPr lang="en-GB" sz="3200" dirty="0">
                <a:solidFill>
                  <a:schemeClr val="tx1">
                    <a:lumMod val="75000"/>
                    <a:lumOff val="25000"/>
                  </a:schemeClr>
                </a:solidFill>
              </a:rPr>
              <a:t>(Amphenol)</a:t>
            </a:r>
            <a:r>
              <a:rPr lang="en-GB" sz="3200" kern="0" dirty="0">
                <a:solidFill>
                  <a:schemeClr val="bg2">
                    <a:lumMod val="10000"/>
                  </a:schemeClr>
                </a:solidFill>
              </a:rPr>
              <a:t>: </a:t>
            </a:r>
            <a:r>
              <a:rPr lang="en-GB" sz="2800" kern="0" dirty="0">
                <a:solidFill>
                  <a:schemeClr val="bg2">
                    <a:lumMod val="10000"/>
                  </a:schemeClr>
                </a:solidFill>
              </a:rPr>
              <a:t>Assembly &amp; Reliability Tests: Next steps</a:t>
            </a:r>
            <a:endParaRPr lang="en-GB" kern="0" dirty="0"/>
          </a:p>
        </p:txBody>
      </p:sp>
      <p:pic>
        <p:nvPicPr>
          <p:cNvPr id="2" name="Image 6">
            <a:extLst>
              <a:ext uri="{FF2B5EF4-FFF2-40B4-BE49-F238E27FC236}">
                <a16:creationId xmlns:a16="http://schemas.microsoft.com/office/drawing/2014/main" id="{2D6CBFFE-7F2B-ED51-E294-5FA377983D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00" y="2864028"/>
            <a:ext cx="4051883" cy="2664813"/>
          </a:xfrm>
          <a:prstGeom prst="rect">
            <a:avLst/>
          </a:prstGeom>
        </p:spPr>
      </p:pic>
      <p:pic>
        <p:nvPicPr>
          <p:cNvPr id="3" name="Picture 2">
            <a:extLst>
              <a:ext uri="{FF2B5EF4-FFF2-40B4-BE49-F238E27FC236}">
                <a16:creationId xmlns:a16="http://schemas.microsoft.com/office/drawing/2014/main" id="{322E4592-E3FD-F242-654B-908E4EA599DA}"/>
              </a:ext>
            </a:extLst>
          </p:cNvPr>
          <p:cNvPicPr>
            <a:picLocks noChangeAspect="1"/>
          </p:cNvPicPr>
          <p:nvPr/>
        </p:nvPicPr>
        <p:blipFill>
          <a:blip r:embed="rId3"/>
          <a:stretch>
            <a:fillRect/>
          </a:stretch>
        </p:blipFill>
        <p:spPr>
          <a:xfrm>
            <a:off x="4747955" y="3102811"/>
            <a:ext cx="4248407" cy="1845426"/>
          </a:xfrm>
          <a:prstGeom prst="rect">
            <a:avLst/>
          </a:prstGeom>
        </p:spPr>
      </p:pic>
      <p:pic>
        <p:nvPicPr>
          <p:cNvPr id="7" name="Picture 6">
            <a:extLst>
              <a:ext uri="{FF2B5EF4-FFF2-40B4-BE49-F238E27FC236}">
                <a16:creationId xmlns:a16="http://schemas.microsoft.com/office/drawing/2014/main" id="{D015BD21-B442-3FF4-A44D-D409884846E6}"/>
              </a:ext>
            </a:extLst>
          </p:cNvPr>
          <p:cNvPicPr>
            <a:picLocks noChangeAspect="1"/>
          </p:cNvPicPr>
          <p:nvPr/>
        </p:nvPicPr>
        <p:blipFill>
          <a:blip r:embed="rId4"/>
          <a:stretch>
            <a:fillRect/>
          </a:stretch>
        </p:blipFill>
        <p:spPr>
          <a:xfrm>
            <a:off x="8953046" y="3000375"/>
            <a:ext cx="3229007" cy="2028945"/>
          </a:xfrm>
          <a:prstGeom prst="rect">
            <a:avLst/>
          </a:prstGeom>
        </p:spPr>
      </p:pic>
      <p:sp>
        <p:nvSpPr>
          <p:cNvPr id="11" name="TextBox 10">
            <a:extLst>
              <a:ext uri="{FF2B5EF4-FFF2-40B4-BE49-F238E27FC236}">
                <a16:creationId xmlns:a16="http://schemas.microsoft.com/office/drawing/2014/main" id="{5320B04B-3CDC-16B7-3648-263F27036CB0}"/>
              </a:ext>
            </a:extLst>
          </p:cNvPr>
          <p:cNvSpPr txBox="1"/>
          <p:nvPr/>
        </p:nvSpPr>
        <p:spPr>
          <a:xfrm>
            <a:off x="247085" y="5645574"/>
            <a:ext cx="4557712" cy="369332"/>
          </a:xfrm>
          <a:prstGeom prst="rect">
            <a:avLst/>
          </a:prstGeom>
          <a:noFill/>
        </p:spPr>
        <p:txBody>
          <a:bodyPr wrap="square" rtlCol="0">
            <a:spAutoFit/>
          </a:bodyPr>
          <a:lstStyle/>
          <a:p>
            <a:r>
              <a:rPr lang="es-ES" dirty="0" err="1"/>
              <a:t>Hyperbits</a:t>
            </a:r>
            <a:r>
              <a:rPr lang="es-ES" dirty="0"/>
              <a:t> (Performance </a:t>
            </a:r>
            <a:r>
              <a:rPr lang="es-ES" dirty="0" err="1"/>
              <a:t>Interconnect</a:t>
            </a:r>
            <a:r>
              <a:rPr lang="es-ES" dirty="0"/>
              <a:t>)</a:t>
            </a:r>
            <a:endParaRPr lang="en-GB" dirty="0"/>
          </a:p>
        </p:txBody>
      </p:sp>
      <p:sp>
        <p:nvSpPr>
          <p:cNvPr id="13" name="TextBox 12">
            <a:extLst>
              <a:ext uri="{FF2B5EF4-FFF2-40B4-BE49-F238E27FC236}">
                <a16:creationId xmlns:a16="http://schemas.microsoft.com/office/drawing/2014/main" id="{767AFCCB-93EE-1A4C-A758-571D6411EECA}"/>
              </a:ext>
            </a:extLst>
          </p:cNvPr>
          <p:cNvSpPr txBox="1"/>
          <p:nvPr/>
        </p:nvSpPr>
        <p:spPr>
          <a:xfrm>
            <a:off x="7136349" y="5528841"/>
            <a:ext cx="3379251" cy="369332"/>
          </a:xfrm>
          <a:prstGeom prst="rect">
            <a:avLst/>
          </a:prstGeom>
          <a:noFill/>
        </p:spPr>
        <p:txBody>
          <a:bodyPr wrap="square" rtlCol="0">
            <a:spAutoFit/>
          </a:bodyPr>
          <a:lstStyle/>
          <a:p>
            <a:r>
              <a:rPr lang="es-ES" dirty="0"/>
              <a:t>AIRMAX VS (</a:t>
            </a:r>
            <a:r>
              <a:rPr lang="es-ES" dirty="0" err="1"/>
              <a:t>Amphenol</a:t>
            </a:r>
            <a:r>
              <a:rPr lang="es-ES" dirty="0"/>
              <a:t>)</a:t>
            </a:r>
            <a:endParaRPr lang="en-GB" dirty="0"/>
          </a:p>
        </p:txBody>
      </p:sp>
    </p:spTree>
    <p:extLst>
      <p:ext uri="{BB962C8B-B14F-4D97-AF65-F5344CB8AC3E}">
        <p14:creationId xmlns:p14="http://schemas.microsoft.com/office/powerpoint/2010/main" val="2434229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F362C-BD38-1819-39BE-C86E9305FE9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E6A7F0-F380-A25F-3EF7-3D73C4714941}"/>
              </a:ext>
            </a:extLst>
          </p:cNvPr>
          <p:cNvSpPr>
            <a:spLocks noGrp="1"/>
          </p:cNvSpPr>
          <p:nvPr>
            <p:ph idx="1"/>
          </p:nvPr>
        </p:nvSpPr>
        <p:spPr/>
        <p:txBody>
          <a:bodyPr/>
          <a:lstStyle/>
          <a:p>
            <a:r>
              <a:rPr lang="en-GB" altLang="en-US" sz="3200" dirty="0">
                <a:solidFill>
                  <a:schemeClr val="bg2">
                    <a:lumMod val="10000"/>
                  </a:schemeClr>
                </a:solidFill>
                <a:latin typeface="Century Gothic" panose="020B0502020202020204" pitchFamily="34" charset="0"/>
              </a:rPr>
              <a:t>Background &amp; Rationale</a:t>
            </a:r>
          </a:p>
          <a:p>
            <a:endParaRPr lang="en-GB" sz="2000" dirty="0">
              <a:solidFill>
                <a:schemeClr val="bg2">
                  <a:lumMod val="75000"/>
                </a:schemeClr>
              </a:solidFill>
              <a:latin typeface="Century Gothic" panose="020B0502020202020204" pitchFamily="34" charset="0"/>
            </a:endParaRPr>
          </a:p>
          <a:p>
            <a:r>
              <a:rPr lang="en-GB" altLang="en-US" sz="3200" dirty="0">
                <a:solidFill>
                  <a:schemeClr val="bg2">
                    <a:lumMod val="10000"/>
                  </a:schemeClr>
                </a:solidFill>
                <a:latin typeface="Century Gothic" panose="020B0502020202020204" pitchFamily="34" charset="0"/>
              </a:rPr>
              <a:t>Specification &amp; Challenges</a:t>
            </a:r>
          </a:p>
          <a:p>
            <a:endParaRPr lang="en-GB" sz="2000" dirty="0">
              <a:solidFill>
                <a:schemeClr val="bg2">
                  <a:lumMod val="75000"/>
                </a:schemeClr>
              </a:solidFill>
              <a:latin typeface="Century Gothic" panose="020B0502020202020204" pitchFamily="34" charset="0"/>
            </a:endParaRPr>
          </a:p>
          <a:p>
            <a:r>
              <a:rPr lang="en-GB" altLang="en-US" sz="3200" b="1" dirty="0">
                <a:solidFill>
                  <a:schemeClr val="bg2">
                    <a:lumMod val="10000"/>
                  </a:schemeClr>
                </a:solidFill>
                <a:latin typeface="Century Gothic" panose="020B0502020202020204" pitchFamily="34" charset="0"/>
              </a:rPr>
              <a:t>On-going Activities (II)</a:t>
            </a:r>
            <a:endParaRPr lang="en-GB" altLang="en-US" sz="3600" b="1" dirty="0">
              <a:solidFill>
                <a:schemeClr val="bg2">
                  <a:lumMod val="10000"/>
                </a:schemeClr>
              </a:solidFill>
              <a:latin typeface="Century Gothic" panose="020B0502020202020204" pitchFamily="34" charset="0"/>
            </a:endParaRPr>
          </a:p>
          <a:p>
            <a:r>
              <a:rPr lang="en-GB" sz="2000" b="1" dirty="0">
                <a:solidFill>
                  <a:schemeClr val="bg2">
                    <a:lumMod val="10000"/>
                  </a:schemeClr>
                </a:solidFill>
              </a:rPr>
              <a:t>ARTES</a:t>
            </a:r>
            <a:r>
              <a:rPr lang="en-GB" sz="2000" dirty="0">
                <a:solidFill>
                  <a:schemeClr val="bg2">
                    <a:lumMod val="10000"/>
                  </a:schemeClr>
                </a:solidFill>
              </a:rPr>
              <a:t>: Board to Board Interconnections for High Data Rate applications (AXON’ cable)</a:t>
            </a:r>
          </a:p>
          <a:p>
            <a:endParaRPr lang="en-GB" sz="2000" dirty="0">
              <a:solidFill>
                <a:schemeClr val="bg2">
                  <a:lumMod val="75000"/>
                </a:schemeClr>
              </a:solidFill>
              <a:latin typeface="Century Gothic" panose="020B0502020202020204" pitchFamily="34" charset="0"/>
            </a:endParaRPr>
          </a:p>
          <a:p>
            <a:r>
              <a:rPr lang="en-GB" sz="3200" dirty="0">
                <a:solidFill>
                  <a:schemeClr val="bg2">
                    <a:lumMod val="10000"/>
                  </a:schemeClr>
                </a:solidFill>
                <a:latin typeface="Century Gothic" panose="020B0502020202020204" pitchFamily="34" charset="0"/>
              </a:rPr>
              <a:t>Conclusion</a:t>
            </a:r>
          </a:p>
          <a:p>
            <a:endParaRPr lang="en-US" dirty="0"/>
          </a:p>
        </p:txBody>
      </p:sp>
    </p:spTree>
    <p:extLst>
      <p:ext uri="{BB962C8B-B14F-4D97-AF65-F5344CB8AC3E}">
        <p14:creationId xmlns:p14="http://schemas.microsoft.com/office/powerpoint/2010/main" val="2408156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F7FFC-5501-3AE3-5F15-509DA35CA8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8BC752-7277-A8F8-509B-22613AC25A8E}"/>
              </a:ext>
            </a:extLst>
          </p:cNvPr>
          <p:cNvSpPr>
            <a:spLocks noGrp="1"/>
          </p:cNvSpPr>
          <p:nvPr>
            <p:ph type="title"/>
          </p:nvPr>
        </p:nvSpPr>
        <p:spPr>
          <a:xfrm>
            <a:off x="93963" y="215117"/>
            <a:ext cx="12185550" cy="565200"/>
          </a:xfrm>
        </p:spPr>
        <p:txBody>
          <a:bodyPr/>
          <a:lstStyle/>
          <a:p>
            <a:pPr algn="l"/>
            <a:r>
              <a:rPr lang="en-GB" dirty="0"/>
              <a:t>Board to Board Interconnections for High Data Rate applications</a:t>
            </a:r>
          </a:p>
        </p:txBody>
      </p:sp>
      <p:graphicFrame>
        <p:nvGraphicFramePr>
          <p:cNvPr id="4" name="Content Placeholder 3">
            <a:extLst>
              <a:ext uri="{FF2B5EF4-FFF2-40B4-BE49-F238E27FC236}">
                <a16:creationId xmlns:a16="http://schemas.microsoft.com/office/drawing/2014/main" id="{7A3D661F-CC49-A10B-83FC-746937F655F5}"/>
              </a:ext>
            </a:extLst>
          </p:cNvPr>
          <p:cNvGraphicFramePr>
            <a:graphicFrameLocks noGrp="1"/>
          </p:cNvGraphicFramePr>
          <p:nvPr>
            <p:ph idx="1"/>
            <p:extLst>
              <p:ext uri="{D42A27DB-BD31-4B8C-83A1-F6EECF244321}">
                <p14:modId xmlns:p14="http://schemas.microsoft.com/office/powerpoint/2010/main" val="2619134844"/>
              </p:ext>
            </p:extLst>
          </p:nvPr>
        </p:nvGraphicFramePr>
        <p:xfrm>
          <a:off x="134022" y="944421"/>
          <a:ext cx="9343345" cy="5097800"/>
        </p:xfrm>
        <a:graphic>
          <a:graphicData uri="http://schemas.openxmlformats.org/drawingml/2006/table">
            <a:tbl>
              <a:tblPr firstRow="1" bandRow="1">
                <a:tableStyleId>{5C22544A-7EE6-4342-B048-85BDC9FD1C3A}</a:tableStyleId>
              </a:tblPr>
              <a:tblGrid>
                <a:gridCol w="1520451">
                  <a:extLst>
                    <a:ext uri="{9D8B030D-6E8A-4147-A177-3AD203B41FA5}">
                      <a16:colId xmlns:a16="http://schemas.microsoft.com/office/drawing/2014/main" val="4199879150"/>
                    </a:ext>
                  </a:extLst>
                </a:gridCol>
                <a:gridCol w="1593996">
                  <a:extLst>
                    <a:ext uri="{9D8B030D-6E8A-4147-A177-3AD203B41FA5}">
                      <a16:colId xmlns:a16="http://schemas.microsoft.com/office/drawing/2014/main" val="3492403349"/>
                    </a:ext>
                  </a:extLst>
                </a:gridCol>
                <a:gridCol w="1297781">
                  <a:extLst>
                    <a:ext uri="{9D8B030D-6E8A-4147-A177-3AD203B41FA5}">
                      <a16:colId xmlns:a16="http://schemas.microsoft.com/office/drawing/2014/main" val="2129516266"/>
                    </a:ext>
                  </a:extLst>
                </a:gridCol>
                <a:gridCol w="259445">
                  <a:extLst>
                    <a:ext uri="{9D8B030D-6E8A-4147-A177-3AD203B41FA5}">
                      <a16:colId xmlns:a16="http://schemas.microsoft.com/office/drawing/2014/main" val="1110105356"/>
                    </a:ext>
                  </a:extLst>
                </a:gridCol>
                <a:gridCol w="1367924">
                  <a:extLst>
                    <a:ext uri="{9D8B030D-6E8A-4147-A177-3AD203B41FA5}">
                      <a16:colId xmlns:a16="http://schemas.microsoft.com/office/drawing/2014/main" val="1667225324"/>
                    </a:ext>
                  </a:extLst>
                </a:gridCol>
                <a:gridCol w="2272043">
                  <a:extLst>
                    <a:ext uri="{9D8B030D-6E8A-4147-A177-3AD203B41FA5}">
                      <a16:colId xmlns:a16="http://schemas.microsoft.com/office/drawing/2014/main" val="1729979538"/>
                    </a:ext>
                  </a:extLst>
                </a:gridCol>
                <a:gridCol w="1031705">
                  <a:extLst>
                    <a:ext uri="{9D8B030D-6E8A-4147-A177-3AD203B41FA5}">
                      <a16:colId xmlns:a16="http://schemas.microsoft.com/office/drawing/2014/main" val="2503367483"/>
                    </a:ext>
                  </a:extLst>
                </a:gridCol>
              </a:tblGrid>
              <a:tr h="390842">
                <a:tc gridSpan="5">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Verdana" panose="020B0604030504040204" pitchFamily="34" charset="0"/>
                          <a:ea typeface="Verdana" panose="020B0604030504040204" pitchFamily="34" charset="0"/>
                          <a:cs typeface="+mn-cs"/>
                        </a:rPr>
                        <a:t>Contractor: </a:t>
                      </a:r>
                      <a:r>
                        <a:rPr lang="en-US" sz="1100" b="1" kern="1200" dirty="0">
                          <a:solidFill>
                            <a:srgbClr val="FFFFFF"/>
                          </a:solidFill>
                          <a:latin typeface="Verdana"/>
                          <a:ea typeface="Verdana" panose="020B0604030504040204" pitchFamily="34" charset="0"/>
                          <a:cs typeface="+mn-cs"/>
                        </a:rPr>
                        <a:t>AXON’ CABLE (FR)</a:t>
                      </a:r>
                      <a:endParaRPr lang="en-GB" sz="1100" b="1" dirty="0">
                        <a:solidFill>
                          <a:srgbClr val="FFFFFF"/>
                        </a:solidFill>
                        <a:latin typeface="Verdana"/>
                      </a:endParaRPr>
                    </a:p>
                  </a:txBody>
                  <a:tcPr anchor="ctr">
                    <a:solidFill>
                      <a:srgbClr val="0070C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a:txBody>
                    <a:bodyPr/>
                    <a:lstStyle/>
                    <a:p>
                      <a:endParaRPr lang="en-GB"/>
                    </a:p>
                  </a:txBody>
                  <a:tcPr/>
                </a:tc>
                <a:tc>
                  <a:txBody>
                    <a:bodyPr/>
                    <a:lstStyle/>
                    <a:p>
                      <a:pPr marL="0" algn="l" defTabSz="882030" rtl="0" eaLnBrk="1" latinLnBrk="0" hangingPunct="1"/>
                      <a:r>
                        <a:rPr lang="en-US" sz="1100" b="1" kern="1200">
                          <a:solidFill>
                            <a:schemeClr val="bg1"/>
                          </a:solidFill>
                          <a:latin typeface="Verdana" panose="020B0604030504040204" pitchFamily="34" charset="0"/>
                          <a:ea typeface="Verdana" panose="020B0604030504040204" pitchFamily="34" charset="0"/>
                          <a:cs typeface="+mn-cs"/>
                        </a:rPr>
                        <a:t>ESA</a:t>
                      </a:r>
                      <a:r>
                        <a:rPr lang="en-US" sz="1100" b="1" kern="1200" baseline="0">
                          <a:solidFill>
                            <a:schemeClr val="bg1"/>
                          </a:solidFill>
                          <a:latin typeface="Verdana" panose="020B0604030504040204" pitchFamily="34" charset="0"/>
                          <a:ea typeface="Verdana" panose="020B0604030504040204" pitchFamily="34" charset="0"/>
                          <a:cs typeface="+mn-cs"/>
                        </a:rPr>
                        <a:t> Budget</a:t>
                      </a:r>
                    </a:p>
                  </a:txBody>
                  <a:tcPr anchor="ctr">
                    <a:solidFill>
                      <a:srgbClr val="0070C0"/>
                    </a:solidFill>
                  </a:tcPr>
                </a:tc>
                <a:tc>
                  <a:txBody>
                    <a:bodyPr/>
                    <a:lstStyle/>
                    <a:p>
                      <a:pPr marL="0" algn="l" defTabSz="882030" rtl="0" eaLnBrk="1" latinLnBrk="0" hangingPunct="1"/>
                      <a:r>
                        <a:rPr lang="en-US" sz="1100" b="1" kern="1200" dirty="0">
                          <a:solidFill>
                            <a:schemeClr val="bg1"/>
                          </a:solidFill>
                          <a:latin typeface="Verdana" panose="020B0604030504040204" pitchFamily="34" charset="0"/>
                          <a:ea typeface="Verdana" panose="020B0604030504040204" pitchFamily="34" charset="0"/>
                          <a:cs typeface="+mn-cs"/>
                        </a:rPr>
                        <a:t> 250 k€ + 275k€</a:t>
                      </a:r>
                    </a:p>
                  </a:txBody>
                  <a:tcPr anchor="ctr">
                    <a:solidFill>
                      <a:srgbClr val="0070C0"/>
                    </a:solidFill>
                  </a:tcPr>
                </a:tc>
                <a:extLst>
                  <a:ext uri="{0D108BD9-81ED-4DB2-BD59-A6C34878D82A}">
                    <a16:rowId xmlns:a16="http://schemas.microsoft.com/office/drawing/2014/main" val="3675585556"/>
                  </a:ext>
                </a:extLst>
              </a:tr>
              <a:tr h="237297">
                <a:tc>
                  <a:txBody>
                    <a:bodyPr/>
                    <a:lstStyle/>
                    <a:p>
                      <a:pPr algn="l"/>
                      <a:r>
                        <a:rPr lang="es-ES" sz="1100" b="1" dirty="0">
                          <a:solidFill>
                            <a:schemeClr val="bg1"/>
                          </a:solidFill>
                          <a:latin typeface="Verdana" panose="020B0604030504040204" pitchFamily="34" charset="0"/>
                          <a:ea typeface="Verdana" panose="020B0604030504040204" pitchFamily="34" charset="0"/>
                        </a:rPr>
                        <a:t>Funding</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a:txBody>
                    <a:bodyPr/>
                    <a:lstStyle/>
                    <a:p>
                      <a:pPr algn="l"/>
                      <a:r>
                        <a:rPr lang="es-ES" sz="1100" b="1" dirty="0">
                          <a:solidFill>
                            <a:schemeClr val="bg1"/>
                          </a:solidFill>
                          <a:latin typeface="Verdana" panose="020B0604030504040204" pitchFamily="34" charset="0"/>
                          <a:ea typeface="Verdana" panose="020B0604030504040204" pitchFamily="34" charset="0"/>
                        </a:rPr>
                        <a:t>TDE</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a:txBody>
                    <a:bodyPr/>
                    <a:lstStyle/>
                    <a:p>
                      <a:pPr algn="l"/>
                      <a:r>
                        <a:rPr lang="en-US" sz="1100" b="1" dirty="0">
                          <a:solidFill>
                            <a:schemeClr val="bg1"/>
                          </a:solidFill>
                          <a:latin typeface="Verdana" panose="020B0604030504040204" pitchFamily="34" charset="0"/>
                          <a:ea typeface="Verdana" panose="020B0604030504040204" pitchFamily="34" charset="0"/>
                        </a:rPr>
                        <a:t>Initial TRL: 2</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gridSpan="2">
                  <a:txBody>
                    <a:bodyPr/>
                    <a:lstStyle/>
                    <a:p>
                      <a:pPr algn="l"/>
                      <a:r>
                        <a:rPr lang="en-US" sz="1100" b="1" dirty="0">
                          <a:solidFill>
                            <a:schemeClr val="bg1"/>
                          </a:solidFill>
                          <a:latin typeface="Verdana" panose="020B0604030504040204" pitchFamily="34" charset="0"/>
                          <a:ea typeface="Verdana" panose="020B0604030504040204" pitchFamily="34" charset="0"/>
                        </a:rPr>
                        <a:t>Target</a:t>
                      </a:r>
                      <a:r>
                        <a:rPr lang="en-US" sz="1100" b="1" baseline="0" dirty="0">
                          <a:solidFill>
                            <a:schemeClr val="bg1"/>
                          </a:solidFill>
                          <a:latin typeface="Verdana" panose="020B0604030504040204" pitchFamily="34" charset="0"/>
                          <a:ea typeface="Verdana" panose="020B0604030504040204" pitchFamily="34" charset="0"/>
                        </a:rPr>
                        <a:t> TRL: 4</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hMerge="1">
                  <a:txBody>
                    <a:bodyPr/>
                    <a:lstStyle/>
                    <a:p>
                      <a:endParaRPr lang="en-GB"/>
                    </a:p>
                  </a:txBody>
                  <a:tcPr/>
                </a:tc>
                <a:tc rowSpan="2" gridSpan="2">
                  <a:txBody>
                    <a:bodyPr/>
                    <a:lstStyle/>
                    <a:p>
                      <a:pPr algn="ctr"/>
                      <a:r>
                        <a:rPr lang="en-US" sz="1100" b="1" dirty="0">
                          <a:solidFill>
                            <a:schemeClr val="bg1"/>
                          </a:solidFill>
                          <a:latin typeface="Verdana" panose="020B0604030504040204" pitchFamily="34" charset="0"/>
                          <a:ea typeface="Verdana" panose="020B0604030504040204" pitchFamily="34" charset="0"/>
                        </a:rPr>
                        <a:t>TO: Léo</a:t>
                      </a:r>
                      <a:r>
                        <a:rPr lang="en-US" sz="1100" b="1" baseline="0" dirty="0">
                          <a:solidFill>
                            <a:schemeClr val="bg1"/>
                          </a:solidFill>
                          <a:latin typeface="Verdana" panose="020B0604030504040204" pitchFamily="34" charset="0"/>
                          <a:ea typeface="Verdana" panose="020B0604030504040204" pitchFamily="34" charset="0"/>
                        </a:rPr>
                        <a:t> Farhat  - Joaquín Jiménez</a:t>
                      </a:r>
                    </a:p>
                  </a:txBody>
                  <a:tcPr anchor="ctr">
                    <a:solidFill>
                      <a:srgbClr val="0070C0"/>
                    </a:solidFill>
                  </a:tcPr>
                </a:tc>
                <a:tc rowSpan="2" hMerge="1">
                  <a:txBody>
                    <a:bodyPr/>
                    <a:lstStyle/>
                    <a:p>
                      <a:pPr algn="ctr"/>
                      <a:endParaRPr lang="en-GB"/>
                    </a:p>
                  </a:txBody>
                  <a:tcPr anchor="ctr">
                    <a:solidFill>
                      <a:srgbClr val="00B0F0"/>
                    </a:solidFill>
                  </a:tcPr>
                </a:tc>
                <a:extLst>
                  <a:ext uri="{0D108BD9-81ED-4DB2-BD59-A6C34878D82A}">
                    <a16:rowId xmlns:a16="http://schemas.microsoft.com/office/drawing/2014/main" val="2925028547"/>
                  </a:ext>
                </a:extLst>
              </a:tr>
              <a:tr h="237297">
                <a:tc gridSpan="2">
                  <a:txBody>
                    <a:bodyPr/>
                    <a:lstStyle/>
                    <a:p>
                      <a:pPr marL="0" algn="l" defTabSz="882030" rtl="0" eaLnBrk="1" latinLnBrk="0" hangingPunct="1"/>
                      <a:r>
                        <a:rPr lang="en-US" sz="1100" b="1" kern="1200" dirty="0">
                          <a:solidFill>
                            <a:schemeClr val="bg1"/>
                          </a:solidFill>
                          <a:latin typeface="Verdana" panose="020B0604030504040204" pitchFamily="34" charset="0"/>
                          <a:ea typeface="Verdana" panose="020B0604030504040204" pitchFamily="34" charset="0"/>
                          <a:cs typeface="+mn-cs"/>
                        </a:rPr>
                        <a:t>Start</a:t>
                      </a:r>
                      <a:r>
                        <a:rPr lang="en-US" sz="1100" b="1" kern="1200" baseline="0" dirty="0">
                          <a:solidFill>
                            <a:schemeClr val="bg1"/>
                          </a:solidFill>
                          <a:latin typeface="Verdana" panose="020B0604030504040204" pitchFamily="34" charset="0"/>
                          <a:ea typeface="Verdana" panose="020B0604030504040204" pitchFamily="34" charset="0"/>
                          <a:cs typeface="+mn-cs"/>
                        </a:rPr>
                        <a:t> of activity: August 2023</a:t>
                      </a:r>
                      <a:endParaRPr lang="en-GB" sz="1100" b="1" kern="1200" dirty="0">
                        <a:solidFill>
                          <a:schemeClr val="bg1"/>
                        </a:solidFill>
                        <a:latin typeface="Verdana" panose="020B0604030504040204" pitchFamily="34" charset="0"/>
                        <a:ea typeface="Verdana" panose="020B0604030504040204" pitchFamily="34" charset="0"/>
                        <a:cs typeface="+mn-cs"/>
                      </a:endParaRPr>
                    </a:p>
                  </a:txBody>
                  <a:tcPr anchor="ctr">
                    <a:solidFill>
                      <a:srgbClr val="0070C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gridSpan="3">
                  <a:txBody>
                    <a:bodyPr/>
                    <a:lstStyle/>
                    <a:p>
                      <a:pPr marL="0" algn="l" defTabSz="882030" rtl="0" eaLnBrk="1" latinLnBrk="0" hangingPunct="1"/>
                      <a:r>
                        <a:rPr lang="en-US" sz="1100" b="1" kern="1200" dirty="0">
                          <a:solidFill>
                            <a:schemeClr val="bg1"/>
                          </a:solidFill>
                          <a:latin typeface="Verdana" panose="020B0604030504040204" pitchFamily="34" charset="0"/>
                          <a:ea typeface="Verdana" panose="020B0604030504040204" pitchFamily="34" charset="0"/>
                          <a:cs typeface="+mn-cs"/>
                        </a:rPr>
                        <a:t>End of Activity: 12 2026</a:t>
                      </a:r>
                      <a:endParaRPr lang="en-GB" sz="1100" b="1" kern="1200" dirty="0">
                        <a:solidFill>
                          <a:schemeClr val="bg1"/>
                        </a:solidFill>
                        <a:latin typeface="Verdana" panose="020B0604030504040204" pitchFamily="34" charset="0"/>
                        <a:ea typeface="Verdana" panose="020B0604030504040204" pitchFamily="34" charset="0"/>
                        <a:cs typeface="+mn-cs"/>
                      </a:endParaRPr>
                    </a:p>
                  </a:txBody>
                  <a:tcPr anchor="ctr">
                    <a:solidFill>
                      <a:srgbClr val="0070C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a:txBody>
                    <a:bodyPr/>
                    <a:lstStyle/>
                    <a:p>
                      <a:endParaRPr lang="en-GB"/>
                    </a:p>
                  </a:txBody>
                  <a:tcPr/>
                </a:tc>
                <a:tc gridSpan="2" v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v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extLst>
                  <a:ext uri="{0D108BD9-81ED-4DB2-BD59-A6C34878D82A}">
                    <a16:rowId xmlns:a16="http://schemas.microsoft.com/office/drawing/2014/main" val="1126266391"/>
                  </a:ext>
                </a:extLst>
              </a:tr>
              <a:tr h="1465659">
                <a:tc gridSpan="7">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D4F53"/>
                          </a:solidFill>
                          <a:effectLst/>
                          <a:uLnTx/>
                          <a:uFillTx/>
                          <a:latin typeface="Verdana"/>
                          <a:ea typeface="+mn-ea"/>
                          <a:cs typeface="+mn-cs"/>
                        </a:rPr>
                        <a:t>Background and justification: </a:t>
                      </a:r>
                    </a:p>
                    <a:p>
                      <a:pPr algn="just" defTabSz="1219170">
                        <a:defRPr/>
                      </a:pPr>
                      <a:r>
                        <a:rPr lang="en-US" sz="1100" dirty="0">
                          <a:solidFill>
                            <a:srgbClr val="4D4F53"/>
                          </a:solidFill>
                          <a:latin typeface="Verdana"/>
                        </a:rPr>
                        <a:t>To fulfil future Telecommunication payload mission needs, satellite manufacturers are fabricating digital and high power processing equipment with high speed signal performance, high speed and complex digital processing technologies. These are based on digital printed circuit boards (PCB) and new high density and high data interconnection technologies.</a:t>
                      </a:r>
                    </a:p>
                    <a:p>
                      <a:pPr algn="just" defTabSz="1219170">
                        <a:defRPr/>
                      </a:pPr>
                      <a:endParaRPr lang="en-US" sz="500" dirty="0">
                        <a:solidFill>
                          <a:srgbClr val="4D4F53"/>
                        </a:solidFill>
                        <a:latin typeface="Verdana"/>
                      </a:endParaRPr>
                    </a:p>
                    <a:p>
                      <a:pPr algn="just" defTabSz="1219170">
                        <a:defRPr/>
                      </a:pPr>
                      <a:r>
                        <a:rPr lang="en-US" sz="1100" dirty="0">
                          <a:solidFill>
                            <a:srgbClr val="4D4F53"/>
                          </a:solidFill>
                          <a:latin typeface="Verdana"/>
                        </a:rPr>
                        <a:t>Solderless solutions based on press fit connectors, spring probes or S-FECT (Slide-Fit Electrical Contact Termination) technology, are being developed in order to validate reliability issues, especially the signal continuity during mechanical tests. These solutions are not designed for high data rate applications yet. This justifies the need for next-generation interconnect solutions capable to withstand space environment for high data rates.</a:t>
                      </a:r>
                      <a:endParaRPr lang="en-GB" sz="1100" dirty="0">
                        <a:solidFill>
                          <a:srgbClr val="4D4F53"/>
                        </a:solidFill>
                        <a:latin typeface="Verdana"/>
                      </a:endParaRPr>
                    </a:p>
                  </a:txBody>
                  <a:tcPr>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3202061"/>
                  </a:ext>
                </a:extLst>
              </a:tr>
              <a:tr h="544388">
                <a:tc gridSpan="7">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Objective(s): </a:t>
                      </a:r>
                    </a:p>
                    <a:p>
                      <a:pPr marL="171450" marR="0" lvl="0" indent="-171450" algn="l" defTabSz="8820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4D4F53"/>
                          </a:solidFill>
                          <a:latin typeface="Verdana"/>
                        </a:rPr>
                        <a:t>To develop interconnection solutions based on innovative solderless technologies, that need to withstand future requirements in terms of High Data Rate (HDR), up to 56Gbps.</a:t>
                      </a:r>
                      <a:endParaRPr lang="en-US" sz="1400" dirty="0">
                        <a:solidFill>
                          <a:srgbClr val="4D4F53"/>
                        </a:solidFill>
                        <a:latin typeface="Verdana"/>
                        <a:ea typeface="Verdana"/>
                        <a:cs typeface="Verdana"/>
                      </a:endParaRPr>
                    </a:p>
                  </a:txBody>
                  <a:tcPr>
                    <a:solidFill>
                      <a:schemeClr val="accent6"/>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endParaRPr lang="en-GB"/>
                    </a:p>
                  </a:txBody>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extLst>
                  <a:ext uri="{0D108BD9-81ED-4DB2-BD59-A6C34878D82A}">
                    <a16:rowId xmlns:a16="http://schemas.microsoft.com/office/drawing/2014/main" val="3525376795"/>
                  </a:ext>
                </a:extLst>
              </a:tr>
              <a:tr h="1227073">
                <a:tc gridSpan="7">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Achievement and status: </a:t>
                      </a:r>
                    </a:p>
                    <a:p>
                      <a:pPr marL="171450" indent="-171450" defTabSz="1219170">
                        <a:buFont typeface="Arial" panose="020B0604020202020204" pitchFamily="34" charset="0"/>
                        <a:buChar char="•"/>
                        <a:defRPr/>
                      </a:pPr>
                      <a:r>
                        <a:rPr lang="en-GB" sz="1100" dirty="0">
                          <a:solidFill>
                            <a:srgbClr val="4D4F53"/>
                          </a:solidFill>
                          <a:latin typeface="Verdana"/>
                        </a:rPr>
                        <a:t>Kick-off Aug 2023</a:t>
                      </a:r>
                    </a:p>
                    <a:p>
                      <a:pPr marL="171450" indent="-171450" defTabSz="1219170">
                        <a:buFont typeface="Arial" panose="020B0604020202020204" pitchFamily="34" charset="0"/>
                        <a:buChar char="•"/>
                        <a:defRPr/>
                      </a:pPr>
                      <a:r>
                        <a:rPr lang="en-GB" sz="1100" dirty="0">
                          <a:solidFill>
                            <a:srgbClr val="4D4F53"/>
                          </a:solidFill>
                          <a:latin typeface="Verdana"/>
                        </a:rPr>
                        <a:t>Literature review and user survey: identify customers’ needs and confirm the performance levels to be specified in the technical specification. Critical assessment of existing connectors.</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solidFill>
                            <a:srgbClr val="4D4F53"/>
                          </a:solidFill>
                          <a:latin typeface="Verdana"/>
                        </a:rPr>
                        <a:t>Consolidated preference for connector design: HDR and power with few Mbit/s.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dirty="0">
                          <a:solidFill>
                            <a:srgbClr val="4D4F53"/>
                          </a:solidFill>
                          <a:latin typeface="Verdana"/>
                        </a:rPr>
                        <a:t>Patent survey. Technical specification based on survey results updated. Back-up procurement to guarantee EM models manufactured. PDR Dec 2024, </a:t>
                      </a:r>
                      <a:r>
                        <a:rPr lang="en-US" sz="1100" b="0" kern="1200" dirty="0">
                          <a:solidFill>
                            <a:schemeClr val="accent6">
                              <a:lumMod val="10000"/>
                            </a:schemeClr>
                          </a:solidFill>
                          <a:latin typeface="Verdana" panose="020B0604030504040204" pitchFamily="34" charset="0"/>
                          <a:ea typeface="Verdana" panose="020B0604030504040204" pitchFamily="34" charset="0"/>
                          <a:cs typeface="+mn-cs"/>
                        </a:rPr>
                        <a:t>3D printed prototyping with two different materials and two variants: shielded and unshielded.</a:t>
                      </a:r>
                    </a:p>
                  </a:txBody>
                  <a:tcPr>
                    <a:solidFill>
                      <a:schemeClr val="bg1"/>
                    </a:solidFill>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endParaRPr lang="en-GB"/>
                    </a:p>
                  </a:txBody>
                  <a:tcP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1158165131"/>
                  </a:ext>
                </a:extLst>
              </a:tr>
              <a:tr h="295466">
                <a:tc gridSpan="7">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Benefits: </a:t>
                      </a:r>
                      <a:r>
                        <a:rPr lang="en-US" sz="1100" b="0" kern="1200" dirty="0">
                          <a:solidFill>
                            <a:schemeClr val="accent6">
                              <a:lumMod val="10000"/>
                            </a:schemeClr>
                          </a:solidFill>
                          <a:latin typeface="Verdana" panose="020B0604030504040204" pitchFamily="34" charset="0"/>
                          <a:ea typeface="Verdana" panose="020B0604030504040204" pitchFamily="34" charset="0"/>
                          <a:cs typeface="+mn-cs"/>
                        </a:rPr>
                        <a:t>Availability of European connector for HDR for space applications.</a:t>
                      </a:r>
                    </a:p>
                  </a:txBody>
                  <a:tcPr>
                    <a:solidFill>
                      <a:schemeClr val="accent6"/>
                    </a:solidFill>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endParaRPr lang="en-GB"/>
                    </a:p>
                  </a:txBody>
                  <a:tcP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2236581280"/>
                  </a:ext>
                </a:extLst>
              </a:tr>
              <a:tr h="489414">
                <a:tc gridSpan="4">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Next steps</a:t>
                      </a:r>
                    </a:p>
                    <a:p>
                      <a:pPr marL="171450" indent="-171450" algn="l" defTabSz="882030" rtl="0" eaLnBrk="1" latinLnBrk="0" hangingPunct="1">
                        <a:buFont typeface="Arial" panose="020B0604020202020204" pitchFamily="34" charset="0"/>
                        <a:buChar char="•"/>
                      </a:pPr>
                      <a:r>
                        <a:rPr lang="en-US" sz="1100" b="0" kern="1200" dirty="0">
                          <a:solidFill>
                            <a:schemeClr val="accent6">
                              <a:lumMod val="10000"/>
                            </a:schemeClr>
                          </a:solidFill>
                          <a:latin typeface="Verdana" panose="020B0604030504040204" pitchFamily="34" charset="0"/>
                          <a:ea typeface="Verdana" panose="020B0604030504040204" pitchFamily="34" charset="0"/>
                          <a:cs typeface="+mn-cs"/>
                        </a:rPr>
                        <a:t>Production of samples for mechanical tests</a:t>
                      </a:r>
                    </a:p>
                  </a:txBody>
                  <a:tcPr>
                    <a:solidFill>
                      <a:schemeClr val="bg1"/>
                    </a:solidFill>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gridSpan="3">
                  <a:txBody>
                    <a:bodyPr/>
                    <a:lstStyle/>
                    <a:p>
                      <a:pPr marL="90488" indent="-90488" algn="l" defTabSz="882030" rtl="0" eaLnBrk="1" latinLnBrk="0" hangingPunct="1">
                        <a:buFont typeface="Arial" panose="020B0604020202020204" pitchFamily="34" charset="0"/>
                        <a:buChar char="•"/>
                      </a:pPr>
                      <a:r>
                        <a:rPr lang="en-US" sz="1100" b="0" kern="1200" dirty="0">
                          <a:solidFill>
                            <a:schemeClr val="accent6">
                              <a:lumMod val="10000"/>
                            </a:schemeClr>
                          </a:solidFill>
                          <a:latin typeface="Verdana" panose="020B0604030504040204" pitchFamily="34" charset="0"/>
                          <a:ea typeface="Verdana" panose="020B0604030504040204" pitchFamily="34" charset="0"/>
                          <a:cs typeface="+mn-cs"/>
                        </a:rPr>
                        <a:t>Reliability tests to be started (Evaluation Test Plan): test sequence on contacts, test set-up definition, tool-machining</a:t>
                      </a:r>
                    </a:p>
                  </a:txBody>
                  <a:tcPr>
                    <a:solidFill>
                      <a:schemeClr val="bg1"/>
                    </a:solidFill>
                  </a:tcP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2817515088"/>
                  </a:ext>
                </a:extLst>
              </a:tr>
            </a:tbl>
          </a:graphicData>
        </a:graphic>
      </p:graphicFrame>
      <p:pic>
        <p:nvPicPr>
          <p:cNvPr id="5" name="Picture 4" descr="Axon logo">
            <a:extLst>
              <a:ext uri="{FF2B5EF4-FFF2-40B4-BE49-F238E27FC236}">
                <a16:creationId xmlns:a16="http://schemas.microsoft.com/office/drawing/2014/main" id="{9EFF5A5F-0D44-C342-5E3E-B368AC960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0465" y="1032358"/>
            <a:ext cx="2819048" cy="634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DC3852E-A001-CE68-6D95-C4AA0900F4D8}"/>
              </a:ext>
            </a:extLst>
          </p:cNvPr>
          <p:cNvPicPr>
            <a:picLocks noChangeAspect="1"/>
          </p:cNvPicPr>
          <p:nvPr/>
        </p:nvPicPr>
        <p:blipFill>
          <a:blip r:embed="rId4"/>
          <a:stretch>
            <a:fillRect/>
          </a:stretch>
        </p:blipFill>
        <p:spPr>
          <a:xfrm>
            <a:off x="9681049" y="1995487"/>
            <a:ext cx="2377880" cy="1600387"/>
          </a:xfrm>
          <a:prstGeom prst="rect">
            <a:avLst/>
          </a:prstGeom>
        </p:spPr>
      </p:pic>
      <p:pic>
        <p:nvPicPr>
          <p:cNvPr id="8" name="Picture 7">
            <a:extLst>
              <a:ext uri="{FF2B5EF4-FFF2-40B4-BE49-F238E27FC236}">
                <a16:creationId xmlns:a16="http://schemas.microsoft.com/office/drawing/2014/main" id="{5C111B48-690E-E53E-24A1-39D7FAC7D36E}"/>
              </a:ext>
            </a:extLst>
          </p:cNvPr>
          <p:cNvPicPr>
            <a:picLocks noChangeAspect="1"/>
          </p:cNvPicPr>
          <p:nvPr/>
        </p:nvPicPr>
        <p:blipFill>
          <a:blip r:embed="rId5"/>
          <a:stretch>
            <a:fillRect/>
          </a:stretch>
        </p:blipFill>
        <p:spPr>
          <a:xfrm>
            <a:off x="9940557" y="3747495"/>
            <a:ext cx="1993587" cy="1600388"/>
          </a:xfrm>
          <a:prstGeom prst="rect">
            <a:avLst/>
          </a:prstGeom>
        </p:spPr>
      </p:pic>
    </p:spTree>
    <p:extLst>
      <p:ext uri="{BB962C8B-B14F-4D97-AF65-F5344CB8AC3E}">
        <p14:creationId xmlns:p14="http://schemas.microsoft.com/office/powerpoint/2010/main" val="2634884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EC000F-CE41-BD6A-5F3B-007D798C240A}"/>
              </a:ext>
            </a:extLst>
          </p:cNvPr>
          <p:cNvSpPr>
            <a:spLocks noGrp="1"/>
          </p:cNvSpPr>
          <p:nvPr>
            <p:ph type="title"/>
          </p:nvPr>
        </p:nvSpPr>
        <p:spPr/>
        <p:txBody>
          <a:bodyPr/>
          <a:lstStyle/>
          <a:p>
            <a:r>
              <a:rPr lang="es-ES" dirty="0"/>
              <a:t>AXON’ CABLE: CONNECTOR MANUFACTURING (I)</a:t>
            </a:r>
            <a:endParaRPr lang="en-GB" dirty="0"/>
          </a:p>
        </p:txBody>
      </p:sp>
      <p:pic>
        <p:nvPicPr>
          <p:cNvPr id="7" name="Picture 6">
            <a:extLst>
              <a:ext uri="{FF2B5EF4-FFF2-40B4-BE49-F238E27FC236}">
                <a16:creationId xmlns:a16="http://schemas.microsoft.com/office/drawing/2014/main" id="{D4495B6C-C42F-BBD5-CC4E-9C51936D89BD}"/>
              </a:ext>
            </a:extLst>
          </p:cNvPr>
          <p:cNvPicPr>
            <a:picLocks noChangeAspect="1"/>
          </p:cNvPicPr>
          <p:nvPr/>
        </p:nvPicPr>
        <p:blipFill>
          <a:blip r:embed="rId2"/>
          <a:stretch>
            <a:fillRect/>
          </a:stretch>
        </p:blipFill>
        <p:spPr>
          <a:xfrm>
            <a:off x="7511648" y="1281907"/>
            <a:ext cx="2387596" cy="1873246"/>
          </a:xfrm>
          <a:prstGeom prst="rect">
            <a:avLst/>
          </a:prstGeom>
        </p:spPr>
      </p:pic>
      <p:pic>
        <p:nvPicPr>
          <p:cNvPr id="9" name="Picture 8">
            <a:extLst>
              <a:ext uri="{FF2B5EF4-FFF2-40B4-BE49-F238E27FC236}">
                <a16:creationId xmlns:a16="http://schemas.microsoft.com/office/drawing/2014/main" id="{F1F656FB-5D2E-62EC-81D0-E1AE4C31DB93}"/>
              </a:ext>
            </a:extLst>
          </p:cNvPr>
          <p:cNvPicPr>
            <a:picLocks noChangeAspect="1"/>
          </p:cNvPicPr>
          <p:nvPr/>
        </p:nvPicPr>
        <p:blipFill>
          <a:blip r:embed="rId3"/>
          <a:stretch>
            <a:fillRect/>
          </a:stretch>
        </p:blipFill>
        <p:spPr>
          <a:xfrm>
            <a:off x="5388761" y="1325418"/>
            <a:ext cx="1876108" cy="1844630"/>
          </a:xfrm>
          <a:prstGeom prst="rect">
            <a:avLst/>
          </a:prstGeom>
        </p:spPr>
      </p:pic>
      <p:pic>
        <p:nvPicPr>
          <p:cNvPr id="13" name="Picture 12">
            <a:extLst>
              <a:ext uri="{FF2B5EF4-FFF2-40B4-BE49-F238E27FC236}">
                <a16:creationId xmlns:a16="http://schemas.microsoft.com/office/drawing/2014/main" id="{C94B49BD-BC59-2905-E19D-C7F5F14092D4}"/>
              </a:ext>
            </a:extLst>
          </p:cNvPr>
          <p:cNvPicPr>
            <a:picLocks noChangeAspect="1"/>
          </p:cNvPicPr>
          <p:nvPr/>
        </p:nvPicPr>
        <p:blipFill>
          <a:blip r:embed="rId4"/>
          <a:stretch>
            <a:fillRect/>
          </a:stretch>
        </p:blipFill>
        <p:spPr>
          <a:xfrm>
            <a:off x="8969316" y="3418171"/>
            <a:ext cx="2040484" cy="2157922"/>
          </a:xfrm>
          <a:prstGeom prst="rect">
            <a:avLst/>
          </a:prstGeom>
        </p:spPr>
      </p:pic>
      <p:pic>
        <p:nvPicPr>
          <p:cNvPr id="15" name="Picture 14">
            <a:extLst>
              <a:ext uri="{FF2B5EF4-FFF2-40B4-BE49-F238E27FC236}">
                <a16:creationId xmlns:a16="http://schemas.microsoft.com/office/drawing/2014/main" id="{C17ED43F-3FC6-4EF5-6849-CF0B220E92A4}"/>
              </a:ext>
            </a:extLst>
          </p:cNvPr>
          <p:cNvPicPr>
            <a:picLocks noChangeAspect="1"/>
          </p:cNvPicPr>
          <p:nvPr/>
        </p:nvPicPr>
        <p:blipFill>
          <a:blip r:embed="rId5"/>
          <a:stretch>
            <a:fillRect/>
          </a:stretch>
        </p:blipFill>
        <p:spPr>
          <a:xfrm>
            <a:off x="130270" y="3644836"/>
            <a:ext cx="2164232" cy="2157922"/>
          </a:xfrm>
          <a:prstGeom prst="rect">
            <a:avLst/>
          </a:prstGeom>
        </p:spPr>
      </p:pic>
      <p:pic>
        <p:nvPicPr>
          <p:cNvPr id="17" name="Picture 16">
            <a:extLst>
              <a:ext uri="{FF2B5EF4-FFF2-40B4-BE49-F238E27FC236}">
                <a16:creationId xmlns:a16="http://schemas.microsoft.com/office/drawing/2014/main" id="{B6DE5796-AC2D-4E8C-AFAF-7A165C0DBE77}"/>
              </a:ext>
            </a:extLst>
          </p:cNvPr>
          <p:cNvPicPr>
            <a:picLocks noChangeAspect="1"/>
          </p:cNvPicPr>
          <p:nvPr/>
        </p:nvPicPr>
        <p:blipFill>
          <a:blip r:embed="rId6"/>
          <a:stretch>
            <a:fillRect/>
          </a:stretch>
        </p:blipFill>
        <p:spPr>
          <a:xfrm>
            <a:off x="85725" y="1325418"/>
            <a:ext cx="2333625" cy="1837295"/>
          </a:xfrm>
          <a:prstGeom prst="rect">
            <a:avLst/>
          </a:prstGeom>
        </p:spPr>
      </p:pic>
      <p:sp>
        <p:nvSpPr>
          <p:cNvPr id="5" name="TextBox 4">
            <a:extLst>
              <a:ext uri="{FF2B5EF4-FFF2-40B4-BE49-F238E27FC236}">
                <a16:creationId xmlns:a16="http://schemas.microsoft.com/office/drawing/2014/main" id="{D9182E0D-9219-ADDA-99A7-CF841FD726D5}"/>
              </a:ext>
            </a:extLst>
          </p:cNvPr>
          <p:cNvSpPr txBox="1"/>
          <p:nvPr/>
        </p:nvSpPr>
        <p:spPr>
          <a:xfrm>
            <a:off x="256577" y="3150256"/>
            <a:ext cx="2699775" cy="369332"/>
          </a:xfrm>
          <a:prstGeom prst="rect">
            <a:avLst/>
          </a:prstGeom>
          <a:noFill/>
        </p:spPr>
        <p:txBody>
          <a:bodyPr wrap="square" rtlCol="0">
            <a:spAutoFit/>
          </a:bodyPr>
          <a:lstStyle/>
          <a:p>
            <a:r>
              <a:rPr lang="es-ES" dirty="0" err="1"/>
              <a:t>Machined</a:t>
            </a:r>
            <a:r>
              <a:rPr lang="es-ES" dirty="0"/>
              <a:t> </a:t>
            </a:r>
            <a:r>
              <a:rPr lang="es-ES" dirty="0" err="1"/>
              <a:t>frame</a:t>
            </a:r>
            <a:endParaRPr lang="en-GB" dirty="0"/>
          </a:p>
        </p:txBody>
      </p:sp>
      <p:pic>
        <p:nvPicPr>
          <p:cNvPr id="8" name="Picture 7">
            <a:extLst>
              <a:ext uri="{FF2B5EF4-FFF2-40B4-BE49-F238E27FC236}">
                <a16:creationId xmlns:a16="http://schemas.microsoft.com/office/drawing/2014/main" id="{D1BD1B27-4F4A-B932-4267-018C95F32C0A}"/>
              </a:ext>
            </a:extLst>
          </p:cNvPr>
          <p:cNvPicPr>
            <a:picLocks noChangeAspect="1"/>
          </p:cNvPicPr>
          <p:nvPr/>
        </p:nvPicPr>
        <p:blipFill>
          <a:blip r:embed="rId7"/>
          <a:stretch>
            <a:fillRect/>
          </a:stretch>
        </p:blipFill>
        <p:spPr>
          <a:xfrm>
            <a:off x="2543347" y="1325418"/>
            <a:ext cx="1998890" cy="1843636"/>
          </a:xfrm>
          <a:prstGeom prst="rect">
            <a:avLst/>
          </a:prstGeom>
        </p:spPr>
      </p:pic>
      <p:sp>
        <p:nvSpPr>
          <p:cNvPr id="18" name="TextBox 17">
            <a:extLst>
              <a:ext uri="{FF2B5EF4-FFF2-40B4-BE49-F238E27FC236}">
                <a16:creationId xmlns:a16="http://schemas.microsoft.com/office/drawing/2014/main" id="{BDBAE7D6-E4B5-BCB7-CEDA-D073BA2CB3FA}"/>
              </a:ext>
            </a:extLst>
          </p:cNvPr>
          <p:cNvSpPr txBox="1"/>
          <p:nvPr/>
        </p:nvSpPr>
        <p:spPr>
          <a:xfrm>
            <a:off x="1329745" y="860126"/>
            <a:ext cx="2621983" cy="369332"/>
          </a:xfrm>
          <a:prstGeom prst="rect">
            <a:avLst/>
          </a:prstGeom>
          <a:noFill/>
        </p:spPr>
        <p:txBody>
          <a:bodyPr wrap="square" rtlCol="0">
            <a:spAutoFit/>
          </a:bodyPr>
          <a:lstStyle/>
          <a:p>
            <a:r>
              <a:rPr lang="es-ES" dirty="0" err="1"/>
              <a:t>Backplane</a:t>
            </a:r>
            <a:r>
              <a:rPr lang="es-ES" dirty="0"/>
              <a:t> </a:t>
            </a:r>
            <a:r>
              <a:rPr lang="es-ES" dirty="0" err="1"/>
              <a:t>connector</a:t>
            </a:r>
            <a:endParaRPr lang="en-GB" dirty="0"/>
          </a:p>
        </p:txBody>
      </p:sp>
      <p:sp>
        <p:nvSpPr>
          <p:cNvPr id="19" name="TextBox 18">
            <a:extLst>
              <a:ext uri="{FF2B5EF4-FFF2-40B4-BE49-F238E27FC236}">
                <a16:creationId xmlns:a16="http://schemas.microsoft.com/office/drawing/2014/main" id="{6716D877-994B-17DA-38A7-1D241B60D483}"/>
              </a:ext>
            </a:extLst>
          </p:cNvPr>
          <p:cNvSpPr txBox="1"/>
          <p:nvPr/>
        </p:nvSpPr>
        <p:spPr>
          <a:xfrm>
            <a:off x="2366963" y="3189349"/>
            <a:ext cx="2699775" cy="369332"/>
          </a:xfrm>
          <a:prstGeom prst="rect">
            <a:avLst/>
          </a:prstGeom>
          <a:noFill/>
        </p:spPr>
        <p:txBody>
          <a:bodyPr wrap="square" rtlCol="0">
            <a:spAutoFit/>
          </a:bodyPr>
          <a:lstStyle/>
          <a:p>
            <a:r>
              <a:rPr lang="es-ES" dirty="0"/>
              <a:t>3D </a:t>
            </a:r>
            <a:r>
              <a:rPr lang="es-ES" dirty="0" err="1"/>
              <a:t>printed</a:t>
            </a:r>
            <a:r>
              <a:rPr lang="es-ES" dirty="0"/>
              <a:t> </a:t>
            </a:r>
            <a:r>
              <a:rPr lang="es-ES" dirty="0" err="1"/>
              <a:t>housing</a:t>
            </a:r>
            <a:endParaRPr lang="en-GB" dirty="0"/>
          </a:p>
        </p:txBody>
      </p:sp>
      <p:pic>
        <p:nvPicPr>
          <p:cNvPr id="21" name="Picture 20">
            <a:extLst>
              <a:ext uri="{FF2B5EF4-FFF2-40B4-BE49-F238E27FC236}">
                <a16:creationId xmlns:a16="http://schemas.microsoft.com/office/drawing/2014/main" id="{ACA9D368-2BC4-42A5-60DB-15DCCF80879F}"/>
              </a:ext>
            </a:extLst>
          </p:cNvPr>
          <p:cNvPicPr>
            <a:picLocks noChangeAspect="1"/>
          </p:cNvPicPr>
          <p:nvPr/>
        </p:nvPicPr>
        <p:blipFill>
          <a:blip r:embed="rId8"/>
          <a:stretch>
            <a:fillRect/>
          </a:stretch>
        </p:blipFill>
        <p:spPr>
          <a:xfrm>
            <a:off x="10201425" y="1358990"/>
            <a:ext cx="1595055" cy="1769671"/>
          </a:xfrm>
          <a:prstGeom prst="rect">
            <a:avLst/>
          </a:prstGeom>
        </p:spPr>
      </p:pic>
      <p:sp>
        <p:nvSpPr>
          <p:cNvPr id="22" name="TextBox 21">
            <a:extLst>
              <a:ext uri="{FF2B5EF4-FFF2-40B4-BE49-F238E27FC236}">
                <a16:creationId xmlns:a16="http://schemas.microsoft.com/office/drawing/2014/main" id="{22D45390-51C4-FA32-4823-53C32263F920}"/>
              </a:ext>
            </a:extLst>
          </p:cNvPr>
          <p:cNvSpPr txBox="1"/>
          <p:nvPr/>
        </p:nvSpPr>
        <p:spPr>
          <a:xfrm>
            <a:off x="7139995" y="929732"/>
            <a:ext cx="4247143" cy="369332"/>
          </a:xfrm>
          <a:prstGeom prst="rect">
            <a:avLst/>
          </a:prstGeom>
          <a:noFill/>
        </p:spPr>
        <p:txBody>
          <a:bodyPr wrap="square" rtlCol="0">
            <a:spAutoFit/>
          </a:bodyPr>
          <a:lstStyle/>
          <a:p>
            <a:r>
              <a:rPr lang="es-ES" dirty="0" err="1"/>
              <a:t>Daughter</a:t>
            </a:r>
            <a:r>
              <a:rPr lang="es-ES" dirty="0"/>
              <a:t> </a:t>
            </a:r>
            <a:r>
              <a:rPr lang="es-ES" dirty="0" err="1"/>
              <a:t>board</a:t>
            </a:r>
            <a:r>
              <a:rPr lang="es-ES" dirty="0"/>
              <a:t> </a:t>
            </a:r>
            <a:r>
              <a:rPr lang="es-ES" dirty="0" err="1"/>
              <a:t>connector</a:t>
            </a:r>
            <a:endParaRPr lang="en-GB" dirty="0"/>
          </a:p>
        </p:txBody>
      </p:sp>
      <p:pic>
        <p:nvPicPr>
          <p:cNvPr id="24" name="Picture 23">
            <a:extLst>
              <a:ext uri="{FF2B5EF4-FFF2-40B4-BE49-F238E27FC236}">
                <a16:creationId xmlns:a16="http://schemas.microsoft.com/office/drawing/2014/main" id="{DD2BA4E9-254E-12C8-89A9-D21001F2A3BA}"/>
              </a:ext>
            </a:extLst>
          </p:cNvPr>
          <p:cNvPicPr>
            <a:picLocks noChangeAspect="1"/>
          </p:cNvPicPr>
          <p:nvPr/>
        </p:nvPicPr>
        <p:blipFill>
          <a:blip r:embed="rId9"/>
          <a:stretch>
            <a:fillRect/>
          </a:stretch>
        </p:blipFill>
        <p:spPr>
          <a:xfrm>
            <a:off x="6637167" y="3507328"/>
            <a:ext cx="1814120" cy="2002378"/>
          </a:xfrm>
          <a:prstGeom prst="rect">
            <a:avLst/>
          </a:prstGeom>
        </p:spPr>
      </p:pic>
      <p:sp>
        <p:nvSpPr>
          <p:cNvPr id="25" name="TextBox 24">
            <a:extLst>
              <a:ext uri="{FF2B5EF4-FFF2-40B4-BE49-F238E27FC236}">
                <a16:creationId xmlns:a16="http://schemas.microsoft.com/office/drawing/2014/main" id="{EFC90CC1-2889-5FAA-2690-CA9867643E89}"/>
              </a:ext>
            </a:extLst>
          </p:cNvPr>
          <p:cNvSpPr txBox="1"/>
          <p:nvPr/>
        </p:nvSpPr>
        <p:spPr>
          <a:xfrm>
            <a:off x="6140742" y="3150256"/>
            <a:ext cx="853463" cy="369332"/>
          </a:xfrm>
          <a:prstGeom prst="rect">
            <a:avLst/>
          </a:prstGeom>
          <a:noFill/>
        </p:spPr>
        <p:txBody>
          <a:bodyPr wrap="square" rtlCol="0">
            <a:spAutoFit/>
          </a:bodyPr>
          <a:lstStyle/>
          <a:p>
            <a:r>
              <a:rPr lang="es-ES" dirty="0" err="1"/>
              <a:t>PCBs</a:t>
            </a:r>
            <a:endParaRPr lang="en-GB" dirty="0"/>
          </a:p>
        </p:txBody>
      </p:sp>
      <p:pic>
        <p:nvPicPr>
          <p:cNvPr id="27" name="Picture 26">
            <a:extLst>
              <a:ext uri="{FF2B5EF4-FFF2-40B4-BE49-F238E27FC236}">
                <a16:creationId xmlns:a16="http://schemas.microsoft.com/office/drawing/2014/main" id="{267F5CB8-0A22-E15A-1667-67D7A8CF41E6}"/>
              </a:ext>
            </a:extLst>
          </p:cNvPr>
          <p:cNvPicPr>
            <a:picLocks noChangeAspect="1"/>
          </p:cNvPicPr>
          <p:nvPr/>
        </p:nvPicPr>
        <p:blipFill>
          <a:blip r:embed="rId10"/>
          <a:stretch>
            <a:fillRect/>
          </a:stretch>
        </p:blipFill>
        <p:spPr>
          <a:xfrm>
            <a:off x="2366963" y="4234700"/>
            <a:ext cx="2614396" cy="671856"/>
          </a:xfrm>
          <a:prstGeom prst="rect">
            <a:avLst/>
          </a:prstGeom>
        </p:spPr>
      </p:pic>
      <p:sp>
        <p:nvSpPr>
          <p:cNvPr id="30" name="TextBox 29">
            <a:extLst>
              <a:ext uri="{FF2B5EF4-FFF2-40B4-BE49-F238E27FC236}">
                <a16:creationId xmlns:a16="http://schemas.microsoft.com/office/drawing/2014/main" id="{DC3BD975-953F-44F9-B3C3-FFEE83B95AED}"/>
              </a:ext>
            </a:extLst>
          </p:cNvPr>
          <p:cNvSpPr txBox="1"/>
          <p:nvPr/>
        </p:nvSpPr>
        <p:spPr>
          <a:xfrm>
            <a:off x="8839201" y="5499010"/>
            <a:ext cx="1828800" cy="646331"/>
          </a:xfrm>
          <a:prstGeom prst="rect">
            <a:avLst/>
          </a:prstGeom>
          <a:noFill/>
        </p:spPr>
        <p:txBody>
          <a:bodyPr wrap="square" rtlCol="0">
            <a:spAutoFit/>
          </a:bodyPr>
          <a:lstStyle/>
          <a:p>
            <a:pPr algn="ctr"/>
            <a:r>
              <a:rPr lang="es-ES" dirty="0"/>
              <a:t>Metal </a:t>
            </a:r>
            <a:r>
              <a:rPr lang="es-ES" dirty="0" err="1"/>
              <a:t>sheet</a:t>
            </a:r>
            <a:r>
              <a:rPr lang="es-ES" dirty="0"/>
              <a:t> </a:t>
            </a:r>
          </a:p>
          <a:p>
            <a:pPr algn="ctr"/>
            <a:r>
              <a:rPr lang="es-ES" dirty="0" err="1"/>
              <a:t>press-fit</a:t>
            </a:r>
            <a:endParaRPr lang="en-GB" dirty="0"/>
          </a:p>
        </p:txBody>
      </p:sp>
      <p:sp>
        <p:nvSpPr>
          <p:cNvPr id="31" name="TextBox 30">
            <a:extLst>
              <a:ext uri="{FF2B5EF4-FFF2-40B4-BE49-F238E27FC236}">
                <a16:creationId xmlns:a16="http://schemas.microsoft.com/office/drawing/2014/main" id="{CEA26CF6-3980-30E2-7BD4-E66250AD8E12}"/>
              </a:ext>
            </a:extLst>
          </p:cNvPr>
          <p:cNvSpPr txBox="1"/>
          <p:nvPr/>
        </p:nvSpPr>
        <p:spPr>
          <a:xfrm>
            <a:off x="7954352" y="3096609"/>
            <a:ext cx="2699775" cy="369332"/>
          </a:xfrm>
          <a:prstGeom prst="rect">
            <a:avLst/>
          </a:prstGeom>
          <a:noFill/>
        </p:spPr>
        <p:txBody>
          <a:bodyPr wrap="square" rtlCol="0">
            <a:spAutoFit/>
          </a:bodyPr>
          <a:lstStyle/>
          <a:p>
            <a:r>
              <a:rPr lang="es-ES" dirty="0" err="1"/>
              <a:t>Machined</a:t>
            </a:r>
            <a:r>
              <a:rPr lang="es-ES" dirty="0"/>
              <a:t> </a:t>
            </a:r>
            <a:r>
              <a:rPr lang="es-ES" dirty="0" err="1"/>
              <a:t>frame</a:t>
            </a:r>
            <a:endParaRPr lang="en-GB" dirty="0"/>
          </a:p>
        </p:txBody>
      </p:sp>
      <p:sp>
        <p:nvSpPr>
          <p:cNvPr id="32" name="TextBox 31">
            <a:extLst>
              <a:ext uri="{FF2B5EF4-FFF2-40B4-BE49-F238E27FC236}">
                <a16:creationId xmlns:a16="http://schemas.microsoft.com/office/drawing/2014/main" id="{A58EEDBA-2EC0-8AAF-8AC2-42BD21B99FE8}"/>
              </a:ext>
            </a:extLst>
          </p:cNvPr>
          <p:cNvSpPr txBox="1"/>
          <p:nvPr/>
        </p:nvSpPr>
        <p:spPr>
          <a:xfrm>
            <a:off x="9989558" y="3096609"/>
            <a:ext cx="2699775" cy="369332"/>
          </a:xfrm>
          <a:prstGeom prst="rect">
            <a:avLst/>
          </a:prstGeom>
          <a:noFill/>
        </p:spPr>
        <p:txBody>
          <a:bodyPr wrap="square" rtlCol="0">
            <a:spAutoFit/>
          </a:bodyPr>
          <a:lstStyle/>
          <a:p>
            <a:r>
              <a:rPr lang="es-ES" dirty="0"/>
              <a:t>3D </a:t>
            </a:r>
            <a:r>
              <a:rPr lang="es-ES" dirty="0" err="1"/>
              <a:t>printed</a:t>
            </a:r>
            <a:r>
              <a:rPr lang="es-ES" dirty="0"/>
              <a:t> </a:t>
            </a:r>
            <a:r>
              <a:rPr lang="es-ES" dirty="0" err="1"/>
              <a:t>housing</a:t>
            </a:r>
            <a:endParaRPr lang="en-GB" dirty="0"/>
          </a:p>
        </p:txBody>
      </p:sp>
      <p:sp>
        <p:nvSpPr>
          <p:cNvPr id="33" name="TextBox 32">
            <a:extLst>
              <a:ext uri="{FF2B5EF4-FFF2-40B4-BE49-F238E27FC236}">
                <a16:creationId xmlns:a16="http://schemas.microsoft.com/office/drawing/2014/main" id="{225AB966-CE06-EDF0-7387-F5C7C55D0C43}"/>
              </a:ext>
            </a:extLst>
          </p:cNvPr>
          <p:cNvSpPr txBox="1"/>
          <p:nvPr/>
        </p:nvSpPr>
        <p:spPr>
          <a:xfrm>
            <a:off x="6668602" y="5479592"/>
            <a:ext cx="1828800" cy="646331"/>
          </a:xfrm>
          <a:prstGeom prst="rect">
            <a:avLst/>
          </a:prstGeom>
          <a:noFill/>
        </p:spPr>
        <p:txBody>
          <a:bodyPr wrap="square" rtlCol="0">
            <a:spAutoFit/>
          </a:bodyPr>
          <a:lstStyle/>
          <a:p>
            <a:pPr algn="ctr"/>
            <a:r>
              <a:rPr lang="es-ES" dirty="0" err="1"/>
              <a:t>Machined</a:t>
            </a:r>
            <a:r>
              <a:rPr lang="es-ES" dirty="0"/>
              <a:t> pin</a:t>
            </a:r>
          </a:p>
          <a:p>
            <a:pPr algn="ctr"/>
            <a:r>
              <a:rPr lang="es-ES"/>
              <a:t>contacts</a:t>
            </a:r>
            <a:endParaRPr lang="en-GB" dirty="0"/>
          </a:p>
        </p:txBody>
      </p:sp>
    </p:spTree>
    <p:extLst>
      <p:ext uri="{BB962C8B-B14F-4D97-AF65-F5344CB8AC3E}">
        <p14:creationId xmlns:p14="http://schemas.microsoft.com/office/powerpoint/2010/main" val="3798289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290A-727B-4979-2BA0-2B81E61FEB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47E132-0C06-D40C-C095-7EC6FC4B2446}"/>
              </a:ext>
            </a:extLst>
          </p:cNvPr>
          <p:cNvSpPr>
            <a:spLocks noGrp="1"/>
          </p:cNvSpPr>
          <p:nvPr>
            <p:ph type="title"/>
          </p:nvPr>
        </p:nvSpPr>
        <p:spPr/>
        <p:txBody>
          <a:bodyPr/>
          <a:lstStyle/>
          <a:p>
            <a:r>
              <a:rPr lang="en-US" dirty="0"/>
              <a:t>Background and rationale</a:t>
            </a:r>
          </a:p>
        </p:txBody>
      </p:sp>
      <p:pic>
        <p:nvPicPr>
          <p:cNvPr id="4" name="Picture 3">
            <a:extLst>
              <a:ext uri="{FF2B5EF4-FFF2-40B4-BE49-F238E27FC236}">
                <a16:creationId xmlns:a16="http://schemas.microsoft.com/office/drawing/2014/main" id="{8BD268FF-DEC8-A945-8430-2F6435D0A280}"/>
              </a:ext>
            </a:extLst>
          </p:cNvPr>
          <p:cNvPicPr>
            <a:picLocks noChangeAspect="1"/>
          </p:cNvPicPr>
          <p:nvPr/>
        </p:nvPicPr>
        <p:blipFill>
          <a:blip r:embed="rId2"/>
          <a:stretch>
            <a:fillRect/>
          </a:stretch>
        </p:blipFill>
        <p:spPr>
          <a:xfrm>
            <a:off x="6559250" y="1665000"/>
            <a:ext cx="2071016" cy="1556560"/>
          </a:xfrm>
          <a:prstGeom prst="rect">
            <a:avLst/>
          </a:prstGeom>
        </p:spPr>
      </p:pic>
      <p:pic>
        <p:nvPicPr>
          <p:cNvPr id="5" name="Picture 4">
            <a:extLst>
              <a:ext uri="{FF2B5EF4-FFF2-40B4-BE49-F238E27FC236}">
                <a16:creationId xmlns:a16="http://schemas.microsoft.com/office/drawing/2014/main" id="{C104765D-D4D2-AF57-5060-CCE2D6F7D8A5}"/>
              </a:ext>
            </a:extLst>
          </p:cNvPr>
          <p:cNvPicPr>
            <a:picLocks noChangeAspect="1"/>
          </p:cNvPicPr>
          <p:nvPr/>
        </p:nvPicPr>
        <p:blipFill rotWithShape="1">
          <a:blip r:embed="rId3"/>
          <a:srcRect r="15669"/>
          <a:stretch/>
        </p:blipFill>
        <p:spPr>
          <a:xfrm>
            <a:off x="9384926" y="1673824"/>
            <a:ext cx="2616515" cy="1556560"/>
          </a:xfrm>
          <a:prstGeom prst="rect">
            <a:avLst/>
          </a:prstGeom>
        </p:spPr>
      </p:pic>
      <p:sp>
        <p:nvSpPr>
          <p:cNvPr id="6" name="TextBox 5">
            <a:extLst>
              <a:ext uri="{FF2B5EF4-FFF2-40B4-BE49-F238E27FC236}">
                <a16:creationId xmlns:a16="http://schemas.microsoft.com/office/drawing/2014/main" id="{59BCD6C6-C354-4F5D-16B7-24D4605E4DC4}"/>
              </a:ext>
            </a:extLst>
          </p:cNvPr>
          <p:cNvSpPr txBox="1"/>
          <p:nvPr/>
        </p:nvSpPr>
        <p:spPr>
          <a:xfrm>
            <a:off x="6799108" y="895575"/>
            <a:ext cx="1591300" cy="923330"/>
          </a:xfrm>
          <a:prstGeom prst="rect">
            <a:avLst/>
          </a:prstGeom>
          <a:noFill/>
        </p:spPr>
        <p:txBody>
          <a:bodyPr wrap="square">
            <a:spAutoFit/>
          </a:bodyPr>
          <a:lstStyle/>
          <a:p>
            <a:pPr algn="ctr"/>
            <a:r>
              <a:rPr lang="en-GB" sz="1800" dirty="0" err="1">
                <a:solidFill>
                  <a:schemeClr val="bg2">
                    <a:lumMod val="10000"/>
                  </a:schemeClr>
                </a:solidFill>
              </a:rPr>
              <a:t>cPCI</a:t>
            </a:r>
            <a:r>
              <a:rPr lang="en-GB" sz="1800" dirty="0">
                <a:solidFill>
                  <a:schemeClr val="bg2">
                    <a:lumMod val="10000"/>
                  </a:schemeClr>
                </a:solidFill>
              </a:rPr>
              <a:t> Serial Space Architecture</a:t>
            </a:r>
          </a:p>
        </p:txBody>
      </p:sp>
      <p:sp>
        <p:nvSpPr>
          <p:cNvPr id="7" name="TextBox 6">
            <a:extLst>
              <a:ext uri="{FF2B5EF4-FFF2-40B4-BE49-F238E27FC236}">
                <a16:creationId xmlns:a16="http://schemas.microsoft.com/office/drawing/2014/main" id="{A75E204A-4D8A-7809-061C-F79ECE85FC1F}"/>
              </a:ext>
            </a:extLst>
          </p:cNvPr>
          <p:cNvSpPr txBox="1"/>
          <p:nvPr/>
        </p:nvSpPr>
        <p:spPr>
          <a:xfrm>
            <a:off x="9897533" y="1027493"/>
            <a:ext cx="1591300" cy="646331"/>
          </a:xfrm>
          <a:prstGeom prst="rect">
            <a:avLst/>
          </a:prstGeom>
          <a:noFill/>
        </p:spPr>
        <p:txBody>
          <a:bodyPr wrap="square">
            <a:spAutoFit/>
          </a:bodyPr>
          <a:lstStyle/>
          <a:p>
            <a:pPr algn="ctr"/>
            <a:r>
              <a:rPr lang="en-GB" sz="1800" dirty="0" err="1">
                <a:solidFill>
                  <a:schemeClr val="bg2">
                    <a:lumMod val="10000"/>
                  </a:schemeClr>
                </a:solidFill>
              </a:rPr>
              <a:t>cPCI</a:t>
            </a:r>
            <a:r>
              <a:rPr lang="en-GB" sz="1800" dirty="0">
                <a:solidFill>
                  <a:schemeClr val="bg2">
                    <a:lumMod val="10000"/>
                  </a:schemeClr>
                </a:solidFill>
              </a:rPr>
              <a:t> SS</a:t>
            </a:r>
          </a:p>
          <a:p>
            <a:pPr algn="ctr"/>
            <a:r>
              <a:rPr lang="en-GB" dirty="0">
                <a:solidFill>
                  <a:schemeClr val="bg2">
                    <a:lumMod val="10000"/>
                  </a:schemeClr>
                </a:solidFill>
              </a:rPr>
              <a:t>Connectors</a:t>
            </a:r>
            <a:endParaRPr lang="en-GB" sz="1800" dirty="0">
              <a:solidFill>
                <a:schemeClr val="bg2">
                  <a:lumMod val="10000"/>
                </a:schemeClr>
              </a:solidFill>
            </a:endParaRPr>
          </a:p>
        </p:txBody>
      </p:sp>
      <p:sp>
        <p:nvSpPr>
          <p:cNvPr id="8" name="TextBox 7">
            <a:extLst>
              <a:ext uri="{FF2B5EF4-FFF2-40B4-BE49-F238E27FC236}">
                <a16:creationId xmlns:a16="http://schemas.microsoft.com/office/drawing/2014/main" id="{B8B963D2-4D83-B4F3-7370-BFB720805029}"/>
              </a:ext>
            </a:extLst>
          </p:cNvPr>
          <p:cNvSpPr txBox="1"/>
          <p:nvPr/>
        </p:nvSpPr>
        <p:spPr>
          <a:xfrm>
            <a:off x="5945456" y="3501832"/>
            <a:ext cx="1520736" cy="369332"/>
          </a:xfrm>
          <a:prstGeom prst="rect">
            <a:avLst/>
          </a:prstGeom>
          <a:noFill/>
        </p:spPr>
        <p:txBody>
          <a:bodyPr wrap="square" rtlCol="0">
            <a:spAutoFit/>
          </a:bodyPr>
          <a:lstStyle/>
          <a:p>
            <a:r>
              <a:rPr lang="en-US" b="1" dirty="0">
                <a:latin typeface="Avenir Next LT Pro" panose="020B0504020202020204" pitchFamily="34" charset="77"/>
              </a:rPr>
              <a:t>&lt;&lt;&lt; CO$T</a:t>
            </a:r>
          </a:p>
        </p:txBody>
      </p:sp>
      <p:pic>
        <p:nvPicPr>
          <p:cNvPr id="9" name="Picture 6" descr="Computer Icons Free module, Bigmidin, angle, ring png | PNGEgg">
            <a:extLst>
              <a:ext uri="{FF2B5EF4-FFF2-40B4-BE49-F238E27FC236}">
                <a16:creationId xmlns:a16="http://schemas.microsoft.com/office/drawing/2014/main" id="{C70C95D2-364F-8312-4C34-F8D89345856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000" b="92000" l="5222" r="92667">
                        <a14:foregroundMark x1="47667" y1="7000" x2="47667" y2="7000"/>
                        <a14:foregroundMark x1="49667" y1="92000" x2="49667" y2="92000"/>
                        <a14:foregroundMark x1="49667" y1="92000" x2="49667" y2="92000"/>
                        <a14:foregroundMark x1="92667" y1="63889" x2="92667" y2="63889"/>
                        <a14:foregroundMark x1="5222" y1="62889" x2="5222" y2="62889"/>
                      </a14:backgroundRemoval>
                    </a14:imgEffect>
                  </a14:imgLayer>
                </a14:imgProps>
              </a:ext>
              <a:ext uri="{28A0092B-C50C-407E-A947-70E740481C1C}">
                <a14:useLocalDpi xmlns:a14="http://schemas.microsoft.com/office/drawing/2010/main" val="0"/>
              </a:ext>
            </a:extLst>
          </a:blip>
          <a:srcRect/>
          <a:stretch>
            <a:fillRect/>
          </a:stretch>
        </p:blipFill>
        <p:spPr bwMode="auto">
          <a:xfrm>
            <a:off x="7607058" y="3183327"/>
            <a:ext cx="1006342" cy="100634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6781FD88-96D8-FDD6-19E5-2FEA7976A0F5}"/>
              </a:ext>
            </a:extLst>
          </p:cNvPr>
          <p:cNvCxnSpPr>
            <a:cxnSpLocks/>
          </p:cNvCxnSpPr>
          <p:nvPr/>
        </p:nvCxnSpPr>
        <p:spPr>
          <a:xfrm>
            <a:off x="5780699" y="2287737"/>
            <a:ext cx="816049" cy="164367"/>
          </a:xfrm>
          <a:prstGeom prst="line">
            <a:avLst/>
          </a:prstGeom>
          <a:ln w="28575">
            <a:headEnd type="none" w="med" len="med"/>
            <a:tailEnd type="triangle" w="med" len="med"/>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D0F0C602-4EFB-F3C7-12F0-E322328F87F9}"/>
              </a:ext>
            </a:extLst>
          </p:cNvPr>
          <p:cNvCxnSpPr>
            <a:cxnSpLocks/>
          </p:cNvCxnSpPr>
          <p:nvPr/>
        </p:nvCxnSpPr>
        <p:spPr>
          <a:xfrm>
            <a:off x="8591139" y="2394156"/>
            <a:ext cx="869091" cy="169974"/>
          </a:xfrm>
          <a:prstGeom prst="line">
            <a:avLst/>
          </a:prstGeom>
          <a:ln w="28575">
            <a:headEnd type="none" w="med" len="med"/>
            <a:tailEnd type="triangle" w="med" len="med"/>
          </a:ln>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AFB128A0-5A47-9CAF-B8DF-10FDDB321B74}"/>
              </a:ext>
            </a:extLst>
          </p:cNvPr>
          <p:cNvSpPr txBox="1"/>
          <p:nvPr/>
        </p:nvSpPr>
        <p:spPr>
          <a:xfrm>
            <a:off x="4026937" y="929405"/>
            <a:ext cx="1484290" cy="646331"/>
          </a:xfrm>
          <a:prstGeom prst="rect">
            <a:avLst/>
          </a:prstGeom>
          <a:noFill/>
        </p:spPr>
        <p:txBody>
          <a:bodyPr wrap="square">
            <a:spAutoFit/>
          </a:bodyPr>
          <a:lstStyle/>
          <a:p>
            <a:pPr algn="ctr"/>
            <a:r>
              <a:rPr lang="en-GB" sz="1800" dirty="0">
                <a:solidFill>
                  <a:schemeClr val="bg2">
                    <a:lumMod val="10000"/>
                  </a:schemeClr>
                </a:solidFill>
              </a:rPr>
              <a:t>ADHA Modules</a:t>
            </a:r>
          </a:p>
        </p:txBody>
      </p:sp>
      <p:pic>
        <p:nvPicPr>
          <p:cNvPr id="13" name="Content Placeholder 6">
            <a:extLst>
              <a:ext uri="{FF2B5EF4-FFF2-40B4-BE49-F238E27FC236}">
                <a16:creationId xmlns:a16="http://schemas.microsoft.com/office/drawing/2014/main" id="{CBEC28AA-2645-BE03-727A-50BC308A1537}"/>
              </a:ext>
            </a:extLst>
          </p:cNvPr>
          <p:cNvPicPr>
            <a:picLocks noChangeAspect="1"/>
          </p:cNvPicPr>
          <p:nvPr/>
        </p:nvPicPr>
        <p:blipFill rotWithShape="1">
          <a:blip r:embed="rId6"/>
          <a:srcRect l="3926" t="4004" r="3118"/>
          <a:stretch/>
        </p:blipFill>
        <p:spPr bwMode="auto">
          <a:xfrm>
            <a:off x="3709683" y="1605584"/>
            <a:ext cx="2071016" cy="167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4" name="Picture 4" descr="Sentinel-3 - Wikipedia">
            <a:extLst>
              <a:ext uri="{FF2B5EF4-FFF2-40B4-BE49-F238E27FC236}">
                <a16:creationId xmlns:a16="http://schemas.microsoft.com/office/drawing/2014/main" id="{3AA5DBF1-1C3A-7389-D642-65C9C9AF34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351141">
            <a:off x="-848763" y="1087965"/>
            <a:ext cx="4267936" cy="336633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1E12201-2616-51BB-F566-637FF82AA25D}"/>
              </a:ext>
            </a:extLst>
          </p:cNvPr>
          <p:cNvSpPr txBox="1"/>
          <p:nvPr/>
        </p:nvSpPr>
        <p:spPr>
          <a:xfrm>
            <a:off x="216000" y="4887158"/>
            <a:ext cx="11326113" cy="1200329"/>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2">
                    <a:lumMod val="10000"/>
                  </a:schemeClr>
                </a:solidFill>
              </a:rPr>
              <a:t>The cPCI Serial Space (SS) was selected as the standard for ADHA workshop January 2020.</a:t>
            </a:r>
          </a:p>
          <a:p>
            <a:pPr marL="285750" indent="-285750">
              <a:buFont typeface="Arial" panose="020B0604020202020204" pitchFamily="34" charset="0"/>
              <a:buChar char="•"/>
            </a:pPr>
            <a:endParaRPr lang="en-US" dirty="0">
              <a:solidFill>
                <a:schemeClr val="bg2">
                  <a:lumMod val="10000"/>
                </a:schemeClr>
              </a:solidFill>
            </a:endParaRPr>
          </a:p>
          <a:p>
            <a:pPr marL="285750" indent="-285750">
              <a:buFont typeface="Arial" panose="020B0604020202020204" pitchFamily="34" charset="0"/>
              <a:buChar char="•"/>
            </a:pPr>
            <a:r>
              <a:rPr lang="en-US" dirty="0" err="1">
                <a:solidFill>
                  <a:schemeClr val="bg2">
                    <a:lumMod val="10000"/>
                  </a:schemeClr>
                </a:solidFill>
              </a:rPr>
              <a:t>cPCI</a:t>
            </a:r>
            <a:r>
              <a:rPr lang="en-US" dirty="0">
                <a:solidFill>
                  <a:schemeClr val="bg2">
                    <a:lumMod val="10000"/>
                  </a:schemeClr>
                </a:solidFill>
              </a:rPr>
              <a:t> SS allows for flexibility, modularity, interoperability and relatively price reduction compared to the level of performances.</a:t>
            </a:r>
            <a:endParaRPr lang="en-GB" altLang="en-US" dirty="0">
              <a:solidFill>
                <a:schemeClr val="bg2">
                  <a:lumMod val="10000"/>
                </a:schemeClr>
              </a:solidFill>
            </a:endParaRPr>
          </a:p>
        </p:txBody>
      </p:sp>
    </p:spTree>
    <p:extLst>
      <p:ext uri="{BB962C8B-B14F-4D97-AF65-F5344CB8AC3E}">
        <p14:creationId xmlns:p14="http://schemas.microsoft.com/office/powerpoint/2010/main" val="2958835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B8E49E6-E314-248A-983C-BBFFEC94B019}"/>
              </a:ext>
            </a:extLst>
          </p:cNvPr>
          <p:cNvPicPr>
            <a:picLocks noGrp="1" noChangeAspect="1"/>
          </p:cNvPicPr>
          <p:nvPr>
            <p:ph idx="1"/>
          </p:nvPr>
        </p:nvPicPr>
        <p:blipFill>
          <a:blip r:embed="rId2"/>
          <a:stretch>
            <a:fillRect/>
          </a:stretch>
        </p:blipFill>
        <p:spPr bwMode="auto">
          <a:xfrm>
            <a:off x="6909015" y="908082"/>
            <a:ext cx="2874349" cy="195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5" name="Picture 4">
            <a:extLst>
              <a:ext uri="{FF2B5EF4-FFF2-40B4-BE49-F238E27FC236}">
                <a16:creationId xmlns:a16="http://schemas.microsoft.com/office/drawing/2014/main" id="{4A03C52E-8169-6C3B-60BA-208F7B885387}"/>
              </a:ext>
            </a:extLst>
          </p:cNvPr>
          <p:cNvPicPr>
            <a:picLocks noChangeAspect="1"/>
          </p:cNvPicPr>
          <p:nvPr/>
        </p:nvPicPr>
        <p:blipFill>
          <a:blip r:embed="rId3"/>
          <a:stretch>
            <a:fillRect/>
          </a:stretch>
        </p:blipFill>
        <p:spPr>
          <a:xfrm flipH="1">
            <a:off x="2987264" y="908083"/>
            <a:ext cx="3455098" cy="1952882"/>
          </a:xfrm>
          <a:prstGeom prst="rect">
            <a:avLst/>
          </a:prstGeom>
        </p:spPr>
      </p:pic>
      <p:pic>
        <p:nvPicPr>
          <p:cNvPr id="9" name="Picture 8">
            <a:extLst>
              <a:ext uri="{FF2B5EF4-FFF2-40B4-BE49-F238E27FC236}">
                <a16:creationId xmlns:a16="http://schemas.microsoft.com/office/drawing/2014/main" id="{8DF9E735-C0DB-4CBF-207A-45074553102F}"/>
              </a:ext>
            </a:extLst>
          </p:cNvPr>
          <p:cNvPicPr>
            <a:picLocks noChangeAspect="1"/>
          </p:cNvPicPr>
          <p:nvPr/>
        </p:nvPicPr>
        <p:blipFill>
          <a:blip r:embed="rId4"/>
          <a:stretch>
            <a:fillRect/>
          </a:stretch>
        </p:blipFill>
        <p:spPr>
          <a:xfrm>
            <a:off x="4261884" y="3651719"/>
            <a:ext cx="1024203" cy="2208144"/>
          </a:xfrm>
          <a:prstGeom prst="rect">
            <a:avLst/>
          </a:prstGeom>
        </p:spPr>
      </p:pic>
      <p:pic>
        <p:nvPicPr>
          <p:cNvPr id="11" name="Picture 10">
            <a:extLst>
              <a:ext uri="{FF2B5EF4-FFF2-40B4-BE49-F238E27FC236}">
                <a16:creationId xmlns:a16="http://schemas.microsoft.com/office/drawing/2014/main" id="{0A6125CB-96D9-929F-02DB-2AFAB1AF4938}"/>
              </a:ext>
            </a:extLst>
          </p:cNvPr>
          <p:cNvPicPr>
            <a:picLocks noChangeAspect="1"/>
          </p:cNvPicPr>
          <p:nvPr/>
        </p:nvPicPr>
        <p:blipFill>
          <a:blip r:embed="rId5"/>
          <a:stretch>
            <a:fillRect/>
          </a:stretch>
        </p:blipFill>
        <p:spPr>
          <a:xfrm>
            <a:off x="6939252" y="3524936"/>
            <a:ext cx="2852953" cy="2285389"/>
          </a:xfrm>
          <a:prstGeom prst="rect">
            <a:avLst/>
          </a:prstGeom>
        </p:spPr>
      </p:pic>
      <p:sp>
        <p:nvSpPr>
          <p:cNvPr id="3" name="Title 2">
            <a:extLst>
              <a:ext uri="{FF2B5EF4-FFF2-40B4-BE49-F238E27FC236}">
                <a16:creationId xmlns:a16="http://schemas.microsoft.com/office/drawing/2014/main" id="{319864FE-A0A0-A39F-11D7-DBA3F8A5E5E4}"/>
              </a:ext>
            </a:extLst>
          </p:cNvPr>
          <p:cNvSpPr>
            <a:spLocks noGrp="1"/>
          </p:cNvSpPr>
          <p:nvPr>
            <p:ph type="title"/>
          </p:nvPr>
        </p:nvSpPr>
        <p:spPr/>
        <p:txBody>
          <a:bodyPr/>
          <a:lstStyle/>
          <a:p>
            <a:r>
              <a:rPr lang="es-ES" dirty="0"/>
              <a:t>AXON’ CABLE: CONNECTOR MANUFACTURING (II)</a:t>
            </a:r>
            <a:endParaRPr lang="en-GB" dirty="0"/>
          </a:p>
        </p:txBody>
      </p:sp>
      <p:sp>
        <p:nvSpPr>
          <p:cNvPr id="12" name="TextBox 11">
            <a:extLst>
              <a:ext uri="{FF2B5EF4-FFF2-40B4-BE49-F238E27FC236}">
                <a16:creationId xmlns:a16="http://schemas.microsoft.com/office/drawing/2014/main" id="{795ABA6C-3BBB-54AB-0B85-AC53A6A804FB}"/>
              </a:ext>
            </a:extLst>
          </p:cNvPr>
          <p:cNvSpPr txBox="1"/>
          <p:nvPr/>
        </p:nvSpPr>
        <p:spPr>
          <a:xfrm>
            <a:off x="422563" y="1476136"/>
            <a:ext cx="2369128" cy="646331"/>
          </a:xfrm>
          <a:prstGeom prst="rect">
            <a:avLst/>
          </a:prstGeom>
          <a:noFill/>
        </p:spPr>
        <p:txBody>
          <a:bodyPr wrap="square" rtlCol="0">
            <a:spAutoFit/>
          </a:bodyPr>
          <a:lstStyle/>
          <a:p>
            <a:r>
              <a:rPr lang="es-ES" altLang="en-US" dirty="0" err="1">
                <a:latin typeface="Arial" panose="020B0604020202020204" pitchFamily="34" charset="0"/>
                <a:ea typeface="MS PGothic" pitchFamily="34" charset="-128"/>
                <a:cs typeface="Arial" panose="020B0604020202020204" pitchFamily="34" charset="0"/>
              </a:rPr>
              <a:t>D</a:t>
            </a:r>
            <a:r>
              <a:rPr lang="es-ES" dirty="0" err="1"/>
              <a:t>augther</a:t>
            </a:r>
            <a:r>
              <a:rPr lang="es-ES" dirty="0"/>
              <a:t> </a:t>
            </a:r>
            <a:r>
              <a:rPr lang="es-ES" dirty="0" err="1"/>
              <a:t>board</a:t>
            </a:r>
            <a:r>
              <a:rPr lang="es-ES" dirty="0"/>
              <a:t> </a:t>
            </a:r>
            <a:r>
              <a:rPr lang="es-ES" dirty="0" err="1"/>
              <a:t>connector</a:t>
            </a:r>
            <a:endParaRPr lang="en-GB" dirty="0"/>
          </a:p>
        </p:txBody>
      </p:sp>
      <p:sp>
        <p:nvSpPr>
          <p:cNvPr id="13" name="TextBox 12">
            <a:extLst>
              <a:ext uri="{FF2B5EF4-FFF2-40B4-BE49-F238E27FC236}">
                <a16:creationId xmlns:a16="http://schemas.microsoft.com/office/drawing/2014/main" id="{2F23E910-D6C0-B79E-5BDF-8311F0D2ADC6}"/>
              </a:ext>
            </a:extLst>
          </p:cNvPr>
          <p:cNvSpPr txBox="1"/>
          <p:nvPr/>
        </p:nvSpPr>
        <p:spPr>
          <a:xfrm>
            <a:off x="422563" y="4386459"/>
            <a:ext cx="2854037" cy="646331"/>
          </a:xfrm>
          <a:prstGeom prst="rect">
            <a:avLst/>
          </a:prstGeom>
          <a:noFill/>
        </p:spPr>
        <p:txBody>
          <a:bodyPr wrap="square" rtlCol="0">
            <a:spAutoFit/>
          </a:bodyPr>
          <a:lstStyle/>
          <a:p>
            <a:r>
              <a:rPr lang="es-ES" altLang="en-US" dirty="0">
                <a:latin typeface="Arial" panose="020B0604020202020204" pitchFamily="34" charset="0"/>
                <a:ea typeface="MS PGothic" pitchFamily="34" charset="-128"/>
                <a:cs typeface="Arial" panose="020B0604020202020204" pitchFamily="34" charset="0"/>
              </a:rPr>
              <a:t>Back-plane</a:t>
            </a:r>
            <a:r>
              <a:rPr lang="es-ES" dirty="0"/>
              <a:t> </a:t>
            </a:r>
            <a:r>
              <a:rPr lang="es-ES" dirty="0" err="1"/>
              <a:t>connector</a:t>
            </a:r>
            <a:endParaRPr lang="es-ES" dirty="0"/>
          </a:p>
          <a:p>
            <a:r>
              <a:rPr lang="es-ES" dirty="0" err="1"/>
              <a:t>Closed</a:t>
            </a:r>
            <a:r>
              <a:rPr lang="es-ES" dirty="0"/>
              <a:t> </a:t>
            </a:r>
            <a:r>
              <a:rPr lang="es-ES" dirty="0" err="1"/>
              <a:t>pressfit</a:t>
            </a:r>
            <a:endParaRPr lang="en-GB" dirty="0"/>
          </a:p>
        </p:txBody>
      </p:sp>
    </p:spTree>
    <p:extLst>
      <p:ext uri="{BB962C8B-B14F-4D97-AF65-F5344CB8AC3E}">
        <p14:creationId xmlns:p14="http://schemas.microsoft.com/office/powerpoint/2010/main" val="1988955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5353B8-1A6A-444B-3A00-51EF3428F21C}"/>
              </a:ext>
            </a:extLst>
          </p:cNvPr>
          <p:cNvSpPr>
            <a:spLocks noGrp="1"/>
          </p:cNvSpPr>
          <p:nvPr>
            <p:ph idx="1"/>
          </p:nvPr>
        </p:nvSpPr>
        <p:spPr/>
        <p:txBody>
          <a:bodyPr/>
          <a:lstStyle/>
          <a:p>
            <a:pPr indent="-404264"/>
            <a:r>
              <a:rPr lang="es-ES" dirty="0"/>
              <a:t>						   </a:t>
            </a:r>
            <a:r>
              <a:rPr lang="es-ES" dirty="0" err="1">
                <a:solidFill>
                  <a:schemeClr val="tx1"/>
                </a:solidFill>
              </a:rPr>
              <a:t>Insertion</a:t>
            </a:r>
            <a:r>
              <a:rPr lang="es-ES" dirty="0">
                <a:solidFill>
                  <a:schemeClr val="tx1"/>
                </a:solidFill>
              </a:rPr>
              <a:t> </a:t>
            </a:r>
            <a:r>
              <a:rPr lang="es-ES" dirty="0" err="1">
                <a:solidFill>
                  <a:schemeClr val="tx1"/>
                </a:solidFill>
              </a:rPr>
              <a:t>tool</a:t>
            </a:r>
            <a:r>
              <a:rPr lang="es-ES" dirty="0">
                <a:solidFill>
                  <a:schemeClr val="tx1"/>
                </a:solidFill>
              </a:rPr>
              <a:t> </a:t>
            </a:r>
            <a:r>
              <a:rPr lang="es-ES" dirty="0" err="1">
                <a:solidFill>
                  <a:schemeClr val="tx1"/>
                </a:solidFill>
              </a:rPr>
              <a:t>manufactured</a:t>
            </a:r>
            <a:r>
              <a:rPr lang="es-ES" dirty="0">
                <a:solidFill>
                  <a:schemeClr val="tx1"/>
                </a:solidFill>
              </a:rPr>
              <a:t> </a:t>
            </a:r>
            <a:r>
              <a:rPr lang="es-ES" dirty="0" err="1">
                <a:solidFill>
                  <a:schemeClr val="tx1"/>
                </a:solidFill>
              </a:rPr>
              <a:t>by</a:t>
            </a:r>
            <a:r>
              <a:rPr lang="es-ES" dirty="0">
                <a:solidFill>
                  <a:schemeClr val="tx1"/>
                </a:solidFill>
              </a:rPr>
              <a:t> AXON (manual </a:t>
            </a:r>
            <a:r>
              <a:rPr lang="es-ES" dirty="0" err="1">
                <a:solidFill>
                  <a:schemeClr val="tx1"/>
                </a:solidFill>
              </a:rPr>
              <a:t>press</a:t>
            </a:r>
            <a:r>
              <a:rPr lang="es-ES" dirty="0">
                <a:solidFill>
                  <a:schemeClr val="tx1"/>
                </a:solidFill>
              </a:rPr>
              <a:t>)</a:t>
            </a:r>
          </a:p>
          <a:p>
            <a:pPr indent="-404264"/>
            <a:r>
              <a:rPr lang="es-ES" dirty="0">
                <a:solidFill>
                  <a:schemeClr val="tx1"/>
                </a:solidFill>
              </a:rPr>
              <a:t>						   No </a:t>
            </a:r>
            <a:r>
              <a:rPr lang="es-ES" dirty="0" err="1">
                <a:solidFill>
                  <a:schemeClr val="tx1"/>
                </a:solidFill>
              </a:rPr>
              <a:t>damage</a:t>
            </a:r>
            <a:r>
              <a:rPr lang="es-ES" dirty="0">
                <a:solidFill>
                  <a:schemeClr val="tx1"/>
                </a:solidFill>
              </a:rPr>
              <a:t> on </a:t>
            </a:r>
            <a:r>
              <a:rPr lang="es-ES" dirty="0" err="1">
                <a:solidFill>
                  <a:schemeClr val="tx1"/>
                </a:solidFill>
              </a:rPr>
              <a:t>frames</a:t>
            </a:r>
            <a:r>
              <a:rPr lang="es-ES" dirty="0">
                <a:solidFill>
                  <a:schemeClr val="tx1"/>
                </a:solidFill>
              </a:rPr>
              <a:t> </a:t>
            </a:r>
            <a:r>
              <a:rPr lang="es-ES" dirty="0" err="1">
                <a:solidFill>
                  <a:schemeClr val="tx1"/>
                </a:solidFill>
              </a:rPr>
              <a:t>or</a:t>
            </a:r>
            <a:r>
              <a:rPr lang="es-ES" dirty="0">
                <a:solidFill>
                  <a:schemeClr val="tx1"/>
                </a:solidFill>
              </a:rPr>
              <a:t> PCB</a:t>
            </a:r>
          </a:p>
        </p:txBody>
      </p:sp>
      <p:sp>
        <p:nvSpPr>
          <p:cNvPr id="3" name="Title 2">
            <a:extLst>
              <a:ext uri="{FF2B5EF4-FFF2-40B4-BE49-F238E27FC236}">
                <a16:creationId xmlns:a16="http://schemas.microsoft.com/office/drawing/2014/main" id="{4B2A1536-98DE-22AE-BCC1-40F6921773A7}"/>
              </a:ext>
            </a:extLst>
          </p:cNvPr>
          <p:cNvSpPr>
            <a:spLocks noGrp="1"/>
          </p:cNvSpPr>
          <p:nvPr>
            <p:ph type="title"/>
          </p:nvPr>
        </p:nvSpPr>
        <p:spPr/>
        <p:txBody>
          <a:bodyPr/>
          <a:lstStyle/>
          <a:p>
            <a:r>
              <a:rPr lang="es-ES" dirty="0"/>
              <a:t>AXON’ CABLE: CONNECTOR MANUFACTURING (III)</a:t>
            </a:r>
            <a:endParaRPr lang="en-GB" dirty="0"/>
          </a:p>
        </p:txBody>
      </p:sp>
      <p:pic>
        <p:nvPicPr>
          <p:cNvPr id="4" name="20250828_142443 AXON ADHA connector_ compressd">
            <a:hlinkClick r:id="" action="ppaction://media"/>
            <a:extLst>
              <a:ext uri="{FF2B5EF4-FFF2-40B4-BE49-F238E27FC236}">
                <a16:creationId xmlns:a16="http://schemas.microsoft.com/office/drawing/2014/main" id="{1556AC29-3FB9-E714-2E75-5FCBD41B81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01418" y="1641711"/>
            <a:ext cx="4417200" cy="4417200"/>
          </a:xfrm>
          <a:prstGeom prst="rect">
            <a:avLst/>
          </a:prstGeom>
        </p:spPr>
      </p:pic>
      <p:pic>
        <p:nvPicPr>
          <p:cNvPr id="6" name="Picture 5" descr="Close-up of a computer chip&#10;&#10;AI-generated content may be incorrect.">
            <a:extLst>
              <a:ext uri="{FF2B5EF4-FFF2-40B4-BE49-F238E27FC236}">
                <a16:creationId xmlns:a16="http://schemas.microsoft.com/office/drawing/2014/main" id="{C559E5DB-1031-8F7A-28A1-5CE4C2541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2394" y="988147"/>
            <a:ext cx="5070764" cy="5070764"/>
          </a:xfrm>
          <a:prstGeom prst="rect">
            <a:avLst/>
          </a:prstGeom>
        </p:spPr>
      </p:pic>
    </p:spTree>
    <p:extLst>
      <p:ext uri="{BB962C8B-B14F-4D97-AF65-F5344CB8AC3E}">
        <p14:creationId xmlns:p14="http://schemas.microsoft.com/office/powerpoint/2010/main" val="402083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4D7CDA-30A7-3C35-536D-4AE39C674E3E}"/>
              </a:ext>
            </a:extLst>
          </p:cNvPr>
          <p:cNvSpPr>
            <a:spLocks noGrp="1"/>
          </p:cNvSpPr>
          <p:nvPr>
            <p:ph type="title"/>
          </p:nvPr>
        </p:nvSpPr>
        <p:spPr>
          <a:xfrm>
            <a:off x="216000" y="154800"/>
            <a:ext cx="11956950" cy="565200"/>
          </a:xfrm>
        </p:spPr>
        <p:txBody>
          <a:bodyPr/>
          <a:lstStyle/>
          <a:p>
            <a:r>
              <a:rPr lang="es-ES" sz="2500" dirty="0"/>
              <a:t>AXON’: CONNECTOR PROTOTYPE ELECTRICAL CHARACTERISATION (I)</a:t>
            </a:r>
            <a:endParaRPr lang="en-GB" sz="2500" dirty="0"/>
          </a:p>
        </p:txBody>
      </p:sp>
      <p:sp>
        <p:nvSpPr>
          <p:cNvPr id="6" name="Content Placeholder 5">
            <a:extLst>
              <a:ext uri="{FF2B5EF4-FFF2-40B4-BE49-F238E27FC236}">
                <a16:creationId xmlns:a16="http://schemas.microsoft.com/office/drawing/2014/main" id="{C4FD2A29-0984-F886-FE24-CBD1B6672315}"/>
              </a:ext>
            </a:extLst>
          </p:cNvPr>
          <p:cNvSpPr>
            <a:spLocks noGrp="1"/>
          </p:cNvSpPr>
          <p:nvPr>
            <p:ph idx="1"/>
          </p:nvPr>
        </p:nvSpPr>
        <p:spPr>
          <a:xfrm>
            <a:off x="218262" y="815318"/>
            <a:ext cx="11764800" cy="5230042"/>
          </a:xfrm>
        </p:spPr>
        <p:txBody>
          <a:bodyPr/>
          <a:lstStyle/>
          <a:p>
            <a:pPr marL="285750" indent="-285750">
              <a:buFont typeface="Arial" panose="020B0604020202020204" pitchFamily="34" charset="0"/>
              <a:buChar char="•"/>
            </a:pPr>
            <a:r>
              <a:rPr lang="es-ES" dirty="0" err="1">
                <a:solidFill>
                  <a:schemeClr val="tx1"/>
                </a:solidFill>
              </a:rPr>
              <a:t>Two</a:t>
            </a:r>
            <a:r>
              <a:rPr lang="es-ES" dirty="0">
                <a:solidFill>
                  <a:schemeClr val="tx1"/>
                </a:solidFill>
              </a:rPr>
              <a:t> </a:t>
            </a:r>
            <a:r>
              <a:rPr lang="es-ES" dirty="0" err="1">
                <a:solidFill>
                  <a:schemeClr val="tx1"/>
                </a:solidFill>
              </a:rPr>
              <a:t>types</a:t>
            </a:r>
            <a:r>
              <a:rPr lang="es-ES" dirty="0">
                <a:solidFill>
                  <a:schemeClr val="tx1"/>
                </a:solidFill>
              </a:rPr>
              <a:t> of </a:t>
            </a:r>
            <a:r>
              <a:rPr lang="es-ES" dirty="0" err="1">
                <a:solidFill>
                  <a:schemeClr val="tx1"/>
                </a:solidFill>
              </a:rPr>
              <a:t>connectors</a:t>
            </a:r>
            <a:r>
              <a:rPr lang="es-ES" dirty="0">
                <a:solidFill>
                  <a:schemeClr val="tx1"/>
                </a:solidFill>
              </a:rPr>
              <a:t> characterised:</a:t>
            </a:r>
          </a:p>
          <a:p>
            <a:pPr marL="719138" lvl="1" indent="-180975">
              <a:buFont typeface="Arial" panose="020B0604020202020204" pitchFamily="34" charset="0"/>
              <a:buChar char="•"/>
            </a:pPr>
            <a:r>
              <a:rPr lang="es-ES" dirty="0" err="1">
                <a:solidFill>
                  <a:schemeClr val="tx1"/>
                </a:solidFill>
              </a:rPr>
              <a:t>Unshielded</a:t>
            </a:r>
            <a:r>
              <a:rPr lang="es-ES" dirty="0">
                <a:solidFill>
                  <a:schemeClr val="tx1"/>
                </a:solidFill>
              </a:rPr>
              <a:t> </a:t>
            </a:r>
            <a:r>
              <a:rPr lang="es-ES" dirty="0" err="1">
                <a:solidFill>
                  <a:schemeClr val="tx1"/>
                </a:solidFill>
              </a:rPr>
              <a:t>connector</a:t>
            </a:r>
            <a:endParaRPr lang="es-ES" dirty="0">
              <a:solidFill>
                <a:schemeClr val="tx1"/>
              </a:solidFill>
            </a:endParaRPr>
          </a:p>
          <a:p>
            <a:pPr marL="719138" lvl="1" indent="-180975">
              <a:buFont typeface="Arial" panose="020B0604020202020204" pitchFamily="34" charset="0"/>
              <a:buChar char="•"/>
            </a:pPr>
            <a:r>
              <a:rPr lang="es-ES" dirty="0" err="1">
                <a:solidFill>
                  <a:schemeClr val="tx1"/>
                </a:solidFill>
              </a:rPr>
              <a:t>Shielded</a:t>
            </a:r>
            <a:r>
              <a:rPr lang="es-ES" dirty="0">
                <a:solidFill>
                  <a:schemeClr val="tx1"/>
                </a:solidFill>
              </a:rPr>
              <a:t> </a:t>
            </a:r>
            <a:r>
              <a:rPr lang="es-ES" dirty="0" err="1">
                <a:solidFill>
                  <a:schemeClr val="tx1"/>
                </a:solidFill>
              </a:rPr>
              <a:t>connector</a:t>
            </a:r>
            <a:r>
              <a:rPr lang="es-ES" dirty="0">
                <a:solidFill>
                  <a:schemeClr val="tx1"/>
                </a:solidFill>
              </a:rPr>
              <a:t> </a:t>
            </a:r>
            <a:r>
              <a:rPr lang="es-ES" dirty="0" err="1">
                <a:solidFill>
                  <a:schemeClr val="tx1"/>
                </a:solidFill>
              </a:rPr>
              <a:t>daughter</a:t>
            </a:r>
            <a:r>
              <a:rPr lang="es-ES" dirty="0">
                <a:solidFill>
                  <a:schemeClr val="tx1"/>
                </a:solidFill>
              </a:rPr>
              <a:t> </a:t>
            </a:r>
            <a:r>
              <a:rPr lang="es-ES" dirty="0" err="1">
                <a:solidFill>
                  <a:schemeClr val="tx1"/>
                </a:solidFill>
              </a:rPr>
              <a:t>board</a:t>
            </a:r>
            <a:r>
              <a:rPr lang="es-ES" dirty="0">
                <a:solidFill>
                  <a:schemeClr val="tx1"/>
                </a:solidFill>
              </a:rPr>
              <a:t> (to try</a:t>
            </a:r>
            <a:r>
              <a:rPr lang="en-US" altLang="en-US" dirty="0"/>
              <a:t> </a:t>
            </a:r>
            <a:r>
              <a:rPr lang="en-US" altLang="en-US" dirty="0">
                <a:solidFill>
                  <a:schemeClr val="tx1"/>
                </a:solidFill>
              </a:rPr>
              <a:t>improve crosstalk, </a:t>
            </a:r>
          </a:p>
          <a:p>
            <a:pPr marL="538163" lvl="1"/>
            <a:r>
              <a:rPr lang="en-US" altLang="en-US" dirty="0">
                <a:solidFill>
                  <a:schemeClr val="tx1"/>
                </a:solidFill>
              </a:rPr>
              <a:t>decrease impedance)</a:t>
            </a:r>
            <a:endParaRPr lang="es-ES" altLang="en-US" dirty="0">
              <a:solidFill>
                <a:schemeClr val="tx1"/>
              </a:solidFill>
            </a:endParaRPr>
          </a:p>
          <a:p>
            <a:pPr marL="285750" indent="-285750">
              <a:buFont typeface="Arial" panose="020B0604020202020204" pitchFamily="34" charset="0"/>
              <a:buChar char="•"/>
            </a:pPr>
            <a:r>
              <a:rPr lang="es-ES" dirty="0" err="1">
                <a:solidFill>
                  <a:schemeClr val="tx1"/>
                </a:solidFill>
              </a:rPr>
              <a:t>Two</a:t>
            </a:r>
            <a:r>
              <a:rPr lang="es-ES" dirty="0">
                <a:solidFill>
                  <a:schemeClr val="tx1"/>
                </a:solidFill>
              </a:rPr>
              <a:t> </a:t>
            </a:r>
            <a:r>
              <a:rPr lang="es-ES" dirty="0" err="1">
                <a:solidFill>
                  <a:schemeClr val="tx1"/>
                </a:solidFill>
              </a:rPr>
              <a:t>types</a:t>
            </a:r>
            <a:r>
              <a:rPr lang="es-ES" dirty="0">
                <a:solidFill>
                  <a:schemeClr val="tx1"/>
                </a:solidFill>
              </a:rPr>
              <a:t> of test results:</a:t>
            </a:r>
          </a:p>
          <a:p>
            <a:pPr marL="781050" lvl="1" indent="-242888">
              <a:buFont typeface="Arial" panose="020B0604020202020204" pitchFamily="34" charset="0"/>
              <a:buChar char="•"/>
            </a:pPr>
            <a:r>
              <a:rPr lang="es-ES" dirty="0" err="1">
                <a:solidFill>
                  <a:schemeClr val="tx1"/>
                </a:solidFill>
              </a:rPr>
              <a:t>Connector</a:t>
            </a:r>
            <a:r>
              <a:rPr lang="es-ES" dirty="0">
                <a:solidFill>
                  <a:schemeClr val="tx1"/>
                </a:solidFill>
              </a:rPr>
              <a:t> and PCB</a:t>
            </a:r>
          </a:p>
          <a:p>
            <a:pPr marL="781050" lvl="1" indent="-242888">
              <a:buFont typeface="Arial" panose="020B0604020202020204" pitchFamily="34" charset="0"/>
              <a:buChar char="•"/>
            </a:pPr>
            <a:r>
              <a:rPr lang="es-ES" dirty="0" err="1">
                <a:solidFill>
                  <a:schemeClr val="tx1"/>
                </a:solidFill>
              </a:rPr>
              <a:t>Connector</a:t>
            </a:r>
            <a:r>
              <a:rPr lang="es-ES" dirty="0">
                <a:solidFill>
                  <a:schemeClr val="tx1"/>
                </a:solidFill>
              </a:rPr>
              <a:t> </a:t>
            </a:r>
            <a:r>
              <a:rPr lang="es-ES" dirty="0" err="1">
                <a:solidFill>
                  <a:schemeClr val="tx1"/>
                </a:solidFill>
              </a:rPr>
              <a:t>contribution</a:t>
            </a:r>
            <a:r>
              <a:rPr lang="es-ES" dirty="0">
                <a:solidFill>
                  <a:schemeClr val="tx1"/>
                </a:solidFill>
              </a:rPr>
              <a:t> </a:t>
            </a:r>
            <a:r>
              <a:rPr lang="es-ES" dirty="0" err="1">
                <a:solidFill>
                  <a:schemeClr val="tx1"/>
                </a:solidFill>
              </a:rPr>
              <a:t>only</a:t>
            </a:r>
            <a:r>
              <a:rPr lang="es-ES" dirty="0">
                <a:solidFill>
                  <a:schemeClr val="tx1"/>
                </a:solidFill>
              </a:rPr>
              <a:t> (“</a:t>
            </a:r>
            <a:r>
              <a:rPr lang="es-ES" dirty="0" err="1">
                <a:solidFill>
                  <a:schemeClr val="tx1"/>
                </a:solidFill>
              </a:rPr>
              <a:t>de-embedded</a:t>
            </a:r>
            <a:r>
              <a:rPr lang="es-ES" dirty="0">
                <a:solidFill>
                  <a:schemeClr val="tx1"/>
                </a:solidFill>
              </a:rPr>
              <a:t>”)</a:t>
            </a:r>
          </a:p>
          <a:p>
            <a:pPr marL="285750" indent="-285750">
              <a:buFont typeface="Arial" panose="020B0604020202020204" pitchFamily="34" charset="0"/>
              <a:buChar char="•"/>
            </a:pPr>
            <a:r>
              <a:rPr lang="en-GB" dirty="0">
                <a:solidFill>
                  <a:schemeClr val="tx1"/>
                </a:solidFill>
              </a:rPr>
              <a:t>DC tests: line resistance, insulation, voltage proof</a:t>
            </a:r>
          </a:p>
          <a:p>
            <a:pPr marL="285750" indent="-285750">
              <a:buFont typeface="Arial" panose="020B0604020202020204" pitchFamily="34" charset="0"/>
              <a:buChar char="•"/>
            </a:pPr>
            <a:r>
              <a:rPr lang="en-GB" dirty="0">
                <a:solidFill>
                  <a:schemeClr val="tx1"/>
                </a:solidFill>
              </a:rPr>
              <a:t>RF tests: </a:t>
            </a:r>
          </a:p>
          <a:p>
            <a:pPr marL="804863" lvl="2" indent="-266700">
              <a:buFont typeface="Arial" panose="020B0604020202020204" pitchFamily="34" charset="0"/>
              <a:buChar char="•"/>
            </a:pPr>
            <a:r>
              <a:rPr lang="en-GB" dirty="0">
                <a:solidFill>
                  <a:schemeClr val="tx1"/>
                </a:solidFill>
              </a:rPr>
              <a:t>high data rate </a:t>
            </a:r>
          </a:p>
          <a:p>
            <a:pPr marL="804863" lvl="2" indent="-266700">
              <a:buFont typeface="Arial" panose="020B0604020202020204" pitchFamily="34" charset="0"/>
              <a:buChar char="•"/>
            </a:pPr>
            <a:r>
              <a:rPr lang="en-GB" dirty="0">
                <a:solidFill>
                  <a:schemeClr val="tx1"/>
                </a:solidFill>
              </a:rPr>
              <a:t>insertion loss </a:t>
            </a:r>
          </a:p>
          <a:p>
            <a:pPr marL="804863" lvl="2" indent="-266700">
              <a:buFont typeface="Arial" panose="020B0604020202020204" pitchFamily="34" charset="0"/>
              <a:buChar char="•"/>
            </a:pPr>
            <a:r>
              <a:rPr lang="en-GB" dirty="0">
                <a:solidFill>
                  <a:schemeClr val="tx1"/>
                </a:solidFill>
              </a:rPr>
              <a:t>near-end cross talk</a:t>
            </a:r>
          </a:p>
          <a:p>
            <a:pPr marL="804863" lvl="2" indent="-266700">
              <a:buFont typeface="Arial" panose="020B0604020202020204" pitchFamily="34" charset="0"/>
              <a:buChar char="•"/>
            </a:pPr>
            <a:r>
              <a:rPr lang="en-GB" dirty="0">
                <a:solidFill>
                  <a:schemeClr val="tx1"/>
                </a:solidFill>
              </a:rPr>
              <a:t>far-end, cross-talk</a:t>
            </a:r>
          </a:p>
          <a:p>
            <a:pPr marL="804863" lvl="2" indent="-266700">
              <a:buFont typeface="Arial" panose="020B0604020202020204" pitchFamily="34" charset="0"/>
              <a:buChar char="•"/>
            </a:pPr>
            <a:r>
              <a:rPr lang="en-GB" dirty="0">
                <a:solidFill>
                  <a:schemeClr val="tx1"/>
                </a:solidFill>
              </a:rPr>
              <a:t>differential impedance</a:t>
            </a:r>
          </a:p>
          <a:p>
            <a:pPr marL="285750" indent="-285750">
              <a:buFont typeface="Arial" panose="020B0604020202020204" pitchFamily="34" charset="0"/>
              <a:buChar char="•"/>
            </a:pPr>
            <a:endParaRPr lang="es-ES" dirty="0">
              <a:solidFill>
                <a:schemeClr val="tx1"/>
              </a:solidFill>
            </a:endParaRPr>
          </a:p>
        </p:txBody>
      </p:sp>
      <p:pic>
        <p:nvPicPr>
          <p:cNvPr id="14" name="Picture 13" descr="A green circuit board with wires connected to a monitor&#10;&#10;AI-generated content may be incorrect.">
            <a:extLst>
              <a:ext uri="{FF2B5EF4-FFF2-40B4-BE49-F238E27FC236}">
                <a16:creationId xmlns:a16="http://schemas.microsoft.com/office/drawing/2014/main" id="{9B27D08E-C4A6-77C1-3C52-AB21E758CC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60078" y="974580"/>
            <a:ext cx="4466024" cy="4466024"/>
          </a:xfrm>
          <a:prstGeom prst="rect">
            <a:avLst/>
          </a:prstGeom>
        </p:spPr>
      </p:pic>
    </p:spTree>
    <p:extLst>
      <p:ext uri="{BB962C8B-B14F-4D97-AF65-F5344CB8AC3E}">
        <p14:creationId xmlns:p14="http://schemas.microsoft.com/office/powerpoint/2010/main" val="3947279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circuit board with wires connected to a monitor&#10;&#10;AI-generated content may be incorrect.">
            <a:extLst>
              <a:ext uri="{FF2B5EF4-FFF2-40B4-BE49-F238E27FC236}">
                <a16:creationId xmlns:a16="http://schemas.microsoft.com/office/drawing/2014/main" id="{5133BFAA-F87F-C6D6-02F1-689DF46C82ED}"/>
              </a:ext>
            </a:extLst>
          </p:cNvPr>
          <p:cNvPicPr>
            <a:picLocks noChangeAspect="1"/>
          </p:cNvPicPr>
          <p:nvPr/>
        </p:nvPicPr>
        <p:blipFill>
          <a:blip r:embed="rId2" cstate="print">
            <a:extLst>
              <a:ext uri="{28A0092B-C50C-407E-A947-70E740481C1C}">
                <a14:useLocalDpi xmlns:a14="http://schemas.microsoft.com/office/drawing/2010/main" val="0"/>
              </a:ext>
            </a:extLst>
          </a:blip>
          <a:srcRect l="26798" t="13648" r="27324" b="31531"/>
          <a:stretch>
            <a:fillRect/>
          </a:stretch>
        </p:blipFill>
        <p:spPr>
          <a:xfrm rot="5400000">
            <a:off x="7571588" y="626917"/>
            <a:ext cx="4087094" cy="4883729"/>
          </a:xfrm>
          <a:prstGeom prst="rect">
            <a:avLst/>
          </a:prstGeom>
        </p:spPr>
      </p:pic>
      <p:pic>
        <p:nvPicPr>
          <p:cNvPr id="5" name="Picture 4">
            <a:extLst>
              <a:ext uri="{FF2B5EF4-FFF2-40B4-BE49-F238E27FC236}">
                <a16:creationId xmlns:a16="http://schemas.microsoft.com/office/drawing/2014/main" id="{5DF60E82-F0A1-6512-21BE-D45C505631C2}"/>
              </a:ext>
            </a:extLst>
          </p:cNvPr>
          <p:cNvPicPr>
            <a:picLocks noChangeAspect="1"/>
          </p:cNvPicPr>
          <p:nvPr/>
        </p:nvPicPr>
        <p:blipFill>
          <a:blip r:embed="rId3"/>
          <a:stretch>
            <a:fillRect/>
          </a:stretch>
        </p:blipFill>
        <p:spPr>
          <a:xfrm>
            <a:off x="216000" y="1500541"/>
            <a:ext cx="6800798" cy="1475145"/>
          </a:xfrm>
          <a:prstGeom prst="rect">
            <a:avLst/>
          </a:prstGeom>
        </p:spPr>
      </p:pic>
      <p:pic>
        <p:nvPicPr>
          <p:cNvPr id="7" name="Picture 6">
            <a:extLst>
              <a:ext uri="{FF2B5EF4-FFF2-40B4-BE49-F238E27FC236}">
                <a16:creationId xmlns:a16="http://schemas.microsoft.com/office/drawing/2014/main" id="{E94F14F0-BE33-2DD3-4979-965F1E944B2C}"/>
              </a:ext>
            </a:extLst>
          </p:cNvPr>
          <p:cNvPicPr>
            <a:picLocks noChangeAspect="1"/>
          </p:cNvPicPr>
          <p:nvPr/>
        </p:nvPicPr>
        <p:blipFill>
          <a:blip r:embed="rId4"/>
          <a:stretch>
            <a:fillRect/>
          </a:stretch>
        </p:blipFill>
        <p:spPr>
          <a:xfrm>
            <a:off x="1191948" y="3175532"/>
            <a:ext cx="4848902" cy="1276528"/>
          </a:xfrm>
          <a:prstGeom prst="rect">
            <a:avLst/>
          </a:prstGeom>
        </p:spPr>
      </p:pic>
      <p:sp>
        <p:nvSpPr>
          <p:cNvPr id="9" name="TextBox 8">
            <a:extLst>
              <a:ext uri="{FF2B5EF4-FFF2-40B4-BE49-F238E27FC236}">
                <a16:creationId xmlns:a16="http://schemas.microsoft.com/office/drawing/2014/main" id="{C354AD77-99AD-B694-1B7E-D3ACAF7281A5}"/>
              </a:ext>
            </a:extLst>
          </p:cNvPr>
          <p:cNvSpPr txBox="1"/>
          <p:nvPr/>
        </p:nvSpPr>
        <p:spPr>
          <a:xfrm>
            <a:off x="89187" y="4373665"/>
            <a:ext cx="7555923" cy="1477328"/>
          </a:xfrm>
          <a:prstGeom prst="rect">
            <a:avLst/>
          </a:prstGeom>
          <a:noFill/>
        </p:spPr>
        <p:txBody>
          <a:bodyPr wrap="square">
            <a:spAutoFit/>
          </a:bodyPr>
          <a:lstStyle/>
          <a:p>
            <a:r>
              <a:rPr lang="en-GB" sz="1800" b="0" i="0" u="none" strike="noStrike" baseline="0" dirty="0">
                <a:solidFill>
                  <a:srgbClr val="000000"/>
                </a:solidFill>
                <a:latin typeface="Verdana" panose="020B0604030504040204" pitchFamily="34" charset="0"/>
              </a:rPr>
              <a:t>Test PCBs:</a:t>
            </a:r>
          </a:p>
          <a:p>
            <a:r>
              <a:rPr lang="en-GB" sz="1800" b="0" i="0" u="none" strike="noStrike" baseline="0" dirty="0">
                <a:solidFill>
                  <a:srgbClr val="000000"/>
                </a:solidFill>
                <a:latin typeface="Verdana" panose="020B0604030504040204" pitchFamily="34" charset="0"/>
              </a:rPr>
              <a:t>Lines J1, K1, K2, and L2 are </a:t>
            </a:r>
            <a:r>
              <a:rPr lang="en-GB" sz="1800" b="0" i="1" u="sng" strike="noStrike" baseline="0" dirty="0">
                <a:solidFill>
                  <a:srgbClr val="000000"/>
                </a:solidFill>
                <a:latin typeface="Verdana" panose="020B0604030504040204" pitchFamily="34" charset="0"/>
              </a:rPr>
              <a:t>longest</a:t>
            </a:r>
            <a:r>
              <a:rPr lang="en-GB" sz="1800" b="0" i="0" u="none" strike="noStrike" baseline="0" dirty="0">
                <a:solidFill>
                  <a:srgbClr val="000000"/>
                </a:solidFill>
                <a:latin typeface="Verdana" panose="020B0604030504040204" pitchFamily="34" charset="0"/>
              </a:rPr>
              <a:t> lines on PCB connector.</a:t>
            </a:r>
          </a:p>
          <a:p>
            <a:r>
              <a:rPr lang="en-GB" sz="1800" b="0" i="0" u="none" strike="noStrike" baseline="0" dirty="0">
                <a:solidFill>
                  <a:srgbClr val="000000"/>
                </a:solidFill>
                <a:latin typeface="Verdana" panose="020B0604030504040204" pitchFamily="34" charset="0"/>
              </a:rPr>
              <a:t> </a:t>
            </a:r>
          </a:p>
          <a:p>
            <a:r>
              <a:rPr lang="en-GB" sz="1800" b="0" i="0" u="none" strike="noStrike" baseline="0" dirty="0">
                <a:solidFill>
                  <a:srgbClr val="000000"/>
                </a:solidFill>
                <a:latin typeface="Verdana" panose="020B0604030504040204" pitchFamily="34" charset="0"/>
              </a:rPr>
              <a:t>Lines A1, B1, B2 and C2 are the </a:t>
            </a:r>
            <a:r>
              <a:rPr lang="en-GB" sz="1800" b="0" i="1" u="sng" strike="noStrike" baseline="0" dirty="0">
                <a:solidFill>
                  <a:srgbClr val="000000"/>
                </a:solidFill>
                <a:latin typeface="Verdana" panose="020B0604030504040204" pitchFamily="34" charset="0"/>
              </a:rPr>
              <a:t>shortest</a:t>
            </a:r>
            <a:r>
              <a:rPr lang="en-GB" sz="1800" b="0" i="0" u="none" strike="noStrike" baseline="0" dirty="0">
                <a:solidFill>
                  <a:srgbClr val="000000"/>
                </a:solidFill>
                <a:latin typeface="Verdana" panose="020B0604030504040204" pitchFamily="34" charset="0"/>
              </a:rPr>
              <a:t> lines on PCB connector. </a:t>
            </a:r>
            <a:endParaRPr lang="en-GB" dirty="0"/>
          </a:p>
        </p:txBody>
      </p:sp>
      <p:sp>
        <p:nvSpPr>
          <p:cNvPr id="12" name="Title 2">
            <a:extLst>
              <a:ext uri="{FF2B5EF4-FFF2-40B4-BE49-F238E27FC236}">
                <a16:creationId xmlns:a16="http://schemas.microsoft.com/office/drawing/2014/main" id="{DD2E87DF-7F42-78FB-9D5E-65822A204325}"/>
              </a:ext>
            </a:extLst>
          </p:cNvPr>
          <p:cNvSpPr>
            <a:spLocks noGrp="1"/>
          </p:cNvSpPr>
          <p:nvPr>
            <p:ph type="title"/>
          </p:nvPr>
        </p:nvSpPr>
        <p:spPr>
          <a:xfrm>
            <a:off x="216000" y="154800"/>
            <a:ext cx="11956950" cy="565200"/>
          </a:xfrm>
        </p:spPr>
        <p:txBody>
          <a:bodyPr/>
          <a:lstStyle/>
          <a:p>
            <a:r>
              <a:rPr lang="es-ES" sz="2500" dirty="0"/>
              <a:t>AXON’: CONNECTOR PROTOTYPE ELECTRICAL CHARACTERISATION (II)</a:t>
            </a:r>
            <a:endParaRPr lang="en-GB" sz="2500" dirty="0"/>
          </a:p>
        </p:txBody>
      </p:sp>
    </p:spTree>
    <p:extLst>
      <p:ext uri="{BB962C8B-B14F-4D97-AF65-F5344CB8AC3E}">
        <p14:creationId xmlns:p14="http://schemas.microsoft.com/office/powerpoint/2010/main" val="3444112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ECEBE6-A551-5A5B-D6A1-E986C9229D99}"/>
              </a:ext>
            </a:extLst>
          </p:cNvPr>
          <p:cNvPicPr>
            <a:picLocks noChangeAspect="1"/>
          </p:cNvPicPr>
          <p:nvPr/>
        </p:nvPicPr>
        <p:blipFill>
          <a:blip r:embed="rId2"/>
          <a:stretch>
            <a:fillRect/>
          </a:stretch>
        </p:blipFill>
        <p:spPr>
          <a:xfrm>
            <a:off x="262759" y="920538"/>
            <a:ext cx="3893605" cy="2508462"/>
          </a:xfrm>
          <a:prstGeom prst="rect">
            <a:avLst/>
          </a:prstGeom>
        </p:spPr>
      </p:pic>
      <p:pic>
        <p:nvPicPr>
          <p:cNvPr id="13" name="Picture 12">
            <a:extLst>
              <a:ext uri="{FF2B5EF4-FFF2-40B4-BE49-F238E27FC236}">
                <a16:creationId xmlns:a16="http://schemas.microsoft.com/office/drawing/2014/main" id="{573FC2A4-4EB4-309F-626B-D5BA71E6501F}"/>
              </a:ext>
            </a:extLst>
          </p:cNvPr>
          <p:cNvPicPr>
            <a:picLocks noChangeAspect="1"/>
          </p:cNvPicPr>
          <p:nvPr/>
        </p:nvPicPr>
        <p:blipFill>
          <a:blip r:embed="rId3"/>
          <a:stretch>
            <a:fillRect/>
          </a:stretch>
        </p:blipFill>
        <p:spPr>
          <a:xfrm>
            <a:off x="4156364" y="920538"/>
            <a:ext cx="3636385" cy="2454979"/>
          </a:xfrm>
          <a:prstGeom prst="rect">
            <a:avLst/>
          </a:prstGeom>
        </p:spPr>
      </p:pic>
      <p:sp>
        <p:nvSpPr>
          <p:cNvPr id="9" name="TextBox 8">
            <a:extLst>
              <a:ext uri="{FF2B5EF4-FFF2-40B4-BE49-F238E27FC236}">
                <a16:creationId xmlns:a16="http://schemas.microsoft.com/office/drawing/2014/main" id="{917D48CA-FD51-E697-5728-15C56964A708}"/>
              </a:ext>
            </a:extLst>
          </p:cNvPr>
          <p:cNvSpPr txBox="1"/>
          <p:nvPr/>
        </p:nvSpPr>
        <p:spPr>
          <a:xfrm>
            <a:off x="1484806" y="3508538"/>
            <a:ext cx="7928061" cy="2031325"/>
          </a:xfrm>
          <a:prstGeom prst="rect">
            <a:avLst/>
          </a:prstGeom>
          <a:noFill/>
        </p:spPr>
        <p:txBody>
          <a:bodyPr wrap="square">
            <a:spAutoFit/>
          </a:bodyPr>
          <a:lstStyle/>
          <a:p>
            <a:r>
              <a:rPr lang="en-GB" sz="1800" b="0" i="0" u="none" strike="noStrike" baseline="0" dirty="0">
                <a:solidFill>
                  <a:srgbClr val="000000"/>
                </a:solidFill>
                <a:latin typeface="Verdana" panose="020B0604030504040204" pitchFamily="34" charset="0"/>
              </a:rPr>
              <a:t>-B2 &amp; C2 close to 52mΩ and A1 &amp; B1 close to 63mΩ: Δ= 21%</a:t>
            </a:r>
          </a:p>
          <a:p>
            <a:r>
              <a:rPr lang="en-GB" sz="1800" b="0" i="0" u="none" strike="noStrike" baseline="0" dirty="0">
                <a:solidFill>
                  <a:srgbClr val="000000"/>
                </a:solidFill>
                <a:latin typeface="Verdana" panose="020B0604030504040204" pitchFamily="34" charset="0"/>
              </a:rPr>
              <a:t> </a:t>
            </a:r>
          </a:p>
          <a:p>
            <a:r>
              <a:rPr lang="en-GB" sz="1800" b="0" i="0" u="none" strike="noStrike" baseline="0" dirty="0">
                <a:solidFill>
                  <a:srgbClr val="000000"/>
                </a:solidFill>
                <a:latin typeface="Verdana" panose="020B0604030504040204" pitchFamily="34" charset="0"/>
              </a:rPr>
              <a:t>-J1 &amp; K1 close to 108mΩ and K2 &amp; L2 close to 120 </a:t>
            </a:r>
            <a:r>
              <a:rPr lang="en-GB" sz="1800" b="0" i="0" u="none" strike="noStrike" baseline="0" dirty="0" err="1">
                <a:solidFill>
                  <a:srgbClr val="000000"/>
                </a:solidFill>
                <a:latin typeface="Verdana" panose="020B0604030504040204" pitchFamily="34" charset="0"/>
              </a:rPr>
              <a:t>mΩ</a:t>
            </a:r>
            <a:r>
              <a:rPr lang="en-GB" sz="1800" b="0" i="0" u="none" strike="noStrike" baseline="0" dirty="0">
                <a:solidFill>
                  <a:srgbClr val="000000"/>
                </a:solidFill>
                <a:latin typeface="Verdana" panose="020B0604030504040204" pitchFamily="34" charset="0"/>
              </a:rPr>
              <a:t>: Δ= 11% </a:t>
            </a:r>
          </a:p>
          <a:p>
            <a:endParaRPr lang="en-GB" sz="1800" b="0" i="0" u="none" strike="noStrike" baseline="0" dirty="0">
              <a:solidFill>
                <a:srgbClr val="000000"/>
              </a:solidFill>
              <a:latin typeface="Verdana" panose="020B0604030504040204" pitchFamily="34" charset="0"/>
            </a:endParaRPr>
          </a:p>
          <a:p>
            <a:r>
              <a:rPr lang="en-GB" sz="1800" b="0" i="0" u="none" strike="noStrike" baseline="0" dirty="0">
                <a:solidFill>
                  <a:srgbClr val="000000"/>
                </a:solidFill>
                <a:latin typeface="Verdana" panose="020B0604030504040204" pitchFamily="34" charset="0"/>
              </a:rPr>
              <a:t>-B1, B2 &amp; B3 close to 63mΩ and A1 close to 66mΩ: Δ= 5%</a:t>
            </a:r>
          </a:p>
          <a:p>
            <a:r>
              <a:rPr lang="en-GB" sz="1800" b="0" i="0" u="none" strike="noStrike" baseline="0" dirty="0">
                <a:solidFill>
                  <a:srgbClr val="000000"/>
                </a:solidFill>
                <a:latin typeface="Verdana" panose="020B0604030504040204" pitchFamily="34" charset="0"/>
              </a:rPr>
              <a:t> </a:t>
            </a:r>
          </a:p>
          <a:p>
            <a:r>
              <a:rPr lang="en-GB" sz="1800" b="0" i="0" u="none" strike="noStrike" baseline="0" dirty="0">
                <a:solidFill>
                  <a:srgbClr val="000000"/>
                </a:solidFill>
                <a:latin typeface="Verdana" panose="020B0604030504040204" pitchFamily="34" charset="0"/>
              </a:rPr>
              <a:t>-J1 &amp; K1 close to 107mΩ and K2 &amp; L2 close to 140m Ω : Δ= 31% </a:t>
            </a:r>
            <a:endParaRPr lang="en-GB" dirty="0"/>
          </a:p>
        </p:txBody>
      </p:sp>
      <p:sp>
        <p:nvSpPr>
          <p:cNvPr id="16" name="TextBox 15">
            <a:extLst>
              <a:ext uri="{FF2B5EF4-FFF2-40B4-BE49-F238E27FC236}">
                <a16:creationId xmlns:a16="http://schemas.microsoft.com/office/drawing/2014/main" id="{F5262818-12D0-1549-D5D4-2C9AEBAD5A70}"/>
              </a:ext>
            </a:extLst>
          </p:cNvPr>
          <p:cNvSpPr txBox="1"/>
          <p:nvPr/>
        </p:nvSpPr>
        <p:spPr>
          <a:xfrm>
            <a:off x="216000" y="5671112"/>
            <a:ext cx="10592277" cy="369332"/>
          </a:xfrm>
          <a:prstGeom prst="rect">
            <a:avLst/>
          </a:prstGeom>
          <a:noFill/>
        </p:spPr>
        <p:txBody>
          <a:bodyPr wrap="square">
            <a:spAutoFit/>
          </a:bodyPr>
          <a:lstStyle/>
          <a:p>
            <a:r>
              <a:rPr lang="es-ES" dirty="0" err="1">
                <a:solidFill>
                  <a:srgbClr val="000000"/>
                </a:solidFill>
              </a:rPr>
              <a:t>Variability</a:t>
            </a:r>
            <a:r>
              <a:rPr lang="en-GB" dirty="0">
                <a:solidFill>
                  <a:srgbClr val="000000"/>
                </a:solidFill>
              </a:rPr>
              <a:t> on DC-resistance probably caused by irregular thickness of the line PCB layers</a:t>
            </a:r>
            <a:endParaRPr lang="en-GB" dirty="0"/>
          </a:p>
        </p:txBody>
      </p:sp>
      <p:pic>
        <p:nvPicPr>
          <p:cNvPr id="18" name="Picture 17">
            <a:extLst>
              <a:ext uri="{FF2B5EF4-FFF2-40B4-BE49-F238E27FC236}">
                <a16:creationId xmlns:a16="http://schemas.microsoft.com/office/drawing/2014/main" id="{FC143D18-D063-E81C-5E77-00CDA45A0B99}"/>
              </a:ext>
            </a:extLst>
          </p:cNvPr>
          <p:cNvPicPr>
            <a:picLocks noChangeAspect="1"/>
          </p:cNvPicPr>
          <p:nvPr/>
        </p:nvPicPr>
        <p:blipFill>
          <a:blip r:embed="rId4"/>
          <a:stretch>
            <a:fillRect/>
          </a:stretch>
        </p:blipFill>
        <p:spPr>
          <a:xfrm>
            <a:off x="7973292" y="1318137"/>
            <a:ext cx="3860151" cy="2010125"/>
          </a:xfrm>
          <a:prstGeom prst="rect">
            <a:avLst/>
          </a:prstGeom>
        </p:spPr>
      </p:pic>
      <p:sp>
        <p:nvSpPr>
          <p:cNvPr id="8" name="Title 2">
            <a:extLst>
              <a:ext uri="{FF2B5EF4-FFF2-40B4-BE49-F238E27FC236}">
                <a16:creationId xmlns:a16="http://schemas.microsoft.com/office/drawing/2014/main" id="{06CEED10-AB41-09B3-2981-034974D8F5EF}"/>
              </a:ext>
            </a:extLst>
          </p:cNvPr>
          <p:cNvSpPr>
            <a:spLocks noGrp="1"/>
          </p:cNvSpPr>
          <p:nvPr>
            <p:ph type="title"/>
          </p:nvPr>
        </p:nvSpPr>
        <p:spPr>
          <a:xfrm>
            <a:off x="216000" y="154800"/>
            <a:ext cx="11956950" cy="565200"/>
          </a:xfrm>
        </p:spPr>
        <p:txBody>
          <a:bodyPr/>
          <a:lstStyle/>
          <a:p>
            <a:r>
              <a:rPr lang="es-ES" sz="2500" dirty="0"/>
              <a:t>AXON’: ELECTRICAL CHARACTERISATION (III) DC LINE RESISTANCE</a:t>
            </a:r>
            <a:endParaRPr lang="en-GB" sz="2500" dirty="0"/>
          </a:p>
        </p:txBody>
      </p:sp>
    </p:spTree>
    <p:extLst>
      <p:ext uri="{BB962C8B-B14F-4D97-AF65-F5344CB8AC3E}">
        <p14:creationId xmlns:p14="http://schemas.microsoft.com/office/powerpoint/2010/main" val="931033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B40F22-FEAE-218A-00A4-2C95AF9F9258}"/>
              </a:ext>
            </a:extLst>
          </p:cNvPr>
          <p:cNvSpPr>
            <a:spLocks noGrp="1"/>
          </p:cNvSpPr>
          <p:nvPr>
            <p:ph type="title"/>
          </p:nvPr>
        </p:nvSpPr>
        <p:spPr>
          <a:xfrm>
            <a:off x="216000" y="59548"/>
            <a:ext cx="11764800" cy="565200"/>
          </a:xfrm>
        </p:spPr>
        <p:txBody>
          <a:bodyPr/>
          <a:lstStyle/>
          <a:p>
            <a:r>
              <a:rPr lang="es-ES" sz="2500" dirty="0"/>
              <a:t>AXON’: ELECTRICAL CHARACTERISATION (IV) VOLTAGE PROOF, INSULATION</a:t>
            </a:r>
            <a:endParaRPr lang="en-GB" sz="2500" dirty="0"/>
          </a:p>
        </p:txBody>
      </p:sp>
      <p:pic>
        <p:nvPicPr>
          <p:cNvPr id="5" name="Picture 4">
            <a:extLst>
              <a:ext uri="{FF2B5EF4-FFF2-40B4-BE49-F238E27FC236}">
                <a16:creationId xmlns:a16="http://schemas.microsoft.com/office/drawing/2014/main" id="{78013B8C-89BE-31AE-C583-781D5DCB085C}"/>
              </a:ext>
            </a:extLst>
          </p:cNvPr>
          <p:cNvPicPr>
            <a:picLocks noChangeAspect="1"/>
          </p:cNvPicPr>
          <p:nvPr/>
        </p:nvPicPr>
        <p:blipFill>
          <a:blip r:embed="rId2"/>
          <a:stretch>
            <a:fillRect/>
          </a:stretch>
        </p:blipFill>
        <p:spPr>
          <a:xfrm>
            <a:off x="525106" y="1245890"/>
            <a:ext cx="5396776" cy="2123321"/>
          </a:xfrm>
          <a:prstGeom prst="rect">
            <a:avLst/>
          </a:prstGeom>
        </p:spPr>
      </p:pic>
      <p:pic>
        <p:nvPicPr>
          <p:cNvPr id="7" name="Picture 6">
            <a:extLst>
              <a:ext uri="{FF2B5EF4-FFF2-40B4-BE49-F238E27FC236}">
                <a16:creationId xmlns:a16="http://schemas.microsoft.com/office/drawing/2014/main" id="{AED7FF7D-F970-8386-2E1F-A59C5FACC85B}"/>
              </a:ext>
            </a:extLst>
          </p:cNvPr>
          <p:cNvPicPr>
            <a:picLocks noChangeAspect="1"/>
          </p:cNvPicPr>
          <p:nvPr/>
        </p:nvPicPr>
        <p:blipFill>
          <a:blip r:embed="rId3"/>
          <a:stretch>
            <a:fillRect/>
          </a:stretch>
        </p:blipFill>
        <p:spPr>
          <a:xfrm>
            <a:off x="5968067" y="1315963"/>
            <a:ext cx="5356616" cy="2067903"/>
          </a:xfrm>
          <a:prstGeom prst="rect">
            <a:avLst/>
          </a:prstGeom>
        </p:spPr>
      </p:pic>
      <p:sp>
        <p:nvSpPr>
          <p:cNvPr id="9" name="TextBox 8">
            <a:extLst>
              <a:ext uri="{FF2B5EF4-FFF2-40B4-BE49-F238E27FC236}">
                <a16:creationId xmlns:a16="http://schemas.microsoft.com/office/drawing/2014/main" id="{0A902872-40E1-9667-FF00-B4E474503142}"/>
              </a:ext>
            </a:extLst>
          </p:cNvPr>
          <p:cNvSpPr txBox="1"/>
          <p:nvPr/>
        </p:nvSpPr>
        <p:spPr>
          <a:xfrm>
            <a:off x="982307" y="4550449"/>
            <a:ext cx="4143875" cy="369332"/>
          </a:xfrm>
          <a:prstGeom prst="rect">
            <a:avLst/>
          </a:prstGeom>
          <a:noFill/>
        </p:spPr>
        <p:txBody>
          <a:bodyPr wrap="square">
            <a:spAutoFit/>
          </a:bodyPr>
          <a:lstStyle/>
          <a:p>
            <a:r>
              <a:rPr lang="en-GB" sz="1800" b="0" i="0" u="none" strike="noStrike" baseline="0" dirty="0">
                <a:solidFill>
                  <a:srgbClr val="000000"/>
                </a:solidFill>
                <a:latin typeface="Verdana" panose="020B0604030504040204" pitchFamily="34" charset="0"/>
              </a:rPr>
              <a:t>Tests results</a:t>
            </a:r>
            <a:r>
              <a:rPr lang="en-GB" dirty="0">
                <a:solidFill>
                  <a:srgbClr val="000000"/>
                </a:solidFill>
              </a:rPr>
              <a:t> are successful</a:t>
            </a:r>
            <a:r>
              <a:rPr lang="en-GB" sz="1800" b="0" i="0" u="none" strike="noStrike" baseline="0" dirty="0">
                <a:solidFill>
                  <a:srgbClr val="000000"/>
                </a:solidFill>
                <a:latin typeface="Verdana" panose="020B0604030504040204" pitchFamily="34" charset="0"/>
              </a:rPr>
              <a:t> </a:t>
            </a:r>
            <a:endParaRPr lang="en-GB" dirty="0"/>
          </a:p>
        </p:txBody>
      </p:sp>
      <p:pic>
        <p:nvPicPr>
          <p:cNvPr id="11" name="Picture 10" descr="A yellow smiley face with black background&#10;&#10;AI-generated content may be incorrect.">
            <a:extLst>
              <a:ext uri="{FF2B5EF4-FFF2-40B4-BE49-F238E27FC236}">
                <a16:creationId xmlns:a16="http://schemas.microsoft.com/office/drawing/2014/main" id="{853012CE-6708-091F-D6DE-8F9C5E6DB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72" y="3979830"/>
            <a:ext cx="1693606" cy="1693606"/>
          </a:xfrm>
          <a:prstGeom prst="rect">
            <a:avLst/>
          </a:prstGeom>
        </p:spPr>
      </p:pic>
      <p:sp>
        <p:nvSpPr>
          <p:cNvPr id="13" name="TextBox 12">
            <a:extLst>
              <a:ext uri="{FF2B5EF4-FFF2-40B4-BE49-F238E27FC236}">
                <a16:creationId xmlns:a16="http://schemas.microsoft.com/office/drawing/2014/main" id="{8C70A30D-A577-F689-B0A5-B7377095458B}"/>
              </a:ext>
            </a:extLst>
          </p:cNvPr>
          <p:cNvSpPr txBox="1"/>
          <p:nvPr/>
        </p:nvSpPr>
        <p:spPr>
          <a:xfrm>
            <a:off x="2000251" y="3429000"/>
            <a:ext cx="3188276" cy="369332"/>
          </a:xfrm>
          <a:prstGeom prst="rect">
            <a:avLst/>
          </a:prstGeom>
          <a:noFill/>
        </p:spPr>
        <p:txBody>
          <a:bodyPr wrap="square">
            <a:spAutoFit/>
          </a:bodyPr>
          <a:lstStyle/>
          <a:p>
            <a:r>
              <a:rPr lang="en-GB" sz="1800" b="0" i="0" u="none" strike="noStrike" baseline="0" dirty="0">
                <a:solidFill>
                  <a:srgbClr val="000000"/>
                </a:solidFill>
              </a:rPr>
              <a:t>unshielded connector </a:t>
            </a:r>
            <a:endParaRPr lang="en-GB" dirty="0"/>
          </a:p>
        </p:txBody>
      </p:sp>
      <p:sp>
        <p:nvSpPr>
          <p:cNvPr id="15" name="TextBox 14">
            <a:extLst>
              <a:ext uri="{FF2B5EF4-FFF2-40B4-BE49-F238E27FC236}">
                <a16:creationId xmlns:a16="http://schemas.microsoft.com/office/drawing/2014/main" id="{2F60F682-9252-CA28-B47A-E4BE0BED57EE}"/>
              </a:ext>
            </a:extLst>
          </p:cNvPr>
          <p:cNvSpPr txBox="1"/>
          <p:nvPr/>
        </p:nvSpPr>
        <p:spPr>
          <a:xfrm>
            <a:off x="7413913" y="3369211"/>
            <a:ext cx="2672196" cy="369332"/>
          </a:xfrm>
          <a:prstGeom prst="rect">
            <a:avLst/>
          </a:prstGeom>
          <a:noFill/>
        </p:spPr>
        <p:txBody>
          <a:bodyPr wrap="square">
            <a:spAutoFit/>
          </a:bodyPr>
          <a:lstStyle/>
          <a:p>
            <a:r>
              <a:rPr lang="en-GB" sz="1800" b="0" i="0" u="none" strike="noStrike" baseline="0" dirty="0">
                <a:solidFill>
                  <a:srgbClr val="000000"/>
                </a:solidFill>
              </a:rPr>
              <a:t>shielded connector </a:t>
            </a:r>
            <a:endParaRPr lang="en-GB" dirty="0"/>
          </a:p>
        </p:txBody>
      </p:sp>
    </p:spTree>
    <p:extLst>
      <p:ext uri="{BB962C8B-B14F-4D97-AF65-F5344CB8AC3E}">
        <p14:creationId xmlns:p14="http://schemas.microsoft.com/office/powerpoint/2010/main" val="126432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127F5F-4741-5C79-F0B9-0B868E93BA42}"/>
              </a:ext>
            </a:extLst>
          </p:cNvPr>
          <p:cNvSpPr>
            <a:spLocks noGrp="1"/>
          </p:cNvSpPr>
          <p:nvPr>
            <p:ph type="title"/>
          </p:nvPr>
        </p:nvSpPr>
        <p:spPr/>
        <p:txBody>
          <a:bodyPr/>
          <a:lstStyle/>
          <a:p>
            <a:r>
              <a:rPr lang="es-ES" sz="3200" dirty="0"/>
              <a:t>AXON’: RF PARAMETERS (I) DATA RATE</a:t>
            </a:r>
            <a:endParaRPr lang="en-GB" dirty="0"/>
          </a:p>
        </p:txBody>
      </p:sp>
      <p:pic>
        <p:nvPicPr>
          <p:cNvPr id="9" name="Picture 8">
            <a:extLst>
              <a:ext uri="{FF2B5EF4-FFF2-40B4-BE49-F238E27FC236}">
                <a16:creationId xmlns:a16="http://schemas.microsoft.com/office/drawing/2014/main" id="{30A84C5D-8FA8-6576-1C6E-44353C95DADE}"/>
              </a:ext>
            </a:extLst>
          </p:cNvPr>
          <p:cNvPicPr>
            <a:picLocks noChangeAspect="1"/>
          </p:cNvPicPr>
          <p:nvPr/>
        </p:nvPicPr>
        <p:blipFill>
          <a:blip r:embed="rId2"/>
          <a:stretch>
            <a:fillRect/>
          </a:stretch>
        </p:blipFill>
        <p:spPr>
          <a:xfrm>
            <a:off x="767281" y="3125679"/>
            <a:ext cx="3762303" cy="2007552"/>
          </a:xfrm>
          <a:prstGeom prst="rect">
            <a:avLst/>
          </a:prstGeom>
        </p:spPr>
      </p:pic>
      <p:pic>
        <p:nvPicPr>
          <p:cNvPr id="13" name="Picture 12">
            <a:extLst>
              <a:ext uri="{FF2B5EF4-FFF2-40B4-BE49-F238E27FC236}">
                <a16:creationId xmlns:a16="http://schemas.microsoft.com/office/drawing/2014/main" id="{0B771479-5494-3AD0-1C8D-2969573A19BD}"/>
              </a:ext>
            </a:extLst>
          </p:cNvPr>
          <p:cNvPicPr>
            <a:picLocks noChangeAspect="1"/>
          </p:cNvPicPr>
          <p:nvPr/>
        </p:nvPicPr>
        <p:blipFill>
          <a:blip r:embed="rId3"/>
          <a:stretch>
            <a:fillRect/>
          </a:stretch>
        </p:blipFill>
        <p:spPr>
          <a:xfrm>
            <a:off x="6800851" y="1084668"/>
            <a:ext cx="4211647" cy="4396189"/>
          </a:xfrm>
          <a:prstGeom prst="rect">
            <a:avLst/>
          </a:prstGeom>
        </p:spPr>
      </p:pic>
      <p:sp>
        <p:nvSpPr>
          <p:cNvPr id="16" name="TextBox 15">
            <a:extLst>
              <a:ext uri="{FF2B5EF4-FFF2-40B4-BE49-F238E27FC236}">
                <a16:creationId xmlns:a16="http://schemas.microsoft.com/office/drawing/2014/main" id="{22C4029B-CDA5-DEBB-C208-E0DC500B1F82}"/>
              </a:ext>
            </a:extLst>
          </p:cNvPr>
          <p:cNvSpPr txBox="1"/>
          <p:nvPr/>
        </p:nvSpPr>
        <p:spPr>
          <a:xfrm>
            <a:off x="166688" y="869476"/>
            <a:ext cx="5619750" cy="369332"/>
          </a:xfrm>
          <a:prstGeom prst="rect">
            <a:avLst/>
          </a:prstGeom>
          <a:noFill/>
        </p:spPr>
        <p:txBody>
          <a:bodyPr wrap="square">
            <a:spAutoFit/>
          </a:bodyPr>
          <a:lstStyle/>
          <a:p>
            <a:r>
              <a:rPr lang="en-GB" sz="1800" b="0" i="0" u="none" strike="noStrike" baseline="0" dirty="0" err="1">
                <a:solidFill>
                  <a:srgbClr val="000000"/>
                </a:solidFill>
              </a:rPr>
              <a:t>Connector&amp;PCB</a:t>
            </a:r>
            <a:r>
              <a:rPr lang="en-GB" sz="1800" b="0" i="0" u="none" strike="noStrike" baseline="0" dirty="0">
                <a:solidFill>
                  <a:srgbClr val="000000"/>
                </a:solidFill>
              </a:rPr>
              <a:t> contribution (“embedded”)</a:t>
            </a:r>
            <a:endParaRPr lang="en-GB" dirty="0"/>
          </a:p>
        </p:txBody>
      </p:sp>
      <p:sp>
        <p:nvSpPr>
          <p:cNvPr id="17" name="TextBox 16">
            <a:extLst>
              <a:ext uri="{FF2B5EF4-FFF2-40B4-BE49-F238E27FC236}">
                <a16:creationId xmlns:a16="http://schemas.microsoft.com/office/drawing/2014/main" id="{3D0A3F93-CF29-1688-5298-2A6065D7081E}"/>
              </a:ext>
            </a:extLst>
          </p:cNvPr>
          <p:cNvSpPr txBox="1"/>
          <p:nvPr/>
        </p:nvSpPr>
        <p:spPr>
          <a:xfrm>
            <a:off x="6338888" y="834502"/>
            <a:ext cx="5886449" cy="369332"/>
          </a:xfrm>
          <a:prstGeom prst="rect">
            <a:avLst/>
          </a:prstGeom>
          <a:noFill/>
        </p:spPr>
        <p:txBody>
          <a:bodyPr wrap="square">
            <a:spAutoFit/>
          </a:bodyPr>
          <a:lstStyle/>
          <a:p>
            <a:r>
              <a:rPr lang="en-GB" sz="1800" b="0" i="0" u="none" strike="noStrike" baseline="0" dirty="0">
                <a:solidFill>
                  <a:srgbClr val="000000"/>
                </a:solidFill>
              </a:rPr>
              <a:t>Connector contribution only (“de-embedded”)</a:t>
            </a:r>
            <a:endParaRPr lang="en-GB" dirty="0"/>
          </a:p>
        </p:txBody>
      </p:sp>
      <p:sp>
        <p:nvSpPr>
          <p:cNvPr id="18" name="TextBox 17">
            <a:extLst>
              <a:ext uri="{FF2B5EF4-FFF2-40B4-BE49-F238E27FC236}">
                <a16:creationId xmlns:a16="http://schemas.microsoft.com/office/drawing/2014/main" id="{56D24F84-A540-4821-8F55-9E868034D64B}"/>
              </a:ext>
            </a:extLst>
          </p:cNvPr>
          <p:cNvSpPr txBox="1"/>
          <p:nvPr/>
        </p:nvSpPr>
        <p:spPr>
          <a:xfrm>
            <a:off x="6881424" y="5404000"/>
            <a:ext cx="4386644" cy="369332"/>
          </a:xfrm>
          <a:prstGeom prst="rect">
            <a:avLst/>
          </a:prstGeom>
          <a:noFill/>
        </p:spPr>
        <p:txBody>
          <a:bodyPr wrap="square">
            <a:spAutoFit/>
          </a:bodyPr>
          <a:lstStyle/>
          <a:p>
            <a:r>
              <a:rPr lang="en-GB" sz="1800" b="0" i="0" u="none" strike="noStrike" baseline="0" dirty="0"/>
              <a:t>12.5, 25 and 32Gb/s </a:t>
            </a:r>
            <a:r>
              <a:rPr lang="en-GB" sz="1800" b="0" i="0" u="none" strike="noStrike" baseline="0" dirty="0">
                <a:solidFill>
                  <a:srgbClr val="00B050"/>
                </a:solidFill>
              </a:rPr>
              <a:t>pass</a:t>
            </a:r>
            <a:r>
              <a:rPr lang="en-GB" sz="1800" b="0" i="0" u="none" strike="noStrike" baseline="0" dirty="0"/>
              <a:t> the test</a:t>
            </a:r>
            <a:endParaRPr lang="en-GB" dirty="0"/>
          </a:p>
        </p:txBody>
      </p:sp>
      <p:pic>
        <p:nvPicPr>
          <p:cNvPr id="20" name="Picture 19">
            <a:extLst>
              <a:ext uri="{FF2B5EF4-FFF2-40B4-BE49-F238E27FC236}">
                <a16:creationId xmlns:a16="http://schemas.microsoft.com/office/drawing/2014/main" id="{13A63326-7F51-6753-128F-010EC1CD755B}"/>
              </a:ext>
            </a:extLst>
          </p:cNvPr>
          <p:cNvPicPr>
            <a:picLocks noChangeAspect="1"/>
          </p:cNvPicPr>
          <p:nvPr/>
        </p:nvPicPr>
        <p:blipFill>
          <a:blip r:embed="rId4"/>
          <a:stretch>
            <a:fillRect/>
          </a:stretch>
        </p:blipFill>
        <p:spPr>
          <a:xfrm>
            <a:off x="738459" y="1200973"/>
            <a:ext cx="3791279" cy="1981372"/>
          </a:xfrm>
          <a:prstGeom prst="rect">
            <a:avLst/>
          </a:prstGeom>
        </p:spPr>
      </p:pic>
      <p:sp>
        <p:nvSpPr>
          <p:cNvPr id="21" name="TextBox 20">
            <a:extLst>
              <a:ext uri="{FF2B5EF4-FFF2-40B4-BE49-F238E27FC236}">
                <a16:creationId xmlns:a16="http://schemas.microsoft.com/office/drawing/2014/main" id="{67BA35BF-1608-1977-6498-B23FB3C246DE}"/>
              </a:ext>
            </a:extLst>
          </p:cNvPr>
          <p:cNvSpPr txBox="1"/>
          <p:nvPr/>
        </p:nvSpPr>
        <p:spPr>
          <a:xfrm>
            <a:off x="114319" y="5065194"/>
            <a:ext cx="6112668" cy="646331"/>
          </a:xfrm>
          <a:prstGeom prst="rect">
            <a:avLst/>
          </a:prstGeom>
          <a:noFill/>
        </p:spPr>
        <p:txBody>
          <a:bodyPr wrap="square">
            <a:spAutoFit/>
          </a:bodyPr>
          <a:lstStyle/>
          <a:p>
            <a:pPr marL="285750" indent="-285750">
              <a:buFont typeface="Arial" panose="020B0604020202020204" pitchFamily="34" charset="0"/>
              <a:buChar char="•"/>
            </a:pPr>
            <a:r>
              <a:rPr lang="en-GB" sz="1800" b="0" i="0" u="none" strike="noStrike" baseline="0" dirty="0"/>
              <a:t>All configurations at 12.5 Gb/s </a:t>
            </a:r>
            <a:r>
              <a:rPr lang="en-GB" sz="1800" b="0" i="0" u="none" strike="noStrike" baseline="0" dirty="0">
                <a:solidFill>
                  <a:srgbClr val="00B050"/>
                </a:solidFill>
              </a:rPr>
              <a:t>pass</a:t>
            </a:r>
            <a:r>
              <a:rPr lang="en-GB" sz="1800" b="0" i="0" u="none" strike="noStrike" baseline="0" dirty="0"/>
              <a:t> the test</a:t>
            </a:r>
          </a:p>
          <a:p>
            <a:pPr marL="285750" indent="-285750">
              <a:buFont typeface="Arial" panose="020B0604020202020204" pitchFamily="34" charset="0"/>
              <a:buChar char="•"/>
            </a:pPr>
            <a:r>
              <a:rPr lang="en-GB" dirty="0"/>
              <a:t>For configurations at 25 Gb/s the signal </a:t>
            </a:r>
            <a:r>
              <a:rPr lang="en-GB" dirty="0">
                <a:solidFill>
                  <a:srgbClr val="FF0000"/>
                </a:solidFill>
              </a:rPr>
              <a:t>fails</a:t>
            </a:r>
          </a:p>
        </p:txBody>
      </p:sp>
      <p:sp>
        <p:nvSpPr>
          <p:cNvPr id="22" name="TextBox 21">
            <a:extLst>
              <a:ext uri="{FF2B5EF4-FFF2-40B4-BE49-F238E27FC236}">
                <a16:creationId xmlns:a16="http://schemas.microsoft.com/office/drawing/2014/main" id="{54204277-73B1-37E9-0D86-E27841A8A38F}"/>
              </a:ext>
            </a:extLst>
          </p:cNvPr>
          <p:cNvSpPr txBox="1"/>
          <p:nvPr/>
        </p:nvSpPr>
        <p:spPr>
          <a:xfrm>
            <a:off x="3019069" y="5745885"/>
            <a:ext cx="6432992" cy="369332"/>
          </a:xfrm>
          <a:prstGeom prst="rect">
            <a:avLst/>
          </a:prstGeom>
          <a:noFill/>
        </p:spPr>
        <p:txBody>
          <a:bodyPr wrap="square">
            <a:spAutoFit/>
          </a:bodyPr>
          <a:lstStyle/>
          <a:p>
            <a:r>
              <a:rPr lang="es-ES" dirty="0"/>
              <a:t>S</a:t>
            </a:r>
            <a:r>
              <a:rPr lang="en-GB" dirty="0" err="1"/>
              <a:t>imilar</a:t>
            </a:r>
            <a:r>
              <a:rPr lang="en-GB" dirty="0"/>
              <a:t> results for shielded or unshielded variants</a:t>
            </a:r>
          </a:p>
        </p:txBody>
      </p:sp>
      <p:sp>
        <p:nvSpPr>
          <p:cNvPr id="23" name="TextBox 22">
            <a:extLst>
              <a:ext uri="{FF2B5EF4-FFF2-40B4-BE49-F238E27FC236}">
                <a16:creationId xmlns:a16="http://schemas.microsoft.com/office/drawing/2014/main" id="{E280B936-B0B3-DFF9-F25D-B2AA676C4AE1}"/>
              </a:ext>
            </a:extLst>
          </p:cNvPr>
          <p:cNvSpPr txBox="1"/>
          <p:nvPr/>
        </p:nvSpPr>
        <p:spPr>
          <a:xfrm>
            <a:off x="4448020" y="3244334"/>
            <a:ext cx="976468" cy="369332"/>
          </a:xfrm>
          <a:prstGeom prst="rect">
            <a:avLst/>
          </a:prstGeom>
          <a:noFill/>
        </p:spPr>
        <p:txBody>
          <a:bodyPr wrap="square">
            <a:spAutoFit/>
          </a:bodyPr>
          <a:lstStyle/>
          <a:p>
            <a:r>
              <a:rPr lang="es-ES" dirty="0">
                <a:solidFill>
                  <a:srgbClr val="FF0000"/>
                </a:solidFill>
              </a:rPr>
              <a:t>NOK</a:t>
            </a:r>
            <a:endParaRPr lang="en-GB" dirty="0">
              <a:solidFill>
                <a:srgbClr val="FF0000"/>
              </a:solidFill>
            </a:endParaRPr>
          </a:p>
        </p:txBody>
      </p:sp>
      <p:sp>
        <p:nvSpPr>
          <p:cNvPr id="24" name="TextBox 23">
            <a:extLst>
              <a:ext uri="{FF2B5EF4-FFF2-40B4-BE49-F238E27FC236}">
                <a16:creationId xmlns:a16="http://schemas.microsoft.com/office/drawing/2014/main" id="{CE9B33E6-E242-C4F6-785A-18B1903603B9}"/>
              </a:ext>
            </a:extLst>
          </p:cNvPr>
          <p:cNvSpPr txBox="1"/>
          <p:nvPr/>
        </p:nvSpPr>
        <p:spPr>
          <a:xfrm>
            <a:off x="4367058" y="1357463"/>
            <a:ext cx="976468" cy="369332"/>
          </a:xfrm>
          <a:prstGeom prst="rect">
            <a:avLst/>
          </a:prstGeom>
          <a:noFill/>
        </p:spPr>
        <p:txBody>
          <a:bodyPr wrap="square">
            <a:spAutoFit/>
          </a:bodyPr>
          <a:lstStyle/>
          <a:p>
            <a:r>
              <a:rPr lang="es-ES" dirty="0">
                <a:solidFill>
                  <a:srgbClr val="FF0000"/>
                </a:solidFill>
              </a:rPr>
              <a:t>NOK</a:t>
            </a:r>
            <a:endParaRPr lang="en-GB" dirty="0">
              <a:solidFill>
                <a:srgbClr val="FF0000"/>
              </a:solidFill>
            </a:endParaRPr>
          </a:p>
        </p:txBody>
      </p:sp>
    </p:spTree>
    <p:extLst>
      <p:ext uri="{BB962C8B-B14F-4D97-AF65-F5344CB8AC3E}">
        <p14:creationId xmlns:p14="http://schemas.microsoft.com/office/powerpoint/2010/main" val="1439395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F788C9-CE20-7F39-3F6E-93FE3859B06A}"/>
              </a:ext>
            </a:extLst>
          </p:cNvPr>
          <p:cNvPicPr>
            <a:picLocks noGrp="1" noChangeAspect="1"/>
          </p:cNvPicPr>
          <p:nvPr>
            <p:ph idx="1"/>
          </p:nvPr>
        </p:nvPicPr>
        <p:blipFill>
          <a:blip r:embed="rId2"/>
          <a:stretch>
            <a:fillRect/>
          </a:stretch>
        </p:blipFill>
        <p:spPr bwMode="auto">
          <a:xfrm>
            <a:off x="557842" y="1232519"/>
            <a:ext cx="3817951" cy="200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3" name="Title 2">
            <a:extLst>
              <a:ext uri="{FF2B5EF4-FFF2-40B4-BE49-F238E27FC236}">
                <a16:creationId xmlns:a16="http://schemas.microsoft.com/office/drawing/2014/main" id="{E26F0A1F-0604-261D-E2C2-C932E921A9C5}"/>
              </a:ext>
            </a:extLst>
          </p:cNvPr>
          <p:cNvSpPr>
            <a:spLocks noGrp="1"/>
          </p:cNvSpPr>
          <p:nvPr>
            <p:ph type="title"/>
          </p:nvPr>
        </p:nvSpPr>
        <p:spPr/>
        <p:txBody>
          <a:bodyPr/>
          <a:lstStyle/>
          <a:p>
            <a:r>
              <a:rPr lang="es-ES" dirty="0"/>
              <a:t>AXON’: RF PARAMETERS (II) INSERTION LOSS</a:t>
            </a:r>
            <a:endParaRPr lang="en-GB" dirty="0"/>
          </a:p>
        </p:txBody>
      </p:sp>
      <p:sp>
        <p:nvSpPr>
          <p:cNvPr id="6" name="TextBox 5">
            <a:extLst>
              <a:ext uri="{FF2B5EF4-FFF2-40B4-BE49-F238E27FC236}">
                <a16:creationId xmlns:a16="http://schemas.microsoft.com/office/drawing/2014/main" id="{88AF00C3-6DC7-9311-BF8D-54FF1C4F1600}"/>
              </a:ext>
            </a:extLst>
          </p:cNvPr>
          <p:cNvSpPr txBox="1"/>
          <p:nvPr/>
        </p:nvSpPr>
        <p:spPr>
          <a:xfrm>
            <a:off x="756447" y="918374"/>
            <a:ext cx="3668316" cy="369332"/>
          </a:xfrm>
          <a:prstGeom prst="rect">
            <a:avLst/>
          </a:prstGeom>
          <a:noFill/>
        </p:spPr>
        <p:txBody>
          <a:bodyPr wrap="square">
            <a:spAutoFit/>
          </a:bodyPr>
          <a:lstStyle/>
          <a:p>
            <a:r>
              <a:rPr lang="en-GB" sz="1800" b="0" i="0" u="none" strike="noStrike" baseline="0" dirty="0" err="1">
                <a:solidFill>
                  <a:srgbClr val="000000"/>
                </a:solidFill>
              </a:rPr>
              <a:t>Connector&amp;PCB</a:t>
            </a:r>
            <a:r>
              <a:rPr lang="en-GB" sz="1800" b="0" i="0" u="none" strike="noStrike" baseline="0" dirty="0">
                <a:solidFill>
                  <a:srgbClr val="000000"/>
                </a:solidFill>
              </a:rPr>
              <a:t> contribution</a:t>
            </a:r>
            <a:endParaRPr lang="en-GB" dirty="0"/>
          </a:p>
        </p:txBody>
      </p:sp>
      <p:sp>
        <p:nvSpPr>
          <p:cNvPr id="7" name="TextBox 6">
            <a:extLst>
              <a:ext uri="{FF2B5EF4-FFF2-40B4-BE49-F238E27FC236}">
                <a16:creationId xmlns:a16="http://schemas.microsoft.com/office/drawing/2014/main" id="{C2B3B1E2-E216-A133-506F-BDDF227F7EE7}"/>
              </a:ext>
            </a:extLst>
          </p:cNvPr>
          <p:cNvSpPr txBox="1"/>
          <p:nvPr/>
        </p:nvSpPr>
        <p:spPr>
          <a:xfrm>
            <a:off x="6338888" y="834502"/>
            <a:ext cx="5886449" cy="369332"/>
          </a:xfrm>
          <a:prstGeom prst="rect">
            <a:avLst/>
          </a:prstGeom>
          <a:noFill/>
        </p:spPr>
        <p:txBody>
          <a:bodyPr wrap="square">
            <a:spAutoFit/>
          </a:bodyPr>
          <a:lstStyle/>
          <a:p>
            <a:r>
              <a:rPr lang="en-GB" sz="1800" b="0" i="0" u="none" strike="noStrike" baseline="0" dirty="0">
                <a:solidFill>
                  <a:srgbClr val="000000"/>
                </a:solidFill>
              </a:rPr>
              <a:t>Connector contribution only (“de-embedded”)</a:t>
            </a:r>
            <a:endParaRPr lang="en-GB" dirty="0"/>
          </a:p>
        </p:txBody>
      </p:sp>
      <p:sp>
        <p:nvSpPr>
          <p:cNvPr id="8" name="TextBox 7">
            <a:extLst>
              <a:ext uri="{FF2B5EF4-FFF2-40B4-BE49-F238E27FC236}">
                <a16:creationId xmlns:a16="http://schemas.microsoft.com/office/drawing/2014/main" id="{D01A8C9A-CC7D-4289-C8CE-5EF5CA37DB1A}"/>
              </a:ext>
            </a:extLst>
          </p:cNvPr>
          <p:cNvSpPr txBox="1"/>
          <p:nvPr/>
        </p:nvSpPr>
        <p:spPr>
          <a:xfrm>
            <a:off x="2691449" y="5256149"/>
            <a:ext cx="6432992" cy="646331"/>
          </a:xfrm>
          <a:prstGeom prst="rect">
            <a:avLst/>
          </a:prstGeom>
          <a:noFill/>
        </p:spPr>
        <p:txBody>
          <a:bodyPr wrap="square">
            <a:spAutoFit/>
          </a:bodyPr>
          <a:lstStyle/>
          <a:p>
            <a:r>
              <a:rPr lang="es-ES" dirty="0"/>
              <a:t>S</a:t>
            </a:r>
            <a:r>
              <a:rPr lang="en-GB" dirty="0" err="1"/>
              <a:t>imilar</a:t>
            </a:r>
            <a:r>
              <a:rPr lang="en-GB" dirty="0"/>
              <a:t> results for shielded or unshielded variants</a:t>
            </a:r>
          </a:p>
          <a:p>
            <a:r>
              <a:rPr lang="en-GB" dirty="0"/>
              <a:t>Only for 3.125GHz results are </a:t>
            </a:r>
            <a:r>
              <a:rPr lang="en-GB" dirty="0">
                <a:solidFill>
                  <a:srgbClr val="92D050"/>
                </a:solidFill>
              </a:rPr>
              <a:t>PASS</a:t>
            </a:r>
          </a:p>
        </p:txBody>
      </p:sp>
      <p:sp>
        <p:nvSpPr>
          <p:cNvPr id="10" name="TextBox 9">
            <a:extLst>
              <a:ext uri="{FF2B5EF4-FFF2-40B4-BE49-F238E27FC236}">
                <a16:creationId xmlns:a16="http://schemas.microsoft.com/office/drawing/2014/main" id="{95BAA63A-CCDF-4BF7-1732-D75F7BC156F9}"/>
              </a:ext>
            </a:extLst>
          </p:cNvPr>
          <p:cNvSpPr txBox="1"/>
          <p:nvPr/>
        </p:nvSpPr>
        <p:spPr>
          <a:xfrm>
            <a:off x="226590" y="3330544"/>
            <a:ext cx="5259810" cy="1477328"/>
          </a:xfrm>
          <a:prstGeom prst="rect">
            <a:avLst/>
          </a:prstGeom>
          <a:noFill/>
        </p:spPr>
        <p:txBody>
          <a:bodyPr wrap="square">
            <a:spAutoFit/>
          </a:bodyPr>
          <a:lstStyle/>
          <a:p>
            <a:r>
              <a:rPr lang="en-GB" sz="1800" b="0" i="0" u="none" strike="noStrike" baseline="0" dirty="0">
                <a:solidFill>
                  <a:srgbClr val="000000"/>
                </a:solidFill>
                <a:latin typeface="Verdana" panose="020B0604030504040204" pitchFamily="34" charset="0"/>
              </a:rPr>
              <a:t>For each configuration, the insertion </a:t>
            </a:r>
            <a:endParaRPr lang="en-GB" dirty="0">
              <a:solidFill>
                <a:srgbClr val="000000"/>
              </a:solidFill>
            </a:endParaRPr>
          </a:p>
          <a:p>
            <a:r>
              <a:rPr lang="en-GB" sz="1800" b="0" i="0" u="none" strike="noStrike" baseline="0" dirty="0">
                <a:solidFill>
                  <a:srgbClr val="000000"/>
                </a:solidFill>
                <a:latin typeface="Verdana" panose="020B0604030504040204" pitchFamily="34" charset="0"/>
              </a:rPr>
              <a:t>losses: </a:t>
            </a:r>
          </a:p>
          <a:p>
            <a:pPr marL="285750" indent="-285750">
              <a:buFont typeface="Courier New" panose="02070309020205020404" pitchFamily="49" charset="0"/>
              <a:buChar char="o"/>
            </a:pPr>
            <a:r>
              <a:rPr lang="en-GB" sz="1800" b="0" i="0" u="none" strike="noStrike" baseline="0" dirty="0">
                <a:solidFill>
                  <a:srgbClr val="000000"/>
                </a:solidFill>
                <a:latin typeface="Verdana" panose="020B0604030504040204" pitchFamily="34" charset="0"/>
              </a:rPr>
              <a:t>2 dB for 3.125 GHz </a:t>
            </a:r>
          </a:p>
          <a:p>
            <a:pPr marL="285750" indent="-285750">
              <a:buFont typeface="Courier New" panose="02070309020205020404" pitchFamily="49" charset="0"/>
              <a:buChar char="o"/>
            </a:pPr>
            <a:r>
              <a:rPr lang="en-GB" sz="1800" b="0" i="0" u="none" strike="noStrike" baseline="0" dirty="0">
                <a:solidFill>
                  <a:srgbClr val="FF0000"/>
                </a:solidFill>
                <a:latin typeface="Verdana" panose="020B0604030504040204" pitchFamily="34" charset="0"/>
              </a:rPr>
              <a:t>5 dB </a:t>
            </a:r>
            <a:r>
              <a:rPr lang="en-GB" sz="1800" b="0" i="0" u="none" strike="noStrike" baseline="0" dirty="0">
                <a:solidFill>
                  <a:srgbClr val="000000"/>
                </a:solidFill>
                <a:latin typeface="Verdana" panose="020B0604030504040204" pitchFamily="34" charset="0"/>
              </a:rPr>
              <a:t>for 6.25 GHz</a:t>
            </a:r>
          </a:p>
          <a:p>
            <a:pPr marL="285750" indent="-285750">
              <a:buFont typeface="Courier New" panose="02070309020205020404" pitchFamily="49" charset="0"/>
              <a:buChar char="o"/>
            </a:pPr>
            <a:r>
              <a:rPr lang="en-GB" sz="1800" b="0" i="0" u="none" strike="noStrike" baseline="0" dirty="0">
                <a:solidFill>
                  <a:srgbClr val="FF0000"/>
                </a:solidFill>
                <a:latin typeface="Verdana" panose="020B0604030504040204" pitchFamily="34" charset="0"/>
              </a:rPr>
              <a:t>8 dB </a:t>
            </a:r>
            <a:r>
              <a:rPr lang="en-GB" sz="1800" b="0" i="0" u="none" strike="noStrike" baseline="0" dirty="0">
                <a:solidFill>
                  <a:srgbClr val="000000"/>
                </a:solidFill>
                <a:latin typeface="Verdana" panose="020B0604030504040204" pitchFamily="34" charset="0"/>
              </a:rPr>
              <a:t>for 12.5 GHz</a:t>
            </a:r>
            <a:endParaRPr lang="en-GB" dirty="0"/>
          </a:p>
        </p:txBody>
      </p:sp>
      <p:pic>
        <p:nvPicPr>
          <p:cNvPr id="12" name="Picture 11">
            <a:extLst>
              <a:ext uri="{FF2B5EF4-FFF2-40B4-BE49-F238E27FC236}">
                <a16:creationId xmlns:a16="http://schemas.microsoft.com/office/drawing/2014/main" id="{3A50CE61-328C-92CF-D72B-75239A618730}"/>
              </a:ext>
            </a:extLst>
          </p:cNvPr>
          <p:cNvPicPr>
            <a:picLocks noChangeAspect="1"/>
          </p:cNvPicPr>
          <p:nvPr/>
        </p:nvPicPr>
        <p:blipFill>
          <a:blip r:embed="rId3"/>
          <a:stretch>
            <a:fillRect/>
          </a:stretch>
        </p:blipFill>
        <p:spPr>
          <a:xfrm>
            <a:off x="6894564" y="1318336"/>
            <a:ext cx="4000847" cy="2019475"/>
          </a:xfrm>
          <a:prstGeom prst="rect">
            <a:avLst/>
          </a:prstGeom>
        </p:spPr>
      </p:pic>
      <p:sp>
        <p:nvSpPr>
          <p:cNvPr id="14" name="TextBox 13">
            <a:extLst>
              <a:ext uri="{FF2B5EF4-FFF2-40B4-BE49-F238E27FC236}">
                <a16:creationId xmlns:a16="http://schemas.microsoft.com/office/drawing/2014/main" id="{86C2DCFD-6330-B0F2-2510-05A02B443DBD}"/>
              </a:ext>
            </a:extLst>
          </p:cNvPr>
          <p:cNvSpPr txBox="1"/>
          <p:nvPr/>
        </p:nvSpPr>
        <p:spPr>
          <a:xfrm>
            <a:off x="6738940" y="3520190"/>
            <a:ext cx="6112298" cy="1477328"/>
          </a:xfrm>
          <a:prstGeom prst="rect">
            <a:avLst/>
          </a:prstGeom>
          <a:noFill/>
        </p:spPr>
        <p:txBody>
          <a:bodyPr wrap="square">
            <a:spAutoFit/>
          </a:bodyPr>
          <a:lstStyle/>
          <a:p>
            <a:r>
              <a:rPr lang="en-GB" sz="1800" b="0" i="0" u="none" strike="noStrike" baseline="0" dirty="0">
                <a:solidFill>
                  <a:srgbClr val="000000"/>
                </a:solidFill>
                <a:latin typeface="Verdana" panose="020B0604030504040204" pitchFamily="34" charset="0"/>
              </a:rPr>
              <a:t>For each configuration, the insertion </a:t>
            </a:r>
            <a:endParaRPr lang="en-GB" dirty="0">
              <a:solidFill>
                <a:srgbClr val="000000"/>
              </a:solidFill>
            </a:endParaRPr>
          </a:p>
          <a:p>
            <a:r>
              <a:rPr lang="en-GB" sz="1800" b="0" i="0" u="none" strike="noStrike" baseline="0" dirty="0">
                <a:solidFill>
                  <a:srgbClr val="000000"/>
                </a:solidFill>
                <a:latin typeface="Verdana" panose="020B0604030504040204" pitchFamily="34" charset="0"/>
              </a:rPr>
              <a:t>losses: </a:t>
            </a:r>
          </a:p>
          <a:p>
            <a:pPr marL="285750" indent="-285750">
              <a:buFont typeface="Courier New" panose="02070309020205020404" pitchFamily="49" charset="0"/>
              <a:buChar char="o"/>
            </a:pPr>
            <a:r>
              <a:rPr lang="en-GB" dirty="0">
                <a:solidFill>
                  <a:srgbClr val="000000"/>
                </a:solidFill>
              </a:rPr>
              <a:t>0.7</a:t>
            </a:r>
            <a:r>
              <a:rPr lang="en-GB" sz="1800" b="0" i="0" u="none" strike="noStrike" baseline="0" dirty="0">
                <a:solidFill>
                  <a:srgbClr val="000000"/>
                </a:solidFill>
                <a:latin typeface="Verdana" panose="020B0604030504040204" pitchFamily="34" charset="0"/>
              </a:rPr>
              <a:t> dB for 3.125 GHz </a:t>
            </a:r>
          </a:p>
          <a:p>
            <a:pPr marL="285750" indent="-285750">
              <a:buFont typeface="Courier New" panose="02070309020205020404" pitchFamily="49" charset="0"/>
              <a:buChar char="o"/>
            </a:pPr>
            <a:r>
              <a:rPr lang="en-GB" dirty="0">
                <a:solidFill>
                  <a:srgbClr val="FF0000"/>
                </a:solidFill>
              </a:rPr>
              <a:t>2</a:t>
            </a:r>
            <a:r>
              <a:rPr lang="en-GB" sz="1800" b="0" i="0" u="none" strike="noStrike" baseline="0" dirty="0">
                <a:solidFill>
                  <a:srgbClr val="FF0000"/>
                </a:solidFill>
                <a:latin typeface="Verdana" panose="020B0604030504040204" pitchFamily="34" charset="0"/>
              </a:rPr>
              <a:t> dB </a:t>
            </a:r>
            <a:r>
              <a:rPr lang="en-GB" sz="1800" b="0" i="0" u="none" strike="noStrike" baseline="0" dirty="0">
                <a:solidFill>
                  <a:srgbClr val="000000"/>
                </a:solidFill>
                <a:latin typeface="Verdana" panose="020B0604030504040204" pitchFamily="34" charset="0"/>
              </a:rPr>
              <a:t>for 6.25 GHz</a:t>
            </a:r>
          </a:p>
          <a:p>
            <a:pPr marL="285750" indent="-285750">
              <a:buFont typeface="Courier New" panose="02070309020205020404" pitchFamily="49" charset="0"/>
              <a:buChar char="o"/>
            </a:pPr>
            <a:r>
              <a:rPr lang="en-GB" dirty="0">
                <a:solidFill>
                  <a:srgbClr val="FF0000"/>
                </a:solidFill>
              </a:rPr>
              <a:t>3</a:t>
            </a:r>
            <a:r>
              <a:rPr lang="en-GB" sz="1800" b="0" i="0" u="none" strike="noStrike" baseline="0" dirty="0">
                <a:solidFill>
                  <a:srgbClr val="FF0000"/>
                </a:solidFill>
                <a:latin typeface="Verdana" panose="020B0604030504040204" pitchFamily="34" charset="0"/>
              </a:rPr>
              <a:t> dB </a:t>
            </a:r>
            <a:r>
              <a:rPr lang="en-GB" sz="1800" b="0" i="0" u="none" strike="noStrike" baseline="0" dirty="0">
                <a:solidFill>
                  <a:srgbClr val="000000"/>
                </a:solidFill>
                <a:latin typeface="Verdana" panose="020B0604030504040204" pitchFamily="34" charset="0"/>
              </a:rPr>
              <a:t>for 12.5 GHz</a:t>
            </a:r>
            <a:endParaRPr lang="en-GB" dirty="0"/>
          </a:p>
        </p:txBody>
      </p:sp>
    </p:spTree>
    <p:extLst>
      <p:ext uri="{BB962C8B-B14F-4D97-AF65-F5344CB8AC3E}">
        <p14:creationId xmlns:p14="http://schemas.microsoft.com/office/powerpoint/2010/main" val="3269624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615E30-24B4-584F-2E93-A098639F0EA8}"/>
              </a:ext>
            </a:extLst>
          </p:cNvPr>
          <p:cNvSpPr>
            <a:spLocks noGrp="1"/>
          </p:cNvSpPr>
          <p:nvPr>
            <p:ph type="title"/>
          </p:nvPr>
        </p:nvSpPr>
        <p:spPr/>
        <p:txBody>
          <a:bodyPr/>
          <a:lstStyle/>
          <a:p>
            <a:r>
              <a:rPr lang="es-ES" dirty="0"/>
              <a:t>AXON’: RF PARAMETERS (III) NEAR/FAR END X-TALK</a:t>
            </a:r>
            <a:endParaRPr lang="en-GB" dirty="0"/>
          </a:p>
        </p:txBody>
      </p:sp>
      <p:sp>
        <p:nvSpPr>
          <p:cNvPr id="8" name="TextBox 7">
            <a:extLst>
              <a:ext uri="{FF2B5EF4-FFF2-40B4-BE49-F238E27FC236}">
                <a16:creationId xmlns:a16="http://schemas.microsoft.com/office/drawing/2014/main" id="{B828143A-C121-0862-996C-2E1B77DB616E}"/>
              </a:ext>
            </a:extLst>
          </p:cNvPr>
          <p:cNvSpPr txBox="1"/>
          <p:nvPr/>
        </p:nvSpPr>
        <p:spPr>
          <a:xfrm>
            <a:off x="2849120" y="5654166"/>
            <a:ext cx="6432992" cy="369332"/>
          </a:xfrm>
          <a:prstGeom prst="rect">
            <a:avLst/>
          </a:prstGeom>
          <a:noFill/>
        </p:spPr>
        <p:txBody>
          <a:bodyPr wrap="square">
            <a:spAutoFit/>
          </a:bodyPr>
          <a:lstStyle/>
          <a:p>
            <a:r>
              <a:rPr lang="es-ES" dirty="0"/>
              <a:t>S</a:t>
            </a:r>
            <a:r>
              <a:rPr lang="en-GB" dirty="0" err="1"/>
              <a:t>imilar</a:t>
            </a:r>
            <a:r>
              <a:rPr lang="en-GB" dirty="0"/>
              <a:t> results for shielded or unshielded variants</a:t>
            </a:r>
          </a:p>
        </p:txBody>
      </p:sp>
      <p:pic>
        <p:nvPicPr>
          <p:cNvPr id="15" name="Picture 14">
            <a:extLst>
              <a:ext uri="{FF2B5EF4-FFF2-40B4-BE49-F238E27FC236}">
                <a16:creationId xmlns:a16="http://schemas.microsoft.com/office/drawing/2014/main" id="{F5CFC5AB-2D8A-D855-C73D-A906DB030A34}"/>
              </a:ext>
            </a:extLst>
          </p:cNvPr>
          <p:cNvPicPr>
            <a:picLocks noChangeAspect="1"/>
          </p:cNvPicPr>
          <p:nvPr/>
        </p:nvPicPr>
        <p:blipFill>
          <a:blip r:embed="rId2"/>
          <a:stretch>
            <a:fillRect/>
          </a:stretch>
        </p:blipFill>
        <p:spPr>
          <a:xfrm>
            <a:off x="375950" y="958081"/>
            <a:ext cx="4079720" cy="2009888"/>
          </a:xfrm>
          <a:prstGeom prst="rect">
            <a:avLst/>
          </a:prstGeom>
        </p:spPr>
      </p:pic>
      <p:pic>
        <p:nvPicPr>
          <p:cNvPr id="19" name="Picture 18">
            <a:extLst>
              <a:ext uri="{FF2B5EF4-FFF2-40B4-BE49-F238E27FC236}">
                <a16:creationId xmlns:a16="http://schemas.microsoft.com/office/drawing/2014/main" id="{B76EE8D4-FB35-F68A-E156-805C6DC9BB4C}"/>
              </a:ext>
            </a:extLst>
          </p:cNvPr>
          <p:cNvPicPr>
            <a:picLocks noChangeAspect="1"/>
          </p:cNvPicPr>
          <p:nvPr/>
        </p:nvPicPr>
        <p:blipFill>
          <a:blip r:embed="rId3"/>
          <a:stretch>
            <a:fillRect/>
          </a:stretch>
        </p:blipFill>
        <p:spPr>
          <a:xfrm>
            <a:off x="7123714" y="1013786"/>
            <a:ext cx="4145346" cy="2097474"/>
          </a:xfrm>
          <a:prstGeom prst="rect">
            <a:avLst/>
          </a:prstGeom>
        </p:spPr>
      </p:pic>
      <p:sp>
        <p:nvSpPr>
          <p:cNvPr id="21" name="TextBox 20">
            <a:extLst>
              <a:ext uri="{FF2B5EF4-FFF2-40B4-BE49-F238E27FC236}">
                <a16:creationId xmlns:a16="http://schemas.microsoft.com/office/drawing/2014/main" id="{C5B8894F-6F61-1CF4-F6FC-B795D46D73C0}"/>
              </a:ext>
            </a:extLst>
          </p:cNvPr>
          <p:cNvSpPr txBox="1"/>
          <p:nvPr/>
        </p:nvSpPr>
        <p:spPr>
          <a:xfrm>
            <a:off x="1100764" y="2963132"/>
            <a:ext cx="3094999" cy="369332"/>
          </a:xfrm>
          <a:prstGeom prst="rect">
            <a:avLst/>
          </a:prstGeom>
          <a:noFill/>
        </p:spPr>
        <p:txBody>
          <a:bodyPr wrap="square">
            <a:spAutoFit/>
          </a:bodyPr>
          <a:lstStyle/>
          <a:p>
            <a:r>
              <a:rPr lang="en-GB" dirty="0">
                <a:solidFill>
                  <a:srgbClr val="000000"/>
                </a:solidFill>
              </a:rPr>
              <a:t>Near-end </a:t>
            </a:r>
            <a:r>
              <a:rPr lang="en-GB" dirty="0" err="1">
                <a:solidFill>
                  <a:srgbClr val="000000"/>
                </a:solidFill>
              </a:rPr>
              <a:t>u</a:t>
            </a:r>
            <a:r>
              <a:rPr lang="en-GB" sz="1800" b="0" i="0" u="none" strike="noStrike" baseline="0" dirty="0" err="1">
                <a:solidFill>
                  <a:srgbClr val="000000"/>
                </a:solidFill>
              </a:rPr>
              <a:t>nshieldeded</a:t>
            </a:r>
            <a:endParaRPr lang="en-GB" dirty="0"/>
          </a:p>
        </p:txBody>
      </p:sp>
      <p:sp>
        <p:nvSpPr>
          <p:cNvPr id="22" name="TextBox 21">
            <a:extLst>
              <a:ext uri="{FF2B5EF4-FFF2-40B4-BE49-F238E27FC236}">
                <a16:creationId xmlns:a16="http://schemas.microsoft.com/office/drawing/2014/main" id="{82CB8CA6-479C-5CB8-2E13-63056F975677}"/>
              </a:ext>
            </a:extLst>
          </p:cNvPr>
          <p:cNvSpPr txBox="1"/>
          <p:nvPr/>
        </p:nvSpPr>
        <p:spPr>
          <a:xfrm>
            <a:off x="8139739" y="3035714"/>
            <a:ext cx="2662595" cy="369332"/>
          </a:xfrm>
          <a:prstGeom prst="rect">
            <a:avLst/>
          </a:prstGeom>
          <a:noFill/>
        </p:spPr>
        <p:txBody>
          <a:bodyPr wrap="square">
            <a:spAutoFit/>
          </a:bodyPr>
          <a:lstStyle/>
          <a:p>
            <a:r>
              <a:rPr lang="en-GB" sz="1800" b="0" i="0" u="none" strike="noStrike" baseline="0" dirty="0">
                <a:solidFill>
                  <a:srgbClr val="000000"/>
                </a:solidFill>
              </a:rPr>
              <a:t>Near-end </a:t>
            </a:r>
            <a:r>
              <a:rPr lang="en-GB" dirty="0" err="1">
                <a:solidFill>
                  <a:srgbClr val="000000"/>
                </a:solidFill>
              </a:rPr>
              <a:t>s</a:t>
            </a:r>
            <a:r>
              <a:rPr lang="en-GB" sz="1800" b="0" i="0" u="none" strike="noStrike" baseline="0" dirty="0" err="1">
                <a:solidFill>
                  <a:srgbClr val="000000"/>
                </a:solidFill>
              </a:rPr>
              <a:t>hieldeded</a:t>
            </a:r>
            <a:endParaRPr lang="en-GB" dirty="0"/>
          </a:p>
        </p:txBody>
      </p:sp>
      <p:pic>
        <p:nvPicPr>
          <p:cNvPr id="24" name="Picture 23">
            <a:extLst>
              <a:ext uri="{FF2B5EF4-FFF2-40B4-BE49-F238E27FC236}">
                <a16:creationId xmlns:a16="http://schemas.microsoft.com/office/drawing/2014/main" id="{A9CCA34E-5CA1-1AAE-CDD1-C4E9556C3B25}"/>
              </a:ext>
            </a:extLst>
          </p:cNvPr>
          <p:cNvPicPr>
            <a:picLocks noChangeAspect="1"/>
          </p:cNvPicPr>
          <p:nvPr/>
        </p:nvPicPr>
        <p:blipFill>
          <a:blip r:embed="rId4"/>
          <a:stretch>
            <a:fillRect/>
          </a:stretch>
        </p:blipFill>
        <p:spPr>
          <a:xfrm>
            <a:off x="216000" y="3326097"/>
            <a:ext cx="4522862" cy="1969941"/>
          </a:xfrm>
          <a:prstGeom prst="rect">
            <a:avLst/>
          </a:prstGeom>
        </p:spPr>
      </p:pic>
      <p:sp>
        <p:nvSpPr>
          <p:cNvPr id="25" name="TextBox 24">
            <a:extLst>
              <a:ext uri="{FF2B5EF4-FFF2-40B4-BE49-F238E27FC236}">
                <a16:creationId xmlns:a16="http://schemas.microsoft.com/office/drawing/2014/main" id="{86BABE2E-0E05-B03F-E39D-8260A3F19971}"/>
              </a:ext>
            </a:extLst>
          </p:cNvPr>
          <p:cNvSpPr txBox="1"/>
          <p:nvPr/>
        </p:nvSpPr>
        <p:spPr>
          <a:xfrm>
            <a:off x="1181726" y="5204734"/>
            <a:ext cx="3094999" cy="369332"/>
          </a:xfrm>
          <a:prstGeom prst="rect">
            <a:avLst/>
          </a:prstGeom>
          <a:noFill/>
        </p:spPr>
        <p:txBody>
          <a:bodyPr wrap="square">
            <a:spAutoFit/>
          </a:bodyPr>
          <a:lstStyle/>
          <a:p>
            <a:r>
              <a:rPr lang="en-GB" dirty="0">
                <a:solidFill>
                  <a:srgbClr val="000000"/>
                </a:solidFill>
              </a:rPr>
              <a:t>Far-end </a:t>
            </a:r>
            <a:r>
              <a:rPr lang="en-GB" dirty="0" err="1">
                <a:solidFill>
                  <a:srgbClr val="000000"/>
                </a:solidFill>
              </a:rPr>
              <a:t>u</a:t>
            </a:r>
            <a:r>
              <a:rPr lang="en-GB" sz="1800" b="0" i="0" u="none" strike="noStrike" baseline="0" dirty="0" err="1">
                <a:solidFill>
                  <a:srgbClr val="000000"/>
                </a:solidFill>
              </a:rPr>
              <a:t>nshieldeded</a:t>
            </a:r>
            <a:endParaRPr lang="en-GB" dirty="0"/>
          </a:p>
        </p:txBody>
      </p:sp>
      <p:sp>
        <p:nvSpPr>
          <p:cNvPr id="26" name="TextBox 25">
            <a:extLst>
              <a:ext uri="{FF2B5EF4-FFF2-40B4-BE49-F238E27FC236}">
                <a16:creationId xmlns:a16="http://schemas.microsoft.com/office/drawing/2014/main" id="{D11D079E-397C-DA2E-320C-27970AE94A5D}"/>
              </a:ext>
            </a:extLst>
          </p:cNvPr>
          <p:cNvSpPr txBox="1"/>
          <p:nvPr/>
        </p:nvSpPr>
        <p:spPr>
          <a:xfrm>
            <a:off x="8325475" y="5400866"/>
            <a:ext cx="2399675" cy="369332"/>
          </a:xfrm>
          <a:prstGeom prst="rect">
            <a:avLst/>
          </a:prstGeom>
          <a:noFill/>
        </p:spPr>
        <p:txBody>
          <a:bodyPr wrap="square">
            <a:spAutoFit/>
          </a:bodyPr>
          <a:lstStyle/>
          <a:p>
            <a:r>
              <a:rPr lang="en-GB" dirty="0">
                <a:solidFill>
                  <a:srgbClr val="000000"/>
                </a:solidFill>
              </a:rPr>
              <a:t>Far-end </a:t>
            </a:r>
            <a:r>
              <a:rPr lang="en-GB" dirty="0" err="1">
                <a:solidFill>
                  <a:srgbClr val="000000"/>
                </a:solidFill>
              </a:rPr>
              <a:t>s</a:t>
            </a:r>
            <a:r>
              <a:rPr lang="en-GB" sz="1800" b="0" i="0" u="none" strike="noStrike" baseline="0" dirty="0" err="1">
                <a:solidFill>
                  <a:srgbClr val="000000"/>
                </a:solidFill>
              </a:rPr>
              <a:t>hieldeded</a:t>
            </a:r>
            <a:endParaRPr lang="en-GB" dirty="0"/>
          </a:p>
        </p:txBody>
      </p:sp>
      <p:pic>
        <p:nvPicPr>
          <p:cNvPr id="28" name="Picture 27">
            <a:extLst>
              <a:ext uri="{FF2B5EF4-FFF2-40B4-BE49-F238E27FC236}">
                <a16:creationId xmlns:a16="http://schemas.microsoft.com/office/drawing/2014/main" id="{67B1817F-33E5-64FF-E8B4-F84889078F1D}"/>
              </a:ext>
            </a:extLst>
          </p:cNvPr>
          <p:cNvPicPr>
            <a:picLocks noChangeAspect="1"/>
          </p:cNvPicPr>
          <p:nvPr/>
        </p:nvPicPr>
        <p:blipFill>
          <a:blip r:embed="rId5"/>
          <a:stretch>
            <a:fillRect/>
          </a:stretch>
        </p:blipFill>
        <p:spPr>
          <a:xfrm>
            <a:off x="7256759" y="3469388"/>
            <a:ext cx="4050706" cy="1983679"/>
          </a:xfrm>
          <a:prstGeom prst="rect">
            <a:avLst/>
          </a:prstGeom>
        </p:spPr>
      </p:pic>
      <p:sp>
        <p:nvSpPr>
          <p:cNvPr id="29" name="TextBox 28">
            <a:extLst>
              <a:ext uri="{FF2B5EF4-FFF2-40B4-BE49-F238E27FC236}">
                <a16:creationId xmlns:a16="http://schemas.microsoft.com/office/drawing/2014/main" id="{309BC71C-3062-CDE1-D9A8-58B81E729F68}"/>
              </a:ext>
            </a:extLst>
          </p:cNvPr>
          <p:cNvSpPr txBox="1"/>
          <p:nvPr/>
        </p:nvSpPr>
        <p:spPr>
          <a:xfrm>
            <a:off x="11134569" y="3555714"/>
            <a:ext cx="976468" cy="646331"/>
          </a:xfrm>
          <a:prstGeom prst="rect">
            <a:avLst/>
          </a:prstGeom>
          <a:noFill/>
        </p:spPr>
        <p:txBody>
          <a:bodyPr wrap="square">
            <a:spAutoFit/>
          </a:bodyPr>
          <a:lstStyle/>
          <a:p>
            <a:r>
              <a:rPr lang="es-ES" dirty="0">
                <a:solidFill>
                  <a:srgbClr val="FF0000"/>
                </a:solidFill>
              </a:rPr>
              <a:t>PEAKS</a:t>
            </a:r>
          </a:p>
          <a:p>
            <a:r>
              <a:rPr lang="es-ES" dirty="0">
                <a:solidFill>
                  <a:srgbClr val="FF0000"/>
                </a:solidFill>
              </a:rPr>
              <a:t>NOK</a:t>
            </a:r>
            <a:endParaRPr lang="en-GB" dirty="0">
              <a:solidFill>
                <a:srgbClr val="FF0000"/>
              </a:solidFill>
            </a:endParaRPr>
          </a:p>
        </p:txBody>
      </p:sp>
      <p:sp>
        <p:nvSpPr>
          <p:cNvPr id="30" name="Oval 29">
            <a:extLst>
              <a:ext uri="{FF2B5EF4-FFF2-40B4-BE49-F238E27FC236}">
                <a16:creationId xmlns:a16="http://schemas.microsoft.com/office/drawing/2014/main" id="{8D70EEFB-53F7-E921-B953-320E4607FA0F}"/>
              </a:ext>
            </a:extLst>
          </p:cNvPr>
          <p:cNvSpPr/>
          <p:nvPr/>
        </p:nvSpPr>
        <p:spPr>
          <a:xfrm>
            <a:off x="7753350" y="4057650"/>
            <a:ext cx="228600" cy="376238"/>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5A6FEE2F-464F-7E12-5686-F95F0AACA670}"/>
              </a:ext>
            </a:extLst>
          </p:cNvPr>
          <p:cNvSpPr/>
          <p:nvPr/>
        </p:nvSpPr>
        <p:spPr>
          <a:xfrm>
            <a:off x="8269436" y="3925046"/>
            <a:ext cx="228600" cy="376238"/>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793CDE45-746D-24BE-26D8-BDD04DB74193}"/>
              </a:ext>
            </a:extLst>
          </p:cNvPr>
          <p:cNvSpPr/>
          <p:nvPr/>
        </p:nvSpPr>
        <p:spPr>
          <a:xfrm>
            <a:off x="872164" y="4084989"/>
            <a:ext cx="228600" cy="376238"/>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2C949098-9FB3-D92A-15CC-0ED11B110311}"/>
              </a:ext>
            </a:extLst>
          </p:cNvPr>
          <p:cNvSpPr txBox="1"/>
          <p:nvPr/>
        </p:nvSpPr>
        <p:spPr>
          <a:xfrm>
            <a:off x="4576607" y="3457989"/>
            <a:ext cx="976468" cy="646331"/>
          </a:xfrm>
          <a:prstGeom prst="rect">
            <a:avLst/>
          </a:prstGeom>
          <a:noFill/>
        </p:spPr>
        <p:txBody>
          <a:bodyPr wrap="square">
            <a:spAutoFit/>
          </a:bodyPr>
          <a:lstStyle/>
          <a:p>
            <a:r>
              <a:rPr lang="es-ES" dirty="0">
                <a:solidFill>
                  <a:srgbClr val="FF0000"/>
                </a:solidFill>
              </a:rPr>
              <a:t>PEAK</a:t>
            </a:r>
          </a:p>
          <a:p>
            <a:r>
              <a:rPr lang="es-ES" dirty="0">
                <a:solidFill>
                  <a:srgbClr val="FF0000"/>
                </a:solidFill>
              </a:rPr>
              <a:t>NOK</a:t>
            </a:r>
            <a:endParaRPr lang="en-GB" dirty="0">
              <a:solidFill>
                <a:srgbClr val="FF0000"/>
              </a:solidFill>
            </a:endParaRPr>
          </a:p>
        </p:txBody>
      </p:sp>
      <p:sp>
        <p:nvSpPr>
          <p:cNvPr id="35" name="TextBox 34">
            <a:extLst>
              <a:ext uri="{FF2B5EF4-FFF2-40B4-BE49-F238E27FC236}">
                <a16:creationId xmlns:a16="http://schemas.microsoft.com/office/drawing/2014/main" id="{864A9EFD-E52E-E05D-0C88-CF4EE3925745}"/>
              </a:ext>
            </a:extLst>
          </p:cNvPr>
          <p:cNvSpPr txBox="1"/>
          <p:nvPr/>
        </p:nvSpPr>
        <p:spPr>
          <a:xfrm>
            <a:off x="4455670" y="1053552"/>
            <a:ext cx="976468" cy="369332"/>
          </a:xfrm>
          <a:prstGeom prst="rect">
            <a:avLst/>
          </a:prstGeom>
          <a:noFill/>
        </p:spPr>
        <p:txBody>
          <a:bodyPr wrap="square">
            <a:spAutoFit/>
          </a:bodyPr>
          <a:lstStyle/>
          <a:p>
            <a:r>
              <a:rPr lang="es-ES" dirty="0">
                <a:solidFill>
                  <a:srgbClr val="00B050"/>
                </a:solidFill>
              </a:rPr>
              <a:t>PASS</a:t>
            </a:r>
            <a:endParaRPr lang="en-GB" dirty="0">
              <a:solidFill>
                <a:srgbClr val="00B050"/>
              </a:solidFill>
            </a:endParaRPr>
          </a:p>
        </p:txBody>
      </p:sp>
      <p:sp>
        <p:nvSpPr>
          <p:cNvPr id="36" name="TextBox 35">
            <a:extLst>
              <a:ext uri="{FF2B5EF4-FFF2-40B4-BE49-F238E27FC236}">
                <a16:creationId xmlns:a16="http://schemas.microsoft.com/office/drawing/2014/main" id="{A107E2D0-30E0-2403-03C5-2C9E765F7D47}"/>
              </a:ext>
            </a:extLst>
          </p:cNvPr>
          <p:cNvSpPr txBox="1"/>
          <p:nvPr/>
        </p:nvSpPr>
        <p:spPr>
          <a:xfrm>
            <a:off x="11075545" y="1040364"/>
            <a:ext cx="976468" cy="369332"/>
          </a:xfrm>
          <a:prstGeom prst="rect">
            <a:avLst/>
          </a:prstGeom>
          <a:noFill/>
        </p:spPr>
        <p:txBody>
          <a:bodyPr wrap="square">
            <a:spAutoFit/>
          </a:bodyPr>
          <a:lstStyle/>
          <a:p>
            <a:r>
              <a:rPr lang="es-ES" dirty="0">
                <a:solidFill>
                  <a:srgbClr val="00B050"/>
                </a:solidFill>
              </a:rPr>
              <a:t>PASS</a:t>
            </a:r>
            <a:endParaRPr lang="en-GB" dirty="0">
              <a:solidFill>
                <a:srgbClr val="00B050"/>
              </a:solidFill>
            </a:endParaRPr>
          </a:p>
        </p:txBody>
      </p:sp>
    </p:spTree>
    <p:extLst>
      <p:ext uri="{BB962C8B-B14F-4D97-AF65-F5344CB8AC3E}">
        <p14:creationId xmlns:p14="http://schemas.microsoft.com/office/powerpoint/2010/main" val="2489950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51468-EAF6-3A45-53CB-E9560C4AE1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CC3448-3584-E953-D949-2E3ECA62E2FD}"/>
              </a:ext>
            </a:extLst>
          </p:cNvPr>
          <p:cNvSpPr>
            <a:spLocks noGrp="1"/>
          </p:cNvSpPr>
          <p:nvPr>
            <p:ph type="title"/>
          </p:nvPr>
        </p:nvSpPr>
        <p:spPr/>
        <p:txBody>
          <a:bodyPr/>
          <a:lstStyle/>
          <a:p>
            <a:r>
              <a:rPr lang="es-ES" dirty="0"/>
              <a:t>AXON’: RF PARAMETERS (V) DIFFERENTIAL IMPEDANCE</a:t>
            </a:r>
            <a:endParaRPr lang="en-GB" dirty="0"/>
          </a:p>
        </p:txBody>
      </p:sp>
      <p:sp>
        <p:nvSpPr>
          <p:cNvPr id="6" name="TextBox 5">
            <a:extLst>
              <a:ext uri="{FF2B5EF4-FFF2-40B4-BE49-F238E27FC236}">
                <a16:creationId xmlns:a16="http://schemas.microsoft.com/office/drawing/2014/main" id="{319E73E8-A605-AE6D-7A16-85041BA37680}"/>
              </a:ext>
            </a:extLst>
          </p:cNvPr>
          <p:cNvSpPr txBox="1"/>
          <p:nvPr/>
        </p:nvSpPr>
        <p:spPr>
          <a:xfrm>
            <a:off x="4886169" y="5646452"/>
            <a:ext cx="6432992" cy="369332"/>
          </a:xfrm>
          <a:prstGeom prst="rect">
            <a:avLst/>
          </a:prstGeom>
          <a:noFill/>
        </p:spPr>
        <p:txBody>
          <a:bodyPr wrap="square">
            <a:spAutoFit/>
          </a:bodyPr>
          <a:lstStyle/>
          <a:p>
            <a:r>
              <a:rPr lang="es-ES" dirty="0"/>
              <a:t>S</a:t>
            </a:r>
            <a:r>
              <a:rPr lang="en-GB" dirty="0" err="1"/>
              <a:t>imilar</a:t>
            </a:r>
            <a:r>
              <a:rPr lang="en-GB" dirty="0"/>
              <a:t> results for shielded or unshielded variants</a:t>
            </a:r>
          </a:p>
        </p:txBody>
      </p:sp>
      <p:pic>
        <p:nvPicPr>
          <p:cNvPr id="8" name="Picture 7">
            <a:extLst>
              <a:ext uri="{FF2B5EF4-FFF2-40B4-BE49-F238E27FC236}">
                <a16:creationId xmlns:a16="http://schemas.microsoft.com/office/drawing/2014/main" id="{2BD1F471-988A-FC7E-43C3-0AD534866DC1}"/>
              </a:ext>
            </a:extLst>
          </p:cNvPr>
          <p:cNvPicPr>
            <a:picLocks noChangeAspect="1"/>
          </p:cNvPicPr>
          <p:nvPr/>
        </p:nvPicPr>
        <p:blipFill>
          <a:blip r:embed="rId2"/>
          <a:stretch>
            <a:fillRect/>
          </a:stretch>
        </p:blipFill>
        <p:spPr>
          <a:xfrm>
            <a:off x="5423362" y="1662411"/>
            <a:ext cx="5895799" cy="3047136"/>
          </a:xfrm>
          <a:prstGeom prst="rect">
            <a:avLst/>
          </a:prstGeom>
        </p:spPr>
      </p:pic>
      <p:pic>
        <p:nvPicPr>
          <p:cNvPr id="10" name="Picture 9">
            <a:extLst>
              <a:ext uri="{FF2B5EF4-FFF2-40B4-BE49-F238E27FC236}">
                <a16:creationId xmlns:a16="http://schemas.microsoft.com/office/drawing/2014/main" id="{73552E65-D3E1-FFB1-8733-62DBEADBA058}"/>
              </a:ext>
            </a:extLst>
          </p:cNvPr>
          <p:cNvPicPr>
            <a:picLocks noChangeAspect="1"/>
          </p:cNvPicPr>
          <p:nvPr/>
        </p:nvPicPr>
        <p:blipFill>
          <a:blip r:embed="rId3"/>
          <a:stretch>
            <a:fillRect/>
          </a:stretch>
        </p:blipFill>
        <p:spPr>
          <a:xfrm>
            <a:off x="297984" y="1000586"/>
            <a:ext cx="4345298" cy="5015198"/>
          </a:xfrm>
          <a:prstGeom prst="rect">
            <a:avLst/>
          </a:prstGeom>
        </p:spPr>
      </p:pic>
      <p:sp>
        <p:nvSpPr>
          <p:cNvPr id="11" name="TextBox 10">
            <a:extLst>
              <a:ext uri="{FF2B5EF4-FFF2-40B4-BE49-F238E27FC236}">
                <a16:creationId xmlns:a16="http://schemas.microsoft.com/office/drawing/2014/main" id="{8E6791B0-D488-1B0D-354E-D6141CB4AA28}"/>
              </a:ext>
            </a:extLst>
          </p:cNvPr>
          <p:cNvSpPr txBox="1"/>
          <p:nvPr/>
        </p:nvSpPr>
        <p:spPr>
          <a:xfrm>
            <a:off x="7948456" y="4898738"/>
            <a:ext cx="976468" cy="369332"/>
          </a:xfrm>
          <a:prstGeom prst="rect">
            <a:avLst/>
          </a:prstGeom>
          <a:noFill/>
        </p:spPr>
        <p:txBody>
          <a:bodyPr wrap="square">
            <a:spAutoFit/>
          </a:bodyPr>
          <a:lstStyle/>
          <a:p>
            <a:r>
              <a:rPr lang="es-ES" dirty="0">
                <a:solidFill>
                  <a:srgbClr val="FF0000"/>
                </a:solidFill>
              </a:rPr>
              <a:t>NOK</a:t>
            </a:r>
            <a:endParaRPr lang="en-GB" dirty="0">
              <a:solidFill>
                <a:srgbClr val="FF0000"/>
              </a:solidFill>
            </a:endParaRPr>
          </a:p>
        </p:txBody>
      </p:sp>
      <p:sp>
        <p:nvSpPr>
          <p:cNvPr id="13" name="TextBox 12">
            <a:extLst>
              <a:ext uri="{FF2B5EF4-FFF2-40B4-BE49-F238E27FC236}">
                <a16:creationId xmlns:a16="http://schemas.microsoft.com/office/drawing/2014/main" id="{229B8FEE-F8BB-757D-AE99-4EDCABC40EF5}"/>
              </a:ext>
            </a:extLst>
          </p:cNvPr>
          <p:cNvSpPr txBox="1"/>
          <p:nvPr/>
        </p:nvSpPr>
        <p:spPr>
          <a:xfrm>
            <a:off x="216000" y="1000586"/>
            <a:ext cx="5962631" cy="361574"/>
          </a:xfrm>
          <a:prstGeom prst="rect">
            <a:avLst/>
          </a:prstGeom>
          <a:noFill/>
        </p:spPr>
        <p:txBody>
          <a:bodyPr wrap="square">
            <a:spAutoFit/>
          </a:bodyPr>
          <a:lstStyle/>
          <a:p>
            <a:pPr>
              <a:lnSpc>
                <a:spcPct val="115000"/>
              </a:lnSpc>
              <a:spcAft>
                <a:spcPts val="800"/>
              </a:spcAft>
              <a:buNone/>
            </a:pPr>
            <a:r>
              <a:rPr lang="en-GB"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Localisation of the impedances on the connector</a:t>
            </a:r>
          </a:p>
        </p:txBody>
      </p:sp>
    </p:spTree>
    <p:extLst>
      <p:ext uri="{BB962C8B-B14F-4D97-AF65-F5344CB8AC3E}">
        <p14:creationId xmlns:p14="http://schemas.microsoft.com/office/powerpoint/2010/main" val="1157845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DEDBB-9C3E-5B7F-7C57-91A12E4FBDF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B88BA8-BAE5-FADF-9592-1C95390460E6}"/>
              </a:ext>
            </a:extLst>
          </p:cNvPr>
          <p:cNvSpPr>
            <a:spLocks noGrp="1"/>
          </p:cNvSpPr>
          <p:nvPr>
            <p:ph type="title"/>
          </p:nvPr>
        </p:nvSpPr>
        <p:spPr/>
        <p:txBody>
          <a:bodyPr/>
          <a:lstStyle/>
          <a:p>
            <a:r>
              <a:rPr lang="en-US" dirty="0"/>
              <a:t>Background and rationale</a:t>
            </a:r>
          </a:p>
        </p:txBody>
      </p:sp>
      <p:pic>
        <p:nvPicPr>
          <p:cNvPr id="4" name="Picture 2" descr="EKF CompactPCI Serial Side Boards: SJ1-JAM">
            <a:extLst>
              <a:ext uri="{FF2B5EF4-FFF2-40B4-BE49-F238E27FC236}">
                <a16:creationId xmlns:a16="http://schemas.microsoft.com/office/drawing/2014/main" id="{FD19ED92-88CF-90DC-16CD-0A3DF875D81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859" b="94835" l="5192" r="89955">
                        <a14:foregroundMark x1="62641" y1="6859" x2="66027" y2="10754"/>
                        <a14:foregroundMark x1="8352" y1="69517" x2="8352" y2="69517"/>
                        <a14:foregroundMark x1="5248" y1="68671" x2="5248" y2="68671"/>
                        <a14:foregroundMark x1="21558" y1="87299" x2="21558" y2="87299"/>
                        <a14:foregroundMark x1="28104" y1="94835" x2="28104" y2="94835"/>
                        <a14:foregroundMark x1="34086" y1="88146" x2="34086" y2="88146"/>
                        <a14:foregroundMark x1="34537" y1="87807" x2="34537" y2="87807"/>
                      </a14:backgroundRemoval>
                    </a14:imgEffect>
                  </a14:imgLayer>
                </a14:imgProps>
              </a:ext>
              <a:ext uri="{28A0092B-C50C-407E-A947-70E740481C1C}">
                <a14:useLocalDpi xmlns:a14="http://schemas.microsoft.com/office/drawing/2010/main" val="0"/>
              </a:ext>
            </a:extLst>
          </a:blip>
          <a:srcRect/>
          <a:stretch>
            <a:fillRect/>
          </a:stretch>
        </p:blipFill>
        <p:spPr bwMode="auto">
          <a:xfrm>
            <a:off x="1514231" y="438137"/>
            <a:ext cx="8963887" cy="5974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65222E-C4B0-DFE6-BA01-75BDCAE86A3F}"/>
              </a:ext>
            </a:extLst>
          </p:cNvPr>
          <p:cNvSpPr txBox="1"/>
          <p:nvPr/>
        </p:nvSpPr>
        <p:spPr>
          <a:xfrm>
            <a:off x="5646656" y="5226891"/>
            <a:ext cx="2070100" cy="369332"/>
          </a:xfrm>
          <a:prstGeom prst="rect">
            <a:avLst/>
          </a:prstGeom>
          <a:noFill/>
        </p:spPr>
        <p:txBody>
          <a:bodyPr wrap="square" rtlCol="0">
            <a:spAutoFit/>
          </a:bodyPr>
          <a:lstStyle/>
          <a:p>
            <a:pPr algn="l"/>
            <a:r>
              <a:rPr lang="en-GB" dirty="0">
                <a:solidFill>
                  <a:schemeClr val="bg2">
                    <a:lumMod val="10000"/>
                  </a:schemeClr>
                </a:solidFill>
                <a:latin typeface="Arial" panose="020B0604020202020204" pitchFamily="34" charset="0"/>
                <a:ea typeface="MS PGothic" pitchFamily="34" charset="-128"/>
                <a:cs typeface="Arial" panose="020B0604020202020204" pitchFamily="34" charset="0"/>
              </a:rPr>
              <a:t>Daughterboard</a:t>
            </a:r>
          </a:p>
        </p:txBody>
      </p:sp>
      <p:sp>
        <p:nvSpPr>
          <p:cNvPr id="6" name="TextBox 5">
            <a:extLst>
              <a:ext uri="{FF2B5EF4-FFF2-40B4-BE49-F238E27FC236}">
                <a16:creationId xmlns:a16="http://schemas.microsoft.com/office/drawing/2014/main" id="{5474B720-F861-3E54-3AF2-5985935D420E}"/>
              </a:ext>
            </a:extLst>
          </p:cNvPr>
          <p:cNvSpPr txBox="1"/>
          <p:nvPr/>
        </p:nvSpPr>
        <p:spPr>
          <a:xfrm>
            <a:off x="5646656" y="5226892"/>
            <a:ext cx="2070100" cy="369332"/>
          </a:xfrm>
          <a:prstGeom prst="rect">
            <a:avLst/>
          </a:prstGeom>
          <a:noFill/>
        </p:spPr>
        <p:txBody>
          <a:bodyPr wrap="square" rtlCol="0">
            <a:spAutoFit/>
          </a:bodyPr>
          <a:lstStyle/>
          <a:p>
            <a:pPr algn="l"/>
            <a:r>
              <a:rPr lang="en-GB" dirty="0">
                <a:solidFill>
                  <a:schemeClr val="bg2">
                    <a:lumMod val="10000"/>
                  </a:schemeClr>
                </a:solidFill>
                <a:latin typeface="Arial" panose="020B0604020202020204" pitchFamily="34" charset="0"/>
                <a:ea typeface="MS PGothic" pitchFamily="34" charset="-128"/>
                <a:cs typeface="Arial" panose="020B0604020202020204" pitchFamily="34" charset="0"/>
              </a:rPr>
              <a:t>Daughterboard</a:t>
            </a:r>
          </a:p>
        </p:txBody>
      </p:sp>
      <p:sp>
        <p:nvSpPr>
          <p:cNvPr id="7" name="TextBox 6">
            <a:extLst>
              <a:ext uri="{FF2B5EF4-FFF2-40B4-BE49-F238E27FC236}">
                <a16:creationId xmlns:a16="http://schemas.microsoft.com/office/drawing/2014/main" id="{C2242FF6-F7E7-B62E-2B2C-7BC6A61F09D1}"/>
              </a:ext>
            </a:extLst>
          </p:cNvPr>
          <p:cNvSpPr txBox="1"/>
          <p:nvPr/>
        </p:nvSpPr>
        <p:spPr>
          <a:xfrm>
            <a:off x="9484438" y="1217783"/>
            <a:ext cx="2070100" cy="646331"/>
          </a:xfrm>
          <a:prstGeom prst="rect">
            <a:avLst/>
          </a:prstGeom>
          <a:noFill/>
        </p:spPr>
        <p:txBody>
          <a:bodyPr wrap="square" rtlCol="0">
            <a:spAutoFit/>
          </a:bodyPr>
          <a:lstStyle/>
          <a:p>
            <a:pPr algn="l"/>
            <a:r>
              <a:rPr lang="en-GB" dirty="0">
                <a:solidFill>
                  <a:schemeClr val="bg2">
                    <a:lumMod val="10000"/>
                  </a:schemeClr>
                </a:solidFill>
                <a:latin typeface="Arial" panose="020B0604020202020204" pitchFamily="34" charset="0"/>
                <a:ea typeface="MS PGothic" pitchFamily="34" charset="-128"/>
                <a:cs typeface="Arial" panose="020B0604020202020204" pitchFamily="34" charset="0"/>
              </a:rPr>
              <a:t>Backplane</a:t>
            </a:r>
          </a:p>
          <a:p>
            <a:r>
              <a:rPr lang="en-GB" dirty="0">
                <a:solidFill>
                  <a:schemeClr val="bg2">
                    <a:lumMod val="10000"/>
                  </a:schemeClr>
                </a:solidFill>
                <a:latin typeface="Arial" panose="020B0604020202020204" pitchFamily="34" charset="0"/>
                <a:ea typeface="MS PGothic" pitchFamily="34" charset="-128"/>
                <a:cs typeface="Arial" panose="020B0604020202020204" pitchFamily="34" charset="0"/>
              </a:rPr>
              <a:t>Motherboard</a:t>
            </a:r>
          </a:p>
        </p:txBody>
      </p:sp>
      <p:sp>
        <p:nvSpPr>
          <p:cNvPr id="8" name="TextBox 7">
            <a:extLst>
              <a:ext uri="{FF2B5EF4-FFF2-40B4-BE49-F238E27FC236}">
                <a16:creationId xmlns:a16="http://schemas.microsoft.com/office/drawing/2014/main" id="{5E747D2F-8CC7-9D0F-D513-ED6B2DB19042}"/>
              </a:ext>
            </a:extLst>
          </p:cNvPr>
          <p:cNvSpPr txBox="1"/>
          <p:nvPr/>
        </p:nvSpPr>
        <p:spPr>
          <a:xfrm>
            <a:off x="10155238" y="2675291"/>
            <a:ext cx="2070100" cy="646331"/>
          </a:xfrm>
          <a:prstGeom prst="rect">
            <a:avLst/>
          </a:prstGeom>
          <a:noFill/>
        </p:spPr>
        <p:txBody>
          <a:bodyPr wrap="square" rtlCol="0">
            <a:spAutoFit/>
          </a:bodyPr>
          <a:lstStyle/>
          <a:p>
            <a:pPr algn="l"/>
            <a:r>
              <a:rPr lang="en-GB" dirty="0">
                <a:solidFill>
                  <a:schemeClr val="bg2">
                    <a:lumMod val="10000"/>
                  </a:schemeClr>
                </a:solidFill>
                <a:latin typeface="Arial" panose="020B0604020202020204" pitchFamily="34" charset="0"/>
                <a:ea typeface="MS PGothic" pitchFamily="34" charset="-128"/>
                <a:cs typeface="Arial" panose="020B0604020202020204" pitchFamily="34" charset="0"/>
              </a:rPr>
              <a:t>Backplane Connectors</a:t>
            </a:r>
          </a:p>
        </p:txBody>
      </p:sp>
      <p:sp>
        <p:nvSpPr>
          <p:cNvPr id="9" name="TextBox 8">
            <a:extLst>
              <a:ext uri="{FF2B5EF4-FFF2-40B4-BE49-F238E27FC236}">
                <a16:creationId xmlns:a16="http://schemas.microsoft.com/office/drawing/2014/main" id="{90EF6967-5A79-F316-23ED-842C2DDEB201}"/>
              </a:ext>
            </a:extLst>
          </p:cNvPr>
          <p:cNvSpPr txBox="1"/>
          <p:nvPr/>
        </p:nvSpPr>
        <p:spPr>
          <a:xfrm>
            <a:off x="2393456" y="1210945"/>
            <a:ext cx="2070100" cy="646331"/>
          </a:xfrm>
          <a:prstGeom prst="rect">
            <a:avLst/>
          </a:prstGeom>
          <a:noFill/>
        </p:spPr>
        <p:txBody>
          <a:bodyPr wrap="square" rtlCol="0">
            <a:spAutoFit/>
          </a:bodyPr>
          <a:lstStyle/>
          <a:p>
            <a:pPr algn="l"/>
            <a:r>
              <a:rPr lang="en-GB" dirty="0">
                <a:solidFill>
                  <a:schemeClr val="bg2">
                    <a:lumMod val="10000"/>
                  </a:schemeClr>
                </a:solidFill>
                <a:latin typeface="Arial" panose="020B0604020202020204" pitchFamily="34" charset="0"/>
                <a:ea typeface="MS PGothic" pitchFamily="34" charset="-128"/>
                <a:cs typeface="Arial" panose="020B0604020202020204" pitchFamily="34" charset="0"/>
              </a:rPr>
              <a:t>Daughterboard Connectors</a:t>
            </a:r>
          </a:p>
        </p:txBody>
      </p:sp>
      <p:sp>
        <p:nvSpPr>
          <p:cNvPr id="10" name="TextBox 9">
            <a:extLst>
              <a:ext uri="{FF2B5EF4-FFF2-40B4-BE49-F238E27FC236}">
                <a16:creationId xmlns:a16="http://schemas.microsoft.com/office/drawing/2014/main" id="{6B54E226-65D3-BD91-B634-1E96A47EC9AA}"/>
              </a:ext>
            </a:extLst>
          </p:cNvPr>
          <p:cNvSpPr txBox="1"/>
          <p:nvPr/>
        </p:nvSpPr>
        <p:spPr>
          <a:xfrm>
            <a:off x="9639974" y="4568948"/>
            <a:ext cx="2070100" cy="646331"/>
          </a:xfrm>
          <a:prstGeom prst="rect">
            <a:avLst/>
          </a:prstGeom>
          <a:noFill/>
        </p:spPr>
        <p:txBody>
          <a:bodyPr wrap="square" rtlCol="0">
            <a:spAutoFit/>
          </a:bodyPr>
          <a:lstStyle/>
          <a:p>
            <a:pPr algn="l"/>
            <a:r>
              <a:rPr lang="en-GB" dirty="0">
                <a:solidFill>
                  <a:schemeClr val="bg2">
                    <a:lumMod val="10000"/>
                  </a:schemeClr>
                </a:solidFill>
                <a:latin typeface="Arial" panose="020B0604020202020204" pitchFamily="34" charset="0"/>
                <a:ea typeface="MS PGothic" pitchFamily="34" charset="-128"/>
                <a:cs typeface="Arial" panose="020B0604020202020204" pitchFamily="34" charset="0"/>
              </a:rPr>
              <a:t>Printed </a:t>
            </a:r>
            <a:r>
              <a:rPr lang="en-GB" dirty="0" err="1">
                <a:solidFill>
                  <a:schemeClr val="bg2">
                    <a:lumMod val="10000"/>
                  </a:schemeClr>
                </a:solidFill>
                <a:latin typeface="Arial" panose="020B0604020202020204" pitchFamily="34" charset="0"/>
                <a:ea typeface="MS PGothic" pitchFamily="34" charset="-128"/>
                <a:cs typeface="Arial" panose="020B0604020202020204" pitchFamily="34" charset="0"/>
              </a:rPr>
              <a:t>Cicuit</a:t>
            </a:r>
            <a:r>
              <a:rPr lang="en-GB" dirty="0">
                <a:solidFill>
                  <a:schemeClr val="bg2">
                    <a:lumMod val="10000"/>
                  </a:schemeClr>
                </a:solidFill>
                <a:latin typeface="Arial" panose="020B0604020202020204" pitchFamily="34" charset="0"/>
                <a:ea typeface="MS PGothic" pitchFamily="34" charset="-128"/>
                <a:cs typeface="Arial" panose="020B0604020202020204" pitchFamily="34" charset="0"/>
              </a:rPr>
              <a:t> Boards (PCB)</a:t>
            </a:r>
          </a:p>
        </p:txBody>
      </p:sp>
      <p:cxnSp>
        <p:nvCxnSpPr>
          <p:cNvPr id="11" name="Straight Arrow Connector 10">
            <a:extLst>
              <a:ext uri="{FF2B5EF4-FFF2-40B4-BE49-F238E27FC236}">
                <a16:creationId xmlns:a16="http://schemas.microsoft.com/office/drawing/2014/main" id="{6429BABE-4EAB-D619-DF58-78AA09946930}"/>
              </a:ext>
            </a:extLst>
          </p:cNvPr>
          <p:cNvCxnSpPr>
            <a:cxnSpLocks/>
          </p:cNvCxnSpPr>
          <p:nvPr/>
        </p:nvCxnSpPr>
        <p:spPr>
          <a:xfrm flipH="1">
            <a:off x="8478224" y="1430603"/>
            <a:ext cx="1036524" cy="25407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2D3777BC-C967-6D7C-AF3C-3C0BCF5202E1}"/>
              </a:ext>
            </a:extLst>
          </p:cNvPr>
          <p:cNvCxnSpPr>
            <a:cxnSpLocks/>
          </p:cNvCxnSpPr>
          <p:nvPr/>
        </p:nvCxnSpPr>
        <p:spPr>
          <a:xfrm>
            <a:off x="6214622" y="4899561"/>
            <a:ext cx="360404" cy="46444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3" name="Straight Arrow Connector 12">
            <a:extLst>
              <a:ext uri="{FF2B5EF4-FFF2-40B4-BE49-F238E27FC236}">
                <a16:creationId xmlns:a16="http://schemas.microsoft.com/office/drawing/2014/main" id="{FB0F714E-1565-9265-AD46-20C4F5B2C559}"/>
              </a:ext>
            </a:extLst>
          </p:cNvPr>
          <p:cNvCxnSpPr>
            <a:cxnSpLocks/>
          </p:cNvCxnSpPr>
          <p:nvPr/>
        </p:nvCxnSpPr>
        <p:spPr>
          <a:xfrm>
            <a:off x="3951944" y="1565897"/>
            <a:ext cx="2146456" cy="93770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4A322C42-E499-8E80-48FD-6E3416611F70}"/>
              </a:ext>
            </a:extLst>
          </p:cNvPr>
          <p:cNvCxnSpPr>
            <a:cxnSpLocks/>
            <a:stCxn id="8" idx="1"/>
          </p:cNvCxnSpPr>
          <p:nvPr/>
        </p:nvCxnSpPr>
        <p:spPr>
          <a:xfrm flipH="1" flipV="1">
            <a:off x="9246687" y="2890795"/>
            <a:ext cx="908551" cy="10766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a:extLst>
              <a:ext uri="{FF2B5EF4-FFF2-40B4-BE49-F238E27FC236}">
                <a16:creationId xmlns:a16="http://schemas.microsoft.com/office/drawing/2014/main" id="{BA638167-4C93-A8F1-E1EF-D9C0B9EB7D4A}"/>
              </a:ext>
            </a:extLst>
          </p:cNvPr>
          <p:cNvCxnSpPr>
            <a:cxnSpLocks/>
          </p:cNvCxnSpPr>
          <p:nvPr/>
        </p:nvCxnSpPr>
        <p:spPr>
          <a:xfrm>
            <a:off x="8653484" y="3680447"/>
            <a:ext cx="986490" cy="104991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465CEA75-E3B5-C750-CD45-3AC92E1BFA4C}"/>
              </a:ext>
            </a:extLst>
          </p:cNvPr>
          <p:cNvCxnSpPr>
            <a:cxnSpLocks/>
            <a:endCxn id="10" idx="1"/>
          </p:cNvCxnSpPr>
          <p:nvPr/>
        </p:nvCxnSpPr>
        <p:spPr>
          <a:xfrm>
            <a:off x="6782207" y="4410898"/>
            <a:ext cx="2857767" cy="48121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23256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C7DC7-E137-1751-C026-AA6B69A5F6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BCC5AC-184F-6312-52D4-3DF7A55FD722}"/>
              </a:ext>
            </a:extLst>
          </p:cNvPr>
          <p:cNvSpPr>
            <a:spLocks noGrp="1"/>
          </p:cNvSpPr>
          <p:nvPr>
            <p:ph type="title"/>
          </p:nvPr>
        </p:nvSpPr>
        <p:spPr/>
        <p:txBody>
          <a:bodyPr/>
          <a:lstStyle/>
          <a:p>
            <a:r>
              <a:rPr lang="en-US" dirty="0"/>
              <a:t>AXON’: RF PARAMETERS (VI) SUMMARY</a:t>
            </a:r>
          </a:p>
        </p:txBody>
      </p:sp>
      <p:pic>
        <p:nvPicPr>
          <p:cNvPr id="5" name="Picture 4">
            <a:extLst>
              <a:ext uri="{FF2B5EF4-FFF2-40B4-BE49-F238E27FC236}">
                <a16:creationId xmlns:a16="http://schemas.microsoft.com/office/drawing/2014/main" id="{B1999AC1-7EB4-1FE2-E970-0D0B181E50DE}"/>
              </a:ext>
            </a:extLst>
          </p:cNvPr>
          <p:cNvPicPr>
            <a:picLocks noChangeAspect="1"/>
          </p:cNvPicPr>
          <p:nvPr/>
        </p:nvPicPr>
        <p:blipFill>
          <a:blip r:embed="rId2"/>
          <a:stretch>
            <a:fillRect/>
          </a:stretch>
        </p:blipFill>
        <p:spPr>
          <a:xfrm>
            <a:off x="680461" y="974450"/>
            <a:ext cx="4801016" cy="4781964"/>
          </a:xfrm>
          <a:prstGeom prst="rect">
            <a:avLst/>
          </a:prstGeom>
        </p:spPr>
      </p:pic>
      <p:pic>
        <p:nvPicPr>
          <p:cNvPr id="7" name="Picture 6">
            <a:extLst>
              <a:ext uri="{FF2B5EF4-FFF2-40B4-BE49-F238E27FC236}">
                <a16:creationId xmlns:a16="http://schemas.microsoft.com/office/drawing/2014/main" id="{5674E029-9155-3B5C-F1F7-186EA384BA5A}"/>
              </a:ext>
            </a:extLst>
          </p:cNvPr>
          <p:cNvPicPr>
            <a:picLocks noChangeAspect="1"/>
          </p:cNvPicPr>
          <p:nvPr/>
        </p:nvPicPr>
        <p:blipFill>
          <a:blip r:embed="rId3"/>
          <a:stretch>
            <a:fillRect/>
          </a:stretch>
        </p:blipFill>
        <p:spPr>
          <a:xfrm>
            <a:off x="6415734" y="1287879"/>
            <a:ext cx="4762913" cy="781118"/>
          </a:xfrm>
          <a:prstGeom prst="rect">
            <a:avLst/>
          </a:prstGeom>
        </p:spPr>
      </p:pic>
      <p:pic>
        <p:nvPicPr>
          <p:cNvPr id="9" name="Picture 8">
            <a:extLst>
              <a:ext uri="{FF2B5EF4-FFF2-40B4-BE49-F238E27FC236}">
                <a16:creationId xmlns:a16="http://schemas.microsoft.com/office/drawing/2014/main" id="{1B2C7CA9-473C-A5BF-47F5-CC12BB8BDDE9}"/>
              </a:ext>
            </a:extLst>
          </p:cNvPr>
          <p:cNvPicPr>
            <a:picLocks noChangeAspect="1"/>
          </p:cNvPicPr>
          <p:nvPr/>
        </p:nvPicPr>
        <p:blipFill>
          <a:blip r:embed="rId4"/>
          <a:stretch>
            <a:fillRect/>
          </a:stretch>
        </p:blipFill>
        <p:spPr>
          <a:xfrm>
            <a:off x="6411353" y="1107142"/>
            <a:ext cx="4781964" cy="190517"/>
          </a:xfrm>
          <a:prstGeom prst="rect">
            <a:avLst/>
          </a:prstGeom>
        </p:spPr>
      </p:pic>
      <p:pic>
        <p:nvPicPr>
          <p:cNvPr id="11" name="Picture 10">
            <a:extLst>
              <a:ext uri="{FF2B5EF4-FFF2-40B4-BE49-F238E27FC236}">
                <a16:creationId xmlns:a16="http://schemas.microsoft.com/office/drawing/2014/main" id="{0CF298F1-4D65-6498-B7A4-73B83AFEA567}"/>
              </a:ext>
            </a:extLst>
          </p:cNvPr>
          <p:cNvPicPr>
            <a:picLocks noChangeAspect="1"/>
          </p:cNvPicPr>
          <p:nvPr/>
        </p:nvPicPr>
        <p:blipFill>
          <a:blip r:embed="rId5"/>
          <a:stretch>
            <a:fillRect/>
          </a:stretch>
        </p:blipFill>
        <p:spPr>
          <a:xfrm>
            <a:off x="6406208" y="2068997"/>
            <a:ext cx="4781964" cy="1874682"/>
          </a:xfrm>
          <a:prstGeom prst="rect">
            <a:avLst/>
          </a:prstGeom>
        </p:spPr>
      </p:pic>
      <p:sp>
        <p:nvSpPr>
          <p:cNvPr id="12" name="TextBox 11">
            <a:extLst>
              <a:ext uri="{FF2B5EF4-FFF2-40B4-BE49-F238E27FC236}">
                <a16:creationId xmlns:a16="http://schemas.microsoft.com/office/drawing/2014/main" id="{72BB7AC1-7106-7337-4AF9-7A8F57FF44B0}"/>
              </a:ext>
            </a:extLst>
          </p:cNvPr>
          <p:cNvSpPr txBox="1"/>
          <p:nvPr/>
        </p:nvSpPr>
        <p:spPr>
          <a:xfrm>
            <a:off x="6406208" y="4067175"/>
            <a:ext cx="5574592" cy="1477328"/>
          </a:xfrm>
          <a:prstGeom prst="rect">
            <a:avLst/>
          </a:prstGeom>
          <a:noFill/>
        </p:spPr>
        <p:txBody>
          <a:bodyPr wrap="square" rtlCol="0">
            <a:spAutoFit/>
          </a:bodyPr>
          <a:lstStyle/>
          <a:p>
            <a:pPr marL="285750" indent="-285750">
              <a:buFont typeface="Arial" panose="020B0604020202020204" pitchFamily="34" charset="0"/>
              <a:buChar char="•"/>
            </a:pPr>
            <a:r>
              <a:rPr lang="es-ES" dirty="0"/>
              <a:t>Data </a:t>
            </a:r>
            <a:r>
              <a:rPr lang="es-ES" dirty="0" err="1"/>
              <a:t>rate</a:t>
            </a:r>
            <a:r>
              <a:rPr lang="es-ES" dirty="0"/>
              <a:t>: </a:t>
            </a:r>
            <a:r>
              <a:rPr lang="es-ES" dirty="0">
                <a:solidFill>
                  <a:srgbClr val="00B050"/>
                </a:solidFill>
              </a:rPr>
              <a:t>PASS</a:t>
            </a:r>
          </a:p>
          <a:p>
            <a:pPr marL="285750" indent="-285750">
              <a:buFont typeface="Arial" panose="020B0604020202020204" pitchFamily="34" charset="0"/>
              <a:buChar char="•"/>
            </a:pPr>
            <a:r>
              <a:rPr lang="es-ES" dirty="0" err="1"/>
              <a:t>Insertion</a:t>
            </a:r>
            <a:r>
              <a:rPr lang="es-ES" dirty="0"/>
              <a:t> </a:t>
            </a:r>
            <a:r>
              <a:rPr lang="es-ES" dirty="0" err="1"/>
              <a:t>loss</a:t>
            </a:r>
            <a:r>
              <a:rPr lang="es-ES" dirty="0"/>
              <a:t>: </a:t>
            </a:r>
            <a:r>
              <a:rPr lang="es-ES" dirty="0">
                <a:solidFill>
                  <a:srgbClr val="00B050"/>
                </a:solidFill>
              </a:rPr>
              <a:t>PASS</a:t>
            </a:r>
            <a:r>
              <a:rPr lang="es-ES" dirty="0"/>
              <a:t> </a:t>
            </a:r>
            <a:r>
              <a:rPr lang="es-ES" dirty="0" err="1"/>
              <a:t>only</a:t>
            </a:r>
            <a:r>
              <a:rPr lang="es-ES" dirty="0"/>
              <a:t> </a:t>
            </a:r>
            <a:r>
              <a:rPr lang="en-GB" dirty="0"/>
              <a:t>at 3.125GHz</a:t>
            </a:r>
          </a:p>
          <a:p>
            <a:pPr marL="285750" indent="-285750">
              <a:buFont typeface="Arial" panose="020B0604020202020204" pitchFamily="34" charset="0"/>
              <a:buChar char="•"/>
            </a:pPr>
            <a:r>
              <a:rPr lang="en-GB" dirty="0"/>
              <a:t>Near-end cross-talk: </a:t>
            </a:r>
            <a:r>
              <a:rPr lang="en-GB" dirty="0">
                <a:solidFill>
                  <a:srgbClr val="00B050"/>
                </a:solidFill>
              </a:rPr>
              <a:t>PASS</a:t>
            </a:r>
          </a:p>
          <a:p>
            <a:pPr marL="285750" indent="-285750">
              <a:buFont typeface="Arial" panose="020B0604020202020204" pitchFamily="34" charset="0"/>
              <a:buChar char="•"/>
            </a:pPr>
            <a:r>
              <a:rPr lang="en-GB" dirty="0"/>
              <a:t>Far-end cross-talk: </a:t>
            </a:r>
            <a:r>
              <a:rPr lang="en-GB" dirty="0">
                <a:solidFill>
                  <a:srgbClr val="00B050"/>
                </a:solidFill>
              </a:rPr>
              <a:t>PASS</a:t>
            </a:r>
            <a:r>
              <a:rPr lang="en-GB" dirty="0"/>
              <a:t> </a:t>
            </a:r>
            <a:r>
              <a:rPr lang="en-GB" u="sng" dirty="0"/>
              <a:t>unshielded</a:t>
            </a:r>
            <a:r>
              <a:rPr lang="en-GB" dirty="0"/>
              <a:t> variant</a:t>
            </a:r>
          </a:p>
          <a:p>
            <a:pPr marL="285750" indent="-285750">
              <a:buFont typeface="Arial" panose="020B0604020202020204" pitchFamily="34" charset="0"/>
              <a:buChar char="•"/>
            </a:pPr>
            <a:r>
              <a:rPr lang="en-GB" dirty="0"/>
              <a:t>Differential </a:t>
            </a:r>
            <a:r>
              <a:rPr lang="en-GB" dirty="0" err="1"/>
              <a:t>impedence</a:t>
            </a:r>
            <a:r>
              <a:rPr lang="en-GB" dirty="0"/>
              <a:t>: </a:t>
            </a:r>
            <a:r>
              <a:rPr lang="en-GB" dirty="0">
                <a:solidFill>
                  <a:srgbClr val="FF0000"/>
                </a:solidFill>
              </a:rPr>
              <a:t>NOK</a:t>
            </a:r>
          </a:p>
        </p:txBody>
      </p:sp>
    </p:spTree>
    <p:extLst>
      <p:ext uri="{BB962C8B-B14F-4D97-AF65-F5344CB8AC3E}">
        <p14:creationId xmlns:p14="http://schemas.microsoft.com/office/powerpoint/2010/main" val="3914334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3790D-4547-306E-BED4-299F5E3669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637AD5-75FB-63C4-3F63-BD3DD0649AB8}"/>
              </a:ext>
            </a:extLst>
          </p:cNvPr>
          <p:cNvSpPr>
            <a:spLocks noGrp="1"/>
          </p:cNvSpPr>
          <p:nvPr>
            <p:ph type="title"/>
          </p:nvPr>
        </p:nvSpPr>
        <p:spPr>
          <a:xfrm>
            <a:off x="104784" y="154800"/>
            <a:ext cx="11980800" cy="565200"/>
          </a:xfrm>
        </p:spPr>
        <p:txBody>
          <a:bodyPr/>
          <a:lstStyle/>
          <a:p>
            <a:r>
              <a:rPr lang="es-ES" dirty="0"/>
              <a:t>AXON’: RF PARAMETERS (VIII) COMPARISON WITH AIRMAX VS</a:t>
            </a:r>
            <a:endParaRPr lang="en-GB" dirty="0"/>
          </a:p>
        </p:txBody>
      </p:sp>
      <p:pic>
        <p:nvPicPr>
          <p:cNvPr id="4" name="Picture 3">
            <a:extLst>
              <a:ext uri="{FF2B5EF4-FFF2-40B4-BE49-F238E27FC236}">
                <a16:creationId xmlns:a16="http://schemas.microsoft.com/office/drawing/2014/main" id="{D45A55BF-F3E9-1A22-C6BF-B4DD46F6CA7B}"/>
              </a:ext>
            </a:extLst>
          </p:cNvPr>
          <p:cNvPicPr>
            <a:picLocks noChangeAspect="1"/>
          </p:cNvPicPr>
          <p:nvPr/>
        </p:nvPicPr>
        <p:blipFill>
          <a:blip r:embed="rId2"/>
          <a:stretch>
            <a:fillRect/>
          </a:stretch>
        </p:blipFill>
        <p:spPr>
          <a:xfrm>
            <a:off x="2066811" y="1042868"/>
            <a:ext cx="8301265" cy="4348281"/>
          </a:xfrm>
          <a:prstGeom prst="rect">
            <a:avLst/>
          </a:prstGeom>
        </p:spPr>
      </p:pic>
      <p:sp>
        <p:nvSpPr>
          <p:cNvPr id="5" name="Oval 4">
            <a:extLst>
              <a:ext uri="{FF2B5EF4-FFF2-40B4-BE49-F238E27FC236}">
                <a16:creationId xmlns:a16="http://schemas.microsoft.com/office/drawing/2014/main" id="{254F44C0-C7B0-E872-ECA5-DB986C353161}"/>
              </a:ext>
            </a:extLst>
          </p:cNvPr>
          <p:cNvSpPr/>
          <p:nvPr/>
        </p:nvSpPr>
        <p:spPr>
          <a:xfrm>
            <a:off x="4019550" y="1357314"/>
            <a:ext cx="566737" cy="4095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0964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6BD57-BF20-B17A-E1BB-D0AF82B4BF7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DD867E-BD6C-04AA-70AB-4F116A1F9A65}"/>
              </a:ext>
            </a:extLst>
          </p:cNvPr>
          <p:cNvSpPr>
            <a:spLocks noGrp="1"/>
          </p:cNvSpPr>
          <p:nvPr>
            <p:ph type="title"/>
          </p:nvPr>
        </p:nvSpPr>
        <p:spPr/>
        <p:txBody>
          <a:bodyPr/>
          <a:lstStyle/>
          <a:p>
            <a:r>
              <a:rPr lang="es-ES" dirty="0"/>
              <a:t>AXON’: RF PARAMETERS (VII) COMPARISON WITH AIRMAX VS</a:t>
            </a:r>
            <a:endParaRPr lang="en-GB" dirty="0"/>
          </a:p>
        </p:txBody>
      </p:sp>
      <p:pic>
        <p:nvPicPr>
          <p:cNvPr id="4" name="Picture 3">
            <a:extLst>
              <a:ext uri="{FF2B5EF4-FFF2-40B4-BE49-F238E27FC236}">
                <a16:creationId xmlns:a16="http://schemas.microsoft.com/office/drawing/2014/main" id="{DA2EF2C9-2926-FFE6-7A3C-03EB550D64F2}"/>
              </a:ext>
            </a:extLst>
          </p:cNvPr>
          <p:cNvPicPr>
            <a:picLocks noChangeAspect="1"/>
          </p:cNvPicPr>
          <p:nvPr/>
        </p:nvPicPr>
        <p:blipFill>
          <a:blip r:embed="rId2"/>
          <a:stretch>
            <a:fillRect/>
          </a:stretch>
        </p:blipFill>
        <p:spPr>
          <a:xfrm>
            <a:off x="279114" y="958197"/>
            <a:ext cx="10238357" cy="407705"/>
          </a:xfrm>
          <a:prstGeom prst="rect">
            <a:avLst/>
          </a:prstGeom>
        </p:spPr>
      </p:pic>
      <p:pic>
        <p:nvPicPr>
          <p:cNvPr id="7" name="Picture 6">
            <a:extLst>
              <a:ext uri="{FF2B5EF4-FFF2-40B4-BE49-F238E27FC236}">
                <a16:creationId xmlns:a16="http://schemas.microsoft.com/office/drawing/2014/main" id="{0588ACB6-5B1B-CD5E-AFBB-FD697F0FEC4B}"/>
              </a:ext>
            </a:extLst>
          </p:cNvPr>
          <p:cNvPicPr>
            <a:picLocks noChangeAspect="1"/>
          </p:cNvPicPr>
          <p:nvPr/>
        </p:nvPicPr>
        <p:blipFill>
          <a:blip r:embed="rId3"/>
          <a:stretch>
            <a:fillRect/>
          </a:stretch>
        </p:blipFill>
        <p:spPr>
          <a:xfrm>
            <a:off x="279114" y="1365902"/>
            <a:ext cx="10211685" cy="1790855"/>
          </a:xfrm>
          <a:prstGeom prst="rect">
            <a:avLst/>
          </a:prstGeom>
        </p:spPr>
      </p:pic>
      <p:pic>
        <p:nvPicPr>
          <p:cNvPr id="12" name="Picture 11">
            <a:extLst>
              <a:ext uri="{FF2B5EF4-FFF2-40B4-BE49-F238E27FC236}">
                <a16:creationId xmlns:a16="http://schemas.microsoft.com/office/drawing/2014/main" id="{F2ED04B3-F240-E54B-70B5-5CEC7B72E80A}"/>
              </a:ext>
            </a:extLst>
          </p:cNvPr>
          <p:cNvPicPr>
            <a:picLocks noChangeAspect="1"/>
          </p:cNvPicPr>
          <p:nvPr/>
        </p:nvPicPr>
        <p:blipFill>
          <a:blip r:embed="rId4"/>
          <a:stretch>
            <a:fillRect/>
          </a:stretch>
        </p:blipFill>
        <p:spPr>
          <a:xfrm>
            <a:off x="288634" y="3156757"/>
            <a:ext cx="10219306" cy="2884420"/>
          </a:xfrm>
          <a:prstGeom prst="rect">
            <a:avLst/>
          </a:prstGeom>
        </p:spPr>
      </p:pic>
    </p:spTree>
    <p:extLst>
      <p:ext uri="{BB962C8B-B14F-4D97-AF65-F5344CB8AC3E}">
        <p14:creationId xmlns:p14="http://schemas.microsoft.com/office/powerpoint/2010/main" val="1456435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CB1DB-FC4E-CDCE-FE7A-75314CA0D9D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6D51E0-2AB5-D1F5-9414-A675146D6588}"/>
              </a:ext>
            </a:extLst>
          </p:cNvPr>
          <p:cNvSpPr>
            <a:spLocks noGrp="1"/>
          </p:cNvSpPr>
          <p:nvPr>
            <p:ph idx="1"/>
          </p:nvPr>
        </p:nvSpPr>
        <p:spPr/>
        <p:txBody>
          <a:bodyPr/>
          <a:lstStyle/>
          <a:p>
            <a:r>
              <a:rPr lang="en-GB" altLang="en-US" dirty="0">
                <a:solidFill>
                  <a:schemeClr val="tx1"/>
                </a:solidFill>
              </a:rPr>
              <a:t>CONCLUSIONS</a:t>
            </a:r>
          </a:p>
          <a:p>
            <a:pPr marL="285750" indent="-285750">
              <a:buFont typeface="Arial" panose="020B0604020202020204" pitchFamily="34" charset="0"/>
              <a:buChar char="•"/>
            </a:pPr>
            <a:r>
              <a:rPr lang="en-GB" altLang="en-US" dirty="0">
                <a:solidFill>
                  <a:schemeClr val="tx1"/>
                </a:solidFill>
              </a:rPr>
              <a:t>Digital transmission is ensured with margin a bit more over 25Gb/s with a NRZ baseband signal.</a:t>
            </a:r>
          </a:p>
          <a:p>
            <a:pPr marL="285750" indent="-285750">
              <a:buFont typeface="Arial" panose="020B0604020202020204" pitchFamily="34" charset="0"/>
              <a:buChar char="•"/>
            </a:pPr>
            <a:r>
              <a:rPr lang="en-GB" altLang="en-US" dirty="0">
                <a:solidFill>
                  <a:schemeClr val="tx1"/>
                </a:solidFill>
              </a:rPr>
              <a:t>The non-conformances concern mainly the insertion losses above 3.125GHz</a:t>
            </a:r>
          </a:p>
          <a:p>
            <a:pPr marL="285750" indent="-285750">
              <a:buFont typeface="Arial" panose="020B0604020202020204" pitchFamily="34" charset="0"/>
              <a:buChar char="•"/>
            </a:pPr>
            <a:r>
              <a:rPr lang="en-GB" altLang="en-US" dirty="0">
                <a:solidFill>
                  <a:schemeClr val="tx1"/>
                </a:solidFill>
              </a:rPr>
              <a:t>Differential impedance not compliant. Internal PCB to be improved.</a:t>
            </a:r>
          </a:p>
          <a:p>
            <a:pPr marL="285750" indent="-285750">
              <a:buFont typeface="Arial" panose="020B0604020202020204" pitchFamily="34" charset="0"/>
              <a:buChar char="•"/>
            </a:pPr>
            <a:r>
              <a:rPr lang="en-US" altLang="en-US" dirty="0">
                <a:solidFill>
                  <a:schemeClr val="tx1"/>
                </a:solidFill>
              </a:rPr>
              <a:t>Shield between the frames =&gt; light impedance improvement but not big changes. </a:t>
            </a:r>
            <a:r>
              <a:rPr lang="en-GB" altLang="en-US" dirty="0">
                <a:solidFill>
                  <a:schemeClr val="tx1"/>
                </a:solidFill>
              </a:rPr>
              <a:t>In some cases, as far end signal crosstalk, results are worse with shield.</a:t>
            </a:r>
          </a:p>
          <a:p>
            <a:pPr marL="285750" indent="-285750">
              <a:buFont typeface="Arial" panose="020B0604020202020204" pitchFamily="34" charset="0"/>
              <a:buChar char="•"/>
            </a:pPr>
            <a:endParaRPr lang="en-GB" altLang="en-US" dirty="0">
              <a:solidFill>
                <a:schemeClr val="tx1"/>
              </a:solidFill>
            </a:endParaRPr>
          </a:p>
          <a:p>
            <a:r>
              <a:rPr lang="en-GB" altLang="en-US" dirty="0">
                <a:solidFill>
                  <a:schemeClr val="tx1"/>
                </a:solidFill>
              </a:rPr>
              <a:t>NEXT STEPS:</a:t>
            </a:r>
          </a:p>
          <a:p>
            <a:pPr marL="285750" indent="-285750">
              <a:buFont typeface="Arial" panose="020B0604020202020204" pitchFamily="34" charset="0"/>
              <a:buChar char="•"/>
            </a:pPr>
            <a:r>
              <a:rPr lang="en-GB" altLang="en-US" dirty="0">
                <a:solidFill>
                  <a:schemeClr val="tx1"/>
                </a:solidFill>
              </a:rPr>
              <a:t>Improvements: </a:t>
            </a:r>
            <a:r>
              <a:rPr lang="en-US" altLang="en-US" dirty="0">
                <a:solidFill>
                  <a:schemeClr val="tx1"/>
                </a:solidFill>
              </a:rPr>
              <a:t>Molded parts with same material, improve internal PCBs, pin surface treatment</a:t>
            </a:r>
          </a:p>
          <a:p>
            <a:pPr marL="285750" indent="-285750">
              <a:buFont typeface="Arial" panose="020B0604020202020204" pitchFamily="34" charset="0"/>
              <a:buChar char="•"/>
            </a:pPr>
            <a:r>
              <a:rPr lang="en-US" altLang="en-US" dirty="0">
                <a:solidFill>
                  <a:schemeClr val="tx1"/>
                </a:solidFill>
              </a:rPr>
              <a:t>TRR estimated for June 2026.</a:t>
            </a:r>
            <a:endParaRPr lang="en-GB" altLang="en-US" dirty="0">
              <a:solidFill>
                <a:schemeClr val="tx1"/>
              </a:solidFill>
            </a:endParaRPr>
          </a:p>
          <a:p>
            <a:pPr marL="285750" indent="-285750">
              <a:buFont typeface="Arial" panose="020B0604020202020204" pitchFamily="34" charset="0"/>
              <a:buChar char="•"/>
            </a:pPr>
            <a:r>
              <a:rPr lang="en-GB" altLang="en-US" dirty="0">
                <a:solidFill>
                  <a:schemeClr val="tx1"/>
                </a:solidFill>
              </a:rPr>
              <a:t>Evaluation test plan</a:t>
            </a:r>
          </a:p>
          <a:p>
            <a:pPr marL="285750" indent="-285750">
              <a:buFont typeface="Arial" panose="020B0604020202020204" pitchFamily="34" charset="0"/>
              <a:buChar char="•"/>
            </a:pPr>
            <a:r>
              <a:rPr lang="en-GB" altLang="en-US" dirty="0">
                <a:solidFill>
                  <a:schemeClr val="tx1"/>
                </a:solidFill>
              </a:rPr>
              <a:t>Production of samples for mechanical testing</a:t>
            </a:r>
          </a:p>
          <a:p>
            <a:pPr marL="285750" indent="-285750">
              <a:buFont typeface="Arial" panose="020B0604020202020204" pitchFamily="34" charset="0"/>
              <a:buChar char="•"/>
            </a:pPr>
            <a:r>
              <a:rPr lang="en-GB" altLang="en-US" dirty="0">
                <a:solidFill>
                  <a:schemeClr val="tx1"/>
                </a:solidFill>
              </a:rPr>
              <a:t>Test set-up definition</a:t>
            </a:r>
          </a:p>
          <a:p>
            <a:pPr marL="285750" indent="-285750">
              <a:buFont typeface="Arial" panose="020B0604020202020204" pitchFamily="34" charset="0"/>
              <a:buChar char="•"/>
            </a:pPr>
            <a:r>
              <a:rPr lang="en-GB" altLang="en-US" dirty="0">
                <a:solidFill>
                  <a:schemeClr val="tx1"/>
                </a:solidFill>
              </a:rPr>
              <a:t>Performance of tests</a:t>
            </a:r>
          </a:p>
        </p:txBody>
      </p:sp>
      <p:sp>
        <p:nvSpPr>
          <p:cNvPr id="3" name="Title 2">
            <a:extLst>
              <a:ext uri="{FF2B5EF4-FFF2-40B4-BE49-F238E27FC236}">
                <a16:creationId xmlns:a16="http://schemas.microsoft.com/office/drawing/2014/main" id="{547399AF-7744-8CA4-76E9-DCD5A078E9CB}"/>
              </a:ext>
            </a:extLst>
          </p:cNvPr>
          <p:cNvSpPr>
            <a:spLocks noGrp="1"/>
          </p:cNvSpPr>
          <p:nvPr>
            <p:ph type="title"/>
          </p:nvPr>
        </p:nvSpPr>
        <p:spPr/>
        <p:txBody>
          <a:bodyPr/>
          <a:lstStyle/>
          <a:p>
            <a:r>
              <a:rPr lang="en-US" dirty="0"/>
              <a:t>AXON’: RF PARAMETERS (VII) CONCLUSIONS / NEXT STEPS</a:t>
            </a:r>
          </a:p>
        </p:txBody>
      </p:sp>
    </p:spTree>
    <p:extLst>
      <p:ext uri="{BB962C8B-B14F-4D97-AF65-F5344CB8AC3E}">
        <p14:creationId xmlns:p14="http://schemas.microsoft.com/office/powerpoint/2010/main" val="3783771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751F3-2AF7-1B7A-A117-65DAE5140E7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96B811-417F-DDC2-A57C-3F448F5B5869}"/>
              </a:ext>
            </a:extLst>
          </p:cNvPr>
          <p:cNvSpPr>
            <a:spLocks noGrp="1"/>
          </p:cNvSpPr>
          <p:nvPr>
            <p:ph idx="1"/>
          </p:nvPr>
        </p:nvSpPr>
        <p:spPr/>
        <p:txBody>
          <a:bodyPr/>
          <a:lstStyle/>
          <a:p>
            <a:r>
              <a:rPr lang="en-GB" altLang="en-US" sz="3200" dirty="0">
                <a:solidFill>
                  <a:schemeClr val="bg2">
                    <a:lumMod val="10000"/>
                  </a:schemeClr>
                </a:solidFill>
                <a:latin typeface="Century Gothic" panose="020B0502020202020204" pitchFamily="34" charset="0"/>
              </a:rPr>
              <a:t>Background &amp; Rationale</a:t>
            </a:r>
          </a:p>
          <a:p>
            <a:endParaRPr lang="en-GB" sz="2000" dirty="0">
              <a:solidFill>
                <a:schemeClr val="bg2">
                  <a:lumMod val="75000"/>
                </a:schemeClr>
              </a:solidFill>
              <a:latin typeface="Century Gothic" panose="020B0502020202020204" pitchFamily="34" charset="0"/>
            </a:endParaRPr>
          </a:p>
          <a:p>
            <a:r>
              <a:rPr lang="en-GB" altLang="en-US" sz="3200" dirty="0">
                <a:solidFill>
                  <a:schemeClr val="bg2">
                    <a:lumMod val="10000"/>
                  </a:schemeClr>
                </a:solidFill>
                <a:latin typeface="Century Gothic" panose="020B0502020202020204" pitchFamily="34" charset="0"/>
              </a:rPr>
              <a:t>Specification &amp; Challenges</a:t>
            </a:r>
          </a:p>
          <a:p>
            <a:endParaRPr lang="en-GB" sz="2000" dirty="0">
              <a:solidFill>
                <a:schemeClr val="bg2">
                  <a:lumMod val="75000"/>
                </a:schemeClr>
              </a:solidFill>
              <a:latin typeface="Century Gothic" panose="020B0502020202020204" pitchFamily="34" charset="0"/>
            </a:endParaRPr>
          </a:p>
          <a:p>
            <a:r>
              <a:rPr lang="en-GB" altLang="en-US" sz="3200" b="1" dirty="0">
                <a:solidFill>
                  <a:schemeClr val="bg2">
                    <a:lumMod val="10000"/>
                  </a:schemeClr>
                </a:solidFill>
                <a:latin typeface="Century Gothic" panose="020B0502020202020204" pitchFamily="34" charset="0"/>
              </a:rPr>
              <a:t>On-going Activities (III)</a:t>
            </a:r>
            <a:endParaRPr lang="en-GB" altLang="en-US" sz="3600" b="1" dirty="0">
              <a:solidFill>
                <a:schemeClr val="bg2">
                  <a:lumMod val="10000"/>
                </a:schemeClr>
              </a:solidFill>
              <a:latin typeface="Century Gothic" panose="020B0502020202020204" pitchFamily="34" charset="0"/>
            </a:endParaRPr>
          </a:p>
          <a:p>
            <a:r>
              <a:rPr lang="en-GB" altLang="en-US" sz="2000" b="1" dirty="0" err="1">
                <a:solidFill>
                  <a:schemeClr val="bg2">
                    <a:lumMod val="10000"/>
                  </a:schemeClr>
                </a:solidFill>
              </a:rPr>
              <a:t>TDE</a:t>
            </a:r>
            <a:r>
              <a:rPr lang="en-GB" altLang="en-US" sz="2000" dirty="0" err="1">
                <a:solidFill>
                  <a:schemeClr val="bg2">
                    <a:lumMod val="10000"/>
                  </a:schemeClr>
                </a:solidFill>
              </a:rPr>
              <a:t>:High</a:t>
            </a:r>
            <a:r>
              <a:rPr lang="en-GB" altLang="en-US" sz="2000" dirty="0">
                <a:solidFill>
                  <a:schemeClr val="bg2">
                    <a:lumMod val="10000"/>
                  </a:schemeClr>
                </a:solidFill>
              </a:rPr>
              <a:t> Density Modular Electrical Interconnections for High Data Rate Applications </a:t>
            </a:r>
            <a:r>
              <a:rPr lang="en-US" altLang="en-US" sz="2000" dirty="0">
                <a:solidFill>
                  <a:schemeClr val="bg2">
                    <a:lumMod val="10000"/>
                  </a:schemeClr>
                </a:solidFill>
              </a:rPr>
              <a:t>(Performance Interconnect &amp; ALTER TECHNOLOGY FRANCE)</a:t>
            </a:r>
          </a:p>
          <a:p>
            <a:r>
              <a:rPr lang="en-GB" sz="3200" dirty="0">
                <a:solidFill>
                  <a:schemeClr val="bg2">
                    <a:lumMod val="10000"/>
                  </a:schemeClr>
                </a:solidFill>
                <a:latin typeface="Century Gothic" panose="020B0502020202020204" pitchFamily="34" charset="0"/>
              </a:rPr>
              <a:t>Conclusion</a:t>
            </a:r>
          </a:p>
          <a:p>
            <a:endParaRPr lang="en-US" dirty="0"/>
          </a:p>
        </p:txBody>
      </p:sp>
    </p:spTree>
    <p:extLst>
      <p:ext uri="{BB962C8B-B14F-4D97-AF65-F5344CB8AC3E}">
        <p14:creationId xmlns:p14="http://schemas.microsoft.com/office/powerpoint/2010/main" val="122025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374C9-78BA-173C-4CB4-1E73602F9F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C0CF3B-3191-204E-1E0D-808D466F7F8B}"/>
              </a:ext>
            </a:extLst>
          </p:cNvPr>
          <p:cNvSpPr>
            <a:spLocks noGrp="1"/>
          </p:cNvSpPr>
          <p:nvPr>
            <p:ph type="title"/>
          </p:nvPr>
        </p:nvSpPr>
        <p:spPr>
          <a:xfrm>
            <a:off x="216000" y="-66660"/>
            <a:ext cx="11764800" cy="565200"/>
          </a:xfrm>
        </p:spPr>
        <p:txBody>
          <a:bodyPr/>
          <a:lstStyle/>
          <a:p>
            <a:pPr algn="l"/>
            <a:r>
              <a:rPr lang="en-GB" dirty="0"/>
              <a:t>Development of High Density Modular Electrical Interconnections for High Data Rate Applications</a:t>
            </a:r>
          </a:p>
        </p:txBody>
      </p:sp>
      <p:pic>
        <p:nvPicPr>
          <p:cNvPr id="7" name="Graphic 6">
            <a:extLst>
              <a:ext uri="{FF2B5EF4-FFF2-40B4-BE49-F238E27FC236}">
                <a16:creationId xmlns:a16="http://schemas.microsoft.com/office/drawing/2014/main" id="{D76763F3-8D6E-5ED4-5E7C-E1F3342976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58987" y="920265"/>
            <a:ext cx="1524733" cy="599820"/>
          </a:xfrm>
          <a:prstGeom prst="rect">
            <a:avLst/>
          </a:prstGeom>
        </p:spPr>
      </p:pic>
      <p:pic>
        <p:nvPicPr>
          <p:cNvPr id="8" name="Picture 7" descr="A black and white logo&#10;&#10;AI-generated content may be incorrect.">
            <a:extLst>
              <a:ext uri="{FF2B5EF4-FFF2-40B4-BE49-F238E27FC236}">
                <a16:creationId xmlns:a16="http://schemas.microsoft.com/office/drawing/2014/main" id="{B4AE3597-79FE-D216-E5AE-985077EACC67}"/>
              </a:ext>
            </a:extLst>
          </p:cNvPr>
          <p:cNvPicPr>
            <a:picLocks noChangeAspect="1"/>
          </p:cNvPicPr>
          <p:nvPr/>
        </p:nvPicPr>
        <p:blipFill>
          <a:blip r:embed="rId4" cstate="print">
            <a:extLst>
              <a:ext uri="{28A0092B-C50C-407E-A947-70E740481C1C}">
                <a14:useLocalDpi xmlns:a14="http://schemas.microsoft.com/office/drawing/2010/main" val="0"/>
              </a:ext>
            </a:extLst>
          </a:blip>
          <a:srcRect t="7715" b="7651"/>
          <a:stretch>
            <a:fillRect/>
          </a:stretch>
        </p:blipFill>
        <p:spPr>
          <a:xfrm>
            <a:off x="10258987" y="1593795"/>
            <a:ext cx="1485458" cy="900554"/>
          </a:xfrm>
          <a:prstGeom prst="rect">
            <a:avLst/>
          </a:prstGeom>
        </p:spPr>
      </p:pic>
      <p:graphicFrame>
        <p:nvGraphicFramePr>
          <p:cNvPr id="10" name="Content Placeholder 3">
            <a:extLst>
              <a:ext uri="{FF2B5EF4-FFF2-40B4-BE49-F238E27FC236}">
                <a16:creationId xmlns:a16="http://schemas.microsoft.com/office/drawing/2014/main" id="{4BC60B12-2E3B-1E82-CE99-2B91A980C1F4}"/>
              </a:ext>
            </a:extLst>
          </p:cNvPr>
          <p:cNvGraphicFramePr>
            <a:graphicFrameLocks noGrp="1"/>
          </p:cNvGraphicFramePr>
          <p:nvPr>
            <p:ph idx="1"/>
            <p:extLst>
              <p:ext uri="{D42A27DB-BD31-4B8C-83A1-F6EECF244321}">
                <p14:modId xmlns:p14="http://schemas.microsoft.com/office/powerpoint/2010/main" val="4231600349"/>
              </p:ext>
            </p:extLst>
          </p:nvPr>
        </p:nvGraphicFramePr>
        <p:xfrm>
          <a:off x="293334" y="937231"/>
          <a:ext cx="9536467" cy="5166360"/>
        </p:xfrm>
        <a:graphic>
          <a:graphicData uri="http://schemas.openxmlformats.org/drawingml/2006/table">
            <a:tbl>
              <a:tblPr firstRow="1" bandRow="1">
                <a:tableStyleId>{5C22544A-7EE6-4342-B048-85BDC9FD1C3A}</a:tableStyleId>
              </a:tblPr>
              <a:tblGrid>
                <a:gridCol w="1551879">
                  <a:extLst>
                    <a:ext uri="{9D8B030D-6E8A-4147-A177-3AD203B41FA5}">
                      <a16:colId xmlns:a16="http://schemas.microsoft.com/office/drawing/2014/main" val="4199879150"/>
                    </a:ext>
                  </a:extLst>
                </a:gridCol>
                <a:gridCol w="1626943">
                  <a:extLst>
                    <a:ext uri="{9D8B030D-6E8A-4147-A177-3AD203B41FA5}">
                      <a16:colId xmlns:a16="http://schemas.microsoft.com/office/drawing/2014/main" val="3492403349"/>
                    </a:ext>
                  </a:extLst>
                </a:gridCol>
                <a:gridCol w="1324605">
                  <a:extLst>
                    <a:ext uri="{9D8B030D-6E8A-4147-A177-3AD203B41FA5}">
                      <a16:colId xmlns:a16="http://schemas.microsoft.com/office/drawing/2014/main" val="2129516266"/>
                    </a:ext>
                  </a:extLst>
                </a:gridCol>
                <a:gridCol w="1462999">
                  <a:extLst>
                    <a:ext uri="{9D8B030D-6E8A-4147-A177-3AD203B41FA5}">
                      <a16:colId xmlns:a16="http://schemas.microsoft.com/office/drawing/2014/main" val="1110105356"/>
                    </a:ext>
                  </a:extLst>
                </a:gridCol>
                <a:gridCol w="2517011">
                  <a:extLst>
                    <a:ext uri="{9D8B030D-6E8A-4147-A177-3AD203B41FA5}">
                      <a16:colId xmlns:a16="http://schemas.microsoft.com/office/drawing/2014/main" val="1729979538"/>
                    </a:ext>
                  </a:extLst>
                </a:gridCol>
                <a:gridCol w="1053030">
                  <a:extLst>
                    <a:ext uri="{9D8B030D-6E8A-4147-A177-3AD203B41FA5}">
                      <a16:colId xmlns:a16="http://schemas.microsoft.com/office/drawing/2014/main" val="2503367483"/>
                    </a:ext>
                  </a:extLst>
                </a:gridCol>
              </a:tblGrid>
              <a:tr h="424676">
                <a:tc gridSpan="4">
                  <a:txBody>
                    <a:bodyPr/>
                    <a:lstStyle/>
                    <a:p>
                      <a:pPr marL="0" marR="0" lvl="0" indent="0" algn="l" defTabSz="88203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Verdana" panose="020B0604030504040204" pitchFamily="34" charset="0"/>
                          <a:ea typeface="Verdana" panose="020B0604030504040204" pitchFamily="34" charset="0"/>
                          <a:cs typeface="+mn-cs"/>
                        </a:rPr>
                        <a:t>Contractor: </a:t>
                      </a:r>
                      <a:r>
                        <a:rPr lang="en-GB" sz="1100" b="1" kern="1200" dirty="0">
                          <a:solidFill>
                            <a:srgbClr val="FFFFFF"/>
                          </a:solidFill>
                          <a:latin typeface="Verdana"/>
                          <a:ea typeface="Verdana" panose="020B0604030504040204" pitchFamily="34" charset="0"/>
                          <a:cs typeface="+mn-cs"/>
                        </a:rPr>
                        <a:t>ALTER TECHNOLOGY (FR), PERFORMANCE INTERCONNECT (FR)</a:t>
                      </a:r>
                      <a:endParaRPr lang="en-GB" sz="1100" b="1" dirty="0">
                        <a:solidFill>
                          <a:srgbClr val="FFFFFF"/>
                        </a:solidFill>
                        <a:latin typeface="Verdana"/>
                      </a:endParaRPr>
                    </a:p>
                  </a:txBody>
                  <a:tcPr anchor="ctr">
                    <a:solidFill>
                      <a:srgbClr val="0070C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a:txBody>
                    <a:bodyPr/>
                    <a:lstStyle/>
                    <a:p>
                      <a:pPr marL="0" algn="l" defTabSz="882030" rtl="0" eaLnBrk="1" latinLnBrk="0" hangingPunct="1"/>
                      <a:r>
                        <a:rPr lang="en-US" sz="1100" b="1" kern="1200">
                          <a:solidFill>
                            <a:schemeClr val="bg1"/>
                          </a:solidFill>
                          <a:latin typeface="Verdana" panose="020B0604030504040204" pitchFamily="34" charset="0"/>
                          <a:ea typeface="Verdana" panose="020B0604030504040204" pitchFamily="34" charset="0"/>
                          <a:cs typeface="+mn-cs"/>
                        </a:rPr>
                        <a:t>ESA</a:t>
                      </a:r>
                      <a:r>
                        <a:rPr lang="en-US" sz="1100" b="1" kern="1200" baseline="0">
                          <a:solidFill>
                            <a:schemeClr val="bg1"/>
                          </a:solidFill>
                          <a:latin typeface="Verdana" panose="020B0604030504040204" pitchFamily="34" charset="0"/>
                          <a:ea typeface="Verdana" panose="020B0604030504040204" pitchFamily="34" charset="0"/>
                          <a:cs typeface="+mn-cs"/>
                        </a:rPr>
                        <a:t> Budget</a:t>
                      </a:r>
                    </a:p>
                  </a:txBody>
                  <a:tcPr anchor="ctr">
                    <a:solidFill>
                      <a:srgbClr val="0070C0"/>
                    </a:solidFill>
                  </a:tcPr>
                </a:tc>
                <a:tc>
                  <a:txBody>
                    <a:bodyPr/>
                    <a:lstStyle/>
                    <a:p>
                      <a:pPr marL="0" algn="l" defTabSz="882030" rtl="0" eaLnBrk="1" latinLnBrk="0" hangingPunct="1"/>
                      <a:r>
                        <a:rPr lang="en-US" sz="1100" b="1" kern="1200" dirty="0">
                          <a:solidFill>
                            <a:schemeClr val="bg1"/>
                          </a:solidFill>
                          <a:latin typeface="Verdana" panose="020B0604030504040204" pitchFamily="34" charset="0"/>
                          <a:ea typeface="Verdana" panose="020B0604030504040204" pitchFamily="34" charset="0"/>
                          <a:cs typeface="+mn-cs"/>
                        </a:rPr>
                        <a:t> 500 k€</a:t>
                      </a:r>
                    </a:p>
                  </a:txBody>
                  <a:tcPr anchor="ctr">
                    <a:solidFill>
                      <a:srgbClr val="0070C0"/>
                    </a:solidFill>
                  </a:tcPr>
                </a:tc>
                <a:extLst>
                  <a:ext uri="{0D108BD9-81ED-4DB2-BD59-A6C34878D82A}">
                    <a16:rowId xmlns:a16="http://schemas.microsoft.com/office/drawing/2014/main" val="3675585556"/>
                  </a:ext>
                </a:extLst>
              </a:tr>
              <a:tr h="257839">
                <a:tc>
                  <a:txBody>
                    <a:bodyPr/>
                    <a:lstStyle/>
                    <a:p>
                      <a:pPr algn="l"/>
                      <a:r>
                        <a:rPr lang="es-ES" sz="1100" b="1" dirty="0">
                          <a:solidFill>
                            <a:schemeClr val="bg1"/>
                          </a:solidFill>
                          <a:latin typeface="Verdana" panose="020B0604030504040204" pitchFamily="34" charset="0"/>
                          <a:ea typeface="Verdana" panose="020B0604030504040204" pitchFamily="34" charset="0"/>
                        </a:rPr>
                        <a:t>Funding</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a:txBody>
                    <a:bodyPr/>
                    <a:lstStyle/>
                    <a:p>
                      <a:pPr algn="l"/>
                      <a:r>
                        <a:rPr lang="es-ES" sz="1100" b="1" dirty="0">
                          <a:solidFill>
                            <a:schemeClr val="bg1"/>
                          </a:solidFill>
                          <a:latin typeface="Verdana" panose="020B0604030504040204" pitchFamily="34" charset="0"/>
                          <a:ea typeface="Verdana" panose="020B0604030504040204" pitchFamily="34" charset="0"/>
                        </a:rPr>
                        <a:t>ARTES AT</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a:txBody>
                    <a:bodyPr/>
                    <a:lstStyle/>
                    <a:p>
                      <a:pPr algn="l"/>
                      <a:r>
                        <a:rPr lang="en-US" sz="1100" b="1" dirty="0">
                          <a:solidFill>
                            <a:schemeClr val="bg1"/>
                          </a:solidFill>
                          <a:latin typeface="Verdana" panose="020B0604030504040204" pitchFamily="34" charset="0"/>
                          <a:ea typeface="Verdana" panose="020B0604030504040204" pitchFamily="34" charset="0"/>
                        </a:rPr>
                        <a:t>Initial TRL: 3</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a:txBody>
                    <a:bodyPr/>
                    <a:lstStyle/>
                    <a:p>
                      <a:pPr algn="l"/>
                      <a:r>
                        <a:rPr lang="en-US" sz="1100" b="1" dirty="0">
                          <a:solidFill>
                            <a:schemeClr val="bg1"/>
                          </a:solidFill>
                          <a:latin typeface="Verdana" panose="020B0604030504040204" pitchFamily="34" charset="0"/>
                          <a:ea typeface="Verdana" panose="020B0604030504040204" pitchFamily="34" charset="0"/>
                        </a:rPr>
                        <a:t>Target</a:t>
                      </a:r>
                      <a:r>
                        <a:rPr lang="en-US" sz="1100" b="1" baseline="0" dirty="0">
                          <a:solidFill>
                            <a:schemeClr val="bg1"/>
                          </a:solidFill>
                          <a:latin typeface="Verdana" panose="020B0604030504040204" pitchFamily="34" charset="0"/>
                          <a:ea typeface="Verdana" panose="020B0604030504040204" pitchFamily="34" charset="0"/>
                        </a:rPr>
                        <a:t> TRL: 6</a:t>
                      </a:r>
                      <a:endParaRPr lang="en-GB" sz="1100" b="1" dirty="0">
                        <a:solidFill>
                          <a:schemeClr val="bg1"/>
                        </a:solidFill>
                        <a:latin typeface="Verdana" panose="020B0604030504040204" pitchFamily="34" charset="0"/>
                        <a:ea typeface="Verdana" panose="020B0604030504040204" pitchFamily="34" charset="0"/>
                      </a:endParaRPr>
                    </a:p>
                  </a:txBody>
                  <a:tcPr anchor="ctr">
                    <a:solidFill>
                      <a:srgbClr val="0070C0"/>
                    </a:solidFill>
                  </a:tcPr>
                </a:tc>
                <a:tc rowSpan="2" gridSpan="2">
                  <a:txBody>
                    <a:bodyPr/>
                    <a:lstStyle/>
                    <a:p>
                      <a:pPr algn="ctr"/>
                      <a:r>
                        <a:rPr lang="en-US" sz="1100" b="1" dirty="0">
                          <a:solidFill>
                            <a:schemeClr val="bg1"/>
                          </a:solidFill>
                          <a:latin typeface="Verdana" panose="020B0604030504040204" pitchFamily="34" charset="0"/>
                          <a:ea typeface="Verdana" panose="020B0604030504040204" pitchFamily="34" charset="0"/>
                        </a:rPr>
                        <a:t>TO: Léo</a:t>
                      </a:r>
                      <a:r>
                        <a:rPr lang="en-US" sz="1100" b="1" baseline="0" dirty="0">
                          <a:solidFill>
                            <a:schemeClr val="bg1"/>
                          </a:solidFill>
                          <a:latin typeface="Verdana" panose="020B0604030504040204" pitchFamily="34" charset="0"/>
                          <a:ea typeface="Verdana" panose="020B0604030504040204" pitchFamily="34" charset="0"/>
                        </a:rPr>
                        <a:t> Farhat  </a:t>
                      </a:r>
                    </a:p>
                    <a:p>
                      <a:pPr algn="ctr"/>
                      <a:r>
                        <a:rPr lang="en-US" sz="1100" b="1" baseline="0" dirty="0">
                          <a:solidFill>
                            <a:schemeClr val="bg1"/>
                          </a:solidFill>
                          <a:latin typeface="Verdana" panose="020B0604030504040204" pitchFamily="34" charset="0"/>
                          <a:ea typeface="Verdana" panose="020B0604030504040204" pitchFamily="34" charset="0"/>
                        </a:rPr>
                        <a:t>Joaquín Jiménez</a:t>
                      </a:r>
                    </a:p>
                  </a:txBody>
                  <a:tcPr anchor="ctr">
                    <a:solidFill>
                      <a:srgbClr val="0070C0"/>
                    </a:solidFill>
                  </a:tcPr>
                </a:tc>
                <a:tc rowSpan="2" hMerge="1">
                  <a:txBody>
                    <a:bodyPr/>
                    <a:lstStyle/>
                    <a:p>
                      <a:pPr algn="ctr"/>
                      <a:endParaRPr lang="en-GB"/>
                    </a:p>
                  </a:txBody>
                  <a:tcPr anchor="ctr">
                    <a:solidFill>
                      <a:srgbClr val="00B0F0"/>
                    </a:solidFill>
                  </a:tcPr>
                </a:tc>
                <a:extLst>
                  <a:ext uri="{0D108BD9-81ED-4DB2-BD59-A6C34878D82A}">
                    <a16:rowId xmlns:a16="http://schemas.microsoft.com/office/drawing/2014/main" val="2925028547"/>
                  </a:ext>
                </a:extLst>
              </a:tr>
              <a:tr h="257839">
                <a:tc gridSpan="2">
                  <a:txBody>
                    <a:bodyPr/>
                    <a:lstStyle/>
                    <a:p>
                      <a:pPr marL="0" algn="l" defTabSz="882030" rtl="0" eaLnBrk="1" latinLnBrk="0" hangingPunct="1"/>
                      <a:r>
                        <a:rPr lang="en-US" sz="1100" b="1" kern="1200" dirty="0">
                          <a:solidFill>
                            <a:schemeClr val="bg1"/>
                          </a:solidFill>
                          <a:latin typeface="Verdana" panose="020B0604030504040204" pitchFamily="34" charset="0"/>
                          <a:ea typeface="Verdana" panose="020B0604030504040204" pitchFamily="34" charset="0"/>
                          <a:cs typeface="+mn-cs"/>
                        </a:rPr>
                        <a:t>Start</a:t>
                      </a:r>
                      <a:r>
                        <a:rPr lang="en-US" sz="1100" b="1" kern="1200" baseline="0" dirty="0">
                          <a:solidFill>
                            <a:schemeClr val="bg1"/>
                          </a:solidFill>
                          <a:latin typeface="Verdana" panose="020B0604030504040204" pitchFamily="34" charset="0"/>
                          <a:ea typeface="Verdana" panose="020B0604030504040204" pitchFamily="34" charset="0"/>
                          <a:cs typeface="+mn-cs"/>
                        </a:rPr>
                        <a:t> of activity: 12 2023</a:t>
                      </a:r>
                      <a:endParaRPr lang="en-GB" sz="1100" b="1" kern="1200" dirty="0">
                        <a:solidFill>
                          <a:schemeClr val="bg1"/>
                        </a:solidFill>
                        <a:latin typeface="Verdana" panose="020B0604030504040204" pitchFamily="34" charset="0"/>
                        <a:ea typeface="Verdana" panose="020B0604030504040204" pitchFamily="34" charset="0"/>
                        <a:cs typeface="+mn-cs"/>
                      </a:endParaRPr>
                    </a:p>
                  </a:txBody>
                  <a:tcPr anchor="ctr">
                    <a:solidFill>
                      <a:srgbClr val="0070C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gridSpan="2">
                  <a:txBody>
                    <a:bodyPr/>
                    <a:lstStyle/>
                    <a:p>
                      <a:pPr marL="0" algn="l" defTabSz="882030" rtl="0" eaLnBrk="1" latinLnBrk="0" hangingPunct="1"/>
                      <a:r>
                        <a:rPr lang="en-US" sz="1100" b="1" kern="1200" dirty="0">
                          <a:solidFill>
                            <a:schemeClr val="bg1"/>
                          </a:solidFill>
                          <a:latin typeface="Verdana" panose="020B0604030504040204" pitchFamily="34" charset="0"/>
                          <a:ea typeface="Verdana" panose="020B0604030504040204" pitchFamily="34" charset="0"/>
                          <a:cs typeface="+mn-cs"/>
                        </a:rPr>
                        <a:t>End of Activity: 07 2026</a:t>
                      </a:r>
                      <a:endParaRPr lang="en-GB" sz="1100" b="1" kern="1200" dirty="0">
                        <a:solidFill>
                          <a:schemeClr val="bg1"/>
                        </a:solidFill>
                        <a:latin typeface="Verdana" panose="020B0604030504040204" pitchFamily="34" charset="0"/>
                        <a:ea typeface="Verdana" panose="020B0604030504040204" pitchFamily="34" charset="0"/>
                        <a:cs typeface="+mn-cs"/>
                      </a:endParaRPr>
                    </a:p>
                  </a:txBody>
                  <a:tcPr anchor="ctr">
                    <a:solidFill>
                      <a:srgbClr val="0070C0"/>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gridSpan="2" v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tc hMerge="1" v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rgbClr val="00B0F0"/>
                    </a:solidFill>
                  </a:tcPr>
                </a:tc>
                <a:extLst>
                  <a:ext uri="{0D108BD9-81ED-4DB2-BD59-A6C34878D82A}">
                    <a16:rowId xmlns:a16="http://schemas.microsoft.com/office/drawing/2014/main" val="1126266391"/>
                  </a:ext>
                </a:extLst>
              </a:tr>
              <a:tr h="1334696">
                <a:tc gridSpan="6">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D4F53"/>
                          </a:solidFill>
                          <a:effectLst/>
                          <a:uLnTx/>
                          <a:uFillTx/>
                          <a:latin typeface="Verdana"/>
                          <a:ea typeface="+mn-ea"/>
                          <a:cs typeface="+mn-cs"/>
                        </a:rPr>
                        <a:t>Background and justification: </a:t>
                      </a:r>
                    </a:p>
                    <a:p>
                      <a:pPr algn="just"/>
                      <a:r>
                        <a:rPr lang="en-GB" sz="1100" dirty="0">
                          <a:solidFill>
                            <a:srgbClr val="4D4F53"/>
                          </a:solidFill>
                          <a:latin typeface="Verdana"/>
                        </a:rPr>
                        <a:t>Urgent need to develop backplane high data rate interconnections compatible with compact PCI Serial Space (cPCI SS) standard.  This is capable of routing data between processing modules of on-board computers. Backplane connectors are critical components to enable high speed interconnections. </a:t>
                      </a:r>
                    </a:p>
                    <a:p>
                      <a:pPr algn="just"/>
                      <a:endParaRPr lang="en-GB" sz="500" dirty="0">
                        <a:solidFill>
                          <a:srgbClr val="4D4F53"/>
                        </a:solidFill>
                        <a:latin typeface="Verdana"/>
                      </a:endParaRPr>
                    </a:p>
                    <a:p>
                      <a:pPr algn="just"/>
                      <a:r>
                        <a:rPr lang="en-GB" sz="1100" dirty="0">
                          <a:solidFill>
                            <a:srgbClr val="4D4F53"/>
                          </a:solidFill>
                          <a:latin typeface="Verdana"/>
                        </a:rPr>
                        <a:t>Currently, there are no European solutions able to reach 25 Gbit/s to 50 Gbit/s. Engineering models of modular backplane high density connectors compatible with cPCI serial space standards will be designed, manufactured and tested for use in high data rate space applications. Additionally, the focus of the activity will be to achieve at least 25 Gbit/s data rate.</a:t>
                      </a:r>
                    </a:p>
                  </a:txBody>
                  <a:tcPr>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3202061"/>
                  </a:ext>
                </a:extLst>
              </a:tr>
              <a:tr h="925187">
                <a:tc gridSpan="6">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Objective(s): </a:t>
                      </a:r>
                    </a:p>
                    <a:p>
                      <a:pPr defTabSz="1219170">
                        <a:defRPr/>
                      </a:pPr>
                      <a:r>
                        <a:rPr lang="en-US" sz="1100" dirty="0">
                          <a:solidFill>
                            <a:srgbClr val="4D4F53"/>
                          </a:solidFill>
                          <a:latin typeface="Verdana"/>
                        </a:rPr>
                        <a:t>The objective of this activity is to design, develop and test engineering models of modular backplane high density connectors for high data rate space applications, compatible with cPCI serial space standard.</a:t>
                      </a:r>
                      <a:endParaRPr lang="en-US" sz="1400" dirty="0">
                        <a:solidFill>
                          <a:srgbClr val="4D4F53"/>
                        </a:solidFill>
                        <a:latin typeface="Verdana"/>
                        <a:ea typeface="Verdana"/>
                        <a:cs typeface="Verdana"/>
                      </a:endParaRPr>
                    </a:p>
                    <a:p>
                      <a:r>
                        <a:rPr lang="en-GB" sz="1100" dirty="0">
                          <a:solidFill>
                            <a:srgbClr val="4D4F53"/>
                          </a:solidFill>
                          <a:latin typeface="Verdana"/>
                        </a:rPr>
                        <a:t>- enabling routing of more than 120 channels</a:t>
                      </a:r>
                    </a:p>
                    <a:p>
                      <a:r>
                        <a:rPr lang="en-GB" sz="1100" dirty="0">
                          <a:solidFill>
                            <a:srgbClr val="4D4F53"/>
                          </a:solidFill>
                          <a:latin typeface="Verdana"/>
                        </a:rPr>
                        <a:t>- achieve an interface bit rate of at least 25 Gbit/s, with a goal of 56Gb/s for long-term missions.</a:t>
                      </a:r>
                    </a:p>
                  </a:txBody>
                  <a:tcPr>
                    <a:solidFill>
                      <a:schemeClr val="accent6"/>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tc hMerge="1">
                  <a:txBody>
                    <a:bodyPr/>
                    <a:lstStyle/>
                    <a:p>
                      <a:pPr marL="0" algn="ctr" defTabSz="882030" rtl="0" eaLnBrk="1" latinLnBrk="0" hangingPunct="1"/>
                      <a:endParaRPr lang="en-GB" sz="1736" kern="1200">
                        <a:solidFill>
                          <a:schemeClr val="dk1"/>
                        </a:solidFill>
                        <a:latin typeface="+mn-lt"/>
                        <a:ea typeface="+mn-ea"/>
                        <a:cs typeface="+mn-cs"/>
                      </a:endParaRPr>
                    </a:p>
                  </a:txBody>
                  <a:tcPr anchor="ctr">
                    <a:solidFill>
                      <a:schemeClr val="tx1">
                        <a:lumMod val="50000"/>
                        <a:lumOff val="50000"/>
                      </a:schemeClr>
                    </a:solidFill>
                  </a:tcPr>
                </a:tc>
                <a:extLst>
                  <a:ext uri="{0D108BD9-81ED-4DB2-BD59-A6C34878D82A}">
                    <a16:rowId xmlns:a16="http://schemas.microsoft.com/office/drawing/2014/main" val="3525376795"/>
                  </a:ext>
                </a:extLst>
              </a:tr>
              <a:tr h="897760">
                <a:tc gridSpan="6">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Achievement and status: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4D4F53"/>
                          </a:solidFill>
                          <a:latin typeface="Verdana"/>
                        </a:rPr>
                        <a:t>ITT was issued in Q3 2022. No support from delegation. ITT re-issued to get support from National Delegation.</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rgbClr val="4D4F53"/>
                          </a:solidFill>
                          <a:latin typeface="Verdana"/>
                        </a:rPr>
                        <a:t>Contract signed with ALTER (FR) and Performance Interconnect (FR) on 12/12/2023.</a:t>
                      </a:r>
                    </a:p>
                    <a:p>
                      <a:pPr marL="171450" indent="-171450" defTabSz="1219170">
                        <a:buFont typeface="Arial" panose="020B0604020202020204" pitchFamily="34" charset="0"/>
                        <a:buChar char="•"/>
                        <a:defRPr/>
                      </a:pPr>
                      <a:r>
                        <a:rPr lang="en-US" sz="1100" dirty="0">
                          <a:solidFill>
                            <a:srgbClr val="4D4F53"/>
                          </a:solidFill>
                          <a:latin typeface="Verdana"/>
                        </a:rPr>
                        <a:t>Kick-off held in January 2024, finalized technical specification.</a:t>
                      </a:r>
                    </a:p>
                    <a:p>
                      <a:pPr marL="171450" indent="-171450" defTabSz="1219170">
                        <a:buFont typeface="Arial" panose="020B0604020202020204" pitchFamily="34" charset="0"/>
                        <a:buChar char="•"/>
                        <a:defRPr/>
                      </a:pPr>
                      <a:r>
                        <a:rPr lang="en-US" sz="1100" b="0" kern="1200" dirty="0">
                          <a:solidFill>
                            <a:srgbClr val="4D4F53"/>
                          </a:solidFill>
                          <a:latin typeface="Verdana"/>
                          <a:ea typeface="Verdana" panose="020B0604030504040204" pitchFamily="34" charset="0"/>
                          <a:cs typeface="+mn-cs"/>
                        </a:rPr>
                        <a:t>Version 2 of the connectors created (Gen2HYP) to have EM models </a:t>
                      </a:r>
                      <a:r>
                        <a:rPr lang="en-US" sz="1100" b="0" kern="1200" dirty="0" err="1">
                          <a:solidFill>
                            <a:srgbClr val="4D4F53"/>
                          </a:solidFill>
                          <a:latin typeface="Verdana"/>
                          <a:ea typeface="Verdana" panose="020B0604030504040204" pitchFamily="34" charset="0"/>
                          <a:cs typeface="+mn-cs"/>
                        </a:rPr>
                        <a:t>available:prototypes</a:t>
                      </a:r>
                      <a:r>
                        <a:rPr lang="en-US" sz="1100" b="0" kern="1200" dirty="0">
                          <a:solidFill>
                            <a:srgbClr val="4D4F53"/>
                          </a:solidFill>
                          <a:latin typeface="Verdana"/>
                          <a:ea typeface="Verdana" panose="020B0604030504040204" pitchFamily="34" charset="0"/>
                          <a:cs typeface="+mn-cs"/>
                        </a:rPr>
                        <a:t> manufactured and characterisation done. </a:t>
                      </a:r>
                      <a:endParaRPr lang="en-US" sz="1100" b="0" kern="1200" dirty="0">
                        <a:solidFill>
                          <a:schemeClr val="accent6">
                            <a:lumMod val="10000"/>
                          </a:schemeClr>
                        </a:solidFill>
                        <a:latin typeface="Verdana" panose="020B0604030504040204" pitchFamily="34" charset="0"/>
                        <a:ea typeface="Verdana" panose="020B0604030504040204" pitchFamily="34" charset="0"/>
                        <a:cs typeface="+mn-cs"/>
                      </a:endParaRPr>
                    </a:p>
                  </a:txBody>
                  <a:tcPr>
                    <a:solidFill>
                      <a:schemeClr val="bg1"/>
                    </a:solidFill>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1158165131"/>
                  </a:ext>
                </a:extLst>
              </a:tr>
              <a:tr h="424676">
                <a:tc gridSpan="6">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Benefits:</a:t>
                      </a:r>
                    </a:p>
                    <a:p>
                      <a:pPr marL="171450" indent="-171450" algn="l" defTabSz="882030" rtl="0" eaLnBrk="1" latinLnBrk="0" hangingPunct="1">
                        <a:buFont typeface="Arial" panose="020B0604020202020204" pitchFamily="34" charset="0"/>
                        <a:buChar char="•"/>
                      </a:pPr>
                      <a:r>
                        <a:rPr lang="en-US" sz="1100" b="0" kern="1200" dirty="0">
                          <a:solidFill>
                            <a:schemeClr val="accent6">
                              <a:lumMod val="10000"/>
                            </a:schemeClr>
                          </a:solidFill>
                          <a:latin typeface="Verdana" panose="020B0604030504040204" pitchFamily="34" charset="0"/>
                          <a:ea typeface="Verdana" panose="020B0604030504040204" pitchFamily="34" charset="0"/>
                          <a:cs typeface="+mn-cs"/>
                        </a:rPr>
                        <a:t>European provider of interconnections for High Data Rate applications for space applications.</a:t>
                      </a:r>
                    </a:p>
                  </a:txBody>
                  <a:tcPr>
                    <a:solidFill>
                      <a:schemeClr val="accent6"/>
                    </a:solidFill>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2236581280"/>
                  </a:ext>
                </a:extLst>
              </a:tr>
              <a:tr h="467233">
                <a:tc gridSpan="6">
                  <a:txBody>
                    <a:bodyPr/>
                    <a:lstStyle/>
                    <a:p>
                      <a:pPr marL="0" algn="l" defTabSz="882030" rtl="0" eaLnBrk="1" latinLnBrk="0" hangingPunct="1"/>
                      <a:r>
                        <a:rPr lang="en-US" sz="1100" b="1" kern="1200" dirty="0">
                          <a:solidFill>
                            <a:schemeClr val="accent6">
                              <a:lumMod val="10000"/>
                            </a:schemeClr>
                          </a:solidFill>
                          <a:latin typeface="Verdana" panose="020B0604030504040204" pitchFamily="34" charset="0"/>
                          <a:ea typeface="Verdana" panose="020B0604030504040204" pitchFamily="34" charset="0"/>
                          <a:cs typeface="+mn-cs"/>
                        </a:rPr>
                        <a:t>Next steps:</a:t>
                      </a:r>
                    </a:p>
                    <a:p>
                      <a:pPr marL="171450" indent="-171450" algn="l" defTabSz="882030" rtl="0" eaLnBrk="1" latinLnBrk="0" hangingPunct="1">
                        <a:buFont typeface="Arial" panose="020B0604020202020204" pitchFamily="34" charset="0"/>
                        <a:buChar char="•"/>
                      </a:pPr>
                      <a:r>
                        <a:rPr lang="en-US" sz="1100" b="0" kern="1200" dirty="0">
                          <a:solidFill>
                            <a:schemeClr val="accent6">
                              <a:lumMod val="10000"/>
                            </a:schemeClr>
                          </a:solidFill>
                          <a:latin typeface="Verdana" panose="020B0604030504040204" pitchFamily="34" charset="0"/>
                          <a:ea typeface="Verdana" panose="020B0604030504040204" pitchFamily="34" charset="0"/>
                          <a:cs typeface="+mn-cs"/>
                        </a:rPr>
                        <a:t>CDR+MRR Nov 2025</a:t>
                      </a:r>
                    </a:p>
                    <a:p>
                      <a:pPr marL="171450" indent="-171450" algn="l" defTabSz="882030" rtl="0" eaLnBrk="1" latinLnBrk="0" hangingPunct="1">
                        <a:buFont typeface="Arial" panose="020B0604020202020204" pitchFamily="34" charset="0"/>
                        <a:buChar char="•"/>
                      </a:pPr>
                      <a:r>
                        <a:rPr lang="en-US" sz="1100" b="0" kern="1200" dirty="0">
                          <a:solidFill>
                            <a:schemeClr val="accent6">
                              <a:lumMod val="10000"/>
                            </a:schemeClr>
                          </a:solidFill>
                          <a:latin typeface="Verdana" panose="020B0604030504040204" pitchFamily="34" charset="0"/>
                          <a:ea typeface="Verdana" panose="020B0604030504040204" pitchFamily="34" charset="0"/>
                          <a:cs typeface="+mn-cs"/>
                        </a:rPr>
                        <a:t>Reliability tests: electrical validation (high frequency measurements), mechanical validation (vibration, shock), thermal cycles.</a:t>
                      </a:r>
                    </a:p>
                  </a:txBody>
                  <a:tcPr>
                    <a:solidFill>
                      <a:schemeClr val="bg1"/>
                    </a:solidFill>
                  </a:tcP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tc hMerge="1">
                  <a:txBody>
                    <a:bodyPr/>
                    <a:lstStyle/>
                    <a:p>
                      <a:pPr algn="ctr"/>
                      <a:endParaRPr lang="en-GB"/>
                    </a:p>
                  </a:txBody>
                  <a:tcPr anchor="ctr"/>
                </a:tc>
                <a:extLst>
                  <a:ext uri="{0D108BD9-81ED-4DB2-BD59-A6C34878D82A}">
                    <a16:rowId xmlns:a16="http://schemas.microsoft.com/office/drawing/2014/main" val="2817515088"/>
                  </a:ext>
                </a:extLst>
              </a:tr>
            </a:tbl>
          </a:graphicData>
        </a:graphic>
      </p:graphicFrame>
      <p:pic>
        <p:nvPicPr>
          <p:cNvPr id="12" name="Picture 11" descr="A green and gold circuit board&#10;&#10;AI-generated content may be incorrect.">
            <a:extLst>
              <a:ext uri="{FF2B5EF4-FFF2-40B4-BE49-F238E27FC236}">
                <a16:creationId xmlns:a16="http://schemas.microsoft.com/office/drawing/2014/main" id="{08F73B3F-B035-78C0-C59D-A11090218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724" y="3981151"/>
            <a:ext cx="1670863" cy="1505249"/>
          </a:xfrm>
          <a:prstGeom prst="rect">
            <a:avLst/>
          </a:prstGeom>
        </p:spPr>
      </p:pic>
      <p:pic>
        <p:nvPicPr>
          <p:cNvPr id="18" name="Picture 17">
            <a:extLst>
              <a:ext uri="{FF2B5EF4-FFF2-40B4-BE49-F238E27FC236}">
                <a16:creationId xmlns:a16="http://schemas.microsoft.com/office/drawing/2014/main" id="{5823B3C7-30E1-2191-3E49-A41C8FE81219}"/>
              </a:ext>
            </a:extLst>
          </p:cNvPr>
          <p:cNvPicPr>
            <a:picLocks noChangeAspect="1"/>
          </p:cNvPicPr>
          <p:nvPr/>
        </p:nvPicPr>
        <p:blipFill>
          <a:blip r:embed="rId6"/>
          <a:stretch>
            <a:fillRect/>
          </a:stretch>
        </p:blipFill>
        <p:spPr>
          <a:xfrm>
            <a:off x="10235724" y="2683216"/>
            <a:ext cx="1659042" cy="1231320"/>
          </a:xfrm>
          <a:prstGeom prst="rect">
            <a:avLst/>
          </a:prstGeom>
        </p:spPr>
      </p:pic>
    </p:spTree>
    <p:extLst>
      <p:ext uri="{BB962C8B-B14F-4D97-AF65-F5344CB8AC3E}">
        <p14:creationId xmlns:p14="http://schemas.microsoft.com/office/powerpoint/2010/main" val="3554473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2DBE8D-8AE1-31D4-84AD-5FAE9C0E62F4}"/>
              </a:ext>
            </a:extLst>
          </p:cNvPr>
          <p:cNvSpPr>
            <a:spLocks noGrp="1"/>
          </p:cNvSpPr>
          <p:nvPr>
            <p:ph type="title"/>
          </p:nvPr>
        </p:nvSpPr>
        <p:spPr/>
        <p:txBody>
          <a:bodyPr/>
          <a:lstStyle/>
          <a:p>
            <a:r>
              <a:rPr lang="es-ES" dirty="0"/>
              <a:t>HYPERBITS: S-FECT</a:t>
            </a:r>
            <a:endParaRPr lang="en-GB" dirty="0"/>
          </a:p>
        </p:txBody>
      </p:sp>
      <p:pic>
        <p:nvPicPr>
          <p:cNvPr id="5" name="Picture 4">
            <a:extLst>
              <a:ext uri="{FF2B5EF4-FFF2-40B4-BE49-F238E27FC236}">
                <a16:creationId xmlns:a16="http://schemas.microsoft.com/office/drawing/2014/main" id="{12B7F250-6C0F-FF64-DF54-6139D62F419E}"/>
              </a:ext>
            </a:extLst>
          </p:cNvPr>
          <p:cNvPicPr>
            <a:picLocks noChangeAspect="1"/>
          </p:cNvPicPr>
          <p:nvPr/>
        </p:nvPicPr>
        <p:blipFill>
          <a:blip r:embed="rId2"/>
          <a:stretch>
            <a:fillRect/>
          </a:stretch>
        </p:blipFill>
        <p:spPr>
          <a:xfrm>
            <a:off x="1943100" y="990920"/>
            <a:ext cx="7163742" cy="4876160"/>
          </a:xfrm>
          <a:prstGeom prst="rect">
            <a:avLst/>
          </a:prstGeom>
        </p:spPr>
      </p:pic>
      <p:sp>
        <p:nvSpPr>
          <p:cNvPr id="6" name="TextBox 5">
            <a:extLst>
              <a:ext uri="{FF2B5EF4-FFF2-40B4-BE49-F238E27FC236}">
                <a16:creationId xmlns:a16="http://schemas.microsoft.com/office/drawing/2014/main" id="{0BBB7C0A-C291-756D-5725-B3EB2440F3EA}"/>
              </a:ext>
            </a:extLst>
          </p:cNvPr>
          <p:cNvSpPr txBox="1"/>
          <p:nvPr/>
        </p:nvSpPr>
        <p:spPr>
          <a:xfrm>
            <a:off x="8615916" y="2523605"/>
            <a:ext cx="2008883" cy="2308324"/>
          </a:xfrm>
          <a:prstGeom prst="rect">
            <a:avLst/>
          </a:prstGeom>
          <a:noFill/>
        </p:spPr>
        <p:txBody>
          <a:bodyPr wrap="none" rtlCol="0">
            <a:spAutoFit/>
          </a:bodyPr>
          <a:lstStyle/>
          <a:p>
            <a:r>
              <a:rPr lang="en-US" sz="3600" b="1" dirty="0">
                <a:solidFill>
                  <a:srgbClr val="FF0000"/>
                </a:solidFill>
                <a:latin typeface="Avenir Next LT Pro" panose="020B0504020202020204" pitchFamily="34" charset="77"/>
              </a:rPr>
              <a:t>S-FECT:</a:t>
            </a:r>
            <a:endParaRPr lang="en-US" sz="3600" b="1" dirty="0">
              <a:solidFill>
                <a:srgbClr val="FF0000"/>
              </a:solidFill>
              <a:latin typeface="Century Gothic" panose="020B0502020202020204" pitchFamily="34" charset="0"/>
              <a:cs typeface="Arial" panose="020B0604020202020204" pitchFamily="34" charset="0"/>
            </a:endParaRPr>
          </a:p>
          <a:p>
            <a:r>
              <a:rPr lang="en-US" sz="3600" b="1" dirty="0">
                <a:solidFill>
                  <a:srgbClr val="FF0000"/>
                </a:solidFill>
                <a:latin typeface="Century Gothic" panose="020B0502020202020204" pitchFamily="34" charset="0"/>
                <a:cs typeface="Arial" panose="020B0604020202020204" pitchFamily="34" charset="0"/>
              </a:rPr>
              <a:t>S</a:t>
            </a:r>
            <a:r>
              <a:rPr lang="en-US" sz="3600" dirty="0">
                <a:latin typeface="Century Gothic" panose="020B0502020202020204" pitchFamily="34" charset="0"/>
                <a:cs typeface="Arial" panose="020B0604020202020204" pitchFamily="34" charset="0"/>
              </a:rPr>
              <a:t>LIDE-</a:t>
            </a:r>
            <a:r>
              <a:rPr lang="en-US" sz="3600" b="1" dirty="0">
                <a:solidFill>
                  <a:srgbClr val="FF0000"/>
                </a:solidFill>
                <a:latin typeface="Century Gothic" panose="020B0502020202020204" pitchFamily="34" charset="0"/>
                <a:cs typeface="Arial" panose="020B0604020202020204" pitchFamily="34" charset="0"/>
              </a:rPr>
              <a:t>F</a:t>
            </a:r>
            <a:r>
              <a:rPr lang="en-US" sz="3600" dirty="0">
                <a:latin typeface="Century Gothic" panose="020B0502020202020204" pitchFamily="34" charset="0"/>
                <a:cs typeface="Arial" panose="020B0604020202020204" pitchFamily="34" charset="0"/>
              </a:rPr>
              <a:t>IT</a:t>
            </a:r>
          </a:p>
          <a:p>
            <a:r>
              <a:rPr lang="en-US" sz="2400" b="1" dirty="0">
                <a:solidFill>
                  <a:srgbClr val="FF0000"/>
                </a:solidFill>
                <a:latin typeface="Century Gothic" panose="020B0502020202020204" pitchFamily="34" charset="0"/>
                <a:cs typeface="Arial" panose="020B0604020202020204" pitchFamily="34" charset="0"/>
              </a:rPr>
              <a:t>E</a:t>
            </a:r>
            <a:r>
              <a:rPr lang="en-US" sz="2000" dirty="0">
                <a:latin typeface="Century Gothic" panose="020B0502020202020204" pitchFamily="34" charset="0"/>
                <a:cs typeface="Arial" panose="020B0604020202020204" pitchFamily="34" charset="0"/>
              </a:rPr>
              <a:t>LECTRICAL</a:t>
            </a:r>
          </a:p>
          <a:p>
            <a:r>
              <a:rPr lang="en-US" sz="2400" b="1" dirty="0">
                <a:solidFill>
                  <a:srgbClr val="FF0000"/>
                </a:solidFill>
                <a:latin typeface="Century Gothic" panose="020B0502020202020204" pitchFamily="34" charset="0"/>
                <a:cs typeface="Arial" panose="020B0604020202020204" pitchFamily="34" charset="0"/>
              </a:rPr>
              <a:t>C</a:t>
            </a:r>
            <a:r>
              <a:rPr lang="en-US" sz="2000" dirty="0">
                <a:latin typeface="Century Gothic" panose="020B0502020202020204" pitchFamily="34" charset="0"/>
                <a:cs typeface="Arial" panose="020B0604020202020204" pitchFamily="34" charset="0"/>
              </a:rPr>
              <a:t>ONTACT</a:t>
            </a:r>
          </a:p>
          <a:p>
            <a:r>
              <a:rPr lang="en-US" sz="2400" b="1" dirty="0">
                <a:solidFill>
                  <a:srgbClr val="FF0000"/>
                </a:solidFill>
                <a:latin typeface="Century Gothic" panose="020B0502020202020204" pitchFamily="34" charset="0"/>
                <a:cs typeface="Arial" panose="020B0604020202020204" pitchFamily="34" charset="0"/>
              </a:rPr>
              <a:t>T</a:t>
            </a:r>
            <a:r>
              <a:rPr lang="en-US" sz="2000" dirty="0">
                <a:latin typeface="Century Gothic" panose="020B0502020202020204" pitchFamily="34" charset="0"/>
                <a:cs typeface="Arial" panose="020B0604020202020204" pitchFamily="34" charset="0"/>
              </a:rPr>
              <a:t>ERMINATION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697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F6996C-6662-EAE0-41BE-9717BD8511A5}"/>
              </a:ext>
            </a:extLst>
          </p:cNvPr>
          <p:cNvPicPr>
            <a:picLocks noChangeAspect="1"/>
          </p:cNvPicPr>
          <p:nvPr/>
        </p:nvPicPr>
        <p:blipFill>
          <a:blip r:embed="rId2"/>
          <a:stretch>
            <a:fillRect/>
          </a:stretch>
        </p:blipFill>
        <p:spPr>
          <a:xfrm>
            <a:off x="4171498" y="1236421"/>
            <a:ext cx="1946659" cy="2367884"/>
          </a:xfrm>
          <a:prstGeom prst="rect">
            <a:avLst/>
          </a:prstGeom>
        </p:spPr>
      </p:pic>
      <p:sp>
        <p:nvSpPr>
          <p:cNvPr id="8" name="TextBox 7">
            <a:extLst>
              <a:ext uri="{FF2B5EF4-FFF2-40B4-BE49-F238E27FC236}">
                <a16:creationId xmlns:a16="http://schemas.microsoft.com/office/drawing/2014/main" id="{161A3C4C-3FE5-EAC1-6C54-F4EF7DFEFB9B}"/>
              </a:ext>
            </a:extLst>
          </p:cNvPr>
          <p:cNvSpPr txBox="1"/>
          <p:nvPr/>
        </p:nvSpPr>
        <p:spPr>
          <a:xfrm>
            <a:off x="193482" y="3958903"/>
            <a:ext cx="2307042" cy="646331"/>
          </a:xfrm>
          <a:prstGeom prst="rect">
            <a:avLst/>
          </a:prstGeom>
          <a:noFill/>
        </p:spPr>
        <p:txBody>
          <a:bodyPr wrap="none" rtlCol="0">
            <a:spAutoFit/>
          </a:bodyPr>
          <a:lstStyle/>
          <a:p>
            <a:r>
              <a:rPr lang="en-US" sz="3600" b="1" dirty="0">
                <a:solidFill>
                  <a:srgbClr val="FF0000"/>
                </a:solidFill>
                <a:latin typeface="Avenir Next LT Pro" panose="020B0504020202020204" pitchFamily="34" charset="77"/>
              </a:rPr>
              <a:t>NO</a:t>
            </a:r>
            <a:r>
              <a:rPr lang="en-US" dirty="0">
                <a:latin typeface="Avenir Next LT Pro" panose="020B0504020202020204" pitchFamily="34" charset="77"/>
              </a:rPr>
              <a:t> SOLDERING</a:t>
            </a:r>
          </a:p>
        </p:txBody>
      </p:sp>
      <p:pic>
        <p:nvPicPr>
          <p:cNvPr id="9" name="Picture 8">
            <a:extLst>
              <a:ext uri="{FF2B5EF4-FFF2-40B4-BE49-F238E27FC236}">
                <a16:creationId xmlns:a16="http://schemas.microsoft.com/office/drawing/2014/main" id="{78437A25-9404-27A6-198E-02ABFF40B5CF}"/>
              </a:ext>
            </a:extLst>
          </p:cNvPr>
          <p:cNvPicPr>
            <a:picLocks noChangeAspect="1"/>
          </p:cNvPicPr>
          <p:nvPr/>
        </p:nvPicPr>
        <p:blipFill>
          <a:blip r:embed="rId3"/>
          <a:stretch>
            <a:fillRect/>
          </a:stretch>
        </p:blipFill>
        <p:spPr>
          <a:xfrm>
            <a:off x="409372" y="1128178"/>
            <a:ext cx="2497951" cy="2883274"/>
          </a:xfrm>
          <a:prstGeom prst="rect">
            <a:avLst/>
          </a:prstGeom>
        </p:spPr>
      </p:pic>
      <p:sp>
        <p:nvSpPr>
          <p:cNvPr id="10" name="TextBox 9">
            <a:extLst>
              <a:ext uri="{FF2B5EF4-FFF2-40B4-BE49-F238E27FC236}">
                <a16:creationId xmlns:a16="http://schemas.microsoft.com/office/drawing/2014/main" id="{70F020FA-A046-8484-9B4E-9D07B1AC0C96}"/>
              </a:ext>
            </a:extLst>
          </p:cNvPr>
          <p:cNvSpPr txBox="1"/>
          <p:nvPr/>
        </p:nvSpPr>
        <p:spPr>
          <a:xfrm>
            <a:off x="4012735" y="4087818"/>
            <a:ext cx="2063385" cy="646331"/>
          </a:xfrm>
          <a:prstGeom prst="rect">
            <a:avLst/>
          </a:prstGeom>
          <a:noFill/>
        </p:spPr>
        <p:txBody>
          <a:bodyPr wrap="none" rtlCol="0">
            <a:spAutoFit/>
          </a:bodyPr>
          <a:lstStyle/>
          <a:p>
            <a:r>
              <a:rPr lang="en-US" sz="3600" b="1" dirty="0">
                <a:solidFill>
                  <a:srgbClr val="FF0000"/>
                </a:solidFill>
                <a:latin typeface="Avenir Next LT Pro" panose="020B0504020202020204" pitchFamily="34" charset="77"/>
              </a:rPr>
              <a:t>NO</a:t>
            </a:r>
            <a:r>
              <a:rPr lang="en-US" dirty="0">
                <a:latin typeface="Avenir Next LT Pro" panose="020B0504020202020204" pitchFamily="34" charset="77"/>
              </a:rPr>
              <a:t> PRESS-FIT</a:t>
            </a:r>
          </a:p>
        </p:txBody>
      </p:sp>
      <p:grpSp>
        <p:nvGrpSpPr>
          <p:cNvPr id="11" name="Group 10">
            <a:extLst>
              <a:ext uri="{FF2B5EF4-FFF2-40B4-BE49-F238E27FC236}">
                <a16:creationId xmlns:a16="http://schemas.microsoft.com/office/drawing/2014/main" id="{F4F1F5FA-7728-9773-949B-E121FA6660A4}"/>
              </a:ext>
            </a:extLst>
          </p:cNvPr>
          <p:cNvGrpSpPr/>
          <p:nvPr/>
        </p:nvGrpSpPr>
        <p:grpSpPr>
          <a:xfrm>
            <a:off x="7588331" y="1236421"/>
            <a:ext cx="4392469" cy="4385157"/>
            <a:chOff x="7832869" y="1823116"/>
            <a:chExt cx="4392469" cy="4385157"/>
          </a:xfrm>
        </p:grpSpPr>
        <p:grpSp>
          <p:nvGrpSpPr>
            <p:cNvPr id="12" name="Group 11">
              <a:extLst>
                <a:ext uri="{FF2B5EF4-FFF2-40B4-BE49-F238E27FC236}">
                  <a16:creationId xmlns:a16="http://schemas.microsoft.com/office/drawing/2014/main" id="{FC088980-CD92-3748-4DA4-ADD1099A4479}"/>
                </a:ext>
              </a:extLst>
            </p:cNvPr>
            <p:cNvGrpSpPr/>
            <p:nvPr/>
          </p:nvGrpSpPr>
          <p:grpSpPr>
            <a:xfrm>
              <a:off x="7832869" y="1823116"/>
              <a:ext cx="4246419" cy="3497727"/>
              <a:chOff x="7832869" y="1823116"/>
              <a:chExt cx="4246419" cy="3497727"/>
            </a:xfrm>
          </p:grpSpPr>
          <p:pic>
            <p:nvPicPr>
              <p:cNvPr id="14" name="Picture 13">
                <a:extLst>
                  <a:ext uri="{FF2B5EF4-FFF2-40B4-BE49-F238E27FC236}">
                    <a16:creationId xmlns:a16="http://schemas.microsoft.com/office/drawing/2014/main" id="{C8C461FC-9B24-BC7E-63A4-8B2194EE3847}"/>
                  </a:ext>
                </a:extLst>
              </p:cNvPr>
              <p:cNvPicPr>
                <a:picLocks noChangeAspect="1"/>
              </p:cNvPicPr>
              <p:nvPr/>
            </p:nvPicPr>
            <p:blipFill>
              <a:blip r:embed="rId4"/>
              <a:stretch>
                <a:fillRect/>
              </a:stretch>
            </p:blipFill>
            <p:spPr>
              <a:xfrm>
                <a:off x="7991463" y="1823116"/>
                <a:ext cx="1179052" cy="2799386"/>
              </a:xfrm>
              <a:prstGeom prst="rect">
                <a:avLst/>
              </a:prstGeom>
            </p:spPr>
          </p:pic>
          <p:sp>
            <p:nvSpPr>
              <p:cNvPr id="15" name="TextBox 14">
                <a:extLst>
                  <a:ext uri="{FF2B5EF4-FFF2-40B4-BE49-F238E27FC236}">
                    <a16:creationId xmlns:a16="http://schemas.microsoft.com/office/drawing/2014/main" id="{4D27D6A3-6D05-0988-5029-9DF418F9C4D7}"/>
                  </a:ext>
                </a:extLst>
              </p:cNvPr>
              <p:cNvSpPr txBox="1"/>
              <p:nvPr/>
            </p:nvSpPr>
            <p:spPr>
              <a:xfrm>
                <a:off x="7832869" y="4674512"/>
                <a:ext cx="4246419" cy="646331"/>
              </a:xfrm>
              <a:prstGeom prst="rect">
                <a:avLst/>
              </a:prstGeom>
              <a:noFill/>
            </p:spPr>
            <p:txBody>
              <a:bodyPr wrap="none" rtlCol="0">
                <a:spAutoFit/>
              </a:bodyPr>
              <a:lstStyle/>
              <a:p>
                <a:r>
                  <a:rPr lang="en-US" dirty="0">
                    <a:latin typeface="Avenir Next LT Pro" panose="020B0504020202020204" pitchFamily="34" charset="77"/>
                  </a:rPr>
                  <a:t>Based on </a:t>
                </a:r>
                <a:r>
                  <a:rPr lang="en-US" sz="3600" b="1" dirty="0">
                    <a:solidFill>
                      <a:srgbClr val="FF0000"/>
                    </a:solidFill>
                    <a:latin typeface="Avenir Next LT Pro" panose="020B0504020202020204" pitchFamily="34" charset="77"/>
                  </a:rPr>
                  <a:t>S-FECT </a:t>
                </a:r>
                <a:r>
                  <a:rPr lang="en-US" dirty="0">
                    <a:latin typeface="Avenir Next LT Pro" panose="020B0504020202020204" pitchFamily="34" charset="77"/>
                  </a:rPr>
                  <a:t>Technology</a:t>
                </a:r>
              </a:p>
            </p:txBody>
          </p:sp>
          <p:sp>
            <p:nvSpPr>
              <p:cNvPr id="16" name="TextBox 15">
                <a:extLst>
                  <a:ext uri="{FF2B5EF4-FFF2-40B4-BE49-F238E27FC236}">
                    <a16:creationId xmlns:a16="http://schemas.microsoft.com/office/drawing/2014/main" id="{6B5C3CCE-D171-A0A4-E1C3-A73BCC021A81}"/>
                  </a:ext>
                </a:extLst>
              </p:cNvPr>
              <p:cNvSpPr txBox="1"/>
              <p:nvPr/>
            </p:nvSpPr>
            <p:spPr>
              <a:xfrm>
                <a:off x="9355138" y="2742337"/>
                <a:ext cx="2360612" cy="1754326"/>
              </a:xfrm>
              <a:prstGeom prst="rect">
                <a:avLst/>
              </a:prstGeom>
              <a:noFill/>
            </p:spPr>
            <p:txBody>
              <a:bodyPr wrap="square">
                <a:spAutoFit/>
              </a:bodyPr>
              <a:lstStyle/>
              <a:p>
                <a:r>
                  <a:rPr lang="en-US" sz="1800" b="1" dirty="0">
                    <a:latin typeface="Century Gothic" panose="020B0502020202020204" pitchFamily="34" charset="0"/>
                    <a:cs typeface="Arial" panose="020B0604020202020204" pitchFamily="34" charset="0"/>
                  </a:rPr>
                  <a:t>&lt;Higher </a:t>
                </a:r>
              </a:p>
              <a:p>
                <a:r>
                  <a:rPr lang="en-US" sz="1800" b="1" dirty="0">
                    <a:latin typeface="Century Gothic" panose="020B0502020202020204" pitchFamily="34" charset="0"/>
                    <a:cs typeface="Arial" panose="020B0604020202020204" pitchFamily="34" charset="0"/>
                  </a:rPr>
                  <a:t>normal </a:t>
                </a:r>
              </a:p>
              <a:p>
                <a:r>
                  <a:rPr lang="en-US" sz="1800" b="1" dirty="0">
                    <a:latin typeface="Century Gothic" panose="020B0502020202020204" pitchFamily="34" charset="0"/>
                    <a:cs typeface="Arial" panose="020B0604020202020204" pitchFamily="34" charset="0"/>
                  </a:rPr>
                  <a:t>Force</a:t>
                </a:r>
              </a:p>
              <a:p>
                <a:endParaRPr lang="en-US" sz="1800" b="1" dirty="0">
                  <a:latin typeface="Century Gothic" panose="020B0502020202020204" pitchFamily="34" charset="0"/>
                  <a:cs typeface="Arial" panose="020B0604020202020204" pitchFamily="34" charset="0"/>
                </a:endParaRPr>
              </a:p>
              <a:p>
                <a:r>
                  <a:rPr lang="en-US" sz="1800" b="1" dirty="0">
                    <a:latin typeface="Century Gothic" panose="020B0502020202020204" pitchFamily="34" charset="0"/>
                    <a:cs typeface="Arial" panose="020B0604020202020204" pitchFamily="34" charset="0"/>
                  </a:rPr>
                  <a:t>&gt;Lower </a:t>
                </a:r>
              </a:p>
              <a:p>
                <a:r>
                  <a:rPr lang="en-US" sz="1800" b="1" dirty="0">
                    <a:latin typeface="Century Gothic" panose="020B0502020202020204" pitchFamily="34" charset="0"/>
                    <a:cs typeface="Arial" panose="020B0604020202020204" pitchFamily="34" charset="0"/>
                  </a:rPr>
                  <a:t>resistance</a:t>
                </a:r>
                <a:endParaRPr lang="en-GB" dirty="0"/>
              </a:p>
            </p:txBody>
          </p:sp>
        </p:grpSp>
        <p:sp>
          <p:nvSpPr>
            <p:cNvPr id="13" name="TextBox 12">
              <a:extLst>
                <a:ext uri="{FF2B5EF4-FFF2-40B4-BE49-F238E27FC236}">
                  <a16:creationId xmlns:a16="http://schemas.microsoft.com/office/drawing/2014/main" id="{D8D3F151-94DC-95AC-2726-9334601EAB37}"/>
                </a:ext>
              </a:extLst>
            </p:cNvPr>
            <p:cNvSpPr txBox="1"/>
            <p:nvPr/>
          </p:nvSpPr>
          <p:spPr>
            <a:xfrm>
              <a:off x="7918450" y="5561942"/>
              <a:ext cx="4306888" cy="646331"/>
            </a:xfrm>
            <a:prstGeom prst="rect">
              <a:avLst/>
            </a:prstGeom>
            <a:noFill/>
          </p:spPr>
          <p:txBody>
            <a:bodyPr wrap="square">
              <a:spAutoFit/>
            </a:bodyPr>
            <a:lstStyle/>
            <a:p>
              <a:r>
                <a:rPr lang="en-US" sz="1800" dirty="0">
                  <a:latin typeface="Century Gothic" panose="020B0502020202020204" pitchFamily="34" charset="0"/>
                </a:rPr>
                <a:t>Contacts slide and operate in elastic deformation </a:t>
              </a:r>
              <a:endParaRPr lang="en-GB" dirty="0"/>
            </a:p>
          </p:txBody>
        </p:sp>
      </p:grpSp>
      <p:sp>
        <p:nvSpPr>
          <p:cNvPr id="17" name="Title 2">
            <a:extLst>
              <a:ext uri="{FF2B5EF4-FFF2-40B4-BE49-F238E27FC236}">
                <a16:creationId xmlns:a16="http://schemas.microsoft.com/office/drawing/2014/main" id="{D3E13CB6-991B-F261-1990-C02A2BA3C213}"/>
              </a:ext>
            </a:extLst>
          </p:cNvPr>
          <p:cNvSpPr>
            <a:spLocks noGrp="1"/>
          </p:cNvSpPr>
          <p:nvPr>
            <p:ph type="title"/>
          </p:nvPr>
        </p:nvSpPr>
        <p:spPr>
          <a:xfrm>
            <a:off x="216000" y="154800"/>
            <a:ext cx="11764800" cy="565200"/>
          </a:xfrm>
        </p:spPr>
        <p:txBody>
          <a:bodyPr/>
          <a:lstStyle/>
          <a:p>
            <a:r>
              <a:rPr lang="es-ES" dirty="0"/>
              <a:t>HYPERBITS: S-FECT</a:t>
            </a:r>
            <a:endParaRPr lang="en-GB" dirty="0"/>
          </a:p>
        </p:txBody>
      </p:sp>
    </p:spTree>
    <p:extLst>
      <p:ext uri="{BB962C8B-B14F-4D97-AF65-F5344CB8AC3E}">
        <p14:creationId xmlns:p14="http://schemas.microsoft.com/office/powerpoint/2010/main" val="131785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84A8E-0F56-91DA-A0B8-BFFA128009F1}"/>
              </a:ext>
            </a:extLst>
          </p:cNvPr>
          <p:cNvSpPr>
            <a:spLocks noGrp="1"/>
          </p:cNvSpPr>
          <p:nvPr>
            <p:ph type="title"/>
          </p:nvPr>
        </p:nvSpPr>
        <p:spPr/>
        <p:txBody>
          <a:bodyPr/>
          <a:lstStyle/>
          <a:p>
            <a:endParaRPr lang="en-GB"/>
          </a:p>
        </p:txBody>
      </p:sp>
      <p:grpSp>
        <p:nvGrpSpPr>
          <p:cNvPr id="9" name="Group 8">
            <a:extLst>
              <a:ext uri="{FF2B5EF4-FFF2-40B4-BE49-F238E27FC236}">
                <a16:creationId xmlns:a16="http://schemas.microsoft.com/office/drawing/2014/main" id="{BE5A899F-C952-F618-D5B1-81E761469DD3}"/>
              </a:ext>
            </a:extLst>
          </p:cNvPr>
          <p:cNvGrpSpPr/>
          <p:nvPr/>
        </p:nvGrpSpPr>
        <p:grpSpPr>
          <a:xfrm>
            <a:off x="2352104" y="1033462"/>
            <a:ext cx="7628420" cy="6107333"/>
            <a:chOff x="148918" y="0"/>
            <a:chExt cx="11889244" cy="8892373"/>
          </a:xfrm>
        </p:grpSpPr>
        <p:pic>
          <p:nvPicPr>
            <p:cNvPr id="10" name="Picture 9">
              <a:extLst>
                <a:ext uri="{FF2B5EF4-FFF2-40B4-BE49-F238E27FC236}">
                  <a16:creationId xmlns:a16="http://schemas.microsoft.com/office/drawing/2014/main" id="{D2D6C588-F1D3-6486-2AA9-87E32554CE2D}"/>
                </a:ext>
              </a:extLst>
            </p:cNvPr>
            <p:cNvPicPr>
              <a:picLocks noChangeAspect="1"/>
            </p:cNvPicPr>
            <p:nvPr/>
          </p:nvPicPr>
          <p:blipFill>
            <a:blip r:embed="rId2"/>
            <a:stretch>
              <a:fillRect/>
            </a:stretch>
          </p:blipFill>
          <p:spPr>
            <a:xfrm rot="16200000">
              <a:off x="-2428201" y="2577119"/>
              <a:ext cx="6858000" cy="1703762"/>
            </a:xfrm>
            <a:prstGeom prst="rect">
              <a:avLst/>
            </a:prstGeom>
          </p:spPr>
        </p:pic>
        <p:sp>
          <p:nvSpPr>
            <p:cNvPr id="11" name="TextBox 10">
              <a:extLst>
                <a:ext uri="{FF2B5EF4-FFF2-40B4-BE49-F238E27FC236}">
                  <a16:creationId xmlns:a16="http://schemas.microsoft.com/office/drawing/2014/main" id="{653D66E6-CFBD-5812-6614-2005BC2F6F33}"/>
                </a:ext>
              </a:extLst>
            </p:cNvPr>
            <p:cNvSpPr txBox="1"/>
            <p:nvPr/>
          </p:nvSpPr>
          <p:spPr>
            <a:xfrm>
              <a:off x="8924712" y="243511"/>
              <a:ext cx="3113450" cy="6049722"/>
            </a:xfrm>
            <a:prstGeom prst="rect">
              <a:avLst/>
            </a:prstGeom>
            <a:noFill/>
          </p:spPr>
          <p:txBody>
            <a:bodyPr wrap="none" rtlCol="0">
              <a:spAutoFit/>
            </a:bodyPr>
            <a:lstStyle/>
            <a:p>
              <a:r>
                <a:rPr lang="en-US" sz="3600" dirty="0">
                  <a:solidFill>
                    <a:srgbClr val="2C3BDB"/>
                  </a:solidFill>
                  <a:latin typeface="Century Gothic" panose="020B0502020202020204" pitchFamily="34" charset="0"/>
                </a:rPr>
                <a:t>S-FECT</a:t>
              </a:r>
              <a:r>
                <a:rPr lang="en-US" sz="3600" dirty="0">
                  <a:latin typeface="Century Gothic" panose="020B0502020202020204" pitchFamily="34" charset="0"/>
                </a:rPr>
                <a:t>  </a:t>
              </a:r>
            </a:p>
            <a:p>
              <a:r>
                <a:rPr lang="en-US" sz="2000" b="1" dirty="0">
                  <a:latin typeface="Century Gothic" panose="020B0502020202020204" pitchFamily="34" charset="0"/>
                </a:rPr>
                <a:t>Technology</a:t>
              </a:r>
            </a:p>
            <a:p>
              <a:endParaRPr lang="en-US" sz="1200" b="1" dirty="0">
                <a:latin typeface="Century Gothic" panose="020B0502020202020204" pitchFamily="34" charset="0"/>
                <a:cs typeface="Arial" panose="020B0604020202020204" pitchFamily="34" charset="0"/>
              </a:endParaRPr>
            </a:p>
            <a:p>
              <a:r>
                <a:rPr lang="en-US" sz="1600" b="1" dirty="0">
                  <a:solidFill>
                    <a:srgbClr val="FF0000"/>
                  </a:solidFill>
                  <a:latin typeface="Century Gothic" panose="020B0502020202020204" pitchFamily="34" charset="0"/>
                  <a:cs typeface="Arial" panose="020B0604020202020204" pitchFamily="34" charset="0"/>
                </a:rPr>
                <a:t>Similar </a:t>
              </a:r>
            </a:p>
            <a:p>
              <a:r>
                <a:rPr lang="en-US" sz="1600" b="1" dirty="0">
                  <a:solidFill>
                    <a:srgbClr val="FF0000"/>
                  </a:solidFill>
                  <a:latin typeface="Century Gothic" panose="020B0502020202020204" pitchFamily="34" charset="0"/>
                  <a:cs typeface="Arial" panose="020B0604020202020204" pitchFamily="34" charset="0"/>
                </a:rPr>
                <a:t>mechanism</a:t>
              </a:r>
            </a:p>
            <a:p>
              <a:r>
                <a:rPr lang="en-US" sz="1600" b="1" dirty="0">
                  <a:solidFill>
                    <a:srgbClr val="FF0000"/>
                  </a:solidFill>
                  <a:latin typeface="Century Gothic" panose="020B0502020202020204" pitchFamily="34" charset="0"/>
                  <a:cs typeface="Arial" panose="020B0604020202020204" pitchFamily="34" charset="0"/>
                </a:rPr>
                <a:t>of operation BUT…</a:t>
              </a:r>
            </a:p>
            <a:p>
              <a:endParaRPr lang="en-US" sz="1200" b="1" dirty="0">
                <a:solidFill>
                  <a:srgbClr val="FF0000"/>
                </a:solidFill>
                <a:latin typeface="Century Gothic" panose="020B0502020202020204" pitchFamily="34" charset="0"/>
                <a:cs typeface="Arial" panose="020B0604020202020204" pitchFamily="34" charset="0"/>
              </a:endParaRPr>
            </a:p>
            <a:p>
              <a:r>
                <a:rPr lang="en-US" sz="1400" b="1" dirty="0">
                  <a:latin typeface="Century Gothic" panose="020B0502020202020204" pitchFamily="34" charset="0"/>
                  <a:cs typeface="Arial" panose="020B0604020202020204" pitchFamily="34" charset="0"/>
                </a:rPr>
                <a:t>&lt; Higher </a:t>
              </a:r>
            </a:p>
            <a:p>
              <a:r>
                <a:rPr lang="en-US" sz="1400" b="1" dirty="0">
                  <a:latin typeface="Century Gothic" panose="020B0502020202020204" pitchFamily="34" charset="0"/>
                  <a:cs typeface="Arial" panose="020B0604020202020204" pitchFamily="34" charset="0"/>
                </a:rPr>
                <a:t>normal </a:t>
              </a:r>
            </a:p>
            <a:p>
              <a:r>
                <a:rPr lang="en-US" sz="1400" b="1" dirty="0">
                  <a:latin typeface="Century Gothic" panose="020B0502020202020204" pitchFamily="34" charset="0"/>
                  <a:cs typeface="Arial" panose="020B0604020202020204" pitchFamily="34" charset="0"/>
                </a:rPr>
                <a:t>Force</a:t>
              </a:r>
            </a:p>
            <a:p>
              <a:r>
                <a:rPr lang="en-US" sz="1400" b="1" dirty="0">
                  <a:solidFill>
                    <a:srgbClr val="FF0000"/>
                  </a:solidFill>
                  <a:latin typeface="Century Gothic" panose="020B0502020202020204" pitchFamily="34" charset="0"/>
                  <a:cs typeface="Arial" panose="020B0604020202020204" pitchFamily="34" charset="0"/>
                </a:rPr>
                <a:t>and</a:t>
              </a:r>
              <a:endParaRPr lang="en-US" sz="1400" b="1" dirty="0">
                <a:latin typeface="Century Gothic" panose="020B0502020202020204" pitchFamily="34" charset="0"/>
                <a:cs typeface="Arial" panose="020B0604020202020204" pitchFamily="34" charset="0"/>
              </a:endParaRPr>
            </a:p>
            <a:p>
              <a:r>
                <a:rPr lang="en-US" sz="1400" b="1" dirty="0">
                  <a:latin typeface="Century Gothic" panose="020B0502020202020204" pitchFamily="34" charset="0"/>
                  <a:cs typeface="Arial" panose="020B0604020202020204" pitchFamily="34" charset="0"/>
                </a:rPr>
                <a:t>&gt; Lower </a:t>
              </a:r>
            </a:p>
            <a:p>
              <a:r>
                <a:rPr lang="en-US" sz="1400" b="1" dirty="0">
                  <a:latin typeface="Century Gothic" panose="020B0502020202020204" pitchFamily="34" charset="0"/>
                  <a:cs typeface="Arial" panose="020B0604020202020204" pitchFamily="34" charset="0"/>
                </a:rPr>
                <a:t>resistance</a:t>
              </a:r>
            </a:p>
            <a:p>
              <a:endParaRPr lang="en-US" sz="1400" b="1" dirty="0">
                <a:latin typeface="Century Gothic" panose="020B0502020202020204" pitchFamily="34" charset="0"/>
                <a:cs typeface="Arial" panose="020B0604020202020204" pitchFamily="34" charset="0"/>
              </a:endParaRPr>
            </a:p>
            <a:p>
              <a:r>
                <a:rPr lang="en-US" sz="1600" b="1" dirty="0">
                  <a:latin typeface="Century Gothic" panose="020B0502020202020204" pitchFamily="34" charset="0"/>
                  <a:cs typeface="Arial" panose="020B0604020202020204" pitchFamily="34" charset="0"/>
                </a:rPr>
                <a:t>Connects </a:t>
              </a:r>
            </a:p>
            <a:p>
              <a:r>
                <a:rPr lang="en-US" sz="1600" b="1" dirty="0">
                  <a:latin typeface="Century Gothic" panose="020B0502020202020204" pitchFamily="34" charset="0"/>
                  <a:cs typeface="Arial" panose="020B0604020202020204" pitchFamily="34" charset="0"/>
                </a:rPr>
                <a:t>directly to PC</a:t>
              </a:r>
              <a:r>
                <a:rPr lang="en-US" sz="2400" b="1" dirty="0">
                  <a:latin typeface="Century Gothic" panose="020B0502020202020204" pitchFamily="34" charset="0"/>
                  <a:cs typeface="Arial" panose="020B0604020202020204" pitchFamily="34" charset="0"/>
                </a:rPr>
                <a:t>B</a:t>
              </a:r>
              <a:endParaRPr lang="en-US" sz="24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450C461-3DD2-7D88-BBC5-553FFCBE4E3A}"/>
                </a:ext>
              </a:extLst>
            </p:cNvPr>
            <p:cNvSpPr txBox="1"/>
            <p:nvPr/>
          </p:nvSpPr>
          <p:spPr>
            <a:xfrm>
              <a:off x="2105340" y="243511"/>
              <a:ext cx="2774729" cy="8648862"/>
            </a:xfrm>
            <a:prstGeom prst="rect">
              <a:avLst/>
            </a:prstGeom>
            <a:noFill/>
          </p:spPr>
          <p:txBody>
            <a:bodyPr wrap="square" rtlCol="0">
              <a:spAutoFit/>
            </a:bodyPr>
            <a:lstStyle/>
            <a:p>
              <a:r>
                <a:rPr lang="en-US" sz="2400" dirty="0">
                  <a:solidFill>
                    <a:srgbClr val="2C3BDB"/>
                  </a:solidFill>
                  <a:latin typeface="Century Gothic" panose="020B0502020202020204" pitchFamily="34" charset="0"/>
                </a:rPr>
                <a:t>External</a:t>
              </a:r>
            </a:p>
            <a:p>
              <a:r>
                <a:rPr lang="en-US" sz="2400" dirty="0">
                  <a:solidFill>
                    <a:srgbClr val="2C3BDB"/>
                  </a:solidFill>
                  <a:latin typeface="Century Gothic" panose="020B0502020202020204" pitchFamily="34" charset="0"/>
                </a:rPr>
                <a:t>Pressure </a:t>
              </a:r>
            </a:p>
            <a:p>
              <a:r>
                <a:rPr lang="en-US" sz="2400" dirty="0">
                  <a:solidFill>
                    <a:srgbClr val="2C3BDB"/>
                  </a:solidFill>
                  <a:latin typeface="Century Gothic" panose="020B0502020202020204" pitchFamily="34" charset="0"/>
                </a:rPr>
                <a:t>Element</a:t>
              </a:r>
              <a:endParaRPr lang="en-US" sz="2400" dirty="0">
                <a:latin typeface="Century Gothic" panose="020B0502020202020204" pitchFamily="34" charset="0"/>
              </a:endParaRPr>
            </a:p>
            <a:p>
              <a:r>
                <a:rPr lang="en-US" sz="1400" b="1" dirty="0">
                  <a:latin typeface="Century Gothic" panose="020B0502020202020204" pitchFamily="34" charset="0"/>
                </a:rPr>
                <a:t>Technology</a:t>
              </a:r>
            </a:p>
            <a:p>
              <a:endParaRPr lang="en-US" sz="3200" b="1" dirty="0">
                <a:latin typeface="Century Gothic" panose="020B0502020202020204" pitchFamily="34" charset="0"/>
                <a:cs typeface="Arial" panose="020B0604020202020204" pitchFamily="34" charset="0"/>
              </a:endParaRPr>
            </a:p>
            <a:p>
              <a:r>
                <a:rPr lang="en-US" sz="3200" b="1" dirty="0">
                  <a:solidFill>
                    <a:srgbClr val="FF0000"/>
                  </a:solidFill>
                  <a:latin typeface="Century Gothic" panose="020B0502020202020204" pitchFamily="34" charset="0"/>
                  <a:cs typeface="Arial" panose="020B0604020202020204" pitchFamily="34" charset="0"/>
                </a:rPr>
                <a:t>Already </a:t>
              </a:r>
            </a:p>
            <a:p>
              <a:r>
                <a:rPr lang="en-US" sz="2400" b="1" dirty="0">
                  <a:solidFill>
                    <a:srgbClr val="FF0000"/>
                  </a:solidFill>
                  <a:latin typeface="Century Gothic" panose="020B0502020202020204" pitchFamily="34" charset="0"/>
                  <a:cs typeface="Arial" panose="020B0604020202020204" pitchFamily="34" charset="0"/>
                </a:rPr>
                <a:t>qualified to</a:t>
              </a:r>
            </a:p>
            <a:p>
              <a:endParaRPr lang="en-US" sz="2400" b="1" dirty="0">
                <a:solidFill>
                  <a:srgbClr val="FF0000"/>
                </a:solidFill>
                <a:latin typeface="Century Gothic" panose="020B0502020202020204" pitchFamily="34" charset="0"/>
                <a:cs typeface="Arial" panose="020B0604020202020204" pitchFamily="34" charset="0"/>
              </a:endParaRPr>
            </a:p>
            <a:p>
              <a:r>
                <a:rPr lang="en-US" sz="2400" b="1" dirty="0">
                  <a:latin typeface="Century Gothic" panose="020B0502020202020204" pitchFamily="34" charset="0"/>
                  <a:cs typeface="Arial" panose="020B0604020202020204" pitchFamily="34" charset="0"/>
                </a:rPr>
                <a:t>Mil - 39029</a:t>
              </a:r>
            </a:p>
            <a:p>
              <a:r>
                <a:rPr lang="en-US" sz="2400" b="1" dirty="0">
                  <a:latin typeface="Century Gothic" panose="020B0502020202020204" pitchFamily="34" charset="0"/>
                  <a:cs typeface="Arial" panose="020B0604020202020204" pitchFamily="34" charset="0"/>
                </a:rPr>
                <a:t>GSFC-311</a:t>
              </a:r>
            </a:p>
            <a:p>
              <a:r>
                <a:rPr lang="en-US" sz="2400" b="1" dirty="0">
                  <a:latin typeface="Century Gothic" panose="020B0502020202020204" pitchFamily="34" charset="0"/>
                  <a:cs typeface="Arial" panose="020B0604020202020204" pitchFamily="34" charset="0"/>
                </a:rPr>
                <a:t>ESCC-3401</a:t>
              </a:r>
            </a:p>
            <a:p>
              <a:endParaRPr lang="en-US" sz="48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53548CB-230D-398A-3228-5A17AA8957AB}"/>
                </a:ext>
              </a:extLst>
            </p:cNvPr>
            <p:cNvPicPr>
              <a:picLocks noChangeAspect="1"/>
            </p:cNvPicPr>
            <p:nvPr/>
          </p:nvPicPr>
          <p:blipFill>
            <a:blip r:embed="rId3"/>
            <a:stretch>
              <a:fillRect/>
            </a:stretch>
          </p:blipFill>
          <p:spPr>
            <a:xfrm>
              <a:off x="5786898" y="7871"/>
              <a:ext cx="2885153" cy="6850129"/>
            </a:xfrm>
            <a:prstGeom prst="rect">
              <a:avLst/>
            </a:prstGeom>
          </p:spPr>
        </p:pic>
      </p:grpSp>
    </p:spTree>
    <p:extLst>
      <p:ext uri="{BB962C8B-B14F-4D97-AF65-F5344CB8AC3E}">
        <p14:creationId xmlns:p14="http://schemas.microsoft.com/office/powerpoint/2010/main" val="1377581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04B0D-A9FF-802B-E012-A09EE580FECF}"/>
              </a:ext>
            </a:extLst>
          </p:cNvPr>
          <p:cNvSpPr>
            <a:spLocks noGrp="1"/>
          </p:cNvSpPr>
          <p:nvPr>
            <p:ph type="title"/>
          </p:nvPr>
        </p:nvSpPr>
        <p:spPr/>
        <p:txBody>
          <a:bodyPr/>
          <a:lstStyle/>
          <a:p>
            <a:r>
              <a:rPr lang="es-ES" dirty="0"/>
              <a:t>HYPERBITS: ADVANTAGES (I)</a:t>
            </a:r>
            <a:endParaRPr lang="en-GB" dirty="0"/>
          </a:p>
        </p:txBody>
      </p:sp>
      <p:grpSp>
        <p:nvGrpSpPr>
          <p:cNvPr id="9" name="Group 8">
            <a:extLst>
              <a:ext uri="{FF2B5EF4-FFF2-40B4-BE49-F238E27FC236}">
                <a16:creationId xmlns:a16="http://schemas.microsoft.com/office/drawing/2014/main" id="{55B79399-6B8B-ACF8-7875-0A4FDED6C20A}"/>
              </a:ext>
            </a:extLst>
          </p:cNvPr>
          <p:cNvGrpSpPr/>
          <p:nvPr/>
        </p:nvGrpSpPr>
        <p:grpSpPr>
          <a:xfrm>
            <a:off x="423863" y="1054050"/>
            <a:ext cx="10577513" cy="5008639"/>
            <a:chOff x="66082" y="71499"/>
            <a:chExt cx="11695622" cy="6383829"/>
          </a:xfrm>
        </p:grpSpPr>
        <p:pic>
          <p:nvPicPr>
            <p:cNvPr id="10" name="Picture 9">
              <a:extLst>
                <a:ext uri="{FF2B5EF4-FFF2-40B4-BE49-F238E27FC236}">
                  <a16:creationId xmlns:a16="http://schemas.microsoft.com/office/drawing/2014/main" id="{784A8C8F-5F17-9445-2E0B-E6BC11CF9F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0" y="1397851"/>
              <a:ext cx="5665704" cy="2936403"/>
            </a:xfrm>
            <a:prstGeom prst="rect">
              <a:avLst/>
            </a:prstGeom>
          </p:spPr>
        </p:pic>
        <p:grpSp>
          <p:nvGrpSpPr>
            <p:cNvPr id="11" name="Group 10">
              <a:extLst>
                <a:ext uri="{FF2B5EF4-FFF2-40B4-BE49-F238E27FC236}">
                  <a16:creationId xmlns:a16="http://schemas.microsoft.com/office/drawing/2014/main" id="{639E4CB5-F9EA-1189-F6DE-2272AA8E4940}"/>
                </a:ext>
              </a:extLst>
            </p:cNvPr>
            <p:cNvGrpSpPr/>
            <p:nvPr/>
          </p:nvGrpSpPr>
          <p:grpSpPr>
            <a:xfrm>
              <a:off x="1154901" y="779944"/>
              <a:ext cx="9216889" cy="5675384"/>
              <a:chOff x="1105818" y="540221"/>
              <a:chExt cx="9216889" cy="5675384"/>
            </a:xfrm>
          </p:grpSpPr>
          <p:grpSp>
            <p:nvGrpSpPr>
              <p:cNvPr id="22" name="Group 21">
                <a:extLst>
                  <a:ext uri="{FF2B5EF4-FFF2-40B4-BE49-F238E27FC236}">
                    <a16:creationId xmlns:a16="http://schemas.microsoft.com/office/drawing/2014/main" id="{4611516A-949D-0C01-EB3F-2BC2DC11722F}"/>
                  </a:ext>
                </a:extLst>
              </p:cNvPr>
              <p:cNvGrpSpPr/>
              <p:nvPr/>
            </p:nvGrpSpPr>
            <p:grpSpPr>
              <a:xfrm>
                <a:off x="1187184" y="1642784"/>
                <a:ext cx="9135523" cy="4572821"/>
                <a:chOff x="1198922" y="1625851"/>
                <a:chExt cx="9135523" cy="4572821"/>
              </a:xfrm>
            </p:grpSpPr>
            <p:pic>
              <p:nvPicPr>
                <p:cNvPr id="24" name="Picture 23">
                  <a:extLst>
                    <a:ext uri="{FF2B5EF4-FFF2-40B4-BE49-F238E27FC236}">
                      <a16:creationId xmlns:a16="http://schemas.microsoft.com/office/drawing/2014/main" id="{59D20D4D-577C-2F87-0CE0-7CCC254BF0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8922" y="1625851"/>
                  <a:ext cx="4695568" cy="2218632"/>
                </a:xfrm>
                <a:prstGeom prst="rect">
                  <a:avLst/>
                </a:prstGeom>
              </p:spPr>
            </p:pic>
            <p:sp>
              <p:nvSpPr>
                <p:cNvPr id="25" name="TextBox 24">
                  <a:extLst>
                    <a:ext uri="{FF2B5EF4-FFF2-40B4-BE49-F238E27FC236}">
                      <a16:creationId xmlns:a16="http://schemas.microsoft.com/office/drawing/2014/main" id="{53A02B92-9F25-654B-A2FC-F54F342BF30D}"/>
                    </a:ext>
                  </a:extLst>
                </p:cNvPr>
                <p:cNvSpPr txBox="1"/>
                <p:nvPr/>
              </p:nvSpPr>
              <p:spPr>
                <a:xfrm>
                  <a:off x="6016898" y="3982285"/>
                  <a:ext cx="4317547" cy="2216387"/>
                </a:xfrm>
                <a:prstGeom prst="rect">
                  <a:avLst/>
                </a:prstGeom>
                <a:noFill/>
              </p:spPr>
              <p:txBody>
                <a:bodyPr wrap="none" rtlCol="0">
                  <a:spAutoFit/>
                </a:bodyPr>
                <a:lstStyle/>
                <a:p>
                  <a:r>
                    <a:rPr lang="en-FR" sz="2400" dirty="0">
                      <a:solidFill>
                        <a:srgbClr val="92D050"/>
                      </a:solidFill>
                      <a:latin typeface="Avenir Next" panose="020B0503020202020204" pitchFamily="34" charset="0"/>
                    </a:rPr>
                    <a:t>NO Deformation of contacts +</a:t>
                  </a:r>
                </a:p>
                <a:p>
                  <a:r>
                    <a:rPr lang="en-FR" sz="2400" dirty="0">
                      <a:solidFill>
                        <a:srgbClr val="92D050"/>
                      </a:solidFill>
                      <a:latin typeface="Avenir Next" panose="020B0503020202020204" pitchFamily="34" charset="0"/>
                    </a:rPr>
                    <a:t>NO Damage to PCB </a:t>
                  </a:r>
                  <a:r>
                    <a:rPr lang="en-US" sz="2400" dirty="0">
                      <a:solidFill>
                        <a:srgbClr val="92D050"/>
                      </a:solidFill>
                      <a:latin typeface="Avenir Next" panose="020B0503020202020204" pitchFamily="34" charset="0"/>
                    </a:rPr>
                    <a:t>=</a:t>
                  </a:r>
                  <a:endParaRPr lang="en-FR" sz="2400" dirty="0">
                    <a:solidFill>
                      <a:srgbClr val="92D050"/>
                    </a:solidFill>
                    <a:latin typeface="Avenir Next" panose="020B0503020202020204" pitchFamily="34" charset="0"/>
                  </a:endParaRPr>
                </a:p>
                <a:p>
                  <a:endParaRPr lang="en-FR" sz="1100" dirty="0">
                    <a:solidFill>
                      <a:srgbClr val="92D050"/>
                    </a:solidFill>
                    <a:latin typeface="Avenir Next" panose="020B0503020202020204" pitchFamily="34" charset="0"/>
                  </a:endParaRPr>
                </a:p>
                <a:p>
                  <a:pPr marL="342900" indent="-342900">
                    <a:buFont typeface="Arial" panose="020B0604020202020204" pitchFamily="34" charset="0"/>
                    <a:buChar char="•"/>
                  </a:pPr>
                  <a:r>
                    <a:rPr lang="en-FR" sz="2400" dirty="0">
                      <a:solidFill>
                        <a:srgbClr val="92D050"/>
                      </a:solidFill>
                      <a:latin typeface="Avenir Next" panose="020B0503020202020204" pitchFamily="34" charset="0"/>
                    </a:rPr>
                    <a:t>Reusable PCB +</a:t>
                  </a:r>
                </a:p>
                <a:p>
                  <a:pPr marL="342900" indent="-342900">
                    <a:buFont typeface="Arial" panose="020B0604020202020204" pitchFamily="34" charset="0"/>
                    <a:buChar char="•"/>
                  </a:pPr>
                  <a:r>
                    <a:rPr lang="en-FR" sz="2400" dirty="0">
                      <a:solidFill>
                        <a:srgbClr val="92D050"/>
                      </a:solidFill>
                      <a:latin typeface="Avenir Next" panose="020B0503020202020204" pitchFamily="34" charset="0"/>
                    </a:rPr>
                    <a:t>Reusable Connector</a:t>
                  </a:r>
                </a:p>
              </p:txBody>
            </p:sp>
          </p:grpSp>
          <p:sp>
            <p:nvSpPr>
              <p:cNvPr id="23" name="TextBox 22">
                <a:extLst>
                  <a:ext uri="{FF2B5EF4-FFF2-40B4-BE49-F238E27FC236}">
                    <a16:creationId xmlns:a16="http://schemas.microsoft.com/office/drawing/2014/main" id="{5830CCD8-677E-E749-DCD9-813458FA4303}"/>
                  </a:ext>
                </a:extLst>
              </p:cNvPr>
              <p:cNvSpPr txBox="1"/>
              <p:nvPr/>
            </p:nvSpPr>
            <p:spPr>
              <a:xfrm>
                <a:off x="1105818" y="540221"/>
                <a:ext cx="2033377" cy="954107"/>
              </a:xfrm>
              <a:prstGeom prst="rect">
                <a:avLst/>
              </a:prstGeom>
              <a:noFill/>
            </p:spPr>
            <p:txBody>
              <a:bodyPr wrap="none" rtlCol="0">
                <a:spAutoFit/>
              </a:bodyPr>
              <a:lstStyle/>
              <a:p>
                <a:r>
                  <a:rPr lang="en-FR" sz="2800" b="1" dirty="0"/>
                  <a:t>S-FECT™ </a:t>
                </a:r>
              </a:p>
              <a:p>
                <a:r>
                  <a:rPr lang="en-FR" sz="2800" b="1" dirty="0"/>
                  <a:t>Technology</a:t>
                </a:r>
              </a:p>
            </p:txBody>
          </p:sp>
        </p:grpSp>
        <p:cxnSp>
          <p:nvCxnSpPr>
            <p:cNvPr id="12" name="Straight Connector 11">
              <a:extLst>
                <a:ext uri="{FF2B5EF4-FFF2-40B4-BE49-F238E27FC236}">
                  <a16:creationId xmlns:a16="http://schemas.microsoft.com/office/drawing/2014/main" id="{B7BAB15B-1985-FA75-34C4-F00DE225967A}"/>
                </a:ext>
              </a:extLst>
            </p:cNvPr>
            <p:cNvCxnSpPr/>
            <p:nvPr/>
          </p:nvCxnSpPr>
          <p:spPr>
            <a:xfrm>
              <a:off x="6180789" y="5312953"/>
              <a:ext cx="4191000"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Frame 12">
              <a:extLst>
                <a:ext uri="{FF2B5EF4-FFF2-40B4-BE49-F238E27FC236}">
                  <a16:creationId xmlns:a16="http://schemas.microsoft.com/office/drawing/2014/main" id="{06F96B4A-3ACF-0081-B698-F8820D9477AF}"/>
                </a:ext>
              </a:extLst>
            </p:cNvPr>
            <p:cNvSpPr/>
            <p:nvPr/>
          </p:nvSpPr>
          <p:spPr>
            <a:xfrm>
              <a:off x="6096000" y="3653290"/>
              <a:ext cx="5665704" cy="585650"/>
            </a:xfrm>
            <a:prstGeom prst="fram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grpSp>
          <p:nvGrpSpPr>
            <p:cNvPr id="14" name="Group 13">
              <a:extLst>
                <a:ext uri="{FF2B5EF4-FFF2-40B4-BE49-F238E27FC236}">
                  <a16:creationId xmlns:a16="http://schemas.microsoft.com/office/drawing/2014/main" id="{F0FF64C0-00CD-0674-B397-67EE300F110F}"/>
                </a:ext>
              </a:extLst>
            </p:cNvPr>
            <p:cNvGrpSpPr/>
            <p:nvPr/>
          </p:nvGrpSpPr>
          <p:grpSpPr>
            <a:xfrm>
              <a:off x="5880719" y="841498"/>
              <a:ext cx="4822039" cy="830997"/>
              <a:chOff x="4897528" y="1044594"/>
              <a:chExt cx="4822039" cy="830997"/>
            </a:xfrm>
          </p:grpSpPr>
          <p:sp>
            <p:nvSpPr>
              <p:cNvPr id="20" name="TextBox 19">
                <a:extLst>
                  <a:ext uri="{FF2B5EF4-FFF2-40B4-BE49-F238E27FC236}">
                    <a16:creationId xmlns:a16="http://schemas.microsoft.com/office/drawing/2014/main" id="{DBA89830-E55D-4BDB-8B71-8E9F4552F35A}"/>
                  </a:ext>
                </a:extLst>
              </p:cNvPr>
              <p:cNvSpPr txBox="1"/>
              <p:nvPr/>
            </p:nvSpPr>
            <p:spPr>
              <a:xfrm>
                <a:off x="6453929" y="1044594"/>
                <a:ext cx="3265638" cy="830997"/>
              </a:xfrm>
              <a:prstGeom prst="rect">
                <a:avLst/>
              </a:prstGeom>
              <a:noFill/>
            </p:spPr>
            <p:txBody>
              <a:bodyPr wrap="none" rtlCol="0">
                <a:spAutoFit/>
              </a:bodyPr>
              <a:lstStyle/>
              <a:p>
                <a:pPr marL="342900" indent="-342900">
                  <a:buFont typeface="Wingdings" pitchFamily="2" charset="2"/>
                  <a:buChar char="§"/>
                </a:pPr>
                <a:r>
                  <a:rPr lang="en-CA" sz="2400" b="1" dirty="0">
                    <a:latin typeface="Avenir Next" panose="020B0503020202020204" pitchFamily="34" charset="0"/>
                  </a:rPr>
                  <a:t>reduced cost</a:t>
                </a:r>
              </a:p>
              <a:p>
                <a:pPr marL="342900" indent="-342900">
                  <a:buFont typeface="Wingdings" pitchFamily="2" charset="2"/>
                  <a:buChar char="§"/>
                </a:pPr>
                <a:r>
                  <a:rPr lang="en-CA" sz="2400" b="1" dirty="0">
                    <a:latin typeface="Avenir Next" panose="020B0503020202020204" pitchFamily="34" charset="0"/>
                  </a:rPr>
                  <a:t>simple installation</a:t>
                </a:r>
              </a:p>
            </p:txBody>
          </p:sp>
          <p:sp>
            <p:nvSpPr>
              <p:cNvPr id="21" name="TextBox 20">
                <a:extLst>
                  <a:ext uri="{FF2B5EF4-FFF2-40B4-BE49-F238E27FC236}">
                    <a16:creationId xmlns:a16="http://schemas.microsoft.com/office/drawing/2014/main" id="{1B3DEAAE-272C-EC5C-15B8-F54146DF7B1B}"/>
                  </a:ext>
                </a:extLst>
              </p:cNvPr>
              <p:cNvSpPr txBox="1"/>
              <p:nvPr/>
            </p:nvSpPr>
            <p:spPr>
              <a:xfrm>
                <a:off x="4897528" y="1048196"/>
                <a:ext cx="1236574" cy="823789"/>
              </a:xfrm>
              <a:prstGeom prst="rect">
                <a:avLst/>
              </a:prstGeom>
              <a:noFill/>
            </p:spPr>
            <p:txBody>
              <a:bodyPr wrap="square" rtlCol="0">
                <a:spAutoFit/>
              </a:bodyPr>
              <a:lstStyle/>
              <a:p>
                <a:pPr algn="ctr"/>
                <a:r>
                  <a:rPr lang="en-CA" sz="1200" b="1" dirty="0">
                    <a:solidFill>
                      <a:srgbClr val="1032C2"/>
                    </a:solidFill>
                  </a:rPr>
                  <a:t>1-part connector system</a:t>
                </a:r>
              </a:p>
            </p:txBody>
          </p:sp>
        </p:grpSp>
        <p:grpSp>
          <p:nvGrpSpPr>
            <p:cNvPr id="15" name="Group 14">
              <a:extLst>
                <a:ext uri="{FF2B5EF4-FFF2-40B4-BE49-F238E27FC236}">
                  <a16:creationId xmlns:a16="http://schemas.microsoft.com/office/drawing/2014/main" id="{1E292EED-159E-D210-84B9-5AB63C679E76}"/>
                </a:ext>
              </a:extLst>
            </p:cNvPr>
            <p:cNvGrpSpPr/>
            <p:nvPr/>
          </p:nvGrpSpPr>
          <p:grpSpPr>
            <a:xfrm>
              <a:off x="66082" y="71499"/>
              <a:ext cx="5221535" cy="629443"/>
              <a:chOff x="66082" y="71499"/>
              <a:chExt cx="5221535" cy="629443"/>
            </a:xfrm>
          </p:grpSpPr>
          <p:sp>
            <p:nvSpPr>
              <p:cNvPr id="18" name="Rectangle 17">
                <a:extLst>
                  <a:ext uri="{FF2B5EF4-FFF2-40B4-BE49-F238E27FC236}">
                    <a16:creationId xmlns:a16="http://schemas.microsoft.com/office/drawing/2014/main" id="{35D3421F-759B-D317-5562-7010D266E1FF}"/>
                  </a:ext>
                </a:extLst>
              </p:cNvPr>
              <p:cNvSpPr/>
              <p:nvPr/>
            </p:nvSpPr>
            <p:spPr>
              <a:xfrm>
                <a:off x="66082" y="71499"/>
                <a:ext cx="5221535" cy="6294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F3B60B-3780-CF76-4F24-B998658E6040}"/>
                  </a:ext>
                </a:extLst>
              </p:cNvPr>
              <p:cNvSpPr txBox="1"/>
              <p:nvPr/>
            </p:nvSpPr>
            <p:spPr>
              <a:xfrm>
                <a:off x="671109" y="121461"/>
                <a:ext cx="3898824" cy="523220"/>
              </a:xfrm>
              <a:prstGeom prst="rect">
                <a:avLst/>
              </a:prstGeom>
              <a:noFill/>
            </p:spPr>
            <p:txBody>
              <a:bodyPr wrap="none" rtlCol="0">
                <a:spAutoFit/>
              </a:bodyPr>
              <a:lstStyle/>
              <a:p>
                <a:r>
                  <a:rPr lang="en-US" sz="2800" b="1" dirty="0">
                    <a:solidFill>
                      <a:schemeClr val="bg1"/>
                    </a:solidFill>
                    <a:latin typeface="Century Gothic" panose="020B0502020202020204" pitchFamily="34" charset="0"/>
                  </a:rPr>
                  <a:t>Press-fit versus S-FECT</a:t>
                </a:r>
              </a:p>
            </p:txBody>
          </p:sp>
        </p:grpSp>
        <p:sp>
          <p:nvSpPr>
            <p:cNvPr id="16" name="Donut 6">
              <a:extLst>
                <a:ext uri="{FF2B5EF4-FFF2-40B4-BE49-F238E27FC236}">
                  <a16:creationId xmlns:a16="http://schemas.microsoft.com/office/drawing/2014/main" id="{0695C81A-451B-5D78-5229-EAE7AEF26F46}"/>
                </a:ext>
              </a:extLst>
            </p:cNvPr>
            <p:cNvSpPr/>
            <p:nvPr/>
          </p:nvSpPr>
          <p:spPr>
            <a:xfrm>
              <a:off x="5738086" y="401564"/>
              <a:ext cx="1631062" cy="1792803"/>
            </a:xfrm>
            <a:prstGeom prst="donut">
              <a:avLst>
                <a:gd name="adj" fmla="val 1025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7" name="Down Arrow 8">
              <a:extLst>
                <a:ext uri="{FF2B5EF4-FFF2-40B4-BE49-F238E27FC236}">
                  <a16:creationId xmlns:a16="http://schemas.microsoft.com/office/drawing/2014/main" id="{838F073A-2043-FF7D-9C2A-270660F8D351}"/>
                </a:ext>
              </a:extLst>
            </p:cNvPr>
            <p:cNvSpPr/>
            <p:nvPr/>
          </p:nvSpPr>
          <p:spPr>
            <a:xfrm rot="17730994">
              <a:off x="7924862" y="1052875"/>
              <a:ext cx="406502" cy="202554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996844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44264-2DF6-8658-63DF-9F26D30071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BA1B80-08BF-6877-E698-BCF9A0EACFFA}"/>
              </a:ext>
            </a:extLst>
          </p:cNvPr>
          <p:cNvSpPr>
            <a:spLocks noGrp="1"/>
          </p:cNvSpPr>
          <p:nvPr>
            <p:ph type="title"/>
          </p:nvPr>
        </p:nvSpPr>
        <p:spPr/>
        <p:txBody>
          <a:bodyPr/>
          <a:lstStyle/>
          <a:p>
            <a:r>
              <a:rPr lang="en-US" dirty="0"/>
              <a:t>Background and rationale</a:t>
            </a:r>
          </a:p>
        </p:txBody>
      </p:sp>
      <p:pic>
        <p:nvPicPr>
          <p:cNvPr id="4" name="Picture 3">
            <a:extLst>
              <a:ext uri="{FF2B5EF4-FFF2-40B4-BE49-F238E27FC236}">
                <a16:creationId xmlns:a16="http://schemas.microsoft.com/office/drawing/2014/main" id="{E4B1269E-769D-8750-67B6-F024A2848CFD}"/>
              </a:ext>
            </a:extLst>
          </p:cNvPr>
          <p:cNvPicPr>
            <a:picLocks noChangeAspect="1"/>
          </p:cNvPicPr>
          <p:nvPr/>
        </p:nvPicPr>
        <p:blipFill>
          <a:blip r:embed="rId2"/>
          <a:stretch>
            <a:fillRect/>
          </a:stretch>
        </p:blipFill>
        <p:spPr>
          <a:xfrm>
            <a:off x="6474325" y="886624"/>
            <a:ext cx="5556923" cy="2520000"/>
          </a:xfrm>
          <a:prstGeom prst="rect">
            <a:avLst/>
          </a:prstGeom>
        </p:spPr>
      </p:pic>
      <p:pic>
        <p:nvPicPr>
          <p:cNvPr id="5" name="Picture 4">
            <a:extLst>
              <a:ext uri="{FF2B5EF4-FFF2-40B4-BE49-F238E27FC236}">
                <a16:creationId xmlns:a16="http://schemas.microsoft.com/office/drawing/2014/main" id="{2B5E7234-DAC5-D1EC-1FE7-4F5685392EEE}"/>
              </a:ext>
            </a:extLst>
          </p:cNvPr>
          <p:cNvPicPr>
            <a:picLocks noChangeAspect="1"/>
          </p:cNvPicPr>
          <p:nvPr/>
        </p:nvPicPr>
        <p:blipFill>
          <a:blip r:embed="rId3"/>
          <a:stretch>
            <a:fillRect/>
          </a:stretch>
        </p:blipFill>
        <p:spPr>
          <a:xfrm>
            <a:off x="49357" y="886624"/>
            <a:ext cx="5701658" cy="2520000"/>
          </a:xfrm>
          <a:prstGeom prst="rect">
            <a:avLst/>
          </a:prstGeom>
        </p:spPr>
      </p:pic>
      <p:pic>
        <p:nvPicPr>
          <p:cNvPr id="6" name="Picture 5">
            <a:extLst>
              <a:ext uri="{FF2B5EF4-FFF2-40B4-BE49-F238E27FC236}">
                <a16:creationId xmlns:a16="http://schemas.microsoft.com/office/drawing/2014/main" id="{B9100645-4A93-2217-7B5C-89633C2CD54F}"/>
              </a:ext>
            </a:extLst>
          </p:cNvPr>
          <p:cNvPicPr>
            <a:picLocks noChangeAspect="1"/>
          </p:cNvPicPr>
          <p:nvPr/>
        </p:nvPicPr>
        <p:blipFill>
          <a:blip r:embed="rId4"/>
          <a:stretch>
            <a:fillRect/>
          </a:stretch>
        </p:blipFill>
        <p:spPr>
          <a:xfrm>
            <a:off x="103147" y="3531484"/>
            <a:ext cx="5580449" cy="2520000"/>
          </a:xfrm>
          <a:prstGeom prst="rect">
            <a:avLst/>
          </a:prstGeom>
        </p:spPr>
      </p:pic>
      <p:pic>
        <p:nvPicPr>
          <p:cNvPr id="2" name="Picture 1">
            <a:extLst>
              <a:ext uri="{FF2B5EF4-FFF2-40B4-BE49-F238E27FC236}">
                <a16:creationId xmlns:a16="http://schemas.microsoft.com/office/drawing/2014/main" id="{6F2F8165-045C-6CE1-1BF7-7EF0C549929B}"/>
              </a:ext>
            </a:extLst>
          </p:cNvPr>
          <p:cNvPicPr>
            <a:picLocks noChangeAspect="1"/>
          </p:cNvPicPr>
          <p:nvPr/>
        </p:nvPicPr>
        <p:blipFill>
          <a:blip r:embed="rId5"/>
          <a:srcRect l="47898" r="3592"/>
          <a:stretch>
            <a:fillRect/>
          </a:stretch>
        </p:blipFill>
        <p:spPr>
          <a:xfrm>
            <a:off x="49356" y="4760198"/>
            <a:ext cx="1112693" cy="1054819"/>
          </a:xfrm>
          <a:prstGeom prst="rect">
            <a:avLst/>
          </a:prstGeom>
        </p:spPr>
      </p:pic>
      <p:sp>
        <p:nvSpPr>
          <p:cNvPr id="7" name="TextBox 6">
            <a:extLst>
              <a:ext uri="{FF2B5EF4-FFF2-40B4-BE49-F238E27FC236}">
                <a16:creationId xmlns:a16="http://schemas.microsoft.com/office/drawing/2014/main" id="{B082D0F6-7E7A-E851-8851-9B0325370471}"/>
              </a:ext>
            </a:extLst>
          </p:cNvPr>
          <p:cNvSpPr txBox="1"/>
          <p:nvPr/>
        </p:nvSpPr>
        <p:spPr>
          <a:xfrm>
            <a:off x="5751015" y="4038533"/>
            <a:ext cx="6080983" cy="1477328"/>
          </a:xfrm>
          <a:prstGeom prst="rect">
            <a:avLst/>
          </a:prstGeom>
          <a:noFill/>
        </p:spPr>
        <p:txBody>
          <a:bodyPr wrap="square">
            <a:spAutoFit/>
          </a:bodyPr>
          <a:lstStyle/>
          <a:p>
            <a:pPr algn="just"/>
            <a:r>
              <a:rPr lang="en-US" dirty="0"/>
              <a:t>Currently, there is no High Data Rate connectors, compatible with </a:t>
            </a:r>
            <a:r>
              <a:rPr lang="en-US" dirty="0" err="1"/>
              <a:t>cPCI</a:t>
            </a:r>
            <a:r>
              <a:rPr lang="en-US" dirty="0"/>
              <a:t> SS,  for space applications!</a:t>
            </a:r>
          </a:p>
          <a:p>
            <a:pPr algn="just"/>
            <a:endParaRPr lang="en-US" dirty="0"/>
          </a:p>
          <a:p>
            <a:pPr algn="just"/>
            <a:r>
              <a:rPr lang="en-US" dirty="0"/>
              <a:t>The current available space solutions are not compatible with </a:t>
            </a:r>
            <a:r>
              <a:rPr lang="en-US" dirty="0" err="1"/>
              <a:t>cPCI</a:t>
            </a:r>
            <a:r>
              <a:rPr lang="en-US" dirty="0"/>
              <a:t> SS (speed rate, layout, etc.).</a:t>
            </a:r>
          </a:p>
        </p:txBody>
      </p:sp>
      <p:pic>
        <p:nvPicPr>
          <p:cNvPr id="8" name="Picture 7">
            <a:extLst>
              <a:ext uri="{FF2B5EF4-FFF2-40B4-BE49-F238E27FC236}">
                <a16:creationId xmlns:a16="http://schemas.microsoft.com/office/drawing/2014/main" id="{9189ECED-94FA-C9F0-741E-29851AE891A5}"/>
              </a:ext>
            </a:extLst>
          </p:cNvPr>
          <p:cNvPicPr>
            <a:picLocks noChangeAspect="1"/>
          </p:cNvPicPr>
          <p:nvPr/>
        </p:nvPicPr>
        <p:blipFill>
          <a:blip r:embed="rId5"/>
          <a:srcRect r="53076" b="8561"/>
          <a:stretch>
            <a:fillRect/>
          </a:stretch>
        </p:blipFill>
        <p:spPr>
          <a:xfrm>
            <a:off x="133349" y="3824834"/>
            <a:ext cx="1073867" cy="908984"/>
          </a:xfrm>
          <a:prstGeom prst="rect">
            <a:avLst/>
          </a:prstGeom>
        </p:spPr>
      </p:pic>
    </p:spTree>
    <p:extLst>
      <p:ext uri="{BB962C8B-B14F-4D97-AF65-F5344CB8AC3E}">
        <p14:creationId xmlns:p14="http://schemas.microsoft.com/office/powerpoint/2010/main" val="3860406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F255C2-45DC-6DB0-6A24-BA8E2164603D}"/>
              </a:ext>
            </a:extLst>
          </p:cNvPr>
          <p:cNvSpPr>
            <a:spLocks noGrp="1"/>
          </p:cNvSpPr>
          <p:nvPr>
            <p:ph type="title"/>
          </p:nvPr>
        </p:nvSpPr>
        <p:spPr/>
        <p:txBody>
          <a:bodyPr/>
          <a:lstStyle/>
          <a:p>
            <a:endParaRPr lang="en-GB"/>
          </a:p>
        </p:txBody>
      </p:sp>
      <p:grpSp>
        <p:nvGrpSpPr>
          <p:cNvPr id="21" name="Group 20">
            <a:extLst>
              <a:ext uri="{FF2B5EF4-FFF2-40B4-BE49-F238E27FC236}">
                <a16:creationId xmlns:a16="http://schemas.microsoft.com/office/drawing/2014/main" id="{EF012399-B3C5-53AD-D3B1-496D26CEC437}"/>
              </a:ext>
            </a:extLst>
          </p:cNvPr>
          <p:cNvGrpSpPr/>
          <p:nvPr/>
        </p:nvGrpSpPr>
        <p:grpSpPr>
          <a:xfrm>
            <a:off x="1023345" y="1007299"/>
            <a:ext cx="9354143" cy="4843401"/>
            <a:chOff x="66082" y="71499"/>
            <a:chExt cx="11017549" cy="5768724"/>
          </a:xfrm>
        </p:grpSpPr>
        <p:sp>
          <p:nvSpPr>
            <p:cNvPr id="22" name="TextBox 21">
              <a:extLst>
                <a:ext uri="{FF2B5EF4-FFF2-40B4-BE49-F238E27FC236}">
                  <a16:creationId xmlns:a16="http://schemas.microsoft.com/office/drawing/2014/main" id="{524F964E-CDA6-6E2A-E34A-A35FBD86E5B7}"/>
                </a:ext>
              </a:extLst>
            </p:cNvPr>
            <p:cNvSpPr txBox="1"/>
            <p:nvPr/>
          </p:nvSpPr>
          <p:spPr>
            <a:xfrm>
              <a:off x="1154901" y="779944"/>
              <a:ext cx="2033377" cy="954107"/>
            </a:xfrm>
            <a:prstGeom prst="rect">
              <a:avLst/>
            </a:prstGeom>
            <a:noFill/>
          </p:spPr>
          <p:txBody>
            <a:bodyPr wrap="none" rtlCol="0">
              <a:spAutoFit/>
            </a:bodyPr>
            <a:lstStyle/>
            <a:p>
              <a:r>
                <a:rPr lang="en-FR" sz="2800" b="1" dirty="0"/>
                <a:t>S-FECT™ </a:t>
              </a:r>
            </a:p>
            <a:p>
              <a:r>
                <a:rPr lang="en-FR" sz="2800" b="1" dirty="0"/>
                <a:t>Technology</a:t>
              </a:r>
            </a:p>
          </p:txBody>
        </p:sp>
        <p:grpSp>
          <p:nvGrpSpPr>
            <p:cNvPr id="23" name="Group 22">
              <a:extLst>
                <a:ext uri="{FF2B5EF4-FFF2-40B4-BE49-F238E27FC236}">
                  <a16:creationId xmlns:a16="http://schemas.microsoft.com/office/drawing/2014/main" id="{29FE3567-1027-3320-F36E-FFE2FB321553}"/>
                </a:ext>
              </a:extLst>
            </p:cNvPr>
            <p:cNvGrpSpPr/>
            <p:nvPr/>
          </p:nvGrpSpPr>
          <p:grpSpPr>
            <a:xfrm>
              <a:off x="5704221" y="771114"/>
              <a:ext cx="4998537" cy="989757"/>
              <a:chOff x="4721030" y="974210"/>
              <a:chExt cx="4998537" cy="989757"/>
            </a:xfrm>
          </p:grpSpPr>
          <p:sp>
            <p:nvSpPr>
              <p:cNvPr id="32" name="TextBox 31">
                <a:extLst>
                  <a:ext uri="{FF2B5EF4-FFF2-40B4-BE49-F238E27FC236}">
                    <a16:creationId xmlns:a16="http://schemas.microsoft.com/office/drawing/2014/main" id="{06E52F4A-9780-8C5C-3AFD-884C6AF7B15A}"/>
                  </a:ext>
                </a:extLst>
              </p:cNvPr>
              <p:cNvSpPr txBox="1"/>
              <p:nvPr/>
            </p:nvSpPr>
            <p:spPr>
              <a:xfrm>
                <a:off x="6453929" y="1044594"/>
                <a:ext cx="3265638" cy="830997"/>
              </a:xfrm>
              <a:prstGeom prst="rect">
                <a:avLst/>
              </a:prstGeom>
              <a:noFill/>
            </p:spPr>
            <p:txBody>
              <a:bodyPr wrap="none" rtlCol="0">
                <a:spAutoFit/>
              </a:bodyPr>
              <a:lstStyle/>
              <a:p>
                <a:pPr marL="342900" indent="-342900">
                  <a:buFont typeface="Wingdings" pitchFamily="2" charset="2"/>
                  <a:buChar char="§"/>
                </a:pPr>
                <a:r>
                  <a:rPr lang="en-CA" sz="2400" b="1" dirty="0">
                    <a:latin typeface="Avenir Next" panose="020B0503020202020204" pitchFamily="34" charset="0"/>
                  </a:rPr>
                  <a:t>reduced cost</a:t>
                </a:r>
              </a:p>
              <a:p>
                <a:pPr marL="342900" indent="-342900">
                  <a:buFont typeface="Wingdings" pitchFamily="2" charset="2"/>
                  <a:buChar char="§"/>
                </a:pPr>
                <a:r>
                  <a:rPr lang="en-CA" sz="2400" b="1" dirty="0">
                    <a:latin typeface="Avenir Next" panose="020B0503020202020204" pitchFamily="34" charset="0"/>
                  </a:rPr>
                  <a:t>simple installation</a:t>
                </a:r>
              </a:p>
            </p:txBody>
          </p:sp>
          <p:sp>
            <p:nvSpPr>
              <p:cNvPr id="33" name="TextBox 32">
                <a:extLst>
                  <a:ext uri="{FF2B5EF4-FFF2-40B4-BE49-F238E27FC236}">
                    <a16:creationId xmlns:a16="http://schemas.microsoft.com/office/drawing/2014/main" id="{9CE8DEE2-6FB5-7D4B-58ED-8BF8BE770CC2}"/>
                  </a:ext>
                </a:extLst>
              </p:cNvPr>
              <p:cNvSpPr txBox="1"/>
              <p:nvPr/>
            </p:nvSpPr>
            <p:spPr>
              <a:xfrm>
                <a:off x="4721030" y="974210"/>
                <a:ext cx="1664926" cy="989757"/>
              </a:xfrm>
              <a:prstGeom prst="rect">
                <a:avLst/>
              </a:prstGeom>
              <a:noFill/>
            </p:spPr>
            <p:txBody>
              <a:bodyPr wrap="square" rtlCol="0">
                <a:spAutoFit/>
              </a:bodyPr>
              <a:lstStyle/>
              <a:p>
                <a:pPr algn="ctr"/>
                <a:r>
                  <a:rPr lang="en-CA" sz="1600" b="1" dirty="0">
                    <a:solidFill>
                      <a:srgbClr val="1032C2"/>
                    </a:solidFill>
                  </a:rPr>
                  <a:t>1-part connector system</a:t>
                </a:r>
              </a:p>
            </p:txBody>
          </p:sp>
        </p:grpSp>
        <p:pic>
          <p:nvPicPr>
            <p:cNvPr id="24" name="Picture 23">
              <a:extLst>
                <a:ext uri="{FF2B5EF4-FFF2-40B4-BE49-F238E27FC236}">
                  <a16:creationId xmlns:a16="http://schemas.microsoft.com/office/drawing/2014/main" id="{E436680E-A62D-7531-A6EB-DDBDFAA907A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154901" y="1906439"/>
              <a:ext cx="5468508" cy="2527700"/>
            </a:xfrm>
            <a:prstGeom prst="rect">
              <a:avLst/>
            </a:prstGeom>
          </p:spPr>
        </p:pic>
        <p:sp>
          <p:nvSpPr>
            <p:cNvPr id="25" name="Right Arrow 3">
              <a:extLst>
                <a:ext uri="{FF2B5EF4-FFF2-40B4-BE49-F238E27FC236}">
                  <a16:creationId xmlns:a16="http://schemas.microsoft.com/office/drawing/2014/main" id="{8E221805-DF44-50D3-2B2B-4889D53937EB}"/>
                </a:ext>
              </a:extLst>
            </p:cNvPr>
            <p:cNvSpPr/>
            <p:nvPr/>
          </p:nvSpPr>
          <p:spPr>
            <a:xfrm rot="15067496">
              <a:off x="4353794" y="4521891"/>
              <a:ext cx="874188" cy="47318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6" name="Right Arrow 5">
              <a:extLst>
                <a:ext uri="{FF2B5EF4-FFF2-40B4-BE49-F238E27FC236}">
                  <a16:creationId xmlns:a16="http://schemas.microsoft.com/office/drawing/2014/main" id="{A3E9B05A-BA9A-D7BE-6694-15D79196E46C}"/>
                </a:ext>
              </a:extLst>
            </p:cNvPr>
            <p:cNvSpPr/>
            <p:nvPr/>
          </p:nvSpPr>
          <p:spPr>
            <a:xfrm rot="15067496">
              <a:off x="6186314" y="3260494"/>
              <a:ext cx="874188" cy="47318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7" name="TextBox 26">
              <a:extLst>
                <a:ext uri="{FF2B5EF4-FFF2-40B4-BE49-F238E27FC236}">
                  <a16:creationId xmlns:a16="http://schemas.microsoft.com/office/drawing/2014/main" id="{5334BDE3-586C-358F-5394-185F7520172F}"/>
                </a:ext>
              </a:extLst>
            </p:cNvPr>
            <p:cNvSpPr txBox="1"/>
            <p:nvPr/>
          </p:nvSpPr>
          <p:spPr>
            <a:xfrm>
              <a:off x="7436346" y="1694171"/>
              <a:ext cx="3568605" cy="1200329"/>
            </a:xfrm>
            <a:prstGeom prst="rect">
              <a:avLst/>
            </a:prstGeom>
            <a:noFill/>
          </p:spPr>
          <p:txBody>
            <a:bodyPr wrap="none" rtlCol="0">
              <a:spAutoFit/>
            </a:bodyPr>
            <a:lstStyle/>
            <a:p>
              <a:r>
                <a:rPr lang="en-FR" sz="3600" dirty="0">
                  <a:latin typeface="Avenir Next" panose="020B0503020202020204" pitchFamily="34" charset="0"/>
                </a:rPr>
                <a:t>HYPERBITS™  </a:t>
              </a:r>
            </a:p>
            <a:p>
              <a:r>
                <a:rPr lang="en-FR" sz="3600" b="1" dirty="0">
                  <a:latin typeface="Avenir Next" panose="020B0503020202020204" pitchFamily="34" charset="0"/>
                </a:rPr>
                <a:t>R1 = R2 ≤ 5mΩ</a:t>
              </a:r>
            </a:p>
          </p:txBody>
        </p:sp>
        <p:pic>
          <p:nvPicPr>
            <p:cNvPr id="28" name="Picture 27">
              <a:extLst>
                <a:ext uri="{FF2B5EF4-FFF2-40B4-BE49-F238E27FC236}">
                  <a16:creationId xmlns:a16="http://schemas.microsoft.com/office/drawing/2014/main" id="{D71AC82E-67BD-5079-A3C7-CFC1E7659B2F}"/>
                </a:ext>
              </a:extLst>
            </p:cNvPr>
            <p:cNvPicPr>
              <a:picLocks noChangeAspect="1"/>
            </p:cNvPicPr>
            <p:nvPr/>
          </p:nvPicPr>
          <p:blipFill>
            <a:blip r:embed="rId3"/>
            <a:stretch>
              <a:fillRect/>
            </a:stretch>
          </p:blipFill>
          <p:spPr>
            <a:xfrm>
              <a:off x="7515025" y="3028055"/>
              <a:ext cx="3568606" cy="2812168"/>
            </a:xfrm>
            <a:prstGeom prst="rect">
              <a:avLst/>
            </a:prstGeom>
          </p:spPr>
        </p:pic>
        <p:grpSp>
          <p:nvGrpSpPr>
            <p:cNvPr id="29" name="Group 28">
              <a:extLst>
                <a:ext uri="{FF2B5EF4-FFF2-40B4-BE49-F238E27FC236}">
                  <a16:creationId xmlns:a16="http://schemas.microsoft.com/office/drawing/2014/main" id="{DF80DADF-D8A5-CC92-F188-F103E43F1C4C}"/>
                </a:ext>
              </a:extLst>
            </p:cNvPr>
            <p:cNvGrpSpPr/>
            <p:nvPr/>
          </p:nvGrpSpPr>
          <p:grpSpPr>
            <a:xfrm>
              <a:off x="66082" y="71499"/>
              <a:ext cx="5221535" cy="629443"/>
              <a:chOff x="66082" y="71499"/>
              <a:chExt cx="5221535" cy="629443"/>
            </a:xfrm>
          </p:grpSpPr>
          <p:sp>
            <p:nvSpPr>
              <p:cNvPr id="30" name="Rectangle 29">
                <a:extLst>
                  <a:ext uri="{FF2B5EF4-FFF2-40B4-BE49-F238E27FC236}">
                    <a16:creationId xmlns:a16="http://schemas.microsoft.com/office/drawing/2014/main" id="{56C39E4B-5977-6DA4-64E0-C6AF795EA0DF}"/>
                  </a:ext>
                </a:extLst>
              </p:cNvPr>
              <p:cNvSpPr/>
              <p:nvPr/>
            </p:nvSpPr>
            <p:spPr>
              <a:xfrm>
                <a:off x="66082" y="71499"/>
                <a:ext cx="5221535" cy="6294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ADBC867-C14B-074B-8D0C-9F9D7F1A562F}"/>
                  </a:ext>
                </a:extLst>
              </p:cNvPr>
              <p:cNvSpPr txBox="1"/>
              <p:nvPr/>
            </p:nvSpPr>
            <p:spPr>
              <a:xfrm>
                <a:off x="671109" y="121461"/>
                <a:ext cx="3898824" cy="523220"/>
              </a:xfrm>
              <a:prstGeom prst="rect">
                <a:avLst/>
              </a:prstGeom>
              <a:noFill/>
            </p:spPr>
            <p:txBody>
              <a:bodyPr wrap="none" rtlCol="0">
                <a:spAutoFit/>
              </a:bodyPr>
              <a:lstStyle/>
              <a:p>
                <a:r>
                  <a:rPr lang="en-US" sz="2800" b="1" dirty="0">
                    <a:solidFill>
                      <a:schemeClr val="bg1"/>
                    </a:solidFill>
                    <a:latin typeface="Century Gothic" panose="020B0502020202020204" pitchFamily="34" charset="0"/>
                  </a:rPr>
                  <a:t>Press-fit versus S-FECT</a:t>
                </a:r>
              </a:p>
            </p:txBody>
          </p:sp>
        </p:grpSp>
      </p:grpSp>
    </p:spTree>
    <p:extLst>
      <p:ext uri="{BB962C8B-B14F-4D97-AF65-F5344CB8AC3E}">
        <p14:creationId xmlns:p14="http://schemas.microsoft.com/office/powerpoint/2010/main" val="2964453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9BA40D-A315-E47D-9709-B6474120DF1F}"/>
              </a:ext>
            </a:extLst>
          </p:cNvPr>
          <p:cNvSpPr>
            <a:spLocks noGrp="1"/>
          </p:cNvSpPr>
          <p:nvPr>
            <p:ph type="title"/>
          </p:nvPr>
        </p:nvSpPr>
        <p:spPr/>
        <p:txBody>
          <a:bodyPr/>
          <a:lstStyle/>
          <a:p>
            <a:r>
              <a:rPr lang="es-ES" dirty="0"/>
              <a:t>HYPERBITS Gen 2.0: CONNECTOR MANUFACTURING</a:t>
            </a:r>
            <a:endParaRPr lang="en-GB" dirty="0"/>
          </a:p>
        </p:txBody>
      </p:sp>
      <p:pic>
        <p:nvPicPr>
          <p:cNvPr id="4" name="Image 19">
            <a:extLst>
              <a:ext uri="{FF2B5EF4-FFF2-40B4-BE49-F238E27FC236}">
                <a16:creationId xmlns:a16="http://schemas.microsoft.com/office/drawing/2014/main" id="{1DE321FF-35E7-2D50-3824-9F94A4DCCFBF}"/>
              </a:ext>
            </a:extLst>
          </p:cNvPr>
          <p:cNvPicPr>
            <a:picLocks noChangeAspect="1"/>
          </p:cNvPicPr>
          <p:nvPr/>
        </p:nvPicPr>
        <p:blipFill>
          <a:blip r:embed="rId2"/>
          <a:stretch>
            <a:fillRect/>
          </a:stretch>
        </p:blipFill>
        <p:spPr>
          <a:xfrm>
            <a:off x="755217" y="2317021"/>
            <a:ext cx="2600525" cy="1440000"/>
          </a:xfrm>
          <a:prstGeom prst="rect">
            <a:avLst/>
          </a:prstGeom>
        </p:spPr>
      </p:pic>
      <p:sp>
        <p:nvSpPr>
          <p:cNvPr id="5" name="ZoneTexte 22">
            <a:extLst>
              <a:ext uri="{FF2B5EF4-FFF2-40B4-BE49-F238E27FC236}">
                <a16:creationId xmlns:a16="http://schemas.microsoft.com/office/drawing/2014/main" id="{60BE8B85-1519-214C-388D-B76B5314D3B2}"/>
              </a:ext>
            </a:extLst>
          </p:cNvPr>
          <p:cNvSpPr txBox="1"/>
          <p:nvPr/>
        </p:nvSpPr>
        <p:spPr>
          <a:xfrm>
            <a:off x="540762" y="1615861"/>
            <a:ext cx="2485104" cy="369332"/>
          </a:xfrm>
          <a:prstGeom prst="rect">
            <a:avLst/>
          </a:prstGeom>
          <a:noFill/>
        </p:spPr>
        <p:txBody>
          <a:bodyPr wrap="none" rtlCol="0">
            <a:spAutoFit/>
          </a:bodyPr>
          <a:lstStyle/>
          <a:p>
            <a:r>
              <a:rPr lang="fr-FR" dirty="0"/>
              <a:t>A- Pin </a:t>
            </a:r>
            <a:r>
              <a:rPr lang="fr-FR" dirty="0" err="1"/>
              <a:t>soldered</a:t>
            </a:r>
            <a:r>
              <a:rPr lang="fr-FR" dirty="0"/>
              <a:t> on wafer</a:t>
            </a:r>
          </a:p>
        </p:txBody>
      </p:sp>
      <p:sp>
        <p:nvSpPr>
          <p:cNvPr id="6" name="ZoneTexte 23">
            <a:extLst>
              <a:ext uri="{FF2B5EF4-FFF2-40B4-BE49-F238E27FC236}">
                <a16:creationId xmlns:a16="http://schemas.microsoft.com/office/drawing/2014/main" id="{1B6CFEA6-1453-6534-BF2A-A19542913DE7}"/>
              </a:ext>
            </a:extLst>
          </p:cNvPr>
          <p:cNvSpPr txBox="1"/>
          <p:nvPr/>
        </p:nvSpPr>
        <p:spPr>
          <a:xfrm>
            <a:off x="4348498" y="1637356"/>
            <a:ext cx="2776081" cy="369332"/>
          </a:xfrm>
          <a:prstGeom prst="rect">
            <a:avLst/>
          </a:prstGeom>
          <a:noFill/>
        </p:spPr>
        <p:txBody>
          <a:bodyPr wrap="none" rtlCol="0">
            <a:spAutoFit/>
          </a:bodyPr>
          <a:lstStyle/>
          <a:p>
            <a:r>
              <a:rPr lang="fr-FR" dirty="0"/>
              <a:t>B- PCB </a:t>
            </a:r>
            <a:r>
              <a:rPr lang="fr-FR" dirty="0" err="1"/>
              <a:t>Connector</a:t>
            </a:r>
            <a:r>
              <a:rPr lang="fr-FR" dirty="0"/>
              <a:t> </a:t>
            </a:r>
            <a:r>
              <a:rPr lang="fr-FR" dirty="0" err="1"/>
              <a:t>Assembly</a:t>
            </a:r>
            <a:endParaRPr lang="fr-FR" dirty="0"/>
          </a:p>
        </p:txBody>
      </p:sp>
      <p:pic>
        <p:nvPicPr>
          <p:cNvPr id="7" name="Image 24">
            <a:extLst>
              <a:ext uri="{FF2B5EF4-FFF2-40B4-BE49-F238E27FC236}">
                <a16:creationId xmlns:a16="http://schemas.microsoft.com/office/drawing/2014/main" id="{2273F7A5-A254-5BC8-7056-270FF7CDA478}"/>
              </a:ext>
            </a:extLst>
          </p:cNvPr>
          <p:cNvPicPr>
            <a:picLocks noChangeAspect="1"/>
          </p:cNvPicPr>
          <p:nvPr/>
        </p:nvPicPr>
        <p:blipFill>
          <a:blip r:embed="rId3"/>
          <a:stretch>
            <a:fillRect/>
          </a:stretch>
        </p:blipFill>
        <p:spPr>
          <a:xfrm>
            <a:off x="4348498" y="2202721"/>
            <a:ext cx="3379551" cy="1668600"/>
          </a:xfrm>
          <a:prstGeom prst="rect">
            <a:avLst/>
          </a:prstGeom>
        </p:spPr>
      </p:pic>
      <p:pic>
        <p:nvPicPr>
          <p:cNvPr id="8" name="Image 25">
            <a:extLst>
              <a:ext uri="{FF2B5EF4-FFF2-40B4-BE49-F238E27FC236}">
                <a16:creationId xmlns:a16="http://schemas.microsoft.com/office/drawing/2014/main" id="{62C7BC53-EAEF-FB1D-4A09-CF8EB7D201B4}"/>
              </a:ext>
            </a:extLst>
          </p:cNvPr>
          <p:cNvPicPr>
            <a:picLocks noChangeAspect="1"/>
          </p:cNvPicPr>
          <p:nvPr/>
        </p:nvPicPr>
        <p:blipFill>
          <a:blip r:embed="rId4"/>
          <a:stretch>
            <a:fillRect/>
          </a:stretch>
        </p:blipFill>
        <p:spPr>
          <a:xfrm>
            <a:off x="8470384" y="1991358"/>
            <a:ext cx="2814670" cy="2031205"/>
          </a:xfrm>
          <a:prstGeom prst="rect">
            <a:avLst/>
          </a:prstGeom>
        </p:spPr>
      </p:pic>
      <p:sp>
        <p:nvSpPr>
          <p:cNvPr id="9" name="ZoneTexte 28">
            <a:extLst>
              <a:ext uri="{FF2B5EF4-FFF2-40B4-BE49-F238E27FC236}">
                <a16:creationId xmlns:a16="http://schemas.microsoft.com/office/drawing/2014/main" id="{01FA7CF9-3118-50DE-43AE-8A0262499AAB}"/>
              </a:ext>
            </a:extLst>
          </p:cNvPr>
          <p:cNvSpPr txBox="1"/>
          <p:nvPr/>
        </p:nvSpPr>
        <p:spPr>
          <a:xfrm>
            <a:off x="8356736" y="1559783"/>
            <a:ext cx="2448106" cy="369332"/>
          </a:xfrm>
          <a:prstGeom prst="rect">
            <a:avLst/>
          </a:prstGeom>
          <a:noFill/>
        </p:spPr>
        <p:txBody>
          <a:bodyPr wrap="none" rtlCol="0">
            <a:spAutoFit/>
          </a:bodyPr>
          <a:lstStyle/>
          <a:p>
            <a:r>
              <a:rPr lang="fr-FR" dirty="0"/>
              <a:t>C- </a:t>
            </a:r>
            <a:r>
              <a:rPr lang="en-FR" dirty="0"/>
              <a:t>Slide Shield </a:t>
            </a:r>
            <a:r>
              <a:rPr lang="en-US" dirty="0"/>
              <a:t>A</a:t>
            </a:r>
            <a:r>
              <a:rPr lang="en-FR" dirty="0"/>
              <a:t>ssembl</a:t>
            </a:r>
            <a:r>
              <a:rPr lang="fr-FR" dirty="0"/>
              <a:t>y</a:t>
            </a:r>
          </a:p>
        </p:txBody>
      </p:sp>
      <p:pic>
        <p:nvPicPr>
          <p:cNvPr id="12" name="Picture 11">
            <a:extLst>
              <a:ext uri="{FF2B5EF4-FFF2-40B4-BE49-F238E27FC236}">
                <a16:creationId xmlns:a16="http://schemas.microsoft.com/office/drawing/2014/main" id="{317C03CB-9977-331B-FE2A-6BC360459497}"/>
              </a:ext>
            </a:extLst>
          </p:cNvPr>
          <p:cNvPicPr>
            <a:picLocks noChangeAspect="1"/>
          </p:cNvPicPr>
          <p:nvPr/>
        </p:nvPicPr>
        <p:blipFill>
          <a:blip r:embed="rId5"/>
          <a:stretch>
            <a:fillRect/>
          </a:stretch>
        </p:blipFill>
        <p:spPr>
          <a:xfrm>
            <a:off x="4348498" y="4108783"/>
            <a:ext cx="2874955" cy="1788433"/>
          </a:xfrm>
          <a:prstGeom prst="rect">
            <a:avLst/>
          </a:prstGeom>
        </p:spPr>
      </p:pic>
      <p:sp>
        <p:nvSpPr>
          <p:cNvPr id="13" name="TextBox 12">
            <a:extLst>
              <a:ext uri="{FF2B5EF4-FFF2-40B4-BE49-F238E27FC236}">
                <a16:creationId xmlns:a16="http://schemas.microsoft.com/office/drawing/2014/main" id="{21DE87B7-132B-3B01-056F-BD3AC513E3EC}"/>
              </a:ext>
            </a:extLst>
          </p:cNvPr>
          <p:cNvSpPr txBox="1"/>
          <p:nvPr/>
        </p:nvSpPr>
        <p:spPr>
          <a:xfrm>
            <a:off x="7089166" y="4869965"/>
            <a:ext cx="994941" cy="430887"/>
          </a:xfrm>
          <a:prstGeom prst="rect">
            <a:avLst/>
          </a:prstGeom>
          <a:noFill/>
        </p:spPr>
        <p:txBody>
          <a:bodyPr wrap="square">
            <a:spAutoFit/>
          </a:bodyPr>
          <a:lstStyle/>
          <a:p>
            <a:r>
              <a:rPr lang="en-US" sz="1100" dirty="0">
                <a:solidFill>
                  <a:srgbClr val="4D4F53"/>
                </a:solidFill>
                <a:latin typeface="Verdana"/>
              </a:rPr>
              <a:t>Hyperbits Gen 2.0</a:t>
            </a:r>
            <a:endParaRPr lang="en-GB" sz="1100" dirty="0"/>
          </a:p>
        </p:txBody>
      </p:sp>
    </p:spTree>
    <p:extLst>
      <p:ext uri="{BB962C8B-B14F-4D97-AF65-F5344CB8AC3E}">
        <p14:creationId xmlns:p14="http://schemas.microsoft.com/office/powerpoint/2010/main" val="2603044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1563F9-1FA0-3BB6-3816-490548112A4A}"/>
              </a:ext>
            </a:extLst>
          </p:cNvPr>
          <p:cNvSpPr>
            <a:spLocks noGrp="1"/>
          </p:cNvSpPr>
          <p:nvPr>
            <p:ph type="title"/>
          </p:nvPr>
        </p:nvSpPr>
        <p:spPr/>
        <p:txBody>
          <a:bodyPr/>
          <a:lstStyle/>
          <a:p>
            <a:r>
              <a:rPr lang="es-ES" dirty="0"/>
              <a:t>TEST </a:t>
            </a:r>
            <a:r>
              <a:rPr lang="es-ES" dirty="0" err="1"/>
              <a:t>PCBs</a:t>
            </a:r>
            <a:endParaRPr lang="en-GB" dirty="0"/>
          </a:p>
        </p:txBody>
      </p:sp>
      <p:sp>
        <p:nvSpPr>
          <p:cNvPr id="5" name="ZoneTexte 5">
            <a:extLst>
              <a:ext uri="{FF2B5EF4-FFF2-40B4-BE49-F238E27FC236}">
                <a16:creationId xmlns:a16="http://schemas.microsoft.com/office/drawing/2014/main" id="{7F059649-FB11-6B91-CC02-7B3DFF461D5A}"/>
              </a:ext>
            </a:extLst>
          </p:cNvPr>
          <p:cNvSpPr txBox="1"/>
          <p:nvPr/>
        </p:nvSpPr>
        <p:spPr>
          <a:xfrm>
            <a:off x="-41472" y="1017114"/>
            <a:ext cx="7913742" cy="2031325"/>
          </a:xfrm>
          <a:prstGeom prst="rect">
            <a:avLst/>
          </a:prstGeom>
          <a:noFill/>
        </p:spPr>
        <p:txBody>
          <a:bodyPr wrap="square" rtlCol="0">
            <a:spAutoFit/>
          </a:bodyPr>
          <a:lstStyle/>
          <a:p>
            <a:pPr marL="285750" indent="-285750">
              <a:buFontTx/>
              <a:buChar char="-"/>
            </a:pPr>
            <a:r>
              <a:rPr lang="fr-FR" dirty="0"/>
              <a:t>V1: on test </a:t>
            </a:r>
            <a:r>
              <a:rPr lang="fr-FR" dirty="0" err="1"/>
              <a:t>boards</a:t>
            </a:r>
            <a:r>
              <a:rPr lang="fr-FR" dirty="0"/>
              <a:t> for RF </a:t>
            </a:r>
            <a:r>
              <a:rPr lang="fr-FR" dirty="0" err="1"/>
              <a:t>measurements</a:t>
            </a:r>
            <a:r>
              <a:rPr lang="fr-FR" dirty="0"/>
              <a:t> </a:t>
            </a:r>
            <a:r>
              <a:rPr lang="en-US" dirty="0"/>
              <a:t>(Backplane and Daughter Card), tracks and insulation were not respected</a:t>
            </a:r>
          </a:p>
          <a:p>
            <a:pPr marL="285750" indent="-285750">
              <a:buFont typeface="Wingdings" panose="05000000000000000000" pitchFamily="2" charset="2"/>
              <a:buChar char="à"/>
            </a:pPr>
            <a:r>
              <a:rPr lang="en-US" dirty="0">
                <a:sym typeface="Wingdings" panose="05000000000000000000" pitchFamily="2" charset="2"/>
              </a:rPr>
              <a:t>RF impedance not respected – </a:t>
            </a:r>
          </a:p>
          <a:p>
            <a:pPr marL="285750" indent="-285750">
              <a:buFont typeface="Wingdings" panose="05000000000000000000" pitchFamily="2" charset="2"/>
              <a:buChar char="à"/>
            </a:pPr>
            <a:endParaRPr lang="en-US" dirty="0">
              <a:sym typeface="Wingdings" panose="05000000000000000000" pitchFamily="2" charset="2"/>
            </a:endParaRPr>
          </a:p>
          <a:p>
            <a:pPr marL="285750" indent="-285750">
              <a:buFont typeface="Wingdings" panose="05000000000000000000" pitchFamily="2" charset="2"/>
              <a:buChar char="à"/>
            </a:pPr>
            <a:r>
              <a:rPr lang="en-US" dirty="0">
                <a:solidFill>
                  <a:srgbClr val="00B050"/>
                </a:solidFill>
                <a:sym typeface="Wingdings" panose="05000000000000000000" pitchFamily="2" charset="2"/>
              </a:rPr>
              <a:t>V2: new RF boards were manufactured; Tracks and isolation are now respected. </a:t>
            </a:r>
            <a:endParaRPr lang="fr-FR" dirty="0">
              <a:solidFill>
                <a:srgbClr val="00B050"/>
              </a:solidFill>
            </a:endParaRPr>
          </a:p>
          <a:p>
            <a:pPr marL="742950" lvl="1" indent="-285750">
              <a:buFontTx/>
              <a:buChar char="-"/>
            </a:pPr>
            <a:endParaRPr lang="fr-FR" dirty="0"/>
          </a:p>
        </p:txBody>
      </p:sp>
      <p:pic>
        <p:nvPicPr>
          <p:cNvPr id="6" name="Image 8">
            <a:extLst>
              <a:ext uri="{FF2B5EF4-FFF2-40B4-BE49-F238E27FC236}">
                <a16:creationId xmlns:a16="http://schemas.microsoft.com/office/drawing/2014/main" id="{DB1CD94E-1F8C-5FFF-4772-E5D4065BE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5628" y="3863907"/>
            <a:ext cx="2794271" cy="2095704"/>
          </a:xfrm>
          <a:prstGeom prst="rect">
            <a:avLst/>
          </a:prstGeom>
        </p:spPr>
      </p:pic>
      <p:sp>
        <p:nvSpPr>
          <p:cNvPr id="7" name="ZoneTexte 12">
            <a:extLst>
              <a:ext uri="{FF2B5EF4-FFF2-40B4-BE49-F238E27FC236}">
                <a16:creationId xmlns:a16="http://schemas.microsoft.com/office/drawing/2014/main" id="{4C547194-ACD8-8B6E-8531-9303B04E0FAA}"/>
              </a:ext>
            </a:extLst>
          </p:cNvPr>
          <p:cNvSpPr txBox="1"/>
          <p:nvPr/>
        </p:nvSpPr>
        <p:spPr>
          <a:xfrm>
            <a:off x="8601960" y="886794"/>
            <a:ext cx="3058931" cy="369332"/>
          </a:xfrm>
          <a:prstGeom prst="rect">
            <a:avLst/>
          </a:prstGeom>
          <a:noFill/>
        </p:spPr>
        <p:txBody>
          <a:bodyPr wrap="square" rtlCol="0">
            <a:spAutoFit/>
          </a:bodyPr>
          <a:lstStyle/>
          <a:p>
            <a:r>
              <a:rPr lang="fr-FR" dirty="0"/>
              <a:t>RF </a:t>
            </a:r>
            <a:r>
              <a:rPr lang="fr-FR" dirty="0" err="1"/>
              <a:t>boards</a:t>
            </a:r>
            <a:r>
              <a:rPr lang="fr-FR" dirty="0"/>
              <a:t> V1</a:t>
            </a:r>
          </a:p>
        </p:txBody>
      </p:sp>
      <p:sp>
        <p:nvSpPr>
          <p:cNvPr id="8" name="ZoneTexte 13">
            <a:extLst>
              <a:ext uri="{FF2B5EF4-FFF2-40B4-BE49-F238E27FC236}">
                <a16:creationId xmlns:a16="http://schemas.microsoft.com/office/drawing/2014/main" id="{B0E6CDEE-84DC-41EE-639F-A54CCBE4FA0B}"/>
              </a:ext>
            </a:extLst>
          </p:cNvPr>
          <p:cNvSpPr txBox="1"/>
          <p:nvPr/>
        </p:nvSpPr>
        <p:spPr>
          <a:xfrm>
            <a:off x="8554234" y="3466000"/>
            <a:ext cx="2954361" cy="369332"/>
          </a:xfrm>
          <a:prstGeom prst="rect">
            <a:avLst/>
          </a:prstGeom>
          <a:noFill/>
        </p:spPr>
        <p:txBody>
          <a:bodyPr wrap="square" rtlCol="0">
            <a:spAutoFit/>
          </a:bodyPr>
          <a:lstStyle/>
          <a:p>
            <a:r>
              <a:rPr lang="fr-FR" dirty="0"/>
              <a:t>RF </a:t>
            </a:r>
            <a:r>
              <a:rPr lang="fr-FR" dirty="0" err="1"/>
              <a:t>boards</a:t>
            </a:r>
            <a:r>
              <a:rPr lang="fr-FR" dirty="0"/>
              <a:t> V2</a:t>
            </a:r>
          </a:p>
        </p:txBody>
      </p:sp>
      <p:sp>
        <p:nvSpPr>
          <p:cNvPr id="9" name="Flèche : demi-tour 1">
            <a:extLst>
              <a:ext uri="{FF2B5EF4-FFF2-40B4-BE49-F238E27FC236}">
                <a16:creationId xmlns:a16="http://schemas.microsoft.com/office/drawing/2014/main" id="{19BC296C-AA8E-E1B1-B2E4-2FBDF85EDF1D}"/>
              </a:ext>
            </a:extLst>
          </p:cNvPr>
          <p:cNvSpPr/>
          <p:nvPr/>
        </p:nvSpPr>
        <p:spPr>
          <a:xfrm rot="5400000">
            <a:off x="10241521" y="3434647"/>
            <a:ext cx="1327779" cy="499709"/>
          </a:xfrm>
          <a:prstGeom prst="uturnArrow">
            <a:avLst>
              <a:gd name="adj1" fmla="val 17292"/>
              <a:gd name="adj2" fmla="val 25000"/>
              <a:gd name="adj3" fmla="val 25000"/>
              <a:gd name="adj4" fmla="val 41823"/>
              <a:gd name="adj5" fmla="val 7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0" name="Image 10">
            <a:extLst>
              <a:ext uri="{FF2B5EF4-FFF2-40B4-BE49-F238E27FC236}">
                <a16:creationId xmlns:a16="http://schemas.microsoft.com/office/drawing/2014/main" id="{F68B83F2-0C4B-3C8F-FF98-F3F609D3C4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5630" y="1256126"/>
            <a:ext cx="2794272" cy="2095704"/>
          </a:xfrm>
          <a:prstGeom prst="rect">
            <a:avLst/>
          </a:prstGeom>
        </p:spPr>
      </p:pic>
      <p:pic>
        <p:nvPicPr>
          <p:cNvPr id="11" name="Image 3">
            <a:extLst>
              <a:ext uri="{FF2B5EF4-FFF2-40B4-BE49-F238E27FC236}">
                <a16:creationId xmlns:a16="http://schemas.microsoft.com/office/drawing/2014/main" id="{F10AB716-FDB9-D8D8-B9EE-2BC29565968A}"/>
              </a:ext>
            </a:extLst>
          </p:cNvPr>
          <p:cNvPicPr>
            <a:picLocks noChangeAspect="1"/>
          </p:cNvPicPr>
          <p:nvPr/>
        </p:nvPicPr>
        <p:blipFill>
          <a:blip r:embed="rId4"/>
          <a:srcRect l="8091" r="17476"/>
          <a:stretch>
            <a:fillRect/>
          </a:stretch>
        </p:blipFill>
        <p:spPr>
          <a:xfrm rot="16200000">
            <a:off x="2597323" y="1632259"/>
            <a:ext cx="3103997" cy="5560232"/>
          </a:xfrm>
          <a:prstGeom prst="rect">
            <a:avLst/>
          </a:prstGeom>
        </p:spPr>
      </p:pic>
    </p:spTree>
    <p:extLst>
      <p:ext uri="{BB962C8B-B14F-4D97-AF65-F5344CB8AC3E}">
        <p14:creationId xmlns:p14="http://schemas.microsoft.com/office/powerpoint/2010/main" val="27799423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5167A5-0A08-4CF0-A689-1AFFB933AB42}"/>
              </a:ext>
            </a:extLst>
          </p:cNvPr>
          <p:cNvSpPr>
            <a:spLocks noGrp="1"/>
          </p:cNvSpPr>
          <p:nvPr>
            <p:ph type="title"/>
          </p:nvPr>
        </p:nvSpPr>
        <p:spPr/>
        <p:txBody>
          <a:bodyPr/>
          <a:lstStyle/>
          <a:p>
            <a:endParaRPr lang="en-GB"/>
          </a:p>
        </p:txBody>
      </p:sp>
      <p:pic>
        <p:nvPicPr>
          <p:cNvPr id="4" name="Image 6">
            <a:extLst>
              <a:ext uri="{FF2B5EF4-FFF2-40B4-BE49-F238E27FC236}">
                <a16:creationId xmlns:a16="http://schemas.microsoft.com/office/drawing/2014/main" id="{82052B13-AFCA-8F6F-415E-E6B6CED44B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1943" y="947738"/>
            <a:ext cx="7780530" cy="5117043"/>
          </a:xfrm>
          <a:prstGeom prst="rect">
            <a:avLst/>
          </a:prstGeom>
        </p:spPr>
      </p:pic>
      <p:pic>
        <p:nvPicPr>
          <p:cNvPr id="5" name="Image 4">
            <a:extLst>
              <a:ext uri="{FF2B5EF4-FFF2-40B4-BE49-F238E27FC236}">
                <a16:creationId xmlns:a16="http://schemas.microsoft.com/office/drawing/2014/main" id="{D9CAC656-8EB3-A72E-91C3-0D82F8A9D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4178" y="2334984"/>
            <a:ext cx="2089494" cy="2080473"/>
          </a:xfrm>
          <a:prstGeom prst="rect">
            <a:avLst/>
          </a:prstGeom>
        </p:spPr>
      </p:pic>
    </p:spTree>
    <p:extLst>
      <p:ext uri="{BB962C8B-B14F-4D97-AF65-F5344CB8AC3E}">
        <p14:creationId xmlns:p14="http://schemas.microsoft.com/office/powerpoint/2010/main" val="262572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0663F-0ADC-EDC6-4242-15CECB1B9C6A}"/>
              </a:ext>
            </a:extLst>
          </p:cNvPr>
          <p:cNvSpPr>
            <a:spLocks noGrp="1"/>
          </p:cNvSpPr>
          <p:nvPr>
            <p:ph type="title"/>
          </p:nvPr>
        </p:nvSpPr>
        <p:spPr/>
        <p:txBody>
          <a:bodyPr/>
          <a:lstStyle/>
          <a:p>
            <a:r>
              <a:rPr lang="es-ES" dirty="0"/>
              <a:t>HYPERBITS: CONNECTOR ASSEMBLY</a:t>
            </a:r>
            <a:endParaRPr lang="en-GB" dirty="0"/>
          </a:p>
        </p:txBody>
      </p:sp>
      <p:pic>
        <p:nvPicPr>
          <p:cNvPr id="11" name="Picture 10" descr="A green and gold circuit board&#10;&#10;AI-generated content may be incorrect.">
            <a:extLst>
              <a:ext uri="{FF2B5EF4-FFF2-40B4-BE49-F238E27FC236}">
                <a16:creationId xmlns:a16="http://schemas.microsoft.com/office/drawing/2014/main" id="{143B9908-1FBD-B6C7-AC66-3199B64B3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00" y="1008856"/>
            <a:ext cx="5584298" cy="5030788"/>
          </a:xfrm>
          <a:prstGeom prst="rect">
            <a:avLst/>
          </a:prstGeom>
        </p:spPr>
      </p:pic>
      <p:pic>
        <p:nvPicPr>
          <p:cNvPr id="4" name="05 Hyperbits gen2 ready assembly explanatiion">
            <a:hlinkClick r:id="" action="ppaction://media"/>
            <a:extLst>
              <a:ext uri="{FF2B5EF4-FFF2-40B4-BE49-F238E27FC236}">
                <a16:creationId xmlns:a16="http://schemas.microsoft.com/office/drawing/2014/main" id="{06ECE176-2AA0-4F37-B82E-2A5BB92F7F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56538" y="966950"/>
            <a:ext cx="2768600" cy="4924100"/>
          </a:xfrm>
          <a:prstGeom prst="rect">
            <a:avLst/>
          </a:prstGeom>
        </p:spPr>
      </p:pic>
      <p:sp>
        <p:nvSpPr>
          <p:cNvPr id="5" name="TextBox 4">
            <a:extLst>
              <a:ext uri="{FF2B5EF4-FFF2-40B4-BE49-F238E27FC236}">
                <a16:creationId xmlns:a16="http://schemas.microsoft.com/office/drawing/2014/main" id="{588638B1-9523-E8E0-98A9-3E1F32BE9735}"/>
              </a:ext>
            </a:extLst>
          </p:cNvPr>
          <p:cNvSpPr txBox="1"/>
          <p:nvPr/>
        </p:nvSpPr>
        <p:spPr>
          <a:xfrm>
            <a:off x="5892996" y="1208405"/>
            <a:ext cx="1870843" cy="861774"/>
          </a:xfrm>
          <a:prstGeom prst="rect">
            <a:avLst/>
          </a:prstGeom>
          <a:noFill/>
        </p:spPr>
        <p:txBody>
          <a:bodyPr wrap="square" rtlCol="0">
            <a:spAutoFit/>
          </a:bodyPr>
          <a:lstStyle/>
          <a:p>
            <a:r>
              <a:rPr lang="en-FR" sz="1400" b="1" dirty="0">
                <a:latin typeface="Avenir Next" panose="020B0503020202020204" pitchFamily="34" charset="0"/>
              </a:rPr>
              <a:t>Repairability:</a:t>
            </a:r>
          </a:p>
          <a:p>
            <a:endParaRPr lang="en-FR" sz="800" b="1" dirty="0">
              <a:latin typeface="Avenir Next" panose="020B0503020202020204" pitchFamily="34" charset="0"/>
            </a:endParaRPr>
          </a:p>
          <a:p>
            <a:r>
              <a:rPr lang="en-FR" sz="1400" b="1" dirty="0">
                <a:latin typeface="Avenir Next" panose="020B0503020202020204" pitchFamily="34" charset="0"/>
              </a:rPr>
              <a:t>PCB reusable</a:t>
            </a:r>
          </a:p>
          <a:p>
            <a:r>
              <a:rPr lang="en-FR" sz="1400" b="1" dirty="0">
                <a:latin typeface="Avenir Next" panose="020B0503020202020204" pitchFamily="34" charset="0"/>
              </a:rPr>
              <a:t>Connector reusable</a:t>
            </a:r>
          </a:p>
        </p:txBody>
      </p:sp>
      <p:sp>
        <p:nvSpPr>
          <p:cNvPr id="6" name="TextBox 5">
            <a:extLst>
              <a:ext uri="{FF2B5EF4-FFF2-40B4-BE49-F238E27FC236}">
                <a16:creationId xmlns:a16="http://schemas.microsoft.com/office/drawing/2014/main" id="{1D872781-166A-2141-C1F8-4C946DDF433B}"/>
              </a:ext>
            </a:extLst>
          </p:cNvPr>
          <p:cNvSpPr txBox="1"/>
          <p:nvPr/>
        </p:nvSpPr>
        <p:spPr>
          <a:xfrm>
            <a:off x="5892996" y="2134315"/>
            <a:ext cx="1870843" cy="861774"/>
          </a:xfrm>
          <a:prstGeom prst="rect">
            <a:avLst/>
          </a:prstGeom>
          <a:noFill/>
        </p:spPr>
        <p:txBody>
          <a:bodyPr wrap="square" rtlCol="0">
            <a:spAutoFit/>
          </a:bodyPr>
          <a:lstStyle/>
          <a:p>
            <a:r>
              <a:rPr lang="en-FR" sz="1400" b="1" dirty="0">
                <a:latin typeface="Avenir Next" panose="020B0503020202020204" pitchFamily="34" charset="0"/>
              </a:rPr>
              <a:t>Blindmating:</a:t>
            </a:r>
          </a:p>
          <a:p>
            <a:endParaRPr lang="en-FR" sz="800" b="1" dirty="0">
              <a:latin typeface="Avenir Next" panose="020B0503020202020204" pitchFamily="34" charset="0"/>
            </a:endParaRPr>
          </a:p>
          <a:p>
            <a:r>
              <a:rPr lang="en-FR" sz="1400" b="1" dirty="0">
                <a:latin typeface="Avenir Next" panose="020B0503020202020204" pitchFamily="34" charset="0"/>
              </a:rPr>
              <a:t>Directly into the backplane</a:t>
            </a:r>
          </a:p>
        </p:txBody>
      </p:sp>
      <p:sp>
        <p:nvSpPr>
          <p:cNvPr id="8" name="TextBox 7">
            <a:extLst>
              <a:ext uri="{FF2B5EF4-FFF2-40B4-BE49-F238E27FC236}">
                <a16:creationId xmlns:a16="http://schemas.microsoft.com/office/drawing/2014/main" id="{A7E5E885-6DAD-70BD-7525-090BC3A8DC70}"/>
              </a:ext>
            </a:extLst>
          </p:cNvPr>
          <p:cNvSpPr txBox="1"/>
          <p:nvPr/>
        </p:nvSpPr>
        <p:spPr>
          <a:xfrm>
            <a:off x="5800298" y="3909536"/>
            <a:ext cx="2434065" cy="1477328"/>
          </a:xfrm>
          <a:prstGeom prst="rect">
            <a:avLst/>
          </a:prstGeom>
          <a:noFill/>
        </p:spPr>
        <p:txBody>
          <a:bodyPr wrap="square">
            <a:spAutoFit/>
          </a:bodyPr>
          <a:lstStyle/>
          <a:p>
            <a:r>
              <a:rPr lang="en-FR" b="1" dirty="0">
                <a:latin typeface="Avenir Next" panose="020B0503020202020204" pitchFamily="34" charset="0"/>
              </a:rPr>
              <a:t>Zero specialty tools	</a:t>
            </a:r>
            <a:endParaRPr lang="es-ES" b="1" dirty="0">
              <a:latin typeface="Avenir Next" panose="020B0503020202020204" pitchFamily="34" charset="0"/>
            </a:endParaRPr>
          </a:p>
          <a:p>
            <a:r>
              <a:rPr lang="en-FR" b="1" dirty="0">
                <a:latin typeface="Avenir Next" panose="020B0503020202020204" pitchFamily="34" charset="0"/>
              </a:rPr>
              <a:t>Zero jet effect</a:t>
            </a:r>
            <a:endParaRPr lang="es-ES" b="1" dirty="0">
              <a:latin typeface="Avenir Next" panose="020B0503020202020204" pitchFamily="34" charset="0"/>
            </a:endParaRPr>
          </a:p>
          <a:p>
            <a:r>
              <a:rPr lang="en-FR" b="1" dirty="0">
                <a:latin typeface="Avenir Next" panose="020B0503020202020204" pitchFamily="34" charset="0"/>
              </a:rPr>
              <a:t>Zero deformation</a:t>
            </a:r>
            <a:endParaRPr lang="es-ES" b="1" dirty="0">
              <a:latin typeface="Avenir Next" panose="020B0503020202020204" pitchFamily="34" charset="0"/>
            </a:endParaRPr>
          </a:p>
          <a:p>
            <a:r>
              <a:rPr lang="es-ES" b="1" dirty="0" err="1">
                <a:latin typeface="Avenir Next" panose="020B0503020202020204" pitchFamily="34" charset="0"/>
              </a:rPr>
              <a:t>Ze</a:t>
            </a:r>
            <a:r>
              <a:rPr lang="en-FR" b="1" dirty="0">
                <a:latin typeface="Avenir Next" panose="020B0503020202020204" pitchFamily="34" charset="0"/>
              </a:rPr>
              <a:t>ro loose particles</a:t>
            </a:r>
            <a:endParaRPr lang="es-ES" b="1" dirty="0">
              <a:latin typeface="Avenir Next" panose="020B0503020202020204" pitchFamily="34" charset="0"/>
            </a:endParaRPr>
          </a:p>
          <a:p>
            <a:r>
              <a:rPr lang="en-FR" b="1" dirty="0">
                <a:latin typeface="Avenir Next" panose="020B0503020202020204" pitchFamily="34" charset="0"/>
              </a:rPr>
              <a:t>Zero inspection</a:t>
            </a:r>
          </a:p>
        </p:txBody>
      </p:sp>
    </p:spTree>
    <p:extLst>
      <p:ext uri="{BB962C8B-B14F-4D97-AF65-F5344CB8AC3E}">
        <p14:creationId xmlns:p14="http://schemas.microsoft.com/office/powerpoint/2010/main" val="311385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C040E3-EA9E-3FE5-9EAF-4FDC76C5A45E}"/>
              </a:ext>
            </a:extLst>
          </p:cNvPr>
          <p:cNvSpPr>
            <a:spLocks noGrp="1"/>
          </p:cNvSpPr>
          <p:nvPr>
            <p:ph type="title"/>
          </p:nvPr>
        </p:nvSpPr>
        <p:spPr/>
        <p:txBody>
          <a:bodyPr/>
          <a:lstStyle/>
          <a:p>
            <a:r>
              <a:rPr lang="es-ES" dirty="0"/>
              <a:t>CHARACTERISATION HYPERBITS GEN 2.0 (I)</a:t>
            </a:r>
            <a:endParaRPr lang="en-GB" dirty="0"/>
          </a:p>
        </p:txBody>
      </p:sp>
      <p:pic>
        <p:nvPicPr>
          <p:cNvPr id="4" name="Image 1">
            <a:extLst>
              <a:ext uri="{FF2B5EF4-FFF2-40B4-BE49-F238E27FC236}">
                <a16:creationId xmlns:a16="http://schemas.microsoft.com/office/drawing/2014/main" id="{927E93A0-7A03-64A8-2DBB-0FAC2E243E6C}"/>
              </a:ext>
            </a:extLst>
          </p:cNvPr>
          <p:cNvPicPr>
            <a:picLocks noChangeAspect="1"/>
          </p:cNvPicPr>
          <p:nvPr/>
        </p:nvPicPr>
        <p:blipFill>
          <a:blip r:embed="rId2"/>
          <a:stretch>
            <a:fillRect/>
          </a:stretch>
        </p:blipFill>
        <p:spPr>
          <a:xfrm>
            <a:off x="0" y="1385839"/>
            <a:ext cx="2683463" cy="3676745"/>
          </a:xfrm>
          <a:prstGeom prst="rect">
            <a:avLst/>
          </a:prstGeom>
        </p:spPr>
      </p:pic>
      <p:sp>
        <p:nvSpPr>
          <p:cNvPr id="5" name="ZoneTexte 23">
            <a:extLst>
              <a:ext uri="{FF2B5EF4-FFF2-40B4-BE49-F238E27FC236}">
                <a16:creationId xmlns:a16="http://schemas.microsoft.com/office/drawing/2014/main" id="{16BA431A-C8CF-7B6E-38C7-6355FFAEA014}"/>
              </a:ext>
            </a:extLst>
          </p:cNvPr>
          <p:cNvSpPr txBox="1"/>
          <p:nvPr/>
        </p:nvSpPr>
        <p:spPr>
          <a:xfrm>
            <a:off x="3259982" y="848613"/>
            <a:ext cx="8055582" cy="400110"/>
          </a:xfrm>
          <a:prstGeom prst="rect">
            <a:avLst/>
          </a:prstGeom>
          <a:noFill/>
          <a:ln>
            <a:solidFill>
              <a:schemeClr val="accent1"/>
            </a:solidFill>
          </a:ln>
        </p:spPr>
        <p:txBody>
          <a:bodyPr wrap="square">
            <a:spAutoFit/>
          </a:bodyPr>
          <a:lstStyle/>
          <a:p>
            <a:pPr marL="342900" lvl="0" indent="-342900" algn="l">
              <a:buFont typeface="Symbol" panose="05050102010706020507" pitchFamily="18" charset="2"/>
              <a:buChar char=""/>
            </a:pPr>
            <a:r>
              <a:rPr lang="en-US" sz="1000" dirty="0">
                <a:solidFill>
                  <a:srgbClr val="000000"/>
                </a:solidFill>
                <a:effectLst/>
                <a:latin typeface="Arial Nova Light" panose="020B0304020202020204" pitchFamily="34" charset="0"/>
                <a:ea typeface="Times New Roman" panose="02020603050405020304" pitchFamily="18" charset="0"/>
              </a:rPr>
              <a:t>Design FMEA and Process FMEA to define critical parameters for reliability testing (Electrical, Mechanical, Temperature, Insertions etc.)</a:t>
            </a:r>
            <a:endParaRPr lang="fr-FR" sz="1000" dirty="0">
              <a:effectLst/>
              <a:latin typeface="Arial" panose="020B0604020202020204" pitchFamily="34" charset="0"/>
              <a:ea typeface="Times New Roman" panose="02020603050405020304" pitchFamily="18" charset="0"/>
            </a:endParaRPr>
          </a:p>
          <a:p>
            <a:pPr marL="342900" lvl="0" indent="-342900" algn="l">
              <a:buFont typeface="Symbol" panose="05050102010706020507" pitchFamily="18" charset="2"/>
              <a:buChar char=""/>
            </a:pPr>
            <a:r>
              <a:rPr lang="en-US" sz="1000" dirty="0">
                <a:solidFill>
                  <a:srgbClr val="000000"/>
                </a:solidFill>
                <a:effectLst/>
                <a:latin typeface="Arial Nova Light" panose="020B0304020202020204" pitchFamily="34" charset="0"/>
                <a:ea typeface="Times New Roman" panose="02020603050405020304" pitchFamily="18" charset="0"/>
              </a:rPr>
              <a:t>Internal Alter Technology and Performance Interconnect prototypes assembly </a:t>
            </a:r>
            <a:r>
              <a:rPr lang="en-US" sz="1000" b="1" u="sng" dirty="0">
                <a:solidFill>
                  <a:srgbClr val="000000"/>
                </a:solidFill>
                <a:effectLst/>
                <a:latin typeface="Arial Nova Light" panose="020B0304020202020204" pitchFamily="34" charset="0"/>
                <a:ea typeface="Times New Roman" panose="02020603050405020304" pitchFamily="18" charset="0"/>
              </a:rPr>
              <a:t>5x parts + 5x parts</a:t>
            </a:r>
            <a:endParaRPr lang="fr-FR" sz="1000" dirty="0">
              <a:effectLst/>
              <a:latin typeface="Arial" panose="020B0604020202020204" pitchFamily="34" charset="0"/>
              <a:ea typeface="Times New Roman" panose="02020603050405020304" pitchFamily="18" charset="0"/>
            </a:endParaRPr>
          </a:p>
        </p:txBody>
      </p:sp>
      <p:sp>
        <p:nvSpPr>
          <p:cNvPr id="6" name="ZoneTexte 24">
            <a:extLst>
              <a:ext uri="{FF2B5EF4-FFF2-40B4-BE49-F238E27FC236}">
                <a16:creationId xmlns:a16="http://schemas.microsoft.com/office/drawing/2014/main" id="{7FDB2B40-0A3D-072B-27A3-00BFCA03817E}"/>
              </a:ext>
            </a:extLst>
          </p:cNvPr>
          <p:cNvSpPr txBox="1"/>
          <p:nvPr/>
        </p:nvSpPr>
        <p:spPr>
          <a:xfrm>
            <a:off x="1617333" y="1878453"/>
            <a:ext cx="585417" cy="246221"/>
          </a:xfrm>
          <a:prstGeom prst="rect">
            <a:avLst/>
          </a:prstGeom>
          <a:noFill/>
        </p:spPr>
        <p:txBody>
          <a:bodyPr wrap="none" rtlCol="0">
            <a:spAutoFit/>
          </a:bodyPr>
          <a:lstStyle/>
          <a:p>
            <a:r>
              <a:rPr lang="fr-FR" sz="1000" dirty="0"/>
              <a:t>June 24</a:t>
            </a:r>
          </a:p>
        </p:txBody>
      </p:sp>
      <p:cxnSp>
        <p:nvCxnSpPr>
          <p:cNvPr id="7" name="Connecteur droit 32">
            <a:extLst>
              <a:ext uri="{FF2B5EF4-FFF2-40B4-BE49-F238E27FC236}">
                <a16:creationId xmlns:a16="http://schemas.microsoft.com/office/drawing/2014/main" id="{DEC05E7F-3185-BB22-089D-9B1535A57C29}"/>
              </a:ext>
            </a:extLst>
          </p:cNvPr>
          <p:cNvCxnSpPr>
            <a:cxnSpLocks/>
          </p:cNvCxnSpPr>
          <p:nvPr/>
        </p:nvCxnSpPr>
        <p:spPr>
          <a:xfrm flipV="1">
            <a:off x="2441666" y="848613"/>
            <a:ext cx="818316" cy="815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33">
            <a:extLst>
              <a:ext uri="{FF2B5EF4-FFF2-40B4-BE49-F238E27FC236}">
                <a16:creationId xmlns:a16="http://schemas.microsoft.com/office/drawing/2014/main" id="{3D871506-629D-CB4F-DB6C-CD269DD3FE18}"/>
              </a:ext>
            </a:extLst>
          </p:cNvPr>
          <p:cNvCxnSpPr>
            <a:cxnSpLocks/>
          </p:cNvCxnSpPr>
          <p:nvPr/>
        </p:nvCxnSpPr>
        <p:spPr>
          <a:xfrm>
            <a:off x="2441666" y="2733162"/>
            <a:ext cx="765098" cy="3242421"/>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2">
            <a:extLst>
              <a:ext uri="{FF2B5EF4-FFF2-40B4-BE49-F238E27FC236}">
                <a16:creationId xmlns:a16="http://schemas.microsoft.com/office/drawing/2014/main" id="{D88DF52B-6DA6-5202-3DA4-193AACE90BE6}"/>
              </a:ext>
            </a:extLst>
          </p:cNvPr>
          <p:cNvSpPr txBox="1"/>
          <p:nvPr/>
        </p:nvSpPr>
        <p:spPr>
          <a:xfrm>
            <a:off x="8149710" y="1272866"/>
            <a:ext cx="2948063" cy="861774"/>
          </a:xfrm>
          <a:prstGeom prst="rect">
            <a:avLst/>
          </a:prstGeom>
          <a:solidFill>
            <a:schemeClr val="accent6">
              <a:lumMod val="20000"/>
              <a:lumOff val="80000"/>
            </a:schemeClr>
          </a:solidFill>
          <a:ln>
            <a:solidFill>
              <a:schemeClr val="accent1"/>
            </a:solidFill>
          </a:ln>
        </p:spPr>
        <p:txBody>
          <a:bodyPr wrap="square">
            <a:spAutoFit/>
          </a:bodyPr>
          <a:lstStyle/>
          <a:p>
            <a:pPr marL="342900" lvl="0" indent="-342900" algn="l">
              <a:buFont typeface="Symbol" panose="05050102010706020507" pitchFamily="18" charset="2"/>
              <a:buChar char=""/>
            </a:pPr>
            <a:r>
              <a:rPr lang="en-US" sz="1000" b="1" dirty="0">
                <a:solidFill>
                  <a:srgbClr val="000000"/>
                </a:solidFill>
                <a:effectLst/>
                <a:latin typeface="Arial Nova Light" panose="020B0304020202020204" pitchFamily="34" charset="0"/>
                <a:ea typeface="Times New Roman" panose="02020603050405020304" pitchFamily="18" charset="0"/>
              </a:rPr>
              <a:t>Electrical validation 5x parts</a:t>
            </a:r>
            <a:endParaRPr lang="fr-FR" sz="1000" b="1" dirty="0">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solidFill>
                  <a:srgbClr val="000000"/>
                </a:solidFill>
                <a:effectLst/>
                <a:latin typeface="Arial Nova Light" panose="020B0304020202020204" pitchFamily="34" charset="0"/>
                <a:ea typeface="Times New Roman" panose="02020603050405020304" pitchFamily="18" charset="0"/>
              </a:rPr>
              <a:t>External Visual Inspection </a:t>
            </a:r>
            <a:endParaRPr lang="fr-FR" sz="1000" dirty="0">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PCB Insertion</a:t>
            </a:r>
            <a:endParaRPr lang="fr-FR" sz="1000" dirty="0">
              <a:effectLst/>
              <a:latin typeface="Arial" panose="020B0604020202020204" pitchFamily="34" charset="0"/>
              <a:ea typeface="Times New Roman" panose="02020603050405020304" pitchFamily="18" charset="0"/>
            </a:endParaRPr>
          </a:p>
          <a:p>
            <a:pPr marL="742950" lvl="1" indent="-285750">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External Visual Inspection</a:t>
            </a:r>
            <a:endParaRPr lang="fr-FR" sz="1000" dirty="0">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High Frequency measurements</a:t>
            </a:r>
          </a:p>
        </p:txBody>
      </p:sp>
      <p:sp>
        <p:nvSpPr>
          <p:cNvPr id="10" name="ZoneTexte 7">
            <a:extLst>
              <a:ext uri="{FF2B5EF4-FFF2-40B4-BE49-F238E27FC236}">
                <a16:creationId xmlns:a16="http://schemas.microsoft.com/office/drawing/2014/main" id="{940261C9-A000-2D61-408F-C1760D206A96}"/>
              </a:ext>
            </a:extLst>
          </p:cNvPr>
          <p:cNvSpPr txBox="1"/>
          <p:nvPr/>
        </p:nvSpPr>
        <p:spPr>
          <a:xfrm>
            <a:off x="3261266" y="1266602"/>
            <a:ext cx="4026507" cy="5016758"/>
          </a:xfrm>
          <a:prstGeom prst="rect">
            <a:avLst/>
          </a:prstGeom>
          <a:noFill/>
          <a:ln>
            <a:solidFill>
              <a:schemeClr val="accent1"/>
            </a:solidFill>
          </a:ln>
        </p:spPr>
        <p:txBody>
          <a:bodyPr wrap="square">
            <a:spAutoFit/>
          </a:bodyPr>
          <a:lstStyle/>
          <a:p>
            <a:pPr marL="342900" lvl="0" indent="-342900" algn="l">
              <a:buFont typeface="Symbol" panose="05050102010706020507" pitchFamily="18" charset="2"/>
              <a:buChar char=""/>
            </a:pPr>
            <a:r>
              <a:rPr lang="en-US" sz="1000" b="1" dirty="0">
                <a:solidFill>
                  <a:srgbClr val="000000"/>
                </a:solidFill>
                <a:effectLst/>
                <a:latin typeface="Arial Nova Light" panose="020B0304020202020204" pitchFamily="34" charset="0"/>
                <a:ea typeface="Times New Roman" panose="02020603050405020304" pitchFamily="18" charset="0"/>
              </a:rPr>
              <a:t>Mechanical validation </a:t>
            </a:r>
            <a:r>
              <a:rPr lang="en-US" sz="1000" b="1" strike="sngStrike" dirty="0">
                <a:solidFill>
                  <a:srgbClr val="000000"/>
                </a:solidFill>
                <a:effectLst/>
                <a:latin typeface="Arial Nova Light" panose="020B0304020202020204" pitchFamily="34" charset="0"/>
                <a:ea typeface="Times New Roman" panose="02020603050405020304" pitchFamily="18" charset="0"/>
              </a:rPr>
              <a:t>5x</a:t>
            </a:r>
            <a:r>
              <a:rPr lang="en-US" sz="1000" b="1" dirty="0">
                <a:solidFill>
                  <a:srgbClr val="000000"/>
                </a:solidFill>
                <a:effectLst/>
                <a:latin typeface="Arial Nova Light" panose="020B0304020202020204" pitchFamily="34" charset="0"/>
                <a:ea typeface="Times New Roman" panose="02020603050405020304" pitchFamily="18" charset="0"/>
              </a:rPr>
              <a:t> </a:t>
            </a:r>
            <a:r>
              <a:rPr lang="en-US" sz="1000" b="1" dirty="0">
                <a:solidFill>
                  <a:schemeClr val="accent2"/>
                </a:solidFill>
                <a:effectLst/>
                <a:latin typeface="Arial Nova Light" panose="020B0304020202020204" pitchFamily="34" charset="0"/>
                <a:ea typeface="Times New Roman" panose="02020603050405020304" pitchFamily="18" charset="0"/>
              </a:rPr>
              <a:t>2x</a:t>
            </a:r>
            <a:r>
              <a:rPr lang="en-US" sz="1000" b="1" dirty="0">
                <a:solidFill>
                  <a:srgbClr val="000000"/>
                </a:solidFill>
                <a:effectLst/>
                <a:latin typeface="Arial Nova Light" panose="020B0304020202020204" pitchFamily="34" charset="0"/>
                <a:ea typeface="Times New Roman" panose="02020603050405020304" pitchFamily="18" charset="0"/>
              </a:rPr>
              <a:t> parts</a:t>
            </a:r>
            <a:endParaRPr lang="fr-FR" sz="1000" b="1" dirty="0">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solidFill>
                  <a:srgbClr val="000000"/>
                </a:solidFill>
                <a:effectLst/>
                <a:latin typeface="Arial Nova Light" panose="020B0304020202020204" pitchFamily="34" charset="0"/>
                <a:ea typeface="Times New Roman" panose="02020603050405020304" pitchFamily="18" charset="0"/>
              </a:rPr>
              <a:t>External Visual Inspection </a:t>
            </a:r>
            <a:endParaRPr lang="fr-FR" sz="1000" dirty="0">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PCB Insertion</a:t>
            </a:r>
            <a:endParaRPr lang="fr-FR" sz="1000" dirty="0">
              <a:effectLst/>
              <a:latin typeface="Arial" panose="020B0604020202020204" pitchFamily="34" charset="0"/>
              <a:ea typeface="Times New Roman" panose="02020603050405020304" pitchFamily="18" charset="0"/>
            </a:endParaRPr>
          </a:p>
          <a:p>
            <a:pPr marL="742950" lvl="1" indent="-285750">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External Visual Inspection</a:t>
            </a:r>
            <a:endParaRPr lang="fr-FR" sz="1000" dirty="0">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solidFill>
                  <a:srgbClr val="00B050"/>
                </a:solidFill>
                <a:effectLst/>
                <a:latin typeface="Arial Nova Light" panose="020B0304020202020204" pitchFamily="34" charset="0"/>
                <a:ea typeface="Times New Roman" panose="02020603050405020304" pitchFamily="18" charset="0"/>
              </a:rPr>
              <a:t>Contact resistance (RCL – PCB to PCB)</a:t>
            </a:r>
          </a:p>
          <a:p>
            <a:pPr marL="742950" lvl="1" indent="-285750" algn="l">
              <a:buFont typeface="Courier New" panose="02070309020205020404" pitchFamily="49" charset="0"/>
              <a:buChar char="o"/>
            </a:pPr>
            <a:r>
              <a:rPr lang="en-US" sz="1000" dirty="0">
                <a:solidFill>
                  <a:srgbClr val="00B050"/>
                </a:solidFill>
                <a:latin typeface="Arial Nova Light" panose="020B0304020202020204" pitchFamily="34" charset="0"/>
                <a:ea typeface="Times New Roman" panose="02020603050405020304" pitchFamily="18" charset="0"/>
              </a:rPr>
              <a:t>Daisy-chain measurements</a:t>
            </a:r>
            <a:r>
              <a:rPr lang="en-US" sz="1000" dirty="0">
                <a:solidFill>
                  <a:srgbClr val="00B050"/>
                </a:solidFill>
                <a:effectLst/>
                <a:latin typeface="Arial Nova Light" panose="020B0304020202020204" pitchFamily="34" charset="0"/>
                <a:ea typeface="Times New Roman" panose="02020603050405020304" pitchFamily="18" charset="0"/>
              </a:rPr>
              <a:t>.</a:t>
            </a:r>
            <a:endParaRPr lang="fr-FR" sz="1000" dirty="0">
              <a:solidFill>
                <a:srgbClr val="00B050"/>
              </a:solidFill>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Sine Vibration (no random vibration)</a:t>
            </a:r>
            <a:endParaRPr lang="fr-FR" sz="1000" dirty="0">
              <a:effectLst/>
              <a:latin typeface="Arial" panose="020B0604020202020204" pitchFamily="34" charset="0"/>
              <a:ea typeface="Times New Roman" panose="02020603050405020304" pitchFamily="18" charset="0"/>
            </a:endParaRPr>
          </a:p>
          <a:p>
            <a:pPr marL="1143000" lvl="2" indent="-228600" algn="l">
              <a:buFont typeface="Wingdings" panose="05000000000000000000" pitchFamily="2" charset="2"/>
              <a:buChar char=""/>
            </a:pPr>
            <a:r>
              <a:rPr lang="en-US" sz="1000" dirty="0">
                <a:effectLst/>
                <a:latin typeface="Arial Nova Light" panose="020B0304020202020204" pitchFamily="34" charset="0"/>
                <a:ea typeface="Times New Roman" panose="02020603050405020304" pitchFamily="18" charset="0"/>
              </a:rPr>
              <a:t>Sweep frequency: 10 – 2000 -10Hz</a:t>
            </a:r>
            <a:endParaRPr lang="fr-FR" sz="1000" dirty="0">
              <a:effectLst/>
              <a:latin typeface="Arial" panose="020B0604020202020204" pitchFamily="34" charset="0"/>
              <a:ea typeface="Times New Roman" panose="02020603050405020304" pitchFamily="18" charset="0"/>
            </a:endParaRPr>
          </a:p>
          <a:p>
            <a:pPr marL="1143000" lvl="2" indent="-228600" algn="l">
              <a:buFont typeface="Wingdings" panose="05000000000000000000" pitchFamily="2" charset="2"/>
              <a:buChar char=""/>
            </a:pPr>
            <a:r>
              <a:rPr lang="en-US" sz="1000" dirty="0">
                <a:effectLst/>
                <a:latin typeface="Arial Nova Light" panose="020B0304020202020204" pitchFamily="34" charset="0"/>
                <a:ea typeface="Times New Roman" panose="02020603050405020304" pitchFamily="18" charset="0"/>
              </a:rPr>
              <a:t>Cycle Period: 30 minutes</a:t>
            </a:r>
            <a:endParaRPr lang="fr-FR" sz="1000" dirty="0">
              <a:effectLst/>
              <a:latin typeface="Arial" panose="020B0604020202020204" pitchFamily="34" charset="0"/>
              <a:ea typeface="Times New Roman" panose="02020603050405020304" pitchFamily="18" charset="0"/>
            </a:endParaRPr>
          </a:p>
          <a:p>
            <a:pPr marL="1143000" lvl="2" indent="-228600" algn="l">
              <a:buFont typeface="Wingdings" panose="05000000000000000000" pitchFamily="2" charset="2"/>
              <a:buChar char=""/>
            </a:pPr>
            <a:r>
              <a:rPr lang="en-US" sz="1000" dirty="0">
                <a:effectLst/>
                <a:latin typeface="Arial Nova Light" panose="020B0304020202020204" pitchFamily="34" charset="0"/>
                <a:ea typeface="Times New Roman" panose="02020603050405020304" pitchFamily="18" charset="0"/>
              </a:rPr>
              <a:t>Amplitude: 1,5mm / 20g whichever is less.</a:t>
            </a:r>
            <a:endParaRPr lang="fr-FR" sz="1000" dirty="0">
              <a:effectLst/>
              <a:latin typeface="Arial" panose="020B0604020202020204" pitchFamily="34" charset="0"/>
              <a:ea typeface="Times New Roman" panose="02020603050405020304" pitchFamily="18" charset="0"/>
            </a:endParaRPr>
          </a:p>
          <a:p>
            <a:pPr marL="1143000" lvl="2" indent="-228600" algn="l">
              <a:buFont typeface="Wingdings" panose="05000000000000000000" pitchFamily="2" charset="2"/>
              <a:buChar char=""/>
            </a:pPr>
            <a:r>
              <a:rPr lang="en-US" sz="1000" dirty="0">
                <a:effectLst/>
                <a:latin typeface="Arial Nova Light" panose="020B0304020202020204" pitchFamily="34" charset="0"/>
                <a:ea typeface="Times New Roman" panose="02020603050405020304" pitchFamily="18" charset="0"/>
              </a:rPr>
              <a:t>Axis per Cycle: 3 mutual perpendicular direction</a:t>
            </a:r>
          </a:p>
          <a:p>
            <a:pPr marL="1143000" lvl="2" indent="-228600" algn="l">
              <a:buFont typeface="Wingdings" panose="05000000000000000000" pitchFamily="2" charset="2"/>
              <a:buChar char=""/>
            </a:pPr>
            <a:r>
              <a:rPr lang="fr-FR" sz="1000" dirty="0">
                <a:latin typeface="Arial Nova Light" panose="020B0304020202020204" pitchFamily="34" charset="0"/>
              </a:rPr>
              <a:t>contact </a:t>
            </a:r>
            <a:r>
              <a:rPr lang="fr-FR" sz="1000" dirty="0" err="1">
                <a:latin typeface="Arial Nova Light" panose="020B0304020202020204" pitchFamily="34" charset="0"/>
              </a:rPr>
              <a:t>disturbance</a:t>
            </a:r>
            <a:r>
              <a:rPr lang="fr-FR" sz="1000" dirty="0">
                <a:latin typeface="Arial Nova Light" panose="020B0304020202020204" pitchFamily="34" charset="0"/>
              </a:rPr>
              <a:t> </a:t>
            </a:r>
            <a:r>
              <a:rPr lang="en-US" sz="1000" dirty="0">
                <a:latin typeface="Arial Nova Light" panose="020B0304020202020204" pitchFamily="34" charset="0"/>
              </a:rPr>
              <a:t>detection </a:t>
            </a:r>
            <a:r>
              <a:rPr lang="en-US" sz="1000" dirty="0">
                <a:latin typeface="Arial Nova Light" panose="020B0304020202020204" pitchFamily="34" charset="0"/>
                <a:ea typeface="Times New Roman" panose="02020603050405020304" pitchFamily="18" charset="0"/>
              </a:rPr>
              <a:t>(1µs)</a:t>
            </a:r>
            <a:endParaRPr lang="fr-FR" sz="1000" dirty="0">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External Visual Inspection to check any crack or Failure</a:t>
            </a:r>
            <a:endParaRPr lang="fr-FR" sz="1000" dirty="0">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solidFill>
                  <a:srgbClr val="00B050"/>
                </a:solidFill>
                <a:latin typeface="Arial Nova Light" panose="020B0304020202020204" pitchFamily="34" charset="0"/>
                <a:ea typeface="Times New Roman" panose="02020603050405020304" pitchFamily="18" charset="0"/>
              </a:rPr>
              <a:t>Daisy-chain measurements </a:t>
            </a:r>
          </a:p>
          <a:p>
            <a:pPr marL="742950" lvl="1" indent="-285750" algn="l">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Mechanical Shock</a:t>
            </a:r>
            <a:endParaRPr lang="fr-FR" sz="1000" dirty="0">
              <a:effectLst/>
              <a:latin typeface="Arial" panose="020B0604020202020204" pitchFamily="34" charset="0"/>
              <a:ea typeface="Times New Roman" panose="02020603050405020304" pitchFamily="18" charset="0"/>
            </a:endParaRPr>
          </a:p>
          <a:p>
            <a:pPr marL="1143000" lvl="2" indent="-228600" algn="l">
              <a:buFont typeface="Wingdings" panose="05000000000000000000" pitchFamily="2" charset="2"/>
              <a:buChar char=""/>
            </a:pPr>
            <a:r>
              <a:rPr lang="en-US" sz="1000" dirty="0">
                <a:effectLst/>
                <a:latin typeface="Arial Nova Light" panose="020B0304020202020204" pitchFamily="34" charset="0"/>
                <a:ea typeface="Times New Roman" panose="02020603050405020304" pitchFamily="18" charset="0"/>
              </a:rPr>
              <a:t>Shape of Shock: Half Sine</a:t>
            </a:r>
            <a:endParaRPr lang="fr-FR" sz="1000" dirty="0">
              <a:effectLst/>
              <a:latin typeface="Arial" panose="020B0604020202020204" pitchFamily="34" charset="0"/>
              <a:ea typeface="Times New Roman" panose="02020603050405020304" pitchFamily="18" charset="0"/>
            </a:endParaRPr>
          </a:p>
          <a:p>
            <a:pPr marL="1143000" lvl="2" indent="-228600" algn="l">
              <a:buFont typeface="Wingdings" panose="05000000000000000000" pitchFamily="2" charset="2"/>
              <a:buChar char=""/>
            </a:pPr>
            <a:r>
              <a:rPr lang="en-US" sz="1000" dirty="0">
                <a:effectLst/>
                <a:latin typeface="Arial Nova Light" panose="020B0304020202020204" pitchFamily="34" charset="0"/>
                <a:ea typeface="Times New Roman" panose="02020603050405020304" pitchFamily="18" charset="0"/>
              </a:rPr>
              <a:t>Acceleration: 50 g</a:t>
            </a:r>
            <a:endParaRPr lang="fr-FR" sz="1000" dirty="0">
              <a:effectLst/>
              <a:latin typeface="Arial" panose="020B0604020202020204" pitchFamily="34" charset="0"/>
              <a:ea typeface="Times New Roman" panose="02020603050405020304" pitchFamily="18" charset="0"/>
            </a:endParaRPr>
          </a:p>
          <a:p>
            <a:pPr marL="1143000" lvl="2" indent="-228600" algn="l">
              <a:buFont typeface="Wingdings" panose="05000000000000000000" pitchFamily="2" charset="2"/>
              <a:buChar char=""/>
            </a:pPr>
            <a:r>
              <a:rPr lang="en-US" sz="1000" dirty="0">
                <a:effectLst/>
                <a:latin typeface="Arial Nova Light" panose="020B0304020202020204" pitchFamily="34" charset="0"/>
                <a:ea typeface="Times New Roman" panose="02020603050405020304" pitchFamily="18" charset="0"/>
              </a:rPr>
              <a:t>Pulse duration: 11 </a:t>
            </a:r>
            <a:r>
              <a:rPr lang="en-US" sz="1000" dirty="0" err="1">
                <a:effectLst/>
                <a:latin typeface="Arial Nova Light" panose="020B0304020202020204" pitchFamily="34" charset="0"/>
                <a:ea typeface="Times New Roman" panose="02020603050405020304" pitchFamily="18" charset="0"/>
              </a:rPr>
              <a:t>ms</a:t>
            </a:r>
            <a:endParaRPr lang="fr-FR" sz="1000" dirty="0">
              <a:effectLst/>
              <a:latin typeface="Arial" panose="020B0604020202020204" pitchFamily="34" charset="0"/>
              <a:ea typeface="Times New Roman" panose="02020603050405020304" pitchFamily="18" charset="0"/>
            </a:endParaRPr>
          </a:p>
          <a:p>
            <a:pPr marL="1143000" lvl="2" indent="-228600" algn="l">
              <a:buFont typeface="Wingdings" panose="05000000000000000000" pitchFamily="2" charset="2"/>
              <a:buChar char=""/>
            </a:pPr>
            <a:r>
              <a:rPr lang="en-US" sz="1000" dirty="0">
                <a:effectLst/>
                <a:latin typeface="Arial Nova Light" panose="020B0304020202020204" pitchFamily="34" charset="0"/>
                <a:ea typeface="Times New Roman" panose="02020603050405020304" pitchFamily="18" charset="0"/>
              </a:rPr>
              <a:t>Nº of Shock per test: 3</a:t>
            </a:r>
            <a:endParaRPr lang="fr-FR" sz="1000" dirty="0">
              <a:effectLst/>
              <a:latin typeface="Arial" panose="020B0604020202020204" pitchFamily="34" charset="0"/>
              <a:ea typeface="Times New Roman" panose="02020603050405020304" pitchFamily="18" charset="0"/>
            </a:endParaRPr>
          </a:p>
          <a:p>
            <a:pPr marL="1143000" lvl="2" indent="-228600" algn="l">
              <a:buFont typeface="Wingdings" panose="05000000000000000000" pitchFamily="2" charset="2"/>
              <a:buChar char=""/>
            </a:pPr>
            <a:r>
              <a:rPr lang="en-US" sz="1000" dirty="0">
                <a:effectLst/>
                <a:latin typeface="Arial Nova Light" panose="020B0304020202020204" pitchFamily="34" charset="0"/>
                <a:ea typeface="Times New Roman" panose="02020603050405020304" pitchFamily="18" charset="0"/>
              </a:rPr>
              <a:t>Axis per Test: 3 (mutual perpendicular direction)</a:t>
            </a:r>
          </a:p>
          <a:p>
            <a:pPr marL="1143000" lvl="2" indent="-228600">
              <a:buFont typeface="Wingdings" panose="05000000000000000000" pitchFamily="2" charset="2"/>
              <a:buChar char=""/>
            </a:pPr>
            <a:r>
              <a:rPr lang="en-US" sz="1000" dirty="0">
                <a:latin typeface="Arial Nova Light" panose="020B0304020202020204" pitchFamily="34" charset="0"/>
                <a:ea typeface="Times New Roman" panose="02020603050405020304" pitchFamily="18" charset="0"/>
              </a:rPr>
              <a:t>contact disturbance detection (1µs)</a:t>
            </a:r>
            <a:endParaRPr lang="fr-FR" sz="1000" dirty="0">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External Visual Inspection</a:t>
            </a:r>
            <a:endParaRPr lang="fr-FR" sz="1000" dirty="0">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solidFill>
                  <a:srgbClr val="00B050"/>
                </a:solidFill>
                <a:latin typeface="Arial Nova Light" panose="020B0304020202020204" pitchFamily="34" charset="0"/>
                <a:ea typeface="Times New Roman" panose="02020603050405020304" pitchFamily="18" charset="0"/>
              </a:rPr>
              <a:t>Daisy-chain measurements </a:t>
            </a:r>
          </a:p>
          <a:p>
            <a:pPr marL="742950" lvl="1" indent="-285750">
              <a:buFont typeface="Courier New" panose="02070309020205020404" pitchFamily="49" charset="0"/>
              <a:buChar char="o"/>
            </a:pPr>
            <a:r>
              <a:rPr lang="en-US" sz="1000" dirty="0">
                <a:solidFill>
                  <a:srgbClr val="00B050"/>
                </a:solidFill>
                <a:effectLst/>
                <a:latin typeface="Arial Nova Light" panose="020B0304020202020204" pitchFamily="34" charset="0"/>
                <a:ea typeface="Times New Roman" panose="02020603050405020304" pitchFamily="18" charset="0"/>
              </a:rPr>
              <a:t>Contact resistance (RCL - PCB to PCB)</a:t>
            </a:r>
          </a:p>
          <a:p>
            <a:pPr marL="742950" lvl="1" indent="-285750" algn="l">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5x Thermal Shock</a:t>
            </a:r>
            <a:endParaRPr lang="fr-FR" sz="1000" dirty="0">
              <a:effectLst/>
              <a:latin typeface="Arial" panose="020B0604020202020204" pitchFamily="34" charset="0"/>
              <a:ea typeface="Times New Roman" panose="02020603050405020304" pitchFamily="18" charset="0"/>
            </a:endParaRPr>
          </a:p>
          <a:p>
            <a:pPr marL="1143000" lvl="2" indent="-228600" algn="l">
              <a:buFont typeface="Wingdings" panose="05000000000000000000" pitchFamily="2" charset="2"/>
              <a:buChar char=""/>
            </a:pPr>
            <a:r>
              <a:rPr lang="en-US" sz="1000" dirty="0">
                <a:effectLst/>
                <a:latin typeface="Arial Nova Light" panose="020B0304020202020204" pitchFamily="34" charset="0"/>
                <a:ea typeface="Times New Roman" panose="02020603050405020304" pitchFamily="18" charset="0"/>
              </a:rPr>
              <a:t>-55 ºC (+0, -10)	</a:t>
            </a:r>
            <a:r>
              <a:rPr lang="en-US" sz="1000" dirty="0">
                <a:effectLst/>
                <a:latin typeface="Arial" panose="020B0604020202020204" pitchFamily="34" charset="0"/>
                <a:ea typeface="Times New Roman" panose="02020603050405020304" pitchFamily="18" charset="0"/>
              </a:rPr>
              <a:t>≥</a:t>
            </a:r>
            <a:r>
              <a:rPr lang="en-US" sz="1000" dirty="0">
                <a:effectLst/>
                <a:latin typeface="Arial Nova Light" panose="020B0304020202020204" pitchFamily="34" charset="0"/>
                <a:ea typeface="Times New Roman" panose="02020603050405020304" pitchFamily="18" charset="0"/>
              </a:rPr>
              <a:t>10 min</a:t>
            </a:r>
            <a:endParaRPr lang="fr-FR" sz="1000" dirty="0">
              <a:effectLst/>
              <a:latin typeface="Arial" panose="020B0604020202020204" pitchFamily="34" charset="0"/>
              <a:ea typeface="Times New Roman" panose="02020603050405020304" pitchFamily="18" charset="0"/>
            </a:endParaRPr>
          </a:p>
          <a:p>
            <a:pPr marL="1143000" lvl="2" indent="-228600" algn="l">
              <a:buFont typeface="Wingdings" panose="05000000000000000000" pitchFamily="2" charset="2"/>
              <a:buChar char=""/>
            </a:pPr>
            <a:r>
              <a:rPr lang="en-US" sz="1000" dirty="0">
                <a:effectLst/>
                <a:latin typeface="Arial Nova Light" panose="020B0304020202020204" pitchFamily="34" charset="0"/>
                <a:ea typeface="Times New Roman" panose="02020603050405020304" pitchFamily="18" charset="0"/>
              </a:rPr>
              <a:t>125 ºC (+15, -0)	</a:t>
            </a:r>
            <a:r>
              <a:rPr lang="en-US" sz="1000" dirty="0">
                <a:effectLst/>
                <a:latin typeface="Arial" panose="020B0604020202020204" pitchFamily="34" charset="0"/>
                <a:ea typeface="Times New Roman" panose="02020603050405020304" pitchFamily="18" charset="0"/>
              </a:rPr>
              <a:t>≥</a:t>
            </a:r>
            <a:r>
              <a:rPr lang="en-US" sz="1000" dirty="0">
                <a:effectLst/>
                <a:latin typeface="Arial Nova Light" panose="020B0304020202020204" pitchFamily="34" charset="0"/>
                <a:ea typeface="Times New Roman" panose="02020603050405020304" pitchFamily="18" charset="0"/>
              </a:rPr>
              <a:t>10 min</a:t>
            </a:r>
          </a:p>
          <a:p>
            <a:pPr marL="742950" lvl="1" indent="-285750" algn="l">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External Visual Inspection</a:t>
            </a:r>
            <a:endParaRPr lang="fr-FR" sz="1000" dirty="0">
              <a:effectLst/>
              <a:latin typeface="Arial" panose="020B0604020202020204" pitchFamily="34" charset="0"/>
              <a:ea typeface="Times New Roman" panose="02020603050405020304" pitchFamily="18" charset="0"/>
            </a:endParaRPr>
          </a:p>
          <a:p>
            <a:pPr marL="742950" lvl="1" indent="-285750" algn="l">
              <a:buFont typeface="Courier New" panose="02070309020205020404" pitchFamily="49" charset="0"/>
              <a:buChar char="o"/>
            </a:pPr>
            <a:r>
              <a:rPr lang="en-US" sz="1000" dirty="0">
                <a:solidFill>
                  <a:srgbClr val="00B050"/>
                </a:solidFill>
                <a:latin typeface="Arial Nova Light" panose="020B0304020202020204" pitchFamily="34" charset="0"/>
                <a:ea typeface="Times New Roman" panose="02020603050405020304" pitchFamily="18" charset="0"/>
              </a:rPr>
              <a:t>Daisy-chain measurements </a:t>
            </a:r>
          </a:p>
          <a:p>
            <a:pPr marL="742950" lvl="1" indent="-285750">
              <a:buFont typeface="Courier New" panose="02070309020205020404" pitchFamily="49" charset="0"/>
              <a:buChar char="o"/>
            </a:pPr>
            <a:r>
              <a:rPr lang="en-US" sz="1000" dirty="0">
                <a:solidFill>
                  <a:srgbClr val="00B050"/>
                </a:solidFill>
                <a:effectLst/>
                <a:latin typeface="Arial Nova Light" panose="020B0304020202020204" pitchFamily="34" charset="0"/>
                <a:ea typeface="Times New Roman" panose="02020603050405020304" pitchFamily="18" charset="0"/>
              </a:rPr>
              <a:t>Contact resistance (RCL - PCB to PCB)</a:t>
            </a:r>
          </a:p>
          <a:p>
            <a:pPr marL="742950" lvl="1" indent="-285750">
              <a:buFont typeface="Courier New" panose="02070309020205020404" pitchFamily="49" charset="0"/>
              <a:buChar char="o"/>
            </a:pPr>
            <a:r>
              <a:rPr lang="en-US" sz="1000" dirty="0">
                <a:solidFill>
                  <a:srgbClr val="00B050"/>
                </a:solidFill>
                <a:latin typeface="Arial Nova Light" panose="020B0304020202020204" pitchFamily="34" charset="0"/>
                <a:ea typeface="Times New Roman" panose="02020603050405020304" pitchFamily="18" charset="0"/>
              </a:rPr>
              <a:t>Insulation Resistance – 500Vdc</a:t>
            </a:r>
          </a:p>
          <a:p>
            <a:pPr marL="742950" lvl="1" indent="-285750">
              <a:buFont typeface="Courier New" panose="02070309020205020404" pitchFamily="49" charset="0"/>
              <a:buChar char="o"/>
            </a:pPr>
            <a:r>
              <a:rPr lang="en-US" sz="1000" strike="sngStrike" dirty="0">
                <a:solidFill>
                  <a:srgbClr val="00B050"/>
                </a:solidFill>
                <a:effectLst/>
                <a:latin typeface="Arial Nova Light" panose="020B0304020202020204" pitchFamily="34" charset="0"/>
                <a:ea typeface="Times New Roman" panose="02020603050405020304" pitchFamily="18" charset="0"/>
              </a:rPr>
              <a:t>Voltage Proof </a:t>
            </a:r>
            <a:r>
              <a:rPr lang="en-US" sz="1000" dirty="0">
                <a:solidFill>
                  <a:srgbClr val="00B050"/>
                </a:solidFill>
                <a:effectLst/>
                <a:latin typeface="Arial Nova Light" panose="020B0304020202020204" pitchFamily="34" charset="0"/>
                <a:ea typeface="Times New Roman" panose="02020603050405020304" pitchFamily="18" charset="0"/>
              </a:rPr>
              <a:t>Withstanding voltage 750 </a:t>
            </a:r>
            <a:r>
              <a:rPr lang="en-US" sz="1000" dirty="0" err="1">
                <a:solidFill>
                  <a:srgbClr val="00B050"/>
                </a:solidFill>
                <a:effectLst/>
                <a:latin typeface="Arial Nova Light" panose="020B0304020202020204" pitchFamily="34" charset="0"/>
                <a:ea typeface="Times New Roman" panose="02020603050405020304" pitchFamily="18" charset="0"/>
              </a:rPr>
              <a:t>Vrms</a:t>
            </a:r>
            <a:endParaRPr lang="en-US" sz="1000" dirty="0">
              <a:solidFill>
                <a:srgbClr val="00B050"/>
              </a:solidFill>
              <a:effectLst/>
              <a:latin typeface="Arial Nova Light" panose="020B0304020202020204" pitchFamily="34" charset="0"/>
              <a:ea typeface="Times New Roman" panose="02020603050405020304" pitchFamily="18" charset="0"/>
            </a:endParaRPr>
          </a:p>
        </p:txBody>
      </p:sp>
      <p:sp>
        <p:nvSpPr>
          <p:cNvPr id="11" name="ZoneTexte 8">
            <a:extLst>
              <a:ext uri="{FF2B5EF4-FFF2-40B4-BE49-F238E27FC236}">
                <a16:creationId xmlns:a16="http://schemas.microsoft.com/office/drawing/2014/main" id="{070CC471-C8E0-0576-746A-68FE2CC8E868}"/>
              </a:ext>
            </a:extLst>
          </p:cNvPr>
          <p:cNvSpPr txBox="1"/>
          <p:nvPr/>
        </p:nvSpPr>
        <p:spPr>
          <a:xfrm>
            <a:off x="7821174" y="5209734"/>
            <a:ext cx="3099240" cy="861774"/>
          </a:xfrm>
          <a:prstGeom prst="rect">
            <a:avLst/>
          </a:prstGeom>
          <a:noFill/>
          <a:ln>
            <a:solidFill>
              <a:schemeClr val="accent1"/>
            </a:solidFill>
          </a:ln>
        </p:spPr>
        <p:txBody>
          <a:bodyPr wrap="square">
            <a:spAutoFit/>
          </a:bodyPr>
          <a:lstStyle/>
          <a:p>
            <a:pPr lvl="0" algn="l"/>
            <a:r>
              <a:rPr lang="en-US" sz="1000" b="1" dirty="0">
                <a:effectLst/>
                <a:latin typeface="Arial Nova Light" panose="020B0304020202020204" pitchFamily="34" charset="0"/>
                <a:ea typeface="Times New Roman" panose="02020603050405020304" pitchFamily="18" charset="0"/>
              </a:rPr>
              <a:t>Pass No-Pass status</a:t>
            </a:r>
            <a:endParaRPr lang="fr-FR" sz="1000" b="1" dirty="0">
              <a:effectLst/>
              <a:latin typeface="Arial" panose="020B0604020202020204" pitchFamily="34" charset="0"/>
              <a:ea typeface="Times New Roman" panose="02020603050405020304" pitchFamily="18" charset="0"/>
            </a:endParaRPr>
          </a:p>
          <a:p>
            <a:pPr marL="132314" indent="-285750">
              <a:buFont typeface="Courier New" panose="02070309020205020404" pitchFamily="49" charset="0"/>
              <a:buChar char="o"/>
            </a:pPr>
            <a:r>
              <a:rPr lang="en-US" sz="1000" dirty="0">
                <a:effectLst/>
                <a:latin typeface="Arial Nova Light" panose="020B0304020202020204" pitchFamily="34" charset="0"/>
                <a:ea typeface="Times New Roman" panose="02020603050405020304" pitchFamily="18" charset="0"/>
              </a:rPr>
              <a:t>Pass – Go to WP4</a:t>
            </a:r>
          </a:p>
          <a:p>
            <a:pPr marL="132314" indent="-285750">
              <a:buFont typeface="Courier New" panose="02070309020205020404" pitchFamily="49" charset="0"/>
              <a:buChar char="o"/>
            </a:pPr>
            <a:r>
              <a:rPr lang="en-US" sz="1000" dirty="0">
                <a:solidFill>
                  <a:srgbClr val="000000"/>
                </a:solidFill>
                <a:effectLst/>
                <a:latin typeface="Arial Nova Light" panose="020B0304020202020204" pitchFamily="34" charset="0"/>
                <a:ea typeface="Times New Roman" panose="02020603050405020304" pitchFamily="18" charset="0"/>
                <a:cs typeface="Arial" panose="020B0604020202020204" pitchFamily="34" charset="0"/>
              </a:rPr>
              <a:t>No-pass – Explore PCB design, BOM sub parts, material, connector mounting process. Start again prototypes assembly prior to ESA qual.</a:t>
            </a:r>
            <a:endParaRPr lang="fr-FR" sz="1000" dirty="0">
              <a:effectLst/>
              <a:latin typeface="Arial" panose="020B0604020202020204" pitchFamily="34" charset="0"/>
              <a:ea typeface="Times New Roman" panose="02020603050405020304" pitchFamily="18" charset="0"/>
            </a:endParaRPr>
          </a:p>
        </p:txBody>
      </p:sp>
      <p:cxnSp>
        <p:nvCxnSpPr>
          <p:cNvPr id="12" name="Connecteur : en angle 10">
            <a:extLst>
              <a:ext uri="{FF2B5EF4-FFF2-40B4-BE49-F238E27FC236}">
                <a16:creationId xmlns:a16="http://schemas.microsoft.com/office/drawing/2014/main" id="{0CBD5DB8-FA10-7651-7125-A0B2072CC02D}"/>
              </a:ext>
            </a:extLst>
          </p:cNvPr>
          <p:cNvCxnSpPr>
            <a:stCxn id="5" idx="2"/>
            <a:endCxn id="10" idx="0"/>
          </p:cNvCxnSpPr>
          <p:nvPr/>
        </p:nvCxnSpPr>
        <p:spPr>
          <a:xfrm rot="5400000">
            <a:off x="6272208" y="251036"/>
            <a:ext cx="17879" cy="201325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246D34D3-7B12-D353-5B4D-40B3BA0F11A2}"/>
              </a:ext>
            </a:extLst>
          </p:cNvPr>
          <p:cNvCxnSpPr>
            <a:stCxn id="5" idx="2"/>
            <a:endCxn id="9" idx="0"/>
          </p:cNvCxnSpPr>
          <p:nvPr/>
        </p:nvCxnSpPr>
        <p:spPr>
          <a:xfrm rot="16200000" flipH="1">
            <a:off x="8443686" y="92809"/>
            <a:ext cx="24143" cy="233596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21">
            <a:extLst>
              <a:ext uri="{FF2B5EF4-FFF2-40B4-BE49-F238E27FC236}">
                <a16:creationId xmlns:a16="http://schemas.microsoft.com/office/drawing/2014/main" id="{FC7B2EB7-1B8D-877D-707A-8AAA19EBCA27}"/>
              </a:ext>
            </a:extLst>
          </p:cNvPr>
          <p:cNvCxnSpPr>
            <a:cxnSpLocks/>
            <a:endCxn id="11" idx="1"/>
          </p:cNvCxnSpPr>
          <p:nvPr/>
        </p:nvCxnSpPr>
        <p:spPr>
          <a:xfrm>
            <a:off x="7287773" y="5119771"/>
            <a:ext cx="533401" cy="520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35">
            <a:extLst>
              <a:ext uri="{FF2B5EF4-FFF2-40B4-BE49-F238E27FC236}">
                <a16:creationId xmlns:a16="http://schemas.microsoft.com/office/drawing/2014/main" id="{5E24A889-1BFD-542A-C49A-B7F5EC035927}"/>
              </a:ext>
            </a:extLst>
          </p:cNvPr>
          <p:cNvCxnSpPr>
            <a:cxnSpLocks/>
            <a:stCxn id="9" idx="2"/>
            <a:endCxn id="11" idx="0"/>
          </p:cNvCxnSpPr>
          <p:nvPr/>
        </p:nvCxnSpPr>
        <p:spPr>
          <a:xfrm flipH="1">
            <a:off x="9370794" y="2134640"/>
            <a:ext cx="252948" cy="3075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Image 5">
            <a:extLst>
              <a:ext uri="{FF2B5EF4-FFF2-40B4-BE49-F238E27FC236}">
                <a16:creationId xmlns:a16="http://schemas.microsoft.com/office/drawing/2014/main" id="{8F0D217E-ADD7-A923-8D67-80E32B77EC7A}"/>
              </a:ext>
            </a:extLst>
          </p:cNvPr>
          <p:cNvPicPr>
            <a:picLocks noChangeAspect="1"/>
          </p:cNvPicPr>
          <p:nvPr/>
        </p:nvPicPr>
        <p:blipFill>
          <a:blip r:embed="rId3"/>
          <a:stretch>
            <a:fillRect/>
          </a:stretch>
        </p:blipFill>
        <p:spPr>
          <a:xfrm>
            <a:off x="7407817" y="3733749"/>
            <a:ext cx="4026507" cy="1359142"/>
          </a:xfrm>
          <a:prstGeom prst="rect">
            <a:avLst/>
          </a:prstGeom>
        </p:spPr>
      </p:pic>
      <p:pic>
        <p:nvPicPr>
          <p:cNvPr id="17" name="Image 11">
            <a:extLst>
              <a:ext uri="{FF2B5EF4-FFF2-40B4-BE49-F238E27FC236}">
                <a16:creationId xmlns:a16="http://schemas.microsoft.com/office/drawing/2014/main" id="{9ABEA8CB-2B46-94CC-3501-69A2FDE31B17}"/>
              </a:ext>
            </a:extLst>
          </p:cNvPr>
          <p:cNvPicPr>
            <a:picLocks noChangeAspect="1"/>
          </p:cNvPicPr>
          <p:nvPr/>
        </p:nvPicPr>
        <p:blipFill>
          <a:blip r:embed="rId4"/>
          <a:stretch>
            <a:fillRect/>
          </a:stretch>
        </p:blipFill>
        <p:spPr>
          <a:xfrm>
            <a:off x="7525153" y="2286619"/>
            <a:ext cx="3909172" cy="1147382"/>
          </a:xfrm>
          <a:prstGeom prst="rect">
            <a:avLst/>
          </a:prstGeom>
        </p:spPr>
      </p:pic>
      <p:sp>
        <p:nvSpPr>
          <p:cNvPr id="18" name="Rectangle 17">
            <a:extLst>
              <a:ext uri="{FF2B5EF4-FFF2-40B4-BE49-F238E27FC236}">
                <a16:creationId xmlns:a16="http://schemas.microsoft.com/office/drawing/2014/main" id="{35DC4240-45AB-A010-C532-6579D2DBCBE9}"/>
              </a:ext>
            </a:extLst>
          </p:cNvPr>
          <p:cNvSpPr/>
          <p:nvPr/>
        </p:nvSpPr>
        <p:spPr>
          <a:xfrm>
            <a:off x="9083608" y="2403238"/>
            <a:ext cx="1009565" cy="70905"/>
          </a:xfrm>
          <a:prstGeom prst="rect">
            <a:avLst/>
          </a:prstGeom>
          <a:solidFill>
            <a:srgbClr val="DCE6F0"/>
          </a:solidFill>
          <a:ln>
            <a:solidFill>
              <a:srgbClr val="DCE6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50"/>
          </a:p>
        </p:txBody>
      </p:sp>
      <p:sp>
        <p:nvSpPr>
          <p:cNvPr id="19" name="ZoneTexte 13">
            <a:extLst>
              <a:ext uri="{FF2B5EF4-FFF2-40B4-BE49-F238E27FC236}">
                <a16:creationId xmlns:a16="http://schemas.microsoft.com/office/drawing/2014/main" id="{8A93DD57-97FE-CBC7-384C-898057E4AB1F}"/>
              </a:ext>
            </a:extLst>
          </p:cNvPr>
          <p:cNvSpPr txBox="1"/>
          <p:nvPr/>
        </p:nvSpPr>
        <p:spPr>
          <a:xfrm>
            <a:off x="1981823" y="3303196"/>
            <a:ext cx="1544012" cy="253916"/>
          </a:xfrm>
          <a:prstGeom prst="rect">
            <a:avLst/>
          </a:prstGeom>
          <a:noFill/>
        </p:spPr>
        <p:txBody>
          <a:bodyPr wrap="none" rtlCol="0">
            <a:spAutoFit/>
          </a:bodyPr>
          <a:lstStyle/>
          <a:p>
            <a:r>
              <a:rPr lang="fr-FR" sz="1050" dirty="0"/>
              <a:t>30 connecteurs - 8 range</a:t>
            </a:r>
          </a:p>
        </p:txBody>
      </p:sp>
      <p:sp>
        <p:nvSpPr>
          <p:cNvPr id="20" name="Rectangle 19">
            <a:extLst>
              <a:ext uri="{FF2B5EF4-FFF2-40B4-BE49-F238E27FC236}">
                <a16:creationId xmlns:a16="http://schemas.microsoft.com/office/drawing/2014/main" id="{832CF77A-D027-CEB2-6AE2-0F41FBC56839}"/>
              </a:ext>
            </a:extLst>
          </p:cNvPr>
          <p:cNvSpPr/>
          <p:nvPr/>
        </p:nvSpPr>
        <p:spPr>
          <a:xfrm>
            <a:off x="565670" y="1841507"/>
            <a:ext cx="1874711" cy="879071"/>
          </a:xfrm>
          <a:prstGeom prst="rect">
            <a:avLst/>
          </a:prstGeom>
          <a:solidFill>
            <a:schemeClr val="accent4">
              <a:lumMod val="60000"/>
              <a:lumOff val="40000"/>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a:extLst>
              <a:ext uri="{FF2B5EF4-FFF2-40B4-BE49-F238E27FC236}">
                <a16:creationId xmlns:a16="http://schemas.microsoft.com/office/drawing/2014/main" id="{0507782A-2DA4-F26F-E79E-25B8B6C8DC23}"/>
              </a:ext>
            </a:extLst>
          </p:cNvPr>
          <p:cNvSpPr/>
          <p:nvPr/>
        </p:nvSpPr>
        <p:spPr>
          <a:xfrm>
            <a:off x="3261266" y="1266602"/>
            <a:ext cx="3972005" cy="4643163"/>
          </a:xfrm>
          <a:prstGeom prst="rect">
            <a:avLst/>
          </a:prstGeom>
          <a:solidFill>
            <a:srgbClr val="92D050">
              <a:alpha val="1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5E429C7A-94CD-C0F2-4318-F2D9A5692FF9}"/>
              </a:ext>
            </a:extLst>
          </p:cNvPr>
          <p:cNvSpPr/>
          <p:nvPr/>
        </p:nvSpPr>
        <p:spPr>
          <a:xfrm>
            <a:off x="7407817" y="1266602"/>
            <a:ext cx="4099531" cy="2467147"/>
          </a:xfrm>
          <a:prstGeom prst="rect">
            <a:avLst/>
          </a:prstGeom>
          <a:solidFill>
            <a:srgbClr val="FF0000">
              <a:alpha val="1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014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12F609-DCFF-B59C-733E-8DA65D75896E}"/>
              </a:ext>
            </a:extLst>
          </p:cNvPr>
          <p:cNvSpPr>
            <a:spLocks noGrp="1"/>
          </p:cNvSpPr>
          <p:nvPr>
            <p:ph type="title"/>
          </p:nvPr>
        </p:nvSpPr>
        <p:spPr/>
        <p:txBody>
          <a:bodyPr/>
          <a:lstStyle/>
          <a:p>
            <a:r>
              <a:rPr lang="es-ES" dirty="0"/>
              <a:t>CHARACTERISATION HYPERBITS GEN 2.0 (II)</a:t>
            </a:r>
            <a:endParaRPr lang="en-GB" dirty="0"/>
          </a:p>
        </p:txBody>
      </p:sp>
      <p:pic>
        <p:nvPicPr>
          <p:cNvPr id="6" name="Image 18">
            <a:extLst>
              <a:ext uri="{FF2B5EF4-FFF2-40B4-BE49-F238E27FC236}">
                <a16:creationId xmlns:a16="http://schemas.microsoft.com/office/drawing/2014/main" id="{D432325B-AFA4-33A6-0249-DB80AD4A59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062" y="1454509"/>
            <a:ext cx="4815840" cy="3611880"/>
          </a:xfrm>
          <a:prstGeom prst="rect">
            <a:avLst/>
          </a:prstGeom>
        </p:spPr>
      </p:pic>
      <p:sp>
        <p:nvSpPr>
          <p:cNvPr id="7" name="ZoneTexte 19">
            <a:extLst>
              <a:ext uri="{FF2B5EF4-FFF2-40B4-BE49-F238E27FC236}">
                <a16:creationId xmlns:a16="http://schemas.microsoft.com/office/drawing/2014/main" id="{C1FFB06C-BE8C-7CD5-8461-9E5D57DED8BC}"/>
              </a:ext>
            </a:extLst>
          </p:cNvPr>
          <p:cNvSpPr txBox="1"/>
          <p:nvPr/>
        </p:nvSpPr>
        <p:spPr>
          <a:xfrm>
            <a:off x="910033" y="983149"/>
            <a:ext cx="4403898" cy="369332"/>
          </a:xfrm>
          <a:prstGeom prst="rect">
            <a:avLst/>
          </a:prstGeom>
          <a:noFill/>
        </p:spPr>
        <p:txBody>
          <a:bodyPr wrap="none" rtlCol="0">
            <a:spAutoFit/>
          </a:bodyPr>
          <a:lstStyle/>
          <a:p>
            <a:r>
              <a:rPr lang="en-US" noProof="0" dirty="0"/>
              <a:t>Shocks and Vibrations environment</a:t>
            </a:r>
          </a:p>
        </p:txBody>
      </p:sp>
      <p:pic>
        <p:nvPicPr>
          <p:cNvPr id="8" name="Image 22">
            <a:extLst>
              <a:ext uri="{FF2B5EF4-FFF2-40B4-BE49-F238E27FC236}">
                <a16:creationId xmlns:a16="http://schemas.microsoft.com/office/drawing/2014/main" id="{ADD8D314-0AE9-1ECF-C3A9-74DB6BAD03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41848" y="1939332"/>
            <a:ext cx="3611880" cy="2708910"/>
          </a:xfrm>
          <a:prstGeom prst="rect">
            <a:avLst/>
          </a:prstGeom>
        </p:spPr>
      </p:pic>
      <p:sp>
        <p:nvSpPr>
          <p:cNvPr id="9" name="ZoneTexte 26">
            <a:extLst>
              <a:ext uri="{FF2B5EF4-FFF2-40B4-BE49-F238E27FC236}">
                <a16:creationId xmlns:a16="http://schemas.microsoft.com/office/drawing/2014/main" id="{DAA77BC6-91BD-25C2-9889-E0E06DF647DB}"/>
              </a:ext>
            </a:extLst>
          </p:cNvPr>
          <p:cNvSpPr txBox="1"/>
          <p:nvPr/>
        </p:nvSpPr>
        <p:spPr>
          <a:xfrm>
            <a:off x="6493457" y="989762"/>
            <a:ext cx="4068165" cy="369332"/>
          </a:xfrm>
          <a:prstGeom prst="rect">
            <a:avLst/>
          </a:prstGeom>
          <a:noFill/>
        </p:spPr>
        <p:txBody>
          <a:bodyPr wrap="none" rtlCol="0">
            <a:spAutoFit/>
          </a:bodyPr>
          <a:lstStyle/>
          <a:p>
            <a:r>
              <a:rPr lang="en-US" noProof="0" dirty="0"/>
              <a:t>Shocks and Vibrations X position example</a:t>
            </a:r>
          </a:p>
        </p:txBody>
      </p:sp>
      <p:sp>
        <p:nvSpPr>
          <p:cNvPr id="10" name="ZoneTexte 29">
            <a:extLst>
              <a:ext uri="{FF2B5EF4-FFF2-40B4-BE49-F238E27FC236}">
                <a16:creationId xmlns:a16="http://schemas.microsoft.com/office/drawing/2014/main" id="{F693C9C0-61BB-0961-3EA5-DC1D76E12680}"/>
              </a:ext>
            </a:extLst>
          </p:cNvPr>
          <p:cNvSpPr txBox="1"/>
          <p:nvPr/>
        </p:nvSpPr>
        <p:spPr>
          <a:xfrm>
            <a:off x="949420" y="5101288"/>
            <a:ext cx="4570482" cy="369332"/>
          </a:xfrm>
          <a:prstGeom prst="rect">
            <a:avLst/>
          </a:prstGeom>
          <a:noFill/>
        </p:spPr>
        <p:txBody>
          <a:bodyPr wrap="none" rtlCol="0">
            <a:spAutoFit/>
          </a:bodyPr>
          <a:lstStyle/>
          <a:p>
            <a:r>
              <a:rPr lang="en-US" noProof="0" dirty="0">
                <a:solidFill>
                  <a:srgbClr val="0070C0"/>
                </a:solidFill>
              </a:rPr>
              <a:t>Contact disturbance detection system</a:t>
            </a:r>
          </a:p>
        </p:txBody>
      </p:sp>
      <p:cxnSp>
        <p:nvCxnSpPr>
          <p:cNvPr id="11" name="Connecteur droit avec flèche 34">
            <a:extLst>
              <a:ext uri="{FF2B5EF4-FFF2-40B4-BE49-F238E27FC236}">
                <a16:creationId xmlns:a16="http://schemas.microsoft.com/office/drawing/2014/main" id="{0F8C94AA-CCEE-39D9-D67B-CEB5D60FCAA8}"/>
              </a:ext>
            </a:extLst>
          </p:cNvPr>
          <p:cNvCxnSpPr/>
          <p:nvPr/>
        </p:nvCxnSpPr>
        <p:spPr>
          <a:xfrm flipH="1" flipV="1">
            <a:off x="4266247" y="4640994"/>
            <a:ext cx="365760" cy="59634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2" name="ZoneTexte 1">
            <a:extLst>
              <a:ext uri="{FF2B5EF4-FFF2-40B4-BE49-F238E27FC236}">
                <a16:creationId xmlns:a16="http://schemas.microsoft.com/office/drawing/2014/main" id="{57243C80-2C86-60A9-BE35-C97324DFCC32}"/>
              </a:ext>
            </a:extLst>
          </p:cNvPr>
          <p:cNvSpPr txBox="1"/>
          <p:nvPr/>
        </p:nvSpPr>
        <p:spPr>
          <a:xfrm>
            <a:off x="1204912" y="5505519"/>
            <a:ext cx="7781489" cy="369332"/>
          </a:xfrm>
          <a:prstGeom prst="rect">
            <a:avLst/>
          </a:prstGeom>
          <a:noFill/>
        </p:spPr>
        <p:txBody>
          <a:bodyPr wrap="none" rtlCol="0">
            <a:spAutoFit/>
          </a:bodyPr>
          <a:lstStyle/>
          <a:p>
            <a:r>
              <a:rPr lang="fr-FR" dirty="0" err="1">
                <a:solidFill>
                  <a:srgbClr val="00B050"/>
                </a:solidFill>
              </a:rPr>
              <a:t>Results</a:t>
            </a:r>
            <a:r>
              <a:rPr lang="fr-FR" dirty="0">
                <a:solidFill>
                  <a:srgbClr val="00B050"/>
                </a:solidFill>
              </a:rPr>
              <a:t> : No contact </a:t>
            </a:r>
            <a:r>
              <a:rPr lang="fr-FR" dirty="0" err="1">
                <a:solidFill>
                  <a:srgbClr val="00B050"/>
                </a:solidFill>
              </a:rPr>
              <a:t>disturbance</a:t>
            </a:r>
            <a:r>
              <a:rPr lang="fr-FR" dirty="0">
                <a:solidFill>
                  <a:srgbClr val="00B050"/>
                </a:solidFill>
              </a:rPr>
              <a:t> </a:t>
            </a:r>
            <a:r>
              <a:rPr lang="fr-FR" dirty="0" err="1">
                <a:solidFill>
                  <a:srgbClr val="00B050"/>
                </a:solidFill>
              </a:rPr>
              <a:t>detected</a:t>
            </a:r>
            <a:r>
              <a:rPr lang="fr-FR" dirty="0">
                <a:solidFill>
                  <a:srgbClr val="00B050"/>
                </a:solidFill>
              </a:rPr>
              <a:t> </a:t>
            </a:r>
            <a:r>
              <a:rPr lang="fr-FR" dirty="0" err="1">
                <a:solidFill>
                  <a:srgbClr val="00B050"/>
                </a:solidFill>
              </a:rPr>
              <a:t>during</a:t>
            </a:r>
            <a:r>
              <a:rPr lang="fr-FR" dirty="0">
                <a:solidFill>
                  <a:srgbClr val="00B050"/>
                </a:solidFill>
              </a:rPr>
              <a:t> </a:t>
            </a:r>
            <a:r>
              <a:rPr lang="fr-FR" dirty="0" err="1">
                <a:solidFill>
                  <a:srgbClr val="00B050"/>
                </a:solidFill>
              </a:rPr>
              <a:t>Shocks</a:t>
            </a:r>
            <a:r>
              <a:rPr lang="fr-FR" dirty="0">
                <a:solidFill>
                  <a:srgbClr val="00B050"/>
                </a:solidFill>
              </a:rPr>
              <a:t> and vibrations </a:t>
            </a:r>
            <a:r>
              <a:rPr lang="fr-FR" dirty="0" err="1">
                <a:solidFill>
                  <a:srgbClr val="00B050"/>
                </a:solidFill>
              </a:rPr>
              <a:t>sequence</a:t>
            </a:r>
            <a:endParaRPr lang="fr-FR" dirty="0">
              <a:solidFill>
                <a:srgbClr val="00B050"/>
              </a:solidFill>
            </a:endParaRPr>
          </a:p>
        </p:txBody>
      </p:sp>
    </p:spTree>
    <p:extLst>
      <p:ext uri="{BB962C8B-B14F-4D97-AF65-F5344CB8AC3E}">
        <p14:creationId xmlns:p14="http://schemas.microsoft.com/office/powerpoint/2010/main" val="1340202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40E837-F36B-56C8-7652-FFE2408CE2B1}"/>
              </a:ext>
            </a:extLst>
          </p:cNvPr>
          <p:cNvSpPr>
            <a:spLocks noGrp="1"/>
          </p:cNvSpPr>
          <p:nvPr>
            <p:ph type="title"/>
          </p:nvPr>
        </p:nvSpPr>
        <p:spPr/>
        <p:txBody>
          <a:bodyPr/>
          <a:lstStyle/>
          <a:p>
            <a:r>
              <a:rPr lang="es-ES" dirty="0"/>
              <a:t>CHARACTERISATION HYPERBITS GEN 2.0 (III)</a:t>
            </a:r>
            <a:endParaRPr lang="en-GB" dirty="0"/>
          </a:p>
        </p:txBody>
      </p:sp>
      <p:graphicFrame>
        <p:nvGraphicFramePr>
          <p:cNvPr id="4" name="Tableau 1">
            <a:extLst>
              <a:ext uri="{FF2B5EF4-FFF2-40B4-BE49-F238E27FC236}">
                <a16:creationId xmlns:a16="http://schemas.microsoft.com/office/drawing/2014/main" id="{F4E9BA0C-17D1-047E-A8B7-D96AAB25A1A4}"/>
              </a:ext>
            </a:extLst>
          </p:cNvPr>
          <p:cNvGraphicFramePr>
            <a:graphicFrameLocks noGrp="1"/>
          </p:cNvGraphicFramePr>
          <p:nvPr>
            <p:extLst>
              <p:ext uri="{D42A27DB-BD31-4B8C-83A1-F6EECF244321}">
                <p14:modId xmlns:p14="http://schemas.microsoft.com/office/powerpoint/2010/main" val="2788436831"/>
              </p:ext>
            </p:extLst>
          </p:nvPr>
        </p:nvGraphicFramePr>
        <p:xfrm>
          <a:off x="778012" y="1640738"/>
          <a:ext cx="4060692" cy="4436991"/>
        </p:xfrm>
        <a:graphic>
          <a:graphicData uri="http://schemas.openxmlformats.org/drawingml/2006/table">
            <a:tbl>
              <a:tblPr/>
              <a:tblGrid>
                <a:gridCol w="451188">
                  <a:extLst>
                    <a:ext uri="{9D8B030D-6E8A-4147-A177-3AD203B41FA5}">
                      <a16:colId xmlns:a16="http://schemas.microsoft.com/office/drawing/2014/main" val="2375929987"/>
                    </a:ext>
                  </a:extLst>
                </a:gridCol>
                <a:gridCol w="451188">
                  <a:extLst>
                    <a:ext uri="{9D8B030D-6E8A-4147-A177-3AD203B41FA5}">
                      <a16:colId xmlns:a16="http://schemas.microsoft.com/office/drawing/2014/main" val="3320414822"/>
                    </a:ext>
                  </a:extLst>
                </a:gridCol>
                <a:gridCol w="451188">
                  <a:extLst>
                    <a:ext uri="{9D8B030D-6E8A-4147-A177-3AD203B41FA5}">
                      <a16:colId xmlns:a16="http://schemas.microsoft.com/office/drawing/2014/main" val="3314587511"/>
                    </a:ext>
                  </a:extLst>
                </a:gridCol>
                <a:gridCol w="451188">
                  <a:extLst>
                    <a:ext uri="{9D8B030D-6E8A-4147-A177-3AD203B41FA5}">
                      <a16:colId xmlns:a16="http://schemas.microsoft.com/office/drawing/2014/main" val="3120334132"/>
                    </a:ext>
                  </a:extLst>
                </a:gridCol>
                <a:gridCol w="451188">
                  <a:extLst>
                    <a:ext uri="{9D8B030D-6E8A-4147-A177-3AD203B41FA5}">
                      <a16:colId xmlns:a16="http://schemas.microsoft.com/office/drawing/2014/main" val="3586200352"/>
                    </a:ext>
                  </a:extLst>
                </a:gridCol>
                <a:gridCol w="451188">
                  <a:extLst>
                    <a:ext uri="{9D8B030D-6E8A-4147-A177-3AD203B41FA5}">
                      <a16:colId xmlns:a16="http://schemas.microsoft.com/office/drawing/2014/main" val="108541881"/>
                    </a:ext>
                  </a:extLst>
                </a:gridCol>
                <a:gridCol w="451188">
                  <a:extLst>
                    <a:ext uri="{9D8B030D-6E8A-4147-A177-3AD203B41FA5}">
                      <a16:colId xmlns:a16="http://schemas.microsoft.com/office/drawing/2014/main" val="3043350325"/>
                    </a:ext>
                  </a:extLst>
                </a:gridCol>
                <a:gridCol w="451188">
                  <a:extLst>
                    <a:ext uri="{9D8B030D-6E8A-4147-A177-3AD203B41FA5}">
                      <a16:colId xmlns:a16="http://schemas.microsoft.com/office/drawing/2014/main" val="817391204"/>
                    </a:ext>
                  </a:extLst>
                </a:gridCol>
                <a:gridCol w="451188">
                  <a:extLst>
                    <a:ext uri="{9D8B030D-6E8A-4147-A177-3AD203B41FA5}">
                      <a16:colId xmlns:a16="http://schemas.microsoft.com/office/drawing/2014/main" val="1805660837"/>
                    </a:ext>
                  </a:extLst>
                </a:gridCol>
              </a:tblGrid>
              <a:tr h="164333">
                <a:tc>
                  <a:txBody>
                    <a:bodyPr/>
                    <a:lstStyle/>
                    <a:p>
                      <a:pPr algn="ctr" fontAlgn="ctr">
                        <a:buNone/>
                      </a:pPr>
                      <a:endParaRPr lang="fr-FR" sz="1000" b="0" i="0" u="none" strike="noStrike" dirty="0">
                        <a:solidFill>
                          <a:srgbClr val="000000"/>
                        </a:solidFill>
                        <a:effectLst/>
                        <a:latin typeface="Calibri" panose="020F0502020204030204" pitchFamily="34" charset="0"/>
                      </a:endParaRP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8</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622846"/>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A</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25</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dirty="0">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0871170"/>
                  </a:ext>
                </a:extLst>
              </a:tr>
              <a:tr h="164333">
                <a:tc>
                  <a:txBody>
                    <a:bodyPr/>
                    <a:lstStyle/>
                    <a:p>
                      <a:pPr algn="ctr" fontAlgn="ctr">
                        <a:buNone/>
                      </a:pPr>
                      <a:r>
                        <a:rPr lang="fr-FR" sz="1000" b="0" i="0" u="none" strike="noStrike">
                          <a:solidFill>
                            <a:srgbClr val="000000"/>
                          </a:solidFill>
                          <a:effectLst/>
                          <a:latin typeface="Calibri" panose="020F0502020204030204" pitchFamily="34" charset="0"/>
                        </a:rPr>
                        <a:t>B</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27</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dirty="0">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8049324"/>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C</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20</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dirty="0">
                          <a:solidFill>
                            <a:srgbClr val="000000"/>
                          </a:solidFill>
                          <a:effectLst/>
                          <a:latin typeface="Calibri" panose="020F0502020204030204" pitchFamily="34" charset="0"/>
                        </a:rPr>
                        <a:t>26</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1954482"/>
                  </a:ext>
                </a:extLst>
              </a:tr>
              <a:tr h="164333">
                <a:tc>
                  <a:txBody>
                    <a:bodyPr/>
                    <a:lstStyle/>
                    <a:p>
                      <a:pPr algn="ctr" fontAlgn="ctr">
                        <a:buNone/>
                      </a:pPr>
                      <a:r>
                        <a:rPr lang="fr-FR" sz="1000" b="0" i="0" u="none" strike="noStrike">
                          <a:solidFill>
                            <a:srgbClr val="000000"/>
                          </a:solidFill>
                          <a:effectLst/>
                          <a:latin typeface="Calibri" panose="020F0502020204030204" pitchFamily="34" charset="0"/>
                        </a:rPr>
                        <a:t>D</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2332433"/>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E</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1822494"/>
                  </a:ext>
                </a:extLst>
              </a:tr>
              <a:tr h="164333">
                <a:tc>
                  <a:txBody>
                    <a:bodyPr/>
                    <a:lstStyle/>
                    <a:p>
                      <a:pPr algn="ctr" fontAlgn="ctr">
                        <a:buNone/>
                      </a:pPr>
                      <a:r>
                        <a:rPr lang="fr-FR" sz="1000" b="0" i="0" u="none" strike="noStrike">
                          <a:solidFill>
                            <a:srgbClr val="000000"/>
                          </a:solidFill>
                          <a:effectLst/>
                          <a:latin typeface="Calibri" panose="020F0502020204030204" pitchFamily="34" charset="0"/>
                        </a:rPr>
                        <a:t>F</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309179"/>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G</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5152232"/>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H</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4589166"/>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I</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2397431"/>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J</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6507281"/>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K</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7088369"/>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L</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dirty="0">
                          <a:solidFill>
                            <a:srgbClr val="000000"/>
                          </a:solidFill>
                          <a:effectLst/>
                          <a:latin typeface="Calibri" panose="020F0502020204030204" pitchFamily="34" charset="0"/>
                        </a:rPr>
                        <a:t>45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1999293"/>
                  </a:ext>
                </a:extLst>
              </a:tr>
              <a:tr h="164333">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dirty="0">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dirty="0">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dirty="0">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buNone/>
                      </a:pPr>
                      <a:endParaRPr lang="fr-FR" sz="1000" b="0" i="0" u="none" strike="noStrike" dirty="0">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06795571"/>
                  </a:ext>
                </a:extLst>
              </a:tr>
              <a:tr h="164333">
                <a:tc>
                  <a:txBody>
                    <a:bodyPr/>
                    <a:lstStyle/>
                    <a:p>
                      <a:pPr algn="ctr" fontAlgn="ctr">
                        <a:buNone/>
                      </a:pPr>
                      <a:endParaRPr lang="fr-FR" sz="1000" b="0" i="0" u="none" strike="noStrike" dirty="0">
                        <a:solidFill>
                          <a:srgbClr val="000000"/>
                        </a:solidFill>
                        <a:effectLst/>
                        <a:latin typeface="Calibri" panose="020F0502020204030204" pitchFamily="34" charset="0"/>
                      </a:endParaRP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dirty="0">
                          <a:solidFill>
                            <a:srgbClr val="000000"/>
                          </a:solidFill>
                          <a:effectLst/>
                          <a:latin typeface="Calibri" panose="020F0502020204030204" pitchFamily="34" charset="0"/>
                        </a:rPr>
                        <a:t>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3953721934"/>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A</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26</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2174489004"/>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B</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14</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1697732459"/>
                  </a:ext>
                </a:extLst>
              </a:tr>
              <a:tr h="164333">
                <a:tc>
                  <a:txBody>
                    <a:bodyPr/>
                    <a:lstStyle/>
                    <a:p>
                      <a:pPr algn="ctr" fontAlgn="ctr">
                        <a:buNone/>
                      </a:pPr>
                      <a:r>
                        <a:rPr lang="fr-FR" sz="1000" b="0" i="0" u="none" strike="noStrike">
                          <a:solidFill>
                            <a:srgbClr val="000000"/>
                          </a:solidFill>
                          <a:effectLst/>
                          <a:latin typeface="Calibri" panose="020F0502020204030204" pitchFamily="34" charset="0"/>
                        </a:rPr>
                        <a:t>C</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3236159847"/>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D</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1484583061"/>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E</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1742024734"/>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F</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13</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2755047587"/>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G</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dirty="0">
                          <a:solidFill>
                            <a:schemeClr val="accent2"/>
                          </a:solidFill>
                          <a:effectLst/>
                          <a:latin typeface="Calibri" panose="020F0502020204030204" pitchFamily="34" charset="0"/>
                        </a:rPr>
                        <a:t>67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3340796548"/>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H</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2117423262"/>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I</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1006251926"/>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J</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1587399880"/>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K</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853354290"/>
                  </a:ext>
                </a:extLst>
              </a:tr>
              <a:tr h="164333">
                <a:tc>
                  <a:txBody>
                    <a:bodyPr/>
                    <a:lstStyle/>
                    <a:p>
                      <a:pPr algn="ctr" fontAlgn="ctr">
                        <a:buNone/>
                      </a:pPr>
                      <a:r>
                        <a:rPr lang="fr-FR" sz="1000" b="0" i="0" u="none" strike="noStrike" dirty="0">
                          <a:solidFill>
                            <a:srgbClr val="000000"/>
                          </a:solidFill>
                          <a:effectLst/>
                          <a:latin typeface="Calibri" panose="020F0502020204030204" pitchFamily="34" charset="0"/>
                        </a:rPr>
                        <a:t>L</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ctr">
                        <a:buNone/>
                      </a:pPr>
                      <a:r>
                        <a:rPr lang="fr-FR" sz="1000" b="0" i="0" u="none" strike="noStrike">
                          <a:solidFill>
                            <a:srgbClr val="000000"/>
                          </a:solidFill>
                          <a:effectLst/>
                          <a:latin typeface="Calibri" panose="020F0502020204030204" pitchFamily="34" charset="0"/>
                        </a:rPr>
                        <a:t>22</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42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dirty="0">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3398266896"/>
                  </a:ext>
                </a:extLst>
              </a:tr>
            </a:tbl>
          </a:graphicData>
        </a:graphic>
      </p:graphicFrame>
      <p:sp>
        <p:nvSpPr>
          <p:cNvPr id="5" name="ZoneTexte 2">
            <a:extLst>
              <a:ext uri="{FF2B5EF4-FFF2-40B4-BE49-F238E27FC236}">
                <a16:creationId xmlns:a16="http://schemas.microsoft.com/office/drawing/2014/main" id="{F0CF7319-DC6E-8FDC-5FF6-A0F26283D4BB}"/>
              </a:ext>
            </a:extLst>
          </p:cNvPr>
          <p:cNvSpPr txBox="1"/>
          <p:nvPr/>
        </p:nvSpPr>
        <p:spPr>
          <a:xfrm>
            <a:off x="165902" y="1288118"/>
            <a:ext cx="6133410" cy="338554"/>
          </a:xfrm>
          <a:prstGeom prst="rect">
            <a:avLst/>
          </a:prstGeom>
          <a:noFill/>
        </p:spPr>
        <p:txBody>
          <a:bodyPr wrap="none" rtlCol="0">
            <a:spAutoFit/>
          </a:bodyPr>
          <a:lstStyle/>
          <a:p>
            <a:r>
              <a:rPr lang="en-US" sz="1600" noProof="0" dirty="0"/>
              <a:t>RCL PCB to PCB before and after Vib and shocks [</a:t>
            </a:r>
            <a:r>
              <a:rPr lang="en-US" sz="1600" noProof="0" dirty="0" err="1"/>
              <a:t>mOhm</a:t>
            </a:r>
            <a:r>
              <a:rPr lang="en-US" sz="1600" noProof="0" dirty="0"/>
              <a:t>]</a:t>
            </a:r>
          </a:p>
        </p:txBody>
      </p:sp>
      <p:graphicFrame>
        <p:nvGraphicFramePr>
          <p:cNvPr id="6" name="Tableau 3">
            <a:extLst>
              <a:ext uri="{FF2B5EF4-FFF2-40B4-BE49-F238E27FC236}">
                <a16:creationId xmlns:a16="http://schemas.microsoft.com/office/drawing/2014/main" id="{213F86AD-B4F2-3627-39AB-12038B541F25}"/>
              </a:ext>
            </a:extLst>
          </p:cNvPr>
          <p:cNvGraphicFramePr>
            <a:graphicFrameLocks noGrp="1"/>
          </p:cNvGraphicFramePr>
          <p:nvPr>
            <p:extLst>
              <p:ext uri="{D42A27DB-BD31-4B8C-83A1-F6EECF244321}">
                <p14:modId xmlns:p14="http://schemas.microsoft.com/office/powerpoint/2010/main" val="3396633705"/>
              </p:ext>
            </p:extLst>
          </p:nvPr>
        </p:nvGraphicFramePr>
        <p:xfrm>
          <a:off x="7178664" y="1657449"/>
          <a:ext cx="4537089" cy="4420278"/>
        </p:xfrm>
        <a:graphic>
          <a:graphicData uri="http://schemas.openxmlformats.org/drawingml/2006/table">
            <a:tbl>
              <a:tblPr/>
              <a:tblGrid>
                <a:gridCol w="504121">
                  <a:extLst>
                    <a:ext uri="{9D8B030D-6E8A-4147-A177-3AD203B41FA5}">
                      <a16:colId xmlns:a16="http://schemas.microsoft.com/office/drawing/2014/main" val="2172315013"/>
                    </a:ext>
                  </a:extLst>
                </a:gridCol>
                <a:gridCol w="504121">
                  <a:extLst>
                    <a:ext uri="{9D8B030D-6E8A-4147-A177-3AD203B41FA5}">
                      <a16:colId xmlns:a16="http://schemas.microsoft.com/office/drawing/2014/main" val="2027984897"/>
                    </a:ext>
                  </a:extLst>
                </a:gridCol>
                <a:gridCol w="504121">
                  <a:extLst>
                    <a:ext uri="{9D8B030D-6E8A-4147-A177-3AD203B41FA5}">
                      <a16:colId xmlns:a16="http://schemas.microsoft.com/office/drawing/2014/main" val="3939381756"/>
                    </a:ext>
                  </a:extLst>
                </a:gridCol>
                <a:gridCol w="504121">
                  <a:extLst>
                    <a:ext uri="{9D8B030D-6E8A-4147-A177-3AD203B41FA5}">
                      <a16:colId xmlns:a16="http://schemas.microsoft.com/office/drawing/2014/main" val="4001665232"/>
                    </a:ext>
                  </a:extLst>
                </a:gridCol>
                <a:gridCol w="504121">
                  <a:extLst>
                    <a:ext uri="{9D8B030D-6E8A-4147-A177-3AD203B41FA5}">
                      <a16:colId xmlns:a16="http://schemas.microsoft.com/office/drawing/2014/main" val="2193256550"/>
                    </a:ext>
                  </a:extLst>
                </a:gridCol>
                <a:gridCol w="504121">
                  <a:extLst>
                    <a:ext uri="{9D8B030D-6E8A-4147-A177-3AD203B41FA5}">
                      <a16:colId xmlns:a16="http://schemas.microsoft.com/office/drawing/2014/main" val="201988305"/>
                    </a:ext>
                  </a:extLst>
                </a:gridCol>
                <a:gridCol w="504121">
                  <a:extLst>
                    <a:ext uri="{9D8B030D-6E8A-4147-A177-3AD203B41FA5}">
                      <a16:colId xmlns:a16="http://schemas.microsoft.com/office/drawing/2014/main" val="3622355880"/>
                    </a:ext>
                  </a:extLst>
                </a:gridCol>
                <a:gridCol w="504121">
                  <a:extLst>
                    <a:ext uri="{9D8B030D-6E8A-4147-A177-3AD203B41FA5}">
                      <a16:colId xmlns:a16="http://schemas.microsoft.com/office/drawing/2014/main" val="3730636143"/>
                    </a:ext>
                  </a:extLst>
                </a:gridCol>
                <a:gridCol w="504121">
                  <a:extLst>
                    <a:ext uri="{9D8B030D-6E8A-4147-A177-3AD203B41FA5}">
                      <a16:colId xmlns:a16="http://schemas.microsoft.com/office/drawing/2014/main" val="1700125953"/>
                    </a:ext>
                  </a:extLst>
                </a:gridCol>
              </a:tblGrid>
              <a:tr h="163714">
                <a:tc>
                  <a:txBody>
                    <a:bodyPr/>
                    <a:lstStyle/>
                    <a:p>
                      <a:pPr algn="ctr" fontAlgn="ctr">
                        <a:buNone/>
                      </a:pPr>
                      <a:endParaRPr lang="fr-FR" sz="1000" b="0" i="0" u="none" strike="noStrike" dirty="0">
                        <a:solidFill>
                          <a:srgbClr val="000000"/>
                        </a:solidFill>
                        <a:effectLst/>
                        <a:latin typeface="Calibri" panose="020F0502020204030204" pitchFamily="34" charset="0"/>
                      </a:endParaRP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8</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3866450"/>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A</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dirty="0">
                          <a:solidFill>
                            <a:srgbClr val="000000"/>
                          </a:solidFill>
                          <a:effectLst/>
                          <a:latin typeface="Calibri" panose="020F0502020204030204" pitchFamily="34" charset="0"/>
                        </a:rPr>
                        <a:t>24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6720869"/>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B</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0687600"/>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C</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34</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5454556"/>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D</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1720008"/>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E</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0512861"/>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F</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dirty="0">
                          <a:solidFill>
                            <a:srgbClr val="000000"/>
                          </a:solidFill>
                          <a:effectLst/>
                          <a:latin typeface="Calibri" panose="020F0502020204030204" pitchFamily="34" charset="0"/>
                        </a:rPr>
                        <a:t>20</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5256484"/>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G</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4716298"/>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H</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32</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3225501"/>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I</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29</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9234221"/>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J</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6250975"/>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K</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30</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8866069"/>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L</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9563470"/>
                  </a:ext>
                </a:extLst>
              </a:tr>
              <a:tr h="163714">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dirty="0">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dirty="0">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buNone/>
                      </a:pPr>
                      <a:endParaRPr lang="fr-FR" sz="1000" b="0" i="0" u="none" strike="noStrike" dirty="0">
                        <a:solidFill>
                          <a:srgbClr val="000000"/>
                        </a:solidFill>
                        <a:effectLst/>
                        <a:latin typeface="Calibri" panose="020F0502020204030204" pitchFamily="34" charset="0"/>
                      </a:endParaRPr>
                    </a:p>
                  </a:txBody>
                  <a:tcPr marL="4714" marR="4714" marT="4714"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381332758"/>
                  </a:ext>
                </a:extLst>
              </a:tr>
              <a:tr h="163714">
                <a:tc>
                  <a:txBody>
                    <a:bodyPr/>
                    <a:lstStyle/>
                    <a:p>
                      <a:pPr algn="ctr" fontAlgn="ctr">
                        <a:buNone/>
                      </a:pPr>
                      <a:endParaRPr lang="fr-FR" sz="1000" b="0" i="0" u="none" strike="noStrike" dirty="0">
                        <a:solidFill>
                          <a:srgbClr val="000000"/>
                        </a:solidFill>
                        <a:effectLst/>
                        <a:latin typeface="Calibri" panose="020F0502020204030204" pitchFamily="34" charset="0"/>
                      </a:endParaRP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500073022"/>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A</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24</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4042142432"/>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B</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8</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676313688"/>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C</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dirty="0">
                          <a:solidFill>
                            <a:srgbClr val="000000"/>
                          </a:solidFill>
                          <a:effectLst/>
                          <a:latin typeface="Calibri" panose="020F0502020204030204" pitchFamily="34" charset="0"/>
                        </a:rPr>
                        <a:t>23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881534174"/>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D</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2308097313"/>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E</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2228091984"/>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F</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10</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1128117672"/>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G</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dirty="0">
                          <a:solidFill>
                            <a:srgbClr val="00B05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1465982496"/>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H</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10</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2795591270"/>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I</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24</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2306724084"/>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J</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22</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23</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1159958937"/>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K</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8</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9</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1348382894"/>
                  </a:ext>
                </a:extLst>
              </a:tr>
              <a:tr h="163714">
                <a:tc>
                  <a:txBody>
                    <a:bodyPr/>
                    <a:lstStyle/>
                    <a:p>
                      <a:pPr algn="ctr" fontAlgn="ctr">
                        <a:buNone/>
                      </a:pPr>
                      <a:r>
                        <a:rPr lang="fr-FR" sz="1000" b="0" i="0" u="none" strike="noStrike">
                          <a:solidFill>
                            <a:srgbClr val="000000"/>
                          </a:solidFill>
                          <a:effectLst/>
                          <a:latin typeface="Calibri" panose="020F0502020204030204" pitchFamily="34" charset="0"/>
                        </a:rPr>
                        <a:t>L</a:t>
                      </a:r>
                    </a:p>
                  </a:txBody>
                  <a:tcPr marL="4714" marR="4714" marT="47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15</a:t>
                      </a:r>
                    </a:p>
                  </a:txBody>
                  <a:tcPr marL="4714" marR="4714" marT="47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31</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16</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10</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17</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fr-FR" sz="1000" b="0" i="0" u="none" strike="noStrike">
                          <a:solidFill>
                            <a:srgbClr val="000000"/>
                          </a:solidFill>
                          <a:effectLst/>
                          <a:latin typeface="Calibri" panose="020F0502020204030204" pitchFamily="34" charset="0"/>
                        </a:rPr>
                        <a:t>38</a:t>
                      </a:r>
                    </a:p>
                  </a:txBody>
                  <a:tcPr marL="4714" marR="4714" marT="47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fr-FR" sz="1000" b="0" i="0" u="none" strike="noStrike" dirty="0">
                        <a:solidFill>
                          <a:srgbClr val="000000"/>
                        </a:solidFill>
                        <a:effectLst/>
                        <a:latin typeface="Calibri" panose="020F0502020204030204" pitchFamily="34" charset="0"/>
                      </a:endParaRPr>
                    </a:p>
                  </a:txBody>
                  <a:tcPr marL="4714" marR="4714" marT="4714" marB="0" anchor="b">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buNone/>
                      </a:pPr>
                      <a:endParaRPr lang="fr-FR" sz="1000" b="0" i="0" u="none" strike="noStrike" dirty="0">
                        <a:solidFill>
                          <a:srgbClr val="000000"/>
                        </a:solidFill>
                        <a:effectLst/>
                        <a:latin typeface="Calibri" panose="020F0502020204030204" pitchFamily="34" charset="0"/>
                      </a:endParaRPr>
                    </a:p>
                  </a:txBody>
                  <a:tcPr marL="4714" marR="4714" marT="4714" marB="0" anchor="b">
                    <a:lnL>
                      <a:noFill/>
                    </a:lnL>
                    <a:lnR>
                      <a:noFill/>
                    </a:lnR>
                    <a:lnT>
                      <a:noFill/>
                    </a:lnT>
                    <a:lnB>
                      <a:noFill/>
                    </a:lnB>
                    <a:noFill/>
                  </a:tcPr>
                </a:tc>
                <a:extLst>
                  <a:ext uri="{0D108BD9-81ED-4DB2-BD59-A6C34878D82A}">
                    <a16:rowId xmlns:a16="http://schemas.microsoft.com/office/drawing/2014/main" val="1890200799"/>
                  </a:ext>
                </a:extLst>
              </a:tr>
            </a:tbl>
          </a:graphicData>
        </a:graphic>
      </p:graphicFrame>
      <p:sp>
        <p:nvSpPr>
          <p:cNvPr id="7" name="ZoneTexte 4">
            <a:extLst>
              <a:ext uri="{FF2B5EF4-FFF2-40B4-BE49-F238E27FC236}">
                <a16:creationId xmlns:a16="http://schemas.microsoft.com/office/drawing/2014/main" id="{64DC26BA-6745-E4CA-873C-7B6A1CB260EB}"/>
              </a:ext>
            </a:extLst>
          </p:cNvPr>
          <p:cNvSpPr txBox="1"/>
          <p:nvPr/>
        </p:nvSpPr>
        <p:spPr>
          <a:xfrm>
            <a:off x="7549734" y="1318896"/>
            <a:ext cx="3665555" cy="338554"/>
          </a:xfrm>
          <a:prstGeom prst="rect">
            <a:avLst/>
          </a:prstGeom>
          <a:noFill/>
        </p:spPr>
        <p:txBody>
          <a:bodyPr wrap="none" rtlCol="0">
            <a:spAutoFit/>
          </a:bodyPr>
          <a:lstStyle/>
          <a:p>
            <a:r>
              <a:rPr lang="en-US" sz="1600" noProof="0" dirty="0"/>
              <a:t>RCL PCB to PCB after TC [</a:t>
            </a:r>
            <a:r>
              <a:rPr lang="en-US" sz="1600" noProof="0" dirty="0" err="1"/>
              <a:t>mOhm</a:t>
            </a:r>
            <a:r>
              <a:rPr lang="en-US" sz="1600" noProof="0" dirty="0"/>
              <a:t>]</a:t>
            </a:r>
          </a:p>
        </p:txBody>
      </p:sp>
      <p:sp>
        <p:nvSpPr>
          <p:cNvPr id="8" name="ZoneTexte 7">
            <a:extLst>
              <a:ext uri="{FF2B5EF4-FFF2-40B4-BE49-F238E27FC236}">
                <a16:creationId xmlns:a16="http://schemas.microsoft.com/office/drawing/2014/main" id="{092DA16A-1646-AFB3-156F-A3AE6E2F73DD}"/>
              </a:ext>
            </a:extLst>
          </p:cNvPr>
          <p:cNvSpPr txBox="1"/>
          <p:nvPr/>
        </p:nvSpPr>
        <p:spPr>
          <a:xfrm>
            <a:off x="2093020" y="840518"/>
            <a:ext cx="8542851" cy="800219"/>
          </a:xfrm>
          <a:prstGeom prst="rect">
            <a:avLst/>
          </a:prstGeom>
          <a:noFill/>
        </p:spPr>
        <p:txBody>
          <a:bodyPr wrap="none" rtlCol="0">
            <a:spAutoFit/>
          </a:bodyPr>
          <a:lstStyle/>
          <a:p>
            <a:r>
              <a:rPr lang="en-US" sz="1400" noProof="0" dirty="0" err="1"/>
              <a:t>Rdaisy</a:t>
            </a:r>
            <a:r>
              <a:rPr lang="en-US" sz="1400" noProof="0" dirty="0"/>
              <a:t>-Chain 8-Rows = 1.66 Ohm all along testing (including 2 x 1.5 m cable)</a:t>
            </a:r>
          </a:p>
          <a:p>
            <a:r>
              <a:rPr lang="en-US" sz="1400" noProof="0" dirty="0" err="1"/>
              <a:t>Rdaisy</a:t>
            </a:r>
            <a:r>
              <a:rPr lang="en-US" sz="1400" noProof="0" dirty="0"/>
              <a:t>-Chain 6-Rows (only 2 rows) = 0.41 Ohm all along testing (including 2 x 1.5 m cable)</a:t>
            </a:r>
          </a:p>
          <a:p>
            <a:endParaRPr lang="en-US" noProof="0" dirty="0"/>
          </a:p>
        </p:txBody>
      </p:sp>
      <p:sp>
        <p:nvSpPr>
          <p:cNvPr id="9" name="ZoneTexte 5">
            <a:extLst>
              <a:ext uri="{FF2B5EF4-FFF2-40B4-BE49-F238E27FC236}">
                <a16:creationId xmlns:a16="http://schemas.microsoft.com/office/drawing/2014/main" id="{171DD0CE-F5F3-FB9D-46C3-1A91FF8AE6A7}"/>
              </a:ext>
            </a:extLst>
          </p:cNvPr>
          <p:cNvSpPr txBox="1"/>
          <p:nvPr/>
        </p:nvSpPr>
        <p:spPr>
          <a:xfrm>
            <a:off x="3956023" y="3797398"/>
            <a:ext cx="3222641" cy="1923604"/>
          </a:xfrm>
          <a:prstGeom prst="rect">
            <a:avLst/>
          </a:prstGeom>
          <a:noFill/>
        </p:spPr>
        <p:txBody>
          <a:bodyPr wrap="square" rtlCol="0">
            <a:spAutoFit/>
          </a:bodyPr>
          <a:lstStyle/>
          <a:p>
            <a:pPr marL="285750" indent="-285750">
              <a:buFont typeface="Arial" panose="020B0604020202020204" pitchFamily="34" charset="0"/>
              <a:buChar char="•"/>
            </a:pPr>
            <a:r>
              <a:rPr lang="fr-FR" sz="1700" dirty="0">
                <a:solidFill>
                  <a:srgbClr val="00B050"/>
                </a:solidFill>
              </a:rPr>
              <a:t>Very good contact </a:t>
            </a:r>
          </a:p>
          <a:p>
            <a:r>
              <a:rPr lang="fr-FR" sz="1700" dirty="0" err="1">
                <a:solidFill>
                  <a:srgbClr val="00B050"/>
                </a:solidFill>
              </a:rPr>
              <a:t>resistance</a:t>
            </a:r>
            <a:r>
              <a:rPr lang="fr-FR" sz="1700" dirty="0">
                <a:solidFill>
                  <a:srgbClr val="00B050"/>
                </a:solidFill>
              </a:rPr>
              <a:t> values </a:t>
            </a:r>
            <a:r>
              <a:rPr lang="fr-FR" sz="1700" dirty="0" err="1">
                <a:solidFill>
                  <a:srgbClr val="00B050"/>
                </a:solidFill>
              </a:rPr>
              <a:t>compared</a:t>
            </a:r>
            <a:r>
              <a:rPr lang="fr-FR" sz="1700" dirty="0">
                <a:solidFill>
                  <a:srgbClr val="00B050"/>
                </a:solidFill>
              </a:rPr>
              <a:t> </a:t>
            </a:r>
          </a:p>
          <a:p>
            <a:r>
              <a:rPr lang="fr-FR" sz="1700" dirty="0">
                <a:solidFill>
                  <a:srgbClr val="00B050"/>
                </a:solidFill>
              </a:rPr>
              <a:t>to </a:t>
            </a:r>
            <a:r>
              <a:rPr lang="fr-FR" sz="1700" dirty="0" err="1">
                <a:solidFill>
                  <a:srgbClr val="00B050"/>
                </a:solidFill>
              </a:rPr>
              <a:t>competitors</a:t>
            </a:r>
            <a:r>
              <a:rPr lang="fr-FR" sz="1700" dirty="0">
                <a:solidFill>
                  <a:srgbClr val="00B050"/>
                </a:solidFill>
              </a:rPr>
              <a:t>.</a:t>
            </a:r>
          </a:p>
          <a:p>
            <a:endParaRPr lang="fr-FR" sz="1700" dirty="0">
              <a:solidFill>
                <a:srgbClr val="00B050"/>
              </a:solidFill>
            </a:endParaRPr>
          </a:p>
          <a:p>
            <a:pPr marL="285750" indent="-285750">
              <a:buFont typeface="Arial" panose="020B0604020202020204" pitchFamily="34" charset="0"/>
              <a:buChar char="•"/>
            </a:pPr>
            <a:r>
              <a:rPr lang="fr-FR" sz="1700" dirty="0">
                <a:solidFill>
                  <a:srgbClr val="00B050"/>
                </a:solidFill>
              </a:rPr>
              <a:t>No </a:t>
            </a:r>
            <a:r>
              <a:rPr lang="fr-FR" sz="1700" dirty="0" err="1">
                <a:solidFill>
                  <a:srgbClr val="00B050"/>
                </a:solidFill>
              </a:rPr>
              <a:t>significant</a:t>
            </a:r>
            <a:r>
              <a:rPr lang="fr-FR" sz="1700" dirty="0">
                <a:solidFill>
                  <a:srgbClr val="00B050"/>
                </a:solidFill>
              </a:rPr>
              <a:t> drift </a:t>
            </a:r>
          </a:p>
          <a:p>
            <a:r>
              <a:rPr lang="fr-FR" sz="1700" dirty="0" err="1">
                <a:solidFill>
                  <a:srgbClr val="00B050"/>
                </a:solidFill>
              </a:rPr>
              <a:t>observed</a:t>
            </a:r>
            <a:r>
              <a:rPr lang="fr-FR" sz="1700" dirty="0">
                <a:solidFill>
                  <a:srgbClr val="00B050"/>
                </a:solidFill>
              </a:rPr>
              <a:t> all </a:t>
            </a:r>
            <a:r>
              <a:rPr lang="fr-FR" sz="1700" dirty="0" err="1">
                <a:solidFill>
                  <a:srgbClr val="00B050"/>
                </a:solidFill>
              </a:rPr>
              <a:t>along</a:t>
            </a:r>
            <a:r>
              <a:rPr lang="fr-FR" sz="1700" dirty="0">
                <a:solidFill>
                  <a:srgbClr val="00B050"/>
                </a:solidFill>
              </a:rPr>
              <a:t> test </a:t>
            </a:r>
          </a:p>
          <a:p>
            <a:r>
              <a:rPr lang="fr-FR" sz="1700" dirty="0" err="1">
                <a:solidFill>
                  <a:srgbClr val="00B050"/>
                </a:solidFill>
              </a:rPr>
              <a:t>sequence</a:t>
            </a:r>
            <a:endParaRPr lang="fr-FR" sz="1700" dirty="0">
              <a:solidFill>
                <a:srgbClr val="00B050"/>
              </a:solidFill>
            </a:endParaRPr>
          </a:p>
        </p:txBody>
      </p:sp>
    </p:spTree>
    <p:extLst>
      <p:ext uri="{BB962C8B-B14F-4D97-AF65-F5344CB8AC3E}">
        <p14:creationId xmlns:p14="http://schemas.microsoft.com/office/powerpoint/2010/main" val="920257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C8EC6B-ABA0-FD9C-4213-0CFCB331EA5D}"/>
              </a:ext>
            </a:extLst>
          </p:cNvPr>
          <p:cNvSpPr>
            <a:spLocks noGrp="1"/>
          </p:cNvSpPr>
          <p:nvPr>
            <p:ph type="title"/>
          </p:nvPr>
        </p:nvSpPr>
        <p:spPr/>
        <p:txBody>
          <a:bodyPr/>
          <a:lstStyle/>
          <a:p>
            <a:r>
              <a:rPr lang="es-ES" dirty="0"/>
              <a:t>NEXT STEPS: RELIABILITY ASSESSMENT TEST FLOW (TBD)</a:t>
            </a:r>
            <a:endParaRPr lang="en-GB" dirty="0"/>
          </a:p>
        </p:txBody>
      </p:sp>
      <p:pic>
        <p:nvPicPr>
          <p:cNvPr id="4" name="Image 1">
            <a:extLst>
              <a:ext uri="{FF2B5EF4-FFF2-40B4-BE49-F238E27FC236}">
                <a16:creationId xmlns:a16="http://schemas.microsoft.com/office/drawing/2014/main" id="{1E1C271E-A53C-12F5-12C2-3ACA8655F7CE}"/>
              </a:ext>
            </a:extLst>
          </p:cNvPr>
          <p:cNvPicPr>
            <a:picLocks noChangeAspect="1"/>
          </p:cNvPicPr>
          <p:nvPr/>
        </p:nvPicPr>
        <p:blipFill>
          <a:blip r:embed="rId2"/>
          <a:stretch>
            <a:fillRect/>
          </a:stretch>
        </p:blipFill>
        <p:spPr>
          <a:xfrm>
            <a:off x="-34486" y="1376315"/>
            <a:ext cx="2683463" cy="3676745"/>
          </a:xfrm>
          <a:prstGeom prst="rect">
            <a:avLst/>
          </a:prstGeom>
        </p:spPr>
      </p:pic>
      <p:cxnSp>
        <p:nvCxnSpPr>
          <p:cNvPr id="5" name="Connecteur droit 32">
            <a:extLst>
              <a:ext uri="{FF2B5EF4-FFF2-40B4-BE49-F238E27FC236}">
                <a16:creationId xmlns:a16="http://schemas.microsoft.com/office/drawing/2014/main" id="{C89E4E42-C6B7-21F9-23F2-0576F545951F}"/>
              </a:ext>
            </a:extLst>
          </p:cNvPr>
          <p:cNvCxnSpPr>
            <a:cxnSpLocks/>
          </p:cNvCxnSpPr>
          <p:nvPr/>
        </p:nvCxnSpPr>
        <p:spPr>
          <a:xfrm flipV="1">
            <a:off x="1946560" y="1518893"/>
            <a:ext cx="2244838" cy="2389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33">
            <a:extLst>
              <a:ext uri="{FF2B5EF4-FFF2-40B4-BE49-F238E27FC236}">
                <a16:creationId xmlns:a16="http://schemas.microsoft.com/office/drawing/2014/main" id="{0AEB8344-FF95-FD1E-F0DE-330ECF5F009D}"/>
              </a:ext>
            </a:extLst>
          </p:cNvPr>
          <p:cNvCxnSpPr>
            <a:cxnSpLocks/>
          </p:cNvCxnSpPr>
          <p:nvPr/>
        </p:nvCxnSpPr>
        <p:spPr>
          <a:xfrm>
            <a:off x="2007490" y="4090988"/>
            <a:ext cx="2244838" cy="180051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 2">
            <a:extLst>
              <a:ext uri="{FF2B5EF4-FFF2-40B4-BE49-F238E27FC236}">
                <a16:creationId xmlns:a16="http://schemas.microsoft.com/office/drawing/2014/main" id="{B2114AB0-47F8-3D2D-6971-8C2BC45EF318}"/>
              </a:ext>
            </a:extLst>
          </p:cNvPr>
          <p:cNvPicPr>
            <a:picLocks noChangeAspect="1"/>
          </p:cNvPicPr>
          <p:nvPr/>
        </p:nvPicPr>
        <p:blipFill>
          <a:blip r:embed="rId3"/>
          <a:stretch>
            <a:fillRect/>
          </a:stretch>
        </p:blipFill>
        <p:spPr>
          <a:xfrm>
            <a:off x="4261007" y="1364617"/>
            <a:ext cx="3933857" cy="4687599"/>
          </a:xfrm>
          <a:prstGeom prst="rect">
            <a:avLst/>
          </a:prstGeom>
          <a:ln>
            <a:solidFill>
              <a:schemeClr val="accent1"/>
            </a:solidFill>
          </a:ln>
        </p:spPr>
      </p:pic>
      <p:sp>
        <p:nvSpPr>
          <p:cNvPr id="8" name="ZoneTexte 3">
            <a:extLst>
              <a:ext uri="{FF2B5EF4-FFF2-40B4-BE49-F238E27FC236}">
                <a16:creationId xmlns:a16="http://schemas.microsoft.com/office/drawing/2014/main" id="{494C8707-B48A-F1DB-D00A-996BF54BB976}"/>
              </a:ext>
            </a:extLst>
          </p:cNvPr>
          <p:cNvSpPr txBox="1"/>
          <p:nvPr/>
        </p:nvSpPr>
        <p:spPr>
          <a:xfrm>
            <a:off x="1582847" y="1868929"/>
            <a:ext cx="585417" cy="246221"/>
          </a:xfrm>
          <a:prstGeom prst="rect">
            <a:avLst/>
          </a:prstGeom>
          <a:noFill/>
        </p:spPr>
        <p:txBody>
          <a:bodyPr wrap="none" rtlCol="0">
            <a:spAutoFit/>
          </a:bodyPr>
          <a:lstStyle/>
          <a:p>
            <a:r>
              <a:rPr lang="fr-FR" sz="1000" dirty="0"/>
              <a:t>June 24</a:t>
            </a:r>
          </a:p>
        </p:txBody>
      </p:sp>
      <p:sp>
        <p:nvSpPr>
          <p:cNvPr id="9" name="ZoneTexte 11">
            <a:extLst>
              <a:ext uri="{FF2B5EF4-FFF2-40B4-BE49-F238E27FC236}">
                <a16:creationId xmlns:a16="http://schemas.microsoft.com/office/drawing/2014/main" id="{299DF005-D571-CD1E-30F5-E63BB8454FFF}"/>
              </a:ext>
            </a:extLst>
          </p:cNvPr>
          <p:cNvSpPr txBox="1"/>
          <p:nvPr/>
        </p:nvSpPr>
        <p:spPr>
          <a:xfrm>
            <a:off x="1878298" y="966502"/>
            <a:ext cx="2155540" cy="369332"/>
          </a:xfrm>
          <a:prstGeom prst="rect">
            <a:avLst/>
          </a:prstGeom>
          <a:noFill/>
          <a:ln>
            <a:solidFill>
              <a:schemeClr val="accent1"/>
            </a:solidFill>
          </a:ln>
        </p:spPr>
        <p:txBody>
          <a:bodyPr wrap="square" rtlCol="0">
            <a:spAutoFit/>
          </a:bodyPr>
          <a:lstStyle/>
          <a:p>
            <a:r>
              <a:rPr lang="fr-FR" dirty="0"/>
              <a:t>Test </a:t>
            </a:r>
            <a:r>
              <a:rPr lang="fr-FR" dirty="0" err="1"/>
              <a:t>specification</a:t>
            </a:r>
            <a:endParaRPr lang="fr-FR" dirty="0"/>
          </a:p>
        </p:txBody>
      </p:sp>
      <p:cxnSp>
        <p:nvCxnSpPr>
          <p:cNvPr id="10" name="Connecteur droit 14">
            <a:extLst>
              <a:ext uri="{FF2B5EF4-FFF2-40B4-BE49-F238E27FC236}">
                <a16:creationId xmlns:a16="http://schemas.microsoft.com/office/drawing/2014/main" id="{CC546006-AC32-5B3D-D666-6F6CD7CC867D}"/>
              </a:ext>
            </a:extLst>
          </p:cNvPr>
          <p:cNvCxnSpPr>
            <a:cxnSpLocks/>
            <a:endCxn id="9" idx="2"/>
          </p:cNvCxnSpPr>
          <p:nvPr/>
        </p:nvCxnSpPr>
        <p:spPr>
          <a:xfrm flipV="1">
            <a:off x="1781175" y="1335834"/>
            <a:ext cx="1174893" cy="1858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7">
            <a:extLst>
              <a:ext uri="{FF2B5EF4-FFF2-40B4-BE49-F238E27FC236}">
                <a16:creationId xmlns:a16="http://schemas.microsoft.com/office/drawing/2014/main" id="{871352B4-4199-0EB5-B87B-1ADB5C38BD36}"/>
              </a:ext>
            </a:extLst>
          </p:cNvPr>
          <p:cNvCxnSpPr/>
          <p:nvPr/>
        </p:nvCxnSpPr>
        <p:spPr>
          <a:xfrm>
            <a:off x="4405791" y="5385270"/>
            <a:ext cx="6758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8">
            <a:extLst>
              <a:ext uri="{FF2B5EF4-FFF2-40B4-BE49-F238E27FC236}">
                <a16:creationId xmlns:a16="http://schemas.microsoft.com/office/drawing/2014/main" id="{74FD20A9-902E-811F-1700-1FB57C3C6E70}"/>
              </a:ext>
            </a:extLst>
          </p:cNvPr>
          <p:cNvSpPr txBox="1"/>
          <p:nvPr/>
        </p:nvSpPr>
        <p:spPr>
          <a:xfrm>
            <a:off x="5387901" y="5385270"/>
            <a:ext cx="812864" cy="415498"/>
          </a:xfrm>
          <a:prstGeom prst="rect">
            <a:avLst/>
          </a:prstGeom>
          <a:noFill/>
          <a:ln>
            <a:solidFill>
              <a:schemeClr val="accent1"/>
            </a:solidFill>
          </a:ln>
        </p:spPr>
        <p:txBody>
          <a:bodyPr wrap="square" rtlCol="0">
            <a:spAutoFit/>
          </a:bodyPr>
          <a:lstStyle/>
          <a:p>
            <a:r>
              <a:rPr lang="fr-FR" sz="1050" dirty="0" err="1"/>
              <a:t>Climatic</a:t>
            </a:r>
            <a:r>
              <a:rPr lang="fr-FR" sz="1050" dirty="0"/>
              <a:t> </a:t>
            </a:r>
            <a:r>
              <a:rPr lang="fr-FR" sz="1050" dirty="0" err="1"/>
              <a:t>sequence</a:t>
            </a:r>
            <a:endParaRPr lang="fr-FR" sz="1050" dirty="0"/>
          </a:p>
        </p:txBody>
      </p:sp>
      <p:sp>
        <p:nvSpPr>
          <p:cNvPr id="14" name="ZoneTexte 13">
            <a:extLst>
              <a:ext uri="{FF2B5EF4-FFF2-40B4-BE49-F238E27FC236}">
                <a16:creationId xmlns:a16="http://schemas.microsoft.com/office/drawing/2014/main" id="{7251B71B-EDFA-AFA2-2C0E-BAA14C6B3DFD}"/>
              </a:ext>
            </a:extLst>
          </p:cNvPr>
          <p:cNvSpPr txBox="1"/>
          <p:nvPr/>
        </p:nvSpPr>
        <p:spPr>
          <a:xfrm>
            <a:off x="4986555" y="958590"/>
            <a:ext cx="2600098" cy="369332"/>
          </a:xfrm>
          <a:prstGeom prst="rect">
            <a:avLst/>
          </a:prstGeom>
          <a:noFill/>
        </p:spPr>
        <p:txBody>
          <a:bodyPr wrap="square" rtlCol="0">
            <a:spAutoFit/>
          </a:bodyPr>
          <a:lstStyle/>
          <a:p>
            <a:r>
              <a:rPr lang="fr-FR" dirty="0">
                <a:solidFill>
                  <a:srgbClr val="FF0000"/>
                </a:solidFill>
              </a:rPr>
              <a:t>ESCC 3401 inputs</a:t>
            </a:r>
          </a:p>
        </p:txBody>
      </p:sp>
      <p:cxnSp>
        <p:nvCxnSpPr>
          <p:cNvPr id="20" name="Connecteur droit avec flèche 20">
            <a:extLst>
              <a:ext uri="{FF2B5EF4-FFF2-40B4-BE49-F238E27FC236}">
                <a16:creationId xmlns:a16="http://schemas.microsoft.com/office/drawing/2014/main" id="{D701C3B1-CD37-9CB2-6F42-8D3215EEB1EB}"/>
              </a:ext>
            </a:extLst>
          </p:cNvPr>
          <p:cNvCxnSpPr>
            <a:cxnSpLocks/>
          </p:cNvCxnSpPr>
          <p:nvPr/>
        </p:nvCxnSpPr>
        <p:spPr>
          <a:xfrm flipH="1" flipV="1">
            <a:off x="5074647" y="5323400"/>
            <a:ext cx="313254" cy="1597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Image 12">
            <a:extLst>
              <a:ext uri="{FF2B5EF4-FFF2-40B4-BE49-F238E27FC236}">
                <a16:creationId xmlns:a16="http://schemas.microsoft.com/office/drawing/2014/main" id="{7E29F0A5-246E-755E-23B9-579A4845DA49}"/>
              </a:ext>
            </a:extLst>
          </p:cNvPr>
          <p:cNvPicPr>
            <a:picLocks noChangeAspect="1"/>
          </p:cNvPicPr>
          <p:nvPr/>
        </p:nvPicPr>
        <p:blipFill>
          <a:blip r:embed="rId4"/>
          <a:stretch>
            <a:fillRect/>
          </a:stretch>
        </p:blipFill>
        <p:spPr>
          <a:xfrm>
            <a:off x="8447605" y="1327922"/>
            <a:ext cx="3683491" cy="4687599"/>
          </a:xfrm>
          <a:prstGeom prst="rect">
            <a:avLst/>
          </a:prstGeom>
        </p:spPr>
      </p:pic>
      <p:sp>
        <p:nvSpPr>
          <p:cNvPr id="23" name="ZoneTexte 13">
            <a:extLst>
              <a:ext uri="{FF2B5EF4-FFF2-40B4-BE49-F238E27FC236}">
                <a16:creationId xmlns:a16="http://schemas.microsoft.com/office/drawing/2014/main" id="{516DBBD5-C1A1-9303-C607-289D38525D20}"/>
              </a:ext>
            </a:extLst>
          </p:cNvPr>
          <p:cNvSpPr txBox="1"/>
          <p:nvPr/>
        </p:nvSpPr>
        <p:spPr>
          <a:xfrm>
            <a:off x="9415552" y="1006983"/>
            <a:ext cx="2500223" cy="369332"/>
          </a:xfrm>
          <a:prstGeom prst="rect">
            <a:avLst/>
          </a:prstGeom>
          <a:noFill/>
        </p:spPr>
        <p:txBody>
          <a:bodyPr wrap="square" rtlCol="0">
            <a:spAutoFit/>
          </a:bodyPr>
          <a:lstStyle/>
          <a:p>
            <a:r>
              <a:rPr lang="fr-FR" dirty="0">
                <a:solidFill>
                  <a:srgbClr val="FF0000"/>
                </a:solidFill>
              </a:rPr>
              <a:t>ESCC 3408 inputs</a:t>
            </a:r>
          </a:p>
        </p:txBody>
      </p:sp>
      <p:sp>
        <p:nvSpPr>
          <p:cNvPr id="15" name="ZoneTexte 4">
            <a:extLst>
              <a:ext uri="{FF2B5EF4-FFF2-40B4-BE49-F238E27FC236}">
                <a16:creationId xmlns:a16="http://schemas.microsoft.com/office/drawing/2014/main" id="{131B740E-A8B0-AE2A-9238-118CF8E90F2D}"/>
              </a:ext>
            </a:extLst>
          </p:cNvPr>
          <p:cNvSpPr txBox="1"/>
          <p:nvPr/>
        </p:nvSpPr>
        <p:spPr>
          <a:xfrm rot="20039118">
            <a:off x="6222710" y="3303246"/>
            <a:ext cx="3984016" cy="369332"/>
          </a:xfrm>
          <a:prstGeom prst="rect">
            <a:avLst/>
          </a:prstGeom>
          <a:noFill/>
        </p:spPr>
        <p:txBody>
          <a:bodyPr wrap="square" rtlCol="0">
            <a:spAutoFit/>
          </a:bodyPr>
          <a:lstStyle/>
          <a:p>
            <a:r>
              <a:rPr lang="fr-FR" dirty="0">
                <a:solidFill>
                  <a:schemeClr val="accent2">
                    <a:lumMod val="75000"/>
                  </a:schemeClr>
                </a:solidFill>
              </a:rPr>
              <a:t>TO BE DISCUSSED DURING MRR</a:t>
            </a:r>
          </a:p>
        </p:txBody>
      </p:sp>
    </p:spTree>
    <p:extLst>
      <p:ext uri="{BB962C8B-B14F-4D97-AF65-F5344CB8AC3E}">
        <p14:creationId xmlns:p14="http://schemas.microsoft.com/office/powerpoint/2010/main" val="275570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1E9FD-7D90-4313-0E46-394F35F8F15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7EEA1F-E71C-14E1-D2FF-CDCB67AF4614}"/>
              </a:ext>
            </a:extLst>
          </p:cNvPr>
          <p:cNvSpPr>
            <a:spLocks noGrp="1"/>
          </p:cNvSpPr>
          <p:nvPr>
            <p:ph idx="1"/>
          </p:nvPr>
        </p:nvSpPr>
        <p:spPr/>
        <p:txBody>
          <a:bodyPr/>
          <a:lstStyle/>
          <a:p>
            <a:r>
              <a:rPr lang="en-GB" altLang="en-US" sz="3200" dirty="0">
                <a:solidFill>
                  <a:schemeClr val="bg2">
                    <a:lumMod val="10000"/>
                  </a:schemeClr>
                </a:solidFill>
                <a:latin typeface="Century Gothic" panose="020B0502020202020204" pitchFamily="34" charset="0"/>
              </a:rPr>
              <a:t>Background &amp; Rationale</a:t>
            </a:r>
          </a:p>
          <a:p>
            <a:endParaRPr lang="en-GB" sz="2000" dirty="0">
              <a:solidFill>
                <a:schemeClr val="bg2">
                  <a:lumMod val="75000"/>
                </a:schemeClr>
              </a:solidFill>
              <a:latin typeface="Century Gothic" panose="020B0502020202020204" pitchFamily="34" charset="0"/>
            </a:endParaRPr>
          </a:p>
          <a:p>
            <a:r>
              <a:rPr lang="en-GB" altLang="en-US" sz="3200" dirty="0">
                <a:solidFill>
                  <a:schemeClr val="bg2">
                    <a:lumMod val="10000"/>
                  </a:schemeClr>
                </a:solidFill>
                <a:latin typeface="Century Gothic" panose="020B0502020202020204" pitchFamily="34" charset="0"/>
              </a:rPr>
              <a:t>Specification &amp; Challenges</a:t>
            </a:r>
          </a:p>
          <a:p>
            <a:endParaRPr lang="en-GB" sz="2000" dirty="0">
              <a:solidFill>
                <a:schemeClr val="bg2">
                  <a:lumMod val="75000"/>
                </a:schemeClr>
              </a:solidFill>
              <a:latin typeface="Century Gothic" panose="020B0502020202020204" pitchFamily="34" charset="0"/>
            </a:endParaRPr>
          </a:p>
          <a:p>
            <a:r>
              <a:rPr lang="en-GB" altLang="en-US" sz="3200" dirty="0">
                <a:solidFill>
                  <a:schemeClr val="bg2">
                    <a:lumMod val="10000"/>
                  </a:schemeClr>
                </a:solidFill>
                <a:latin typeface="Century Gothic" panose="020B0502020202020204" pitchFamily="34" charset="0"/>
              </a:rPr>
              <a:t>On-going Activities</a:t>
            </a:r>
          </a:p>
          <a:p>
            <a:endParaRPr lang="en-GB" sz="2000" dirty="0">
              <a:solidFill>
                <a:schemeClr val="bg2">
                  <a:lumMod val="75000"/>
                </a:schemeClr>
              </a:solidFill>
              <a:latin typeface="Century Gothic" panose="020B0502020202020204" pitchFamily="34" charset="0"/>
            </a:endParaRPr>
          </a:p>
          <a:p>
            <a:r>
              <a:rPr lang="en-GB" sz="3200" b="1" dirty="0">
                <a:solidFill>
                  <a:schemeClr val="bg2">
                    <a:lumMod val="10000"/>
                  </a:schemeClr>
                </a:solidFill>
                <a:latin typeface="Century Gothic" panose="020B0502020202020204" pitchFamily="34" charset="0"/>
              </a:rPr>
              <a:t>Conclusion</a:t>
            </a:r>
          </a:p>
          <a:p>
            <a:endParaRPr lang="en-US" dirty="0"/>
          </a:p>
        </p:txBody>
      </p:sp>
    </p:spTree>
    <p:extLst>
      <p:ext uri="{BB962C8B-B14F-4D97-AF65-F5344CB8AC3E}">
        <p14:creationId xmlns:p14="http://schemas.microsoft.com/office/powerpoint/2010/main" val="272318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8F97F-2EFA-5460-1D13-C9E7DFF444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B77927-F11D-E864-136A-DF0CA42E57F6}"/>
              </a:ext>
            </a:extLst>
          </p:cNvPr>
          <p:cNvSpPr>
            <a:spLocks noGrp="1"/>
          </p:cNvSpPr>
          <p:nvPr>
            <p:ph type="title"/>
          </p:nvPr>
        </p:nvSpPr>
        <p:spPr/>
        <p:txBody>
          <a:bodyPr/>
          <a:lstStyle/>
          <a:p>
            <a:r>
              <a:rPr lang="en-US" dirty="0"/>
              <a:t>Background and rationale</a:t>
            </a:r>
          </a:p>
        </p:txBody>
      </p:sp>
      <p:sp>
        <p:nvSpPr>
          <p:cNvPr id="7" name="TextBox 6">
            <a:extLst>
              <a:ext uri="{FF2B5EF4-FFF2-40B4-BE49-F238E27FC236}">
                <a16:creationId xmlns:a16="http://schemas.microsoft.com/office/drawing/2014/main" id="{7F9C0761-4F54-9757-F6DA-B5199C459D90}"/>
              </a:ext>
            </a:extLst>
          </p:cNvPr>
          <p:cNvSpPr txBox="1"/>
          <p:nvPr/>
        </p:nvSpPr>
        <p:spPr>
          <a:xfrm>
            <a:off x="109225" y="978735"/>
            <a:ext cx="11852583" cy="923330"/>
          </a:xfrm>
          <a:prstGeom prst="rect">
            <a:avLst/>
          </a:prstGeom>
          <a:noFill/>
        </p:spPr>
        <p:txBody>
          <a:bodyPr wrap="square">
            <a:spAutoFit/>
          </a:bodyPr>
          <a:lstStyle/>
          <a:p>
            <a:endParaRPr lang="en-US" dirty="0"/>
          </a:p>
          <a:p>
            <a:r>
              <a:rPr lang="en-US" dirty="0"/>
              <a:t>The only solution compatible with </a:t>
            </a:r>
            <a:r>
              <a:rPr lang="en-US" dirty="0" err="1"/>
              <a:t>cPCI</a:t>
            </a:r>
            <a:r>
              <a:rPr lang="en-US" dirty="0"/>
              <a:t> SS (and with high data rate) is a commercial solution, manufactured by Amphenol (manufactured in China) with no proper evaluation data! </a:t>
            </a:r>
          </a:p>
        </p:txBody>
      </p:sp>
      <p:sp>
        <p:nvSpPr>
          <p:cNvPr id="8" name="TextBox 7">
            <a:extLst>
              <a:ext uri="{FF2B5EF4-FFF2-40B4-BE49-F238E27FC236}">
                <a16:creationId xmlns:a16="http://schemas.microsoft.com/office/drawing/2014/main" id="{D0537DA9-2ABC-8D09-5F48-3226D4A6824A}"/>
              </a:ext>
            </a:extLst>
          </p:cNvPr>
          <p:cNvSpPr txBox="1"/>
          <p:nvPr/>
        </p:nvSpPr>
        <p:spPr>
          <a:xfrm>
            <a:off x="1514665" y="5163594"/>
            <a:ext cx="9167469" cy="646331"/>
          </a:xfrm>
          <a:prstGeom prst="rect">
            <a:avLst/>
          </a:prstGeom>
          <a:noFill/>
        </p:spPr>
        <p:txBody>
          <a:bodyPr wrap="square">
            <a:spAutoFit/>
          </a:bodyPr>
          <a:lstStyle/>
          <a:p>
            <a:r>
              <a:rPr lang="en-US" b="1" dirty="0"/>
              <a:t>Need to Develop and Qualify a Space-grade High Data Rate (25 Gb/s) Connectors compatible with </a:t>
            </a:r>
            <a:r>
              <a:rPr lang="en-US" b="1" dirty="0" err="1"/>
              <a:t>cPCI</a:t>
            </a:r>
            <a:r>
              <a:rPr lang="en-US" b="1" dirty="0"/>
              <a:t> SS for space applications</a:t>
            </a:r>
            <a:endParaRPr lang="en-GB" b="1" dirty="0"/>
          </a:p>
        </p:txBody>
      </p:sp>
      <p:pic>
        <p:nvPicPr>
          <p:cNvPr id="10" name="Picture 9">
            <a:extLst>
              <a:ext uri="{FF2B5EF4-FFF2-40B4-BE49-F238E27FC236}">
                <a16:creationId xmlns:a16="http://schemas.microsoft.com/office/drawing/2014/main" id="{90D43EFE-0EF3-7FFB-1AF9-53DAF40BBC41}"/>
              </a:ext>
            </a:extLst>
          </p:cNvPr>
          <p:cNvPicPr>
            <a:picLocks noChangeAspect="1"/>
          </p:cNvPicPr>
          <p:nvPr/>
        </p:nvPicPr>
        <p:blipFill>
          <a:blip r:embed="rId2"/>
          <a:stretch>
            <a:fillRect/>
          </a:stretch>
        </p:blipFill>
        <p:spPr>
          <a:xfrm>
            <a:off x="3732118" y="2085490"/>
            <a:ext cx="4606796" cy="2894678"/>
          </a:xfrm>
          <a:prstGeom prst="rect">
            <a:avLst/>
          </a:prstGeom>
        </p:spPr>
      </p:pic>
    </p:spTree>
    <p:extLst>
      <p:ext uri="{BB962C8B-B14F-4D97-AF65-F5344CB8AC3E}">
        <p14:creationId xmlns:p14="http://schemas.microsoft.com/office/powerpoint/2010/main" val="650014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516A0-1447-A6B2-087A-2C068D75007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5D5557-684D-075C-D004-11D68687EE1A}"/>
              </a:ext>
            </a:extLst>
          </p:cNvPr>
          <p:cNvSpPr>
            <a:spLocks noGrp="1"/>
          </p:cNvSpPr>
          <p:nvPr>
            <p:ph idx="1"/>
          </p:nvPr>
        </p:nvSpPr>
        <p:spPr/>
        <p:txBody>
          <a:bodyPr/>
          <a:lstStyle/>
          <a:p>
            <a:pPr marL="357188" indent="-357188">
              <a:buFont typeface="+mj-lt"/>
              <a:buAutoNum type="arabicPeriod"/>
            </a:pPr>
            <a:r>
              <a:rPr lang="en-GB" b="1" dirty="0">
                <a:solidFill>
                  <a:schemeClr val="bg2">
                    <a:lumMod val="10000"/>
                  </a:schemeClr>
                </a:solidFill>
              </a:rPr>
              <a:t>TDE</a:t>
            </a:r>
            <a:r>
              <a:rPr lang="en-GB" dirty="0">
                <a:solidFill>
                  <a:schemeClr val="bg2">
                    <a:lumMod val="10000"/>
                  </a:schemeClr>
                </a:solidFill>
              </a:rPr>
              <a:t>: </a:t>
            </a:r>
            <a:r>
              <a:rPr lang="en-GB" altLang="en-US" dirty="0">
                <a:solidFill>
                  <a:schemeClr val="bg2">
                    <a:lumMod val="10000"/>
                  </a:schemeClr>
                </a:solidFill>
              </a:rPr>
              <a:t>Procurement and Reliability Assessment of High Data Rate Press-Fit cPCI SS connectors, </a:t>
            </a:r>
            <a:r>
              <a:rPr lang="en-GB" dirty="0">
                <a:solidFill>
                  <a:schemeClr val="bg2">
                    <a:lumMod val="10000"/>
                  </a:schemeClr>
                </a:solidFill>
              </a:rPr>
              <a:t>ALTER TECHNOLOGY SPAIN:</a:t>
            </a:r>
            <a:endParaRPr lang="en-GB" altLang="en-US" dirty="0">
              <a:solidFill>
                <a:schemeClr val="bg2">
                  <a:lumMod val="10000"/>
                </a:schemeClr>
              </a:solidFill>
            </a:endParaRPr>
          </a:p>
          <a:p>
            <a:pPr marL="896386" lvl="1" indent="-285750">
              <a:lnSpc>
                <a:spcPct val="100000"/>
              </a:lnSpc>
              <a:spcBef>
                <a:spcPts val="0"/>
              </a:spcBef>
              <a:buFont typeface="Courier New" panose="02070309020205020404" pitchFamily="49" charset="0"/>
              <a:buChar char="o"/>
            </a:pPr>
            <a:r>
              <a:rPr lang="en-GB" dirty="0">
                <a:solidFill>
                  <a:schemeClr val="bg2">
                    <a:lumMod val="10000"/>
                  </a:schemeClr>
                </a:solidFill>
              </a:rPr>
              <a:t>Existing commercial solution </a:t>
            </a:r>
            <a:r>
              <a:rPr lang="en-GB" dirty="0" err="1">
                <a:solidFill>
                  <a:schemeClr val="bg2">
                    <a:lumMod val="10000"/>
                  </a:schemeClr>
                </a:solidFill>
              </a:rPr>
              <a:t>Airmax</a:t>
            </a:r>
            <a:r>
              <a:rPr lang="en-GB" dirty="0">
                <a:solidFill>
                  <a:schemeClr val="bg2">
                    <a:lumMod val="10000"/>
                  </a:schemeClr>
                </a:solidFill>
              </a:rPr>
              <a:t>, Amphenol (China).</a:t>
            </a:r>
          </a:p>
          <a:p>
            <a:pPr marL="896386" lvl="1" indent="-285750">
              <a:lnSpc>
                <a:spcPct val="100000"/>
              </a:lnSpc>
              <a:spcBef>
                <a:spcPts val="0"/>
              </a:spcBef>
              <a:buFont typeface="Courier New" panose="02070309020205020404" pitchFamily="49" charset="0"/>
              <a:buChar char="o"/>
            </a:pPr>
            <a:endParaRPr lang="en-GB" sz="600" dirty="0">
              <a:solidFill>
                <a:schemeClr val="bg2">
                  <a:lumMod val="10000"/>
                </a:schemeClr>
              </a:solidFill>
            </a:endParaRPr>
          </a:p>
          <a:p>
            <a:pPr marL="896386" lvl="1" indent="-285750">
              <a:lnSpc>
                <a:spcPct val="100000"/>
              </a:lnSpc>
              <a:spcBef>
                <a:spcPts val="0"/>
              </a:spcBef>
              <a:buFont typeface="Courier New" panose="02070309020205020404" pitchFamily="49" charset="0"/>
              <a:buChar char="o"/>
            </a:pPr>
            <a:r>
              <a:rPr lang="en-GB" dirty="0">
                <a:solidFill>
                  <a:schemeClr val="bg2">
                    <a:lumMod val="10000"/>
                  </a:schemeClr>
                </a:solidFill>
              </a:rPr>
              <a:t>New and </a:t>
            </a:r>
            <a:r>
              <a:rPr lang="en-GB" b="1" dirty="0">
                <a:solidFill>
                  <a:schemeClr val="bg2">
                    <a:lumMod val="10000"/>
                  </a:schemeClr>
                </a:solidFill>
              </a:rPr>
              <a:t>innovative</a:t>
            </a:r>
            <a:r>
              <a:rPr lang="en-GB" dirty="0">
                <a:solidFill>
                  <a:schemeClr val="bg2">
                    <a:lumMod val="10000"/>
                  </a:schemeClr>
                </a:solidFill>
              </a:rPr>
              <a:t> solution </a:t>
            </a:r>
            <a:r>
              <a:rPr lang="en-GB" dirty="0" err="1">
                <a:solidFill>
                  <a:schemeClr val="bg2">
                    <a:lumMod val="10000"/>
                  </a:schemeClr>
                </a:solidFill>
              </a:rPr>
              <a:t>Hyperbits</a:t>
            </a:r>
            <a:r>
              <a:rPr lang="en-GB" dirty="0">
                <a:solidFill>
                  <a:schemeClr val="bg2">
                    <a:lumMod val="10000"/>
                  </a:schemeClr>
                </a:solidFill>
              </a:rPr>
              <a:t>, Performance Interconnect (France).</a:t>
            </a:r>
          </a:p>
          <a:p>
            <a:pPr marL="610636" lvl="1">
              <a:lnSpc>
                <a:spcPct val="100000"/>
              </a:lnSpc>
              <a:spcBef>
                <a:spcPts val="0"/>
              </a:spcBef>
            </a:pPr>
            <a:endParaRPr lang="en-GB" dirty="0">
              <a:solidFill>
                <a:schemeClr val="bg2">
                  <a:lumMod val="10000"/>
                </a:schemeClr>
              </a:solidFill>
            </a:endParaRPr>
          </a:p>
          <a:p>
            <a:pPr marL="172210" indent="-342900">
              <a:lnSpc>
                <a:spcPct val="100000"/>
              </a:lnSpc>
              <a:spcBef>
                <a:spcPts val="0"/>
              </a:spcBef>
              <a:buFont typeface="+mj-lt"/>
              <a:buAutoNum type="arabicPeriod"/>
            </a:pPr>
            <a:r>
              <a:rPr lang="en-GB" b="1" dirty="0">
                <a:solidFill>
                  <a:schemeClr val="bg2">
                    <a:lumMod val="10000"/>
                  </a:schemeClr>
                </a:solidFill>
              </a:rPr>
              <a:t>ARTES</a:t>
            </a:r>
            <a:r>
              <a:rPr lang="en-GB" dirty="0">
                <a:solidFill>
                  <a:schemeClr val="bg2">
                    <a:lumMod val="10000"/>
                  </a:schemeClr>
                </a:solidFill>
              </a:rPr>
              <a:t>: Board to Board Interconnections for High Data Rate applications (AXON’ cable)</a:t>
            </a:r>
          </a:p>
          <a:p>
            <a:pPr marL="1124226" lvl="1" indent="-342900">
              <a:buFont typeface="Arial" panose="020B0604020202020204" pitchFamily="34" charset="0"/>
              <a:buChar char="•"/>
            </a:pPr>
            <a:r>
              <a:rPr lang="en-GB" dirty="0">
                <a:solidFill>
                  <a:schemeClr val="bg2">
                    <a:lumMod val="10000"/>
                  </a:schemeClr>
                </a:solidFill>
              </a:rPr>
              <a:t>Prototypes manufactured, electrical characterisation done</a:t>
            </a:r>
          </a:p>
          <a:p>
            <a:pPr marL="1124226" lvl="1" indent="-342900">
              <a:buFont typeface="Arial" panose="020B0604020202020204" pitchFamily="34" charset="0"/>
              <a:buChar char="•"/>
            </a:pPr>
            <a:r>
              <a:rPr lang="en-GB" dirty="0">
                <a:solidFill>
                  <a:schemeClr val="bg2">
                    <a:lumMod val="10000"/>
                  </a:schemeClr>
                </a:solidFill>
              </a:rPr>
              <a:t>EMs to be manufactured by June 2026, mechanical tests to be performed</a:t>
            </a:r>
          </a:p>
          <a:p>
            <a:pPr marL="342900" indent="-342900">
              <a:buFont typeface="+mj-lt"/>
              <a:buAutoNum type="arabicPeriod"/>
            </a:pPr>
            <a:r>
              <a:rPr lang="en-GB" altLang="en-US" b="1" dirty="0" err="1">
                <a:solidFill>
                  <a:schemeClr val="bg2">
                    <a:lumMod val="10000"/>
                  </a:schemeClr>
                </a:solidFill>
              </a:rPr>
              <a:t>TDE</a:t>
            </a:r>
            <a:r>
              <a:rPr lang="en-GB" altLang="en-US" dirty="0" err="1">
                <a:solidFill>
                  <a:schemeClr val="bg2">
                    <a:lumMod val="10000"/>
                  </a:schemeClr>
                </a:solidFill>
              </a:rPr>
              <a:t>:High</a:t>
            </a:r>
            <a:r>
              <a:rPr lang="en-GB" altLang="en-US" dirty="0">
                <a:solidFill>
                  <a:schemeClr val="bg2">
                    <a:lumMod val="10000"/>
                  </a:schemeClr>
                </a:solidFill>
              </a:rPr>
              <a:t> Density Modular Electrical Interconnections for High Data Rate Applications </a:t>
            </a:r>
            <a:r>
              <a:rPr lang="en-US" altLang="en-US" dirty="0">
                <a:solidFill>
                  <a:schemeClr val="bg2">
                    <a:lumMod val="10000"/>
                  </a:schemeClr>
                </a:solidFill>
              </a:rPr>
              <a:t>(Performance Interconnect &amp; ALTER TECHNOLOGY FRANCE)</a:t>
            </a:r>
          </a:p>
          <a:p>
            <a:pPr marL="1124226" lvl="1" indent="-342900">
              <a:buFont typeface="Arial" panose="020B0604020202020204" pitchFamily="34" charset="0"/>
              <a:buChar char="•"/>
            </a:pPr>
            <a:r>
              <a:rPr lang="en-GB" dirty="0">
                <a:solidFill>
                  <a:schemeClr val="bg2">
                    <a:lumMod val="10000"/>
                  </a:schemeClr>
                </a:solidFill>
              </a:rPr>
              <a:t>Prototypes manufactured, electrical characterisation and mechanical testing done</a:t>
            </a:r>
          </a:p>
          <a:p>
            <a:pPr marL="1124226" lvl="1" indent="-342900">
              <a:buFont typeface="Arial" panose="020B0604020202020204" pitchFamily="34" charset="0"/>
              <a:buChar char="•"/>
            </a:pPr>
            <a:r>
              <a:rPr lang="en-GB" dirty="0">
                <a:solidFill>
                  <a:schemeClr val="bg2">
                    <a:lumMod val="10000"/>
                  </a:schemeClr>
                </a:solidFill>
              </a:rPr>
              <a:t>Full reliability assessment to be defined and performed.</a:t>
            </a:r>
          </a:p>
          <a:p>
            <a:pPr marL="1124226" lvl="1" indent="-342900">
              <a:buFont typeface="Arial" panose="020B0604020202020204" pitchFamily="34" charset="0"/>
              <a:buChar char="•"/>
            </a:pPr>
            <a:endParaRPr lang="en-GB" dirty="0">
              <a:solidFill>
                <a:schemeClr val="bg2">
                  <a:lumMod val="10000"/>
                </a:schemeClr>
              </a:solidFill>
            </a:endParaRPr>
          </a:p>
          <a:p>
            <a:pPr marL="285750" indent="-285750">
              <a:lnSpc>
                <a:spcPct val="100000"/>
              </a:lnSpc>
              <a:spcBef>
                <a:spcPts val="0"/>
              </a:spcBef>
              <a:buFont typeface="Courier New" panose="02070309020205020404" pitchFamily="49" charset="0"/>
              <a:buChar char="o"/>
            </a:pPr>
            <a:r>
              <a:rPr lang="en-GB" dirty="0">
                <a:solidFill>
                  <a:schemeClr val="bg2">
                    <a:lumMod val="10000"/>
                  </a:schemeClr>
                </a:solidFill>
              </a:rPr>
              <a:t>Many Lessons learned already identified in the three activities: related to assembly process, manufacturing steps, test PCB, etc.</a:t>
            </a:r>
          </a:p>
          <a:p>
            <a:pPr marL="285750" indent="-285750">
              <a:lnSpc>
                <a:spcPct val="100000"/>
              </a:lnSpc>
              <a:spcBef>
                <a:spcPts val="0"/>
              </a:spcBef>
              <a:buFont typeface="Courier New" panose="02070309020205020404" pitchFamily="49" charset="0"/>
              <a:buChar char="o"/>
            </a:pPr>
            <a:endParaRPr lang="en-GB" dirty="0">
              <a:solidFill>
                <a:schemeClr val="bg2">
                  <a:lumMod val="10000"/>
                </a:schemeClr>
              </a:solidFill>
            </a:endParaRPr>
          </a:p>
          <a:p>
            <a:endParaRPr lang="en-US" dirty="0"/>
          </a:p>
        </p:txBody>
      </p:sp>
      <p:sp>
        <p:nvSpPr>
          <p:cNvPr id="3" name="Title 2">
            <a:extLst>
              <a:ext uri="{FF2B5EF4-FFF2-40B4-BE49-F238E27FC236}">
                <a16:creationId xmlns:a16="http://schemas.microsoft.com/office/drawing/2014/main" id="{1404A902-299E-5C33-B580-A68D7C37B21F}"/>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1799966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EEB1C2-D473-E3B9-59E3-6A7D0D2294D0}"/>
              </a:ext>
            </a:extLst>
          </p:cNvPr>
          <p:cNvSpPr>
            <a:spLocks noGrp="1"/>
          </p:cNvSpPr>
          <p:nvPr>
            <p:ph idx="1"/>
          </p:nvPr>
        </p:nvSpPr>
        <p:spPr/>
        <p:txBody>
          <a:bodyPr/>
          <a:lstStyle/>
          <a:p>
            <a:r>
              <a:rPr lang="en-GB" sz="3200" b="1" noProof="0" dirty="0">
                <a:solidFill>
                  <a:srgbClr val="102047"/>
                </a:solidFill>
                <a:ea typeface="+mj-ea"/>
              </a:rPr>
              <a:t>First announcement: SAVE THE DATE! </a:t>
            </a:r>
          </a:p>
          <a:p>
            <a:endParaRPr lang="en-GB" sz="3200" b="1" dirty="0">
              <a:solidFill>
                <a:srgbClr val="102047"/>
              </a:solidFill>
              <a:ea typeface="+mj-ea"/>
            </a:endParaRPr>
          </a:p>
          <a:p>
            <a:endParaRPr lang="en-GB" sz="3200" b="1" noProof="0" dirty="0">
              <a:solidFill>
                <a:srgbClr val="102047"/>
              </a:solidFill>
              <a:ea typeface="+mj-ea"/>
            </a:endParaRPr>
          </a:p>
          <a:p>
            <a:endParaRPr lang="en-GB" sz="3200" b="1" dirty="0">
              <a:solidFill>
                <a:srgbClr val="102047"/>
              </a:solidFill>
              <a:ea typeface="+mj-ea"/>
            </a:endParaRPr>
          </a:p>
          <a:p>
            <a:endParaRPr lang="en-GB" sz="3200" b="1" noProof="0" dirty="0">
              <a:solidFill>
                <a:srgbClr val="102047"/>
              </a:solidFill>
              <a:ea typeface="+mj-ea"/>
            </a:endParaRPr>
          </a:p>
          <a:p>
            <a:endParaRPr lang="en-GB" sz="3200" b="1" dirty="0">
              <a:solidFill>
                <a:srgbClr val="102047"/>
              </a:solidFill>
              <a:ea typeface="+mj-ea"/>
            </a:endParaRPr>
          </a:p>
          <a:p>
            <a:r>
              <a:rPr lang="en-GB" sz="3200" b="1" noProof="0" dirty="0">
                <a:solidFill>
                  <a:srgbClr val="102047"/>
                </a:solidFill>
                <a:ea typeface="+mj-ea"/>
              </a:rPr>
              <a:t>www.spcd.space</a:t>
            </a:r>
          </a:p>
          <a:p>
            <a:endParaRPr lang="en-GB" sz="3200" b="1" dirty="0">
              <a:solidFill>
                <a:srgbClr val="102047"/>
              </a:solidFill>
              <a:ea typeface="+mj-ea"/>
            </a:endParaRPr>
          </a:p>
          <a:p>
            <a:endParaRPr lang="en-GB" sz="3200" b="1" noProof="0" dirty="0">
              <a:solidFill>
                <a:srgbClr val="102047"/>
              </a:solidFill>
              <a:ea typeface="+mj-ea"/>
            </a:endParaRPr>
          </a:p>
        </p:txBody>
      </p:sp>
      <p:sp>
        <p:nvSpPr>
          <p:cNvPr id="3" name="Title 2">
            <a:extLst>
              <a:ext uri="{FF2B5EF4-FFF2-40B4-BE49-F238E27FC236}">
                <a16:creationId xmlns:a16="http://schemas.microsoft.com/office/drawing/2014/main" id="{6C72EA78-2DF2-931F-6B45-B573020B8BB2}"/>
              </a:ext>
            </a:extLst>
          </p:cNvPr>
          <p:cNvSpPr>
            <a:spLocks noGrp="1"/>
          </p:cNvSpPr>
          <p:nvPr>
            <p:ph type="title"/>
          </p:nvPr>
        </p:nvSpPr>
        <p:spPr/>
        <p:txBody>
          <a:bodyPr/>
          <a:lstStyle/>
          <a:p>
            <a:r>
              <a:rPr lang="en-GB" dirty="0"/>
              <a:t>Space Passive Component Days (SPCD)</a:t>
            </a:r>
          </a:p>
        </p:txBody>
      </p:sp>
      <p:pic>
        <p:nvPicPr>
          <p:cNvPr id="4" name="Picture 3">
            <a:extLst>
              <a:ext uri="{FF2B5EF4-FFF2-40B4-BE49-F238E27FC236}">
                <a16:creationId xmlns:a16="http://schemas.microsoft.com/office/drawing/2014/main" id="{84DE37B3-A6B6-1F1D-A517-237419DE2FCE}"/>
              </a:ext>
            </a:extLst>
          </p:cNvPr>
          <p:cNvPicPr>
            <a:picLocks noChangeAspect="1"/>
          </p:cNvPicPr>
          <p:nvPr/>
        </p:nvPicPr>
        <p:blipFill>
          <a:blip r:embed="rId2"/>
          <a:stretch>
            <a:fillRect/>
          </a:stretch>
        </p:blipFill>
        <p:spPr>
          <a:xfrm>
            <a:off x="4909816" y="1564160"/>
            <a:ext cx="6763694" cy="971686"/>
          </a:xfrm>
          <a:prstGeom prst="rect">
            <a:avLst/>
          </a:prstGeom>
        </p:spPr>
      </p:pic>
      <p:pic>
        <p:nvPicPr>
          <p:cNvPr id="5" name="Picture 4" descr="A blue and black logo&#10;&#10;AI-generated content may be incorrect.">
            <a:extLst>
              <a:ext uri="{FF2B5EF4-FFF2-40B4-BE49-F238E27FC236}">
                <a16:creationId xmlns:a16="http://schemas.microsoft.com/office/drawing/2014/main" id="{6CFBD687-5ACD-599D-3935-B04252869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5043" y="2302764"/>
            <a:ext cx="6745809" cy="3529890"/>
          </a:xfrm>
          <a:prstGeom prst="rect">
            <a:avLst/>
          </a:prstGeom>
        </p:spPr>
      </p:pic>
      <p:pic>
        <p:nvPicPr>
          <p:cNvPr id="8" name="Picture 7">
            <a:extLst>
              <a:ext uri="{FF2B5EF4-FFF2-40B4-BE49-F238E27FC236}">
                <a16:creationId xmlns:a16="http://schemas.microsoft.com/office/drawing/2014/main" id="{73849D0D-1567-B041-E139-7BEA380FDA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162" y="1751077"/>
            <a:ext cx="4479755" cy="2986503"/>
          </a:xfrm>
          <a:prstGeom prst="rect">
            <a:avLst/>
          </a:prstGeom>
        </p:spPr>
      </p:pic>
    </p:spTree>
    <p:extLst>
      <p:ext uri="{BB962C8B-B14F-4D97-AF65-F5344CB8AC3E}">
        <p14:creationId xmlns:p14="http://schemas.microsoft.com/office/powerpoint/2010/main" val="127940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45CC51D5-C08A-EB5E-1C22-40A5B9E3CB93}"/>
              </a:ext>
            </a:extLst>
          </p:cNvPr>
          <p:cNvSpPr>
            <a:spLocks noGrp="1"/>
          </p:cNvSpPr>
          <p:nvPr>
            <p:ph idx="1"/>
          </p:nvPr>
        </p:nvSpPr>
        <p:spPr>
          <a:xfrm>
            <a:off x="217488" y="882650"/>
            <a:ext cx="11764962" cy="5229225"/>
          </a:xfrm>
        </p:spPr>
        <p:txBody>
          <a:bodyPr/>
          <a:lstStyle/>
          <a:p>
            <a:r>
              <a:rPr lang="en-GB" altLang="en-US" sz="3200" dirty="0">
                <a:solidFill>
                  <a:schemeClr val="bg2">
                    <a:lumMod val="10000"/>
                  </a:schemeClr>
                </a:solidFill>
                <a:latin typeface="Century Gothic" panose="020B0502020202020204" pitchFamily="34" charset="0"/>
              </a:rPr>
              <a:t>Background &amp; Rationale</a:t>
            </a:r>
          </a:p>
          <a:p>
            <a:endParaRPr lang="en-GB" sz="2000" dirty="0">
              <a:solidFill>
                <a:schemeClr val="bg2">
                  <a:lumMod val="75000"/>
                </a:schemeClr>
              </a:solidFill>
              <a:latin typeface="Century Gothic" panose="020B0502020202020204" pitchFamily="34" charset="0"/>
            </a:endParaRPr>
          </a:p>
          <a:p>
            <a:r>
              <a:rPr lang="en-GB" altLang="en-US" sz="3200" b="1" dirty="0">
                <a:solidFill>
                  <a:schemeClr val="bg2">
                    <a:lumMod val="10000"/>
                  </a:schemeClr>
                </a:solidFill>
                <a:latin typeface="Century Gothic" panose="020B0502020202020204" pitchFamily="34" charset="0"/>
              </a:rPr>
              <a:t>Specification &amp; Challenges</a:t>
            </a:r>
          </a:p>
          <a:p>
            <a:endParaRPr lang="en-GB" sz="2000" dirty="0">
              <a:solidFill>
                <a:schemeClr val="bg2">
                  <a:lumMod val="75000"/>
                </a:schemeClr>
              </a:solidFill>
              <a:latin typeface="Century Gothic" panose="020B0502020202020204" pitchFamily="34" charset="0"/>
            </a:endParaRPr>
          </a:p>
          <a:p>
            <a:r>
              <a:rPr lang="en-GB" altLang="en-US" sz="3200" dirty="0">
                <a:solidFill>
                  <a:schemeClr val="bg2">
                    <a:lumMod val="10000"/>
                  </a:schemeClr>
                </a:solidFill>
                <a:latin typeface="Century Gothic" panose="020B0502020202020204" pitchFamily="34" charset="0"/>
              </a:rPr>
              <a:t>On-going Activities</a:t>
            </a:r>
          </a:p>
          <a:p>
            <a:endParaRPr lang="en-GB" sz="2000" dirty="0">
              <a:solidFill>
                <a:schemeClr val="bg2">
                  <a:lumMod val="75000"/>
                </a:schemeClr>
              </a:solidFill>
              <a:latin typeface="Century Gothic" panose="020B0502020202020204" pitchFamily="34" charset="0"/>
            </a:endParaRPr>
          </a:p>
          <a:p>
            <a:r>
              <a:rPr lang="en-GB" sz="3200" dirty="0">
                <a:solidFill>
                  <a:schemeClr val="bg2">
                    <a:lumMod val="10000"/>
                  </a:schemeClr>
                </a:solidFill>
                <a:latin typeface="Century Gothic" panose="020B0502020202020204" pitchFamily="34" charset="0"/>
              </a:rPr>
              <a:t>Conclusion</a:t>
            </a:r>
          </a:p>
          <a:p>
            <a:endParaRPr lang="en-US" dirty="0"/>
          </a:p>
        </p:txBody>
      </p:sp>
    </p:spTree>
    <p:extLst>
      <p:ext uri="{BB962C8B-B14F-4D97-AF65-F5344CB8AC3E}">
        <p14:creationId xmlns:p14="http://schemas.microsoft.com/office/powerpoint/2010/main" val="3517306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F60A4-ABB6-3BD0-ED1C-6DE216315F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31BF11-3D84-95E3-A268-322177E4E63E}"/>
              </a:ext>
            </a:extLst>
          </p:cNvPr>
          <p:cNvSpPr>
            <a:spLocks noGrp="1"/>
          </p:cNvSpPr>
          <p:nvPr>
            <p:ph type="title"/>
          </p:nvPr>
        </p:nvSpPr>
        <p:spPr/>
        <p:txBody>
          <a:bodyPr/>
          <a:lstStyle/>
          <a:p>
            <a:r>
              <a:rPr lang="en-US" sz="2800" dirty="0">
                <a:solidFill>
                  <a:schemeClr val="bg2">
                    <a:lumMod val="10000"/>
                  </a:schemeClr>
                </a:solidFill>
              </a:rPr>
              <a:t>Specifications &amp; Challenges</a:t>
            </a:r>
          </a:p>
        </p:txBody>
      </p:sp>
      <p:pic>
        <p:nvPicPr>
          <p:cNvPr id="4" name="Picture 3">
            <a:extLst>
              <a:ext uri="{FF2B5EF4-FFF2-40B4-BE49-F238E27FC236}">
                <a16:creationId xmlns:a16="http://schemas.microsoft.com/office/drawing/2014/main" id="{4F935483-F0D3-1C20-6A7A-931233116168}"/>
              </a:ext>
            </a:extLst>
          </p:cNvPr>
          <p:cNvPicPr>
            <a:picLocks noChangeAspect="1"/>
          </p:cNvPicPr>
          <p:nvPr/>
        </p:nvPicPr>
        <p:blipFill>
          <a:blip r:embed="rId2"/>
          <a:stretch>
            <a:fillRect/>
          </a:stretch>
        </p:blipFill>
        <p:spPr>
          <a:xfrm flipH="1">
            <a:off x="8238280" y="983659"/>
            <a:ext cx="1601303" cy="1198583"/>
          </a:xfrm>
          <a:prstGeom prst="rect">
            <a:avLst/>
          </a:prstGeom>
        </p:spPr>
      </p:pic>
      <p:pic>
        <p:nvPicPr>
          <p:cNvPr id="5" name="Picture 4">
            <a:extLst>
              <a:ext uri="{FF2B5EF4-FFF2-40B4-BE49-F238E27FC236}">
                <a16:creationId xmlns:a16="http://schemas.microsoft.com/office/drawing/2014/main" id="{117546A4-B19A-277E-9B9B-4B5F7D49FA3E}"/>
              </a:ext>
            </a:extLst>
          </p:cNvPr>
          <p:cNvPicPr>
            <a:picLocks noChangeAspect="1"/>
          </p:cNvPicPr>
          <p:nvPr/>
        </p:nvPicPr>
        <p:blipFill>
          <a:blip r:embed="rId3"/>
          <a:stretch>
            <a:fillRect/>
          </a:stretch>
        </p:blipFill>
        <p:spPr>
          <a:xfrm flipH="1">
            <a:off x="6317935" y="960619"/>
            <a:ext cx="1632023" cy="1244664"/>
          </a:xfrm>
          <a:prstGeom prst="rect">
            <a:avLst/>
          </a:prstGeom>
        </p:spPr>
      </p:pic>
      <p:pic>
        <p:nvPicPr>
          <p:cNvPr id="6" name="Picture 5">
            <a:extLst>
              <a:ext uri="{FF2B5EF4-FFF2-40B4-BE49-F238E27FC236}">
                <a16:creationId xmlns:a16="http://schemas.microsoft.com/office/drawing/2014/main" id="{2DA3C9B9-7562-00C6-9538-84F6D450FEDC}"/>
              </a:ext>
            </a:extLst>
          </p:cNvPr>
          <p:cNvPicPr>
            <a:picLocks noChangeAspect="1"/>
          </p:cNvPicPr>
          <p:nvPr/>
        </p:nvPicPr>
        <p:blipFill>
          <a:blip r:embed="rId4"/>
          <a:stretch>
            <a:fillRect/>
          </a:stretch>
        </p:blipFill>
        <p:spPr>
          <a:xfrm flipH="1">
            <a:off x="10063913" y="983659"/>
            <a:ext cx="1801619" cy="1221624"/>
          </a:xfrm>
          <a:prstGeom prst="rect">
            <a:avLst/>
          </a:prstGeom>
        </p:spPr>
      </p:pic>
      <p:sp>
        <p:nvSpPr>
          <p:cNvPr id="7" name="TextBox 6">
            <a:extLst>
              <a:ext uri="{FF2B5EF4-FFF2-40B4-BE49-F238E27FC236}">
                <a16:creationId xmlns:a16="http://schemas.microsoft.com/office/drawing/2014/main" id="{4C38ABA8-A2E2-E689-6EDA-A9CC4CD35E19}"/>
              </a:ext>
            </a:extLst>
          </p:cNvPr>
          <p:cNvSpPr txBox="1"/>
          <p:nvPr/>
        </p:nvSpPr>
        <p:spPr>
          <a:xfrm>
            <a:off x="6386982" y="2443851"/>
            <a:ext cx="5398618" cy="3970318"/>
          </a:xfrm>
          <a:prstGeom prst="rect">
            <a:avLst/>
          </a:prstGeom>
          <a:noFill/>
        </p:spPr>
        <p:txBody>
          <a:bodyPr wrap="square">
            <a:spAutoFit/>
          </a:bodyPr>
          <a:lstStyle/>
          <a:p>
            <a:r>
              <a:rPr lang="en-GB" sz="1800" dirty="0">
                <a:solidFill>
                  <a:schemeClr val="bg2">
                    <a:lumMod val="10000"/>
                  </a:schemeClr>
                </a:solidFill>
              </a:rPr>
              <a:t>Main Challenges </a:t>
            </a:r>
            <a:r>
              <a:rPr lang="en-GB" sz="1800" dirty="0" err="1">
                <a:solidFill>
                  <a:schemeClr val="bg2">
                    <a:lumMod val="10000"/>
                  </a:schemeClr>
                </a:solidFill>
              </a:rPr>
              <a:t>w.r.t.</a:t>
            </a:r>
            <a:r>
              <a:rPr lang="en-GB" sz="1800" dirty="0">
                <a:solidFill>
                  <a:schemeClr val="bg2">
                    <a:lumMod val="10000"/>
                  </a:schemeClr>
                </a:solidFill>
              </a:rPr>
              <a:t> ADHA Specification:</a:t>
            </a:r>
          </a:p>
          <a:p>
            <a:endParaRPr lang="en-GB" dirty="0">
              <a:solidFill>
                <a:schemeClr val="bg2">
                  <a:lumMod val="10000"/>
                </a:schemeClr>
              </a:solidFill>
            </a:endParaRPr>
          </a:p>
          <a:p>
            <a:pPr marL="285750" indent="-285750">
              <a:buFont typeface="Arial" panose="020B0604020202020204" pitchFamily="34" charset="0"/>
              <a:buChar char="•"/>
            </a:pPr>
            <a:r>
              <a:rPr lang="en-GB" sz="1800" dirty="0">
                <a:solidFill>
                  <a:schemeClr val="bg2">
                    <a:lumMod val="10000"/>
                  </a:schemeClr>
                </a:solidFill>
              </a:rPr>
              <a:t>High Speed up to </a:t>
            </a:r>
            <a:r>
              <a:rPr lang="en-GB" sz="1800" b="1" dirty="0">
                <a:solidFill>
                  <a:schemeClr val="bg2">
                    <a:lumMod val="10000"/>
                  </a:schemeClr>
                </a:solidFill>
              </a:rPr>
              <a:t>25 Gb/s</a:t>
            </a:r>
          </a:p>
          <a:p>
            <a:pPr marL="285750" indent="-285750">
              <a:buFont typeface="Arial" panose="020B0604020202020204" pitchFamily="34" charset="0"/>
              <a:buChar char="•"/>
            </a:pPr>
            <a:endParaRPr lang="en-GB" sz="1800" dirty="0">
              <a:solidFill>
                <a:schemeClr val="bg2">
                  <a:lumMod val="10000"/>
                </a:schemeClr>
              </a:solidFill>
            </a:endParaRPr>
          </a:p>
          <a:p>
            <a:pPr marL="285750" indent="-285750">
              <a:buFont typeface="Arial" panose="020B0604020202020204" pitchFamily="34" charset="0"/>
              <a:buChar char="•"/>
            </a:pPr>
            <a:r>
              <a:rPr lang="en-GB" b="1" dirty="0">
                <a:solidFill>
                  <a:schemeClr val="bg2">
                    <a:lumMod val="10000"/>
                  </a:schemeClr>
                </a:solidFill>
              </a:rPr>
              <a:t>Solderless</a:t>
            </a:r>
            <a:r>
              <a:rPr lang="en-GB" dirty="0">
                <a:solidFill>
                  <a:schemeClr val="bg2">
                    <a:lumMod val="10000"/>
                  </a:schemeClr>
                </a:solidFill>
              </a:rPr>
              <a:t> solutions (i.e. Press-fit)</a:t>
            </a:r>
            <a:endParaRPr lang="en-GB" sz="1800" dirty="0">
              <a:solidFill>
                <a:schemeClr val="bg2">
                  <a:lumMod val="10000"/>
                </a:schemeClr>
              </a:solidFill>
            </a:endParaRPr>
          </a:p>
          <a:p>
            <a:pPr marL="285750" indent="-285750">
              <a:buFont typeface="Arial" panose="020B0604020202020204" pitchFamily="34" charset="0"/>
              <a:buChar char="•"/>
            </a:pPr>
            <a:endParaRPr lang="en-GB" dirty="0">
              <a:solidFill>
                <a:schemeClr val="bg2">
                  <a:lumMod val="10000"/>
                </a:schemeClr>
              </a:solidFill>
            </a:endParaRPr>
          </a:p>
          <a:p>
            <a:pPr marL="285750" indent="-285750">
              <a:buFont typeface="Arial" panose="020B0604020202020204" pitchFamily="34" charset="0"/>
              <a:buChar char="•"/>
            </a:pPr>
            <a:r>
              <a:rPr lang="en-GB" sz="1800" dirty="0">
                <a:solidFill>
                  <a:schemeClr val="bg2">
                    <a:lumMod val="10000"/>
                  </a:schemeClr>
                </a:solidFill>
              </a:rPr>
              <a:t>Operating Temperature: </a:t>
            </a:r>
            <a:r>
              <a:rPr lang="en-GB" sz="1800" b="1" dirty="0">
                <a:solidFill>
                  <a:schemeClr val="bg2">
                    <a:lumMod val="10000"/>
                  </a:schemeClr>
                </a:solidFill>
              </a:rPr>
              <a:t>-55°C to 125°C</a:t>
            </a:r>
          </a:p>
          <a:p>
            <a:pPr marL="285750" indent="-285750">
              <a:buFont typeface="Arial" panose="020B0604020202020204" pitchFamily="34" charset="0"/>
              <a:buChar char="•"/>
            </a:pPr>
            <a:endParaRPr lang="en-GB" dirty="0">
              <a:solidFill>
                <a:schemeClr val="bg2">
                  <a:lumMod val="10000"/>
                </a:schemeClr>
              </a:solidFill>
            </a:endParaRPr>
          </a:p>
          <a:p>
            <a:pPr marL="285750" indent="-285750">
              <a:buFont typeface="Arial" panose="020B0604020202020204" pitchFamily="34" charset="0"/>
              <a:buChar char="•"/>
            </a:pPr>
            <a:r>
              <a:rPr lang="en-GB" sz="1800" dirty="0">
                <a:solidFill>
                  <a:schemeClr val="bg2">
                    <a:lumMod val="10000"/>
                  </a:schemeClr>
                </a:solidFill>
              </a:rPr>
              <a:t>No impedance change or discontinuity of </a:t>
            </a:r>
            <a:r>
              <a:rPr lang="en-GB" sz="1800" b="1" dirty="0">
                <a:solidFill>
                  <a:schemeClr val="bg2">
                    <a:lumMod val="10000"/>
                  </a:schemeClr>
                </a:solidFill>
              </a:rPr>
              <a:t>1ns</a:t>
            </a:r>
            <a:r>
              <a:rPr lang="en-GB" sz="1800" dirty="0">
                <a:solidFill>
                  <a:schemeClr val="bg2">
                    <a:lumMod val="10000"/>
                  </a:schemeClr>
                </a:solidFill>
              </a:rPr>
              <a:t> or longer duration during mechanical and thermal tests</a:t>
            </a:r>
          </a:p>
          <a:p>
            <a:pPr marL="285750" indent="-285750">
              <a:buFont typeface="Arial" panose="020B0604020202020204" pitchFamily="34" charset="0"/>
              <a:buChar char="•"/>
            </a:pPr>
            <a:endParaRPr lang="en-GB" dirty="0">
              <a:solidFill>
                <a:schemeClr val="bg2">
                  <a:lumMod val="10000"/>
                </a:schemeClr>
              </a:solidFill>
            </a:endParaRPr>
          </a:p>
          <a:p>
            <a:pPr marL="285750" indent="-285750">
              <a:buFont typeface="Arial" panose="020B0604020202020204" pitchFamily="34" charset="0"/>
              <a:buChar char="•"/>
            </a:pPr>
            <a:r>
              <a:rPr lang="en-GB" sz="1800" dirty="0">
                <a:solidFill>
                  <a:schemeClr val="bg2">
                    <a:lumMod val="10000"/>
                  </a:schemeClr>
                </a:solidFill>
              </a:rPr>
              <a:t>Current rating per contact: </a:t>
            </a:r>
            <a:r>
              <a:rPr lang="en-GB" sz="1800" b="1" dirty="0">
                <a:solidFill>
                  <a:schemeClr val="bg2">
                    <a:lumMod val="10000"/>
                  </a:schemeClr>
                </a:solidFill>
              </a:rPr>
              <a:t>2A</a:t>
            </a:r>
          </a:p>
          <a:p>
            <a:endParaRPr lang="en-GB" dirty="0">
              <a:solidFill>
                <a:schemeClr val="bg2">
                  <a:lumMod val="10000"/>
                </a:schemeClr>
              </a:solidFill>
            </a:endParaRPr>
          </a:p>
        </p:txBody>
      </p:sp>
      <p:graphicFrame>
        <p:nvGraphicFramePr>
          <p:cNvPr id="8" name="Object 7">
            <a:extLst>
              <a:ext uri="{FF2B5EF4-FFF2-40B4-BE49-F238E27FC236}">
                <a16:creationId xmlns:a16="http://schemas.microsoft.com/office/drawing/2014/main" id="{1AD75620-7106-8FB5-6C24-FDFD9A70A014}"/>
              </a:ext>
            </a:extLst>
          </p:cNvPr>
          <p:cNvGraphicFramePr>
            <a:graphicFrameLocks noChangeAspect="1"/>
          </p:cNvGraphicFramePr>
          <p:nvPr>
            <p:extLst>
              <p:ext uri="{D42A27DB-BD31-4B8C-83A1-F6EECF244321}">
                <p14:modId xmlns:p14="http://schemas.microsoft.com/office/powerpoint/2010/main" val="1479729498"/>
              </p:ext>
            </p:extLst>
          </p:nvPr>
        </p:nvGraphicFramePr>
        <p:xfrm>
          <a:off x="2418473" y="960619"/>
          <a:ext cx="3655244" cy="5170084"/>
        </p:xfrm>
        <a:graphic>
          <a:graphicData uri="http://schemas.openxmlformats.org/presentationml/2006/ole">
            <mc:AlternateContent xmlns:mc="http://schemas.openxmlformats.org/markup-compatibility/2006">
              <mc:Choice xmlns:v="urn:schemas-microsoft-com:vml" Requires="v">
                <p:oleObj name="Acrobat Document" r:id="rId5" imgW="4981320" imgH="7051680" progId="Acrobat.Document.2015">
                  <p:embed/>
                </p:oleObj>
              </mc:Choice>
              <mc:Fallback>
                <p:oleObj name="Acrobat Document" r:id="rId5" imgW="4981320" imgH="7051680" progId="Acrobat.Document.2015">
                  <p:embed/>
                  <p:pic>
                    <p:nvPicPr>
                      <p:cNvPr id="8" name="Object 7">
                        <a:extLst>
                          <a:ext uri="{FF2B5EF4-FFF2-40B4-BE49-F238E27FC236}">
                            <a16:creationId xmlns:a16="http://schemas.microsoft.com/office/drawing/2014/main" id="{1AD75620-7106-8FB5-6C24-FDFD9A70A014}"/>
                          </a:ext>
                        </a:extLst>
                      </p:cNvPr>
                      <p:cNvPicPr/>
                      <p:nvPr/>
                    </p:nvPicPr>
                    <p:blipFill>
                      <a:blip r:embed="rId6"/>
                      <a:stretch>
                        <a:fillRect/>
                      </a:stretch>
                    </p:blipFill>
                    <p:spPr>
                      <a:xfrm>
                        <a:off x="2418473" y="960619"/>
                        <a:ext cx="3655244" cy="5170084"/>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1B2432E7-DDD0-0E0A-0ED2-0874C9086336}"/>
              </a:ext>
            </a:extLst>
          </p:cNvPr>
          <p:cNvPicPr>
            <a:picLocks noChangeAspect="1"/>
          </p:cNvPicPr>
          <p:nvPr/>
        </p:nvPicPr>
        <p:blipFill rotWithShape="1">
          <a:blip r:embed="rId7"/>
          <a:srcRect l="54614" t="62647" b="22193"/>
          <a:stretch/>
        </p:blipFill>
        <p:spPr>
          <a:xfrm>
            <a:off x="395114" y="3425600"/>
            <a:ext cx="2023359" cy="584617"/>
          </a:xfrm>
          <a:prstGeom prst="rect">
            <a:avLst/>
          </a:prstGeom>
        </p:spPr>
      </p:pic>
      <p:pic>
        <p:nvPicPr>
          <p:cNvPr id="10" name="Picture 9">
            <a:extLst>
              <a:ext uri="{FF2B5EF4-FFF2-40B4-BE49-F238E27FC236}">
                <a16:creationId xmlns:a16="http://schemas.microsoft.com/office/drawing/2014/main" id="{3B085C82-3F2A-6B7F-9C48-B48F3FD2943A}"/>
              </a:ext>
            </a:extLst>
          </p:cNvPr>
          <p:cNvPicPr>
            <a:picLocks noChangeAspect="1"/>
          </p:cNvPicPr>
          <p:nvPr/>
        </p:nvPicPr>
        <p:blipFill rotWithShape="1">
          <a:blip r:embed="rId7"/>
          <a:srcRect l="54614" t="13147" b="59781"/>
          <a:stretch/>
        </p:blipFill>
        <p:spPr>
          <a:xfrm>
            <a:off x="395114" y="1584897"/>
            <a:ext cx="2023359" cy="1043940"/>
          </a:xfrm>
          <a:prstGeom prst="rect">
            <a:avLst/>
          </a:prstGeom>
        </p:spPr>
      </p:pic>
      <p:pic>
        <p:nvPicPr>
          <p:cNvPr id="11" name="Picture 10">
            <a:extLst>
              <a:ext uri="{FF2B5EF4-FFF2-40B4-BE49-F238E27FC236}">
                <a16:creationId xmlns:a16="http://schemas.microsoft.com/office/drawing/2014/main" id="{37E8D35D-D642-AA0E-6A06-EDFD22B3CFE8}"/>
              </a:ext>
            </a:extLst>
          </p:cNvPr>
          <p:cNvPicPr>
            <a:picLocks noChangeAspect="1"/>
          </p:cNvPicPr>
          <p:nvPr/>
        </p:nvPicPr>
        <p:blipFill>
          <a:blip r:embed="rId8"/>
          <a:stretch>
            <a:fillRect/>
          </a:stretch>
        </p:blipFill>
        <p:spPr>
          <a:xfrm>
            <a:off x="730460" y="2609738"/>
            <a:ext cx="1352667" cy="731583"/>
          </a:xfrm>
          <a:prstGeom prst="rect">
            <a:avLst/>
          </a:prstGeom>
        </p:spPr>
      </p:pic>
      <p:pic>
        <p:nvPicPr>
          <p:cNvPr id="12" name="Picture 2" descr="Beyond Gravity and Amazon announce partnership | Beyond Gravity">
            <a:extLst>
              <a:ext uri="{FF2B5EF4-FFF2-40B4-BE49-F238E27FC236}">
                <a16:creationId xmlns:a16="http://schemas.microsoft.com/office/drawing/2014/main" id="{8433CE3C-96BD-A78F-28CC-858339C2A7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453" t="25713" r="9142" b="31724"/>
          <a:stretch/>
        </p:blipFill>
        <p:spPr bwMode="auto">
          <a:xfrm>
            <a:off x="215151" y="3847134"/>
            <a:ext cx="2383284" cy="6810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56912EC-6D09-DEE3-6A88-38E80A20E922}"/>
              </a:ext>
            </a:extLst>
          </p:cNvPr>
          <p:cNvPicPr>
            <a:picLocks noChangeAspect="1"/>
          </p:cNvPicPr>
          <p:nvPr/>
        </p:nvPicPr>
        <p:blipFill rotWithShape="1">
          <a:blip r:embed="rId7"/>
          <a:srcRect l="54614" t="40318" b="40711"/>
          <a:stretch/>
        </p:blipFill>
        <p:spPr>
          <a:xfrm>
            <a:off x="395114" y="4583966"/>
            <a:ext cx="2023359" cy="731583"/>
          </a:xfrm>
          <a:prstGeom prst="rect">
            <a:avLst/>
          </a:prstGeom>
        </p:spPr>
      </p:pic>
    </p:spTree>
    <p:extLst>
      <p:ext uri="{BB962C8B-B14F-4D97-AF65-F5344CB8AC3E}">
        <p14:creationId xmlns:p14="http://schemas.microsoft.com/office/powerpoint/2010/main" val="4026217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BF339-0D4A-22CE-5AE6-F61DE3B1E9E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8682D50-060A-A5EE-A77A-35E28A71B785}"/>
              </a:ext>
            </a:extLst>
          </p:cNvPr>
          <p:cNvPicPr>
            <a:picLocks noChangeAspect="1"/>
          </p:cNvPicPr>
          <p:nvPr/>
        </p:nvPicPr>
        <p:blipFill rotWithShape="1">
          <a:blip r:embed="rId2"/>
          <a:srcRect r="15669"/>
          <a:stretch/>
        </p:blipFill>
        <p:spPr>
          <a:xfrm>
            <a:off x="1149712" y="3086469"/>
            <a:ext cx="3911238" cy="2326788"/>
          </a:xfrm>
          <a:prstGeom prst="rect">
            <a:avLst/>
          </a:prstGeom>
        </p:spPr>
      </p:pic>
      <p:sp>
        <p:nvSpPr>
          <p:cNvPr id="5" name="Title 1">
            <a:extLst>
              <a:ext uri="{FF2B5EF4-FFF2-40B4-BE49-F238E27FC236}">
                <a16:creationId xmlns:a16="http://schemas.microsoft.com/office/drawing/2014/main" id="{28A0FEA5-FCAF-6E76-E3CB-55B6A47631EB}"/>
              </a:ext>
            </a:extLst>
          </p:cNvPr>
          <p:cNvSpPr txBox="1">
            <a:spLocks/>
          </p:cNvSpPr>
          <p:nvPr/>
        </p:nvSpPr>
        <p:spPr>
          <a:xfrm>
            <a:off x="216000" y="175790"/>
            <a:ext cx="10108800" cy="523220"/>
          </a:xfrm>
          <a:prstGeom prst="rect">
            <a:avLst/>
          </a:prstGeom>
        </p:spPr>
        <p:txBody>
          <a:bodyPr/>
          <a:lstStyle>
            <a:lvl1pPr algn="just" rtl="0" fontAlgn="base">
              <a:spcBef>
                <a:spcPct val="0"/>
              </a:spcBef>
              <a:spcAft>
                <a:spcPct val="0"/>
              </a:spcAft>
              <a:defRPr lang="en-GB" sz="3000" b="1" dirty="0" smtClean="0">
                <a:solidFill>
                  <a:srgbClr val="102047"/>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GB" sz="2800" kern="0" dirty="0">
                <a:solidFill>
                  <a:schemeClr val="bg2">
                    <a:lumMod val="10000"/>
                  </a:schemeClr>
                </a:solidFill>
              </a:rPr>
              <a:t>Specification &amp; Challenges</a:t>
            </a:r>
          </a:p>
        </p:txBody>
      </p:sp>
      <p:sp>
        <p:nvSpPr>
          <p:cNvPr id="6" name="TextBox 5">
            <a:extLst>
              <a:ext uri="{FF2B5EF4-FFF2-40B4-BE49-F238E27FC236}">
                <a16:creationId xmlns:a16="http://schemas.microsoft.com/office/drawing/2014/main" id="{87918B05-5D14-D042-B64F-26A763E4D40B}"/>
              </a:ext>
            </a:extLst>
          </p:cNvPr>
          <p:cNvSpPr txBox="1"/>
          <p:nvPr/>
        </p:nvSpPr>
        <p:spPr>
          <a:xfrm>
            <a:off x="287338" y="913873"/>
            <a:ext cx="8482012" cy="3139321"/>
          </a:xfrm>
          <a:prstGeom prst="rect">
            <a:avLst/>
          </a:prstGeom>
          <a:noFill/>
        </p:spPr>
        <p:txBody>
          <a:bodyPr wrap="square">
            <a:spAutoFit/>
          </a:bodyPr>
          <a:lstStyle/>
          <a:p>
            <a:r>
              <a:rPr lang="en-GB" dirty="0">
                <a:solidFill>
                  <a:schemeClr val="bg2">
                    <a:lumMod val="10000"/>
                  </a:schemeClr>
                </a:solidFill>
              </a:rPr>
              <a:t>Known r</a:t>
            </a:r>
            <a:r>
              <a:rPr lang="en-GB" sz="1800" dirty="0">
                <a:solidFill>
                  <a:schemeClr val="bg2">
                    <a:lumMod val="10000"/>
                  </a:schemeClr>
                </a:solidFill>
              </a:rPr>
              <a:t>eliability issues related to the press-fit technologies:</a:t>
            </a:r>
          </a:p>
          <a:p>
            <a:endParaRPr lang="en-GB" dirty="0">
              <a:solidFill>
                <a:schemeClr val="bg2">
                  <a:lumMod val="10000"/>
                </a:schemeClr>
              </a:solidFill>
            </a:endParaRPr>
          </a:p>
          <a:p>
            <a:pPr marL="285750" indent="-285750">
              <a:buFont typeface="Arial" panose="020B0604020202020204" pitchFamily="34" charset="0"/>
              <a:buChar char="•"/>
            </a:pPr>
            <a:r>
              <a:rPr lang="en-GB" sz="1800" b="1" dirty="0">
                <a:solidFill>
                  <a:schemeClr val="bg2">
                    <a:lumMod val="10000"/>
                  </a:schemeClr>
                </a:solidFill>
              </a:rPr>
              <a:t>Impedance discontinuities during mechanical tests</a:t>
            </a:r>
          </a:p>
          <a:p>
            <a:pPr marL="285750" indent="-285750">
              <a:buFont typeface="Arial" panose="020B0604020202020204" pitchFamily="34" charset="0"/>
              <a:buChar char="•"/>
            </a:pPr>
            <a:endParaRPr lang="en-GB" dirty="0">
              <a:solidFill>
                <a:schemeClr val="bg2">
                  <a:lumMod val="10000"/>
                </a:schemeClr>
              </a:solidFill>
            </a:endParaRPr>
          </a:p>
          <a:p>
            <a:r>
              <a:rPr lang="en-GB" sz="1800" dirty="0">
                <a:solidFill>
                  <a:schemeClr val="bg2">
                    <a:lumMod val="10000"/>
                  </a:schemeClr>
                </a:solidFill>
              </a:rPr>
              <a:t>Low data press-fit connectors (Positronic) are being ESCC qualified for discontinuities smaller than 10 us during mechanical tests. </a:t>
            </a:r>
          </a:p>
          <a:p>
            <a:endParaRPr lang="en-GB" dirty="0">
              <a:solidFill>
                <a:schemeClr val="bg2">
                  <a:lumMod val="10000"/>
                </a:schemeClr>
              </a:solidFill>
            </a:endParaRPr>
          </a:p>
          <a:p>
            <a:r>
              <a:rPr lang="en-GB" dirty="0">
                <a:solidFill>
                  <a:schemeClr val="bg2">
                    <a:lumMod val="10000"/>
                  </a:schemeClr>
                </a:solidFill>
              </a:rPr>
              <a:t>ADHA High data rate requires 1ns of discontinuity during mechanical test.</a:t>
            </a:r>
            <a:endParaRPr lang="en-GB" sz="1800" dirty="0">
              <a:solidFill>
                <a:schemeClr val="bg2">
                  <a:lumMod val="10000"/>
                </a:schemeClr>
              </a:solidFill>
            </a:endParaRPr>
          </a:p>
          <a:p>
            <a:pPr marL="285750" indent="-285750">
              <a:buFont typeface="Arial" panose="020B0604020202020204" pitchFamily="34" charset="0"/>
              <a:buChar char="•"/>
            </a:pPr>
            <a:endParaRPr lang="en-GB" dirty="0">
              <a:solidFill>
                <a:schemeClr val="bg2">
                  <a:lumMod val="10000"/>
                </a:schemeClr>
              </a:solidFill>
            </a:endParaRPr>
          </a:p>
          <a:p>
            <a:pPr marL="285750" indent="-285750">
              <a:buFont typeface="Arial" panose="020B0604020202020204" pitchFamily="34" charset="0"/>
              <a:buChar char="•"/>
            </a:pPr>
            <a:endParaRPr lang="en-GB" sz="1800" dirty="0">
              <a:solidFill>
                <a:schemeClr val="bg2">
                  <a:lumMod val="10000"/>
                </a:schemeClr>
              </a:solidFill>
            </a:endParaRPr>
          </a:p>
        </p:txBody>
      </p:sp>
      <p:pic>
        <p:nvPicPr>
          <p:cNvPr id="7" name="Picture 6">
            <a:extLst>
              <a:ext uri="{FF2B5EF4-FFF2-40B4-BE49-F238E27FC236}">
                <a16:creationId xmlns:a16="http://schemas.microsoft.com/office/drawing/2014/main" id="{4638D16E-6822-712F-59AA-B65F770AD0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19634" y="3179633"/>
            <a:ext cx="1979716" cy="2140460"/>
          </a:xfrm>
          <a:prstGeom prst="rect">
            <a:avLst/>
          </a:prstGeom>
        </p:spPr>
      </p:pic>
      <p:sp>
        <p:nvSpPr>
          <p:cNvPr id="8" name="TextBox 7">
            <a:extLst>
              <a:ext uri="{FF2B5EF4-FFF2-40B4-BE49-F238E27FC236}">
                <a16:creationId xmlns:a16="http://schemas.microsoft.com/office/drawing/2014/main" id="{0941D431-7991-D8A7-BCB7-CF6CDAEA820C}"/>
              </a:ext>
            </a:extLst>
          </p:cNvPr>
          <p:cNvSpPr txBox="1"/>
          <p:nvPr/>
        </p:nvSpPr>
        <p:spPr>
          <a:xfrm>
            <a:off x="216000" y="5260363"/>
            <a:ext cx="11372750" cy="923330"/>
          </a:xfrm>
          <a:prstGeom prst="rect">
            <a:avLst/>
          </a:prstGeom>
          <a:noFill/>
        </p:spPr>
        <p:txBody>
          <a:bodyPr wrap="square">
            <a:spAutoFit/>
          </a:bodyPr>
          <a:lstStyle/>
          <a:p>
            <a:r>
              <a:rPr lang="en-CA" dirty="0"/>
              <a:t>No clamping mechanism (or additional screws) to hold the mated pair together. </a:t>
            </a:r>
          </a:p>
          <a:p>
            <a:r>
              <a:rPr lang="en-CA" dirty="0"/>
              <a:t>All the mechanical stress goes through the press-fit terminations.</a:t>
            </a:r>
          </a:p>
          <a:p>
            <a:r>
              <a:rPr lang="en-CA" dirty="0"/>
              <a:t>This leads to intermittent loss of connectivity during vibration </a:t>
            </a:r>
            <a:r>
              <a:rPr lang="en-CA" sz="1800" dirty="0"/>
              <a:t>or shock! </a:t>
            </a:r>
            <a:endParaRPr lang="en-GB" dirty="0"/>
          </a:p>
        </p:txBody>
      </p:sp>
      <p:pic>
        <p:nvPicPr>
          <p:cNvPr id="9" name="Picture 8">
            <a:extLst>
              <a:ext uri="{FF2B5EF4-FFF2-40B4-BE49-F238E27FC236}">
                <a16:creationId xmlns:a16="http://schemas.microsoft.com/office/drawing/2014/main" id="{913B06C1-F121-CC95-0A52-908E8C111EB8}"/>
              </a:ext>
            </a:extLst>
          </p:cNvPr>
          <p:cNvPicPr>
            <a:picLocks noChangeAspect="1"/>
          </p:cNvPicPr>
          <p:nvPr/>
        </p:nvPicPr>
        <p:blipFill>
          <a:blip r:embed="rId4"/>
          <a:stretch>
            <a:fillRect/>
          </a:stretch>
        </p:blipFill>
        <p:spPr>
          <a:xfrm rot="10800000">
            <a:off x="8648284" y="1155331"/>
            <a:ext cx="3335752" cy="1801228"/>
          </a:xfrm>
          <a:prstGeom prst="rect">
            <a:avLst/>
          </a:prstGeom>
        </p:spPr>
      </p:pic>
      <p:pic>
        <p:nvPicPr>
          <p:cNvPr id="10" name="Picture 9">
            <a:extLst>
              <a:ext uri="{FF2B5EF4-FFF2-40B4-BE49-F238E27FC236}">
                <a16:creationId xmlns:a16="http://schemas.microsoft.com/office/drawing/2014/main" id="{2915E0DF-CDB3-C70D-E1E2-2E091F664D52}"/>
              </a:ext>
            </a:extLst>
          </p:cNvPr>
          <p:cNvPicPr>
            <a:picLocks noChangeAspect="1"/>
          </p:cNvPicPr>
          <p:nvPr/>
        </p:nvPicPr>
        <p:blipFill>
          <a:blip r:embed="rId5"/>
          <a:stretch>
            <a:fillRect/>
          </a:stretch>
        </p:blipFill>
        <p:spPr>
          <a:xfrm rot="10800000">
            <a:off x="8648283" y="2698631"/>
            <a:ext cx="3335754" cy="1863661"/>
          </a:xfrm>
          <a:prstGeom prst="rect">
            <a:avLst/>
          </a:prstGeom>
        </p:spPr>
      </p:pic>
    </p:spTree>
    <p:extLst>
      <p:ext uri="{BB962C8B-B14F-4D97-AF65-F5344CB8AC3E}">
        <p14:creationId xmlns:p14="http://schemas.microsoft.com/office/powerpoint/2010/main" val="2427456090"/>
      </p:ext>
    </p:extLst>
  </p:cSld>
  <p:clrMapOvr>
    <a:masterClrMapping/>
  </p:clrMapOvr>
</p:sld>
</file>

<file path=ppt/theme/theme1.xml><?xml version="1.0" encoding="utf-8"?>
<a:theme xmlns:a="http://schemas.openxmlformats.org/drawingml/2006/main" name="ESA50_Anniv_Cover_Master">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9330923B-8557-418D-B6D0-2539E05C9992}"/>
    </a:ext>
  </a:extLst>
</a:theme>
</file>

<file path=ppt/theme/theme2.xml><?xml version="1.0" encoding="utf-8"?>
<a:theme xmlns:a="http://schemas.openxmlformats.org/drawingml/2006/main" name="ESA50_Anniv_WT_slide_Maste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1F39E543-2EA0-41BF-9658-26CFC9ECB450}"/>
    </a:ext>
  </a:extLst>
</a:theme>
</file>

<file path=ppt/theme/theme3.xml><?xml version="1.0" encoding="utf-8"?>
<a:theme xmlns:a="http://schemas.openxmlformats.org/drawingml/2006/main" name="ESA50_Anniv_WT_BG_Maste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1F39E543-2EA0-41BF-9658-26CFC9ECB450}"/>
    </a:ext>
  </a:extLst>
</a:theme>
</file>

<file path=ppt/theme/theme4.xml><?xml version="1.0" encoding="utf-8"?>
<a:theme xmlns:a="http://schemas.openxmlformats.org/drawingml/2006/main" name="ESA50_Anniv_Blue_slide_Maste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1F39E543-2EA0-41BF-9658-26CFC9ECB450}"/>
    </a:ext>
  </a:extLst>
</a:theme>
</file>

<file path=ppt/theme/theme5.xml><?xml version="1.0" encoding="utf-8"?>
<a:theme xmlns:a="http://schemas.openxmlformats.org/drawingml/2006/main" name="ESA50_Anniv_Blue_BG_Maste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1F39E543-2EA0-41BF-9658-26CFC9ECB450}"/>
    </a:ext>
  </a:extLst>
</a:theme>
</file>

<file path=ppt/theme/theme6.xml><?xml version="1.0" encoding="utf-8"?>
<a:theme xmlns:a="http://schemas.openxmlformats.org/drawingml/2006/main" name="ESA50_Anniv_BackCover_Maste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1F39E543-2EA0-41BF-9658-26CFC9ECB450}"/>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PKKMWAM5UKCP-1108600927-1287</_dlc_DocId>
    <_dlc_DocIdUrl xmlns="ddc99d1b-0883-4f2c-a8e6-6d8ebaa0e5d6">
      <Url>https://esateamsite.sso.esa.int/support/EOT2018/_layouts/15/DocIdRedir.aspx?ID=PKKMWAM5UKCP-1108600927-1287</Url>
      <Description>PKKMWAM5UKCP-1108600927-1287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573401-998D-45E4-9CC0-0B59B0B357BD}">
  <ds:schemaRefs>
    <ds:schemaRef ds:uri="http://schemas.microsoft.com/sharepoint/events"/>
  </ds:schemaRefs>
</ds:datastoreItem>
</file>

<file path=customXml/itemProps2.xml><?xml version="1.0" encoding="utf-8"?>
<ds:datastoreItem xmlns:ds="http://schemas.openxmlformats.org/officeDocument/2006/customXml" ds:itemID="{3783E3FC-67DA-4725-BDDF-DC15FF7560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22279E-2C4C-4C93-8498-455A58D1433E}">
  <ds:schemaRefs>
    <ds:schemaRef ds:uri="http://purl.org/dc/elements/1.1/"/>
    <ds:schemaRef ds:uri="http://schemas.microsoft.com/office/2006/metadata/properties"/>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sharepoint/v3/fields"/>
    <ds:schemaRef ds:uri="ddc99d1b-0883-4f2c-a8e6-6d8ebaa0e5d6"/>
    <ds:schemaRef ds:uri="http://www.w3.org/XML/1998/namespace"/>
    <ds:schemaRef ds:uri="http://purl.org/dc/dcmitype/"/>
  </ds:schemaRefs>
</ds:datastoreItem>
</file>

<file path=customXml/itemProps4.xml><?xml version="1.0" encoding="utf-8"?>
<ds:datastoreItem xmlns:ds="http://schemas.openxmlformats.org/officeDocument/2006/customXml" ds:itemID="{548D79E0-F545-4A75-B39D-7B8AF1D9BA85}">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ESA_Presentation_DARK</Template>
  <TotalTime>0</TotalTime>
  <Words>4668</Words>
  <Application>Microsoft Office PowerPoint</Application>
  <PresentationFormat>Custom</PresentationFormat>
  <Paragraphs>1184</Paragraphs>
  <Slides>61</Slides>
  <Notes>1</Notes>
  <HiddenSlides>0</HiddenSlides>
  <MMClips>2</MMClips>
  <ScaleCrop>false</ScaleCrop>
  <HeadingPairs>
    <vt:vector size="4" baseType="variant">
      <vt:variant>
        <vt:lpstr>Theme</vt:lpstr>
      </vt:variant>
      <vt:variant>
        <vt:i4>6</vt:i4>
      </vt:variant>
      <vt:variant>
        <vt:lpstr>Slide Titles</vt:lpstr>
      </vt:variant>
      <vt:variant>
        <vt:i4>61</vt:i4>
      </vt:variant>
    </vt:vector>
  </HeadingPairs>
  <TitlesOfParts>
    <vt:vector size="67" baseType="lpstr">
      <vt:lpstr>ESA50_Anniv_Cover_Master</vt:lpstr>
      <vt:lpstr>ESA50_Anniv_WT_slide_Master</vt:lpstr>
      <vt:lpstr>ESA50_Anniv_WT_BG_Master</vt:lpstr>
      <vt:lpstr>ESA50_Anniv_Blue_slide_Master</vt:lpstr>
      <vt:lpstr>ESA50_Anniv_Blue_BG_Master</vt:lpstr>
      <vt:lpstr>ESA50_Anniv_BackCover_Master</vt:lpstr>
      <vt:lpstr>Development and Reliability assesment of High Data Rate cPCI Serial Space Connectors </vt:lpstr>
      <vt:lpstr>PowerPoint Presentation</vt:lpstr>
      <vt:lpstr>Background and rationale</vt:lpstr>
      <vt:lpstr>Background and rationale</vt:lpstr>
      <vt:lpstr>Background and rationale</vt:lpstr>
      <vt:lpstr>Background and rationale</vt:lpstr>
      <vt:lpstr>PowerPoint Presentation</vt:lpstr>
      <vt:lpstr>Specifications &amp; Challenges</vt:lpstr>
      <vt:lpstr>PowerPoint Presentation</vt:lpstr>
      <vt:lpstr>Specification &amp; Challenges</vt:lpstr>
      <vt:lpstr>PowerPoint Presentation</vt:lpstr>
      <vt:lpstr>ON-GOING ESA R&amp;D ACTIVITIES</vt:lpstr>
      <vt:lpstr>PowerPoint Presentation</vt:lpstr>
      <vt:lpstr>Procurement and Reliability Assessment of High Data Rate Press-Fit cPCI SS connectors </vt:lpstr>
      <vt:lpstr>Airmax (Amphenol): Assembly &amp; Reliability Tests (Procurement)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Board to Board Interconnections for High Data Rate applications</vt:lpstr>
      <vt:lpstr>AXON’ CABLE: CONNECTOR MANUFACTURING (I)</vt:lpstr>
      <vt:lpstr>AXON’ CABLE: CONNECTOR MANUFACTURING (II)</vt:lpstr>
      <vt:lpstr>AXON’ CABLE: CONNECTOR MANUFACTURING (III)</vt:lpstr>
      <vt:lpstr>AXON’: CONNECTOR PROTOTYPE ELECTRICAL CHARACTERISATION (I)</vt:lpstr>
      <vt:lpstr>AXON’: CONNECTOR PROTOTYPE ELECTRICAL CHARACTERISATION (II)</vt:lpstr>
      <vt:lpstr>AXON’: ELECTRICAL CHARACTERISATION (III) DC LINE RESISTANCE</vt:lpstr>
      <vt:lpstr>AXON’: ELECTRICAL CHARACTERISATION (IV) VOLTAGE PROOF, INSULATION</vt:lpstr>
      <vt:lpstr>AXON’: RF PARAMETERS (I) DATA RATE</vt:lpstr>
      <vt:lpstr>AXON’: RF PARAMETERS (II) INSERTION LOSS</vt:lpstr>
      <vt:lpstr>AXON’: RF PARAMETERS (III) NEAR/FAR END X-TALK</vt:lpstr>
      <vt:lpstr>AXON’: RF PARAMETERS (V) DIFFERENTIAL IMPEDANCE</vt:lpstr>
      <vt:lpstr>AXON’: RF PARAMETERS (VI) SUMMARY</vt:lpstr>
      <vt:lpstr>AXON’: RF PARAMETERS (VIII) COMPARISON WITH AIRMAX VS</vt:lpstr>
      <vt:lpstr>AXON’: RF PARAMETERS (VII) COMPARISON WITH AIRMAX VS</vt:lpstr>
      <vt:lpstr>AXON’: RF PARAMETERS (VII) CONCLUSIONS / NEXT STEPS</vt:lpstr>
      <vt:lpstr>PowerPoint Presentation</vt:lpstr>
      <vt:lpstr>Development of High Density Modular Electrical Interconnections for High Data Rate Applications</vt:lpstr>
      <vt:lpstr>HYPERBITS: S-FECT</vt:lpstr>
      <vt:lpstr>HYPERBITS: S-FECT</vt:lpstr>
      <vt:lpstr>PowerPoint Presentation</vt:lpstr>
      <vt:lpstr>HYPERBITS: ADVANTAGES (I)</vt:lpstr>
      <vt:lpstr>PowerPoint Presentation</vt:lpstr>
      <vt:lpstr>HYPERBITS Gen 2.0: CONNECTOR MANUFACTURING</vt:lpstr>
      <vt:lpstr>TEST PCBs</vt:lpstr>
      <vt:lpstr>PowerPoint Presentation</vt:lpstr>
      <vt:lpstr>HYPERBITS: CONNECTOR ASSEMBLY</vt:lpstr>
      <vt:lpstr>CHARACTERISATION HYPERBITS GEN 2.0 (I)</vt:lpstr>
      <vt:lpstr>CHARACTERISATION HYPERBITS GEN 2.0 (II)</vt:lpstr>
      <vt:lpstr>CHARACTERISATION HYPERBITS GEN 2.0 (III)</vt:lpstr>
      <vt:lpstr>NEXT STEPS: RELIABILITY ASSESSMENT TEST FLOW (TBD)</vt:lpstr>
      <vt:lpstr>PowerPoint Presentation</vt:lpstr>
      <vt:lpstr>CONCLUSIONS</vt:lpstr>
      <vt:lpstr>Space Passive Component Days (SPCD)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Andrea Di Giacomo</dc:creator>
  <cp:keywords/>
  <dc:description/>
  <cp:lastModifiedBy>Joaquin Jimenez</cp:lastModifiedBy>
  <cp:revision>96</cp:revision>
  <cp:lastPrinted>2008-08-26T16:26:23Z</cp:lastPrinted>
  <dcterms:created xsi:type="dcterms:W3CDTF">2024-06-17T13:06:31Z</dcterms:created>
  <dcterms:modified xsi:type="dcterms:W3CDTF">2025-10-14T07:31:54Z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user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2020-08-04T22:00:00Z</vt:filetime>
  </property>
  <property fmtid="{D5CDD505-2E9C-101B-9397-08002B2CF9AE}" pid="30" name="Organisational_x0020_entity">
    <vt:lpwstr/>
  </property>
  <property fmtid="{D5CDD505-2E9C-101B-9397-08002B2CF9AE}" pid="31" name="_dlc_DocIdItemGuid">
    <vt:lpwstr>8efe0189-68e5-46b3-80c8-078d88a4045d</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PKKMWAM5UKCP-1108600927-1287</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