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79" r:id="rId8"/>
    <p:sldMasterId id="2147483991" r:id="rId9"/>
  </p:sldMasterIdLst>
  <p:notesMasterIdLst>
    <p:notesMasterId r:id="rId26"/>
  </p:notesMasterIdLst>
  <p:handoutMasterIdLst>
    <p:handoutMasterId r:id="rId27"/>
  </p:handoutMasterIdLst>
  <p:sldIdLst>
    <p:sldId id="2147482899" r:id="rId10"/>
    <p:sldId id="2147482885" r:id="rId11"/>
    <p:sldId id="2147482901" r:id="rId12"/>
    <p:sldId id="2147482909" r:id="rId13"/>
    <p:sldId id="2147482906" r:id="rId14"/>
    <p:sldId id="2147482905" r:id="rId15"/>
    <p:sldId id="2147482904" r:id="rId16"/>
    <p:sldId id="2147482882" r:id="rId17"/>
    <p:sldId id="2147482907" r:id="rId18"/>
    <p:sldId id="2147482908" r:id="rId19"/>
    <p:sldId id="2147482911" r:id="rId20"/>
    <p:sldId id="292" r:id="rId21"/>
    <p:sldId id="2147482871" r:id="rId22"/>
    <p:sldId id="2147482862" r:id="rId23"/>
    <p:sldId id="2147482913" r:id="rId24"/>
    <p:sldId id="2147482874" r:id="rId2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270" y="72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enari" userId="fb972535-ec47-4963-be76-fd3785f17e3b" providerId="ADAL" clId="{4E66D26C-3F67-4DCB-A83C-21E2EBAC8145}"/>
    <pc:docChg chg="custSel addSld delSld modSld">
      <pc:chgData name="David Steenari" userId="fb972535-ec47-4963-be76-fd3785f17e3b" providerId="ADAL" clId="{4E66D26C-3F67-4DCB-A83C-21E2EBAC8145}" dt="2025-10-15T06:38:50.038" v="2059" actId="20577"/>
      <pc:docMkLst>
        <pc:docMk/>
      </pc:docMkLst>
      <pc:sldChg chg="del">
        <pc:chgData name="David Steenari" userId="fb972535-ec47-4963-be76-fd3785f17e3b" providerId="ADAL" clId="{4E66D26C-3F67-4DCB-A83C-21E2EBAC8145}" dt="2025-10-15T06:31:20.525" v="247" actId="2696"/>
        <pc:sldMkLst>
          <pc:docMk/>
          <pc:sldMk cId="934541" sldId="2147480951"/>
        </pc:sldMkLst>
      </pc:sldChg>
      <pc:sldChg chg="del">
        <pc:chgData name="David Steenari" userId="fb972535-ec47-4963-be76-fd3785f17e3b" providerId="ADAL" clId="{4E66D26C-3F67-4DCB-A83C-21E2EBAC8145}" dt="2025-10-15T06:31:10.260" v="246" actId="2696"/>
        <pc:sldMkLst>
          <pc:docMk/>
          <pc:sldMk cId="3878491081" sldId="2147482850"/>
        </pc:sldMkLst>
      </pc:sldChg>
      <pc:sldChg chg="del">
        <pc:chgData name="David Steenari" userId="fb972535-ec47-4963-be76-fd3785f17e3b" providerId="ADAL" clId="{4E66D26C-3F67-4DCB-A83C-21E2EBAC8145}" dt="2025-10-15T06:31:10.260" v="246" actId="2696"/>
        <pc:sldMkLst>
          <pc:docMk/>
          <pc:sldMk cId="3179118318" sldId="2147482855"/>
        </pc:sldMkLst>
      </pc:sldChg>
      <pc:sldChg chg="addSp modSp mod">
        <pc:chgData name="David Steenari" userId="fb972535-ec47-4963-be76-fd3785f17e3b" providerId="ADAL" clId="{4E66D26C-3F67-4DCB-A83C-21E2EBAC8145}" dt="2025-10-15T06:32:41.060" v="425" actId="1076"/>
        <pc:sldMkLst>
          <pc:docMk/>
          <pc:sldMk cId="158685847" sldId="2147482874"/>
        </pc:sldMkLst>
        <pc:spChg chg="mod">
          <ac:chgData name="David Steenari" userId="fb972535-ec47-4963-be76-fd3785f17e3b" providerId="ADAL" clId="{4E66D26C-3F67-4DCB-A83C-21E2EBAC8145}" dt="2025-10-15T06:32:18.579" v="422" actId="20577"/>
          <ac:spMkLst>
            <pc:docMk/>
            <pc:sldMk cId="158685847" sldId="2147482874"/>
            <ac:spMk id="4" creationId="{00000000-0000-0000-0000-000000000000}"/>
          </ac:spMkLst>
        </pc:spChg>
        <pc:picChg chg="add mod">
          <ac:chgData name="David Steenari" userId="fb972535-ec47-4963-be76-fd3785f17e3b" providerId="ADAL" clId="{4E66D26C-3F67-4DCB-A83C-21E2EBAC8145}" dt="2025-10-15T06:32:41.060" v="425" actId="1076"/>
          <ac:picMkLst>
            <pc:docMk/>
            <pc:sldMk cId="158685847" sldId="2147482874"/>
            <ac:picMk id="6" creationId="{E265BC70-5B92-F724-9CE0-B0B2734EE76B}"/>
          </ac:picMkLst>
        </pc:picChg>
      </pc:sldChg>
      <pc:sldChg chg="del">
        <pc:chgData name="David Steenari" userId="fb972535-ec47-4963-be76-fd3785f17e3b" providerId="ADAL" clId="{4E66D26C-3F67-4DCB-A83C-21E2EBAC8145}" dt="2025-10-15T06:31:05.069" v="245" actId="2696"/>
        <pc:sldMkLst>
          <pc:docMk/>
          <pc:sldMk cId="3157495903" sldId="2147482903"/>
        </pc:sldMkLst>
      </pc:sldChg>
      <pc:sldChg chg="del">
        <pc:chgData name="David Steenari" userId="fb972535-ec47-4963-be76-fd3785f17e3b" providerId="ADAL" clId="{4E66D26C-3F67-4DCB-A83C-21E2EBAC8145}" dt="2025-10-15T06:30:58.908" v="244" actId="2696"/>
        <pc:sldMkLst>
          <pc:docMk/>
          <pc:sldMk cId="2354418308" sldId="2147482910"/>
        </pc:sldMkLst>
      </pc:sldChg>
      <pc:sldChg chg="modSp mod">
        <pc:chgData name="David Steenari" userId="fb972535-ec47-4963-be76-fd3785f17e3b" providerId="ADAL" clId="{4E66D26C-3F67-4DCB-A83C-21E2EBAC8145}" dt="2025-10-15T06:30:53.276" v="243" actId="20577"/>
        <pc:sldMkLst>
          <pc:docMk/>
          <pc:sldMk cId="2429290031" sldId="2147482911"/>
        </pc:sldMkLst>
        <pc:spChg chg="mod">
          <ac:chgData name="David Steenari" userId="fb972535-ec47-4963-be76-fd3785f17e3b" providerId="ADAL" clId="{4E66D26C-3F67-4DCB-A83C-21E2EBAC8145}" dt="2025-10-15T06:30:53.276" v="243" actId="20577"/>
          <ac:spMkLst>
            <pc:docMk/>
            <pc:sldMk cId="2429290031" sldId="2147482911"/>
            <ac:spMk id="3" creationId="{8F8AAF83-9D5A-8309-320A-4E0D4948C906}"/>
          </ac:spMkLst>
        </pc:spChg>
      </pc:sldChg>
      <pc:sldChg chg="delSp modSp add del mod">
        <pc:chgData name="David Steenari" userId="fb972535-ec47-4963-be76-fd3785f17e3b" providerId="ADAL" clId="{4E66D26C-3F67-4DCB-A83C-21E2EBAC8145}" dt="2025-10-15T06:33:24.615" v="456" actId="2696"/>
        <pc:sldMkLst>
          <pc:docMk/>
          <pc:sldMk cId="502072454" sldId="2147482912"/>
        </pc:sldMkLst>
        <pc:spChg chg="mod">
          <ac:chgData name="David Steenari" userId="fb972535-ec47-4963-be76-fd3785f17e3b" providerId="ADAL" clId="{4E66D26C-3F67-4DCB-A83C-21E2EBAC8145}" dt="2025-10-15T06:33:19.213" v="455" actId="20577"/>
          <ac:spMkLst>
            <pc:docMk/>
            <pc:sldMk cId="502072454" sldId="2147482912"/>
            <ac:spMk id="3" creationId="{C91D85CB-2D3A-C950-EBBA-7E45923906D8}"/>
          </ac:spMkLst>
        </pc:spChg>
        <pc:picChg chg="del">
          <ac:chgData name="David Steenari" userId="fb972535-ec47-4963-be76-fd3785f17e3b" providerId="ADAL" clId="{4E66D26C-3F67-4DCB-A83C-21E2EBAC8145}" dt="2025-10-15T06:33:08.920" v="429" actId="478"/>
          <ac:picMkLst>
            <pc:docMk/>
            <pc:sldMk cId="502072454" sldId="2147482912"/>
            <ac:picMk id="5" creationId="{253D7D6D-4721-7D51-4C95-18C9E8C2C09B}"/>
          </ac:picMkLst>
        </pc:picChg>
      </pc:sldChg>
      <pc:sldChg chg="modSp add mod">
        <pc:chgData name="David Steenari" userId="fb972535-ec47-4963-be76-fd3785f17e3b" providerId="ADAL" clId="{4E66D26C-3F67-4DCB-A83C-21E2EBAC8145}" dt="2025-10-15T06:38:50.038" v="2059" actId="20577"/>
        <pc:sldMkLst>
          <pc:docMk/>
          <pc:sldMk cId="63467458" sldId="2147482913"/>
        </pc:sldMkLst>
        <pc:spChg chg="mod">
          <ac:chgData name="David Steenari" userId="fb972535-ec47-4963-be76-fd3785f17e3b" providerId="ADAL" clId="{4E66D26C-3F67-4DCB-A83C-21E2EBAC8145}" dt="2025-10-15T06:33:01.204" v="428"/>
          <ac:spMkLst>
            <pc:docMk/>
            <pc:sldMk cId="63467458" sldId="2147482913"/>
            <ac:spMk id="2" creationId="{5A4B15A9-32E8-DA42-2693-B114254B792C}"/>
          </ac:spMkLst>
        </pc:spChg>
        <pc:spChg chg="mod">
          <ac:chgData name="David Steenari" userId="fb972535-ec47-4963-be76-fd3785f17e3b" providerId="ADAL" clId="{4E66D26C-3F67-4DCB-A83C-21E2EBAC8145}" dt="2025-10-15T06:38:50.038" v="2059" actId="20577"/>
          <ac:spMkLst>
            <pc:docMk/>
            <pc:sldMk cId="63467458" sldId="2147482913"/>
            <ac:spMk id="3" creationId="{8F8AAF83-9D5A-8309-320A-4E0D4948C906}"/>
          </ac:spMkLst>
        </pc:spChg>
      </pc:sldChg>
      <pc:sldMasterChg chg="delSldLayout">
        <pc:chgData name="David Steenari" userId="fb972535-ec47-4963-be76-fd3785f17e3b" providerId="ADAL" clId="{4E66D26C-3F67-4DCB-A83C-21E2EBAC8145}" dt="2025-10-15T06:31:20.525" v="247" actId="2696"/>
        <pc:sldMasterMkLst>
          <pc:docMk/>
          <pc:sldMasterMk cId="0" sldId="2147483928"/>
        </pc:sldMasterMkLst>
        <pc:sldLayoutChg chg="del">
          <pc:chgData name="David Steenari" userId="fb972535-ec47-4963-be76-fd3785f17e3b" providerId="ADAL" clId="{4E66D26C-3F67-4DCB-A83C-21E2EBAC8145}" dt="2025-10-15T06:31:20.525" v="247" actId="2696"/>
          <pc:sldLayoutMkLst>
            <pc:docMk/>
            <pc:sldMasterMk cId="0" sldId="2147483928"/>
            <pc:sldLayoutMk cId="4177397381" sldId="21474839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8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69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6122F-3E3C-1809-9A99-CEF3EAFE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479BE-CA7B-7395-5E9F-2E7C442B8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3C64CA-DEFA-0C29-E92F-5DAA5F8D4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8DC5B-4945-D20B-D33D-95CF7551E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12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3E1ECDC-837D-EB18-E6CE-8805ADC73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09" y="69359"/>
            <a:ext cx="711936" cy="7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</a:t>
            </a:r>
            <a:r>
              <a:rPr lang="en-GB" noProof="0"/>
              <a:t>Master</a:t>
            </a:r>
            <a:r>
              <a:rPr lang="en-US" noProof="0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 noProof="0"/>
              <a:t> level</a:t>
            </a:r>
          </a:p>
          <a:p>
            <a:pPr lvl="2"/>
            <a:r>
              <a:rPr lang="en-US" noProof="0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GB" noProof="0"/>
              <a:t>Fourth</a:t>
            </a:r>
            <a:r>
              <a:rPr lang="en-US" noProof="0"/>
              <a:t> level</a:t>
            </a:r>
          </a:p>
          <a:p>
            <a:pPr lvl="4"/>
            <a:r>
              <a:rPr lang="en-GB" noProof="0"/>
              <a:t>Fifth</a:t>
            </a:r>
            <a:r>
              <a:rPr lang="en-US" noProof="0"/>
              <a:t> level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42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781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11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</a:t>
            </a:r>
            <a:r>
              <a:rPr lang="en-GB" noProof="0"/>
              <a:t>Master</a:t>
            </a:r>
            <a:r>
              <a:rPr lang="en-US" noProof="0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 noProof="0"/>
              <a:t> level</a:t>
            </a:r>
          </a:p>
          <a:p>
            <a:pPr lvl="2"/>
            <a:r>
              <a:rPr lang="en-US" noProof="0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GB" noProof="0"/>
              <a:t>Fourth</a:t>
            </a:r>
            <a:r>
              <a:rPr lang="en-US" noProof="0"/>
              <a:t> level</a:t>
            </a:r>
          </a:p>
          <a:p>
            <a:pPr lvl="4"/>
            <a:r>
              <a:rPr lang="en-GB" noProof="0"/>
              <a:t>Fifth</a:t>
            </a:r>
            <a:r>
              <a:rPr lang="en-US" noProof="0"/>
              <a:t> level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55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70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56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87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29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47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68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0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01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54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2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9154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83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34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45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09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97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09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15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00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0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3">
  <p:cSld name="DARK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0" y="6426000"/>
            <a:ext cx="12225338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7" name="Google Shape;317;p14"/>
          <p:cNvCxnSpPr/>
          <p:nvPr/>
        </p:nvCxnSpPr>
        <p:spPr>
          <a:xfrm>
            <a:off x="218859" y="882193"/>
            <a:ext cx="1180058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14"/>
          <p:cNvCxnSpPr/>
          <p:nvPr/>
        </p:nvCxnSpPr>
        <p:spPr>
          <a:xfrm>
            <a:off x="222041" y="6422971"/>
            <a:ext cx="117680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14"/>
          <p:cNvSpPr txBox="1">
            <a:spLocks noGrp="1"/>
          </p:cNvSpPr>
          <p:nvPr>
            <p:ph type="title"/>
          </p:nvPr>
        </p:nvSpPr>
        <p:spPr>
          <a:xfrm>
            <a:off x="218858" y="157324"/>
            <a:ext cx="1014088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body" idx="1"/>
          </p:nvPr>
        </p:nvSpPr>
        <p:spPr>
          <a:xfrm>
            <a:off x="218859" y="882192"/>
            <a:ext cx="11768091" cy="552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528" y="6585917"/>
            <a:ext cx="1641396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4"/>
          <p:cNvGrpSpPr/>
          <p:nvPr/>
        </p:nvGrpSpPr>
        <p:grpSpPr>
          <a:xfrm>
            <a:off x="227308" y="6572056"/>
            <a:ext cx="9306299" cy="144115"/>
            <a:chOff x="226688" y="6572055"/>
            <a:chExt cx="9280921" cy="144115"/>
          </a:xfrm>
        </p:grpSpPr>
        <p:pic>
          <p:nvPicPr>
            <p:cNvPr id="325" name="Google Shape;325;p14" descr="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4" descr="b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4" descr="ch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4" descr="c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4" descr="d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4" descr="e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4" descr="es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4" descr="nl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4" descr="no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4" descr="ro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4" descr="se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4" descr="uk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4" descr="ca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4" descr="si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72" y="112783"/>
            <a:ext cx="711936" cy="7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6.e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0" y="6454225"/>
            <a:ext cx="10159937" cy="430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4012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6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0" y="6454225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hyperlink" Target="mailto:kostas.marinis@esa.int" TargetMode="External"/><Relationship Id="rId4" Type="http://schemas.openxmlformats.org/officeDocument/2006/relationships/hyperlink" Target="mailto:david.steenari@esa.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david.steenari@esa.i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ostas.marinis@esa.int" TargetMode="External"/><Relationship Id="rId2" Type="http://schemas.openxmlformats.org/officeDocument/2006/relationships/hyperlink" Target="mailto:david.steenari@esa.in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teenari@esa.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2.jpeg"/><Relationship Id="rId4" Type="http://schemas.openxmlformats.org/officeDocument/2006/relationships/hyperlink" Target="mailto:kostas.marinis@esa.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5" y="2806840"/>
            <a:ext cx="11880914" cy="13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 (</a:t>
            </a:r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ADHA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)</a:t>
            </a:r>
          </a:p>
          <a:p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– EDHPC2025 ADHA Sessions Wrap-up</a:t>
            </a:r>
          </a:p>
          <a:p>
            <a:r>
              <a:rPr lang="en-GB" sz="2000" i="1" dirty="0">
                <a:solidFill>
                  <a:schemeClr val="bg1">
                    <a:lumMod val="75000"/>
                  </a:schemeClr>
                </a:solidFill>
                <a:latin typeface="NotesEsa" panose="02000506030000020004" pitchFamily="2" charset="0"/>
                <a:ea typeface="Verdana"/>
                <a:cs typeface="Arial"/>
              </a:rPr>
              <a:t>“Working towards a European solution for standardized Data Handling Systems"</a:t>
            </a:r>
            <a:endParaRPr lang="en-GB" sz="2400" i="1" dirty="0">
              <a:solidFill>
                <a:schemeClr val="bg1">
                  <a:lumMod val="75000"/>
                </a:schemeClr>
              </a:solidFill>
              <a:latin typeface="NotesEsa" panose="02000506030000020004" pitchFamily="2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914239" y="5878769"/>
            <a:ext cx="6104451" cy="5155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  <a:t>EDHPC 2025 ADHA Session A5</a:t>
            </a:r>
            <a:b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</a:br>
            <a:r>
              <a:rPr lang="en-GB" sz="1150" dirty="0">
                <a:solidFill>
                  <a:schemeClr val="bg1"/>
                </a:solidFill>
                <a:latin typeface="NotesEsa" panose="02000506030000020004" pitchFamily="2" charset="0"/>
                <a:cs typeface="Arial"/>
              </a:rPr>
              <a:t>2025-10-15</a:t>
            </a:r>
            <a:endParaRPr lang="en-GB" sz="1150" dirty="0">
              <a:solidFill>
                <a:srgbClr val="FEFFFF"/>
              </a:solidFill>
              <a:latin typeface="NotesEsa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sp>
        <p:nvSpPr>
          <p:cNvPr id="5" name="Text Box 24">
            <a:extLst>
              <a:ext uri="{FF2B5EF4-FFF2-40B4-BE49-F238E27FC236}">
                <a16:creationId xmlns:a16="http://schemas.microsoft.com/office/drawing/2014/main" id="{522C0696-FBF1-216B-A7CF-DDE4024F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604" y="4201888"/>
            <a:ext cx="9882635" cy="5229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r"/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David Steenari, 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  <a:hlinkClick r:id="rId4"/>
              </a:rPr>
              <a:t>david.steenari@esa.int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  <a:p>
            <a:pPr algn="r"/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Kostas Marinis, 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  <a:hlinkClick r:id="rId5"/>
              </a:rPr>
              <a:t>kostas.marinis@esa.int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7BBA37-92D9-B7DB-1B9C-8BFBC465BFBE}"/>
              </a:ext>
            </a:extLst>
          </p:cNvPr>
          <p:cNvGraphicFramePr>
            <a:graphicFrameLocks noGrp="1"/>
          </p:cNvGraphicFramePr>
          <p:nvPr/>
        </p:nvGraphicFramePr>
        <p:xfrm>
          <a:off x="9769839" y="4761703"/>
          <a:ext cx="2774141" cy="44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426">
                  <a:extLst>
                    <a:ext uri="{9D8B030D-6E8A-4147-A177-3AD203B41FA5}">
                      <a16:colId xmlns:a16="http://schemas.microsoft.com/office/drawing/2014/main" val="2701492943"/>
                    </a:ext>
                  </a:extLst>
                </a:gridCol>
                <a:gridCol w="1066715">
                  <a:extLst>
                    <a:ext uri="{9D8B030D-6E8A-4147-A177-3AD203B41FA5}">
                      <a16:colId xmlns:a16="http://schemas.microsoft.com/office/drawing/2014/main" val="296210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Data Handling Section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ESA/ESTEC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TEC</a:t>
                      </a:r>
                      <a:endParaRPr lang="en-GB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GB" sz="1400" u="sng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88877"/>
                  </a:ext>
                </a:extLst>
              </a:tr>
            </a:tbl>
          </a:graphicData>
        </a:graphic>
      </p:graphicFrame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6DE6F442-8C19-146F-7BDC-DE0D09DD1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67424"/>
          <a:stretch>
            <a:fillRect/>
          </a:stretch>
        </p:blipFill>
        <p:spPr>
          <a:xfrm>
            <a:off x="3938526" y="55579"/>
            <a:ext cx="4542147" cy="20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9A23-70EF-7A01-DE68-0417DE6D0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15A9-32E8-DA42-2693-B114254B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-70431"/>
            <a:ext cx="10437165" cy="1015663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Summary of EDHPC2025 ADHA sessions – important take aways (ADHA Roundtable)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AF83-9D5A-8309-320A-4E0D4948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5696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From the ADHA round table, discussions on several topics (continued): 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Important that ADHA-IWG (Industrial Working Group) is starting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Several industry partners expressing interest to be more actively involved in the standard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ADHA-IWG will be a forum for such feedback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First (remote) meeting to be organised within 2025 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Call for agenda points for discussion at first meeting – please send your proposed agenda points to 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  <a:hlinkClick r:id="rId2"/>
              </a:rPr>
              <a:t>david.steenari@esa.int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Few points already requested by industry: </a:t>
            </a:r>
          </a:p>
          <a:p>
            <a:pPr marL="1643521" lvl="2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Wedge-lock mechanical/thermal interface improvements</a:t>
            </a:r>
          </a:p>
          <a:p>
            <a:pPr marL="1643521" lvl="2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3U-ADHA COTS interface utilisation for NewSpace equipment </a:t>
            </a:r>
          </a:p>
          <a:p>
            <a:pPr marL="1643521" lvl="2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…others to be added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DADDAEAD-F399-3ED8-9B46-87D23EAF7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9A23-70EF-7A01-DE68-0417DE6D0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15A9-32E8-DA42-2693-B114254B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437165" cy="553998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Coming steps – Upcoming ADHA R&amp;D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AF83-9D5A-8309-320A-4E0D4948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9" y="882000"/>
            <a:ext cx="8673547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ESA R&amp;D roadmap for ADHA presented at EDHPC2025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Also presented in Q3-2025 to national delegations to GSTP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Arial"/>
              </a:rPr>
              <a:t>Many thanks to ADHA stakeholders who’ve participated in bilateral meetings with ESA during 2025 to provide feedback! </a:t>
            </a:r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Next steps: GSTP Element 1 compendium – dedicated section of 7x ADHA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Arial"/>
              </a:rPr>
              <a:t>Campaign currently on-going on OSIP, deadline </a:t>
            </a:r>
            <a:r>
              <a:rPr lang="en-GB" dirty="0">
                <a:solidFill>
                  <a:srgbClr val="FFC000"/>
                </a:solidFill>
                <a:latin typeface="NotesEsa" panose="02000506030000020004" pitchFamily="2" charset="0"/>
                <a:sym typeface="Arial"/>
              </a:rPr>
              <a:t>31</a:t>
            </a:r>
            <a:r>
              <a:rPr lang="en-GB" baseline="30000" dirty="0">
                <a:solidFill>
                  <a:srgbClr val="FFC000"/>
                </a:solidFill>
                <a:latin typeface="NotesEsa" panose="02000506030000020004" pitchFamily="2" charset="0"/>
                <a:sym typeface="Arial"/>
              </a:rPr>
              <a:t>st</a:t>
            </a:r>
            <a:r>
              <a:rPr lang="en-GB" dirty="0">
                <a:solidFill>
                  <a:srgbClr val="FFC000"/>
                </a:solidFill>
                <a:latin typeface="NotesEsa" panose="02000506030000020004" pitchFamily="2" charset="0"/>
                <a:sym typeface="Arial"/>
              </a:rPr>
              <a:t> October – please go there and express your interest! </a:t>
            </a: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For questions on specific GSTPe1 ADHA activities – please contact 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  <a:hlinkClick r:id="rId2"/>
              </a:rPr>
              <a:t>david.steenari@esa.int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and 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  <a:hlinkClick r:id="rId3"/>
              </a:rPr>
              <a:t>kostas.marinis@esa.int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Next steps: TDE activities related to ADHA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TDE plan to be approved at IPC in November – once approved, ESA can share more information with industry on planned future activities related to ADHA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Several proposed TDE activities related to ADHA currently under evaluation </a:t>
            </a:r>
          </a:p>
        </p:txBody>
      </p:sp>
    </p:spTree>
    <p:extLst>
      <p:ext uri="{BB962C8B-B14F-4D97-AF65-F5344CB8AC3E}">
        <p14:creationId xmlns:p14="http://schemas.microsoft.com/office/powerpoint/2010/main" val="242929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5FDC-E8B0-37DE-1E34-79A0A7AF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ADHA EM/EQM Modules – Development Status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258602-2B5B-4E86-CD28-258967A50F33}"/>
              </a:ext>
            </a:extLst>
          </p:cNvPr>
          <p:cNvSpPr/>
          <p:nvPr/>
        </p:nvSpPr>
        <p:spPr>
          <a:xfrm>
            <a:off x="4749674" y="1952657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OB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C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TAS-I  [TDE]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2D3D1-B545-B74C-6517-5A723655BDE8}"/>
              </a:ext>
            </a:extLst>
          </p:cNvPr>
          <p:cNvSpPr/>
          <p:nvPr/>
        </p:nvSpPr>
        <p:spPr>
          <a:xfrm>
            <a:off x="4749674" y="2667790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Mass-Memory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DSI  [TDE]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289A7-ACF1-B2FE-C6F5-43E662E9CE81}"/>
              </a:ext>
            </a:extLst>
          </p:cNvPr>
          <p:cNvSpPr/>
          <p:nvPr/>
        </p:nvSpPr>
        <p:spPr>
          <a:xfrm>
            <a:off x="4749674" y="1237524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Powe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r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ADS-FR  [TDE]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31F24-2381-2530-7B75-F5A238B7B120}"/>
              </a:ext>
            </a:extLst>
          </p:cNvPr>
          <p:cNvSpPr/>
          <p:nvPr/>
        </p:nvSpPr>
        <p:spPr>
          <a:xfrm>
            <a:off x="9359524" y="1920383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OBC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err="1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EvoLeo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[GSTP]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B71BE-1059-0718-0FCD-EAFB829B9987}"/>
              </a:ext>
            </a:extLst>
          </p:cNvPr>
          <p:cNvSpPr/>
          <p:nvPr/>
        </p:nvSpPr>
        <p:spPr>
          <a:xfrm>
            <a:off x="9359524" y="2641971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Mass-Memory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A2E9E-27F7-88D7-24E8-2D932D0346B5}"/>
              </a:ext>
            </a:extLst>
          </p:cNvPr>
          <p:cNvSpPr/>
          <p:nvPr/>
        </p:nvSpPr>
        <p:spPr>
          <a:xfrm>
            <a:off x="4749674" y="5528321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DPU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OHB  [GSTP]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78C2-FE40-3B7A-815F-4ABD2C96213A}"/>
              </a:ext>
            </a:extLst>
          </p:cNvPr>
          <p:cNvSpPr/>
          <p:nvPr/>
        </p:nvSpPr>
        <p:spPr>
          <a:xfrm>
            <a:off x="6092420" y="5528320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DPU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GMV  [TDE]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2BACC-8690-C8A4-CC18-F329A065889C}"/>
              </a:ext>
            </a:extLst>
          </p:cNvPr>
          <p:cNvSpPr/>
          <p:nvPr/>
        </p:nvSpPr>
        <p:spPr>
          <a:xfrm>
            <a:off x="9359524" y="5528323"/>
            <a:ext cx="1190626" cy="624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DPU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KP Labs  [GSTP]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659FF-4FBB-86B3-5B9E-5D151A6FC61E}"/>
              </a:ext>
            </a:extLst>
          </p:cNvPr>
          <p:cNvSpPr/>
          <p:nvPr/>
        </p:nvSpPr>
        <p:spPr>
          <a:xfrm>
            <a:off x="6092420" y="2672397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Mass-Memory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973B0-1433-1243-BBC3-8D9D76AF86B7}"/>
              </a:ext>
            </a:extLst>
          </p:cNvPr>
          <p:cNvSpPr/>
          <p:nvPr/>
        </p:nvSpPr>
        <p:spPr>
          <a:xfrm>
            <a:off x="6092420" y="1958416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OBC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F99BE0-9EDF-354A-BF57-2B9CB92A8206}"/>
              </a:ext>
            </a:extLst>
          </p:cNvPr>
          <p:cNvSpPr/>
          <p:nvPr/>
        </p:nvSpPr>
        <p:spPr>
          <a:xfrm>
            <a:off x="6092420" y="1244435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Power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781783-CDA6-17C7-3E27-336A0AD060DC}"/>
              </a:ext>
            </a:extLst>
          </p:cNvPr>
          <p:cNvSpPr/>
          <p:nvPr/>
        </p:nvSpPr>
        <p:spPr>
          <a:xfrm>
            <a:off x="4749674" y="4813189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ICU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CRISA  [</a:t>
            </a:r>
            <a:r>
              <a:rPr kumimoji="0" lang="en-GB" sz="1050" b="0" i="0" u="none" strike="noStrike" kern="1200" cap="none" spc="0" normalizeH="0" baseline="0" noProof="0" err="1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InCubed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B92336-3C07-988B-17E4-62AE04189333}"/>
              </a:ext>
            </a:extLst>
          </p:cNvPr>
          <p:cNvSpPr/>
          <p:nvPr/>
        </p:nvSpPr>
        <p:spPr>
          <a:xfrm>
            <a:off x="6092420" y="4814340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ICU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9FE116-958C-2FF4-7314-1F2AC7A21A5A}"/>
              </a:ext>
            </a:extLst>
          </p:cNvPr>
          <p:cNvSpPr/>
          <p:nvPr/>
        </p:nvSpPr>
        <p:spPr>
          <a:xfrm>
            <a:off x="9359524" y="4806735"/>
            <a:ext cx="1190626" cy="624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ICU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EIDEL [TDE]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1D23D2-4A7D-8F25-C75E-9C502DC55A8B}"/>
              </a:ext>
            </a:extLst>
          </p:cNvPr>
          <p:cNvSpPr/>
          <p:nvPr/>
        </p:nvSpPr>
        <p:spPr>
          <a:xfrm>
            <a:off x="10715149" y="4806735"/>
            <a:ext cx="1190626" cy="624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ICU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F7A003-B626-F4E4-3740-42A7A37C582F}"/>
              </a:ext>
            </a:extLst>
          </p:cNvPr>
          <p:cNvSpPr/>
          <p:nvPr/>
        </p:nvSpPr>
        <p:spPr>
          <a:xfrm>
            <a:off x="10715149" y="5528321"/>
            <a:ext cx="1190626" cy="624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DPU</a:t>
            </a:r>
            <a:b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</a:b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[TBA]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E7755B-C62C-EDF6-31EA-C87C69C1969F}"/>
              </a:ext>
            </a:extLst>
          </p:cNvPr>
          <p:cNvSpPr/>
          <p:nvPr/>
        </p:nvSpPr>
        <p:spPr>
          <a:xfrm>
            <a:off x="10715149" y="2641971"/>
            <a:ext cx="1190626" cy="624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Mass-Memory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4B7A-B81B-6427-75F6-DC5E21AD862D}"/>
              </a:ext>
            </a:extLst>
          </p:cNvPr>
          <p:cNvSpPr/>
          <p:nvPr/>
        </p:nvSpPr>
        <p:spPr>
          <a:xfrm>
            <a:off x="10715149" y="1920383"/>
            <a:ext cx="1190626" cy="624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OBC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E642241-1509-D29D-F514-F462C16B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9" y="882196"/>
            <a:ext cx="4365075" cy="5562778"/>
          </a:xfrm>
        </p:spPr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Goal: To have </a:t>
            </a:r>
            <a:r>
              <a:rPr lang="en-GB" b="1">
                <a:latin typeface="NotesEsa" panose="02000506030000020004" pitchFamily="2" charset="0"/>
              </a:rPr>
              <a:t>dual-sourcing</a:t>
            </a:r>
            <a:r>
              <a:rPr lang="en-GB">
                <a:latin typeface="NotesEsa" panose="02000506030000020004" pitchFamily="2" charset="0"/>
              </a:rPr>
              <a:t> for each of the key modules – for each of the mission class targets. </a:t>
            </a:r>
          </a:p>
          <a:p>
            <a:endParaRPr lang="en-GB">
              <a:latin typeface="NotesEsa" panose="02000506030000020004" pitchFamily="2" charset="0"/>
            </a:endParaRPr>
          </a:p>
          <a:p>
            <a:r>
              <a:rPr lang="en-GB">
                <a:latin typeface="NotesEsa" panose="02000506030000020004" pitchFamily="2" charset="0"/>
              </a:rPr>
              <a:t>Two mission criticality class targets: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latin typeface="NotesEsa" panose="02000506030000020004" pitchFamily="2" charset="0"/>
              </a:rPr>
              <a:t>Class Alpha &amp; Beta </a:t>
            </a:r>
            <a:br>
              <a:rPr lang="en-GB" b="1">
                <a:latin typeface="NotesEsa" panose="02000506030000020004" pitchFamily="2" charset="0"/>
              </a:rPr>
            </a:br>
            <a:r>
              <a:rPr lang="en-GB" b="1">
                <a:latin typeface="NotesEsa" panose="02000506030000020004" pitchFamily="2" charset="0"/>
              </a:rPr>
              <a:t>(Institutional EO &amp; Science Missions)</a:t>
            </a:r>
            <a:br>
              <a:rPr lang="en-GB">
                <a:latin typeface="NotesEsa" panose="02000506030000020004" pitchFamily="2" charset="0"/>
              </a:rPr>
            </a:br>
            <a:r>
              <a:rPr lang="en-GB" sz="1600">
                <a:latin typeface="NotesEsa" panose="02000506030000020004" pitchFamily="2" charset="0"/>
              </a:rPr>
              <a:t>- mainly </a:t>
            </a:r>
            <a:r>
              <a:rPr lang="en-GB" sz="1600" b="1" u="sng">
                <a:latin typeface="NotesEsa" panose="02000506030000020004" pitchFamily="2" charset="0"/>
              </a:rPr>
              <a:t>ADHA-6U</a:t>
            </a:r>
            <a:br>
              <a:rPr lang="en-GB" sz="1600" i="1">
                <a:latin typeface="NotesEsa" panose="02000506030000020004" pitchFamily="2" charset="0"/>
              </a:rPr>
            </a:br>
            <a:endParaRPr lang="en-GB" sz="1600" i="1">
              <a:latin typeface="NotesEsa" panose="0200050603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>
                <a:latin typeface="NotesEsa" panose="02000506030000020004" pitchFamily="2" charset="0"/>
              </a:rPr>
              <a:t>Class Gamma &amp; Delta (Constellations &amp; Commercial Mid- and Small-Sat Missions)</a:t>
            </a:r>
            <a:br>
              <a:rPr lang="en-GB">
                <a:latin typeface="NotesEsa" panose="02000506030000020004" pitchFamily="2" charset="0"/>
              </a:rPr>
            </a:br>
            <a:r>
              <a:rPr lang="en-GB" sz="1600">
                <a:latin typeface="NotesEsa" panose="02000506030000020004" pitchFamily="2" charset="0"/>
              </a:rPr>
              <a:t>- mainly </a:t>
            </a:r>
            <a:r>
              <a:rPr lang="en-GB" sz="1600" b="1" u="sng">
                <a:latin typeface="NotesEsa" panose="02000506030000020004" pitchFamily="2" charset="0"/>
              </a:rPr>
              <a:t>ADHA-3U</a:t>
            </a:r>
          </a:p>
          <a:p>
            <a:endParaRPr lang="en-GB">
              <a:latin typeface="NotesEsa" panose="02000506030000020004" pitchFamily="2" charset="0"/>
            </a:endParaRPr>
          </a:p>
          <a:p>
            <a:r>
              <a:rPr lang="en-GB">
                <a:latin typeface="NotesEsa" panose="02000506030000020004" pitchFamily="2" charset="0"/>
              </a:rPr>
              <a:t>Other functions under proposal: SDR, Security, Payload FEE, Ethernet, EGSE, etc.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B870CF-3C03-6B82-24AD-F736B82FA93E}"/>
              </a:ext>
            </a:extLst>
          </p:cNvPr>
          <p:cNvSpPr txBox="1"/>
          <p:nvPr/>
        </p:nvSpPr>
        <p:spPr>
          <a:xfrm>
            <a:off x="4619000" y="894858"/>
            <a:ext cx="2746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Class Alpha &amp; Beta – ADHA-6U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30BEBB-5E35-A6E1-6AE5-EA9F144BD789}"/>
              </a:ext>
            </a:extLst>
          </p:cNvPr>
          <p:cNvSpPr txBox="1"/>
          <p:nvPr/>
        </p:nvSpPr>
        <p:spPr>
          <a:xfrm>
            <a:off x="9138071" y="849280"/>
            <a:ext cx="296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Class Gamma &amp; Delta – ADHA-3U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51F795-F656-C26B-AA50-A2E93AD1350E}"/>
              </a:ext>
            </a:extLst>
          </p:cNvPr>
          <p:cNvSpPr/>
          <p:nvPr/>
        </p:nvSpPr>
        <p:spPr>
          <a:xfrm>
            <a:off x="9359524" y="1198795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Power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587CB-6973-F3C6-7506-F4018D76F4CC}"/>
              </a:ext>
            </a:extLst>
          </p:cNvPr>
          <p:cNvSpPr/>
          <p:nvPr/>
        </p:nvSpPr>
        <p:spPr>
          <a:xfrm>
            <a:off x="10715149" y="1198795"/>
            <a:ext cx="1190626" cy="624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Power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F4828E-B69F-1C54-7C68-792379389B12}"/>
              </a:ext>
            </a:extLst>
          </p:cNvPr>
          <p:cNvSpPr/>
          <p:nvPr/>
        </p:nvSpPr>
        <p:spPr>
          <a:xfrm>
            <a:off x="6092420" y="3386378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RIU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BGF [GSTP]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734507-B020-5306-231F-ED1688613732}"/>
              </a:ext>
            </a:extLst>
          </p:cNvPr>
          <p:cNvSpPr/>
          <p:nvPr/>
        </p:nvSpPr>
        <p:spPr>
          <a:xfrm>
            <a:off x="4749674" y="3382923"/>
            <a:ext cx="1190626" cy="624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RIU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CRISA  [GSTP]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2E9FBA-D21F-3FC1-E423-CC62896A34AC}"/>
              </a:ext>
            </a:extLst>
          </p:cNvPr>
          <p:cNvSpPr/>
          <p:nvPr/>
        </p:nvSpPr>
        <p:spPr>
          <a:xfrm>
            <a:off x="10715149" y="3363559"/>
            <a:ext cx="1190626" cy="624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RIU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49D1D-CB6C-612F-C833-97160D936CF8}"/>
              </a:ext>
            </a:extLst>
          </p:cNvPr>
          <p:cNvSpPr/>
          <p:nvPr/>
        </p:nvSpPr>
        <p:spPr>
          <a:xfrm>
            <a:off x="9359524" y="3363559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RIU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 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77BC1C-72D2-D0CF-BB60-8356C1663351}"/>
              </a:ext>
            </a:extLst>
          </p:cNvPr>
          <p:cNvSpPr/>
          <p:nvPr/>
        </p:nvSpPr>
        <p:spPr>
          <a:xfrm>
            <a:off x="4749674" y="4098056"/>
            <a:ext cx="1190626" cy="624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GNSS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ITT [TDE]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A3E8CF-F890-8472-7EF3-D18BE66EFFBC}"/>
              </a:ext>
            </a:extLst>
          </p:cNvPr>
          <p:cNvSpPr/>
          <p:nvPr/>
        </p:nvSpPr>
        <p:spPr>
          <a:xfrm>
            <a:off x="6092420" y="4100359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GNSS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277A1C-D0A4-0B35-C1F7-9BE93C8D38EA}"/>
              </a:ext>
            </a:extLst>
          </p:cNvPr>
          <p:cNvSpPr/>
          <p:nvPr/>
        </p:nvSpPr>
        <p:spPr>
          <a:xfrm>
            <a:off x="9359524" y="4085147"/>
            <a:ext cx="1190626" cy="624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GNSS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461991-BCFE-4EE8-2562-47F89A548EEB}"/>
              </a:ext>
            </a:extLst>
          </p:cNvPr>
          <p:cNvSpPr/>
          <p:nvPr/>
        </p:nvSpPr>
        <p:spPr>
          <a:xfrm>
            <a:off x="10715149" y="4085147"/>
            <a:ext cx="1190626" cy="624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GNSS </a:t>
            </a:r>
            <a:b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E7E8E3">
                    <a:lumMod val="25000"/>
                  </a:srgbClr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rPr>
              <a:t>(TBD</a:t>
            </a:r>
            <a:r>
              <a:rPr lang="en-GB" sz="1050">
                <a:solidFill>
                  <a:srgbClr val="E7E8E3">
                    <a:lumMod val="25000"/>
                  </a:srgbClr>
                </a:solidFill>
                <a:latin typeface="NotesEsa" panose="02000506030000020004" pitchFamily="2" charset="0"/>
              </a:rPr>
              <a:t>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E7E8E3">
                  <a:lumMod val="25000"/>
                </a:srgbClr>
              </a:solidFill>
              <a:effectLst/>
              <a:uLnTx/>
              <a:uFillTx/>
              <a:latin typeface="NotesEsa" panose="02000506030000020004" pitchFamily="2" charset="0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EF7CA5-C6EE-4A1B-C793-E79C9B22797C}"/>
              </a:ext>
            </a:extLst>
          </p:cNvPr>
          <p:cNvGrpSpPr/>
          <p:nvPr/>
        </p:nvGrpSpPr>
        <p:grpSpPr>
          <a:xfrm>
            <a:off x="7838400" y="1018557"/>
            <a:ext cx="1008487" cy="1246321"/>
            <a:chOff x="7588506" y="1330779"/>
            <a:chExt cx="1008487" cy="124632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85C0F6-2CCE-5793-AF4A-747C8B09CB88}"/>
                </a:ext>
              </a:extLst>
            </p:cNvPr>
            <p:cNvSpPr/>
            <p:nvPr/>
          </p:nvSpPr>
          <p:spPr>
            <a:xfrm>
              <a:off x="7588506" y="1330779"/>
              <a:ext cx="1008487" cy="12463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C99E2C-E3D6-60FA-A1D0-F8FA7969A62D}"/>
                </a:ext>
              </a:extLst>
            </p:cNvPr>
            <p:cNvSpPr/>
            <p:nvPr/>
          </p:nvSpPr>
          <p:spPr>
            <a:xfrm>
              <a:off x="7670393" y="1633222"/>
              <a:ext cx="839913" cy="2480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E7E8E3">
                      <a:lumMod val="25000"/>
                    </a:srgbClr>
                  </a:solidFill>
                  <a:effectLst/>
                  <a:uLnTx/>
                  <a:uFillTx/>
                  <a:latin typeface="NotesEsa" panose="02000506030000020004" pitchFamily="2" charset="0"/>
                  <a:ea typeface="+mn-ea"/>
                  <a:cs typeface="+mn-cs"/>
                </a:rPr>
                <a:t>Running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007450-6D2D-541C-8522-F3AFCB52AA74}"/>
                </a:ext>
              </a:extLst>
            </p:cNvPr>
            <p:cNvSpPr txBox="1"/>
            <p:nvPr/>
          </p:nvSpPr>
          <p:spPr>
            <a:xfrm>
              <a:off x="7588506" y="1380211"/>
              <a:ext cx="6619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E7E8E3">
                      <a:lumMod val="10000"/>
                    </a:srgbClr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Legend</a:t>
              </a:r>
              <a:r>
                <a:rPr kumimoji="0" lang="en-GB" sz="1200" b="1" i="0" u="sng" strike="noStrike" kern="120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:</a:t>
              </a:r>
              <a:endParaRPr kumimoji="0" lang="en-GB" sz="1600" b="1" i="0" u="sng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55345A-1846-BAC3-BFC1-916C49738A0E}"/>
                </a:ext>
              </a:extLst>
            </p:cNvPr>
            <p:cNvSpPr/>
            <p:nvPr/>
          </p:nvSpPr>
          <p:spPr>
            <a:xfrm>
              <a:off x="7670391" y="2202302"/>
              <a:ext cx="839913" cy="24803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E7E8E3">
                      <a:lumMod val="25000"/>
                    </a:srgbClr>
                  </a:solidFill>
                  <a:effectLst/>
                  <a:uLnTx/>
                  <a:uFillTx/>
                  <a:latin typeface="NotesEsa" panose="02000506030000020004" pitchFamily="2" charset="0"/>
                  <a:ea typeface="+mn-ea"/>
                  <a:cs typeface="+mn-cs"/>
                </a:rPr>
                <a:t>Not funded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69AC72-EEBA-35B9-0DFC-82CED30C547A}"/>
                </a:ext>
              </a:extLst>
            </p:cNvPr>
            <p:cNvSpPr/>
            <p:nvPr/>
          </p:nvSpPr>
          <p:spPr>
            <a:xfrm>
              <a:off x="7670392" y="1917762"/>
              <a:ext cx="839913" cy="2480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E7E8E3">
                      <a:lumMod val="25000"/>
                    </a:srgbClr>
                  </a:solidFill>
                  <a:effectLst/>
                  <a:uLnTx/>
                  <a:uFillTx/>
                  <a:latin typeface="NotesEsa" panose="02000506030000020004" pitchFamily="2" charset="0"/>
                  <a:ea typeface="+mn-ea"/>
                  <a:cs typeface="+mn-cs"/>
                </a:rPr>
                <a:t>Under proc.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6E04FD-8C71-56A8-9E19-681906DA31A1}"/>
              </a:ext>
            </a:extLst>
          </p:cNvPr>
          <p:cNvGrpSpPr/>
          <p:nvPr/>
        </p:nvGrpSpPr>
        <p:grpSpPr>
          <a:xfrm>
            <a:off x="6033344" y="1156943"/>
            <a:ext cx="5931507" cy="4307655"/>
            <a:chOff x="6033344" y="1156943"/>
            <a:chExt cx="5931507" cy="43076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A21080-2491-B88E-12C0-C82C6A6F0F32}"/>
                </a:ext>
              </a:extLst>
            </p:cNvPr>
            <p:cNvSpPr/>
            <p:nvPr/>
          </p:nvSpPr>
          <p:spPr>
            <a:xfrm>
              <a:off x="6033344" y="1211013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3610AF-64C2-865D-B8EF-97851A96A7D4}"/>
                </a:ext>
              </a:extLst>
            </p:cNvPr>
            <p:cNvSpPr/>
            <p:nvPr/>
          </p:nvSpPr>
          <p:spPr>
            <a:xfrm>
              <a:off x="6033344" y="1913322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8A58B9B-5579-FE3C-6F73-43159B70ED66}"/>
                </a:ext>
              </a:extLst>
            </p:cNvPr>
            <p:cNvSpPr/>
            <p:nvPr/>
          </p:nvSpPr>
          <p:spPr>
            <a:xfrm>
              <a:off x="6033344" y="2634368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C9FD0A-AEBA-EAC3-68F5-64A0EBB48628}"/>
                </a:ext>
              </a:extLst>
            </p:cNvPr>
            <p:cNvSpPr/>
            <p:nvPr/>
          </p:nvSpPr>
          <p:spPr>
            <a:xfrm>
              <a:off x="6033344" y="4773312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5311E3D-D9AB-B82E-DCCF-5012B1099E8E}"/>
                </a:ext>
              </a:extLst>
            </p:cNvPr>
            <p:cNvSpPr/>
            <p:nvPr/>
          </p:nvSpPr>
          <p:spPr>
            <a:xfrm>
              <a:off x="9320151" y="1156943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C8BEC1-CDAF-2315-0BD2-0EA590C1B6BE}"/>
                </a:ext>
              </a:extLst>
            </p:cNvPr>
            <p:cNvSpPr/>
            <p:nvPr/>
          </p:nvSpPr>
          <p:spPr>
            <a:xfrm>
              <a:off x="9300448" y="2604815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328115-1871-81B6-39BD-B48AF82ACD79}"/>
                </a:ext>
              </a:extLst>
            </p:cNvPr>
            <p:cNvSpPr/>
            <p:nvPr/>
          </p:nvSpPr>
          <p:spPr>
            <a:xfrm>
              <a:off x="10656073" y="1868878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75B349-660D-2279-4A36-01EEEB6B1EA4}"/>
                </a:ext>
              </a:extLst>
            </p:cNvPr>
            <p:cNvSpPr/>
            <p:nvPr/>
          </p:nvSpPr>
          <p:spPr>
            <a:xfrm>
              <a:off x="10656073" y="4765167"/>
              <a:ext cx="1308778" cy="69128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37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68B09-BE66-3678-D67A-1D60DA629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52DB-5D32-DF46-C6F2-FB8807DC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ADHA Activities Roadmap Overview – Current activities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8EBE6-788E-0C0C-407C-976126FBC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33" y="136462"/>
            <a:ext cx="600585" cy="5959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FDE67E-D1B8-C8FF-F394-CCD61A57E83E}"/>
              </a:ext>
            </a:extLst>
          </p:cNvPr>
          <p:cNvGrpSpPr/>
          <p:nvPr/>
        </p:nvGrpSpPr>
        <p:grpSpPr>
          <a:xfrm>
            <a:off x="3219213" y="879040"/>
            <a:ext cx="8611751" cy="5580700"/>
            <a:chOff x="3402227" y="848918"/>
            <a:chExt cx="8611751" cy="55807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4ADA04-35E8-63A9-45DE-9BD991EE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2227" y="848918"/>
              <a:ext cx="8611751" cy="55807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447EC2-1383-A41E-15CE-BFAA5CEC6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0704" y="3862346"/>
              <a:ext cx="148412" cy="1000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74ADD9-5E69-D332-D070-2E881842A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7569" y="3585911"/>
              <a:ext cx="146886" cy="10557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723E10-4C58-DBEC-FCBF-2B7951CED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9330" y="3447289"/>
              <a:ext cx="157466" cy="10557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A6D3CE-41F8-7929-253C-CF6351452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31786" y="2085214"/>
              <a:ext cx="157466" cy="1055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328CFB-F41F-6B6F-B254-0D4727128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31786" y="2906707"/>
              <a:ext cx="157466" cy="10557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9B59CA-3E5C-DAB5-42DE-F634791ED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3114"/>
            <a:stretch/>
          </p:blipFill>
          <p:spPr>
            <a:xfrm>
              <a:off x="8017423" y="2769937"/>
              <a:ext cx="160682" cy="1055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02E38F-5FF0-2B74-E004-4DCC567CF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3114"/>
            <a:stretch/>
          </p:blipFill>
          <p:spPr>
            <a:xfrm>
              <a:off x="8626869" y="2495960"/>
              <a:ext cx="160682" cy="1055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C78C3F-74D1-B060-84B2-F32F71CF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28224" y="2224049"/>
              <a:ext cx="162993" cy="1055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38828A0-4AFD-980D-2FE0-87DB2C8A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23803" y="4262800"/>
              <a:ext cx="162993" cy="1055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844A1A-8C45-61F8-DC3B-EA1CE1B6F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23803" y="4398130"/>
              <a:ext cx="162993" cy="10557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12DAFCC-F12C-99B7-CAB1-6C2C1A12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1" r="1497" b="-3"/>
            <a:stretch/>
          </p:blipFill>
          <p:spPr>
            <a:xfrm>
              <a:off x="8017423" y="1947443"/>
              <a:ext cx="157148" cy="1055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112BE07-3FCB-202B-81EA-2DCDDE167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5258" y="1273204"/>
              <a:ext cx="136100" cy="9124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D50A2C5-9A71-DF5A-C5DC-4DFD9ABFA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1" r="1497" b="-3"/>
            <a:stretch/>
          </p:blipFill>
          <p:spPr>
            <a:xfrm>
              <a:off x="6349532" y="1273203"/>
              <a:ext cx="135825" cy="912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8BFCBB7-9BAF-901B-A7A9-5B32D961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11707" y="1273203"/>
              <a:ext cx="140877" cy="912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E780CBC-C657-4559-9945-AF57AB7B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74700" y="1273203"/>
              <a:ext cx="137648" cy="912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268290-8645-CAE3-BE99-747ADEA82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3196"/>
            <a:stretch/>
          </p:blipFill>
          <p:spPr>
            <a:xfrm>
              <a:off x="6834464" y="1273204"/>
              <a:ext cx="139822" cy="912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B0F65DA-3FE4-5CEF-6529-7C2EE6949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15996" y="2630702"/>
              <a:ext cx="157467" cy="10557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CB4AD1B-2170-6EEC-E399-FE2E69C7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21649" y="3040817"/>
              <a:ext cx="162992" cy="11171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FD36ED0-5854-A695-8557-145C1830C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236124" y="3040816"/>
              <a:ext cx="162992" cy="11171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7D1E44C-62AF-3CEB-52F1-A2FC28FA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11707" y="4537041"/>
              <a:ext cx="162993" cy="10557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94F0EDE-A63F-49DA-AB2D-C93EA3954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1649" y="1542288"/>
              <a:ext cx="157466" cy="10557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9D13ED9-7225-9AC5-ADB7-39E7E49FC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50704" y="3727204"/>
              <a:ext cx="150080" cy="10005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F5B0AC-2505-584C-7495-5E1472C062FE}"/>
              </a:ext>
            </a:extLst>
          </p:cNvPr>
          <p:cNvGrpSpPr/>
          <p:nvPr/>
        </p:nvGrpSpPr>
        <p:grpSpPr>
          <a:xfrm>
            <a:off x="158499" y="1107105"/>
            <a:ext cx="8909191" cy="1759617"/>
            <a:chOff x="158499" y="1107105"/>
            <a:chExt cx="8909191" cy="1759617"/>
          </a:xfrm>
        </p:grpSpPr>
        <p:sp>
          <p:nvSpPr>
            <p:cNvPr id="44" name="Content Placeholder 28">
              <a:extLst>
                <a:ext uri="{FF2B5EF4-FFF2-40B4-BE49-F238E27FC236}">
                  <a16:creationId xmlns:a16="http://schemas.microsoft.com/office/drawing/2014/main" id="{082C103C-7D6F-6B3E-4725-AD8523E25D9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8499" y="1107105"/>
              <a:ext cx="2512733" cy="1759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Font typeface="Arial" panose="020B0604020202020204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81326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357771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934216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510661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GB" altLang="en-US" sz="1800">
                  <a:solidFill>
                    <a:srgbClr val="8197A6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356615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6pPr>
              <a:lvl7pPr marL="3797630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7pPr>
              <a:lvl8pPr marL="4238645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8pPr>
              <a:lvl9pPr marL="4679660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400" b="0" i="0" u="sng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1. Extended AIT campaign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CCN to ADHA system study contracts, under GSTP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altLang="en-US" sz="1400">
                  <a:latin typeface="NotesEsa" panose="02000506030000020004" pitchFamily="2" charset="0"/>
                </a:rPr>
                <a:t>Open to ADHA equipment suppliers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4A78D6B-1C15-EF24-FACA-2B308C23ACF1}"/>
                </a:ext>
              </a:extLst>
            </p:cNvPr>
            <p:cNvSpPr/>
            <p:nvPr/>
          </p:nvSpPr>
          <p:spPr>
            <a:xfrm>
              <a:off x="7662041" y="1363245"/>
              <a:ext cx="1405649" cy="2453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82349BA-D14E-7828-15C3-601EF1885755}"/>
                </a:ext>
              </a:extLst>
            </p:cNvPr>
            <p:cNvCxnSpPr>
              <a:cxnSpLocks/>
              <a:stCxn id="45" idx="1"/>
            </p:cNvCxnSpPr>
            <p:nvPr/>
          </p:nvCxnSpPr>
          <p:spPr>
            <a:xfrm flipH="1" flipV="1">
              <a:off x="2314322" y="1363245"/>
              <a:ext cx="5347719" cy="12265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3F5B05-AFA9-2237-6712-FB501A15F29C}"/>
              </a:ext>
            </a:extLst>
          </p:cNvPr>
          <p:cNvGrpSpPr/>
          <p:nvPr/>
        </p:nvGrpSpPr>
        <p:grpSpPr>
          <a:xfrm>
            <a:off x="179455" y="4982915"/>
            <a:ext cx="9036946" cy="1428389"/>
            <a:chOff x="179455" y="4982915"/>
            <a:chExt cx="9036946" cy="142838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E08D80-4475-2E8E-55CC-3DDC28A6AE3E}"/>
                </a:ext>
              </a:extLst>
            </p:cNvPr>
            <p:cNvSpPr/>
            <p:nvPr/>
          </p:nvSpPr>
          <p:spPr>
            <a:xfrm>
              <a:off x="6687385" y="5010315"/>
              <a:ext cx="2529016" cy="13322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63D0740-E82C-5604-BBF8-0FBB1AB77408}"/>
                </a:ext>
              </a:extLst>
            </p:cNvPr>
            <p:cNvCxnSpPr>
              <a:cxnSpLocks/>
              <a:stCxn id="53" idx="1"/>
            </p:cNvCxnSpPr>
            <p:nvPr/>
          </p:nvCxnSpPr>
          <p:spPr>
            <a:xfrm flipH="1" flipV="1">
              <a:off x="2818086" y="5238093"/>
              <a:ext cx="3869299" cy="43837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Content Placeholder 28">
              <a:extLst>
                <a:ext uri="{FF2B5EF4-FFF2-40B4-BE49-F238E27FC236}">
                  <a16:creationId xmlns:a16="http://schemas.microsoft.com/office/drawing/2014/main" id="{02B4731D-DE57-C104-A7E1-FE4BEFAA09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9455" y="4982915"/>
              <a:ext cx="3410411" cy="1428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Font typeface="Arial" panose="020B0604020202020204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81326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357771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934216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510661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GB" altLang="en-US" sz="1800">
                  <a:solidFill>
                    <a:srgbClr val="8197A6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356615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6pPr>
              <a:lvl7pPr marL="3797630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7pPr>
              <a:lvl8pPr marL="4238645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8pPr>
              <a:lvl9pPr marL="4679660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400" b="0" i="0" u="sng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3. </a:t>
              </a:r>
              <a:r>
                <a:rPr lang="en-GB" altLang="en-US" sz="1400" u="sng">
                  <a:latin typeface="NotesEsa" panose="02000506030000020004" pitchFamily="2" charset="0"/>
                </a:rPr>
                <a:t>F</a:t>
              </a:r>
              <a:r>
                <a:rPr kumimoji="0" lang="en-GB" altLang="en-US" sz="1400" b="0" i="0" u="sng" strike="noStrike" kern="1200" cap="none" spc="0" normalizeH="0" baseline="0" noProof="0" err="1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uture</a:t>
              </a:r>
              <a:r>
                <a:rPr kumimoji="0" lang="en-GB" altLang="en-US" sz="1400" b="0" i="0" u="sng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 TDE/GSTP activities (TBC) 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Proc. policy: ITTs</a:t>
              </a:r>
              <a:br>
                <a:rPr kumimoji="0" lang="en-GB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GB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(open competition)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Activities TBC (pending internal ESA evaluation)</a:t>
              </a:r>
              <a:endParaRPr kumimoji="0" lang="en-GB" altLang="en-US" sz="14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418FE8-55ED-17FD-D1DB-C3F58CB5A46A}"/>
              </a:ext>
            </a:extLst>
          </p:cNvPr>
          <p:cNvGrpSpPr/>
          <p:nvPr/>
        </p:nvGrpSpPr>
        <p:grpSpPr>
          <a:xfrm>
            <a:off x="172990" y="1860304"/>
            <a:ext cx="9556798" cy="2802134"/>
            <a:chOff x="172990" y="1860304"/>
            <a:chExt cx="9556798" cy="28021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0414EF9-B7F0-F6DC-F5EE-ECCBFBA7E15E}"/>
                </a:ext>
              </a:extLst>
            </p:cNvPr>
            <p:cNvSpPr/>
            <p:nvPr/>
          </p:nvSpPr>
          <p:spPr>
            <a:xfrm>
              <a:off x="6281917" y="1860304"/>
              <a:ext cx="3447871" cy="28021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0"/>
                <a:ea typeface="+mn-ea"/>
                <a:cs typeface="+mn-cs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538FCB-9BB3-0257-BC77-AD4AD0BEB591}"/>
                </a:ext>
              </a:extLst>
            </p:cNvPr>
            <p:cNvCxnSpPr>
              <a:cxnSpLocks/>
              <a:stCxn id="57" idx="1"/>
            </p:cNvCxnSpPr>
            <p:nvPr/>
          </p:nvCxnSpPr>
          <p:spPr>
            <a:xfrm flipH="1">
              <a:off x="2166938" y="3261371"/>
              <a:ext cx="411497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Content Placeholder 28">
              <a:extLst>
                <a:ext uri="{FF2B5EF4-FFF2-40B4-BE49-F238E27FC236}">
                  <a16:creationId xmlns:a16="http://schemas.microsoft.com/office/drawing/2014/main" id="{65E78BC8-25E4-5172-1BCD-BFCBCAC8F2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2990" y="3050571"/>
              <a:ext cx="2248266" cy="1593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Font typeface="Arial" panose="020B0604020202020204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81326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357771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934216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US" altLang="en-US" sz="1800">
                  <a:solidFill>
                    <a:srgbClr val="8197A6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510661" indent="0" algn="l" rtl="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None/>
                <a:defRPr lang="en-GB" altLang="en-US" sz="1800">
                  <a:solidFill>
                    <a:srgbClr val="8197A6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356615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6pPr>
              <a:lvl7pPr marL="3797630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7pPr>
              <a:lvl8pPr marL="4238645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8pPr>
              <a:lvl9pPr marL="4679660" indent="-404264" algn="l" rtl="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543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400" b="0" i="0" u="sng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2. EQM developments &amp; hardware qualification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Proc. policy: DN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altLang="en-US" sz="1400">
                  <a:latin typeface="NotesEsa" panose="02000506030000020004" pitchFamily="2" charset="0"/>
                </a:rPr>
                <a:t>Same suppliers as EMs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197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8197A6"/>
                  </a:solidFill>
                  <a:effectLst/>
                  <a:uLnTx/>
                  <a:uFillTx/>
                  <a:latin typeface="NotesEsa" panose="02000506030000020004" pitchFamily="2" charset="0"/>
                  <a:ea typeface="MS PGothic" pitchFamily="34" charset="-128"/>
                  <a:cs typeface="Arial" panose="020B0604020202020204" pitchFamily="34" charset="0"/>
                </a:rPr>
                <a:t>Estimated total budget 15-20MEUR 2025-2027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2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FD12-C2EB-6A87-8C05-2F72960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ADHA Future Activities – GSTP Element 1 Compendium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25B8-DC1E-BAAA-397E-2D2A489C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6279876" cy="5328000"/>
          </a:xfrm>
        </p:spPr>
        <p:txBody>
          <a:bodyPr/>
          <a:lstStyle/>
          <a:p>
            <a:r>
              <a:rPr lang="en-GB" u="sng" kern="120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Dual-source and additional EM activities: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>
                    <a:lumMod val="20000"/>
                    <a:lumOff val="80000"/>
                  </a:schemeClr>
                </a:solidFill>
                <a:latin typeface="NotesEsa" panose="02000506030000020004" pitchFamily="2" charset="0"/>
              </a:rPr>
              <a:t>Either: open ITTs through GSTPe1 (compendium)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>
                    <a:lumMod val="20000"/>
                    <a:lumOff val="80000"/>
                  </a:schemeClr>
                </a:solidFill>
                <a:latin typeface="NotesEsa" panose="02000506030000020004" pitchFamily="2" charset="0"/>
              </a:rPr>
              <a:t>…or industry-initiated through optional programme(s)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5">
                    <a:lumMod val="20000"/>
                    <a:lumOff val="80000"/>
                  </a:schemeClr>
                </a:solidFill>
                <a:latin typeface="NotesEsa" panose="02000506030000020004" pitchFamily="2" charset="0"/>
              </a:rPr>
              <a:t>Estimated required budget (2026-2027): </a:t>
            </a:r>
            <a:r>
              <a:rPr lang="en-GB" kern="120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ca 8.3 MEUR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120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Parallel activities are desirable for dual sourcing of functions</a:t>
            </a:r>
          </a:p>
          <a:p>
            <a:endParaRPr lang="en-GB" kern="1200">
              <a:solidFill>
                <a:srgbClr val="FFC000"/>
              </a:solidFill>
              <a:latin typeface="NotesEsa" panose="02000506030000020004" pitchFamily="2" charset="0"/>
              <a:cs typeface="Calibri"/>
            </a:endParaRPr>
          </a:p>
          <a:p>
            <a:r>
              <a:rPr lang="en-GB">
                <a:solidFill>
                  <a:schemeClr val="accent5">
                    <a:lumMod val="20000"/>
                    <a:lumOff val="80000"/>
                  </a:schemeClr>
                </a:solidFill>
                <a:latin typeface="NotesEsa" panose="02000506030000020004" pitchFamily="2" charset="0"/>
              </a:rPr>
              <a:t>GSTP Element 1 Compendium includes both: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2</a:t>
            </a:r>
            <a:r>
              <a:rPr lang="en-GB" kern="1200" baseline="3000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nd</a:t>
            </a:r>
            <a:r>
              <a:rPr lang="en-GB" kern="120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 source activities (OBC, Mass-Memory, Instrument Controller)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…and new functions under standardisation (e.g. TTC module and payload transmitter module) </a:t>
            </a:r>
          </a:p>
          <a:p>
            <a:endParaRPr lang="en-GB" kern="1200">
              <a:solidFill>
                <a:srgbClr val="FFC000"/>
              </a:solidFill>
              <a:latin typeface="NotesEsa" panose="02000506030000020004" pitchFamily="2" charset="0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9627F-F664-E257-3F9D-C2237F43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6" r="905"/>
          <a:stretch>
            <a:fillRect/>
          </a:stretch>
        </p:blipFill>
        <p:spPr>
          <a:xfrm>
            <a:off x="6771022" y="1163781"/>
            <a:ext cx="5026657" cy="3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4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9A23-70EF-7A01-DE68-0417DE6D0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15A9-32E8-DA42-2693-B114254B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437165" cy="553998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Future Activities – GSTP Element 1 Compendium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AF83-9D5A-8309-320A-4E0D4948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9" y="882000"/>
            <a:ext cx="11481484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Complementary hardware development activities: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Note: not specified whether activities should target 6U or 3U, Class Alpha/Beta or Class Gamma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Will be up to industry to propose (feedback welcome!)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OBC – using next-gen micro-electronics components for higher performance (dual-source)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MM – complete ADHA MM, with unit integration and SW (dual-source, or 1</a:t>
            </a:r>
            <a:r>
              <a:rPr lang="en-GB" baseline="30000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st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3U)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ICU – ICU controller + I/O module (and unit integration) (dual-source or 1</a:t>
            </a:r>
            <a:r>
              <a:rPr lang="en-GB" baseline="30000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st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3U)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Payload Power module – targeting highly dissipative units (500-1000W)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TT&amp;C transponder and Payload transmitter module(s) – SDR-based radio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Ethernet router module – To provide external Ethernet connectivity to ADHA units – for future-proofing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EGSE and automated module tester – to allow fast testing of module (for future serialisation) and to lower cost in EGSE for </a:t>
            </a:r>
            <a:r>
              <a:rPr lang="en-GB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module suppliers</a:t>
            </a: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46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5" y="1426270"/>
            <a:ext cx="11880914" cy="26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992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 (ADHA) @ EDHPC2025</a:t>
            </a:r>
          </a:p>
          <a:p>
            <a:pPr algn="ctr"/>
            <a:endParaRPr lang="en-GB" sz="2992" dirty="0">
              <a:solidFill>
                <a:schemeClr val="bg1"/>
              </a:solidFill>
              <a:latin typeface="NotesEsa" panose="02000506030000020004" pitchFamily="2" charset="0"/>
              <a:ea typeface="Verdana"/>
            </a:endParaRPr>
          </a:p>
          <a:p>
            <a:pPr algn="ctr"/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Presenters, co-chairs, participants:</a:t>
            </a:r>
            <a:b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</a:br>
            <a:r>
              <a:rPr lang="en-GB" sz="2992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Thank you all for a great set of ADHA sessions at EDHPC2025! </a:t>
            </a:r>
          </a:p>
          <a:p>
            <a:pPr algn="ctr"/>
            <a:endParaRPr lang="en-GB" sz="2992" dirty="0">
              <a:solidFill>
                <a:schemeClr val="bg1"/>
              </a:solidFill>
              <a:latin typeface="NotesEsa" panose="02000506030000020004" pitchFamily="2" charset="0"/>
              <a:ea typeface="Verdana"/>
            </a:endParaRPr>
          </a:p>
          <a:p>
            <a:pPr algn="ctr"/>
            <a:r>
              <a:rPr lang="en-GB" sz="1995" i="1" dirty="0">
                <a:solidFill>
                  <a:schemeClr val="bg1">
                    <a:lumMod val="75000"/>
                  </a:schemeClr>
                </a:solidFill>
                <a:latin typeface="NotesEsa" panose="02000506030000020004" pitchFamily="2" charset="0"/>
                <a:ea typeface="Verdana"/>
                <a:cs typeface="Arial"/>
              </a:rPr>
              <a:t>“Working towards a European solution for standardized Data Handling Systems"</a:t>
            </a:r>
            <a:endParaRPr lang="en-GB" sz="2394" i="1" dirty="0">
              <a:solidFill>
                <a:schemeClr val="bg1">
                  <a:lumMod val="75000"/>
                </a:schemeClr>
              </a:solidFill>
              <a:latin typeface="NotesEsa" panose="02000506030000020004" pitchFamily="2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03200" y="4201888"/>
            <a:ext cx="11820039" cy="7384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ctr"/>
            <a:endParaRPr lang="en-GB" sz="1400">
              <a:solidFill>
                <a:schemeClr val="bg1"/>
              </a:solidFill>
              <a:latin typeface="NotesEsa"/>
              <a:ea typeface="Verdana"/>
            </a:endParaRPr>
          </a:p>
          <a:p>
            <a:pPr algn="ctr"/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David Steenari, 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  <a:hlinkClick r:id="rId3"/>
              </a:rPr>
              <a:t>david.steenari@esa.int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Kostas Marinis, 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  <a:hlinkClick r:id="rId4"/>
              </a:rPr>
              <a:t>kostas.marinis@esa.int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8D27C-F074-B10D-52EF-B05DBAC89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10436"/>
              </p:ext>
            </p:extLst>
          </p:nvPr>
        </p:nvGraphicFramePr>
        <p:xfrm>
          <a:off x="9769839" y="5470452"/>
          <a:ext cx="2774141" cy="44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426">
                  <a:extLst>
                    <a:ext uri="{9D8B030D-6E8A-4147-A177-3AD203B41FA5}">
                      <a16:colId xmlns:a16="http://schemas.microsoft.com/office/drawing/2014/main" val="2701492943"/>
                    </a:ext>
                  </a:extLst>
                </a:gridCol>
                <a:gridCol w="1066715">
                  <a:extLst>
                    <a:ext uri="{9D8B030D-6E8A-4147-A177-3AD203B41FA5}">
                      <a16:colId xmlns:a16="http://schemas.microsoft.com/office/drawing/2014/main" val="296210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Data Handling Section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ESA/ESTEC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TEC</a:t>
                      </a:r>
                      <a:endParaRPr lang="en-GB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GB" sz="1400" u="sng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88877"/>
                  </a:ext>
                </a:extLst>
              </a:tr>
            </a:tbl>
          </a:graphicData>
        </a:graphic>
      </p:graphicFrame>
      <p:pic>
        <p:nvPicPr>
          <p:cNvPr id="6" name="Picture 5" descr="A cover of a book&#10;&#10;AI-generated content may be incorrect.">
            <a:extLst>
              <a:ext uri="{FF2B5EF4-FFF2-40B4-BE49-F238E27FC236}">
                <a16:creationId xmlns:a16="http://schemas.microsoft.com/office/drawing/2014/main" id="{E265BC70-5B92-F724-9CE0-B0B2734EE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67424"/>
          <a:stretch>
            <a:fillRect/>
          </a:stretch>
        </p:blipFill>
        <p:spPr>
          <a:xfrm>
            <a:off x="4304963" y="0"/>
            <a:ext cx="3317954" cy="1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B052-5439-A07B-F5F8-9050F2A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Sessions held at EDHPC2025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2BAEAD-4F88-4430-D101-E9B4DAEF5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469608"/>
              </p:ext>
            </p:extLst>
          </p:nvPr>
        </p:nvGraphicFramePr>
        <p:xfrm>
          <a:off x="216000" y="1773401"/>
          <a:ext cx="7864694" cy="3591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1059">
                  <a:extLst>
                    <a:ext uri="{9D8B030D-6E8A-4147-A177-3AD203B41FA5}">
                      <a16:colId xmlns:a16="http://schemas.microsoft.com/office/drawing/2014/main" val="2236541338"/>
                    </a:ext>
                  </a:extLst>
                </a:gridCol>
                <a:gridCol w="1521373">
                  <a:extLst>
                    <a:ext uri="{9D8B030D-6E8A-4147-A177-3AD203B41FA5}">
                      <a16:colId xmlns:a16="http://schemas.microsoft.com/office/drawing/2014/main" val="2519471753"/>
                    </a:ext>
                  </a:extLst>
                </a:gridCol>
                <a:gridCol w="2818086">
                  <a:extLst>
                    <a:ext uri="{9D8B030D-6E8A-4147-A177-3AD203B41FA5}">
                      <a16:colId xmlns:a16="http://schemas.microsoft.com/office/drawing/2014/main" val="462027612"/>
                    </a:ext>
                  </a:extLst>
                </a:gridCol>
                <a:gridCol w="2274176">
                  <a:extLst>
                    <a:ext uri="{9D8B030D-6E8A-4147-A177-3AD203B41FA5}">
                      <a16:colId xmlns:a16="http://schemas.microsoft.com/office/drawing/2014/main" val="2102975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Session(s)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7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14:00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Tutorial: ADHA 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Introduction to ADHA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09:00 – 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A1 – ADHA Plenary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ADHA roadmaps (ESA, LSIs) and round-table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8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10:50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A2 – ADHA Architectures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8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14:00 – 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A3 – ADHA Equipment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4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16:10 – 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A4 – ADHA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0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09:00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Session A5 – ADHA Building Blocks and Future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Paper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14:00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NotesEsa" panose="02000506030000020004" pitchFamily="2" charset="0"/>
                        </a:rPr>
                        <a:t>Poster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0101"/>
                  </a:ext>
                </a:extLst>
              </a:tr>
            </a:tbl>
          </a:graphicData>
        </a:graphic>
      </p:graphicFrame>
      <p:pic>
        <p:nvPicPr>
          <p:cNvPr id="9" name="Picture 8" descr="A cover of a book&#10;&#10;AI-generated content may be incorrect.">
            <a:extLst>
              <a:ext uri="{FF2B5EF4-FFF2-40B4-BE49-F238E27FC236}">
                <a16:creationId xmlns:a16="http://schemas.microsoft.com/office/drawing/2014/main" id="{65075161-E34D-8A83-4B00-06E4F5D0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84F29A-D6D6-39E7-527F-8C183700F84F}"/>
              </a:ext>
            </a:extLst>
          </p:cNvPr>
          <p:cNvSpPr txBox="1"/>
          <p:nvPr/>
        </p:nvSpPr>
        <p:spPr>
          <a:xfrm>
            <a:off x="356049" y="5680609"/>
            <a:ext cx="581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Don’t miss the poster session today (e.g. ADHA EGSE poster!)</a:t>
            </a:r>
          </a:p>
        </p:txBody>
      </p:sp>
    </p:spTree>
    <p:extLst>
      <p:ext uri="{BB962C8B-B14F-4D97-AF65-F5344CB8AC3E}">
        <p14:creationId xmlns:p14="http://schemas.microsoft.com/office/powerpoint/2010/main" val="38739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37E4-D007-A3A8-179F-7CA4C949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Summary of EDHPC2025 ADHA sessions</a:t>
            </a:r>
            <a:endParaRPr lang="en-GB" dirty="0">
              <a:latin typeface="NotesEsa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D6D-A4BD-B95A-57FA-144F245E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5696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In total </a:t>
            </a:r>
            <a:r>
              <a:rPr lang="en-GB" dirty="0">
                <a:solidFill>
                  <a:srgbClr val="FFC000"/>
                </a:solidFill>
                <a:latin typeface="NotesEsa" panose="02000506030000020004" pitchFamily="2" charset="0"/>
                <a:cs typeface="+mn-cs"/>
                <a:sym typeface="Arial"/>
              </a:rPr>
              <a:t>&gt;25 presentations 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(+few posters) related to ADHA during EDHPC2025!</a:t>
            </a: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	 </a:t>
            </a:r>
            <a:r>
              <a:rPr lang="en-GB" i="1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Compared to &gt;10 at EDHPC2023</a:t>
            </a: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	 The ADHA eco-system is growing!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Presentations covering topics including: 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ESA R&amp;D roadmap for ADHA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system studies – next phases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data-handling architectures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ADHA hardware developments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Both 6U and 3U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Building blocks methods and technologies for ADHA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Backplane connector, thermal control, routing, MBSE, etc. </a:t>
            </a:r>
          </a:p>
          <a:p>
            <a:endParaRPr lang="en-GB" sz="2000" dirty="0">
              <a:latin typeface="NotesEsa" panose="02000506030000020004" pitchFamily="2" charset="0"/>
            </a:endParaRP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92087142-1358-2544-16BD-85920420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37E4-D007-A3A8-179F-7CA4C949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EDHPC2025 ADHA sessions: key milestones/achievements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D6D-A4BD-B95A-57FA-144F245E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5696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Key milestones/achievements for ADHA at EDHPC2025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Arial"/>
              </a:rPr>
              <a:t>Updates for ADHA iss1rev1 datapack introduced (during tutorial)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ADHA-IWG (Industrial Working Group) announced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ADHA-3 Phase-1 system study kicked off – and presented to community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cs typeface="+mn-cs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cs typeface="+mn-cs"/>
                <a:sym typeface="Arial"/>
              </a:rPr>
              <a:t>ESA R&amp;D roadmap for  ADHA presented (including GSTPe1 compendium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cs typeface="+mn-cs"/>
                <a:sym typeface="Arial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cs typeface="+mn-cs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cs typeface="+mn-cs"/>
                <a:sym typeface="Wingdings" panose="05000000000000000000" pitchFamily="2" charset="2"/>
              </a:rPr>
              <a:t>Update on backplane connector qualification (first versions tested!)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cs typeface="+mn-cs"/>
                <a:sym typeface="Wingdings" panose="05000000000000000000" pitchFamily="2" charset="2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cs typeface="+mn-cs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cs typeface="+mn-cs"/>
                <a:sym typeface="Wingdings" panose="05000000000000000000" pitchFamily="2" charset="2"/>
              </a:rPr>
              <a:t>&gt;10x presentations on ADHA module developments!  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cs typeface="+mn-cs"/>
                <a:sym typeface="Wingdings" panose="05000000000000000000" pitchFamily="2" charset="2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cs typeface="+mn-cs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cs typeface="+mn-cs"/>
              <a:sym typeface="Arial"/>
            </a:endParaRP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92087142-1358-2544-16BD-85920420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B290F-378B-1D17-2C75-27F8704FC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5001-4DD4-15C9-42C6-77FCBFB2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-70431"/>
            <a:ext cx="10437165" cy="1015663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Summary of EDHPC2025 ADHA sessions – important take aways (ADHA#3 System Studies)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9B751-8FBC-1AC4-955B-60549279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5696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ADHA#3 system study will cover many open topics identified by both industry and ESA: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Module Functional Specifications for key data handling functions not yet covered (RTU, ICU and many more) will come: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Very important for hardware developers already developing these functions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Many new functions to be defined, 1</a:t>
            </a:r>
            <a:r>
              <a:rPr lang="en-GB" baseline="30000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st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iteration through ADHA system studies – then later presented to the ADHA-IWG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If you have a key interest to provide early feedback – don’t hesitate to contact ESA</a:t>
            </a: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62240EFA-3D23-7059-0276-097A14B5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7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CBE6C-80BC-575E-C5E5-A3110106A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E5BC-ABD5-E859-753C-08D8FB0A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-70431"/>
            <a:ext cx="10437165" cy="1015663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Summary of EDHPC2025 ADHA sessions – important take aways (ADHA#3 System Studies)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FFD4-AB76-B5DB-9312-CF94835D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5696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ADHA#3 system study will cover many open topics identified by both industry and ESA (continued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): 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3U-ADHA specifications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Key for 3U-ADHA suppliers to have specifications as soon as possible (e.g. MICD)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COTS interfaces proposed by some companies – must be further discussed</a:t>
            </a:r>
          </a:p>
          <a:p>
            <a:endParaRPr lang="en-GB" sz="2000" dirty="0">
              <a:latin typeface="NotesEsa" panose="02000506030000020004" pitchFamily="2" charset="0"/>
            </a:endParaRP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13677339-6876-7493-A903-D6267E3FE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9521-C37E-7497-B96C-3F86F7932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47C5-ABFD-3493-2693-4BEA888C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-70431"/>
            <a:ext cx="10437165" cy="1015663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Summary of EDHPC2025 ADHA sessions – important take aways (ADHA#3 System Studies)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C1FC-4D78-14DE-9F1F-936108A9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5696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ADHA#3 system study will cover many open topics identified by both industry and ESA (continued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): 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</a:b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Thermal control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Different solutions under consideration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 err="1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Wedgelock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identified by several parties as a bottleneck – needs to be further discussed in the ADHA-IWG </a:t>
            </a: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099C59C0-1CD1-C2CF-7735-00CF63258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7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F7EC-63C2-F4EA-A974-0889CF10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NotesEsa" panose="02000506030000020004" pitchFamily="2" charset="0"/>
              </a:rPr>
              <a:t>ADHA-3 Phase-1 Tasks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E4808B-0624-13E3-4BBD-C3FCE5228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37135"/>
              </p:ext>
            </p:extLst>
          </p:nvPr>
        </p:nvGraphicFramePr>
        <p:xfrm>
          <a:off x="541117" y="938901"/>
          <a:ext cx="11143103" cy="5367009"/>
        </p:xfrm>
        <a:graphic>
          <a:graphicData uri="http://schemas.openxmlformats.org/drawingml/2006/table">
            <a:tbl>
              <a:tblPr/>
              <a:tblGrid>
                <a:gridCol w="897462">
                  <a:extLst>
                    <a:ext uri="{9D8B030D-6E8A-4147-A177-3AD203B41FA5}">
                      <a16:colId xmlns:a16="http://schemas.microsoft.com/office/drawing/2014/main" val="2308475590"/>
                    </a:ext>
                  </a:extLst>
                </a:gridCol>
                <a:gridCol w="6976229">
                  <a:extLst>
                    <a:ext uri="{9D8B030D-6E8A-4147-A177-3AD203B41FA5}">
                      <a16:colId xmlns:a16="http://schemas.microsoft.com/office/drawing/2014/main" val="1573892247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1130934533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val="3618971719"/>
                    </a:ext>
                  </a:extLst>
                </a:gridCol>
                <a:gridCol w="992039">
                  <a:extLst>
                    <a:ext uri="{9D8B030D-6E8A-4147-A177-3AD203B41FA5}">
                      <a16:colId xmlns:a16="http://schemas.microsoft.com/office/drawing/2014/main" val="3579795751"/>
                    </a:ext>
                  </a:extLst>
                </a:gridCol>
              </a:tblGrid>
              <a:tr h="4325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  <a:t>Task #</a:t>
                      </a:r>
                    </a:p>
                  </a:txBody>
                  <a:tcPr marL="2379" marR="2379" marT="2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  <a:t>Task</a:t>
                      </a:r>
                    </a:p>
                  </a:txBody>
                  <a:tcPr marL="2379" marR="2379" marT="2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  <a:t>Common or single consortia</a:t>
                      </a:r>
                    </a:p>
                  </a:txBody>
                  <a:tcPr marL="2379" marR="2379" marT="2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  <a:t>ADS/DSI/BG</a:t>
                      </a:r>
                      <a:b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</a:br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  <a:t>consortium</a:t>
                      </a:r>
                    </a:p>
                  </a:txBody>
                  <a:tcPr marL="2379" marR="2379" marT="2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  <a:t>TAS/OHB</a:t>
                      </a:r>
                      <a:b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</a:br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NotesEsa" panose="02000506030000020004" pitchFamily="2" charset="0"/>
                        </a:rPr>
                        <a:t>consortium</a:t>
                      </a:r>
                    </a:p>
                  </a:txBody>
                  <a:tcPr marL="2379" marR="2379" marT="2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08330"/>
                  </a:ext>
                </a:extLst>
              </a:tr>
              <a:tr h="2894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1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ADHA-3U Specifications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Common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64668"/>
                  </a:ext>
                </a:extLst>
              </a:tr>
              <a:tr h="2894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1a)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NotesEsa"/>
                        </a:rPr>
                        <a:t>Class Gamma missions analysis and DHS requirements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Lead by TAS consortium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7126"/>
                  </a:ext>
                </a:extLst>
              </a:tr>
              <a:tr h="2894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1b)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Update of specifications for 3U 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Common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25175"/>
                  </a:ext>
                </a:extLst>
              </a:tr>
              <a:tr h="2894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2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Payload Module/Unit Specifications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Common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82765"/>
                  </a:ext>
                </a:extLst>
              </a:tr>
              <a:tr h="2894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2a) / 2b)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Payload mission analysis 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Lead by ADS consortium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10078"/>
                  </a:ext>
                </a:extLst>
              </a:tr>
              <a:tr h="2894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2c)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Payload module specifications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Common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51786"/>
                  </a:ext>
                </a:extLst>
              </a:tr>
              <a:tr h="2894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3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Additional ADHA Module Specifications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Common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32209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4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ADHA Data and Software Interfaces 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TAS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17992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5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EDS Format and MBSE Architecture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24908"/>
                  </a:ext>
                </a:extLst>
              </a:tr>
              <a:tr h="45431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6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Structural/Thermal Study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4689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7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ADHA EGSE Architecture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TAS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51527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8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End-to-End Use Case Analysis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Common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8677"/>
                  </a:ext>
                </a:extLst>
              </a:tr>
              <a:tr h="4464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9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Industrial Roadmaps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Separate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15474"/>
                  </a:ext>
                </a:extLst>
              </a:tr>
              <a:tr h="37207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10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ADHA Verification approach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61939"/>
                  </a:ext>
                </a:extLst>
              </a:tr>
              <a:tr h="4446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11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ADHA-U1 DHS Use-Case Analysis and FDIR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TAS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 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NotesEsa" panose="02000506030000020004" pitchFamily="2" charset="0"/>
                        </a:rPr>
                        <a:t>X</a:t>
                      </a:r>
                    </a:p>
                  </a:txBody>
                  <a:tcPr marL="2379" marR="2379" marT="2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6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42C1-6FC6-640E-9E44-FB355A141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37AA-9986-B6AC-868F-4AA0754A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-70431"/>
            <a:ext cx="10437165" cy="1015663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Summary of EDHPC2025 ADHA sessions – important take aways (ADHA Roundtable)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1AF7-EFFA-BEBE-A12C-E55AD471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55696" cy="5328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From the ADHA round table, discussions on several topics: 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Possible procurement flows for ADHA equipment to mission RFI/RFP campaigns: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Different options considered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Both nominal unit-level procurements (where ADHA is not required, but is proposed by a unit supplier, who takes responsibility for the ingratiation) </a:t>
            </a:r>
          </a:p>
          <a:p>
            <a:pPr marL="1067076" lvl="1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Also option for unit integrator to issue RFI/RFP for ADHA modules – either at DHS level (e.g. for platform OBC, MM functions), or by instrument prime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/>
              </a:solidFill>
              <a:latin typeface="NotesEsa" panose="02000506030000020004" pitchFamily="2" charset="0"/>
              <a:sym typeface="Wingdings" panose="05000000000000000000" pitchFamily="2" charset="2"/>
            </a:endParaRP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89266527-9824-BC00-6A2B-D5FFBDE4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3" y="933888"/>
            <a:ext cx="3751599" cy="5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9025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AD79EE79-A995-4046-BA78-7E1194A8FF2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EF168943-AA5F-4FD6-96A2-54A85FF01414}"/>
    </a:ext>
  </a:extLst>
</a:theme>
</file>

<file path=ppt/theme/theme5.xml><?xml version="1.0" encoding="utf-8"?>
<a:theme xmlns:a="http://schemas.openxmlformats.org/drawingml/2006/main" name="1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6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8683984991B489B9C5FD7959F2F1B" ma:contentTypeVersion="12" ma:contentTypeDescription="Create a new document." ma:contentTypeScope="" ma:versionID="2429312d5a3fb0d394a7e1240b9efb95">
  <xsd:schema xmlns:xsd="http://www.w3.org/2001/XMLSchema" xmlns:xs="http://www.w3.org/2001/XMLSchema" xmlns:p="http://schemas.microsoft.com/office/2006/metadata/properties" xmlns:ns2="61ea400c-289a-4169-8e9d-88321b6728b9" xmlns:ns3="4679b635-32aa-4286-ab98-2447aa607bf5" targetNamespace="http://schemas.microsoft.com/office/2006/metadata/properties" ma:root="true" ma:fieldsID="83c1325c832c0e09927825d5bc84eef6" ns2:_="" ns3:_="">
    <xsd:import namespace="61ea400c-289a-4169-8e9d-88321b6728b9"/>
    <xsd:import namespace="4679b635-32aa-4286-ab98-2447aa607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a400c-289a-4169-8e9d-88321b672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688d343-e684-46db-b94f-a4cae8ed1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9b635-32aa-4286-ab98-2447aa607bf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08016d-dbcd-4778-b8de-be97ecb3ce2b}" ma:internalName="TaxCatchAll" ma:showField="CatchAllData" ma:web="4679b635-32aa-4286-ab98-2447aa607b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79b635-32aa-4286-ab98-2447aa607bf5" xsi:nil="true"/>
    <lcf76f155ced4ddcb4097134ff3c332f xmlns="61ea400c-289a-4169-8e9d-88321b6728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7554D3-C30C-4439-A3CF-1BD16E2DF129}">
  <ds:schemaRefs>
    <ds:schemaRef ds:uri="4679b635-32aa-4286-ab98-2447aa607bf5"/>
    <ds:schemaRef ds:uri="61ea400c-289a-4169-8e9d-88321b6728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4679b635-32aa-4286-ab98-2447aa607bf5"/>
    <ds:schemaRef ds:uri="61ea400c-289a-4169-8e9d-88321b6728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79</TotalTime>
  <Words>1745</Words>
  <Application>Microsoft Office PowerPoint</Application>
  <PresentationFormat>Custom</PresentationFormat>
  <Paragraphs>282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NotesEsa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1_ESA_Presentation_CLEAR</vt:lpstr>
      <vt:lpstr>1_ESA_Presentation_DARK</vt:lpstr>
      <vt:lpstr>PowerPoint Presentation</vt:lpstr>
      <vt:lpstr>ADHA Sessions held at EDHPC2025</vt:lpstr>
      <vt:lpstr>Summary of EDHPC2025 ADHA sessions</vt:lpstr>
      <vt:lpstr>EDHPC2025 ADHA sessions: key milestones/achievements</vt:lpstr>
      <vt:lpstr>Summary of EDHPC2025 ADHA sessions – important take aways (ADHA#3 System Studies)</vt:lpstr>
      <vt:lpstr>Summary of EDHPC2025 ADHA sessions – important take aways (ADHA#3 System Studies)</vt:lpstr>
      <vt:lpstr>Summary of EDHPC2025 ADHA sessions – important take aways (ADHA#3 System Studies)</vt:lpstr>
      <vt:lpstr>ADHA-3 Phase-1 Tasks</vt:lpstr>
      <vt:lpstr>Summary of EDHPC2025 ADHA sessions – important take aways (ADHA Roundtable)</vt:lpstr>
      <vt:lpstr>Summary of EDHPC2025 ADHA sessions – important take aways (ADHA Roundtable)</vt:lpstr>
      <vt:lpstr>Coming steps – Upcoming ADHA R&amp;D activities</vt:lpstr>
      <vt:lpstr>ADHA EM/EQM Modules – Development Status</vt:lpstr>
      <vt:lpstr>ADHA Activities Roadmap Overview – Current activities</vt:lpstr>
      <vt:lpstr>ADHA Future Activities – GSTP Element 1 Compendium</vt:lpstr>
      <vt:lpstr>ADHA Future Activities – GSTP Element 1 Compendium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Data Handling Architecture (ADHA) - Project Background, Status and Roadmap</dc:title>
  <dc:subject>Advanced Data Handling Architecture (ADHA) - Project Background, Status and Roadmap</dc:subject>
  <dc:creator>David Steenari</dc:creator>
  <cp:keywords/>
  <dc:description/>
  <cp:lastModifiedBy>David Steenari</cp:lastModifiedBy>
  <cp:revision>25</cp:revision>
  <cp:lastPrinted>2008-08-26T16:26:23Z</cp:lastPrinted>
  <dcterms:created xsi:type="dcterms:W3CDTF">2025-07-26T10:51:46Z</dcterms:created>
  <dcterms:modified xsi:type="dcterms:W3CDTF">2025-10-15T06:38:52Z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David Steenari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0x010100A508683984991B489B9C5FD7959F2F1B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>TEC-EDD</vt:lpwstr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2025-07-25T22:00:00Z</vt:filetime>
  </property>
  <property fmtid="{D5CDD505-2E9C-101B-9397-08002B2CF9AE}" pid="30" name="Organisational_x0020_entity">
    <vt:lpwstr>TEC-EDD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Image Tags">
    <vt:lpwstr/>
  </property>
  <property fmtid="{D5CDD505-2E9C-101B-9397-08002B2CF9AE}" pid="43" name="MediaServiceImageTags">
    <vt:lpwstr/>
  </property>
</Properties>
</file>