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  <p:sldMasterId id="2147483950" r:id="rId5"/>
    <p:sldMasterId id="2147483957" r:id="rId6"/>
    <p:sldMasterId id="2147483970" r:id="rId7"/>
    <p:sldMasterId id="2147483979" r:id="rId8"/>
    <p:sldMasterId id="2147483991" r:id="rId9"/>
  </p:sldMasterIdLst>
  <p:notesMasterIdLst>
    <p:notesMasterId r:id="rId33"/>
  </p:notesMasterIdLst>
  <p:handoutMasterIdLst>
    <p:handoutMasterId r:id="rId34"/>
  </p:handoutMasterIdLst>
  <p:sldIdLst>
    <p:sldId id="2147482875" r:id="rId10"/>
    <p:sldId id="2147482890" r:id="rId11"/>
    <p:sldId id="2147482898" r:id="rId12"/>
    <p:sldId id="2147482895" r:id="rId13"/>
    <p:sldId id="2147482909" r:id="rId14"/>
    <p:sldId id="2147482910" r:id="rId15"/>
    <p:sldId id="2147482902" r:id="rId16"/>
    <p:sldId id="2147482899" r:id="rId17"/>
    <p:sldId id="2147482896" r:id="rId18"/>
    <p:sldId id="2147482904" r:id="rId19"/>
    <p:sldId id="2147482905" r:id="rId20"/>
    <p:sldId id="2147482906" r:id="rId21"/>
    <p:sldId id="2147482907" r:id="rId22"/>
    <p:sldId id="2147482908" r:id="rId23"/>
    <p:sldId id="2147482900" r:id="rId24"/>
    <p:sldId id="2147482901" r:id="rId25"/>
    <p:sldId id="2147482891" r:id="rId26"/>
    <p:sldId id="2147482892" r:id="rId27"/>
    <p:sldId id="2147482893" r:id="rId28"/>
    <p:sldId id="2147482894" r:id="rId29"/>
    <p:sldId id="2147482889" r:id="rId30"/>
    <p:sldId id="2147482874" r:id="rId31"/>
    <p:sldId id="2147482911" r:id="rId32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7" autoAdjust="0"/>
    <p:restoredTop sz="94660"/>
  </p:normalViewPr>
  <p:slideViewPr>
    <p:cSldViewPr snapToGrid="0">
      <p:cViewPr>
        <p:scale>
          <a:sx n="102" d="100"/>
          <a:sy n="102" d="100"/>
        </p:scale>
        <p:origin x="1089" y="501"/>
      </p:cViewPr>
      <p:guideLst>
        <p:guide orient="horz" pos="2160"/>
        <p:guide pos="38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microsoft.com/office/2016/11/relationships/changesInfo" Target="changesInfos/changesInfo1.xml"/><Relationship Id="rId21" Type="http://schemas.openxmlformats.org/officeDocument/2006/relationships/slide" Target="slides/slide12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Steenari" userId="fb972535-ec47-4963-be76-fd3785f17e3b" providerId="ADAL" clId="{A726CDD3-6586-482F-A975-29F8E8C51684}"/>
    <pc:docChg chg="custSel modSld">
      <pc:chgData name="David Steenari" userId="fb972535-ec47-4963-be76-fd3785f17e3b" providerId="ADAL" clId="{A726CDD3-6586-482F-A975-29F8E8C51684}" dt="2025-10-13T23:07:42.466" v="200" actId="20577"/>
      <pc:docMkLst>
        <pc:docMk/>
      </pc:docMkLst>
      <pc:sldChg chg="modSp mod">
        <pc:chgData name="David Steenari" userId="fb972535-ec47-4963-be76-fd3785f17e3b" providerId="ADAL" clId="{A726CDD3-6586-482F-A975-29F8E8C51684}" dt="2025-10-13T23:07:42.466" v="200" actId="20577"/>
        <pc:sldMkLst>
          <pc:docMk/>
          <pc:sldMk cId="2084809460" sldId="2147482910"/>
        </pc:sldMkLst>
        <pc:graphicFrameChg chg="modGraphic">
          <ac:chgData name="David Steenari" userId="fb972535-ec47-4963-be76-fd3785f17e3b" providerId="ADAL" clId="{A726CDD3-6586-482F-A975-29F8E8C51684}" dt="2025-10-13T23:07:42.466" v="200" actId="20577"/>
          <ac:graphicFrameMkLst>
            <pc:docMk/>
            <pc:sldMk cId="2084809460" sldId="2147482910"/>
            <ac:graphicFrameMk id="4" creationId="{58B712F6-D7BE-7542-2095-709589BCD305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10/12/2025</a:t>
            </a:fld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96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2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53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sv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sv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6.emf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sv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sv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sv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sv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12.jpe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err="1"/>
              <a:t>SubTitle</a:t>
            </a:r>
            <a:endParaRPr lang="en-GB" noProof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" y="6456954"/>
            <a:ext cx="10159937" cy="430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1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 err="1"/>
              <a:t>fth</a:t>
            </a:r>
            <a:r>
              <a:rPr lang="en-GB" noProof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3E1ECDC-837D-EB18-E6CE-8805ADC731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109" y="69359"/>
            <a:ext cx="711936" cy="70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33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" y="6454251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err="1"/>
              <a:t>SubTitle</a:t>
            </a:r>
            <a:endParaRPr lang="en-GB" noProof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" y="6457664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</a:t>
            </a:r>
            <a:r>
              <a:rPr lang="en-GB" noProof="0"/>
              <a:t>Master</a:t>
            </a:r>
            <a:r>
              <a:rPr lang="en-US" noProof="0"/>
              <a:t> text styles</a:t>
            </a:r>
          </a:p>
          <a:p>
            <a:pPr lvl="1"/>
            <a:r>
              <a:rPr lang="en-GB" noProof="0"/>
              <a:t>Second</a:t>
            </a:r>
            <a:r>
              <a:rPr lang="en-US" noProof="0"/>
              <a:t> level</a:t>
            </a:r>
          </a:p>
          <a:p>
            <a:pPr lvl="2"/>
            <a:r>
              <a:rPr lang="en-US" noProof="0"/>
              <a:t>Third </a:t>
            </a:r>
            <a:r>
              <a:rPr lang="en-GB" noProof="0"/>
              <a:t>level</a:t>
            </a:r>
          </a:p>
          <a:p>
            <a:pPr lvl="3"/>
            <a:r>
              <a:rPr lang="en-GB" noProof="0"/>
              <a:t>Fourth</a:t>
            </a:r>
            <a:r>
              <a:rPr lang="en-US" noProof="0"/>
              <a:t> level</a:t>
            </a:r>
          </a:p>
          <a:p>
            <a:pPr lvl="4"/>
            <a:r>
              <a:rPr lang="en-GB" noProof="0"/>
              <a:t>Fifth</a:t>
            </a:r>
            <a:r>
              <a:rPr lang="en-US" noProof="0"/>
              <a:t> level</a:t>
            </a:r>
            <a:endParaRPr lang="en-GB" noProof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103AB9D-4033-450F-9AFB-12010B6E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663393E8-7604-477C-92ED-F503CA6D7EE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" y="6457664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err="1"/>
              <a:t>SubTitle</a:t>
            </a:r>
            <a:endParaRPr lang="en-GB" noProof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60" y="6465593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8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5420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7810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811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</a:t>
            </a:r>
            <a:r>
              <a:rPr lang="en-GB" noProof="0"/>
              <a:t>Master</a:t>
            </a:r>
            <a:r>
              <a:rPr lang="en-US" noProof="0"/>
              <a:t> text styles</a:t>
            </a:r>
          </a:p>
          <a:p>
            <a:pPr lvl="1"/>
            <a:r>
              <a:rPr lang="en-GB" noProof="0"/>
              <a:t>Second</a:t>
            </a:r>
            <a:r>
              <a:rPr lang="en-US" noProof="0"/>
              <a:t> level</a:t>
            </a:r>
          </a:p>
          <a:p>
            <a:pPr lvl="2"/>
            <a:r>
              <a:rPr lang="en-US" noProof="0"/>
              <a:t>Third </a:t>
            </a:r>
            <a:r>
              <a:rPr lang="en-GB" noProof="0"/>
              <a:t>level</a:t>
            </a:r>
          </a:p>
          <a:p>
            <a:pPr lvl="3"/>
            <a:r>
              <a:rPr lang="en-GB" noProof="0"/>
              <a:t>Fourth</a:t>
            </a:r>
            <a:r>
              <a:rPr lang="en-US" noProof="0"/>
              <a:t> level</a:t>
            </a:r>
          </a:p>
          <a:p>
            <a:pPr lvl="4"/>
            <a:r>
              <a:rPr lang="en-GB" noProof="0"/>
              <a:t>Fifth</a:t>
            </a:r>
            <a:r>
              <a:rPr lang="en-US" noProof="0"/>
              <a:t> level</a:t>
            </a:r>
            <a:endParaRPr lang="en-GB" noProof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1559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570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3566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01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A398890-117D-44A3-97A3-567CB60E6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AFACDF93-324D-4973-8C62-633313B491BB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" y="6457664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7874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8293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5476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err="1"/>
              <a:t>SubTitle</a:t>
            </a:r>
            <a:endParaRPr lang="en-GB" noProof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" y="6456954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7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10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" y="6454251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685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103AB9D-4033-450F-9AFB-12010B6E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663393E8-7604-477C-92ED-F503CA6D7EE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" y="6457664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809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A398890-117D-44A3-97A3-567CB60E6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AFACDF93-324D-4973-8C62-633313B491BB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" y="6457664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019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7543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90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22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891542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9834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2347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5450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8095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0977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5092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 err="1"/>
              <a:t>fth</a:t>
            </a:r>
            <a:r>
              <a:rPr lang="en-GB" noProof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1157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3004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706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3">
  <p:cSld name="DARK3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4"/>
          <p:cNvSpPr/>
          <p:nvPr/>
        </p:nvSpPr>
        <p:spPr>
          <a:xfrm>
            <a:off x="0" y="6426000"/>
            <a:ext cx="12225338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17" name="Google Shape;317;p14"/>
          <p:cNvCxnSpPr/>
          <p:nvPr/>
        </p:nvCxnSpPr>
        <p:spPr>
          <a:xfrm>
            <a:off x="218859" y="882193"/>
            <a:ext cx="1180058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0" name="Google Shape;320;p14"/>
          <p:cNvCxnSpPr/>
          <p:nvPr/>
        </p:nvCxnSpPr>
        <p:spPr>
          <a:xfrm>
            <a:off x="222041" y="6422971"/>
            <a:ext cx="11768091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1" name="Google Shape;321;p14"/>
          <p:cNvSpPr txBox="1">
            <a:spLocks noGrp="1"/>
          </p:cNvSpPr>
          <p:nvPr>
            <p:ph type="title"/>
          </p:nvPr>
        </p:nvSpPr>
        <p:spPr>
          <a:xfrm>
            <a:off x="218858" y="157324"/>
            <a:ext cx="1014088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4"/>
          <p:cNvSpPr txBox="1">
            <a:spLocks noGrp="1"/>
          </p:cNvSpPr>
          <p:nvPr>
            <p:ph type="body" idx="1"/>
          </p:nvPr>
        </p:nvSpPr>
        <p:spPr>
          <a:xfrm>
            <a:off x="218859" y="882192"/>
            <a:ext cx="11768091" cy="5523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323" name="Google Shape;32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71528" y="6585917"/>
            <a:ext cx="1641396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4" name="Google Shape;324;p14"/>
          <p:cNvGrpSpPr/>
          <p:nvPr/>
        </p:nvGrpSpPr>
        <p:grpSpPr>
          <a:xfrm>
            <a:off x="227308" y="6572056"/>
            <a:ext cx="9306299" cy="144115"/>
            <a:chOff x="226688" y="6572055"/>
            <a:chExt cx="9280921" cy="144115"/>
          </a:xfrm>
        </p:grpSpPr>
        <p:pic>
          <p:nvPicPr>
            <p:cNvPr id="325" name="Google Shape;325;p14" descr="at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p14" descr="be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14" descr="ch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14" descr="cz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14" descr="de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0" name="Google Shape;330;p14" descr="dk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p14" descr="ee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2" name="Google Shape;332;p14" descr="es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3" name="Google Shape;333;p14" descr="fi.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p14" descr="fr.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" name="Google Shape;335;p14" descr="gr.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" name="Google Shape;336;p14" descr="hu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7" name="Google Shape;337;p14" descr="ie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8" name="Google Shape;338;p14" descr="it.png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14" descr="lu.png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0" name="Google Shape;340;p14" descr="nl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1" name="Google Shape;341;p14" descr="no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2" name="Google Shape;342;p14" descr="pl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14" descr="pt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14" descr="ro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p14" descr="se.png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14" descr="uk.png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7" name="Google Shape;347;p14" descr="ca.png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8" name="Google Shape;348;p14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9" name="Google Shape;349;p14" descr="si.png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772" y="112783"/>
            <a:ext cx="711936" cy="70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17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5.sv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1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sv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16.emf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1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image" Target="../media/image5.svg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52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0" y="6454225"/>
            <a:ext cx="10159937" cy="4307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  <p:sldLayoutId id="2147484012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" y="6457664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4732B035-7DC9-457A-B11E-1F17E69F566A}"/>
              </a:ext>
            </a:extLst>
          </p:cNvPr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" y="6457517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C1D1E1-F167-4275-B0D3-2DDB714BE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EE9226E0-2BA4-4DC2-994B-AD70CB993B22}"/>
              </a:ext>
            </a:extLst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" y="6457664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4732B035-7DC9-457A-B11E-1F17E69F566A}"/>
              </a:ext>
            </a:extLst>
          </p:cNvPr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7" y="6455517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6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0" y="6454225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7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  <p:sldLayoutId id="2147484004" r:id="rId13"/>
    <p:sldLayoutId id="2147484005" r:id="rId14"/>
    <p:sldLayoutId id="2147484006" r:id="rId15"/>
    <p:sldLayoutId id="2147484007" r:id="rId16"/>
    <p:sldLayoutId id="2147484008" r:id="rId17"/>
    <p:sldLayoutId id="214748400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2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hyperlink" Target="mailto:kostas.marinis@esa.int" TargetMode="External"/><Relationship Id="rId4" Type="http://schemas.openxmlformats.org/officeDocument/2006/relationships/hyperlink" Target="mailto:david.steenari@esa.int" TargetMode="External"/><Relationship Id="rId9" Type="http://schemas.openxmlformats.org/officeDocument/2006/relationships/image" Target="../media/image4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steenari@esa.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hyperlink" Target="mailto:kostas.marinis@esa.int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2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hyperlink" Target="mailto:david.steenari@esa.in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42324" y="2927514"/>
            <a:ext cx="11967613" cy="119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61" tIns="43981" rIns="87961" bIns="43981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GB" i="1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EDHPC2025 paper presentation:</a:t>
            </a:r>
            <a:endParaRPr lang="en-GB" sz="2400" i="1" dirty="0">
              <a:solidFill>
                <a:schemeClr val="bg1"/>
              </a:solidFill>
              <a:latin typeface="NotesEsa" panose="02000506030000020004" pitchFamily="2" charset="0"/>
              <a:ea typeface="Verdana"/>
            </a:endParaRPr>
          </a:p>
          <a:p>
            <a:r>
              <a:rPr lang="en-GB" sz="2400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Modular and Scalable Electrical Architectures for Satellite On-Board Data Handling and Processing </a:t>
            </a:r>
            <a:br>
              <a:rPr lang="en-GB" sz="2400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</a:br>
            <a:r>
              <a:rPr lang="en-GB" sz="2400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– using </a:t>
            </a:r>
            <a:r>
              <a:rPr lang="en-GB" sz="2400" dirty="0">
                <a:solidFill>
                  <a:srgbClr val="FFC000"/>
                </a:solidFill>
                <a:latin typeface="NotesEsa" panose="02000506030000020004" pitchFamily="2" charset="0"/>
                <a:ea typeface="Verdana"/>
              </a:rPr>
              <a:t>ADHA</a:t>
            </a:r>
            <a:r>
              <a:rPr lang="en-GB" sz="2400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 (</a:t>
            </a:r>
            <a:r>
              <a:rPr lang="en-GB" sz="2400" dirty="0">
                <a:solidFill>
                  <a:srgbClr val="FFC000"/>
                </a:solidFill>
                <a:latin typeface="NotesEsa" panose="02000506030000020004" pitchFamily="2" charset="0"/>
                <a:ea typeface="Verdana"/>
              </a:rPr>
              <a:t>A</a:t>
            </a:r>
            <a:r>
              <a:rPr lang="en-GB" sz="2400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dvanced </a:t>
            </a:r>
            <a:r>
              <a:rPr lang="en-GB" sz="2400" dirty="0">
                <a:solidFill>
                  <a:srgbClr val="FFC000"/>
                </a:solidFill>
                <a:latin typeface="NotesEsa" panose="02000506030000020004" pitchFamily="2" charset="0"/>
                <a:ea typeface="Verdana"/>
              </a:rPr>
              <a:t>D</a:t>
            </a:r>
            <a:r>
              <a:rPr lang="en-GB" sz="2400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ata </a:t>
            </a:r>
            <a:r>
              <a:rPr lang="en-GB" sz="2400" dirty="0">
                <a:solidFill>
                  <a:srgbClr val="FFC000"/>
                </a:solidFill>
                <a:latin typeface="NotesEsa" panose="02000506030000020004" pitchFamily="2" charset="0"/>
                <a:ea typeface="Verdana"/>
              </a:rPr>
              <a:t>H</a:t>
            </a:r>
            <a:r>
              <a:rPr lang="en-GB" sz="2400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andling </a:t>
            </a:r>
            <a:r>
              <a:rPr lang="en-GB" sz="2400" dirty="0">
                <a:solidFill>
                  <a:srgbClr val="FFC000"/>
                </a:solidFill>
                <a:latin typeface="NotesEsa" panose="02000506030000020004" pitchFamily="2" charset="0"/>
                <a:ea typeface="Verdana"/>
              </a:rPr>
              <a:t>A</a:t>
            </a:r>
            <a:r>
              <a:rPr lang="en-GB" sz="2400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rchitecture)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5914239" y="5878769"/>
            <a:ext cx="6104451" cy="5155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600" u="sng">
                <a:solidFill>
                  <a:schemeClr val="bg1"/>
                </a:solidFill>
                <a:latin typeface="NotesEsa" panose="02000506030000020004" pitchFamily="2" charset="0"/>
                <a:cs typeface="Arial" panose="020B0604020202020204" pitchFamily="34" charset="0"/>
              </a:rPr>
              <a:t>EDHPC 2025 ADHA Session A1</a:t>
            </a:r>
            <a:br>
              <a:rPr lang="en-GB" sz="1600" u="sng">
                <a:solidFill>
                  <a:schemeClr val="bg1"/>
                </a:solidFill>
                <a:latin typeface="NotesEsa" panose="02000506030000020004" pitchFamily="2" charset="0"/>
                <a:cs typeface="Arial" panose="020B0604020202020204" pitchFamily="34" charset="0"/>
              </a:rPr>
            </a:br>
            <a:r>
              <a:rPr lang="en-GB" sz="1150">
                <a:solidFill>
                  <a:schemeClr val="bg1"/>
                </a:solidFill>
                <a:latin typeface="NotesEsa" panose="02000506030000020004" pitchFamily="2" charset="0"/>
                <a:cs typeface="Arial"/>
              </a:rPr>
              <a:t>2025-10-14</a:t>
            </a:r>
            <a:endParaRPr lang="en-GB" sz="1150">
              <a:solidFill>
                <a:srgbClr val="FEFFFF"/>
              </a:solidFill>
              <a:latin typeface="NotesEsa" panose="0200050603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5361" y="5584764"/>
            <a:ext cx="4737879" cy="216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19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035E26-F7B1-8AC1-850B-22DBC5970D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4" y="124044"/>
            <a:ext cx="1141538" cy="1132739"/>
          </a:xfrm>
          <a:prstGeom prst="rect">
            <a:avLst/>
          </a:prstGeom>
        </p:spPr>
      </p:pic>
      <p:sp>
        <p:nvSpPr>
          <p:cNvPr id="5" name="Text Box 24">
            <a:extLst>
              <a:ext uri="{FF2B5EF4-FFF2-40B4-BE49-F238E27FC236}">
                <a16:creationId xmlns:a16="http://schemas.microsoft.com/office/drawing/2014/main" id="{522C0696-FBF1-216B-A7CF-DDE4024F2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0708" y="4201888"/>
            <a:ext cx="3332531" cy="52296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191" tIns="45595" rIns="91191" bIns="45595" anchor="t">
            <a:spAutoFit/>
          </a:bodyPr>
          <a:lstStyle/>
          <a:p>
            <a:pPr algn="r"/>
            <a:r>
              <a:rPr lang="en-GB" sz="1400" dirty="0">
                <a:solidFill>
                  <a:schemeClr val="bg1"/>
                </a:solidFill>
                <a:latin typeface="NotesEsa"/>
                <a:ea typeface="Verdana"/>
              </a:rPr>
              <a:t>David Steenari, </a:t>
            </a:r>
            <a:r>
              <a:rPr lang="en-GB" sz="1400" dirty="0">
                <a:solidFill>
                  <a:schemeClr val="bg1"/>
                </a:solidFill>
                <a:latin typeface="NotesEsa"/>
                <a:ea typeface="Verdana"/>
                <a:hlinkClick r:id="rId4"/>
              </a:rPr>
              <a:t>david.steenari@esa.int</a:t>
            </a:r>
            <a:r>
              <a:rPr lang="en-GB" sz="1400" dirty="0">
                <a:solidFill>
                  <a:schemeClr val="bg1"/>
                </a:solidFill>
                <a:latin typeface="NotesEsa"/>
                <a:ea typeface="Verdana"/>
              </a:rPr>
              <a:t>  </a:t>
            </a:r>
          </a:p>
          <a:p>
            <a:pPr algn="r"/>
            <a:r>
              <a:rPr lang="en-GB" sz="1400" dirty="0">
                <a:solidFill>
                  <a:schemeClr val="bg1"/>
                </a:solidFill>
                <a:latin typeface="NotesEsa"/>
                <a:ea typeface="Verdana"/>
              </a:rPr>
              <a:t>Kostas Marinis, </a:t>
            </a:r>
            <a:r>
              <a:rPr lang="en-GB" sz="1400" dirty="0">
                <a:solidFill>
                  <a:schemeClr val="bg1"/>
                </a:solidFill>
                <a:latin typeface="NotesEsa"/>
                <a:ea typeface="Verdana"/>
                <a:hlinkClick r:id="rId5"/>
              </a:rPr>
              <a:t>kostas.marinis@esa.int</a:t>
            </a:r>
            <a:r>
              <a:rPr lang="en-GB" sz="1400" dirty="0">
                <a:solidFill>
                  <a:schemeClr val="bg1"/>
                </a:solidFill>
                <a:latin typeface="NotesEsa"/>
                <a:ea typeface="Verdana"/>
              </a:rPr>
              <a:t>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E7BBA37-92D9-B7DB-1B9C-8BFBC465B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920491"/>
              </p:ext>
            </p:extLst>
          </p:nvPr>
        </p:nvGraphicFramePr>
        <p:xfrm>
          <a:off x="9769839" y="4761703"/>
          <a:ext cx="2774141" cy="445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7426">
                  <a:extLst>
                    <a:ext uri="{9D8B030D-6E8A-4147-A177-3AD203B41FA5}">
                      <a16:colId xmlns:a16="http://schemas.microsoft.com/office/drawing/2014/main" val="2701492943"/>
                    </a:ext>
                  </a:extLst>
                </a:gridCol>
                <a:gridCol w="1066715">
                  <a:extLst>
                    <a:ext uri="{9D8B030D-6E8A-4147-A177-3AD203B41FA5}">
                      <a16:colId xmlns:a16="http://schemas.microsoft.com/office/drawing/2014/main" val="29621011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Data Handling Section 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ESA/ESTEC</a:t>
                      </a:r>
                      <a:r>
                        <a:rPr lang="en-GB" sz="900">
                          <a:effectLst/>
                        </a:rPr>
                        <a:t>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TEC</a:t>
                      </a:r>
                      <a:endParaRPr lang="en-GB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ED</a:t>
                      </a:r>
                      <a:r>
                        <a:rPr lang="en-GB" sz="1400" u="sng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endParaRPr lang="en-GB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8788877"/>
                  </a:ext>
                </a:extLst>
              </a:tr>
            </a:tbl>
          </a:graphicData>
        </a:graphic>
      </p:graphicFrame>
      <p:pic>
        <p:nvPicPr>
          <p:cNvPr id="7" name="Picture 6" descr="A cover of a book&#10;&#10;AI-generated content may be incorrect.">
            <a:extLst>
              <a:ext uri="{FF2B5EF4-FFF2-40B4-BE49-F238E27FC236}">
                <a16:creationId xmlns:a16="http://schemas.microsoft.com/office/drawing/2014/main" id="{B8DF806B-598E-E988-1729-55E43B33B2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" b="67424"/>
          <a:stretch>
            <a:fillRect/>
          </a:stretch>
        </p:blipFill>
        <p:spPr>
          <a:xfrm>
            <a:off x="3643165" y="55579"/>
            <a:ext cx="4542147" cy="2002417"/>
          </a:xfrm>
          <a:prstGeom prst="rect">
            <a:avLst/>
          </a:prstGeom>
        </p:spPr>
      </p:pic>
      <p:pic>
        <p:nvPicPr>
          <p:cNvPr id="9" name="Picture 8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168FA30A-A8E0-C86D-0A88-D1D99BB553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4" t="18654" r="6117" b="21297"/>
          <a:stretch>
            <a:fillRect/>
          </a:stretch>
        </p:blipFill>
        <p:spPr>
          <a:xfrm>
            <a:off x="10612519" y="741257"/>
            <a:ext cx="1470495" cy="515526"/>
          </a:xfrm>
          <a:prstGeom prst="rect">
            <a:avLst/>
          </a:prstGeom>
        </p:spPr>
      </p:pic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7B6BB5E5-C52D-ED1C-EDEB-B178E7A864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519" y="1364624"/>
            <a:ext cx="1428968" cy="5732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B492C3-EE5A-5A5A-CA32-FAF83275DD77}"/>
              </a:ext>
            </a:extLst>
          </p:cNvPr>
          <p:cNvSpPr txBox="1"/>
          <p:nvPr/>
        </p:nvSpPr>
        <p:spPr>
          <a:xfrm>
            <a:off x="2012462" y="4200702"/>
            <a:ext cx="6788584" cy="636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u="sng" dirty="0">
                <a:solidFill>
                  <a:schemeClr val="bg1"/>
                </a:solidFill>
                <a:latin typeface="NotesEsa" panose="02000506030000020004" pitchFamily="2" charset="0"/>
              </a:rPr>
              <a:t>David Steenari</a:t>
            </a:r>
            <a:r>
              <a:rPr lang="en-GB" sz="1400" baseline="30000" dirty="0">
                <a:solidFill>
                  <a:schemeClr val="bg1"/>
                </a:solidFill>
                <a:latin typeface="NotesEsa" panose="02000506030000020004" pitchFamily="2" charset="0"/>
              </a:rPr>
              <a:t>1</a:t>
            </a:r>
            <a:r>
              <a:rPr lang="en-GB" sz="1400" dirty="0">
                <a:solidFill>
                  <a:schemeClr val="bg1"/>
                </a:solidFill>
                <a:latin typeface="NotesEsa" panose="02000506030000020004" pitchFamily="2" charset="0"/>
              </a:rPr>
              <a:t>, Julian Bozler</a:t>
            </a:r>
            <a:r>
              <a:rPr lang="en-GB" sz="1400" baseline="30000" dirty="0">
                <a:solidFill>
                  <a:schemeClr val="bg1"/>
                </a:solidFill>
                <a:latin typeface="NotesEsa" panose="02000506030000020004" pitchFamily="2" charset="0"/>
              </a:rPr>
              <a:t>2</a:t>
            </a:r>
            <a:r>
              <a:rPr lang="en-GB" sz="1400" dirty="0">
                <a:solidFill>
                  <a:schemeClr val="bg1"/>
                </a:solidFill>
                <a:latin typeface="NotesEsa" panose="02000506030000020004" pitchFamily="2" charset="0"/>
              </a:rPr>
              <a:t>, Dario Pascucci</a:t>
            </a:r>
            <a:r>
              <a:rPr lang="en-GB" sz="1400" baseline="30000" dirty="0">
                <a:solidFill>
                  <a:schemeClr val="bg1"/>
                </a:solidFill>
                <a:latin typeface="NotesEsa" panose="02000506030000020004" pitchFamily="2" charset="0"/>
              </a:rPr>
              <a:t>3</a:t>
            </a:r>
            <a:r>
              <a:rPr lang="en-GB" sz="1400" dirty="0">
                <a:solidFill>
                  <a:schemeClr val="bg1"/>
                </a:solidFill>
                <a:latin typeface="NotesEsa" panose="02000506030000020004" pitchFamily="2" charset="0"/>
              </a:rPr>
              <a:t>, Jon Caudepon</a:t>
            </a:r>
            <a:r>
              <a:rPr lang="en-GB" sz="1400" baseline="30000" dirty="0">
                <a:solidFill>
                  <a:schemeClr val="bg1"/>
                </a:solidFill>
                <a:latin typeface="NotesEsa" panose="02000506030000020004" pitchFamily="2" charset="0"/>
              </a:rPr>
              <a:t>4</a:t>
            </a:r>
            <a:r>
              <a:rPr lang="en-GB" sz="1400" dirty="0">
                <a:solidFill>
                  <a:schemeClr val="bg1"/>
                </a:solidFill>
                <a:latin typeface="NotesEsa" panose="02000506030000020004" pitchFamily="2" charset="0"/>
              </a:rPr>
              <a:t>, Felix Siegle</a:t>
            </a:r>
            <a:r>
              <a:rPr lang="en-GB" sz="1400" baseline="30000" dirty="0">
                <a:solidFill>
                  <a:schemeClr val="bg1"/>
                </a:solidFill>
                <a:latin typeface="NotesEsa" panose="02000506030000020004" pitchFamily="2" charset="0"/>
              </a:rPr>
              <a:t>1</a:t>
            </a:r>
            <a:r>
              <a:rPr lang="en-GB" sz="1400" dirty="0">
                <a:solidFill>
                  <a:schemeClr val="bg1"/>
                </a:solidFill>
                <a:latin typeface="NotesEsa" panose="02000506030000020004" pitchFamily="2" charset="0"/>
              </a:rPr>
              <a:t>, Kostas Marinis</a:t>
            </a:r>
            <a:r>
              <a:rPr lang="en-GB" sz="1400" baseline="30000" dirty="0">
                <a:solidFill>
                  <a:schemeClr val="bg1"/>
                </a:solidFill>
                <a:latin typeface="NotesEsa" panose="02000506030000020004" pitchFamily="2" charset="0"/>
              </a:rPr>
              <a:t>1</a:t>
            </a:r>
          </a:p>
          <a:p>
            <a:endParaRPr lang="en-GB" sz="1400" baseline="30000" dirty="0">
              <a:solidFill>
                <a:schemeClr val="bg1"/>
              </a:solidFill>
              <a:latin typeface="NotesEsa" panose="02000506030000020004" pitchFamily="2" charset="0"/>
            </a:endParaRPr>
          </a:p>
          <a:p>
            <a:r>
              <a:rPr lang="en-GB" sz="1400" baseline="30000" dirty="0">
                <a:solidFill>
                  <a:schemeClr val="bg1"/>
                </a:solidFill>
                <a:latin typeface="NotesEsa" panose="02000506030000020004" pitchFamily="2" charset="0"/>
              </a:rPr>
              <a:t>1:</a:t>
            </a:r>
            <a:r>
              <a:rPr lang="en-GB" sz="1200" dirty="0">
                <a:solidFill>
                  <a:schemeClr val="bg1"/>
                </a:solidFill>
                <a:latin typeface="NotesEsa" panose="02000506030000020004" pitchFamily="2" charset="0"/>
              </a:rPr>
              <a:t> ESA ESTEC, </a:t>
            </a:r>
            <a:r>
              <a:rPr lang="en-GB" sz="1400" baseline="30000" dirty="0">
                <a:solidFill>
                  <a:schemeClr val="bg1"/>
                </a:solidFill>
                <a:latin typeface="NotesEsa" panose="02000506030000020004" pitchFamily="2" charset="0"/>
              </a:rPr>
              <a:t>2:</a:t>
            </a:r>
            <a:r>
              <a:rPr lang="en-GB" sz="1200" dirty="0">
                <a:solidFill>
                  <a:schemeClr val="bg1"/>
                </a:solidFill>
                <a:latin typeface="NotesEsa" panose="02000506030000020004" pitchFamily="2" charset="0"/>
              </a:rPr>
              <a:t> Airbus GmbH, </a:t>
            </a:r>
            <a:r>
              <a:rPr lang="en-GB" sz="1400" baseline="30000" dirty="0">
                <a:solidFill>
                  <a:schemeClr val="bg1"/>
                </a:solidFill>
                <a:latin typeface="NotesEsa" panose="02000506030000020004" pitchFamily="2" charset="0"/>
              </a:rPr>
              <a:t>3:</a:t>
            </a:r>
            <a:r>
              <a:rPr lang="en-GB" sz="1200" dirty="0">
                <a:solidFill>
                  <a:schemeClr val="bg1"/>
                </a:solidFill>
                <a:latin typeface="NotesEsa" panose="02000506030000020004" pitchFamily="2" charset="0"/>
              </a:rPr>
              <a:t> Thales Alenia Space Italia, </a:t>
            </a:r>
            <a:r>
              <a:rPr lang="en-GB" sz="1400" baseline="30000" dirty="0">
                <a:solidFill>
                  <a:schemeClr val="bg1"/>
                </a:solidFill>
                <a:latin typeface="NotesEsa" panose="02000506030000020004" pitchFamily="2" charset="0"/>
              </a:rPr>
              <a:t>4:</a:t>
            </a:r>
            <a:r>
              <a:rPr lang="en-GB" sz="1200" dirty="0">
                <a:solidFill>
                  <a:schemeClr val="bg1"/>
                </a:solidFill>
                <a:latin typeface="NotesEsa" panose="02000506030000020004" pitchFamily="2" charset="0"/>
              </a:rPr>
              <a:t> OHB Systems AG</a:t>
            </a:r>
          </a:p>
        </p:txBody>
      </p:sp>
      <p:pic>
        <p:nvPicPr>
          <p:cNvPr id="14" name="Picture 13" descr="A black and white logo&#10;&#10;AI-generated content may be incorrect.">
            <a:extLst>
              <a:ext uri="{FF2B5EF4-FFF2-40B4-BE49-F238E27FC236}">
                <a16:creationId xmlns:a16="http://schemas.microsoft.com/office/drawing/2014/main" id="{C4477CEB-7209-1F3B-EC4A-E22803B903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925" y="2059137"/>
            <a:ext cx="1396245" cy="3988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3067-6352-7EB4-642A-C6BA9957A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901"/>
            <a:ext cx="10108800" cy="830997"/>
          </a:xfrm>
        </p:spPr>
        <p:txBody>
          <a:bodyPr/>
          <a:lstStyle/>
          <a:p>
            <a:r>
              <a:rPr lang="en-GB" sz="2000" dirty="0">
                <a:latin typeface="NotesEsa" panose="02000506030000020004" pitchFamily="2" charset="0"/>
              </a:rPr>
              <a:t>ADHA unit configuration example 1)</a:t>
            </a:r>
            <a:br>
              <a:rPr lang="en-GB" sz="2800" dirty="0">
                <a:latin typeface="NotesEsa" panose="02000506030000020004" pitchFamily="2" charset="0"/>
              </a:rPr>
            </a:br>
            <a:r>
              <a:rPr lang="en-GB" sz="2800" dirty="0">
                <a:latin typeface="NotesEsa" panose="02000506030000020004" pitchFamily="2" charset="0"/>
              </a:rPr>
              <a:t>12-slot 6U-ADHA Central Data Handling Unit (CDHU)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15EC-7991-E9B3-5AB1-0F594118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5255077" cy="5328000"/>
          </a:xfrm>
        </p:spPr>
        <p:txBody>
          <a:bodyPr/>
          <a:lstStyle/>
          <a:p>
            <a:r>
              <a:rPr lang="en-GB" sz="1400" dirty="0">
                <a:latin typeface="NotesEsa" panose="02000506030000020004" pitchFamily="2" charset="0"/>
              </a:rPr>
              <a:t>The following CDHU (Central Data Handling Unit) integrates both platform and payload data handling in a single unit: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NotesEsa" panose="02000506030000020004" pitchFamily="2" charset="0"/>
              </a:rPr>
              <a:t>Full platform OBC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NotesEsa" panose="02000506030000020004" pitchFamily="2" charset="0"/>
              </a:rPr>
              <a:t>GNSS Receiver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NotesEsa" panose="02000506030000020004" pitchFamily="2" charset="0"/>
              </a:rPr>
              <a:t>I/O Modules for AOCS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NotesEsa" panose="02000506030000020004" pitchFamily="2" charset="0"/>
              </a:rPr>
              <a:t>Full payload Mass-Memory </a:t>
            </a:r>
          </a:p>
          <a:p>
            <a:endParaRPr lang="en-GB" sz="1400" dirty="0">
              <a:latin typeface="NotesEsa" panose="02000506030000020004" pitchFamily="2" charset="0"/>
            </a:endParaRPr>
          </a:p>
          <a:p>
            <a:r>
              <a:rPr lang="en-GB" sz="1400" dirty="0">
                <a:latin typeface="NotesEsa" panose="02000506030000020004" pitchFamily="2" charset="0"/>
              </a:rPr>
              <a:t>Note: excepts additional external (u)RTU for propulsion sub-system, and thermistor acquisition – if necessary. </a:t>
            </a:r>
          </a:p>
          <a:p>
            <a:endParaRPr lang="en-GB" sz="1400" dirty="0">
              <a:latin typeface="NotesEsa" panose="02000506030000020004" pitchFamily="2" charset="0"/>
            </a:endParaRPr>
          </a:p>
          <a:p>
            <a:r>
              <a:rPr lang="en-GB" sz="1400" dirty="0">
                <a:latin typeface="NotesEsa" panose="02000506030000020004" pitchFamily="2" charset="0"/>
              </a:rPr>
              <a:t>Options: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NotesEsa" panose="02000506030000020004" pitchFamily="2" charset="0"/>
              </a:rPr>
              <a:t>AOCS I/O can be replaced with e.g. additional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NotesEsa" panose="02000506030000020004" pitchFamily="2" charset="0"/>
              </a:rPr>
              <a:t>…or removed for a smaller 10-slot unit.</a:t>
            </a:r>
          </a:p>
          <a:p>
            <a:endParaRPr lang="en-GB" sz="1400" dirty="0">
              <a:latin typeface="NotesEsa" panose="02000506030000020004" pitchFamily="2" charset="0"/>
            </a:endParaRPr>
          </a:p>
          <a:p>
            <a:r>
              <a:rPr lang="en-GB" sz="1400" dirty="0">
                <a:latin typeface="NotesEsa" panose="02000506030000020004" pitchFamily="2" charset="0"/>
              </a:rPr>
              <a:t>Possible optimisation: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NotesEsa" panose="02000506030000020004" pitchFamily="2" charset="0"/>
              </a:rPr>
              <a:t>N+R </a:t>
            </a:r>
            <a:r>
              <a:rPr lang="en-GB" sz="1400" dirty="0" err="1">
                <a:latin typeface="NotesEsa" panose="02000506030000020004" pitchFamily="2" charset="0"/>
              </a:rPr>
              <a:t>GNSSRxM</a:t>
            </a:r>
            <a:r>
              <a:rPr lang="en-GB" sz="1400" dirty="0">
                <a:latin typeface="NotesEsa" panose="02000506030000020004" pitchFamily="2" charset="0"/>
              </a:rPr>
              <a:t> in a single slot (#1) with 2x FCGs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NotesEsa" panose="02000506030000020004" pitchFamily="2" charset="0"/>
              </a:rPr>
              <a:t>…would allow a possibility to add a transponder (also 2xFCGs) in the open slot (#2)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51D5FB-7333-C3CB-BE20-3DA92FCE04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826"/>
          <a:stretch>
            <a:fillRect/>
          </a:stretch>
        </p:blipFill>
        <p:spPr>
          <a:xfrm>
            <a:off x="6465289" y="1482906"/>
            <a:ext cx="4907404" cy="13384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2E1E1E-BFAA-30F7-21E2-492C13933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639" y="3362611"/>
            <a:ext cx="6804239" cy="213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1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D3BC3-2444-6620-3DB0-0FCF15911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A6940-BB49-4F9B-4987-5AC974CF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901"/>
            <a:ext cx="10108800" cy="830997"/>
          </a:xfrm>
        </p:spPr>
        <p:txBody>
          <a:bodyPr/>
          <a:lstStyle/>
          <a:p>
            <a:r>
              <a:rPr lang="en-GB" sz="2000" dirty="0">
                <a:latin typeface="NotesEsa" panose="02000506030000020004" pitchFamily="2" charset="0"/>
              </a:rPr>
              <a:t>ADHA unit configuration example 2)</a:t>
            </a:r>
            <a:br>
              <a:rPr lang="en-GB" sz="2800" dirty="0">
                <a:latin typeface="NotesEsa" panose="02000506030000020004" pitchFamily="2" charset="0"/>
              </a:rPr>
            </a:br>
            <a:r>
              <a:rPr lang="en-GB" sz="2800" dirty="0">
                <a:latin typeface="NotesEsa" panose="02000506030000020004" pitchFamily="2" charset="0"/>
              </a:rPr>
              <a:t>Complete platform DHS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86F1A-B46B-9AE3-E9EC-539B320F7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5255077" cy="5328000"/>
          </a:xfrm>
        </p:spPr>
        <p:txBody>
          <a:bodyPr/>
          <a:lstStyle/>
          <a:p>
            <a:r>
              <a:rPr lang="en-GB" sz="1600" dirty="0">
                <a:latin typeface="NotesEsa" panose="02000506030000020004" pitchFamily="2" charset="0"/>
              </a:rPr>
              <a:t>Targets a fully integrated platform functions is a single unit – suited for more integrated spacecraft configurations, that do not need to place RTU functions close to AOCS and propulsion sub-systems for harness management.</a:t>
            </a:r>
          </a:p>
          <a:p>
            <a:endParaRPr lang="en-GB" sz="1600" dirty="0">
              <a:latin typeface="NotesEsa" panose="02000506030000020004" pitchFamily="2" charset="0"/>
            </a:endParaRPr>
          </a:p>
          <a:p>
            <a:r>
              <a:rPr lang="en-GB" sz="1600" dirty="0">
                <a:latin typeface="NotesEsa" panose="02000506030000020004" pitchFamily="2" charset="0"/>
              </a:rPr>
              <a:t>Note: expects payload data to be handled by external unit (e.g. PDHU)</a:t>
            </a:r>
          </a:p>
          <a:p>
            <a:endParaRPr lang="en-GB" sz="1600" dirty="0">
              <a:latin typeface="NotesEsa" panose="02000506030000020004" pitchFamily="2" charset="0"/>
            </a:endParaRPr>
          </a:p>
          <a:p>
            <a:r>
              <a:rPr lang="en-GB" sz="1600" dirty="0">
                <a:latin typeface="NotesEsa" panose="02000506030000020004" pitchFamily="2" charset="0"/>
              </a:rPr>
              <a:t>Integrates: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NotesEsa" panose="02000506030000020004" pitchFamily="2" charset="0"/>
              </a:rPr>
              <a:t>OBC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NotesEsa" panose="02000506030000020004" pitchFamily="2" charset="0"/>
              </a:rPr>
              <a:t>TT&amp;C Transponder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NotesEsa" panose="02000506030000020004" pitchFamily="2" charset="0"/>
              </a:rPr>
              <a:t>GNSS Receiver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NotesEsa" panose="02000506030000020004" pitchFamily="2" charset="0"/>
              </a:rPr>
              <a:t>RTU functionality – generic I/O, AOCS I/O and propulsion sub-system I/O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NotesEsa" panose="02000506030000020004" pitchFamily="2" charset="0"/>
            </a:endParaRPr>
          </a:p>
          <a:p>
            <a:r>
              <a:rPr lang="en-GB" sz="1600" dirty="0">
                <a:latin typeface="NotesEsa" panose="02000506030000020004" pitchFamily="2" charset="0"/>
              </a:rPr>
              <a:t>Utilises 2xFCGs in slots #1-#2 for TT&amp;C transponder and GNSS Receiver.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308E42-E677-D113-EAA7-BDBA9D3B7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706" y="1363785"/>
            <a:ext cx="4124209" cy="14461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EAABAF-5D00-9D3E-759D-A16E01E0A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097" y="3103661"/>
            <a:ext cx="6694513" cy="204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29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3F248-6E55-0B7B-7367-BBDFAD2D3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A84AF-0CE7-03B6-4107-DEAC2C5E8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901"/>
            <a:ext cx="10108800" cy="830997"/>
          </a:xfrm>
        </p:spPr>
        <p:txBody>
          <a:bodyPr/>
          <a:lstStyle/>
          <a:p>
            <a:r>
              <a:rPr lang="en-GB" sz="2000" dirty="0">
                <a:latin typeface="NotesEsa" panose="02000506030000020004" pitchFamily="2" charset="0"/>
              </a:rPr>
              <a:t>ADHA unit configuration example 3)</a:t>
            </a:r>
            <a:br>
              <a:rPr lang="en-GB" sz="2800" dirty="0">
                <a:latin typeface="NotesEsa" panose="02000506030000020004" pitchFamily="2" charset="0"/>
              </a:rPr>
            </a:br>
            <a:r>
              <a:rPr lang="en-GB" sz="2800" dirty="0">
                <a:latin typeface="NotesEsa" panose="02000506030000020004" pitchFamily="2" charset="0"/>
              </a:rPr>
              <a:t>Stand-alone Payload Data Handling Unit (PDHU)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D77C8-909C-D8DD-B1CC-5266734F2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1" y="882196"/>
            <a:ext cx="4965907" cy="5417004"/>
          </a:xfrm>
        </p:spPr>
        <p:txBody>
          <a:bodyPr/>
          <a:lstStyle/>
          <a:p>
            <a:r>
              <a:rPr lang="en-GB" sz="1600" dirty="0">
                <a:latin typeface="NotesEsa" panose="02000506030000020004" pitchFamily="2" charset="0"/>
              </a:rPr>
              <a:t>This example PDHU (Payload Data Handling Unit) targets the complete management of payload data</a:t>
            </a:r>
          </a:p>
          <a:p>
            <a:endParaRPr lang="en-GB" sz="1600" dirty="0">
              <a:latin typeface="NotesEsa" panose="02000506030000020004" pitchFamily="2" charset="0"/>
            </a:endParaRPr>
          </a:p>
          <a:p>
            <a:r>
              <a:rPr lang="en-GB" sz="1600" dirty="0">
                <a:latin typeface="NotesEsa" panose="02000506030000020004" pitchFamily="2" charset="0"/>
              </a:rPr>
              <a:t>Integrates: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NotesEsa" panose="02000506030000020004" pitchFamily="2" charset="0"/>
              </a:rPr>
              <a:t>MM master controller and memory slices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NotesEsa" panose="02000506030000020004" pitchFamily="2" charset="0"/>
              </a:rPr>
              <a:t>Data processing module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NotesEsa" panose="02000506030000020004" pitchFamily="2" charset="0"/>
              </a:rPr>
              <a:t>Payload transmitter radio</a:t>
            </a:r>
          </a:p>
          <a:p>
            <a:endParaRPr lang="en-GB" sz="1600" dirty="0">
              <a:latin typeface="NotesEsa" panose="02000506030000020004" pitchFamily="2" charset="0"/>
            </a:endParaRPr>
          </a:p>
          <a:p>
            <a:r>
              <a:rPr lang="en-GB" sz="1600" dirty="0">
                <a:latin typeface="NotesEsa" panose="02000506030000020004" pitchFamily="2" charset="0"/>
              </a:rPr>
              <a:t>The number of MEM slices and/or DPMs can be adapted for the specific mission need. </a:t>
            </a:r>
          </a:p>
          <a:p>
            <a:br>
              <a:rPr lang="en-GB" sz="1600" dirty="0">
                <a:latin typeface="NotesEsa" panose="02000506030000020004" pitchFamily="2" charset="0"/>
              </a:rPr>
            </a:br>
            <a:r>
              <a:rPr lang="en-GB" sz="1600" dirty="0">
                <a:latin typeface="NotesEsa" panose="02000506030000020004" pitchFamily="2" charset="0"/>
              </a:rPr>
              <a:t>Redundancy concept can also be adapted for the reliability: both N and R master-modules, have access to all (six) MEM slices – in principle all can be activated at the same time.</a:t>
            </a:r>
          </a:p>
          <a:p>
            <a:r>
              <a:rPr lang="en-GB" sz="1600" dirty="0">
                <a:latin typeface="NotesEsa" panose="02000506030000020004" pitchFamily="2" charset="0"/>
              </a:rPr>
              <a:t>Possible optimisation: data processing can be provided by the MM master module.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1198CC-464C-9A23-64AC-6433B9E09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908" y="1467190"/>
            <a:ext cx="5485002" cy="1322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904978-82F9-26E2-0AD8-EEBF5BDC4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400" y="3078022"/>
            <a:ext cx="6927428" cy="218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65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CE36B-54FE-310A-58E3-2E963E1EA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E5CBB-691E-6CC8-96E2-5FC4627CE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52679"/>
            <a:ext cx="10108800" cy="769441"/>
          </a:xfrm>
        </p:spPr>
        <p:txBody>
          <a:bodyPr/>
          <a:lstStyle/>
          <a:p>
            <a:r>
              <a:rPr lang="en-GB" sz="2000" dirty="0">
                <a:latin typeface="NotesEsa" panose="02000506030000020004" pitchFamily="2" charset="0"/>
              </a:rPr>
              <a:t>ADHA unit configuration examples 4) and 5)</a:t>
            </a:r>
            <a:br>
              <a:rPr lang="en-GB" sz="2800" dirty="0">
                <a:latin typeface="NotesEsa" panose="02000506030000020004" pitchFamily="2" charset="0"/>
              </a:rPr>
            </a:br>
            <a:r>
              <a:rPr lang="en-GB" sz="2400" dirty="0">
                <a:latin typeface="NotesEsa" panose="02000506030000020004" pitchFamily="2" charset="0"/>
              </a:rPr>
              <a:t>Instrument Controller Unit (ICU) – and dedicated high-performance DPU</a:t>
            </a:r>
            <a:endParaRPr lang="en-GB" sz="2800" dirty="0">
              <a:latin typeface="NotesEsa" panose="0200050603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43D9E-2119-398C-2F53-9D6F89F34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1" y="929091"/>
            <a:ext cx="5317600" cy="1980984"/>
          </a:xfrm>
        </p:spPr>
        <p:txBody>
          <a:bodyPr/>
          <a:lstStyle/>
          <a:p>
            <a:r>
              <a:rPr lang="en-GB" dirty="0">
                <a:latin typeface="NotesEsa" panose="02000506030000020004" pitchFamily="2" charset="0"/>
              </a:rPr>
              <a:t>Instrument Controller Unit (ICU) 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NotesEsa" panose="02000506030000020004" pitchFamily="2" charset="0"/>
              </a:rPr>
              <a:t>ICU control, generic and specific I/O functions (motor control, heaters, thermistors etc), power distribution for external payload units, and payload data processing.</a:t>
            </a:r>
          </a:p>
          <a:p>
            <a:endParaRPr lang="en-GB" dirty="0">
              <a:latin typeface="NotesEsa" panose="02000506030000020004" pitchFamily="2" charset="0"/>
            </a:endParaRPr>
          </a:p>
          <a:p>
            <a:endParaRPr lang="en-GB" dirty="0">
              <a:latin typeface="NotesEsa" panose="0200050603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B012CF-1E36-8575-95F7-F278EA7EC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09" y="3049937"/>
            <a:ext cx="4094074" cy="116441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29B1169-B090-154D-0D04-7A7C8BF81C46}"/>
              </a:ext>
            </a:extLst>
          </p:cNvPr>
          <p:cNvSpPr txBox="1">
            <a:spLocks/>
          </p:cNvSpPr>
          <p:nvPr/>
        </p:nvSpPr>
        <p:spPr bwMode="auto">
          <a:xfrm>
            <a:off x="6308502" y="929091"/>
            <a:ext cx="5317600" cy="235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8132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35777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93421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51066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35661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6pPr>
            <a:lvl7pPr marL="379763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7pPr>
            <a:lvl8pPr marL="423864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8pPr>
            <a:lvl9pPr marL="467966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kern="0" dirty="0">
                <a:latin typeface="NotesEsa" panose="02000506030000020004" pitchFamily="2" charset="0"/>
              </a:rPr>
              <a:t>Data Processing Unit (DPU)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kern="0" dirty="0">
                <a:latin typeface="NotesEsa" panose="02000506030000020004" pitchFamily="2" charset="0"/>
              </a:rPr>
              <a:t>For a very high-throughput payload (e.g. multi-sensor or SAR radar) </a:t>
            </a:r>
          </a:p>
          <a:p>
            <a:endParaRPr lang="en-GB" kern="0" dirty="0">
              <a:latin typeface="NotesEsa" panose="02000506030000020004" pitchFamily="2" charset="0"/>
            </a:endParaRPr>
          </a:p>
          <a:p>
            <a:r>
              <a:rPr lang="en-GB" kern="0" dirty="0">
                <a:latin typeface="NotesEsa" panose="02000506030000020004" pitchFamily="2" charset="0"/>
              </a:rPr>
              <a:t>Integrates multiple DPMs (data processing modules) – scalable between 1-10 per unit (here shown with 8x).</a:t>
            </a:r>
          </a:p>
          <a:p>
            <a:endParaRPr lang="en-GB" kern="0" dirty="0">
              <a:latin typeface="NotesEsa" panose="02000506030000020004" pitchFamily="2" charset="0"/>
            </a:endParaRPr>
          </a:p>
          <a:p>
            <a:endParaRPr lang="en-GB" kern="0" dirty="0">
              <a:latin typeface="NotesEsa" panose="02000506030000020004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C0A53E-0BE5-D88D-D1BD-284AB4E89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414" y="3185320"/>
            <a:ext cx="3907183" cy="8936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186038-3C39-7B8E-0317-9C98C51AB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13" y="4313632"/>
            <a:ext cx="5381488" cy="19809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E37704-2F79-5CF9-2B8D-FF5E5F8D8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633" y="4313632"/>
            <a:ext cx="5621337" cy="200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92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3F248-6E55-0B7B-7367-BBDFAD2D3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A84AF-0CE7-03B6-4107-DEAC2C5E8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901"/>
            <a:ext cx="10108800" cy="830997"/>
          </a:xfrm>
        </p:spPr>
        <p:txBody>
          <a:bodyPr/>
          <a:lstStyle/>
          <a:p>
            <a:r>
              <a:rPr lang="en-GB" sz="2000" dirty="0">
                <a:latin typeface="NotesEsa" panose="02000506030000020004" pitchFamily="2" charset="0"/>
              </a:rPr>
              <a:t>ADHA unit configuration example 6)</a:t>
            </a:r>
            <a:br>
              <a:rPr lang="en-GB" sz="2800" dirty="0">
                <a:latin typeface="NotesEsa" panose="02000506030000020004" pitchFamily="2" charset="0"/>
              </a:rPr>
            </a:br>
            <a:r>
              <a:rPr lang="en-GB" sz="2800" dirty="0">
                <a:latin typeface="NotesEsa" panose="02000506030000020004" pitchFamily="2" charset="0"/>
              </a:rPr>
              <a:t>3U-ADHA integrated instrument electronics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D77C8-909C-D8DD-B1CC-5266734F2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5893069" cy="2650358"/>
          </a:xfrm>
        </p:spPr>
        <p:txBody>
          <a:bodyPr/>
          <a:lstStyle/>
          <a:p>
            <a:r>
              <a:rPr lang="en-GB" dirty="0">
                <a:latin typeface="NotesEsa" panose="02000506030000020004" pitchFamily="2" charset="0"/>
              </a:rPr>
              <a:t>A unit targeting a full instrument electronics for a less complex instrument.</a:t>
            </a:r>
          </a:p>
          <a:p>
            <a:endParaRPr lang="en-GB" dirty="0">
              <a:latin typeface="NotesEsa" panose="02000506030000020004" pitchFamily="2" charset="0"/>
            </a:endParaRPr>
          </a:p>
          <a:p>
            <a:r>
              <a:rPr lang="en-GB" dirty="0">
                <a:latin typeface="NotesEsa" panose="02000506030000020004" pitchFamily="2" charset="0"/>
              </a:rPr>
              <a:t>Integrates: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NotesEsa" panose="02000506030000020004" pitchFamily="2" charset="0"/>
              </a:rPr>
              <a:t>ICU/DPU module for IASW, control and simpler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NotesEsa" panose="02000506030000020004" pitchFamily="2" charset="0"/>
              </a:rPr>
              <a:t>Generic I/O for instrument discrete functions (e.g. payload mechanism)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NotesEsa" panose="02000506030000020004" pitchFamily="2" charset="0"/>
              </a:rPr>
              <a:t>Specific (non-redundant) sensor I/O</a:t>
            </a:r>
            <a:br>
              <a:rPr lang="en-GB" dirty="0">
                <a:latin typeface="NotesEsa" panose="02000506030000020004" pitchFamily="2" charset="0"/>
              </a:rPr>
            </a:br>
            <a:endParaRPr lang="en-GB" dirty="0">
              <a:latin typeface="NotesEsa" panose="02000506030000020004" pitchFamily="2" charset="0"/>
            </a:endParaRPr>
          </a:p>
          <a:p>
            <a:r>
              <a:rPr lang="en-GB" dirty="0">
                <a:latin typeface="NotesEsa" panose="02000506030000020004" pitchFamily="2" charset="0"/>
              </a:rPr>
              <a:t>Targets primarily science instruments</a:t>
            </a:r>
          </a:p>
          <a:p>
            <a:r>
              <a:rPr lang="en-GB" dirty="0">
                <a:latin typeface="NotesEsa" panose="02000506030000020004" pitchFamily="2" charset="0"/>
              </a:rPr>
              <a:t>developed by research institutes </a:t>
            </a:r>
          </a:p>
          <a:p>
            <a:r>
              <a:rPr lang="en-GB" dirty="0">
                <a:latin typeface="NotesEsa" panose="02000506030000020004" pitchFamily="2" charset="0"/>
              </a:rPr>
              <a:t>for ESA Science missions, as CFIs.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NotesEsa" panose="02000506030000020004" pitchFamily="2" charset="0"/>
              </a:rPr>
              <a:t>Note: similar concept for a reference</a:t>
            </a:r>
            <a:br>
              <a:rPr lang="en-GB" dirty="0">
                <a:latin typeface="NotesEsa" panose="02000506030000020004" pitchFamily="2" charset="0"/>
              </a:rPr>
            </a:br>
            <a:r>
              <a:rPr lang="en-GB" dirty="0">
                <a:latin typeface="NotesEsa" panose="02000506030000020004" pitchFamily="2" charset="0"/>
              </a:rPr>
              <a:t>payload DPU reference design</a:t>
            </a:r>
            <a:br>
              <a:rPr lang="en-GB" dirty="0">
                <a:latin typeface="NotesEsa" panose="02000506030000020004" pitchFamily="2" charset="0"/>
              </a:rPr>
            </a:br>
            <a:r>
              <a:rPr lang="en-GB" dirty="0">
                <a:latin typeface="NotesEsa" panose="02000506030000020004" pitchFamily="2" charset="0"/>
              </a:rPr>
              <a:t>was e.g. used on the ESA JUICE mission.</a:t>
            </a:r>
          </a:p>
          <a:p>
            <a:endParaRPr lang="en-GB" dirty="0">
              <a:latin typeface="NotesEsa" panose="0200050603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731C91-FCDF-5067-48AA-BCA0831DA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636" y="1577978"/>
            <a:ext cx="4195004" cy="8814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D5E091-6DC9-D9BE-20DB-56E9BA130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108" y="4052277"/>
            <a:ext cx="1804325" cy="17779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A0CBB1-73B9-9598-0627-FF881ECCCB6C}"/>
              </a:ext>
            </a:extLst>
          </p:cNvPr>
          <p:cNvSpPr txBox="1"/>
          <p:nvPr/>
        </p:nvSpPr>
        <p:spPr>
          <a:xfrm>
            <a:off x="4435255" y="5894673"/>
            <a:ext cx="2802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2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JUICE payload DPU reference design</a:t>
            </a:r>
            <a:br>
              <a:rPr lang="en-GB" sz="12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Image source: Frontgrade Gaisler AB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80C3B9-3A8B-1C66-498E-94D840331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231" y="2886338"/>
            <a:ext cx="3885149" cy="243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16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9E002364-01ED-534E-1DF8-6077F60C2F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C0959-49CA-D8E1-A179-F7980A2AD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699" y="2767280"/>
            <a:ext cx="11865600" cy="1323439"/>
          </a:xfrm>
        </p:spPr>
        <p:txBody>
          <a:bodyPr/>
          <a:lstStyle/>
          <a:p>
            <a:r>
              <a:rPr lang="en-GB" dirty="0">
                <a:latin typeface="NotesEsa" panose="02000506030000020004" pitchFamily="2" charset="0"/>
              </a:rPr>
              <a:t>3. End-to-end data-handling / avionics architectures</a:t>
            </a:r>
            <a:br>
              <a:rPr lang="en-GB" dirty="0">
                <a:latin typeface="NotesEsa" panose="02000506030000020004" pitchFamily="2" charset="0"/>
              </a:rPr>
            </a:br>
            <a:r>
              <a:rPr lang="en-GB" dirty="0">
                <a:latin typeface="NotesEsa" panose="02000506030000020004" pitchFamily="2" charset="0"/>
              </a:rPr>
              <a:t>based on ADHA units and modules </a:t>
            </a:r>
          </a:p>
        </p:txBody>
      </p:sp>
    </p:spTree>
    <p:extLst>
      <p:ext uri="{BB962C8B-B14F-4D97-AF65-F5344CB8AC3E}">
        <p14:creationId xmlns:p14="http://schemas.microsoft.com/office/powerpoint/2010/main" val="3253485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610ED-1AA7-9894-2BD2-962C8A24D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1902"/>
            <a:ext cx="10108800" cy="830997"/>
          </a:xfrm>
        </p:spPr>
        <p:txBody>
          <a:bodyPr/>
          <a:lstStyle/>
          <a:p>
            <a:r>
              <a:rPr lang="en-GB" sz="2400" dirty="0">
                <a:latin typeface="NotesEsa" panose="02000506030000020004" pitchFamily="2" charset="0"/>
              </a:rPr>
              <a:t>End-to-end data-handling / avionics architectures</a:t>
            </a:r>
            <a:br>
              <a:rPr lang="en-GB" sz="2400" dirty="0">
                <a:latin typeface="NotesEsa" panose="02000506030000020004" pitchFamily="2" charset="0"/>
              </a:rPr>
            </a:br>
            <a:r>
              <a:rPr lang="en-GB" sz="2400" dirty="0">
                <a:latin typeface="NotesEsa" panose="02000506030000020004" pitchFamily="2" charset="0"/>
              </a:rPr>
              <a:t>based on ADHA units and 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F6D40-874C-E815-4121-9139D6852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8113163" cy="5328000"/>
          </a:xfrm>
        </p:spPr>
        <p:txBody>
          <a:bodyPr/>
          <a:lstStyle/>
          <a:p>
            <a:r>
              <a:rPr lang="en-GB" sz="2000" dirty="0">
                <a:latin typeface="NotesEsa" panose="02000506030000020004" pitchFamily="2" charset="0"/>
              </a:rPr>
              <a:t>In the following slides, we now present some example end-to-end data handling / avionics architectures based on the ADHA units and modules presented in the previous sections. </a:t>
            </a:r>
          </a:p>
          <a:p>
            <a:br>
              <a:rPr lang="en-GB" sz="2000" dirty="0">
                <a:latin typeface="NotesEsa" panose="02000506030000020004" pitchFamily="2" charset="0"/>
              </a:rPr>
            </a:br>
            <a:endParaRPr lang="en-GB" sz="2000" dirty="0">
              <a:latin typeface="NotesEsa" panose="02000506030000020004" pitchFamily="2" charset="0"/>
            </a:endParaRPr>
          </a:p>
          <a:p>
            <a:r>
              <a:rPr lang="en-GB" sz="2000" dirty="0">
                <a:latin typeface="NotesEsa" panose="02000506030000020004" pitchFamily="2" charset="0"/>
              </a:rPr>
              <a:t>Examples: </a:t>
            </a:r>
          </a:p>
          <a:p>
            <a:pPr marL="457200" indent="-457200">
              <a:buAutoNum type="arabicParenR"/>
            </a:pPr>
            <a:r>
              <a:rPr lang="en-GB" sz="2000" dirty="0">
                <a:latin typeface="NotesEsa" panose="02000506030000020004" pitchFamily="2" charset="0"/>
              </a:rPr>
              <a:t>Institutional EO mission </a:t>
            </a:r>
          </a:p>
          <a:p>
            <a:pPr marL="457200" indent="-457200">
              <a:buAutoNum type="arabicParenR"/>
            </a:pPr>
            <a:r>
              <a:rPr lang="en-GB" sz="2000" dirty="0">
                <a:latin typeface="NotesEsa" panose="02000506030000020004" pitchFamily="2" charset="0"/>
              </a:rPr>
              <a:t>Mission with very high-rate remote-sensing payload</a:t>
            </a:r>
          </a:p>
          <a:p>
            <a:pPr marL="457200" indent="-457200">
              <a:buAutoNum type="arabicParenR"/>
            </a:pPr>
            <a:r>
              <a:rPr lang="en-GB" sz="2000" dirty="0">
                <a:latin typeface="NotesEsa" panose="02000506030000020004" pitchFamily="2" charset="0"/>
              </a:rPr>
              <a:t>Multi-instrument science mission </a:t>
            </a:r>
          </a:p>
          <a:p>
            <a:pPr marL="457200" indent="-457200">
              <a:buAutoNum type="arabicParenR"/>
            </a:pPr>
            <a:r>
              <a:rPr lang="en-GB" sz="2000" dirty="0">
                <a:latin typeface="NotesEsa" panose="02000506030000020004" pitchFamily="2" charset="0"/>
              </a:rPr>
              <a:t>Large-scale space telescope</a:t>
            </a:r>
          </a:p>
        </p:txBody>
      </p:sp>
      <p:pic>
        <p:nvPicPr>
          <p:cNvPr id="5" name="Picture 4" descr="Satellite in space above earth&#10;&#10;AI-generated content may be incorrect.">
            <a:extLst>
              <a:ext uri="{FF2B5EF4-FFF2-40B4-BE49-F238E27FC236}">
                <a16:creationId xmlns:a16="http://schemas.microsoft.com/office/drawing/2014/main" id="{A6875EA1-D0A6-4622-687B-77412A6FF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624" y="994117"/>
            <a:ext cx="2847975" cy="1600200"/>
          </a:xfrm>
          <a:prstGeom prst="rect">
            <a:avLst/>
          </a:prstGeom>
        </p:spPr>
      </p:pic>
      <p:pic>
        <p:nvPicPr>
          <p:cNvPr id="7" name="Picture 6" descr="A satellite in space with earth in the background&#10;&#10;AI-generated content may be incorrect.">
            <a:extLst>
              <a:ext uri="{FF2B5EF4-FFF2-40B4-BE49-F238E27FC236}">
                <a16:creationId xmlns:a16="http://schemas.microsoft.com/office/drawing/2014/main" id="{7C5FA230-F025-A66B-A7C9-C1D4278D0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7" b="15308"/>
          <a:stretch>
            <a:fillRect/>
          </a:stretch>
        </p:blipFill>
        <p:spPr>
          <a:xfrm>
            <a:off x="9110624" y="2704516"/>
            <a:ext cx="2847976" cy="1676400"/>
          </a:xfrm>
          <a:prstGeom prst="rect">
            <a:avLst/>
          </a:prstGeom>
        </p:spPr>
      </p:pic>
      <p:pic>
        <p:nvPicPr>
          <p:cNvPr id="9" name="Picture 8" descr="A satellite in space&#10;&#10;AI-generated content may be incorrect.">
            <a:extLst>
              <a:ext uri="{FF2B5EF4-FFF2-40B4-BE49-F238E27FC236}">
                <a16:creationId xmlns:a16="http://schemas.microsoft.com/office/drawing/2014/main" id="{743594FC-BA1F-F96B-DD7E-7FC7C382A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625" y="4491115"/>
            <a:ext cx="2847974" cy="175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88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FCD1A0-CD17-7353-3C9A-30AAA9D11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-24265"/>
            <a:ext cx="10108800" cy="923330"/>
          </a:xfrm>
        </p:spPr>
        <p:txBody>
          <a:bodyPr/>
          <a:lstStyle/>
          <a:p>
            <a:r>
              <a:rPr lang="en-GB" sz="2400" dirty="0">
                <a:latin typeface="NotesEsa" panose="02000506030000020004" pitchFamily="2" charset="0"/>
              </a:rPr>
              <a:t>ADHA-based avionics / data-handling architectures 1)</a:t>
            </a:r>
            <a:br>
              <a:rPr lang="en-GB" dirty="0">
                <a:latin typeface="NotesEsa" panose="02000506030000020004" pitchFamily="2" charset="0"/>
              </a:rPr>
            </a:br>
            <a:r>
              <a:rPr lang="en-GB" dirty="0">
                <a:latin typeface="NotesEsa" panose="02000506030000020004" pitchFamily="2" charset="0"/>
              </a:rPr>
              <a:t>Institutional EO mission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AB0442-ADAA-2C73-11FF-466C1B200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4829138" cy="5328000"/>
          </a:xfrm>
        </p:spPr>
        <p:txBody>
          <a:bodyPr/>
          <a:lstStyle/>
          <a:p>
            <a:r>
              <a:rPr lang="en-GB" sz="1600" dirty="0">
                <a:latin typeface="NotesEsa" panose="02000506030000020004" pitchFamily="2" charset="0"/>
              </a:rPr>
              <a:t>Use-case description: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NotesEsa" panose="02000506030000020004" pitchFamily="2" charset="0"/>
              </a:rPr>
              <a:t>Institutional EO mission with complex instrument, with medium data throughput </a:t>
            </a:r>
          </a:p>
          <a:p>
            <a:endParaRPr lang="en-GB" sz="1600" dirty="0">
              <a:latin typeface="NotesEsa" panose="02000506030000020004" pitchFamily="2" charset="0"/>
            </a:endParaRPr>
          </a:p>
          <a:p>
            <a:r>
              <a:rPr lang="en-GB" sz="1600" dirty="0">
                <a:latin typeface="NotesEsa" panose="02000506030000020004" pitchFamily="2" charset="0"/>
              </a:rPr>
              <a:t>Platform: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NotesEsa" panose="02000506030000020004" pitchFamily="2" charset="0"/>
              </a:rPr>
              <a:t>ADHA CDHU – for platform and payload data 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NotesEsa" panose="02000506030000020004" pitchFamily="2" charset="0"/>
              </a:rPr>
              <a:t>APA PCDU – for power conditioning and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NotesEsa" panose="02000506030000020004" pitchFamily="2" charset="0"/>
              </a:rPr>
              <a:t>Additional RTU(s) for propulsion etc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NotesEsa" panose="02000506030000020004" pitchFamily="2" charset="0"/>
              </a:rPr>
              <a:t>External TTC transponder and payload transmitter</a:t>
            </a:r>
          </a:p>
          <a:p>
            <a:endParaRPr lang="en-GB" sz="1600" dirty="0">
              <a:latin typeface="NotesEsa" panose="02000506030000020004" pitchFamily="2" charset="0"/>
            </a:endParaRPr>
          </a:p>
          <a:p>
            <a:r>
              <a:rPr lang="en-GB" sz="1600" dirty="0">
                <a:latin typeface="NotesEsa" panose="02000506030000020004" pitchFamily="2" charset="0"/>
              </a:rPr>
              <a:t>Payload: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NotesEsa" panose="02000506030000020004" pitchFamily="2" charset="0"/>
              </a:rPr>
              <a:t>ADHA ICU – for instrument control, I/O and data processing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NotesEsa" panose="02000506030000020004" pitchFamily="2" charset="0"/>
              </a:rPr>
              <a:t>Additional FEEs, cryocooler, mechanism etc </a:t>
            </a:r>
          </a:p>
        </p:txBody>
      </p:sp>
      <p:pic>
        <p:nvPicPr>
          <p:cNvPr id="7" name="Picture 6" descr="A diagram of a computer&#10;&#10;AI-generated content may be incorrect.">
            <a:extLst>
              <a:ext uri="{FF2B5EF4-FFF2-40B4-BE49-F238E27FC236}">
                <a16:creationId xmlns:a16="http://schemas.microsoft.com/office/drawing/2014/main" id="{E9546596-5F43-CCAA-9638-A3960DAD72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69" y="961182"/>
            <a:ext cx="7185363" cy="538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9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22B85-EA23-0537-CE45-C99D21416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61B3AF-78BF-B1D4-8AA8-9AAD642CF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-24265"/>
            <a:ext cx="10108800" cy="923330"/>
          </a:xfrm>
        </p:spPr>
        <p:txBody>
          <a:bodyPr/>
          <a:lstStyle/>
          <a:p>
            <a:r>
              <a:rPr lang="en-GB" sz="2400" dirty="0">
                <a:latin typeface="NotesEsa" panose="02000506030000020004" pitchFamily="2" charset="0"/>
              </a:rPr>
              <a:t>ADHA-based avionics / data-handling architectures 2)</a:t>
            </a:r>
            <a:br>
              <a:rPr lang="en-GB" dirty="0">
                <a:latin typeface="NotesEsa" panose="02000506030000020004" pitchFamily="2" charset="0"/>
              </a:rPr>
            </a:br>
            <a:r>
              <a:rPr lang="en-GB" dirty="0">
                <a:latin typeface="NotesEsa" panose="02000506030000020004" pitchFamily="2" charset="0"/>
              </a:rPr>
              <a:t>Mission with very high-rate remote-sensing payload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D4C010-F1E4-5E6B-CDDF-45D4486B0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4829138" cy="5328000"/>
          </a:xfrm>
        </p:spPr>
        <p:txBody>
          <a:bodyPr/>
          <a:lstStyle/>
          <a:p>
            <a:r>
              <a:rPr lang="en-GB" sz="1600" dirty="0">
                <a:latin typeface="NotesEsa" panose="02000506030000020004" pitchFamily="2" charset="0"/>
              </a:rPr>
              <a:t>Use-case description: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NotesEsa" panose="02000506030000020004" pitchFamily="2" charset="0"/>
              </a:rPr>
              <a:t>A very high-rate remote-sensing payload (multi-sensor hyperspectral instrument, or SAR radar)</a:t>
            </a:r>
          </a:p>
          <a:p>
            <a:endParaRPr lang="en-GB" sz="1600" dirty="0">
              <a:latin typeface="NotesEsa" panose="02000506030000020004" pitchFamily="2" charset="0"/>
            </a:endParaRPr>
          </a:p>
          <a:p>
            <a:r>
              <a:rPr lang="en-GB" sz="1600" dirty="0">
                <a:latin typeface="NotesEsa" panose="02000506030000020004" pitchFamily="2" charset="0"/>
              </a:rPr>
              <a:t>Platform: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NotesEsa" panose="02000506030000020004" pitchFamily="2" charset="0"/>
              </a:rPr>
              <a:t>ADHA CDHU – for complete platform data handling (incl. GNSS, TTC, RTU)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NotesEsa" panose="02000506030000020004" pitchFamily="2" charset="0"/>
              </a:rPr>
              <a:t>ADHA PDHU – for complete payload data handling (incl. payload transmitter)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NotesEsa" panose="02000506030000020004" pitchFamily="2" charset="0"/>
              </a:rPr>
              <a:t>APA PCDU</a:t>
            </a:r>
          </a:p>
          <a:p>
            <a:endParaRPr lang="en-GB" sz="1600" dirty="0">
              <a:latin typeface="NotesEsa" panose="02000506030000020004" pitchFamily="2" charset="0"/>
            </a:endParaRPr>
          </a:p>
          <a:p>
            <a:r>
              <a:rPr lang="en-GB" sz="1600" dirty="0">
                <a:latin typeface="NotesEsa" panose="02000506030000020004" pitchFamily="2" charset="0"/>
              </a:rPr>
              <a:t>Payload: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NotesEsa" panose="02000506030000020004" pitchFamily="2" charset="0"/>
              </a:rPr>
              <a:t>ADHA ICU – for instrument control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NotesEsa" panose="02000506030000020004" pitchFamily="2" charset="0"/>
              </a:rPr>
              <a:t>ADHA DPU – for payload data processing and synchronisation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NotesEsa" panose="02000506030000020004" pitchFamily="2" charset="0"/>
              </a:rPr>
              <a:t>Additional front-end/sensor units, and mechanisms</a:t>
            </a:r>
          </a:p>
        </p:txBody>
      </p:sp>
      <p:pic>
        <p:nvPicPr>
          <p:cNvPr id="6" name="Picture 5" descr="A diagram of a computer&#10;&#10;AI-generated content may be incorrect.">
            <a:extLst>
              <a:ext uri="{FF2B5EF4-FFF2-40B4-BE49-F238E27FC236}">
                <a16:creationId xmlns:a16="http://schemas.microsoft.com/office/drawing/2014/main" id="{A51038B5-2E15-17EE-57E1-4D1B72F78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988" y="899064"/>
            <a:ext cx="7011712" cy="549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59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280B7-48F6-0881-C214-F729EF2FC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F74E1-2EF4-A647-A11C-CE574C500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-24265"/>
            <a:ext cx="10108800" cy="923330"/>
          </a:xfrm>
        </p:spPr>
        <p:txBody>
          <a:bodyPr/>
          <a:lstStyle/>
          <a:p>
            <a:r>
              <a:rPr lang="en-GB" sz="2400" dirty="0">
                <a:latin typeface="NotesEsa" panose="02000506030000020004" pitchFamily="2" charset="0"/>
              </a:rPr>
              <a:t>ADHA-based avionics / data-handling architectures 2)</a:t>
            </a:r>
            <a:br>
              <a:rPr lang="en-GB" dirty="0">
                <a:latin typeface="NotesEsa" panose="02000506030000020004" pitchFamily="2" charset="0"/>
              </a:rPr>
            </a:br>
            <a:r>
              <a:rPr lang="en-GB" dirty="0">
                <a:latin typeface="NotesEsa" panose="02000506030000020004" pitchFamily="2" charset="0"/>
              </a:rPr>
              <a:t>Multi-instrument science mission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1AE05B-38FE-AABB-A9FD-0DF021166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5"/>
            <a:ext cx="3387958" cy="5522561"/>
          </a:xfrm>
        </p:spPr>
        <p:txBody>
          <a:bodyPr/>
          <a:lstStyle/>
          <a:p>
            <a:r>
              <a:rPr lang="en-GB" sz="1600" dirty="0">
                <a:latin typeface="NotesEsa" panose="02000506030000020004" pitchFamily="2" charset="0"/>
              </a:rPr>
              <a:t>Use-case description: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NotesEsa" panose="02000506030000020004" pitchFamily="2" charset="0"/>
              </a:rPr>
              <a:t>Large-scale ESA deep-space science mission, with multiple CFI instruments from research institutes (e.g. JUICE, </a:t>
            </a:r>
            <a:r>
              <a:rPr lang="en-GB" sz="1600" dirty="0" err="1">
                <a:latin typeface="NotesEsa" panose="02000506030000020004" pitchFamily="2" charset="0"/>
              </a:rPr>
              <a:t>SolarOrbiter</a:t>
            </a:r>
            <a:r>
              <a:rPr lang="en-GB" sz="1600" dirty="0">
                <a:latin typeface="NotesEsa" panose="02000506030000020004" pitchFamily="2" charset="0"/>
              </a:rPr>
              <a:t>, </a:t>
            </a:r>
            <a:r>
              <a:rPr lang="en-GB" sz="1600" dirty="0" err="1">
                <a:latin typeface="NotesEsa" panose="02000506030000020004" pitchFamily="2" charset="0"/>
              </a:rPr>
              <a:t>BepiColombo</a:t>
            </a:r>
            <a:r>
              <a:rPr lang="en-GB" sz="1600" dirty="0">
                <a:latin typeface="NotesEsa" panose="02000506030000020004" pitchFamily="2" charset="0"/>
              </a:rPr>
              <a:t>, etc.)</a:t>
            </a:r>
          </a:p>
          <a:p>
            <a:endParaRPr lang="en-GB" sz="1600" dirty="0">
              <a:latin typeface="NotesEsa" panose="02000506030000020004" pitchFamily="2" charset="0"/>
            </a:endParaRPr>
          </a:p>
          <a:p>
            <a:r>
              <a:rPr lang="en-GB" sz="1600" dirty="0">
                <a:latin typeface="NotesEsa" panose="02000506030000020004" pitchFamily="2" charset="0"/>
              </a:rPr>
              <a:t>Platform: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NotesEsa" panose="02000506030000020004" pitchFamily="2" charset="0"/>
              </a:rPr>
              <a:t>ADHA CDHU for platform + payload data 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NotesEsa" panose="02000506030000020004" pitchFamily="2" charset="0"/>
              </a:rPr>
              <a:t>APA PCDU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NotesEsa" panose="02000506030000020004" pitchFamily="2" charset="0"/>
              </a:rPr>
              <a:t>Additional RTUs, TTC transponder, payload transmitter</a:t>
            </a:r>
          </a:p>
          <a:p>
            <a:endParaRPr lang="en-GB" sz="1600" dirty="0">
              <a:latin typeface="NotesEsa" panose="02000506030000020004" pitchFamily="2" charset="0"/>
            </a:endParaRPr>
          </a:p>
          <a:p>
            <a:r>
              <a:rPr lang="en-GB" sz="1600" dirty="0">
                <a:latin typeface="NotesEsa" panose="02000506030000020004" pitchFamily="2" charset="0"/>
              </a:rPr>
              <a:t>Payload: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NotesEsa" panose="02000506030000020004" pitchFamily="2" charset="0"/>
              </a:rPr>
              <a:t>8x 3U-ADHA based payloads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NotesEsa" panose="02000506030000020004" pitchFamily="2" charset="0"/>
              </a:rPr>
              <a:t>All based on reference design</a:t>
            </a:r>
          </a:p>
        </p:txBody>
      </p:sp>
      <p:pic>
        <p:nvPicPr>
          <p:cNvPr id="3" name="Picture 2" descr="A diagram of a computer&#10;&#10;AI-generated content may be incorrect.">
            <a:extLst>
              <a:ext uri="{FF2B5EF4-FFF2-40B4-BE49-F238E27FC236}">
                <a16:creationId xmlns:a16="http://schemas.microsoft.com/office/drawing/2014/main" id="{77105837-5E32-54DB-8EB4-D4F5784D0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32" y="950620"/>
            <a:ext cx="8391335" cy="545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13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4CF01-B4EC-4E00-E448-DF825CC77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NotesEsa" panose="02000506030000020004" pitchFamily="2" charset="0"/>
              </a:rPr>
              <a:t>Presentation Scope and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8AF57-42D8-8610-5EE4-EEC8B2F84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  <a:t>ADHA has already provided standardisation of some DHS functions (OBC, MM, etc). </a:t>
            </a:r>
          </a:p>
          <a:p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  <a:t>An expansion of DHS functions to be standardised under ADHA is currently planned.</a:t>
            </a:r>
          </a:p>
          <a:p>
            <a:endParaRPr lang="en-GB" dirty="0">
              <a:solidFill>
                <a:schemeClr val="accent6"/>
              </a:solidFill>
              <a:latin typeface="NotesEsa" panose="02000506030000020004" pitchFamily="2" charset="0"/>
            </a:endParaRPr>
          </a:p>
          <a:p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  <a:t>This paper presentation aims to provide possible examples of end-to-end data-handling / avionics architectures for representative mission profiles based on ADHA units, and module functions currently considered for standardisation under the ADHA-3 system study activity. </a:t>
            </a:r>
          </a:p>
          <a:p>
            <a:endParaRPr lang="en-GB" dirty="0">
              <a:solidFill>
                <a:schemeClr val="accent6"/>
              </a:solidFill>
              <a:latin typeface="NotesEsa" panose="02000506030000020004" pitchFamily="2" charset="0"/>
            </a:endParaRPr>
          </a:p>
          <a:p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  <a:t>More details are included in the provided technical paper. </a:t>
            </a:r>
          </a:p>
          <a:p>
            <a:endParaRPr lang="en-GB" dirty="0">
              <a:solidFill>
                <a:schemeClr val="accent6"/>
              </a:solidFill>
              <a:latin typeface="NotesEsa" panose="02000506030000020004" pitchFamily="2" charset="0"/>
            </a:endParaRPr>
          </a:p>
          <a:p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  <a:t>Presentation sections: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  <a:t>Standardised ADHA data-handling functions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  <a:t>Example unit architecture configurations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accent6"/>
                </a:solidFill>
                <a:latin typeface="NotesEsa" panose="02000506030000020004" pitchFamily="2" charset="0"/>
              </a:rPr>
              <a:t>End-to-end data-handling system / avionics architectures based on ADHA units</a:t>
            </a:r>
          </a:p>
        </p:txBody>
      </p:sp>
    </p:spTree>
    <p:extLst>
      <p:ext uri="{BB962C8B-B14F-4D97-AF65-F5344CB8AC3E}">
        <p14:creationId xmlns:p14="http://schemas.microsoft.com/office/powerpoint/2010/main" val="4099234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FCD1A0-CD17-7353-3C9A-30AAA9D11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-24265"/>
            <a:ext cx="10108800" cy="923330"/>
          </a:xfrm>
        </p:spPr>
        <p:txBody>
          <a:bodyPr/>
          <a:lstStyle/>
          <a:p>
            <a:r>
              <a:rPr lang="en-GB" sz="2400" dirty="0">
                <a:latin typeface="NotesEsa" panose="02000506030000020004" pitchFamily="2" charset="0"/>
              </a:rPr>
              <a:t>ADHA-based avionics / data-handling architectures 4)</a:t>
            </a:r>
            <a:br>
              <a:rPr lang="en-GB" dirty="0">
                <a:latin typeface="NotesEsa" panose="02000506030000020004" pitchFamily="2" charset="0"/>
              </a:rPr>
            </a:br>
            <a:r>
              <a:rPr lang="en-GB" dirty="0">
                <a:latin typeface="NotesEsa" panose="02000506030000020004" pitchFamily="2" charset="0"/>
              </a:rPr>
              <a:t>Large-scale deep-space telescope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AB0442-ADAA-2C73-11FF-466C1B200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4829138" cy="5631146"/>
          </a:xfrm>
        </p:spPr>
        <p:txBody>
          <a:bodyPr/>
          <a:lstStyle/>
          <a:p>
            <a:r>
              <a:rPr lang="en-GB" dirty="0">
                <a:latin typeface="NotesEsa" panose="02000506030000020004" pitchFamily="2" charset="0"/>
              </a:rPr>
              <a:t>Use-case description: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NotesEsa" panose="02000506030000020004" pitchFamily="2" charset="0"/>
              </a:rPr>
              <a:t>Large scale ESA deep-space telescope (e.g. Plato, Euclid, etc.) </a:t>
            </a:r>
          </a:p>
          <a:p>
            <a:endParaRPr lang="en-GB" dirty="0">
              <a:latin typeface="NotesEsa" panose="02000506030000020004" pitchFamily="2" charset="0"/>
            </a:endParaRPr>
          </a:p>
          <a:p>
            <a:r>
              <a:rPr lang="en-GB" dirty="0">
                <a:latin typeface="NotesEsa" panose="02000506030000020004" pitchFamily="2" charset="0"/>
              </a:rPr>
              <a:t>Platform: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NotesEsa" panose="02000506030000020004" pitchFamily="2" charset="0"/>
              </a:rPr>
              <a:t>ADHA CDHU – for platform and payload data 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NotesEsa" panose="02000506030000020004" pitchFamily="2" charset="0"/>
              </a:rPr>
              <a:t>ADHA RTU – for AOCS, propulsion, discrete I/O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NotesEsa" panose="02000506030000020004" pitchFamily="2" charset="0"/>
              </a:rPr>
              <a:t>APA PCDU</a:t>
            </a:r>
          </a:p>
          <a:p>
            <a:endParaRPr lang="en-GB" dirty="0">
              <a:latin typeface="NotesEsa" panose="02000506030000020004" pitchFamily="2" charset="0"/>
            </a:endParaRPr>
          </a:p>
          <a:p>
            <a:r>
              <a:rPr lang="en-GB" dirty="0">
                <a:latin typeface="NotesEsa" panose="02000506030000020004" pitchFamily="2" charset="0"/>
              </a:rPr>
              <a:t>Payload: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NotesEsa" panose="02000506030000020004" pitchFamily="2" charset="0"/>
              </a:rPr>
              <a:t>ADHA ICU – for instrument control and data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NotesEsa" panose="02000506030000020004" pitchFamily="2" charset="0"/>
              </a:rPr>
              <a:t>4x ADHA FEEs – for readout of multiple sensors per FEE, and data pre-processing</a:t>
            </a:r>
          </a:p>
        </p:txBody>
      </p:sp>
      <p:pic>
        <p:nvPicPr>
          <p:cNvPr id="3" name="Picture 2" descr="A diagram of a computer&#10;&#10;AI-generated content may be incorrect.">
            <a:extLst>
              <a:ext uri="{FF2B5EF4-FFF2-40B4-BE49-F238E27FC236}">
                <a16:creationId xmlns:a16="http://schemas.microsoft.com/office/drawing/2014/main" id="{1508C09D-FED4-5046-686C-8F2E9B517D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739" y="930884"/>
            <a:ext cx="6346870" cy="543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70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3C8BD-D1B3-8980-98AC-F8A30B91B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NotesEsa" panose="02000506030000020004" pitchFamily="2" charset="0"/>
              </a:rPr>
              <a:t>Summary and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67823-0C64-0901-03CC-8B566E110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0410886" cy="5626652"/>
          </a:xfrm>
        </p:spPr>
        <p:txBody>
          <a:bodyPr/>
          <a:lstStyle/>
          <a:p>
            <a:r>
              <a:rPr lang="en-GB" dirty="0">
                <a:solidFill>
                  <a:schemeClr val="accent6">
                    <a:lumMod val="90000"/>
                  </a:schemeClr>
                </a:solidFill>
                <a:latin typeface="NotesEsa" panose="02000506030000020004" pitchFamily="2" charset="0"/>
              </a:rPr>
              <a:t>We’ve shown the new planned DHS functions that are planned to be standardised as </a:t>
            </a:r>
            <a:br>
              <a:rPr lang="en-GB" dirty="0">
                <a:solidFill>
                  <a:schemeClr val="accent6">
                    <a:lumMod val="90000"/>
                  </a:schemeClr>
                </a:solidFill>
                <a:latin typeface="NotesEsa" panose="02000506030000020004" pitchFamily="2" charset="0"/>
              </a:rPr>
            </a:br>
            <a:r>
              <a:rPr lang="en-GB" dirty="0">
                <a:solidFill>
                  <a:schemeClr val="accent6">
                    <a:lumMod val="90000"/>
                  </a:schemeClr>
                </a:solidFill>
                <a:latin typeface="NotesEsa" panose="02000506030000020004" pitchFamily="2" charset="0"/>
              </a:rPr>
              <a:t>ADHA Functional Module Specifications.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90000"/>
                  </a:schemeClr>
                </a:solidFill>
                <a:latin typeface="NotesEsa" panose="02000506030000020004" pitchFamily="2" charset="0"/>
              </a:rPr>
              <a:t>Many already under development as hardware – see next presentations within this session!</a:t>
            </a:r>
          </a:p>
          <a:p>
            <a:endParaRPr lang="en-GB" dirty="0">
              <a:solidFill>
                <a:schemeClr val="accent6">
                  <a:lumMod val="90000"/>
                </a:schemeClr>
              </a:solidFill>
              <a:latin typeface="NotesEsa" panose="02000506030000020004" pitchFamily="2" charset="0"/>
            </a:endParaRPr>
          </a:p>
          <a:p>
            <a:r>
              <a:rPr lang="en-GB" dirty="0">
                <a:solidFill>
                  <a:schemeClr val="accent6">
                    <a:lumMod val="90000"/>
                  </a:schemeClr>
                </a:solidFill>
                <a:latin typeface="NotesEsa" panose="02000506030000020004" pitchFamily="2" charset="0"/>
              </a:rPr>
              <a:t>The new planned DHS specifications allows to derive different ADHA unit configurations.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90000"/>
                  </a:schemeClr>
                </a:solidFill>
                <a:latin typeface="NotesEsa" panose="02000506030000020004" pitchFamily="2" charset="0"/>
              </a:rPr>
              <a:t>We’ve shown examples of different CDHU, RTU, PDHU, ICU, DPU, FEE configurations across both platform and payload DHS functions. </a:t>
            </a:r>
          </a:p>
          <a:p>
            <a:endParaRPr lang="en-GB" dirty="0">
              <a:solidFill>
                <a:schemeClr val="accent6">
                  <a:lumMod val="90000"/>
                </a:schemeClr>
              </a:solidFill>
              <a:latin typeface="NotesEsa" panose="02000506030000020004" pitchFamily="2" charset="0"/>
            </a:endParaRPr>
          </a:p>
          <a:p>
            <a:r>
              <a:rPr lang="en-GB" dirty="0">
                <a:solidFill>
                  <a:schemeClr val="accent6">
                    <a:lumMod val="90000"/>
                  </a:schemeClr>
                </a:solidFill>
                <a:latin typeface="NotesEsa" panose="02000506030000020004" pitchFamily="2" charset="0"/>
              </a:rPr>
              <a:t>We’ve shown different DHS / avionics architectures based on the ADHA units and modules.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90000"/>
                  </a:schemeClr>
                </a:solidFill>
                <a:latin typeface="NotesEsa" panose="02000506030000020004" pitchFamily="2" charset="0"/>
              </a:rPr>
              <a:t>Across different mission complexities and types (EO, Science, etc) </a:t>
            </a:r>
          </a:p>
          <a:p>
            <a:endParaRPr lang="en-GB" dirty="0">
              <a:solidFill>
                <a:schemeClr val="accent6">
                  <a:lumMod val="90000"/>
                </a:schemeClr>
              </a:solidFill>
              <a:latin typeface="NotesEsa" panose="02000506030000020004" pitchFamily="2" charset="0"/>
            </a:endParaRPr>
          </a:p>
          <a:p>
            <a:r>
              <a:rPr lang="en-GB" dirty="0">
                <a:solidFill>
                  <a:schemeClr val="accent6">
                    <a:lumMod val="90000"/>
                  </a:schemeClr>
                </a:solidFill>
                <a:latin typeface="NotesEsa" panose="02000506030000020004" pitchFamily="2" charset="0"/>
              </a:rPr>
              <a:t>This shows that ADHA is flexible to enable different DHS / avionics configurations – pending on the preferences and designs of different satellite primes, and for different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chemeClr val="accent6">
                    <a:lumMod val="90000"/>
                  </a:schemeClr>
                </a:solidFill>
                <a:latin typeface="NotesEsa" panose="02000506030000020004" pitchFamily="2" charset="0"/>
              </a:rPr>
              <a:t>Units can be configured with different functions - or split over multiple units – to meet needs of different mission profiles, across domains (EO, Science, Exploration, etc.)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7A72DE-50CD-D3F7-DFFA-9C2BD5639A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739" y="983736"/>
            <a:ext cx="1272999" cy="126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91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42325" y="2807761"/>
            <a:ext cx="11880914" cy="131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61" tIns="43981" rIns="87961" bIns="43981" numCol="1" anchor="b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992">
                <a:solidFill>
                  <a:srgbClr val="FFC000"/>
                </a:solidFill>
                <a:latin typeface="NotesEsa" panose="02000506030000020004" pitchFamily="2" charset="0"/>
                <a:ea typeface="Verdana"/>
              </a:rPr>
              <a:t>A</a:t>
            </a:r>
            <a:r>
              <a:rPr lang="en-GB" sz="2992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dvanced </a:t>
            </a:r>
            <a:r>
              <a:rPr lang="en-GB" sz="2992">
                <a:solidFill>
                  <a:srgbClr val="FFC000"/>
                </a:solidFill>
                <a:latin typeface="NotesEsa" panose="02000506030000020004" pitchFamily="2" charset="0"/>
                <a:ea typeface="Verdana"/>
              </a:rPr>
              <a:t>D</a:t>
            </a:r>
            <a:r>
              <a:rPr lang="en-GB" sz="2992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ata </a:t>
            </a:r>
            <a:r>
              <a:rPr lang="en-GB" sz="2992">
                <a:solidFill>
                  <a:srgbClr val="FFC000"/>
                </a:solidFill>
                <a:latin typeface="NotesEsa" panose="02000506030000020004" pitchFamily="2" charset="0"/>
                <a:ea typeface="Verdana"/>
              </a:rPr>
              <a:t>H</a:t>
            </a:r>
            <a:r>
              <a:rPr lang="en-GB" sz="2992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andling </a:t>
            </a:r>
            <a:r>
              <a:rPr lang="en-GB" sz="2992">
                <a:solidFill>
                  <a:srgbClr val="FFC000"/>
                </a:solidFill>
                <a:latin typeface="NotesEsa" panose="02000506030000020004" pitchFamily="2" charset="0"/>
                <a:ea typeface="Verdana"/>
              </a:rPr>
              <a:t>A</a:t>
            </a:r>
            <a:r>
              <a:rPr lang="en-GB" sz="2992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rchitecture (ADHA):</a:t>
            </a:r>
          </a:p>
          <a:p>
            <a:pPr algn="ctr"/>
            <a:r>
              <a:rPr lang="en-GB" sz="2992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Project Status, Background and Roadmap</a:t>
            </a:r>
          </a:p>
          <a:p>
            <a:pPr algn="ctr"/>
            <a:r>
              <a:rPr lang="en-GB" sz="1995" i="1">
                <a:solidFill>
                  <a:schemeClr val="bg1">
                    <a:lumMod val="75000"/>
                  </a:schemeClr>
                </a:solidFill>
                <a:latin typeface="NotesEsa" panose="02000506030000020004" pitchFamily="2" charset="0"/>
                <a:ea typeface="Verdana"/>
                <a:cs typeface="Arial"/>
              </a:rPr>
              <a:t>“Working towards a European solution for standardized Data Handling Systems"</a:t>
            </a:r>
            <a:endParaRPr lang="en-GB" sz="2394" i="1">
              <a:solidFill>
                <a:schemeClr val="bg1">
                  <a:lumMod val="75000"/>
                </a:schemeClr>
              </a:solidFill>
              <a:latin typeface="NotesEsa" panose="02000506030000020004" pitchFamily="2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203200" y="4201888"/>
            <a:ext cx="11820039" cy="7384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191" tIns="45595" rIns="91191" bIns="45595" anchor="t">
            <a:spAutoFit/>
          </a:bodyPr>
          <a:lstStyle/>
          <a:p>
            <a:pPr algn="ctr"/>
            <a:endParaRPr lang="en-GB" sz="1400">
              <a:solidFill>
                <a:schemeClr val="bg1"/>
              </a:solidFill>
              <a:latin typeface="NotesEsa"/>
              <a:ea typeface="Verdana"/>
            </a:endParaRPr>
          </a:p>
          <a:p>
            <a:pPr algn="ctr"/>
            <a:r>
              <a:rPr lang="en-GB" sz="1400">
                <a:solidFill>
                  <a:schemeClr val="bg1"/>
                </a:solidFill>
                <a:latin typeface="NotesEsa"/>
                <a:ea typeface="Verdana"/>
              </a:rPr>
              <a:t>David Steenari, </a:t>
            </a:r>
            <a:r>
              <a:rPr lang="en-GB" sz="1400">
                <a:solidFill>
                  <a:schemeClr val="bg1"/>
                </a:solidFill>
                <a:latin typeface="NotesEsa"/>
                <a:ea typeface="Verdana"/>
                <a:hlinkClick r:id="rId3"/>
              </a:rPr>
              <a:t>david.steenari@esa.int</a:t>
            </a:r>
            <a:r>
              <a:rPr lang="en-GB" sz="1400">
                <a:solidFill>
                  <a:schemeClr val="bg1"/>
                </a:solidFill>
                <a:latin typeface="NotesEsa"/>
                <a:ea typeface="Verdana"/>
              </a:rPr>
              <a:t>  </a:t>
            </a:r>
          </a:p>
          <a:p>
            <a:pPr algn="ctr"/>
            <a:r>
              <a:rPr lang="en-GB" sz="1400">
                <a:solidFill>
                  <a:schemeClr val="bg1"/>
                </a:solidFill>
                <a:latin typeface="NotesEsa"/>
                <a:ea typeface="Verdana"/>
              </a:rPr>
              <a:t>Kostas Marinis, </a:t>
            </a:r>
            <a:r>
              <a:rPr lang="en-GB" sz="1400">
                <a:solidFill>
                  <a:schemeClr val="bg1"/>
                </a:solidFill>
                <a:latin typeface="NotesEsa"/>
                <a:ea typeface="Verdana"/>
                <a:hlinkClick r:id="rId4"/>
              </a:rPr>
              <a:t>kostas.marinis@esa.int</a:t>
            </a:r>
            <a:r>
              <a:rPr lang="en-GB" sz="1400">
                <a:solidFill>
                  <a:schemeClr val="bg1"/>
                </a:solidFill>
                <a:latin typeface="NotesEsa"/>
                <a:ea typeface="Verdana"/>
              </a:rPr>
              <a:t> 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5361" y="5584764"/>
            <a:ext cx="4737879" cy="216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19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035E26-F7B1-8AC1-850B-22DBC5970D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4" y="124044"/>
            <a:ext cx="1141538" cy="113273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B8D27C-F074-B10D-52EF-B05DBAC89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310436"/>
              </p:ext>
            </p:extLst>
          </p:nvPr>
        </p:nvGraphicFramePr>
        <p:xfrm>
          <a:off x="9769839" y="5470452"/>
          <a:ext cx="2774141" cy="445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7426">
                  <a:extLst>
                    <a:ext uri="{9D8B030D-6E8A-4147-A177-3AD203B41FA5}">
                      <a16:colId xmlns:a16="http://schemas.microsoft.com/office/drawing/2014/main" val="2701492943"/>
                    </a:ext>
                  </a:extLst>
                </a:gridCol>
                <a:gridCol w="1066715">
                  <a:extLst>
                    <a:ext uri="{9D8B030D-6E8A-4147-A177-3AD203B41FA5}">
                      <a16:colId xmlns:a16="http://schemas.microsoft.com/office/drawing/2014/main" val="29621011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Data Handling Section 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ESA/ESTEC</a:t>
                      </a:r>
                      <a:r>
                        <a:rPr lang="en-GB" sz="900">
                          <a:effectLst/>
                        </a:rPr>
                        <a:t>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TEC</a:t>
                      </a:r>
                      <a:endParaRPr lang="en-GB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ED</a:t>
                      </a:r>
                      <a:r>
                        <a:rPr lang="en-GB" sz="1400" u="sng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endParaRPr lang="en-GB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8788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85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42324" y="2927514"/>
            <a:ext cx="11967613" cy="119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61" tIns="43981" rIns="87961" bIns="43981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en-GB" i="1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EDHPC2025 paper presentation:</a:t>
            </a:r>
            <a:endParaRPr lang="en-GB" sz="2400" i="1" dirty="0">
              <a:solidFill>
                <a:schemeClr val="bg1"/>
              </a:solidFill>
              <a:latin typeface="NotesEsa" panose="02000506030000020004" pitchFamily="2" charset="0"/>
              <a:ea typeface="Verdana"/>
            </a:endParaRPr>
          </a:p>
          <a:p>
            <a:r>
              <a:rPr lang="en-GB" sz="2400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Modular and Scalable Electrical Architectures for Satellite On-Board Data Handling and Processing </a:t>
            </a:r>
            <a:br>
              <a:rPr lang="en-GB" sz="2400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</a:br>
            <a:r>
              <a:rPr lang="en-GB" sz="2400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– using </a:t>
            </a:r>
            <a:r>
              <a:rPr lang="en-GB" sz="2400" dirty="0">
                <a:solidFill>
                  <a:srgbClr val="FFC000"/>
                </a:solidFill>
                <a:latin typeface="NotesEsa" panose="02000506030000020004" pitchFamily="2" charset="0"/>
                <a:ea typeface="Verdana"/>
              </a:rPr>
              <a:t>ADHA</a:t>
            </a:r>
            <a:r>
              <a:rPr lang="en-GB" sz="2400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 (</a:t>
            </a:r>
            <a:r>
              <a:rPr lang="en-GB" sz="2400" dirty="0">
                <a:solidFill>
                  <a:srgbClr val="FFC000"/>
                </a:solidFill>
                <a:latin typeface="NotesEsa" panose="02000506030000020004" pitchFamily="2" charset="0"/>
                <a:ea typeface="Verdana"/>
              </a:rPr>
              <a:t>A</a:t>
            </a:r>
            <a:r>
              <a:rPr lang="en-GB" sz="2400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dvanced </a:t>
            </a:r>
            <a:r>
              <a:rPr lang="en-GB" sz="2400" dirty="0">
                <a:solidFill>
                  <a:srgbClr val="FFC000"/>
                </a:solidFill>
                <a:latin typeface="NotesEsa" panose="02000506030000020004" pitchFamily="2" charset="0"/>
                <a:ea typeface="Verdana"/>
              </a:rPr>
              <a:t>D</a:t>
            </a:r>
            <a:r>
              <a:rPr lang="en-GB" sz="2400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ata </a:t>
            </a:r>
            <a:r>
              <a:rPr lang="en-GB" sz="2400" dirty="0">
                <a:solidFill>
                  <a:srgbClr val="FFC000"/>
                </a:solidFill>
                <a:latin typeface="NotesEsa" panose="02000506030000020004" pitchFamily="2" charset="0"/>
                <a:ea typeface="Verdana"/>
              </a:rPr>
              <a:t>H</a:t>
            </a:r>
            <a:r>
              <a:rPr lang="en-GB" sz="2400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andling </a:t>
            </a:r>
            <a:r>
              <a:rPr lang="en-GB" sz="2400" dirty="0">
                <a:solidFill>
                  <a:srgbClr val="FFC000"/>
                </a:solidFill>
                <a:latin typeface="NotesEsa" panose="02000506030000020004" pitchFamily="2" charset="0"/>
                <a:ea typeface="Verdana"/>
              </a:rPr>
              <a:t>A</a:t>
            </a:r>
            <a:r>
              <a:rPr lang="en-GB" sz="2400" dirty="0">
                <a:solidFill>
                  <a:schemeClr val="bg1"/>
                </a:solidFill>
                <a:latin typeface="NotesEsa" panose="02000506030000020004" pitchFamily="2" charset="0"/>
                <a:ea typeface="Verdana"/>
              </a:rPr>
              <a:t>rchitecture)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5914239" y="5878769"/>
            <a:ext cx="6104451" cy="5155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600" u="sng">
                <a:solidFill>
                  <a:schemeClr val="bg1"/>
                </a:solidFill>
                <a:latin typeface="NotesEsa" panose="02000506030000020004" pitchFamily="2" charset="0"/>
                <a:cs typeface="Arial" panose="020B0604020202020204" pitchFamily="34" charset="0"/>
              </a:rPr>
              <a:t>EDHPC 2025 ADHA Session A1</a:t>
            </a:r>
            <a:br>
              <a:rPr lang="en-GB" sz="1600" u="sng">
                <a:solidFill>
                  <a:schemeClr val="bg1"/>
                </a:solidFill>
                <a:latin typeface="NotesEsa" panose="02000506030000020004" pitchFamily="2" charset="0"/>
                <a:cs typeface="Arial" panose="020B0604020202020204" pitchFamily="34" charset="0"/>
              </a:rPr>
            </a:br>
            <a:r>
              <a:rPr lang="en-GB" sz="1150">
                <a:solidFill>
                  <a:schemeClr val="bg1"/>
                </a:solidFill>
                <a:latin typeface="NotesEsa" panose="02000506030000020004" pitchFamily="2" charset="0"/>
                <a:cs typeface="Arial"/>
              </a:rPr>
              <a:t>2025-10-14</a:t>
            </a:r>
            <a:endParaRPr lang="en-GB" sz="1150">
              <a:solidFill>
                <a:srgbClr val="FEFFFF"/>
              </a:solidFill>
              <a:latin typeface="NotesEsa" panose="0200050603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5361" y="5584764"/>
            <a:ext cx="4737879" cy="216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19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035E26-F7B1-8AC1-850B-22DBC5970D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4" y="124044"/>
            <a:ext cx="1141538" cy="1132739"/>
          </a:xfrm>
          <a:prstGeom prst="rect">
            <a:avLst/>
          </a:prstGeom>
        </p:spPr>
      </p:pic>
      <p:sp>
        <p:nvSpPr>
          <p:cNvPr id="5" name="Text Box 24">
            <a:extLst>
              <a:ext uri="{FF2B5EF4-FFF2-40B4-BE49-F238E27FC236}">
                <a16:creationId xmlns:a16="http://schemas.microsoft.com/office/drawing/2014/main" id="{522C0696-FBF1-216B-A7CF-DDE4024F2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30" y="5245723"/>
            <a:ext cx="3332531" cy="52296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191" tIns="45595" rIns="91191" bIns="45595" anchor="t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NotesEsa"/>
                <a:ea typeface="Verdana"/>
              </a:rPr>
              <a:t>Contact: </a:t>
            </a:r>
            <a:br>
              <a:rPr lang="en-GB" sz="1400" dirty="0">
                <a:solidFill>
                  <a:schemeClr val="bg1"/>
                </a:solidFill>
                <a:latin typeface="NotesEsa"/>
                <a:ea typeface="Verdana"/>
              </a:rPr>
            </a:br>
            <a:r>
              <a:rPr lang="en-GB" sz="1400" dirty="0">
                <a:solidFill>
                  <a:schemeClr val="bg1"/>
                </a:solidFill>
                <a:latin typeface="NotesEsa"/>
                <a:ea typeface="Verdana"/>
              </a:rPr>
              <a:t>David Steenari, </a:t>
            </a:r>
            <a:r>
              <a:rPr lang="en-GB" sz="1400" dirty="0">
                <a:solidFill>
                  <a:schemeClr val="bg1"/>
                </a:solidFill>
                <a:latin typeface="NotesEsa"/>
                <a:ea typeface="Verdana"/>
                <a:hlinkClick r:id="rId4"/>
              </a:rPr>
              <a:t>david.steenari@esa.int</a:t>
            </a:r>
            <a:r>
              <a:rPr lang="en-GB" sz="1400" dirty="0">
                <a:solidFill>
                  <a:schemeClr val="bg1"/>
                </a:solidFill>
                <a:latin typeface="NotesEsa"/>
                <a:ea typeface="Verdana"/>
              </a:rPr>
              <a:t> 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E7BBA37-92D9-B7DB-1B9C-8BFBC465B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665256"/>
              </p:ext>
            </p:extLst>
          </p:nvPr>
        </p:nvGraphicFramePr>
        <p:xfrm>
          <a:off x="4232024" y="5795062"/>
          <a:ext cx="2774141" cy="445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7426">
                  <a:extLst>
                    <a:ext uri="{9D8B030D-6E8A-4147-A177-3AD203B41FA5}">
                      <a16:colId xmlns:a16="http://schemas.microsoft.com/office/drawing/2014/main" val="2701492943"/>
                    </a:ext>
                  </a:extLst>
                </a:gridCol>
                <a:gridCol w="1066715">
                  <a:extLst>
                    <a:ext uri="{9D8B030D-6E8A-4147-A177-3AD203B41FA5}">
                      <a16:colId xmlns:a16="http://schemas.microsoft.com/office/drawing/2014/main" val="29621011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Data Handling Section 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ESA/ESTEC</a:t>
                      </a:r>
                      <a:r>
                        <a:rPr lang="en-GB" sz="900">
                          <a:effectLst/>
                        </a:rPr>
                        <a:t>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TEC</a:t>
                      </a:r>
                      <a:endParaRPr lang="en-GB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ED</a:t>
                      </a:r>
                      <a:r>
                        <a:rPr lang="en-GB" sz="1400" u="sng" dirty="0">
                          <a:solidFill>
                            <a:schemeClr val="bg1"/>
                          </a:solidFill>
                          <a:effectLst/>
                        </a:rPr>
                        <a:t>D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8788877"/>
                  </a:ext>
                </a:extLst>
              </a:tr>
            </a:tbl>
          </a:graphicData>
        </a:graphic>
      </p:graphicFrame>
      <p:pic>
        <p:nvPicPr>
          <p:cNvPr id="7" name="Picture 6" descr="A cover of a book&#10;&#10;AI-generated content may be incorrect.">
            <a:extLst>
              <a:ext uri="{FF2B5EF4-FFF2-40B4-BE49-F238E27FC236}">
                <a16:creationId xmlns:a16="http://schemas.microsoft.com/office/drawing/2014/main" id="{B8DF806B-598E-E988-1729-55E43B33B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" b="67424"/>
          <a:stretch>
            <a:fillRect/>
          </a:stretch>
        </p:blipFill>
        <p:spPr>
          <a:xfrm>
            <a:off x="3643165" y="55579"/>
            <a:ext cx="4542147" cy="2002417"/>
          </a:xfrm>
          <a:prstGeom prst="rect">
            <a:avLst/>
          </a:prstGeom>
        </p:spPr>
      </p:pic>
      <p:pic>
        <p:nvPicPr>
          <p:cNvPr id="9" name="Picture 8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168FA30A-A8E0-C86D-0A88-D1D99BB553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4" t="18654" r="6117" b="21297"/>
          <a:stretch>
            <a:fillRect/>
          </a:stretch>
        </p:blipFill>
        <p:spPr>
          <a:xfrm>
            <a:off x="10612519" y="741257"/>
            <a:ext cx="1470495" cy="515526"/>
          </a:xfrm>
          <a:prstGeom prst="rect">
            <a:avLst/>
          </a:prstGeom>
        </p:spPr>
      </p:pic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7B6BB5E5-C52D-ED1C-EDEB-B178E7A864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519" y="1364624"/>
            <a:ext cx="1428968" cy="5732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B492C3-EE5A-5A5A-CA32-FAF83275DD77}"/>
              </a:ext>
            </a:extLst>
          </p:cNvPr>
          <p:cNvSpPr txBox="1"/>
          <p:nvPr/>
        </p:nvSpPr>
        <p:spPr>
          <a:xfrm>
            <a:off x="2012462" y="4200702"/>
            <a:ext cx="6788584" cy="636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u="sng" dirty="0">
                <a:solidFill>
                  <a:schemeClr val="bg1"/>
                </a:solidFill>
                <a:latin typeface="NotesEsa" panose="02000506030000020004" pitchFamily="2" charset="0"/>
              </a:rPr>
              <a:t>David Steenari</a:t>
            </a:r>
            <a:r>
              <a:rPr lang="en-GB" sz="1400" baseline="30000" dirty="0">
                <a:solidFill>
                  <a:schemeClr val="bg1"/>
                </a:solidFill>
                <a:latin typeface="NotesEsa" panose="02000506030000020004" pitchFamily="2" charset="0"/>
              </a:rPr>
              <a:t>1</a:t>
            </a:r>
            <a:r>
              <a:rPr lang="en-GB" sz="1400" dirty="0">
                <a:solidFill>
                  <a:schemeClr val="bg1"/>
                </a:solidFill>
                <a:latin typeface="NotesEsa" panose="02000506030000020004" pitchFamily="2" charset="0"/>
              </a:rPr>
              <a:t>, Julian Bozler</a:t>
            </a:r>
            <a:r>
              <a:rPr lang="en-GB" sz="1400" baseline="30000" dirty="0">
                <a:solidFill>
                  <a:schemeClr val="bg1"/>
                </a:solidFill>
                <a:latin typeface="NotesEsa" panose="02000506030000020004" pitchFamily="2" charset="0"/>
              </a:rPr>
              <a:t>2</a:t>
            </a:r>
            <a:r>
              <a:rPr lang="en-GB" sz="1400" dirty="0">
                <a:solidFill>
                  <a:schemeClr val="bg1"/>
                </a:solidFill>
                <a:latin typeface="NotesEsa" panose="02000506030000020004" pitchFamily="2" charset="0"/>
              </a:rPr>
              <a:t>, Dario Pascucci</a:t>
            </a:r>
            <a:r>
              <a:rPr lang="en-GB" sz="1400" baseline="30000" dirty="0">
                <a:solidFill>
                  <a:schemeClr val="bg1"/>
                </a:solidFill>
                <a:latin typeface="NotesEsa" panose="02000506030000020004" pitchFamily="2" charset="0"/>
              </a:rPr>
              <a:t>3</a:t>
            </a:r>
            <a:r>
              <a:rPr lang="en-GB" sz="1400" dirty="0">
                <a:solidFill>
                  <a:schemeClr val="bg1"/>
                </a:solidFill>
                <a:latin typeface="NotesEsa" panose="02000506030000020004" pitchFamily="2" charset="0"/>
              </a:rPr>
              <a:t>, Jon Caudepon</a:t>
            </a:r>
            <a:r>
              <a:rPr lang="en-GB" sz="1400" baseline="30000" dirty="0">
                <a:solidFill>
                  <a:schemeClr val="bg1"/>
                </a:solidFill>
                <a:latin typeface="NotesEsa" panose="02000506030000020004" pitchFamily="2" charset="0"/>
              </a:rPr>
              <a:t>4</a:t>
            </a:r>
            <a:r>
              <a:rPr lang="en-GB" sz="1400" dirty="0">
                <a:solidFill>
                  <a:schemeClr val="bg1"/>
                </a:solidFill>
                <a:latin typeface="NotesEsa" panose="02000506030000020004" pitchFamily="2" charset="0"/>
              </a:rPr>
              <a:t>, Felix Siegle</a:t>
            </a:r>
            <a:r>
              <a:rPr lang="en-GB" sz="1400" baseline="30000" dirty="0">
                <a:solidFill>
                  <a:schemeClr val="bg1"/>
                </a:solidFill>
                <a:latin typeface="NotesEsa" panose="02000506030000020004" pitchFamily="2" charset="0"/>
              </a:rPr>
              <a:t>1</a:t>
            </a:r>
            <a:r>
              <a:rPr lang="en-GB" sz="1400" dirty="0">
                <a:solidFill>
                  <a:schemeClr val="bg1"/>
                </a:solidFill>
                <a:latin typeface="NotesEsa" panose="02000506030000020004" pitchFamily="2" charset="0"/>
              </a:rPr>
              <a:t>, Kostas Marinis</a:t>
            </a:r>
            <a:r>
              <a:rPr lang="en-GB" sz="1400" baseline="30000" dirty="0">
                <a:solidFill>
                  <a:schemeClr val="bg1"/>
                </a:solidFill>
                <a:latin typeface="NotesEsa" panose="02000506030000020004" pitchFamily="2" charset="0"/>
              </a:rPr>
              <a:t>1</a:t>
            </a:r>
          </a:p>
          <a:p>
            <a:endParaRPr lang="en-GB" sz="1400" baseline="30000" dirty="0">
              <a:solidFill>
                <a:schemeClr val="bg1"/>
              </a:solidFill>
              <a:latin typeface="NotesEsa" panose="02000506030000020004" pitchFamily="2" charset="0"/>
            </a:endParaRPr>
          </a:p>
          <a:p>
            <a:r>
              <a:rPr lang="en-GB" sz="1400" baseline="30000" dirty="0">
                <a:solidFill>
                  <a:schemeClr val="bg1"/>
                </a:solidFill>
                <a:latin typeface="NotesEsa" panose="02000506030000020004" pitchFamily="2" charset="0"/>
              </a:rPr>
              <a:t>1:</a:t>
            </a:r>
            <a:r>
              <a:rPr lang="en-GB" sz="1200" dirty="0">
                <a:solidFill>
                  <a:schemeClr val="bg1"/>
                </a:solidFill>
                <a:latin typeface="NotesEsa" panose="02000506030000020004" pitchFamily="2" charset="0"/>
              </a:rPr>
              <a:t> ESA ESTEC, </a:t>
            </a:r>
            <a:r>
              <a:rPr lang="en-GB" sz="1400" baseline="30000" dirty="0">
                <a:solidFill>
                  <a:schemeClr val="bg1"/>
                </a:solidFill>
                <a:latin typeface="NotesEsa" panose="02000506030000020004" pitchFamily="2" charset="0"/>
              </a:rPr>
              <a:t>2:</a:t>
            </a:r>
            <a:r>
              <a:rPr lang="en-GB" sz="1200" dirty="0">
                <a:solidFill>
                  <a:schemeClr val="bg1"/>
                </a:solidFill>
                <a:latin typeface="NotesEsa" panose="02000506030000020004" pitchFamily="2" charset="0"/>
              </a:rPr>
              <a:t> Airbus GmbH, </a:t>
            </a:r>
            <a:r>
              <a:rPr lang="en-GB" sz="1400" baseline="30000" dirty="0">
                <a:solidFill>
                  <a:schemeClr val="bg1"/>
                </a:solidFill>
                <a:latin typeface="NotesEsa" panose="02000506030000020004" pitchFamily="2" charset="0"/>
              </a:rPr>
              <a:t>3:</a:t>
            </a:r>
            <a:r>
              <a:rPr lang="en-GB" sz="1200" dirty="0">
                <a:solidFill>
                  <a:schemeClr val="bg1"/>
                </a:solidFill>
                <a:latin typeface="NotesEsa" panose="02000506030000020004" pitchFamily="2" charset="0"/>
              </a:rPr>
              <a:t> Thales Alenia Space Italia, </a:t>
            </a:r>
            <a:r>
              <a:rPr lang="en-GB" sz="1400" baseline="30000" dirty="0">
                <a:solidFill>
                  <a:schemeClr val="bg1"/>
                </a:solidFill>
                <a:latin typeface="NotesEsa" panose="02000506030000020004" pitchFamily="2" charset="0"/>
              </a:rPr>
              <a:t>4:</a:t>
            </a:r>
            <a:r>
              <a:rPr lang="en-GB" sz="1200" dirty="0">
                <a:solidFill>
                  <a:schemeClr val="bg1"/>
                </a:solidFill>
                <a:latin typeface="NotesEsa" panose="02000506030000020004" pitchFamily="2" charset="0"/>
              </a:rPr>
              <a:t> OHB Systems AG</a:t>
            </a:r>
          </a:p>
        </p:txBody>
      </p:sp>
      <p:pic>
        <p:nvPicPr>
          <p:cNvPr id="14" name="Picture 13" descr="A black and white logo&#10;&#10;AI-generated content may be incorrect.">
            <a:extLst>
              <a:ext uri="{FF2B5EF4-FFF2-40B4-BE49-F238E27FC236}">
                <a16:creationId xmlns:a16="http://schemas.microsoft.com/office/drawing/2014/main" id="{C4477CEB-7209-1F3B-EC4A-E22803B903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925" y="2059137"/>
            <a:ext cx="1396245" cy="39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18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9E002364-01ED-534E-1DF8-6077F60C2F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C0959-49CA-D8E1-A179-F7980A2AD2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NotesEsa" panose="02000506030000020004" pitchFamily="2" charset="0"/>
              </a:rPr>
              <a:t>1. ADHA standardised DHS functions</a:t>
            </a:r>
          </a:p>
        </p:txBody>
      </p:sp>
    </p:spTree>
    <p:extLst>
      <p:ext uri="{BB962C8B-B14F-4D97-AF65-F5344CB8AC3E}">
        <p14:creationId xmlns:p14="http://schemas.microsoft.com/office/powerpoint/2010/main" val="1130536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BC796-1BB4-D86A-D217-69928985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NotesEsa" panose="02000506030000020004" pitchFamily="2" charset="0"/>
              </a:rPr>
              <a:t>ADHA standardised DHS functions – current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6BA5C-134E-460B-90FA-7C169196B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1" y="882196"/>
            <a:ext cx="11730122" cy="5328000"/>
          </a:xfrm>
        </p:spPr>
        <p:txBody>
          <a:bodyPr/>
          <a:lstStyle/>
          <a:p>
            <a:r>
              <a:rPr lang="en-GB" dirty="0">
                <a:latin typeface="NotesEsa" panose="02000506030000020004" pitchFamily="2" charset="0"/>
              </a:rPr>
              <a:t>ADHA standardises DHS functions as Module Functional</a:t>
            </a:r>
            <a:br>
              <a:rPr lang="en-GB" dirty="0">
                <a:latin typeface="NotesEsa" panose="02000506030000020004" pitchFamily="2" charset="0"/>
              </a:rPr>
            </a:br>
            <a:r>
              <a:rPr lang="en-GB" dirty="0">
                <a:latin typeface="NotesEsa" panose="02000506030000020004" pitchFamily="2" charset="0"/>
              </a:rPr>
              <a:t>Requirements Specifications.</a:t>
            </a:r>
            <a:br>
              <a:rPr lang="en-GB" dirty="0">
                <a:latin typeface="NotesEsa" panose="02000506030000020004" pitchFamily="2" charset="0"/>
              </a:rPr>
            </a:br>
            <a:endParaRPr lang="en-GB" dirty="0">
              <a:latin typeface="NotesEsa" panose="02000506030000020004" pitchFamily="2" charset="0"/>
            </a:endParaRPr>
          </a:p>
          <a:p>
            <a:r>
              <a:rPr lang="en-GB" dirty="0">
                <a:latin typeface="NotesEsa" panose="02000506030000020004" pitchFamily="2" charset="0"/>
              </a:rPr>
              <a:t>The currently standardised module functions include: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NotesEsa" panose="02000506030000020004" pitchFamily="2" charset="0"/>
              </a:rPr>
              <a:t>Power Module</a:t>
            </a:r>
            <a:r>
              <a:rPr lang="en-GB" dirty="0">
                <a:latin typeface="NotesEsa" panose="02000506030000020004" pitchFamily="2" charset="0"/>
              </a:rPr>
              <a:t> – provides backplane power buses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NotesEsa" panose="02000506030000020004" pitchFamily="2" charset="0"/>
              </a:rPr>
              <a:t>OBC Module </a:t>
            </a:r>
            <a:r>
              <a:rPr lang="en-GB" dirty="0">
                <a:latin typeface="NotesEsa" panose="02000506030000020004" pitchFamily="2" charset="0"/>
              </a:rPr>
              <a:t>– complete SAVOIR-compliant OBC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NotesEsa" panose="02000506030000020004" pitchFamily="2" charset="0"/>
              </a:rPr>
              <a:t>Possible to split over several modules – up to supplier! 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GB" dirty="0">
              <a:latin typeface="NotesEsa" panose="0200050603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NotesEsa" panose="02000506030000020004" pitchFamily="2" charset="0"/>
              </a:rPr>
              <a:t>Mass-memory</a:t>
            </a:r>
            <a:r>
              <a:rPr lang="en-GB" dirty="0">
                <a:latin typeface="NotesEsa" panose="02000506030000020004" pitchFamily="2" charset="0"/>
              </a:rPr>
              <a:t> – complete (payload) mass-memory 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NotesEsa" panose="02000506030000020004" pitchFamily="2" charset="0"/>
              </a:rPr>
              <a:t>Reference architecture split between MM master module and MM extension (storage) module)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NotesEsa" panose="0200050603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NotesEsa" panose="02000506030000020004" pitchFamily="2" charset="0"/>
              </a:rPr>
              <a:t>DPM (Data Processing Module) </a:t>
            </a:r>
            <a:r>
              <a:rPr lang="en-GB" dirty="0">
                <a:latin typeface="NotesEsa" panose="02000506030000020004" pitchFamily="2" charset="0"/>
              </a:rPr>
              <a:t>– for high-end (payload) data processing 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NotesEsa" panose="02000506030000020004" pitchFamily="2" charset="0"/>
              </a:rPr>
              <a:t>Can also be provided as for co-processor, off-loading a payload ICU or platform OBC for processing tasks</a:t>
            </a:r>
          </a:p>
          <a:p>
            <a:endParaRPr lang="en-GB" dirty="0">
              <a:latin typeface="NotesEsa" panose="02000506030000020004" pitchFamily="2" charset="0"/>
            </a:endParaRPr>
          </a:p>
          <a:p>
            <a:endParaRPr lang="en-GB" dirty="0">
              <a:latin typeface="NotesEsa" panose="0200050603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6782AA-809F-55D3-DDF3-179781F566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7340"/>
          <a:stretch>
            <a:fillRect/>
          </a:stretch>
        </p:blipFill>
        <p:spPr>
          <a:xfrm>
            <a:off x="5851204" y="1068686"/>
            <a:ext cx="6195419" cy="12720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5F3111-C4F6-1AA6-2DC2-31A156A27F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8" t="2032" r="2072" b="1635"/>
          <a:stretch>
            <a:fillRect/>
          </a:stretch>
        </p:blipFill>
        <p:spPr>
          <a:xfrm>
            <a:off x="10077157" y="2654886"/>
            <a:ext cx="1717565" cy="1271745"/>
          </a:xfrm>
          <a:prstGeom prst="rect">
            <a:avLst/>
          </a:prstGeom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7979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289B0-D44A-0512-328B-F104EE986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904CC-E148-1A1A-039B-D359DB8A8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75790"/>
            <a:ext cx="10280062" cy="523220"/>
          </a:xfrm>
        </p:spPr>
        <p:txBody>
          <a:bodyPr/>
          <a:lstStyle/>
          <a:p>
            <a:r>
              <a:rPr lang="en-GB" sz="2800" dirty="0">
                <a:latin typeface="NotesEsa" panose="02000506030000020004" pitchFamily="2" charset="0"/>
              </a:rPr>
              <a:t>ADHA standard DHS functions under consideration – platform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8F9B9E5-E8B5-CB59-8E8C-DB7DFB45B4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273566"/>
              </p:ext>
            </p:extLst>
          </p:nvPr>
        </p:nvGraphicFramePr>
        <p:xfrm>
          <a:off x="228223" y="1046524"/>
          <a:ext cx="11768892" cy="485702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15090">
                  <a:extLst>
                    <a:ext uri="{9D8B030D-6E8A-4147-A177-3AD203B41FA5}">
                      <a16:colId xmlns:a16="http://schemas.microsoft.com/office/drawing/2014/main" val="2072776495"/>
                    </a:ext>
                  </a:extLst>
                </a:gridCol>
                <a:gridCol w="1806560">
                  <a:extLst>
                    <a:ext uri="{9D8B030D-6E8A-4147-A177-3AD203B41FA5}">
                      <a16:colId xmlns:a16="http://schemas.microsoft.com/office/drawing/2014/main" val="1179274463"/>
                    </a:ext>
                  </a:extLst>
                </a:gridCol>
                <a:gridCol w="5597696">
                  <a:extLst>
                    <a:ext uri="{9D8B030D-6E8A-4147-A177-3AD203B41FA5}">
                      <a16:colId xmlns:a16="http://schemas.microsoft.com/office/drawing/2014/main" val="2647946941"/>
                    </a:ext>
                  </a:extLst>
                </a:gridCol>
                <a:gridCol w="1649546">
                  <a:extLst>
                    <a:ext uri="{9D8B030D-6E8A-4147-A177-3AD203B41FA5}">
                      <a16:colId xmlns:a16="http://schemas.microsoft.com/office/drawing/2014/main" val="2443162061"/>
                    </a:ext>
                  </a:extLst>
                </a:gridCol>
              </a:tblGrid>
              <a:tr h="371411"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Module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Profile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Short description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HW roadmap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317997"/>
                  </a:ext>
                </a:extLst>
              </a:tr>
              <a:tr h="886425"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RTU Controller 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System Controller Slot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Provides control function for free-standing RTU unit, or for offloading OBC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Under dev.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861898"/>
                  </a:ext>
                </a:extLst>
              </a:tr>
              <a:tr h="621477"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RTU Generic I/O Module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Peripheral Slot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Generic I/O for thermistors, heaters, HPCs, etc.</a:t>
                      </a:r>
                      <a:br>
                        <a:rPr lang="en-GB" dirty="0">
                          <a:latin typeface="NotesEsa" panose="02000506030000020004" pitchFamily="2" charset="0"/>
                        </a:rPr>
                      </a:br>
                      <a:r>
                        <a:rPr lang="en-GB" dirty="0">
                          <a:latin typeface="NotesEsa" panose="02000506030000020004" pitchFamily="2" charset="0"/>
                        </a:rPr>
                        <a:t>(similar to ICU Generic I/O module)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Under dev.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37633"/>
                  </a:ext>
                </a:extLst>
              </a:tr>
              <a:tr h="621477"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RTU AOCS I/O 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NotesEsa" panose="02000506030000020004" pitchFamily="2" charset="0"/>
                        </a:rPr>
                        <a:t>Peripheral Slot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For interfacing AOCS sub-system (MAG, MTQ, RW, sun-sensor, etc.)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Under dev.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819014"/>
                  </a:ext>
                </a:extLst>
              </a:tr>
              <a:tr h="621477"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RTU Propulsion I/O Module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Peripheral Slot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For interfacing the propulsion sub-system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Under dev.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767269"/>
                  </a:ext>
                </a:extLst>
              </a:tr>
              <a:tr h="371411"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GNSS Receiver Module (</a:t>
                      </a:r>
                      <a:r>
                        <a:rPr lang="en-GB" dirty="0" err="1">
                          <a:latin typeface="NotesEsa" panose="02000506030000020004" pitchFamily="2" charset="0"/>
                        </a:rPr>
                        <a:t>GNSSRxM</a:t>
                      </a:r>
                      <a:r>
                        <a:rPr lang="en-GB" dirty="0">
                          <a:latin typeface="NotesEsa" panose="02000506030000020004" pitchFamily="2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Peripheral Slot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GNSS (Galileo, GPS, etc) receiver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TDE ITT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4042"/>
                  </a:ext>
                </a:extLst>
              </a:tr>
              <a:tr h="371411"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TTC Transponder 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Peripheral Slot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TTC transponder / radio (SDR)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GSTP Compen.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784057"/>
                  </a:ext>
                </a:extLst>
              </a:tr>
              <a:tr h="371411"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Payload Transmitter 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Peripheral Slot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Payload transmitter / radio (SDR)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GSSTP Compen.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502669"/>
                  </a:ext>
                </a:extLst>
              </a:tr>
              <a:tr h="371411"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Security 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Peripheral Slot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Additional security functions (authentication, encryption, etc)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TBA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911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506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C0D35-C612-25C3-C276-38C403FEC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E3D87-73FA-568A-AEF7-0304BB7F4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75790"/>
            <a:ext cx="10280062" cy="523220"/>
          </a:xfrm>
        </p:spPr>
        <p:txBody>
          <a:bodyPr/>
          <a:lstStyle/>
          <a:p>
            <a:r>
              <a:rPr lang="en-GB" sz="2800" dirty="0">
                <a:latin typeface="NotesEsa" panose="02000506030000020004" pitchFamily="2" charset="0"/>
              </a:rPr>
              <a:t>ADHA standard DHS functions under consideration – payload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8B712F6-D7BE-7542-2095-709589BCD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042266"/>
              </p:ext>
            </p:extLst>
          </p:nvPr>
        </p:nvGraphicFramePr>
        <p:xfrm>
          <a:off x="308708" y="1128585"/>
          <a:ext cx="11609755" cy="436331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78377">
                  <a:extLst>
                    <a:ext uri="{9D8B030D-6E8A-4147-A177-3AD203B41FA5}">
                      <a16:colId xmlns:a16="http://schemas.microsoft.com/office/drawing/2014/main" val="2072776495"/>
                    </a:ext>
                  </a:extLst>
                </a:gridCol>
                <a:gridCol w="1782132">
                  <a:extLst>
                    <a:ext uri="{9D8B030D-6E8A-4147-A177-3AD203B41FA5}">
                      <a16:colId xmlns:a16="http://schemas.microsoft.com/office/drawing/2014/main" val="1179274463"/>
                    </a:ext>
                  </a:extLst>
                </a:gridCol>
                <a:gridCol w="5420481">
                  <a:extLst>
                    <a:ext uri="{9D8B030D-6E8A-4147-A177-3AD203B41FA5}">
                      <a16:colId xmlns:a16="http://schemas.microsoft.com/office/drawing/2014/main" val="2647946941"/>
                    </a:ext>
                  </a:extLst>
                </a:gridCol>
                <a:gridCol w="1728765">
                  <a:extLst>
                    <a:ext uri="{9D8B030D-6E8A-4147-A177-3AD203B41FA5}">
                      <a16:colId xmlns:a16="http://schemas.microsoft.com/office/drawing/2014/main" val="667360875"/>
                    </a:ext>
                  </a:extLst>
                </a:gridCol>
              </a:tblGrid>
              <a:tr h="371411"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Module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Profile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Short description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HW roadmap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317997"/>
                  </a:ext>
                </a:extLst>
              </a:tr>
              <a:tr h="886425"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ICU Controller 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System Controller Slot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Provides control of instrument/payload, instrument applications SW (IASW), interface to platform,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GSTP Compen.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861898"/>
                  </a:ext>
                </a:extLst>
              </a:tr>
              <a:tr h="621477"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ICU Generic I/O Module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Peripheral Slot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Generic I/O for thermistors, heaters, HPCs, etc. </a:t>
                      </a:r>
                      <a:br>
                        <a:rPr lang="en-GB" dirty="0">
                          <a:latin typeface="NotesEsa" panose="02000506030000020004" pitchFamily="2" charset="0"/>
                        </a:rPr>
                      </a:br>
                      <a:r>
                        <a:rPr lang="en-GB" dirty="0">
                          <a:latin typeface="NotesEsa" panose="02000506030000020004" pitchFamily="2" charset="0"/>
                        </a:rPr>
                        <a:t>(similar to RTU Generic I/O module)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GSTP Compen.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37633"/>
                  </a:ext>
                </a:extLst>
              </a:tr>
              <a:tr h="621477"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Payload Power 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82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NotesEsa" panose="02000506030000020004" pitchFamily="2" charset="0"/>
                        </a:rPr>
                        <a:t>Power Slot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High-end power module for highly dissipative units</a:t>
                      </a:r>
                      <a:br>
                        <a:rPr lang="en-GB" dirty="0">
                          <a:latin typeface="NotesEsa" panose="02000506030000020004" pitchFamily="2" charset="0"/>
                        </a:rPr>
                      </a:br>
                      <a:r>
                        <a:rPr lang="en-GB" dirty="0">
                          <a:latin typeface="NotesEsa" panose="02000506030000020004" pitchFamily="2" charset="0"/>
                        </a:rPr>
                        <a:t>(500-1000W)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GSTP Compen.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819014"/>
                  </a:ext>
                </a:extLst>
              </a:tr>
              <a:tr h="621477"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Payload Power Distribution 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Peripheral Slot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For distributing power to external payload units (e.g. sensor front-end, etc)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Future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767269"/>
                  </a:ext>
                </a:extLst>
              </a:tr>
              <a:tr h="371411"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Optical FEE I/O 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Peripheral Slot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For interfacing with optical sensors / FEEs, </a:t>
                      </a:r>
                      <a:br>
                        <a:rPr lang="en-GB" dirty="0">
                          <a:latin typeface="NotesEsa" panose="02000506030000020004" pitchFamily="2" charset="0"/>
                        </a:rPr>
                      </a:br>
                      <a:r>
                        <a:rPr lang="en-GB" dirty="0">
                          <a:latin typeface="NotesEsa" panose="02000506030000020004" pitchFamily="2" charset="0"/>
                        </a:rPr>
                        <a:t>both analogue and digital output sensors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Future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4042"/>
                  </a:ext>
                </a:extLst>
              </a:tr>
              <a:tr h="371411"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RF Digital Backend 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Peripheral Slot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Provides digital backend for RF payloads, including ADCs/DACs, buffering, processing </a:t>
                      </a:r>
                      <a:r>
                        <a:rPr lang="en-GB">
                          <a:latin typeface="NotesEsa" panose="02000506030000020004" pitchFamily="2" charset="0"/>
                        </a:rPr>
                        <a:t>and synchronisation</a:t>
                      </a:r>
                      <a:endParaRPr lang="en-GB" dirty="0">
                        <a:latin typeface="NotesEsa" panose="02000506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NotesEsa" panose="02000506030000020004" pitchFamily="2" charset="0"/>
                        </a:rPr>
                        <a:t>Future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784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809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7544A-493E-2B5D-A12C-D77EA72DE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NotesEsa" panose="02000506030000020004" pitchFamily="2" charset="0"/>
              </a:rPr>
              <a:t>Flexibility in ADHA module design – mezzanines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8001B-31ED-6731-5F91-309974AC0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7384769" cy="5328000"/>
          </a:xfrm>
        </p:spPr>
        <p:txBody>
          <a:bodyPr/>
          <a:lstStyle/>
          <a:p>
            <a:r>
              <a:rPr lang="en-GB" dirty="0">
                <a:latin typeface="NotesEsa" panose="02000506030000020004" pitchFamily="2" charset="0"/>
              </a:rPr>
              <a:t>Note that it is possible to support multiple different ADHA DHS functions</a:t>
            </a:r>
            <a:br>
              <a:rPr lang="en-GB" dirty="0">
                <a:latin typeface="NotesEsa" panose="02000506030000020004" pitchFamily="2" charset="0"/>
              </a:rPr>
            </a:br>
            <a:r>
              <a:rPr lang="en-GB" dirty="0">
                <a:latin typeface="NotesEsa" panose="02000506030000020004" pitchFamily="2" charset="0"/>
              </a:rPr>
              <a:t>with a single hardware design! </a:t>
            </a:r>
          </a:p>
          <a:p>
            <a:endParaRPr lang="en-GB" dirty="0">
              <a:latin typeface="NotesEsa" panose="02000506030000020004" pitchFamily="2" charset="0"/>
            </a:endParaRPr>
          </a:p>
          <a:p>
            <a:r>
              <a:rPr lang="en-GB" dirty="0">
                <a:latin typeface="NotesEsa" panose="02000506030000020004" pitchFamily="2" charset="0"/>
              </a:rPr>
              <a:t>Due to the standardised backplane interfaces, the same core hardware configuration can be kept – while adapting for specific DHS functions by: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NotesEsa" panose="02000506030000020004" pitchFamily="2" charset="0"/>
              </a:rPr>
              <a:t>Changing the SW and FPGA design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NotesEsa" panose="02000506030000020004" pitchFamily="2" charset="0"/>
              </a:rPr>
              <a:t>Adopting the front-panel interfaces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NotesEsa" panose="02000506030000020004" pitchFamily="2" charset="0"/>
            </a:endParaRPr>
          </a:p>
          <a:p>
            <a:r>
              <a:rPr lang="en-GB" dirty="0">
                <a:latin typeface="NotesEsa" panose="02000506030000020004" pitchFamily="2" charset="0"/>
              </a:rPr>
              <a:t>To make updating the front-panel interfaces more affordable – ESA plans to develop and qualify very-high performance (10-25Gbit/s/lane) mezzanine connectors, with high-pin count (&gt;100 pins), for board-to-board configurations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NotesEsa" panose="02000506030000020004" pitchFamily="2" charset="0"/>
              </a:rPr>
              <a:t>This allows to change the front-panel interfaces, without impacting the TRL of the core module design (including processor/FPGA, power, backplane interfaces)</a:t>
            </a: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3D7AA99C-47EF-BD3F-4C21-0C075372EDD0}"/>
              </a:ext>
            </a:extLst>
          </p:cNvPr>
          <p:cNvSpPr/>
          <p:nvPr/>
        </p:nvSpPr>
        <p:spPr>
          <a:xfrm>
            <a:off x="8639907" y="5090737"/>
            <a:ext cx="1989016" cy="974001"/>
          </a:xfrm>
          <a:prstGeom prst="cube">
            <a:avLst>
              <a:gd name="adj" fmla="val 8104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B76D3492-DD22-1C19-6F4C-8F5C06BF16A2}"/>
              </a:ext>
            </a:extLst>
          </p:cNvPr>
          <p:cNvSpPr/>
          <p:nvPr/>
        </p:nvSpPr>
        <p:spPr>
          <a:xfrm>
            <a:off x="8635999" y="5470771"/>
            <a:ext cx="1453662" cy="425938"/>
          </a:xfrm>
          <a:prstGeom prst="cube">
            <a:avLst>
              <a:gd name="adj" fmla="val 6178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1E01F7-A7DC-92FA-9DA0-499BA36716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28"/>
          <a:stretch>
            <a:fillRect/>
          </a:stretch>
        </p:blipFill>
        <p:spPr>
          <a:xfrm>
            <a:off x="7545753" y="1143966"/>
            <a:ext cx="1461477" cy="31088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D3980F-64B7-53F0-F9F3-B334DCDB5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6894" y="1150543"/>
            <a:ext cx="2980612" cy="3102228"/>
          </a:xfrm>
          <a:prstGeom prst="rect">
            <a:avLst/>
          </a:prstGeom>
        </p:spPr>
      </p:pic>
      <p:sp>
        <p:nvSpPr>
          <p:cNvPr id="13" name="Cube 12">
            <a:extLst>
              <a:ext uri="{FF2B5EF4-FFF2-40B4-BE49-F238E27FC236}">
                <a16:creationId xmlns:a16="http://schemas.microsoft.com/office/drawing/2014/main" id="{79E50FBB-EAB8-7CC1-8E55-FC5525E8722A}"/>
              </a:ext>
            </a:extLst>
          </p:cNvPr>
          <p:cNvSpPr/>
          <p:nvPr/>
        </p:nvSpPr>
        <p:spPr>
          <a:xfrm>
            <a:off x="9304216" y="4904154"/>
            <a:ext cx="1324707" cy="288690"/>
          </a:xfrm>
          <a:prstGeom prst="cube">
            <a:avLst>
              <a:gd name="adj" fmla="val 4012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918908-0393-CE84-AFFA-614DD0A12E93}"/>
              </a:ext>
            </a:extLst>
          </p:cNvPr>
          <p:cNvSpPr txBox="1"/>
          <p:nvPr/>
        </p:nvSpPr>
        <p:spPr>
          <a:xfrm>
            <a:off x="7516445" y="4303526"/>
            <a:ext cx="4446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          3U			  6U</a:t>
            </a:r>
          </a:p>
          <a:p>
            <a:pPr algn="ctr"/>
            <a:r>
              <a:rPr lang="en-GB" sz="1200" b="1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Example ADHA modules with mezzanine boards</a:t>
            </a:r>
          </a:p>
        </p:txBody>
      </p:sp>
    </p:spTree>
    <p:extLst>
      <p:ext uri="{BB962C8B-B14F-4D97-AF65-F5344CB8AC3E}">
        <p14:creationId xmlns:p14="http://schemas.microsoft.com/office/powerpoint/2010/main" val="1792367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9E002364-01ED-534E-1DF8-6077F60C2F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C0959-49CA-D8E1-A179-F7980A2AD2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NotesEsa" panose="02000506030000020004" pitchFamily="2" charset="0"/>
              </a:rPr>
              <a:t>2. Example ADHA unit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2939762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610ED-1AA7-9894-2BD2-962C8A24D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NotesEsa" panose="02000506030000020004" pitchFamily="2" charset="0"/>
              </a:rPr>
              <a:t>Example ADHA Unit Configurations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F6D40-874C-E815-4121-9139D6852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8755588" cy="5328000"/>
          </a:xfrm>
        </p:spPr>
        <p:txBody>
          <a:bodyPr/>
          <a:lstStyle/>
          <a:p>
            <a:r>
              <a:rPr lang="en-GB" sz="2000" dirty="0">
                <a:latin typeface="NotesEsa" panose="02000506030000020004" pitchFamily="2" charset="0"/>
              </a:rPr>
              <a:t>In the following slides, we will go through some possible example configurations of ADHA units – based on the standardised module functions described in the previous section.</a:t>
            </a:r>
          </a:p>
          <a:p>
            <a:endParaRPr lang="en-GB" sz="2000" dirty="0">
              <a:latin typeface="NotesEsa" panose="02000506030000020004" pitchFamily="2" charset="0"/>
            </a:endParaRPr>
          </a:p>
          <a:p>
            <a:r>
              <a:rPr lang="en-GB" sz="2000" dirty="0">
                <a:latin typeface="NotesEsa" panose="02000506030000020004" pitchFamily="2" charset="0"/>
              </a:rPr>
              <a:t>…including the ones that are considered for future standardisation.</a:t>
            </a:r>
          </a:p>
          <a:p>
            <a:endParaRPr lang="en-GB" sz="2000" dirty="0">
              <a:latin typeface="NotesEsa" panose="02000506030000020004" pitchFamily="2" charset="0"/>
            </a:endParaRPr>
          </a:p>
          <a:p>
            <a:r>
              <a:rPr lang="en-GB" sz="2000" dirty="0">
                <a:latin typeface="NotesEsa" panose="02000506030000020004" pitchFamily="2" charset="0"/>
              </a:rPr>
              <a:t>Examples: </a:t>
            </a:r>
          </a:p>
          <a:p>
            <a:pPr marL="457200" indent="-457200">
              <a:buAutoNum type="arabicParenR"/>
            </a:pPr>
            <a:r>
              <a:rPr lang="en-GB" sz="2000" dirty="0">
                <a:latin typeface="NotesEsa" panose="02000506030000020004" pitchFamily="2" charset="0"/>
              </a:rPr>
              <a:t>Central Data Handling Unit (CDHU) – for institutional EO mission </a:t>
            </a:r>
          </a:p>
          <a:p>
            <a:pPr marL="457200" indent="-457200">
              <a:buAutoNum type="arabicParenR"/>
            </a:pPr>
            <a:r>
              <a:rPr lang="en-GB" sz="2000" dirty="0">
                <a:latin typeface="NotesEsa" panose="02000506030000020004" pitchFamily="2" charset="0"/>
              </a:rPr>
              <a:t>Fully integrated platform DHS – for integrated platforms</a:t>
            </a:r>
          </a:p>
          <a:p>
            <a:pPr marL="457200" indent="-457200">
              <a:buAutoNum type="arabicParenR"/>
            </a:pPr>
            <a:r>
              <a:rPr lang="en-GB" sz="2000" dirty="0">
                <a:latin typeface="NotesEsa" panose="02000506030000020004" pitchFamily="2" charset="0"/>
              </a:rPr>
              <a:t>Payload Data Handling Unit (PDHU)</a:t>
            </a:r>
          </a:p>
          <a:p>
            <a:pPr marL="457200" indent="-457200">
              <a:buAutoNum type="arabicParenR"/>
            </a:pPr>
            <a:r>
              <a:rPr lang="en-GB" sz="2000" dirty="0">
                <a:latin typeface="NotesEsa" panose="02000506030000020004" pitchFamily="2" charset="0"/>
              </a:rPr>
              <a:t>Instrument Controller Unit (ICU) </a:t>
            </a:r>
          </a:p>
          <a:p>
            <a:pPr marL="457200" indent="-457200">
              <a:buAutoNum type="arabicParenR"/>
            </a:pPr>
            <a:r>
              <a:rPr lang="en-GB" sz="2000" dirty="0">
                <a:latin typeface="NotesEsa" panose="02000506030000020004" pitchFamily="2" charset="0"/>
              </a:rPr>
              <a:t>Data Processing Unit (DHU) </a:t>
            </a:r>
          </a:p>
          <a:p>
            <a:pPr marL="457200" indent="-457200">
              <a:buAutoNum type="arabicParenR"/>
            </a:pPr>
            <a:r>
              <a:rPr lang="en-GB" sz="2000" dirty="0">
                <a:latin typeface="NotesEsa" panose="02000506030000020004" pitchFamily="2" charset="0"/>
              </a:rPr>
              <a:t>Integrated instrument electronics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AC480-8215-718E-F583-BEE5409A9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687" y="1788657"/>
            <a:ext cx="2276696" cy="1709785"/>
          </a:xfrm>
          <a:prstGeom prst="rect">
            <a:avLst/>
          </a:prstGeom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image006">
            <a:extLst>
              <a:ext uri="{FF2B5EF4-FFF2-40B4-BE49-F238E27FC236}">
                <a16:creationId xmlns:a16="http://schemas.microsoft.com/office/drawing/2014/main" id="{30ADC5C0-9A7D-EE05-1A70-1F3906F62D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9" t="9054" r="610" b="268"/>
          <a:stretch>
            <a:fillRect/>
          </a:stretch>
        </p:blipFill>
        <p:spPr bwMode="auto">
          <a:xfrm>
            <a:off x="9639686" y="4099273"/>
            <a:ext cx="2276697" cy="1502207"/>
          </a:xfrm>
          <a:prstGeom prst="rect">
            <a:avLst/>
          </a:prstGeom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97937150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B9979CE-F6D6-4CDA-8589-F8B43FE72354}" vid="{343751ED-C8BE-41FE-9861-56AE543A0A1D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B9979CE-F6D6-4CDA-8589-F8B43FE72354}" vid="{AD79EE79-A995-4046-BA78-7E1194A8FF29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B9979CE-F6D6-4CDA-8589-F8B43FE72354}" vid="{6B3D98F0-8F27-4BB1-98E2-0EFA105C5170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B9979CE-F6D6-4CDA-8589-F8B43FE72354}" vid="{EF168943-AA5F-4FD6-96A2-54A85FF01414}"/>
    </a:ext>
  </a:extLst>
</a:theme>
</file>

<file path=ppt/theme/theme5.xml><?xml version="1.0" encoding="utf-8"?>
<a:theme xmlns:a="http://schemas.openxmlformats.org/drawingml/2006/main" name="1_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FD0E5E75-7717-46C2-B7DD-6B9340E741A3}"/>
    </a:ext>
  </a:extLst>
</a:theme>
</file>

<file path=ppt/theme/theme6.xml><?xml version="1.0" encoding="utf-8"?>
<a:theme xmlns:a="http://schemas.openxmlformats.org/drawingml/2006/main" name="1_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B9979CE-F6D6-4CDA-8589-F8B43FE72354}" vid="{343751ED-C8BE-41FE-9861-56AE543A0A1D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08683984991B489B9C5FD7959F2F1B" ma:contentTypeVersion="12" ma:contentTypeDescription="Create a new document." ma:contentTypeScope="" ma:versionID="2429312d5a3fb0d394a7e1240b9efb95">
  <xsd:schema xmlns:xsd="http://www.w3.org/2001/XMLSchema" xmlns:xs="http://www.w3.org/2001/XMLSchema" xmlns:p="http://schemas.microsoft.com/office/2006/metadata/properties" xmlns:ns2="61ea400c-289a-4169-8e9d-88321b6728b9" xmlns:ns3="4679b635-32aa-4286-ab98-2447aa607bf5" targetNamespace="http://schemas.microsoft.com/office/2006/metadata/properties" ma:root="true" ma:fieldsID="83c1325c832c0e09927825d5bc84eef6" ns2:_="" ns3:_="">
    <xsd:import namespace="61ea400c-289a-4169-8e9d-88321b6728b9"/>
    <xsd:import namespace="4679b635-32aa-4286-ab98-2447aa607b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ea400c-289a-4169-8e9d-88321b6728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b688d343-e684-46db-b94f-a4cae8ed19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79b635-32aa-4286-ab98-2447aa607bf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608016d-dbcd-4778-b8de-be97ecb3ce2b}" ma:internalName="TaxCatchAll" ma:showField="CatchAllData" ma:web="4679b635-32aa-4286-ab98-2447aa607b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679b635-32aa-4286-ab98-2447aa607bf5" xsi:nil="true"/>
    <lcf76f155ced4ddcb4097134ff3c332f xmlns="61ea400c-289a-4169-8e9d-88321b6728b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37554D3-C30C-4439-A3CF-1BD16E2DF129}">
  <ds:schemaRefs>
    <ds:schemaRef ds:uri="4679b635-32aa-4286-ab98-2447aa607bf5"/>
    <ds:schemaRef ds:uri="61ea400c-289a-4169-8e9d-88321b6728b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www.w3.org/XML/1998/namespace"/>
    <ds:schemaRef ds:uri="http://schemas.microsoft.com/office/2006/documentManagement/types"/>
    <ds:schemaRef ds:uri="61ea400c-289a-4169-8e9d-88321b6728b9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4679b635-32aa-4286-ab98-2447aa607bf5"/>
    <ds:schemaRef ds:uri="http://schemas.microsoft.com/office/2006/metadata/properties"/>
    <ds:schemaRef ds:uri="http://purl.org/dc/dcmitype/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2123</TotalTime>
  <Words>2171</Words>
  <Application>Microsoft Office PowerPoint</Application>
  <PresentationFormat>Custom</PresentationFormat>
  <Paragraphs>281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NotesEsa</vt:lpstr>
      <vt:lpstr>Verdana</vt:lpstr>
      <vt:lpstr>ESA_Presentation_DARK</vt:lpstr>
      <vt:lpstr>ESA_Presentation_DARK_BG</vt:lpstr>
      <vt:lpstr>ESA_Presentation_CLEAR</vt:lpstr>
      <vt:lpstr>ESA_Presentation_CLEAR_BG</vt:lpstr>
      <vt:lpstr>1_ESA_Presentation_CLEAR</vt:lpstr>
      <vt:lpstr>1_ESA_Presentation_DARK</vt:lpstr>
      <vt:lpstr>PowerPoint Presentation</vt:lpstr>
      <vt:lpstr>Presentation Scope and Overview</vt:lpstr>
      <vt:lpstr>1. ADHA standardised DHS functions</vt:lpstr>
      <vt:lpstr>ADHA standardised DHS functions – current</vt:lpstr>
      <vt:lpstr>ADHA standard DHS functions under consideration – platform </vt:lpstr>
      <vt:lpstr>ADHA standard DHS functions under consideration – payload </vt:lpstr>
      <vt:lpstr>Flexibility in ADHA module design – mezzanines</vt:lpstr>
      <vt:lpstr>2. Example ADHA unit configurations</vt:lpstr>
      <vt:lpstr>Example ADHA Unit Configurations </vt:lpstr>
      <vt:lpstr>ADHA unit configuration example 1) 12-slot 6U-ADHA Central Data Handling Unit (CDHU)</vt:lpstr>
      <vt:lpstr>ADHA unit configuration example 2) Complete platform DHS</vt:lpstr>
      <vt:lpstr>ADHA unit configuration example 3) Stand-alone Payload Data Handling Unit (PDHU)</vt:lpstr>
      <vt:lpstr>ADHA unit configuration examples 4) and 5) Instrument Controller Unit (ICU) – and dedicated high-performance DPU</vt:lpstr>
      <vt:lpstr>ADHA unit configuration example 6) 3U-ADHA integrated instrument electronics</vt:lpstr>
      <vt:lpstr>3. End-to-end data-handling / avionics architectures based on ADHA units and modules </vt:lpstr>
      <vt:lpstr>End-to-end data-handling / avionics architectures based on ADHA units and modules</vt:lpstr>
      <vt:lpstr>ADHA-based avionics / data-handling architectures 1) Institutional EO mission</vt:lpstr>
      <vt:lpstr>ADHA-based avionics / data-handling architectures 2) Mission with very high-rate remote-sensing payload </vt:lpstr>
      <vt:lpstr>ADHA-based avionics / data-handling architectures 2) Multi-instrument science mission</vt:lpstr>
      <vt:lpstr>ADHA-based avionics / data-handling architectures 4) Large-scale deep-space telescope</vt:lpstr>
      <vt:lpstr>Summary and conclusions</vt:lpstr>
      <vt:lpstr>PowerPoint Presentation</vt:lpstr>
      <vt:lpstr>PowerPoint Presentation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Data Handling Architecture (ADHA) - Project Background, Status and Roadmap</dc:title>
  <dc:subject>Advanced Data Handling Architecture (ADHA) - Project Background, Status and Roadmap</dc:subject>
  <dc:creator>David Steenari</dc:creator>
  <cp:keywords/>
  <dc:description/>
  <cp:lastModifiedBy>David Steenari</cp:lastModifiedBy>
  <cp:revision>28</cp:revision>
  <cp:lastPrinted>2008-08-26T16:26:23Z</cp:lastPrinted>
  <dcterms:created xsi:type="dcterms:W3CDTF">2025-07-26T10:51:46Z</dcterms:created>
  <dcterms:modified xsi:type="dcterms:W3CDTF">2025-10-13T23:07:44Z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David Steenari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0x010100A508683984991B489B9C5FD7959F2F1B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>ESA ESTEC</vt:lpwstr>
  </property>
  <property fmtid="{D5CDD505-2E9C-101B-9397-08002B2CF9AE}" pid="21" name="Originating Organisation">
    <vt:lpwstr>TEC-EDD</vt:lpwstr>
  </property>
  <property fmtid="{D5CDD505-2E9C-101B-9397-08002B2CF9AE}" pid="22" name="Distribution">
    <vt:lpwstr/>
  </property>
  <property fmtid="{D5CDD505-2E9C-101B-9397-08002B2CF9AE}" pid="23" name="bmsSitename2">
    <vt:lpwstr>ESA ESTEC</vt:lpwstr>
  </property>
  <property fmtid="{D5CDD505-2E9C-101B-9397-08002B2CF9AE}" pid="24" name="bmsAddress">
    <vt:lpwstr>Keplerlaan 1 - 2201 AZ Noordwijk - The Netherlands</vt:lpwstr>
  </property>
  <property fmtid="{D5CDD505-2E9C-101B-9397-08002B2CF9AE}" pid="25" name="bmsPlace">
    <vt:lpwstr>Noordwijk</vt:lpwstr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2025-07-25T22:00:00Z</vt:filetime>
  </property>
  <property fmtid="{D5CDD505-2E9C-101B-9397-08002B2CF9AE}" pid="30" name="Organisational_x0020_entity">
    <vt:lpwstr>TEC-EDD</vt:lpwstr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  <property fmtid="{D5CDD505-2E9C-101B-9397-08002B2CF9AE}" pid="42" name="Image Tags">
    <vt:lpwstr/>
  </property>
  <property fmtid="{D5CDD505-2E9C-101B-9397-08002B2CF9AE}" pid="43" name="MediaServiceImageTags">
    <vt:lpwstr/>
  </property>
</Properties>
</file>