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  <p:sldMasterId id="2147483950" r:id="rId5"/>
    <p:sldMasterId id="2147483957" r:id="rId6"/>
    <p:sldMasterId id="2147483970" r:id="rId7"/>
    <p:sldMasterId id="2147483979" r:id="rId8"/>
    <p:sldMasterId id="2147483991" r:id="rId9"/>
  </p:sldMasterIdLst>
  <p:notesMasterIdLst>
    <p:notesMasterId r:id="rId40"/>
  </p:notesMasterIdLst>
  <p:handoutMasterIdLst>
    <p:handoutMasterId r:id="rId41"/>
  </p:handoutMasterIdLst>
  <p:sldIdLst>
    <p:sldId id="2147482875" r:id="rId10"/>
    <p:sldId id="2147482889" r:id="rId11"/>
    <p:sldId id="2147482897" r:id="rId12"/>
    <p:sldId id="2147482898" r:id="rId13"/>
    <p:sldId id="2147482857" r:id="rId14"/>
    <p:sldId id="2147482872" r:id="rId15"/>
    <p:sldId id="2147482876" r:id="rId16"/>
    <p:sldId id="2147482877" r:id="rId17"/>
    <p:sldId id="2147482804" r:id="rId18"/>
    <p:sldId id="2147482858" r:id="rId19"/>
    <p:sldId id="2147482867" r:id="rId20"/>
    <p:sldId id="2147482866" r:id="rId21"/>
    <p:sldId id="2147482869" r:id="rId22"/>
    <p:sldId id="2147482870" r:id="rId23"/>
    <p:sldId id="2147482837" r:id="rId24"/>
    <p:sldId id="2147482839" r:id="rId25"/>
    <p:sldId id="2147482847" r:id="rId26"/>
    <p:sldId id="2147482882" r:id="rId27"/>
    <p:sldId id="2147482815" r:id="rId28"/>
    <p:sldId id="2147482820" r:id="rId29"/>
    <p:sldId id="2147482884" r:id="rId30"/>
    <p:sldId id="2147482834" r:id="rId31"/>
    <p:sldId id="2147482828" r:id="rId32"/>
    <p:sldId id="292" r:id="rId33"/>
    <p:sldId id="2147482855" r:id="rId34"/>
    <p:sldId id="2147482850" r:id="rId35"/>
    <p:sldId id="2147482871" r:id="rId36"/>
    <p:sldId id="2147482862" r:id="rId37"/>
    <p:sldId id="2147480951" r:id="rId38"/>
    <p:sldId id="2147482874" r:id="rId39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1: Kostas" id="{6EFED1F6-CD02-4E48-9974-0245BB336C36}">
          <p14:sldIdLst>
            <p14:sldId id="2147482875"/>
            <p14:sldId id="2147482889"/>
            <p14:sldId id="2147482897"/>
            <p14:sldId id="2147482898"/>
          </p14:sldIdLst>
        </p14:section>
        <p14:section name="2: David" id="{8A308F98-885A-41D0-BCD6-343F1782363D}">
          <p14:sldIdLst>
            <p14:sldId id="2147482857"/>
            <p14:sldId id="2147482872"/>
            <p14:sldId id="2147482876"/>
            <p14:sldId id="2147482877"/>
            <p14:sldId id="2147482804"/>
            <p14:sldId id="2147482858"/>
            <p14:sldId id="2147482867"/>
            <p14:sldId id="2147482866"/>
            <p14:sldId id="2147482869"/>
            <p14:sldId id="2147482870"/>
            <p14:sldId id="2147482837"/>
            <p14:sldId id="2147482839"/>
            <p14:sldId id="2147482847"/>
            <p14:sldId id="2147482882"/>
            <p14:sldId id="2147482815"/>
            <p14:sldId id="2147482820"/>
            <p14:sldId id="2147482884"/>
            <p14:sldId id="2147482834"/>
            <p14:sldId id="2147482828"/>
            <p14:sldId id="292"/>
            <p14:sldId id="2147482855"/>
            <p14:sldId id="2147482850"/>
            <p14:sldId id="2147482871"/>
            <p14:sldId id="2147482862"/>
            <p14:sldId id="2147480951"/>
            <p14:sldId id="21474828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97A6"/>
    <a:srgbClr val="F1666A"/>
    <a:srgbClr val="D9D9D9"/>
    <a:srgbClr val="053249"/>
    <a:srgbClr val="003249"/>
    <a:srgbClr val="335E6F"/>
    <a:srgbClr val="006196"/>
    <a:srgbClr val="6DCFF6"/>
    <a:srgbClr val="FFCC4E"/>
    <a:srgbClr val="76C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90" y="60"/>
      </p:cViewPr>
      <p:guideLst>
        <p:guide orient="horz" pos="2160"/>
        <p:guide pos="38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10/14/2025</a:t>
            </a:fld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>
          <a:extLst>
            <a:ext uri="{FF2B5EF4-FFF2-40B4-BE49-F238E27FC236}">
              <a16:creationId xmlns:a16="http://schemas.microsoft.com/office/drawing/2014/main" id="{941540DE-F33A-8585-56A1-B32FA2BEE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2:notes">
            <a:extLst>
              <a:ext uri="{FF2B5EF4-FFF2-40B4-BE49-F238E27FC236}">
                <a16:creationId xmlns:a16="http://schemas.microsoft.com/office/drawing/2014/main" id="{195E0FE9-8614-E636-4671-334D738E07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76300" y="4730750"/>
            <a:ext cx="5033963" cy="4433888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:notes">
            <a:extLst>
              <a:ext uri="{FF2B5EF4-FFF2-40B4-BE49-F238E27FC236}">
                <a16:creationId xmlns:a16="http://schemas.microsoft.com/office/drawing/2014/main" id="{106FB058-E870-A280-C0C1-3DF5D1A600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6525" y="739775"/>
            <a:ext cx="658495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0072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44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96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696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>
          <a:extLst>
            <a:ext uri="{FF2B5EF4-FFF2-40B4-BE49-F238E27FC236}">
              <a16:creationId xmlns:a16="http://schemas.microsoft.com/office/drawing/2014/main" id="{76507C9C-EA80-F467-CF3B-6FEA1F416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2:notes">
            <a:extLst>
              <a:ext uri="{FF2B5EF4-FFF2-40B4-BE49-F238E27FC236}">
                <a16:creationId xmlns:a16="http://schemas.microsoft.com/office/drawing/2014/main" id="{5B412058-A6B3-92E6-4F3E-86CE11699D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76300" y="4730750"/>
            <a:ext cx="5033963" cy="4433888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:notes">
            <a:extLst>
              <a:ext uri="{FF2B5EF4-FFF2-40B4-BE49-F238E27FC236}">
                <a16:creationId xmlns:a16="http://schemas.microsoft.com/office/drawing/2014/main" id="{5A76B4BE-CCE7-BB74-0553-94F8174E30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6525" y="739775"/>
            <a:ext cx="658495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0898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60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6122F-3E3C-1809-9A99-CEF3EAFE7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B479BE-CA7B-7395-5E9F-2E7C442B88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3C64CA-DEFA-0C29-E92F-5DAA5F8D4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8DC5B-4945-D20B-D33D-95CF7551E4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77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2:notes"/>
          <p:cNvSpPr txBox="1">
            <a:spLocks noGrp="1"/>
          </p:cNvSpPr>
          <p:nvPr>
            <p:ph type="body" idx="1"/>
          </p:nvPr>
        </p:nvSpPr>
        <p:spPr>
          <a:xfrm>
            <a:off x="876300" y="4730750"/>
            <a:ext cx="5033963" cy="4433888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6525" y="739775"/>
            <a:ext cx="658495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2030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2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>
          <a:extLst>
            <a:ext uri="{FF2B5EF4-FFF2-40B4-BE49-F238E27FC236}">
              <a16:creationId xmlns:a16="http://schemas.microsoft.com/office/drawing/2014/main" id="{17E26CED-CF65-7557-50D3-A290B6B6E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2:notes">
            <a:extLst>
              <a:ext uri="{FF2B5EF4-FFF2-40B4-BE49-F238E27FC236}">
                <a16:creationId xmlns:a16="http://schemas.microsoft.com/office/drawing/2014/main" id="{692EFD9B-33F4-FBE2-C191-AC04BFC571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76300" y="4730750"/>
            <a:ext cx="5033963" cy="4433888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:notes">
            <a:extLst>
              <a:ext uri="{FF2B5EF4-FFF2-40B4-BE49-F238E27FC236}">
                <a16:creationId xmlns:a16="http://schemas.microsoft.com/office/drawing/2014/main" id="{1CC01A58-A3B5-4677-EA77-5DF3777BAF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6525" y="739775"/>
            <a:ext cx="658495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7770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7CAE8-E416-72D9-AC22-9F2CF6C08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3E1B75-D017-747F-7137-9A33A0B9AA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E004F1-743C-2AD6-144A-1B22387F8E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11019-24FF-7B20-0206-4597FFD094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463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>
          <a:extLst>
            <a:ext uri="{FF2B5EF4-FFF2-40B4-BE49-F238E27FC236}">
              <a16:creationId xmlns:a16="http://schemas.microsoft.com/office/drawing/2014/main" id="{7B8B9389-AA73-1777-7EAC-ACC90BAA1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2:notes">
            <a:extLst>
              <a:ext uri="{FF2B5EF4-FFF2-40B4-BE49-F238E27FC236}">
                <a16:creationId xmlns:a16="http://schemas.microsoft.com/office/drawing/2014/main" id="{370A6682-EC75-7337-D42B-7CD3FFD781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76300" y="4730750"/>
            <a:ext cx="5033963" cy="4433888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:notes">
            <a:extLst>
              <a:ext uri="{FF2B5EF4-FFF2-40B4-BE49-F238E27FC236}">
                <a16:creationId xmlns:a16="http://schemas.microsoft.com/office/drawing/2014/main" id="{373AF7F8-9718-F850-27F5-7E603FD931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6525" y="739775"/>
            <a:ext cx="658495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9441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>
          <a:extLst>
            <a:ext uri="{FF2B5EF4-FFF2-40B4-BE49-F238E27FC236}">
              <a16:creationId xmlns:a16="http://schemas.microsoft.com/office/drawing/2014/main" id="{F290F31A-A2B9-DF03-2559-EA72CED96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2:notes">
            <a:extLst>
              <a:ext uri="{FF2B5EF4-FFF2-40B4-BE49-F238E27FC236}">
                <a16:creationId xmlns:a16="http://schemas.microsoft.com/office/drawing/2014/main" id="{2F5CAD00-29A6-34E2-B88B-886A749238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76300" y="4730750"/>
            <a:ext cx="5033963" cy="4433888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:notes">
            <a:extLst>
              <a:ext uri="{FF2B5EF4-FFF2-40B4-BE49-F238E27FC236}">
                <a16:creationId xmlns:a16="http://schemas.microsoft.com/office/drawing/2014/main" id="{93FB6D29-ED8E-B917-CE10-F2F4E3B9F6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6525" y="739775"/>
            <a:ext cx="658495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2796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>
          <a:extLst>
            <a:ext uri="{FF2B5EF4-FFF2-40B4-BE49-F238E27FC236}">
              <a16:creationId xmlns:a16="http://schemas.microsoft.com/office/drawing/2014/main" id="{572654C4-43BC-39B2-8722-129E8AB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2:notes">
            <a:extLst>
              <a:ext uri="{FF2B5EF4-FFF2-40B4-BE49-F238E27FC236}">
                <a16:creationId xmlns:a16="http://schemas.microsoft.com/office/drawing/2014/main" id="{433527B4-D180-79CF-D2AB-520F3D65D6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76300" y="4730750"/>
            <a:ext cx="5033963" cy="4433888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:notes">
            <a:extLst>
              <a:ext uri="{FF2B5EF4-FFF2-40B4-BE49-F238E27FC236}">
                <a16:creationId xmlns:a16="http://schemas.microsoft.com/office/drawing/2014/main" id="{BCA97726-E49B-BAC8-34AE-EDA9AD6E6D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6525" y="739775"/>
            <a:ext cx="658495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6823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>
          <a:extLst>
            <a:ext uri="{FF2B5EF4-FFF2-40B4-BE49-F238E27FC236}">
              <a16:creationId xmlns:a16="http://schemas.microsoft.com/office/drawing/2014/main" id="{2F7CB6B6-5DD6-866B-0211-557F694E2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2:notes">
            <a:extLst>
              <a:ext uri="{FF2B5EF4-FFF2-40B4-BE49-F238E27FC236}">
                <a16:creationId xmlns:a16="http://schemas.microsoft.com/office/drawing/2014/main" id="{4F68C363-83E0-BB23-8C8D-E29558CFD5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76300" y="4730750"/>
            <a:ext cx="5033963" cy="4433888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:notes">
            <a:extLst>
              <a:ext uri="{FF2B5EF4-FFF2-40B4-BE49-F238E27FC236}">
                <a16:creationId xmlns:a16="http://schemas.microsoft.com/office/drawing/2014/main" id="{83AC57E6-531F-7247-C8F6-86DF30581C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6525" y="739775"/>
            <a:ext cx="658495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7921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>
          <a:extLst>
            <a:ext uri="{FF2B5EF4-FFF2-40B4-BE49-F238E27FC236}">
              <a16:creationId xmlns:a16="http://schemas.microsoft.com/office/drawing/2014/main" id="{6B8C0AA2-FE6E-BD99-2DEF-77C5816B6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2:notes">
            <a:extLst>
              <a:ext uri="{FF2B5EF4-FFF2-40B4-BE49-F238E27FC236}">
                <a16:creationId xmlns:a16="http://schemas.microsoft.com/office/drawing/2014/main" id="{9930E0BB-5D6D-CB5A-2206-85B1020BFB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76300" y="4730750"/>
            <a:ext cx="5033963" cy="4433888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:notes">
            <a:extLst>
              <a:ext uri="{FF2B5EF4-FFF2-40B4-BE49-F238E27FC236}">
                <a16:creationId xmlns:a16="http://schemas.microsoft.com/office/drawing/2014/main" id="{63B8D364-9C8D-580B-C87D-E86CEAF737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6525" y="739775"/>
            <a:ext cx="658495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0239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>
          <a:extLst>
            <a:ext uri="{FF2B5EF4-FFF2-40B4-BE49-F238E27FC236}">
              <a16:creationId xmlns:a16="http://schemas.microsoft.com/office/drawing/2014/main" id="{A7C43ADB-3A31-1D91-73F2-0161A3348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2:notes">
            <a:extLst>
              <a:ext uri="{FF2B5EF4-FFF2-40B4-BE49-F238E27FC236}">
                <a16:creationId xmlns:a16="http://schemas.microsoft.com/office/drawing/2014/main" id="{16094D72-EC96-3667-718A-0129268191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76300" y="4730750"/>
            <a:ext cx="5033963" cy="4433888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2:notes">
            <a:extLst>
              <a:ext uri="{FF2B5EF4-FFF2-40B4-BE49-F238E27FC236}">
                <a16:creationId xmlns:a16="http://schemas.microsoft.com/office/drawing/2014/main" id="{12A3DDDA-7875-56EE-8360-CF060FF33D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6525" y="739775"/>
            <a:ext cx="6584950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653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jpe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5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emf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5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jpe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" y="6456954"/>
            <a:ext cx="10159937" cy="430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1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3">
  <p:cSld name="DARK3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4"/>
          <p:cNvSpPr/>
          <p:nvPr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317" name="Google Shape;317;p14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0" name="Google Shape;320;p14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1" name="Google Shape;321;p14"/>
          <p:cNvSpPr txBox="1">
            <a:spLocks noGrp="1"/>
          </p:cNvSpPr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4"/>
          <p:cNvSpPr txBox="1">
            <a:spLocks noGrp="1"/>
          </p:cNvSpPr>
          <p:nvPr>
            <p:ph type="body" idx="1"/>
          </p:nvPr>
        </p:nvSpPr>
        <p:spPr>
          <a:xfrm>
            <a:off x="218859" y="882192"/>
            <a:ext cx="11768091" cy="5523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323" name="Google Shape;323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4" name="Google Shape;324;p14"/>
          <p:cNvGrpSpPr/>
          <p:nvPr/>
        </p:nvGrpSpPr>
        <p:grpSpPr>
          <a:xfrm>
            <a:off x="227308" y="6572056"/>
            <a:ext cx="9306299" cy="144115"/>
            <a:chOff x="226688" y="6572055"/>
            <a:chExt cx="9280921" cy="144115"/>
          </a:xfrm>
        </p:grpSpPr>
        <p:pic>
          <p:nvPicPr>
            <p:cNvPr id="325" name="Google Shape;325;p14" descr="at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14" descr="be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14" descr="ch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14" descr="cz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14" descr="de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14" descr="dk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14" descr="ee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14" descr="es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14" descr="fi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14" descr="fr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14" descr="gr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14" descr="hu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Google Shape;337;p14" descr="ie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14" descr="it.pn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14" descr="lu.p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14" descr="nl.png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14" descr="no.png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14" descr="pl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14" descr="pt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14" descr="ro.png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14" descr="se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Google Shape;346;p14" descr="uk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14" descr="ca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14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14" descr="si.png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772" y="112783"/>
            <a:ext cx="711936" cy="70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97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1">
  <p:cSld name="DARK1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9" name="Google Shape;389;p16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0" name="Google Shape;390;p16"/>
          <p:cNvSpPr txBox="1">
            <a:spLocks noGrp="1"/>
          </p:cNvSpPr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91" name="Google Shape;39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59739" y="-216085"/>
            <a:ext cx="2099618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6"/>
          <p:cNvSpPr txBox="1">
            <a:spLocks noGrp="1"/>
          </p:cNvSpPr>
          <p:nvPr>
            <p:ph type="body" idx="1"/>
          </p:nvPr>
        </p:nvSpPr>
        <p:spPr>
          <a:xfrm>
            <a:off x="218859" y="888005"/>
            <a:ext cx="11795829" cy="552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1AFFC5-18E0-1AAC-F15B-5806C11AF5C7}"/>
              </a:ext>
            </a:extLst>
          </p:cNvPr>
          <p:cNvGrpSpPr/>
          <p:nvPr userDrawn="1"/>
        </p:nvGrpSpPr>
        <p:grpSpPr>
          <a:xfrm>
            <a:off x="9204652" y="146102"/>
            <a:ext cx="1469931" cy="706449"/>
            <a:chOff x="9245777" y="860130"/>
            <a:chExt cx="1469931" cy="70644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720F32C-C24F-3A84-99FA-6158526EC1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777" y="860130"/>
              <a:ext cx="711936" cy="70644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51A1B74-6AF1-8B9C-E5B2-9F91DB1F5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009259" y="860130"/>
              <a:ext cx="706449" cy="7064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427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" y="6454251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3E1ECDC-837D-EB18-E6CE-8805ADC73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109" y="69359"/>
            <a:ext cx="711936" cy="70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33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</a:t>
            </a:r>
            <a:r>
              <a:rPr lang="en-GB" noProof="0"/>
              <a:t>Master</a:t>
            </a:r>
            <a:r>
              <a:rPr lang="en-US" noProof="0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 noProof="0"/>
              <a:t> level</a:t>
            </a:r>
          </a:p>
          <a:p>
            <a:pPr lvl="2"/>
            <a:r>
              <a:rPr lang="en-US" noProof="0"/>
              <a:t>Third </a:t>
            </a:r>
            <a:r>
              <a:rPr lang="en-GB" noProof="0"/>
              <a:t>level</a:t>
            </a:r>
          </a:p>
          <a:p>
            <a:pPr lvl="3"/>
            <a:r>
              <a:rPr lang="en-GB" noProof="0"/>
              <a:t>Fourth</a:t>
            </a:r>
            <a:r>
              <a:rPr lang="en-US" noProof="0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 noProof="0"/>
              <a:t> level</a:t>
            </a:r>
            <a:endParaRPr lang="en-GB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60" y="6465593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8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5420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97810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811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</a:t>
            </a:r>
            <a:r>
              <a:rPr lang="en-GB" noProof="0"/>
              <a:t>Master</a:t>
            </a:r>
            <a:r>
              <a:rPr lang="en-US" noProof="0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 noProof="0"/>
              <a:t> level</a:t>
            </a:r>
          </a:p>
          <a:p>
            <a:pPr lvl="2"/>
            <a:r>
              <a:rPr lang="en-US" noProof="0"/>
              <a:t>Third </a:t>
            </a:r>
            <a:r>
              <a:rPr lang="en-GB" noProof="0"/>
              <a:t>level</a:t>
            </a:r>
          </a:p>
          <a:p>
            <a:pPr lvl="3"/>
            <a:r>
              <a:rPr lang="en-GB" noProof="0"/>
              <a:t>Fourth</a:t>
            </a:r>
            <a:r>
              <a:rPr lang="en-US" noProof="0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 noProof="0"/>
              <a:t> level</a:t>
            </a:r>
            <a:endParaRPr lang="en-GB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155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57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A398890-117D-44A3-97A3-567CB60E6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AFACDF93-324D-4973-8C62-633313B491BB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3566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0113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787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8293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05476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" y="6456954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7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" y="6454251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685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809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A398890-117D-44A3-97A3-567CB60E6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AFACDF93-324D-4973-8C62-633313B491BB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019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754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390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22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891542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9834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2347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5450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8095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0977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5092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115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3004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70602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3">
  <p:cSld name="DARK3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4"/>
          <p:cNvSpPr/>
          <p:nvPr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317" name="Google Shape;317;p14"/>
          <p:cNvCxnSpPr/>
          <p:nvPr/>
        </p:nvCxnSpPr>
        <p:spPr>
          <a:xfrm>
            <a:off x="218859" y="882193"/>
            <a:ext cx="1180058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0" name="Google Shape;320;p14"/>
          <p:cNvCxnSpPr/>
          <p:nvPr/>
        </p:nvCxnSpPr>
        <p:spPr>
          <a:xfrm>
            <a:off x="222041" y="6422971"/>
            <a:ext cx="11768091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1" name="Google Shape;321;p14"/>
          <p:cNvSpPr txBox="1">
            <a:spLocks noGrp="1"/>
          </p:cNvSpPr>
          <p:nvPr>
            <p:ph type="title"/>
          </p:nvPr>
        </p:nvSpPr>
        <p:spPr>
          <a:xfrm>
            <a:off x="218858" y="157324"/>
            <a:ext cx="1014088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4"/>
          <p:cNvSpPr txBox="1">
            <a:spLocks noGrp="1"/>
          </p:cNvSpPr>
          <p:nvPr>
            <p:ph type="body" idx="1"/>
          </p:nvPr>
        </p:nvSpPr>
        <p:spPr>
          <a:xfrm>
            <a:off x="218859" y="882192"/>
            <a:ext cx="11768091" cy="5523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323" name="Google Shape;323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71528" y="6585917"/>
            <a:ext cx="1641396" cy="105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4" name="Google Shape;324;p14"/>
          <p:cNvGrpSpPr/>
          <p:nvPr/>
        </p:nvGrpSpPr>
        <p:grpSpPr>
          <a:xfrm>
            <a:off x="227308" y="6572056"/>
            <a:ext cx="9306299" cy="144115"/>
            <a:chOff x="226688" y="6572055"/>
            <a:chExt cx="9280921" cy="144115"/>
          </a:xfrm>
        </p:grpSpPr>
        <p:pic>
          <p:nvPicPr>
            <p:cNvPr id="325" name="Google Shape;325;p14" descr="at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14" descr="be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14" descr="ch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14" descr="cz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14" descr="de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14" descr="dk.p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14" descr="ee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14" descr="es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14" descr="fi.pn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14" descr="fr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14" descr="gr.png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14" descr="hu.pn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Google Shape;337;p14" descr="ie.png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14" descr="it.png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14" descr="lu.png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14" descr="nl.png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14" descr="no.png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14" descr="pl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14" descr="pt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14" descr="ro.png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14" descr="se.png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Google Shape;346;p14" descr="uk.png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14" descr="ca.png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14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14" descr="si.png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772" y="112783"/>
            <a:ext cx="711936" cy="70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170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07316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5.svg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4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sv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4.emf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image" Target="../media/image5.svg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0" y="6454225"/>
            <a:ext cx="10159937" cy="4307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  <p:sldLayoutId id="2147483978" r:id="rId18"/>
    <p:sldLayoutId id="2147484011" r:id="rId19"/>
    <p:sldLayoutId id="2147484012" r:id="rId20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732B035-7DC9-457A-B11E-1F17E69F566A}"/>
              </a:ext>
            </a:extLst>
          </p:cNvPr>
          <p:cNvPicPr>
            <a:picLocks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EC1D1E1-F167-4275-B0D3-2DDB714BE6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E9226E0-2BA4-4DC2-994B-AD70CB993B22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732B035-7DC9-457A-B11E-1F17E69F566A}"/>
              </a:ext>
            </a:extLst>
          </p:cNvPr>
          <p:cNvPicPr>
            <a:picLocks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7" y="6455517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6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/>
        </p:blipFill>
        <p:spPr>
          <a:xfrm>
            <a:off x="0" y="6454225"/>
            <a:ext cx="10159937" cy="43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7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  <p:sldLayoutId id="2147484003" r:id="rId12"/>
    <p:sldLayoutId id="2147484004" r:id="rId13"/>
    <p:sldLayoutId id="2147484005" r:id="rId14"/>
    <p:sldLayoutId id="2147484006" r:id="rId15"/>
    <p:sldLayoutId id="2147484007" r:id="rId16"/>
    <p:sldLayoutId id="2147484008" r:id="rId17"/>
    <p:sldLayoutId id="2147484009" r:id="rId18"/>
    <p:sldLayoutId id="2147484010" r:id="rId19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kostas.marinis@esa.int" TargetMode="External"/><Relationship Id="rId4" Type="http://schemas.openxmlformats.org/officeDocument/2006/relationships/hyperlink" Target="mailto:david.steenari@esa.in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77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79.png"/><Relationship Id="rId21" Type="http://schemas.openxmlformats.org/officeDocument/2006/relationships/image" Target="../media/image97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emf"/><Relationship Id="rId2" Type="http://schemas.openxmlformats.org/officeDocument/2006/relationships/image" Target="../media/image78.png"/><Relationship Id="rId16" Type="http://schemas.openxmlformats.org/officeDocument/2006/relationships/image" Target="../media/image92.png"/><Relationship Id="rId20" Type="http://schemas.openxmlformats.org/officeDocument/2006/relationships/image" Target="../media/image96.em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19" Type="http://schemas.openxmlformats.org/officeDocument/2006/relationships/image" Target="../media/image95.jpe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Relationship Id="rId22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3.emf"/><Relationship Id="rId18" Type="http://schemas.openxmlformats.org/officeDocument/2006/relationships/image" Target="../media/image107.png"/><Relationship Id="rId26" Type="http://schemas.openxmlformats.org/officeDocument/2006/relationships/image" Target="../media/image115.jpeg"/><Relationship Id="rId39" Type="http://schemas.openxmlformats.org/officeDocument/2006/relationships/image" Target="../media/image128.png"/><Relationship Id="rId21" Type="http://schemas.openxmlformats.org/officeDocument/2006/relationships/image" Target="../media/image110.png"/><Relationship Id="rId34" Type="http://schemas.openxmlformats.org/officeDocument/2006/relationships/image" Target="../media/image123.png"/><Relationship Id="rId7" Type="http://schemas.openxmlformats.org/officeDocument/2006/relationships/image" Target="../media/image91.png"/><Relationship Id="rId12" Type="http://schemas.openxmlformats.org/officeDocument/2006/relationships/image" Target="../media/image102.png"/><Relationship Id="rId17" Type="http://schemas.openxmlformats.org/officeDocument/2006/relationships/image" Target="../media/image106.png"/><Relationship Id="rId25" Type="http://schemas.openxmlformats.org/officeDocument/2006/relationships/image" Target="../media/image114.jpeg"/><Relationship Id="rId33" Type="http://schemas.openxmlformats.org/officeDocument/2006/relationships/image" Target="../media/image122.png"/><Relationship Id="rId38" Type="http://schemas.openxmlformats.org/officeDocument/2006/relationships/image" Target="../media/image12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5.svg"/><Relationship Id="rId20" Type="http://schemas.openxmlformats.org/officeDocument/2006/relationships/image" Target="../media/image109.png"/><Relationship Id="rId29" Type="http://schemas.openxmlformats.org/officeDocument/2006/relationships/image" Target="../media/image11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9.png"/><Relationship Id="rId11" Type="http://schemas.openxmlformats.org/officeDocument/2006/relationships/image" Target="../media/image101.png"/><Relationship Id="rId24" Type="http://schemas.openxmlformats.org/officeDocument/2006/relationships/image" Target="../media/image113.png"/><Relationship Id="rId32" Type="http://schemas.openxmlformats.org/officeDocument/2006/relationships/image" Target="../media/image121.png"/><Relationship Id="rId37" Type="http://schemas.openxmlformats.org/officeDocument/2006/relationships/image" Target="../media/image126.png"/><Relationship Id="rId5" Type="http://schemas.openxmlformats.org/officeDocument/2006/relationships/image" Target="../media/image90.png"/><Relationship Id="rId15" Type="http://schemas.openxmlformats.org/officeDocument/2006/relationships/image" Target="../media/image104.png"/><Relationship Id="rId23" Type="http://schemas.openxmlformats.org/officeDocument/2006/relationships/image" Target="../media/image112.jpeg"/><Relationship Id="rId28" Type="http://schemas.openxmlformats.org/officeDocument/2006/relationships/image" Target="../media/image117.png"/><Relationship Id="rId36" Type="http://schemas.openxmlformats.org/officeDocument/2006/relationships/image" Target="../media/image125.svg"/><Relationship Id="rId10" Type="http://schemas.openxmlformats.org/officeDocument/2006/relationships/image" Target="../media/image100.png"/><Relationship Id="rId19" Type="http://schemas.openxmlformats.org/officeDocument/2006/relationships/image" Target="../media/image108.png"/><Relationship Id="rId31" Type="http://schemas.openxmlformats.org/officeDocument/2006/relationships/image" Target="../media/image120.jpeg"/><Relationship Id="rId4" Type="http://schemas.openxmlformats.org/officeDocument/2006/relationships/image" Target="../media/image87.png"/><Relationship Id="rId9" Type="http://schemas.openxmlformats.org/officeDocument/2006/relationships/image" Target="../media/image94.png"/><Relationship Id="rId14" Type="http://schemas.openxmlformats.org/officeDocument/2006/relationships/image" Target="../media/image103.jpeg"/><Relationship Id="rId22" Type="http://schemas.openxmlformats.org/officeDocument/2006/relationships/image" Target="../media/image111.png"/><Relationship Id="rId27" Type="http://schemas.openxmlformats.org/officeDocument/2006/relationships/image" Target="../media/image116.jpeg"/><Relationship Id="rId30" Type="http://schemas.openxmlformats.org/officeDocument/2006/relationships/image" Target="../media/image119.png"/><Relationship Id="rId35" Type="http://schemas.openxmlformats.org/officeDocument/2006/relationships/image" Target="../media/image124.png"/><Relationship Id="rId8" Type="http://schemas.openxmlformats.org/officeDocument/2006/relationships/image" Target="../media/image97.png"/><Relationship Id="rId3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emf"/><Relationship Id="rId13" Type="http://schemas.openxmlformats.org/officeDocument/2006/relationships/image" Target="../media/image141.png"/><Relationship Id="rId3" Type="http://schemas.openxmlformats.org/officeDocument/2006/relationships/image" Target="../media/image131.png"/><Relationship Id="rId7" Type="http://schemas.openxmlformats.org/officeDocument/2006/relationships/image" Target="../media/image135.emf"/><Relationship Id="rId12" Type="http://schemas.openxmlformats.org/officeDocument/2006/relationships/image" Target="../media/image140.em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.png"/><Relationship Id="rId11" Type="http://schemas.openxmlformats.org/officeDocument/2006/relationships/image" Target="../media/image139.emf"/><Relationship Id="rId5" Type="http://schemas.openxmlformats.org/officeDocument/2006/relationships/image" Target="../media/image133.emf"/><Relationship Id="rId15" Type="http://schemas.openxmlformats.org/officeDocument/2006/relationships/image" Target="../media/image143.png"/><Relationship Id="rId10" Type="http://schemas.openxmlformats.org/officeDocument/2006/relationships/image" Target="../media/image138.emf"/><Relationship Id="rId4" Type="http://schemas.openxmlformats.org/officeDocument/2006/relationships/image" Target="../media/image132.jpeg"/><Relationship Id="rId9" Type="http://schemas.openxmlformats.org/officeDocument/2006/relationships/image" Target="../media/image137.emf"/><Relationship Id="rId14" Type="http://schemas.openxmlformats.org/officeDocument/2006/relationships/image" Target="../media/image1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51.png"/><Relationship Id="rId3" Type="http://schemas.openxmlformats.org/officeDocument/2006/relationships/image" Target="../media/image145.jpeg"/><Relationship Id="rId7" Type="http://schemas.openxmlformats.org/officeDocument/2006/relationships/image" Target="../media/image149.png"/><Relationship Id="rId12" Type="http://schemas.openxmlformats.org/officeDocument/2006/relationships/image" Target="../media/image1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8.png"/><Relationship Id="rId11" Type="http://schemas.openxmlformats.org/officeDocument/2006/relationships/image" Target="../media/image59.png"/><Relationship Id="rId5" Type="http://schemas.openxmlformats.org/officeDocument/2006/relationships/image" Target="../media/image147.png"/><Relationship Id="rId15" Type="http://schemas.openxmlformats.org/officeDocument/2006/relationships/image" Target="../media/image153.png"/><Relationship Id="rId10" Type="http://schemas.openxmlformats.org/officeDocument/2006/relationships/image" Target="../media/image60.png"/><Relationship Id="rId4" Type="http://schemas.openxmlformats.org/officeDocument/2006/relationships/image" Target="../media/image146.png"/><Relationship Id="rId9" Type="http://schemas.openxmlformats.org/officeDocument/2006/relationships/image" Target="../media/image61.png"/><Relationship Id="rId14" Type="http://schemas.openxmlformats.org/officeDocument/2006/relationships/image" Target="../media/image1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51.png"/><Relationship Id="rId3" Type="http://schemas.openxmlformats.org/officeDocument/2006/relationships/image" Target="../media/image145.jpeg"/><Relationship Id="rId7" Type="http://schemas.openxmlformats.org/officeDocument/2006/relationships/image" Target="../media/image149.png"/><Relationship Id="rId12" Type="http://schemas.openxmlformats.org/officeDocument/2006/relationships/image" Target="../media/image1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8.png"/><Relationship Id="rId11" Type="http://schemas.openxmlformats.org/officeDocument/2006/relationships/image" Target="../media/image59.png"/><Relationship Id="rId5" Type="http://schemas.openxmlformats.org/officeDocument/2006/relationships/image" Target="../media/image147.png"/><Relationship Id="rId15" Type="http://schemas.openxmlformats.org/officeDocument/2006/relationships/image" Target="../media/image153.png"/><Relationship Id="rId10" Type="http://schemas.openxmlformats.org/officeDocument/2006/relationships/image" Target="../media/image60.png"/><Relationship Id="rId4" Type="http://schemas.openxmlformats.org/officeDocument/2006/relationships/image" Target="../media/image146.png"/><Relationship Id="rId9" Type="http://schemas.openxmlformats.org/officeDocument/2006/relationships/image" Target="../media/image61.png"/><Relationship Id="rId14" Type="http://schemas.openxmlformats.org/officeDocument/2006/relationships/image" Target="../media/image1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svg"/><Relationship Id="rId13" Type="http://schemas.openxmlformats.org/officeDocument/2006/relationships/image" Target="../media/image165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12" Type="http://schemas.openxmlformats.org/officeDocument/2006/relationships/image" Target="../media/image164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8.svg"/><Relationship Id="rId11" Type="http://schemas.openxmlformats.org/officeDocument/2006/relationships/image" Target="../media/image163.png"/><Relationship Id="rId5" Type="http://schemas.openxmlformats.org/officeDocument/2006/relationships/image" Target="../media/image157.png"/><Relationship Id="rId10" Type="http://schemas.openxmlformats.org/officeDocument/2006/relationships/image" Target="../media/image162.svg"/><Relationship Id="rId4" Type="http://schemas.openxmlformats.org/officeDocument/2006/relationships/image" Target="../media/image156.svg"/><Relationship Id="rId9" Type="http://schemas.openxmlformats.org/officeDocument/2006/relationships/image" Target="../media/image161.png"/><Relationship Id="rId14" Type="http://schemas.openxmlformats.org/officeDocument/2006/relationships/image" Target="../media/image16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.steenari@esa.in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hyperlink" Target="mailto:kostas.marinis@esa.in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emf"/><Relationship Id="rId5" Type="http://schemas.openxmlformats.org/officeDocument/2006/relationships/image" Target="../media/image45.png"/><Relationship Id="rId4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42325" y="2806840"/>
            <a:ext cx="11880914" cy="131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961" tIns="43981" rIns="87961" bIns="43981" numCol="1" anchor="b" anchorCtr="0" compatLnSpc="1">
            <a:prstTxWarp prst="textNoShape">
              <a:avLst/>
            </a:prstTxWarp>
            <a:spAutoFit/>
          </a:bodyPr>
          <a:lstStyle/>
          <a:p>
            <a:r>
              <a:rPr lang="en-GB" sz="2992">
                <a:solidFill>
                  <a:srgbClr val="FFC000"/>
                </a:solidFill>
                <a:latin typeface="NotesEsa" panose="02000506030000020004" pitchFamily="2" charset="0"/>
                <a:ea typeface="Verdana"/>
              </a:rPr>
              <a:t>A</a:t>
            </a:r>
            <a:r>
              <a:rPr lang="en-GB" sz="2992">
                <a:solidFill>
                  <a:schemeClr val="bg1"/>
                </a:solidFill>
                <a:latin typeface="NotesEsa" panose="02000506030000020004" pitchFamily="2" charset="0"/>
                <a:ea typeface="Verdana"/>
              </a:rPr>
              <a:t>dvanced </a:t>
            </a:r>
            <a:r>
              <a:rPr lang="en-GB" sz="2992">
                <a:solidFill>
                  <a:srgbClr val="FFC000"/>
                </a:solidFill>
                <a:latin typeface="NotesEsa" panose="02000506030000020004" pitchFamily="2" charset="0"/>
                <a:ea typeface="Verdana"/>
              </a:rPr>
              <a:t>D</a:t>
            </a:r>
            <a:r>
              <a:rPr lang="en-GB" sz="2992">
                <a:solidFill>
                  <a:schemeClr val="bg1"/>
                </a:solidFill>
                <a:latin typeface="NotesEsa" panose="02000506030000020004" pitchFamily="2" charset="0"/>
                <a:ea typeface="Verdana"/>
              </a:rPr>
              <a:t>ata </a:t>
            </a:r>
            <a:r>
              <a:rPr lang="en-GB" sz="2992">
                <a:solidFill>
                  <a:srgbClr val="FFC000"/>
                </a:solidFill>
                <a:latin typeface="NotesEsa" panose="02000506030000020004" pitchFamily="2" charset="0"/>
                <a:ea typeface="Verdana"/>
              </a:rPr>
              <a:t>H</a:t>
            </a:r>
            <a:r>
              <a:rPr lang="en-GB" sz="2992">
                <a:solidFill>
                  <a:schemeClr val="bg1"/>
                </a:solidFill>
                <a:latin typeface="NotesEsa" panose="02000506030000020004" pitchFamily="2" charset="0"/>
                <a:ea typeface="Verdana"/>
              </a:rPr>
              <a:t>andling </a:t>
            </a:r>
            <a:r>
              <a:rPr lang="en-GB" sz="2992">
                <a:solidFill>
                  <a:srgbClr val="FFC000"/>
                </a:solidFill>
                <a:latin typeface="NotesEsa" panose="02000506030000020004" pitchFamily="2" charset="0"/>
                <a:ea typeface="Verdana"/>
              </a:rPr>
              <a:t>A</a:t>
            </a:r>
            <a:r>
              <a:rPr lang="en-GB" sz="2992">
                <a:solidFill>
                  <a:schemeClr val="bg1"/>
                </a:solidFill>
                <a:latin typeface="NotesEsa" panose="02000506030000020004" pitchFamily="2" charset="0"/>
                <a:ea typeface="Verdana"/>
              </a:rPr>
              <a:t>rchitecture (</a:t>
            </a:r>
            <a:r>
              <a:rPr lang="en-GB" sz="2992">
                <a:solidFill>
                  <a:srgbClr val="FFC000"/>
                </a:solidFill>
                <a:latin typeface="NotesEsa" panose="02000506030000020004" pitchFamily="2" charset="0"/>
                <a:ea typeface="Verdana"/>
              </a:rPr>
              <a:t>ADHA</a:t>
            </a:r>
            <a:r>
              <a:rPr lang="en-GB" sz="2992">
                <a:solidFill>
                  <a:schemeClr val="bg1"/>
                </a:solidFill>
                <a:latin typeface="NotesEsa" panose="02000506030000020004" pitchFamily="2" charset="0"/>
                <a:ea typeface="Verdana"/>
              </a:rPr>
              <a:t>)</a:t>
            </a:r>
          </a:p>
          <a:p>
            <a:r>
              <a:rPr lang="en-GB" sz="2992">
                <a:solidFill>
                  <a:schemeClr val="bg1"/>
                </a:solidFill>
                <a:latin typeface="NotesEsa" panose="02000506030000020004" pitchFamily="2" charset="0"/>
                <a:ea typeface="Verdana"/>
              </a:rPr>
              <a:t>– Development Status &amp; Roadmap</a:t>
            </a:r>
          </a:p>
          <a:p>
            <a:r>
              <a:rPr lang="en-GB" sz="2000" i="1">
                <a:solidFill>
                  <a:schemeClr val="bg1">
                    <a:lumMod val="75000"/>
                  </a:schemeClr>
                </a:solidFill>
                <a:latin typeface="NotesEsa" panose="02000506030000020004" pitchFamily="2" charset="0"/>
                <a:ea typeface="Verdana"/>
                <a:cs typeface="Arial"/>
              </a:rPr>
              <a:t>“Working towards a European solution for standardized Data Handling Systems"</a:t>
            </a:r>
            <a:endParaRPr lang="en-GB" sz="2400" i="1">
              <a:solidFill>
                <a:schemeClr val="bg1">
                  <a:lumMod val="75000"/>
                </a:schemeClr>
              </a:solidFill>
              <a:latin typeface="NotesEsa" panose="02000506030000020004" pitchFamily="2" charset="0"/>
              <a:ea typeface="Verdana"/>
              <a:cs typeface="Arial" panose="020B0604020202020204" pitchFamily="34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5914239" y="5878769"/>
            <a:ext cx="6104451" cy="5155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600" u="sng">
                <a:solidFill>
                  <a:schemeClr val="bg1"/>
                </a:solidFill>
                <a:latin typeface="NotesEsa" panose="02000506030000020004" pitchFamily="2" charset="0"/>
                <a:cs typeface="Arial" panose="020B0604020202020204" pitchFamily="34" charset="0"/>
              </a:rPr>
              <a:t>EDHPC 2025 ADHA Session A1</a:t>
            </a:r>
            <a:br>
              <a:rPr lang="en-GB" sz="1600" u="sng">
                <a:solidFill>
                  <a:schemeClr val="bg1"/>
                </a:solidFill>
                <a:latin typeface="NotesEsa" panose="02000506030000020004" pitchFamily="2" charset="0"/>
                <a:cs typeface="Arial" panose="020B0604020202020204" pitchFamily="34" charset="0"/>
              </a:rPr>
            </a:br>
            <a:r>
              <a:rPr lang="en-GB" sz="1150">
                <a:solidFill>
                  <a:schemeClr val="bg1"/>
                </a:solidFill>
                <a:latin typeface="NotesEsa" panose="02000506030000020004" pitchFamily="2" charset="0"/>
                <a:cs typeface="Arial"/>
              </a:rPr>
              <a:t>2025-10-14</a:t>
            </a:r>
            <a:endParaRPr lang="en-GB" sz="1150">
              <a:solidFill>
                <a:srgbClr val="FEFFFF"/>
              </a:solidFill>
              <a:latin typeface="NotesEsa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5361" y="5584764"/>
            <a:ext cx="4737879" cy="216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9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035E26-F7B1-8AC1-850B-22DBC5970D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4" y="124044"/>
            <a:ext cx="1141538" cy="1132739"/>
          </a:xfrm>
          <a:prstGeom prst="rect">
            <a:avLst/>
          </a:prstGeom>
        </p:spPr>
      </p:pic>
      <p:sp>
        <p:nvSpPr>
          <p:cNvPr id="5" name="Text Box 24">
            <a:extLst>
              <a:ext uri="{FF2B5EF4-FFF2-40B4-BE49-F238E27FC236}">
                <a16:creationId xmlns:a16="http://schemas.microsoft.com/office/drawing/2014/main" id="{522C0696-FBF1-216B-A7CF-DDE4024F2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604" y="4201888"/>
            <a:ext cx="9882635" cy="52296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191" tIns="45595" rIns="91191" bIns="45595" anchor="t">
            <a:spAutoFit/>
          </a:bodyPr>
          <a:lstStyle/>
          <a:p>
            <a:pPr algn="r"/>
            <a:r>
              <a:rPr lang="en-GB" sz="1400">
                <a:solidFill>
                  <a:schemeClr val="bg1"/>
                </a:solidFill>
                <a:latin typeface="NotesEsa"/>
                <a:ea typeface="Verdana"/>
              </a:rPr>
              <a:t>David Steenari, </a:t>
            </a:r>
            <a:r>
              <a:rPr lang="en-GB" sz="1400">
                <a:solidFill>
                  <a:schemeClr val="bg1"/>
                </a:solidFill>
                <a:latin typeface="NotesEsa"/>
                <a:ea typeface="Verdana"/>
                <a:hlinkClick r:id="rId4"/>
              </a:rPr>
              <a:t>david.steenari@esa.int</a:t>
            </a:r>
            <a:r>
              <a:rPr lang="en-GB" sz="1400">
                <a:solidFill>
                  <a:schemeClr val="bg1"/>
                </a:solidFill>
                <a:latin typeface="NotesEsa"/>
                <a:ea typeface="Verdana"/>
              </a:rPr>
              <a:t>  </a:t>
            </a:r>
          </a:p>
          <a:p>
            <a:pPr algn="r"/>
            <a:r>
              <a:rPr lang="en-GB" sz="1400">
                <a:solidFill>
                  <a:schemeClr val="bg1"/>
                </a:solidFill>
                <a:latin typeface="NotesEsa"/>
                <a:ea typeface="Verdana"/>
              </a:rPr>
              <a:t>Kostas Marinis, </a:t>
            </a:r>
            <a:r>
              <a:rPr lang="en-GB" sz="1400">
                <a:solidFill>
                  <a:schemeClr val="bg1"/>
                </a:solidFill>
                <a:latin typeface="NotesEsa"/>
                <a:ea typeface="Verdana"/>
                <a:hlinkClick r:id="rId5"/>
              </a:rPr>
              <a:t>kostas.marinis@esa.int</a:t>
            </a:r>
            <a:r>
              <a:rPr lang="en-GB" sz="1400">
                <a:solidFill>
                  <a:schemeClr val="bg1"/>
                </a:solidFill>
                <a:latin typeface="NotesEsa"/>
                <a:ea typeface="Verdana"/>
              </a:rPr>
              <a:t>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E7BBA37-92D9-B7DB-1B9C-8BFBC465BF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920491"/>
              </p:ext>
            </p:extLst>
          </p:nvPr>
        </p:nvGraphicFramePr>
        <p:xfrm>
          <a:off x="9769839" y="4761703"/>
          <a:ext cx="2774141" cy="4450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7426">
                  <a:extLst>
                    <a:ext uri="{9D8B030D-6E8A-4147-A177-3AD203B41FA5}">
                      <a16:colId xmlns:a16="http://schemas.microsoft.com/office/drawing/2014/main" val="2701492943"/>
                    </a:ext>
                  </a:extLst>
                </a:gridCol>
                <a:gridCol w="1066715">
                  <a:extLst>
                    <a:ext uri="{9D8B030D-6E8A-4147-A177-3AD203B41FA5}">
                      <a16:colId xmlns:a16="http://schemas.microsoft.com/office/drawing/2014/main" val="29621011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Data Handling Section 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ESA/ESTEC</a:t>
                      </a:r>
                      <a:r>
                        <a:rPr lang="en-GB" sz="900">
                          <a:effectLst/>
                        </a:rPr>
                        <a:t>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TEC</a:t>
                      </a:r>
                      <a:endParaRPr lang="en-GB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</a:rPr>
                        <a:t>ED</a:t>
                      </a:r>
                      <a:r>
                        <a:rPr lang="en-GB" sz="1400" u="sng"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878887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F9A70-104D-6800-30D8-ED5A70785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NotesEsa" panose="02000506030000020004" pitchFamily="2" charset="0"/>
              </a:rPr>
              <a:t>ADHA: Benefits for Equipment Suppliers (incl. SMEs)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D6FED-3433-4846-7334-AE2B54222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8793102" cy="5328000"/>
          </a:xfrm>
        </p:spPr>
        <p:txBody>
          <a:bodyPr/>
          <a:lstStyle/>
          <a:p>
            <a:r>
              <a:rPr lang="en-GB" kern="1200">
                <a:solidFill>
                  <a:srgbClr val="FFC000"/>
                </a:solidFill>
                <a:latin typeface="NotesEsa" panose="02000506030000020004" pitchFamily="2" charset="0"/>
                <a:cs typeface="+mn-cs"/>
              </a:rPr>
              <a:t>Standardisation of interfaces, functions </a:t>
            </a:r>
            <a:r>
              <a:rPr lang="en-GB">
                <a:solidFill>
                  <a:schemeClr val="bg1"/>
                </a:solidFill>
                <a:latin typeface="NotesEsa" panose="02000506030000020004" pitchFamily="2" charset="0"/>
              </a:rPr>
              <a:t>and</a:t>
            </a:r>
            <a:r>
              <a:rPr lang="en-GB" kern="1200">
                <a:solidFill>
                  <a:srgbClr val="FFC000"/>
                </a:solidFill>
                <a:latin typeface="NotesEsa" panose="02000506030000020004" pitchFamily="2" charset="0"/>
                <a:cs typeface="+mn-cs"/>
              </a:rPr>
              <a:t> verification approach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>
                <a:solidFill>
                  <a:schemeClr val="bg1"/>
                </a:solidFill>
                <a:latin typeface="NotesEsa" panose="02000506030000020004" pitchFamily="2" charset="0"/>
              </a:rPr>
              <a:t>Promotes reuse of products across different flight projects/customers</a:t>
            </a:r>
          </a:p>
          <a:p>
            <a:endParaRPr lang="en-GB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r>
              <a:rPr lang="en-GB" kern="1200">
                <a:solidFill>
                  <a:srgbClr val="FFC000"/>
                </a:solidFill>
                <a:latin typeface="NotesEsa" panose="02000506030000020004" pitchFamily="2" charset="0"/>
                <a:cs typeface="+mn-cs"/>
                <a:sym typeface="Arial"/>
              </a:rPr>
              <a:t>Iterative upgrades of products and use of the latest technology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>
                <a:solidFill>
                  <a:schemeClr val="bg1"/>
                </a:solidFill>
                <a:latin typeface="NotesEsa" panose="02000506030000020004" pitchFamily="2" charset="0"/>
              </a:rPr>
              <a:t>Modularity allows </a:t>
            </a:r>
            <a:r>
              <a:rPr lang="en-GB" sz="1600">
                <a:solidFill>
                  <a:srgbClr val="6DCFF6"/>
                </a:solidFill>
                <a:latin typeface="NotesEsa" panose="02000506030000020004" pitchFamily="2" charset="0"/>
              </a:rPr>
              <a:t>upgrading of specific functions </a:t>
            </a:r>
            <a:r>
              <a:rPr lang="en-GB" sz="1600">
                <a:solidFill>
                  <a:schemeClr val="bg1"/>
                </a:solidFill>
                <a:latin typeface="NotesEsa" panose="02000506030000020004" pitchFamily="2" charset="0"/>
              </a:rPr>
              <a:t>(e.g. as new microelectronics becomes available) – without losing TRL level of other functions, allowing </a:t>
            </a:r>
            <a:r>
              <a:rPr lang="en-GB" sz="1600">
                <a:solidFill>
                  <a:srgbClr val="6DCFF6"/>
                </a:solidFill>
                <a:latin typeface="NotesEsa" panose="02000506030000020004" pitchFamily="2" charset="0"/>
              </a:rPr>
              <a:t>European companies to stay competitive to increasing data handling requirements </a:t>
            </a:r>
            <a:r>
              <a:rPr lang="en-GB" sz="1600">
                <a:solidFill>
                  <a:schemeClr val="bg1"/>
                </a:solidFill>
                <a:latin typeface="NotesEsa" panose="02000506030000020004" pitchFamily="2" charset="0"/>
              </a:rPr>
              <a:t>to increasing data handling and performance requirements</a:t>
            </a:r>
            <a:endParaRPr lang="en-GB" sz="1600">
              <a:solidFill>
                <a:srgbClr val="6DCFF6"/>
              </a:solidFill>
              <a:latin typeface="NotesEsa" panose="02000506030000020004" pitchFamily="2" charset="0"/>
            </a:endParaRPr>
          </a:p>
          <a:p>
            <a:endParaRPr lang="en-GB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r>
              <a:rPr lang="en-GB" kern="1200">
                <a:solidFill>
                  <a:srgbClr val="FFC000"/>
                </a:solidFill>
                <a:latin typeface="NotesEsa" panose="02000506030000020004" pitchFamily="2" charset="0"/>
                <a:cs typeface="+mn-cs"/>
              </a:rPr>
              <a:t>Interoperability at unit level allows integration of 3rd party products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>
                <a:solidFill>
                  <a:schemeClr val="bg1"/>
                </a:solidFill>
                <a:latin typeface="NotesEsa" panose="02000506030000020004" pitchFamily="2" charset="0"/>
              </a:rPr>
              <a:t>Allows </a:t>
            </a:r>
            <a:r>
              <a:rPr lang="en-GB" sz="1600">
                <a:solidFill>
                  <a:srgbClr val="6DCFF6"/>
                </a:solidFill>
                <a:latin typeface="NotesEsa" panose="02000506030000020004" pitchFamily="2" charset="0"/>
              </a:rPr>
              <a:t>expansion of product portfolio </a:t>
            </a:r>
            <a:r>
              <a:rPr lang="en-GB" sz="1600">
                <a:solidFill>
                  <a:schemeClr val="bg1"/>
                </a:solidFill>
                <a:latin typeface="NotesEsa" panose="02000506030000020004" pitchFamily="2" charset="0"/>
              </a:rPr>
              <a:t>beyond in-house products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>
                <a:solidFill>
                  <a:schemeClr val="bg1"/>
                </a:solidFill>
                <a:latin typeface="NotesEsa" panose="02000506030000020004" pitchFamily="2" charset="0"/>
              </a:rPr>
              <a:t>Lower entry threshold into programmes with geo-return constraints</a:t>
            </a:r>
          </a:p>
          <a:p>
            <a:endParaRPr lang="en-GB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r>
              <a:rPr lang="en-GB">
                <a:solidFill>
                  <a:schemeClr val="bg1"/>
                </a:solidFill>
                <a:latin typeface="NotesEsa" panose="02000506030000020004" pitchFamily="2" charset="0"/>
              </a:rPr>
              <a:t>All of these benefits contribute to promote </a:t>
            </a:r>
            <a:r>
              <a:rPr lang="en-GB" kern="1200">
                <a:solidFill>
                  <a:srgbClr val="FFC000"/>
                </a:solidFill>
                <a:latin typeface="NotesEsa" panose="02000506030000020004" pitchFamily="2" charset="0"/>
                <a:cs typeface="+mn-cs"/>
              </a:rPr>
              <a:t>less risky and costly NRE per mission</a:t>
            </a:r>
            <a:r>
              <a:rPr lang="en-GB">
                <a:solidFill>
                  <a:schemeClr val="bg1"/>
                </a:solidFill>
                <a:latin typeface="NotesEsa" panose="02000506030000020004" pitchFamily="2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>
                <a:solidFill>
                  <a:schemeClr val="bg1"/>
                </a:solidFill>
                <a:latin typeface="NotesEsa" panose="02000506030000020004" pitchFamily="2" charset="0"/>
              </a:rPr>
              <a:t>Freeing up supplier’s engineering resources to focus on recurring products</a:t>
            </a:r>
          </a:p>
          <a:p>
            <a:pPr marL="285750" indent="-285750">
              <a:buFontTx/>
              <a:buChar char="-"/>
            </a:pPr>
            <a:endParaRPr lang="en-GB">
              <a:solidFill>
                <a:schemeClr val="bg1"/>
              </a:solidFill>
              <a:latin typeface="NotesEsa" panose="0200050603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E09BC3-C948-7E62-7D66-3D02108D3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455" y="2400008"/>
            <a:ext cx="1745597" cy="1310932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189F49-77B7-726B-2DFA-145BB0B8C0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8" t="2032" r="2072" b="1635"/>
          <a:stretch>
            <a:fillRect/>
          </a:stretch>
        </p:blipFill>
        <p:spPr>
          <a:xfrm>
            <a:off x="9323448" y="1048204"/>
            <a:ext cx="1593806" cy="1180110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DB7818-25C2-0953-74CF-2CA42811367A}"/>
              </a:ext>
            </a:extLst>
          </p:cNvPr>
          <p:cNvSpPr/>
          <p:nvPr/>
        </p:nvSpPr>
        <p:spPr>
          <a:xfrm>
            <a:off x="8125184" y="4343630"/>
            <a:ext cx="1617073" cy="36292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NotesEsa" panose="02000506030000020004" pitchFamily="2" charset="0"/>
              </a:rPr>
              <a:t>Standardisation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1CC269C-294A-A4C9-997A-CD91B1D13F81}"/>
              </a:ext>
            </a:extLst>
          </p:cNvPr>
          <p:cNvSpPr/>
          <p:nvPr/>
        </p:nvSpPr>
        <p:spPr>
          <a:xfrm>
            <a:off x="8125184" y="5613080"/>
            <a:ext cx="1617073" cy="36292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NotesEsa" panose="02000506030000020004" pitchFamily="2" charset="0"/>
              </a:rPr>
              <a:t>Interoperability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1B1E19-D6BC-54A5-7171-4700DC767D00}"/>
              </a:ext>
            </a:extLst>
          </p:cNvPr>
          <p:cNvSpPr/>
          <p:nvPr/>
        </p:nvSpPr>
        <p:spPr>
          <a:xfrm>
            <a:off x="8125184" y="4766780"/>
            <a:ext cx="1617073" cy="36292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NotesEsa" panose="02000506030000020004" pitchFamily="2" charset="0"/>
              </a:rPr>
              <a:t>Modularity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E2AF39-CEBE-3867-53D1-A11F819B7991}"/>
              </a:ext>
            </a:extLst>
          </p:cNvPr>
          <p:cNvSpPr/>
          <p:nvPr/>
        </p:nvSpPr>
        <p:spPr>
          <a:xfrm>
            <a:off x="8125184" y="5189930"/>
            <a:ext cx="1617073" cy="36292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NotesEsa" panose="02000506030000020004" pitchFamily="2" charset="0"/>
              </a:rPr>
              <a:t>Scalability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DD30B7-8296-2D20-572C-46E7E142A4FE}"/>
              </a:ext>
            </a:extLst>
          </p:cNvPr>
          <p:cNvGrpSpPr/>
          <p:nvPr/>
        </p:nvGrpSpPr>
        <p:grpSpPr>
          <a:xfrm>
            <a:off x="9829909" y="4525090"/>
            <a:ext cx="2175829" cy="1204607"/>
            <a:chOff x="9829909" y="4525090"/>
            <a:chExt cx="2175829" cy="1204607"/>
          </a:xfrm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9D5961DB-338D-B3E1-D0F4-C1099DF07526}"/>
                </a:ext>
              </a:extLst>
            </p:cNvPr>
            <p:cNvSpPr/>
            <p:nvPr/>
          </p:nvSpPr>
          <p:spPr>
            <a:xfrm>
              <a:off x="9829909" y="4586115"/>
              <a:ext cx="494891" cy="1087170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3EDBEA4-6EA3-78C3-8997-89394BAD7A2C}"/>
                </a:ext>
              </a:extLst>
            </p:cNvPr>
            <p:cNvSpPr/>
            <p:nvPr/>
          </p:nvSpPr>
          <p:spPr>
            <a:xfrm>
              <a:off x="10388665" y="4525090"/>
              <a:ext cx="1617073" cy="36292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latin typeface="NotesEsa" panose="02000506030000020004" pitchFamily="2" charset="0"/>
                </a:rPr>
                <a:t>Reduce risk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BC69483-44E3-EEBA-2F7B-742772137213}"/>
                </a:ext>
              </a:extLst>
            </p:cNvPr>
            <p:cNvSpPr/>
            <p:nvPr/>
          </p:nvSpPr>
          <p:spPr>
            <a:xfrm>
              <a:off x="10388664" y="4943627"/>
              <a:ext cx="1617073" cy="36292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latin typeface="NotesEsa" panose="02000506030000020004" pitchFamily="2" charset="0"/>
                </a:rPr>
                <a:t>Reduce NRE/cost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A55E5E8-469E-68A1-B798-B90454DCC1A7}"/>
                </a:ext>
              </a:extLst>
            </p:cNvPr>
            <p:cNvSpPr/>
            <p:nvPr/>
          </p:nvSpPr>
          <p:spPr>
            <a:xfrm>
              <a:off x="10388664" y="5366777"/>
              <a:ext cx="1617073" cy="36292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latin typeface="NotesEsa" panose="02000506030000020004" pitchFamily="2" charset="0"/>
                </a:rPr>
                <a:t>Iterative products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896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>
          <a:extLst>
            <a:ext uri="{FF2B5EF4-FFF2-40B4-BE49-F238E27FC236}">
              <a16:creationId xmlns:a16="http://schemas.microsoft.com/office/drawing/2014/main" id="{D10BE4C9-3311-7EC2-0A8D-2FDDF34D8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32">
            <a:extLst>
              <a:ext uri="{FF2B5EF4-FFF2-40B4-BE49-F238E27FC236}">
                <a16:creationId xmlns:a16="http://schemas.microsoft.com/office/drawing/2014/main" id="{583E5657-E057-32B5-08B4-C3881A1C24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575" rIns="0" bIns="45575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NotesEsa"/>
                <a:ea typeface="MS PGothic"/>
                <a:cs typeface="Arial"/>
              </a:rPr>
              <a:t>Advanced Data Handling Architecture (ADHA):</a:t>
            </a:r>
            <a:br>
              <a:rPr lang="en-GB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NotesEsa" panose="02000506030000020004" pitchFamily="2" charset="77"/>
                <a:ea typeface="MS PGothic" pitchFamily="34" charset="-128"/>
                <a:cs typeface="Arial" charset="0"/>
              </a:rPr>
            </a:b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NotesEsa"/>
                <a:ea typeface="MS PGothic"/>
                <a:cs typeface="Arial"/>
              </a:rPr>
              <a:t>Architecture Overview</a:t>
            </a:r>
            <a:endParaRPr lang="en-GB" sz="2800">
              <a:solidFill>
                <a:srgbClr val="FF000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9A71D5-4342-74F4-F5AF-5CA46A4A6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>
                <a:latin typeface="NotesEsa" panose="02000506030000020004" pitchFamily="2" charset="0"/>
              </a:rPr>
              <a:t>The ADHA architecture consists of the following elements: </a:t>
            </a:r>
          </a:p>
          <a:p>
            <a:endParaRPr lang="en-GB" sz="2400">
              <a:latin typeface="NotesEsa" panose="02000506030000020004" pitchFamily="2" charset="0"/>
            </a:endParaRPr>
          </a:p>
          <a:p>
            <a:pPr marL="342900" indent="-342900">
              <a:buAutoNum type="arabicPeriod"/>
            </a:pPr>
            <a:r>
              <a:rPr lang="en-GB" sz="2400">
                <a:latin typeface="NotesEsa" panose="02000506030000020004" pitchFamily="2" charset="0"/>
              </a:rPr>
              <a:t>The standardised ADHA Backplane</a:t>
            </a:r>
            <a:br>
              <a:rPr lang="en-GB" sz="2400">
                <a:latin typeface="NotesEsa" panose="02000506030000020004" pitchFamily="2" charset="0"/>
              </a:rPr>
            </a:br>
            <a:endParaRPr lang="en-GB" sz="2400">
              <a:latin typeface="NotesEsa" panose="02000506030000020004" pitchFamily="2" charset="0"/>
            </a:endParaRPr>
          </a:p>
          <a:p>
            <a:pPr marL="342900" indent="-342900">
              <a:buAutoNum type="arabicPeriod"/>
            </a:pPr>
            <a:r>
              <a:rPr lang="en-GB" sz="2400">
                <a:latin typeface="NotesEsa" panose="02000506030000020004" pitchFamily="2" charset="0"/>
              </a:rPr>
              <a:t>ADHA Modules – with standardised functions</a:t>
            </a:r>
            <a:br>
              <a:rPr lang="en-GB" sz="2400">
                <a:latin typeface="NotesEsa" panose="02000506030000020004" pitchFamily="2" charset="0"/>
              </a:rPr>
            </a:br>
            <a:endParaRPr lang="en-GB" sz="2400">
              <a:latin typeface="NotesEsa" panose="02000506030000020004" pitchFamily="2" charset="0"/>
            </a:endParaRPr>
          </a:p>
          <a:p>
            <a:pPr marL="342900" indent="-342900">
              <a:buAutoNum type="arabicPeriod"/>
            </a:pPr>
            <a:r>
              <a:rPr lang="en-GB" sz="2400">
                <a:latin typeface="NotesEsa" panose="02000506030000020004" pitchFamily="2" charset="0"/>
              </a:rPr>
              <a:t>ADHA Units</a:t>
            </a:r>
          </a:p>
          <a:p>
            <a:endParaRPr lang="en-GB" sz="2400">
              <a:latin typeface="NotesEsa" panose="02000506030000020004" pitchFamily="2" charset="0"/>
            </a:endParaRPr>
          </a:p>
          <a:p>
            <a:r>
              <a:rPr lang="en-GB" sz="2400">
                <a:latin typeface="NotesEsa" panose="02000506030000020004" pitchFamily="2" charset="0"/>
              </a:rPr>
              <a:t>Note: ADHA comes in two sizes: 6U and 3U (Eurocard sizes)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>
                <a:latin typeface="NotesEsa" panose="02000506030000020004" pitchFamily="2" charset="0"/>
              </a:rPr>
              <a:t>6U: 220x233mm, 3U: 220x100mm </a:t>
            </a:r>
          </a:p>
          <a:p>
            <a:r>
              <a:rPr lang="en-GB" sz="2400">
                <a:latin typeface="NotesEsa" panose="02000506030000020004" pitchFamily="2" charset="0"/>
              </a:rPr>
              <a:t>We show an example using 6U in the next slides</a:t>
            </a:r>
            <a:br>
              <a:rPr lang="en-GB">
                <a:latin typeface="NotesEsa" panose="02000506030000020004" pitchFamily="2" charset="0"/>
              </a:rPr>
            </a:br>
            <a:endParaRPr lang="en-GB">
              <a:latin typeface="NotesEsa" panose="02000506030000020004" pitchFamily="2" charset="0"/>
            </a:endParaRPr>
          </a:p>
          <a:p>
            <a:pPr marL="342900" indent="-342900">
              <a:buAutoNum type="arabicPeriod"/>
            </a:pPr>
            <a:endParaRPr lang="en-GB">
              <a:latin typeface="NotesEsa" panose="02000506030000020004" pitchFamily="2" charset="0"/>
            </a:endParaRPr>
          </a:p>
        </p:txBody>
      </p:sp>
      <p:pic>
        <p:nvPicPr>
          <p:cNvPr id="3" name="Picture 2" descr="image006">
            <a:extLst>
              <a:ext uri="{FF2B5EF4-FFF2-40B4-BE49-F238E27FC236}">
                <a16:creationId xmlns:a16="http://schemas.microsoft.com/office/drawing/2014/main" id="{8BED11DA-7C24-892E-C45B-76887D759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t="9054" r="610" b="268"/>
          <a:stretch>
            <a:fillRect/>
          </a:stretch>
        </p:blipFill>
        <p:spPr bwMode="auto">
          <a:xfrm>
            <a:off x="7846143" y="3546196"/>
            <a:ext cx="4138257" cy="2730499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5187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>
          <a:extLst>
            <a:ext uri="{FF2B5EF4-FFF2-40B4-BE49-F238E27FC236}">
              <a16:creationId xmlns:a16="http://schemas.microsoft.com/office/drawing/2014/main" id="{472B59E9-1BDD-856C-100E-BB30FD037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32">
            <a:extLst>
              <a:ext uri="{FF2B5EF4-FFF2-40B4-BE49-F238E27FC236}">
                <a16:creationId xmlns:a16="http://schemas.microsoft.com/office/drawing/2014/main" id="{ACB2EF9B-A742-C283-D9DA-125BFCB3B9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575" rIns="0" bIns="45575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NotesEsa"/>
                <a:ea typeface="MS PGothic"/>
                <a:cs typeface="Arial"/>
              </a:rPr>
              <a:t>Advanced Data Handling Architecture (ADHA):</a:t>
            </a:r>
            <a:br>
              <a:rPr lang="en-GB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NotesEsa" panose="02000506030000020004" pitchFamily="2" charset="77"/>
                <a:ea typeface="MS PGothic" pitchFamily="34" charset="-128"/>
                <a:cs typeface="Arial" charset="0"/>
              </a:rPr>
            </a:br>
            <a:r>
              <a:rPr lang="en-GB" sz="2800">
                <a:solidFill>
                  <a:srgbClr val="FEFFFF"/>
                </a:solidFill>
                <a:latin typeface="NotesEsa"/>
                <a:ea typeface="MS PGothic"/>
                <a:cs typeface="Arial"/>
              </a:rPr>
              <a:t>Architecture Overview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NotesEsa"/>
                <a:ea typeface="MS PGothic"/>
                <a:cs typeface="Arial"/>
              </a:rPr>
              <a:t>: ADHA Module</a:t>
            </a:r>
            <a:r>
              <a:rPr kumimoji="0" lang="en-GB" sz="2800" b="1" i="0" u="none" strike="noStrike" kern="0" cap="none" spc="0" normalizeH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NotesEsa"/>
                <a:ea typeface="MS PGothic"/>
                <a:cs typeface="Arial"/>
              </a:rPr>
              <a:t> (6U)</a:t>
            </a:r>
            <a:endParaRPr lang="en-GB" sz="2800"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48726E-BACD-30F1-06D3-7B5CB8B31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58" t="2032" r="2072" b="1635"/>
          <a:stretch>
            <a:fillRect/>
          </a:stretch>
        </p:blipFill>
        <p:spPr>
          <a:xfrm>
            <a:off x="2628137" y="974690"/>
            <a:ext cx="7179151" cy="5315578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488AF48-76ED-1EE5-9B62-9F901E8B42CD}"/>
              </a:ext>
            </a:extLst>
          </p:cNvPr>
          <p:cNvGrpSpPr/>
          <p:nvPr/>
        </p:nvGrpSpPr>
        <p:grpSpPr>
          <a:xfrm>
            <a:off x="871326" y="974690"/>
            <a:ext cx="5835949" cy="1391697"/>
            <a:chOff x="871326" y="974690"/>
            <a:chExt cx="5835949" cy="1391697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802B46E-6070-7E6E-7439-A7EC8EDEF369}"/>
                </a:ext>
              </a:extLst>
            </p:cNvPr>
            <p:cNvCxnSpPr>
              <a:cxnSpLocks/>
            </p:cNvCxnSpPr>
            <p:nvPr/>
          </p:nvCxnSpPr>
          <p:spPr>
            <a:xfrm>
              <a:off x="2316145" y="1135464"/>
              <a:ext cx="4391130" cy="123092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77AEB9-8B54-8CB0-80B2-F67F6990CD37}"/>
                </a:ext>
              </a:extLst>
            </p:cNvPr>
            <p:cNvSpPr txBox="1"/>
            <p:nvPr/>
          </p:nvSpPr>
          <p:spPr>
            <a:xfrm>
              <a:off x="871326" y="974690"/>
              <a:ext cx="14448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ADHA Module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CBCAC9E-F6FB-AB9C-BEC7-1D4535C0304D}"/>
              </a:ext>
            </a:extLst>
          </p:cNvPr>
          <p:cNvGrpSpPr/>
          <p:nvPr/>
        </p:nvGrpSpPr>
        <p:grpSpPr>
          <a:xfrm>
            <a:off x="7661868" y="1297670"/>
            <a:ext cx="4199296" cy="1908215"/>
            <a:chOff x="7661868" y="1297670"/>
            <a:chExt cx="4199296" cy="190821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C9A1FD9-E76F-A06D-69B0-60141293C3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1868" y="1519758"/>
              <a:ext cx="2416629" cy="84662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DDFE5A-980D-46DA-8D37-676D4273F538}"/>
                </a:ext>
              </a:extLst>
            </p:cNvPr>
            <p:cNvSpPr txBox="1"/>
            <p:nvPr/>
          </p:nvSpPr>
          <p:spPr>
            <a:xfrm>
              <a:off x="10078497" y="1297670"/>
              <a:ext cx="1782667" cy="1908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Standardised</a:t>
              </a:r>
              <a:b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ADHA Backplane</a:t>
              </a:r>
              <a:b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Connector* and </a:t>
              </a:r>
            </a:p>
            <a:p>
              <a:pPr algn="l"/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Interfaces</a:t>
              </a:r>
              <a:b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</a:br>
              <a:b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lang="en-GB" sz="1400" i="1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*Based on commercial</a:t>
              </a:r>
              <a:br>
                <a:rPr lang="en-GB" sz="1400" i="1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lang="en-GB" sz="1400" i="1" err="1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cPCI</a:t>
              </a:r>
              <a:r>
                <a:rPr lang="en-GB" sz="1400" i="1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-S-S standard</a:t>
              </a:r>
              <a:endParaRPr lang="en-GB" i="1">
                <a:solidFill>
                  <a:srgbClr val="8197A6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69EB91-F0D5-BC03-513B-B1F57CFD8BBC}"/>
              </a:ext>
            </a:extLst>
          </p:cNvPr>
          <p:cNvGrpSpPr/>
          <p:nvPr/>
        </p:nvGrpSpPr>
        <p:grpSpPr>
          <a:xfrm>
            <a:off x="246175" y="2336466"/>
            <a:ext cx="5340738" cy="923330"/>
            <a:chOff x="246175" y="2336466"/>
            <a:chExt cx="5340738" cy="92333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AD701F0-7259-B2DB-43BD-B5F689B74CFC}"/>
                </a:ext>
              </a:extLst>
            </p:cNvPr>
            <p:cNvCxnSpPr>
              <a:cxnSpLocks/>
            </p:cNvCxnSpPr>
            <p:nvPr/>
          </p:nvCxnSpPr>
          <p:spPr>
            <a:xfrm>
              <a:off x="2075111" y="2774239"/>
              <a:ext cx="3511802" cy="2085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114B199-1B15-A81E-23C5-EB21BC81EB11}"/>
                </a:ext>
              </a:extLst>
            </p:cNvPr>
            <p:cNvSpPr txBox="1"/>
            <p:nvPr/>
          </p:nvSpPr>
          <p:spPr>
            <a:xfrm>
              <a:off x="246175" y="2336466"/>
              <a:ext cx="22074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Standardised</a:t>
              </a:r>
            </a:p>
            <a:p>
              <a:pPr algn="l"/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External Interfaces</a:t>
              </a:r>
            </a:p>
            <a:p>
              <a:pPr algn="l"/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(per module function)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C39F191-31D3-8047-DD9B-EE733D6C6325}"/>
              </a:ext>
            </a:extLst>
          </p:cNvPr>
          <p:cNvGrpSpPr/>
          <p:nvPr/>
        </p:nvGrpSpPr>
        <p:grpSpPr>
          <a:xfrm>
            <a:off x="7415684" y="4116588"/>
            <a:ext cx="4566732" cy="646331"/>
            <a:chOff x="7415684" y="4116588"/>
            <a:chExt cx="4566732" cy="646331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574F889-C67A-449C-8CF4-400E801A92B2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 flipV="1">
              <a:off x="7415684" y="4200982"/>
              <a:ext cx="2662813" cy="23877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8489BC6-2035-F971-DC24-115F26363D4E}"/>
                </a:ext>
              </a:extLst>
            </p:cNvPr>
            <p:cNvSpPr txBox="1"/>
            <p:nvPr/>
          </p:nvSpPr>
          <p:spPr>
            <a:xfrm>
              <a:off x="10078497" y="4116588"/>
              <a:ext cx="1903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Additional</a:t>
              </a:r>
            </a:p>
            <a:p>
              <a:pPr algn="l"/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External Interfaces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1EA094A-D11E-DBDF-591D-35F3C69D969E}"/>
              </a:ext>
            </a:extLst>
          </p:cNvPr>
          <p:cNvSpPr txBox="1"/>
          <p:nvPr/>
        </p:nvSpPr>
        <p:spPr>
          <a:xfrm>
            <a:off x="216000" y="4405982"/>
            <a:ext cx="25112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>
              <a:defRPr>
                <a:solidFill>
                  <a:srgbClr val="8197A6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defRPr>
            </a:lvl1pPr>
          </a:lstStyle>
          <a:p>
            <a:r>
              <a:rPr lang="en-GB"/>
              <a:t>ADHA Modules follow </a:t>
            </a:r>
          </a:p>
          <a:p>
            <a:r>
              <a:rPr lang="en-GB"/>
              <a:t>Specification per Function</a:t>
            </a:r>
            <a:br>
              <a:rPr lang="en-GB"/>
            </a:br>
            <a:r>
              <a:rPr lang="en-GB"/>
              <a:t>(e.g. ADHA OBC, </a:t>
            </a:r>
            <a:br>
              <a:rPr lang="en-GB"/>
            </a:br>
            <a:r>
              <a:rPr lang="en-GB"/>
              <a:t>ADHA mass-memory,</a:t>
            </a:r>
            <a:br>
              <a:rPr lang="en-GB"/>
            </a:br>
            <a:r>
              <a:rPr lang="en-GB"/>
              <a:t>etc.)</a:t>
            </a:r>
          </a:p>
        </p:txBody>
      </p:sp>
    </p:spTree>
    <p:extLst>
      <p:ext uri="{BB962C8B-B14F-4D97-AF65-F5344CB8AC3E}">
        <p14:creationId xmlns:p14="http://schemas.microsoft.com/office/powerpoint/2010/main" val="407034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>
          <a:extLst>
            <a:ext uri="{FF2B5EF4-FFF2-40B4-BE49-F238E27FC236}">
              <a16:creationId xmlns:a16="http://schemas.microsoft.com/office/drawing/2014/main" id="{12063E3E-C9C2-36BD-FC09-8561FC800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32">
            <a:extLst>
              <a:ext uri="{FF2B5EF4-FFF2-40B4-BE49-F238E27FC236}">
                <a16:creationId xmlns:a16="http://schemas.microsoft.com/office/drawing/2014/main" id="{4CA2DE94-CFFA-7636-C09C-75B46C9746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575" rIns="0" bIns="45575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NotesEsa"/>
                <a:ea typeface="MS PGothic"/>
                <a:cs typeface="Arial"/>
              </a:rPr>
              <a:t>Advanced Data Handling Architecture (ADHA):</a:t>
            </a:r>
            <a:br>
              <a:rPr lang="en-GB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NotesEsa" panose="02000506030000020004" pitchFamily="2" charset="77"/>
                <a:ea typeface="MS PGothic" pitchFamily="34" charset="-128"/>
                <a:cs typeface="Arial" charset="0"/>
              </a:rPr>
            </a:br>
            <a:r>
              <a:rPr lang="en-GB" sz="2800">
                <a:solidFill>
                  <a:srgbClr val="FEFFFF"/>
                </a:solidFill>
                <a:latin typeface="NotesEsa"/>
                <a:ea typeface="MS PGothic"/>
                <a:cs typeface="Arial"/>
              </a:rPr>
              <a:t>Architecture Overview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NotesEsa"/>
                <a:ea typeface="MS PGothic"/>
                <a:cs typeface="Arial"/>
              </a:rPr>
              <a:t>: ADHA Unit (6U)</a:t>
            </a:r>
            <a:endParaRPr lang="en-GB" sz="280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5B32ED-6FDA-88FB-5B8D-9E4EE153EB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" t="4046" r="3016" b="3584"/>
          <a:stretch>
            <a:fillRect/>
          </a:stretch>
        </p:blipFill>
        <p:spPr bwMode="auto">
          <a:xfrm>
            <a:off x="2563526" y="1212850"/>
            <a:ext cx="7189693" cy="477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DEBCA9D-F5CF-16E2-E6F5-C026AF4AA433}"/>
              </a:ext>
            </a:extLst>
          </p:cNvPr>
          <p:cNvGrpSpPr/>
          <p:nvPr/>
        </p:nvGrpSpPr>
        <p:grpSpPr>
          <a:xfrm>
            <a:off x="314742" y="1006440"/>
            <a:ext cx="2758658" cy="962060"/>
            <a:chOff x="847173" y="974690"/>
            <a:chExt cx="2873927" cy="76521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E267934-150A-685B-A5BB-2972F867168D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2051565" y="1231732"/>
              <a:ext cx="1669535" cy="50816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D2BCB6-C633-F399-AC4F-065E7A6807F4}"/>
                </a:ext>
              </a:extLst>
            </p:cNvPr>
            <p:cNvSpPr txBox="1"/>
            <p:nvPr/>
          </p:nvSpPr>
          <p:spPr>
            <a:xfrm>
              <a:off x="847173" y="974690"/>
              <a:ext cx="1204392" cy="514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ADHA Unit</a:t>
              </a:r>
              <a:b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Enclosure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F9D98C-FB69-6D83-AF11-B4BF34197A45}"/>
              </a:ext>
            </a:extLst>
          </p:cNvPr>
          <p:cNvGrpSpPr/>
          <p:nvPr/>
        </p:nvGrpSpPr>
        <p:grpSpPr>
          <a:xfrm>
            <a:off x="413472" y="4127607"/>
            <a:ext cx="3948977" cy="1563343"/>
            <a:chOff x="388072" y="230009"/>
            <a:chExt cx="4225203" cy="1441171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795901C-2B8A-BEAA-8D48-69B50C9FD7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2109" y="230009"/>
              <a:ext cx="2371166" cy="103001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542544-6BA4-702D-9E62-B69091BF11B0}"/>
                </a:ext>
              </a:extLst>
            </p:cNvPr>
            <p:cNvSpPr txBox="1"/>
            <p:nvPr/>
          </p:nvSpPr>
          <p:spPr>
            <a:xfrm>
              <a:off x="388072" y="1075358"/>
              <a:ext cx="1811178" cy="595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Standard</a:t>
              </a:r>
              <a:b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ADHA Backplane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000538E-64B0-1E7F-1D77-1E28B15AB7B4}"/>
              </a:ext>
            </a:extLst>
          </p:cNvPr>
          <p:cNvGrpSpPr/>
          <p:nvPr/>
        </p:nvGrpSpPr>
        <p:grpSpPr>
          <a:xfrm>
            <a:off x="7010400" y="1088056"/>
            <a:ext cx="5165392" cy="1413843"/>
            <a:chOff x="-2663285" y="1075358"/>
            <a:chExt cx="5526703" cy="1303355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80B0BF8-B834-9871-2563-2292443CACCB}"/>
                </a:ext>
              </a:extLst>
            </p:cNvPr>
            <p:cNvCxnSpPr>
              <a:cxnSpLocks/>
              <a:stCxn id="31" idx="1"/>
            </p:cNvCxnSpPr>
            <p:nvPr/>
          </p:nvCxnSpPr>
          <p:spPr>
            <a:xfrm flipH="1">
              <a:off x="-2663285" y="1245593"/>
              <a:ext cx="3051358" cy="113312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60534F-D451-C862-0661-80F33959BFF3}"/>
                </a:ext>
              </a:extLst>
            </p:cNvPr>
            <p:cNvSpPr txBox="1"/>
            <p:nvPr/>
          </p:nvSpPr>
          <p:spPr>
            <a:xfrm>
              <a:off x="388073" y="1075358"/>
              <a:ext cx="2475345" cy="340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Custom connector area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11DF53B-3726-EA46-CB12-9BE571BB6803}"/>
              </a:ext>
            </a:extLst>
          </p:cNvPr>
          <p:cNvGrpSpPr/>
          <p:nvPr/>
        </p:nvGrpSpPr>
        <p:grpSpPr>
          <a:xfrm>
            <a:off x="4132782" y="5386259"/>
            <a:ext cx="5022793" cy="1084056"/>
            <a:chOff x="4132782" y="5386259"/>
            <a:chExt cx="5022793" cy="1084056"/>
          </a:xfrm>
        </p:grpSpPr>
        <p:sp>
          <p:nvSpPr>
            <p:cNvPr id="2" name="Left Brace 1">
              <a:extLst>
                <a:ext uri="{FF2B5EF4-FFF2-40B4-BE49-F238E27FC236}">
                  <a16:creationId xmlns:a16="http://schemas.microsoft.com/office/drawing/2014/main" id="{F4B35B64-3CDF-A656-73EC-F549FFECC9DE}"/>
                </a:ext>
              </a:extLst>
            </p:cNvPr>
            <p:cNvSpPr/>
            <p:nvPr/>
          </p:nvSpPr>
          <p:spPr>
            <a:xfrm rot="16020471">
              <a:off x="6385287" y="3133754"/>
              <a:ext cx="517783" cy="5022793"/>
            </a:xfrm>
            <a:prstGeom prst="leftBrace">
              <a:avLst/>
            </a:prstGeom>
            <a:ln w="76200">
              <a:tailEnd type="non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4F16EA6-0463-7016-9FE4-E6E8CBD2E349}"/>
                </a:ext>
              </a:extLst>
            </p:cNvPr>
            <p:cNvSpPr txBox="1"/>
            <p:nvPr/>
          </p:nvSpPr>
          <p:spPr>
            <a:xfrm>
              <a:off x="6644178" y="5823984"/>
              <a:ext cx="18440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>
                <a:defRPr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defRPr>
              </a:lvl1pPr>
            </a:lstStyle>
            <a:p>
              <a:pPr algn="ctr"/>
              <a:r>
                <a:rPr lang="en-GB"/>
                <a:t>Up to 12 standard</a:t>
              </a:r>
              <a:br>
                <a:rPr lang="en-GB"/>
              </a:br>
              <a:r>
                <a:rPr lang="en-GB"/>
                <a:t>module slots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164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>
          <a:extLst>
            <a:ext uri="{FF2B5EF4-FFF2-40B4-BE49-F238E27FC236}">
              <a16:creationId xmlns:a16="http://schemas.microsoft.com/office/drawing/2014/main" id="{EBFB3B2A-E93E-FEF8-787F-A3991F6D1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32">
            <a:extLst>
              <a:ext uri="{FF2B5EF4-FFF2-40B4-BE49-F238E27FC236}">
                <a16:creationId xmlns:a16="http://schemas.microsoft.com/office/drawing/2014/main" id="{878D4BEE-5B34-D1CE-B8CE-AA01C3B2D9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575" rIns="0" bIns="45575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NotesEsa"/>
                <a:ea typeface="MS PGothic"/>
                <a:cs typeface="Arial"/>
              </a:rPr>
              <a:t>Advanced Data Handling Architecture (ADHA):</a:t>
            </a:r>
            <a:br>
              <a:rPr lang="en-GB" sz="2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NotesEsa" panose="02000506030000020004" pitchFamily="2" charset="77"/>
                <a:ea typeface="MS PGothic" pitchFamily="34" charset="-128"/>
                <a:cs typeface="Arial" charset="0"/>
              </a:rPr>
            </a:br>
            <a:r>
              <a:rPr lang="en-GB" sz="2800">
                <a:solidFill>
                  <a:srgbClr val="FEFFFF"/>
                </a:solidFill>
                <a:latin typeface="NotesEsa"/>
                <a:ea typeface="MS PGothic"/>
                <a:cs typeface="Arial"/>
              </a:rPr>
              <a:t>Architecture Overview: Example 6U-ADHA Unit</a:t>
            </a:r>
            <a:endParaRPr lang="en-GB" sz="2800">
              <a:solidFill>
                <a:srgbClr val="FF00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C2080AF-4A85-B4D2-5840-A11D72D14B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" r="16022"/>
          <a:stretch>
            <a:fillRect/>
          </a:stretch>
        </p:blipFill>
        <p:spPr bwMode="auto">
          <a:xfrm>
            <a:off x="3339093" y="2197374"/>
            <a:ext cx="6221549" cy="406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ADBDEFC-3F85-589C-C6BA-79181DC37A55}"/>
              </a:ext>
            </a:extLst>
          </p:cNvPr>
          <p:cNvGrpSpPr/>
          <p:nvPr/>
        </p:nvGrpSpPr>
        <p:grpSpPr>
          <a:xfrm>
            <a:off x="614913" y="958814"/>
            <a:ext cx="3299861" cy="1531974"/>
            <a:chOff x="837388" y="974690"/>
            <a:chExt cx="3437743" cy="1218513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5C8898F-D61B-A0D0-071C-E6FABB66C764}"/>
                </a:ext>
              </a:extLst>
            </p:cNvPr>
            <p:cNvCxnSpPr>
              <a:cxnSpLocks/>
            </p:cNvCxnSpPr>
            <p:nvPr/>
          </p:nvCxnSpPr>
          <p:spPr>
            <a:xfrm>
              <a:off x="3196973" y="1624998"/>
              <a:ext cx="1078158" cy="56820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376D6D-ABED-3DA7-6959-11FC01A265CC}"/>
                </a:ext>
              </a:extLst>
            </p:cNvPr>
            <p:cNvSpPr txBox="1"/>
            <p:nvPr/>
          </p:nvSpPr>
          <p:spPr>
            <a:xfrm>
              <a:off x="837388" y="974690"/>
              <a:ext cx="2266502" cy="734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ADHA Enclosure</a:t>
              </a:r>
            </a:p>
            <a:p>
              <a:pPr algn="just"/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&amp; Backplane from</a:t>
              </a:r>
            </a:p>
            <a:p>
              <a:pPr algn="just"/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(Beyond Gravity      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27D95C-F548-3198-EB0C-A5D5D668ABF0}"/>
              </a:ext>
            </a:extLst>
          </p:cNvPr>
          <p:cNvGrpSpPr/>
          <p:nvPr/>
        </p:nvGrpSpPr>
        <p:grpSpPr>
          <a:xfrm>
            <a:off x="5624679" y="1477745"/>
            <a:ext cx="2613729" cy="1432145"/>
            <a:chOff x="1178023" y="1182372"/>
            <a:chExt cx="2746095" cy="1024458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6A38E31-3055-F0D6-3DA5-6C4EFD021034}"/>
                </a:ext>
              </a:extLst>
            </p:cNvPr>
            <p:cNvCxnSpPr>
              <a:cxnSpLocks/>
            </p:cNvCxnSpPr>
            <p:nvPr/>
          </p:nvCxnSpPr>
          <p:spPr>
            <a:xfrm>
              <a:off x="2749007" y="1644713"/>
              <a:ext cx="175130" cy="55530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093B3E-9B29-3EC1-52DB-0379C19280BF}"/>
                </a:ext>
              </a:extLst>
            </p:cNvPr>
            <p:cNvSpPr txBox="1"/>
            <p:nvPr/>
          </p:nvSpPr>
          <p:spPr>
            <a:xfrm>
              <a:off x="1178023" y="1182372"/>
              <a:ext cx="2746095" cy="4623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ADHA On-Board Computer</a:t>
              </a:r>
              <a:b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(Thales Alenia Space      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DC57929-0835-2812-16D6-DFCE314A70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64406" y="1651527"/>
              <a:ext cx="224262" cy="55530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0A58FFC-8F75-7931-CF3B-0753F5287C4F}"/>
              </a:ext>
            </a:extLst>
          </p:cNvPr>
          <p:cNvGrpSpPr/>
          <p:nvPr/>
        </p:nvGrpSpPr>
        <p:grpSpPr>
          <a:xfrm>
            <a:off x="8896350" y="1558979"/>
            <a:ext cx="2779900" cy="1593797"/>
            <a:chOff x="-90988" y="1039302"/>
            <a:chExt cx="2896059" cy="126768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9DE15FB-DC3B-059A-EC4B-B76F337D5F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90988" y="1628786"/>
              <a:ext cx="889269" cy="67820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787E1D8-0B66-133E-231B-19FA60AE0D16}"/>
                </a:ext>
              </a:extLst>
            </p:cNvPr>
            <p:cNvSpPr txBox="1"/>
            <p:nvPr/>
          </p:nvSpPr>
          <p:spPr>
            <a:xfrm>
              <a:off x="634224" y="1039302"/>
              <a:ext cx="2170847" cy="514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ADHA Power Module</a:t>
              </a:r>
            </a:p>
            <a:p>
              <a:pPr algn="just"/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(Airbus DS      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8525E2-4AD8-76DF-2BC0-0FBE8A754EDA}"/>
              </a:ext>
            </a:extLst>
          </p:cNvPr>
          <p:cNvGrpSpPr/>
          <p:nvPr/>
        </p:nvGrpSpPr>
        <p:grpSpPr>
          <a:xfrm>
            <a:off x="579156" y="2615389"/>
            <a:ext cx="5280435" cy="1123175"/>
            <a:chOff x="542069" y="974690"/>
            <a:chExt cx="5501079" cy="893359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E63B5EA-61B3-D989-4160-DB2EB141DCB3}"/>
                </a:ext>
              </a:extLst>
            </p:cNvPr>
            <p:cNvCxnSpPr>
              <a:cxnSpLocks/>
            </p:cNvCxnSpPr>
            <p:nvPr/>
          </p:nvCxnSpPr>
          <p:spPr>
            <a:xfrm>
              <a:off x="2938907" y="1341892"/>
              <a:ext cx="3104241" cy="52615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01C10B-1BCC-2995-170E-E5C68F6657B5}"/>
                </a:ext>
              </a:extLst>
            </p:cNvPr>
            <p:cNvSpPr txBox="1"/>
            <p:nvPr/>
          </p:nvSpPr>
          <p:spPr>
            <a:xfrm>
              <a:off x="542069" y="974690"/>
              <a:ext cx="2857144" cy="514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ADHA Instrument Controller</a:t>
              </a:r>
              <a:b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(Airbus CRISA      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6556DD-3701-5E6F-234F-2A2EC82F4C41}"/>
              </a:ext>
            </a:extLst>
          </p:cNvPr>
          <p:cNvGrpSpPr/>
          <p:nvPr/>
        </p:nvGrpSpPr>
        <p:grpSpPr>
          <a:xfrm>
            <a:off x="425815" y="4324829"/>
            <a:ext cx="7470409" cy="871059"/>
            <a:chOff x="673633" y="974690"/>
            <a:chExt cx="7782564" cy="692829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293D204-F42A-AF94-EC90-E0F7C2F0D7D5}"/>
                </a:ext>
              </a:extLst>
            </p:cNvPr>
            <p:cNvCxnSpPr>
              <a:cxnSpLocks/>
            </p:cNvCxnSpPr>
            <p:nvPr/>
          </p:nvCxnSpPr>
          <p:spPr>
            <a:xfrm>
              <a:off x="3360733" y="1307347"/>
              <a:ext cx="947647" cy="36017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2F60A09-2B98-D1BD-B650-B28ABE9C6AFB}"/>
                </a:ext>
              </a:extLst>
            </p:cNvPr>
            <p:cNvSpPr txBox="1"/>
            <p:nvPr/>
          </p:nvSpPr>
          <p:spPr>
            <a:xfrm>
              <a:off x="673633" y="974690"/>
              <a:ext cx="2594022" cy="514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ADHA Reference Modules</a:t>
              </a:r>
              <a:b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lang="en-GB">
                  <a:solidFill>
                    <a:srgbClr val="8197A6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(Beyond Gravity      )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AEE1A97-D9EA-87C0-D70D-C49D361F68C0}"/>
                </a:ext>
              </a:extLst>
            </p:cNvPr>
            <p:cNvCxnSpPr>
              <a:cxnSpLocks/>
            </p:cNvCxnSpPr>
            <p:nvPr/>
          </p:nvCxnSpPr>
          <p:spPr>
            <a:xfrm>
              <a:off x="3405387" y="1231731"/>
              <a:ext cx="5050810" cy="30320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BC332D3-2EF0-372D-0BB9-1F3C5A0B71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14"/>
          <a:stretch/>
        </p:blipFill>
        <p:spPr>
          <a:xfrm>
            <a:off x="2002344" y="2966694"/>
            <a:ext cx="301882" cy="198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B21651-205E-6ACE-32F7-BE8A43EAF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5893" y="1593906"/>
            <a:ext cx="294067" cy="194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622D42-79C5-D344-6D4F-2AE2AC4AD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1040" y="4690517"/>
            <a:ext cx="294067" cy="194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C5F7C4-61F8-5FF0-3389-A8F4DFC1A4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" r="1497" b="-3"/>
          <a:stretch/>
        </p:blipFill>
        <p:spPr>
          <a:xfrm>
            <a:off x="7685512" y="1852050"/>
            <a:ext cx="279146" cy="1875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FB5DE7-EB06-8FB5-FFAA-CB5EA0FF56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3647" y="1910522"/>
            <a:ext cx="304919" cy="19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78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38B2100-3601-3B4D-992A-6C80B9B55297}"/>
              </a:ext>
            </a:extLst>
          </p:cNvPr>
          <p:cNvGrpSpPr/>
          <p:nvPr/>
        </p:nvGrpSpPr>
        <p:grpSpPr>
          <a:xfrm>
            <a:off x="7101923" y="2136102"/>
            <a:ext cx="2790261" cy="2253700"/>
            <a:chOff x="7101923" y="2136102"/>
            <a:chExt cx="2790261" cy="2253700"/>
          </a:xfrm>
        </p:grpSpPr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E58ABF4-29F4-CEA9-00C0-70F9E158F0BF}"/>
                </a:ext>
              </a:extLst>
            </p:cNvPr>
            <p:cNvCxnSpPr>
              <a:cxnSpLocks/>
              <a:stCxn id="25" idx="6"/>
              <a:endCxn id="27" idx="2"/>
            </p:cNvCxnSpPr>
            <p:nvPr/>
          </p:nvCxnSpPr>
          <p:spPr>
            <a:xfrm>
              <a:off x="7101923" y="3669802"/>
              <a:ext cx="958882" cy="0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487742E2-310D-9796-63FB-C500744FAE3C}"/>
                </a:ext>
              </a:extLst>
            </p:cNvPr>
            <p:cNvGrpSpPr/>
            <p:nvPr/>
          </p:nvGrpSpPr>
          <p:grpSpPr>
            <a:xfrm>
              <a:off x="7611502" y="2136102"/>
              <a:ext cx="2280682" cy="2253700"/>
              <a:chOff x="8000216" y="3190148"/>
              <a:chExt cx="2280682" cy="2253700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7BE1A4F-4A82-DCB4-251B-CB378118A774}"/>
                  </a:ext>
                </a:extLst>
              </p:cNvPr>
              <p:cNvSpPr txBox="1"/>
              <p:nvPr/>
            </p:nvSpPr>
            <p:spPr>
              <a:xfrm>
                <a:off x="8000216" y="3190148"/>
                <a:ext cx="228068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3249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NotesEsa" panose="02000506030000020004" pitchFamily="2" charset="0"/>
                  </a:rPr>
                  <a:t>4 </a:t>
                </a: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NotesEsa" panose="02000506030000020004" pitchFamily="2" charset="0"/>
                  </a:rPr>
                  <a:t>ADHA </a:t>
                </a:r>
                <a:b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NotesEsa" panose="02000506030000020004" pitchFamily="2" charset="0"/>
                  </a:rPr>
                </a:b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NotesEsa" panose="02000506030000020004" pitchFamily="2" charset="0"/>
                  </a:rPr>
                  <a:t>Unit Qualification</a:t>
                </a:r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BBF9B74-CB9C-7E56-492D-FA84FBB2A3BF}"/>
                  </a:ext>
                </a:extLst>
              </p:cNvPr>
              <p:cNvGrpSpPr/>
              <p:nvPr/>
            </p:nvGrpSpPr>
            <p:grpSpPr>
              <a:xfrm>
                <a:off x="8449519" y="4003848"/>
                <a:ext cx="1440000" cy="1440000"/>
                <a:chOff x="7762628" y="3713395"/>
                <a:chExt cx="1440000" cy="1440000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8299043C-1D6D-602B-A38B-63DFC6182FEB}"/>
                    </a:ext>
                  </a:extLst>
                </p:cNvPr>
                <p:cNvSpPr/>
                <p:nvPr/>
              </p:nvSpPr>
              <p:spPr>
                <a:xfrm>
                  <a:off x="7762628" y="3713395"/>
                  <a:ext cx="1440000" cy="1440000"/>
                </a:xfrm>
                <a:prstGeom prst="ellipse">
                  <a:avLst/>
                </a:prstGeom>
                <a:solidFill>
                  <a:schemeClr val="bg1"/>
                </a:solidFill>
                <a:ln w="76200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pic>
              <p:nvPicPr>
                <p:cNvPr id="37" name="Graphic 36" descr="Thermometer outline">
                  <a:extLst>
                    <a:ext uri="{FF2B5EF4-FFF2-40B4-BE49-F238E27FC236}">
                      <a16:creationId xmlns:a16="http://schemas.microsoft.com/office/drawing/2014/main" id="{81783D01-22BD-9BE9-AADA-D4523B2E7A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41585" y="4394650"/>
                  <a:ext cx="570688" cy="570688"/>
                </a:xfrm>
                <a:prstGeom prst="rect">
                  <a:avLst/>
                </a:prstGeom>
              </p:spPr>
            </p:pic>
            <p:pic>
              <p:nvPicPr>
                <p:cNvPr id="39" name="Graphic 38" descr="Low temperature outline">
                  <a:extLst>
                    <a:ext uri="{FF2B5EF4-FFF2-40B4-BE49-F238E27FC236}">
                      <a16:creationId xmlns:a16="http://schemas.microsoft.com/office/drawing/2014/main" id="{87B07656-38BC-92BE-C3E5-21DC59DF8F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21013" y="4084918"/>
                  <a:ext cx="570688" cy="570688"/>
                </a:xfrm>
                <a:prstGeom prst="rect">
                  <a:avLst/>
                </a:prstGeom>
              </p:spPr>
            </p:pic>
            <p:pic>
              <p:nvPicPr>
                <p:cNvPr id="41" name="Graphic 40" descr="Hammer outline">
                  <a:extLst>
                    <a:ext uri="{FF2B5EF4-FFF2-40B4-BE49-F238E27FC236}">
                      <a16:creationId xmlns:a16="http://schemas.microsoft.com/office/drawing/2014/main" id="{7E482A28-0374-5894-40F6-B3BCF3F9A1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06448" y="3967803"/>
                  <a:ext cx="538250" cy="53825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E0330FB-45B0-D99D-A1B5-8B109832E2D6}"/>
              </a:ext>
            </a:extLst>
          </p:cNvPr>
          <p:cNvGrpSpPr/>
          <p:nvPr/>
        </p:nvGrpSpPr>
        <p:grpSpPr>
          <a:xfrm>
            <a:off x="9500805" y="2162518"/>
            <a:ext cx="2691228" cy="2217532"/>
            <a:chOff x="9500805" y="2162518"/>
            <a:chExt cx="2691228" cy="2217532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2904681-C0C0-6DA1-9408-87E000C20C8D}"/>
                </a:ext>
              </a:extLst>
            </p:cNvPr>
            <p:cNvCxnSpPr>
              <a:cxnSpLocks/>
              <a:stCxn id="27" idx="6"/>
              <a:endCxn id="31" idx="2"/>
            </p:cNvCxnSpPr>
            <p:nvPr/>
          </p:nvCxnSpPr>
          <p:spPr>
            <a:xfrm flipV="1">
              <a:off x="9500805" y="3660050"/>
              <a:ext cx="761906" cy="9752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7391FE2F-0F4B-0E04-C4E7-3672EB7B178A}"/>
                </a:ext>
              </a:extLst>
            </p:cNvPr>
            <p:cNvGrpSpPr/>
            <p:nvPr/>
          </p:nvGrpSpPr>
          <p:grpSpPr>
            <a:xfrm>
              <a:off x="9773389" y="2162518"/>
              <a:ext cx="2418644" cy="2217532"/>
              <a:chOff x="7221535" y="1134061"/>
              <a:chExt cx="2418644" cy="2217532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4AA56CB-EB85-F842-BE3D-0C5FA97A60C5}"/>
                  </a:ext>
                </a:extLst>
              </p:cNvPr>
              <p:cNvSpPr txBox="1"/>
              <p:nvPr/>
            </p:nvSpPr>
            <p:spPr>
              <a:xfrm>
                <a:off x="7221535" y="1134061"/>
                <a:ext cx="241864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3249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NotesEsa" panose="02000506030000020004" pitchFamily="2" charset="0"/>
                  </a:rPr>
                  <a:t>5</a:t>
                </a: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NotesEsa" panose="02000506030000020004" pitchFamily="2" charset="0"/>
                  </a:rPr>
                  <a:t> IOD &amp; Flight Opportunities</a:t>
                </a:r>
              </a:p>
            </p:txBody>
          </p: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A260B580-D586-7DEC-6832-C582DB502900}"/>
                  </a:ext>
                </a:extLst>
              </p:cNvPr>
              <p:cNvGrpSpPr/>
              <p:nvPr/>
            </p:nvGrpSpPr>
            <p:grpSpPr>
              <a:xfrm>
                <a:off x="7710857" y="1911593"/>
                <a:ext cx="1440000" cy="1440000"/>
                <a:chOff x="10191386" y="2662557"/>
                <a:chExt cx="1440000" cy="1440000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88CDA62B-2C61-4559-C566-55A0E57679D7}"/>
                    </a:ext>
                  </a:extLst>
                </p:cNvPr>
                <p:cNvSpPr/>
                <p:nvPr/>
              </p:nvSpPr>
              <p:spPr>
                <a:xfrm>
                  <a:off x="10191386" y="2662557"/>
                  <a:ext cx="1440000" cy="144000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 w="762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pic>
              <p:nvPicPr>
                <p:cNvPr id="45" name="Graphic 44" descr="Satellite outline">
                  <a:extLst>
                    <a:ext uri="{FF2B5EF4-FFF2-40B4-BE49-F238E27FC236}">
                      <a16:creationId xmlns:a16="http://schemas.microsoft.com/office/drawing/2014/main" id="{FF9895FE-5010-49AF-B9EE-BC09D2DA71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454186" y="2925357"/>
                  <a:ext cx="914400" cy="9144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920E6AA-A658-A4CE-FA52-7EBB17585CB6}"/>
              </a:ext>
            </a:extLst>
          </p:cNvPr>
          <p:cNvGrpSpPr/>
          <p:nvPr/>
        </p:nvGrpSpPr>
        <p:grpSpPr>
          <a:xfrm>
            <a:off x="33304" y="2169287"/>
            <a:ext cx="2703345" cy="2220515"/>
            <a:chOff x="268941" y="1708391"/>
            <a:chExt cx="2703345" cy="222051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971F4F-4DBB-8EAD-30AA-BC207C970F81}"/>
                </a:ext>
              </a:extLst>
            </p:cNvPr>
            <p:cNvSpPr txBox="1"/>
            <p:nvPr/>
          </p:nvSpPr>
          <p:spPr>
            <a:xfrm>
              <a:off x="268941" y="1708391"/>
              <a:ext cx="270334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3249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NotesEsa" panose="02000506030000020004" pitchFamily="2" charset="0"/>
                </a:rPr>
                <a:t>1 </a:t>
              </a: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NotesEsa" panose="02000506030000020004" pitchFamily="2" charset="0"/>
                </a:rPr>
                <a:t>Technical and Procurement </a:t>
              </a:r>
              <a:b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NotesEsa" panose="02000506030000020004" pitchFamily="2" charset="0"/>
                </a:rPr>
              </a:b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NotesEsa" panose="02000506030000020004" pitchFamily="2" charset="0"/>
                </a:rPr>
                <a:t>Requirements Spec.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0462C8F-FFE2-B7A6-E9AB-CF410C44B94E}"/>
                </a:ext>
              </a:extLst>
            </p:cNvPr>
            <p:cNvGrpSpPr/>
            <p:nvPr/>
          </p:nvGrpSpPr>
          <p:grpSpPr>
            <a:xfrm>
              <a:off x="979179" y="2488906"/>
              <a:ext cx="1440000" cy="1440000"/>
              <a:chOff x="-2082665" y="1917531"/>
              <a:chExt cx="1440000" cy="14400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9D5E645-ABED-59D1-D2C7-311477808844}"/>
                  </a:ext>
                </a:extLst>
              </p:cNvPr>
              <p:cNvSpPr/>
              <p:nvPr/>
            </p:nvSpPr>
            <p:spPr>
              <a:xfrm>
                <a:off x="-2082665" y="1917531"/>
                <a:ext cx="1440000" cy="1440000"/>
              </a:xfrm>
              <a:prstGeom prst="ellipse">
                <a:avLst/>
              </a:prstGeom>
              <a:solidFill>
                <a:srgbClr val="92D050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1" name="Graphic 10" descr="Pencil outline">
                <a:extLst>
                  <a:ext uri="{FF2B5EF4-FFF2-40B4-BE49-F238E27FC236}">
                    <a16:creationId xmlns:a16="http://schemas.microsoft.com/office/drawing/2014/main" id="{9C3A3132-028F-8131-37D3-058F87F33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-1264298" y="2386520"/>
                <a:ext cx="502022" cy="502022"/>
              </a:xfrm>
              <a:prstGeom prst="rect">
                <a:avLst/>
              </a:prstGeom>
            </p:spPr>
          </p:pic>
          <p:pic>
            <p:nvPicPr>
              <p:cNvPr id="69" name="Graphic 68" descr="Document outline">
                <a:extLst>
                  <a:ext uri="{FF2B5EF4-FFF2-40B4-BE49-F238E27FC236}">
                    <a16:creationId xmlns:a16="http://schemas.microsoft.com/office/drawing/2014/main" id="{8E687BD8-0E5E-0D17-442C-ACCE64B2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-2021243" y="2205357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6E6502-41A6-37CE-485D-8308A9052106}"/>
              </a:ext>
            </a:extLst>
          </p:cNvPr>
          <p:cNvGrpSpPr/>
          <p:nvPr/>
        </p:nvGrpSpPr>
        <p:grpSpPr>
          <a:xfrm>
            <a:off x="2183542" y="2172270"/>
            <a:ext cx="3182062" cy="2217532"/>
            <a:chOff x="2183542" y="2172270"/>
            <a:chExt cx="3182062" cy="2217532"/>
          </a:xfrm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4310280-39B5-581C-0C30-85ADD497ED29}"/>
                </a:ext>
              </a:extLst>
            </p:cNvPr>
            <p:cNvCxnSpPr>
              <a:cxnSpLocks/>
              <a:stCxn id="6" idx="6"/>
              <a:endCxn id="9" idx="2"/>
            </p:cNvCxnSpPr>
            <p:nvPr/>
          </p:nvCxnSpPr>
          <p:spPr>
            <a:xfrm>
              <a:off x="2183542" y="3669802"/>
              <a:ext cx="1069795" cy="0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008C06D-2DDE-1883-D540-EB3F66C21D21}"/>
                </a:ext>
              </a:extLst>
            </p:cNvPr>
            <p:cNvGrpSpPr/>
            <p:nvPr/>
          </p:nvGrpSpPr>
          <p:grpSpPr>
            <a:xfrm>
              <a:off x="2581071" y="2172270"/>
              <a:ext cx="2784533" cy="2217532"/>
              <a:chOff x="2035780" y="1134061"/>
              <a:chExt cx="2784533" cy="2217532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FAFA58D-B81F-21E3-AC5F-C9304A6F7CAC}"/>
                  </a:ext>
                </a:extLst>
              </p:cNvPr>
              <p:cNvSpPr txBox="1"/>
              <p:nvPr/>
            </p:nvSpPr>
            <p:spPr>
              <a:xfrm>
                <a:off x="2035780" y="1134061"/>
                <a:ext cx="278453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3249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NotesEsa" panose="02000506030000020004" pitchFamily="2" charset="0"/>
                  </a:rPr>
                  <a:t>2 </a:t>
                </a: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NotesEsa" panose="02000506030000020004" pitchFamily="2" charset="0"/>
                  </a:rPr>
                  <a:t>Engineering Model (EM)</a:t>
                </a:r>
                <a:b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NotesEsa" panose="02000506030000020004" pitchFamily="2" charset="0"/>
                  </a:rPr>
                </a:b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NotesEsa" panose="02000506030000020004" pitchFamily="2" charset="0"/>
                  </a:rPr>
                  <a:t>Modules Development</a:t>
                </a: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2261380E-EF43-CE98-0CA6-01DEE578AC16}"/>
                  </a:ext>
                </a:extLst>
              </p:cNvPr>
              <p:cNvGrpSpPr/>
              <p:nvPr/>
            </p:nvGrpSpPr>
            <p:grpSpPr>
              <a:xfrm>
                <a:off x="2708046" y="1911593"/>
                <a:ext cx="1440000" cy="1440000"/>
                <a:chOff x="1602244" y="1897234"/>
                <a:chExt cx="1440000" cy="1440000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E0C9B2FD-38F6-74AE-783A-B0C64A054248}"/>
                    </a:ext>
                  </a:extLst>
                </p:cNvPr>
                <p:cNvSpPr/>
                <p:nvPr/>
              </p:nvSpPr>
              <p:spPr>
                <a:xfrm>
                  <a:off x="1602244" y="1897234"/>
                  <a:ext cx="1440000" cy="1440000"/>
                </a:xfrm>
                <a:prstGeom prst="ellipse">
                  <a:avLst/>
                </a:prstGeom>
                <a:solidFill>
                  <a:schemeClr val="bg1"/>
                </a:solidFill>
                <a:ln w="762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pic>
              <p:nvPicPr>
                <p:cNvPr id="73" name="Picture 72" descr="A picture containing text&#10;&#10;Description automatically generated">
                  <a:extLst>
                    <a:ext uri="{FF2B5EF4-FFF2-40B4-BE49-F238E27FC236}">
                      <a16:creationId xmlns:a16="http://schemas.microsoft.com/office/drawing/2014/main" id="{2D11B019-21B7-637C-2BC4-56A7C90DDE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/>
                <a:srcRect t="2185" b="1947"/>
                <a:stretch/>
              </p:blipFill>
              <p:spPr>
                <a:xfrm>
                  <a:off x="1958589" y="2063509"/>
                  <a:ext cx="727424" cy="110641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DF96D8-42C4-6467-7975-072EC8D3B217}"/>
              </a:ext>
            </a:extLst>
          </p:cNvPr>
          <p:cNvGrpSpPr/>
          <p:nvPr/>
        </p:nvGrpSpPr>
        <p:grpSpPr>
          <a:xfrm>
            <a:off x="4693337" y="2172270"/>
            <a:ext cx="2860416" cy="2217532"/>
            <a:chOff x="4693337" y="2172270"/>
            <a:chExt cx="2860416" cy="2217532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D3086ED-178A-02A4-40C3-5CD4001EB03E}"/>
                </a:ext>
              </a:extLst>
            </p:cNvPr>
            <p:cNvCxnSpPr>
              <a:cxnSpLocks/>
              <a:stCxn id="9" idx="6"/>
              <a:endCxn id="25" idx="2"/>
            </p:cNvCxnSpPr>
            <p:nvPr/>
          </p:nvCxnSpPr>
          <p:spPr>
            <a:xfrm>
              <a:off x="4693337" y="3669802"/>
              <a:ext cx="968586" cy="0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DCF44F4-B365-82BB-885F-8AAD4AC8249A}"/>
                </a:ext>
              </a:extLst>
            </p:cNvPr>
            <p:cNvGrpSpPr/>
            <p:nvPr/>
          </p:nvGrpSpPr>
          <p:grpSpPr>
            <a:xfrm>
              <a:off x="5280957" y="2172270"/>
              <a:ext cx="2272796" cy="2217532"/>
              <a:chOff x="4703397" y="1134061"/>
              <a:chExt cx="2272796" cy="221753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3C89672-1E14-0AAC-5088-542280C43256}"/>
                  </a:ext>
                </a:extLst>
              </p:cNvPr>
              <p:cNvSpPr txBox="1"/>
              <p:nvPr/>
            </p:nvSpPr>
            <p:spPr>
              <a:xfrm>
                <a:off x="4703397" y="1134061"/>
                <a:ext cx="227279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3249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NotesEsa" panose="02000506030000020004" pitchFamily="2" charset="0"/>
                  </a:rPr>
                  <a:t>3 </a:t>
                </a:r>
                <a:r>
                  <a:rPr kumimoji="0" lang="en-GB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NotesEsa" panose="02000506030000020004" pitchFamily="2" charset="0"/>
                  </a:rPr>
                  <a:t>Engineering Model (EM)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600" b="1">
                    <a:solidFill>
                      <a:srgbClr val="FEFFFF"/>
                    </a:solidFill>
                    <a:latin typeface="NotesEsa" panose="02000506030000020004" pitchFamily="2" charset="0"/>
                  </a:rPr>
                  <a:t>Unit Integration / Testing</a:t>
                </a:r>
                <a:endPara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NotesEsa" panose="02000506030000020004" pitchFamily="2" charset="0"/>
                </a:endParaRPr>
              </a:p>
            </p:txBody>
          </p: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CCED37D4-37DD-018F-9781-575BEB18455D}"/>
                  </a:ext>
                </a:extLst>
              </p:cNvPr>
              <p:cNvGrpSpPr/>
              <p:nvPr/>
            </p:nvGrpSpPr>
            <p:grpSpPr>
              <a:xfrm>
                <a:off x="5084363" y="1911593"/>
                <a:ext cx="1440000" cy="1440000"/>
                <a:chOff x="5052285" y="1969532"/>
                <a:chExt cx="1440000" cy="1440000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64B8A196-B14E-2810-1456-2D505FCD2F2C}"/>
                    </a:ext>
                  </a:extLst>
                </p:cNvPr>
                <p:cNvSpPr/>
                <p:nvPr/>
              </p:nvSpPr>
              <p:spPr>
                <a:xfrm>
                  <a:off x="5052285" y="1969532"/>
                  <a:ext cx="1440000" cy="1440000"/>
                </a:xfrm>
                <a:prstGeom prst="ellipse">
                  <a:avLst/>
                </a:prstGeom>
                <a:solidFill>
                  <a:schemeClr val="bg1"/>
                </a:solidFill>
                <a:ln w="76200"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E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1CCAAC08-D98C-82B6-BBF4-08E8A683E9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228018" y="2291014"/>
                  <a:ext cx="1094854" cy="797035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669E2F-4E8C-9D2C-8F1B-E18899CAAD7F}"/>
              </a:ext>
            </a:extLst>
          </p:cNvPr>
          <p:cNvGrpSpPr/>
          <p:nvPr/>
        </p:nvGrpSpPr>
        <p:grpSpPr>
          <a:xfrm>
            <a:off x="3352568" y="104542"/>
            <a:ext cx="3928688" cy="1321846"/>
            <a:chOff x="6288499" y="-2700674"/>
            <a:chExt cx="3928688" cy="132184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5D6DFB5-9C09-2B89-BAE4-67B5DD79C5C4}"/>
                </a:ext>
              </a:extLst>
            </p:cNvPr>
            <p:cNvSpPr txBox="1"/>
            <p:nvPr/>
          </p:nvSpPr>
          <p:spPr>
            <a:xfrm>
              <a:off x="8062541" y="-2671490"/>
              <a:ext cx="2154646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6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OF THE ADHA DEVELOPMENT</a:t>
              </a:r>
              <a:br>
                <a:rPr kumimoji="0" lang="en-GB" sz="26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kumimoji="0" lang="en-GB" sz="26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PROGRAM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31CF7C3-DEFE-CB4E-014E-AB21AF5F115F}"/>
                </a:ext>
              </a:extLst>
            </p:cNvPr>
            <p:cNvSpPr txBox="1"/>
            <p:nvPr/>
          </p:nvSpPr>
          <p:spPr>
            <a:xfrm>
              <a:off x="6288499" y="-2700674"/>
              <a:ext cx="17883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>
                  <a:ln>
                    <a:noFill/>
                  </a:ln>
                  <a:solidFill>
                    <a:srgbClr val="003249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PHASES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4EB9E7B-CD8B-BA13-7D41-4A333CBAB42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256" y="212139"/>
            <a:ext cx="1144659" cy="113583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FA87AA3-901A-EDB8-2F29-55DF680B48D7}"/>
              </a:ext>
            </a:extLst>
          </p:cNvPr>
          <p:cNvGrpSpPr/>
          <p:nvPr/>
        </p:nvGrpSpPr>
        <p:grpSpPr>
          <a:xfrm>
            <a:off x="4523123" y="4068319"/>
            <a:ext cx="1309013" cy="1297048"/>
            <a:chOff x="4523123" y="4068319"/>
            <a:chExt cx="1309013" cy="1297048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9C68FD9-760F-B04B-2DBE-043D1D8A98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4366" y="4068319"/>
              <a:ext cx="0" cy="89853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5F16958-C08B-7492-B204-60B35C886E7F}"/>
                </a:ext>
              </a:extLst>
            </p:cNvPr>
            <p:cNvSpPr txBox="1"/>
            <p:nvPr/>
          </p:nvSpPr>
          <p:spPr>
            <a:xfrm>
              <a:off x="4523123" y="4996035"/>
              <a:ext cx="1309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AE9C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We’re here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E21E57-E9CA-57AA-9DFA-81677D33167B}"/>
              </a:ext>
            </a:extLst>
          </p:cNvPr>
          <p:cNvGrpSpPr/>
          <p:nvPr/>
        </p:nvGrpSpPr>
        <p:grpSpPr>
          <a:xfrm>
            <a:off x="7204939" y="4038378"/>
            <a:ext cx="697627" cy="1297805"/>
            <a:chOff x="7204939" y="4038378"/>
            <a:chExt cx="697627" cy="1297805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D3DBDC4-B46E-F6B1-37C0-26798B7276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53753" y="4038378"/>
              <a:ext cx="0" cy="89853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D158115-9439-C49D-99E8-C6A0AA467509}"/>
                </a:ext>
              </a:extLst>
            </p:cNvPr>
            <p:cNvSpPr txBox="1"/>
            <p:nvPr/>
          </p:nvSpPr>
          <p:spPr>
            <a:xfrm>
              <a:off x="7204939" y="4966851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AE9C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2026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335943-70A4-AB84-20E3-350063BC734B}"/>
              </a:ext>
            </a:extLst>
          </p:cNvPr>
          <p:cNvGrpSpPr/>
          <p:nvPr/>
        </p:nvGrpSpPr>
        <p:grpSpPr>
          <a:xfrm>
            <a:off x="9542407" y="4068319"/>
            <a:ext cx="697627" cy="1297805"/>
            <a:chOff x="9534213" y="3990431"/>
            <a:chExt cx="697627" cy="1297805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98EED73-2C42-3FB4-10DE-7A7BC7E420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83027" y="3990431"/>
              <a:ext cx="0" cy="89853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FB90A0-6B83-71B9-F622-44B796EA52DC}"/>
                </a:ext>
              </a:extLst>
            </p:cNvPr>
            <p:cNvSpPr txBox="1"/>
            <p:nvPr/>
          </p:nvSpPr>
          <p:spPr>
            <a:xfrm>
              <a:off x="9534213" y="4918904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AE9C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2027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0BF7EF6-40A0-16E3-52B7-5F9A8BFE584A}"/>
              </a:ext>
            </a:extLst>
          </p:cNvPr>
          <p:cNvSpPr txBox="1"/>
          <p:nvPr/>
        </p:nvSpPr>
        <p:spPr>
          <a:xfrm>
            <a:off x="3609682" y="4517585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i="1">
                <a:solidFill>
                  <a:schemeClr val="bg1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TRL4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81659E-857B-6205-A4E4-8663B851A767}"/>
              </a:ext>
            </a:extLst>
          </p:cNvPr>
          <p:cNvSpPr txBox="1"/>
          <p:nvPr/>
        </p:nvSpPr>
        <p:spPr>
          <a:xfrm>
            <a:off x="6037459" y="4503314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i="1">
                <a:solidFill>
                  <a:schemeClr val="bg1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TRL5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F24740-A634-9970-2865-FF528DC07C98}"/>
              </a:ext>
            </a:extLst>
          </p:cNvPr>
          <p:cNvSpPr txBox="1"/>
          <p:nvPr/>
        </p:nvSpPr>
        <p:spPr>
          <a:xfrm>
            <a:off x="8415702" y="4503314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i="1">
                <a:solidFill>
                  <a:schemeClr val="bg1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TRL6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90CD30E-EDC4-6C39-12B1-B427085C6B08}"/>
              </a:ext>
            </a:extLst>
          </p:cNvPr>
          <p:cNvSpPr txBox="1"/>
          <p:nvPr/>
        </p:nvSpPr>
        <p:spPr>
          <a:xfrm>
            <a:off x="10558556" y="4517585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i="1">
                <a:solidFill>
                  <a:schemeClr val="bg1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TRL7-9</a:t>
            </a:r>
          </a:p>
        </p:txBody>
      </p:sp>
    </p:spTree>
    <p:extLst>
      <p:ext uri="{BB962C8B-B14F-4D97-AF65-F5344CB8AC3E}">
        <p14:creationId xmlns:p14="http://schemas.microsoft.com/office/powerpoint/2010/main" val="30858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4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2889C3-6F3B-A770-68D7-3C7C47370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NotesEsa" panose="02000506030000020004" pitchFamily="2" charset="0"/>
              </a:rPr>
              <a:t>ADHA R&amp;D Programme Organisation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927B92-898D-A02E-1E75-254A61971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7773332" cy="53280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  <a:latin typeface="NotesEsa" panose="02000506030000020004" pitchFamily="2" charset="0"/>
              </a:rPr>
              <a:t>The ADHA R&amp;D Programme is divided into three types of activities: </a:t>
            </a:r>
          </a:p>
          <a:p>
            <a:pPr marL="342900" indent="-342900">
              <a:buFont typeface="+mj-lt"/>
              <a:buAutoNum type="arabicPeriod"/>
            </a:pPr>
            <a:r>
              <a:rPr lang="en-GB" kern="120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System-level studies (ADHA-1, -2, and -3)</a:t>
            </a:r>
          </a:p>
          <a:p>
            <a:pPr marL="1124226" lvl="1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NotesEsa" panose="02000506030000020004" pitchFamily="2" charset="0"/>
              </a:rPr>
              <a:t>Define the </a:t>
            </a:r>
            <a:r>
              <a:rPr lang="en-GB" kern="120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requirements specification </a:t>
            </a:r>
            <a:r>
              <a:rPr lang="en-GB">
                <a:solidFill>
                  <a:schemeClr val="bg1"/>
                </a:solidFill>
                <a:latin typeface="NotesEsa" panose="02000506030000020004" pitchFamily="2" charset="0"/>
              </a:rPr>
              <a:t>for ADHA elements </a:t>
            </a:r>
          </a:p>
          <a:p>
            <a:pPr marL="1124226" lvl="1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NotesEsa" panose="02000506030000020004" pitchFamily="2" charset="0"/>
              </a:rPr>
              <a:t>Perform </a:t>
            </a:r>
            <a:r>
              <a:rPr lang="en-GB" kern="120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1st ADHA unit-level AIT campaigns </a:t>
            </a:r>
          </a:p>
          <a:p>
            <a:pPr marL="1124226" lvl="1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NotesEsa" panose="02000506030000020004" pitchFamily="2" charset="0"/>
              </a:rPr>
              <a:t>Parallel contracts: ADS (DE) and TAS (IT) primes</a:t>
            </a:r>
            <a:br>
              <a:rPr lang="en-GB">
                <a:solidFill>
                  <a:schemeClr val="bg1"/>
                </a:solidFill>
                <a:latin typeface="NotesEsa" panose="02000506030000020004" pitchFamily="2" charset="0"/>
              </a:rPr>
            </a:br>
            <a:endParaRPr lang="en-GB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kern="120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ADHA Unit and Module hardware development contracts</a:t>
            </a:r>
          </a:p>
          <a:p>
            <a:pPr marL="1124226" lvl="1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NotesEsa" panose="02000506030000020004" pitchFamily="2" charset="0"/>
              </a:rPr>
              <a:t>Core modules: OBC, MM, Power and GNSS funded through TDE</a:t>
            </a:r>
          </a:p>
          <a:p>
            <a:pPr marL="1124226" lvl="1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NotesEsa" panose="02000506030000020004" pitchFamily="2" charset="0"/>
              </a:rPr>
              <a:t>Others funded through GSTP, </a:t>
            </a:r>
            <a:r>
              <a:rPr lang="en-GB" err="1">
                <a:solidFill>
                  <a:schemeClr val="bg1"/>
                </a:solidFill>
                <a:latin typeface="NotesEsa" panose="02000506030000020004" pitchFamily="2" charset="0"/>
              </a:rPr>
              <a:t>Incubed</a:t>
            </a:r>
            <a:r>
              <a:rPr lang="en-GB">
                <a:solidFill>
                  <a:schemeClr val="bg1"/>
                </a:solidFill>
                <a:latin typeface="NotesEsa" panose="02000506030000020004" pitchFamily="2" charset="0"/>
              </a:rPr>
              <a:t>, etc - </a:t>
            </a:r>
            <a:r>
              <a:rPr lang="en-GB" kern="120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many initiated by industry! </a:t>
            </a:r>
            <a:r>
              <a:rPr lang="en-GB">
                <a:solidFill>
                  <a:schemeClr val="bg1"/>
                </a:solidFill>
                <a:latin typeface="NotesEsa" panose="02000506030000020004" pitchFamily="2" charset="0"/>
              </a:rPr>
              <a:t>In total, </a:t>
            </a:r>
            <a:r>
              <a:rPr lang="en-GB" kern="120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ca 20 development activities on-going</a:t>
            </a:r>
          </a:p>
          <a:p>
            <a:pPr marL="1124226" lvl="1" indent="-34290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kern="120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ADHA Building Block activities </a:t>
            </a:r>
          </a:p>
          <a:p>
            <a:pPr marL="1124226" lvl="1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bg1"/>
                </a:solidFill>
                <a:latin typeface="NotesEsa" panose="02000506030000020004" pitchFamily="2" charset="0"/>
              </a:rPr>
              <a:t>(e.g. </a:t>
            </a:r>
            <a:r>
              <a:rPr lang="en-GB" kern="120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backplane connector </a:t>
            </a:r>
            <a:r>
              <a:rPr lang="en-GB">
                <a:solidFill>
                  <a:schemeClr val="bg1"/>
                </a:solidFill>
                <a:latin typeface="NotesEsa" panose="02000506030000020004" pitchFamily="2" charset="0"/>
              </a:rPr>
              <a:t>development and qualification)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2F21093-AF9D-9117-916A-F15E59F5EBC3}"/>
              </a:ext>
            </a:extLst>
          </p:cNvPr>
          <p:cNvGrpSpPr/>
          <p:nvPr/>
        </p:nvGrpSpPr>
        <p:grpSpPr>
          <a:xfrm>
            <a:off x="10155219" y="3451461"/>
            <a:ext cx="1731981" cy="1558311"/>
            <a:chOff x="10155219" y="3165057"/>
            <a:chExt cx="1731981" cy="155831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AF3AF60-DC4C-5043-9CCB-63A8900555D0}"/>
                </a:ext>
              </a:extLst>
            </p:cNvPr>
            <p:cNvSpPr/>
            <p:nvPr/>
          </p:nvSpPr>
          <p:spPr>
            <a:xfrm>
              <a:off x="10155219" y="3550784"/>
              <a:ext cx="1731981" cy="1172584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NotesEsa" panose="02000506030000020004" pitchFamily="2" charset="0"/>
                </a:rPr>
                <a:t>ADHA Modules &amp; Units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13C75EA-FEFF-32CD-BCF1-7C4FC12A5BC1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>
              <a:off x="11021209" y="3165057"/>
              <a:ext cx="1" cy="38572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C080B5-29AB-7C59-F1CE-80A39D5EEE63}"/>
              </a:ext>
            </a:extLst>
          </p:cNvPr>
          <p:cNvGrpSpPr/>
          <p:nvPr/>
        </p:nvGrpSpPr>
        <p:grpSpPr>
          <a:xfrm>
            <a:off x="7992932" y="3438394"/>
            <a:ext cx="2162287" cy="1571378"/>
            <a:chOff x="7992932" y="3151990"/>
            <a:chExt cx="2162287" cy="157137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0BAD3EB-3769-664D-C45B-6E872CB4D24A}"/>
                </a:ext>
              </a:extLst>
            </p:cNvPr>
            <p:cNvSpPr/>
            <p:nvPr/>
          </p:nvSpPr>
          <p:spPr>
            <a:xfrm>
              <a:off x="7992932" y="3550784"/>
              <a:ext cx="1731981" cy="1172584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NotesEsa" panose="02000506030000020004" pitchFamily="2" charset="0"/>
                </a:rPr>
                <a:t>ADHA Building Blocks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1968754-FCFC-1E56-8EEE-71DD1F68CE58}"/>
                </a:ext>
              </a:extLst>
            </p:cNvPr>
            <p:cNvCxnSpPr>
              <a:endCxn id="8" idx="0"/>
            </p:cNvCxnSpPr>
            <p:nvPr/>
          </p:nvCxnSpPr>
          <p:spPr>
            <a:xfrm flipH="1">
              <a:off x="8858923" y="3151990"/>
              <a:ext cx="5378" cy="39879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FE6CFC7-03BE-023B-A569-70C222CEF61E}"/>
                </a:ext>
              </a:extLst>
            </p:cNvPr>
            <p:cNvCxnSpPr>
              <a:cxnSpLocks/>
              <a:stCxn id="8" idx="3"/>
              <a:endCxn id="9" idx="1"/>
            </p:cNvCxnSpPr>
            <p:nvPr/>
          </p:nvCxnSpPr>
          <p:spPr>
            <a:xfrm>
              <a:off x="9724913" y="4137076"/>
              <a:ext cx="43030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1810E3-E725-375B-C838-DF588111C715}"/>
              </a:ext>
            </a:extLst>
          </p:cNvPr>
          <p:cNvGrpSpPr/>
          <p:nvPr/>
        </p:nvGrpSpPr>
        <p:grpSpPr>
          <a:xfrm>
            <a:off x="7992932" y="1000125"/>
            <a:ext cx="3894268" cy="2406413"/>
            <a:chOff x="7992932" y="1000125"/>
            <a:chExt cx="3894268" cy="240641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DE37849-C633-F2F7-0A81-269E3114FA3B}"/>
                </a:ext>
              </a:extLst>
            </p:cNvPr>
            <p:cNvSpPr/>
            <p:nvPr/>
          </p:nvSpPr>
          <p:spPr>
            <a:xfrm>
              <a:off x="7992932" y="1000125"/>
              <a:ext cx="3894268" cy="2406413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>
                  <a:latin typeface="NotesEsa" panose="02000506030000020004" pitchFamily="2" charset="0"/>
                </a:rPr>
                <a:t>ADHA System Studies</a:t>
              </a:r>
              <a:br>
                <a:rPr lang="en-GB">
                  <a:latin typeface="NotesEsa" panose="02000506030000020004" pitchFamily="2" charset="0"/>
                </a:rPr>
              </a:br>
              <a:r>
                <a:rPr lang="en-GB">
                  <a:latin typeface="NotesEsa" panose="02000506030000020004" pitchFamily="2" charset="0"/>
                </a:rPr>
                <a:t>(ADHA-1, -2, -3)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0D6D8A1-DC9E-1CEC-1656-4A14FB9E3437}"/>
                </a:ext>
              </a:extLst>
            </p:cNvPr>
            <p:cNvSpPr/>
            <p:nvPr/>
          </p:nvSpPr>
          <p:spPr>
            <a:xfrm>
              <a:off x="8213495" y="1839371"/>
              <a:ext cx="1603394" cy="129913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D01BC94-F89C-8D29-9506-804F6ED98BEA}"/>
                </a:ext>
              </a:extLst>
            </p:cNvPr>
            <p:cNvSpPr/>
            <p:nvPr/>
          </p:nvSpPr>
          <p:spPr>
            <a:xfrm>
              <a:off x="10110539" y="1839371"/>
              <a:ext cx="1603394" cy="129913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3" name="Image 10">
              <a:extLst>
                <a:ext uri="{FF2B5EF4-FFF2-40B4-BE49-F238E27FC236}">
                  <a16:creationId xmlns:a16="http://schemas.microsoft.com/office/drawing/2014/main" id="{E482B042-D16E-F643-FD8C-366DEE12C2BE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8" t="11018" r="5455"/>
            <a:stretch>
              <a:fillRect/>
            </a:stretch>
          </p:blipFill>
          <p:spPr bwMode="auto">
            <a:xfrm>
              <a:off x="10375667" y="1926486"/>
              <a:ext cx="1120431" cy="5619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97ACA9-C94E-0CBD-F5E4-FAE02A2A97EA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5" t="27523" r="14207" b="26147"/>
            <a:stretch>
              <a:fillRect/>
            </a:stretch>
          </p:blipFill>
          <p:spPr bwMode="auto">
            <a:xfrm>
              <a:off x="8395972" y="1926486"/>
              <a:ext cx="1121449" cy="2914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0F5E3D-F5D0-B386-73A4-76705FE2E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4957" y="2106597"/>
              <a:ext cx="1603394" cy="4664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A573696-217F-F5DD-454C-96E55F5C3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35"/>
            <a:stretch>
              <a:fillRect/>
            </a:stretch>
          </p:blipFill>
          <p:spPr bwMode="auto">
            <a:xfrm>
              <a:off x="10308682" y="2583344"/>
              <a:ext cx="1230691" cy="34960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 descr="A blue and black logo&#10;&#10;Description automatically generated">
              <a:extLst>
                <a:ext uri="{FF2B5EF4-FFF2-40B4-BE49-F238E27FC236}">
                  <a16:creationId xmlns:a16="http://schemas.microsoft.com/office/drawing/2014/main" id="{FEFCEC81-EAAA-098A-9C18-B3BB4892D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25427" y="2539201"/>
              <a:ext cx="1462540" cy="537258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2920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2CFF0-3CFD-4E47-4AAE-6B05AC636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368F66-F451-6404-025F-57D6DAAB8E8C}"/>
              </a:ext>
            </a:extLst>
          </p:cNvPr>
          <p:cNvSpPr/>
          <p:nvPr/>
        </p:nvSpPr>
        <p:spPr>
          <a:xfrm>
            <a:off x="9128897" y="957784"/>
            <a:ext cx="929967" cy="85373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>
                <a:latin typeface="NotesEsa" panose="02000506030000020004" pitchFamily="2" charset="0"/>
              </a:rPr>
              <a:t>Instrument Frontend(s)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C505FA0-E0E4-369C-068B-910C97BCE703}"/>
              </a:ext>
            </a:extLst>
          </p:cNvPr>
          <p:cNvSpPr/>
          <p:nvPr/>
        </p:nvSpPr>
        <p:spPr>
          <a:xfrm>
            <a:off x="9083187" y="992747"/>
            <a:ext cx="929967" cy="85373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>
                <a:latin typeface="NotesEsa" panose="02000506030000020004" pitchFamily="2" charset="0"/>
              </a:rPr>
              <a:t>Instrument Frontend(s)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D52636-CC53-6FAA-7457-449193C6A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1902"/>
            <a:ext cx="10108800" cy="830997"/>
          </a:xfrm>
        </p:spPr>
        <p:txBody>
          <a:bodyPr/>
          <a:lstStyle/>
          <a:p>
            <a:r>
              <a:rPr lang="en-GB" sz="2400">
                <a:latin typeface="NotesEsa" panose="02000506030000020004" pitchFamily="2" charset="0"/>
              </a:rPr>
              <a:t>The On-Board Data Handling System (DHS/OBDH)</a:t>
            </a:r>
            <a:br>
              <a:rPr lang="en-GB" sz="2400">
                <a:latin typeface="NotesEsa" panose="02000506030000020004" pitchFamily="2" charset="0"/>
              </a:rPr>
            </a:br>
            <a:r>
              <a:rPr lang="en-GB" sz="2400">
                <a:latin typeface="NotesEsa" panose="02000506030000020004" pitchFamily="2" charset="0"/>
              </a:rPr>
              <a:t>– Scope of ADHA System Studies</a:t>
            </a:r>
            <a:endParaRPr lang="en-GB" sz="2400">
              <a:solidFill>
                <a:srgbClr val="FF0000"/>
              </a:solidFill>
              <a:latin typeface="NotesEsa" panose="02000506030000020004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73C24-A003-B8CD-BD8A-98F703A9D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008" y="957784"/>
            <a:ext cx="5579072" cy="1492674"/>
          </a:xfrm>
        </p:spPr>
        <p:txBody>
          <a:bodyPr/>
          <a:lstStyle/>
          <a:p>
            <a:r>
              <a:rPr lang="en-GB">
                <a:solidFill>
                  <a:schemeClr val="accent5">
                    <a:lumMod val="20000"/>
                    <a:lumOff val="80000"/>
                  </a:schemeClr>
                </a:solidFill>
                <a:latin typeface="NotesEsa" panose="02000506030000020004" pitchFamily="2" charset="0"/>
              </a:rPr>
              <a:t>In </a:t>
            </a:r>
            <a:r>
              <a:rPr lang="en-GB" b="1" u="sng">
                <a:solidFill>
                  <a:srgbClr val="92D050"/>
                </a:solidFill>
                <a:latin typeface="NotesEsa" panose="02000506030000020004" pitchFamily="2" charset="0"/>
              </a:rPr>
              <a:t>green</a:t>
            </a:r>
            <a:r>
              <a:rPr lang="en-GB">
                <a:solidFill>
                  <a:schemeClr val="accent5">
                    <a:lumMod val="20000"/>
                    <a:lumOff val="80000"/>
                  </a:schemeClr>
                </a:solidFill>
                <a:latin typeface="NotesEsa" panose="02000506030000020004" pitchFamily="2" charset="0"/>
              </a:rPr>
              <a:t>: </a:t>
            </a:r>
            <a:br>
              <a:rPr lang="en-GB">
                <a:solidFill>
                  <a:schemeClr val="accent5">
                    <a:lumMod val="20000"/>
                    <a:lumOff val="80000"/>
                  </a:schemeClr>
                </a:solidFill>
                <a:latin typeface="NotesEsa" panose="02000506030000020004" pitchFamily="2" charset="0"/>
              </a:rPr>
            </a:br>
            <a:r>
              <a:rPr lang="en-GB">
                <a:solidFill>
                  <a:schemeClr val="accent5">
                    <a:lumMod val="20000"/>
                    <a:lumOff val="80000"/>
                  </a:schemeClr>
                </a:solidFill>
                <a:latin typeface="NotesEsa" panose="02000506030000020004" pitchFamily="2" charset="0"/>
              </a:rPr>
              <a:t>within the scope of the ADHA-2 System Study</a:t>
            </a:r>
          </a:p>
          <a:p>
            <a:endParaRPr lang="en-GB">
              <a:solidFill>
                <a:schemeClr val="accent5">
                  <a:lumMod val="20000"/>
                  <a:lumOff val="80000"/>
                </a:schemeClr>
              </a:solidFill>
              <a:latin typeface="NotesEsa" panose="02000506030000020004" pitchFamily="2" charset="0"/>
            </a:endParaRPr>
          </a:p>
          <a:p>
            <a:r>
              <a:rPr lang="en-GB">
                <a:solidFill>
                  <a:schemeClr val="accent5">
                    <a:lumMod val="20000"/>
                    <a:lumOff val="80000"/>
                  </a:schemeClr>
                </a:solidFill>
                <a:latin typeface="NotesEsa" panose="02000506030000020004" pitchFamily="2" charset="0"/>
              </a:rPr>
              <a:t>In </a:t>
            </a:r>
            <a:r>
              <a:rPr lang="en-GB" b="1" u="sng">
                <a:solidFill>
                  <a:schemeClr val="accent3">
                    <a:lumMod val="60000"/>
                    <a:lumOff val="40000"/>
                  </a:schemeClr>
                </a:solidFill>
                <a:latin typeface="NotesEsa" panose="02000506030000020004" pitchFamily="2" charset="0"/>
              </a:rPr>
              <a:t>yellow</a:t>
            </a:r>
            <a:r>
              <a:rPr lang="en-GB">
                <a:solidFill>
                  <a:schemeClr val="accent5">
                    <a:lumMod val="20000"/>
                    <a:lumOff val="80000"/>
                  </a:schemeClr>
                </a:solidFill>
                <a:latin typeface="NotesEsa" panose="02000506030000020004" pitchFamily="2" charset="0"/>
              </a:rPr>
              <a:t>: </a:t>
            </a:r>
            <a:br>
              <a:rPr lang="en-GB">
                <a:solidFill>
                  <a:schemeClr val="accent5">
                    <a:lumMod val="20000"/>
                    <a:lumOff val="80000"/>
                  </a:schemeClr>
                </a:solidFill>
                <a:latin typeface="NotesEsa" panose="02000506030000020004" pitchFamily="2" charset="0"/>
              </a:rPr>
            </a:br>
            <a:r>
              <a:rPr lang="en-GB">
                <a:solidFill>
                  <a:schemeClr val="accent5">
                    <a:lumMod val="20000"/>
                    <a:lumOff val="80000"/>
                  </a:schemeClr>
                </a:solidFill>
                <a:latin typeface="NotesEsa" panose="02000506030000020004" pitchFamily="2" charset="0"/>
              </a:rPr>
              <a:t>within the scope of the ADHA-3 System Study</a:t>
            </a:r>
          </a:p>
          <a:p>
            <a:endParaRPr lang="en-GB">
              <a:solidFill>
                <a:schemeClr val="accent5">
                  <a:lumMod val="20000"/>
                  <a:lumOff val="80000"/>
                </a:schemeClr>
              </a:solidFill>
              <a:latin typeface="NotesEsa" panose="02000506030000020004" pitchFamily="2" charset="0"/>
            </a:endParaRPr>
          </a:p>
          <a:p>
            <a:r>
              <a:rPr lang="en-GB">
                <a:solidFill>
                  <a:schemeClr val="accent5">
                    <a:lumMod val="20000"/>
                    <a:lumOff val="80000"/>
                  </a:schemeClr>
                </a:solidFill>
                <a:latin typeface="NotesEsa" panose="02000506030000020004" pitchFamily="2" charset="0"/>
              </a:rPr>
              <a:t>In addition ADHA-3 covers: </a:t>
            </a:r>
          </a:p>
          <a:p>
            <a:pPr marL="285750" indent="-285750">
              <a:buFontTx/>
              <a:buChar char="-"/>
            </a:pPr>
            <a:r>
              <a:rPr lang="en-GB">
                <a:solidFill>
                  <a:schemeClr val="accent5">
                    <a:lumMod val="20000"/>
                    <a:lumOff val="80000"/>
                  </a:schemeClr>
                </a:solidFill>
                <a:latin typeface="NotesEsa" panose="02000506030000020004" pitchFamily="2" charset="0"/>
              </a:rPr>
              <a:t>Standardisation of software and protocols</a:t>
            </a:r>
          </a:p>
          <a:p>
            <a:pPr marL="285750" indent="-285750">
              <a:buFontTx/>
              <a:buChar char="-"/>
            </a:pPr>
            <a:r>
              <a:rPr lang="en-GB">
                <a:solidFill>
                  <a:schemeClr val="accent5">
                    <a:lumMod val="20000"/>
                    <a:lumOff val="80000"/>
                  </a:schemeClr>
                </a:solidFill>
                <a:latin typeface="NotesEsa" panose="02000506030000020004" pitchFamily="2" charset="0"/>
              </a:rPr>
              <a:t>Standardisation of EGSE and module testers</a:t>
            </a:r>
          </a:p>
          <a:p>
            <a:pPr marL="285750" indent="-285750">
              <a:buFontTx/>
              <a:buChar char="-"/>
            </a:pPr>
            <a:r>
              <a:rPr lang="en-GB">
                <a:solidFill>
                  <a:schemeClr val="accent5">
                    <a:lumMod val="20000"/>
                    <a:lumOff val="80000"/>
                  </a:schemeClr>
                </a:solidFill>
                <a:latin typeface="NotesEsa" panose="02000506030000020004" pitchFamily="2" charset="0"/>
              </a:rPr>
              <a:t>PA tailoring for Class Gamma/Delta</a:t>
            </a:r>
          </a:p>
          <a:p>
            <a:pPr marL="285750" indent="-285750">
              <a:buFontTx/>
              <a:buChar char="-"/>
            </a:pPr>
            <a:r>
              <a:rPr lang="en-GB">
                <a:solidFill>
                  <a:schemeClr val="accent5">
                    <a:lumMod val="20000"/>
                    <a:lumOff val="80000"/>
                  </a:schemeClr>
                </a:solidFill>
                <a:latin typeface="NotesEsa" panose="02000506030000020004" pitchFamily="2" charset="0"/>
              </a:rPr>
              <a:t>…and other topics</a:t>
            </a:r>
          </a:p>
          <a:p>
            <a:pPr marL="285750" indent="-285750">
              <a:buFontTx/>
              <a:buChar char="-"/>
            </a:pPr>
            <a:endParaRPr lang="en-GB">
              <a:solidFill>
                <a:schemeClr val="accent5">
                  <a:lumMod val="20000"/>
                  <a:lumOff val="80000"/>
                </a:schemeClr>
              </a:solidFill>
              <a:latin typeface="NotesEsa" panose="02000506030000020004" pitchFamily="2" charset="0"/>
            </a:endParaRPr>
          </a:p>
          <a:p>
            <a:r>
              <a:rPr lang="en-GB">
                <a:solidFill>
                  <a:schemeClr val="accent5">
                    <a:lumMod val="20000"/>
                    <a:lumOff val="80000"/>
                  </a:schemeClr>
                </a:solidFill>
                <a:latin typeface="NotesEsa" panose="02000506030000020004" pitchFamily="2" charset="0"/>
              </a:rPr>
              <a:t>In </a:t>
            </a:r>
            <a:r>
              <a:rPr lang="en-GB" u="sng">
                <a:solidFill>
                  <a:schemeClr val="accent4">
                    <a:lumMod val="40000"/>
                    <a:lumOff val="60000"/>
                  </a:schemeClr>
                </a:solidFill>
                <a:latin typeface="NotesEsa" panose="02000506030000020004" pitchFamily="2" charset="0"/>
              </a:rPr>
              <a:t>blue</a:t>
            </a:r>
            <a:r>
              <a:rPr lang="en-GB">
                <a:solidFill>
                  <a:schemeClr val="accent5">
                    <a:lumMod val="20000"/>
                    <a:lumOff val="80000"/>
                  </a:schemeClr>
                </a:solidFill>
                <a:latin typeface="NotesEsa" panose="02000506030000020004" pitchFamily="2" charset="0"/>
              </a:rPr>
              <a:t>:</a:t>
            </a:r>
            <a:br>
              <a:rPr lang="en-GB">
                <a:solidFill>
                  <a:schemeClr val="accent5">
                    <a:lumMod val="20000"/>
                    <a:lumOff val="80000"/>
                  </a:schemeClr>
                </a:solidFill>
                <a:latin typeface="NotesEsa" panose="02000506030000020004" pitchFamily="2" charset="0"/>
              </a:rPr>
            </a:br>
            <a:r>
              <a:rPr lang="en-GB">
                <a:solidFill>
                  <a:schemeClr val="accent5">
                    <a:lumMod val="20000"/>
                    <a:lumOff val="80000"/>
                  </a:schemeClr>
                </a:solidFill>
                <a:latin typeface="NotesEsa" panose="02000506030000020004" pitchFamily="2" charset="0"/>
              </a:rPr>
              <a:t>within the scope of the APA Study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DDD7D9-B3C0-9039-EBD6-8F3573B4F216}"/>
              </a:ext>
            </a:extLst>
          </p:cNvPr>
          <p:cNvSpPr/>
          <p:nvPr/>
        </p:nvSpPr>
        <p:spPr>
          <a:xfrm>
            <a:off x="7201944" y="4279936"/>
            <a:ext cx="1391310" cy="20073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NotesEsa" panose="02000506030000020004" pitchFamily="2" charset="0"/>
              </a:rPr>
              <a:t>On-Board Computer</a:t>
            </a:r>
            <a:br>
              <a:rPr lang="en-GB" sz="1400">
                <a:latin typeface="NotesEsa" panose="02000506030000020004" pitchFamily="2" charset="0"/>
              </a:rPr>
            </a:br>
            <a:r>
              <a:rPr lang="en-GB" sz="1400">
                <a:latin typeface="NotesEsa" panose="02000506030000020004" pitchFamily="2" charset="0"/>
              </a:rPr>
              <a:t>(OBC)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A1DE15-2507-5B37-5CEA-3BA9A344FCCA}"/>
              </a:ext>
            </a:extLst>
          </p:cNvPr>
          <p:cNvSpPr/>
          <p:nvPr/>
        </p:nvSpPr>
        <p:spPr>
          <a:xfrm>
            <a:off x="8994161" y="4279936"/>
            <a:ext cx="1391310" cy="88681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NotesEsa" panose="02000506030000020004" pitchFamily="2" charset="0"/>
              </a:rPr>
              <a:t>Mass Memory</a:t>
            </a:r>
            <a:br>
              <a:rPr lang="en-GB" sz="1400">
                <a:latin typeface="NotesEsa" panose="02000506030000020004" pitchFamily="2" charset="0"/>
              </a:rPr>
            </a:br>
            <a:r>
              <a:rPr lang="en-GB" sz="1400">
                <a:latin typeface="NotesEsa" panose="02000506030000020004" pitchFamily="2" charset="0"/>
              </a:rPr>
              <a:t>(MM)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2452F9-1053-BA72-9F11-B2B59850EA10}"/>
              </a:ext>
            </a:extLst>
          </p:cNvPr>
          <p:cNvSpPr/>
          <p:nvPr/>
        </p:nvSpPr>
        <p:spPr>
          <a:xfrm>
            <a:off x="5409727" y="4279936"/>
            <a:ext cx="1391310" cy="88681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NotesEsa" panose="02000506030000020004" pitchFamily="2" charset="0"/>
              </a:rPr>
              <a:t>Remote Interface Unit</a:t>
            </a:r>
            <a:br>
              <a:rPr lang="en-GB" sz="1400">
                <a:latin typeface="NotesEsa" panose="02000506030000020004" pitchFamily="2" charset="0"/>
              </a:rPr>
            </a:br>
            <a:r>
              <a:rPr lang="en-GB" sz="1400">
                <a:latin typeface="NotesEsa" panose="02000506030000020004" pitchFamily="2" charset="0"/>
              </a:rPr>
              <a:t>(RIU)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1B55D93-74DD-A897-559E-98530482ED5F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8593254" y="4723341"/>
            <a:ext cx="400907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1DFAC7B-C084-22D1-6CD0-012752F4672F}"/>
              </a:ext>
            </a:extLst>
          </p:cNvPr>
          <p:cNvSpPr/>
          <p:nvPr/>
        </p:nvSpPr>
        <p:spPr>
          <a:xfrm>
            <a:off x="10585708" y="4279936"/>
            <a:ext cx="1391310" cy="88681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accent6">
                    <a:lumMod val="10000"/>
                  </a:schemeClr>
                </a:solidFill>
                <a:latin typeface="NotesEsa" panose="02000506030000020004" pitchFamily="2" charset="0"/>
              </a:rPr>
              <a:t>Payload</a:t>
            </a:r>
            <a:br>
              <a:rPr lang="en-GB" sz="1400">
                <a:solidFill>
                  <a:schemeClr val="accent6">
                    <a:lumMod val="10000"/>
                  </a:schemeClr>
                </a:solidFill>
                <a:latin typeface="NotesEsa" panose="02000506030000020004" pitchFamily="2" charset="0"/>
              </a:rPr>
            </a:br>
            <a:r>
              <a:rPr lang="en-GB" sz="1400">
                <a:solidFill>
                  <a:schemeClr val="accent6">
                    <a:lumMod val="10000"/>
                  </a:schemeClr>
                </a:solidFill>
                <a:latin typeface="NotesEsa" panose="02000506030000020004" pitchFamily="2" charset="0"/>
              </a:rPr>
              <a:t>Transmitter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915246E-B53E-03A3-A040-1CEE799CD893}"/>
              </a:ext>
            </a:extLst>
          </p:cNvPr>
          <p:cNvCxnSpPr>
            <a:cxnSpLocks/>
            <a:stCxn id="8" idx="3"/>
            <a:endCxn id="13" idx="1"/>
          </p:cNvCxnSpPr>
          <p:nvPr/>
        </p:nvCxnSpPr>
        <p:spPr>
          <a:xfrm>
            <a:off x="10385471" y="4723341"/>
            <a:ext cx="200237" cy="0"/>
          </a:xfrm>
          <a:prstGeom prst="straightConnector1">
            <a:avLst/>
          </a:prstGeom>
          <a:ln w="381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482F7FD-3005-FAA1-A0EC-7E51E5732E8D}"/>
              </a:ext>
            </a:extLst>
          </p:cNvPr>
          <p:cNvSpPr/>
          <p:nvPr/>
        </p:nvSpPr>
        <p:spPr>
          <a:xfrm>
            <a:off x="5409727" y="5400486"/>
            <a:ext cx="1391310" cy="88681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chemeClr val="accent6">
                    <a:lumMod val="10000"/>
                  </a:schemeClr>
                </a:solidFill>
                <a:latin typeface="NotesEsa" panose="02000506030000020004" pitchFamily="2" charset="0"/>
              </a:rPr>
              <a:t>GNSS</a:t>
            </a:r>
            <a:br>
              <a:rPr lang="en-GB" sz="1400">
                <a:solidFill>
                  <a:schemeClr val="accent6">
                    <a:lumMod val="10000"/>
                  </a:schemeClr>
                </a:solidFill>
                <a:latin typeface="NotesEsa" panose="02000506030000020004" pitchFamily="2" charset="0"/>
              </a:rPr>
            </a:br>
            <a:r>
              <a:rPr lang="en-GB" sz="1400">
                <a:solidFill>
                  <a:schemeClr val="accent6">
                    <a:lumMod val="10000"/>
                  </a:schemeClr>
                </a:solidFill>
                <a:latin typeface="NotesEsa" panose="02000506030000020004" pitchFamily="2" charset="0"/>
              </a:rPr>
              <a:t>Receiver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BA01C43-6CB6-CFBA-89DB-7807E48F2FBC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801037" y="5843891"/>
            <a:ext cx="400907" cy="0"/>
          </a:xfrm>
          <a:prstGeom prst="straightConnector1">
            <a:avLst/>
          </a:prstGeom>
          <a:ln w="381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3065180-DAB4-BB60-67E9-4F158F968B09}"/>
              </a:ext>
            </a:extLst>
          </p:cNvPr>
          <p:cNvSpPr/>
          <p:nvPr/>
        </p:nvSpPr>
        <p:spPr>
          <a:xfrm>
            <a:off x="7201944" y="2469234"/>
            <a:ext cx="1391310" cy="110957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NotesEsa" panose="02000506030000020004" pitchFamily="2" charset="0"/>
              </a:rPr>
              <a:t>Instrument Controller Unit</a:t>
            </a:r>
            <a:br>
              <a:rPr lang="en-GB" sz="1400">
                <a:latin typeface="NotesEsa" panose="02000506030000020004" pitchFamily="2" charset="0"/>
              </a:rPr>
            </a:br>
            <a:r>
              <a:rPr lang="en-GB" sz="1400">
                <a:latin typeface="NotesEsa" panose="02000506030000020004" pitchFamily="2" charset="0"/>
              </a:rPr>
              <a:t>(ICU)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155E212-A2E4-679D-793D-A7E6D2ADA656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801037" y="4723341"/>
            <a:ext cx="400907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8BCBC75-B45A-E3DD-3B13-0A7247389E69}"/>
              </a:ext>
            </a:extLst>
          </p:cNvPr>
          <p:cNvCxnSpPr>
            <a:cxnSpLocks/>
            <a:stCxn id="28" idx="2"/>
            <a:endCxn id="7" idx="0"/>
          </p:cNvCxnSpPr>
          <p:nvPr/>
        </p:nvCxnSpPr>
        <p:spPr>
          <a:xfrm>
            <a:off x="7897599" y="3578806"/>
            <a:ext cx="0" cy="7011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08086A9-5D61-80CB-B53F-9B1F7C8CFC79}"/>
              </a:ext>
            </a:extLst>
          </p:cNvPr>
          <p:cNvCxnSpPr>
            <a:cxnSpLocks/>
            <a:stCxn id="35" idx="2"/>
            <a:endCxn id="28" idx="0"/>
          </p:cNvCxnSpPr>
          <p:nvPr/>
        </p:nvCxnSpPr>
        <p:spPr>
          <a:xfrm rot="5400000">
            <a:off x="8311858" y="1467180"/>
            <a:ext cx="587795" cy="1416312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4FB674A9-0187-A5EE-5F93-12A0A97BF55D}"/>
              </a:ext>
            </a:extLst>
          </p:cNvPr>
          <p:cNvCxnSpPr>
            <a:cxnSpLocks/>
            <a:stCxn id="27" idx="2"/>
          </p:cNvCxnSpPr>
          <p:nvPr/>
        </p:nvCxnSpPr>
        <p:spPr>
          <a:xfrm rot="5400000">
            <a:off x="9388205" y="2183051"/>
            <a:ext cx="603759" cy="536"/>
          </a:xfrm>
          <a:prstGeom prst="bentConnector3">
            <a:avLst>
              <a:gd name="adj1" fmla="val 50000"/>
            </a:avLst>
          </a:prstGeom>
          <a:ln>
            <a:headEnd type="non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0AF2403-9914-4872-FBC9-2A6B9F15C59D}"/>
              </a:ext>
            </a:extLst>
          </p:cNvPr>
          <p:cNvGrpSpPr/>
          <p:nvPr/>
        </p:nvGrpSpPr>
        <p:grpSpPr>
          <a:xfrm>
            <a:off x="9037477" y="1037809"/>
            <a:ext cx="929967" cy="853731"/>
            <a:chOff x="6552238" y="1034506"/>
            <a:chExt cx="929967" cy="853731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B14853B-967D-77D1-4F7C-284018777A24}"/>
                </a:ext>
              </a:extLst>
            </p:cNvPr>
            <p:cNvSpPr/>
            <p:nvPr/>
          </p:nvSpPr>
          <p:spPr>
            <a:xfrm>
              <a:off x="6552238" y="1034506"/>
              <a:ext cx="929967" cy="853731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>
                  <a:latin typeface="NotesEsa" panose="02000506030000020004" pitchFamily="2" charset="0"/>
                </a:rPr>
                <a:t>Instrument Frontend(s)</a:t>
              </a:r>
              <a:br>
                <a:rPr lang="en-GB" sz="1000">
                  <a:latin typeface="NotesEsa" panose="02000506030000020004" pitchFamily="2" charset="0"/>
                </a:rPr>
              </a:br>
              <a:r>
                <a:rPr lang="en-GB" sz="1000">
                  <a:latin typeface="NotesEsa" panose="02000506030000020004" pitchFamily="2" charset="0"/>
                </a:rPr>
                <a:t>(FEE)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F6EDA68-941E-51C4-A199-D35539F0A553}"/>
                </a:ext>
              </a:extLst>
            </p:cNvPr>
            <p:cNvSpPr/>
            <p:nvPr/>
          </p:nvSpPr>
          <p:spPr>
            <a:xfrm>
              <a:off x="7155109" y="1782887"/>
              <a:ext cx="100007" cy="9525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>
                <a:latin typeface="NotesEsa" panose="02000506030000020004" pitchFamily="2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69FC5B2-2248-F992-D462-3108770DE295}"/>
                </a:ext>
              </a:extLst>
            </p:cNvPr>
            <p:cNvSpPr/>
            <p:nvPr/>
          </p:nvSpPr>
          <p:spPr>
            <a:xfrm>
              <a:off x="6778668" y="1782886"/>
              <a:ext cx="100007" cy="9525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>
                <a:latin typeface="NotesEsa" panose="02000506030000020004" pitchFamily="2" charset="0"/>
              </a:endParaRPr>
            </a:p>
          </p:txBody>
        </p:sp>
      </p:grpSp>
      <p:cxnSp>
        <p:nvCxnSpPr>
          <p:cNvPr id="42" name="Straight Arrow Connector 48">
            <a:extLst>
              <a:ext uri="{FF2B5EF4-FFF2-40B4-BE49-F238E27FC236}">
                <a16:creationId xmlns:a16="http://schemas.microsoft.com/office/drawing/2014/main" id="{34E02CA1-7476-5425-A56C-E552A4A439CC}"/>
              </a:ext>
            </a:extLst>
          </p:cNvPr>
          <p:cNvCxnSpPr>
            <a:cxnSpLocks/>
          </p:cNvCxnSpPr>
          <p:nvPr/>
        </p:nvCxnSpPr>
        <p:spPr>
          <a:xfrm flipH="1">
            <a:off x="8573328" y="2124889"/>
            <a:ext cx="39852" cy="81762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7" name="Straight Arrow Connector 48">
            <a:extLst>
              <a:ext uri="{FF2B5EF4-FFF2-40B4-BE49-F238E27FC236}">
                <a16:creationId xmlns:a16="http://schemas.microsoft.com/office/drawing/2014/main" id="{405CDFD0-2E33-1D64-F529-9942FE015BB4}"/>
              </a:ext>
            </a:extLst>
          </p:cNvPr>
          <p:cNvCxnSpPr>
            <a:cxnSpLocks/>
          </p:cNvCxnSpPr>
          <p:nvPr/>
        </p:nvCxnSpPr>
        <p:spPr>
          <a:xfrm flipH="1">
            <a:off x="9669890" y="2098625"/>
            <a:ext cx="39852" cy="81762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71FDCF2-DC0D-8266-36AA-A70A8EB19D1E}"/>
              </a:ext>
            </a:extLst>
          </p:cNvPr>
          <p:cNvGrpSpPr/>
          <p:nvPr/>
        </p:nvGrpSpPr>
        <p:grpSpPr>
          <a:xfrm>
            <a:off x="7001205" y="4193191"/>
            <a:ext cx="3508045" cy="2150458"/>
            <a:chOff x="7001205" y="4193191"/>
            <a:chExt cx="3508045" cy="215045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B38884-457A-6A23-D3E3-D80F1A5A5BCE}"/>
                </a:ext>
              </a:extLst>
            </p:cNvPr>
            <p:cNvSpPr/>
            <p:nvPr/>
          </p:nvSpPr>
          <p:spPr>
            <a:xfrm>
              <a:off x="7001205" y="4197350"/>
              <a:ext cx="1768939" cy="2146299"/>
            </a:xfrm>
            <a:prstGeom prst="rect">
              <a:avLst/>
            </a:prstGeom>
            <a:solidFill>
              <a:srgbClr val="92D050">
                <a:alpha val="30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0AC3690-3A02-908B-A406-8F41D6C4BE62}"/>
                </a:ext>
              </a:extLst>
            </p:cNvPr>
            <p:cNvSpPr/>
            <p:nvPr/>
          </p:nvSpPr>
          <p:spPr>
            <a:xfrm>
              <a:off x="8829675" y="4193191"/>
              <a:ext cx="1679575" cy="1109571"/>
            </a:xfrm>
            <a:prstGeom prst="rect">
              <a:avLst/>
            </a:prstGeom>
            <a:solidFill>
              <a:srgbClr val="92D050">
                <a:alpha val="30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B9693C-0356-0EA1-2A6D-54E676D3DAC4}"/>
              </a:ext>
            </a:extLst>
          </p:cNvPr>
          <p:cNvGrpSpPr/>
          <p:nvPr/>
        </p:nvGrpSpPr>
        <p:grpSpPr>
          <a:xfrm>
            <a:off x="8613180" y="5389508"/>
            <a:ext cx="1792217" cy="886810"/>
            <a:chOff x="8613180" y="5389508"/>
            <a:chExt cx="1792217" cy="88681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B7AC891-ACEF-6CB3-ED59-A19605EEEF15}"/>
                </a:ext>
              </a:extLst>
            </p:cNvPr>
            <p:cNvSpPr/>
            <p:nvPr/>
          </p:nvSpPr>
          <p:spPr>
            <a:xfrm>
              <a:off x="9014087" y="5389508"/>
              <a:ext cx="1391310" cy="88681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solidFill>
                    <a:schemeClr val="accent6">
                      <a:lumMod val="10000"/>
                    </a:schemeClr>
                  </a:solidFill>
                  <a:latin typeface="NotesEsa" panose="02000506030000020004" pitchFamily="2" charset="0"/>
                </a:rPr>
                <a:t>TT&amp;C</a:t>
              </a:r>
              <a:br>
                <a:rPr lang="en-GB" sz="1400">
                  <a:solidFill>
                    <a:schemeClr val="accent6">
                      <a:lumMod val="10000"/>
                    </a:schemeClr>
                  </a:solidFill>
                  <a:latin typeface="NotesEsa" panose="02000506030000020004" pitchFamily="2" charset="0"/>
                </a:rPr>
              </a:br>
              <a:r>
                <a:rPr lang="en-GB" sz="1400">
                  <a:solidFill>
                    <a:schemeClr val="accent6">
                      <a:lumMod val="10000"/>
                    </a:schemeClr>
                  </a:solidFill>
                  <a:latin typeface="NotesEsa" panose="02000506030000020004" pitchFamily="2" charset="0"/>
                </a:rPr>
                <a:t>Transponder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C781A47-3853-C462-C4F7-A4138DBE4973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8613180" y="5832913"/>
              <a:ext cx="400907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1334AEB-6398-1F0D-460B-7855557A31D4}"/>
              </a:ext>
            </a:extLst>
          </p:cNvPr>
          <p:cNvGrpSpPr/>
          <p:nvPr/>
        </p:nvGrpSpPr>
        <p:grpSpPr>
          <a:xfrm>
            <a:off x="5336005" y="923680"/>
            <a:ext cx="6830138" cy="5504618"/>
            <a:chOff x="5336005" y="923680"/>
            <a:chExt cx="6830138" cy="550461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BEDC489-7037-2FCB-43A7-32E66583B78F}"/>
                </a:ext>
              </a:extLst>
            </p:cNvPr>
            <p:cNvSpPr/>
            <p:nvPr/>
          </p:nvSpPr>
          <p:spPr>
            <a:xfrm>
              <a:off x="5336005" y="4205399"/>
              <a:ext cx="1605669" cy="1065100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ABA3C71-6480-EB17-5D3B-7A919CF7BDA8}"/>
                </a:ext>
              </a:extLst>
            </p:cNvPr>
            <p:cNvSpPr/>
            <p:nvPr/>
          </p:nvSpPr>
          <p:spPr>
            <a:xfrm>
              <a:off x="5336005" y="5306948"/>
              <a:ext cx="1605669" cy="1065100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6A659F-E983-51C4-BC3B-A7ECE18C84FC}"/>
                </a:ext>
              </a:extLst>
            </p:cNvPr>
            <p:cNvSpPr/>
            <p:nvPr/>
          </p:nvSpPr>
          <p:spPr>
            <a:xfrm>
              <a:off x="10560474" y="4190791"/>
              <a:ext cx="1605669" cy="1109570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0F04E06-14BF-8ABF-F967-DD919464152B}"/>
                </a:ext>
              </a:extLst>
            </p:cNvPr>
            <p:cNvSpPr/>
            <p:nvPr/>
          </p:nvSpPr>
          <p:spPr>
            <a:xfrm>
              <a:off x="8837513" y="5318728"/>
              <a:ext cx="1605669" cy="1109570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19F9225-51C9-57EC-EE02-3AD7A14D9031}"/>
                </a:ext>
              </a:extLst>
            </p:cNvPr>
            <p:cNvSpPr/>
            <p:nvPr/>
          </p:nvSpPr>
          <p:spPr>
            <a:xfrm>
              <a:off x="7090962" y="923680"/>
              <a:ext cx="3469506" cy="2832584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CD13A50-557D-340B-3D3D-92E305ED6EFD}"/>
              </a:ext>
            </a:extLst>
          </p:cNvPr>
          <p:cNvGrpSpPr/>
          <p:nvPr/>
        </p:nvGrpSpPr>
        <p:grpSpPr>
          <a:xfrm>
            <a:off x="7307739" y="1256021"/>
            <a:ext cx="717741" cy="1207918"/>
            <a:chOff x="7307739" y="1256021"/>
            <a:chExt cx="717741" cy="1207918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3537D4-C049-47BA-45C8-4DF9A74BBC77}"/>
                </a:ext>
              </a:extLst>
            </p:cNvPr>
            <p:cNvSpPr/>
            <p:nvPr/>
          </p:nvSpPr>
          <p:spPr>
            <a:xfrm>
              <a:off x="7399945" y="1256021"/>
              <a:ext cx="625535" cy="60072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i="1">
                  <a:latin typeface="NotesEsa" panose="02000506030000020004" pitchFamily="2" charset="0"/>
                </a:rPr>
                <a:t>Other payload functions 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AAD8EF1D-3B61-9256-C66F-21413221412A}"/>
                </a:ext>
              </a:extLst>
            </p:cNvPr>
            <p:cNvSpPr/>
            <p:nvPr/>
          </p:nvSpPr>
          <p:spPr>
            <a:xfrm>
              <a:off x="7353449" y="1300956"/>
              <a:ext cx="625535" cy="60072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i="1">
                  <a:latin typeface="NotesEsa" panose="02000506030000020004" pitchFamily="2" charset="0"/>
                </a:rPr>
                <a:t>Other payload functions 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AC91EC10-F765-91A5-EBB8-0551872A5BC1}"/>
                </a:ext>
              </a:extLst>
            </p:cNvPr>
            <p:cNvSpPr/>
            <p:nvPr/>
          </p:nvSpPr>
          <p:spPr>
            <a:xfrm>
              <a:off x="7307739" y="1358954"/>
              <a:ext cx="625535" cy="60072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i="1">
                  <a:latin typeface="NotesEsa" panose="02000506030000020004" pitchFamily="2" charset="0"/>
                </a:rPr>
                <a:t>Other payload functions </a:t>
              </a:r>
            </a:p>
          </p:txBody>
        </p:sp>
        <p:cxnSp>
          <p:nvCxnSpPr>
            <p:cNvPr id="55" name="Straight Arrow Connector 48">
              <a:extLst>
                <a:ext uri="{FF2B5EF4-FFF2-40B4-BE49-F238E27FC236}">
                  <a16:creationId xmlns:a16="http://schemas.microsoft.com/office/drawing/2014/main" id="{C2EAF78E-7E45-C3E9-8E63-CC59F62A2C67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>
              <a:off x="7620507" y="1959680"/>
              <a:ext cx="0" cy="50425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6" name="Straight Arrow Connector 48">
              <a:extLst>
                <a:ext uri="{FF2B5EF4-FFF2-40B4-BE49-F238E27FC236}">
                  <a16:creationId xmlns:a16="http://schemas.microsoft.com/office/drawing/2014/main" id="{3CD9CF18-A3A2-69F6-5D99-E8A00EB6F7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00582" y="2142438"/>
              <a:ext cx="39852" cy="81762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AFA649-DD3E-29D5-6FC5-5D4502446264}"/>
              </a:ext>
            </a:extLst>
          </p:cNvPr>
          <p:cNvGrpSpPr/>
          <p:nvPr/>
        </p:nvGrpSpPr>
        <p:grpSpPr>
          <a:xfrm>
            <a:off x="8593254" y="2469234"/>
            <a:ext cx="1792217" cy="1810702"/>
            <a:chOff x="8593254" y="2469234"/>
            <a:chExt cx="1792217" cy="1810702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8FF56D0-7F82-8CC8-C583-901098266A07}"/>
                </a:ext>
              </a:extLst>
            </p:cNvPr>
            <p:cNvCxnSpPr>
              <a:cxnSpLocks/>
            </p:cNvCxnSpPr>
            <p:nvPr/>
          </p:nvCxnSpPr>
          <p:spPr>
            <a:xfrm>
              <a:off x="9678272" y="3578806"/>
              <a:ext cx="0" cy="70113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1D50F7B-098D-ECEF-8F23-3C8324900347}"/>
                </a:ext>
              </a:extLst>
            </p:cNvPr>
            <p:cNvSpPr/>
            <p:nvPr/>
          </p:nvSpPr>
          <p:spPr>
            <a:xfrm>
              <a:off x="8994161" y="2469234"/>
              <a:ext cx="1391310" cy="110957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latin typeface="NotesEsa" panose="02000506030000020004" pitchFamily="2" charset="0"/>
                </a:rPr>
                <a:t>Data Processing Unit</a:t>
              </a:r>
              <a:br>
                <a:rPr lang="en-GB" sz="1400">
                  <a:latin typeface="NotesEsa" panose="02000506030000020004" pitchFamily="2" charset="0"/>
                </a:rPr>
              </a:br>
              <a:r>
                <a:rPr lang="en-GB" sz="1400">
                  <a:latin typeface="NotesEsa" panose="02000506030000020004" pitchFamily="2" charset="0"/>
                </a:rPr>
                <a:t>(DPU)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BC9CFB6-BE8D-B68C-5BEA-E60ABDF0FC3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>
              <a:off x="8593254" y="3024020"/>
              <a:ext cx="400907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0BD2591-9AD1-27A3-FED5-12D9D39A8B38}"/>
              </a:ext>
            </a:extLst>
          </p:cNvPr>
          <p:cNvSpPr/>
          <p:nvPr/>
        </p:nvSpPr>
        <p:spPr>
          <a:xfrm>
            <a:off x="4880481" y="3801199"/>
            <a:ext cx="7225080" cy="2585952"/>
          </a:xfrm>
          <a:prstGeom prst="round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400" u="sng">
                <a:latin typeface="NotesEsa" panose="02000506030000020004" pitchFamily="2" charset="0"/>
              </a:rPr>
              <a:t>Platform DHS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CA606BC-A908-4496-ED9B-AECEC605FD19}"/>
              </a:ext>
            </a:extLst>
          </p:cNvPr>
          <p:cNvSpPr/>
          <p:nvPr/>
        </p:nvSpPr>
        <p:spPr>
          <a:xfrm>
            <a:off x="6801038" y="957785"/>
            <a:ext cx="3835118" cy="2778892"/>
          </a:xfrm>
          <a:prstGeom prst="round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400" u="sng">
                <a:latin typeface="NotesEsa" panose="02000506030000020004" pitchFamily="2" charset="0"/>
              </a:rPr>
              <a:t>Payload DHS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8870E45-24F5-FC04-3F4D-EDA9C177D910}"/>
              </a:ext>
            </a:extLst>
          </p:cNvPr>
          <p:cNvGrpSpPr/>
          <p:nvPr/>
        </p:nvGrpSpPr>
        <p:grpSpPr>
          <a:xfrm>
            <a:off x="4880481" y="997643"/>
            <a:ext cx="1916817" cy="2923482"/>
            <a:chOff x="4880481" y="997643"/>
            <a:chExt cx="1916817" cy="2923482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DA963EE8-025E-BD61-4224-244DD700668A}"/>
                </a:ext>
              </a:extLst>
            </p:cNvPr>
            <p:cNvSpPr/>
            <p:nvPr/>
          </p:nvSpPr>
          <p:spPr>
            <a:xfrm>
              <a:off x="4880481" y="1858785"/>
              <a:ext cx="1391310" cy="1109572"/>
            </a:xfrm>
            <a:prstGeom prst="roundRect">
              <a:avLst/>
            </a:prstGeom>
            <a:gradFill>
              <a:gsLst>
                <a:gs pos="0">
                  <a:schemeClr val="accent2">
                    <a:shade val="51000"/>
                    <a:satMod val="130000"/>
                  </a:schemeClr>
                </a:gs>
                <a:gs pos="63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>
                  <a:latin typeface="NotesEsa" panose="02000506030000020004" pitchFamily="2" charset="0"/>
                </a:rPr>
                <a:t>PCDU</a:t>
              </a:r>
            </a:p>
            <a:p>
              <a:pPr algn="ctr"/>
              <a:r>
                <a:rPr lang="en-GB" sz="1400">
                  <a:latin typeface="NotesEsa" panose="02000506030000020004" pitchFamily="2" charset="0"/>
                </a:rPr>
                <a:t>(APA)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6BECB801-3FA5-7F05-78E7-8065787FE2BB}"/>
                </a:ext>
              </a:extLst>
            </p:cNvPr>
            <p:cNvCxnSpPr>
              <a:cxnSpLocks/>
              <a:stCxn id="62" idx="3"/>
            </p:cNvCxnSpPr>
            <p:nvPr/>
          </p:nvCxnSpPr>
          <p:spPr>
            <a:xfrm>
              <a:off x="6271791" y="2413571"/>
              <a:ext cx="525507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BAAA5D4C-8FD6-E5C7-4C79-DCAFDA018CF7}"/>
                </a:ext>
              </a:extLst>
            </p:cNvPr>
            <p:cNvCxnSpPr>
              <a:cxnSpLocks/>
              <a:stCxn id="62" idx="2"/>
            </p:cNvCxnSpPr>
            <p:nvPr/>
          </p:nvCxnSpPr>
          <p:spPr>
            <a:xfrm>
              <a:off x="5576136" y="2968357"/>
              <a:ext cx="0" cy="952768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2FB9754-8F20-258C-FABC-17EEBB7722BF}"/>
                </a:ext>
              </a:extLst>
            </p:cNvPr>
            <p:cNvSpPr/>
            <p:nvPr/>
          </p:nvSpPr>
          <p:spPr>
            <a:xfrm>
              <a:off x="5138816" y="997643"/>
              <a:ext cx="874639" cy="56640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>
                  <a:solidFill>
                    <a:schemeClr val="tx1"/>
                  </a:solidFill>
                  <a:latin typeface="NotesEsa" panose="02000506030000020004" pitchFamily="2" charset="0"/>
                </a:rPr>
                <a:t>Batteries, solar-panels, etc</a:t>
              </a:r>
              <a:endParaRPr lang="en-GB" sz="1000">
                <a:solidFill>
                  <a:schemeClr val="tx1"/>
                </a:solidFill>
                <a:latin typeface="NotesEsa" panose="02000506030000020004" pitchFamily="2" charset="0"/>
              </a:endParaRP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0DD3BFFF-7EB3-CEA7-C709-15B2B93606C9}"/>
                </a:ext>
              </a:extLst>
            </p:cNvPr>
            <p:cNvCxnSpPr>
              <a:cxnSpLocks/>
              <a:stCxn id="65" idx="2"/>
              <a:endCxn id="62" idx="0"/>
            </p:cNvCxnSpPr>
            <p:nvPr/>
          </p:nvCxnSpPr>
          <p:spPr>
            <a:xfrm>
              <a:off x="5576136" y="1564045"/>
              <a:ext cx="0" cy="294740"/>
            </a:xfrm>
            <a:prstGeom prst="straightConnector1">
              <a:avLst/>
            </a:prstGeom>
            <a:ln w="38100">
              <a:solidFill>
                <a:schemeClr val="accent6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D4D08610-3E9C-BCA0-25C8-1659414714C8}"/>
              </a:ext>
            </a:extLst>
          </p:cNvPr>
          <p:cNvSpPr/>
          <p:nvPr/>
        </p:nvSpPr>
        <p:spPr>
          <a:xfrm>
            <a:off x="4765738" y="1759330"/>
            <a:ext cx="1610641" cy="1308482"/>
          </a:xfrm>
          <a:prstGeom prst="roundRect">
            <a:avLst/>
          </a:prstGeom>
          <a:solidFill>
            <a:schemeClr val="accent4">
              <a:lumMod val="40000"/>
              <a:lumOff val="60000"/>
              <a:alpha val="3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EF7EC-63C2-F4EA-A974-0889CF108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NotesEsa" panose="02000506030000020004" pitchFamily="2" charset="0"/>
              </a:rPr>
              <a:t>ADHA-3 Phase-1 Tasks</a:t>
            </a:r>
            <a:endParaRPr lang="en-GB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DE4808B-0624-13E3-4BBD-C3FCE52289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7037135"/>
              </p:ext>
            </p:extLst>
          </p:nvPr>
        </p:nvGraphicFramePr>
        <p:xfrm>
          <a:off x="541117" y="938901"/>
          <a:ext cx="11143103" cy="5367009"/>
        </p:xfrm>
        <a:graphic>
          <a:graphicData uri="http://schemas.openxmlformats.org/drawingml/2006/table">
            <a:tbl>
              <a:tblPr/>
              <a:tblGrid>
                <a:gridCol w="897462">
                  <a:extLst>
                    <a:ext uri="{9D8B030D-6E8A-4147-A177-3AD203B41FA5}">
                      <a16:colId xmlns:a16="http://schemas.microsoft.com/office/drawing/2014/main" val="2308475590"/>
                    </a:ext>
                  </a:extLst>
                </a:gridCol>
                <a:gridCol w="6976229">
                  <a:extLst>
                    <a:ext uri="{9D8B030D-6E8A-4147-A177-3AD203B41FA5}">
                      <a16:colId xmlns:a16="http://schemas.microsoft.com/office/drawing/2014/main" val="1573892247"/>
                    </a:ext>
                  </a:extLst>
                </a:gridCol>
                <a:gridCol w="1319841">
                  <a:extLst>
                    <a:ext uri="{9D8B030D-6E8A-4147-A177-3AD203B41FA5}">
                      <a16:colId xmlns:a16="http://schemas.microsoft.com/office/drawing/2014/main" val="1130934533"/>
                    </a:ext>
                  </a:extLst>
                </a:gridCol>
                <a:gridCol w="957532">
                  <a:extLst>
                    <a:ext uri="{9D8B030D-6E8A-4147-A177-3AD203B41FA5}">
                      <a16:colId xmlns:a16="http://schemas.microsoft.com/office/drawing/2014/main" val="3618971719"/>
                    </a:ext>
                  </a:extLst>
                </a:gridCol>
                <a:gridCol w="992039">
                  <a:extLst>
                    <a:ext uri="{9D8B030D-6E8A-4147-A177-3AD203B41FA5}">
                      <a16:colId xmlns:a16="http://schemas.microsoft.com/office/drawing/2014/main" val="3579795751"/>
                    </a:ext>
                  </a:extLst>
                </a:gridCol>
              </a:tblGrid>
              <a:tr h="43259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050" b="1" i="0" u="none" strike="noStrike">
                          <a:solidFill>
                            <a:srgbClr val="FFFFFF"/>
                          </a:solidFill>
                          <a:effectLst/>
                          <a:latin typeface="NotesEsa" panose="02000506030000020004" pitchFamily="2" charset="0"/>
                        </a:rPr>
                        <a:t>Task #</a:t>
                      </a:r>
                    </a:p>
                  </a:txBody>
                  <a:tcPr marL="2379" marR="2379" marT="23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050" b="1" i="0" u="none" strike="noStrike">
                          <a:solidFill>
                            <a:srgbClr val="FFFFFF"/>
                          </a:solidFill>
                          <a:effectLst/>
                          <a:latin typeface="NotesEsa" panose="02000506030000020004" pitchFamily="2" charset="0"/>
                        </a:rPr>
                        <a:t>Task</a:t>
                      </a:r>
                    </a:p>
                  </a:txBody>
                  <a:tcPr marL="2379" marR="2379" marT="23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050" b="1" i="0" u="none" strike="noStrike">
                          <a:solidFill>
                            <a:srgbClr val="FFFFFF"/>
                          </a:solidFill>
                          <a:effectLst/>
                          <a:latin typeface="NotesEsa" panose="02000506030000020004" pitchFamily="2" charset="0"/>
                        </a:rPr>
                        <a:t>Common or single consortia</a:t>
                      </a:r>
                    </a:p>
                  </a:txBody>
                  <a:tcPr marL="2379" marR="2379" marT="23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050" b="1" i="0" u="none" strike="noStrike">
                          <a:solidFill>
                            <a:srgbClr val="FFFFFF"/>
                          </a:solidFill>
                          <a:effectLst/>
                          <a:latin typeface="NotesEsa" panose="02000506030000020004" pitchFamily="2" charset="0"/>
                        </a:rPr>
                        <a:t>ADS/DSI/BG</a:t>
                      </a:r>
                      <a:br>
                        <a:rPr lang="en-GB" sz="1050" b="1" i="0" u="none" strike="noStrike">
                          <a:solidFill>
                            <a:srgbClr val="FFFFFF"/>
                          </a:solidFill>
                          <a:effectLst/>
                          <a:latin typeface="NotesEsa" panose="02000506030000020004" pitchFamily="2" charset="0"/>
                        </a:rPr>
                      </a:br>
                      <a:r>
                        <a:rPr lang="en-GB" sz="1050" b="1" i="0" u="none" strike="noStrike">
                          <a:solidFill>
                            <a:srgbClr val="FFFFFF"/>
                          </a:solidFill>
                          <a:effectLst/>
                          <a:latin typeface="NotesEsa" panose="02000506030000020004" pitchFamily="2" charset="0"/>
                        </a:rPr>
                        <a:t>consortium</a:t>
                      </a:r>
                    </a:p>
                  </a:txBody>
                  <a:tcPr marL="2379" marR="2379" marT="23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GB" sz="1050" b="1" i="0" u="none" strike="noStrike">
                          <a:solidFill>
                            <a:srgbClr val="FFFFFF"/>
                          </a:solidFill>
                          <a:effectLst/>
                          <a:latin typeface="NotesEsa" panose="02000506030000020004" pitchFamily="2" charset="0"/>
                        </a:rPr>
                        <a:t>TAS/OHB</a:t>
                      </a:r>
                      <a:br>
                        <a:rPr lang="en-GB" sz="1050" b="1" i="0" u="none" strike="noStrike">
                          <a:solidFill>
                            <a:srgbClr val="FFFFFF"/>
                          </a:solidFill>
                          <a:effectLst/>
                          <a:latin typeface="NotesEsa" panose="02000506030000020004" pitchFamily="2" charset="0"/>
                        </a:rPr>
                      </a:br>
                      <a:r>
                        <a:rPr lang="en-GB" sz="1050" b="1" i="0" u="none" strike="noStrike">
                          <a:solidFill>
                            <a:srgbClr val="FFFFFF"/>
                          </a:solidFill>
                          <a:effectLst/>
                          <a:latin typeface="NotesEsa" panose="02000506030000020004" pitchFamily="2" charset="0"/>
                        </a:rPr>
                        <a:t>consortium</a:t>
                      </a:r>
                    </a:p>
                  </a:txBody>
                  <a:tcPr marL="2379" marR="2379" marT="23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108330"/>
                  </a:ext>
                </a:extLst>
              </a:tr>
              <a:tr h="289463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GB" sz="105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1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ADHA-3U Specifications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Common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X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X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464668"/>
                  </a:ext>
                </a:extLst>
              </a:tr>
              <a:tr h="289463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GB" sz="1050" b="0" i="1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1a)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400" b="0" i="1" u="none" strike="noStrike">
                          <a:solidFill>
                            <a:srgbClr val="000000"/>
                          </a:solidFill>
                          <a:effectLst/>
                          <a:latin typeface="NotesEsa"/>
                        </a:rPr>
                        <a:t>Class Gamma missions analysis and DHS requirements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1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Lead by TAS consortium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1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 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1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X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077126"/>
                  </a:ext>
                </a:extLst>
              </a:tr>
              <a:tr h="289463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GB" sz="1050" b="0" i="1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1b)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400" b="0" i="1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Update of specifications for 3U 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1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Common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1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X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1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X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225175"/>
                  </a:ext>
                </a:extLst>
              </a:tr>
              <a:tr h="289463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GB" sz="105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2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Payload Module/Unit Specifications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Common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X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X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182765"/>
                  </a:ext>
                </a:extLst>
              </a:tr>
              <a:tr h="289463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GB" sz="1050" b="0" i="1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2a) / 2b)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400" b="0" i="1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Payload mission analysis 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1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Lead by ADS consortium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1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X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1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 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510078"/>
                  </a:ext>
                </a:extLst>
              </a:tr>
              <a:tr h="289463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GB" sz="1050" b="0" i="1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2c)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400" b="0" i="1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Payload module specifications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1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Common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1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X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1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X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551786"/>
                  </a:ext>
                </a:extLst>
              </a:tr>
              <a:tr h="289463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GB" sz="105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3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Additional ADHA Module Specifications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Common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X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X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732209"/>
                  </a:ext>
                </a:extLst>
              </a:tr>
              <a:tr h="29765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GB" sz="105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4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ADHA Data and Software Interfaces 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TAS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 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X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617992"/>
                  </a:ext>
                </a:extLst>
              </a:tr>
              <a:tr h="29765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GB" sz="105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5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EDS Format and MBSE Architecture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ADS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X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 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824908"/>
                  </a:ext>
                </a:extLst>
              </a:tr>
              <a:tr h="454319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GB" sz="105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6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Structural/Thermal Study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ADS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X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 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04689"/>
                  </a:ext>
                </a:extLst>
              </a:tr>
              <a:tr h="29765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GB" sz="105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7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ADHA EGSE Architecture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TAS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 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X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851527"/>
                  </a:ext>
                </a:extLst>
              </a:tr>
              <a:tr h="29765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GB" sz="105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8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End-to-End Use Case Analysis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Common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X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X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58677"/>
                  </a:ext>
                </a:extLst>
              </a:tr>
              <a:tr h="44648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GB" sz="105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9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Industrial Roadmaps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Separate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X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X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315474"/>
                  </a:ext>
                </a:extLst>
              </a:tr>
              <a:tr h="372073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GB" sz="105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10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ADHA Verification approach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ADS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X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 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361939"/>
                  </a:ext>
                </a:extLst>
              </a:tr>
              <a:tr h="444660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GB" sz="105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11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GB" sz="140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ADHA-U1 DHS Use-Case Analysis and FDIR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1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TAS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 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NotesEsa" panose="02000506030000020004" pitchFamily="2" charset="0"/>
                        </a:rPr>
                        <a:t>X</a:t>
                      </a:r>
                    </a:p>
                  </a:txBody>
                  <a:tcPr marL="2379" marR="2379" marT="23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688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8066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5E3EA4-9E00-2B10-954C-8F6350B18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47" t="21497" b="2192"/>
          <a:stretch/>
        </p:blipFill>
        <p:spPr>
          <a:xfrm>
            <a:off x="6251082" y="882196"/>
            <a:ext cx="5974255" cy="5528877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4D4A4780-F593-C157-3647-92DC851A7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GB">
                <a:latin typeface="NotesEsa" panose="02000506030000020004" pitchFamily="2" charset="0"/>
              </a:rPr>
              <a:t>ADHA: Current Contracts, Industry and Budgets</a:t>
            </a:r>
            <a:endParaRPr lang="en-GB">
              <a:solidFill>
                <a:srgbClr val="FF0000"/>
              </a:solidFill>
              <a:latin typeface="NotesEsa" panose="02000506030000020004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80F86-1933-993D-AB4A-AF40A2DF8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977" y="992097"/>
            <a:ext cx="6588317" cy="5620370"/>
          </a:xfrm>
        </p:spPr>
        <p:txBody>
          <a:bodyPr/>
          <a:lstStyle/>
          <a:p>
            <a:r>
              <a:rPr lang="en-GB" sz="2000" dirty="0">
                <a:latin typeface="NotesEsa" panose="02000506030000020004" pitchFamily="2" charset="0"/>
                <a:ea typeface="MS PGothic"/>
                <a:cs typeface="Arial"/>
              </a:rPr>
              <a:t>The overall ADHA development ESA activities are divided over:</a:t>
            </a:r>
          </a:p>
          <a:p>
            <a:r>
              <a:rPr lang="en-GB" sz="2000" dirty="0">
                <a:latin typeface="NotesEsa" panose="02000506030000020004" pitchFamily="2" charset="0"/>
                <a:ea typeface="MS PGothic"/>
                <a:cs typeface="Arial"/>
              </a:rPr>
              <a:t>…</a:t>
            </a:r>
            <a:r>
              <a:rPr lang="en-GB" sz="2000" b="1" dirty="0">
                <a:latin typeface="NotesEsa" panose="02000506030000020004" pitchFamily="2" charset="0"/>
                <a:ea typeface="MS PGothic"/>
                <a:cs typeface="Arial"/>
              </a:rPr>
              <a:t>18 companies and groups</a:t>
            </a:r>
            <a:br>
              <a:rPr lang="en-GB" sz="2000" b="1" dirty="0">
                <a:latin typeface="NotesEsa" panose="02000506030000020004" pitchFamily="2" charset="0"/>
                <a:ea typeface="MS PGothic"/>
                <a:cs typeface="Arial"/>
              </a:rPr>
            </a:br>
            <a:endParaRPr lang="en-GB" sz="2000" b="1" dirty="0">
              <a:latin typeface="NotesEsa" panose="02000506030000020004" pitchFamily="2" charset="0"/>
              <a:ea typeface="MS PGothic"/>
              <a:cs typeface="Arial"/>
            </a:endParaRPr>
          </a:p>
          <a:p>
            <a:r>
              <a:rPr lang="en-GB" sz="2000" dirty="0">
                <a:latin typeface="NotesEsa" panose="02000506030000020004" pitchFamily="2" charset="0"/>
                <a:ea typeface="MS PGothic"/>
                <a:cs typeface="Arial"/>
              </a:rPr>
              <a:t>…in </a:t>
            </a:r>
            <a:r>
              <a:rPr lang="en-GB" sz="2000" b="1" dirty="0">
                <a:latin typeface="NotesEsa" panose="02000506030000020004" pitchFamily="2" charset="0"/>
                <a:ea typeface="MS PGothic"/>
                <a:cs typeface="Arial"/>
              </a:rPr>
              <a:t>14 European countries</a:t>
            </a:r>
            <a:br>
              <a:rPr lang="en-GB" sz="2000" b="1" dirty="0">
                <a:latin typeface="NotesEsa" panose="02000506030000020004" pitchFamily="2" charset="0"/>
                <a:ea typeface="MS PGothic"/>
                <a:cs typeface="Arial"/>
              </a:rPr>
            </a:br>
            <a:endParaRPr lang="en-GB" sz="2000" b="1" dirty="0">
              <a:latin typeface="NotesEsa" panose="02000506030000020004" pitchFamily="2" charset="0"/>
              <a:ea typeface="MS PGothic"/>
              <a:cs typeface="Arial"/>
            </a:endParaRPr>
          </a:p>
          <a:p>
            <a:r>
              <a:rPr lang="en-GB" altLang="en-US" sz="2000" dirty="0">
                <a:latin typeface="NotesEsa" panose="02000506030000020004" pitchFamily="2" charset="0"/>
                <a:ea typeface="MS PGothic"/>
                <a:cs typeface="Arial"/>
              </a:rPr>
              <a:t>…for a </a:t>
            </a:r>
            <a:r>
              <a:rPr lang="en-GB" altLang="en-US" sz="2000" b="1" dirty="0">
                <a:latin typeface="NotesEsa" panose="02000506030000020004" pitchFamily="2" charset="0"/>
                <a:ea typeface="MS PGothic"/>
                <a:cs typeface="Arial"/>
              </a:rPr>
              <a:t>total ESA budget of ca 22MEUR </a:t>
            </a:r>
            <a:r>
              <a:rPr lang="en-GB" altLang="en-US" sz="2000" dirty="0">
                <a:latin typeface="NotesEsa" panose="02000506030000020004" pitchFamily="2" charset="0"/>
                <a:ea typeface="MS PGothic"/>
                <a:cs typeface="Arial"/>
              </a:rPr>
              <a:t>from multiple ESA funding programs</a:t>
            </a:r>
            <a:br>
              <a:rPr lang="en-GB" altLang="en-US" sz="2000" dirty="0">
                <a:latin typeface="NotesEsa" panose="02000506030000020004" pitchFamily="2" charset="0"/>
                <a:ea typeface="MS PGothic"/>
                <a:cs typeface="Arial"/>
              </a:rPr>
            </a:br>
            <a:r>
              <a:rPr lang="en-GB" altLang="en-US" sz="1600" i="1" dirty="0">
                <a:latin typeface="NotesEsa" panose="02000506030000020004" pitchFamily="2" charset="0"/>
                <a:ea typeface="MS PGothic"/>
                <a:cs typeface="Arial"/>
              </a:rPr>
              <a:t>(</a:t>
            </a:r>
            <a:r>
              <a:rPr lang="en-GB" altLang="en-US" sz="1600" i="1" dirty="0" err="1">
                <a:latin typeface="NotesEsa" panose="02000506030000020004" pitchFamily="2" charset="0"/>
                <a:ea typeface="MS PGothic"/>
                <a:cs typeface="Arial"/>
              </a:rPr>
              <a:t>FutureEO</a:t>
            </a:r>
            <a:r>
              <a:rPr lang="en-GB" altLang="en-US" sz="1600" i="1" dirty="0">
                <a:latin typeface="NotesEsa" panose="02000506030000020004" pitchFamily="2" charset="0"/>
                <a:ea typeface="MS PGothic"/>
                <a:cs typeface="Arial"/>
              </a:rPr>
              <a:t>, Discovery/Preparation, TDE, GSTP, </a:t>
            </a:r>
            <a:r>
              <a:rPr lang="en-GB" altLang="en-US" sz="1600" i="1" dirty="0" err="1">
                <a:latin typeface="NotesEsa" panose="02000506030000020004" pitchFamily="2" charset="0"/>
                <a:ea typeface="MS PGothic"/>
                <a:cs typeface="Arial"/>
              </a:rPr>
              <a:t>InCubed</a:t>
            </a:r>
            <a:r>
              <a:rPr lang="en-GB" altLang="en-US" sz="1600" i="1" dirty="0">
                <a:latin typeface="NotesEsa" panose="02000506030000020004" pitchFamily="2" charset="0"/>
                <a:ea typeface="MS PGothic"/>
                <a:cs typeface="Arial"/>
              </a:rPr>
              <a:t>, ARTES)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F891D6-FCF2-CA14-38F5-2FC8C5B41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5943" y="1787634"/>
            <a:ext cx="964921" cy="2378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121682-7BE3-65AB-5597-EED09EF95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800" y="1038098"/>
            <a:ext cx="964921" cy="2378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BC37A6-31A3-7D45-832D-82D4A48E2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618" y="3730193"/>
            <a:ext cx="951223" cy="237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2E78D9-A4D0-903C-D960-D38FC882A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261" y="4273458"/>
            <a:ext cx="889315" cy="222329"/>
          </a:xfrm>
          <a:prstGeom prst="rect">
            <a:avLst/>
          </a:prstGeom>
        </p:spPr>
      </p:pic>
      <p:pic>
        <p:nvPicPr>
          <p:cNvPr id="10" name="Picture 9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B5AE8557-0403-7047-CC34-C16601C285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774" y="4770106"/>
            <a:ext cx="788240" cy="31899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10000"/>
              </a:schemeClr>
            </a:solidFill>
          </a:ln>
        </p:spPr>
      </p:pic>
      <p:pic>
        <p:nvPicPr>
          <p:cNvPr id="11" name="Picture 10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521BDF1-37FD-33C5-4BF9-FC539DE3E8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406" y="2930642"/>
            <a:ext cx="621327" cy="251443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10000"/>
              </a:schemeClr>
            </a:solidFill>
          </a:ln>
        </p:spPr>
      </p:pic>
      <p:pic>
        <p:nvPicPr>
          <p:cNvPr id="12" name="Picture 1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E01FD7A8-776B-3B1B-B95F-1DE008B61C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710" y="3499558"/>
            <a:ext cx="654216" cy="264753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10000"/>
              </a:schemeClr>
            </a:solidFill>
          </a:ln>
        </p:spPr>
      </p:pic>
      <p:pic>
        <p:nvPicPr>
          <p:cNvPr id="18" name="Picture 1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ADB42B48-F131-D64F-112D-45FB50BB2A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91" y="4579343"/>
            <a:ext cx="621327" cy="251443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10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C3EC7F-77CF-100A-819F-7A24FBCDB3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2458" y="5241388"/>
            <a:ext cx="1117522" cy="2514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5D6E15-7046-B747-25E3-13D795F6B0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0166" y="1404204"/>
            <a:ext cx="713216" cy="1915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45FF996-DF5C-2B73-502D-004DD87CC6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7535" y="3116838"/>
            <a:ext cx="864512" cy="2514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DB9542-4A3C-2E23-17AF-5D448B073F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6774" y="3219300"/>
            <a:ext cx="554819" cy="438131"/>
          </a:xfrm>
          <a:prstGeom prst="rect">
            <a:avLst/>
          </a:prstGeom>
          <a:ln>
            <a:solidFill>
              <a:schemeClr val="accent6">
                <a:lumMod val="10000"/>
              </a:schemeClr>
            </a:solidFill>
          </a:ln>
        </p:spPr>
      </p:pic>
      <p:pic>
        <p:nvPicPr>
          <p:cNvPr id="30" name="Picture 29" descr="A red and black logo&#10;&#10;Description automatically generated">
            <a:extLst>
              <a:ext uri="{FF2B5EF4-FFF2-40B4-BE49-F238E27FC236}">
                <a16:creationId xmlns:a16="http://schemas.microsoft.com/office/drawing/2014/main" id="{04642084-1101-2F8F-53BD-CB0F0DCFB95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3" t="31930" r="17488" b="31103"/>
          <a:stretch/>
        </p:blipFill>
        <p:spPr>
          <a:xfrm>
            <a:off x="11090499" y="4281133"/>
            <a:ext cx="734253" cy="308581"/>
          </a:xfrm>
          <a:prstGeom prst="rect">
            <a:avLst/>
          </a:prstGeom>
          <a:ln>
            <a:solidFill>
              <a:schemeClr val="accent6">
                <a:lumMod val="10000"/>
              </a:schemeClr>
            </a:solidFill>
          </a:ln>
        </p:spPr>
      </p:pic>
      <p:pic>
        <p:nvPicPr>
          <p:cNvPr id="32" name="Picture 31" descr="A blue and white logo&#10;&#10;Description automatically generated">
            <a:extLst>
              <a:ext uri="{FF2B5EF4-FFF2-40B4-BE49-F238E27FC236}">
                <a16:creationId xmlns:a16="http://schemas.microsoft.com/office/drawing/2014/main" id="{8772CA49-983B-DD7A-AC69-97F591F4C12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5" t="22569" r="13201" b="33474"/>
          <a:stretch/>
        </p:blipFill>
        <p:spPr>
          <a:xfrm>
            <a:off x="9058541" y="2891010"/>
            <a:ext cx="709681" cy="240490"/>
          </a:xfrm>
          <a:prstGeom prst="rect">
            <a:avLst/>
          </a:prstGeom>
          <a:ln>
            <a:solidFill>
              <a:schemeClr val="accent6">
                <a:lumMod val="10000"/>
              </a:schemeClr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13E037E-74FB-8640-5392-001768E9ECA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" r="744" b="7000"/>
          <a:stretch/>
        </p:blipFill>
        <p:spPr>
          <a:xfrm>
            <a:off x="9374004" y="2072347"/>
            <a:ext cx="986589" cy="186196"/>
          </a:xfrm>
          <a:prstGeom prst="rect">
            <a:avLst/>
          </a:prstGeom>
          <a:ln>
            <a:solidFill>
              <a:schemeClr val="accent6">
                <a:lumMod val="1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3970D7-D8F0-FCBC-7024-6777E8B414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87111" y="4007424"/>
            <a:ext cx="794164" cy="210556"/>
          </a:xfrm>
          <a:prstGeom prst="rect">
            <a:avLst/>
          </a:prstGeom>
          <a:ln>
            <a:solidFill>
              <a:schemeClr val="accent6">
                <a:lumMod val="1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61944D-E3B6-9AAC-A60B-BEF4FE85A91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49901" y="5553306"/>
            <a:ext cx="1163394" cy="2223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5ECA7B-4715-D134-2813-2F4919EA6D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82130" y="4950161"/>
            <a:ext cx="741007" cy="199502"/>
          </a:xfrm>
          <a:prstGeom prst="rect">
            <a:avLst/>
          </a:prstGeom>
          <a:ln>
            <a:solidFill>
              <a:schemeClr val="accent6">
                <a:lumMod val="10000"/>
              </a:schemeClr>
            </a:solidFill>
          </a:ln>
        </p:spPr>
      </p:pic>
      <p:pic>
        <p:nvPicPr>
          <p:cNvPr id="33" name="Picture 32" descr="A black and white logo&#10;&#10;Description automatically generated">
            <a:extLst>
              <a:ext uri="{FF2B5EF4-FFF2-40B4-BE49-F238E27FC236}">
                <a16:creationId xmlns:a16="http://schemas.microsoft.com/office/drawing/2014/main" id="{EA8D5360-4247-6458-BD99-44F99FEE36B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126" y="3834935"/>
            <a:ext cx="511708" cy="3668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 descr="A logo for a company&#10;&#10;Description automatically generated">
            <a:extLst>
              <a:ext uri="{FF2B5EF4-FFF2-40B4-BE49-F238E27FC236}">
                <a16:creationId xmlns:a16="http://schemas.microsoft.com/office/drawing/2014/main" id="{455FAE64-00B1-DFFC-2DF0-119D33E4F795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6"/>
          <a:stretch/>
        </p:blipFill>
        <p:spPr>
          <a:xfrm>
            <a:off x="8234327" y="3988466"/>
            <a:ext cx="764291" cy="2223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33576DD-B4DC-97DD-CC44-A3E42300C97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50648" y="4854670"/>
            <a:ext cx="604329" cy="274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610A9D-260A-FD75-943F-6C774C684A1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67298" y="4284433"/>
            <a:ext cx="1039591" cy="308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08F310-3651-19E9-8DDE-74783647071D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t="11945" b="6861"/>
          <a:stretch>
            <a:fillRect/>
          </a:stretch>
        </p:blipFill>
        <p:spPr>
          <a:xfrm>
            <a:off x="9936585" y="4634236"/>
            <a:ext cx="819220" cy="2499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452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>
          <a:extLst>
            <a:ext uri="{FF2B5EF4-FFF2-40B4-BE49-F238E27FC236}">
              <a16:creationId xmlns:a16="http://schemas.microsoft.com/office/drawing/2014/main" id="{9F031041-D1C1-F585-3CE1-01594B6E4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32">
            <a:extLst>
              <a:ext uri="{FF2B5EF4-FFF2-40B4-BE49-F238E27FC236}">
                <a16:creationId xmlns:a16="http://schemas.microsoft.com/office/drawing/2014/main" id="{7319803A-F75B-BCEB-C675-763DD951E4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575" rIns="0" bIns="45575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GB" sz="2400" dirty="0">
                <a:solidFill>
                  <a:srgbClr val="FEFFFF"/>
                </a:solidFill>
                <a:latin typeface="NotesEsa"/>
                <a:ea typeface="MS PGothic"/>
                <a:cs typeface="Arial"/>
              </a:rPr>
              <a:t>ADHA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NotesEsa"/>
                <a:ea typeface="MS PGothic"/>
                <a:cs typeface="Arial"/>
              </a:rPr>
              <a:t>&amp; APA: Executive Summary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76A1DE2-BF1D-F6BB-DB51-B17067017BED}"/>
              </a:ext>
            </a:extLst>
          </p:cNvPr>
          <p:cNvSpPr txBox="1">
            <a:spLocks/>
          </p:cNvSpPr>
          <p:nvPr/>
        </p:nvSpPr>
        <p:spPr>
          <a:xfrm>
            <a:off x="216000" y="1022070"/>
            <a:ext cx="9593384" cy="546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08038" marR="0" lvl="1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06525" marR="0" lvl="2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05013" marR="0" lvl="3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603500" marR="0" lvl="4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600" dirty="0">
                <a:solidFill>
                  <a:srgbClr val="FEFFFF"/>
                </a:solidFill>
                <a:latin typeface="NotesEsa" panose="02000506030000020004" pitchFamily="2" charset="0"/>
                <a:ea typeface="+mn-ea"/>
                <a:cs typeface="+mn-cs"/>
              </a:rPr>
              <a:t>The </a:t>
            </a:r>
            <a:r>
              <a:rPr lang="en-GB" sz="1600" kern="0" dirty="0">
                <a:solidFill>
                  <a:srgbClr val="FFC000"/>
                </a:solidFill>
                <a:latin typeface="NotesEsa" panose="02000506030000020004" pitchFamily="2" charset="0"/>
                <a:ea typeface="+mn-ea"/>
                <a:cs typeface="+mn-cs"/>
              </a:rPr>
              <a:t>Advanced Data Handling Architecture (ADHA)</a:t>
            </a:r>
            <a:r>
              <a:rPr lang="en-GB" sz="1600" dirty="0">
                <a:solidFill>
                  <a:srgbClr val="FEFFFF"/>
                </a:solidFill>
                <a:latin typeface="NotesEsa" panose="02000506030000020004" pitchFamily="2" charset="0"/>
                <a:ea typeface="+mn-ea"/>
                <a:cs typeface="+mn-cs"/>
              </a:rPr>
              <a:t> and </a:t>
            </a:r>
            <a:r>
              <a:rPr lang="en-GB" sz="1600" kern="0" dirty="0">
                <a:solidFill>
                  <a:srgbClr val="FFC000"/>
                </a:solidFill>
                <a:latin typeface="NotesEsa" panose="02000506030000020004" pitchFamily="2" charset="0"/>
                <a:ea typeface="+mn-ea"/>
                <a:cs typeface="+mn-cs"/>
              </a:rPr>
              <a:t>Advanced Power Architecture (APA) </a:t>
            </a:r>
            <a:r>
              <a:rPr lang="en-GB" sz="1600" dirty="0">
                <a:solidFill>
                  <a:srgbClr val="FEFFFF"/>
                </a:solidFill>
                <a:latin typeface="NotesEsa" panose="02000506030000020004" pitchFamily="2" charset="0"/>
                <a:ea typeface="+mn-ea"/>
                <a:cs typeface="+mn-cs"/>
              </a:rPr>
              <a:t>initiatives specify an end-to-end architecture for data-handling and power sub-systems, based on European </a:t>
            </a:r>
            <a:r>
              <a:rPr lang="en-GB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NotesEsa" panose="02000506030000020004" pitchFamily="2" charset="0"/>
                <a:ea typeface="+mn-ea"/>
                <a:cs typeface="+mn-cs"/>
              </a:rPr>
              <a:t>standardized</a:t>
            </a:r>
            <a:r>
              <a:rPr lang="en-GB" sz="1600" dirty="0">
                <a:solidFill>
                  <a:srgbClr val="FEFFFF"/>
                </a:solidFill>
                <a:latin typeface="NotesEsa" panose="02000506030000020004" pitchFamily="2" charset="0"/>
                <a:ea typeface="+mn-ea"/>
                <a:cs typeface="+mn-cs"/>
              </a:rPr>
              <a:t> and </a:t>
            </a:r>
            <a:r>
              <a:rPr lang="en-GB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NotesEsa" panose="02000506030000020004" pitchFamily="2" charset="0"/>
                <a:ea typeface="+mn-ea"/>
                <a:cs typeface="+mn-cs"/>
              </a:rPr>
              <a:t>inter-operable</a:t>
            </a:r>
            <a:r>
              <a:rPr lang="en-GB" sz="1600" dirty="0">
                <a:solidFill>
                  <a:srgbClr val="FEFFFF"/>
                </a:solidFill>
                <a:latin typeface="NotesEsa" panose="02000506030000020004" pitchFamily="2" charset="0"/>
                <a:ea typeface="+mn-ea"/>
                <a:cs typeface="+mn-cs"/>
              </a:rPr>
              <a:t> electronics modules and units, of common electrical and mechanical form-factors and interfaces.</a:t>
            </a:r>
          </a:p>
          <a:p>
            <a:endParaRPr lang="en-GB" sz="1600" dirty="0">
              <a:solidFill>
                <a:srgbClr val="FEFFFF"/>
              </a:solidFill>
              <a:latin typeface="NotesEsa" panose="02000506030000020004" pitchFamily="2" charset="0"/>
              <a:ea typeface="+mn-ea"/>
              <a:cs typeface="+mn-cs"/>
            </a:endParaRPr>
          </a:p>
          <a:p>
            <a:r>
              <a:rPr lang="en-GB" sz="1600" dirty="0">
                <a:solidFill>
                  <a:srgbClr val="FEFFFF"/>
                </a:solidFill>
                <a:latin typeface="NotesEsa" panose="02000506030000020004" pitchFamily="2" charset="0"/>
                <a:ea typeface="+mn-ea"/>
                <a:cs typeface="+mn-cs"/>
              </a:rPr>
              <a:t>This level of modularity, interoperability and standardization enables the streamlined and accelerated development, testing, integration and qualification of new configurable data handling units. </a:t>
            </a:r>
          </a:p>
          <a:p>
            <a:r>
              <a:rPr lang="en-GB" sz="1600" dirty="0">
                <a:solidFill>
                  <a:srgbClr val="FEFFFF"/>
                </a:solidFill>
                <a:latin typeface="NotesEsa" panose="02000506030000020004" pitchFamily="2" charset="0"/>
                <a:ea typeface="+mn-ea"/>
                <a:cs typeface="+mn-cs"/>
              </a:rPr>
              <a:t>	</a:t>
            </a:r>
          </a:p>
          <a:p>
            <a:r>
              <a:rPr lang="en-GB" sz="1600" dirty="0">
                <a:solidFill>
                  <a:srgbClr val="FEFFFF"/>
                </a:solidFill>
                <a:latin typeface="NotesEsa" panose="02000506030000020004" pitchFamily="2" charset="0"/>
                <a:ea typeface="+mn-ea"/>
                <a:cs typeface="+mn-cs"/>
              </a:rPr>
              <a:t>The </a:t>
            </a:r>
            <a:r>
              <a:rPr lang="en-GB" sz="1600" kern="0" dirty="0">
                <a:solidFill>
                  <a:srgbClr val="FFC000"/>
                </a:solidFill>
                <a:latin typeface="NotesEsa" panose="02000506030000020004" pitchFamily="2" charset="0"/>
                <a:ea typeface="+mn-ea"/>
                <a:cs typeface="+mn-cs"/>
              </a:rPr>
              <a:t>ADHA program </a:t>
            </a:r>
            <a:r>
              <a:rPr lang="en-GB" sz="1600" dirty="0">
                <a:solidFill>
                  <a:srgbClr val="FEFFFF"/>
                </a:solidFill>
                <a:latin typeface="NotesEsa" panose="02000506030000020004" pitchFamily="2" charset="0"/>
                <a:ea typeface="+mn-ea"/>
                <a:cs typeface="+mn-cs"/>
              </a:rPr>
              <a:t>was initiated in 2019, in a partnership between ESA and key industry partners (SMEs, LSIs) across ESA Member States. </a:t>
            </a:r>
          </a:p>
          <a:p>
            <a:br>
              <a:rPr lang="en-GB" sz="1600" dirty="0">
                <a:solidFill>
                  <a:srgbClr val="FEFFFF"/>
                </a:solidFill>
                <a:latin typeface="NotesEsa" panose="02000506030000020004" pitchFamily="2" charset="0"/>
                <a:ea typeface="+mn-ea"/>
                <a:cs typeface="+mn-cs"/>
              </a:rPr>
            </a:br>
            <a:r>
              <a:rPr lang="en-GB" sz="1600" dirty="0">
                <a:solidFill>
                  <a:srgbClr val="FEFFFF"/>
                </a:solidFill>
                <a:latin typeface="NotesEsa" panose="02000506030000020004" pitchFamily="2" charset="0"/>
                <a:ea typeface="+mn-ea"/>
                <a:cs typeface="+mn-cs"/>
              </a:rPr>
              <a:t>The </a:t>
            </a:r>
            <a:r>
              <a:rPr lang="en-GB" sz="1600" kern="0" dirty="0">
                <a:solidFill>
                  <a:srgbClr val="FFC000"/>
                </a:solidFill>
                <a:latin typeface="NotesEsa" panose="02000506030000020004" pitchFamily="2" charset="0"/>
                <a:ea typeface="+mn-ea"/>
                <a:cs typeface="+mn-cs"/>
              </a:rPr>
              <a:t>Advanced Power Architecture (APA) </a:t>
            </a:r>
            <a:r>
              <a:rPr lang="en-GB" sz="1600" dirty="0">
                <a:solidFill>
                  <a:srgbClr val="FEFFFF"/>
                </a:solidFill>
                <a:latin typeface="NotesEsa" panose="02000506030000020004" pitchFamily="2" charset="0"/>
                <a:ea typeface="+mn-ea"/>
                <a:cs typeface="+mn-cs"/>
              </a:rPr>
              <a:t>initiative addresses the same objectives, for the Electrical Power Subsystem (EPS) </a:t>
            </a:r>
          </a:p>
          <a:p>
            <a:pPr marL="1093788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EFFFF"/>
                </a:solidFill>
                <a:latin typeface="NotesEsa" panose="02000506030000020004" pitchFamily="2" charset="0"/>
                <a:ea typeface="+mn-ea"/>
                <a:cs typeface="+mn-cs"/>
              </a:rPr>
              <a:t>Substantial commonalities and </a:t>
            </a:r>
            <a:r>
              <a:rPr lang="en-GB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NotesEsa" panose="02000506030000020004" pitchFamily="2" charset="0"/>
                <a:ea typeface="+mn-ea"/>
                <a:cs typeface="+mn-cs"/>
              </a:rPr>
              <a:t>synergies</a:t>
            </a:r>
            <a:r>
              <a:rPr lang="en-GB" sz="1600" dirty="0">
                <a:solidFill>
                  <a:srgbClr val="FEFFFF"/>
                </a:solidFill>
                <a:latin typeface="NotesEsa" panose="02000506030000020004" pitchFamily="2" charset="0"/>
                <a:ea typeface="+mn-ea"/>
                <a:cs typeface="+mn-cs"/>
              </a:rPr>
              <a:t> between the </a:t>
            </a:r>
            <a:r>
              <a:rPr lang="en-GB" sz="1600" kern="0" dirty="0">
                <a:solidFill>
                  <a:srgbClr val="FFC000"/>
                </a:solidFill>
                <a:latin typeface="NotesEsa" panose="02000506030000020004" pitchFamily="2" charset="0"/>
                <a:ea typeface="+mn-ea"/>
                <a:cs typeface="+mn-cs"/>
              </a:rPr>
              <a:t>ADHA</a:t>
            </a:r>
            <a:r>
              <a:rPr lang="en-GB" sz="1600" dirty="0">
                <a:solidFill>
                  <a:srgbClr val="FEFFFF"/>
                </a:solidFill>
                <a:latin typeface="NotesEsa" panose="02000506030000020004" pitchFamily="2" charset="0"/>
                <a:ea typeface="+mn-ea"/>
                <a:cs typeface="+mn-cs"/>
              </a:rPr>
              <a:t> and </a:t>
            </a:r>
            <a:r>
              <a:rPr lang="en-GB" sz="1600" kern="0" dirty="0">
                <a:solidFill>
                  <a:srgbClr val="FFC000"/>
                </a:solidFill>
                <a:latin typeface="NotesEsa" panose="02000506030000020004" pitchFamily="2" charset="0"/>
                <a:ea typeface="+mn-ea"/>
                <a:cs typeface="+mn-cs"/>
              </a:rPr>
              <a:t>APA</a:t>
            </a:r>
            <a:r>
              <a:rPr lang="en-GB" sz="1600" dirty="0">
                <a:solidFill>
                  <a:srgbClr val="FEFFFF"/>
                </a:solidFill>
                <a:latin typeface="NotesEsa" panose="02000506030000020004" pitchFamily="2" charset="0"/>
                <a:ea typeface="+mn-ea"/>
                <a:cs typeface="+mn-cs"/>
              </a:rPr>
              <a:t> programs. </a:t>
            </a:r>
          </a:p>
          <a:p>
            <a:pPr marL="1093788" lvl="1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rgbClr val="FEFFFF"/>
              </a:solidFill>
              <a:latin typeface="NotesEsa" panose="02000506030000020004" pitchFamily="2" charset="0"/>
              <a:ea typeface="+mn-ea"/>
              <a:cs typeface="+mn-cs"/>
            </a:endParaRPr>
          </a:p>
          <a:p>
            <a:r>
              <a:rPr lang="en-GB" sz="1600" dirty="0">
                <a:solidFill>
                  <a:srgbClr val="FEFFFF"/>
                </a:solidFill>
                <a:latin typeface="NotesEsa" panose="02000506030000020004" pitchFamily="2" charset="0"/>
                <a:ea typeface="+mn-ea"/>
                <a:cs typeface="+mn-cs"/>
              </a:rPr>
              <a:t>The aim of the </a:t>
            </a:r>
            <a:r>
              <a:rPr lang="en-GB" sz="1600" kern="0" dirty="0">
                <a:solidFill>
                  <a:srgbClr val="FFC000"/>
                </a:solidFill>
                <a:latin typeface="NotesEsa" panose="02000506030000020004" pitchFamily="2" charset="0"/>
                <a:ea typeface="+mn-ea"/>
                <a:cs typeface="+mn-cs"/>
              </a:rPr>
              <a:t>ADHA</a:t>
            </a:r>
            <a:r>
              <a:rPr lang="en-GB" sz="1600" dirty="0">
                <a:solidFill>
                  <a:srgbClr val="FEFFFF"/>
                </a:solidFill>
                <a:latin typeface="NotesEsa" panose="02000506030000020004" pitchFamily="2" charset="0"/>
                <a:ea typeface="+mn-ea"/>
                <a:cs typeface="+mn-cs"/>
              </a:rPr>
              <a:t> and </a:t>
            </a:r>
            <a:r>
              <a:rPr lang="en-GB" sz="1600" kern="0" dirty="0">
                <a:solidFill>
                  <a:srgbClr val="FFC000"/>
                </a:solidFill>
                <a:latin typeface="NotesEsa" panose="02000506030000020004" pitchFamily="2" charset="0"/>
                <a:ea typeface="+mn-ea"/>
                <a:cs typeface="+mn-cs"/>
              </a:rPr>
              <a:t>APA</a:t>
            </a:r>
            <a:r>
              <a:rPr lang="en-GB" sz="1600" dirty="0">
                <a:solidFill>
                  <a:srgbClr val="FEFFFF"/>
                </a:solidFill>
                <a:latin typeface="NotesEsa" panose="02000506030000020004" pitchFamily="2" charset="0"/>
                <a:ea typeface="+mn-ea"/>
                <a:cs typeface="+mn-cs"/>
              </a:rPr>
              <a:t> R&amp;D programs is to deliver a </a:t>
            </a:r>
            <a:r>
              <a:rPr lang="en-GB" sz="1600" kern="0" dirty="0">
                <a:solidFill>
                  <a:srgbClr val="FFC000"/>
                </a:solidFill>
                <a:latin typeface="NotesEsa" panose="02000506030000020004" pitchFamily="2" charset="0"/>
                <a:ea typeface="+mn-ea"/>
                <a:cs typeface="+mn-cs"/>
              </a:rPr>
              <a:t>new</a:t>
            </a:r>
            <a:r>
              <a:rPr lang="en-GB" sz="1600" dirty="0">
                <a:solidFill>
                  <a:srgbClr val="FEFFFF"/>
                </a:solidFill>
                <a:latin typeface="NotesEsa" panose="02000506030000020004" pitchFamily="2" charset="0"/>
                <a:ea typeface="+mn-ea"/>
                <a:cs typeface="+mn-cs"/>
              </a:rPr>
              <a:t> </a:t>
            </a:r>
            <a:r>
              <a:rPr lang="en-GB" sz="1600" kern="0" dirty="0">
                <a:solidFill>
                  <a:srgbClr val="FFC000"/>
                </a:solidFill>
                <a:latin typeface="NotesEsa" panose="02000506030000020004" pitchFamily="2" charset="0"/>
                <a:ea typeface="+mn-ea"/>
                <a:cs typeface="+mn-cs"/>
              </a:rPr>
              <a:t>generation of standardized data-handling and power equipment at TRL6 by 2027, </a:t>
            </a:r>
            <a:r>
              <a:rPr lang="en-GB" sz="1600" dirty="0">
                <a:solidFill>
                  <a:srgbClr val="FEFFFF"/>
                </a:solidFill>
                <a:latin typeface="NotesEsa" panose="02000506030000020004" pitchFamily="2" charset="0"/>
                <a:ea typeface="+mn-ea"/>
                <a:cs typeface="+mn-cs"/>
              </a:rPr>
              <a:t>ready for use by institutional and commercial missions and constellations.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E39CF36-6BF5-177E-35EE-7E8BCA38C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403" y="2815599"/>
            <a:ext cx="2276696" cy="1709785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0C1FA2-A3AB-D2C7-8188-2A2BD1C61D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" t="2032" r="2072" b="1635"/>
          <a:stretch>
            <a:fillRect/>
          </a:stretch>
        </p:blipFill>
        <p:spPr>
          <a:xfrm>
            <a:off x="9748452" y="1022070"/>
            <a:ext cx="2218597" cy="1642727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 descr="image006">
            <a:extLst>
              <a:ext uri="{FF2B5EF4-FFF2-40B4-BE49-F238E27FC236}">
                <a16:creationId xmlns:a16="http://schemas.microsoft.com/office/drawing/2014/main" id="{98643F12-6E16-77B9-DF59-BD6DF051DA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t="9054" r="610" b="268"/>
          <a:stretch>
            <a:fillRect/>
          </a:stretch>
        </p:blipFill>
        <p:spPr bwMode="auto">
          <a:xfrm>
            <a:off x="9719403" y="4657292"/>
            <a:ext cx="2276697" cy="1502207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3983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332E6-338C-A803-DEE5-2ADCCA8F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NotesEsa" panose="02000506030000020004" pitchFamily="2" charset="0"/>
                <a:cs typeface="Arial"/>
              </a:rPr>
              <a:t>ADHA Industrial Working Group (ADHA-IWG)</a:t>
            </a:r>
            <a:endParaRPr lang="en-GB">
              <a:latin typeface="NotesEsa" panose="0200050603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D7865-BDD9-0F28-C79F-A79FAEFB9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9959570" cy="5328000"/>
          </a:xfrm>
        </p:spPr>
        <p:txBody>
          <a:bodyPr/>
          <a:lstStyle/>
          <a:p>
            <a:r>
              <a:rPr lang="en-GB" sz="2000">
                <a:solidFill>
                  <a:schemeClr val="bg1"/>
                </a:solidFill>
                <a:latin typeface="NotesEsa" panose="02000506030000020004" pitchFamily="2" charset="0"/>
              </a:rPr>
              <a:t>An </a:t>
            </a:r>
            <a:r>
              <a:rPr lang="en-GB" sz="2000" kern="120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ADHA Industrial Working Group (ADHA-IWG) </a:t>
            </a:r>
            <a:r>
              <a:rPr lang="en-GB" sz="2000">
                <a:solidFill>
                  <a:schemeClr val="bg1"/>
                </a:solidFill>
                <a:latin typeface="NotesEsa" panose="02000506030000020004" pitchFamily="2" charset="0"/>
              </a:rPr>
              <a:t>has been initiated</a:t>
            </a:r>
          </a:p>
          <a:p>
            <a:endParaRPr lang="en-GB" sz="2000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r>
              <a:rPr lang="en-GB" sz="2000">
                <a:solidFill>
                  <a:schemeClr val="bg1"/>
                </a:solidFill>
                <a:latin typeface="NotesEsa" panose="02000506030000020004" pitchFamily="2" charset="0"/>
              </a:rPr>
              <a:t>The ADHA-IWG will be </a:t>
            </a:r>
            <a:r>
              <a:rPr lang="en-GB" sz="2000" kern="120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responsible for the future maintenance and updates </a:t>
            </a:r>
            <a:r>
              <a:rPr lang="en-GB" sz="2000">
                <a:solidFill>
                  <a:schemeClr val="bg1"/>
                </a:solidFill>
                <a:latin typeface="NotesEsa" panose="02000506030000020004" pitchFamily="2" charset="0"/>
              </a:rPr>
              <a:t>to the standard.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  <a:latin typeface="NotesEsa" panose="02000506030000020004" pitchFamily="2" charset="0"/>
              </a:rPr>
              <a:t>The ADHA standardisation effort was funded by ESA, and performed by European Industry </a:t>
            </a:r>
            <a:br>
              <a:rPr lang="en-GB" sz="2000">
                <a:solidFill>
                  <a:schemeClr val="bg1"/>
                </a:solidFill>
                <a:latin typeface="NotesEsa" panose="02000506030000020004" pitchFamily="2" charset="0"/>
              </a:rPr>
            </a:br>
            <a:r>
              <a:rPr lang="en-GB" sz="2000">
                <a:solidFill>
                  <a:schemeClr val="bg1"/>
                </a:solidFill>
                <a:latin typeface="NotesEsa" panose="02000506030000020004" pitchFamily="2" charset="0"/>
              </a:rPr>
              <a:t>– and the </a:t>
            </a:r>
            <a:r>
              <a:rPr lang="en-GB" sz="2000" kern="120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ADHA standard will be led by industry</a:t>
            </a:r>
          </a:p>
          <a:p>
            <a:endParaRPr lang="en-GB" sz="2000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r>
              <a:rPr lang="en-GB" sz="2000">
                <a:solidFill>
                  <a:schemeClr val="bg1"/>
                </a:solidFill>
                <a:latin typeface="NotesEsa" panose="02000506030000020004" pitchFamily="2" charset="0"/>
              </a:rPr>
              <a:t>Very positive early response from European Industry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  <a:latin typeface="NotesEsa" panose="02000506030000020004" pitchFamily="2" charset="0"/>
              </a:rPr>
              <a:t>More than </a:t>
            </a:r>
            <a:r>
              <a:rPr lang="en-GB" sz="2000" kern="120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30 entities from 15 different European countries </a:t>
            </a:r>
            <a:r>
              <a:rPr lang="en-GB" sz="2000">
                <a:solidFill>
                  <a:schemeClr val="bg1"/>
                </a:solidFill>
                <a:latin typeface="NotesEsa" panose="02000506030000020004" pitchFamily="2" charset="0"/>
              </a:rPr>
              <a:t>have agreed to participate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  <a:latin typeface="NotesEsa" panose="02000506030000020004" pitchFamily="2" charset="0"/>
              </a:rPr>
              <a:t>In particular </a:t>
            </a:r>
            <a:r>
              <a:rPr lang="en-GB" sz="2000" kern="120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SMEs see the benefit</a:t>
            </a:r>
            <a:r>
              <a:rPr lang="en-GB" sz="2000">
                <a:solidFill>
                  <a:schemeClr val="bg1"/>
                </a:solidFill>
                <a:latin typeface="NotesEsa" panose="02000506030000020004" pitchFamily="2" charset="0"/>
              </a:rPr>
              <a:t>, and savings in effort by adopting the 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r>
              <a:rPr lang="en-GB" sz="2000">
                <a:solidFill>
                  <a:schemeClr val="bg1"/>
                </a:solidFill>
                <a:latin typeface="NotesEsa" panose="02000506030000020004" pitchFamily="2" charset="0"/>
              </a:rPr>
              <a:t>The ADHA-IWG is open to entities in ESA Member States, and will also invite </a:t>
            </a:r>
            <a:r>
              <a:rPr lang="en-GB" sz="2000" kern="120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participation from technical experts in national space agencies and technology providers</a:t>
            </a:r>
            <a:r>
              <a:rPr lang="en-GB" sz="2000">
                <a:solidFill>
                  <a:schemeClr val="bg1"/>
                </a:solidFill>
                <a:latin typeface="NotesEsa" panose="02000506030000020004" pitchFamily="2" charset="0"/>
              </a:rPr>
              <a:t>.</a:t>
            </a:r>
          </a:p>
          <a:p>
            <a:endParaRPr lang="en-GB" sz="2000">
              <a:solidFill>
                <a:schemeClr val="bg1"/>
              </a:solidFill>
              <a:latin typeface="NotesEs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533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F1C21-7902-2CBA-42F7-1AF8EA509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NotesEsa" panose="02000506030000020004" pitchFamily="2" charset="0"/>
              </a:rPr>
              <a:t>ADHA Industrial Working Group (ADHA-IWG) – Members</a:t>
            </a:r>
          </a:p>
        </p:txBody>
      </p:sp>
      <p:pic>
        <p:nvPicPr>
          <p:cNvPr id="4" name="Picture 3" descr="A red and black logo&#10;&#10;Description automatically generated">
            <a:extLst>
              <a:ext uri="{FF2B5EF4-FFF2-40B4-BE49-F238E27FC236}">
                <a16:creationId xmlns:a16="http://schemas.microsoft.com/office/drawing/2014/main" id="{278831E5-B9ED-8CAF-6076-51261B8941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3" t="31930" r="17488" b="31103"/>
          <a:stretch/>
        </p:blipFill>
        <p:spPr>
          <a:xfrm>
            <a:off x="5037810" y="1990553"/>
            <a:ext cx="1300650" cy="546618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7924AC-8715-A171-8257-9BA5AF651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356" y="1210928"/>
            <a:ext cx="974658" cy="769671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D2770B-062B-D2CB-BC72-33F01E1D0A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744" b="7000"/>
          <a:stretch/>
        </p:blipFill>
        <p:spPr>
          <a:xfrm>
            <a:off x="7240648" y="3406828"/>
            <a:ext cx="1658574" cy="345095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60B382-F7EA-E16B-0A94-756E753FEB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8870" y="2866293"/>
            <a:ext cx="1521785" cy="456132"/>
          </a:xfrm>
          <a:prstGeom prst="rect">
            <a:avLst/>
          </a:prstGeo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0ACEC8-6DD1-8DD5-6B26-6DDB9CCB14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437" y="1959557"/>
            <a:ext cx="1572771" cy="416988"/>
          </a:xfrm>
          <a:prstGeom prst="rect">
            <a:avLst/>
          </a:prstGeom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367870-B14F-8FE0-3F84-4F290B2CC7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0193" y="4854310"/>
            <a:ext cx="1328588" cy="394365"/>
          </a:xfrm>
          <a:prstGeom prst="rect">
            <a:avLst/>
          </a:prstGeom>
        </p:spPr>
      </p:pic>
      <p:pic>
        <p:nvPicPr>
          <p:cNvPr id="18" name="Picture 17" descr="A black and white logo&#10;&#10;Description automatically generated">
            <a:extLst>
              <a:ext uri="{FF2B5EF4-FFF2-40B4-BE49-F238E27FC236}">
                <a16:creationId xmlns:a16="http://schemas.microsoft.com/office/drawing/2014/main" id="{334E1BE0-F9E9-FFD8-E93F-68493F8805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128" y="5579033"/>
            <a:ext cx="892635" cy="640002"/>
          </a:xfrm>
          <a:prstGeom prst="rect">
            <a:avLst/>
          </a:prstGeom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5E7275-4343-AFF4-5ACC-2A3DE08E9F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39" y="5474944"/>
            <a:ext cx="1932654" cy="7501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A819B6-9D81-A9C3-522C-5866A0A2C1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918" y="5405627"/>
            <a:ext cx="956899" cy="8072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0674096-95B8-EC34-3380-C7B102B5FB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0" y="3617729"/>
            <a:ext cx="1572771" cy="4572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B1F7CC-7F50-9F10-E92B-DE07CAFCA2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5530" y="2604078"/>
            <a:ext cx="1352984" cy="364265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9DE086E-99DB-787C-A870-537298821F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7706" r="15020" b="9848"/>
          <a:stretch>
            <a:fillRect/>
          </a:stretch>
        </p:blipFill>
        <p:spPr>
          <a:xfrm>
            <a:off x="10511794" y="5420406"/>
            <a:ext cx="1006041" cy="80464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45E64112-E99C-B27C-DF15-FAEA34FDC4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475835" y="3762968"/>
            <a:ext cx="1370888" cy="394365"/>
          </a:xfrm>
          <a:prstGeom prst="rect">
            <a:avLst/>
          </a:prstGeom>
        </p:spPr>
      </p:pic>
      <p:pic>
        <p:nvPicPr>
          <p:cNvPr id="32" name="Picture 31" descr="A logo with text on it&#10;&#10;AI-generated content may be incorrect.">
            <a:extLst>
              <a:ext uri="{FF2B5EF4-FFF2-40B4-BE49-F238E27FC236}">
                <a16:creationId xmlns:a16="http://schemas.microsoft.com/office/drawing/2014/main" id="{A5522F63-BE5D-6E35-D908-A3350B9F794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67" y="4110089"/>
            <a:ext cx="1254589" cy="5702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5F3BE44-0B33-96F9-AD15-A0C3B8B1845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" t="34312" r="1174" b="35430"/>
          <a:stretch>
            <a:fillRect/>
          </a:stretch>
        </p:blipFill>
        <p:spPr>
          <a:xfrm>
            <a:off x="7042419" y="2174744"/>
            <a:ext cx="1632211" cy="37384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DBA0A3E-BF4F-78E6-63AC-742C733DC72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2170" r="4845" b="11350"/>
          <a:stretch>
            <a:fillRect/>
          </a:stretch>
        </p:blipFill>
        <p:spPr>
          <a:xfrm>
            <a:off x="2657080" y="1350590"/>
            <a:ext cx="2008630" cy="4910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C3E9F3E-4275-0A17-3140-3D852F977F7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90" y="1061829"/>
            <a:ext cx="1780463" cy="3568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76FF93B-E93D-EC54-7816-B6EE2A56037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295" y="930178"/>
            <a:ext cx="1644689" cy="6655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320FFFC-5CEB-7A83-C5E7-ABD30B7D601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t="19840" r="10836" b="31787"/>
          <a:stretch>
            <a:fillRect/>
          </a:stretch>
        </p:blipFill>
        <p:spPr>
          <a:xfrm>
            <a:off x="9384274" y="987007"/>
            <a:ext cx="1908489" cy="67198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CA079DA-40EE-8CAC-D605-B7CF0471ED5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6692" r="5473" b="10951"/>
          <a:stretch>
            <a:fillRect/>
          </a:stretch>
        </p:blipFill>
        <p:spPr>
          <a:xfrm>
            <a:off x="2393390" y="2077129"/>
            <a:ext cx="1650056" cy="54661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787D6CD-7B9D-1F33-0790-9CBF98E1B97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998" y="1961988"/>
            <a:ext cx="1218239" cy="69301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310FCE4-4056-169D-C90C-0E59AB74313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" t="38136" r="1631" b="38514"/>
          <a:stretch>
            <a:fillRect/>
          </a:stretch>
        </p:blipFill>
        <p:spPr>
          <a:xfrm>
            <a:off x="5816153" y="2849490"/>
            <a:ext cx="1964659" cy="35739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AADF2F3-DD01-B7FF-01AB-CF18AE40501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27479" r="14920" b="28468"/>
          <a:stretch>
            <a:fillRect/>
          </a:stretch>
        </p:blipFill>
        <p:spPr>
          <a:xfrm>
            <a:off x="8674630" y="2700591"/>
            <a:ext cx="1115884" cy="42548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C7447EC-8BC7-84D7-C589-AACF33A47EE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84" y="4162227"/>
            <a:ext cx="1113080" cy="48923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81294D8-44DB-4FF0-4AB5-3AE00611FC0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3" b="20947"/>
          <a:stretch>
            <a:fillRect/>
          </a:stretch>
        </p:blipFill>
        <p:spPr>
          <a:xfrm>
            <a:off x="2016597" y="3049167"/>
            <a:ext cx="1280965" cy="388665"/>
          </a:xfrm>
          <a:prstGeom prst="rect">
            <a:avLst/>
          </a:prstGeom>
        </p:spPr>
      </p:pic>
      <p:pic>
        <p:nvPicPr>
          <p:cNvPr id="58" name="Picture 57" descr="A black and grey text&#10;&#10;AI-generated content may be incorrect.">
            <a:extLst>
              <a:ext uri="{FF2B5EF4-FFF2-40B4-BE49-F238E27FC236}">
                <a16:creationId xmlns:a16="http://schemas.microsoft.com/office/drawing/2014/main" id="{4377F55B-E9F7-9019-60F1-767E0C5FA41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76" y="4889063"/>
            <a:ext cx="1369576" cy="38543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F0A0D5C-DA20-CAFE-D629-BFCC9DB4786B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t="25485" r="10508" b="24765"/>
          <a:stretch>
            <a:fillRect/>
          </a:stretch>
        </p:blipFill>
        <p:spPr>
          <a:xfrm>
            <a:off x="4599914" y="3519201"/>
            <a:ext cx="1644689" cy="32712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20B6521-EC73-A3FA-3B44-5D57EF1C5A7B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90" y="4810248"/>
            <a:ext cx="1218577" cy="380805"/>
          </a:xfrm>
          <a:prstGeom prst="rect">
            <a:avLst/>
          </a:prstGeom>
        </p:spPr>
      </p:pic>
      <p:pic>
        <p:nvPicPr>
          <p:cNvPr id="64" name="Picture 63" descr="A green text on a black background&#10;&#10;AI-generated content may be incorrect.">
            <a:extLst>
              <a:ext uri="{FF2B5EF4-FFF2-40B4-BE49-F238E27FC236}">
                <a16:creationId xmlns:a16="http://schemas.microsoft.com/office/drawing/2014/main" id="{A974D390-3062-BD90-940B-CAEE254C5F4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0" t="25594" r="11402" b="28225"/>
          <a:stretch>
            <a:fillRect/>
          </a:stretch>
        </p:blipFill>
        <p:spPr>
          <a:xfrm>
            <a:off x="364810" y="4570604"/>
            <a:ext cx="1343704" cy="307424"/>
          </a:xfrm>
          <a:prstGeom prst="rect">
            <a:avLst/>
          </a:prstGeom>
        </p:spPr>
      </p:pic>
      <p:pic>
        <p:nvPicPr>
          <p:cNvPr id="66" name="Picture 65" descr="A logo with a star&#10;&#10;AI-generated content may be incorrect.">
            <a:extLst>
              <a:ext uri="{FF2B5EF4-FFF2-40B4-BE49-F238E27FC236}">
                <a16:creationId xmlns:a16="http://schemas.microsoft.com/office/drawing/2014/main" id="{1E57DBE8-794A-176E-CD12-CC39BC6E0A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t="12962" r="3446" b="29674"/>
          <a:stretch>
            <a:fillRect/>
          </a:stretch>
        </p:blipFill>
        <p:spPr>
          <a:xfrm>
            <a:off x="7955685" y="4768715"/>
            <a:ext cx="1493903" cy="565554"/>
          </a:xfrm>
          <a:prstGeom prst="rect">
            <a:avLst/>
          </a:prstGeom>
        </p:spPr>
      </p:pic>
      <p:pic>
        <p:nvPicPr>
          <p:cNvPr id="68" name="Picture 67" descr="A black and red text&#10;&#10;AI-generated content may be incorrect.">
            <a:extLst>
              <a:ext uri="{FF2B5EF4-FFF2-40B4-BE49-F238E27FC236}">
                <a16:creationId xmlns:a16="http://schemas.microsoft.com/office/drawing/2014/main" id="{BF1440A2-F54A-E0D4-6B53-E0B9BE44A13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267" y="3356386"/>
            <a:ext cx="1800866" cy="307648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4E2495C6-0062-F5D2-B59B-5222238DCE9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3983811" y="4249958"/>
            <a:ext cx="1570219" cy="327129"/>
          </a:xfrm>
          <a:prstGeom prst="rect">
            <a:avLst/>
          </a:prstGeom>
        </p:spPr>
      </p:pic>
      <p:pic>
        <p:nvPicPr>
          <p:cNvPr id="6" name="Picture 5" descr="A blue square with white letter p in it&#10;&#10;AI-generated content may be incorrect.">
            <a:extLst>
              <a:ext uri="{FF2B5EF4-FFF2-40B4-BE49-F238E27FC236}">
                <a16:creationId xmlns:a16="http://schemas.microsoft.com/office/drawing/2014/main" id="{BA9F5B8F-85C0-9923-6050-5C1E8BCD805E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744" y="5468924"/>
            <a:ext cx="892635" cy="800937"/>
          </a:xfrm>
          <a:prstGeom prst="rect">
            <a:avLst/>
          </a:prstGeom>
        </p:spPr>
      </p:pic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A7952643-DC77-ADF4-5195-D384C04647A1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76" y="5678125"/>
            <a:ext cx="1768676" cy="469740"/>
          </a:xfrm>
          <a:prstGeom prst="rect">
            <a:avLst/>
          </a:prstGeom>
        </p:spPr>
      </p:pic>
      <p:pic>
        <p:nvPicPr>
          <p:cNvPr id="8" name="Picture 7" descr="A logo with black text&#10;&#10;AI-generated content may be incorrect.">
            <a:extLst>
              <a:ext uri="{FF2B5EF4-FFF2-40B4-BE49-F238E27FC236}">
                <a16:creationId xmlns:a16="http://schemas.microsoft.com/office/drawing/2014/main" id="{BEF97737-59F3-31A7-104E-BF79622CAA7F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896" y="4039079"/>
            <a:ext cx="1080420" cy="55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45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27394B-804D-C3E1-1401-87A85215D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NotesEsa" panose="02000506030000020004" pitchFamily="2" charset="0"/>
              </a:rPr>
              <a:t>The ADHA Industrial Supply Chain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0FC076-EBEE-082C-806C-874BCD439B0C}"/>
              </a:ext>
            </a:extLst>
          </p:cNvPr>
          <p:cNvSpPr/>
          <p:nvPr/>
        </p:nvSpPr>
        <p:spPr>
          <a:xfrm>
            <a:off x="913260" y="1515491"/>
            <a:ext cx="2014153" cy="159402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NotesEsa" panose="02000506030000020004" pitchFamily="2" charset="0"/>
              </a:rPr>
              <a:t>Technology, EEE, Microelectronics providers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DACDC0-E958-F470-5095-F651FF316C9F}"/>
              </a:ext>
            </a:extLst>
          </p:cNvPr>
          <p:cNvSpPr/>
          <p:nvPr/>
        </p:nvSpPr>
        <p:spPr>
          <a:xfrm>
            <a:off x="3796288" y="1515491"/>
            <a:ext cx="2014153" cy="159402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NotesEsa" panose="02000506030000020004" pitchFamily="2" charset="0"/>
              </a:rPr>
              <a:t>ADHA Module</a:t>
            </a:r>
            <a:br>
              <a:rPr lang="en-GB" sz="1600">
                <a:latin typeface="NotesEsa" panose="02000506030000020004" pitchFamily="2" charset="0"/>
              </a:rPr>
            </a:br>
            <a:r>
              <a:rPr lang="en-GB" sz="1600">
                <a:latin typeface="NotesEsa" panose="02000506030000020004" pitchFamily="2" charset="0"/>
              </a:rPr>
              <a:t>Suppliers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B09CCF-2AFD-5942-0262-11FD96E4E015}"/>
              </a:ext>
            </a:extLst>
          </p:cNvPr>
          <p:cNvSpPr/>
          <p:nvPr/>
        </p:nvSpPr>
        <p:spPr>
          <a:xfrm>
            <a:off x="6679317" y="1515491"/>
            <a:ext cx="2014153" cy="159402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NotesEsa" panose="02000506030000020004" pitchFamily="2" charset="0"/>
              </a:rPr>
              <a:t>ADHA Unit Integrator and Supplier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1A45C6-5E98-BF97-1EEA-E506DCEEFEFE}"/>
              </a:ext>
            </a:extLst>
          </p:cNvPr>
          <p:cNvSpPr/>
          <p:nvPr/>
        </p:nvSpPr>
        <p:spPr>
          <a:xfrm>
            <a:off x="9562346" y="1515491"/>
            <a:ext cx="2014153" cy="159402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NotesEsa" panose="02000506030000020004" pitchFamily="2" charset="0"/>
              </a:rPr>
              <a:t>Mission Primes, LSIs, Mid- and Small-Sat Providers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781EE5E-04DF-FB82-BE97-FEC8495A6294}"/>
              </a:ext>
            </a:extLst>
          </p:cNvPr>
          <p:cNvSpPr/>
          <p:nvPr/>
        </p:nvSpPr>
        <p:spPr>
          <a:xfrm>
            <a:off x="2840606" y="2138816"/>
            <a:ext cx="789835" cy="565200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483EDFB-F8D5-00AC-910B-CDDDBD335800}"/>
              </a:ext>
            </a:extLst>
          </p:cNvPr>
          <p:cNvSpPr/>
          <p:nvPr/>
        </p:nvSpPr>
        <p:spPr>
          <a:xfrm>
            <a:off x="5725723" y="2132637"/>
            <a:ext cx="770829" cy="565200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1F5B293-0A5C-8602-7665-CD54FF38288E}"/>
              </a:ext>
            </a:extLst>
          </p:cNvPr>
          <p:cNvSpPr/>
          <p:nvPr/>
        </p:nvSpPr>
        <p:spPr>
          <a:xfrm>
            <a:off x="8621711" y="2132637"/>
            <a:ext cx="757872" cy="565200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4BC9B70-52AB-8DD5-7618-4E96CB8EACDC}"/>
              </a:ext>
            </a:extLst>
          </p:cNvPr>
          <p:cNvSpPr/>
          <p:nvPr/>
        </p:nvSpPr>
        <p:spPr>
          <a:xfrm>
            <a:off x="823184" y="1608979"/>
            <a:ext cx="2014153" cy="159402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NotesEsa" panose="02000506030000020004" pitchFamily="2" charset="0"/>
              </a:rPr>
              <a:t>Technology, EEE, Microelectronics providers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FF02859-00FF-8F80-4A1A-16A32117D957}"/>
              </a:ext>
            </a:extLst>
          </p:cNvPr>
          <p:cNvSpPr/>
          <p:nvPr/>
        </p:nvSpPr>
        <p:spPr>
          <a:xfrm>
            <a:off x="3713364" y="1608979"/>
            <a:ext cx="2014153" cy="159402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NotesEsa" panose="02000506030000020004" pitchFamily="2" charset="0"/>
              </a:rPr>
              <a:t>Technology, EEE, Microelectronics providers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F17401F-F238-1286-B50B-947EA6E84181}"/>
              </a:ext>
            </a:extLst>
          </p:cNvPr>
          <p:cNvSpPr/>
          <p:nvPr/>
        </p:nvSpPr>
        <p:spPr>
          <a:xfrm>
            <a:off x="6594599" y="1608979"/>
            <a:ext cx="2014153" cy="159402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NotesEsa" panose="02000506030000020004" pitchFamily="2" charset="0"/>
              </a:rPr>
              <a:t>Technology, EEE, Microelectronics providers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2F04480-C51D-E1E3-EC74-16DA58C2C085}"/>
              </a:ext>
            </a:extLst>
          </p:cNvPr>
          <p:cNvSpPr/>
          <p:nvPr/>
        </p:nvSpPr>
        <p:spPr>
          <a:xfrm>
            <a:off x="9475834" y="1608979"/>
            <a:ext cx="2014153" cy="159402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NotesEsa" panose="02000506030000020004" pitchFamily="2" charset="0"/>
              </a:rPr>
              <a:t>Technology, EEE, Microelectronics providers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13CFCA-C939-816F-B412-B0B199D83BF2}"/>
              </a:ext>
            </a:extLst>
          </p:cNvPr>
          <p:cNvSpPr/>
          <p:nvPr/>
        </p:nvSpPr>
        <p:spPr>
          <a:xfrm>
            <a:off x="726932" y="1702467"/>
            <a:ext cx="2014153" cy="159402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NotesEsa" panose="02000506030000020004" pitchFamily="2" charset="0"/>
              </a:rPr>
              <a:t>Technology, Component, EEE/Microelectronics providers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178C5BE-AAD7-929D-1380-F698713D8D0E}"/>
              </a:ext>
            </a:extLst>
          </p:cNvPr>
          <p:cNvSpPr/>
          <p:nvPr/>
        </p:nvSpPr>
        <p:spPr>
          <a:xfrm>
            <a:off x="3617112" y="1702467"/>
            <a:ext cx="2014153" cy="159402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NotesEsa" panose="02000506030000020004" pitchFamily="2" charset="0"/>
              </a:rPr>
              <a:t>ADHA Module</a:t>
            </a:r>
            <a:br>
              <a:rPr lang="en-GB" sz="1600">
                <a:latin typeface="NotesEsa" panose="02000506030000020004" pitchFamily="2" charset="0"/>
              </a:rPr>
            </a:br>
            <a:r>
              <a:rPr lang="en-GB" sz="1600">
                <a:latin typeface="NotesEsa" panose="02000506030000020004" pitchFamily="2" charset="0"/>
              </a:rPr>
              <a:t>Suppliers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4EC7E76-972A-957B-1010-E91B3EB43F6E}"/>
              </a:ext>
            </a:extLst>
          </p:cNvPr>
          <p:cNvSpPr/>
          <p:nvPr/>
        </p:nvSpPr>
        <p:spPr>
          <a:xfrm>
            <a:off x="6498347" y="1702467"/>
            <a:ext cx="2014153" cy="1594022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NotesEsa" panose="02000506030000020004" pitchFamily="2" charset="0"/>
              </a:rPr>
              <a:t>ADHA Unit Integrator and Suppliers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7DAA785-2E71-6B21-0C82-A22B41A19AEC}"/>
              </a:ext>
            </a:extLst>
          </p:cNvPr>
          <p:cNvSpPr/>
          <p:nvPr/>
        </p:nvSpPr>
        <p:spPr>
          <a:xfrm>
            <a:off x="9379582" y="1702467"/>
            <a:ext cx="2014153" cy="159402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NotesEsa" panose="02000506030000020004" pitchFamily="2" charset="0"/>
              </a:rPr>
              <a:t>Mission Primes, LSIs, Mid- and Small-Sat Providers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9A74AF-FE58-9398-3224-79C690D023B9}"/>
              </a:ext>
            </a:extLst>
          </p:cNvPr>
          <p:cNvSpPr txBox="1"/>
          <p:nvPr/>
        </p:nvSpPr>
        <p:spPr>
          <a:xfrm>
            <a:off x="583532" y="3636383"/>
            <a:ext cx="24785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Technology, Component, and EEE/microelectronics providers benefit from the standardisation provided in ADHA</a:t>
            </a:r>
          </a:p>
          <a:p>
            <a:pPr marL="285750" indent="-285750" algn="l">
              <a:buFont typeface="Wingdings" panose="05000000000000000000" pitchFamily="2" charset="2"/>
              <a:buChar char="à"/>
            </a:pPr>
            <a:r>
              <a:rPr lang="en-GB" sz="1400">
                <a:solidFill>
                  <a:schemeClr val="bg1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allowing to promote products towards the ADHA eco-system</a:t>
            </a:r>
          </a:p>
          <a:p>
            <a:pPr marL="285750" indent="-285750" algn="l">
              <a:buFont typeface="Wingdings" panose="05000000000000000000" pitchFamily="2" charset="2"/>
              <a:buChar char="à"/>
            </a:pPr>
            <a:endParaRPr lang="en-GB" sz="1400">
              <a:solidFill>
                <a:schemeClr val="bg1"/>
              </a:solidFill>
              <a:latin typeface="NotesEsa" panose="02000506030000020004" pitchFamily="2" charset="0"/>
              <a:ea typeface="MS PGothic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l"/>
            <a:r>
              <a:rPr lang="en-GB" sz="1400">
                <a:solidFill>
                  <a:schemeClr val="bg1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Example: backplane/connector suppliers</a:t>
            </a:r>
            <a:endParaRPr lang="en-GB" sz="1400">
              <a:solidFill>
                <a:schemeClr val="bg1"/>
              </a:solidFill>
              <a:latin typeface="NotesEsa" panose="02000506030000020004" pitchFamily="2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2F139A-2E4A-FB26-071E-1A08A25C6C19}"/>
              </a:ext>
            </a:extLst>
          </p:cNvPr>
          <p:cNvSpPr txBox="1"/>
          <p:nvPr/>
        </p:nvSpPr>
        <p:spPr>
          <a:xfrm>
            <a:off x="3593537" y="3660813"/>
            <a:ext cx="247850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ADHA Module Suppliers benefit from the standardisation and common functional/interface definitions</a:t>
            </a:r>
          </a:p>
          <a:p>
            <a:pPr marL="285750" indent="-285750" algn="l">
              <a:buFont typeface="Wingdings" panose="05000000000000000000" pitchFamily="2" charset="2"/>
              <a:buChar char="à"/>
            </a:pPr>
            <a:r>
              <a:rPr lang="en-GB" sz="1400">
                <a:solidFill>
                  <a:schemeClr val="bg1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allowing to promote modules within the ADHA eco-system, to end-users or ADHA unit integrators</a:t>
            </a:r>
          </a:p>
          <a:p>
            <a:pPr marL="285750" indent="-285750" algn="l">
              <a:buFont typeface="Wingdings" panose="05000000000000000000" pitchFamily="2" charset="2"/>
              <a:buChar char="à"/>
            </a:pPr>
            <a:endParaRPr lang="en-GB" sz="1400">
              <a:solidFill>
                <a:schemeClr val="bg1"/>
              </a:solidFill>
              <a:latin typeface="NotesEsa" panose="02000506030000020004" pitchFamily="2" charset="0"/>
              <a:ea typeface="MS PGothic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l"/>
            <a:r>
              <a:rPr lang="en-GB" sz="1400">
                <a:solidFill>
                  <a:schemeClr val="bg1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Example: mass-memory module suppliers</a:t>
            </a:r>
            <a:endParaRPr lang="en-GB" sz="1400">
              <a:solidFill>
                <a:schemeClr val="bg1"/>
              </a:solidFill>
              <a:latin typeface="NotesEsa" panose="02000506030000020004" pitchFamily="2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BC5644-855F-1D1C-D07D-85E3F78974F7}"/>
              </a:ext>
            </a:extLst>
          </p:cNvPr>
          <p:cNvSpPr txBox="1"/>
          <p:nvPr/>
        </p:nvSpPr>
        <p:spPr>
          <a:xfrm>
            <a:off x="6362422" y="3655000"/>
            <a:ext cx="24785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ADHA Unit Suppliers benefit from the standardisation and reuse of standard modules</a:t>
            </a:r>
          </a:p>
          <a:p>
            <a:pPr marL="285750" indent="-285750" algn="l">
              <a:buFont typeface="Wingdings" panose="05000000000000000000" pitchFamily="2" charset="2"/>
              <a:buChar char="à"/>
            </a:pPr>
            <a:r>
              <a:rPr lang="en-GB" sz="1400">
                <a:solidFill>
                  <a:schemeClr val="bg1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allowing to promote module/scalable ADHA units towards mission primes </a:t>
            </a:r>
          </a:p>
          <a:p>
            <a:pPr marL="285750" indent="-285750" algn="l">
              <a:buFont typeface="Wingdings" panose="05000000000000000000" pitchFamily="2" charset="2"/>
              <a:buChar char="à"/>
            </a:pPr>
            <a:endParaRPr lang="en-GB" sz="1400">
              <a:solidFill>
                <a:schemeClr val="bg1"/>
              </a:solidFill>
              <a:latin typeface="NotesEsa" panose="02000506030000020004" pitchFamily="2" charset="0"/>
              <a:ea typeface="MS PGothic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l"/>
            <a:r>
              <a:rPr lang="en-GB" sz="1400">
                <a:solidFill>
                  <a:schemeClr val="bg1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Example: payload data handling unit provider </a:t>
            </a:r>
          </a:p>
          <a:p>
            <a:pPr algn="l"/>
            <a:endParaRPr lang="en-GB" sz="1400">
              <a:solidFill>
                <a:schemeClr val="bg1"/>
              </a:solidFill>
              <a:latin typeface="NotesEsa" panose="02000506030000020004" pitchFamily="2" charset="0"/>
              <a:ea typeface="MS PGothic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l"/>
            <a:r>
              <a:rPr lang="en-GB" sz="1400" i="1">
                <a:solidFill>
                  <a:schemeClr val="bg1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Note: unit supplier can also be a module supplier</a:t>
            </a:r>
            <a:endParaRPr lang="en-GB" sz="1400" i="1">
              <a:solidFill>
                <a:schemeClr val="bg1"/>
              </a:solidFill>
              <a:latin typeface="NotesEsa" panose="02000506030000020004" pitchFamily="2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A722EF-16A0-F950-1290-6E762C9A00D9}"/>
              </a:ext>
            </a:extLst>
          </p:cNvPr>
          <p:cNvSpPr txBox="1"/>
          <p:nvPr/>
        </p:nvSpPr>
        <p:spPr>
          <a:xfrm>
            <a:off x="9243657" y="3633171"/>
            <a:ext cx="24785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Mission primes benefit from the standardisation – reduces the specification work per mission</a:t>
            </a:r>
          </a:p>
          <a:p>
            <a:pPr marL="285750" indent="-285750" algn="l">
              <a:buFont typeface="Wingdings" panose="05000000000000000000" pitchFamily="2" charset="2"/>
              <a:buChar char="à"/>
            </a:pPr>
            <a:r>
              <a:rPr lang="en-GB" sz="1400">
                <a:solidFill>
                  <a:schemeClr val="bg1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allowing to procure standard functions from multiple sources</a:t>
            </a:r>
          </a:p>
          <a:p>
            <a:pPr algn="l"/>
            <a:endParaRPr lang="en-GB" sz="1400">
              <a:solidFill>
                <a:schemeClr val="bg1"/>
              </a:solidFill>
              <a:latin typeface="NotesEsa" panose="02000506030000020004" pitchFamily="2" charset="0"/>
              <a:ea typeface="MS PGothic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l"/>
            <a:r>
              <a:rPr lang="en-GB" sz="1400" i="1">
                <a:solidFill>
                  <a:schemeClr val="bg1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Note: spacecraft bus provider can also be ADHA unit supplier/integrator</a:t>
            </a:r>
            <a:endParaRPr lang="en-GB" sz="1400" i="1">
              <a:solidFill>
                <a:schemeClr val="bg1"/>
              </a:solidFill>
              <a:latin typeface="NotesEsa" panose="02000506030000020004" pitchFamily="2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82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4C00-0B42-9241-F5E8-B90829446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6513"/>
            <a:ext cx="10108800" cy="861774"/>
          </a:xfrm>
        </p:spPr>
        <p:txBody>
          <a:bodyPr/>
          <a:lstStyle/>
          <a:p>
            <a:r>
              <a:rPr lang="en-GB">
                <a:latin typeface="NotesEsa" panose="02000506030000020004" pitchFamily="2" charset="0"/>
                <a:cs typeface="Arial"/>
              </a:rPr>
              <a:t>ADHA/APA and ESA Mission Classes</a:t>
            </a:r>
            <a:br>
              <a:rPr lang="en-GB">
                <a:latin typeface="NotesEsa" panose="02000506030000020004" pitchFamily="2" charset="0"/>
                <a:cs typeface="Arial"/>
              </a:rPr>
            </a:br>
            <a:r>
              <a:rPr lang="en-GB" sz="1800" i="1">
                <a:latin typeface="NotesEsa" panose="02000506030000020004" pitchFamily="2" charset="0"/>
                <a:cs typeface="Arial"/>
              </a:rPr>
              <a:t>(From ESA/IPC(2024)219)</a:t>
            </a:r>
            <a:endParaRPr lang="en-GB" sz="1800" i="1">
              <a:solidFill>
                <a:srgbClr val="FF0000"/>
              </a:solidFill>
              <a:latin typeface="NotesEsa" panose="0200050603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542D7-CD27-501C-B9C3-51400571DB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9" r="648"/>
          <a:stretch>
            <a:fillRect/>
          </a:stretch>
        </p:blipFill>
        <p:spPr>
          <a:xfrm>
            <a:off x="22860" y="883527"/>
            <a:ext cx="12169400" cy="411183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59A4D84-6F93-AEBD-D3A9-55388EF4D1D7}"/>
              </a:ext>
            </a:extLst>
          </p:cNvPr>
          <p:cNvGrpSpPr/>
          <p:nvPr/>
        </p:nvGrpSpPr>
        <p:grpSpPr>
          <a:xfrm>
            <a:off x="4410300" y="4932411"/>
            <a:ext cx="3682139" cy="681752"/>
            <a:chOff x="4410300" y="4932411"/>
            <a:chExt cx="3682139" cy="681752"/>
          </a:xfrm>
        </p:grpSpPr>
        <p:sp>
          <p:nvSpPr>
            <p:cNvPr id="3" name="Left Brace 2">
              <a:extLst>
                <a:ext uri="{FF2B5EF4-FFF2-40B4-BE49-F238E27FC236}">
                  <a16:creationId xmlns:a16="http://schemas.microsoft.com/office/drawing/2014/main" id="{234B6DF7-76AB-5220-9FD3-C5D6D464E9A5}"/>
                </a:ext>
              </a:extLst>
            </p:cNvPr>
            <p:cNvSpPr/>
            <p:nvPr/>
          </p:nvSpPr>
          <p:spPr>
            <a:xfrm rot="16200000">
              <a:off x="6095160" y="3247551"/>
              <a:ext cx="312420" cy="3682139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60D9E9-5703-0F3E-E70A-9DE92DE6944D}"/>
                </a:ext>
              </a:extLst>
            </p:cNvPr>
            <p:cNvSpPr txBox="1"/>
            <p:nvPr/>
          </p:nvSpPr>
          <p:spPr>
            <a:xfrm>
              <a:off x="5735299" y="5244831"/>
              <a:ext cx="10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6U-ADHA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B041C60-1B8F-F8CC-F0AC-AF2B0524F49A}"/>
              </a:ext>
            </a:extLst>
          </p:cNvPr>
          <p:cNvGrpSpPr/>
          <p:nvPr/>
        </p:nvGrpSpPr>
        <p:grpSpPr>
          <a:xfrm>
            <a:off x="8159346" y="4932411"/>
            <a:ext cx="1982877" cy="681752"/>
            <a:chOff x="8159346" y="4932411"/>
            <a:chExt cx="1982877" cy="681752"/>
          </a:xfrm>
        </p:grpSpPr>
        <p:sp>
          <p:nvSpPr>
            <p:cNvPr id="4" name="Left Brace 3">
              <a:extLst>
                <a:ext uri="{FF2B5EF4-FFF2-40B4-BE49-F238E27FC236}">
                  <a16:creationId xmlns:a16="http://schemas.microsoft.com/office/drawing/2014/main" id="{AB7AA486-4DB1-6611-C50C-C8EDA73CE27C}"/>
                </a:ext>
              </a:extLst>
            </p:cNvPr>
            <p:cNvSpPr/>
            <p:nvPr/>
          </p:nvSpPr>
          <p:spPr>
            <a:xfrm rot="16200000">
              <a:off x="8994575" y="4097182"/>
              <a:ext cx="312420" cy="1982877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F66EBAC-B819-528E-DD95-E2C645B5DE63}"/>
                </a:ext>
              </a:extLst>
            </p:cNvPr>
            <p:cNvSpPr txBox="1"/>
            <p:nvPr/>
          </p:nvSpPr>
          <p:spPr>
            <a:xfrm>
              <a:off x="8634714" y="5244831"/>
              <a:ext cx="10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3U-ADHA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8E7CBA-9DC7-92B6-B75E-A6A6AEA70C26}"/>
              </a:ext>
            </a:extLst>
          </p:cNvPr>
          <p:cNvGrpSpPr/>
          <p:nvPr/>
        </p:nvGrpSpPr>
        <p:grpSpPr>
          <a:xfrm>
            <a:off x="6264788" y="5176252"/>
            <a:ext cx="2833492" cy="1169560"/>
            <a:chOff x="6264788" y="5176252"/>
            <a:chExt cx="2833492" cy="1169560"/>
          </a:xfrm>
        </p:grpSpPr>
        <p:pic>
          <p:nvPicPr>
            <p:cNvPr id="11" name="Picture 2" descr="image006">
              <a:extLst>
                <a:ext uri="{FF2B5EF4-FFF2-40B4-BE49-F238E27FC236}">
                  <a16:creationId xmlns:a16="http://schemas.microsoft.com/office/drawing/2014/main" id="{59F5E97D-3C77-E571-4DA3-A41B71A8E7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9" t="9054" r="610" b="268"/>
            <a:stretch>
              <a:fillRect/>
            </a:stretch>
          </p:blipFill>
          <p:spPr bwMode="auto">
            <a:xfrm>
              <a:off x="6795261" y="5176252"/>
              <a:ext cx="1772547" cy="1169560"/>
            </a:xfrm>
            <a:prstGeom prst="rect">
              <a:avLst/>
            </a:prstGeom>
            <a:ln w="571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7D16489-C3B0-9857-7291-8F439227C6C5}"/>
                </a:ext>
              </a:extLst>
            </p:cNvPr>
            <p:cNvSpPr/>
            <p:nvPr/>
          </p:nvSpPr>
          <p:spPr>
            <a:xfrm>
              <a:off x="8238369" y="5614163"/>
              <a:ext cx="859911" cy="369332"/>
            </a:xfrm>
            <a:custGeom>
              <a:avLst/>
              <a:gdLst>
                <a:gd name="connsiteX0" fmla="*/ 0 w 998220"/>
                <a:gd name="connsiteY0" fmla="*/ 510540 h 510540"/>
                <a:gd name="connsiteX1" fmla="*/ 822960 w 998220"/>
                <a:gd name="connsiteY1" fmla="*/ 312420 h 510540"/>
                <a:gd name="connsiteX2" fmla="*/ 998220 w 998220"/>
                <a:gd name="connsiteY2" fmla="*/ 0 h 51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8220" h="510540">
                  <a:moveTo>
                    <a:pt x="0" y="510540"/>
                  </a:moveTo>
                  <a:cubicBezTo>
                    <a:pt x="328295" y="454025"/>
                    <a:pt x="656590" y="397510"/>
                    <a:pt x="822960" y="312420"/>
                  </a:cubicBezTo>
                  <a:cubicBezTo>
                    <a:pt x="989330" y="227330"/>
                    <a:pt x="958850" y="69850"/>
                    <a:pt x="998220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A6C4551-2198-121E-BB93-7E7DCC6F079D}"/>
                </a:ext>
              </a:extLst>
            </p:cNvPr>
            <p:cNvSpPr/>
            <p:nvPr/>
          </p:nvSpPr>
          <p:spPr>
            <a:xfrm flipH="1">
              <a:off x="6264788" y="5534545"/>
              <a:ext cx="859910" cy="369331"/>
            </a:xfrm>
            <a:custGeom>
              <a:avLst/>
              <a:gdLst>
                <a:gd name="connsiteX0" fmla="*/ 0 w 998220"/>
                <a:gd name="connsiteY0" fmla="*/ 510540 h 510540"/>
                <a:gd name="connsiteX1" fmla="*/ 822960 w 998220"/>
                <a:gd name="connsiteY1" fmla="*/ 312420 h 510540"/>
                <a:gd name="connsiteX2" fmla="*/ 998220 w 998220"/>
                <a:gd name="connsiteY2" fmla="*/ 0 h 51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8220" h="510540">
                  <a:moveTo>
                    <a:pt x="0" y="510540"/>
                  </a:moveTo>
                  <a:cubicBezTo>
                    <a:pt x="328295" y="454025"/>
                    <a:pt x="656590" y="397510"/>
                    <a:pt x="822960" y="312420"/>
                  </a:cubicBezTo>
                  <a:cubicBezTo>
                    <a:pt x="989330" y="227330"/>
                    <a:pt x="958850" y="69850"/>
                    <a:pt x="998220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8346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E5FDC-E8B0-37DE-1E34-79A0A7AFE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NotesEsa" panose="02000506030000020004" pitchFamily="2" charset="0"/>
              </a:rPr>
              <a:t>ADHA EM/EQM Modules – Development Status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258602-2B5B-4E86-CD28-258967A50F33}"/>
              </a:ext>
            </a:extLst>
          </p:cNvPr>
          <p:cNvSpPr/>
          <p:nvPr/>
        </p:nvSpPr>
        <p:spPr>
          <a:xfrm>
            <a:off x="4749674" y="1952657"/>
            <a:ext cx="1190626" cy="6244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OB</a:t>
            </a:r>
            <a:r>
              <a:rPr lang="en-GB" sz="1050">
                <a:solidFill>
                  <a:srgbClr val="E7E8E3">
                    <a:lumMod val="25000"/>
                  </a:srgbClr>
                </a:solidFill>
                <a:latin typeface="NotesEsa" panose="02000506030000020004" pitchFamily="2" charset="0"/>
              </a:rPr>
              <a:t>C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TAS-I  [TDE]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52D3D1-B545-B74C-6517-5A723655BDE8}"/>
              </a:ext>
            </a:extLst>
          </p:cNvPr>
          <p:cNvSpPr/>
          <p:nvPr/>
        </p:nvSpPr>
        <p:spPr>
          <a:xfrm>
            <a:off x="4749674" y="2667790"/>
            <a:ext cx="1190626" cy="6244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Mass-Memory 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DSI  [TDE]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4289A7-ACF1-B2FE-C6F5-43E662E9CE81}"/>
              </a:ext>
            </a:extLst>
          </p:cNvPr>
          <p:cNvSpPr/>
          <p:nvPr/>
        </p:nvSpPr>
        <p:spPr>
          <a:xfrm>
            <a:off x="4749674" y="1237524"/>
            <a:ext cx="1190626" cy="6244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Powe</a:t>
            </a:r>
            <a:r>
              <a:rPr lang="en-GB" sz="1050">
                <a:solidFill>
                  <a:srgbClr val="E7E8E3">
                    <a:lumMod val="25000"/>
                  </a:srgbClr>
                </a:solidFill>
                <a:latin typeface="NotesEsa" panose="02000506030000020004" pitchFamily="2" charset="0"/>
              </a:rPr>
              <a:t>r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ADS-FR  [TDE]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D31F24-2381-2530-7B75-F5A238B7B120}"/>
              </a:ext>
            </a:extLst>
          </p:cNvPr>
          <p:cNvSpPr/>
          <p:nvPr/>
        </p:nvSpPr>
        <p:spPr>
          <a:xfrm>
            <a:off x="9359524" y="1920383"/>
            <a:ext cx="1190626" cy="6244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OBC 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 err="1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EvoLeo</a:t>
            </a: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 [GSTP]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EB71BE-1059-0718-0FCD-EAFB829B9987}"/>
              </a:ext>
            </a:extLst>
          </p:cNvPr>
          <p:cNvSpPr/>
          <p:nvPr/>
        </p:nvSpPr>
        <p:spPr>
          <a:xfrm>
            <a:off x="9359524" y="2641971"/>
            <a:ext cx="1190626" cy="6244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Mass-Memory 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(TBD</a:t>
            </a:r>
            <a:r>
              <a:rPr lang="en-GB" sz="1050">
                <a:solidFill>
                  <a:srgbClr val="E7E8E3">
                    <a:lumMod val="25000"/>
                  </a:srgbClr>
                </a:solidFill>
                <a:latin typeface="NotesEsa" panose="02000506030000020004" pitchFamily="2" charset="0"/>
              </a:rPr>
              <a:t>)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E7E8E3">
                  <a:lumMod val="25000"/>
                </a:srgbClr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9A2E9E-27F7-88D7-24E8-2D932D0346B5}"/>
              </a:ext>
            </a:extLst>
          </p:cNvPr>
          <p:cNvSpPr/>
          <p:nvPr/>
        </p:nvSpPr>
        <p:spPr>
          <a:xfrm>
            <a:off x="4749674" y="5528321"/>
            <a:ext cx="1190626" cy="6244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DPU 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OHB  [GSTP]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6878C2-FE40-3B7A-815F-4ABD2C96213A}"/>
              </a:ext>
            </a:extLst>
          </p:cNvPr>
          <p:cNvSpPr/>
          <p:nvPr/>
        </p:nvSpPr>
        <p:spPr>
          <a:xfrm>
            <a:off x="6092420" y="5528320"/>
            <a:ext cx="1190626" cy="6244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DPU 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GMV  [TDE]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F2BACC-8690-C8A4-CC18-F329A065889C}"/>
              </a:ext>
            </a:extLst>
          </p:cNvPr>
          <p:cNvSpPr/>
          <p:nvPr/>
        </p:nvSpPr>
        <p:spPr>
          <a:xfrm>
            <a:off x="9359524" y="5528323"/>
            <a:ext cx="1190626" cy="62444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DPU 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KP Labs  [GSTP]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4659FF-4FBB-86B3-5B9E-5D151A6FC61E}"/>
              </a:ext>
            </a:extLst>
          </p:cNvPr>
          <p:cNvSpPr/>
          <p:nvPr/>
        </p:nvSpPr>
        <p:spPr>
          <a:xfrm>
            <a:off x="6092420" y="2672397"/>
            <a:ext cx="1190626" cy="6244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Mass-Memory 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 (TBD</a:t>
            </a:r>
            <a:r>
              <a:rPr lang="en-GB" sz="1050">
                <a:solidFill>
                  <a:srgbClr val="E7E8E3">
                    <a:lumMod val="25000"/>
                  </a:srgbClr>
                </a:solidFill>
                <a:latin typeface="NotesEsa" panose="02000506030000020004" pitchFamily="2" charset="0"/>
              </a:rPr>
              <a:t>)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E7E8E3">
                  <a:lumMod val="25000"/>
                </a:srgbClr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2973B0-1433-1243-BBC3-8D9D76AF86B7}"/>
              </a:ext>
            </a:extLst>
          </p:cNvPr>
          <p:cNvSpPr/>
          <p:nvPr/>
        </p:nvSpPr>
        <p:spPr>
          <a:xfrm>
            <a:off x="6092420" y="1958416"/>
            <a:ext cx="1190626" cy="6244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OBC 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 (TBD</a:t>
            </a:r>
            <a:r>
              <a:rPr lang="en-GB" sz="1050">
                <a:solidFill>
                  <a:srgbClr val="E7E8E3">
                    <a:lumMod val="25000"/>
                  </a:srgbClr>
                </a:solidFill>
                <a:latin typeface="NotesEsa" panose="02000506030000020004" pitchFamily="2" charset="0"/>
              </a:rPr>
              <a:t>)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E7E8E3">
                  <a:lumMod val="25000"/>
                </a:srgbClr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F99BE0-9EDF-354A-BF57-2B9CB92A8206}"/>
              </a:ext>
            </a:extLst>
          </p:cNvPr>
          <p:cNvSpPr/>
          <p:nvPr/>
        </p:nvSpPr>
        <p:spPr>
          <a:xfrm>
            <a:off x="6092420" y="1244435"/>
            <a:ext cx="1190626" cy="6244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Power 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 (TBD</a:t>
            </a:r>
            <a:r>
              <a:rPr lang="en-GB" sz="1050">
                <a:solidFill>
                  <a:srgbClr val="E7E8E3">
                    <a:lumMod val="25000"/>
                  </a:srgbClr>
                </a:solidFill>
                <a:latin typeface="NotesEsa" panose="02000506030000020004" pitchFamily="2" charset="0"/>
              </a:rPr>
              <a:t>)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E7E8E3">
                  <a:lumMod val="25000"/>
                </a:srgbClr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781783-CDA6-17C7-3E27-336A0AD060DC}"/>
              </a:ext>
            </a:extLst>
          </p:cNvPr>
          <p:cNvSpPr/>
          <p:nvPr/>
        </p:nvSpPr>
        <p:spPr>
          <a:xfrm>
            <a:off x="4749674" y="4813189"/>
            <a:ext cx="1190626" cy="6244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ICU 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CRISA  [</a:t>
            </a:r>
            <a:r>
              <a:rPr kumimoji="0" lang="en-GB" sz="1050" b="0" i="0" u="none" strike="noStrike" kern="1200" cap="none" spc="0" normalizeH="0" baseline="0" noProof="0" err="1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InCubed</a:t>
            </a: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]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B92336-3C07-988B-17E4-62AE04189333}"/>
              </a:ext>
            </a:extLst>
          </p:cNvPr>
          <p:cNvSpPr/>
          <p:nvPr/>
        </p:nvSpPr>
        <p:spPr>
          <a:xfrm>
            <a:off x="6092420" y="4814340"/>
            <a:ext cx="1190626" cy="6244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ICU 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(TBD</a:t>
            </a:r>
            <a:r>
              <a:rPr lang="en-GB" sz="1050">
                <a:solidFill>
                  <a:srgbClr val="E7E8E3">
                    <a:lumMod val="25000"/>
                  </a:srgbClr>
                </a:solidFill>
                <a:latin typeface="NotesEsa" panose="02000506030000020004" pitchFamily="2" charset="0"/>
              </a:rPr>
              <a:t>)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E7E8E3">
                  <a:lumMod val="25000"/>
                </a:srgbClr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9FE116-958C-2FF4-7314-1F2AC7A21A5A}"/>
              </a:ext>
            </a:extLst>
          </p:cNvPr>
          <p:cNvSpPr/>
          <p:nvPr/>
        </p:nvSpPr>
        <p:spPr>
          <a:xfrm>
            <a:off x="9359524" y="4806735"/>
            <a:ext cx="1190626" cy="624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ICU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EIDEL [TDE]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1D23D2-4A7D-8F25-C75E-9C502DC55A8B}"/>
              </a:ext>
            </a:extLst>
          </p:cNvPr>
          <p:cNvSpPr/>
          <p:nvPr/>
        </p:nvSpPr>
        <p:spPr>
          <a:xfrm>
            <a:off x="10715149" y="4806735"/>
            <a:ext cx="1190626" cy="6244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ICU 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(TBD</a:t>
            </a:r>
            <a:r>
              <a:rPr lang="en-GB" sz="1050">
                <a:solidFill>
                  <a:srgbClr val="E7E8E3">
                    <a:lumMod val="25000"/>
                  </a:srgbClr>
                </a:solidFill>
                <a:latin typeface="NotesEsa" panose="02000506030000020004" pitchFamily="2" charset="0"/>
              </a:rPr>
              <a:t>)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E7E8E3">
                  <a:lumMod val="25000"/>
                </a:srgbClr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F7A003-B626-F4E4-3740-42A7A37C582F}"/>
              </a:ext>
            </a:extLst>
          </p:cNvPr>
          <p:cNvSpPr/>
          <p:nvPr/>
        </p:nvSpPr>
        <p:spPr>
          <a:xfrm>
            <a:off x="10715149" y="5528321"/>
            <a:ext cx="1190626" cy="6244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>
                <a:solidFill>
                  <a:srgbClr val="E7E8E3">
                    <a:lumMod val="25000"/>
                  </a:srgbClr>
                </a:solidFill>
                <a:latin typeface="NotesEsa" panose="02000506030000020004" pitchFamily="2" charset="0"/>
              </a:rPr>
              <a:t>DPU</a:t>
            </a:r>
            <a:br>
              <a:rPr lang="en-GB" sz="1050">
                <a:solidFill>
                  <a:srgbClr val="E7E8E3">
                    <a:lumMod val="25000"/>
                  </a:srgbClr>
                </a:solidFill>
                <a:latin typeface="NotesEsa" panose="02000506030000020004" pitchFamily="2" charset="0"/>
              </a:rPr>
            </a:br>
            <a:r>
              <a:rPr lang="en-GB" sz="1050">
                <a:solidFill>
                  <a:srgbClr val="E7E8E3">
                    <a:lumMod val="25000"/>
                  </a:srgbClr>
                </a:solidFill>
                <a:latin typeface="NotesEsa" panose="02000506030000020004" pitchFamily="2" charset="0"/>
              </a:rPr>
              <a:t>[TBA]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E7755B-C62C-EDF6-31EA-C87C69C1969F}"/>
              </a:ext>
            </a:extLst>
          </p:cNvPr>
          <p:cNvSpPr/>
          <p:nvPr/>
        </p:nvSpPr>
        <p:spPr>
          <a:xfrm>
            <a:off x="10715149" y="2641971"/>
            <a:ext cx="1190626" cy="6244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Mass-Memory 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(TBD</a:t>
            </a:r>
            <a:r>
              <a:rPr lang="en-GB" sz="1050">
                <a:solidFill>
                  <a:srgbClr val="E7E8E3">
                    <a:lumMod val="25000"/>
                  </a:srgbClr>
                </a:solidFill>
                <a:latin typeface="NotesEsa" panose="02000506030000020004" pitchFamily="2" charset="0"/>
              </a:rPr>
              <a:t>)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E7E8E3">
                  <a:lumMod val="25000"/>
                </a:srgbClr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EE4B7A-B81B-6427-75F6-DC5E21AD862D}"/>
              </a:ext>
            </a:extLst>
          </p:cNvPr>
          <p:cNvSpPr/>
          <p:nvPr/>
        </p:nvSpPr>
        <p:spPr>
          <a:xfrm>
            <a:off x="10715149" y="1920383"/>
            <a:ext cx="1190626" cy="6244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OBC 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(TBD</a:t>
            </a:r>
            <a:r>
              <a:rPr lang="en-GB" sz="1050">
                <a:solidFill>
                  <a:srgbClr val="E7E8E3">
                    <a:lumMod val="25000"/>
                  </a:srgbClr>
                </a:solidFill>
                <a:latin typeface="NotesEsa" panose="02000506030000020004" pitchFamily="2" charset="0"/>
              </a:rPr>
              <a:t>)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E7E8E3">
                  <a:lumMod val="25000"/>
                </a:srgbClr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+mn-cs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E642241-1509-D29D-F514-F462C16B0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99" y="882196"/>
            <a:ext cx="4365075" cy="5562778"/>
          </a:xfrm>
        </p:spPr>
        <p:txBody>
          <a:bodyPr/>
          <a:lstStyle/>
          <a:p>
            <a:r>
              <a:rPr lang="en-GB">
                <a:latin typeface="NotesEsa" panose="02000506030000020004" pitchFamily="2" charset="0"/>
              </a:rPr>
              <a:t>Goal: To have </a:t>
            </a:r>
            <a:r>
              <a:rPr lang="en-GB" b="1">
                <a:latin typeface="NotesEsa" panose="02000506030000020004" pitchFamily="2" charset="0"/>
              </a:rPr>
              <a:t>dual-sourcing</a:t>
            </a:r>
            <a:r>
              <a:rPr lang="en-GB">
                <a:latin typeface="NotesEsa" panose="02000506030000020004" pitchFamily="2" charset="0"/>
              </a:rPr>
              <a:t> for each of the key modules – for each of the mission class targets. </a:t>
            </a:r>
          </a:p>
          <a:p>
            <a:endParaRPr lang="en-GB">
              <a:latin typeface="NotesEsa" panose="02000506030000020004" pitchFamily="2" charset="0"/>
            </a:endParaRPr>
          </a:p>
          <a:p>
            <a:r>
              <a:rPr lang="en-GB">
                <a:latin typeface="NotesEsa" panose="02000506030000020004" pitchFamily="2" charset="0"/>
              </a:rPr>
              <a:t>Two mission criticality class targets: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>
                <a:latin typeface="NotesEsa" panose="02000506030000020004" pitchFamily="2" charset="0"/>
              </a:rPr>
              <a:t>Class Alpha &amp; Beta </a:t>
            </a:r>
            <a:br>
              <a:rPr lang="en-GB" b="1">
                <a:latin typeface="NotesEsa" panose="02000506030000020004" pitchFamily="2" charset="0"/>
              </a:rPr>
            </a:br>
            <a:r>
              <a:rPr lang="en-GB" b="1">
                <a:latin typeface="NotesEsa" panose="02000506030000020004" pitchFamily="2" charset="0"/>
              </a:rPr>
              <a:t>(Institutional EO &amp; Science Missions)</a:t>
            </a:r>
            <a:br>
              <a:rPr lang="en-GB">
                <a:latin typeface="NotesEsa" panose="02000506030000020004" pitchFamily="2" charset="0"/>
              </a:rPr>
            </a:br>
            <a:r>
              <a:rPr lang="en-GB" sz="1600">
                <a:latin typeface="NotesEsa" panose="02000506030000020004" pitchFamily="2" charset="0"/>
              </a:rPr>
              <a:t>- mainly </a:t>
            </a:r>
            <a:r>
              <a:rPr lang="en-GB" sz="1600" b="1" u="sng">
                <a:latin typeface="NotesEsa" panose="02000506030000020004" pitchFamily="2" charset="0"/>
              </a:rPr>
              <a:t>ADHA-6U</a:t>
            </a:r>
            <a:br>
              <a:rPr lang="en-GB" sz="1600" i="1">
                <a:latin typeface="NotesEsa" panose="02000506030000020004" pitchFamily="2" charset="0"/>
              </a:rPr>
            </a:br>
            <a:endParaRPr lang="en-GB" sz="1600" i="1">
              <a:latin typeface="NotesEsa" panose="02000506030000020004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b="1">
                <a:latin typeface="NotesEsa" panose="02000506030000020004" pitchFamily="2" charset="0"/>
              </a:rPr>
              <a:t>Class Gamma &amp; Delta (Constellations &amp; Commercial Mid- and Small-Sat Missions)</a:t>
            </a:r>
            <a:br>
              <a:rPr lang="en-GB">
                <a:latin typeface="NotesEsa" panose="02000506030000020004" pitchFamily="2" charset="0"/>
              </a:rPr>
            </a:br>
            <a:r>
              <a:rPr lang="en-GB" sz="1600">
                <a:latin typeface="NotesEsa" panose="02000506030000020004" pitchFamily="2" charset="0"/>
              </a:rPr>
              <a:t>- mainly </a:t>
            </a:r>
            <a:r>
              <a:rPr lang="en-GB" sz="1600" b="1" u="sng">
                <a:latin typeface="NotesEsa" panose="02000506030000020004" pitchFamily="2" charset="0"/>
              </a:rPr>
              <a:t>ADHA-3U</a:t>
            </a:r>
          </a:p>
          <a:p>
            <a:endParaRPr lang="en-GB">
              <a:latin typeface="NotesEsa" panose="02000506030000020004" pitchFamily="2" charset="0"/>
            </a:endParaRPr>
          </a:p>
          <a:p>
            <a:r>
              <a:rPr lang="en-GB">
                <a:latin typeface="NotesEsa" panose="02000506030000020004" pitchFamily="2" charset="0"/>
              </a:rPr>
              <a:t>Other functions under proposal: SDR, Security, Payload FEE, Ethernet, EGSE, etc.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B870CF-3C03-6B82-24AD-F736B82FA93E}"/>
              </a:ext>
            </a:extLst>
          </p:cNvPr>
          <p:cNvSpPr txBox="1"/>
          <p:nvPr/>
        </p:nvSpPr>
        <p:spPr>
          <a:xfrm>
            <a:off x="4619000" y="894858"/>
            <a:ext cx="2746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Class Alpha &amp; Beta – ADHA-6U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30BEBB-5E35-A6E1-6AE5-EA9F144BD789}"/>
              </a:ext>
            </a:extLst>
          </p:cNvPr>
          <p:cNvSpPr txBox="1"/>
          <p:nvPr/>
        </p:nvSpPr>
        <p:spPr>
          <a:xfrm>
            <a:off x="9138071" y="849280"/>
            <a:ext cx="2962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003249"/>
                </a:solidFill>
                <a:effectLst/>
                <a:uLnTx/>
                <a:uFillTx/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Class Gamma &amp; Delta – ADHA-3U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51F795-F656-C26B-AA50-A2E93AD1350E}"/>
              </a:ext>
            </a:extLst>
          </p:cNvPr>
          <p:cNvSpPr/>
          <p:nvPr/>
        </p:nvSpPr>
        <p:spPr>
          <a:xfrm>
            <a:off x="9359524" y="1198795"/>
            <a:ext cx="1190626" cy="6244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Power 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 (TBD</a:t>
            </a:r>
            <a:r>
              <a:rPr lang="en-GB" sz="1050">
                <a:solidFill>
                  <a:srgbClr val="E7E8E3">
                    <a:lumMod val="25000"/>
                  </a:srgbClr>
                </a:solidFill>
                <a:latin typeface="NotesEsa" panose="02000506030000020004" pitchFamily="2" charset="0"/>
              </a:rPr>
              <a:t>)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E7E8E3">
                  <a:lumMod val="25000"/>
                </a:srgbClr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C587CB-6973-F3C6-7506-F4018D76F4CC}"/>
              </a:ext>
            </a:extLst>
          </p:cNvPr>
          <p:cNvSpPr/>
          <p:nvPr/>
        </p:nvSpPr>
        <p:spPr>
          <a:xfrm>
            <a:off x="10715149" y="1198795"/>
            <a:ext cx="1190626" cy="6244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Power 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 (TBD</a:t>
            </a:r>
            <a:r>
              <a:rPr lang="en-GB" sz="1050">
                <a:solidFill>
                  <a:srgbClr val="E7E8E3">
                    <a:lumMod val="25000"/>
                  </a:srgbClr>
                </a:solidFill>
                <a:latin typeface="NotesEsa" panose="02000506030000020004" pitchFamily="2" charset="0"/>
              </a:rPr>
              <a:t>)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E7E8E3">
                  <a:lumMod val="25000"/>
                </a:srgbClr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2F4828E-B69F-1C54-7C68-792379389B12}"/>
              </a:ext>
            </a:extLst>
          </p:cNvPr>
          <p:cNvSpPr/>
          <p:nvPr/>
        </p:nvSpPr>
        <p:spPr>
          <a:xfrm>
            <a:off x="6092420" y="3386378"/>
            <a:ext cx="1190626" cy="6244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RIU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BGF [GSTP]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D734507-B020-5306-231F-ED1688613732}"/>
              </a:ext>
            </a:extLst>
          </p:cNvPr>
          <p:cNvSpPr/>
          <p:nvPr/>
        </p:nvSpPr>
        <p:spPr>
          <a:xfrm>
            <a:off x="4749674" y="3382923"/>
            <a:ext cx="1190626" cy="6244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RIU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CRISA  [GSTP]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52E9FBA-D21F-3FC1-E423-CC62896A34AC}"/>
              </a:ext>
            </a:extLst>
          </p:cNvPr>
          <p:cNvSpPr/>
          <p:nvPr/>
        </p:nvSpPr>
        <p:spPr>
          <a:xfrm>
            <a:off x="10715149" y="3363559"/>
            <a:ext cx="1190626" cy="6244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RIU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(TBD</a:t>
            </a:r>
            <a:r>
              <a:rPr lang="en-GB" sz="1050">
                <a:solidFill>
                  <a:srgbClr val="E7E8E3">
                    <a:lumMod val="25000"/>
                  </a:srgbClr>
                </a:solidFill>
                <a:latin typeface="NotesEsa" panose="02000506030000020004" pitchFamily="2" charset="0"/>
              </a:rPr>
              <a:t>)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E7E8E3">
                  <a:lumMod val="25000"/>
                </a:srgbClr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949D1D-CB6C-612F-C833-97160D936CF8}"/>
              </a:ext>
            </a:extLst>
          </p:cNvPr>
          <p:cNvSpPr/>
          <p:nvPr/>
        </p:nvSpPr>
        <p:spPr>
          <a:xfrm>
            <a:off x="9359524" y="3363559"/>
            <a:ext cx="1190626" cy="6244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RIU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 (TBD</a:t>
            </a:r>
            <a:r>
              <a:rPr lang="en-GB" sz="1050">
                <a:solidFill>
                  <a:srgbClr val="E7E8E3">
                    <a:lumMod val="25000"/>
                  </a:srgbClr>
                </a:solidFill>
                <a:latin typeface="NotesEsa" panose="02000506030000020004" pitchFamily="2" charset="0"/>
              </a:rPr>
              <a:t>)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E7E8E3">
                  <a:lumMod val="25000"/>
                </a:srgbClr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77BC1C-72D2-D0CF-BB60-8356C1663351}"/>
              </a:ext>
            </a:extLst>
          </p:cNvPr>
          <p:cNvSpPr/>
          <p:nvPr/>
        </p:nvSpPr>
        <p:spPr>
          <a:xfrm>
            <a:off x="4749674" y="4098056"/>
            <a:ext cx="1190626" cy="6244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GNSS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ITT [TDE]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A3E8CF-F890-8472-7EF3-D18BE66EFFBC}"/>
              </a:ext>
            </a:extLst>
          </p:cNvPr>
          <p:cNvSpPr/>
          <p:nvPr/>
        </p:nvSpPr>
        <p:spPr>
          <a:xfrm>
            <a:off x="6092420" y="4100359"/>
            <a:ext cx="1190626" cy="6244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GNSS 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(TBD</a:t>
            </a:r>
            <a:r>
              <a:rPr lang="en-GB" sz="1050">
                <a:solidFill>
                  <a:srgbClr val="E7E8E3">
                    <a:lumMod val="25000"/>
                  </a:srgbClr>
                </a:solidFill>
                <a:latin typeface="NotesEsa" panose="02000506030000020004" pitchFamily="2" charset="0"/>
              </a:rPr>
              <a:t>)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E7E8E3">
                  <a:lumMod val="25000"/>
                </a:srgbClr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277A1C-D0A4-0B35-C1F7-9BE93C8D38EA}"/>
              </a:ext>
            </a:extLst>
          </p:cNvPr>
          <p:cNvSpPr/>
          <p:nvPr/>
        </p:nvSpPr>
        <p:spPr>
          <a:xfrm>
            <a:off x="9359524" y="4085147"/>
            <a:ext cx="1190626" cy="62444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GNSS 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(TBD</a:t>
            </a:r>
            <a:r>
              <a:rPr lang="en-GB" sz="1050">
                <a:solidFill>
                  <a:srgbClr val="E7E8E3">
                    <a:lumMod val="25000"/>
                  </a:srgbClr>
                </a:solidFill>
                <a:latin typeface="NotesEsa" panose="02000506030000020004" pitchFamily="2" charset="0"/>
              </a:rPr>
              <a:t>)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E7E8E3">
                  <a:lumMod val="25000"/>
                </a:srgbClr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2461991-BCFE-4EE8-2562-47F89A548EEB}"/>
              </a:ext>
            </a:extLst>
          </p:cNvPr>
          <p:cNvSpPr/>
          <p:nvPr/>
        </p:nvSpPr>
        <p:spPr>
          <a:xfrm>
            <a:off x="10715149" y="4085147"/>
            <a:ext cx="1190626" cy="6244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GNSS </a:t>
            </a:r>
            <a:b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</a:b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E7E8E3">
                    <a:lumMod val="2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rPr>
              <a:t>(TBD</a:t>
            </a:r>
            <a:r>
              <a:rPr lang="en-GB" sz="1050">
                <a:solidFill>
                  <a:srgbClr val="E7E8E3">
                    <a:lumMod val="25000"/>
                  </a:srgbClr>
                </a:solidFill>
                <a:latin typeface="NotesEsa" panose="02000506030000020004" pitchFamily="2" charset="0"/>
              </a:rPr>
              <a:t>)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E7E8E3">
                  <a:lumMod val="25000"/>
                </a:srgbClr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FEF7CA5-C6EE-4A1B-C793-E79C9B22797C}"/>
              </a:ext>
            </a:extLst>
          </p:cNvPr>
          <p:cNvGrpSpPr/>
          <p:nvPr/>
        </p:nvGrpSpPr>
        <p:grpSpPr>
          <a:xfrm>
            <a:off x="7838400" y="1018557"/>
            <a:ext cx="1008487" cy="1246321"/>
            <a:chOff x="7588506" y="1330779"/>
            <a:chExt cx="1008487" cy="124632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B85C0F6-2CCE-5793-AF4A-747C8B09CB88}"/>
                </a:ext>
              </a:extLst>
            </p:cNvPr>
            <p:cNvSpPr/>
            <p:nvPr/>
          </p:nvSpPr>
          <p:spPr>
            <a:xfrm>
              <a:off x="7588506" y="1330779"/>
              <a:ext cx="1008487" cy="12463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8C99E2C-E3D6-60FA-A1D0-F8FA7969A62D}"/>
                </a:ext>
              </a:extLst>
            </p:cNvPr>
            <p:cNvSpPr/>
            <p:nvPr/>
          </p:nvSpPr>
          <p:spPr>
            <a:xfrm>
              <a:off x="7670393" y="1633222"/>
              <a:ext cx="839913" cy="24803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E7E8E3">
                      <a:lumMod val="25000"/>
                    </a:srgbClr>
                  </a:solidFill>
                  <a:effectLst/>
                  <a:uLnTx/>
                  <a:uFillTx/>
                  <a:latin typeface="NotesEsa" panose="02000506030000020004" pitchFamily="2" charset="0"/>
                  <a:ea typeface="+mn-ea"/>
                  <a:cs typeface="+mn-cs"/>
                </a:rPr>
                <a:t>Running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A007450-6D2D-541C-8522-F3AFCB52AA74}"/>
                </a:ext>
              </a:extLst>
            </p:cNvPr>
            <p:cNvSpPr txBox="1"/>
            <p:nvPr/>
          </p:nvSpPr>
          <p:spPr>
            <a:xfrm>
              <a:off x="7588506" y="1380211"/>
              <a:ext cx="6619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sng" strike="noStrike" kern="1200" cap="none" spc="0" normalizeH="0" baseline="0" noProof="0">
                  <a:ln>
                    <a:noFill/>
                  </a:ln>
                  <a:solidFill>
                    <a:srgbClr val="E7E8E3">
                      <a:lumMod val="10000"/>
                    </a:srgbClr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Legend</a:t>
              </a:r>
              <a:r>
                <a:rPr kumimoji="0" lang="en-GB" sz="1200" b="1" i="0" u="sng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:</a:t>
              </a:r>
              <a:endParaRPr kumimoji="0" lang="en-GB" sz="1600" b="1" i="0" u="sng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255345A-1846-BAC3-BFC1-916C49738A0E}"/>
                </a:ext>
              </a:extLst>
            </p:cNvPr>
            <p:cNvSpPr/>
            <p:nvPr/>
          </p:nvSpPr>
          <p:spPr>
            <a:xfrm>
              <a:off x="7670391" y="2202302"/>
              <a:ext cx="839913" cy="2480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E7E8E3">
                      <a:lumMod val="25000"/>
                    </a:srgbClr>
                  </a:solidFill>
                  <a:effectLst/>
                  <a:uLnTx/>
                  <a:uFillTx/>
                  <a:latin typeface="NotesEsa" panose="02000506030000020004" pitchFamily="2" charset="0"/>
                  <a:ea typeface="+mn-ea"/>
                  <a:cs typeface="+mn-cs"/>
                </a:rPr>
                <a:t>Not funded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F69AC72-EEBA-35B9-0DFC-82CED30C547A}"/>
                </a:ext>
              </a:extLst>
            </p:cNvPr>
            <p:cNvSpPr/>
            <p:nvPr/>
          </p:nvSpPr>
          <p:spPr>
            <a:xfrm>
              <a:off x="7670392" y="1917762"/>
              <a:ext cx="839913" cy="24803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1200" cap="none" spc="0" normalizeH="0" baseline="0" noProof="0">
                  <a:ln>
                    <a:noFill/>
                  </a:ln>
                  <a:solidFill>
                    <a:srgbClr val="E7E8E3">
                      <a:lumMod val="25000"/>
                    </a:srgbClr>
                  </a:solidFill>
                  <a:effectLst/>
                  <a:uLnTx/>
                  <a:uFillTx/>
                  <a:latin typeface="NotesEsa" panose="02000506030000020004" pitchFamily="2" charset="0"/>
                  <a:ea typeface="+mn-ea"/>
                  <a:cs typeface="+mn-cs"/>
                </a:rPr>
                <a:t>Under proc.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D6E04FD-8C71-56A8-9E19-681906DA31A1}"/>
              </a:ext>
            </a:extLst>
          </p:cNvPr>
          <p:cNvGrpSpPr/>
          <p:nvPr/>
        </p:nvGrpSpPr>
        <p:grpSpPr>
          <a:xfrm>
            <a:off x="6033344" y="1156943"/>
            <a:ext cx="5931507" cy="4307655"/>
            <a:chOff x="6033344" y="1156943"/>
            <a:chExt cx="5931507" cy="430765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A21080-2491-B88E-12C0-C82C6A6F0F32}"/>
                </a:ext>
              </a:extLst>
            </p:cNvPr>
            <p:cNvSpPr/>
            <p:nvPr/>
          </p:nvSpPr>
          <p:spPr>
            <a:xfrm>
              <a:off x="6033344" y="1211013"/>
              <a:ext cx="1308778" cy="691286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83610AF-64C2-865D-B8EF-97851A96A7D4}"/>
                </a:ext>
              </a:extLst>
            </p:cNvPr>
            <p:cNvSpPr/>
            <p:nvPr/>
          </p:nvSpPr>
          <p:spPr>
            <a:xfrm>
              <a:off x="6033344" y="1913322"/>
              <a:ext cx="1308778" cy="691286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8A58B9B-5579-FE3C-6F73-43159B70ED66}"/>
                </a:ext>
              </a:extLst>
            </p:cNvPr>
            <p:cNvSpPr/>
            <p:nvPr/>
          </p:nvSpPr>
          <p:spPr>
            <a:xfrm>
              <a:off x="6033344" y="2634368"/>
              <a:ext cx="1308778" cy="691286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DC9FD0A-AEBA-EAC3-68F5-64A0EBB48628}"/>
                </a:ext>
              </a:extLst>
            </p:cNvPr>
            <p:cNvSpPr/>
            <p:nvPr/>
          </p:nvSpPr>
          <p:spPr>
            <a:xfrm>
              <a:off x="6033344" y="4773312"/>
              <a:ext cx="1308778" cy="691286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5311E3D-D9AB-B82E-DCCF-5012B1099E8E}"/>
                </a:ext>
              </a:extLst>
            </p:cNvPr>
            <p:cNvSpPr/>
            <p:nvPr/>
          </p:nvSpPr>
          <p:spPr>
            <a:xfrm>
              <a:off x="9320151" y="1156943"/>
              <a:ext cx="1308778" cy="691286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6C8BEC1-CDAF-2315-0BD2-0EA590C1B6BE}"/>
                </a:ext>
              </a:extLst>
            </p:cNvPr>
            <p:cNvSpPr/>
            <p:nvPr/>
          </p:nvSpPr>
          <p:spPr>
            <a:xfrm>
              <a:off x="9300448" y="2604815"/>
              <a:ext cx="1308778" cy="691286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0328115-1871-81B6-39BD-B48AF82ACD79}"/>
                </a:ext>
              </a:extLst>
            </p:cNvPr>
            <p:cNvSpPr/>
            <p:nvPr/>
          </p:nvSpPr>
          <p:spPr>
            <a:xfrm>
              <a:off x="10656073" y="1868878"/>
              <a:ext cx="1308778" cy="691286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475B349-660D-2279-4A36-01EEEB6B1EA4}"/>
                </a:ext>
              </a:extLst>
            </p:cNvPr>
            <p:cNvSpPr/>
            <p:nvPr/>
          </p:nvSpPr>
          <p:spPr>
            <a:xfrm>
              <a:off x="10656073" y="4765167"/>
              <a:ext cx="1308778" cy="691286"/>
            </a:xfrm>
            <a:prstGeom prst="rect">
              <a:avLst/>
            </a:prstGeom>
            <a:solidFill>
              <a:srgbClr val="FFFF00">
                <a:alpha val="3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9370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>
          <a:extLst>
            <a:ext uri="{FF2B5EF4-FFF2-40B4-BE49-F238E27FC236}">
              <a16:creationId xmlns:a16="http://schemas.microsoft.com/office/drawing/2014/main" id="{757138C0-CC2B-DF13-CA3B-E0DABA4FA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32">
            <a:extLst>
              <a:ext uri="{FF2B5EF4-FFF2-40B4-BE49-F238E27FC236}">
                <a16:creationId xmlns:a16="http://schemas.microsoft.com/office/drawing/2014/main" id="{4B3670B2-D48A-6E25-3122-17D89A78BB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575" rIns="0" bIns="45575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GB" sz="2800">
                <a:latin typeface="NotesEsa"/>
                <a:cs typeface="Arial"/>
              </a:rPr>
              <a:t>Examples of ADHA modules/units under development</a:t>
            </a:r>
            <a:endParaRPr lang="en-GB" sz="2800">
              <a:solidFill>
                <a:srgbClr val="FF0000"/>
              </a:solidFill>
              <a:latin typeface="NotesEsa"/>
              <a:cs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6FC9A5-EB41-598D-B4CC-D8B6FE0286C6}"/>
              </a:ext>
            </a:extLst>
          </p:cNvPr>
          <p:cNvGrpSpPr/>
          <p:nvPr/>
        </p:nvGrpSpPr>
        <p:grpSpPr>
          <a:xfrm>
            <a:off x="3307019" y="4213745"/>
            <a:ext cx="5614973" cy="2062815"/>
            <a:chOff x="10853086" y="2770002"/>
            <a:chExt cx="4131537" cy="146248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E30B25E-C00B-E997-5764-9DCE4471A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96189" y="2770002"/>
              <a:ext cx="1793786" cy="118621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81CA5B-F92C-DE1B-A0DE-93B9F09251B3}"/>
                </a:ext>
              </a:extLst>
            </p:cNvPr>
            <p:cNvSpPr txBox="1"/>
            <p:nvPr/>
          </p:nvSpPr>
          <p:spPr>
            <a:xfrm>
              <a:off x="10853086" y="3956215"/>
              <a:ext cx="2159002" cy="218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NotesEsa" panose="02000506030000020004" pitchFamily="2" charset="0"/>
                  <a:ea typeface="+mn-ea"/>
                  <a:cs typeface="+mn-cs"/>
                </a:rPr>
                <a:t>ADHA 3U avionics suite, EVOLEO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2E1A84B-67E6-69F0-8B7F-AB0806DE8BA1}"/>
                </a:ext>
              </a:extLst>
            </p:cNvPr>
            <p:cNvSpPr txBox="1"/>
            <p:nvPr/>
          </p:nvSpPr>
          <p:spPr>
            <a:xfrm>
              <a:off x="13797940" y="4014281"/>
              <a:ext cx="1186683" cy="2182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>
                  <a:solidFill>
                    <a:srgbClr val="FEFFFF"/>
                  </a:solidFill>
                  <a:latin typeface="NotesEsa" panose="02000506030000020004" pitchFamily="2" charset="0"/>
                </a:rPr>
                <a:t>Lion DPU, KP Labs</a:t>
              </a:r>
              <a:endPara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AC5BC64-46F8-A8C4-BA3D-0361E2D98FDD}"/>
              </a:ext>
            </a:extLst>
          </p:cNvPr>
          <p:cNvGrpSpPr/>
          <p:nvPr/>
        </p:nvGrpSpPr>
        <p:grpSpPr>
          <a:xfrm>
            <a:off x="257505" y="1102065"/>
            <a:ext cx="2185158" cy="2781584"/>
            <a:chOff x="523532" y="1438373"/>
            <a:chExt cx="3256236" cy="410611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DDAB39-27F4-0481-5157-868D56057B97}"/>
                </a:ext>
              </a:extLst>
            </p:cNvPr>
            <p:cNvSpPr txBox="1"/>
            <p:nvPr/>
          </p:nvSpPr>
          <p:spPr>
            <a:xfrm>
              <a:off x="523532" y="4658541"/>
              <a:ext cx="3256236" cy="885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NotesEsa" panose="02000506030000020004" pitchFamily="2" charset="0"/>
                  <a:ea typeface="+mn-ea"/>
                  <a:cs typeface="+mn-cs"/>
                </a:rPr>
                <a:t>ADHA 6U Instrument Control Unit (ICU)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NotesEsa" panose="02000506030000020004" pitchFamily="2" charset="0"/>
                  <a:ea typeface="+mn-ea"/>
                  <a:cs typeface="+mn-cs"/>
                </a:rPr>
                <a:t>ADS CRISA</a:t>
              </a:r>
            </a:p>
          </p:txBody>
        </p:sp>
        <p:pic>
          <p:nvPicPr>
            <p:cNvPr id="7" name="Picture 2" descr="New Instrument Control Electronics">
              <a:extLst>
                <a:ext uri="{FF2B5EF4-FFF2-40B4-BE49-F238E27FC236}">
                  <a16:creationId xmlns:a16="http://schemas.microsoft.com/office/drawing/2014/main" id="{ED6AE705-68E9-377B-6D18-925FDD6E07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90" t="15991" r="27288" b="13198"/>
            <a:stretch/>
          </p:blipFill>
          <p:spPr bwMode="auto">
            <a:xfrm>
              <a:off x="743933" y="1438373"/>
              <a:ext cx="2755539" cy="3023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8BE3419-A3C9-B9C9-EADE-84A55FB21A58}"/>
              </a:ext>
            </a:extLst>
          </p:cNvPr>
          <p:cNvGrpSpPr/>
          <p:nvPr/>
        </p:nvGrpSpPr>
        <p:grpSpPr>
          <a:xfrm>
            <a:off x="3244691" y="1117002"/>
            <a:ext cx="1758823" cy="1507780"/>
            <a:chOff x="5195390" y="3381816"/>
            <a:chExt cx="3451107" cy="285289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3384F5-636E-B8D6-95BE-E657FA87A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5504" y="3381816"/>
              <a:ext cx="2550882" cy="162996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B027A3-B506-A030-2DF4-CC5614510BE3}"/>
                </a:ext>
              </a:extLst>
            </p:cNvPr>
            <p:cNvSpPr txBox="1"/>
            <p:nvPr/>
          </p:nvSpPr>
          <p:spPr>
            <a:xfrm>
              <a:off x="5195390" y="5011778"/>
              <a:ext cx="3451107" cy="1222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NotesEsa" panose="02000506030000020004" pitchFamily="2" charset="0"/>
                  <a:ea typeface="+mn-ea"/>
                  <a:cs typeface="+mn-cs"/>
                </a:rPr>
                <a:t>ADHA 6U Payload Control Module (PCM),</a:t>
              </a:r>
              <a:b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NotesEsa" panose="02000506030000020004" pitchFamily="2" charset="0"/>
                  <a:ea typeface="+mn-ea"/>
                  <a:cs typeface="+mn-cs"/>
                </a:rPr>
              </a:b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NotesEsa" panose="02000506030000020004" pitchFamily="2" charset="0"/>
                  <a:ea typeface="+mn-ea"/>
                  <a:cs typeface="+mn-cs"/>
                </a:rPr>
                <a:t>Airbus CRISA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EC7916-A3BA-F973-6920-789888DAD3C5}"/>
              </a:ext>
            </a:extLst>
          </p:cNvPr>
          <p:cNvGrpSpPr/>
          <p:nvPr/>
        </p:nvGrpSpPr>
        <p:grpSpPr>
          <a:xfrm>
            <a:off x="2173052" y="1102065"/>
            <a:ext cx="1364183" cy="1915667"/>
            <a:chOff x="9538842" y="1231284"/>
            <a:chExt cx="2475689" cy="393748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A85021-1E7C-5BA5-B82B-29EB9A350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515" t="1136"/>
            <a:stretch/>
          </p:blipFill>
          <p:spPr>
            <a:xfrm>
              <a:off x="10071969" y="1231284"/>
              <a:ext cx="1409436" cy="266572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DDBA703-F30B-033E-43EB-9943308188E7}"/>
                </a:ext>
              </a:extLst>
            </p:cNvPr>
            <p:cNvSpPr txBox="1"/>
            <p:nvPr/>
          </p:nvSpPr>
          <p:spPr>
            <a:xfrm>
              <a:off x="9538842" y="3935186"/>
              <a:ext cx="2475689" cy="1233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NotesEsa" panose="02000506030000020004" pitchFamily="2" charset="0"/>
                  <a:ea typeface="+mn-ea"/>
                  <a:cs typeface="+mn-cs"/>
                  <a:sym typeface="Arial"/>
                </a:rPr>
                <a:t>ADHA 6U RIU module, </a:t>
              </a:r>
              <a:b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NotesEsa" panose="02000506030000020004" pitchFamily="2" charset="0"/>
                  <a:ea typeface="+mn-ea"/>
                  <a:cs typeface="+mn-cs"/>
                  <a:sym typeface="Arial"/>
                </a:rPr>
              </a:br>
              <a:r>
                <a:rPr kumimoji="0" lang="en-GB" sz="11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NotesEsa" panose="02000506030000020004" pitchFamily="2" charset="0"/>
                  <a:ea typeface="+mn-ea"/>
                  <a:cs typeface="+mn-cs"/>
                  <a:sym typeface="Arial"/>
                </a:rPr>
                <a:t>Airbus CRISA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837A56C-8383-B6A6-6FD9-99C78630C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0515" y="1925679"/>
            <a:ext cx="1397792" cy="826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19544E-19BF-D2DF-0FA1-173B8A985C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28474" y="1197948"/>
            <a:ext cx="645054" cy="6829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A8C2C5-F68B-5048-04D4-9214CF04FF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9880" y="1197948"/>
            <a:ext cx="554279" cy="671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78B296-999B-2D2C-1C94-E55B981456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84276" y="3820829"/>
            <a:ext cx="510199" cy="5597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8DC365-91FE-0C1E-B71E-3DA40BDAD0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69880" y="3820829"/>
            <a:ext cx="733592" cy="5411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0D895A-594E-E5B9-9376-4AF45588A8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60153" y="4469354"/>
            <a:ext cx="1334322" cy="94051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FD0782-5C49-038B-2C6A-686568F39CF5}"/>
              </a:ext>
            </a:extLst>
          </p:cNvPr>
          <p:cNvGrpSpPr/>
          <p:nvPr/>
        </p:nvGrpSpPr>
        <p:grpSpPr>
          <a:xfrm>
            <a:off x="307603" y="4046659"/>
            <a:ext cx="3345764" cy="2208241"/>
            <a:chOff x="441886" y="4328219"/>
            <a:chExt cx="2934196" cy="193660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1D53DC7-CA97-92B0-7E50-2CCC771E6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594" y="4328219"/>
              <a:ext cx="1900672" cy="162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F2DCBE-E851-C285-5072-B9628E989837}"/>
                </a:ext>
              </a:extLst>
            </p:cNvPr>
            <p:cNvSpPr txBox="1"/>
            <p:nvPr/>
          </p:nvSpPr>
          <p:spPr>
            <a:xfrm>
              <a:off x="441886" y="5957044"/>
              <a:ext cx="293419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NotesEsa" panose="02000506030000020004" pitchFamily="2" charset="0"/>
                  <a:ea typeface="+mn-ea"/>
                  <a:cs typeface="+mn-cs"/>
                </a:rPr>
                <a:t>ADHA 3U </a:t>
              </a:r>
              <a:r>
                <a:rPr lang="en-GB" sz="1400">
                  <a:solidFill>
                    <a:srgbClr val="FEFFFF"/>
                  </a:solidFill>
                  <a:latin typeface="NotesEsa" panose="02000506030000020004" pitchFamily="2" charset="0"/>
                </a:rPr>
                <a:t>bread-board, 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NotesEsa" panose="02000506030000020004" pitchFamily="2" charset="0"/>
                  <a:ea typeface="+mn-ea"/>
                  <a:cs typeface="+mn-cs"/>
                </a:rPr>
                <a:t>EVOLEO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B3858C-D0BE-1F9B-55A7-8FCAAECCB6C7}"/>
              </a:ext>
            </a:extLst>
          </p:cNvPr>
          <p:cNvGrpSpPr/>
          <p:nvPr/>
        </p:nvGrpSpPr>
        <p:grpSpPr>
          <a:xfrm>
            <a:off x="5357042" y="1185672"/>
            <a:ext cx="4321289" cy="2337294"/>
            <a:chOff x="8317050" y="4169425"/>
            <a:chExt cx="3598931" cy="194658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1CBAD77-DD91-465F-C2A7-F47104F00E4E}"/>
                </a:ext>
              </a:extLst>
            </p:cNvPr>
            <p:cNvGrpSpPr/>
            <p:nvPr/>
          </p:nvGrpSpPr>
          <p:grpSpPr>
            <a:xfrm>
              <a:off x="8317050" y="4169425"/>
              <a:ext cx="2161368" cy="1946586"/>
              <a:chOff x="9725582" y="986823"/>
              <a:chExt cx="2161368" cy="1946586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20B27F3-0402-4F93-0070-8903FC928C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4791" t="2501" r="947" b="330"/>
              <a:stretch/>
            </p:blipFill>
            <p:spPr>
              <a:xfrm>
                <a:off x="9725582" y="986823"/>
                <a:ext cx="2161368" cy="1476057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22DC71B-FB7D-F6D0-5EB7-6D16B17387EE}"/>
                  </a:ext>
                </a:extLst>
              </p:cNvPr>
              <p:cNvSpPr txBox="1"/>
              <p:nvPr/>
            </p:nvSpPr>
            <p:spPr>
              <a:xfrm>
                <a:off x="9725582" y="2548917"/>
                <a:ext cx="2161368" cy="3844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>
                    <a:solidFill>
                      <a:srgbClr val="FEFFFF"/>
                    </a:solidFill>
                    <a:latin typeface="NotesEsa" panose="02000506030000020004" pitchFamily="2" charset="0"/>
                  </a:rPr>
                  <a:t>ADHA 6U Unit,</a:t>
                </a:r>
                <a:br>
                  <a:rPr lang="en-GB" sz="1200">
                    <a:solidFill>
                      <a:srgbClr val="FEFFFF"/>
                    </a:solidFill>
                    <a:latin typeface="NotesEsa" panose="02000506030000020004" pitchFamily="2" charset="0"/>
                  </a:rPr>
                </a:br>
                <a:r>
                  <a:rPr lang="en-GB" sz="1200">
                    <a:solidFill>
                      <a:srgbClr val="FEFFFF"/>
                    </a:solidFill>
                    <a:latin typeface="NotesEsa" panose="02000506030000020004" pitchFamily="2" charset="0"/>
                  </a:rPr>
                  <a:t>Beyond Gravity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C09551F-A0CD-A60B-3767-391F44C07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736052" y="4169425"/>
              <a:ext cx="1179929" cy="147605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83F2C0D-F65A-00CE-247E-994EF86FEF1B}"/>
                </a:ext>
              </a:extLst>
            </p:cNvPr>
            <p:cNvSpPr txBox="1"/>
            <p:nvPr/>
          </p:nvSpPr>
          <p:spPr>
            <a:xfrm>
              <a:off x="10656169" y="5712128"/>
              <a:ext cx="1259812" cy="3844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200">
                  <a:solidFill>
                    <a:srgbClr val="FEFFFF"/>
                  </a:solidFill>
                  <a:latin typeface="NotesEsa" panose="02000506030000020004" pitchFamily="2" charset="0"/>
                </a:rPr>
                <a:t>ADHA 6U OBC,</a:t>
              </a:r>
              <a:br>
                <a:rPr lang="en-GB" sz="1200">
                  <a:solidFill>
                    <a:srgbClr val="FEFFFF"/>
                  </a:solidFill>
                  <a:latin typeface="NotesEsa" panose="02000506030000020004" pitchFamily="2" charset="0"/>
                </a:rPr>
              </a:br>
              <a:r>
                <a:rPr lang="en-GB" sz="1200">
                  <a:solidFill>
                    <a:srgbClr val="FEFFFF"/>
                  </a:solidFill>
                  <a:latin typeface="NotesEsa" panose="02000506030000020004" pitchFamily="2" charset="0"/>
                </a:rPr>
                <a:t>Thales Alenia Space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BEEEB522-CF3A-2FF3-8A58-D0562C5038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19095" y="3993078"/>
            <a:ext cx="2886419" cy="197570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EDE8DD9-E554-B4B0-F719-8E2CBAC2FD63}"/>
              </a:ext>
            </a:extLst>
          </p:cNvPr>
          <p:cNvSpPr txBox="1"/>
          <p:nvPr/>
        </p:nvSpPr>
        <p:spPr>
          <a:xfrm>
            <a:off x="10435632" y="2821820"/>
            <a:ext cx="1512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rgbClr val="FEFFFF"/>
                </a:solidFill>
                <a:latin typeface="NotesEsa" panose="02000506030000020004" pitchFamily="2" charset="0"/>
              </a:rPr>
              <a:t>ADHA Backplane Connector, Axon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F54642-07DD-95EA-7823-5494F9268AFB}"/>
              </a:ext>
            </a:extLst>
          </p:cNvPr>
          <p:cNvSpPr txBox="1"/>
          <p:nvPr/>
        </p:nvSpPr>
        <p:spPr>
          <a:xfrm>
            <a:off x="10439241" y="5431060"/>
            <a:ext cx="15126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rgbClr val="FEFFFF"/>
                </a:solidFill>
                <a:latin typeface="NotesEsa" panose="02000506030000020004" pitchFamily="2" charset="0"/>
              </a:rPr>
              <a:t>ADHA Backplane Connector, Alter</a:t>
            </a:r>
            <a:br>
              <a:rPr lang="en-GB" sz="1200">
                <a:solidFill>
                  <a:srgbClr val="FEFFFF"/>
                </a:solidFill>
                <a:latin typeface="NotesEsa" panose="02000506030000020004" pitchFamily="2" charset="0"/>
              </a:rPr>
            </a:br>
            <a:r>
              <a:rPr lang="en-GB" sz="1200">
                <a:solidFill>
                  <a:srgbClr val="FEFFFF"/>
                </a:solidFill>
                <a:latin typeface="NotesEsa" panose="02000506030000020004" pitchFamily="2" charset="0"/>
              </a:rPr>
              <a:t>/ Performance Interconnect</a:t>
            </a:r>
          </a:p>
        </p:txBody>
      </p:sp>
    </p:spTree>
    <p:extLst>
      <p:ext uri="{BB962C8B-B14F-4D97-AF65-F5344CB8AC3E}">
        <p14:creationId xmlns:p14="http://schemas.microsoft.com/office/powerpoint/2010/main" val="3179118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599E7-22D7-048B-540B-FFFED6634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E5A9A-AB33-B2D5-77B3-5974DC00C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NotesEsa" panose="02000506030000020004" pitchFamily="2" charset="0"/>
              </a:rPr>
              <a:t>ADHA Activities Roadmap Overview – Current activities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0D99C5-DE07-4F5A-342F-490E49B8B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33" y="136462"/>
            <a:ext cx="600585" cy="59595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C170622-2459-9427-80FC-8B65A4A5DB95}"/>
              </a:ext>
            </a:extLst>
          </p:cNvPr>
          <p:cNvGrpSpPr/>
          <p:nvPr/>
        </p:nvGrpSpPr>
        <p:grpSpPr>
          <a:xfrm>
            <a:off x="3219213" y="879040"/>
            <a:ext cx="8611751" cy="5580700"/>
            <a:chOff x="3402227" y="848918"/>
            <a:chExt cx="8611751" cy="55807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7D99B59-2BBA-C00C-CFC2-715096435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2227" y="848918"/>
              <a:ext cx="8611751" cy="55807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60D9E9B-295B-1CBE-406F-4DD0E301B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50704" y="3862346"/>
              <a:ext cx="148412" cy="10005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28FEBA-DA23-DDF4-9B2A-030CEFCEE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37569" y="3585911"/>
              <a:ext cx="146886" cy="1055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1865D1-238C-2DD2-AEAD-F7DABD60B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29330" y="3447289"/>
              <a:ext cx="157466" cy="10557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8C47CCF-9AB9-A4EB-E38E-BF743965B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31786" y="2085214"/>
              <a:ext cx="157466" cy="10557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F2E3F18-73A1-3077-3794-8316AA4FD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31786" y="2906707"/>
              <a:ext cx="157466" cy="10557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B56AA8C-4824-E3AD-E361-351DF91CA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3114"/>
            <a:stretch/>
          </p:blipFill>
          <p:spPr>
            <a:xfrm>
              <a:off x="8017423" y="2769937"/>
              <a:ext cx="160682" cy="10557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7E9637C-A871-19B9-7F0C-CD5F24B91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3114"/>
            <a:stretch/>
          </p:blipFill>
          <p:spPr>
            <a:xfrm>
              <a:off x="8626869" y="2495960"/>
              <a:ext cx="160682" cy="10557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ACCEC0F-47F7-771A-AA19-C66EF8312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28224" y="2224049"/>
              <a:ext cx="162993" cy="10557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66D9D1-F1CA-1CA2-047C-A6DE52D30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3803" y="4262800"/>
              <a:ext cx="162993" cy="10557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A24B96F-46AA-02E6-0B22-7BD7A1101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3803" y="4398130"/>
              <a:ext cx="162993" cy="10557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689E9E1-19A6-0D59-40C3-5F98A2E2D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1" r="1497" b="-3"/>
            <a:stretch/>
          </p:blipFill>
          <p:spPr>
            <a:xfrm>
              <a:off x="8017423" y="1947443"/>
              <a:ext cx="157148" cy="10557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D697789-4F20-CC54-960F-5616343D6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95258" y="1273204"/>
              <a:ext cx="136100" cy="9124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5DEB4A7-3473-0B04-E668-47CDC8360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1" r="1497" b="-3"/>
            <a:stretch/>
          </p:blipFill>
          <p:spPr>
            <a:xfrm>
              <a:off x="6349532" y="1273203"/>
              <a:ext cx="135825" cy="9125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4D46F72-0A3B-12E3-B1A1-441DC8193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11707" y="1273203"/>
              <a:ext cx="140877" cy="9125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35C05B0-D5ED-8701-96D8-63CAFBCF1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74700" y="1273203"/>
              <a:ext cx="137648" cy="9125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3E47398-2F54-1057-E2C1-97853B09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t="3196"/>
            <a:stretch/>
          </p:blipFill>
          <p:spPr>
            <a:xfrm>
              <a:off x="6834464" y="1273204"/>
              <a:ext cx="139822" cy="9124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E4786A8-93D9-4795-EAE0-0F48E4B7A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15996" y="2630702"/>
              <a:ext cx="157467" cy="10557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52C9FB4-121F-5CC4-4FC3-559A9E82C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721649" y="3040817"/>
              <a:ext cx="162992" cy="11171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FD77C6C-488C-0F94-A902-69249BF0A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236124" y="3040816"/>
              <a:ext cx="162992" cy="11171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1DD3B16-81DF-A7B7-4EEA-E65ACF3D4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11707" y="4537041"/>
              <a:ext cx="162993" cy="10557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085D251-2ECE-96E2-C49F-16F42B19B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21649" y="1542288"/>
              <a:ext cx="157466" cy="10557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C695781-BE58-86CB-AC09-E5CC71E4D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250704" y="3727204"/>
              <a:ext cx="150080" cy="100053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CEAE921-2925-DBAF-4B9C-0941448718EC}"/>
              </a:ext>
            </a:extLst>
          </p:cNvPr>
          <p:cNvGrpSpPr/>
          <p:nvPr/>
        </p:nvGrpSpPr>
        <p:grpSpPr>
          <a:xfrm>
            <a:off x="158500" y="1121124"/>
            <a:ext cx="10845473" cy="661722"/>
            <a:chOff x="158500" y="1101421"/>
            <a:chExt cx="10845473" cy="661722"/>
          </a:xfrm>
        </p:grpSpPr>
        <p:sp>
          <p:nvSpPr>
            <p:cNvPr id="3" name="Content Placeholder 28">
              <a:extLst>
                <a:ext uri="{FF2B5EF4-FFF2-40B4-BE49-F238E27FC236}">
                  <a16:creationId xmlns:a16="http://schemas.microsoft.com/office/drawing/2014/main" id="{BE75C052-C1CB-BD3B-1B08-E6EBC0B00E6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58500" y="1107106"/>
              <a:ext cx="1456107" cy="656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Font typeface="Arial" panose="020B0604020202020204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8132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35777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93421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51066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GB" altLang="en-US" sz="180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335661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6pPr>
              <a:lvl7pPr marL="379763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7pPr>
              <a:lvl8pPr marL="423864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8pPr>
              <a:lvl9pPr marL="467966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8197A6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1. System-level study activities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altLang="en-US" sz="1400" b="0" i="0" u="none" strike="noStrike" kern="0" cap="none" spc="0" normalizeH="0" baseline="0" noProof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84C400D-5749-194F-36CF-8204715421BA}"/>
                </a:ext>
              </a:extLst>
            </p:cNvPr>
            <p:cNvSpPr/>
            <p:nvPr/>
          </p:nvSpPr>
          <p:spPr>
            <a:xfrm>
              <a:off x="2680855" y="1101421"/>
              <a:ext cx="8323118" cy="6511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65B29C0-D3B0-65D0-60E9-B4889E466B06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 flipV="1">
              <a:off x="2222414" y="1329912"/>
              <a:ext cx="458441" cy="97061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E47529E-BBC7-D38A-9B56-C83C6FE94E37}"/>
              </a:ext>
            </a:extLst>
          </p:cNvPr>
          <p:cNvGrpSpPr/>
          <p:nvPr/>
        </p:nvGrpSpPr>
        <p:grpSpPr>
          <a:xfrm>
            <a:off x="158500" y="4922586"/>
            <a:ext cx="10845473" cy="1412331"/>
            <a:chOff x="158500" y="5079006"/>
            <a:chExt cx="10845473" cy="123620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B6B24FA-A50A-9239-5662-38A7BDF62791}"/>
                </a:ext>
              </a:extLst>
            </p:cNvPr>
            <p:cNvSpPr/>
            <p:nvPr/>
          </p:nvSpPr>
          <p:spPr>
            <a:xfrm>
              <a:off x="2680855" y="5079006"/>
              <a:ext cx="8323118" cy="123620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A674AC1-17B4-8DB9-45CF-40D69827007C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2161657" y="5557411"/>
              <a:ext cx="519198" cy="139699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3" name="Content Placeholder 28">
              <a:extLst>
                <a:ext uri="{FF2B5EF4-FFF2-40B4-BE49-F238E27FC236}">
                  <a16:creationId xmlns:a16="http://schemas.microsoft.com/office/drawing/2014/main" id="{C4942031-BE1E-843D-7F26-923E3E4C2FD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58500" y="5274811"/>
              <a:ext cx="1756949" cy="56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Font typeface="Arial" panose="020B0604020202020204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8132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35777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93421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51066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GB" altLang="en-US" sz="180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335661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6pPr>
              <a:lvl7pPr marL="379763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7pPr>
              <a:lvl8pPr marL="423864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8pPr>
              <a:lvl9pPr marL="467966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8197A6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5. Future activities </a:t>
              </a:r>
              <a:br>
                <a:rPr kumimoji="0" lang="en-GB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8197A6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kumimoji="0" lang="en-GB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8197A6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(dual-sources)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FC7ADE-70CD-556C-4469-E05AAFFD4C29}"/>
              </a:ext>
            </a:extLst>
          </p:cNvPr>
          <p:cNvGrpSpPr/>
          <p:nvPr/>
        </p:nvGrpSpPr>
        <p:grpSpPr>
          <a:xfrm>
            <a:off x="122565" y="1826650"/>
            <a:ext cx="10881408" cy="1476375"/>
            <a:chOff x="122565" y="1914525"/>
            <a:chExt cx="10881408" cy="14763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3A20C5-CE67-891D-47A5-CC501305F66D}"/>
                </a:ext>
              </a:extLst>
            </p:cNvPr>
            <p:cNvSpPr/>
            <p:nvPr/>
          </p:nvSpPr>
          <p:spPr>
            <a:xfrm>
              <a:off x="2680855" y="1914525"/>
              <a:ext cx="8323118" cy="14763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514949C-994A-17F5-737E-ADE4DBAE62A0}"/>
                </a:ext>
              </a:extLst>
            </p:cNvPr>
            <p:cNvCxnSpPr>
              <a:cxnSpLocks/>
              <a:stCxn id="5" idx="1"/>
              <a:endCxn id="34" idx="3"/>
            </p:cNvCxnSpPr>
            <p:nvPr/>
          </p:nvCxnSpPr>
          <p:spPr>
            <a:xfrm flipH="1" flipV="1">
              <a:off x="2222414" y="2546032"/>
              <a:ext cx="458441" cy="106681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4" name="Content Placeholder 28">
              <a:extLst>
                <a:ext uri="{FF2B5EF4-FFF2-40B4-BE49-F238E27FC236}">
                  <a16:creationId xmlns:a16="http://schemas.microsoft.com/office/drawing/2014/main" id="{300827D4-E15A-0B17-37D7-B350878B995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2565" y="2237423"/>
              <a:ext cx="2099849" cy="617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Font typeface="Arial" panose="020B0604020202020204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8132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35777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93421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51066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GB" altLang="en-US" sz="180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335661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6pPr>
              <a:lvl7pPr marL="379763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7pPr>
              <a:lvl8pPr marL="423864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8pPr>
              <a:lvl9pPr marL="467966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8197A6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2. Class Alpha/Beta hardware developments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535E88F-3C40-796F-E84A-F0A3317767F8}"/>
              </a:ext>
            </a:extLst>
          </p:cNvPr>
          <p:cNvGrpSpPr/>
          <p:nvPr/>
        </p:nvGrpSpPr>
        <p:grpSpPr>
          <a:xfrm>
            <a:off x="122565" y="3273076"/>
            <a:ext cx="10881408" cy="724109"/>
            <a:chOff x="122565" y="3253373"/>
            <a:chExt cx="10881408" cy="7241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0B752B-A5B2-F6DA-24DF-04C829F097D2}"/>
                </a:ext>
              </a:extLst>
            </p:cNvPr>
            <p:cNvSpPr/>
            <p:nvPr/>
          </p:nvSpPr>
          <p:spPr>
            <a:xfrm>
              <a:off x="2680855" y="3333178"/>
              <a:ext cx="8323118" cy="64430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18B6B17-A9E3-FED2-A4C1-22F4F7C610A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94115" y="3534046"/>
              <a:ext cx="486740" cy="115978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5" name="Content Placeholder 28">
              <a:extLst>
                <a:ext uri="{FF2B5EF4-FFF2-40B4-BE49-F238E27FC236}">
                  <a16:creationId xmlns:a16="http://schemas.microsoft.com/office/drawing/2014/main" id="{F33020D1-4D07-4AF4-2E64-CCF6AB161E4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2565" y="3253373"/>
              <a:ext cx="2164766" cy="617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Font typeface="Arial" panose="020B0604020202020204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8132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35777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93421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51066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GB" altLang="en-US" sz="180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335661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6pPr>
              <a:lvl7pPr marL="379763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7pPr>
              <a:lvl8pPr marL="423864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8pPr>
              <a:lvl9pPr marL="467966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8197A6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3. Class Gamma </a:t>
              </a:r>
              <a:br>
                <a:rPr kumimoji="0" lang="en-GB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8197A6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kumimoji="0" lang="en-GB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8197A6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hardware developments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DDF74D3-FAC7-2971-F604-C8B108C231DF}"/>
              </a:ext>
            </a:extLst>
          </p:cNvPr>
          <p:cNvGrpSpPr/>
          <p:nvPr/>
        </p:nvGrpSpPr>
        <p:grpSpPr>
          <a:xfrm>
            <a:off x="122565" y="4119691"/>
            <a:ext cx="10881408" cy="705068"/>
            <a:chOff x="122565" y="4099988"/>
            <a:chExt cx="10881408" cy="70506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9D6330-B94A-733B-3770-E997648CE7B6}"/>
                </a:ext>
              </a:extLst>
            </p:cNvPr>
            <p:cNvSpPr/>
            <p:nvPr/>
          </p:nvSpPr>
          <p:spPr>
            <a:xfrm>
              <a:off x="2680855" y="4099988"/>
              <a:ext cx="8323118" cy="70506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7B291C2-DCA2-55ED-E355-DCA9DC867C7A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 flipV="1">
              <a:off x="2161657" y="4346065"/>
              <a:ext cx="519198" cy="106457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Content Placeholder 28">
              <a:extLst>
                <a:ext uri="{FF2B5EF4-FFF2-40B4-BE49-F238E27FC236}">
                  <a16:creationId xmlns:a16="http://schemas.microsoft.com/office/drawing/2014/main" id="{27EF2038-A896-1C8E-C94B-3AC91CF40AF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2565" y="4219097"/>
              <a:ext cx="1959025" cy="335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Font typeface="Arial" panose="020B0604020202020204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8132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35777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93421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51066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GB" altLang="en-US" sz="180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335661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6pPr>
              <a:lvl7pPr marL="379763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7pPr>
              <a:lvl8pPr marL="423864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8pPr>
              <a:lvl9pPr marL="467966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8197A6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4. Key building blocks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849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68B09-BE66-3678-D67A-1D60DA629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52DB-5D32-DF46-C6F2-FB8807DC9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NotesEsa" panose="02000506030000020004" pitchFamily="2" charset="0"/>
              </a:rPr>
              <a:t>ADHA Activities Roadmap Overview – Current activities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F8EBE6-788E-0C0C-407C-976126FBC9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33" y="136462"/>
            <a:ext cx="600585" cy="59595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CFDE67E-D1B8-C8FF-F394-CCD61A57E83E}"/>
              </a:ext>
            </a:extLst>
          </p:cNvPr>
          <p:cNvGrpSpPr/>
          <p:nvPr/>
        </p:nvGrpSpPr>
        <p:grpSpPr>
          <a:xfrm>
            <a:off x="3219213" y="879040"/>
            <a:ext cx="8611751" cy="5580700"/>
            <a:chOff x="3402227" y="848918"/>
            <a:chExt cx="8611751" cy="55807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4ADA04-35E8-63A9-45DE-9BD991EE9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02227" y="848918"/>
              <a:ext cx="8611751" cy="55807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447EC2-1383-A41E-15CE-BFAA5CEC6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50704" y="3862346"/>
              <a:ext cx="148412" cy="10005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D74ADD9-5E69-D332-D070-2E881842A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37569" y="3585911"/>
              <a:ext cx="146886" cy="1055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1723E10-4C58-DBEC-FCBF-2B7951CED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29330" y="3447289"/>
              <a:ext cx="157466" cy="10557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AA6D3CE-41F8-7929-253C-CF6351452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31786" y="2085214"/>
              <a:ext cx="157466" cy="10557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F328CFB-F41F-6B6F-B254-0D4727128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31786" y="2906707"/>
              <a:ext cx="157466" cy="10557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A9B59CA-3E5C-DAB5-42DE-F634791ED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3114"/>
            <a:stretch/>
          </p:blipFill>
          <p:spPr>
            <a:xfrm>
              <a:off x="8017423" y="2769937"/>
              <a:ext cx="160682" cy="10557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02E38F-5FF0-2B74-E004-4DCC567CF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3114"/>
            <a:stretch/>
          </p:blipFill>
          <p:spPr>
            <a:xfrm>
              <a:off x="8626869" y="2495960"/>
              <a:ext cx="160682" cy="10557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AC78C3F-74D1-B060-84B2-F32F71CFF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28224" y="2224049"/>
              <a:ext cx="162993" cy="10557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38828A0-4AFD-980D-2FE0-87DB2C8AA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3803" y="4262800"/>
              <a:ext cx="162993" cy="10557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8844A1A-8C45-61F8-DC3B-EA1CE1B6F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3803" y="4398130"/>
              <a:ext cx="162993" cy="10557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12DAFCC-F12C-99B7-CAB1-6C2C1A12D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1" r="1497" b="-3"/>
            <a:stretch/>
          </p:blipFill>
          <p:spPr>
            <a:xfrm>
              <a:off x="8017423" y="1947443"/>
              <a:ext cx="157148" cy="10557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112BE07-3FCB-202B-81EA-2DCDDE167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95258" y="1273204"/>
              <a:ext cx="136100" cy="9124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D50A2C5-9A71-DF5A-C5DC-4DFD9ABFA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1" r="1497" b="-3"/>
            <a:stretch/>
          </p:blipFill>
          <p:spPr>
            <a:xfrm>
              <a:off x="6349532" y="1273203"/>
              <a:ext cx="135825" cy="9125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8BFCBB7-9BAF-901B-A7A9-5B32D961A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11707" y="1273203"/>
              <a:ext cx="140877" cy="9125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E780CBC-C657-4559-9945-AF57AB7B7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74700" y="1273203"/>
              <a:ext cx="137648" cy="9125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8268290-8645-CAE3-BE99-747ADEA82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t="3196"/>
            <a:stretch/>
          </p:blipFill>
          <p:spPr>
            <a:xfrm>
              <a:off x="6834464" y="1273204"/>
              <a:ext cx="139822" cy="9124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B0F65DA-3FE4-5CEF-6529-7C2EE6949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15996" y="2630702"/>
              <a:ext cx="157467" cy="10557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CB4AD1B-2170-6EEC-E399-FE2E69C78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721649" y="3040817"/>
              <a:ext cx="162992" cy="11171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FD36ED0-5854-A695-8557-145C1830C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236124" y="3040816"/>
              <a:ext cx="162992" cy="11171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7D1E44C-62AF-3CEB-52F1-A2FC28FA1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11707" y="4537041"/>
              <a:ext cx="162993" cy="10557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94F0EDE-A63F-49DA-AB2D-C93EA3954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21649" y="1542288"/>
              <a:ext cx="157466" cy="10557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9D13ED9-7225-9AC5-ADB7-39E7E49FC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250704" y="3727204"/>
              <a:ext cx="150080" cy="10005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F5B0AC-2505-584C-7495-5E1472C062FE}"/>
              </a:ext>
            </a:extLst>
          </p:cNvPr>
          <p:cNvGrpSpPr/>
          <p:nvPr/>
        </p:nvGrpSpPr>
        <p:grpSpPr>
          <a:xfrm>
            <a:off x="158499" y="1107105"/>
            <a:ext cx="8909191" cy="1759617"/>
            <a:chOff x="158499" y="1107105"/>
            <a:chExt cx="8909191" cy="1759617"/>
          </a:xfrm>
        </p:grpSpPr>
        <p:sp>
          <p:nvSpPr>
            <p:cNvPr id="44" name="Content Placeholder 28">
              <a:extLst>
                <a:ext uri="{FF2B5EF4-FFF2-40B4-BE49-F238E27FC236}">
                  <a16:creationId xmlns:a16="http://schemas.microsoft.com/office/drawing/2014/main" id="{082C103C-7D6F-6B3E-4725-AD8523E25D9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58499" y="1107105"/>
              <a:ext cx="2512733" cy="1759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Font typeface="Arial" panose="020B0604020202020204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8132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35777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93421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51066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GB" altLang="en-US" sz="180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335661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6pPr>
              <a:lvl7pPr marL="379763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7pPr>
              <a:lvl8pPr marL="423864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8pPr>
              <a:lvl9pPr marL="467966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altLang="en-US" sz="1400" b="0" i="0" u="sng" strike="noStrike" kern="1200" cap="none" spc="0" normalizeH="0" baseline="0" noProof="0">
                  <a:ln>
                    <a:noFill/>
                  </a:ln>
                  <a:solidFill>
                    <a:srgbClr val="8197A6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1. Extended AIT campaign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8197A6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CCN to ADHA system study contracts, under GSTP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altLang="en-US" sz="1400">
                  <a:latin typeface="NotesEsa" panose="02000506030000020004" pitchFamily="2" charset="0"/>
                </a:rPr>
                <a:t>Open to ADHA equipment suppliers</a:t>
              </a:r>
              <a:endPara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4A78D6B-1C15-EF24-FACA-2B308C23ACF1}"/>
                </a:ext>
              </a:extLst>
            </p:cNvPr>
            <p:cNvSpPr/>
            <p:nvPr/>
          </p:nvSpPr>
          <p:spPr>
            <a:xfrm>
              <a:off x="7662041" y="1363245"/>
              <a:ext cx="1405649" cy="2453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82349BA-D14E-7828-15C3-601EF1885755}"/>
                </a:ext>
              </a:extLst>
            </p:cNvPr>
            <p:cNvCxnSpPr>
              <a:cxnSpLocks/>
              <a:stCxn id="45" idx="1"/>
            </p:cNvCxnSpPr>
            <p:nvPr/>
          </p:nvCxnSpPr>
          <p:spPr>
            <a:xfrm flipH="1" flipV="1">
              <a:off x="2314322" y="1363245"/>
              <a:ext cx="5347719" cy="122658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E3F5B05-AFA9-2237-6712-FB501A15F29C}"/>
              </a:ext>
            </a:extLst>
          </p:cNvPr>
          <p:cNvGrpSpPr/>
          <p:nvPr/>
        </p:nvGrpSpPr>
        <p:grpSpPr>
          <a:xfrm>
            <a:off x="179455" y="4982915"/>
            <a:ext cx="9036946" cy="1428389"/>
            <a:chOff x="179455" y="4982915"/>
            <a:chExt cx="9036946" cy="1428389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AE08D80-4475-2E8E-55CC-3DDC28A6AE3E}"/>
                </a:ext>
              </a:extLst>
            </p:cNvPr>
            <p:cNvSpPr/>
            <p:nvPr/>
          </p:nvSpPr>
          <p:spPr>
            <a:xfrm>
              <a:off x="6687385" y="5010315"/>
              <a:ext cx="2529016" cy="133229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63D0740-E82C-5604-BBF8-0FBB1AB77408}"/>
                </a:ext>
              </a:extLst>
            </p:cNvPr>
            <p:cNvCxnSpPr>
              <a:cxnSpLocks/>
              <a:stCxn id="53" idx="1"/>
            </p:cNvCxnSpPr>
            <p:nvPr/>
          </p:nvCxnSpPr>
          <p:spPr>
            <a:xfrm flipH="1" flipV="1">
              <a:off x="2818086" y="5238093"/>
              <a:ext cx="3869299" cy="438371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5" name="Content Placeholder 28">
              <a:extLst>
                <a:ext uri="{FF2B5EF4-FFF2-40B4-BE49-F238E27FC236}">
                  <a16:creationId xmlns:a16="http://schemas.microsoft.com/office/drawing/2014/main" id="{02B4731D-DE57-C104-A7E1-FE4BEFAA098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79455" y="4982915"/>
              <a:ext cx="3410411" cy="1428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Font typeface="Arial" panose="020B0604020202020204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8132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35777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93421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51066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GB" altLang="en-US" sz="180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335661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6pPr>
              <a:lvl7pPr marL="379763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7pPr>
              <a:lvl8pPr marL="423864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8pPr>
              <a:lvl9pPr marL="467966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altLang="en-US" sz="1400" b="0" i="0" u="sng" strike="noStrike" kern="1200" cap="none" spc="0" normalizeH="0" baseline="0" noProof="0">
                  <a:ln>
                    <a:noFill/>
                  </a:ln>
                  <a:solidFill>
                    <a:srgbClr val="8197A6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3. </a:t>
              </a:r>
              <a:r>
                <a:rPr lang="en-GB" altLang="en-US" sz="1400" u="sng">
                  <a:latin typeface="NotesEsa" panose="02000506030000020004" pitchFamily="2" charset="0"/>
                </a:rPr>
                <a:t>F</a:t>
              </a:r>
              <a:r>
                <a:rPr kumimoji="0" lang="en-GB" altLang="en-US" sz="1400" b="0" i="0" u="sng" strike="noStrike" kern="1200" cap="none" spc="0" normalizeH="0" baseline="0" noProof="0" err="1">
                  <a:ln>
                    <a:noFill/>
                  </a:ln>
                  <a:solidFill>
                    <a:srgbClr val="8197A6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uture</a:t>
              </a:r>
              <a:r>
                <a:rPr kumimoji="0" lang="en-GB" altLang="en-US" sz="1400" b="0" i="0" u="sng" strike="noStrike" kern="1200" cap="none" spc="0" normalizeH="0" baseline="0" noProof="0">
                  <a:ln>
                    <a:noFill/>
                  </a:ln>
                  <a:solidFill>
                    <a:srgbClr val="8197A6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 TDE/GSTP activities (TBC) </a:t>
              </a:r>
            </a:p>
            <a:p>
              <a:pPr marL="285750" marR="0" lvl="0" indent="-285750" algn="l" defTabSz="914400" rtl="0" eaLnBrk="0" fontAlgn="base" latinLnBrk="0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8197A6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Proc. policy: ITTs</a:t>
              </a:r>
              <a:br>
                <a:rPr kumimoji="0" lang="en-GB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8197A6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kumimoji="0" lang="en-GB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8197A6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(open competition)</a:t>
              </a:r>
            </a:p>
            <a:p>
              <a:pPr marL="285750" marR="0" lvl="0" indent="-285750" algn="l" defTabSz="914400" rtl="0" eaLnBrk="0" fontAlgn="base" latinLnBrk="0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8197A6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Activities TBC (pending internal ESA evaluation)</a:t>
              </a:r>
              <a:endParaRPr kumimoji="0" lang="en-GB" altLang="en-US" sz="1400" b="0" i="0" u="none" strike="noStrike" kern="0" cap="none" spc="0" normalizeH="0" baseline="0" noProof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4418FE8-55ED-17FD-D1DB-C3F58CB5A46A}"/>
              </a:ext>
            </a:extLst>
          </p:cNvPr>
          <p:cNvGrpSpPr/>
          <p:nvPr/>
        </p:nvGrpSpPr>
        <p:grpSpPr>
          <a:xfrm>
            <a:off x="172990" y="1860304"/>
            <a:ext cx="9556798" cy="2802134"/>
            <a:chOff x="172990" y="1860304"/>
            <a:chExt cx="9556798" cy="280213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0414EF9-B7F0-F6DC-F5EE-ECCBFBA7E15E}"/>
                </a:ext>
              </a:extLst>
            </p:cNvPr>
            <p:cNvSpPr/>
            <p:nvPr/>
          </p:nvSpPr>
          <p:spPr>
            <a:xfrm>
              <a:off x="6281917" y="1860304"/>
              <a:ext cx="3447871" cy="280213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+mn-cs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7538FCB-9BB3-0257-BC77-AD4AD0BEB591}"/>
                </a:ext>
              </a:extLst>
            </p:cNvPr>
            <p:cNvCxnSpPr>
              <a:cxnSpLocks/>
              <a:stCxn id="57" idx="1"/>
            </p:cNvCxnSpPr>
            <p:nvPr/>
          </p:nvCxnSpPr>
          <p:spPr>
            <a:xfrm flipH="1">
              <a:off x="2166938" y="3261371"/>
              <a:ext cx="4114979" cy="0"/>
            </a:xfrm>
            <a:prstGeom prst="line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9" name="Content Placeholder 28">
              <a:extLst>
                <a:ext uri="{FF2B5EF4-FFF2-40B4-BE49-F238E27FC236}">
                  <a16:creationId xmlns:a16="http://schemas.microsoft.com/office/drawing/2014/main" id="{65E78BC8-25E4-5172-1BCD-BFCBCAC8F2A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72990" y="3050571"/>
              <a:ext cx="2248266" cy="1593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Font typeface="Arial" panose="020B0604020202020204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1pPr>
              <a:lvl2pPr marL="78132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2pPr>
              <a:lvl3pPr marL="135777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defRPr>
              </a:lvl3pPr>
              <a:lvl4pPr marL="1934216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US" altLang="en-US" sz="180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510661" indent="0" algn="l" rtl="0" eaLnBrk="0" fontAlgn="base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None/>
                <a:defRPr lang="en-GB" altLang="en-US" sz="1800">
                  <a:solidFill>
                    <a:srgbClr val="8197A6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335661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6pPr>
              <a:lvl7pPr marL="379763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7pPr>
              <a:lvl8pPr marL="4238645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8pPr>
              <a:lvl9pPr marL="4679660" indent="-404264" algn="l" rtl="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543">
                  <a:solidFill>
                    <a:schemeClr val="bg2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altLang="en-US" sz="1400" b="0" i="0" u="sng" strike="noStrike" kern="1200" cap="none" spc="0" normalizeH="0" baseline="0" noProof="0">
                  <a:ln>
                    <a:noFill/>
                  </a:ln>
                  <a:solidFill>
                    <a:srgbClr val="8197A6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2. EQM developments &amp; hardware qualification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8197A6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Proc. policy: DN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altLang="en-US" sz="1400">
                  <a:latin typeface="NotesEsa" panose="02000506030000020004" pitchFamily="2" charset="0"/>
                </a:rPr>
                <a:t>Same suppliers as EMs</a:t>
              </a:r>
            </a:p>
            <a:p>
              <a:pPr marL="342900" marR="0" lvl="0" indent="-342900" algn="l" defTabSz="914400" rtl="0" eaLnBrk="0" fontAlgn="base" latinLnBrk="0" hangingPunct="0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197A6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8197A6"/>
                  </a:solidFill>
                  <a:effectLst/>
                  <a:uLnTx/>
                  <a:uFillTx/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Estimated total budget 15-20MEUR 2025-2027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926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9FD12-C2EB-6A87-8C05-2F72960BE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NotesEsa" panose="02000506030000020004" pitchFamily="2" charset="0"/>
              </a:rPr>
              <a:t>ADHA Future Activities – GSTP Element 1 Compendium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325B8-DC1E-BAAA-397E-2D2A489CC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6279876" cy="5328000"/>
          </a:xfrm>
        </p:spPr>
        <p:txBody>
          <a:bodyPr/>
          <a:lstStyle/>
          <a:p>
            <a:r>
              <a:rPr lang="en-GB" u="sng" kern="120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Dual-source and additional EM activities: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accent5">
                    <a:lumMod val="20000"/>
                    <a:lumOff val="80000"/>
                  </a:schemeClr>
                </a:solidFill>
                <a:latin typeface="NotesEsa" panose="02000506030000020004" pitchFamily="2" charset="0"/>
              </a:rPr>
              <a:t>Either: open ITTs through GSTPe1 (compendium)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accent5">
                    <a:lumMod val="20000"/>
                    <a:lumOff val="80000"/>
                  </a:schemeClr>
                </a:solidFill>
                <a:latin typeface="NotesEsa" panose="02000506030000020004" pitchFamily="2" charset="0"/>
              </a:rPr>
              <a:t>…or industry-initiated through optional programme(s)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accent5">
                    <a:lumMod val="20000"/>
                    <a:lumOff val="80000"/>
                  </a:schemeClr>
                </a:solidFill>
                <a:latin typeface="NotesEsa" panose="02000506030000020004" pitchFamily="2" charset="0"/>
              </a:rPr>
              <a:t>Estimated required budget (2026-2027): </a:t>
            </a:r>
            <a:r>
              <a:rPr lang="en-GB" kern="120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ca 8.3 MEUR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kern="120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Parallel activities are desirable for dual sourcing of functions</a:t>
            </a:r>
          </a:p>
          <a:p>
            <a:endParaRPr lang="en-GB" kern="1200">
              <a:solidFill>
                <a:srgbClr val="FFC000"/>
              </a:solidFill>
              <a:latin typeface="NotesEsa" panose="02000506030000020004" pitchFamily="2" charset="0"/>
              <a:cs typeface="Calibri"/>
            </a:endParaRPr>
          </a:p>
          <a:p>
            <a:r>
              <a:rPr lang="en-GB">
                <a:solidFill>
                  <a:schemeClr val="accent5">
                    <a:lumMod val="20000"/>
                    <a:lumOff val="80000"/>
                  </a:schemeClr>
                </a:solidFill>
                <a:latin typeface="NotesEsa" panose="02000506030000020004" pitchFamily="2" charset="0"/>
              </a:rPr>
              <a:t>GSTP Element 1 Compendium includes both: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120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2</a:t>
            </a:r>
            <a:r>
              <a:rPr lang="en-GB" kern="1200" baseline="3000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nd</a:t>
            </a:r>
            <a:r>
              <a:rPr lang="en-GB" kern="120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 source activities (OBC, Mass-Memory, Instrument Controller)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120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…and new functions under standardisation (e.g. TTC module and payload transmitter module) </a:t>
            </a:r>
          </a:p>
          <a:p>
            <a:endParaRPr lang="en-GB" kern="1200">
              <a:solidFill>
                <a:srgbClr val="FFC000"/>
              </a:solidFill>
              <a:latin typeface="NotesEsa" panose="02000506030000020004" pitchFamily="2" charset="0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9627F-F664-E257-3F9D-C2237F43DD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6" r="905"/>
          <a:stretch>
            <a:fillRect/>
          </a:stretch>
        </p:blipFill>
        <p:spPr>
          <a:xfrm>
            <a:off x="6771022" y="1163781"/>
            <a:ext cx="5026657" cy="380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49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32"/>
          <p:cNvSpPr txBox="1">
            <a:spLocks noGrp="1"/>
          </p:cNvSpPr>
          <p:nvPr>
            <p:ph type="title"/>
          </p:nvPr>
        </p:nvSpPr>
        <p:spPr>
          <a:xfrm>
            <a:off x="250947" y="166248"/>
            <a:ext cx="10579970" cy="5525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575" rIns="0" bIns="45575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2800">
                <a:latin typeface="NotesEsa" panose="02000506030000020004" pitchFamily="2" charset="0"/>
              </a:rPr>
              <a:t>ADHA Status &amp; Roadmap Summary</a:t>
            </a:r>
            <a:endParaRPr lang="en-GB" sz="2800">
              <a:latin typeface="NotesEsa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73B505-27FE-40A6-B243-15835507D0A7}"/>
              </a:ext>
            </a:extLst>
          </p:cNvPr>
          <p:cNvSpPr/>
          <p:nvPr/>
        </p:nvSpPr>
        <p:spPr>
          <a:xfrm>
            <a:off x="250948" y="1028868"/>
            <a:ext cx="9223792" cy="4770284"/>
          </a:xfrm>
          <a:prstGeom prst="rect">
            <a:avLst/>
          </a:prstGeom>
        </p:spPr>
        <p:txBody>
          <a:bodyPr wrap="square" lIns="91191" tIns="45595" rIns="91191" bIns="45595" anchor="t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8096A6">
                    <a:lumMod val="20000"/>
                    <a:lumOff val="80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8096A6">
                    <a:lumMod val="60000"/>
                    <a:lumOff val="40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Calibri"/>
              </a:rPr>
              <a:t> 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003249">
                    <a:lumMod val="25000"/>
                    <a:lumOff val="7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 panose="020B0604020202020204" pitchFamily="34" charset="0"/>
              </a:rPr>
              <a:t>growing 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Calibri"/>
              </a:rPr>
              <a:t>ADHA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003249">
                    <a:lumMod val="25000"/>
                    <a:lumOff val="7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 panose="020B0604020202020204" pitchFamily="34" charset="0"/>
              </a:rPr>
              <a:t> ecosystem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8096A6">
                    <a:lumMod val="60000"/>
                    <a:lumOff val="40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Calibri"/>
              </a:rPr>
              <a:t>, 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8096A6">
                    <a:lumMod val="20000"/>
                    <a:lumOff val="80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 panose="020B0604020202020204" pitchFamily="34" charset="0"/>
              </a:rPr>
              <a:t>and increasing number of 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003249">
                    <a:lumMod val="25000"/>
                    <a:lumOff val="7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 panose="020B0604020202020204" pitchFamily="34" charset="0"/>
              </a:rPr>
              <a:t>industrial partners 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8096A6">
                    <a:lumMod val="20000"/>
                    <a:lumOff val="80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 panose="020B0604020202020204" pitchFamily="34" charset="0"/>
              </a:rPr>
              <a:t>interested in developing 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Calibri"/>
              </a:rPr>
              <a:t>ADHA 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8096A6">
                    <a:lumMod val="20000"/>
                    <a:lumOff val="80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 panose="020B0604020202020204" pitchFamily="34" charset="0"/>
              </a:rPr>
              <a:t>-compliant equipment creates 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003249">
                    <a:lumMod val="25000"/>
                    <a:lumOff val="7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 panose="020B0604020202020204" pitchFamily="34" charset="0"/>
              </a:rPr>
              <a:t>new opportunities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8096A6">
                    <a:lumMod val="60000"/>
                    <a:lumOff val="40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Calibri"/>
              </a:rPr>
            </a:b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srgbClr val="8096A6">
                  <a:lumMod val="60000"/>
                  <a:lumOff val="40000"/>
                </a:srgbClr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Calibri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8096A6">
                    <a:lumMod val="20000"/>
                    <a:lumOff val="80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 panose="020B0604020202020204" pitchFamily="34" charset="0"/>
              </a:rPr>
              <a:t>Requirements of different 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003249">
                    <a:lumMod val="25000"/>
                    <a:lumOff val="7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 panose="020B0604020202020204" pitchFamily="34" charset="0"/>
              </a:rPr>
              <a:t>mission criticality classes 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8096A6">
                    <a:lumMod val="20000"/>
                    <a:lumOff val="80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 panose="020B0604020202020204" pitchFamily="34" charset="0"/>
              </a:rPr>
              <a:t>can be addressed via different ADHA unit formats and configurations (6U/3U, etc).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8096A6">
                    <a:lumMod val="60000"/>
                    <a:lumOff val="40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Calibri"/>
              </a:rPr>
            </a:b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srgbClr val="8096A6">
                  <a:lumMod val="60000"/>
                  <a:lumOff val="40000"/>
                </a:srgbClr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Calibri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8096A6">
                    <a:lumMod val="20000"/>
                    <a:lumOff val="80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 panose="020B0604020202020204" pitchFamily="34" charset="0"/>
              </a:rPr>
              <a:t>Expanding the 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003249">
                    <a:lumMod val="25000"/>
                    <a:lumOff val="7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 panose="020B0604020202020204" pitchFamily="34" charset="0"/>
              </a:rPr>
              <a:t>target applications 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8096A6">
                    <a:lumMod val="20000"/>
                    <a:lumOff val="80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 panose="020B0604020202020204" pitchFamily="34" charset="0"/>
              </a:rPr>
              <a:t>beyond EO will further enhance the business opportunities</a:t>
            </a:r>
            <a:r>
              <a:rPr lang="en-GB">
                <a:solidFill>
                  <a:srgbClr val="8096A6">
                    <a:lumMod val="60000"/>
                    <a:lumOff val="40000"/>
                  </a:srgbClr>
                </a:solidFill>
                <a:latin typeface="NotesEsa" panose="02000506030000020004" pitchFamily="2" charset="0"/>
                <a:cs typeface="Calibri"/>
              </a:rPr>
              <a:t>: Science, Exploration, Navigation, etc. 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8096A6">
                    <a:lumMod val="60000"/>
                    <a:lumOff val="40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Calibri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8096A6">
                    <a:lumMod val="60000"/>
                    <a:lumOff val="40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Calibri"/>
              </a:rPr>
            </a:b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srgbClr val="8096A6">
                  <a:lumMod val="60000"/>
                  <a:lumOff val="40000"/>
                </a:srgbClr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Calibri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Calibri"/>
              </a:rPr>
              <a:t>ESA has clearly and actively demonstrated the support in the ADHA program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8096A6">
                    <a:lumMod val="60000"/>
                    <a:lumOff val="40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Calibri"/>
              </a:rPr>
              <a:t> </a:t>
            </a:r>
          </a:p>
          <a:p>
            <a:pPr marL="896386" lvl="1" indent="-285750">
              <a:buFont typeface="Arial" panose="020B0604020202020204" pitchFamily="34" charset="0"/>
              <a:buChar char="•"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8096A6">
                    <a:lumMod val="20000"/>
                    <a:lumOff val="80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 panose="020B0604020202020204" pitchFamily="34" charset="0"/>
              </a:rPr>
              <a:t>Significant and continuing investments in 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Calibri"/>
              </a:rPr>
              <a:t>ADHA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8096A6">
                    <a:lumMod val="20000"/>
                    <a:lumOff val="80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 panose="020B0604020202020204" pitchFamily="34" charset="0"/>
              </a:rPr>
              <a:t> program by ESA programs </a:t>
            </a:r>
          </a:p>
          <a:p>
            <a:pPr marL="1507023" marR="0" lvl="2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003249">
                    <a:lumMod val="25000"/>
                    <a:lumOff val="7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 panose="020B0604020202020204" pitchFamily="34" charset="0"/>
              </a:rPr>
              <a:t>Future EO, Discovery/Preparation, TDE, GSTP, </a:t>
            </a:r>
            <a:r>
              <a:rPr kumimoji="0" lang="en-GB" b="0" i="0" u="none" strike="noStrike" kern="1200" cap="none" spc="0" normalizeH="0" baseline="0" noProof="0" err="1">
                <a:ln>
                  <a:noFill/>
                </a:ln>
                <a:solidFill>
                  <a:srgbClr val="003249">
                    <a:lumMod val="25000"/>
                    <a:lumOff val="7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 panose="020B0604020202020204" pitchFamily="34" charset="0"/>
              </a:rPr>
              <a:t>InCubed</a:t>
            </a: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srgbClr val="003249">
                  <a:lumMod val="25000"/>
                  <a:lumOff val="75000"/>
                </a:srgbClr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Arial" panose="020B0604020202020204" pitchFamily="34" charset="0"/>
            </a:endParaRPr>
          </a:p>
          <a:p>
            <a:pPr marL="1507023" marR="0" lvl="2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003249">
                    <a:lumMod val="25000"/>
                    <a:lumOff val="7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 panose="020B0604020202020204" pitchFamily="34" charset="0"/>
              </a:rPr>
              <a:t>22 </a:t>
            </a:r>
            <a:r>
              <a:rPr kumimoji="0" lang="en-GB" b="0" i="0" u="none" strike="noStrike" kern="1200" cap="none" spc="0" normalizeH="0" baseline="0" noProof="0" err="1">
                <a:ln>
                  <a:noFill/>
                </a:ln>
                <a:solidFill>
                  <a:srgbClr val="003249">
                    <a:lumMod val="25000"/>
                    <a:lumOff val="7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 panose="020B0604020202020204" pitchFamily="34" charset="0"/>
              </a:rPr>
              <a:t>MEuros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003249">
                    <a:lumMod val="25000"/>
                    <a:lumOff val="75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rgbClr val="8096A6">
                    <a:lumMod val="20000"/>
                    <a:lumOff val="80000"/>
                  </a:srgbClr>
                </a:solidFill>
                <a:effectLst/>
                <a:uLnTx/>
                <a:uFillTx/>
                <a:latin typeface="NotesEsa" panose="02000506030000020004" pitchFamily="2" charset="0"/>
                <a:ea typeface="+mn-ea"/>
                <a:cs typeface="Arial" panose="020B0604020202020204" pitchFamily="34" charset="0"/>
              </a:rPr>
              <a:t>in total, as per Q3 2025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8096A6">
                  <a:lumMod val="60000"/>
                  <a:lumOff val="40000"/>
                </a:srgbClr>
              </a:solidFill>
              <a:effectLst/>
              <a:uLnTx/>
              <a:uFillTx/>
              <a:latin typeface="NotesEsa" panose="02000506030000020004" pitchFamily="2" charset="0"/>
              <a:ea typeface="+mn-ea"/>
              <a:cs typeface="Calibri"/>
            </a:endParaRPr>
          </a:p>
        </p:txBody>
      </p:sp>
      <p:pic>
        <p:nvPicPr>
          <p:cNvPr id="3" name="Graphic 2" descr="Handshake with solid fill">
            <a:extLst>
              <a:ext uri="{FF2B5EF4-FFF2-40B4-BE49-F238E27FC236}">
                <a16:creationId xmlns:a16="http://schemas.microsoft.com/office/drawing/2014/main" id="{9FEB9C72-AC7B-DC64-9B74-21C2960EE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41696" y="1161449"/>
            <a:ext cx="914400" cy="914400"/>
          </a:xfrm>
          <a:prstGeom prst="rect">
            <a:avLst/>
          </a:prstGeom>
        </p:spPr>
      </p:pic>
      <p:pic>
        <p:nvPicPr>
          <p:cNvPr id="8" name="Graphic 7" descr="Coins outline">
            <a:extLst>
              <a:ext uri="{FF2B5EF4-FFF2-40B4-BE49-F238E27FC236}">
                <a16:creationId xmlns:a16="http://schemas.microsoft.com/office/drawing/2014/main" id="{F2F97D9A-C111-7DCD-7443-27EC7F0E9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73717" y="3611906"/>
            <a:ext cx="914400" cy="914400"/>
          </a:xfrm>
          <a:prstGeom prst="rect">
            <a:avLst/>
          </a:prstGeom>
        </p:spPr>
      </p:pic>
      <p:pic>
        <p:nvPicPr>
          <p:cNvPr id="10" name="Graphic 9" descr="Rocket with solid fill">
            <a:extLst>
              <a:ext uri="{FF2B5EF4-FFF2-40B4-BE49-F238E27FC236}">
                <a16:creationId xmlns:a16="http://schemas.microsoft.com/office/drawing/2014/main" id="{349E31C1-03AC-C026-81B7-266614BAAD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30917" y="2418749"/>
            <a:ext cx="914400" cy="914400"/>
          </a:xfrm>
          <a:prstGeom prst="rect">
            <a:avLst/>
          </a:prstGeom>
        </p:spPr>
      </p:pic>
      <p:pic>
        <p:nvPicPr>
          <p:cNvPr id="12" name="Graphic 11" descr="Satellite with solid fill">
            <a:extLst>
              <a:ext uri="{FF2B5EF4-FFF2-40B4-BE49-F238E27FC236}">
                <a16:creationId xmlns:a16="http://schemas.microsoft.com/office/drawing/2014/main" id="{7DDC94D8-B93A-548E-475D-DCAA372CE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41696" y="2395237"/>
            <a:ext cx="914400" cy="914400"/>
          </a:xfrm>
          <a:prstGeom prst="rect">
            <a:avLst/>
          </a:prstGeom>
        </p:spPr>
      </p:pic>
      <p:pic>
        <p:nvPicPr>
          <p:cNvPr id="14" name="Graphic 13" descr="Diploma roll with solid fill">
            <a:extLst>
              <a:ext uri="{FF2B5EF4-FFF2-40B4-BE49-F238E27FC236}">
                <a16:creationId xmlns:a16="http://schemas.microsoft.com/office/drawing/2014/main" id="{5C5A337C-B9A0-3B00-AD34-D344A4EB5C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73717" y="4805063"/>
            <a:ext cx="914400" cy="914400"/>
          </a:xfrm>
          <a:prstGeom prst="rect">
            <a:avLst/>
          </a:prstGeom>
        </p:spPr>
      </p:pic>
      <p:pic>
        <p:nvPicPr>
          <p:cNvPr id="16" name="Graphic 15" descr="Dance with solid fill">
            <a:extLst>
              <a:ext uri="{FF2B5EF4-FFF2-40B4-BE49-F238E27FC236}">
                <a16:creationId xmlns:a16="http://schemas.microsoft.com/office/drawing/2014/main" id="{6AF0476D-0BF3-0F99-0DD5-015F75AF34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830917" y="116814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0D00D-D5AD-2BA0-FB9E-DDCA664D5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A33E03-DD8D-067D-A75E-C09392447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NotesEsa" panose="02000506030000020004" pitchFamily="2" charset="0"/>
              </a:rPr>
              <a:t>ADHA R&amp;D Programme Organisation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525FB0-98CF-7241-3782-BD2758509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24" y="970807"/>
            <a:ext cx="7773332" cy="3902349"/>
          </a:xfrm>
        </p:spPr>
        <p:txBody>
          <a:bodyPr/>
          <a:lstStyle/>
          <a:p>
            <a:r>
              <a:rPr lang="en-GB" sz="1400" dirty="0">
                <a:solidFill>
                  <a:schemeClr val="bg1"/>
                </a:solidFill>
                <a:latin typeface="NotesEsa" panose="02000506030000020004" pitchFamily="2" charset="0"/>
              </a:rPr>
              <a:t>The </a:t>
            </a:r>
            <a:r>
              <a:rPr lang="en-GB" sz="1400" dirty="0">
                <a:solidFill>
                  <a:srgbClr val="6DCFF6"/>
                </a:solidFill>
                <a:latin typeface="NotesEsa" panose="02000506030000020004" pitchFamily="2" charset="0"/>
              </a:rPr>
              <a:t>ADHA Programme</a:t>
            </a:r>
            <a:r>
              <a:rPr lang="en-GB" sz="1400" dirty="0">
                <a:solidFill>
                  <a:schemeClr val="bg1"/>
                </a:solidFill>
                <a:latin typeface="NotesEsa" panose="02000506030000020004" pitchFamily="2" charset="0"/>
              </a:rPr>
              <a:t> is divided into three types of activities: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kern="1200" dirty="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System-level studies (ADHA-1, -2, and -3)</a:t>
            </a:r>
          </a:p>
          <a:p>
            <a:pPr marL="1124226" lvl="1" indent="-3429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NotesEsa" panose="02000506030000020004" pitchFamily="2" charset="0"/>
              </a:rPr>
              <a:t>Define the </a:t>
            </a:r>
            <a:r>
              <a:rPr lang="en-GB" sz="1400" kern="1200" dirty="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requirements specification </a:t>
            </a:r>
            <a:r>
              <a:rPr lang="en-GB" sz="1400" dirty="0">
                <a:solidFill>
                  <a:schemeClr val="bg1"/>
                </a:solidFill>
                <a:latin typeface="NotesEsa" panose="02000506030000020004" pitchFamily="2" charset="0"/>
              </a:rPr>
              <a:t>for ADHA elements </a:t>
            </a:r>
          </a:p>
          <a:p>
            <a:pPr marL="1124226" lvl="1" indent="-3429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NotesEsa" panose="02000506030000020004" pitchFamily="2" charset="0"/>
              </a:rPr>
              <a:t>Perform </a:t>
            </a:r>
            <a:r>
              <a:rPr lang="en-GB" sz="1400" kern="1200" dirty="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1st ADHA unit-level AIT campaigns </a:t>
            </a:r>
          </a:p>
          <a:p>
            <a:pPr marL="1124226" lvl="1" indent="-3429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NotesEsa" panose="02000506030000020004" pitchFamily="2" charset="0"/>
              </a:rPr>
              <a:t>Parallel contracts, led by: ADS (DE) and TAS (IT) as primes</a:t>
            </a:r>
            <a:br>
              <a:rPr lang="en-GB" sz="1400" dirty="0">
                <a:solidFill>
                  <a:schemeClr val="bg1"/>
                </a:solidFill>
                <a:latin typeface="NotesEsa" panose="02000506030000020004" pitchFamily="2" charset="0"/>
              </a:rPr>
            </a:br>
            <a:endParaRPr lang="en-GB" sz="1400" dirty="0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 kern="1200" dirty="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ADHA Unit and Module hardware development contracts</a:t>
            </a:r>
          </a:p>
          <a:p>
            <a:pPr marL="1124226" lvl="1" indent="-3429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NotesEsa" panose="02000506030000020004" pitchFamily="2" charset="0"/>
              </a:rPr>
              <a:t>Funded through ESA TDE, Preparation, GSTP, </a:t>
            </a:r>
            <a:r>
              <a:rPr lang="en-GB" sz="1400" dirty="0" err="1">
                <a:solidFill>
                  <a:schemeClr val="bg1"/>
                </a:solidFill>
                <a:latin typeface="NotesEsa" panose="02000506030000020004" pitchFamily="2" charset="0"/>
              </a:rPr>
              <a:t>InCubed</a:t>
            </a:r>
            <a:r>
              <a:rPr lang="en-GB" sz="1400" dirty="0">
                <a:solidFill>
                  <a:schemeClr val="bg1"/>
                </a:solidFill>
                <a:latin typeface="NotesEsa" panose="02000506030000020004" pitchFamily="2" charset="0"/>
              </a:rPr>
              <a:t> programs</a:t>
            </a:r>
          </a:p>
          <a:p>
            <a:pPr marL="1700671" lvl="2" indent="-342900">
              <a:buFont typeface="Arial" panose="020B0604020202020204" pitchFamily="34" charset="0"/>
              <a:buChar char="•"/>
            </a:pPr>
            <a:r>
              <a:rPr lang="en-GB" sz="1400" kern="1200" dirty="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many initiated by industry! </a:t>
            </a:r>
          </a:p>
          <a:p>
            <a:pPr marL="1124226" lvl="1" indent="-3429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NotesEsa" panose="02000506030000020004" pitchFamily="2" charset="0"/>
              </a:rPr>
              <a:t>In total, </a:t>
            </a:r>
            <a:r>
              <a:rPr lang="en-GB" sz="1400" kern="1200" dirty="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20+ development activities on-going</a:t>
            </a:r>
          </a:p>
          <a:p>
            <a:pPr marL="1124226" lvl="1" indent="-34290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 kern="1200" dirty="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ADHA Building Block activities </a:t>
            </a:r>
          </a:p>
          <a:p>
            <a:pPr marL="1124226" lvl="1" indent="-3429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NotesEsa" panose="02000506030000020004" pitchFamily="2" charset="0"/>
              </a:rPr>
              <a:t>(e.g. </a:t>
            </a:r>
            <a:r>
              <a:rPr lang="en-GB" sz="1400" kern="1200" dirty="0">
                <a:solidFill>
                  <a:srgbClr val="FFC000"/>
                </a:solidFill>
                <a:latin typeface="NotesEsa" panose="02000506030000020004" pitchFamily="2" charset="0"/>
                <a:cs typeface="Calibri"/>
              </a:rPr>
              <a:t>backplane connector </a:t>
            </a:r>
            <a:r>
              <a:rPr lang="en-GB" sz="1400" dirty="0">
                <a:solidFill>
                  <a:schemeClr val="bg1"/>
                </a:solidFill>
                <a:latin typeface="NotesEsa" panose="02000506030000020004" pitchFamily="2" charset="0"/>
              </a:rPr>
              <a:t>development and qualification)</a:t>
            </a:r>
          </a:p>
          <a:p>
            <a:endParaRPr lang="en-GB" sz="1400" dirty="0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endParaRPr lang="en-GB" sz="1400" dirty="0">
              <a:solidFill>
                <a:schemeClr val="bg1"/>
              </a:solidFill>
              <a:latin typeface="NotesEsa" panose="02000506030000020004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B0D1DC-89EE-6042-4A91-6C3D2A250835}"/>
              </a:ext>
            </a:extLst>
          </p:cNvPr>
          <p:cNvGrpSpPr/>
          <p:nvPr/>
        </p:nvGrpSpPr>
        <p:grpSpPr>
          <a:xfrm>
            <a:off x="8748193" y="1104133"/>
            <a:ext cx="2826984" cy="3095173"/>
            <a:chOff x="7992932" y="1000125"/>
            <a:chExt cx="3894268" cy="400964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19E2AD9-A141-B4A0-3EDD-FE9689115127}"/>
                </a:ext>
              </a:extLst>
            </p:cNvPr>
            <p:cNvGrpSpPr/>
            <p:nvPr/>
          </p:nvGrpSpPr>
          <p:grpSpPr>
            <a:xfrm>
              <a:off x="10155219" y="3451461"/>
              <a:ext cx="1731981" cy="1558311"/>
              <a:chOff x="10155219" y="3165057"/>
              <a:chExt cx="1731981" cy="1558311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65D6AD9-B118-0F73-190A-BB0FCD53AA07}"/>
                  </a:ext>
                </a:extLst>
              </p:cNvPr>
              <p:cNvSpPr/>
              <p:nvPr/>
            </p:nvSpPr>
            <p:spPr>
              <a:xfrm>
                <a:off x="10155219" y="3550784"/>
                <a:ext cx="1731981" cy="1172584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latin typeface="NotesEsa" panose="02000506030000020004" pitchFamily="2" charset="0"/>
                  </a:rPr>
                  <a:t>ADHA Modules &amp; Units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D1D7B605-8F1E-F519-BC34-30370ED88693}"/>
                  </a:ext>
                </a:extLst>
              </p:cNvPr>
              <p:cNvCxnSpPr>
                <a:cxnSpLocks/>
                <a:endCxn id="9" idx="0"/>
              </p:cNvCxnSpPr>
              <p:nvPr/>
            </p:nvCxnSpPr>
            <p:spPr>
              <a:xfrm>
                <a:off x="11021209" y="3165057"/>
                <a:ext cx="1" cy="38572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2E1F1AF-7C20-29A8-93F8-B3C55F22396F}"/>
                </a:ext>
              </a:extLst>
            </p:cNvPr>
            <p:cNvGrpSpPr/>
            <p:nvPr/>
          </p:nvGrpSpPr>
          <p:grpSpPr>
            <a:xfrm>
              <a:off x="7992932" y="3438394"/>
              <a:ext cx="2162287" cy="1571378"/>
              <a:chOff x="7992932" y="3151990"/>
              <a:chExt cx="2162287" cy="1571378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923A810C-3D90-A78C-63EF-BD00B602B3D1}"/>
                  </a:ext>
                </a:extLst>
              </p:cNvPr>
              <p:cNvSpPr/>
              <p:nvPr/>
            </p:nvSpPr>
            <p:spPr>
              <a:xfrm>
                <a:off x="7992932" y="3550784"/>
                <a:ext cx="1731981" cy="1172584"/>
              </a:xfrm>
              <a:prstGeom prst="round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latin typeface="NotesEsa" panose="02000506030000020004" pitchFamily="2" charset="0"/>
                  </a:rPr>
                  <a:t>ADHA Building Blocks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D8CD9BB1-F522-5BD1-38F5-9C71300B01C8}"/>
                  </a:ext>
                </a:extLst>
              </p:cNvPr>
              <p:cNvCxnSpPr>
                <a:endCxn id="8" idx="0"/>
              </p:cNvCxnSpPr>
              <p:nvPr/>
            </p:nvCxnSpPr>
            <p:spPr>
              <a:xfrm flipH="1">
                <a:off x="8858923" y="3151990"/>
                <a:ext cx="5378" cy="3987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A1358E0-3DDF-6F54-64AD-3E24E4A6AB96}"/>
                  </a:ext>
                </a:extLst>
              </p:cNvPr>
              <p:cNvCxnSpPr>
                <a:cxnSpLocks/>
                <a:stCxn id="8" idx="3"/>
                <a:endCxn id="9" idx="1"/>
              </p:cNvCxnSpPr>
              <p:nvPr/>
            </p:nvCxnSpPr>
            <p:spPr>
              <a:xfrm>
                <a:off x="9724913" y="4137076"/>
                <a:ext cx="43030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DA1D67F-4C87-F300-92C3-37FDC297CB70}"/>
                </a:ext>
              </a:extLst>
            </p:cNvPr>
            <p:cNvGrpSpPr/>
            <p:nvPr/>
          </p:nvGrpSpPr>
          <p:grpSpPr>
            <a:xfrm>
              <a:off x="7992932" y="1000125"/>
              <a:ext cx="3894268" cy="2406413"/>
              <a:chOff x="7992932" y="1000125"/>
              <a:chExt cx="3894268" cy="2406413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2FD951E-0C7D-020C-3B59-D96D1B448A95}"/>
                  </a:ext>
                </a:extLst>
              </p:cNvPr>
              <p:cNvSpPr/>
              <p:nvPr/>
            </p:nvSpPr>
            <p:spPr>
              <a:xfrm>
                <a:off x="7992932" y="1000125"/>
                <a:ext cx="3894268" cy="2406413"/>
              </a:xfrm>
              <a:prstGeom prst="round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1400" dirty="0">
                    <a:latin typeface="NotesEsa" panose="02000506030000020004" pitchFamily="2" charset="0"/>
                  </a:rPr>
                  <a:t>ADHA System Studies</a:t>
                </a:r>
                <a:br>
                  <a:rPr lang="en-GB" sz="1400" dirty="0">
                    <a:latin typeface="NotesEsa" panose="02000506030000020004" pitchFamily="2" charset="0"/>
                  </a:rPr>
                </a:br>
                <a:r>
                  <a:rPr lang="en-GB" sz="1400" dirty="0">
                    <a:latin typeface="NotesEsa" panose="02000506030000020004" pitchFamily="2" charset="0"/>
                  </a:rPr>
                  <a:t>(ADHA-1, -2, -3)</a:t>
                </a:r>
              </a:p>
            </p:txBody>
          </p:sp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9494EE9C-1818-380C-91A4-109BFFBF5B2A}"/>
                  </a:ext>
                </a:extLst>
              </p:cNvPr>
              <p:cNvSpPr/>
              <p:nvPr/>
            </p:nvSpPr>
            <p:spPr>
              <a:xfrm>
                <a:off x="8213495" y="1839371"/>
                <a:ext cx="1603394" cy="129913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D592D340-9327-168B-B7B5-9A8461722699}"/>
                  </a:ext>
                </a:extLst>
              </p:cNvPr>
              <p:cNvSpPr/>
              <p:nvPr/>
            </p:nvSpPr>
            <p:spPr>
              <a:xfrm>
                <a:off x="10110539" y="1839371"/>
                <a:ext cx="1603394" cy="129913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3" name="Image 10">
                <a:extLst>
                  <a:ext uri="{FF2B5EF4-FFF2-40B4-BE49-F238E27FC236}">
                    <a16:creationId xmlns:a16="http://schemas.microsoft.com/office/drawing/2014/main" id="{1F6B0ECF-9F14-1C5C-4CAD-86E6F3DDF172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18" t="11018" r="5455"/>
              <a:stretch>
                <a:fillRect/>
              </a:stretch>
            </p:blipFill>
            <p:spPr bwMode="auto">
              <a:xfrm>
                <a:off x="10375667" y="1926486"/>
                <a:ext cx="1120431" cy="56190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E3A1D43-F170-DDA1-1574-ACB361919B55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85" t="27523" r="14207" b="26147"/>
              <a:stretch>
                <a:fillRect/>
              </a:stretch>
            </p:blipFill>
            <p:spPr bwMode="auto">
              <a:xfrm>
                <a:off x="8395972" y="1926486"/>
                <a:ext cx="1121449" cy="29144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B19443F-A429-AFDA-1577-B460A97057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4957" y="2106597"/>
                <a:ext cx="1603394" cy="466415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FC60AB6-C2B7-69D1-85C4-18E0322F3D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135"/>
              <a:stretch>
                <a:fillRect/>
              </a:stretch>
            </p:blipFill>
            <p:spPr bwMode="auto">
              <a:xfrm>
                <a:off x="10308682" y="2583344"/>
                <a:ext cx="1230691" cy="349602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8" name="Picture 17" descr="A blue and black logo&#10;&#10;Description automatically generated">
                <a:extLst>
                  <a:ext uri="{FF2B5EF4-FFF2-40B4-BE49-F238E27FC236}">
                    <a16:creationId xmlns:a16="http://schemas.microsoft.com/office/drawing/2014/main" id="{1B675CA6-D257-1503-F41D-BE1C4094F3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25427" y="2539201"/>
                <a:ext cx="1462540" cy="537258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8E81AF54-18F4-B6BA-C85B-D788BD67F45D}"/>
              </a:ext>
            </a:extLst>
          </p:cNvPr>
          <p:cNvSpPr txBox="1">
            <a:spLocks/>
          </p:cNvSpPr>
          <p:nvPr/>
        </p:nvSpPr>
        <p:spPr bwMode="auto">
          <a:xfrm>
            <a:off x="579303" y="5002959"/>
            <a:ext cx="10711960" cy="73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1400" kern="0" dirty="0">
                <a:solidFill>
                  <a:schemeClr val="bg1"/>
                </a:solidFill>
                <a:latin typeface="NotesEsa" panose="02000506030000020004" pitchFamily="2" charset="0"/>
              </a:rPr>
              <a:t>In ESA, </a:t>
            </a:r>
            <a:r>
              <a:rPr lang="en-GB" sz="1400" kern="0" dirty="0">
                <a:solidFill>
                  <a:srgbClr val="6DCFF6"/>
                </a:solidFill>
                <a:latin typeface="NotesEsa" panose="02000506030000020004" pitchFamily="2" charset="0"/>
              </a:rPr>
              <a:t>ADHA</a:t>
            </a:r>
            <a:r>
              <a:rPr lang="en-GB" sz="1400" kern="0" dirty="0">
                <a:solidFill>
                  <a:schemeClr val="bg1"/>
                </a:solidFill>
                <a:latin typeface="NotesEsa" panose="02000506030000020004" pitchFamily="2" charset="0"/>
              </a:rPr>
              <a:t> is led by </a:t>
            </a:r>
            <a:r>
              <a:rPr lang="en-GB" sz="1400" kern="0" dirty="0">
                <a:solidFill>
                  <a:srgbClr val="FFC000"/>
                </a:solidFill>
                <a:latin typeface="NotesEsa" panose="02000506030000020004" pitchFamily="2" charset="0"/>
              </a:rPr>
              <a:t>the Data Handling section </a:t>
            </a:r>
            <a:r>
              <a:rPr lang="en-GB" sz="1400" kern="0" dirty="0">
                <a:solidFill>
                  <a:schemeClr val="bg1"/>
                </a:solidFill>
                <a:latin typeface="NotesEsa" panose="02000506030000020004" pitchFamily="2" charset="0"/>
              </a:rPr>
              <a:t>(TEC-EDD), in close collaboration with other technical domains in ESA D/TEC:</a:t>
            </a:r>
          </a:p>
          <a:p>
            <a:pPr marL="285750" indent="-285750">
              <a:buFontTx/>
              <a:buChar char="-"/>
            </a:pPr>
            <a:r>
              <a:rPr lang="en-GB" sz="1400" kern="0" dirty="0">
                <a:solidFill>
                  <a:schemeClr val="bg1"/>
                </a:solidFill>
                <a:latin typeface="NotesEsa" panose="02000506030000020004" pitchFamily="2" charset="0"/>
              </a:rPr>
              <a:t>Power, Microelectronics, Flight Software, Radiation Hardness Assurance, Components, Structures, Thermal, GNC/AOCS, Software Systems</a:t>
            </a:r>
          </a:p>
          <a:p>
            <a:endParaRPr lang="en-GB" sz="1400" kern="0" dirty="0">
              <a:solidFill>
                <a:schemeClr val="bg1"/>
              </a:solidFill>
              <a:latin typeface="NotesEsa" panose="02000506030000020004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1EEEC6-95D6-A432-59C9-A58748EFC4F9}"/>
              </a:ext>
            </a:extLst>
          </p:cNvPr>
          <p:cNvSpPr txBox="1"/>
          <p:nvPr/>
        </p:nvSpPr>
        <p:spPr>
          <a:xfrm>
            <a:off x="1029617" y="5871301"/>
            <a:ext cx="9556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</a:rPr>
              <a:t>These close collaborations are a real </a:t>
            </a:r>
            <a:r>
              <a:rPr lang="en-GB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  <a:sym typeface="Arial"/>
              </a:rPr>
              <a:t>testament</a:t>
            </a:r>
            <a:r>
              <a:rPr lang="en-GB" sz="1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</a:rPr>
              <a:t> to the interdisciplinary nature of ADHA.</a:t>
            </a:r>
          </a:p>
        </p:txBody>
      </p:sp>
    </p:spTree>
    <p:extLst>
      <p:ext uri="{BB962C8B-B14F-4D97-AF65-F5344CB8AC3E}">
        <p14:creationId xmlns:p14="http://schemas.microsoft.com/office/powerpoint/2010/main" val="329240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42325" y="2807761"/>
            <a:ext cx="11880914" cy="131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961" tIns="43981" rIns="87961" bIns="43981" numCol="1" anchor="b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992">
                <a:solidFill>
                  <a:srgbClr val="FFC000"/>
                </a:solidFill>
                <a:latin typeface="NotesEsa" panose="02000506030000020004" pitchFamily="2" charset="0"/>
                <a:ea typeface="Verdana"/>
              </a:rPr>
              <a:t>A</a:t>
            </a:r>
            <a:r>
              <a:rPr lang="en-GB" sz="2992">
                <a:solidFill>
                  <a:schemeClr val="bg1"/>
                </a:solidFill>
                <a:latin typeface="NotesEsa" panose="02000506030000020004" pitchFamily="2" charset="0"/>
                <a:ea typeface="Verdana"/>
              </a:rPr>
              <a:t>dvanced </a:t>
            </a:r>
            <a:r>
              <a:rPr lang="en-GB" sz="2992">
                <a:solidFill>
                  <a:srgbClr val="FFC000"/>
                </a:solidFill>
                <a:latin typeface="NotesEsa" panose="02000506030000020004" pitchFamily="2" charset="0"/>
                <a:ea typeface="Verdana"/>
              </a:rPr>
              <a:t>D</a:t>
            </a:r>
            <a:r>
              <a:rPr lang="en-GB" sz="2992">
                <a:solidFill>
                  <a:schemeClr val="bg1"/>
                </a:solidFill>
                <a:latin typeface="NotesEsa" panose="02000506030000020004" pitchFamily="2" charset="0"/>
                <a:ea typeface="Verdana"/>
              </a:rPr>
              <a:t>ata </a:t>
            </a:r>
            <a:r>
              <a:rPr lang="en-GB" sz="2992">
                <a:solidFill>
                  <a:srgbClr val="FFC000"/>
                </a:solidFill>
                <a:latin typeface="NotesEsa" panose="02000506030000020004" pitchFamily="2" charset="0"/>
                <a:ea typeface="Verdana"/>
              </a:rPr>
              <a:t>H</a:t>
            </a:r>
            <a:r>
              <a:rPr lang="en-GB" sz="2992">
                <a:solidFill>
                  <a:schemeClr val="bg1"/>
                </a:solidFill>
                <a:latin typeface="NotesEsa" panose="02000506030000020004" pitchFamily="2" charset="0"/>
                <a:ea typeface="Verdana"/>
              </a:rPr>
              <a:t>andling </a:t>
            </a:r>
            <a:r>
              <a:rPr lang="en-GB" sz="2992">
                <a:solidFill>
                  <a:srgbClr val="FFC000"/>
                </a:solidFill>
                <a:latin typeface="NotesEsa" panose="02000506030000020004" pitchFamily="2" charset="0"/>
                <a:ea typeface="Verdana"/>
              </a:rPr>
              <a:t>A</a:t>
            </a:r>
            <a:r>
              <a:rPr lang="en-GB" sz="2992">
                <a:solidFill>
                  <a:schemeClr val="bg1"/>
                </a:solidFill>
                <a:latin typeface="NotesEsa" panose="02000506030000020004" pitchFamily="2" charset="0"/>
                <a:ea typeface="Verdana"/>
              </a:rPr>
              <a:t>rchitecture (ADHA):</a:t>
            </a:r>
          </a:p>
          <a:p>
            <a:pPr algn="ctr"/>
            <a:r>
              <a:rPr lang="en-GB" sz="2992">
                <a:solidFill>
                  <a:schemeClr val="bg1"/>
                </a:solidFill>
                <a:latin typeface="NotesEsa" panose="02000506030000020004" pitchFamily="2" charset="0"/>
                <a:ea typeface="Verdana"/>
              </a:rPr>
              <a:t>Project Status, Background and Roadmap</a:t>
            </a:r>
          </a:p>
          <a:p>
            <a:pPr algn="ctr"/>
            <a:r>
              <a:rPr lang="en-GB" sz="1995" i="1">
                <a:solidFill>
                  <a:schemeClr val="bg1">
                    <a:lumMod val="75000"/>
                  </a:schemeClr>
                </a:solidFill>
                <a:latin typeface="NotesEsa" panose="02000506030000020004" pitchFamily="2" charset="0"/>
                <a:ea typeface="Verdana"/>
                <a:cs typeface="Arial"/>
              </a:rPr>
              <a:t>“Working towards a European solution for standardized Data Handling Systems"</a:t>
            </a:r>
            <a:endParaRPr lang="en-GB" sz="2394" i="1">
              <a:solidFill>
                <a:schemeClr val="bg1">
                  <a:lumMod val="75000"/>
                </a:schemeClr>
              </a:solidFill>
              <a:latin typeface="NotesEsa" panose="02000506030000020004" pitchFamily="2" charset="0"/>
              <a:ea typeface="Verdana"/>
              <a:cs typeface="Arial" panose="020B0604020202020204" pitchFamily="34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203200" y="4201888"/>
            <a:ext cx="11820039" cy="7384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191" tIns="45595" rIns="91191" bIns="45595" anchor="t">
            <a:spAutoFit/>
          </a:bodyPr>
          <a:lstStyle/>
          <a:p>
            <a:pPr algn="ctr"/>
            <a:endParaRPr lang="en-GB" sz="1400">
              <a:solidFill>
                <a:schemeClr val="bg1"/>
              </a:solidFill>
              <a:latin typeface="NotesEsa"/>
              <a:ea typeface="Verdana"/>
            </a:endParaRPr>
          </a:p>
          <a:p>
            <a:pPr algn="ctr"/>
            <a:r>
              <a:rPr lang="en-GB" sz="1400">
                <a:solidFill>
                  <a:schemeClr val="bg1"/>
                </a:solidFill>
                <a:latin typeface="NotesEsa"/>
                <a:ea typeface="Verdana"/>
              </a:rPr>
              <a:t>David Steenari, </a:t>
            </a:r>
            <a:r>
              <a:rPr lang="en-GB" sz="1400">
                <a:solidFill>
                  <a:schemeClr val="bg1"/>
                </a:solidFill>
                <a:latin typeface="NotesEsa"/>
                <a:ea typeface="Verdana"/>
                <a:hlinkClick r:id="rId3"/>
              </a:rPr>
              <a:t>david.steenari@esa.int</a:t>
            </a:r>
            <a:r>
              <a:rPr lang="en-GB" sz="1400">
                <a:solidFill>
                  <a:schemeClr val="bg1"/>
                </a:solidFill>
                <a:latin typeface="NotesEsa"/>
                <a:ea typeface="Verdana"/>
              </a:rPr>
              <a:t>  </a:t>
            </a:r>
          </a:p>
          <a:p>
            <a:pPr algn="ctr"/>
            <a:r>
              <a:rPr lang="en-GB" sz="1400">
                <a:solidFill>
                  <a:schemeClr val="bg1"/>
                </a:solidFill>
                <a:latin typeface="NotesEsa"/>
                <a:ea typeface="Verdana"/>
              </a:rPr>
              <a:t>Kostas Marinis, </a:t>
            </a:r>
            <a:r>
              <a:rPr lang="en-GB" sz="1400">
                <a:solidFill>
                  <a:schemeClr val="bg1"/>
                </a:solidFill>
                <a:latin typeface="NotesEsa"/>
                <a:ea typeface="Verdana"/>
                <a:hlinkClick r:id="rId4"/>
              </a:rPr>
              <a:t>kostas.marinis@esa.int</a:t>
            </a:r>
            <a:r>
              <a:rPr lang="en-GB" sz="1400">
                <a:solidFill>
                  <a:schemeClr val="bg1"/>
                </a:solidFill>
                <a:latin typeface="NotesEsa"/>
                <a:ea typeface="Verdana"/>
              </a:rPr>
              <a:t> 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5361" y="5584764"/>
            <a:ext cx="4737879" cy="216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9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035E26-F7B1-8AC1-850B-22DBC5970D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4" y="124044"/>
            <a:ext cx="1141538" cy="113273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3B8D27C-F074-B10D-52EF-B05DBAC89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310436"/>
              </p:ext>
            </p:extLst>
          </p:nvPr>
        </p:nvGraphicFramePr>
        <p:xfrm>
          <a:off x="9769839" y="5470452"/>
          <a:ext cx="2774141" cy="4450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7426">
                  <a:extLst>
                    <a:ext uri="{9D8B030D-6E8A-4147-A177-3AD203B41FA5}">
                      <a16:colId xmlns:a16="http://schemas.microsoft.com/office/drawing/2014/main" val="2701492943"/>
                    </a:ext>
                  </a:extLst>
                </a:gridCol>
                <a:gridCol w="1066715">
                  <a:extLst>
                    <a:ext uri="{9D8B030D-6E8A-4147-A177-3AD203B41FA5}">
                      <a16:colId xmlns:a16="http://schemas.microsoft.com/office/drawing/2014/main" val="29621011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Data Handling Section 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ESA/ESTEC</a:t>
                      </a:r>
                      <a:r>
                        <a:rPr lang="en-GB" sz="900">
                          <a:effectLst/>
                        </a:rPr>
                        <a:t>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TEC</a:t>
                      </a:r>
                      <a:endParaRPr lang="en-GB" sz="110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</a:rPr>
                        <a:t>ED</a:t>
                      </a:r>
                      <a:r>
                        <a:rPr lang="en-GB" sz="1400" u="sng">
                          <a:solidFill>
                            <a:schemeClr val="bg1"/>
                          </a:solidFill>
                          <a:effectLst/>
                        </a:rPr>
                        <a:t>D</a:t>
                      </a:r>
                      <a:endParaRPr lang="en-GB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8788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685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>
          <a:extLst>
            <a:ext uri="{FF2B5EF4-FFF2-40B4-BE49-F238E27FC236}">
              <a16:creationId xmlns:a16="http://schemas.microsoft.com/office/drawing/2014/main" id="{B61D6DB5-55EE-4E90-D647-E4636D070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32">
            <a:extLst>
              <a:ext uri="{FF2B5EF4-FFF2-40B4-BE49-F238E27FC236}">
                <a16:creationId xmlns:a16="http://schemas.microsoft.com/office/drawing/2014/main" id="{8620C5B7-96F4-B66C-3D00-59BE63E3EA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575" rIns="0" bIns="45575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GB" sz="2400" dirty="0">
                <a:solidFill>
                  <a:srgbClr val="FEFFFF"/>
                </a:solidFill>
                <a:latin typeface="NotesEsa"/>
                <a:ea typeface="MS PGothic"/>
                <a:cs typeface="Arial"/>
              </a:rPr>
              <a:t>ADHA development programme – and ecosystem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3DB4BFD-7159-E7E7-AC6D-21A67B9883ED}"/>
              </a:ext>
            </a:extLst>
          </p:cNvPr>
          <p:cNvSpPr txBox="1">
            <a:spLocks/>
          </p:cNvSpPr>
          <p:nvPr/>
        </p:nvSpPr>
        <p:spPr>
          <a:xfrm>
            <a:off x="455816" y="938442"/>
            <a:ext cx="9170447" cy="546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08038" marR="0" lvl="1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06525" marR="0" lvl="2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05013" marR="0" lvl="3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603500" marR="0" lvl="4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400" dirty="0">
                <a:solidFill>
                  <a:srgbClr val="FEFFFF"/>
                </a:solidFill>
                <a:latin typeface="NotesEsa" panose="02000506030000020004" pitchFamily="2" charset="0"/>
              </a:rPr>
              <a:t>The </a:t>
            </a:r>
            <a:r>
              <a:rPr lang="en-GB" sz="1400" dirty="0">
                <a:solidFill>
                  <a:srgbClr val="FFCC4E"/>
                </a:solidFill>
                <a:latin typeface="NotesEsa" panose="02000506030000020004" pitchFamily="2" charset="0"/>
              </a:rPr>
              <a:t>ADHA program</a:t>
            </a:r>
            <a:r>
              <a:rPr lang="en-GB" sz="1400" dirty="0">
                <a:solidFill>
                  <a:srgbClr val="FEFFFF"/>
                </a:solidFill>
                <a:latin typeface="NotesEsa" panose="02000506030000020004" pitchFamily="2" charset="0"/>
              </a:rPr>
              <a:t> has grown to an </a:t>
            </a:r>
            <a:r>
              <a:rPr lang="en-GB" sz="1400" dirty="0">
                <a:solidFill>
                  <a:srgbClr val="FFCC4E"/>
                </a:solidFill>
                <a:latin typeface="NotesEsa" panose="02000506030000020004" pitchFamily="2" charset="0"/>
              </a:rPr>
              <a:t>ecosystem</a:t>
            </a:r>
            <a:r>
              <a:rPr lang="en-GB" sz="1400" dirty="0">
                <a:solidFill>
                  <a:srgbClr val="FEFFFF"/>
                </a:solidFill>
                <a:latin typeface="NotesEsa" panose="02000506030000020004" pitchFamily="2" charset="0"/>
              </a:rPr>
              <a:t> of industrial partners, developing avionics and data handling equipment </a:t>
            </a:r>
          </a:p>
          <a:p>
            <a:r>
              <a:rPr lang="en-GB" sz="1400" dirty="0">
                <a:solidFill>
                  <a:srgbClr val="FEFFFF"/>
                </a:solidFill>
                <a:latin typeface="NotesEsa" panose="02000506030000020004" pitchFamily="2" charset="0"/>
              </a:rPr>
              <a:t>based on a standardized set of electrical and mechanical specifications. </a:t>
            </a:r>
          </a:p>
          <a:p>
            <a:endParaRPr lang="en-GB" sz="1400" dirty="0">
              <a:solidFill>
                <a:srgbClr val="FEFFFF"/>
              </a:solidFill>
              <a:latin typeface="NotesEsa" panose="02000506030000020004" pitchFamily="2" charset="0"/>
            </a:endParaRPr>
          </a:p>
          <a:p>
            <a:r>
              <a:rPr lang="en-GB" sz="1400" dirty="0">
                <a:solidFill>
                  <a:srgbClr val="FEFFFF"/>
                </a:solidFill>
                <a:latin typeface="NotesEsa" panose="02000506030000020004" pitchFamily="2" charset="0"/>
              </a:rPr>
              <a:t>Indicative statistics:</a:t>
            </a:r>
          </a:p>
          <a:p>
            <a:pPr marL="285750" indent="-285750">
              <a:buFontTx/>
              <a:buChar char="-"/>
            </a:pPr>
            <a:r>
              <a:rPr lang="en-GB" sz="1400" dirty="0">
                <a:solidFill>
                  <a:srgbClr val="FFCC4E"/>
                </a:solidFill>
                <a:latin typeface="NotesEsa" panose="02000506030000020004" pitchFamily="2" charset="0"/>
              </a:rPr>
              <a:t>22+ </a:t>
            </a:r>
            <a:r>
              <a:rPr lang="en-GB" sz="1400" dirty="0" err="1">
                <a:solidFill>
                  <a:srgbClr val="FFCC4E"/>
                </a:solidFill>
                <a:latin typeface="NotesEsa" panose="02000506030000020004" pitchFamily="2" charset="0"/>
              </a:rPr>
              <a:t>MEuros</a:t>
            </a:r>
            <a:r>
              <a:rPr lang="en-GB" sz="1400" dirty="0">
                <a:solidFill>
                  <a:srgbClr val="FFCC4E"/>
                </a:solidFill>
                <a:latin typeface="NotesEsa" panose="02000506030000020004" pitchFamily="2" charset="0"/>
              </a:rPr>
              <a:t> </a:t>
            </a:r>
            <a:r>
              <a:rPr lang="en-GB" sz="1400" dirty="0">
                <a:solidFill>
                  <a:srgbClr val="FEFFFF"/>
                </a:solidFill>
                <a:latin typeface="NotesEsa" panose="02000506030000020004" pitchFamily="2" charset="0"/>
              </a:rPr>
              <a:t>of capital raised so far by ESA funding programs (as per Q3 2025) – </a:t>
            </a:r>
          </a:p>
          <a:p>
            <a:pPr marL="1093788" lvl="1" indent="-285750">
              <a:buFontTx/>
              <a:buChar char="-"/>
            </a:pPr>
            <a:r>
              <a:rPr lang="en-GB" sz="1400" dirty="0">
                <a:solidFill>
                  <a:srgbClr val="FEFFFF"/>
                </a:solidFill>
                <a:latin typeface="NotesEsa" panose="02000506030000020004" pitchFamily="2" charset="0"/>
              </a:rPr>
              <a:t>Funded by Future EO, Preparation, TDE, GSTP, </a:t>
            </a:r>
            <a:r>
              <a:rPr lang="en-GB" sz="1400" dirty="0" err="1">
                <a:solidFill>
                  <a:srgbClr val="FEFFFF"/>
                </a:solidFill>
                <a:latin typeface="NotesEsa" panose="02000506030000020004" pitchFamily="2" charset="0"/>
              </a:rPr>
              <a:t>InCubed</a:t>
            </a:r>
            <a:endParaRPr lang="en-GB" sz="1400" dirty="0">
              <a:solidFill>
                <a:srgbClr val="FEFFFF"/>
              </a:solidFill>
              <a:latin typeface="NotesEsa" panose="0200050603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en-GB" sz="1400" dirty="0">
                <a:solidFill>
                  <a:srgbClr val="FFCC4E"/>
                </a:solidFill>
                <a:latin typeface="NotesEsa" panose="02000506030000020004" pitchFamily="2" charset="0"/>
              </a:rPr>
              <a:t>17 industrial partners </a:t>
            </a:r>
            <a:r>
              <a:rPr lang="en-GB" sz="1400" dirty="0">
                <a:solidFill>
                  <a:srgbClr val="FEFFFF"/>
                </a:solidFill>
                <a:latin typeface="NotesEsa" panose="02000506030000020004" pitchFamily="2" charset="0"/>
              </a:rPr>
              <a:t>involved in the ADHA ecosystem, from </a:t>
            </a:r>
            <a:r>
              <a:rPr lang="en-GB" sz="1400" dirty="0">
                <a:solidFill>
                  <a:srgbClr val="FFCC4E"/>
                </a:solidFill>
                <a:latin typeface="NotesEsa" panose="02000506030000020004" pitchFamily="2" charset="0"/>
              </a:rPr>
              <a:t>13 different countries</a:t>
            </a:r>
            <a:r>
              <a:rPr lang="en-GB" sz="1400" dirty="0">
                <a:solidFill>
                  <a:srgbClr val="FEFFFF"/>
                </a:solidFill>
                <a:latin typeface="NotesEsa" panose="02000506030000020004" pitchFamily="2" charset="0"/>
              </a:rPr>
              <a:t>, </a:t>
            </a:r>
          </a:p>
          <a:p>
            <a:pPr marL="1093788" lvl="1" indent="-285750">
              <a:buFontTx/>
              <a:buChar char="-"/>
            </a:pPr>
            <a:r>
              <a:rPr lang="en-GB" sz="1400" dirty="0">
                <a:solidFill>
                  <a:srgbClr val="FEFFFF"/>
                </a:solidFill>
                <a:latin typeface="NotesEsa" panose="02000506030000020004" pitchFamily="2" charset="0"/>
              </a:rPr>
              <a:t>Including companies’ own capital investments</a:t>
            </a:r>
          </a:p>
          <a:p>
            <a:pPr marL="285750" indent="-285750">
              <a:buFontTx/>
              <a:buChar char="-"/>
            </a:pPr>
            <a:r>
              <a:rPr lang="en-GB" sz="1400" dirty="0">
                <a:solidFill>
                  <a:srgbClr val="FFCC4E"/>
                </a:solidFill>
                <a:latin typeface="NotesEsa" panose="02000506030000020004" pitchFamily="2" charset="0"/>
              </a:rPr>
              <a:t>25 activities ongoing</a:t>
            </a:r>
            <a:r>
              <a:rPr lang="en-GB" sz="1400" dirty="0">
                <a:solidFill>
                  <a:srgbClr val="FEFFFF"/>
                </a:solidFill>
                <a:latin typeface="NotesEsa" panose="02000506030000020004" pitchFamily="2" charset="0"/>
              </a:rPr>
              <a:t>, for ADHA module, unit and equipment developments (plus </a:t>
            </a:r>
            <a:r>
              <a:rPr lang="en-GB" sz="1400" dirty="0">
                <a:solidFill>
                  <a:srgbClr val="FFCC4E"/>
                </a:solidFill>
                <a:latin typeface="NotesEsa" panose="02000506030000020004" pitchFamily="2" charset="0"/>
              </a:rPr>
              <a:t>10+ new activities </a:t>
            </a:r>
            <a:r>
              <a:rPr lang="en-GB" sz="1400" dirty="0">
                <a:solidFill>
                  <a:srgbClr val="FEFFFF"/>
                </a:solidFill>
                <a:latin typeface="NotesEsa" panose="02000506030000020004" pitchFamily="2" charset="0"/>
              </a:rPr>
              <a:t>planned)</a:t>
            </a:r>
          </a:p>
          <a:p>
            <a:endParaRPr lang="en-GB" sz="1400" dirty="0">
              <a:solidFill>
                <a:srgbClr val="003249"/>
              </a:solidFill>
              <a:latin typeface="Calibri"/>
              <a:ea typeface="Calibri"/>
              <a:cs typeface="Calibri"/>
            </a:endParaRPr>
          </a:p>
          <a:p>
            <a:r>
              <a:rPr lang="en-GB" sz="1400" dirty="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In the ADHA </a:t>
            </a:r>
            <a:r>
              <a:rPr lang="en-GB" sz="14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ea typeface="Calibri"/>
                <a:cs typeface="Calibri"/>
              </a:rPr>
              <a:t>ecosystem</a:t>
            </a:r>
            <a:r>
              <a:rPr lang="en-GB" sz="1400" dirty="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, we are shaping the future of modular and interoperable avionics, by: </a:t>
            </a:r>
            <a:endParaRPr lang="en-US" sz="1400" dirty="0">
              <a:solidFill>
                <a:schemeClr val="bg2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Calibri,Sans-Serif"/>
              <a:buChar char="-"/>
            </a:pPr>
            <a:r>
              <a:rPr lang="en-GB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Fostering</a:t>
            </a:r>
            <a:r>
              <a:rPr lang="en-GB" sz="1400" dirty="0">
                <a:solidFill>
                  <a:srgbClr val="FFC000"/>
                </a:solidFill>
                <a:latin typeface="Calibri"/>
                <a:ea typeface="Calibri"/>
                <a:cs typeface="Calibri"/>
              </a:rPr>
              <a:t> cooperation</a:t>
            </a:r>
            <a:r>
              <a:rPr lang="en-GB" sz="1400" dirty="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, within industry, and with ESA</a:t>
            </a:r>
            <a:endParaRPr lang="en-US" sz="1400" dirty="0">
              <a:solidFill>
                <a:schemeClr val="bg2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Calibri,Sans-Serif"/>
              <a:buChar char="-"/>
            </a:pPr>
            <a:r>
              <a:rPr lang="en-GB" sz="1400" dirty="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Increasing </a:t>
            </a:r>
            <a:r>
              <a:rPr lang="en-GB" sz="1400" dirty="0">
                <a:solidFill>
                  <a:srgbClr val="FFC000"/>
                </a:solidFill>
                <a:latin typeface="Calibri"/>
                <a:ea typeface="Calibri"/>
                <a:cs typeface="Calibri"/>
              </a:rPr>
              <a:t>competitiveness</a:t>
            </a:r>
            <a:endParaRPr lang="en-US" sz="1400" dirty="0">
              <a:solidFill>
                <a:srgbClr val="FFC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Calibri,Sans-Serif"/>
              <a:buChar char="-"/>
            </a:pPr>
            <a:r>
              <a:rPr lang="en-GB" sz="1400" dirty="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Leveraging </a:t>
            </a:r>
            <a:r>
              <a:rPr lang="en-GB" sz="1400" dirty="0">
                <a:solidFill>
                  <a:srgbClr val="FFC000"/>
                </a:solidFill>
                <a:latin typeface="Calibri"/>
                <a:ea typeface="Calibri"/>
                <a:cs typeface="Calibri"/>
              </a:rPr>
              <a:t>synergies</a:t>
            </a:r>
            <a:r>
              <a:rPr lang="en-GB" sz="1400" dirty="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, between agency and industry, and between technical domains</a:t>
            </a:r>
            <a:endParaRPr lang="en-US" sz="1400" dirty="0">
              <a:solidFill>
                <a:schemeClr val="bg2"/>
              </a:solidFill>
              <a:latin typeface="Calibri"/>
              <a:ea typeface="Calibri"/>
              <a:cs typeface="Calibri"/>
            </a:endParaRPr>
          </a:p>
          <a:p>
            <a:r>
              <a:rPr lang="en-GB" sz="1400" dirty="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…to advance </a:t>
            </a:r>
            <a:r>
              <a:rPr lang="en-GB" sz="1400" dirty="0">
                <a:solidFill>
                  <a:srgbClr val="FFC000"/>
                </a:solidFill>
                <a:latin typeface="Calibri"/>
                <a:ea typeface="Calibri"/>
                <a:cs typeface="Calibri"/>
              </a:rPr>
              <a:t>European leadership</a:t>
            </a:r>
            <a:r>
              <a:rPr lang="en-GB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and </a:t>
            </a:r>
            <a:r>
              <a:rPr lang="en-GB" sz="1400" dirty="0">
                <a:solidFill>
                  <a:srgbClr val="FFC000"/>
                </a:solidFill>
                <a:latin typeface="Calibri"/>
                <a:ea typeface="Calibri"/>
                <a:cs typeface="Calibri"/>
              </a:rPr>
              <a:t>innovation</a:t>
            </a:r>
            <a:r>
              <a:rPr lang="en-GB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.</a:t>
            </a:r>
            <a:endParaRPr lang="en-US" sz="14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Calibri,Sans-Serif"/>
              <a:buChar char="-"/>
            </a:pPr>
            <a:endParaRPr lang="en-GB" sz="1400" dirty="0">
              <a:solidFill>
                <a:srgbClr val="003249"/>
              </a:solidFill>
              <a:latin typeface="Calibri"/>
              <a:ea typeface="Calibri"/>
              <a:cs typeface="Calibri"/>
            </a:endParaRPr>
          </a:p>
          <a:p>
            <a:endParaRPr lang="en-US" sz="1400" dirty="0">
              <a:solidFill>
                <a:schemeClr val="accent1">
                  <a:lumMod val="40000"/>
                  <a:lumOff val="60000"/>
                </a:schemeClr>
              </a:solidFill>
              <a:latin typeface="Calibri"/>
              <a:ea typeface="Calibri"/>
              <a:cs typeface="Calibri"/>
            </a:endParaRPr>
          </a:p>
          <a:p>
            <a:endParaRPr lang="en-GB" sz="1400" dirty="0">
              <a:solidFill>
                <a:srgbClr val="003249"/>
              </a:solidFill>
              <a:latin typeface="Calibri"/>
              <a:ea typeface="Calibri"/>
              <a:cs typeface="Calibri"/>
            </a:endParaRPr>
          </a:p>
          <a:p>
            <a:endParaRPr lang="en-GB" sz="1600" dirty="0">
              <a:solidFill>
                <a:srgbClr val="FEFFFF"/>
              </a:solidFill>
              <a:latin typeface="NotesEsa" panose="02000506030000020004" pitchFamily="2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7B0C0F7-7CD9-9386-132E-E41B65F8F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403" y="2815599"/>
            <a:ext cx="2276696" cy="1709785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769D73-ECF6-5B88-56D6-6F756D79FE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" t="2032" r="2072" b="1635"/>
          <a:stretch>
            <a:fillRect/>
          </a:stretch>
        </p:blipFill>
        <p:spPr>
          <a:xfrm>
            <a:off x="9748452" y="1022070"/>
            <a:ext cx="2218597" cy="1642727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 descr="image006">
            <a:extLst>
              <a:ext uri="{FF2B5EF4-FFF2-40B4-BE49-F238E27FC236}">
                <a16:creationId xmlns:a16="http://schemas.microsoft.com/office/drawing/2014/main" id="{A183576D-4EDA-5B08-4416-9F786FCCB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t="9054" r="610" b="268"/>
          <a:stretch>
            <a:fillRect/>
          </a:stretch>
        </p:blipFill>
        <p:spPr bwMode="auto">
          <a:xfrm>
            <a:off x="9719403" y="4657292"/>
            <a:ext cx="2276697" cy="1502207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F5F5052-F150-E317-99C3-9C18686ED7D2}"/>
              </a:ext>
            </a:extLst>
          </p:cNvPr>
          <p:cNvGrpSpPr/>
          <p:nvPr/>
        </p:nvGrpSpPr>
        <p:grpSpPr>
          <a:xfrm>
            <a:off x="115677" y="5641423"/>
            <a:ext cx="9556970" cy="651904"/>
            <a:chOff x="191482" y="5641423"/>
            <a:chExt cx="9556970" cy="65190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3B236F0-43CE-0260-31C1-A9FEC5694EE4}"/>
                </a:ext>
              </a:extLst>
            </p:cNvPr>
            <p:cNvSpPr txBox="1"/>
            <p:nvPr/>
          </p:nvSpPr>
          <p:spPr>
            <a:xfrm>
              <a:off x="191482" y="5641423"/>
              <a:ext cx="95569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ADHA is more than a standard…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/>
                  <a:ea typeface="Calibri"/>
                  <a:cs typeface="Calibri"/>
                </a:rPr>
                <a:t>   I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</a:rPr>
                <a:t>t is a foundation for flexibility, scalability, and European autonomy and sovereignty in space avionics systems.</a:t>
              </a:r>
              <a:endParaRPr lang="en-GB" sz="20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682FA8A-8270-9F96-28AD-B665F0073AB1}"/>
                </a:ext>
              </a:extLst>
            </p:cNvPr>
            <p:cNvSpPr/>
            <p:nvPr/>
          </p:nvSpPr>
          <p:spPr>
            <a:xfrm>
              <a:off x="229237" y="5652224"/>
              <a:ext cx="9426448" cy="641103"/>
            </a:xfrm>
            <a:prstGeom prst="roundRect">
              <a:avLst/>
            </a:prstGeom>
            <a:noFill/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0412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1601E-BBEA-A5F8-E14C-34B8B1C53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NotesEsa" panose="02000506030000020004" pitchFamily="2" charset="0"/>
              </a:rPr>
              <a:t>Evolution of OBDH / DHS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6BE76-55E4-AEAF-AECD-E38457C58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8521126" cy="53280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  <a:latin typeface="NotesEsa" panose="02000506030000020004" pitchFamily="2" charset="0"/>
              </a:rPr>
              <a:t>In the last years, the requirements for on-board data handling equipment have evolved: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1200">
                <a:solidFill>
                  <a:srgbClr val="FFC000"/>
                </a:solidFill>
                <a:latin typeface="NotesEsa" panose="02000506030000020004" pitchFamily="2" charset="0"/>
                <a:cs typeface="+mn-cs"/>
              </a:rPr>
              <a:t>Increase in data-rate/performance requirements </a:t>
            </a:r>
          </a:p>
          <a:p>
            <a:pPr marL="1067076" lvl="1" indent="-285750">
              <a:buFont typeface="Wingdings" panose="05000000000000000000" pitchFamily="2" charset="2"/>
              <a:buChar char="à"/>
            </a:pPr>
            <a:r>
              <a:rPr lang="en-GB">
                <a:solidFill>
                  <a:schemeClr val="bg1"/>
                </a:solidFill>
                <a:latin typeface="NotesEsa" panose="02000506030000020004" pitchFamily="2" charset="0"/>
                <a:sym typeface="Wingdings" panose="05000000000000000000" pitchFamily="2" charset="2"/>
              </a:rPr>
              <a:t>More data at faster rate to process and store on-board</a:t>
            </a:r>
          </a:p>
          <a:p>
            <a:pPr marL="1067076" lvl="1" indent="-285750">
              <a:buFont typeface="Wingdings" panose="05000000000000000000" pitchFamily="2" charset="2"/>
              <a:buChar char="à"/>
            </a:pPr>
            <a:r>
              <a:rPr lang="en-GB">
                <a:solidFill>
                  <a:schemeClr val="bg1"/>
                </a:solidFill>
                <a:latin typeface="NotesEsa" panose="02000506030000020004" pitchFamily="2" charset="0"/>
                <a:sym typeface="Wingdings" panose="05000000000000000000" pitchFamily="2" charset="2"/>
              </a:rPr>
              <a:t>More power / thermal dissipation needed</a:t>
            </a:r>
            <a:br>
              <a:rPr lang="en-GB">
                <a:solidFill>
                  <a:schemeClr val="bg1"/>
                </a:solidFill>
                <a:latin typeface="NotesEsa" panose="02000506030000020004" pitchFamily="2" charset="0"/>
                <a:sym typeface="Wingdings" panose="05000000000000000000" pitchFamily="2" charset="2"/>
              </a:rPr>
            </a:br>
            <a:endParaRPr lang="en-GB">
              <a:solidFill>
                <a:schemeClr val="bg1"/>
              </a:solidFill>
              <a:latin typeface="NotesEsa" panose="02000506030000020004" pitchFamily="2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1200">
                <a:solidFill>
                  <a:srgbClr val="FFC000"/>
                </a:solidFill>
                <a:latin typeface="NotesEsa" panose="02000506030000020004" pitchFamily="2" charset="0"/>
                <a:cs typeface="+mn-cs"/>
                <a:sym typeface="Wingdings" panose="05000000000000000000" pitchFamily="2" charset="2"/>
              </a:rPr>
              <a:t>Increase in the number of missions to serve with a single product </a:t>
            </a:r>
          </a:p>
          <a:p>
            <a:pPr lvl="1"/>
            <a:r>
              <a:rPr lang="en-GB">
                <a:solidFill>
                  <a:schemeClr val="bg1"/>
                </a:solidFill>
                <a:latin typeface="NotesEsa" panose="02000506030000020004" pitchFamily="2" charset="0"/>
                <a:sym typeface="Wingdings" panose="05000000000000000000" pitchFamily="2" charset="2"/>
              </a:rPr>
              <a:t> More demanding schedules, and less time for generic product developments</a:t>
            </a:r>
          </a:p>
          <a:p>
            <a:pPr lvl="1"/>
            <a:endParaRPr lang="en-GB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1200">
                <a:solidFill>
                  <a:srgbClr val="FFC000"/>
                </a:solidFill>
                <a:latin typeface="NotesEsa" panose="02000506030000020004" pitchFamily="2" charset="0"/>
                <a:cs typeface="+mn-cs"/>
              </a:rPr>
              <a:t>Higher level of on-board autonomy (e.g. for constellations)</a:t>
            </a:r>
          </a:p>
          <a:p>
            <a:pPr lvl="1"/>
            <a:r>
              <a:rPr lang="en-GB">
                <a:solidFill>
                  <a:schemeClr val="bg1"/>
                </a:solidFill>
                <a:latin typeface="NotesEsa" panose="02000506030000020004" pitchFamily="2" charset="0"/>
                <a:sym typeface="Wingdings" panose="05000000000000000000" pitchFamily="2" charset="2"/>
              </a:rPr>
              <a:t> More advanced on-board functions required</a:t>
            </a:r>
            <a:endParaRPr lang="en-GB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endParaRPr lang="en-GB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r>
              <a:rPr lang="en-GB">
                <a:solidFill>
                  <a:schemeClr val="bg1"/>
                </a:solidFill>
                <a:latin typeface="NotesEsa" panose="02000506030000020004" pitchFamily="2" charset="0"/>
              </a:rPr>
              <a:t>At the same time the technology is evolving: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NotesEsa" panose="02000506030000020004" pitchFamily="2" charset="0"/>
              </a:rPr>
              <a:t>More advanced high-performance microelectronics and sensors available for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NotesEsa" panose="02000506030000020004" pitchFamily="2" charset="0"/>
              </a:rPr>
              <a:t>Higher acceptance to use COTS components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  <a:latin typeface="NotesEsa" panose="02000506030000020004" pitchFamily="2" charset="0"/>
              </a:rPr>
              <a:t>Very-high speed payload transmitters and optical transceivers have been demonstrated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D389F3-7EB5-C264-BD68-78FCCD8EA74C}"/>
              </a:ext>
            </a:extLst>
          </p:cNvPr>
          <p:cNvSpPr/>
          <p:nvPr/>
        </p:nvSpPr>
        <p:spPr>
          <a:xfrm>
            <a:off x="9369081" y="1913206"/>
            <a:ext cx="1983545" cy="140208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Higher demands &amp;</a:t>
            </a:r>
          </a:p>
          <a:p>
            <a:pPr algn="ctr"/>
            <a:r>
              <a:rPr lang="en-GB"/>
              <a:t>requirements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2E3984-B5D3-E2D9-6AB3-A4FD43D7AA6C}"/>
              </a:ext>
            </a:extLst>
          </p:cNvPr>
          <p:cNvSpPr/>
          <p:nvPr/>
        </p:nvSpPr>
        <p:spPr>
          <a:xfrm>
            <a:off x="9369081" y="4131212"/>
            <a:ext cx="1983545" cy="140208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Higher performance technology</a:t>
            </a:r>
          </a:p>
        </p:txBody>
      </p:sp>
      <p:sp>
        <p:nvSpPr>
          <p:cNvPr id="6" name="Arrow: Curved Left 5">
            <a:extLst>
              <a:ext uri="{FF2B5EF4-FFF2-40B4-BE49-F238E27FC236}">
                <a16:creationId xmlns:a16="http://schemas.microsoft.com/office/drawing/2014/main" id="{3F0435C0-166E-B2EA-7B8F-F16B50739F45}"/>
              </a:ext>
            </a:extLst>
          </p:cNvPr>
          <p:cNvSpPr/>
          <p:nvPr/>
        </p:nvSpPr>
        <p:spPr>
          <a:xfrm>
            <a:off x="11441724" y="3146474"/>
            <a:ext cx="665870" cy="1355188"/>
          </a:xfrm>
          <a:prstGeom prst="curvedLef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Arrow: Curved Left 6">
            <a:extLst>
              <a:ext uri="{FF2B5EF4-FFF2-40B4-BE49-F238E27FC236}">
                <a16:creationId xmlns:a16="http://schemas.microsoft.com/office/drawing/2014/main" id="{F64F8B7F-6AFC-1F5A-0546-E1849A70AE35}"/>
              </a:ext>
            </a:extLst>
          </p:cNvPr>
          <p:cNvSpPr/>
          <p:nvPr/>
        </p:nvSpPr>
        <p:spPr>
          <a:xfrm rot="10800000">
            <a:off x="8614113" y="3010486"/>
            <a:ext cx="665870" cy="1355188"/>
          </a:xfrm>
          <a:prstGeom prst="curvedLeftArrow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89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EDFEE-C77C-8DD3-8077-545322611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AA6FA4-252C-3B9D-D7CF-AD69BE82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108800" cy="553998"/>
          </a:xfrm>
        </p:spPr>
        <p:txBody>
          <a:bodyPr/>
          <a:lstStyle/>
          <a:p>
            <a:r>
              <a:rPr lang="en-GB">
                <a:latin typeface="NotesEsa" panose="02000506030000020004" pitchFamily="2" charset="0"/>
              </a:rPr>
              <a:t>ADHA Objectives</a:t>
            </a:r>
            <a:endParaRPr lang="en-GB">
              <a:solidFill>
                <a:srgbClr val="FF0000"/>
              </a:solidFill>
              <a:latin typeface="NotesEsa" panose="02000506030000020004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B8E9B1-86CF-AC72-0F59-B73FD7E95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>
                <a:solidFill>
                  <a:schemeClr val="bg1"/>
                </a:solidFill>
                <a:latin typeface="NotesEsa" panose="02000506030000020004" pitchFamily="2" charset="0"/>
              </a:rPr>
              <a:t>ADHA aims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FFC000"/>
                </a:solidFill>
                <a:latin typeface="NotesEsa" panose="02000506030000020004" pitchFamily="2" charset="0"/>
              </a:rPr>
              <a:t>Meet the evolving performance requirements of OBDH / DHS equipment</a:t>
            </a:r>
            <a:r>
              <a:rPr lang="en-GB" sz="2000">
                <a:solidFill>
                  <a:schemeClr val="bg1"/>
                </a:solidFill>
                <a:latin typeface="NotesEsa" panose="02000506030000020004" pitchFamily="2" charset="0"/>
              </a:rPr>
              <a:t> – of the next generation of applications – by utilising the latest technologies (e.g. European UDSM technology)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  <a:latin typeface="NotesEsa" panose="02000506030000020004" pitchFamily="2" charset="0"/>
              </a:rPr>
              <a:t>Increase European </a:t>
            </a:r>
            <a:r>
              <a:rPr lang="en-GB" sz="2000">
                <a:solidFill>
                  <a:srgbClr val="FFC000"/>
                </a:solidFill>
                <a:latin typeface="NotesEsa" panose="02000506030000020004" pitchFamily="2" charset="0"/>
              </a:rPr>
              <a:t>competitiveness, serialisation and non-dependence </a:t>
            </a:r>
            <a:r>
              <a:rPr lang="en-GB" sz="2000">
                <a:solidFill>
                  <a:schemeClr val="bg1"/>
                </a:solidFill>
                <a:latin typeface="NotesEsa" panose="02000506030000020004" pitchFamily="2" charset="0"/>
              </a:rPr>
              <a:t>– and reduce Non-Recurring Engineering (NRE) in Data Handling Systems</a:t>
            </a:r>
          </a:p>
          <a:p>
            <a:endParaRPr lang="en-GB" sz="2000">
              <a:solidFill>
                <a:schemeClr val="bg1"/>
              </a:solidFill>
              <a:latin typeface="NotesEsa" panose="02000506030000020004" pitchFamily="2" charset="0"/>
            </a:endParaRPr>
          </a:p>
          <a:p>
            <a:r>
              <a:rPr lang="en-GB" sz="2000">
                <a:solidFill>
                  <a:schemeClr val="bg1"/>
                </a:solidFill>
                <a:latin typeface="NotesEsa" panose="02000506030000020004" pitchFamily="2" charset="0"/>
              </a:rPr>
              <a:t>ADHA has the following objectives: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FEFFFF"/>
                </a:solidFill>
                <a:latin typeface="NotesEsa" panose="02000506030000020004" pitchFamily="2" charset="0"/>
              </a:rPr>
              <a:t>Deliver a </a:t>
            </a:r>
            <a:r>
              <a:rPr lang="en-GB" sz="2000">
                <a:solidFill>
                  <a:srgbClr val="FFC000"/>
                </a:solidFill>
                <a:latin typeface="NotesEsa" panose="02000506030000020004" pitchFamily="2" charset="0"/>
              </a:rPr>
              <a:t>new</a:t>
            </a:r>
            <a:r>
              <a:rPr lang="en-GB" sz="2000">
                <a:solidFill>
                  <a:srgbClr val="FEFFFF"/>
                </a:solidFill>
                <a:latin typeface="NotesEsa" panose="02000506030000020004" pitchFamily="2" charset="0"/>
              </a:rPr>
              <a:t> </a:t>
            </a:r>
            <a:r>
              <a:rPr lang="en-GB" sz="2000">
                <a:solidFill>
                  <a:srgbClr val="FFC000"/>
                </a:solidFill>
                <a:latin typeface="NotesEsa" panose="02000506030000020004" pitchFamily="2" charset="0"/>
              </a:rPr>
              <a:t>generation of On-Board Data Handling equipment at TRL6 by 2027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>
              <a:solidFill>
                <a:srgbClr val="FFC000"/>
              </a:solidFill>
              <a:latin typeface="NotesEsa" panose="0200050603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FEFFFF"/>
                </a:solidFill>
                <a:latin typeface="NotesEsa" panose="02000506030000020004" pitchFamily="2" charset="0"/>
              </a:rPr>
              <a:t>Ensure </a:t>
            </a:r>
            <a:r>
              <a:rPr lang="en-GB" sz="2000">
                <a:solidFill>
                  <a:srgbClr val="FFC000"/>
                </a:solidFill>
                <a:latin typeface="NotesEsa" panose="02000506030000020004" pitchFamily="2" charset="0"/>
              </a:rPr>
              <a:t>dual- or multi-sourcing of key On-Board Data Handling Equipment by 2028</a:t>
            </a:r>
          </a:p>
          <a:p>
            <a:endParaRPr lang="en-GB" sz="2000">
              <a:solidFill>
                <a:srgbClr val="FEFFFF"/>
              </a:solidFill>
              <a:latin typeface="NotesEsa" panose="02000506030000020004" pitchFamily="2" charset="0"/>
            </a:endParaRPr>
          </a:p>
          <a:p>
            <a:r>
              <a:rPr lang="en-GB" sz="2000">
                <a:solidFill>
                  <a:srgbClr val="FEFFFF"/>
                </a:solidFill>
                <a:latin typeface="NotesEsa" panose="02000506030000020004" pitchFamily="2" charset="0"/>
              </a:rPr>
              <a:t>…to be available for institutional and commercial missions.</a:t>
            </a:r>
            <a:br>
              <a:rPr lang="en-GB" sz="2000">
                <a:solidFill>
                  <a:srgbClr val="FEFFFF"/>
                </a:solidFill>
                <a:latin typeface="NotesEsa" panose="02000506030000020004" pitchFamily="2" charset="0"/>
              </a:rPr>
            </a:br>
            <a:r>
              <a:rPr lang="en-GB" sz="2000">
                <a:solidFill>
                  <a:srgbClr val="FEFFFF"/>
                </a:solidFill>
                <a:latin typeface="NotesEsa" panose="02000506030000020004" pitchFamily="2" charset="0"/>
              </a:rPr>
              <a:t>…both large-scale missions (ADHA-6U), mid- and small-sats / constellations (ADHA-3U). </a:t>
            </a:r>
          </a:p>
        </p:txBody>
      </p:sp>
    </p:spTree>
    <p:extLst>
      <p:ext uri="{BB962C8B-B14F-4D97-AF65-F5344CB8AC3E}">
        <p14:creationId xmlns:p14="http://schemas.microsoft.com/office/powerpoint/2010/main" val="394667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>
          <a:extLst>
            <a:ext uri="{FF2B5EF4-FFF2-40B4-BE49-F238E27FC236}">
              <a16:creationId xmlns:a16="http://schemas.microsoft.com/office/drawing/2014/main" id="{682D7E6F-86E6-BFFC-A2D6-FF301471E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32">
            <a:extLst>
              <a:ext uri="{FF2B5EF4-FFF2-40B4-BE49-F238E27FC236}">
                <a16:creationId xmlns:a16="http://schemas.microsoft.com/office/drawing/2014/main" id="{A1DCDE28-F766-55EF-47DB-F2F39C188A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575" rIns="0" bIns="45575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GB" sz="2400">
                <a:latin typeface="NotesEsa" panose="02000506030000020004" pitchFamily="2" charset="0"/>
              </a:rPr>
              <a:t>ADHA Technical Perimeter &amp; Scope</a:t>
            </a:r>
            <a:endParaRPr lang="en-GB" sz="2400">
              <a:solidFill>
                <a:srgbClr val="FF0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0A0B38E-C242-D2C6-0946-43F9C45326A3}"/>
              </a:ext>
            </a:extLst>
          </p:cNvPr>
          <p:cNvSpPr txBox="1">
            <a:spLocks/>
          </p:cNvSpPr>
          <p:nvPr/>
        </p:nvSpPr>
        <p:spPr>
          <a:xfrm>
            <a:off x="168568" y="851771"/>
            <a:ext cx="9361074" cy="546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5" rIns="91176" bIns="455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08038" marR="0" lvl="1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06525" marR="0" lvl="2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05013" marR="0" lvl="3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603500" marR="0" lvl="4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Verdana"/>
              <a:buChar char="–"/>
              <a:defRPr sz="16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600">
                <a:solidFill>
                  <a:schemeClr val="bg1"/>
                </a:solidFill>
                <a:latin typeface="NotesEsa" panose="02000506030000020004" pitchFamily="2" charset="0"/>
              </a:rPr>
              <a:t>The ADHA program defines the following elements: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FC000"/>
                </a:solidFill>
                <a:latin typeface="NotesEsa" panose="02000506030000020004" pitchFamily="2" charset="0"/>
              </a:rPr>
              <a:t>An end-to-end data handling architecture</a:t>
            </a:r>
          </a:p>
          <a:p>
            <a:pPr marL="625475" lvl="1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bg1"/>
                </a:solidFill>
                <a:latin typeface="NotesEsa" panose="02000506030000020004" pitchFamily="2" charset="0"/>
              </a:rPr>
              <a:t>To ensure interoperability between data handling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FC000"/>
                </a:solidFill>
                <a:latin typeface="NotesEsa" panose="02000506030000020004" pitchFamily="2" charset="0"/>
              </a:rPr>
              <a:t>A standard backplane electrical interconnect between modules </a:t>
            </a:r>
          </a:p>
          <a:p>
            <a:pPr marL="625475" lvl="1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bg1"/>
                </a:solidFill>
                <a:latin typeface="NotesEsa" panose="02000506030000020004" pitchFamily="2" charset="0"/>
              </a:rPr>
              <a:t>Based on the cPCI-Serial-Space standard</a:t>
            </a:r>
          </a:p>
          <a:p>
            <a:pPr marL="625475" lvl="1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bg1"/>
                </a:solidFill>
                <a:latin typeface="NotesEsa" panose="02000506030000020004" pitchFamily="2" charset="0"/>
              </a:rPr>
              <a:t>To allow interoperability of modules from different suppliers within the same unit</a:t>
            </a:r>
          </a:p>
          <a:p>
            <a:pPr marL="285750" lvl="1" indent="-285750">
              <a:buClr>
                <a:srgbClr val="8197A6"/>
              </a:buClr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FC000"/>
                </a:solidFill>
                <a:latin typeface="NotesEsa" panose="02000506030000020004" pitchFamily="2" charset="0"/>
              </a:rPr>
              <a:t>Standard mechanical form factor and interfaces </a:t>
            </a:r>
          </a:p>
          <a:p>
            <a:pPr marL="625475" lvl="1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bg1"/>
                </a:solidFill>
                <a:latin typeface="NotesEsa" panose="02000506030000020004" pitchFamily="2" charset="0"/>
              </a:rPr>
              <a:t>For uniformity across the OBDH subsystem, more efficient qualification, assembly and integration</a:t>
            </a:r>
          </a:p>
          <a:p>
            <a:pPr marL="625475" lvl="1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bg1"/>
                </a:solidFill>
                <a:latin typeface="NotesEsa" panose="02000506030000020004" pitchFamily="2" charset="0"/>
              </a:rPr>
              <a:t>Compatibility between any ADHA-compliant modules, for faster unit integration and configuration</a:t>
            </a:r>
          </a:p>
          <a:p>
            <a:pPr marL="862195" lvl="2" indent="-285750">
              <a:buClr>
                <a:srgbClr val="8197A6"/>
              </a:buClr>
              <a:buFont typeface="Arial" panose="020B0604020202020204" pitchFamily="34" charset="0"/>
              <a:buChar char="•"/>
            </a:pPr>
            <a:endParaRPr lang="en-GB" sz="1600">
              <a:solidFill>
                <a:srgbClr val="FFC000"/>
              </a:solidFill>
              <a:latin typeface="NotesEsa" panose="0200050603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FC000"/>
                </a:solidFill>
                <a:latin typeface="NotesEsa" panose="02000506030000020004" pitchFamily="2" charset="0"/>
              </a:rPr>
              <a:t>A standard procurement and PA (Product Assurance) approach</a:t>
            </a:r>
          </a:p>
          <a:p>
            <a:pPr marL="625475" lvl="1" indent="-2857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chemeClr val="bg1"/>
                </a:solidFill>
                <a:latin typeface="NotesEsa" panose="02000506030000020004" pitchFamily="2" charset="0"/>
              </a:rPr>
              <a:t>To allow clear requirements based on expectations in different mission classes</a:t>
            </a:r>
          </a:p>
          <a:p>
            <a:endParaRPr lang="en-GB" sz="1600">
              <a:solidFill>
                <a:schemeClr val="accent4">
                  <a:lumMod val="20000"/>
                  <a:lumOff val="80000"/>
                </a:schemeClr>
              </a:solidFill>
              <a:latin typeface="NotesEsa" panose="02000506030000020004" pitchFamily="2" charset="0"/>
            </a:endParaRPr>
          </a:p>
          <a:p>
            <a:r>
              <a:rPr lang="en-GB" sz="1600">
                <a:solidFill>
                  <a:schemeClr val="accent4">
                    <a:lumMod val="20000"/>
                    <a:lumOff val="80000"/>
                  </a:schemeClr>
                </a:solidFill>
                <a:latin typeface="NotesEsa" panose="02000506030000020004" pitchFamily="2" charset="0"/>
              </a:rPr>
              <a:t>All ADHA specifications have been agreed between the ADHA consortia members, including the three LSIs (ADS, TAS and OHB), ensuring that data handling equipment suppliers / SMEs have a consistent set of requirements.</a:t>
            </a:r>
          </a:p>
          <a:p>
            <a:endParaRPr lang="en-GB">
              <a:solidFill>
                <a:srgbClr val="FEFFFF"/>
              </a:solidFill>
              <a:latin typeface="NotesEsa" panose="02000506030000020004" pitchFamily="2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417A8C8-23B0-60A0-5472-27221CBDB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403" y="2815599"/>
            <a:ext cx="2276696" cy="1709785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55F748-5A6B-8D3C-9C74-139E3B6DF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" t="2032" r="2072" b="1635"/>
          <a:stretch>
            <a:fillRect/>
          </a:stretch>
        </p:blipFill>
        <p:spPr>
          <a:xfrm>
            <a:off x="9748452" y="1022070"/>
            <a:ext cx="2218597" cy="1642727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 descr="image006">
            <a:extLst>
              <a:ext uri="{FF2B5EF4-FFF2-40B4-BE49-F238E27FC236}">
                <a16:creationId xmlns:a16="http://schemas.microsoft.com/office/drawing/2014/main" id="{EC6CD880-05EE-B59A-31C6-21AA6B1DB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t="9054" r="610" b="268"/>
          <a:stretch>
            <a:fillRect/>
          </a:stretch>
        </p:blipFill>
        <p:spPr bwMode="auto">
          <a:xfrm>
            <a:off x="9719403" y="4657292"/>
            <a:ext cx="2276697" cy="1502207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7360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4"/>
          <a:stretch/>
        </p:blipFill>
        <p:spPr>
          <a:xfrm>
            <a:off x="542207" y="1306130"/>
            <a:ext cx="11197133" cy="4695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67176" y="6055564"/>
            <a:ext cx="3605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err="1">
                <a:solidFill>
                  <a:schemeClr val="bg1"/>
                </a:solidFill>
              </a:rPr>
              <a:t>MetOp</a:t>
            </a:r>
            <a:r>
              <a:rPr lang="en-US" sz="1400" i="1">
                <a:solidFill>
                  <a:schemeClr val="bg1"/>
                </a:solidFill>
              </a:rPr>
              <a:t>-SG EFM @ Airbus DS Toulouse</a:t>
            </a:r>
            <a:endParaRPr lang="en-GB" sz="1400" i="1">
              <a:solidFill>
                <a:schemeClr val="bg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376178" y="2979278"/>
            <a:ext cx="1732091" cy="559388"/>
            <a:chOff x="6342839" y="2629641"/>
            <a:chExt cx="1732091" cy="559388"/>
          </a:xfrm>
        </p:grpSpPr>
        <p:sp>
          <p:nvSpPr>
            <p:cNvPr id="42" name="Tijdelijke aanduiding voor tekst 6"/>
            <p:cNvSpPr txBox="1">
              <a:spLocks/>
            </p:cNvSpPr>
            <p:nvPr/>
          </p:nvSpPr>
          <p:spPr>
            <a:xfrm>
              <a:off x="6342839" y="2629641"/>
              <a:ext cx="1602481" cy="25656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36000" tIns="3600" rIns="36000" bIns="360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32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8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>
                  <a:solidFill>
                    <a:schemeClr val="bg1"/>
                  </a:solidFill>
                </a:rPr>
                <a:t>Reaction Wheels</a:t>
              </a:r>
              <a:endParaRPr lang="en-GB" sz="1800">
                <a:solidFill>
                  <a:schemeClr val="bg1"/>
                </a:solidFill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212671">
              <a:off x="7488076" y="2788695"/>
              <a:ext cx="586854" cy="400334"/>
            </a:xfrm>
            <a:prstGeom prst="arc">
              <a:avLst/>
            </a:prstGeom>
            <a:ln>
              <a:solidFill>
                <a:srgbClr val="00B0F0"/>
              </a:solidFill>
              <a:headEnd type="arrow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590518" y="4644205"/>
            <a:ext cx="1339845" cy="687992"/>
            <a:chOff x="10557179" y="4294568"/>
            <a:chExt cx="1339845" cy="687992"/>
          </a:xfrm>
        </p:grpSpPr>
        <p:sp>
          <p:nvSpPr>
            <p:cNvPr id="40" name="Tijdelijke aanduiding voor tekst 6"/>
            <p:cNvSpPr txBox="1">
              <a:spLocks/>
            </p:cNvSpPr>
            <p:nvPr/>
          </p:nvSpPr>
          <p:spPr>
            <a:xfrm>
              <a:off x="10557179" y="4446191"/>
              <a:ext cx="1339845" cy="25656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36000" tIns="3600" rIns="36000" bIns="360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32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8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err="1">
                  <a:solidFill>
                    <a:schemeClr val="bg1"/>
                  </a:solidFill>
                </a:rPr>
                <a:t>Magnetorquer</a:t>
              </a:r>
              <a:endParaRPr lang="en-GB" sz="1800">
                <a:solidFill>
                  <a:schemeClr val="bg1"/>
                </a:solidFill>
              </a:endParaRPr>
            </a:p>
          </p:txBody>
        </p:sp>
        <p:sp>
          <p:nvSpPr>
            <p:cNvPr id="41" name="Arc 40"/>
            <p:cNvSpPr/>
            <p:nvPr/>
          </p:nvSpPr>
          <p:spPr>
            <a:xfrm rot="11661740" flipH="1">
              <a:off x="10931453" y="4294568"/>
              <a:ext cx="537274" cy="687992"/>
            </a:xfrm>
            <a:prstGeom prst="arc">
              <a:avLst/>
            </a:prstGeom>
            <a:ln>
              <a:solidFill>
                <a:srgbClr val="00B0F0"/>
              </a:solidFill>
              <a:headEnd type="arrow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637897" y="5527638"/>
            <a:ext cx="1762589" cy="703103"/>
            <a:chOff x="6604558" y="5178001"/>
            <a:chExt cx="1762589" cy="703103"/>
          </a:xfrm>
        </p:grpSpPr>
        <p:sp>
          <p:nvSpPr>
            <p:cNvPr id="38" name="Tijdelijke aanduiding voor tekst 6"/>
            <p:cNvSpPr txBox="1">
              <a:spLocks/>
            </p:cNvSpPr>
            <p:nvPr/>
          </p:nvSpPr>
          <p:spPr>
            <a:xfrm>
              <a:off x="6604558" y="5457294"/>
              <a:ext cx="1762589" cy="25656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36000" tIns="3600" rIns="36000" bIns="360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32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8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>
                  <a:solidFill>
                    <a:schemeClr val="bg1"/>
                  </a:solidFill>
                </a:rPr>
                <a:t>Coarse Sun Sensor</a:t>
              </a:r>
              <a:endParaRPr lang="en-GB" sz="1800">
                <a:solidFill>
                  <a:schemeClr val="bg1"/>
                </a:solidFill>
              </a:endParaRPr>
            </a:p>
          </p:txBody>
        </p:sp>
        <p:sp>
          <p:nvSpPr>
            <p:cNvPr id="39" name="Arc 38"/>
            <p:cNvSpPr/>
            <p:nvPr/>
          </p:nvSpPr>
          <p:spPr>
            <a:xfrm rot="16655623">
              <a:off x="6812124" y="5223627"/>
              <a:ext cx="703103" cy="611852"/>
            </a:xfrm>
            <a:prstGeom prst="arc">
              <a:avLst/>
            </a:prstGeom>
            <a:ln>
              <a:solidFill>
                <a:srgbClr val="00B0F0"/>
              </a:solidFill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169197" y="3464520"/>
            <a:ext cx="3181849" cy="1270598"/>
            <a:chOff x="7135858" y="3114883"/>
            <a:chExt cx="3181849" cy="1270598"/>
          </a:xfrm>
        </p:grpSpPr>
        <p:sp>
          <p:nvSpPr>
            <p:cNvPr id="34" name="Arc 33"/>
            <p:cNvSpPr/>
            <p:nvPr/>
          </p:nvSpPr>
          <p:spPr>
            <a:xfrm rot="5400000" flipH="1">
              <a:off x="8773709" y="3546301"/>
              <a:ext cx="1127940" cy="550420"/>
            </a:xfrm>
            <a:prstGeom prst="arc">
              <a:avLst/>
            </a:prstGeom>
            <a:ln>
              <a:solidFill>
                <a:srgbClr val="00B0F0"/>
              </a:solidFill>
              <a:headEnd type="arrow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Arc 34"/>
            <p:cNvSpPr/>
            <p:nvPr/>
          </p:nvSpPr>
          <p:spPr>
            <a:xfrm rot="5400000" flipH="1">
              <a:off x="8739254" y="2783705"/>
              <a:ext cx="1127940" cy="2028967"/>
            </a:xfrm>
            <a:prstGeom prst="arc">
              <a:avLst/>
            </a:prstGeom>
            <a:ln>
              <a:solidFill>
                <a:srgbClr val="00B0F0"/>
              </a:solidFill>
              <a:headEnd type="arrow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Arc 35"/>
            <p:cNvSpPr/>
            <p:nvPr/>
          </p:nvSpPr>
          <p:spPr>
            <a:xfrm rot="9512418" flipH="1">
              <a:off x="7135858" y="3388276"/>
              <a:ext cx="2283722" cy="448196"/>
            </a:xfrm>
            <a:prstGeom prst="arc">
              <a:avLst/>
            </a:prstGeom>
            <a:ln>
              <a:solidFill>
                <a:srgbClr val="00B0F0"/>
              </a:solidFill>
              <a:headEnd type="arrow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ijdelijke aanduiding voor tekst 6"/>
            <p:cNvSpPr txBox="1">
              <a:spLocks/>
            </p:cNvSpPr>
            <p:nvPr/>
          </p:nvSpPr>
          <p:spPr>
            <a:xfrm>
              <a:off x="8130462" y="3114883"/>
              <a:ext cx="1230328" cy="25656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vert="horz" wrap="none" lIns="36000" tIns="3600" rIns="36000" bIns="360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32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8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>
                  <a:solidFill>
                    <a:schemeClr val="bg1"/>
                  </a:solidFill>
                </a:rPr>
                <a:t>Star Trackers</a:t>
              </a:r>
              <a:endParaRPr lang="en-GB" sz="1800">
                <a:solidFill>
                  <a:schemeClr val="bg1"/>
                </a:solidFill>
              </a:endParaRPr>
            </a:p>
          </p:txBody>
        </p:sp>
      </p:grpSp>
      <p:sp>
        <p:nvSpPr>
          <p:cNvPr id="28" name="Tijdelijke aanduiding voor tekst 6"/>
          <p:cNvSpPr txBox="1">
            <a:spLocks/>
          </p:cNvSpPr>
          <p:nvPr/>
        </p:nvSpPr>
        <p:spPr>
          <a:xfrm>
            <a:off x="728968" y="6063500"/>
            <a:ext cx="566428" cy="2565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wrap="none" lIns="36000" tIns="3600" rIns="36000" bIns="360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bg1"/>
                </a:solidFill>
              </a:rPr>
              <a:t>TT&amp;C</a:t>
            </a:r>
            <a:endParaRPr lang="en-GB" sz="1800">
              <a:solidFill>
                <a:schemeClr val="bg1"/>
              </a:solidFill>
            </a:endParaRPr>
          </a:p>
        </p:txBody>
      </p:sp>
      <p:sp>
        <p:nvSpPr>
          <p:cNvPr id="29" name="Arc 28"/>
          <p:cNvSpPr/>
          <p:nvPr/>
        </p:nvSpPr>
        <p:spPr>
          <a:xfrm rot="15056771">
            <a:off x="1097116" y="5182983"/>
            <a:ext cx="995489" cy="1371070"/>
          </a:xfrm>
          <a:prstGeom prst="arc">
            <a:avLst>
              <a:gd name="adj1" fmla="val 16200000"/>
              <a:gd name="adj2" fmla="val 203227"/>
            </a:avLst>
          </a:prstGeom>
          <a:ln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>
            <a:off x="2010696" y="3140480"/>
            <a:ext cx="1853036" cy="1396263"/>
            <a:chOff x="1977358" y="2790844"/>
            <a:chExt cx="1853036" cy="1396263"/>
          </a:xfrm>
        </p:grpSpPr>
        <p:sp>
          <p:nvSpPr>
            <p:cNvPr id="26" name="Arc 25"/>
            <p:cNvSpPr/>
            <p:nvPr/>
          </p:nvSpPr>
          <p:spPr>
            <a:xfrm rot="19864071">
              <a:off x="2753812" y="2816037"/>
              <a:ext cx="1076582" cy="1371070"/>
            </a:xfrm>
            <a:prstGeom prst="arc">
              <a:avLst>
                <a:gd name="adj1" fmla="val 16200000"/>
                <a:gd name="adj2" fmla="val 203227"/>
              </a:avLst>
            </a:prstGeom>
            <a:ln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ijdelijke aanduiding voor tekst 6"/>
            <p:cNvSpPr txBox="1">
              <a:spLocks/>
            </p:cNvSpPr>
            <p:nvPr/>
          </p:nvSpPr>
          <p:spPr>
            <a:xfrm>
              <a:off x="1977358" y="2790844"/>
              <a:ext cx="1357094" cy="256569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wrap="none" lIns="36000" tIns="3600" rIns="36000" bIns="360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32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8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>
                  <a:solidFill>
                    <a:schemeClr val="bg2"/>
                  </a:solidFill>
                </a:rPr>
                <a:t>Mass Memory</a:t>
              </a:r>
              <a:endParaRPr lang="en-GB" sz="1800">
                <a:solidFill>
                  <a:schemeClr val="bg2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37896" y="507591"/>
            <a:ext cx="2957275" cy="2689590"/>
            <a:chOff x="6604558" y="157955"/>
            <a:chExt cx="2957275" cy="2689590"/>
          </a:xfrm>
        </p:grpSpPr>
        <p:sp>
          <p:nvSpPr>
            <p:cNvPr id="24" name="Arc 23"/>
            <p:cNvSpPr/>
            <p:nvPr/>
          </p:nvSpPr>
          <p:spPr>
            <a:xfrm rot="20855402">
              <a:off x="7050857" y="157955"/>
              <a:ext cx="1076582" cy="2689590"/>
            </a:xfrm>
            <a:prstGeom prst="arc">
              <a:avLst>
                <a:gd name="adj1" fmla="val 17847381"/>
                <a:gd name="adj2" fmla="val 203227"/>
              </a:avLst>
            </a:prstGeom>
            <a:ln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ijdelijke aanduiding voor tekst 6"/>
            <p:cNvSpPr txBox="1">
              <a:spLocks/>
            </p:cNvSpPr>
            <p:nvPr/>
          </p:nvSpPr>
          <p:spPr>
            <a:xfrm>
              <a:off x="6604558" y="436157"/>
              <a:ext cx="2957275" cy="256569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wrap="none" lIns="36000" tIns="3600" rIns="36000" bIns="360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32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8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>
                  <a:solidFill>
                    <a:schemeClr val="bg2"/>
                  </a:solidFill>
                </a:rPr>
                <a:t>On-Board Computer &amp; Software</a:t>
              </a:r>
              <a:endParaRPr lang="en-GB" sz="1800">
                <a:solidFill>
                  <a:schemeClr val="bg2"/>
                </a:solidFill>
              </a:endParaRPr>
            </a:p>
          </p:txBody>
        </p:sp>
      </p:grpSp>
      <p:sp>
        <p:nvSpPr>
          <p:cNvPr id="18" name="Arc 17"/>
          <p:cNvSpPr/>
          <p:nvPr/>
        </p:nvSpPr>
        <p:spPr>
          <a:xfrm rot="20661217" flipH="1">
            <a:off x="5434057" y="2413552"/>
            <a:ext cx="1073728" cy="946329"/>
          </a:xfrm>
          <a:prstGeom prst="arc">
            <a:avLst>
              <a:gd name="adj1" fmla="val 16200000"/>
              <a:gd name="adj2" fmla="val 203227"/>
            </a:avLst>
          </a:prstGeom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ijdelijke aanduiding voor tekst 6"/>
          <p:cNvSpPr txBox="1">
            <a:spLocks/>
          </p:cNvSpPr>
          <p:nvPr/>
        </p:nvSpPr>
        <p:spPr>
          <a:xfrm>
            <a:off x="4954820" y="2269596"/>
            <a:ext cx="2048565" cy="256569"/>
          </a:xfrm>
          <a:prstGeom prst="rect">
            <a:avLst/>
          </a:prstGeom>
          <a:solidFill>
            <a:srgbClr val="FFC000"/>
          </a:solidFill>
        </p:spPr>
        <p:txBody>
          <a:bodyPr vert="horz" wrap="none" lIns="36000" tIns="3600" rIns="36000" bIns="360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bg2"/>
                </a:solidFill>
              </a:rPr>
              <a:t>Remote Terminal Unit</a:t>
            </a:r>
            <a:endParaRPr lang="en-GB" sz="1800">
              <a:solidFill>
                <a:schemeClr val="bg2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660953" y="2623288"/>
            <a:ext cx="2994922" cy="1529363"/>
            <a:chOff x="1627615" y="2273652"/>
            <a:chExt cx="2994922" cy="1529363"/>
          </a:xfrm>
        </p:grpSpPr>
        <p:sp>
          <p:nvSpPr>
            <p:cNvPr id="21" name="Arc 20"/>
            <p:cNvSpPr/>
            <p:nvPr/>
          </p:nvSpPr>
          <p:spPr>
            <a:xfrm rot="17964190">
              <a:off x="3398711" y="2225947"/>
              <a:ext cx="1076582" cy="1371070"/>
            </a:xfrm>
            <a:prstGeom prst="arc">
              <a:avLst>
                <a:gd name="adj1" fmla="val 17860328"/>
                <a:gd name="adj2" fmla="val 203227"/>
              </a:avLst>
            </a:prstGeom>
            <a:ln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ijdelijke aanduiding voor tekst 6"/>
            <p:cNvSpPr txBox="1">
              <a:spLocks/>
            </p:cNvSpPr>
            <p:nvPr/>
          </p:nvSpPr>
          <p:spPr>
            <a:xfrm>
              <a:off x="1627615" y="2273652"/>
              <a:ext cx="2056580" cy="256569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wrap="square" lIns="36000" tIns="3600" rIns="36000" bIns="3600" rtlCol="0" anchor="ctr" anchorCtr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32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8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 i="0" kern="1200">
                  <a:solidFill>
                    <a:schemeClr val="tx1"/>
                  </a:solidFill>
                  <a:latin typeface="NotesEsa" charset="0"/>
                  <a:ea typeface="NotesEsa" charset="0"/>
                  <a:cs typeface="NotesEs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>
                  <a:solidFill>
                    <a:schemeClr val="bg2"/>
                  </a:solidFill>
                </a:rPr>
                <a:t>Communication buses</a:t>
              </a:r>
              <a:endParaRPr lang="en-GB" sz="1800">
                <a:solidFill>
                  <a:schemeClr val="bg2"/>
                </a:solidFill>
              </a:endParaRPr>
            </a:p>
          </p:txBody>
        </p:sp>
        <p:sp>
          <p:nvSpPr>
            <p:cNvPr id="23" name="Arc 22"/>
            <p:cNvSpPr/>
            <p:nvPr/>
          </p:nvSpPr>
          <p:spPr>
            <a:xfrm rot="19817038">
              <a:off x="3137602" y="2280565"/>
              <a:ext cx="1155610" cy="1522450"/>
            </a:xfrm>
            <a:prstGeom prst="arc">
              <a:avLst>
                <a:gd name="adj1" fmla="val 17860328"/>
                <a:gd name="adj2" fmla="val 203227"/>
              </a:avLst>
            </a:prstGeom>
            <a:ln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Arc 13"/>
          <p:cNvSpPr/>
          <p:nvPr/>
        </p:nvSpPr>
        <p:spPr>
          <a:xfrm rot="5400000" flipH="1">
            <a:off x="9743991" y="1810427"/>
            <a:ext cx="1127940" cy="2028967"/>
          </a:xfrm>
          <a:prstGeom prst="arc">
            <a:avLst/>
          </a:prstGeom>
          <a:ln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ijdelijke aanduiding voor tekst 6"/>
          <p:cNvSpPr txBox="1">
            <a:spLocks/>
          </p:cNvSpPr>
          <p:nvPr/>
        </p:nvSpPr>
        <p:spPr>
          <a:xfrm>
            <a:off x="9529141" y="2071581"/>
            <a:ext cx="2361215" cy="256569"/>
          </a:xfrm>
          <a:prstGeom prst="rect">
            <a:avLst/>
          </a:prstGeom>
          <a:solidFill>
            <a:srgbClr val="FFC000"/>
          </a:solidFill>
        </p:spPr>
        <p:txBody>
          <a:bodyPr vert="horz" wrap="none" lIns="36000" tIns="3600" rIns="36000" bIns="360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bg2"/>
                </a:solidFill>
              </a:rPr>
              <a:t>Payload Processing Units</a:t>
            </a:r>
            <a:endParaRPr lang="en-GB" sz="1800">
              <a:solidFill>
                <a:schemeClr val="bg2"/>
              </a:solidFill>
            </a:endParaRPr>
          </a:p>
        </p:txBody>
      </p:sp>
      <p:sp>
        <p:nvSpPr>
          <p:cNvPr id="13" name="Tijdelijke aanduiding voor tekst 6"/>
          <p:cNvSpPr txBox="1">
            <a:spLocks/>
          </p:cNvSpPr>
          <p:nvPr/>
        </p:nvSpPr>
        <p:spPr>
          <a:xfrm>
            <a:off x="4332769" y="888042"/>
            <a:ext cx="1383062" cy="256569"/>
          </a:xfrm>
          <a:prstGeom prst="rect">
            <a:avLst/>
          </a:prstGeom>
          <a:solidFill>
            <a:srgbClr val="FFC000"/>
          </a:solidFill>
        </p:spPr>
        <p:txBody>
          <a:bodyPr vert="horz" wrap="none" lIns="36000" tIns="3600" rIns="36000" bIns="360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bg2"/>
                </a:solidFill>
              </a:rPr>
              <a:t>GNSS Receiver</a:t>
            </a:r>
            <a:endParaRPr lang="en-GB" sz="1800">
              <a:solidFill>
                <a:schemeClr val="bg2"/>
              </a:solidFill>
            </a:endParaRPr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229783" y="148359"/>
            <a:ext cx="10113228" cy="553998"/>
          </a:xfrm>
        </p:spPr>
        <p:txBody>
          <a:bodyPr/>
          <a:lstStyle/>
          <a:p>
            <a:r>
              <a:rPr lang="en-US" sz="2600">
                <a:latin typeface="NotesEsa" panose="02000506030000020004" pitchFamily="2" charset="0"/>
              </a:rPr>
              <a:t>Example DHS Flat-Sat (before ADHA/APA)</a:t>
            </a:r>
            <a:endParaRPr lang="en-GB" sz="2600">
              <a:latin typeface="NotesEsa" panose="02000506030000020004" pitchFamily="2" charset="0"/>
            </a:endParaRPr>
          </a:p>
        </p:txBody>
      </p:sp>
      <p:sp>
        <p:nvSpPr>
          <p:cNvPr id="44" name="Arc 43"/>
          <p:cNvSpPr/>
          <p:nvPr/>
        </p:nvSpPr>
        <p:spPr>
          <a:xfrm rot="20855402">
            <a:off x="3286312" y="1111663"/>
            <a:ext cx="4104766" cy="2718690"/>
          </a:xfrm>
          <a:prstGeom prst="arc">
            <a:avLst>
              <a:gd name="adj1" fmla="val 17847381"/>
              <a:gd name="adj2" fmla="val 203227"/>
            </a:avLst>
          </a:prstGeom>
          <a:ln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jdelijke aanduiding voor tekst 6">
            <a:extLst>
              <a:ext uri="{FF2B5EF4-FFF2-40B4-BE49-F238E27FC236}">
                <a16:creationId xmlns:a16="http://schemas.microsoft.com/office/drawing/2014/main" id="{0AC7546A-17B9-A650-3093-95258D30A740}"/>
              </a:ext>
            </a:extLst>
          </p:cNvPr>
          <p:cNvSpPr txBox="1">
            <a:spLocks/>
          </p:cNvSpPr>
          <p:nvPr/>
        </p:nvSpPr>
        <p:spPr>
          <a:xfrm>
            <a:off x="1444104" y="914077"/>
            <a:ext cx="1822413" cy="50586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wrap="none" lIns="36000" tIns="3600" rIns="36000" bIns="360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NotesEsa" charset="0"/>
                <a:ea typeface="NotesEsa" charset="0"/>
                <a:cs typeface="NotesEs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bg2"/>
                </a:solidFill>
              </a:rPr>
              <a:t>Power Conditioning</a:t>
            </a:r>
            <a:br>
              <a:rPr lang="en-US" sz="1800">
                <a:solidFill>
                  <a:schemeClr val="bg2"/>
                </a:solidFill>
              </a:rPr>
            </a:br>
            <a:r>
              <a:rPr lang="en-US" sz="1800">
                <a:solidFill>
                  <a:schemeClr val="bg2"/>
                </a:solidFill>
              </a:rPr>
              <a:t>and Distribution</a:t>
            </a:r>
            <a:endParaRPr lang="en-GB" sz="1800">
              <a:solidFill>
                <a:schemeClr val="bg2"/>
              </a:solidFill>
            </a:endParaRP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70D77727-A3E9-2742-D168-80C02B06759B}"/>
              </a:ext>
            </a:extLst>
          </p:cNvPr>
          <p:cNvSpPr/>
          <p:nvPr/>
        </p:nvSpPr>
        <p:spPr>
          <a:xfrm rot="20855402">
            <a:off x="1880093" y="1127506"/>
            <a:ext cx="2265222" cy="1725921"/>
          </a:xfrm>
          <a:prstGeom prst="arc">
            <a:avLst>
              <a:gd name="adj1" fmla="val 17963112"/>
              <a:gd name="adj2" fmla="val 203227"/>
            </a:avLst>
          </a:prstGeom>
          <a:ln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15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18" grpId="0" animBg="1"/>
      <p:bldP spid="19" grpId="0" animBg="1"/>
      <p:bldP spid="14" grpId="0" animBg="1"/>
      <p:bldP spid="15" grpId="0" animBg="1"/>
      <p:bldP spid="13" grpId="0" animBg="1"/>
      <p:bldP spid="44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>
          <a:extLst>
            <a:ext uri="{FF2B5EF4-FFF2-40B4-BE49-F238E27FC236}">
              <a16:creationId xmlns:a16="http://schemas.microsoft.com/office/drawing/2014/main" id="{B1AD83BE-A8D9-54F8-A2B3-8CA376573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32">
            <a:extLst>
              <a:ext uri="{FF2B5EF4-FFF2-40B4-BE49-F238E27FC236}">
                <a16:creationId xmlns:a16="http://schemas.microsoft.com/office/drawing/2014/main" id="{49D19FDD-BF01-C789-930C-8049BDC4CA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5700" rIns="0" bIns="4570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2800">
                <a:latin typeface="NotesEsa" panose="02000506030000020004" pitchFamily="2" charset="77"/>
                <a:ea typeface="MS PGothic" pitchFamily="34" charset="-128"/>
                <a:cs typeface="Arial" charset="0"/>
              </a:rPr>
              <a:t>ADHA: Benefits at System Level</a:t>
            </a:r>
            <a:endParaRPr lang="en-GB" sz="2800">
              <a:latin typeface="NotesEsa" panose="02000506030000020004" pitchFamily="2" charset="77"/>
              <a:ea typeface="MS PGothic" pitchFamily="34" charset="-128"/>
              <a:cs typeface="Arial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DD1B2-420E-5654-8621-68006D4FE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8314800" cy="5328000"/>
          </a:xfrm>
        </p:spPr>
        <p:txBody>
          <a:bodyPr/>
          <a:lstStyle/>
          <a:p>
            <a:r>
              <a:rPr lang="en-GB">
                <a:solidFill>
                  <a:srgbClr val="FEFFFF"/>
                </a:solidFill>
                <a:latin typeface="NotesEsa" panose="02000506030000020004" pitchFamily="2" charset="0"/>
              </a:rPr>
              <a:t>Interoperability at module level allows integration of multiple functions in same unit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>
                <a:solidFill>
                  <a:srgbClr val="FEFFFF"/>
                </a:solidFill>
                <a:latin typeface="NotesEsa" panose="02000506030000020004" pitchFamily="2" charset="0"/>
              </a:rPr>
              <a:t>Overall</a:t>
            </a:r>
            <a:r>
              <a:rPr lang="en-GB" sz="1400">
                <a:solidFill>
                  <a:schemeClr val="tx1">
                    <a:lumMod val="25000"/>
                    <a:lumOff val="75000"/>
                  </a:schemeClr>
                </a:solidFill>
                <a:latin typeface="NotesEsa" panose="02000506030000020004" pitchFamily="2" charset="0"/>
              </a:rPr>
              <a:t> </a:t>
            </a:r>
            <a:r>
              <a:rPr lang="en-GB" sz="1400">
                <a:solidFill>
                  <a:srgbClr val="FFC000"/>
                </a:solidFill>
                <a:latin typeface="NotesEsa" panose="02000506030000020004" pitchFamily="2" charset="0"/>
              </a:rPr>
              <a:t>reduction in harness mass </a:t>
            </a:r>
            <a:r>
              <a:rPr lang="en-GB" sz="1400">
                <a:solidFill>
                  <a:srgbClr val="FEFFFF"/>
                </a:solidFill>
                <a:latin typeface="NotesEsa" panose="02000506030000020004" pitchFamily="2" charset="0"/>
              </a:rPr>
              <a:t>– and </a:t>
            </a:r>
            <a:r>
              <a:rPr lang="en-GB" sz="1400">
                <a:solidFill>
                  <a:srgbClr val="FFC000"/>
                </a:solidFill>
                <a:latin typeface="NotesEsa" panose="02000506030000020004" pitchFamily="2" charset="0"/>
              </a:rPr>
              <a:t>fewer electronics boxes per mission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>
                <a:solidFill>
                  <a:srgbClr val="FFC000"/>
                </a:solidFill>
                <a:latin typeface="NotesEsa" panose="02000506030000020004" pitchFamily="2" charset="0"/>
              </a:rPr>
              <a:t>Uniformity across platform (and payload) </a:t>
            </a:r>
            <a:r>
              <a:rPr lang="en-GB" sz="1400">
                <a:solidFill>
                  <a:srgbClr val="FEFFFF"/>
                </a:solidFill>
                <a:latin typeface="NotesEsa" panose="02000506030000020004" pitchFamily="2" charset="0"/>
              </a:rPr>
              <a:t>units dimensions facilitates </a:t>
            </a:r>
            <a:r>
              <a:rPr lang="en-GB" sz="1400">
                <a:solidFill>
                  <a:srgbClr val="FFC000"/>
                </a:solidFill>
                <a:latin typeface="NotesEsa" panose="02000506030000020004" pitchFamily="2" charset="0"/>
              </a:rPr>
              <a:t>placement and harness optimisation </a:t>
            </a:r>
            <a:r>
              <a:rPr lang="en-GB" sz="1400">
                <a:solidFill>
                  <a:srgbClr val="FEFFFF"/>
                </a:solidFill>
                <a:latin typeface="NotesEsa" panose="02000506030000020004" pitchFamily="2" charset="0"/>
              </a:rPr>
              <a:t>within the S/C</a:t>
            </a:r>
            <a:br>
              <a:rPr lang="en-GB" sz="1600">
                <a:solidFill>
                  <a:schemeClr val="tx1">
                    <a:lumMod val="25000"/>
                    <a:lumOff val="75000"/>
                  </a:schemeClr>
                </a:solidFill>
                <a:latin typeface="NotesEsa" panose="02000506030000020004" pitchFamily="2" charset="0"/>
              </a:rPr>
            </a:br>
            <a:endParaRPr lang="en-GB" sz="1600">
              <a:solidFill>
                <a:schemeClr val="tx1">
                  <a:lumMod val="25000"/>
                  <a:lumOff val="75000"/>
                </a:schemeClr>
              </a:solidFill>
              <a:latin typeface="NotesEsa" panose="02000506030000020004" pitchFamily="2" charset="0"/>
            </a:endParaRPr>
          </a:p>
          <a:p>
            <a:r>
              <a:rPr lang="en-GB">
                <a:solidFill>
                  <a:srgbClr val="FEFFFF"/>
                </a:solidFill>
                <a:latin typeface="NotesEsa" panose="02000506030000020004" pitchFamily="2" charset="0"/>
              </a:rPr>
              <a:t>Use of recurring equipment products lowers project risk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>
                <a:solidFill>
                  <a:srgbClr val="FEFFFF"/>
                </a:solidFill>
                <a:latin typeface="NotesEsa" panose="02000506030000020004" pitchFamily="2" charset="0"/>
              </a:rPr>
              <a:t>Allows </a:t>
            </a:r>
            <a:r>
              <a:rPr lang="en-GB" sz="1400">
                <a:solidFill>
                  <a:srgbClr val="FFC000"/>
                </a:solidFill>
                <a:latin typeface="NotesEsa" panose="02000506030000020004" pitchFamily="2" charset="0"/>
              </a:rPr>
              <a:t>schedule optimisation </a:t>
            </a:r>
            <a:r>
              <a:rPr lang="en-GB" sz="1400">
                <a:solidFill>
                  <a:srgbClr val="FEFFFF"/>
                </a:solidFill>
                <a:latin typeface="NotesEsa" panose="02000506030000020004" pitchFamily="2" charset="0"/>
              </a:rPr>
              <a:t>and </a:t>
            </a:r>
            <a:r>
              <a:rPr lang="en-GB" sz="1400">
                <a:solidFill>
                  <a:srgbClr val="FFC000"/>
                </a:solidFill>
                <a:latin typeface="NotesEsa" panose="02000506030000020004" pitchFamily="2" charset="0"/>
              </a:rPr>
              <a:t>early testing of mission critical functions</a:t>
            </a:r>
            <a:br>
              <a:rPr lang="en-GB" sz="1600">
                <a:solidFill>
                  <a:schemeClr val="tx1">
                    <a:lumMod val="25000"/>
                    <a:lumOff val="75000"/>
                  </a:schemeClr>
                </a:solidFill>
                <a:latin typeface="NotesEsa" panose="02000506030000020004" pitchFamily="2" charset="0"/>
              </a:rPr>
            </a:br>
            <a:endParaRPr lang="en-GB" sz="1600">
              <a:solidFill>
                <a:schemeClr val="tx1">
                  <a:lumMod val="25000"/>
                  <a:lumOff val="75000"/>
                </a:schemeClr>
              </a:solidFill>
              <a:latin typeface="NotesEsa" panose="02000506030000020004" pitchFamily="2" charset="0"/>
            </a:endParaRPr>
          </a:p>
          <a:p>
            <a:r>
              <a:rPr lang="en-GB">
                <a:solidFill>
                  <a:srgbClr val="FFC000"/>
                </a:solidFill>
                <a:latin typeface="NotesEsa" panose="02000506030000020004" pitchFamily="2" charset="0"/>
              </a:rPr>
              <a:t>Scalability and modularity </a:t>
            </a:r>
            <a:r>
              <a:rPr lang="en-GB">
                <a:solidFill>
                  <a:srgbClr val="FEFFFF"/>
                </a:solidFill>
                <a:latin typeface="NotesEsa" panose="02000506030000020004" pitchFamily="2" charset="0"/>
              </a:rPr>
              <a:t>provide flexibility in unit configuration and allows expansion of functions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>
                <a:solidFill>
                  <a:srgbClr val="FEFFFF"/>
                </a:solidFill>
                <a:latin typeface="NotesEsa" panose="02000506030000020004" pitchFamily="2" charset="0"/>
              </a:rPr>
              <a:t>Allows</a:t>
            </a:r>
            <a:r>
              <a:rPr lang="en-GB" sz="1400">
                <a:solidFill>
                  <a:schemeClr val="tx1">
                    <a:lumMod val="25000"/>
                    <a:lumOff val="75000"/>
                  </a:schemeClr>
                </a:solidFill>
                <a:latin typeface="NotesEsa" panose="02000506030000020004" pitchFamily="2" charset="0"/>
              </a:rPr>
              <a:t> </a:t>
            </a:r>
            <a:r>
              <a:rPr lang="en-GB" sz="1400">
                <a:solidFill>
                  <a:srgbClr val="FEFFFF"/>
                </a:solidFill>
                <a:latin typeface="NotesEsa" panose="02000506030000020004" pitchFamily="2" charset="0"/>
              </a:rPr>
              <a:t>adoption for specific mission needs, reducing expensive and risky NRE – i.e. less chance of an equipment development being on the critical path of the mission schedule</a:t>
            </a:r>
            <a:br>
              <a:rPr lang="en-GB" sz="1600">
                <a:solidFill>
                  <a:srgbClr val="FEFFFF"/>
                </a:solidFill>
                <a:latin typeface="NotesEsa" panose="02000506030000020004" pitchFamily="2" charset="0"/>
              </a:rPr>
            </a:br>
            <a:endParaRPr lang="en-GB" sz="1600">
              <a:solidFill>
                <a:srgbClr val="FEFFFF"/>
              </a:solidFill>
              <a:latin typeface="NotesEsa" panose="02000506030000020004" pitchFamily="2" charset="0"/>
            </a:endParaRPr>
          </a:p>
          <a:p>
            <a:r>
              <a:rPr lang="en-GB">
                <a:solidFill>
                  <a:srgbClr val="FEFFFF"/>
                </a:solidFill>
                <a:latin typeface="NotesEsa" panose="02000506030000020004" pitchFamily="2" charset="0"/>
              </a:rPr>
              <a:t>Flexibility in implementation of </a:t>
            </a:r>
            <a:r>
              <a:rPr lang="en-GB" err="1">
                <a:solidFill>
                  <a:srgbClr val="FFC000"/>
                </a:solidFill>
                <a:latin typeface="NotesEsa" panose="02000506030000020004" pitchFamily="2" charset="0"/>
              </a:rPr>
              <a:t>georeturn</a:t>
            </a:r>
            <a:r>
              <a:rPr lang="en-GB">
                <a:solidFill>
                  <a:srgbClr val="FEFFFF"/>
                </a:solidFill>
                <a:latin typeface="NotesEsa" panose="02000506030000020004" pitchFamily="2" charset="0"/>
              </a:rPr>
              <a:t> requirements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400">
                <a:solidFill>
                  <a:srgbClr val="FEFFFF"/>
                </a:solidFill>
                <a:latin typeface="NotesEsa" panose="02000506030000020004" pitchFamily="2" charset="0"/>
              </a:rPr>
              <a:t>Allows </a:t>
            </a:r>
            <a:r>
              <a:rPr lang="en-GB" sz="1400">
                <a:solidFill>
                  <a:srgbClr val="FFC000"/>
                </a:solidFill>
                <a:latin typeface="NotesEsa" panose="02000506030000020004" pitchFamily="2" charset="0"/>
              </a:rPr>
              <a:t>dual- and multi-source of same equipment </a:t>
            </a:r>
            <a:r>
              <a:rPr lang="en-GB" sz="1400">
                <a:solidFill>
                  <a:srgbClr val="FEFFFF"/>
                </a:solidFill>
                <a:latin typeface="NotesEsa" panose="02000506030000020004" pitchFamily="2" charset="0"/>
              </a:rPr>
              <a:t>(important for constellations)</a:t>
            </a:r>
            <a:endParaRPr lang="en-GB" sz="1400">
              <a:solidFill>
                <a:schemeClr val="tx1">
                  <a:lumMod val="25000"/>
                  <a:lumOff val="75000"/>
                </a:schemeClr>
              </a:solidFill>
              <a:latin typeface="NotesEsa" panose="0200050603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2BF5D7-7E0D-E9AD-8C7D-27B3FE7135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8"/>
          <a:stretch/>
        </p:blipFill>
        <p:spPr>
          <a:xfrm>
            <a:off x="8708499" y="981257"/>
            <a:ext cx="3143236" cy="1415275"/>
          </a:xfrm>
          <a:prstGeom prst="rect">
            <a:avLst/>
          </a:prstGeom>
        </p:spPr>
      </p:pic>
      <p:pic>
        <p:nvPicPr>
          <p:cNvPr id="5" name="Picture 2" descr="image006">
            <a:extLst>
              <a:ext uri="{FF2B5EF4-FFF2-40B4-BE49-F238E27FC236}">
                <a16:creationId xmlns:a16="http://schemas.microsoft.com/office/drawing/2014/main" id="{F83CDD9C-F7AA-A4FC-99A0-8E3967110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t="9054" r="610" b="268"/>
          <a:stretch>
            <a:fillRect/>
          </a:stretch>
        </p:blipFill>
        <p:spPr bwMode="auto">
          <a:xfrm>
            <a:off x="9418820" y="2910288"/>
            <a:ext cx="1811959" cy="1195564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EA9EA69-5C31-CC67-4390-88117FAAE6DF}"/>
              </a:ext>
            </a:extLst>
          </p:cNvPr>
          <p:cNvGrpSpPr/>
          <p:nvPr/>
        </p:nvGrpSpPr>
        <p:grpSpPr>
          <a:xfrm>
            <a:off x="8549515" y="4435230"/>
            <a:ext cx="3384294" cy="1704313"/>
            <a:chOff x="8549515" y="4435230"/>
            <a:chExt cx="3384294" cy="1704313"/>
          </a:xfrm>
        </p:grpSpPr>
        <p:pic>
          <p:nvPicPr>
            <p:cNvPr id="6" name="Content Placeholder 2">
              <a:extLst>
                <a:ext uri="{FF2B5EF4-FFF2-40B4-BE49-F238E27FC236}">
                  <a16:creationId xmlns:a16="http://schemas.microsoft.com/office/drawing/2014/main" id="{B4AA0911-F4BB-1C23-76BD-6D1C054256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826"/>
            <a:stretch>
              <a:fillRect/>
            </a:stretch>
          </p:blipFill>
          <p:spPr bwMode="auto">
            <a:xfrm>
              <a:off x="10082452" y="4576476"/>
              <a:ext cx="1851357" cy="1323259"/>
            </a:xfrm>
            <a:prstGeom prst="rect">
              <a:avLst/>
            </a:prstGeom>
            <a:noFill/>
            <a:ln w="57150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pic>
          <p:nvPicPr>
            <p:cNvPr id="7" name="Content Placeholder 4">
              <a:extLst>
                <a:ext uri="{FF2B5EF4-FFF2-40B4-BE49-F238E27FC236}">
                  <a16:creationId xmlns:a16="http://schemas.microsoft.com/office/drawing/2014/main" id="{1E4811C8-C97C-8FC1-7B96-F9612255FE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241" t="2032" r="9678" b="2549"/>
            <a:stretch>
              <a:fillRect/>
            </a:stretch>
          </p:blipFill>
          <p:spPr bwMode="auto">
            <a:xfrm>
              <a:off x="8549515" y="4435230"/>
              <a:ext cx="869305" cy="802875"/>
            </a:xfrm>
            <a:prstGeom prst="rect">
              <a:avLst/>
            </a:prstGeom>
            <a:noFill/>
            <a:ln w="571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B1809AB2-FF1E-F720-B15E-65BA9A29527B}"/>
                </a:ext>
              </a:extLst>
            </p:cNvPr>
            <p:cNvSpPr/>
            <p:nvPr/>
          </p:nvSpPr>
          <p:spPr>
            <a:xfrm>
              <a:off x="9523820" y="4696647"/>
              <a:ext cx="494891" cy="1087170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Content Placeholder 4">
              <a:extLst>
                <a:ext uri="{FF2B5EF4-FFF2-40B4-BE49-F238E27FC236}">
                  <a16:creationId xmlns:a16="http://schemas.microsoft.com/office/drawing/2014/main" id="{F32076DF-5817-7282-07FF-B6EB763C7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241" t="2032" r="9678" b="2549"/>
            <a:stretch>
              <a:fillRect/>
            </a:stretch>
          </p:blipFill>
          <p:spPr bwMode="auto">
            <a:xfrm>
              <a:off x="8549515" y="5336668"/>
              <a:ext cx="869305" cy="802875"/>
            </a:xfrm>
            <a:prstGeom prst="rect">
              <a:avLst/>
            </a:prstGeom>
            <a:noFill/>
            <a:ln w="571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6067BD-06C5-E861-EA8B-1D54D7354787}"/>
              </a:ext>
            </a:extLst>
          </p:cNvPr>
          <p:cNvGrpSpPr/>
          <p:nvPr/>
        </p:nvGrpSpPr>
        <p:grpSpPr>
          <a:xfrm>
            <a:off x="7635107" y="4653330"/>
            <a:ext cx="850667" cy="1403897"/>
            <a:chOff x="7635107" y="4653330"/>
            <a:chExt cx="850667" cy="140389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4BCBE6-17C7-1CF7-653D-E74186F743E3}"/>
                </a:ext>
              </a:extLst>
            </p:cNvPr>
            <p:cNvSpPr txBox="1"/>
            <p:nvPr/>
          </p:nvSpPr>
          <p:spPr>
            <a:xfrm>
              <a:off x="7646377" y="4653330"/>
              <a:ext cx="8393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i="1">
                  <a:solidFill>
                    <a:schemeClr val="bg1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Supplier</a:t>
              </a:r>
              <a:br>
                <a:rPr lang="en-GB" sz="1600" i="1">
                  <a:solidFill>
                    <a:schemeClr val="bg1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lang="en-GB" sz="1600" i="1">
                  <a:solidFill>
                    <a:schemeClr val="bg1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#1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9C7CEB-D4EB-66F6-1610-4AD39D0AB15C}"/>
                </a:ext>
              </a:extLst>
            </p:cNvPr>
            <p:cNvSpPr txBox="1"/>
            <p:nvPr/>
          </p:nvSpPr>
          <p:spPr>
            <a:xfrm>
              <a:off x="7635107" y="5472452"/>
              <a:ext cx="8393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i="1">
                  <a:solidFill>
                    <a:schemeClr val="bg1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Supplier</a:t>
              </a:r>
              <a:br>
                <a:rPr lang="en-GB" sz="1600" i="1">
                  <a:solidFill>
                    <a:schemeClr val="bg1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</a:br>
              <a:r>
                <a:rPr lang="en-GB" sz="1600" i="1">
                  <a:solidFill>
                    <a:schemeClr val="bg1"/>
                  </a:solidFill>
                  <a:latin typeface="NotesEsa" panose="02000506030000020004" pitchFamily="2" charset="0"/>
                  <a:ea typeface="MS PGothic" pitchFamily="34" charset="-128"/>
                  <a:cs typeface="Arial" panose="020B0604020202020204" pitchFamily="34" charset="0"/>
                </a:rPr>
                <a:t>#2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319DCAD-1C4C-C423-8310-7BFE9C30E37D}"/>
              </a:ext>
            </a:extLst>
          </p:cNvPr>
          <p:cNvSpPr txBox="1"/>
          <p:nvPr/>
        </p:nvSpPr>
        <p:spPr>
          <a:xfrm>
            <a:off x="8870897" y="2376410"/>
            <a:ext cx="2517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i="1">
                <a:solidFill>
                  <a:schemeClr val="accent6">
                    <a:lumMod val="9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Image source: Airbus, DASIA2024</a:t>
            </a:r>
          </a:p>
        </p:txBody>
      </p:sp>
    </p:spTree>
    <p:extLst>
      <p:ext uri="{BB962C8B-B14F-4D97-AF65-F5344CB8AC3E}">
        <p14:creationId xmlns:p14="http://schemas.microsoft.com/office/powerpoint/2010/main" val="233111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B9979CE-F6D6-4CDA-8589-F8B43FE72354}" vid="{343751ED-C8BE-41FE-9861-56AE543A0A1D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B9979CE-F6D6-4CDA-8589-F8B43FE72354}" vid="{AD79EE79-A995-4046-BA78-7E1194A8FF29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B9979CE-F6D6-4CDA-8589-F8B43FE72354}" vid="{6B3D98F0-8F27-4BB1-98E2-0EFA105C5170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B9979CE-F6D6-4CDA-8589-F8B43FE72354}" vid="{EF168943-AA5F-4FD6-96A2-54A85FF01414}"/>
    </a:ext>
  </a:extLst>
</a:theme>
</file>

<file path=ppt/theme/theme5.xml><?xml version="1.0" encoding="utf-8"?>
<a:theme xmlns:a="http://schemas.openxmlformats.org/drawingml/2006/main" name="1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FD0E5E75-7717-46C2-B7DD-6B9340E741A3}"/>
    </a:ext>
  </a:extLst>
</a:theme>
</file>

<file path=ppt/theme/theme6.xml><?xml version="1.0" encoding="utf-8"?>
<a:theme xmlns:a="http://schemas.openxmlformats.org/drawingml/2006/main" name="1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B9979CE-F6D6-4CDA-8589-F8B43FE72354}" vid="{343751ED-C8BE-41FE-9861-56AE543A0A1D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679b635-32aa-4286-ab98-2447aa607bf5" xsi:nil="true"/>
    <lcf76f155ced4ddcb4097134ff3c332f xmlns="61ea400c-289a-4169-8e9d-88321b6728b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08683984991B489B9C5FD7959F2F1B" ma:contentTypeVersion="12" ma:contentTypeDescription="Create a new document." ma:contentTypeScope="" ma:versionID="2429312d5a3fb0d394a7e1240b9efb95">
  <xsd:schema xmlns:xsd="http://www.w3.org/2001/XMLSchema" xmlns:xs="http://www.w3.org/2001/XMLSchema" xmlns:p="http://schemas.microsoft.com/office/2006/metadata/properties" xmlns:ns2="61ea400c-289a-4169-8e9d-88321b6728b9" xmlns:ns3="4679b635-32aa-4286-ab98-2447aa607bf5" targetNamespace="http://schemas.microsoft.com/office/2006/metadata/properties" ma:root="true" ma:fieldsID="83c1325c832c0e09927825d5bc84eef6" ns2:_="" ns3:_="">
    <xsd:import namespace="61ea400c-289a-4169-8e9d-88321b6728b9"/>
    <xsd:import namespace="4679b635-32aa-4286-ab98-2447aa607b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ea400c-289a-4169-8e9d-88321b6728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b688d343-e684-46db-b94f-a4cae8ed19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79b635-32aa-4286-ab98-2447aa607bf5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608016d-dbcd-4778-b8de-be97ecb3ce2b}" ma:internalName="TaxCatchAll" ma:showField="CatchAllData" ma:web="4679b635-32aa-4286-ab98-2447aa607b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22279E-2C4C-4C93-8498-455A58D1433E}">
  <ds:schemaRefs>
    <ds:schemaRef ds:uri="4679b635-32aa-4286-ab98-2447aa607bf5"/>
    <ds:schemaRef ds:uri="61ea400c-289a-4169-8e9d-88321b6728b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37554D3-C30C-4439-A3CF-1BD16E2DF129}">
  <ds:schemaRefs>
    <ds:schemaRef ds:uri="4679b635-32aa-4286-ab98-2447aa607bf5"/>
    <ds:schemaRef ds:uri="61ea400c-289a-4169-8e9d-88321b6728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14</TotalTime>
  <Words>3214</Words>
  <Application>Microsoft Office PowerPoint</Application>
  <PresentationFormat>Custom</PresentationFormat>
  <Paragraphs>488</Paragraphs>
  <Slides>30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Calibri</vt:lpstr>
      <vt:lpstr>Calibri,Sans-Serif</vt:lpstr>
      <vt:lpstr>NotesEsa</vt:lpstr>
      <vt:lpstr>Verdana</vt:lpstr>
      <vt:lpstr>Wingdings</vt:lpstr>
      <vt:lpstr>ESA_Presentation_DARK</vt:lpstr>
      <vt:lpstr>ESA_Presentation_DARK_BG</vt:lpstr>
      <vt:lpstr>ESA_Presentation_CLEAR</vt:lpstr>
      <vt:lpstr>ESA_Presentation_CLEAR_BG</vt:lpstr>
      <vt:lpstr>1_ESA_Presentation_CLEAR</vt:lpstr>
      <vt:lpstr>1_ESA_Presentation_DARK</vt:lpstr>
      <vt:lpstr>PowerPoint Presentation</vt:lpstr>
      <vt:lpstr>ADHA &amp; APA: Executive Summary</vt:lpstr>
      <vt:lpstr>ADHA R&amp;D Programme Organisation</vt:lpstr>
      <vt:lpstr>ADHA development programme – and ecosystem</vt:lpstr>
      <vt:lpstr>Evolution of OBDH / DHS Equipment</vt:lpstr>
      <vt:lpstr>ADHA Objectives</vt:lpstr>
      <vt:lpstr>ADHA Technical Perimeter &amp; Scope</vt:lpstr>
      <vt:lpstr>Example DHS Flat-Sat (before ADHA/APA)</vt:lpstr>
      <vt:lpstr>ADHA: Benefits at System Level</vt:lpstr>
      <vt:lpstr>ADHA: Benefits for Equipment Suppliers (incl. SMEs)</vt:lpstr>
      <vt:lpstr>Advanced Data Handling Architecture (ADHA): Architecture Overview</vt:lpstr>
      <vt:lpstr>Advanced Data Handling Architecture (ADHA): Architecture Overview: ADHA Module (6U)</vt:lpstr>
      <vt:lpstr>Advanced Data Handling Architecture (ADHA): Architecture Overview: ADHA Unit (6U)</vt:lpstr>
      <vt:lpstr>Advanced Data Handling Architecture (ADHA): Architecture Overview: Example 6U-ADHA Unit</vt:lpstr>
      <vt:lpstr>PowerPoint Presentation</vt:lpstr>
      <vt:lpstr>ADHA R&amp;D Programme Organisation</vt:lpstr>
      <vt:lpstr>The On-Board Data Handling System (DHS/OBDH) – Scope of ADHA System Studies</vt:lpstr>
      <vt:lpstr>ADHA-3 Phase-1 Tasks</vt:lpstr>
      <vt:lpstr>ADHA: Current Contracts, Industry and Budgets</vt:lpstr>
      <vt:lpstr>ADHA Industrial Working Group (ADHA-IWG)</vt:lpstr>
      <vt:lpstr>ADHA Industrial Working Group (ADHA-IWG) – Members</vt:lpstr>
      <vt:lpstr>The ADHA Industrial Supply Chain</vt:lpstr>
      <vt:lpstr>ADHA/APA and ESA Mission Classes (From ESA/IPC(2024)219)</vt:lpstr>
      <vt:lpstr>ADHA EM/EQM Modules – Development Status</vt:lpstr>
      <vt:lpstr>Examples of ADHA modules/units under development</vt:lpstr>
      <vt:lpstr>ADHA Activities Roadmap Overview – Current activities</vt:lpstr>
      <vt:lpstr>ADHA Activities Roadmap Overview – Current activities</vt:lpstr>
      <vt:lpstr>ADHA Future Activities – GSTP Element 1 Compendium</vt:lpstr>
      <vt:lpstr>ADHA Status &amp; Roadmap Summary</vt:lpstr>
      <vt:lpstr>PowerPoint Presentation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Data Handling Architecture (ADHA) - Project Background, Status and Roadmap</dc:title>
  <dc:subject>Advanced Data Handling Architecture (ADHA) - Project Background, Status and Roadmap</dc:subject>
  <dc:creator>David Steenari</dc:creator>
  <cp:keywords/>
  <dc:description/>
  <cp:lastModifiedBy>David Steenari</cp:lastModifiedBy>
  <cp:revision>24</cp:revision>
  <cp:lastPrinted>2008-08-26T16:26:23Z</cp:lastPrinted>
  <dcterms:created xsi:type="dcterms:W3CDTF">2025-07-26T10:51:46Z</dcterms:created>
  <dcterms:modified xsi:type="dcterms:W3CDTF">2025-10-13T23:34:00Z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David Steenari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0x010100A508683984991B489B9C5FD7959F2F1B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>ESA ESTEC</vt:lpwstr>
  </property>
  <property fmtid="{D5CDD505-2E9C-101B-9397-08002B2CF9AE}" pid="21" name="Originating Organisation">
    <vt:lpwstr>TEC-EDD</vt:lpwstr>
  </property>
  <property fmtid="{D5CDD505-2E9C-101B-9397-08002B2CF9AE}" pid="22" name="Distribution">
    <vt:lpwstr/>
  </property>
  <property fmtid="{D5CDD505-2E9C-101B-9397-08002B2CF9AE}" pid="23" name="bmsSitename2">
    <vt:lpwstr>ESA ESTEC</vt:lpwstr>
  </property>
  <property fmtid="{D5CDD505-2E9C-101B-9397-08002B2CF9AE}" pid="24" name="bmsAddress">
    <vt:lpwstr>Keplerlaan 1 - 2201 AZ Noordwijk - The Netherlands</vt:lpwstr>
  </property>
  <property fmtid="{D5CDD505-2E9C-101B-9397-08002B2CF9AE}" pid="25" name="bmsPlace">
    <vt:lpwstr>Noordwijk</vt:lpwstr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2025-07-25T22:00:00Z</vt:filetime>
  </property>
  <property fmtid="{D5CDD505-2E9C-101B-9397-08002B2CF9AE}" pid="30" name="Organisational_x0020_entity">
    <vt:lpwstr>TEC-EDD</vt:lpwstr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  <property fmtid="{D5CDD505-2E9C-101B-9397-08002B2CF9AE}" pid="42" name="Image Tags">
    <vt:lpwstr/>
  </property>
  <property fmtid="{D5CDD505-2E9C-101B-9397-08002B2CF9AE}" pid="43" name="MediaServiceImageTags">
    <vt:lpwstr/>
  </property>
</Properties>
</file>