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3"/>
  </p:notesMasterIdLst>
  <p:sldIdLst>
    <p:sldId id="328" r:id="rId5"/>
    <p:sldId id="1148" r:id="rId6"/>
    <p:sldId id="1157" r:id="rId7"/>
    <p:sldId id="347" r:id="rId8"/>
    <p:sldId id="1580" r:id="rId9"/>
    <p:sldId id="1582" r:id="rId10"/>
    <p:sldId id="1586" r:id="rId11"/>
    <p:sldId id="1584" r:id="rId12"/>
    <p:sldId id="1585" r:id="rId13"/>
    <p:sldId id="1587" r:id="rId14"/>
    <p:sldId id="1591" r:id="rId15"/>
    <p:sldId id="1222" r:id="rId16"/>
    <p:sldId id="257" r:id="rId17"/>
    <p:sldId id="1583" r:id="rId18"/>
    <p:sldId id="1579" r:id="rId19"/>
    <p:sldId id="1575" r:id="rId20"/>
    <p:sldId id="1572" r:id="rId21"/>
    <p:sldId id="288" r:id="rId22"/>
  </p:sldIdLst>
  <p:sldSz cx="12192000" cy="6858000"/>
  <p:notesSz cx="7099300" cy="10234613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DCBA36-53D7-7EE2-E7EB-C41FC501D7BD}" name="Caudepon, Jon Inigo" initials="JC" userId="S::jon.caudepon@ohb.de::26b45236-a39a-44b8-a89d-2af44d4a9aea" providerId="AD"/>
  <p188:author id="{72282DAC-B7ED-3DB8-2EF5-29FE1923908E}" name="Herfort, Martin" initials="MH" userId="S::Martin.Herfort@ohb.de::52826759-b8d5-47f5-9adb-90221a7893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7B"/>
    <a:srgbClr val="EA5408"/>
    <a:srgbClr val="6E9BB4"/>
    <a:srgbClr val="91CBF0"/>
    <a:srgbClr val="FF33CC"/>
    <a:srgbClr val="92D5F6"/>
    <a:srgbClr val="5F9AB4"/>
    <a:srgbClr val="F2F2F2"/>
    <a:srgbClr val="7B7B7A"/>
    <a:srgbClr val="007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74510" autoAdjust="0"/>
  </p:normalViewPr>
  <p:slideViewPr>
    <p:cSldViewPr snapToGrid="0" snapToObjects="1">
      <p:cViewPr>
        <p:scale>
          <a:sx n="70" d="100"/>
          <a:sy n="70" d="100"/>
        </p:scale>
        <p:origin x="32" y="-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rtl="0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 rtl="0">
              <a:defRPr sz="1300"/>
            </a:lvl1pPr>
          </a:lstStyle>
          <a:p>
            <a:fld id="{84E330B8-E1E3-4FA7-9218-EF0D942426CD}" type="datetimeFigureOut">
              <a:rPr lang="de-DE" smtClean="0"/>
              <a:pPr/>
              <a:t>10.10.2025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rtl="0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 rtl="0">
              <a:defRPr sz="1300"/>
            </a:lvl1pPr>
          </a:lstStyle>
          <a:p>
            <a:fld id="{2C246FC3-9EC4-40C0-BA00-570A2708BE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9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01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E07AA-F015-60F3-DC5C-623F4362C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24BAF-A967-3550-3680-EF94FF9F6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24173-B6E3-1F03-8148-C756988B6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88F09-3E91-1833-FCCA-B9097AADD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47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09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34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56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27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25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316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95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22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29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41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6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35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96ED-34B9-8932-3190-BC7300A55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6F0A4-7465-8578-1DCD-85613AD3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4D607-373C-37D0-C371-898AC8C9C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E393-C3DC-9455-9FCE-49DAE6044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9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29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9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openxmlformats.org/officeDocument/2006/relationships/image" Target="../media/image3.emf"/><Relationship Id="rId9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/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98186"/>
            <a:ext cx="12192000" cy="6598920"/>
          </a:xfrm>
          <a:prstGeom prst="rect">
            <a:avLst/>
          </a:prstGeom>
        </p:spPr>
      </p:pic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FEA784F5-9980-4179-8DAA-AFDBEE76C0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755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FEA784F5-9980-4179-8DAA-AFDBEE76C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0">
            <a:extLst>
              <a:ext uri="{FF2B5EF4-FFF2-40B4-BE49-F238E27FC236}">
                <a16:creationId xmlns:a16="http://schemas.microsoft.com/office/drawing/2014/main" id="{1AA4DEBB-0733-4E82-AAE9-5E6DFA0DE228}"/>
              </a:ext>
            </a:extLst>
          </p:cNvPr>
          <p:cNvSpPr/>
          <p:nvPr userDrawn="1"/>
        </p:nvSpPr>
        <p:spPr>
          <a:xfrm>
            <a:off x="0" y="6598443"/>
            <a:ext cx="12192000" cy="259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l" rtl="0"/>
            <a:endParaRPr lang="de-DE" sz="1200" noProof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2A648FEE-DCE5-42C7-B425-8C8F8C816F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426" y="3331660"/>
            <a:ext cx="10204736" cy="277401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400" b="1" cap="all" spc="0" baseline="0">
                <a:solidFill>
                  <a:schemeClr val="accent4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Ansprechpartner, datum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C29F1-E52B-4FEE-A30E-60E068E5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655" y="1576295"/>
            <a:ext cx="10204735" cy="1419857"/>
          </a:xfrm>
        </p:spPr>
        <p:txBody>
          <a:bodyPr vert="horz" anchor="t"/>
          <a:lstStyle>
            <a:lvl1pPr algn="l" rtl="0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A9A9E-9EBD-413C-9D5A-4E8DCB0C0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655" y="3054258"/>
            <a:ext cx="10204735" cy="277402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defRPr sz="1400" b="1" cap="all" spc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Subheadline hinzufügen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5403A1-3AE8-4D4A-AB23-DBCEF2743ACD}"/>
              </a:ext>
            </a:extLst>
          </p:cNvPr>
          <p:cNvSpPr/>
          <p:nvPr userDrawn="1"/>
        </p:nvSpPr>
        <p:spPr>
          <a:xfrm rot="5400000">
            <a:off x="990164" y="1085930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9984C-E141-467E-80C2-14D4745B63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BDFEE68-7820-488A-A031-A7C3075512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C7AF65-D843-4C9E-98A2-320F4C86B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5236" y="318252"/>
            <a:ext cx="1701801" cy="531364"/>
          </a:xfrm>
          <a:prstGeom prst="rect">
            <a:avLst/>
          </a:prstGeom>
        </p:spPr>
      </p:pic>
      <p:sp>
        <p:nvSpPr>
          <p:cNvPr id="12" name="Textfeld 15"/>
          <p:cNvSpPr txBox="1"/>
          <p:nvPr userDrawn="1"/>
        </p:nvSpPr>
        <p:spPr>
          <a:xfrm>
            <a:off x="9818556" y="6663797"/>
            <a:ext cx="1333537" cy="111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de-DE" sz="800" noProof="0">
                <a:solidFill>
                  <a:schemeClr val="accent6"/>
                </a:solidFill>
              </a:rPr>
              <a:t>BASED</a:t>
            </a:r>
            <a:r>
              <a:rPr lang="de-DE" sz="800" baseline="0" noProof="0">
                <a:solidFill>
                  <a:schemeClr val="accent6"/>
                </a:solidFill>
              </a:rPr>
              <a:t> ON: </a:t>
            </a:r>
            <a:r>
              <a:rPr lang="de-DE" sz="800" kern="120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TM-2234-OHB_01</a:t>
            </a:r>
            <a:r>
              <a:rPr lang="de-DE" sz="800" baseline="0" noProof="0">
                <a:solidFill>
                  <a:schemeClr val="accent6"/>
                </a:solidFill>
              </a:rPr>
              <a:t> </a:t>
            </a:r>
            <a:endParaRPr lang="de-DE" sz="800" noProof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462" userDrawn="1">
          <p15:clr>
            <a:srgbClr val="FDE53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79AD4B9-4FCE-4F53-BA88-DBA0C41054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13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79AD4B9-4FCE-4F53-BA88-DBA0C4105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9773219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9773219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1" y="1484313"/>
            <a:ext cx="5435600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86119A4-0BA0-4E1B-BB6C-C36631745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850" y="1484313"/>
            <a:ext cx="5437187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7606899A-FF22-485D-84A0-77AD03A77437}"/>
              </a:ext>
            </a:extLst>
          </p:cNvPr>
          <p:cNvSpPr/>
          <p:nvPr userDrawn="1"/>
        </p:nvSpPr>
        <p:spPr>
          <a:xfrm rot="5400000">
            <a:off x="6675359" y="1052516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D20829-7935-4731-B387-C63D0CC99A71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261B47-6FA6-43EF-BB2F-ED7CC7D7E000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9" name="Textplatzhalter 45">
              <a:extLst>
                <a:ext uri="{FF2B5EF4-FFF2-40B4-BE49-F238E27FC236}">
                  <a16:creationId xmlns:a16="http://schemas.microsoft.com/office/drawing/2014/main" id="{637BC4A2-158C-442F-96E2-A4D1875141DF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264198-DF84-40E8-9CCE-554AAB8E416B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90351BA-C93F-4C93-A391-56122FC0785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E6A1738-56F8-4E71-8F77-E763DABCBEF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5F0FFC-AD10-4369-B73E-FCD0AEEF1FD4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E7170A9-D047-4C90-B5E2-9EFC69237CD0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3C1E823-571C-43AF-85F4-B10466952523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E4125-537A-425A-A70E-59C3421E434F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5DEC89-23E8-45E8-AA96-4009042D5231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647515-9F31-4EBB-BE54-F64918A18BB1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5A3AD6-0DF9-43FD-AAB6-4F117691EA4E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33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DE53C"/>
          </p15:clr>
        </p15:guide>
        <p15:guide id="3" orient="horz" pos="595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636" userDrawn="1">
          <p15:clr>
            <a:srgbClr val="F26B43"/>
          </p15:clr>
        </p15:guide>
        <p15:guide id="6" pos="404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1D1EB43-7240-4FC7-B9CC-0C67DD4B82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5786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1D1EB43-7240-4FC7-B9CC-0C67DD4B8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9773219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9773219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1" y="1484313"/>
            <a:ext cx="3624162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86119A4-0BA0-4E1B-BB6C-C36631745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4713" y="1484313"/>
            <a:ext cx="3624162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7606899A-FF22-485D-84A0-77AD03A77437}"/>
              </a:ext>
            </a:extLst>
          </p:cNvPr>
          <p:cNvSpPr/>
          <p:nvPr userDrawn="1"/>
        </p:nvSpPr>
        <p:spPr>
          <a:xfrm rot="5400000">
            <a:off x="4540222" y="1052516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E5991BB-8197-4B3E-8975-3651DD2DE4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2874" y="1484313"/>
            <a:ext cx="3624162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22" name="Rechteck 22">
            <a:extLst>
              <a:ext uri="{FF2B5EF4-FFF2-40B4-BE49-F238E27FC236}">
                <a16:creationId xmlns:a16="http://schemas.microsoft.com/office/drawing/2014/main" id="{7A53061B-966C-4826-BE55-DCB8939C2F3E}"/>
              </a:ext>
            </a:extLst>
          </p:cNvPr>
          <p:cNvSpPr/>
          <p:nvPr userDrawn="1"/>
        </p:nvSpPr>
        <p:spPr>
          <a:xfrm rot="5400000">
            <a:off x="8488383" y="1052517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9760F9-F0E4-4DC4-A357-37B6DBBC1C77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F5E6AE-C1AD-4AD7-8AF4-7EF0E78AC3D4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9" name="Textplatzhalter 45">
              <a:extLst>
                <a:ext uri="{FF2B5EF4-FFF2-40B4-BE49-F238E27FC236}">
                  <a16:creationId xmlns:a16="http://schemas.microsoft.com/office/drawing/2014/main" id="{58DEE201-081B-4EC6-9465-BD7130F68F92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6488D4-94A3-4C69-805B-11FA8D8D9C2C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07C02CF-FC6C-4A6D-8B11-5495B8312CA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5C79F6F-D71F-4151-A9F5-4F75E33EC3F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F49942-1408-4520-9748-4F4F661B9877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E59DEF-A3E2-43BF-B2D0-413B24B02C69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AD2CEC8-B39D-467F-973B-984EAE0FED0C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2F6E64-D83C-4D51-AD15-3CD540A41320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C56685-6559-4640-BC7E-D088C9BDE533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1D3145-A73D-4B3D-860F-4198BD62E999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718B70-BFB8-4622-AAAE-8C1F71CA275C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488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DE53C"/>
          </p15:clr>
        </p15:guide>
        <p15:guide id="3" orient="horz" pos="595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2496" userDrawn="1">
          <p15:clr>
            <a:srgbClr val="F26B43"/>
          </p15:clr>
        </p15:guide>
        <p15:guide id="6" pos="5186" userDrawn="1">
          <p15:clr>
            <a:srgbClr val="F26B43"/>
          </p15:clr>
        </p15:guide>
        <p15:guide id="7" pos="2699" userDrawn="1">
          <p15:clr>
            <a:srgbClr val="F26B43"/>
          </p15:clr>
        </p15:guide>
        <p15:guide id="8" pos="4983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71BB09-9125-4B4B-9ED0-2649CCF46D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309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71BB09-9125-4B4B-9ED0-2649CCF46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00FF2A-234E-4BC8-9EAD-69C2EB53B8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59844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1" y="379757"/>
            <a:ext cx="5435600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1" y="725487"/>
            <a:ext cx="5435600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1484313"/>
            <a:ext cx="5435600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E91FDA-8D03-458A-8C8F-0AC6C033EFF8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E3525C-FA69-4C3E-BCAC-FB2B5D618E7A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9" name="Textplatzhalter 45">
              <a:extLst>
                <a:ext uri="{FF2B5EF4-FFF2-40B4-BE49-F238E27FC236}">
                  <a16:creationId xmlns:a16="http://schemas.microsoft.com/office/drawing/2014/main" id="{8DE3945C-9010-40AF-A93B-7835F9B696CB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E04EAB-EE9B-45A4-87EC-3E358BD9CB83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BA7C779-B3A7-4797-8CB4-2B6AB1E63C2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39BD7EB-F082-4513-92B4-B4D5A8CED23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A921BA0-AB96-44BA-8926-699B4140EECA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5FC3CD-D5DA-44DF-9FE5-E667129C3BD9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AC512BD3-FBB7-46D3-9039-10DD6CD52677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CCF44E-7292-4516-9393-79D52EC1E831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8D7C9E-1D72-4E2F-B59A-364ECE0AD8A7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B923FF-9744-4A91-8C7F-88BE54939B53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040CA-C225-4213-81C2-14FAAD1E48CB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BC9EF874-C524-4BF6-A083-B11F248A68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9142" y="330199"/>
            <a:ext cx="1284241" cy="369888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31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DE53C"/>
          </p15:clr>
        </p15:guide>
        <p15:guide id="3" orient="horz" pos="59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636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A14411C-4455-48F7-A7F3-DACEE47BDC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1369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A14411C-4455-48F7-A7F3-DACEE47BD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68969D-3293-4046-B55A-2743E105729C}"/>
              </a:ext>
            </a:extLst>
          </p:cNvPr>
          <p:cNvSpPr/>
          <p:nvPr userDrawn="1"/>
        </p:nvSpPr>
        <p:spPr>
          <a:xfrm>
            <a:off x="10401300" y="259557"/>
            <a:ext cx="1638300" cy="68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00FF2A-234E-4BC8-9EAD-69C2EB53B8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096000" cy="659844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1" y="379757"/>
            <a:ext cx="5435600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1" y="725487"/>
            <a:ext cx="5435600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66753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850" y="1484313"/>
            <a:ext cx="5435600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29182E-39B0-4712-89EA-41EE5DF80BA9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684107-E69C-45CE-A5D8-7E9D60EAC436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9" name="Textplatzhalter 45">
              <a:extLst>
                <a:ext uri="{FF2B5EF4-FFF2-40B4-BE49-F238E27FC236}">
                  <a16:creationId xmlns:a16="http://schemas.microsoft.com/office/drawing/2014/main" id="{519D0556-8759-4BA7-895A-716635F916E2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84E159-0623-4157-8DE9-8F29454B62AD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FBFCA1B-6A68-43DE-A6FF-B2FDAFA8776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F3A615E-B9ED-4918-AB08-AC48DA6EBF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29E8FE-5BB4-40E8-9C13-E9F10BBAB14F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C71E8A-3344-4899-9DE2-961C2D88796C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FB32BCDB-EFBB-4158-ABE9-81A7CC0A4DD9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5021C4-FE05-4764-80E8-2C51EA293626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B1D9DF-865C-436F-AE84-6BD3570F86D2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 dirty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B4C612-73CC-4321-B564-AE61C2F3C7DF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3A0A33-D082-4851-88AA-5CC771DCAB94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781E1242-CA4D-47F7-BF28-9257AB87D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042" y="330199"/>
            <a:ext cx="1284241" cy="369888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71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DE53C"/>
          </p15:clr>
        </p15:guide>
        <p15:guide id="3" orient="horz" pos="59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840" userDrawn="1">
          <p15:clr>
            <a:srgbClr val="F26B43"/>
          </p15:clr>
        </p15:guide>
        <p15:guide id="7" pos="4044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2 Texte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639EC35-CCD8-40D4-B507-5F6D7740E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679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639EC35-CCD8-40D4-B507-5F6D7740E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AD5CB53-AD31-4D8D-8B99-B71CB4D70F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4962" y="3432577"/>
            <a:ext cx="5437189" cy="284122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52139C5-9B94-4F12-BD31-81B60F5526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1437" y="3432577"/>
            <a:ext cx="5435600" cy="284122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9773219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9773219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1" y="1484314"/>
            <a:ext cx="5435600" cy="1739758"/>
          </a:xfrm>
        </p:spPr>
        <p:txBody>
          <a:bodyPr/>
          <a:lstStyle>
            <a:lvl1pPr rtl="0">
              <a:defRPr/>
            </a:lvl1pPr>
            <a:lvl2pPr marL="271463" indent="-271463" rtl="0">
              <a:buFont typeface="+mj-lt"/>
              <a:buAutoNum type="arabicPeriod"/>
              <a:defRPr/>
            </a:lvl2pPr>
            <a:lvl3pPr marL="0" indent="0" rtl="0">
              <a:buNone/>
              <a:defRPr b="1"/>
            </a:lvl3pPr>
            <a:lvl4pPr marL="0" indent="0" rtl="0">
              <a:buNone/>
              <a:defRPr/>
            </a:lvl4pPr>
            <a:lvl5pPr marL="0" indent="0" rtl="0"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7606899A-FF22-485D-84A0-77AD03A77437}"/>
              </a:ext>
            </a:extLst>
          </p:cNvPr>
          <p:cNvSpPr/>
          <p:nvPr userDrawn="1"/>
        </p:nvSpPr>
        <p:spPr>
          <a:xfrm rot="5400000">
            <a:off x="6675359" y="1052516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2BA664A-8E85-4EFB-AAC6-C0B2BCDA873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421437" y="1484314"/>
            <a:ext cx="5435600" cy="1739758"/>
          </a:xfrm>
        </p:spPr>
        <p:txBody>
          <a:bodyPr/>
          <a:lstStyle>
            <a:lvl1pPr rtl="0">
              <a:defRPr/>
            </a:lvl1pPr>
            <a:lvl2pPr marL="271463" indent="-271463" rtl="0">
              <a:buFont typeface="+mj-lt"/>
              <a:buAutoNum type="arabicPeriod"/>
              <a:defRPr/>
            </a:lvl2pPr>
            <a:lvl3pPr marL="0" indent="0" rtl="0">
              <a:buNone/>
              <a:defRPr b="1"/>
            </a:lvl3pPr>
            <a:lvl4pPr marL="0" indent="0" rtl="0">
              <a:buNone/>
              <a:defRPr/>
            </a:lvl4pPr>
            <a:lvl5pPr marL="0" indent="0" rtl="0"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665186DE-9DF2-4828-93E3-A2755E617D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1" y="6044784"/>
            <a:ext cx="5435600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0AD71A2-0C2F-40ED-983C-7170896F30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21437" y="6044784"/>
            <a:ext cx="5435600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A297-13F2-4B7A-878C-F0121535B831}"/>
              </a:ext>
            </a:extLst>
          </p:cNvPr>
          <p:cNvGrpSpPr/>
          <p:nvPr userDrawn="1"/>
        </p:nvGrpSpPr>
        <p:grpSpPr>
          <a:xfrm>
            <a:off x="12455525" y="0"/>
            <a:ext cx="2265359" cy="6273800"/>
            <a:chOff x="12455525" y="0"/>
            <a:chExt cx="2265359" cy="6273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2EAF4F-66F7-4006-B55B-51D6170B8304}"/>
                </a:ext>
              </a:extLst>
            </p:cNvPr>
            <p:cNvSpPr/>
            <p:nvPr/>
          </p:nvSpPr>
          <p:spPr>
            <a:xfrm>
              <a:off x="12455525" y="0"/>
              <a:ext cx="2238375" cy="6273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21" name="Textplatzhalter 45">
              <a:extLst>
                <a:ext uri="{FF2B5EF4-FFF2-40B4-BE49-F238E27FC236}">
                  <a16:creationId xmlns:a16="http://schemas.microsoft.com/office/drawing/2014/main" id="{08A784BE-F244-4A5A-8584-3445EDF1B4E4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179697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271463" lvl="1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0" lvl="2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0" lvl="3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0" lvl="4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de-DE" sz="1400" b="1" kern="1200" noProof="0">
                <a:solidFill>
                  <a:schemeClr val="accent3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DB3110-1D73-4D8F-89E4-6777BCF1EED3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0B749F7-75E2-421C-9BB7-53D94C25D83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8D7A6B0-3574-4EE9-ADD3-633142B1F3D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2434C0-23E8-4FBE-8DA3-0CFAEBFDE6DB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810D99-5A17-44DD-B103-797BE441B963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5FECEB8-AE79-42C5-8D2E-F55C3CEAB035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93C990-F54B-4488-870C-EBC97E2DA7E2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991BA5-A08D-493F-A5A8-F43A560E0994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7C576D-34B8-4BE5-9DF8-9924660BDB74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F486E2-811B-4048-B62D-0537B92F538C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91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DE53C"/>
          </p15:clr>
        </p15:guide>
        <p15:guide id="3" orient="horz" pos="59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636">
          <p15:clr>
            <a:srgbClr val="F26B43"/>
          </p15:clr>
        </p15:guide>
        <p15:guide id="6" pos="4044">
          <p15:clr>
            <a:srgbClr val="F26B43"/>
          </p15:clr>
        </p15:guide>
        <p15:guide id="7" orient="horz" pos="2031" userDrawn="1">
          <p15:clr>
            <a:srgbClr val="FDE53C"/>
          </p15:clr>
        </p15:guide>
        <p15:guide id="8" orient="horz" pos="2160" userDrawn="1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E03989-2ED4-42DD-B594-21C4B07FBC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003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E03989-2ED4-42DD-B594-21C4B07FB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8AE3D43-D12A-4E75-8B66-8D8A7BB365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39688" y="1308024"/>
            <a:ext cx="3717349" cy="238388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89746F9-C6D0-41EC-8ACA-740787DE3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0733" y="3462896"/>
            <a:ext cx="3716805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DC7C877-3B97-408E-8C52-CD275728A6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24340" y="1308024"/>
            <a:ext cx="3717349" cy="238388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9773219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9773219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1484313"/>
            <a:ext cx="3562198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70081F4-580A-4FBA-9E4C-716FF38AA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5928" y="3462896"/>
            <a:ext cx="3716805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4FAB0D8-79B3-4DB2-A84B-8014681A8D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9688" y="3889912"/>
            <a:ext cx="3717349" cy="238388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8121746-2620-44FD-994A-A7496E6A17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0733" y="6044784"/>
            <a:ext cx="3716805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11DE9F9-5BD1-4A0C-BFC7-6204E3B1854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24340" y="3889912"/>
            <a:ext cx="3717349" cy="238388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3B20B120-7E6A-414A-8202-9475EAE58A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25928" y="6044784"/>
            <a:ext cx="3716805" cy="229016"/>
          </a:xfrm>
          <a:solidFill>
            <a:schemeClr val="accent3"/>
          </a:solidFill>
        </p:spPr>
        <p:txBody>
          <a:bodyPr lIns="90000" tIns="46800" rIns="90000" bIns="46800"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Bildunterschrift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681C10-C6F9-4EB5-87CF-6CB94C55E6B5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CC3612-4DD4-4970-91BE-93AC7A553555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28" name="Textplatzhalter 45">
              <a:extLst>
                <a:ext uri="{FF2B5EF4-FFF2-40B4-BE49-F238E27FC236}">
                  <a16:creationId xmlns:a16="http://schemas.microsoft.com/office/drawing/2014/main" id="{B4D691C4-6F16-40DA-B2A3-7E30E6D13CBD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9826056-C1D4-428E-BD45-B7412942B8AF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0C31D33-F22C-403D-940D-1B32B43EBB1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91D173B-DE4C-4F58-B299-6D1CE1E0972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B9E26C-7796-4717-9259-92903BF326EB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6CC91C-44DE-4A3D-A99D-97F0F5E97F5B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F6474B5A-8508-4C3B-976B-0C764DE8692A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1BEF1C-E685-4459-A583-BA684DEFF191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1789B6-0A4C-43EA-B3BD-7B05677722F7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26E6C5-F620-4863-9FB2-44CBC3D157BF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EE1125-3A12-45DE-9652-1B9977BFCE11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6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DE53C"/>
          </p15:clr>
        </p15:guide>
        <p15:guide id="3" orient="horz" pos="59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2457" userDrawn="1">
          <p15:clr>
            <a:srgbClr val="F26B43"/>
          </p15:clr>
        </p15:guide>
        <p15:guide id="6" pos="2661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47D2F29-D76D-4717-A882-47A1D259E2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457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47D2F29-D76D-4717-A882-47A1D259E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FB82CB0-E6A0-489E-90F5-304CB8E260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598443"/>
          </a:xfrm>
          <a:custGeom>
            <a:avLst/>
            <a:gdLst>
              <a:gd name="connsiteX0" fmla="*/ 2986541 w 12192000"/>
              <a:gd name="connsiteY0" fmla="*/ 1014380 h 6598443"/>
              <a:gd name="connsiteX1" fmla="*/ 2986541 w 12192000"/>
              <a:gd name="connsiteY1" fmla="*/ 1016590 h 6598443"/>
              <a:gd name="connsiteX2" fmla="*/ 2950476 w 12192000"/>
              <a:gd name="connsiteY2" fmla="*/ 1020226 h 6598443"/>
              <a:gd name="connsiteX3" fmla="*/ 2720734 w 12192000"/>
              <a:gd name="connsiteY3" fmla="*/ 1302109 h 6598443"/>
              <a:gd name="connsiteX4" fmla="*/ 2721231 w 12192000"/>
              <a:gd name="connsiteY4" fmla="*/ 1304925 h 6598443"/>
              <a:gd name="connsiteX5" fmla="*/ 338327 w 12192000"/>
              <a:gd name="connsiteY5" fmla="*/ 1304925 h 6598443"/>
              <a:gd name="connsiteX6" fmla="*/ 338327 w 12192000"/>
              <a:gd name="connsiteY6" fmla="*/ 6265863 h 6598443"/>
              <a:gd name="connsiteX7" fmla="*/ 4346686 w 12192000"/>
              <a:gd name="connsiteY7" fmla="*/ 6265863 h 6598443"/>
              <a:gd name="connsiteX8" fmla="*/ 4346686 w 12192000"/>
              <a:gd name="connsiteY8" fmla="*/ 1304925 h 6598443"/>
              <a:gd name="connsiteX9" fmla="*/ 4046450 w 12192000"/>
              <a:gd name="connsiteY9" fmla="*/ 1304925 h 6598443"/>
              <a:gd name="connsiteX10" fmla="*/ 4026729 w 12192000"/>
              <a:gd name="connsiteY10" fmla="*/ 1218394 h 6598443"/>
              <a:gd name="connsiteX11" fmla="*/ 3952204 w 12192000"/>
              <a:gd name="connsiteY11" fmla="*/ 1111953 h 6598443"/>
              <a:gd name="connsiteX12" fmla="*/ 3940164 w 12192000"/>
              <a:gd name="connsiteY12" fmla="*/ 1102272 h 6598443"/>
              <a:gd name="connsiteX13" fmla="*/ 3937179 w 12192000"/>
              <a:gd name="connsiteY13" fmla="*/ 1098654 h 6598443"/>
              <a:gd name="connsiteX14" fmla="*/ 3733724 w 12192000"/>
              <a:gd name="connsiteY14" fmla="*/ 1014380 h 6598443"/>
              <a:gd name="connsiteX15" fmla="*/ 3722867 w 12192000"/>
              <a:gd name="connsiteY15" fmla="*/ 1015475 h 6598443"/>
              <a:gd name="connsiteX16" fmla="*/ 3711802 w 12192000"/>
              <a:gd name="connsiteY16" fmla="*/ 1014380 h 6598443"/>
              <a:gd name="connsiteX17" fmla="*/ 3711802 w 12192000"/>
              <a:gd name="connsiteY17" fmla="*/ 1016590 h 6598443"/>
              <a:gd name="connsiteX18" fmla="*/ 3675737 w 12192000"/>
              <a:gd name="connsiteY18" fmla="*/ 1020226 h 6598443"/>
              <a:gd name="connsiteX19" fmla="*/ 3445995 w 12192000"/>
              <a:gd name="connsiteY19" fmla="*/ 1302109 h 6598443"/>
              <a:gd name="connsiteX20" fmla="*/ 3446492 w 12192000"/>
              <a:gd name="connsiteY20" fmla="*/ 1304925 h 6598443"/>
              <a:gd name="connsiteX21" fmla="*/ 3321189 w 12192000"/>
              <a:gd name="connsiteY21" fmla="*/ 1304925 h 6598443"/>
              <a:gd name="connsiteX22" fmla="*/ 3301468 w 12192000"/>
              <a:gd name="connsiteY22" fmla="*/ 1218394 h 6598443"/>
              <a:gd name="connsiteX23" fmla="*/ 3226943 w 12192000"/>
              <a:gd name="connsiteY23" fmla="*/ 1111953 h 6598443"/>
              <a:gd name="connsiteX24" fmla="*/ 3214903 w 12192000"/>
              <a:gd name="connsiteY24" fmla="*/ 1102272 h 6598443"/>
              <a:gd name="connsiteX25" fmla="*/ 3211918 w 12192000"/>
              <a:gd name="connsiteY25" fmla="*/ 1098654 h 6598443"/>
              <a:gd name="connsiteX26" fmla="*/ 3008463 w 12192000"/>
              <a:gd name="connsiteY26" fmla="*/ 1014380 h 6598443"/>
              <a:gd name="connsiteX27" fmla="*/ 2997606 w 12192000"/>
              <a:gd name="connsiteY27" fmla="*/ 1015475 h 6598443"/>
              <a:gd name="connsiteX28" fmla="*/ 0 w 12192000"/>
              <a:gd name="connsiteY28" fmla="*/ 0 h 6598443"/>
              <a:gd name="connsiteX29" fmla="*/ 12192000 w 12192000"/>
              <a:gd name="connsiteY29" fmla="*/ 0 h 6598443"/>
              <a:gd name="connsiteX30" fmla="*/ 12192000 w 12192000"/>
              <a:gd name="connsiteY30" fmla="*/ 6598443 h 6598443"/>
              <a:gd name="connsiteX31" fmla="*/ 0 w 12192000"/>
              <a:gd name="connsiteY31" fmla="*/ 6598443 h 659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598443">
                <a:moveTo>
                  <a:pt x="2986541" y="1014380"/>
                </a:moveTo>
                <a:lnTo>
                  <a:pt x="2986541" y="1016590"/>
                </a:lnTo>
                <a:lnTo>
                  <a:pt x="2950476" y="1020226"/>
                </a:lnTo>
                <a:cubicBezTo>
                  <a:pt x="2819362" y="1047055"/>
                  <a:pt x="2720734" y="1163065"/>
                  <a:pt x="2720734" y="1302109"/>
                </a:cubicBezTo>
                <a:lnTo>
                  <a:pt x="2721231" y="1304925"/>
                </a:lnTo>
                <a:lnTo>
                  <a:pt x="338327" y="1304925"/>
                </a:lnTo>
                <a:lnTo>
                  <a:pt x="338327" y="6265863"/>
                </a:lnTo>
                <a:lnTo>
                  <a:pt x="4346686" y="6265863"/>
                </a:lnTo>
                <a:lnTo>
                  <a:pt x="4346686" y="1304925"/>
                </a:lnTo>
                <a:lnTo>
                  <a:pt x="4046450" y="1304925"/>
                </a:lnTo>
                <a:lnTo>
                  <a:pt x="4026729" y="1218394"/>
                </a:lnTo>
                <a:cubicBezTo>
                  <a:pt x="4008738" y="1178232"/>
                  <a:pt x="3983304" y="1142177"/>
                  <a:pt x="3952204" y="1111953"/>
                </a:cubicBezTo>
                <a:lnTo>
                  <a:pt x="3940164" y="1102272"/>
                </a:lnTo>
                <a:lnTo>
                  <a:pt x="3937179" y="1098654"/>
                </a:lnTo>
                <a:cubicBezTo>
                  <a:pt x="3885110" y="1046585"/>
                  <a:pt x="3813178" y="1014380"/>
                  <a:pt x="3733724" y="1014380"/>
                </a:cubicBezTo>
                <a:lnTo>
                  <a:pt x="3722867" y="1015475"/>
                </a:lnTo>
                <a:lnTo>
                  <a:pt x="3711802" y="1014380"/>
                </a:lnTo>
                <a:lnTo>
                  <a:pt x="3711802" y="1016590"/>
                </a:lnTo>
                <a:lnTo>
                  <a:pt x="3675737" y="1020226"/>
                </a:lnTo>
                <a:cubicBezTo>
                  <a:pt x="3544623" y="1047055"/>
                  <a:pt x="3445995" y="1163065"/>
                  <a:pt x="3445995" y="1302109"/>
                </a:cubicBezTo>
                <a:lnTo>
                  <a:pt x="3446492" y="1304925"/>
                </a:lnTo>
                <a:lnTo>
                  <a:pt x="3321189" y="1304925"/>
                </a:lnTo>
                <a:lnTo>
                  <a:pt x="3301468" y="1218394"/>
                </a:lnTo>
                <a:cubicBezTo>
                  <a:pt x="3283477" y="1178232"/>
                  <a:pt x="3258043" y="1142177"/>
                  <a:pt x="3226943" y="1111953"/>
                </a:cubicBezTo>
                <a:lnTo>
                  <a:pt x="3214903" y="1102272"/>
                </a:lnTo>
                <a:lnTo>
                  <a:pt x="3211918" y="1098654"/>
                </a:lnTo>
                <a:cubicBezTo>
                  <a:pt x="3159849" y="1046585"/>
                  <a:pt x="3087917" y="1014380"/>
                  <a:pt x="3008463" y="1014380"/>
                </a:cubicBezTo>
                <a:lnTo>
                  <a:pt x="2997606" y="10154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598443"/>
                </a:lnTo>
                <a:lnTo>
                  <a:pt x="0" y="659844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15F6C-61CB-491D-B5E3-7BA6A5AC94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A9E6-4BDD-40B5-82BA-B5A1FC05E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6" name="Inhaltsplatzhalter 16">
            <a:extLst>
              <a:ext uri="{FF2B5EF4-FFF2-40B4-BE49-F238E27FC236}">
                <a16:creationId xmlns:a16="http://schemas.microsoft.com/office/drawing/2014/main" id="{416F01CB-F5F8-4635-82B5-0CF1A47EC74A}"/>
              </a:ext>
            </a:extLst>
          </p:cNvPr>
          <p:cNvSpPr txBox="1">
            <a:spLocks/>
          </p:cNvSpPr>
          <p:nvPr userDrawn="1"/>
        </p:nvSpPr>
        <p:spPr>
          <a:xfrm>
            <a:off x="338327" y="1304925"/>
            <a:ext cx="4008358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0" tIns="0" rIns="360000" bIns="0" rtlCol="0" anchor="ctr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Symbol" panose="05050102010706020507" pitchFamily="18" charset="2"/>
              <a:buChar char="-"/>
              <a:defRPr sz="1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lang="de-DE" sz="140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lang="de-DE" sz="140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lang="de-DE" sz="1400" b="1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1" kern="1200">
                <a:solidFill>
                  <a:srgbClr val="6785C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hteck 11">
            <a:extLst>
              <a:ext uri="{FF2B5EF4-FFF2-40B4-BE49-F238E27FC236}">
                <a16:creationId xmlns:a16="http://schemas.microsoft.com/office/drawing/2014/main" id="{CF754879-8C9D-4B83-AE1E-9B29E6944FEB}"/>
              </a:ext>
            </a:extLst>
          </p:cNvPr>
          <p:cNvSpPr/>
          <p:nvPr userDrawn="1"/>
        </p:nvSpPr>
        <p:spPr>
          <a:xfrm rot="5400000">
            <a:off x="2318868" y="-675614"/>
            <a:ext cx="45719" cy="4006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9" name="Gruppieren 14">
            <a:extLst>
              <a:ext uri="{FF2B5EF4-FFF2-40B4-BE49-F238E27FC236}">
                <a16:creationId xmlns:a16="http://schemas.microsoft.com/office/drawing/2014/main" id="{286B9FDF-1724-42F2-86BA-9BB88432152E}"/>
              </a:ext>
            </a:extLst>
          </p:cNvPr>
          <p:cNvGrpSpPr/>
          <p:nvPr userDrawn="1"/>
        </p:nvGrpSpPr>
        <p:grpSpPr>
          <a:xfrm>
            <a:off x="2641600" y="1014380"/>
            <a:ext cx="1415143" cy="689882"/>
            <a:chOff x="3425371" y="-2365829"/>
            <a:chExt cx="2757716" cy="1344387"/>
          </a:xfrm>
          <a:solidFill>
            <a:schemeClr val="bg1"/>
          </a:solidFill>
        </p:grpSpPr>
        <p:grpSp>
          <p:nvGrpSpPr>
            <p:cNvPr id="10" name="Gruppieren 15">
              <a:extLst>
                <a:ext uri="{FF2B5EF4-FFF2-40B4-BE49-F238E27FC236}">
                  <a16:creationId xmlns:a16="http://schemas.microsoft.com/office/drawing/2014/main" id="{01E9F2CD-B767-4E5F-A9B7-DA12985CEF6C}"/>
                </a:ext>
              </a:extLst>
            </p:cNvPr>
            <p:cNvGrpSpPr/>
            <p:nvPr/>
          </p:nvGrpSpPr>
          <p:grpSpPr>
            <a:xfrm flipH="1">
              <a:off x="3425371" y="-2365829"/>
              <a:ext cx="1344387" cy="1344387"/>
              <a:chOff x="3425371" y="-2365829"/>
              <a:chExt cx="1344387" cy="1344387"/>
            </a:xfrm>
            <a:grpFill/>
          </p:grpSpPr>
          <p:sp>
            <p:nvSpPr>
              <p:cNvPr id="14" name="Ellipse 19">
                <a:extLst>
                  <a:ext uri="{FF2B5EF4-FFF2-40B4-BE49-F238E27FC236}">
                    <a16:creationId xmlns:a16="http://schemas.microsoft.com/office/drawing/2014/main" id="{70FF2187-74EA-448C-968E-B74EA7DC263F}"/>
                  </a:ext>
                </a:extLst>
              </p:cNvPr>
              <p:cNvSpPr/>
              <p:nvPr/>
            </p:nvSpPr>
            <p:spPr>
              <a:xfrm>
                <a:off x="3494139" y="-2365829"/>
                <a:ext cx="1121405" cy="1121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 rtl="0"/>
                <a:endParaRPr lang="de-DE" sz="1200" noProof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ilkreis 20">
                <a:extLst>
                  <a:ext uri="{FF2B5EF4-FFF2-40B4-BE49-F238E27FC236}">
                    <a16:creationId xmlns:a16="http://schemas.microsoft.com/office/drawing/2014/main" id="{7363552C-02C0-4091-BB51-07E9CA618E01}"/>
                  </a:ext>
                </a:extLst>
              </p:cNvPr>
              <p:cNvSpPr/>
              <p:nvPr/>
            </p:nvSpPr>
            <p:spPr>
              <a:xfrm>
                <a:off x="3425371" y="-2365829"/>
                <a:ext cx="1344387" cy="1344387"/>
              </a:xfrm>
              <a:prstGeom prst="pie">
                <a:avLst>
                  <a:gd name="adj1" fmla="val 5596356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 rtl="0"/>
                <a:endParaRPr lang="de-DE" sz="1200" noProof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uppieren 16">
              <a:extLst>
                <a:ext uri="{FF2B5EF4-FFF2-40B4-BE49-F238E27FC236}">
                  <a16:creationId xmlns:a16="http://schemas.microsoft.com/office/drawing/2014/main" id="{EBFD0F98-FFCD-4D15-A1A5-155071BFD3BC}"/>
                </a:ext>
              </a:extLst>
            </p:cNvPr>
            <p:cNvGrpSpPr/>
            <p:nvPr/>
          </p:nvGrpSpPr>
          <p:grpSpPr>
            <a:xfrm flipH="1">
              <a:off x="4838700" y="-2365829"/>
              <a:ext cx="1344387" cy="1344387"/>
              <a:chOff x="3425371" y="-2365829"/>
              <a:chExt cx="1344387" cy="1344387"/>
            </a:xfrm>
            <a:grpFill/>
          </p:grpSpPr>
          <p:sp>
            <p:nvSpPr>
              <p:cNvPr id="12" name="Ellipse 17">
                <a:extLst>
                  <a:ext uri="{FF2B5EF4-FFF2-40B4-BE49-F238E27FC236}">
                    <a16:creationId xmlns:a16="http://schemas.microsoft.com/office/drawing/2014/main" id="{B8934326-7E35-43B7-B23E-C1DCF5A1CF2B}"/>
                  </a:ext>
                </a:extLst>
              </p:cNvPr>
              <p:cNvSpPr/>
              <p:nvPr/>
            </p:nvSpPr>
            <p:spPr>
              <a:xfrm>
                <a:off x="3494139" y="-2365829"/>
                <a:ext cx="1121405" cy="1121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 rtl="0"/>
                <a:endParaRPr lang="de-DE" sz="1200" noProof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ilkreis 18">
                <a:extLst>
                  <a:ext uri="{FF2B5EF4-FFF2-40B4-BE49-F238E27FC236}">
                    <a16:creationId xmlns:a16="http://schemas.microsoft.com/office/drawing/2014/main" id="{623CDE62-3625-467A-88A8-8A627FD52A58}"/>
                  </a:ext>
                </a:extLst>
              </p:cNvPr>
              <p:cNvSpPr/>
              <p:nvPr/>
            </p:nvSpPr>
            <p:spPr>
              <a:xfrm>
                <a:off x="3425371" y="-2365829"/>
                <a:ext cx="1344387" cy="1344387"/>
              </a:xfrm>
              <a:prstGeom prst="pie">
                <a:avLst>
                  <a:gd name="adj1" fmla="val 5596356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 rtl="0"/>
                <a:endParaRPr lang="de-DE" sz="1200" noProof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34B42BE-C0A2-4E50-9DC3-C00DC2A659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1922417"/>
            <a:ext cx="3349625" cy="3982720"/>
          </a:xfrm>
        </p:spPr>
        <p:txBody>
          <a:bodyPr anchor="ctr"/>
          <a:lstStyle>
            <a:lvl1pPr marL="0" indent="0" rtl="0">
              <a:spcBef>
                <a:spcPts val="600"/>
              </a:spcBef>
              <a:spcAft>
                <a:spcPts val="60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Erste Ebene / </a:t>
            </a:r>
            <a:br>
              <a:rPr lang="de-DE" noProof="0"/>
            </a:br>
            <a:r>
              <a:rPr lang="de-DE" noProof="0"/>
              <a:t>Titel hinzufügen</a:t>
            </a:r>
          </a:p>
          <a:p>
            <a:pPr lvl="1"/>
            <a:r>
              <a:rPr lang="de-DE" noProof="0"/>
              <a:t>Zweite Ebene / Text hinzufügen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14C8F5-0DD6-41A5-A082-130913052AB0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3BFC3-B872-40B8-9B14-2131773A59DB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22" name="Textplatzhalter 45">
              <a:extLst>
                <a:ext uri="{FF2B5EF4-FFF2-40B4-BE49-F238E27FC236}">
                  <a16:creationId xmlns:a16="http://schemas.microsoft.com/office/drawing/2014/main" id="{50916855-D1B1-4CC7-92D6-FA92F76EEC45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de-DE" sz="2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 / Titel</a:t>
              </a:r>
            </a:p>
            <a:p>
              <a:pPr marL="0" lvl="1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de-DE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 / </a:t>
              </a:r>
              <a:br>
                <a:rPr lang="de-DE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de-DE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Text</a:t>
              </a:r>
            </a:p>
            <a:p>
              <a:pPr marL="0" lvl="1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</a:pPr>
              <a:endParaRPr lang="de-DE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3BD18A-F429-4ECA-83C6-DB279A23BCC2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E6B746-B90F-4EDD-903B-E0DC42CD512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1743024-22F2-40D7-B47D-3609F7185D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53233B2-31C9-4692-A043-D23322AB26AE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ADF0AD-D3B6-47C5-B87F-5A064F3E8C8E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1E11BFA-5A04-4CA7-807A-7A689FF933CF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42371C-6AA7-4491-BC4E-AF4899821332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0DB31C-B285-421B-AA90-D454A0B872BA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360960-E1B0-4D6F-B2A7-1A4D168A7B9F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F062AD-F576-4F3B-B350-D335750CB6C3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56B01A5D-E09C-4C4E-A2E2-DA8279626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9142" y="330199"/>
            <a:ext cx="1284241" cy="369888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9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DE53C"/>
          </p15:clr>
        </p15:guide>
        <p15:guide id="2" pos="2525" userDrawn="1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6" y="-477"/>
            <a:ext cx="12192000" cy="659892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63383F0-E56E-455D-905A-45DE7573C7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0141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63383F0-E56E-455D-905A-45DE7573C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7BD1D3-25F1-411B-8191-E4C523D9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580" y="3042919"/>
            <a:ext cx="4525735" cy="1663337"/>
          </a:xfrm>
        </p:spPr>
        <p:txBody>
          <a:bodyPr vert="horz"/>
          <a:lstStyle>
            <a:lvl1pPr rtl="0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defRPr>
            </a:lvl1pPr>
          </a:lstStyle>
          <a:p>
            <a:r>
              <a:rPr lang="de-DE" noProof="0"/>
              <a:t>Text einfügen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A3760-DA05-428A-AC43-E268CDECC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27A7C-EEA2-4C06-896A-68F81F082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Rechteck 6">
            <a:extLst>
              <a:ext uri="{FF2B5EF4-FFF2-40B4-BE49-F238E27FC236}">
                <a16:creationId xmlns:a16="http://schemas.microsoft.com/office/drawing/2014/main" id="{51F1198B-1FAA-451A-8DB8-1AD2DAC606F3}"/>
              </a:ext>
            </a:extLst>
          </p:cNvPr>
          <p:cNvSpPr/>
          <p:nvPr userDrawn="1"/>
        </p:nvSpPr>
        <p:spPr>
          <a:xfrm rot="5400000">
            <a:off x="1129089" y="2542294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2C1A014-714F-4417-9D39-96B4A36C0D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145" y="299101"/>
            <a:ext cx="1284238" cy="4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51" userDrawn="1">
          <p15:clr>
            <a:srgbClr val="FDE53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6"/>
            <a:ext cx="12192000" cy="6598920"/>
          </a:xfrm>
          <a:prstGeom prst="rect">
            <a:avLst/>
          </a:prstGeom>
        </p:spPr>
      </p:pic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AA2689F6-A59D-41F4-9D67-BCEA8FF69B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8598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AA2689F6-A59D-41F4-9D67-BCEA8FF69B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E6F98-8AE2-4576-9D9A-3FE43E246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A2A06-DDFC-4C59-BFED-212B10144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59766C1-269F-4968-B261-6263430D0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396376"/>
            <a:ext cx="2725737" cy="2405296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cap="none" baseline="0">
                <a:solidFill>
                  <a:schemeClr val="bg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Info hinzufügen</a:t>
            </a:r>
          </a:p>
          <a:p>
            <a:pPr lvl="0"/>
            <a:endParaRPr lang="de-DE" noProof="0"/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FCA31D2-2290-4BA9-9B40-130CD98CDC01}"/>
              </a:ext>
            </a:extLst>
          </p:cNvPr>
          <p:cNvSpPr/>
          <p:nvPr userDrawn="1"/>
        </p:nvSpPr>
        <p:spPr>
          <a:xfrm rot="5400000">
            <a:off x="919084" y="1916818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feld 6">
            <a:extLst>
              <a:ext uri="{FF2B5EF4-FFF2-40B4-BE49-F238E27FC236}">
                <a16:creationId xmlns:a16="http://schemas.microsoft.com/office/drawing/2014/main" id="{4E02EE4D-9518-4E5C-B930-650697B0D6E0}"/>
              </a:ext>
            </a:extLst>
          </p:cNvPr>
          <p:cNvSpPr txBox="1"/>
          <p:nvPr userDrawn="1"/>
        </p:nvSpPr>
        <p:spPr>
          <a:xfrm>
            <a:off x="611654" y="2353629"/>
            <a:ext cx="1836978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bg1"/>
                </a:solidFill>
                <a:latin typeface="+mj-lt"/>
              </a:rPr>
              <a:t>DANKE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4272E7-1571-4F0D-A67F-AA2D52CA59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8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DE53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1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6"/>
            <a:ext cx="12192000" cy="6598920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A1A9514-77D8-4925-AA03-EC471B5F00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2525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A1A9514-77D8-4925-AA03-EC471B5F0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E6F98-8AE2-4576-9D9A-3FE43E246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A2A06-DDFC-4C59-BFED-212B10144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77F4CDE5-D0B7-42C8-BECF-2CE9E52B6B7E}"/>
              </a:ext>
            </a:extLst>
          </p:cNvPr>
          <p:cNvSpPr/>
          <p:nvPr userDrawn="1"/>
        </p:nvSpPr>
        <p:spPr>
          <a:xfrm rot="5400000">
            <a:off x="919084" y="1916818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59766C1-269F-4968-B261-6263430D0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396376"/>
            <a:ext cx="2725737" cy="2405296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cap="none" baseline="0">
                <a:solidFill>
                  <a:schemeClr val="bg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Info hinzufügen</a:t>
            </a:r>
          </a:p>
          <a:p>
            <a:pPr lvl="0"/>
            <a:endParaRPr lang="de-DE" noProof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1980D53-6577-4EF6-91F6-93A7F5A5749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3429000"/>
            <a:ext cx="1155700" cy="11557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3135A4C-0490-4FE4-81F3-E70AE18D6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9" y="4890230"/>
            <a:ext cx="2580325" cy="977170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Name Nachname</a:t>
            </a:r>
          </a:p>
          <a:p>
            <a:pPr lvl="1"/>
            <a:r>
              <a:rPr lang="de-DE" noProof="0"/>
              <a:t>Info</a:t>
            </a:r>
          </a:p>
          <a:p>
            <a:pPr lvl="0"/>
            <a:endParaRPr lang="de-DE" noProof="0"/>
          </a:p>
        </p:txBody>
      </p:sp>
      <p:sp>
        <p:nvSpPr>
          <p:cNvPr id="18" name="Textfeld 6">
            <a:extLst>
              <a:ext uri="{FF2B5EF4-FFF2-40B4-BE49-F238E27FC236}">
                <a16:creationId xmlns:a16="http://schemas.microsoft.com/office/drawing/2014/main" id="{D9534D4F-564E-4E6C-9961-A7CC81CBCD26}"/>
              </a:ext>
            </a:extLst>
          </p:cNvPr>
          <p:cNvSpPr txBox="1"/>
          <p:nvPr userDrawn="1"/>
        </p:nvSpPr>
        <p:spPr>
          <a:xfrm>
            <a:off x="611654" y="2353629"/>
            <a:ext cx="1836978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bg1"/>
                </a:solidFill>
                <a:latin typeface="+mj-lt"/>
              </a:rPr>
              <a:t>DANKE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92AC9DB-544F-4E55-A0F7-3099326F84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/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E95AD7E9-1BA3-4B68-9752-0D5AA9A073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237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E95AD7E9-1BA3-4B68-9752-0D5AA9A07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8">
            <a:extLst>
              <a:ext uri="{FF2B5EF4-FFF2-40B4-BE49-F238E27FC236}">
                <a16:creationId xmlns:a16="http://schemas.microsoft.com/office/drawing/2014/main" id="{2A8571E2-25DB-4776-8E7F-3D6A690CAE58}"/>
              </a:ext>
            </a:extLst>
          </p:cNvPr>
          <p:cNvSpPr/>
          <p:nvPr userDrawn="1"/>
        </p:nvSpPr>
        <p:spPr>
          <a:xfrm>
            <a:off x="735868" y="1341438"/>
            <a:ext cx="6046788" cy="338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03973675-4458-43DD-A859-B664DC8E0C95}"/>
              </a:ext>
            </a:extLst>
          </p:cNvPr>
          <p:cNvSpPr/>
          <p:nvPr userDrawn="1"/>
        </p:nvSpPr>
        <p:spPr>
          <a:xfrm rot="5400000">
            <a:off x="3729604" y="-1653510"/>
            <a:ext cx="58103" cy="6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2A648FEE-DCE5-42C7-B425-8C8F8C816F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2402" y="4281415"/>
            <a:ext cx="5578293" cy="277401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400" b="1" cap="all" spc="0" baseline="0">
                <a:solidFill>
                  <a:schemeClr val="accent4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Ansprechpartner, datum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C29F1-E52B-4FEE-A30E-60E068E5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3631" y="1576295"/>
            <a:ext cx="5578293" cy="2016806"/>
          </a:xfrm>
        </p:spPr>
        <p:txBody>
          <a:bodyPr vert="horz" anchor="t"/>
          <a:lstStyle>
            <a:lvl1pPr algn="l" rtl="0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 </a:t>
            </a:r>
            <a:br>
              <a:rPr lang="de-DE" noProof="0"/>
            </a:br>
            <a:r>
              <a:rPr lang="de-DE" noProof="0"/>
              <a:t>hinzufügen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A9A9E-9EBD-413C-9D5A-4E8DCB0C0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3632" y="4004013"/>
            <a:ext cx="5578292" cy="277402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defRPr sz="1400" b="1" cap="all" spc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Subheadline hinzufügen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62E4C-DF6E-490D-8B76-05DF6E9CF8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BE5625B4-A5A8-42B6-AA1B-043F67A9B0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7B2543B-1108-441E-B581-0F6F90E237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598443"/>
          </a:xfrm>
          <a:custGeom>
            <a:avLst/>
            <a:gdLst>
              <a:gd name="connsiteX0" fmla="*/ 735868 w 12192000"/>
              <a:gd name="connsiteY0" fmla="*/ 1341438 h 6598443"/>
              <a:gd name="connsiteX1" fmla="*/ 735868 w 12192000"/>
              <a:gd name="connsiteY1" fmla="*/ 4730965 h 6598443"/>
              <a:gd name="connsiteX2" fmla="*/ 6782656 w 12192000"/>
              <a:gd name="connsiteY2" fmla="*/ 4730965 h 6598443"/>
              <a:gd name="connsiteX3" fmla="*/ 6782656 w 12192000"/>
              <a:gd name="connsiteY3" fmla="*/ 1399542 h 6598443"/>
              <a:gd name="connsiteX4" fmla="*/ 6783869 w 12192000"/>
              <a:gd name="connsiteY4" fmla="*/ 1399542 h 6598443"/>
              <a:gd name="connsiteX5" fmla="*/ 6783869 w 12192000"/>
              <a:gd name="connsiteY5" fmla="*/ 1341439 h 6598443"/>
              <a:gd name="connsiteX6" fmla="*/ 6782656 w 12192000"/>
              <a:gd name="connsiteY6" fmla="*/ 1341439 h 6598443"/>
              <a:gd name="connsiteX7" fmla="*/ 6782656 w 12192000"/>
              <a:gd name="connsiteY7" fmla="*/ 1341438 h 6598443"/>
              <a:gd name="connsiteX8" fmla="*/ 0 w 12192000"/>
              <a:gd name="connsiteY8" fmla="*/ 0 h 6598443"/>
              <a:gd name="connsiteX9" fmla="*/ 12192000 w 12192000"/>
              <a:gd name="connsiteY9" fmla="*/ 0 h 6598443"/>
              <a:gd name="connsiteX10" fmla="*/ 12192000 w 12192000"/>
              <a:gd name="connsiteY10" fmla="*/ 6598443 h 6598443"/>
              <a:gd name="connsiteX11" fmla="*/ 0 w 12192000"/>
              <a:gd name="connsiteY11" fmla="*/ 6598443 h 659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598443">
                <a:moveTo>
                  <a:pt x="735868" y="1341438"/>
                </a:moveTo>
                <a:lnTo>
                  <a:pt x="735868" y="4730965"/>
                </a:lnTo>
                <a:lnTo>
                  <a:pt x="6782656" y="4730965"/>
                </a:lnTo>
                <a:lnTo>
                  <a:pt x="6782656" y="1399542"/>
                </a:lnTo>
                <a:lnTo>
                  <a:pt x="6783869" y="1399542"/>
                </a:lnTo>
                <a:lnTo>
                  <a:pt x="6783869" y="1341439"/>
                </a:lnTo>
                <a:lnTo>
                  <a:pt x="6782656" y="1341439"/>
                </a:lnTo>
                <a:lnTo>
                  <a:pt x="6782656" y="134143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598443"/>
                </a:lnTo>
                <a:lnTo>
                  <a:pt x="0" y="659844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Ins="2592000" anchor="ctr">
            <a:noAutofit/>
          </a:bodyPr>
          <a:lstStyle>
            <a:lvl1pPr marL="0" indent="0" algn="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7E079A1-D223-4F65-91F8-8853614E91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53645" y="498474"/>
            <a:ext cx="1701805" cy="490155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 noProof="0"/>
              <a:t>.</a:t>
            </a:r>
          </a:p>
        </p:txBody>
      </p:sp>
      <p:sp>
        <p:nvSpPr>
          <p:cNvPr id="13" name="Textfeld 15"/>
          <p:cNvSpPr txBox="1"/>
          <p:nvPr userDrawn="1"/>
        </p:nvSpPr>
        <p:spPr>
          <a:xfrm>
            <a:off x="9818556" y="6663797"/>
            <a:ext cx="1333537" cy="111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de-DE" sz="800" noProof="0" dirty="0">
                <a:solidFill>
                  <a:schemeClr val="accent6"/>
                </a:solidFill>
              </a:rPr>
              <a:t>BASED</a:t>
            </a:r>
            <a:r>
              <a:rPr lang="de-DE" sz="800" baseline="0" noProof="0" dirty="0">
                <a:solidFill>
                  <a:schemeClr val="accent6"/>
                </a:solidFill>
              </a:rPr>
              <a:t> ON: </a:t>
            </a:r>
            <a:r>
              <a:rPr lang="de-DE" sz="800" kern="1200" dirty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TM-2234-OHB_01</a:t>
            </a:r>
            <a:r>
              <a:rPr lang="de-DE" sz="800" baseline="0" noProof="0" dirty="0">
                <a:solidFill>
                  <a:schemeClr val="accent6"/>
                </a:solidFill>
              </a:rPr>
              <a:t> </a:t>
            </a:r>
            <a:endParaRPr lang="de-DE" sz="800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2" userDrawn="1">
          <p15:clr>
            <a:srgbClr val="FDE53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4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6" y="-477"/>
            <a:ext cx="12192000" cy="6598920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DAB9A38-8926-410D-9863-00717AF754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658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DAB9A38-8926-410D-9863-00717AF75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E6F98-8AE2-4576-9D9A-3FE43E246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A2A06-DDFC-4C59-BFED-212B10144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59766C1-269F-4968-B261-6263430D0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396376"/>
            <a:ext cx="2725737" cy="2405296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cap="none" baseline="0">
                <a:solidFill>
                  <a:schemeClr val="bg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Info hinzufügen</a:t>
            </a:r>
          </a:p>
          <a:p>
            <a:pPr lvl="0"/>
            <a:endParaRPr lang="de-DE" noProof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3135A4C-0490-4FE4-81F3-E70AE18D65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9" y="3379613"/>
            <a:ext cx="2580325" cy="977170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Name Nachname</a:t>
            </a:r>
          </a:p>
          <a:p>
            <a:pPr lvl="1"/>
            <a:r>
              <a:rPr lang="de-DE" noProof="0"/>
              <a:t>Info</a:t>
            </a:r>
          </a:p>
          <a:p>
            <a:pPr lvl="0"/>
            <a:endParaRPr lang="de-DE" noProof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1C0FC9-F8BB-4A98-A1A5-CAE7F2F10F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999" y="4890230"/>
            <a:ext cx="2580325" cy="977170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Name Nachname</a:t>
            </a:r>
          </a:p>
          <a:p>
            <a:pPr lvl="1"/>
            <a:r>
              <a:rPr lang="de-DE" noProof="0"/>
              <a:t>Info</a:t>
            </a:r>
          </a:p>
          <a:p>
            <a:pPr lvl="0"/>
            <a:endParaRPr lang="de-DE" noProof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464885E-5748-49FA-AE4D-D9A1F8BEC9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76078" y="3377803"/>
            <a:ext cx="2580325" cy="977170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Name Nachname</a:t>
            </a:r>
          </a:p>
          <a:p>
            <a:pPr lvl="1"/>
            <a:r>
              <a:rPr lang="de-DE" noProof="0"/>
              <a:t>Info</a:t>
            </a:r>
          </a:p>
          <a:p>
            <a:pPr lvl="0"/>
            <a:endParaRPr lang="de-DE" noProof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7B600D3-9E7E-4308-9A15-C254965BE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078" y="4890230"/>
            <a:ext cx="2580325" cy="977170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Name Nachname</a:t>
            </a:r>
          </a:p>
          <a:p>
            <a:pPr lvl="1"/>
            <a:r>
              <a:rPr lang="de-DE" noProof="0"/>
              <a:t>Info</a:t>
            </a:r>
          </a:p>
          <a:p>
            <a:pPr lvl="0"/>
            <a:endParaRPr lang="de-DE" noProof="0"/>
          </a:p>
        </p:txBody>
      </p:sp>
      <p:sp>
        <p:nvSpPr>
          <p:cNvPr id="22" name="Rechteck 9">
            <a:extLst>
              <a:ext uri="{FF2B5EF4-FFF2-40B4-BE49-F238E27FC236}">
                <a16:creationId xmlns:a16="http://schemas.microsoft.com/office/drawing/2014/main" id="{27683C49-0D6E-424D-B7F8-3A94DC0DB087}"/>
              </a:ext>
            </a:extLst>
          </p:cNvPr>
          <p:cNvSpPr/>
          <p:nvPr userDrawn="1"/>
        </p:nvSpPr>
        <p:spPr>
          <a:xfrm rot="5400000">
            <a:off x="919084" y="1916818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feld 6">
            <a:extLst>
              <a:ext uri="{FF2B5EF4-FFF2-40B4-BE49-F238E27FC236}">
                <a16:creationId xmlns:a16="http://schemas.microsoft.com/office/drawing/2014/main" id="{1DD082AE-A469-42A2-A0E4-7083B533968F}"/>
              </a:ext>
            </a:extLst>
          </p:cNvPr>
          <p:cNvSpPr txBox="1"/>
          <p:nvPr userDrawn="1"/>
        </p:nvSpPr>
        <p:spPr>
          <a:xfrm>
            <a:off x="611654" y="2353629"/>
            <a:ext cx="1836978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bg1"/>
                </a:solidFill>
                <a:latin typeface="+mj-lt"/>
              </a:rPr>
              <a:t>DANKE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C871F87-B061-4F47-9191-15CABB805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DE53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Body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79AD4B9-4FCE-4F53-BA88-DBA0C41054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13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79AD4B9-4FCE-4F53-BA88-DBA0C4105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9773219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 dirty="0"/>
              <a:t>Add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9773219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Add </a:t>
            </a:r>
            <a:r>
              <a:rPr lang="de-DE" noProof="0" dirty="0" err="1"/>
              <a:t>Subtitle</a:t>
            </a:r>
            <a:endParaRPr lang="de-DE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noProof="0"/>
              <a:t>cost review LISA PMS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1" y="1484313"/>
            <a:ext cx="5435600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 dirty="0"/>
              <a:t>First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 err="1"/>
              <a:t>Eighth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86119A4-0BA0-4E1B-BB6C-C36631745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850" y="1484313"/>
            <a:ext cx="5437187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 dirty="0"/>
              <a:t>First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 err="1"/>
              <a:t>Eighth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7606899A-FF22-485D-84A0-77AD03A77437}"/>
              </a:ext>
            </a:extLst>
          </p:cNvPr>
          <p:cNvSpPr/>
          <p:nvPr userDrawn="1"/>
        </p:nvSpPr>
        <p:spPr>
          <a:xfrm rot="5400000">
            <a:off x="6675359" y="1052516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2455525" y="0"/>
            <a:ext cx="2238375" cy="6858000"/>
            <a:chOff x="12455525" y="0"/>
            <a:chExt cx="2238375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1BAC92-BF26-4011-ACE4-E44AC54FF1A6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Note on quick formatting of texts:</a:t>
              </a:r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en-GB" sz="1400" b="0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Use</a:t>
              </a: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 paragraph icons </a:t>
              </a:r>
              <a:r>
                <a:rPr lang="en-GB" sz="1400" b="0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to switch between pre-programmed text levels</a:t>
              </a: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: </a:t>
              </a:r>
              <a:endParaRPr lang="de-DE" sz="1400" b="0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platzhalter 45">
              <a:extLst>
                <a:ext uri="{FF2B5EF4-FFF2-40B4-BE49-F238E27FC236}">
                  <a16:creationId xmlns:a16="http://schemas.microsoft.com/office/drawing/2014/main" id="{C1A0445F-9C5E-401F-BB17-DA6B648BD40D}"/>
                </a:ext>
              </a:extLst>
            </p:cNvPr>
            <p:cNvSpPr txBox="1">
              <a:spLocks/>
            </p:cNvSpPr>
            <p:nvPr/>
          </p:nvSpPr>
          <p:spPr>
            <a:xfrm>
              <a:off x="12542925" y="3215729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marR="0" lvl="0" indent="-271463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E9BB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First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39750" marR="0" lvl="1" indent="-2508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96969"/>
                </a:buClr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Second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96925" marR="0" lvl="2" indent="-2508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96969"/>
                </a:buClr>
                <a:buSzTx/>
                <a:buFont typeface="Symbol" panose="05050102010706020507" pitchFamily="18" charset="2"/>
                <a:buChar char="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Third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1463" marR="0" lvl="3" indent="-271463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Fourth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39750" marR="0" lvl="4" indent="-2508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Fifth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Sixth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6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Seventh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7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E9BB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Eighth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E9BB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E9BB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level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6E9BB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2531829" y="725487"/>
              <a:ext cx="2080145" cy="1073559"/>
              <a:chOff x="8098172" y="2586764"/>
              <a:chExt cx="2080145" cy="107355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/>
              <a:srcRect r="53287"/>
              <a:stretch/>
            </p:blipFill>
            <p:spPr>
              <a:xfrm>
                <a:off x="8098172" y="2586764"/>
                <a:ext cx="1873601" cy="107355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5"/>
              <a:srcRect l="1877" t="22971" r="51556"/>
              <a:stretch/>
            </p:blipFill>
            <p:spPr>
              <a:xfrm>
                <a:off x="8098172" y="2833378"/>
                <a:ext cx="1867738" cy="82694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 rotWithShape="1">
              <a:blip r:embed="rId5"/>
              <a:srcRect l="74416" t="24791" r="604" b="1"/>
              <a:stretch/>
            </p:blipFill>
            <p:spPr>
              <a:xfrm>
                <a:off x="9176420" y="2852919"/>
                <a:ext cx="1001897" cy="807404"/>
              </a:xfrm>
              <a:prstGeom prst="rect">
                <a:avLst/>
              </a:prstGeom>
            </p:spPr>
          </p:pic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7190E42-F642-4A5B-BE73-4CBED1C482CE}"/>
                </a:ext>
              </a:extLst>
            </p:cNvPr>
            <p:cNvSpPr/>
            <p:nvPr userDrawn="1"/>
          </p:nvSpPr>
          <p:spPr>
            <a:xfrm>
              <a:off x="14217239" y="93306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</p:grpSp>
      <p:sp>
        <p:nvSpPr>
          <p:cNvPr id="39" name="Arc 38">
            <a:extLst>
              <a:ext uri="{FF2B5EF4-FFF2-40B4-BE49-F238E27FC236}">
                <a16:creationId xmlns:a16="http://schemas.microsoft.com/office/drawing/2014/main" id="{ACAD078D-89D5-473E-ABB2-35E1DF67143E}"/>
              </a:ext>
            </a:extLst>
          </p:cNvPr>
          <p:cNvSpPr/>
          <p:nvPr userDrawn="1"/>
        </p:nvSpPr>
        <p:spPr>
          <a:xfrm rot="15649404">
            <a:off x="13322727" y="1336750"/>
            <a:ext cx="2019300" cy="1666765"/>
          </a:xfrm>
          <a:prstGeom prst="arc">
            <a:avLst>
              <a:gd name="adj1" fmla="val 16676483"/>
              <a:gd name="adj2" fmla="val 0"/>
            </a:avLst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3309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DE53C"/>
          </p15:clr>
        </p15:guide>
        <p15:guide id="3" orient="horz" pos="595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636">
          <p15:clr>
            <a:srgbClr val="F26B43"/>
          </p15:clr>
        </p15:guide>
        <p15:guide id="6" pos="4044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6"/>
            <a:ext cx="12192000" cy="6598920"/>
          </a:xfrm>
          <a:prstGeom prst="rect">
            <a:avLst/>
          </a:prstGeom>
        </p:spPr>
      </p:pic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AA2689F6-A59D-41F4-9D67-BCEA8FF69B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8598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AA2689F6-A59D-41F4-9D67-BCEA8FF69B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E6F98-8AE2-4576-9D9A-3FE43E246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noProof="0"/>
              <a:t>DOCUMENT ID // PRESENTATION XY // AUTHOR // DATE // CONFIDENTIALITY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A2A06-DDFC-4C59-BFED-212B10144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59766C1-269F-4968-B261-6263430D0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396376"/>
            <a:ext cx="2725737" cy="2405296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None/>
              <a:defRPr sz="1400" cap="none" baseline="0">
                <a:solidFill>
                  <a:schemeClr val="bg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 dirty="0"/>
              <a:t>Add </a:t>
            </a:r>
            <a:r>
              <a:rPr lang="de-DE" noProof="0" dirty="0" err="1"/>
              <a:t>info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9FCA31D2-2290-4BA9-9B40-130CD98CDC01}"/>
              </a:ext>
            </a:extLst>
          </p:cNvPr>
          <p:cNvSpPr/>
          <p:nvPr userDrawn="1"/>
        </p:nvSpPr>
        <p:spPr>
          <a:xfrm rot="5400000">
            <a:off x="919084" y="1916818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feld 6">
            <a:extLst>
              <a:ext uri="{FF2B5EF4-FFF2-40B4-BE49-F238E27FC236}">
                <a16:creationId xmlns:a16="http://schemas.microsoft.com/office/drawing/2014/main" id="{4E02EE4D-9518-4E5C-B930-650697B0D6E0}"/>
              </a:ext>
            </a:extLst>
          </p:cNvPr>
          <p:cNvSpPr txBox="1"/>
          <p:nvPr userDrawn="1"/>
        </p:nvSpPr>
        <p:spPr>
          <a:xfrm>
            <a:off x="611654" y="2353629"/>
            <a:ext cx="3843488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de-DE" sz="4800" baseline="0" noProof="0" dirty="0">
                <a:solidFill>
                  <a:schemeClr val="bg1"/>
                </a:solidFill>
                <a:latin typeface="+mj-lt"/>
              </a:rPr>
              <a:t> YOU!</a:t>
            </a:r>
            <a:endParaRPr lang="de-DE" sz="4800" noProof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4272E7-1571-4F0D-A67F-AA2D52CA59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11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0277E45-09DC-48EE-9BDC-67BF494D0D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0800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0277E45-09DC-48EE-9BDC-67BF494D0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9023A-C0F7-4ED8-AD72-B77B3BC87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3E62-B4C8-440A-B6F1-16C90674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52D773E-2B75-42FE-913E-A4E1291DE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649" y="117063"/>
            <a:ext cx="1911351" cy="8362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8BC327-810A-4C96-851A-95C6E986A7C8}"/>
              </a:ext>
            </a:extLst>
          </p:cNvPr>
          <p:cNvSpPr txBox="1"/>
          <p:nvPr userDrawn="1"/>
        </p:nvSpPr>
        <p:spPr>
          <a:xfrm>
            <a:off x="343082" y="450850"/>
            <a:ext cx="2255682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accent1"/>
                </a:solidFill>
                <a:latin typeface="+mj-lt"/>
              </a:rPr>
              <a:t>AGENDA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542DE8E-2432-4E5E-A5D0-CF898AC17D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7962" y="1308023"/>
            <a:ext cx="6911976" cy="4965778"/>
          </a:xfrm>
        </p:spPr>
        <p:txBody>
          <a:bodyPr anchor="ctr"/>
          <a:lstStyle>
            <a:lvl1pPr marL="266700" indent="-266700" rtl="0">
              <a:buFont typeface="+mj-lt"/>
              <a:buAutoNum type="arabicPeriod"/>
              <a:defRPr sz="1800"/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86FDD439-1E91-4B56-A1BC-40E26B958253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0FF7E70-14BC-4CCC-AD03-2B2AF21D23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3160" y="406516"/>
            <a:ext cx="1702640" cy="490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A2519-C2D5-F6DA-67DA-2B0BA68DACA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95015" y="450850"/>
            <a:ext cx="2098464" cy="431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5C18B-D990-428A-4FF1-8D3725B5BD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30" y="548206"/>
            <a:ext cx="2592355" cy="3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 userDrawn="1">
          <p15:clr>
            <a:srgbClr val="FDE53C"/>
          </p15:clr>
        </p15:guide>
        <p15:guide id="2" pos="6085" userDrawn="1">
          <p15:clr>
            <a:srgbClr val="FDE53C"/>
          </p15:clr>
        </p15:guide>
        <p15:guide id="3" orient="horz" pos="822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73AC90-092E-45F3-9974-CC6486A85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8716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73AC90-092E-45F3-9974-CC6486A85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">
            <a:extLst>
              <a:ext uri="{FF2B5EF4-FFF2-40B4-BE49-F238E27FC236}">
                <a16:creationId xmlns:a16="http://schemas.microsoft.com/office/drawing/2014/main" id="{38C5CF76-7154-4A3E-BAEC-183BDC2348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9023A-C0F7-4ED8-AD72-B77B3BC87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3E62-B4C8-440A-B6F1-16C90674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542DE8E-2432-4E5E-A5D0-CF898AC17D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7962" y="1308022"/>
            <a:ext cx="6911976" cy="4965778"/>
          </a:xfrm>
        </p:spPr>
        <p:txBody>
          <a:bodyPr anchor="ctr"/>
          <a:lstStyle>
            <a:lvl1pPr marL="266700" indent="-266700" rtl="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86FDD439-1E91-4B56-A1BC-40E26B958253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6">
            <a:extLst>
              <a:ext uri="{FF2B5EF4-FFF2-40B4-BE49-F238E27FC236}">
                <a16:creationId xmlns:a16="http://schemas.microsoft.com/office/drawing/2014/main" id="{C55E8B88-BF62-43BF-9A21-F7EFC6F3B3BD}"/>
              </a:ext>
            </a:extLst>
          </p:cNvPr>
          <p:cNvSpPr txBox="1"/>
          <p:nvPr userDrawn="1"/>
        </p:nvSpPr>
        <p:spPr>
          <a:xfrm>
            <a:off x="343082" y="450850"/>
            <a:ext cx="2255682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D6C7A93-7D47-4755-9A36-C9D02A2BE9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 userDrawn="1">
          <p15:clr>
            <a:srgbClr val="FDE53C"/>
          </p15:clr>
        </p15:guide>
        <p15:guide id="2" pos="6085" userDrawn="1">
          <p15:clr>
            <a:srgbClr val="FDE53C"/>
          </p15:clr>
        </p15:guide>
        <p15:guide id="3" orient="horz" pos="822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Plak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176"/>
            <a:ext cx="12192000" cy="1653540"/>
          </a:xfrm>
          <a:prstGeom prst="rect">
            <a:avLst/>
          </a:prstGeom>
        </p:spPr>
      </p:pic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25A214E-1553-4A21-9B62-4EB99FC727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220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25A214E-1553-4A21-9B62-4EB99FC72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9023A-C0F7-4ED8-AD72-B77B3BC87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3E62-B4C8-440A-B6F1-16C90674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BC327-810A-4C96-851A-95C6E986A7C8}"/>
              </a:ext>
            </a:extLst>
          </p:cNvPr>
          <p:cNvSpPr txBox="1"/>
          <p:nvPr userDrawn="1"/>
        </p:nvSpPr>
        <p:spPr>
          <a:xfrm>
            <a:off x="343082" y="450850"/>
            <a:ext cx="2255682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542DE8E-2432-4E5E-A5D0-CF898AC17D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7962" y="1652017"/>
            <a:ext cx="6911976" cy="4621783"/>
          </a:xfrm>
        </p:spPr>
        <p:txBody>
          <a:bodyPr anchor="ctr"/>
          <a:lstStyle>
            <a:lvl1pPr marL="266700" indent="-266700" rtl="0">
              <a:buFont typeface="+mj-lt"/>
              <a:buAutoNum type="arabicPeriod"/>
              <a:defRPr sz="1800"/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12" name="Rechteck 22">
            <a:extLst>
              <a:ext uri="{FF2B5EF4-FFF2-40B4-BE49-F238E27FC236}">
                <a16:creationId xmlns:a16="http://schemas.microsoft.com/office/drawing/2014/main" id="{602E363A-B418-4133-9E62-2EEB5D5ECC15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DC67F6D-DF0D-4DA6-9A80-376B7330C2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649" y="457266"/>
            <a:ext cx="1701801" cy="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 userDrawn="1">
          <p15:clr>
            <a:srgbClr val="FDE53C"/>
          </p15:clr>
        </p15:guide>
        <p15:guide id="2" pos="6085" userDrawn="1">
          <p15:clr>
            <a:srgbClr val="FDE53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Plak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AD981-5FB8-420F-AC9A-EA9FDC701B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8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AD981-5FB8-420F-AC9A-EA9FDC701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">
            <a:extLst>
              <a:ext uri="{FF2B5EF4-FFF2-40B4-BE49-F238E27FC236}">
                <a16:creationId xmlns:a16="http://schemas.microsoft.com/office/drawing/2014/main" id="{E6FE0F7F-05B8-4CCC-95B2-A7F0AAB0FE6E}"/>
              </a:ext>
            </a:extLst>
          </p:cNvPr>
          <p:cNvSpPr/>
          <p:nvPr userDrawn="1"/>
        </p:nvSpPr>
        <p:spPr>
          <a:xfrm>
            <a:off x="0" y="1651001"/>
            <a:ext cx="12189728" cy="49474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9023A-C0F7-4ED8-AD72-B77B3BC87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3E62-B4C8-440A-B6F1-16C90674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52D773E-2B75-42FE-913E-A4E1291DE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649" y="117063"/>
            <a:ext cx="1911351" cy="8362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8BC327-810A-4C96-851A-95C6E986A7C8}"/>
              </a:ext>
            </a:extLst>
          </p:cNvPr>
          <p:cNvSpPr txBox="1"/>
          <p:nvPr userDrawn="1"/>
        </p:nvSpPr>
        <p:spPr>
          <a:xfrm>
            <a:off x="343082" y="450850"/>
            <a:ext cx="2255682" cy="7571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noProof="0">
                <a:solidFill>
                  <a:schemeClr val="accent1"/>
                </a:solidFill>
                <a:latin typeface="+mj-lt"/>
              </a:rPr>
              <a:t>AGENDA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86FDD439-1E91-4B56-A1BC-40E26B958253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ACA8AEA-E1A3-48C4-BC35-4674BF999F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651001"/>
            <a:ext cx="4588562" cy="494744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D374A288-EFD7-48DF-AB10-9E673C6824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9118" y="2323951"/>
            <a:ext cx="860332" cy="529431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A3D41C88-A6A8-4AD0-A26E-9B7CDAC657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9118" y="3109517"/>
            <a:ext cx="860332" cy="529431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64FAC318-E982-43BD-A762-17ADD23A9C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9118" y="3895083"/>
            <a:ext cx="860332" cy="529431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4278002C-50DD-4FBB-B9F2-7206B3242A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9118" y="4680649"/>
            <a:ext cx="860332" cy="529431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EE47508-0B95-46F2-92FE-7E2D0C958E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9118" y="5466215"/>
            <a:ext cx="860332" cy="529431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73B44A00-ED63-4BC8-A84F-0BB71046B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7194" y="2370993"/>
            <a:ext cx="5829844" cy="435346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553D41DB-EDD7-48D1-A4DA-37BEFFAA97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7194" y="3156559"/>
            <a:ext cx="5829844" cy="435346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3E9F9759-C672-4168-A234-ED6C07E316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7194" y="3942125"/>
            <a:ext cx="5829844" cy="435346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EBFCBAE0-4015-4DBB-8014-17D2EE451E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27194" y="4727691"/>
            <a:ext cx="5829844" cy="435346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E56CAB4C-C889-42CC-A4FA-04F9D7EE6E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27194" y="5513257"/>
            <a:ext cx="5829844" cy="435346"/>
          </a:xfrm>
        </p:spPr>
        <p:txBody>
          <a:bodyPr anchor="ctr"/>
          <a:lstStyle>
            <a:lvl1pPr mar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buClr>
                <a:schemeClr val="accent3"/>
              </a:buClr>
              <a:buFont typeface="+mj-lt"/>
              <a:buAutoNum type="arabicPeriod"/>
              <a:defRPr sz="1800" b="1">
                <a:solidFill>
                  <a:schemeClr val="accent3"/>
                </a:solidFill>
              </a:defRPr>
            </a:lvl2pPr>
            <a:lvl3pPr marL="546100" indent="0">
              <a:buFont typeface="+mj-lt"/>
              <a:buNone/>
              <a:defRPr/>
            </a:lvl3pPr>
            <a:lvl4pPr marL="271463" indent="-271463">
              <a:buFont typeface="+mj-lt"/>
              <a:buAutoNum type="arabicPeriod"/>
              <a:defRPr/>
            </a:lvl4pPr>
            <a:lvl5pPr marL="539750" indent="-250825">
              <a:buFont typeface="+mj-lt"/>
              <a:buAutoNum type="arabicPeriod"/>
              <a:defRPr/>
            </a:lvl5pPr>
            <a:lvl6pPr marL="342900" indent="-342900">
              <a:buFont typeface="+mj-lt"/>
              <a:buAutoNum type="arabicPeriod"/>
              <a:defRPr/>
            </a:lvl6pPr>
            <a:lvl7pPr marL="342900" indent="-342900">
              <a:buFont typeface="+mj-lt"/>
              <a:buAutoNum type="arabicPeriod"/>
              <a:defRPr/>
            </a:lvl7pPr>
            <a:lvl8pPr marL="34290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noProof="0"/>
              <a:t>Agendapunkt hinzufügen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C65713D-BE16-4035-95FB-AF39B2E266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2811" y="498475"/>
            <a:ext cx="1702640" cy="4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DE53C"/>
          </p15:clr>
        </p15:guide>
        <p15:guide id="3" orient="horz" pos="822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10F42388-F700-4D2F-9DFE-718E9AA5B1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157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10F42388-F700-4D2F-9DFE-718E9AA5B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1">
            <a:extLst>
              <a:ext uri="{FF2B5EF4-FFF2-40B4-BE49-F238E27FC236}">
                <a16:creationId xmlns:a16="http://schemas.microsoft.com/office/drawing/2014/main" id="{9D22D471-BF60-444C-A331-F7EF153F83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18D05-6586-44FA-9672-71A5FBB07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477600"/>
            <a:ext cx="11520488" cy="997196"/>
          </a:xfrm>
        </p:spPr>
        <p:txBody>
          <a:bodyPr vert="horz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5D73F-FC28-4E10-BB0C-C9A2DD0A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781D5-31B2-4636-8CC6-F5CEF110A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6CF9BFC9-5008-461E-9C85-954C7791EFA9}"/>
              </a:ext>
            </a:extLst>
          </p:cNvPr>
          <p:cNvSpPr/>
          <p:nvPr userDrawn="1"/>
        </p:nvSpPr>
        <p:spPr>
          <a:xfrm>
            <a:off x="5848350" y="3055680"/>
            <a:ext cx="4953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rgbClr val="EA5408"/>
              </a:solidFill>
              <a:latin typeface="+mj-lt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C8F2F70-B19F-4B93-90FD-7F88676CF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5833" y="2598419"/>
            <a:ext cx="860332" cy="407384"/>
          </a:xfrm>
        </p:spPr>
        <p:txBody>
          <a:bodyPr anchor="b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defRPr sz="2800" b="1" cap="none" baseline="0">
                <a:solidFill>
                  <a:schemeClr val="tx2"/>
                </a:solidFill>
              </a:defRPr>
            </a:lvl1pPr>
            <a:lvl2pPr marL="288925" indent="0">
              <a:buNone/>
              <a:defRPr/>
            </a:lvl2pPr>
            <a:lvl3pPr marL="5461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288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noProof="0"/>
              <a:t>##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0392870-18EC-4487-8229-F74088D1D3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9145" y="299101"/>
            <a:ext cx="1284238" cy="4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9" userDrawn="1">
          <p15:clr>
            <a:srgbClr val="FDE53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FB795B-E217-4E8D-8DAA-B84008161B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29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FB795B-E217-4E8D-8DAA-B84008161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379757"/>
            <a:ext cx="6753925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725487"/>
            <a:ext cx="6753925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29182E-39B0-4712-89EA-41EE5DF80BA9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07684107-E69C-45CE-A5D8-7E9D60EAC436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0" name="Textplatzhalter 45">
              <a:extLst>
                <a:ext uri="{FF2B5EF4-FFF2-40B4-BE49-F238E27FC236}">
                  <a16:creationId xmlns:a16="http://schemas.microsoft.com/office/drawing/2014/main" id="{519D0556-8759-4BA7-895A-716635F916E2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6784E159-0623-4157-8DE9-8F29454B62AD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2" name="Picture 27">
                <a:extLst>
                  <a:ext uri="{FF2B5EF4-FFF2-40B4-BE49-F238E27FC236}">
                    <a16:creationId xmlns:a16="http://schemas.microsoft.com/office/drawing/2014/main" id="{AFBFCA1B-6A68-43DE-A6FF-B2FDAFA8776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Picture 28">
                <a:extLst>
                  <a:ext uri="{FF2B5EF4-FFF2-40B4-BE49-F238E27FC236}">
                    <a16:creationId xmlns:a16="http://schemas.microsoft.com/office/drawing/2014/main" id="{2F3A615E-B9ED-4918-AB08-AC48DA6EBF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24" name="Rectangle 29">
                <a:extLst>
                  <a:ext uri="{FF2B5EF4-FFF2-40B4-BE49-F238E27FC236}">
                    <a16:creationId xmlns:a16="http://schemas.microsoft.com/office/drawing/2014/main" id="{7D29E8FE-5BB4-40E8-9C13-E9F10BBAB14F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4C71E8A-3344-4899-9DE2-961C2D88796C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17" name="Arc 22">
              <a:extLst>
                <a:ext uri="{FF2B5EF4-FFF2-40B4-BE49-F238E27FC236}">
                  <a16:creationId xmlns:a16="http://schemas.microsoft.com/office/drawing/2014/main" id="{FB32BCDB-EFBB-4158-ABE9-81A7CC0A4DD9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065021C4-FE05-4764-80E8-2C51EA293626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4BB1D9DF-865C-436F-AE84-6BD3570F86D2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 dirty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82B4C612-73CC-4321-B564-AE61C2F3C7DF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313A0A33-D082-4851-88AA-5CC771DCAB94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8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DE53C"/>
          </p15:clr>
        </p15:guide>
        <p15:guide id="3" orient="horz" pos="595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8548AF-1DFE-4658-8F89-67D23A2589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9907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8548AF-1DFE-4658-8F89-67D23A258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BE88CB-6AFA-4BAE-A9AD-A12398E0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1" y="379757"/>
            <a:ext cx="5847274" cy="3457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F80A91-3AD9-4A2B-AAE7-B4C5A947F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1" y="725487"/>
            <a:ext cx="5847274" cy="221599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Subtitel hinzufügen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EEDA03-39BA-49EB-B44E-B4AAC09211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D124C-1151-42A4-8079-CC5D7CE4A6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3FC153B8-AAD2-45A7-820F-321CA0915EAD}"/>
              </a:ext>
            </a:extLst>
          </p:cNvPr>
          <p:cNvSpPr/>
          <p:nvPr userDrawn="1"/>
        </p:nvSpPr>
        <p:spPr>
          <a:xfrm rot="5400000">
            <a:off x="592059" y="1052515"/>
            <a:ext cx="58103" cy="56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de-DE" sz="12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D23693-0A62-4EE1-BD34-609FA68AA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1484313"/>
            <a:ext cx="11520488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A3A6C-6E32-40F0-8CAE-28A41D3D3814}"/>
              </a:ext>
            </a:extLst>
          </p:cNvPr>
          <p:cNvGrpSpPr/>
          <p:nvPr userDrawn="1"/>
        </p:nvGrpSpPr>
        <p:grpSpPr>
          <a:xfrm>
            <a:off x="12455525" y="0"/>
            <a:ext cx="2265359" cy="6858000"/>
            <a:chOff x="12455525" y="0"/>
            <a:chExt cx="2265359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1BAC92-BF26-4011-ACE4-E44AC54FF1A6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8" name="Textplatzhalter 45">
              <a:extLst>
                <a:ext uri="{FF2B5EF4-FFF2-40B4-BE49-F238E27FC236}">
                  <a16:creationId xmlns:a16="http://schemas.microsoft.com/office/drawing/2014/main" id="{C1A0445F-9C5E-401F-BB17-DA6B648BD40D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102C87-5BF7-4B86-8770-E207BE9FE3DC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4D0D41F-B1E6-417A-A4D8-0DAB77686E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4F1B214-A2E0-4967-9423-705F7D5DC76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CAD01F-8F3F-454C-B487-1AC94F15349B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190E42-F642-4A5B-BE73-4CBED1C482CE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CAD078D-89D5-473E-ABB2-35E1DF67143E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D0B797-0306-4364-BD42-E65D4737838D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21054C-3A73-43BF-A6A8-4234829E988C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51459A-D125-4473-A056-208CF183115C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C8D13A-E715-443A-B513-81E0B609AF9D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67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DE53C"/>
          </p15:clr>
        </p15:guide>
        <p15:guide id="3" orient="horz" pos="595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EAFC14A-D9AA-49D9-8835-4D6158A64C3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572165" y="330199"/>
            <a:ext cx="1284871" cy="369888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A302E9B-89D5-41DE-ACAC-0777BF0AF9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319830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06" imgH="306" progId="TCLayout.ActiveDocument.1">
                  <p:embed/>
                </p:oleObj>
              </mc:Choice>
              <mc:Fallback>
                <p:oleObj name="think-cell Slide" r:id="rId27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A302E9B-89D5-41DE-ACAC-0777BF0AF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63873-C8AE-454B-BB88-548F489A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9773219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noProof="0"/>
              <a:t>Titel hinzufügen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937EA-8EFA-45D4-9673-96AF8F70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484316"/>
            <a:ext cx="11522075" cy="4789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</p:txBody>
      </p:sp>
      <p:sp>
        <p:nvSpPr>
          <p:cNvPr id="17" name="Rechteck 10">
            <a:extLst>
              <a:ext uri="{FF2B5EF4-FFF2-40B4-BE49-F238E27FC236}">
                <a16:creationId xmlns:a16="http://schemas.microsoft.com/office/drawing/2014/main" id="{EB2372A5-DFEE-4843-8367-E5841115423E}"/>
              </a:ext>
            </a:extLst>
          </p:cNvPr>
          <p:cNvSpPr/>
          <p:nvPr userDrawn="1"/>
        </p:nvSpPr>
        <p:spPr>
          <a:xfrm>
            <a:off x="0" y="6598443"/>
            <a:ext cx="12192000" cy="259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l" rtl="0"/>
            <a:endParaRPr lang="de-DE" sz="1200" noProof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7B44B-AEB7-44C0-907A-F2AF6EE39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598443"/>
            <a:ext cx="5761037" cy="259557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 rtl="0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HO-1463-SYS_03 // OHB SYSTEM AG // COMPANY PRESENTATION // SEPTEMBER 2021 // PUBLIC </a:t>
            </a:r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240E-4ED1-49CA-80A5-0334159A1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2098" y="6598443"/>
            <a:ext cx="494939" cy="259557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 rtl="0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E3CBDC2B-8F86-4776-A4FE-87534A2B3DF5}" type="slidenum">
              <a:rPr lang="de-DE" noProof="0" smtClean="0"/>
              <a:pPr/>
              <a:t>‹#›</a:t>
            </a:fld>
            <a:endParaRPr lang="de-DE" noProof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3929182E-39B0-4712-89EA-41EE5DF80BA9}"/>
              </a:ext>
            </a:extLst>
          </p:cNvPr>
          <p:cNvGrpSpPr/>
          <p:nvPr userDrawn="1"/>
        </p:nvGrpSpPr>
        <p:grpSpPr>
          <a:xfrm>
            <a:off x="12455525" y="12032"/>
            <a:ext cx="2265359" cy="6858000"/>
            <a:chOff x="12455525" y="0"/>
            <a:chExt cx="2265359" cy="6858000"/>
          </a:xfrm>
        </p:grpSpPr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07684107-E69C-45CE-A5D8-7E9D60EAC436}"/>
                </a:ext>
              </a:extLst>
            </p:cNvPr>
            <p:cNvSpPr/>
            <p:nvPr/>
          </p:nvSpPr>
          <p:spPr>
            <a:xfrm>
              <a:off x="12455525" y="0"/>
              <a:ext cx="223837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t"/>
            <a:lstStyle/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Hinweis zum </a:t>
              </a:r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schnellen Formatieren von Texten: </a:t>
              </a: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b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endParaRPr lang="de-DE" sz="1400" b="1" noProof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l" rtl="0"/>
              <a:r>
                <a:rPr lang="de-DE" sz="1400" b="1" noProof="0">
                  <a:solidFill>
                    <a:schemeClr val="tx1"/>
                  </a:solidFill>
                  <a:latin typeface="Arial" panose="020B0604020202020204" pitchFamily="34" charset="0"/>
                </a:rPr>
                <a:t>Absatz-Zeichen</a:t>
              </a:r>
              <a:r>
                <a:rPr lang="de-DE" sz="1400" b="0" noProof="0">
                  <a:solidFill>
                    <a:schemeClr val="tx1"/>
                  </a:solidFill>
                  <a:latin typeface="Arial" panose="020B0604020202020204" pitchFamily="34" charset="0"/>
                </a:rPr>
                <a:t> nutzen, um zwischen diesen vorprogrammierten Textebenen zu wechseln: </a:t>
              </a:r>
            </a:p>
          </p:txBody>
        </p:sp>
        <p:sp>
          <p:nvSpPr>
            <p:cNvPr id="11" name="Textplatzhalter 45">
              <a:extLst>
                <a:ext uri="{FF2B5EF4-FFF2-40B4-BE49-F238E27FC236}">
                  <a16:creationId xmlns:a16="http://schemas.microsoft.com/office/drawing/2014/main" id="{519D0556-8759-4BA7-895A-716635F916E2}"/>
                </a:ext>
              </a:extLst>
            </p:cNvPr>
            <p:cNvSpPr txBox="1">
              <a:spLocks/>
            </p:cNvSpPr>
            <p:nvPr/>
          </p:nvSpPr>
          <p:spPr>
            <a:xfrm>
              <a:off x="12623255" y="3829050"/>
              <a:ext cx="2097629" cy="276939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671344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SzPct val="100000"/>
                <a:buFont typeface="Symbol" panose="05050102010706020507" pitchFamily="18" charset="2"/>
                <a:buChar char="-"/>
                <a:defRPr lang="de-DE" sz="1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58775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tabLst/>
                <a:defRPr lang="de-DE" sz="14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tx2"/>
                </a:buClr>
                <a:buFont typeface="+mj-lt"/>
                <a:buAutoNum type="alphaLcPeriod"/>
                <a:defRPr lang="de-DE" sz="1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Font typeface="+mj-lt"/>
                <a:buNone/>
                <a:defRPr lang="de-DE" sz="1400" b="1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None/>
                <a:defRPr lang="de-DE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lvl="0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Erste Ebene</a:t>
              </a:r>
            </a:p>
            <a:p>
              <a:pPr marL="539750" lvl="1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-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Zweite Ebene</a:t>
              </a:r>
            </a:p>
            <a:p>
              <a:pPr marL="796925" lvl="2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Symbol" panose="05050102010706020507" pitchFamily="18" charset="2"/>
                <a:buChar char="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Dritte Ebene</a:t>
              </a:r>
            </a:p>
            <a:p>
              <a:pPr marL="271463" lvl="3" indent="-271463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Vierte Ebene</a:t>
              </a:r>
            </a:p>
            <a:p>
              <a:pPr marL="539750" lvl="4" indent="-25082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Fünfte Ebene</a:t>
              </a:r>
            </a:p>
            <a:p>
              <a:pPr marL="0" lvl="5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Sechste Ebene</a:t>
              </a:r>
            </a:p>
            <a:p>
              <a:pPr marL="0" lvl="6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Siebte Ebene</a:t>
              </a:r>
            </a:p>
            <a:p>
              <a:pPr marL="0" lvl="7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de-DE" sz="1400" b="1" kern="1200" noProof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Achte Ebene</a:t>
              </a:r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6784E159-0623-4157-8DE9-8F29454B62AD}"/>
                </a:ext>
              </a:extLst>
            </p:cNvPr>
            <p:cNvGrpSpPr/>
            <p:nvPr/>
          </p:nvGrpSpPr>
          <p:grpSpPr>
            <a:xfrm>
              <a:off x="12656430" y="1089171"/>
              <a:ext cx="1584137" cy="987131"/>
              <a:chOff x="3838574" y="-1487553"/>
              <a:chExt cx="1819275" cy="1133654"/>
            </a:xfrm>
          </p:grpSpPr>
          <p:pic>
            <p:nvPicPr>
              <p:cNvPr id="20" name="Picture 27">
                <a:extLst>
                  <a:ext uri="{FF2B5EF4-FFF2-40B4-BE49-F238E27FC236}">
                    <a16:creationId xmlns:a16="http://schemas.microsoft.com/office/drawing/2014/main" id="{AFBFCA1B-6A68-43DE-A6FF-B2FDAFA8776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487553"/>
                <a:ext cx="1819275" cy="11336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1" name="Picture 28">
                <a:extLst>
                  <a:ext uri="{FF2B5EF4-FFF2-40B4-BE49-F238E27FC236}">
                    <a16:creationId xmlns:a16="http://schemas.microsoft.com/office/drawing/2014/main" id="{2F3A615E-B9ED-4918-AB08-AC48DA6EBF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8574" y="-1197759"/>
                <a:ext cx="1758949" cy="843860"/>
              </a:xfrm>
              <a:prstGeom prst="rect">
                <a:avLst/>
              </a:prstGeom>
            </p:spPr>
          </p:pic>
          <p:sp>
            <p:nvSpPr>
              <p:cNvPr id="22" name="Rectangle 29">
                <a:extLst>
                  <a:ext uri="{FF2B5EF4-FFF2-40B4-BE49-F238E27FC236}">
                    <a16:creationId xmlns:a16="http://schemas.microsoft.com/office/drawing/2014/main" id="{7D29E8FE-5BB4-40E8-9C13-E9F10BBAB14F}"/>
                  </a:ext>
                </a:extLst>
              </p:cNvPr>
              <p:cNvSpPr/>
              <p:nvPr userDrawn="1"/>
            </p:nvSpPr>
            <p:spPr>
              <a:xfrm>
                <a:off x="5517931" y="-1487553"/>
                <a:ext cx="139917" cy="983056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 rtl="0"/>
                <a:endParaRPr lang="de-DE" noProof="0"/>
              </a:p>
            </p:txBody>
          </p:sp>
        </p:grp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14C71E8A-3344-4899-9DE2-961C2D88796C}"/>
                </a:ext>
              </a:extLst>
            </p:cNvPr>
            <p:cNvSpPr/>
            <p:nvPr/>
          </p:nvSpPr>
          <p:spPr>
            <a:xfrm>
              <a:off x="13370811" y="1231973"/>
              <a:ext cx="407914" cy="407914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rtl="0"/>
              <a:endParaRPr lang="de-DE" noProof="0"/>
            </a:p>
          </p:txBody>
        </p:sp>
        <p:sp>
          <p:nvSpPr>
            <p:cNvPr id="14" name="Arc 22">
              <a:extLst>
                <a:ext uri="{FF2B5EF4-FFF2-40B4-BE49-F238E27FC236}">
                  <a16:creationId xmlns:a16="http://schemas.microsoft.com/office/drawing/2014/main" id="{FB32BCDB-EFBB-4158-ABE9-81A7CC0A4DD9}"/>
                </a:ext>
              </a:extLst>
            </p:cNvPr>
            <p:cNvSpPr/>
            <p:nvPr/>
          </p:nvSpPr>
          <p:spPr>
            <a:xfrm rot="15649404">
              <a:off x="12562252" y="1598191"/>
              <a:ext cx="2019300" cy="1666765"/>
            </a:xfrm>
            <a:prstGeom prst="arc">
              <a:avLst>
                <a:gd name="adj1" fmla="val 16676483"/>
                <a:gd name="adj2" fmla="val 0"/>
              </a:avLst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065021C4-FE05-4764-80E8-2C51EA293626}"/>
                </a:ext>
              </a:extLst>
            </p:cNvPr>
            <p:cNvSpPr txBox="1"/>
            <p:nvPr/>
          </p:nvSpPr>
          <p:spPr>
            <a:xfrm>
              <a:off x="12666422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Start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4BB1D9DF-865C-436F-AE84-6BD3570F86D2}"/>
                </a:ext>
              </a:extLst>
            </p:cNvPr>
            <p:cNvSpPr txBox="1"/>
            <p:nvPr/>
          </p:nvSpPr>
          <p:spPr>
            <a:xfrm>
              <a:off x="13167679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Einfügen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82B4C612-73CC-4321-B564-AE61C2F3C7DF}"/>
                </a:ext>
              </a:extLst>
            </p:cNvPr>
            <p:cNvSpPr txBox="1"/>
            <p:nvPr/>
          </p:nvSpPr>
          <p:spPr>
            <a:xfrm>
              <a:off x="13706533" y="1143850"/>
              <a:ext cx="398698" cy="103976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Entwurf</a:t>
              </a:r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313A0A33-D082-4851-88AA-5CC771DCAB94}"/>
                </a:ext>
              </a:extLst>
            </p:cNvPr>
            <p:cNvSpPr txBox="1"/>
            <p:nvPr/>
          </p:nvSpPr>
          <p:spPr>
            <a:xfrm>
              <a:off x="13662625" y="1929226"/>
              <a:ext cx="546374" cy="136662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lIns="0" tIns="0" rIns="0" bIns="0" rtlCol="0">
              <a:noAutofit/>
            </a:bodyPr>
            <a:lstStyle/>
            <a:p>
              <a:pPr algn="l" defTabSz="180975" rtl="0">
                <a:spcAft>
                  <a:spcPts val="1000"/>
                </a:spcAft>
                <a:buClr>
                  <a:srgbClr val="671344"/>
                </a:buClr>
                <a:buSzPct val="80000"/>
                <a:tabLst>
                  <a:tab pos="180975" algn="l"/>
                  <a:tab pos="360363" algn="l"/>
                </a:tabLst>
              </a:pPr>
              <a:r>
                <a:rPr lang="de-DE" sz="800" noProof="0">
                  <a:cs typeface="Arial" panose="020B0604020202020204" pitchFamily="34" charset="0"/>
                </a:rPr>
                <a:t> Absatz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7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2" r:id="rId2"/>
    <p:sldLayoutId id="2147483699" r:id="rId3"/>
    <p:sldLayoutId id="2147483700" r:id="rId4"/>
    <p:sldLayoutId id="2147483698" r:id="rId5"/>
    <p:sldLayoutId id="2147483701" r:id="rId6"/>
    <p:sldLayoutId id="2147483697" r:id="rId7"/>
    <p:sldLayoutId id="2147483685" r:id="rId8"/>
    <p:sldLayoutId id="2147483684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704" r:id="rId21"/>
    <p:sldLayoutId id="214748370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508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2508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71463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2508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tags" Target="../tags/tag75.xml"/><Relationship Id="rId55" Type="http://schemas.openxmlformats.org/officeDocument/2006/relationships/tags" Target="../tags/tag80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19" Type="http://schemas.openxmlformats.org/officeDocument/2006/relationships/tags" Target="../tags/tag4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26" Type="http://schemas.openxmlformats.org/officeDocument/2006/relationships/image" Target="../media/image41.png"/><Relationship Id="rId3" Type="http://schemas.openxmlformats.org/officeDocument/2006/relationships/tags" Target="../tags/tag89.xml"/><Relationship Id="rId21" Type="http://schemas.openxmlformats.org/officeDocument/2006/relationships/image" Target="../media/image36.png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svg"/><Relationship Id="rId2" Type="http://schemas.openxmlformats.org/officeDocument/2006/relationships/tags" Target="../tags/tag88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tags" Target="../tags/tag91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tags" Target="../tags/tag90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png"/><Relationship Id="rId27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sv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3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sv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2132F6F-2E88-42BF-8F25-2FE639561C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2132F6F-2E88-42BF-8F25-2FE639561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7779786-6F08-4A24-9D72-D5993F5E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655" y="1576295"/>
            <a:ext cx="10204735" cy="1419857"/>
          </a:xfrm>
        </p:spPr>
        <p:txBody>
          <a:bodyPr vert="horz"/>
          <a:lstStyle/>
          <a:p>
            <a:r>
              <a:rPr lang="en-GB" b="1" dirty="0"/>
              <a:t>ADHA-3 Expansion:</a:t>
            </a:r>
            <a:endParaRPr lang="de-D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F83E86-A0F0-4C95-9730-E6D703C1F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6" y="3905315"/>
            <a:ext cx="10204735" cy="277402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9C3A33-146B-42AB-BF5D-536A3DA95F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D11AB-A0E2-4DAF-B72F-5E980BF4BE2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34962" y="6598443"/>
            <a:ext cx="9157750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33426" y="2996152"/>
            <a:ext cx="10204736" cy="1343373"/>
          </a:xfrm>
        </p:spPr>
        <p:txBody>
          <a:bodyPr/>
          <a:lstStyle/>
          <a:p>
            <a:r>
              <a:rPr lang="en-GB" sz="2800" dirty="0"/>
              <a:t>unlocking the full potential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EUROPEAN DATA HANDLING AND DATA PROCESSING CONFERENCE FOR SPACE</a:t>
            </a:r>
          </a:p>
          <a:p>
            <a:r>
              <a:rPr lang="en-GB" sz="2000" dirty="0"/>
              <a:t>13-17.10.2025, ELCHE, SPAIN</a:t>
            </a:r>
          </a:p>
        </p:txBody>
      </p:sp>
    </p:spTree>
    <p:extLst>
      <p:ext uri="{BB962C8B-B14F-4D97-AF65-F5344CB8AC3E}">
        <p14:creationId xmlns:p14="http://schemas.microsoft.com/office/powerpoint/2010/main" val="167700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72E6-8A39-3CB6-F9A9-E082546F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907B0-F4BE-CF3F-96CB-3A41BA0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OHB ADHA DEVELOPMENT &amp; ADOPTION PLANS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24313-F91B-5C21-650C-992D1B2CD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6848502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C12054-59A7-5564-FA43-397404785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10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32E182-BFD0-E04D-6460-A38A3610E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453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31E7F-109C-6158-FF52-34B57E09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954EC-94E0-6E4A-12C2-BD287181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541492-398D-3E77-C1DB-C050F51FD3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11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707BACC-4DA0-186A-3E77-11F78400784D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53F677C2-BE7F-5A74-9C7D-78423930A0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OHB ADHA DEVELOPMENT &amp; ADOPTION PLANS</a:t>
            </a:r>
            <a:endParaRPr lang="en-GB" dirty="0"/>
          </a:p>
        </p:txBody>
      </p:sp>
      <p:sp>
        <p:nvSpPr>
          <p:cNvPr id="3" name="OTLSHAPE_SL_d9a7df2045804d9cb17247706c303bca_BackgroundRectangle">
            <a:extLst>
              <a:ext uri="{FF2B5EF4-FFF2-40B4-BE49-F238E27FC236}">
                <a16:creationId xmlns:a16="http://schemas.microsoft.com/office/drawing/2014/main" id="{F1BBC104-E39F-C43B-A425-A57E9CF02F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6551" y="2219321"/>
            <a:ext cx="10885854" cy="1490849"/>
          </a:xfrm>
          <a:prstGeom prst="rect">
            <a:avLst/>
          </a:prstGeom>
          <a:solidFill>
            <a:schemeClr val="dk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LSHAPE_SL_289bf47ff7d04780b5bda4d0e147a7d0_BackgroundRectangle">
            <a:extLst>
              <a:ext uri="{FF2B5EF4-FFF2-40B4-BE49-F238E27FC236}">
                <a16:creationId xmlns:a16="http://schemas.microsoft.com/office/drawing/2014/main" id="{0E3DF91C-900F-FD41-02C8-FEAD2C9247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6551" y="1852596"/>
            <a:ext cx="10885854" cy="335279"/>
          </a:xfrm>
          <a:prstGeom prst="rect">
            <a:avLst/>
          </a:prstGeom>
          <a:solidFill>
            <a:schemeClr val="dk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TLSHAPE_SL_7c21b9d0849c4bca94c2f6458ca272ef_BackgroundRectangle">
            <a:extLst>
              <a:ext uri="{FF2B5EF4-FFF2-40B4-BE49-F238E27FC236}">
                <a16:creationId xmlns:a16="http://schemas.microsoft.com/office/drawing/2014/main" id="{88CE542F-41E3-D65F-A7C1-3CB771F55F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6551" y="3748814"/>
            <a:ext cx="10885854" cy="965513"/>
          </a:xfrm>
          <a:prstGeom prst="rect">
            <a:avLst/>
          </a:prstGeom>
          <a:solidFill>
            <a:schemeClr val="dk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TLSHAPE_SLT_1fb5c9bea8d7491e93ab109404a0a91b_ShapePercentage">
            <a:extLst>
              <a:ext uri="{FF2B5EF4-FFF2-40B4-BE49-F238E27FC236}">
                <a16:creationId xmlns:a16="http://schemas.microsoft.com/office/drawing/2014/main" id="{E86F9710-2F01-18A5-4A6C-6CA2C1340C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72820" y="3951399"/>
            <a:ext cx="3076388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TLSHAPE_TB_00000000000000000000000000000000_ScaleContainer">
            <a:extLst>
              <a:ext uri="{FF2B5EF4-FFF2-40B4-BE49-F238E27FC236}">
                <a16:creationId xmlns:a16="http://schemas.microsoft.com/office/drawing/2014/main" id="{04936A17-1408-D0E8-E677-6D02BA3B61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90651" y="1445054"/>
            <a:ext cx="9831754" cy="381000"/>
          </a:xfrm>
          <a:prstGeom prst="rect">
            <a:avLst/>
          </a:prstGeom>
          <a:solidFill>
            <a:srgbClr val="E1E1E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TLSHAPE_SL_7c21b9d0849c4bca94c2f6458ca272ef_HeaderRectangle">
            <a:extLst>
              <a:ext uri="{FF2B5EF4-FFF2-40B4-BE49-F238E27FC236}">
                <a16:creationId xmlns:a16="http://schemas.microsoft.com/office/drawing/2014/main" id="{3FCBCE91-88BF-9BBF-0CEC-BDE858B634A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6551" y="3732474"/>
            <a:ext cx="927100" cy="965513"/>
          </a:xfrm>
          <a:prstGeom prst="rect">
            <a:avLst/>
          </a:prstGeom>
          <a:solidFill>
            <a:srgbClr val="9ADED8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TLSHAPE_SLT_1fb5c9bea8d7491e93ab109404a0a91b_ShapePercentage">
            <a:extLst>
              <a:ext uri="{FF2B5EF4-FFF2-40B4-BE49-F238E27FC236}">
                <a16:creationId xmlns:a16="http://schemas.microsoft.com/office/drawing/2014/main" id="{355BC04A-21BA-D678-B67C-78174A9000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92412" y="3732474"/>
            <a:ext cx="2462255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TLSHAPE_SL_7c21b9d0849c4bca94c2f6458ca272ef_Header">
            <a:extLst>
              <a:ext uri="{FF2B5EF4-FFF2-40B4-BE49-F238E27FC236}">
                <a16:creationId xmlns:a16="http://schemas.microsoft.com/office/drawing/2014/main" id="{64346BBA-E3D7-C38C-79B8-147BFFD19F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19189" y="4138542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</a:rPr>
              <a:t>PL DHS Landscape</a:t>
            </a:r>
          </a:p>
        </p:txBody>
      </p:sp>
      <p:sp>
        <p:nvSpPr>
          <p:cNvPr id="15" name="OTLSHAPE_TB_00000000000000000000000000000000_TimescaleInterval1">
            <a:extLst>
              <a:ext uri="{FF2B5EF4-FFF2-40B4-BE49-F238E27FC236}">
                <a16:creationId xmlns:a16="http://schemas.microsoft.com/office/drawing/2014/main" id="{7DD4551C-A2BD-6F32-1065-C03952AD90D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54151" y="1527033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16" name="OTLSHAPE_TB_00000000000000000000000000000000_TimescaleInterval2">
            <a:extLst>
              <a:ext uri="{FF2B5EF4-FFF2-40B4-BE49-F238E27FC236}">
                <a16:creationId xmlns:a16="http://schemas.microsoft.com/office/drawing/2014/main" id="{FB0D5414-F333-0E3A-5C57-57BE287236A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9455" y="1525638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7" name="OTLSHAPE_TB_00000000000000000000000000000000_TimescaleInterval3">
            <a:extLst>
              <a:ext uri="{FF2B5EF4-FFF2-40B4-BE49-F238E27FC236}">
                <a16:creationId xmlns:a16="http://schemas.microsoft.com/office/drawing/2014/main" id="{25D82F43-C9BD-6439-82B0-9A89209EC3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935400" y="1418511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26" dirty="0">
                <a:solidFill>
                  <a:schemeClr val="dk1"/>
                </a:solidFill>
                <a:latin typeface="Calibri" panose="020F0502020204030204" pitchFamily="34" charset="0"/>
              </a:rPr>
              <a:t>Q1
2026</a:t>
            </a:r>
          </a:p>
        </p:txBody>
      </p:sp>
      <p:sp>
        <p:nvSpPr>
          <p:cNvPr id="18" name="OTLSHAPE_SLT_b73ad38723d84eb99574edc4c455c3b0_Title">
            <a:extLst>
              <a:ext uri="{FF2B5EF4-FFF2-40B4-BE49-F238E27FC236}">
                <a16:creationId xmlns:a16="http://schemas.microsoft.com/office/drawing/2014/main" id="{89223ADD-C944-1814-2A03-A71F876877B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89642" y="3965179"/>
            <a:ext cx="2438101" cy="1327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  Instrument Product Roadmaps</a:t>
            </a:r>
          </a:p>
        </p:txBody>
      </p:sp>
      <p:sp>
        <p:nvSpPr>
          <p:cNvPr id="19" name="OTLSHAPE_SLT_1fb5c9bea8d7491e93ab109404a0a91b_Title">
            <a:extLst>
              <a:ext uri="{FF2B5EF4-FFF2-40B4-BE49-F238E27FC236}">
                <a16:creationId xmlns:a16="http://schemas.microsoft.com/office/drawing/2014/main" id="{5211E448-07C2-66AF-7C7C-3CDDA3BE968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23908" y="3760191"/>
            <a:ext cx="2231933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 dirty="0">
                <a:solidFill>
                  <a:schemeClr val="lt1"/>
                </a:solidFill>
                <a:latin typeface="Calibri" panose="020F0502020204030204" pitchFamily="34" charset="0"/>
              </a:rPr>
              <a:t>HIPERPRO ADHA Co-Processor</a:t>
            </a:r>
          </a:p>
        </p:txBody>
      </p:sp>
      <p:cxnSp>
        <p:nvCxnSpPr>
          <p:cNvPr id="21" name="OTLSHAPE_TB_00000000000000000000000000000000_Separator2">
            <a:extLst>
              <a:ext uri="{FF2B5EF4-FFF2-40B4-BE49-F238E27FC236}">
                <a16:creationId xmlns:a16="http://schemas.microsoft.com/office/drawing/2014/main" id="{5E29D449-6515-7BE8-821F-9A99D61BF44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2871899" y="1533954"/>
            <a:ext cx="0" cy="20320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3">
            <a:extLst>
              <a:ext uri="{FF2B5EF4-FFF2-40B4-BE49-F238E27FC236}">
                <a16:creationId xmlns:a16="http://schemas.microsoft.com/office/drawing/2014/main" id="{1489C305-32EA-AB20-91A9-23F6D0ECD3E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605086" y="1533954"/>
            <a:ext cx="0" cy="20320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SLA_c29df0ccc2ec4b32abeaffa9dc259d39_Shape">
            <a:extLst>
              <a:ext uri="{FF2B5EF4-FFF2-40B4-BE49-F238E27FC236}">
                <a16:creationId xmlns:a16="http://schemas.microsoft.com/office/drawing/2014/main" id="{83B8067C-EFA2-1C2B-E620-00C9F413151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87287" y="2130767"/>
            <a:ext cx="228600" cy="254000"/>
          </a:xfrm>
          <a:prstGeom prst="diamond">
            <a:avLst/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SLA_c29df0ccc2ec4b32abeaffa9dc259d39_Title">
            <a:extLst>
              <a:ext uri="{FF2B5EF4-FFF2-40B4-BE49-F238E27FC236}">
                <a16:creationId xmlns:a16="http://schemas.microsoft.com/office/drawing/2014/main" id="{279104C1-88E1-66C1-6908-288095D698E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957194" y="1821588"/>
            <a:ext cx="662533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S6NG</a:t>
            </a:r>
          </a:p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B2CD</a:t>
            </a:r>
          </a:p>
        </p:txBody>
      </p:sp>
      <p:sp>
        <p:nvSpPr>
          <p:cNvPr id="25" name="OTLSHAPE_TB_00000000000000000000000000000000_TimescaleInterval2">
            <a:extLst>
              <a:ext uri="{FF2B5EF4-FFF2-40B4-BE49-F238E27FC236}">
                <a16:creationId xmlns:a16="http://schemas.microsoft.com/office/drawing/2014/main" id="{35F226E6-AB7E-B16B-6E06-94F7081D9D6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462376" y="1527033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26" name="OTLSHAPE_TB_00000000000000000000000000000000_TimescaleInterval1">
            <a:extLst>
              <a:ext uri="{FF2B5EF4-FFF2-40B4-BE49-F238E27FC236}">
                <a16:creationId xmlns:a16="http://schemas.microsoft.com/office/drawing/2014/main" id="{A7A5D9C2-0175-0CAC-D903-F4762F56C6D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457469" y="1509957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27" name="OTLSHAPE_TB_00000000000000000000000000000000_TimescaleInterval2">
            <a:extLst>
              <a:ext uri="{FF2B5EF4-FFF2-40B4-BE49-F238E27FC236}">
                <a16:creationId xmlns:a16="http://schemas.microsoft.com/office/drawing/2014/main" id="{4F14AA85-B244-7DC7-46D5-28834772F59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855842" y="1517919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28" name="OTLSHAPE_TB_00000000000000000000000000000000_TimescaleInterval2">
            <a:extLst>
              <a:ext uri="{FF2B5EF4-FFF2-40B4-BE49-F238E27FC236}">
                <a16:creationId xmlns:a16="http://schemas.microsoft.com/office/drawing/2014/main" id="{1C7E822B-C74A-B1B0-19DC-7C212CA1515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280496" y="1509887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29" name="OTLSHAPE_TB_00000000000000000000000000000000_TimescaleInterval3">
            <a:extLst>
              <a:ext uri="{FF2B5EF4-FFF2-40B4-BE49-F238E27FC236}">
                <a16:creationId xmlns:a16="http://schemas.microsoft.com/office/drawing/2014/main" id="{2A19A6EA-CEF4-D652-E75C-B6B07087509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680932" y="1420079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26" dirty="0">
                <a:solidFill>
                  <a:schemeClr val="dk1"/>
                </a:solidFill>
                <a:latin typeface="Calibri" panose="020F0502020204030204" pitchFamily="34" charset="0"/>
              </a:rPr>
              <a:t>Q1
2027</a:t>
            </a:r>
          </a:p>
        </p:txBody>
      </p:sp>
      <p:cxnSp>
        <p:nvCxnSpPr>
          <p:cNvPr id="30" name="OTLSHAPE_TB_00000000000000000000000000000000_Separator3">
            <a:extLst>
              <a:ext uri="{FF2B5EF4-FFF2-40B4-BE49-F238E27FC236}">
                <a16:creationId xmlns:a16="http://schemas.microsoft.com/office/drawing/2014/main" id="{D7EE4030-CA04-7896-7FDA-0EF30968935E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510867" y="1535522"/>
            <a:ext cx="0" cy="20320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TLSHAPE_TB_00000000000000000000000000000000_TimescaleInterval1">
            <a:extLst>
              <a:ext uri="{FF2B5EF4-FFF2-40B4-BE49-F238E27FC236}">
                <a16:creationId xmlns:a16="http://schemas.microsoft.com/office/drawing/2014/main" id="{284F5758-9739-BC82-6ED6-13E0FF311D2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197545" y="1521679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3" name="OTLSHAPE_TB_00000000000000000000000000000000_TimescaleInterval2">
            <a:extLst>
              <a:ext uri="{FF2B5EF4-FFF2-40B4-BE49-F238E27FC236}">
                <a16:creationId xmlns:a16="http://schemas.microsoft.com/office/drawing/2014/main" id="{E0FF2A9D-4131-1E3D-D513-FF179BD9FF3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653105" y="152011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4" name="OTLSHAPE_TB_00000000000000000000000000000000_TimescaleInterval2">
            <a:extLst>
              <a:ext uri="{FF2B5EF4-FFF2-40B4-BE49-F238E27FC236}">
                <a16:creationId xmlns:a16="http://schemas.microsoft.com/office/drawing/2014/main" id="{5E815712-47C2-AEFF-05C9-80A51E2E2F1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6147481" y="151077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35" name="OTLSHAPE_TB_00000000000000000000000000000000_TimescaleInterval3">
            <a:extLst>
              <a:ext uri="{FF2B5EF4-FFF2-40B4-BE49-F238E27FC236}">
                <a16:creationId xmlns:a16="http://schemas.microsoft.com/office/drawing/2014/main" id="{8583ECD1-841C-4DAC-F6BA-93DDDF64DCE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652886" y="1420079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26" dirty="0">
                <a:solidFill>
                  <a:schemeClr val="dk1"/>
                </a:solidFill>
                <a:latin typeface="Calibri" panose="020F0502020204030204" pitchFamily="34" charset="0"/>
              </a:rPr>
              <a:t>Q1
2028</a:t>
            </a:r>
          </a:p>
        </p:txBody>
      </p:sp>
      <p:cxnSp>
        <p:nvCxnSpPr>
          <p:cNvPr id="39" name="OTLSHAPE_TB_00000000000000000000000000000000_Separator3">
            <a:extLst>
              <a:ext uri="{FF2B5EF4-FFF2-40B4-BE49-F238E27FC236}">
                <a16:creationId xmlns:a16="http://schemas.microsoft.com/office/drawing/2014/main" id="{489FFF0A-FD4A-1CAE-B870-54F6D1C2115A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8492068" y="1537090"/>
            <a:ext cx="0" cy="20320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TLSHAPE_TB_00000000000000000000000000000000_TimescaleInterval1">
            <a:extLst>
              <a:ext uri="{FF2B5EF4-FFF2-40B4-BE49-F238E27FC236}">
                <a16:creationId xmlns:a16="http://schemas.microsoft.com/office/drawing/2014/main" id="{02919C14-3469-8476-320D-15EAAF61CF6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178746" y="1523247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41" name="OTLSHAPE_TB_00000000000000000000000000000000_TimescaleInterval2">
            <a:extLst>
              <a:ext uri="{FF2B5EF4-FFF2-40B4-BE49-F238E27FC236}">
                <a16:creationId xmlns:a16="http://schemas.microsoft.com/office/drawing/2014/main" id="{0A6EA331-BF28-B5F9-3C7D-90CBD00E6FB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634306" y="1521679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42" name="OTLSHAPE_TB_00000000000000000000000000000000_TimescaleInterval2">
            <a:extLst>
              <a:ext uri="{FF2B5EF4-FFF2-40B4-BE49-F238E27FC236}">
                <a16:creationId xmlns:a16="http://schemas.microsoft.com/office/drawing/2014/main" id="{53F80F8D-92F2-CDD4-432E-8185712EE8C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8128682" y="1512339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43" name="OTLSHAPE_TB_00000000000000000000000000000000_TimescaleInterval3">
            <a:extLst>
              <a:ext uri="{FF2B5EF4-FFF2-40B4-BE49-F238E27FC236}">
                <a16:creationId xmlns:a16="http://schemas.microsoft.com/office/drawing/2014/main" id="{861B2478-F834-4488-99F0-B8DB1010E74E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8634087" y="1421647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26" dirty="0">
                <a:solidFill>
                  <a:schemeClr val="dk1"/>
                </a:solidFill>
                <a:latin typeface="Calibri" panose="020F0502020204030204" pitchFamily="34" charset="0"/>
              </a:rPr>
              <a:t>Q1
2029</a:t>
            </a:r>
          </a:p>
        </p:txBody>
      </p:sp>
      <p:sp>
        <p:nvSpPr>
          <p:cNvPr id="44" name="OTLSHAPE_TB_00000000000000000000000000000000_TimescaleInterval1">
            <a:extLst>
              <a:ext uri="{FF2B5EF4-FFF2-40B4-BE49-F238E27FC236}">
                <a16:creationId xmlns:a16="http://schemas.microsoft.com/office/drawing/2014/main" id="{1578FA30-6B39-278B-6DBC-3D2626BC45B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199893" y="1496684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45" name="OTLSHAPE_TB_00000000000000000000000000000000_TimescaleInterval2">
            <a:extLst>
              <a:ext uri="{FF2B5EF4-FFF2-40B4-BE49-F238E27FC236}">
                <a16:creationId xmlns:a16="http://schemas.microsoft.com/office/drawing/2014/main" id="{00FDF939-CB18-56EF-AAD2-80982C3081C1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9655453" y="1495116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46" name="OTLSHAPE_TB_00000000000000000000000000000000_TimescaleInterval2">
            <a:extLst>
              <a:ext uri="{FF2B5EF4-FFF2-40B4-BE49-F238E27FC236}">
                <a16:creationId xmlns:a16="http://schemas.microsoft.com/office/drawing/2014/main" id="{567AEAC0-577F-0CB8-C17E-E270F07AC356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0149829" y="1485776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8" dirty="0">
                <a:solidFill>
                  <a:schemeClr val="dk1"/>
                </a:solidFill>
                <a:latin typeface="Calibri" panose="020F0502020204030204" pitchFamily="34" charset="0"/>
              </a:rPr>
              <a:t>Q4</a:t>
            </a:r>
          </a:p>
        </p:txBody>
      </p:sp>
      <p:cxnSp>
        <p:nvCxnSpPr>
          <p:cNvPr id="47" name="OTLSHAPE_TB_00000000000000000000000000000000_Separator3">
            <a:extLst>
              <a:ext uri="{FF2B5EF4-FFF2-40B4-BE49-F238E27FC236}">
                <a16:creationId xmlns:a16="http://schemas.microsoft.com/office/drawing/2014/main" id="{FBF97101-5274-9BB2-2A80-EDE3F7FC5D1A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10541639" y="1543506"/>
            <a:ext cx="0" cy="20320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TLSHAPE_TB_00000000000000000000000000000000_TimescaleInterval3">
            <a:extLst>
              <a:ext uri="{FF2B5EF4-FFF2-40B4-BE49-F238E27FC236}">
                <a16:creationId xmlns:a16="http://schemas.microsoft.com/office/drawing/2014/main" id="{365C4FBD-BBF5-4F33-25AE-67FA81718930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10683658" y="1428063"/>
            <a:ext cx="365485" cy="43408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26" dirty="0">
                <a:solidFill>
                  <a:schemeClr val="dk1"/>
                </a:solidFill>
                <a:latin typeface="Calibri" panose="020F0502020204030204" pitchFamily="34" charset="0"/>
              </a:rPr>
              <a:t>Q1
2030</a:t>
            </a:r>
          </a:p>
        </p:txBody>
      </p:sp>
      <p:sp>
        <p:nvSpPr>
          <p:cNvPr id="49" name="OTLSHAPE_SL_289bf47ff7d04780b5bda4d0e147a7d0_HeaderRectangle">
            <a:extLst>
              <a:ext uri="{FF2B5EF4-FFF2-40B4-BE49-F238E27FC236}">
                <a16:creationId xmlns:a16="http://schemas.microsoft.com/office/drawing/2014/main" id="{F3F1BFC1-96ED-E2DE-A5AC-AFD6FFEDBC9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36551" y="1852597"/>
            <a:ext cx="927100" cy="307546"/>
          </a:xfrm>
          <a:prstGeom prst="rect">
            <a:avLst/>
          </a:prstGeom>
          <a:solidFill>
            <a:srgbClr val="FEBA0A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TLSHAPE_SL_7c21b9d0849c4bca94c2f6458ca272ef_Header">
            <a:extLst>
              <a:ext uri="{FF2B5EF4-FFF2-40B4-BE49-F238E27FC236}">
                <a16:creationId xmlns:a16="http://schemas.microsoft.com/office/drawing/2014/main" id="{7AC1378E-EBA1-1427-0652-988A3634D2A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23461" y="1916067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</a:rPr>
              <a:t>Project Adoption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4C0E3AA-6AB1-0308-A193-B34503838F22}"/>
              </a:ext>
            </a:extLst>
          </p:cNvPr>
          <p:cNvSpPr/>
          <p:nvPr/>
        </p:nvSpPr>
        <p:spPr>
          <a:xfrm>
            <a:off x="1266811" y="3688216"/>
            <a:ext cx="2691192" cy="2580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54" name="OTLSHAPE_SL_d9a7df2045804d9cb17247706c303bca_HeaderRectangle">
            <a:extLst>
              <a:ext uri="{FF2B5EF4-FFF2-40B4-BE49-F238E27FC236}">
                <a16:creationId xmlns:a16="http://schemas.microsoft.com/office/drawing/2014/main" id="{DF622BB5-2B9D-FA23-DC87-A4D525BE44B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36551" y="2219322"/>
            <a:ext cx="927100" cy="1480636"/>
          </a:xfrm>
          <a:prstGeom prst="rect">
            <a:avLst/>
          </a:prstGeom>
          <a:solidFill>
            <a:srgbClr val="6F3198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T_5fdc1ae17390491587eeb3e0a5701e86_Shape">
            <a:extLst>
              <a:ext uri="{FF2B5EF4-FFF2-40B4-BE49-F238E27FC236}">
                <a16:creationId xmlns:a16="http://schemas.microsoft.com/office/drawing/2014/main" id="{CA8ACB9B-8E22-1996-A31F-DB3D5588A7F0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767969" y="2830794"/>
            <a:ext cx="3379510" cy="227456"/>
          </a:xfrm>
          <a:prstGeom prst="chevron">
            <a:avLst/>
          </a:prstGeom>
          <a:solidFill>
            <a:srgbClr val="A363C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TLSHAPE_SLT_5fdc1ae17390491587eeb3e0a5701e86_ShapePercentage">
            <a:extLst>
              <a:ext uri="{FF2B5EF4-FFF2-40B4-BE49-F238E27FC236}">
                <a16:creationId xmlns:a16="http://schemas.microsoft.com/office/drawing/2014/main" id="{8056C30D-D5EC-2028-A6A5-2A9DF0559E8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2800642" y="2854029"/>
            <a:ext cx="63500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TLSHAPE_SL_d9a7df2045804d9cb17247706c303bca_Header">
            <a:extLst>
              <a:ext uri="{FF2B5EF4-FFF2-40B4-BE49-F238E27FC236}">
                <a16:creationId xmlns:a16="http://schemas.microsoft.com/office/drawing/2014/main" id="{821DFF03-DBED-9CAE-C3E7-5808BF1EA0F4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36551" y="2923256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203864"/>
                </a:solidFill>
                <a:latin typeface="Calibri" panose="020F0502020204030204" pitchFamily="34" charset="0"/>
              </a:rPr>
              <a:t>ADHA Integration Capabilities &amp; PoC</a:t>
            </a:r>
          </a:p>
        </p:txBody>
      </p:sp>
      <p:sp>
        <p:nvSpPr>
          <p:cNvPr id="58" name="OTLSHAPE_SLT_5fdc1ae17390491587eeb3e0a5701e86_Title">
            <a:extLst>
              <a:ext uri="{FF2B5EF4-FFF2-40B4-BE49-F238E27FC236}">
                <a16:creationId xmlns:a16="http://schemas.microsoft.com/office/drawing/2014/main" id="{C093C253-CD80-A8EF-0C47-7FF1180125D8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3011631" y="2868399"/>
            <a:ext cx="158793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 Rack &amp; Test Bench</a:t>
            </a:r>
          </a:p>
        </p:txBody>
      </p:sp>
      <p:sp>
        <p:nvSpPr>
          <p:cNvPr id="59" name="OTLSHAPE_SLT_5fdc1ae17390491587eeb3e0a5701e86_Shape">
            <a:extLst>
              <a:ext uri="{FF2B5EF4-FFF2-40B4-BE49-F238E27FC236}">
                <a16:creationId xmlns:a16="http://schemas.microsoft.com/office/drawing/2014/main" id="{0C230168-08B8-6D95-D8C2-ABD8C41DA052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2767969" y="3094071"/>
            <a:ext cx="3379495" cy="206760"/>
          </a:xfrm>
          <a:prstGeom prst="chevron">
            <a:avLst/>
          </a:prstGeom>
          <a:solidFill>
            <a:srgbClr val="A363C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TLSHAPE_SLT_5fdc1ae17390491587eeb3e0a5701e86_ShapePercentage">
            <a:extLst>
              <a:ext uri="{FF2B5EF4-FFF2-40B4-BE49-F238E27FC236}">
                <a16:creationId xmlns:a16="http://schemas.microsoft.com/office/drawing/2014/main" id="{948BB836-3B07-A801-1D39-F5D4BA34EFB7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2770202" y="3109311"/>
            <a:ext cx="63500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TLSHAPE_SLT_5fdc1ae17390491587eeb3e0a5701e86_Title">
            <a:extLst>
              <a:ext uri="{FF2B5EF4-FFF2-40B4-BE49-F238E27FC236}">
                <a16:creationId xmlns:a16="http://schemas.microsoft.com/office/drawing/2014/main" id="{71208E39-F54C-10B1-1F18-77013540017F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3014056" y="3111033"/>
            <a:ext cx="158793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OHB ADHA SW Architecture</a:t>
            </a:r>
          </a:p>
        </p:txBody>
      </p:sp>
      <p:sp>
        <p:nvSpPr>
          <p:cNvPr id="62" name="OTLSHAPE_SLT_5fdc1ae17390491587eeb3e0a5701e86_Shape">
            <a:extLst>
              <a:ext uri="{FF2B5EF4-FFF2-40B4-BE49-F238E27FC236}">
                <a16:creationId xmlns:a16="http://schemas.microsoft.com/office/drawing/2014/main" id="{D891C971-630F-DFD3-8A45-596789EB6BEE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2183070" y="2555023"/>
            <a:ext cx="2761974" cy="200289"/>
          </a:xfrm>
          <a:prstGeom prst="chevron">
            <a:avLst/>
          </a:prstGeom>
          <a:solidFill>
            <a:srgbClr val="A363C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TLSHAPE_SLT_5fdc1ae17390491587eeb3e0a5701e86_ShapePercentage">
            <a:extLst>
              <a:ext uri="{FF2B5EF4-FFF2-40B4-BE49-F238E27FC236}">
                <a16:creationId xmlns:a16="http://schemas.microsoft.com/office/drawing/2014/main" id="{188AAEBA-8D7A-48CC-C475-B5FE1203AE0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2183070" y="2555023"/>
            <a:ext cx="63500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8" name="OTLSHAPE_SLT_5fdc1ae17390491587eeb3e0a5701e86_Title">
            <a:extLst>
              <a:ext uri="{FF2B5EF4-FFF2-40B4-BE49-F238E27FC236}">
                <a16:creationId xmlns:a16="http://schemas.microsoft.com/office/drawing/2014/main" id="{9422FE58-3C6C-5F04-EBDA-F521AE263348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006523" y="2571985"/>
            <a:ext cx="158793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 MBSE  Infrastructure</a:t>
            </a:r>
          </a:p>
        </p:txBody>
      </p:sp>
      <p:sp>
        <p:nvSpPr>
          <p:cNvPr id="449" name="OTLSHAPE_SLT_5fdc1ae17390491587eeb3e0a5701e86_Shape">
            <a:extLst>
              <a:ext uri="{FF2B5EF4-FFF2-40B4-BE49-F238E27FC236}">
                <a16:creationId xmlns:a16="http://schemas.microsoft.com/office/drawing/2014/main" id="{6FBE822E-738E-6E82-ED84-4F85A8AD4DDA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2183070" y="2262142"/>
            <a:ext cx="2650277" cy="199972"/>
          </a:xfrm>
          <a:prstGeom prst="chevron">
            <a:avLst/>
          </a:prstGeom>
          <a:solidFill>
            <a:srgbClr val="A363C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OTLSHAPE_SLT_5fdc1ae17390491587eeb3e0a5701e86_ShapePercentage">
            <a:extLst>
              <a:ext uri="{FF2B5EF4-FFF2-40B4-BE49-F238E27FC236}">
                <a16:creationId xmlns:a16="http://schemas.microsoft.com/office/drawing/2014/main" id="{47D83C9E-5E59-ECCB-CA8A-5C8416B15FC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188177" y="2277638"/>
            <a:ext cx="579792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1" name="OTLSHAPE_SLT_5fdc1ae17390491587eeb3e0a5701e86_Title">
            <a:extLst>
              <a:ext uri="{FF2B5EF4-FFF2-40B4-BE49-F238E27FC236}">
                <a16:creationId xmlns:a16="http://schemas.microsoft.com/office/drawing/2014/main" id="{15FF849C-C46C-01A9-EF56-BFE78DBD0077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2212498" y="2315359"/>
            <a:ext cx="2578875" cy="1743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 Phase 3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D8EAA7E6-084C-DC47-3AD8-EDAB893AFB47}"/>
              </a:ext>
            </a:extLst>
          </p:cNvPr>
          <p:cNvSpPr/>
          <p:nvPr/>
        </p:nvSpPr>
        <p:spPr>
          <a:xfrm>
            <a:off x="2183070" y="2239005"/>
            <a:ext cx="2691193" cy="258011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17F34BFB-A6CA-4205-0AAB-B1D5F98FF30A}"/>
              </a:ext>
            </a:extLst>
          </p:cNvPr>
          <p:cNvSpPr/>
          <p:nvPr/>
        </p:nvSpPr>
        <p:spPr>
          <a:xfrm>
            <a:off x="2212498" y="2520775"/>
            <a:ext cx="3216723" cy="2580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315B2AE-1290-8BEB-B7E9-EE14174BE631}"/>
              </a:ext>
            </a:extLst>
          </p:cNvPr>
          <p:cNvSpPr/>
          <p:nvPr/>
        </p:nvSpPr>
        <p:spPr>
          <a:xfrm>
            <a:off x="9464617" y="2915215"/>
            <a:ext cx="1731227" cy="258011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43DD8FA8-9022-0FBE-E4BC-C950F5BF0DBE}"/>
              </a:ext>
            </a:extLst>
          </p:cNvPr>
          <p:cNvSpPr txBox="1"/>
          <p:nvPr/>
        </p:nvSpPr>
        <p:spPr>
          <a:xfrm>
            <a:off x="9515580" y="2937444"/>
            <a:ext cx="1629300" cy="2416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GB" sz="1400" dirty="0"/>
              <a:t>GSTP</a:t>
            </a:r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45D20638-C497-7686-E56E-E74BD41794A6}"/>
              </a:ext>
            </a:extLst>
          </p:cNvPr>
          <p:cNvSpPr/>
          <p:nvPr/>
        </p:nvSpPr>
        <p:spPr>
          <a:xfrm>
            <a:off x="9491178" y="3328236"/>
            <a:ext cx="1731227" cy="25801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5849A5F8-95CF-45E2-E740-AB99DC627D9F}"/>
              </a:ext>
            </a:extLst>
          </p:cNvPr>
          <p:cNvSpPr txBox="1"/>
          <p:nvPr/>
        </p:nvSpPr>
        <p:spPr>
          <a:xfrm>
            <a:off x="9571210" y="3366880"/>
            <a:ext cx="1477933" cy="2416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GB" sz="1400" noProof="0" dirty="0">
                <a:solidFill>
                  <a:schemeClr val="tx1"/>
                </a:solidFill>
              </a:rPr>
              <a:t>ADHA-3</a:t>
            </a:r>
          </a:p>
        </p:txBody>
      </p:sp>
      <p:sp>
        <p:nvSpPr>
          <p:cNvPr id="468" name="OTLSHAPE_SLA_c29df0ccc2ec4b32abeaffa9dc259d39_Shape">
            <a:extLst>
              <a:ext uri="{FF2B5EF4-FFF2-40B4-BE49-F238E27FC236}">
                <a16:creationId xmlns:a16="http://schemas.microsoft.com/office/drawing/2014/main" id="{55EC0D62-1EFA-BB15-CA29-EC58F75FD23A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8008454" y="2141832"/>
            <a:ext cx="228600" cy="254000"/>
          </a:xfrm>
          <a:prstGeom prst="diamond">
            <a:avLst/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TLSHAPE_SLA_c29df0ccc2ec4b32abeaffa9dc259d39_Title">
            <a:extLst>
              <a:ext uri="{FF2B5EF4-FFF2-40B4-BE49-F238E27FC236}">
                <a16:creationId xmlns:a16="http://schemas.microsoft.com/office/drawing/2014/main" id="{EF11BD10-DD16-19DE-7676-252DBD178B6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7778361" y="1832653"/>
            <a:ext cx="662533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S3NG-O</a:t>
            </a:r>
          </a:p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B2CD</a:t>
            </a:r>
          </a:p>
        </p:txBody>
      </p:sp>
      <p:sp>
        <p:nvSpPr>
          <p:cNvPr id="470" name="OTLSHAPE_SLA_c29df0ccc2ec4b32abeaffa9dc259d39_Shape">
            <a:extLst>
              <a:ext uri="{FF2B5EF4-FFF2-40B4-BE49-F238E27FC236}">
                <a16:creationId xmlns:a16="http://schemas.microsoft.com/office/drawing/2014/main" id="{D13C96D9-D7E1-6E94-B23B-8B60EE348850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0790572" y="2110079"/>
            <a:ext cx="228600" cy="254000"/>
          </a:xfrm>
          <a:prstGeom prst="diamond">
            <a:avLst/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TLSHAPE_SLA_c29df0ccc2ec4b32abeaffa9dc259d39_Title">
            <a:extLst>
              <a:ext uri="{FF2B5EF4-FFF2-40B4-BE49-F238E27FC236}">
                <a16:creationId xmlns:a16="http://schemas.microsoft.com/office/drawing/2014/main" id="{67F4CD30-21A9-786A-E479-AD87E91DD47E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0560479" y="1885538"/>
            <a:ext cx="662533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EE12</a:t>
            </a:r>
          </a:p>
        </p:txBody>
      </p:sp>
      <p:sp>
        <p:nvSpPr>
          <p:cNvPr id="472" name="OTLSHAPE_SLA_c29df0ccc2ec4b32abeaffa9dc259d39_Shape">
            <a:extLst>
              <a:ext uri="{FF2B5EF4-FFF2-40B4-BE49-F238E27FC236}">
                <a16:creationId xmlns:a16="http://schemas.microsoft.com/office/drawing/2014/main" id="{203A6C48-B49C-1694-B33F-8788874EF80A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525365" y="2113801"/>
            <a:ext cx="228600" cy="254000"/>
          </a:xfrm>
          <a:prstGeom prst="diamond">
            <a:avLst/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TLSHAPE_SLA_c29df0ccc2ec4b32abeaffa9dc259d39_Title">
            <a:extLst>
              <a:ext uri="{FF2B5EF4-FFF2-40B4-BE49-F238E27FC236}">
                <a16:creationId xmlns:a16="http://schemas.microsoft.com/office/drawing/2014/main" id="{F947BE97-0174-05D8-C9DE-547FAACABD9C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7295272" y="1889260"/>
            <a:ext cx="662533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EE11</a:t>
            </a:r>
          </a:p>
        </p:txBody>
      </p:sp>
      <p:sp>
        <p:nvSpPr>
          <p:cNvPr id="11" name="OTLSHAPE_SLT_5fdc1ae17390491587eeb3e0a5701e86_Shape">
            <a:extLst>
              <a:ext uri="{FF2B5EF4-FFF2-40B4-BE49-F238E27FC236}">
                <a16:creationId xmlns:a16="http://schemas.microsoft.com/office/drawing/2014/main" id="{3B1B75D6-BDD8-2372-ADA0-7CBC635D9D32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832549" y="3379487"/>
            <a:ext cx="2125256" cy="227456"/>
          </a:xfrm>
          <a:prstGeom prst="chevron">
            <a:avLst/>
          </a:prstGeom>
          <a:gradFill>
            <a:gsLst>
              <a:gs pos="1300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TLSHAPE_SLT_5fdc1ae17390491587eeb3e0a5701e86_Title">
            <a:extLst>
              <a:ext uri="{FF2B5EF4-FFF2-40B4-BE49-F238E27FC236}">
                <a16:creationId xmlns:a16="http://schemas.microsoft.com/office/drawing/2014/main" id="{BD2D066F-75BA-7340-3068-45E3AA65FD70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064446" y="3395041"/>
            <a:ext cx="158793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PoC &amp; Industrial Landscape</a:t>
            </a:r>
          </a:p>
        </p:txBody>
      </p:sp>
    </p:spTree>
    <p:extLst>
      <p:ext uri="{BB962C8B-B14F-4D97-AF65-F5344CB8AC3E}">
        <p14:creationId xmlns:p14="http://schemas.microsoft.com/office/powerpoint/2010/main" val="149791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19CB-F2E3-5A38-96A8-7C805F9F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OUTLOOK INTO ADHA ROADMAP: KEY OPPORTUNITIES &amp; challenges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22BCA4-C50F-2FEC-D77F-CF2957FAC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8700550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693B1B-30B0-C883-8689-640DAC244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12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B79135-0A4F-6E04-CE1A-EC27FA923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651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13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FDC2A5B-C69E-4148-1D61-DB751A871F6A}"/>
              </a:ext>
            </a:extLst>
          </p:cNvPr>
          <p:cNvSpPr txBox="1">
            <a:spLocks/>
          </p:cNvSpPr>
          <p:nvPr/>
        </p:nvSpPr>
        <p:spPr>
          <a:xfrm>
            <a:off x="334961" y="6598443"/>
            <a:ext cx="7442827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12E6B7F-05B1-2A33-B6B7-F93EF255C0AA}"/>
              </a:ext>
            </a:extLst>
          </p:cNvPr>
          <p:cNvGrpSpPr/>
          <p:nvPr/>
        </p:nvGrpSpPr>
        <p:grpSpPr>
          <a:xfrm>
            <a:off x="3159794" y="2004646"/>
            <a:ext cx="8349381" cy="2939824"/>
            <a:chOff x="681116" y="1491171"/>
            <a:chExt cx="11326273" cy="4453440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837E0E2-82FD-B3CC-15D1-472F729B23F0}"/>
                </a:ext>
              </a:extLst>
            </p:cNvPr>
            <p:cNvCxnSpPr>
              <a:cxnSpLocks/>
              <a:endCxn id="433" idx="2"/>
            </p:cNvCxnSpPr>
            <p:nvPr/>
          </p:nvCxnSpPr>
          <p:spPr>
            <a:xfrm flipV="1">
              <a:off x="1959089" y="4685747"/>
              <a:ext cx="571416" cy="691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142F060D-A56A-65BD-3439-63A40DA6BC23}"/>
                </a:ext>
              </a:extLst>
            </p:cNvPr>
            <p:cNvGrpSpPr/>
            <p:nvPr/>
          </p:nvGrpSpPr>
          <p:grpSpPr>
            <a:xfrm>
              <a:off x="6873478" y="3468197"/>
              <a:ext cx="2407388" cy="2476414"/>
              <a:chOff x="6873478" y="3468197"/>
              <a:chExt cx="2407388" cy="2476414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675DE48B-38A4-7E63-CD64-5FB16C77D4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0821" y="3468197"/>
                <a:ext cx="12776" cy="121498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C3463056-7A82-4BE6-2948-6FDEC413849B}"/>
                  </a:ext>
                </a:extLst>
              </p:cNvPr>
              <p:cNvCxnSpPr>
                <a:cxnSpLocks/>
                <a:endCxn id="454" idx="2"/>
              </p:cNvCxnSpPr>
              <p:nvPr/>
            </p:nvCxnSpPr>
            <p:spPr>
              <a:xfrm>
                <a:off x="6873478" y="4685542"/>
                <a:ext cx="547047" cy="206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F6009E74-B401-E7F7-D6F5-93EB690C12A6}"/>
                  </a:ext>
                </a:extLst>
              </p:cNvPr>
              <p:cNvGrpSpPr/>
              <p:nvPr/>
            </p:nvGrpSpPr>
            <p:grpSpPr>
              <a:xfrm>
                <a:off x="7000184" y="3965748"/>
                <a:ext cx="2280682" cy="1978863"/>
                <a:chOff x="8029178" y="4003848"/>
                <a:chExt cx="2280682" cy="1978863"/>
              </a:xfrm>
            </p:grpSpPr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3451237E-ABEE-52E5-E82B-7FB680A3DCB8}"/>
                    </a:ext>
                  </a:extLst>
                </p:cNvPr>
                <p:cNvSpPr txBox="1"/>
                <p:nvPr/>
              </p:nvSpPr>
              <p:spPr>
                <a:xfrm>
                  <a:off x="8029178" y="5469847"/>
                  <a:ext cx="2280682" cy="5128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i="0" u="none" strike="noStrike" baseline="0" dirty="0">
                      <a:latin typeface="+mj-lt"/>
                    </a:rPr>
                    <a:t>6 Qualification  of Modules, SW &amp; Units</a:t>
                  </a:r>
                  <a:endParaRPr lang="en-GB" sz="800" b="1" dirty="0">
                    <a:latin typeface="+mj-lt"/>
                  </a:endParaRPr>
                </a:p>
              </p:txBody>
            </p: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B8B5D814-64D7-78E7-F656-9CD16528BF7F}"/>
                    </a:ext>
                  </a:extLst>
                </p:cNvPr>
                <p:cNvGrpSpPr/>
                <p:nvPr/>
              </p:nvGrpSpPr>
              <p:grpSpPr>
                <a:xfrm>
                  <a:off x="8449519" y="4003848"/>
                  <a:ext cx="1440000" cy="1440000"/>
                  <a:chOff x="7762628" y="3713395"/>
                  <a:chExt cx="1440000" cy="1440000"/>
                </a:xfrm>
              </p:grpSpPr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4EBC0022-50C5-160F-9BE4-FF0A9605A2C4}"/>
                      </a:ext>
                    </a:extLst>
                  </p:cNvPr>
                  <p:cNvSpPr/>
                  <p:nvPr/>
                </p:nvSpPr>
                <p:spPr>
                  <a:xfrm>
                    <a:off x="7762628" y="3713395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55" name="Graphic 454" descr="Thermometer outline">
                    <a:extLst>
                      <a:ext uri="{FF2B5EF4-FFF2-40B4-BE49-F238E27FC236}">
                        <a16:creationId xmlns:a16="http://schemas.microsoft.com/office/drawing/2014/main" id="{96FBE2A5-CFB2-DB5D-EB05-59CC89FFBA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41585" y="4394650"/>
                    <a:ext cx="570688" cy="570688"/>
                  </a:xfrm>
                  <a:prstGeom prst="rect">
                    <a:avLst/>
                  </a:prstGeom>
                </p:spPr>
              </p:pic>
              <p:pic>
                <p:nvPicPr>
                  <p:cNvPr id="456" name="Graphic 455" descr="Low temperature outline">
                    <a:extLst>
                      <a:ext uri="{FF2B5EF4-FFF2-40B4-BE49-F238E27FC236}">
                        <a16:creationId xmlns:a16="http://schemas.microsoft.com/office/drawing/2014/main" id="{C448658E-3E6E-A545-2C34-7EA177FEB3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1013" y="4084918"/>
                    <a:ext cx="570688" cy="570688"/>
                  </a:xfrm>
                  <a:prstGeom prst="rect">
                    <a:avLst/>
                  </a:prstGeom>
                </p:spPr>
              </p:pic>
              <p:pic>
                <p:nvPicPr>
                  <p:cNvPr id="457" name="Graphic 456" descr="Hammer outline">
                    <a:extLst>
                      <a:ext uri="{FF2B5EF4-FFF2-40B4-BE49-F238E27FC236}">
                        <a16:creationId xmlns:a16="http://schemas.microsoft.com/office/drawing/2014/main" id="{F18B906C-9FBE-6343-E467-734D0911DA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06448" y="3967803"/>
                    <a:ext cx="538250" cy="5382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B33EA0DF-10AE-7A27-5AAF-7DE793B878A6}"/>
                </a:ext>
              </a:extLst>
            </p:cNvPr>
            <p:cNvGrpSpPr/>
            <p:nvPr/>
          </p:nvGrpSpPr>
          <p:grpSpPr>
            <a:xfrm>
              <a:off x="8140525" y="1504283"/>
              <a:ext cx="2518975" cy="2461465"/>
              <a:chOff x="8140525" y="1504283"/>
              <a:chExt cx="2518975" cy="2461465"/>
            </a:xfrm>
          </p:grpSpPr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3DFAB70A-B59E-DBB6-F575-0FE8012DA380}"/>
                  </a:ext>
                </a:extLst>
              </p:cNvPr>
              <p:cNvGrpSpPr/>
              <p:nvPr/>
            </p:nvGrpSpPr>
            <p:grpSpPr>
              <a:xfrm>
                <a:off x="8140525" y="2670766"/>
                <a:ext cx="589653" cy="1294982"/>
                <a:chOff x="8140525" y="2670766"/>
                <a:chExt cx="589653" cy="1294982"/>
              </a:xfrm>
            </p:grpSpPr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9550D097-61A4-AB91-55D6-CC713BDCB7BC}"/>
                    </a:ext>
                  </a:extLst>
                </p:cNvPr>
                <p:cNvCxnSpPr>
                  <a:cxnSpLocks/>
                  <a:endCxn id="454" idx="0"/>
                </p:cNvCxnSpPr>
                <p:nvPr/>
              </p:nvCxnSpPr>
              <p:spPr>
                <a:xfrm>
                  <a:off x="8140525" y="2672963"/>
                  <a:ext cx="0" cy="1292785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0B2779E8-0CD0-46F3-8AAA-BC9FBAA50897}"/>
                    </a:ext>
                  </a:extLst>
                </p:cNvPr>
                <p:cNvCxnSpPr>
                  <a:cxnSpLocks/>
                  <a:endCxn id="445" idx="2"/>
                </p:cNvCxnSpPr>
                <p:nvPr/>
              </p:nvCxnSpPr>
              <p:spPr>
                <a:xfrm>
                  <a:off x="8143888" y="2670766"/>
                  <a:ext cx="586290" cy="2717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4BB9135E-1ABD-15DF-0A88-286B47590456}"/>
                  </a:ext>
                </a:extLst>
              </p:cNvPr>
              <p:cNvGrpSpPr/>
              <p:nvPr/>
            </p:nvGrpSpPr>
            <p:grpSpPr>
              <a:xfrm>
                <a:off x="8240856" y="1504283"/>
                <a:ext cx="2418644" cy="1889200"/>
                <a:chOff x="7221535" y="1462393"/>
                <a:chExt cx="2418644" cy="1889200"/>
              </a:xfrm>
            </p:grpSpPr>
            <p:sp>
              <p:nvSpPr>
                <p:cNvPr id="443" name="TextBox 442">
                  <a:extLst>
                    <a:ext uri="{FF2B5EF4-FFF2-40B4-BE49-F238E27FC236}">
                      <a16:creationId xmlns:a16="http://schemas.microsoft.com/office/drawing/2014/main" id="{4DADECF0-19E0-8329-17D5-5B90630CD07E}"/>
                    </a:ext>
                  </a:extLst>
                </p:cNvPr>
                <p:cNvSpPr txBox="1"/>
                <p:nvPr/>
              </p:nvSpPr>
              <p:spPr>
                <a:xfrm>
                  <a:off x="7221535" y="1462393"/>
                  <a:ext cx="2418644" cy="3511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dirty="0">
                      <a:latin typeface="+mj-lt"/>
                    </a:rPr>
                    <a:t>ADHA </a:t>
                  </a:r>
                  <a:r>
                    <a:rPr lang="en-GB" sz="800" b="1" i="0" u="none" strike="noStrike" baseline="0" dirty="0">
                      <a:latin typeface="+mj-lt"/>
                    </a:rPr>
                    <a:t>1</a:t>
                  </a:r>
                  <a:r>
                    <a:rPr lang="en-GB" sz="800" b="1" i="0" u="none" strike="noStrike" baseline="30000" dirty="0">
                      <a:latin typeface="+mj-lt"/>
                    </a:rPr>
                    <a:t>st</a:t>
                  </a:r>
                  <a:r>
                    <a:rPr lang="en-GB" sz="800" b="1" i="0" u="none" strike="noStrike" baseline="0" dirty="0">
                      <a:latin typeface="+mj-lt"/>
                    </a:rPr>
                    <a:t> Mission </a:t>
                  </a:r>
                  <a:r>
                    <a:rPr lang="en-GB" sz="800" b="1" dirty="0">
                      <a:latin typeface="+mj-lt"/>
                    </a:rPr>
                    <a:t>Adoption</a:t>
                  </a:r>
                </a:p>
              </p:txBody>
            </p: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4982E712-469C-9C92-213E-1DAC4CAB496E}"/>
                    </a:ext>
                  </a:extLst>
                </p:cNvPr>
                <p:cNvGrpSpPr/>
                <p:nvPr/>
              </p:nvGrpSpPr>
              <p:grpSpPr>
                <a:xfrm>
                  <a:off x="7710857" y="1911593"/>
                  <a:ext cx="1440000" cy="1440000"/>
                  <a:chOff x="10191386" y="2662557"/>
                  <a:chExt cx="1440000" cy="1440000"/>
                </a:xfrm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25DD61ED-551C-90F4-68A9-9EDB33E9D7E1}"/>
                      </a:ext>
                    </a:extLst>
                  </p:cNvPr>
                  <p:cNvSpPr/>
                  <p:nvPr/>
                </p:nvSpPr>
                <p:spPr>
                  <a:xfrm>
                    <a:off x="10191386" y="2662557"/>
                    <a:ext cx="1440000" cy="144000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46" name="Graphic 445" descr="Satellite outline">
                    <a:extLst>
                      <a:ext uri="{FF2B5EF4-FFF2-40B4-BE49-F238E27FC236}">
                        <a16:creationId xmlns:a16="http://schemas.microsoft.com/office/drawing/2014/main" id="{E2DA8475-F311-6D07-F7F5-7F4BE9400D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54186" y="2925357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9F61EDC0-C5DB-DABC-D8A0-21E7D5FA127C}"/>
                </a:ext>
              </a:extLst>
            </p:cNvPr>
            <p:cNvGrpSpPr/>
            <p:nvPr/>
          </p:nvGrpSpPr>
          <p:grpSpPr>
            <a:xfrm>
              <a:off x="681116" y="1593718"/>
              <a:ext cx="2551699" cy="1799765"/>
              <a:chOff x="-338205" y="1551828"/>
              <a:chExt cx="2551699" cy="1799765"/>
            </a:xfrm>
          </p:grpSpPr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778159E4-38C0-0A5B-5BEB-926C2149C83C}"/>
                  </a:ext>
                </a:extLst>
              </p:cNvPr>
              <p:cNvSpPr txBox="1"/>
              <p:nvPr/>
            </p:nvSpPr>
            <p:spPr>
              <a:xfrm>
                <a:off x="-338205" y="1551828"/>
                <a:ext cx="2551699" cy="351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b="1" dirty="0">
                    <a:latin typeface="+mj-lt"/>
                  </a:rPr>
                  <a:t>ADHA SRR</a:t>
                </a:r>
              </a:p>
            </p:txBody>
          </p: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0BF7A097-BAFA-63FC-BEF8-B99B623C35C3}"/>
                  </a:ext>
                </a:extLst>
              </p:cNvPr>
              <p:cNvGrpSpPr/>
              <p:nvPr/>
            </p:nvGrpSpPr>
            <p:grpSpPr>
              <a:xfrm>
                <a:off x="219768" y="1911593"/>
                <a:ext cx="1440000" cy="1440000"/>
                <a:chOff x="-2082665" y="1917531"/>
                <a:chExt cx="1440000" cy="1440000"/>
              </a:xfrm>
            </p:grpSpPr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AB66EDD4-5848-5F58-BA44-3D4DF451B0C7}"/>
                    </a:ext>
                  </a:extLst>
                </p:cNvPr>
                <p:cNvSpPr/>
                <p:nvPr/>
              </p:nvSpPr>
              <p:spPr>
                <a:xfrm>
                  <a:off x="-2082665" y="1917531"/>
                  <a:ext cx="1440000" cy="1440000"/>
                </a:xfrm>
                <a:prstGeom prst="ellipse">
                  <a:avLst/>
                </a:prstGeom>
                <a:solidFill>
                  <a:srgbClr val="92D05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 b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9" name="Graphic 438" descr="Pencil outline">
                  <a:extLst>
                    <a:ext uri="{FF2B5EF4-FFF2-40B4-BE49-F238E27FC236}">
                      <a16:creationId xmlns:a16="http://schemas.microsoft.com/office/drawing/2014/main" id="{3DA9640D-0D36-853A-E1CB-5DD3F9E08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64298" y="2386520"/>
                  <a:ext cx="502022" cy="502022"/>
                </a:xfrm>
                <a:prstGeom prst="rect">
                  <a:avLst/>
                </a:prstGeom>
              </p:spPr>
            </p:pic>
            <p:pic>
              <p:nvPicPr>
                <p:cNvPr id="440" name="Graphic 439" descr="Document outline">
                  <a:extLst>
                    <a:ext uri="{FF2B5EF4-FFF2-40B4-BE49-F238E27FC236}">
                      <a16:creationId xmlns:a16="http://schemas.microsoft.com/office/drawing/2014/main" id="{DBDE380C-E37F-7E72-33CC-D6BD27FE3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021243" y="2205357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05B76132-CFAA-64DE-C5F5-47174664054A}"/>
                </a:ext>
              </a:extLst>
            </p:cNvPr>
            <p:cNvGrpSpPr/>
            <p:nvPr/>
          </p:nvGrpSpPr>
          <p:grpSpPr>
            <a:xfrm>
              <a:off x="1729160" y="3393483"/>
              <a:ext cx="3042689" cy="2389448"/>
              <a:chOff x="1729160" y="3393483"/>
              <a:chExt cx="3042689" cy="2389448"/>
            </a:xfrm>
          </p:grpSpPr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BA2F667D-69DF-FB9E-8899-962B297DAE49}"/>
                  </a:ext>
                </a:extLst>
              </p:cNvPr>
              <p:cNvCxnSpPr>
                <a:cxnSpLocks/>
                <a:stCxn id="438" idx="4"/>
              </p:cNvCxnSpPr>
              <p:nvPr/>
            </p:nvCxnSpPr>
            <p:spPr>
              <a:xfrm>
                <a:off x="1959089" y="3393483"/>
                <a:ext cx="0" cy="128970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4B383776-B3A1-2C13-EA19-B2CBB1D0B5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9088" y="4689678"/>
                <a:ext cx="509484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C0D473EF-735C-9450-EC7B-10A977C6C26F}"/>
                  </a:ext>
                </a:extLst>
              </p:cNvPr>
              <p:cNvGrpSpPr/>
              <p:nvPr/>
            </p:nvGrpSpPr>
            <p:grpSpPr>
              <a:xfrm>
                <a:off x="1729160" y="3965748"/>
                <a:ext cx="3042689" cy="1817183"/>
                <a:chOff x="-995936" y="4003848"/>
                <a:chExt cx="3042689" cy="1817183"/>
              </a:xfrm>
            </p:grpSpPr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4DE1420F-6A0B-A65D-8174-0812328168EA}"/>
                    </a:ext>
                  </a:extLst>
                </p:cNvPr>
                <p:cNvSpPr txBox="1"/>
                <p:nvPr/>
              </p:nvSpPr>
              <p:spPr>
                <a:xfrm>
                  <a:off x="-995936" y="5469846"/>
                  <a:ext cx="3042689" cy="3511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dirty="0">
                      <a:latin typeface="+mj-lt"/>
                    </a:rPr>
                    <a:t>ADHA PDR</a:t>
                  </a:r>
                </a:p>
              </p:txBody>
            </p: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A436314F-9F2C-FC50-E9F9-7DA2863BB254}"/>
                    </a:ext>
                  </a:extLst>
                </p:cNvPr>
                <p:cNvGrpSpPr/>
                <p:nvPr/>
              </p:nvGrpSpPr>
              <p:grpSpPr>
                <a:xfrm>
                  <a:off x="-194592" y="4003848"/>
                  <a:ext cx="1440000" cy="1440000"/>
                  <a:chOff x="-259477" y="3806459"/>
                  <a:chExt cx="1440000" cy="1440000"/>
                </a:xfrm>
              </p:grpSpPr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C39C20DC-79AD-9250-071D-FDC81052D40A}"/>
                      </a:ext>
                    </a:extLst>
                  </p:cNvPr>
                  <p:cNvSpPr/>
                  <p:nvPr/>
                </p:nvSpPr>
                <p:spPr>
                  <a:xfrm>
                    <a:off x="-259477" y="3806459"/>
                    <a:ext cx="1440000" cy="14400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34" name="Graphic 433" descr="Pencil outline">
                    <a:extLst>
                      <a:ext uri="{FF2B5EF4-FFF2-40B4-BE49-F238E27FC236}">
                        <a16:creationId xmlns:a16="http://schemas.microsoft.com/office/drawing/2014/main" id="{97A66998-0995-6474-7AA2-E5B8635BF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7387" y="4275448"/>
                    <a:ext cx="502022" cy="502022"/>
                  </a:xfrm>
                  <a:prstGeom prst="rect">
                    <a:avLst/>
                  </a:prstGeom>
                </p:spPr>
              </p:pic>
              <p:pic>
                <p:nvPicPr>
                  <p:cNvPr id="435" name="Graphic 434" descr="Document outline">
                    <a:extLst>
                      <a:ext uri="{FF2B5EF4-FFF2-40B4-BE49-F238E27FC236}">
                        <a16:creationId xmlns:a16="http://schemas.microsoft.com/office/drawing/2014/main" id="{BADC9D8D-8936-B531-5D5C-42507E4AD9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613" y="411127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04370B9C-E7E1-2755-EF09-B03FDF0ABB3A}"/>
                </a:ext>
              </a:extLst>
            </p:cNvPr>
            <p:cNvGrpSpPr/>
            <p:nvPr/>
          </p:nvGrpSpPr>
          <p:grpSpPr>
            <a:xfrm>
              <a:off x="3113867" y="1491171"/>
              <a:ext cx="2784533" cy="2474577"/>
              <a:chOff x="3113867" y="1491171"/>
              <a:chExt cx="2784533" cy="2474577"/>
            </a:xfrm>
          </p:grpSpPr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367328D1-E387-D8F9-93AD-26C219C4E517}"/>
                  </a:ext>
                </a:extLst>
              </p:cNvPr>
              <p:cNvCxnSpPr>
                <a:cxnSpLocks/>
                <a:endCxn id="433" idx="0"/>
              </p:cNvCxnSpPr>
              <p:nvPr/>
            </p:nvCxnSpPr>
            <p:spPr>
              <a:xfrm>
                <a:off x="3250504" y="2672963"/>
                <a:ext cx="0" cy="129278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C8C4943-523D-8CDC-85E9-9117FAC5CFAA}"/>
                  </a:ext>
                </a:extLst>
              </p:cNvPr>
              <p:cNvCxnSpPr>
                <a:cxnSpLocks/>
                <a:endCxn id="426" idx="2"/>
              </p:cNvCxnSpPr>
              <p:nvPr/>
            </p:nvCxnSpPr>
            <p:spPr>
              <a:xfrm>
                <a:off x="3248907" y="2669089"/>
                <a:ext cx="478460" cy="439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136366F9-57D9-A4E0-984C-F83B7CCB5DA6}"/>
                  </a:ext>
                </a:extLst>
              </p:cNvPr>
              <p:cNvGrpSpPr/>
              <p:nvPr/>
            </p:nvGrpSpPr>
            <p:grpSpPr>
              <a:xfrm>
                <a:off x="3113867" y="1491171"/>
                <a:ext cx="2784533" cy="1902312"/>
                <a:chOff x="2094546" y="1449281"/>
                <a:chExt cx="2784533" cy="1902312"/>
              </a:xfrm>
            </p:grpSpPr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77C4C7A1-ADCF-8ED2-C582-886BF5592580}"/>
                    </a:ext>
                  </a:extLst>
                </p:cNvPr>
                <p:cNvSpPr txBox="1"/>
                <p:nvPr/>
              </p:nvSpPr>
              <p:spPr>
                <a:xfrm>
                  <a:off x="2094546" y="1449281"/>
                  <a:ext cx="2784533" cy="3511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i="0" u="none" strike="noStrike" baseline="0" dirty="0">
                      <a:latin typeface="+mj-lt"/>
                    </a:rPr>
                    <a:t>ADHA Module Development</a:t>
                  </a:r>
                  <a:r>
                    <a:rPr lang="en-GB" sz="800" b="1" dirty="0">
                      <a:latin typeface="+mj-lt"/>
                    </a:rPr>
                    <a:t>s</a:t>
                  </a:r>
                </a:p>
              </p:txBody>
            </p: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0126DB23-5A1E-8674-6BDD-5C9875D42731}"/>
                    </a:ext>
                  </a:extLst>
                </p:cNvPr>
                <p:cNvGrpSpPr/>
                <p:nvPr/>
              </p:nvGrpSpPr>
              <p:grpSpPr>
                <a:xfrm>
                  <a:off x="2708046" y="1911593"/>
                  <a:ext cx="1440000" cy="1440000"/>
                  <a:chOff x="1602244" y="1897234"/>
                  <a:chExt cx="1440000" cy="1440000"/>
                </a:xfrm>
              </p:grpSpPr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A8FA618E-8426-563F-3C8F-D158DDFE14D7}"/>
                      </a:ext>
                    </a:extLst>
                  </p:cNvPr>
                  <p:cNvSpPr/>
                  <p:nvPr/>
                </p:nvSpPr>
                <p:spPr>
                  <a:xfrm>
                    <a:off x="1602244" y="1897234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27" name="Picture 426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81511E5D-D736-BF23-1CD6-E8BE7FA8C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rcRect t="2185" b="1947"/>
                  <a:stretch/>
                </p:blipFill>
                <p:spPr>
                  <a:xfrm>
                    <a:off x="1958589" y="2063509"/>
                    <a:ext cx="727424" cy="110641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DFF2182-05F0-F6FE-A399-4CA3F9417415}"/>
                </a:ext>
              </a:extLst>
            </p:cNvPr>
            <p:cNvGrpSpPr/>
            <p:nvPr/>
          </p:nvGrpSpPr>
          <p:grpSpPr>
            <a:xfrm>
              <a:off x="4304014" y="3393483"/>
              <a:ext cx="2784533" cy="2551127"/>
              <a:chOff x="4304014" y="3393483"/>
              <a:chExt cx="2784533" cy="2551127"/>
            </a:xfrm>
          </p:grpSpPr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54FA3346-C271-F50C-5E7D-4DE95BAAAAB8}"/>
                  </a:ext>
                </a:extLst>
              </p:cNvPr>
              <p:cNvCxnSpPr>
                <a:cxnSpLocks/>
                <a:stCxn id="426" idx="4"/>
              </p:cNvCxnSpPr>
              <p:nvPr/>
            </p:nvCxnSpPr>
            <p:spPr>
              <a:xfrm flipH="1">
                <a:off x="4441079" y="3393483"/>
                <a:ext cx="6288" cy="128535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89159B05-29BB-0F39-863D-E81281FE9BBB}"/>
                  </a:ext>
                </a:extLst>
              </p:cNvPr>
              <p:cNvCxnSpPr>
                <a:cxnSpLocks/>
                <a:endCxn id="419" idx="2"/>
              </p:cNvCxnSpPr>
              <p:nvPr/>
            </p:nvCxnSpPr>
            <p:spPr>
              <a:xfrm flipV="1">
                <a:off x="4434591" y="4685748"/>
                <a:ext cx="541689" cy="691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FB549B0A-F2B2-5FE5-7301-86F909C5DE9B}"/>
                  </a:ext>
                </a:extLst>
              </p:cNvPr>
              <p:cNvGrpSpPr/>
              <p:nvPr/>
            </p:nvGrpSpPr>
            <p:grpSpPr>
              <a:xfrm>
                <a:off x="4304014" y="3965748"/>
                <a:ext cx="2784533" cy="1978862"/>
                <a:chOff x="3645699" y="4003848"/>
                <a:chExt cx="2784533" cy="1978862"/>
              </a:xfrm>
            </p:grpSpPr>
            <p:sp>
              <p:nvSpPr>
                <p:cNvPr id="417" name="TextBox 416">
                  <a:extLst>
                    <a:ext uri="{FF2B5EF4-FFF2-40B4-BE49-F238E27FC236}">
                      <a16:creationId xmlns:a16="http://schemas.microsoft.com/office/drawing/2014/main" id="{11DBEF75-4FE5-D938-35D1-6B157D7E0B43}"/>
                    </a:ext>
                  </a:extLst>
                </p:cNvPr>
                <p:cNvSpPr txBox="1"/>
                <p:nvPr/>
              </p:nvSpPr>
              <p:spPr>
                <a:xfrm>
                  <a:off x="3645699" y="5469846"/>
                  <a:ext cx="2784533" cy="5128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i="0" u="none" strike="noStrike" baseline="0" dirty="0">
                      <a:latin typeface="+mj-lt"/>
                    </a:rPr>
                    <a:t>4 ADHA EM Units</a:t>
                  </a:r>
                </a:p>
                <a:p>
                  <a:pPr algn="ctr"/>
                  <a:r>
                    <a:rPr lang="en-GB" sz="800" b="1" i="0" u="none" strike="noStrike" baseline="0" dirty="0">
                      <a:latin typeface="+mj-lt"/>
                    </a:rPr>
                    <a:t>Development</a:t>
                  </a:r>
                  <a:endParaRPr lang="en-GB" sz="800" b="1" dirty="0">
                    <a:latin typeface="+mj-lt"/>
                  </a:endParaRPr>
                </a:p>
              </p:txBody>
            </p: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8F112AE6-8901-784F-2D40-3587373BF799}"/>
                    </a:ext>
                  </a:extLst>
                </p:cNvPr>
                <p:cNvGrpSpPr/>
                <p:nvPr/>
              </p:nvGrpSpPr>
              <p:grpSpPr>
                <a:xfrm>
                  <a:off x="4317965" y="4003848"/>
                  <a:ext cx="1440000" cy="1440000"/>
                  <a:chOff x="3503211" y="4102557"/>
                  <a:chExt cx="1440000" cy="1440000"/>
                </a:xfrm>
              </p:grpSpPr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CE724063-F523-219F-BA09-2C758DAAF018}"/>
                      </a:ext>
                    </a:extLst>
                  </p:cNvPr>
                  <p:cNvSpPr/>
                  <p:nvPr/>
                </p:nvSpPr>
                <p:spPr>
                  <a:xfrm>
                    <a:off x="3503211" y="4102557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20" name="Picture 419" descr="A picture containing rectangle&#10;&#10;Description automatically generated">
                    <a:extLst>
                      <a:ext uri="{FF2B5EF4-FFF2-40B4-BE49-F238E27FC236}">
                        <a16:creationId xmlns:a16="http://schemas.microsoft.com/office/drawing/2014/main" id="{2FF8409B-FA0A-7439-3DF2-09DF12F25E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660050" y="4446877"/>
                    <a:ext cx="1130390" cy="746234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BD828839-1BE0-63A3-2C73-99812A02E01A}"/>
                </a:ext>
              </a:extLst>
            </p:cNvPr>
            <p:cNvGrpSpPr/>
            <p:nvPr/>
          </p:nvGrpSpPr>
          <p:grpSpPr>
            <a:xfrm>
              <a:off x="5626239" y="1491171"/>
              <a:ext cx="2251125" cy="2403132"/>
              <a:chOff x="5626239" y="1491171"/>
              <a:chExt cx="2251125" cy="2403132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2B068BC6-81CD-1D15-ED2C-1ADF4A045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1908" y="2672963"/>
                <a:ext cx="0" cy="122134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1A159CD1-287C-7A7D-6589-E0B1759F4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6239" y="2675482"/>
                <a:ext cx="483116" cy="52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91444768-75A9-E104-FDDE-F86F530AD604}"/>
                  </a:ext>
                </a:extLst>
              </p:cNvPr>
              <p:cNvGrpSpPr/>
              <p:nvPr/>
            </p:nvGrpSpPr>
            <p:grpSpPr>
              <a:xfrm>
                <a:off x="5770004" y="1491171"/>
                <a:ext cx="2107360" cy="1902312"/>
                <a:chOff x="4750683" y="1449281"/>
                <a:chExt cx="2107360" cy="1902312"/>
              </a:xfrm>
            </p:grpSpPr>
            <p:sp>
              <p:nvSpPr>
                <p:cNvPr id="410" name="TextBox 409">
                  <a:extLst>
                    <a:ext uri="{FF2B5EF4-FFF2-40B4-BE49-F238E27FC236}">
                      <a16:creationId xmlns:a16="http://schemas.microsoft.com/office/drawing/2014/main" id="{FF003520-8736-4FAE-E5D9-1824FD9AA9F7}"/>
                    </a:ext>
                  </a:extLst>
                </p:cNvPr>
                <p:cNvSpPr txBox="1"/>
                <p:nvPr/>
              </p:nvSpPr>
              <p:spPr>
                <a:xfrm>
                  <a:off x="4750683" y="1449281"/>
                  <a:ext cx="2107360" cy="3511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dirty="0">
                      <a:latin typeface="+mj-lt"/>
                    </a:rPr>
                    <a:t>ADHA</a:t>
                  </a:r>
                  <a:r>
                    <a:rPr lang="en-GB" sz="800" b="1" i="0" u="none" strike="noStrike" baseline="0" dirty="0">
                      <a:latin typeface="+mj-lt"/>
                    </a:rPr>
                    <a:t> EM Units AIT</a:t>
                  </a:r>
                  <a:endParaRPr lang="en-GB" sz="800" b="1" dirty="0">
                    <a:latin typeface="+mj-lt"/>
                  </a:endParaRPr>
                </a:p>
              </p:txBody>
            </p: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139E0F46-5C79-5A62-6BE1-734E470F13C2}"/>
                    </a:ext>
                  </a:extLst>
                </p:cNvPr>
                <p:cNvGrpSpPr/>
                <p:nvPr/>
              </p:nvGrpSpPr>
              <p:grpSpPr>
                <a:xfrm>
                  <a:off x="5084363" y="1911593"/>
                  <a:ext cx="1440000" cy="1440000"/>
                  <a:chOff x="5052285" y="1969532"/>
                  <a:chExt cx="1440000" cy="1440000"/>
                </a:xfrm>
              </p:grpSpPr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D6751C58-E187-8B8F-EF34-03DB0B0D850B}"/>
                      </a:ext>
                    </a:extLst>
                  </p:cNvPr>
                  <p:cNvSpPr/>
                  <p:nvPr/>
                </p:nvSpPr>
                <p:spPr>
                  <a:xfrm>
                    <a:off x="5052285" y="1969532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13" name="Picture 412">
                    <a:extLst>
                      <a:ext uri="{FF2B5EF4-FFF2-40B4-BE49-F238E27FC236}">
                        <a16:creationId xmlns:a16="http://schemas.microsoft.com/office/drawing/2014/main" id="{61C0AEFC-A813-F897-F2A0-22D6CF1E47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228018" y="2291014"/>
                    <a:ext cx="1094854" cy="79703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44EE2241-C4CB-4569-C7EA-D4A53F1377AE}"/>
                </a:ext>
              </a:extLst>
            </p:cNvPr>
            <p:cNvGrpSpPr/>
            <p:nvPr/>
          </p:nvGrpSpPr>
          <p:grpSpPr>
            <a:xfrm>
              <a:off x="9431853" y="3463424"/>
              <a:ext cx="2575536" cy="2236580"/>
              <a:chOff x="9431853" y="3463424"/>
              <a:chExt cx="2575536" cy="2236580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4FC0B78C-5C3E-66F5-AF85-4460F94D1058}"/>
                  </a:ext>
                </a:extLst>
              </p:cNvPr>
              <p:cNvGrpSpPr/>
              <p:nvPr/>
            </p:nvGrpSpPr>
            <p:grpSpPr>
              <a:xfrm flipV="1">
                <a:off x="9431853" y="3463424"/>
                <a:ext cx="589653" cy="1294982"/>
                <a:chOff x="8140525" y="2670766"/>
                <a:chExt cx="589653" cy="129498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E50B1BA1-45C1-ACCA-9725-0F777BB1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0525" y="2672963"/>
                  <a:ext cx="0" cy="1292785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75B65E63-25C6-A134-F845-EBB8A894F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3888" y="2670766"/>
                  <a:ext cx="586290" cy="2717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C72842C3-1E72-A965-FE5F-3D3E0215E760}"/>
                  </a:ext>
                </a:extLst>
              </p:cNvPr>
              <p:cNvGrpSpPr/>
              <p:nvPr/>
            </p:nvGrpSpPr>
            <p:grpSpPr>
              <a:xfrm>
                <a:off x="9588745" y="3947536"/>
                <a:ext cx="2418644" cy="1752468"/>
                <a:chOff x="9588745" y="3947536"/>
                <a:chExt cx="2418644" cy="1752468"/>
              </a:xfrm>
            </p:grpSpPr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AF73321D-A8F8-8DB2-7BF6-FD1D50E08F3E}"/>
                    </a:ext>
                  </a:extLst>
                </p:cNvPr>
                <p:cNvSpPr txBox="1"/>
                <p:nvPr/>
              </p:nvSpPr>
              <p:spPr>
                <a:xfrm>
                  <a:off x="9588745" y="5411016"/>
                  <a:ext cx="2418644" cy="2889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" b="1" i="0" u="none" strike="noStrike" baseline="0" dirty="0">
                      <a:latin typeface="+mj-lt"/>
                    </a:rPr>
                    <a:t>8 LL / </a:t>
                  </a:r>
                  <a:r>
                    <a:rPr lang="en-GB" sz="800" b="1" dirty="0">
                      <a:latin typeface="+mj-lt"/>
                    </a:rPr>
                    <a:t>Products Improvements</a:t>
                  </a:r>
                </a:p>
              </p:txBody>
            </p: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4919177-4777-418C-8A68-50C4E43A4FAF}"/>
                    </a:ext>
                  </a:extLst>
                </p:cNvPr>
                <p:cNvGrpSpPr/>
                <p:nvPr/>
              </p:nvGrpSpPr>
              <p:grpSpPr>
                <a:xfrm>
                  <a:off x="9999466" y="3947536"/>
                  <a:ext cx="1440000" cy="1440000"/>
                  <a:chOff x="9999466" y="3947536"/>
                  <a:chExt cx="1440000" cy="1440000"/>
                </a:xfrm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36980EAB-7CD7-04A6-82E6-0DD126E9B597}"/>
                      </a:ext>
                    </a:extLst>
                  </p:cNvPr>
                  <p:cNvSpPr/>
                  <p:nvPr/>
                </p:nvSpPr>
                <p:spPr>
                  <a:xfrm>
                    <a:off x="9999466" y="3947536"/>
                    <a:ext cx="1440000" cy="1440000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762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800" b="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04" name="Graphic 403" descr="Group brainstorm outline">
                    <a:extLst>
                      <a:ext uri="{FF2B5EF4-FFF2-40B4-BE49-F238E27FC236}">
                        <a16:creationId xmlns:a16="http://schemas.microsoft.com/office/drawing/2014/main" id="{874D6813-83EB-6B88-8395-B05BBD2C09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46047" y="4165415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0D1F9D51-31AA-9FFB-5DBD-81B828C2C54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26379" y="4379593"/>
            <a:ext cx="255791" cy="264159"/>
          </a:xfrm>
          <a:prstGeom prst="rect">
            <a:avLst/>
          </a:prstGeom>
        </p:spPr>
      </p:pic>
      <p:sp>
        <p:nvSpPr>
          <p:cNvPr id="50" name="Right Arrow 7">
            <a:extLst>
              <a:ext uri="{FF2B5EF4-FFF2-40B4-BE49-F238E27FC236}">
                <a16:creationId xmlns:a16="http://schemas.microsoft.com/office/drawing/2014/main" id="{6B7B8C23-93D0-048B-399D-2A6422BB6FB7}"/>
              </a:ext>
            </a:extLst>
          </p:cNvPr>
          <p:cNvSpPr/>
          <p:nvPr/>
        </p:nvSpPr>
        <p:spPr>
          <a:xfrm>
            <a:off x="3260073" y="6014020"/>
            <a:ext cx="6070462" cy="210207"/>
          </a:xfrm>
          <a:prstGeom prst="rightArrow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srgbClr val="696969"/>
              </a:solidFill>
              <a:effectLst/>
              <a:uLnTx/>
              <a:uFillTx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77B0CB5-C0B2-E84F-92C0-3E9DE2DB5D90}"/>
              </a:ext>
            </a:extLst>
          </p:cNvPr>
          <p:cNvSpPr/>
          <p:nvPr/>
        </p:nvSpPr>
        <p:spPr>
          <a:xfrm>
            <a:off x="2671785" y="5624978"/>
            <a:ext cx="734373" cy="774747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Nov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C45D78-A3D6-1A94-FC68-4CC4E51AA863}"/>
              </a:ext>
            </a:extLst>
          </p:cNvPr>
          <p:cNvSpPr/>
          <p:nvPr/>
        </p:nvSpPr>
        <p:spPr>
          <a:xfrm>
            <a:off x="5618814" y="5650802"/>
            <a:ext cx="778303" cy="774747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Oct</a:t>
            </a:r>
            <a:r>
              <a:rPr lang="de-DE" sz="1000" b="1" kern="0" dirty="0">
                <a:solidFill>
                  <a:prstClr val="white"/>
                </a:solidFill>
              </a:rPr>
              <a:t> 2025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789FAE5-90EA-FEFF-2604-351DEB1347B5}"/>
              </a:ext>
            </a:extLst>
          </p:cNvPr>
          <p:cNvSpPr/>
          <p:nvPr/>
        </p:nvSpPr>
        <p:spPr>
          <a:xfrm>
            <a:off x="9348491" y="5650802"/>
            <a:ext cx="734373" cy="774747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</a:rPr>
              <a:t>Dec</a:t>
            </a:r>
            <a:r>
              <a:rPr lang="de-DE" sz="1000" b="1" kern="0" dirty="0">
                <a:solidFill>
                  <a:prstClr val="white"/>
                </a:solidFill>
              </a:rPr>
              <a:t> 2029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B876924-B8F6-C942-9079-A7BC53462FAA}"/>
              </a:ext>
            </a:extLst>
          </p:cNvPr>
          <p:cNvSpPr/>
          <p:nvPr/>
        </p:nvSpPr>
        <p:spPr>
          <a:xfrm>
            <a:off x="7260968" y="5641325"/>
            <a:ext cx="734373" cy="774747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</a:rPr>
              <a:t>2027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F9CD54C3-0857-665B-65A0-F07B1BFF5DC3}"/>
              </a:ext>
            </a:extLst>
          </p:cNvPr>
          <p:cNvSpPr/>
          <p:nvPr/>
        </p:nvSpPr>
        <p:spPr>
          <a:xfrm>
            <a:off x="10133595" y="5978478"/>
            <a:ext cx="899537" cy="27288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57" name="OTLSHAPE_SLT_1fb5c9bea8d7491e93ab109404a0a91b_ShapePercentage">
            <a:extLst>
              <a:ext uri="{FF2B5EF4-FFF2-40B4-BE49-F238E27FC236}">
                <a16:creationId xmlns:a16="http://schemas.microsoft.com/office/drawing/2014/main" id="{C5352952-38D3-9173-008E-B2251CB063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2120" y="5138154"/>
            <a:ext cx="5021104" cy="205902"/>
          </a:xfrm>
          <a:prstGeom prst="chevron">
            <a:avLst/>
          </a:prstGeom>
          <a:solidFill>
            <a:srgbClr val="002060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TLSHAPE_SLT_b73ad38723d84eb99574edc4c455c3b0_Title">
            <a:extLst>
              <a:ext uri="{FF2B5EF4-FFF2-40B4-BE49-F238E27FC236}">
                <a16:creationId xmlns:a16="http://schemas.microsoft.com/office/drawing/2014/main" id="{3DF9C6D4-9403-4AC2-3108-B972B8AD0C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11124" y="5176341"/>
            <a:ext cx="2486771" cy="1428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ADHA-2</a:t>
            </a:r>
          </a:p>
        </p:txBody>
      </p:sp>
      <p:sp>
        <p:nvSpPr>
          <p:cNvPr id="59" name="OTLSHAPE_SLT_1fb5c9bea8d7491e93ab109404a0a91b_ShapePercentage">
            <a:extLst>
              <a:ext uri="{FF2B5EF4-FFF2-40B4-BE49-F238E27FC236}">
                <a16:creationId xmlns:a16="http://schemas.microsoft.com/office/drawing/2014/main" id="{A2BC8869-2AE6-CDC6-E33F-992EB15D6B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06812" y="5419460"/>
            <a:ext cx="2165014" cy="217312"/>
          </a:xfrm>
          <a:prstGeom prst="chevron">
            <a:avLst/>
          </a:prstGeom>
          <a:solidFill>
            <a:srgbClr val="002060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TLSHAPE_SLT_b73ad38723d84eb99574edc4c455c3b0_Title">
            <a:extLst>
              <a:ext uri="{FF2B5EF4-FFF2-40B4-BE49-F238E27FC236}">
                <a16:creationId xmlns:a16="http://schemas.microsoft.com/office/drawing/2014/main" id="{58612F36-CF36-DD35-8E41-F6B1976D50D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81435" y="5437230"/>
            <a:ext cx="1535414" cy="1608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ADHA-3</a:t>
            </a:r>
          </a:p>
        </p:txBody>
      </p:sp>
      <p:sp>
        <p:nvSpPr>
          <p:cNvPr id="61" name="OTLSHAPE_SLT_1fb5c9bea8d7491e93ab109404a0a91b_ShapePercentage">
            <a:extLst>
              <a:ext uri="{FF2B5EF4-FFF2-40B4-BE49-F238E27FC236}">
                <a16:creationId xmlns:a16="http://schemas.microsoft.com/office/drawing/2014/main" id="{72BAFF30-8EA0-3F35-8DEF-740B0567A81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35929" y="5420250"/>
            <a:ext cx="2165014" cy="188544"/>
          </a:xfrm>
          <a:prstGeom prst="chevron">
            <a:avLst/>
          </a:prstGeom>
          <a:solidFill>
            <a:srgbClr val="002060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TLSHAPE_SLT_b73ad38723d84eb99574edc4c455c3b0_Title">
            <a:extLst>
              <a:ext uri="{FF2B5EF4-FFF2-40B4-BE49-F238E27FC236}">
                <a16:creationId xmlns:a16="http://schemas.microsoft.com/office/drawing/2014/main" id="{DB525CC5-E27F-FD66-1B1E-78F1130596D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69417" y="5416727"/>
            <a:ext cx="2077956" cy="2033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ADHA Industrial </a:t>
            </a:r>
            <a:r>
              <a:rPr lang="en-US" sz="1100" spc="-4" dirty="0" err="1">
                <a:solidFill>
                  <a:schemeClr val="lt1"/>
                </a:solidFill>
                <a:latin typeface="Calibri" panose="020F0502020204030204" pitchFamily="34" charset="0"/>
              </a:rPr>
              <a:t>Lanscape</a:t>
            </a:r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 Dev.</a:t>
            </a:r>
          </a:p>
        </p:txBody>
      </p:sp>
      <p:pic>
        <p:nvPicPr>
          <p:cNvPr id="471" name="Graphic 470" descr="Checkmark with solid fill">
            <a:extLst>
              <a:ext uri="{FF2B5EF4-FFF2-40B4-BE49-F238E27FC236}">
                <a16:creationId xmlns:a16="http://schemas.microsoft.com/office/drawing/2014/main" id="{D6790AA9-DEFF-977B-90BE-2D2336D010C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43426" y="3265964"/>
            <a:ext cx="255791" cy="2641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F418959-90C7-5503-9B38-0F17B1E8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9" name="Text Placeholder 460">
            <a:extLst>
              <a:ext uri="{FF2B5EF4-FFF2-40B4-BE49-F238E27FC236}">
                <a16:creationId xmlns:a16="http://schemas.microsoft.com/office/drawing/2014/main" id="{D35C94E9-D28B-7115-F0AC-7982189C2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1" y="725487"/>
            <a:ext cx="5847274" cy="2215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OUTLOOK INTO ADHA ROADMAP: KEY OPPORTUNITIES &amp;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51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27EDB-CCCA-D0DB-6E72-A393A785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092DFD-DAA9-B6FA-2C81-3055F2DAA1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14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2714572-EB28-A05C-74A3-3F02D9B30FEE}"/>
              </a:ext>
            </a:extLst>
          </p:cNvPr>
          <p:cNvSpPr txBox="1">
            <a:spLocks/>
          </p:cNvSpPr>
          <p:nvPr/>
        </p:nvSpPr>
        <p:spPr>
          <a:xfrm>
            <a:off x="334961" y="6598443"/>
            <a:ext cx="7442827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CFF478-8D98-C263-7E32-402DF50F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9" name="Text Placeholder 460">
            <a:extLst>
              <a:ext uri="{FF2B5EF4-FFF2-40B4-BE49-F238E27FC236}">
                <a16:creationId xmlns:a16="http://schemas.microsoft.com/office/drawing/2014/main" id="{69E73766-BA10-EB57-7030-D5A6A4ED1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1" y="725487"/>
            <a:ext cx="5847274" cy="2215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OUTLOOK INTO ADHA ROADMAP: KEY OPPORTUNITIES &amp; challenges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45E5B4-0B0C-3EFF-64A2-44532A889D2E}"/>
              </a:ext>
            </a:extLst>
          </p:cNvPr>
          <p:cNvGrpSpPr/>
          <p:nvPr/>
        </p:nvGrpSpPr>
        <p:grpSpPr>
          <a:xfrm>
            <a:off x="6489142" y="827819"/>
            <a:ext cx="3597154" cy="1630366"/>
            <a:chOff x="6894080" y="3256942"/>
            <a:chExt cx="4304833" cy="21869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FC201B-08E9-F387-580F-F7B92E8DF28D}"/>
                </a:ext>
              </a:extLst>
            </p:cNvPr>
            <p:cNvSpPr txBox="1"/>
            <p:nvPr/>
          </p:nvSpPr>
          <p:spPr>
            <a:xfrm>
              <a:off x="6894080" y="3256942"/>
              <a:ext cx="4304833" cy="701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solidFill>
                    <a:srgbClr val="005C7B"/>
                  </a:solidFill>
                  <a:latin typeface="+mj-lt"/>
                </a:rPr>
                <a:t>Qualification  of Modules &amp; Units</a:t>
              </a:r>
            </a:p>
            <a:p>
              <a:pPr algn="ctr"/>
              <a:r>
                <a:rPr lang="en-GB" sz="1400" b="1" dirty="0">
                  <a:solidFill>
                    <a:srgbClr val="005C7B"/>
                  </a:solidFill>
                  <a:latin typeface="+mj-lt"/>
                </a:rPr>
                <a:t>Development of ADHA Landscape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E054AC-3A41-8855-B255-10D75AE0CD14}"/>
                </a:ext>
              </a:extLst>
            </p:cNvPr>
            <p:cNvGrpSpPr/>
            <p:nvPr/>
          </p:nvGrpSpPr>
          <p:grpSpPr>
            <a:xfrm>
              <a:off x="8449519" y="4003848"/>
              <a:ext cx="1440000" cy="1440000"/>
              <a:chOff x="7762628" y="3713395"/>
              <a:chExt cx="1440000" cy="1440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825633-5D8B-B827-7BE9-BE6A965E0B11}"/>
                  </a:ext>
                </a:extLst>
              </p:cNvPr>
              <p:cNvSpPr/>
              <p:nvPr/>
            </p:nvSpPr>
            <p:spPr>
              <a:xfrm>
                <a:off x="7762628" y="3713395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rgbClr val="005C7B"/>
                  </a:solidFill>
                </a:endParaRPr>
              </a:p>
            </p:txBody>
          </p:sp>
          <p:pic>
            <p:nvPicPr>
              <p:cNvPr id="11" name="Graphic 10" descr="Thermometer outline">
                <a:extLst>
                  <a:ext uri="{FF2B5EF4-FFF2-40B4-BE49-F238E27FC236}">
                    <a16:creationId xmlns:a16="http://schemas.microsoft.com/office/drawing/2014/main" id="{7F438607-8A1F-6D4A-1BF8-D702C507A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41585" y="4394650"/>
                <a:ext cx="570688" cy="570688"/>
              </a:xfrm>
              <a:prstGeom prst="rect">
                <a:avLst/>
              </a:prstGeom>
            </p:spPr>
          </p:pic>
          <p:pic>
            <p:nvPicPr>
              <p:cNvPr id="12" name="Graphic 11" descr="Low temperature outline">
                <a:extLst>
                  <a:ext uri="{FF2B5EF4-FFF2-40B4-BE49-F238E27FC236}">
                    <a16:creationId xmlns:a16="http://schemas.microsoft.com/office/drawing/2014/main" id="{304CFBD4-1A1D-A5A7-114C-891A11068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21013" y="4084918"/>
                <a:ext cx="570688" cy="570688"/>
              </a:xfrm>
              <a:prstGeom prst="rect">
                <a:avLst/>
              </a:prstGeom>
            </p:spPr>
          </p:pic>
          <p:pic>
            <p:nvPicPr>
              <p:cNvPr id="13" name="Graphic 12" descr="Hammer outline">
                <a:extLst>
                  <a:ext uri="{FF2B5EF4-FFF2-40B4-BE49-F238E27FC236}">
                    <a16:creationId xmlns:a16="http://schemas.microsoft.com/office/drawing/2014/main" id="{B24501C8-D1A5-183A-71B9-2F3DB78A7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06448" y="3967803"/>
                <a:ext cx="538250" cy="53825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B551C-865A-A957-C79A-246EFF9D2E46}"/>
              </a:ext>
            </a:extLst>
          </p:cNvPr>
          <p:cNvGrpSpPr/>
          <p:nvPr/>
        </p:nvGrpSpPr>
        <p:grpSpPr>
          <a:xfrm>
            <a:off x="6017260" y="2634226"/>
            <a:ext cx="2149560" cy="1319939"/>
            <a:chOff x="2136162" y="1294076"/>
            <a:chExt cx="2784533" cy="20575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794D19-8E03-1D7D-318D-BA1579101D86}"/>
                </a:ext>
              </a:extLst>
            </p:cNvPr>
            <p:cNvSpPr txBox="1"/>
            <p:nvPr/>
          </p:nvSpPr>
          <p:spPr>
            <a:xfrm>
              <a:off x="2136162" y="1294076"/>
              <a:ext cx="2784533" cy="479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solidFill>
                    <a:srgbClr val="005C7B"/>
                  </a:solidFill>
                  <a:latin typeface="+mj-lt"/>
                </a:rPr>
                <a:t>ADHA Modules</a:t>
              </a:r>
              <a:endParaRPr lang="en-GB" sz="1400" b="1" dirty="0">
                <a:solidFill>
                  <a:srgbClr val="005C7B"/>
                </a:solidFill>
                <a:latin typeface="+mj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C3C4B6-8559-5128-CFBC-40386D3FB27B}"/>
                </a:ext>
              </a:extLst>
            </p:cNvPr>
            <p:cNvGrpSpPr/>
            <p:nvPr/>
          </p:nvGrpSpPr>
          <p:grpSpPr>
            <a:xfrm>
              <a:off x="2708046" y="1911593"/>
              <a:ext cx="1440000" cy="1440000"/>
              <a:chOff x="1602244" y="1897234"/>
              <a:chExt cx="1440000" cy="144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FC3CEB-319B-045B-DFC5-6024F6E468CC}"/>
                  </a:ext>
                </a:extLst>
              </p:cNvPr>
              <p:cNvSpPr/>
              <p:nvPr/>
            </p:nvSpPr>
            <p:spPr>
              <a:xfrm>
                <a:off x="1602244" y="1897234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>
                  <a:solidFill>
                    <a:srgbClr val="005C7B"/>
                  </a:solidFill>
                </a:endParaRPr>
              </a:p>
            </p:txBody>
          </p:sp>
          <p:pic>
            <p:nvPicPr>
              <p:cNvPr id="18" name="Picture 1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119AA9C-BD92-9264-84CC-90A67E762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185" b="1947"/>
              <a:stretch/>
            </p:blipFill>
            <p:spPr>
              <a:xfrm>
                <a:off x="1958589" y="2063509"/>
                <a:ext cx="727424" cy="1106411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701EA4-6F32-2E46-B51D-7D7353B09F7D}"/>
              </a:ext>
            </a:extLst>
          </p:cNvPr>
          <p:cNvGrpSpPr/>
          <p:nvPr/>
        </p:nvGrpSpPr>
        <p:grpSpPr>
          <a:xfrm>
            <a:off x="5029199" y="4020841"/>
            <a:ext cx="3622431" cy="1418444"/>
            <a:chOff x="2716827" y="3541205"/>
            <a:chExt cx="4335082" cy="19026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7716E0-5CE6-0C7F-9517-1469D321A016}"/>
                </a:ext>
              </a:extLst>
            </p:cNvPr>
            <p:cNvSpPr txBox="1"/>
            <p:nvPr/>
          </p:nvSpPr>
          <p:spPr>
            <a:xfrm>
              <a:off x="2716827" y="3541205"/>
              <a:ext cx="4335082" cy="41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solidFill>
                    <a:srgbClr val="005C7B"/>
                  </a:solidFill>
                  <a:latin typeface="+mj-lt"/>
                </a:rPr>
                <a:t>ADHA Integrator Capabilities &amp; Testbenches</a:t>
              </a:r>
              <a:endParaRPr lang="en-GB" sz="1400" b="1" dirty="0">
                <a:solidFill>
                  <a:srgbClr val="005C7B"/>
                </a:solidFill>
                <a:latin typeface="+mj-lt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482539-7A1D-9F7E-A8C9-954F24F951CA}"/>
                </a:ext>
              </a:extLst>
            </p:cNvPr>
            <p:cNvGrpSpPr/>
            <p:nvPr/>
          </p:nvGrpSpPr>
          <p:grpSpPr>
            <a:xfrm>
              <a:off x="4317965" y="4003848"/>
              <a:ext cx="1440000" cy="1440000"/>
              <a:chOff x="3503211" y="4102557"/>
              <a:chExt cx="1440000" cy="14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48EC834-AA3B-EA6E-D911-74FB6C971B35}"/>
                  </a:ext>
                </a:extLst>
              </p:cNvPr>
              <p:cNvSpPr/>
              <p:nvPr/>
            </p:nvSpPr>
            <p:spPr>
              <a:xfrm>
                <a:off x="3503211" y="4102557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>
                  <a:solidFill>
                    <a:srgbClr val="005C7B"/>
                  </a:solidFill>
                </a:endParaRPr>
              </a:p>
            </p:txBody>
          </p:sp>
          <p:pic>
            <p:nvPicPr>
              <p:cNvPr id="23" name="Picture 22" descr="A picture containing rectangle&#10;&#10;Description automatically generated">
                <a:extLst>
                  <a:ext uri="{FF2B5EF4-FFF2-40B4-BE49-F238E27FC236}">
                    <a16:creationId xmlns:a16="http://schemas.microsoft.com/office/drawing/2014/main" id="{E5A90C8F-B0A2-BF95-50AA-2F0A0EDF2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0050" y="4446877"/>
                <a:ext cx="1130390" cy="74623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39E247-2B20-4AA9-AA08-60B1CA5C70C4}"/>
              </a:ext>
            </a:extLst>
          </p:cNvPr>
          <p:cNvGrpSpPr/>
          <p:nvPr/>
        </p:nvGrpSpPr>
        <p:grpSpPr>
          <a:xfrm>
            <a:off x="8535559" y="4016368"/>
            <a:ext cx="2188357" cy="1399349"/>
            <a:chOff x="4544330" y="1474564"/>
            <a:chExt cx="2618878" cy="18770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E820EE-2286-E55A-5B5C-AE9660239A48}"/>
                </a:ext>
              </a:extLst>
            </p:cNvPr>
            <p:cNvSpPr txBox="1"/>
            <p:nvPr/>
          </p:nvSpPr>
          <p:spPr>
            <a:xfrm>
              <a:off x="4544330" y="1474564"/>
              <a:ext cx="2618878" cy="412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solidFill>
                    <a:srgbClr val="005C7B"/>
                  </a:solidFill>
                  <a:latin typeface="+mj-lt"/>
                </a:rPr>
                <a:t>ADHA Unit Qualifications</a:t>
              </a:r>
              <a:endParaRPr lang="en-GB" sz="1400" b="1" dirty="0">
                <a:solidFill>
                  <a:srgbClr val="005C7B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8AB2A0-02D0-5095-8B01-9D2DF1E47211}"/>
                </a:ext>
              </a:extLst>
            </p:cNvPr>
            <p:cNvGrpSpPr/>
            <p:nvPr/>
          </p:nvGrpSpPr>
          <p:grpSpPr>
            <a:xfrm>
              <a:off x="5084363" y="1911593"/>
              <a:ext cx="1440000" cy="1440000"/>
              <a:chOff x="5052285" y="1969532"/>
              <a:chExt cx="1440000" cy="144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51EB1C5-6458-ED35-A6A8-9C9EC2BB5329}"/>
                  </a:ext>
                </a:extLst>
              </p:cNvPr>
              <p:cNvSpPr/>
              <p:nvPr/>
            </p:nvSpPr>
            <p:spPr>
              <a:xfrm>
                <a:off x="5052285" y="19695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>
                  <a:solidFill>
                    <a:srgbClr val="005C7B"/>
                  </a:solidFill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41012EA-02F3-853B-8D1C-E9555F7D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8018" y="2291014"/>
                <a:ext cx="1094854" cy="797035"/>
              </a:xfrm>
              <a:prstGeom prst="rect">
                <a:avLst/>
              </a:prstGeom>
            </p:spPr>
          </p:pic>
        </p:grpSp>
      </p:grpSp>
      <p:sp>
        <p:nvSpPr>
          <p:cNvPr id="31" name="Right Arrow 7">
            <a:extLst>
              <a:ext uri="{FF2B5EF4-FFF2-40B4-BE49-F238E27FC236}">
                <a16:creationId xmlns:a16="http://schemas.microsoft.com/office/drawing/2014/main" id="{0BB977DD-83A9-AE3B-4851-21F70C89AB3C}"/>
              </a:ext>
            </a:extLst>
          </p:cNvPr>
          <p:cNvSpPr/>
          <p:nvPr/>
        </p:nvSpPr>
        <p:spPr>
          <a:xfrm>
            <a:off x="5430467" y="6077280"/>
            <a:ext cx="5896843" cy="195353"/>
          </a:xfrm>
          <a:prstGeom prst="rightArrow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srgbClr val="005C7B"/>
              </a:solidFill>
              <a:effectLst/>
              <a:uLnTx/>
              <a:uFillTx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A92A13-6698-7A6B-2F82-997809C4644E}"/>
              </a:ext>
            </a:extLst>
          </p:cNvPr>
          <p:cNvSpPr/>
          <p:nvPr/>
        </p:nvSpPr>
        <p:spPr>
          <a:xfrm>
            <a:off x="10603262" y="5707358"/>
            <a:ext cx="832411" cy="752761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solidFill>
                  <a:schemeClr val="bg1"/>
                </a:solidFill>
              </a:rPr>
              <a:t>2029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E32D1B-4DBB-5B11-C9EA-C755E3EE0B4F}"/>
              </a:ext>
            </a:extLst>
          </p:cNvPr>
          <p:cNvSpPr/>
          <p:nvPr/>
        </p:nvSpPr>
        <p:spPr>
          <a:xfrm>
            <a:off x="5205046" y="5690504"/>
            <a:ext cx="890954" cy="769615"/>
          </a:xfrm>
          <a:prstGeom prst="ellipse">
            <a:avLst/>
          </a:prstGeom>
          <a:gradFill rotWithShape="1">
            <a:gsLst>
              <a:gs pos="0">
                <a:srgbClr val="003255">
                  <a:satMod val="103000"/>
                  <a:lumMod val="102000"/>
                  <a:tint val="94000"/>
                </a:srgbClr>
              </a:gs>
              <a:gs pos="50000">
                <a:srgbClr val="003255">
                  <a:satMod val="110000"/>
                  <a:lumMod val="100000"/>
                  <a:shade val="100000"/>
                </a:srgbClr>
              </a:gs>
              <a:gs pos="100000">
                <a:srgbClr val="00325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solidFill>
                  <a:schemeClr val="bg1"/>
                </a:solidFill>
              </a:rPr>
              <a:t>2026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5CBA5000-54DD-0A44-5131-02F7198DFB7E}"/>
              </a:ext>
            </a:extLst>
          </p:cNvPr>
          <p:cNvSpPr/>
          <p:nvPr/>
        </p:nvSpPr>
        <p:spPr>
          <a:xfrm>
            <a:off x="11254539" y="6019034"/>
            <a:ext cx="970125" cy="253599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35" name="OTLSHAPE_SLT_b73ad38723d84eb99574edc4c455c3b0_Title">
            <a:extLst>
              <a:ext uri="{FF2B5EF4-FFF2-40B4-BE49-F238E27FC236}">
                <a16:creationId xmlns:a16="http://schemas.microsoft.com/office/drawing/2014/main" id="{B19132F6-6FB8-1917-75ED-715B37F902D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03676" y="5690504"/>
            <a:ext cx="6495907" cy="1902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b="1" spc="-4" dirty="0">
                <a:solidFill>
                  <a:srgbClr val="005C7B"/>
                </a:solidFill>
                <a:latin typeface="Calibri" panose="020F0502020204030204" pitchFamily="34" charset="0"/>
              </a:rPr>
              <a:t>ADHA Industrial Landscape Dev.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CD9B6C-E207-4AAB-AB1E-5F527DE2E7C8}"/>
              </a:ext>
            </a:extLst>
          </p:cNvPr>
          <p:cNvGrpSpPr/>
          <p:nvPr/>
        </p:nvGrpSpPr>
        <p:grpSpPr>
          <a:xfrm>
            <a:off x="8166820" y="2661446"/>
            <a:ext cx="3268853" cy="1296586"/>
            <a:chOff x="1633370" y="1330479"/>
            <a:chExt cx="4234461" cy="20211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A2CE72-10AC-AC21-ABB1-D85FACC80D48}"/>
                </a:ext>
              </a:extLst>
            </p:cNvPr>
            <p:cNvSpPr txBox="1"/>
            <p:nvPr/>
          </p:nvSpPr>
          <p:spPr>
            <a:xfrm>
              <a:off x="1633370" y="1330479"/>
              <a:ext cx="4234461" cy="479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5C7B"/>
                  </a:solidFill>
                  <a:latin typeface="+mj-lt"/>
                </a:rPr>
                <a:t>ADHA</a:t>
              </a:r>
              <a:r>
                <a:rPr lang="en-GB" sz="1400" b="1" i="0" u="none" strike="noStrike" baseline="0" dirty="0">
                  <a:solidFill>
                    <a:srgbClr val="005C7B"/>
                  </a:solidFill>
                  <a:latin typeface="+mj-lt"/>
                </a:rPr>
                <a:t> EQM Development &amp; Qualification</a:t>
              </a:r>
              <a:endParaRPr lang="en-GB" sz="1400" b="1" dirty="0">
                <a:solidFill>
                  <a:srgbClr val="005C7B"/>
                </a:solidFill>
                <a:latin typeface="+mj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2F263D3-C3E0-2A5D-6132-4B37B7847E0F}"/>
                </a:ext>
              </a:extLst>
            </p:cNvPr>
            <p:cNvGrpSpPr/>
            <p:nvPr/>
          </p:nvGrpSpPr>
          <p:grpSpPr>
            <a:xfrm>
              <a:off x="2708046" y="1911593"/>
              <a:ext cx="1440000" cy="1440000"/>
              <a:chOff x="1602244" y="1897234"/>
              <a:chExt cx="1440000" cy="1440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6C0F86-7081-4D66-CC99-A96F511A8734}"/>
                  </a:ext>
                </a:extLst>
              </p:cNvPr>
              <p:cNvSpPr/>
              <p:nvPr/>
            </p:nvSpPr>
            <p:spPr>
              <a:xfrm>
                <a:off x="1602244" y="1897234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>
                  <a:solidFill>
                    <a:srgbClr val="005C7B"/>
                  </a:solidFill>
                </a:endParaRPr>
              </a:p>
            </p:txBody>
          </p:sp>
          <p:pic>
            <p:nvPicPr>
              <p:cNvPr id="40" name="Picture 3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CB552AF-AF4C-1C6C-3365-0B3252FB3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185" b="1947"/>
              <a:stretch/>
            </p:blipFill>
            <p:spPr>
              <a:xfrm>
                <a:off x="1958589" y="2063509"/>
                <a:ext cx="727424" cy="1106411"/>
              </a:xfrm>
              <a:prstGeom prst="rect">
                <a:avLst/>
              </a:prstGeom>
            </p:spPr>
          </p:pic>
        </p:grpSp>
      </p:grpSp>
      <p:sp>
        <p:nvSpPr>
          <p:cNvPr id="41" name="Right Brace 40">
            <a:extLst>
              <a:ext uri="{FF2B5EF4-FFF2-40B4-BE49-F238E27FC236}">
                <a16:creationId xmlns:a16="http://schemas.microsoft.com/office/drawing/2014/main" id="{B86C48CD-0CD5-F667-AD03-D98C4983831C}"/>
              </a:ext>
            </a:extLst>
          </p:cNvPr>
          <p:cNvSpPr/>
          <p:nvPr/>
        </p:nvSpPr>
        <p:spPr>
          <a:xfrm rot="16200000">
            <a:off x="8263489" y="-107148"/>
            <a:ext cx="230797" cy="5250707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5C7B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D26B15-EFC0-F32F-DBD9-7107B5801D60}"/>
              </a:ext>
            </a:extLst>
          </p:cNvPr>
          <p:cNvSpPr txBox="1"/>
          <p:nvPr/>
        </p:nvSpPr>
        <p:spPr>
          <a:xfrm>
            <a:off x="262205" y="1676849"/>
            <a:ext cx="60122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</a:pPr>
            <a:r>
              <a:rPr lang="en-GB" sz="1600" dirty="0"/>
              <a:t>ADHA Industrial Landscape development phase, focused in the qualification of ADHA products and development of a competitive ADHA Landscape considered Key for the success of ADHA.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</a:pPr>
            <a:endParaRPr lang="en-GB" sz="1600" dirty="0"/>
          </a:p>
          <a:p>
            <a:pPr lvl="0">
              <a:buClr>
                <a:schemeClr val="accent1"/>
              </a:buClr>
              <a:buSzPts val="2000"/>
            </a:pPr>
            <a:r>
              <a:rPr lang="en-GB" sz="1600" dirty="0"/>
              <a:t>This phase needs to encompass several efforts to secure such a competitive industrial landscape: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Development of multiple sources for each ADHA module types.</a:t>
            </a:r>
          </a:p>
          <a:p>
            <a:pPr lvl="0" indent="-457200"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Development of ADHA integrator capabilities (HW &amp; SW).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Qualification of ADHA Units (HW &amp; SW).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endParaRPr lang="en-GB" sz="1600" dirty="0">
              <a:solidFill>
                <a:srgbClr val="7A858D"/>
              </a:solidFill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en-GB" sz="1600" b="1" dirty="0"/>
              <a:t>A Competitive ADHA Ecosystem</a:t>
            </a:r>
            <a:r>
              <a:rPr lang="en-GB" sz="1600" dirty="0"/>
              <a:t> is necessary to realistically consider an ADHA based broad RFP campaign in the frame of e.g. </a:t>
            </a:r>
            <a:r>
              <a:rPr lang="en-GB" sz="1600" dirty="0" err="1"/>
              <a:t>SxNG</a:t>
            </a:r>
            <a:r>
              <a:rPr lang="en-GB" sz="1600" dirty="0"/>
              <a:t>/EE11.</a:t>
            </a:r>
            <a:endParaRPr lang="en-GB" sz="1600" dirty="0">
              <a:solidFill>
                <a:srgbClr val="7A8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0414A-30AF-F30C-EC92-84A4283A5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7E3D6-621C-CE9B-DD6C-32F42D32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ADHA-3 Expansion: unlocking the full potential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C6D699-A11F-EF4E-8DAD-CB0987EE6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OUTLOOK INTO ADHA ROADMAP: KEY OPPORTUNITIES &amp; challenges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AF5EE2-20ED-6F15-3884-0E2F226F18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5D56658-7693-A902-D96E-E337AC1FC91F}"/>
              </a:ext>
            </a:extLst>
          </p:cNvPr>
          <p:cNvSpPr txBox="1">
            <a:spLocks/>
          </p:cNvSpPr>
          <p:nvPr/>
        </p:nvSpPr>
        <p:spPr>
          <a:xfrm>
            <a:off x="6419849" y="1524112"/>
            <a:ext cx="5435600" cy="47894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6925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463" indent="-2714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228B0C-AA5B-61BC-1219-E32147CB0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84966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A82D5-CAA6-B01F-85D1-B3CCC913C3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1563490"/>
            <a:ext cx="8869444" cy="4892531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Besides ADHA Ecosystem developments, Efforts should be initiated to prepare for project adoption, e.g. </a:t>
            </a:r>
          </a:p>
          <a:p>
            <a:r>
              <a:rPr lang="en-GB" sz="1600" dirty="0"/>
              <a:t>Connect efforts in ADHA-3 (</a:t>
            </a:r>
            <a:r>
              <a:rPr lang="en-US" sz="1600" dirty="0"/>
              <a:t>Task-8: Missions E2E use-case analysis) with planned trades and studies in the frame of </a:t>
            </a:r>
            <a:r>
              <a:rPr lang="en-US" sz="1600" dirty="0" err="1"/>
              <a:t>SxNG</a:t>
            </a:r>
            <a:r>
              <a:rPr lang="en-US" sz="1600" dirty="0"/>
              <a:t> &amp; EE AB1 Studies.</a:t>
            </a:r>
            <a:endParaRPr lang="en-GB" sz="1600" dirty="0"/>
          </a:p>
          <a:p>
            <a:r>
              <a:rPr lang="en-GB" sz="1600" dirty="0"/>
              <a:t>Class Alpha/Beta missions:  e.g. S6NG; S3NG-O, EE-11 &amp; 12 0AB1 Studies: for PF &amp; </a:t>
            </a:r>
            <a:r>
              <a:rPr lang="en-GB" sz="1600" b="1" dirty="0"/>
              <a:t>Payload elements. </a:t>
            </a:r>
          </a:p>
          <a:p>
            <a:r>
              <a:rPr lang="en-GB" sz="1600" b="1" dirty="0"/>
              <a:t>Class Gamma/Delta &amp; Constellations: Potential adoption in LEO-PNT; ERS… needs to be orchestrated with </a:t>
            </a:r>
            <a:r>
              <a:rPr lang="en-GB" sz="1600" dirty="0"/>
              <a:t>M-IND initiative and related application directorates (NAV, EO, TELECOM…)</a:t>
            </a:r>
          </a:p>
          <a:p>
            <a:endParaRPr lang="en-GB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F68FE325-D0C2-E8B0-ACFF-C46BCEC4D0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9326" y="6598443"/>
            <a:ext cx="6977749" cy="259557"/>
          </a:xfrm>
        </p:spPr>
        <p:txBody>
          <a:bodyPr/>
          <a:lstStyle/>
          <a:p>
            <a:r>
              <a:rPr lang="en-US" dirty="0"/>
              <a:t>HO-1463-SYS_03 // EUROPEAN DATA HANDLING AND DATA PROCESSING CONFERENCE FOR SPACE / 13-17.10.2025, ELCHE, SPAIN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3BE2A-AC9D-38CC-BA90-9413E65B7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841" y="4255613"/>
            <a:ext cx="7508928" cy="2171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7E2FF-C3F9-DCCD-D64C-EC71704AC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698" y="1676992"/>
            <a:ext cx="3045296" cy="13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19CB-F2E3-5A38-96A8-7C805F9F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22BCA4-C50F-2FEC-D77F-CF2957FAC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7135221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693B1B-30B0-C883-8689-640DAC244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16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B79135-0A4F-6E04-CE1A-EC27FA923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704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1" y="310100"/>
            <a:ext cx="7226622" cy="345730"/>
          </a:xfrm>
        </p:spPr>
        <p:txBody>
          <a:bodyPr>
            <a:normAutofit/>
          </a:bodyPr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/>
              <a:t>CONCLUSIONS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944E1B8-3296-5D15-542C-BBE861EB9563}"/>
              </a:ext>
            </a:extLst>
          </p:cNvPr>
          <p:cNvSpPr txBox="1">
            <a:spLocks/>
          </p:cNvSpPr>
          <p:nvPr/>
        </p:nvSpPr>
        <p:spPr>
          <a:xfrm>
            <a:off x="334961" y="6598443"/>
            <a:ext cx="7297953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cap="all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BEE63766-31D2-2136-750A-9B1A20C02B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48" y="1484313"/>
            <a:ext cx="11542105" cy="47894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ADHA has reached a high maturity and consolidation of main DHS building blocks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The development of a competitive ADHA Industrial landscape is underway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ADHA-3 will broaden ADHA’s perimeter to exploit its full potential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ADHA-3 will address E2E System use case optimization, SW architecture &amp; EGSE definitions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ADHA-3 outcomes need to be demonstrated in a PoC Implementation.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ADHA community and Project directorates need to get prepared for the first adoption of ADHA Products</a:t>
            </a:r>
          </a:p>
          <a:p>
            <a:pPr marL="288925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5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A676EF6-0916-4794-A27E-2917ED6B41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A676EF6-0916-4794-A27E-2917ED6B4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190E-052E-4E8A-82D3-B70FE0B8F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2098" y="6598443"/>
            <a:ext cx="494939" cy="259557"/>
          </a:xfrm>
        </p:spPr>
        <p:txBody>
          <a:bodyPr/>
          <a:lstStyle/>
          <a:p>
            <a:fld id="{E3CBDC2B-8F86-4776-A4FE-87534A2B3DF5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452F1B-185D-4863-A8CC-963218E00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3396376"/>
            <a:ext cx="2725737" cy="2405296"/>
          </a:xfrm>
        </p:spPr>
        <p:txBody>
          <a:bodyPr/>
          <a:lstStyle/>
          <a:p>
            <a:pPr lvl="0"/>
            <a:r>
              <a:rPr lang="de-DE" b="1" noProof="0" dirty="0" err="1"/>
              <a:t>OHB</a:t>
            </a:r>
            <a:r>
              <a:rPr lang="de-DE" b="1" noProof="0" dirty="0"/>
              <a:t> SE</a:t>
            </a:r>
            <a:br>
              <a:rPr lang="de-DE" noProof="0" dirty="0"/>
            </a:br>
            <a:r>
              <a:rPr lang="de-DE" noProof="0" dirty="0"/>
              <a:t>Manfred-Fuchs-Platz 2-4</a:t>
            </a:r>
          </a:p>
          <a:p>
            <a:pPr lvl="0"/>
            <a:r>
              <a:rPr lang="de-DE" noProof="0" dirty="0"/>
              <a:t>28359 Bremen</a:t>
            </a:r>
          </a:p>
          <a:p>
            <a:pPr lvl="0"/>
            <a:r>
              <a:rPr lang="de-DE" dirty="0"/>
              <a:t>Germany</a:t>
            </a:r>
            <a:endParaRPr lang="de-DE" noProof="0" dirty="0"/>
          </a:p>
          <a:p>
            <a:pPr lvl="0"/>
            <a:endParaRPr lang="de-DE" noProof="0" dirty="0"/>
          </a:p>
          <a:p>
            <a:pPr lvl="0"/>
            <a:br>
              <a:rPr lang="de-DE" noProof="0" dirty="0"/>
            </a:br>
            <a:endParaRPr lang="de-DE" noProof="0" dirty="0"/>
          </a:p>
          <a:p>
            <a:pPr lvl="0"/>
            <a:r>
              <a:rPr lang="de-DE" b="1" dirty="0"/>
              <a:t>Phone</a:t>
            </a:r>
            <a:r>
              <a:rPr lang="de-DE" b="1" noProof="0" dirty="0"/>
              <a:t>: </a:t>
            </a:r>
            <a:r>
              <a:rPr lang="de-DE" noProof="0" dirty="0"/>
              <a:t>	+49 421 2020 9660</a:t>
            </a:r>
            <a:br>
              <a:rPr lang="de-DE" noProof="0" dirty="0"/>
            </a:br>
            <a:r>
              <a:rPr lang="de-DE" b="1" noProof="0" dirty="0"/>
              <a:t>Fax: </a:t>
            </a:r>
            <a:r>
              <a:rPr lang="de-DE" noProof="0" dirty="0"/>
              <a:t>	+49 421 2020 700</a:t>
            </a:r>
            <a:br>
              <a:rPr lang="de-DE" noProof="0" dirty="0"/>
            </a:br>
            <a:r>
              <a:rPr lang="de-DE" b="1" dirty="0" err="1"/>
              <a:t>Em</a:t>
            </a:r>
            <a:r>
              <a:rPr lang="de-DE" b="1" noProof="0" dirty="0" err="1"/>
              <a:t>ail</a:t>
            </a:r>
            <a:r>
              <a:rPr lang="de-DE" b="1" noProof="0" dirty="0"/>
              <a:t>: </a:t>
            </a:r>
            <a:r>
              <a:rPr lang="de-DE" noProof="0" dirty="0"/>
              <a:t>	</a:t>
            </a:r>
            <a:r>
              <a:rPr lang="de-DE" dirty="0" err="1"/>
              <a:t>jon.caudepon</a:t>
            </a:r>
            <a:r>
              <a:rPr lang="de-DE" noProof="0" dirty="0"/>
              <a:t>@ohb.de</a:t>
            </a:r>
            <a:br>
              <a:rPr lang="de-DE" noProof="0" dirty="0"/>
            </a:br>
            <a:r>
              <a:rPr lang="de-DE" b="1" noProof="0" dirty="0"/>
              <a:t>Web: </a:t>
            </a:r>
            <a:r>
              <a:rPr lang="de-DE" noProof="0" dirty="0"/>
              <a:t>	www.ohb.de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F8D077-F17B-47AF-81FC-5D0ECF1D2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6798935" cy="259557"/>
          </a:xfrm>
        </p:spPr>
        <p:txBody>
          <a:bodyPr/>
          <a:lstStyle/>
          <a:p>
            <a:r>
              <a:rPr lang="en-GB" dirty="0"/>
              <a:t>HO-1463-SYS_03 // EUROPEAN DATA HANDLING AND DATA PROCESSING CONFERENCE FOR SPACE / 13-17.10.2025, ELCHE, SPAIN</a:t>
            </a:r>
          </a:p>
        </p:txBody>
      </p:sp>
    </p:spTree>
    <p:extLst>
      <p:ext uri="{BB962C8B-B14F-4D97-AF65-F5344CB8AC3E}">
        <p14:creationId xmlns:p14="http://schemas.microsoft.com/office/powerpoint/2010/main" val="295322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444207-7000-2FF1-F49F-6E681040F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2</a:t>
            </a:fld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BBDFCE-5BCC-119A-ACA8-81A3D700EB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58155" y="2574825"/>
            <a:ext cx="860332" cy="529431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D38883-0559-AB94-0203-F2069F99D3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58155" y="3360391"/>
            <a:ext cx="860332" cy="529431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12AD8F-94C1-50B9-1655-5605CFBEDD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9345" y="2598971"/>
            <a:ext cx="6072753" cy="435346"/>
          </a:xfrm>
        </p:spPr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ADHA-3 STRATEGI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 RELEVANCE &amp; GOALS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2DA882E-8EB1-C09D-B889-74A0A1C289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4923" y="4944355"/>
            <a:ext cx="6780508" cy="435346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OUTLOOK INTO ADHA ROADMAP: KEY OPPORTUNITIES &amp; CHALLENGES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5538E10-B604-B954-987C-F71619BA619B}"/>
              </a:ext>
            </a:extLst>
          </p:cNvPr>
          <p:cNvSpPr txBox="1">
            <a:spLocks/>
          </p:cNvSpPr>
          <p:nvPr/>
        </p:nvSpPr>
        <p:spPr>
          <a:xfrm>
            <a:off x="5289345" y="5693675"/>
            <a:ext cx="6907077" cy="4353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463" indent="-2714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7F30351-896C-5785-915C-E2BCBB6F5E39}"/>
              </a:ext>
            </a:extLst>
          </p:cNvPr>
          <p:cNvSpPr txBox="1">
            <a:spLocks/>
          </p:cNvSpPr>
          <p:nvPr/>
        </p:nvSpPr>
        <p:spPr>
          <a:xfrm>
            <a:off x="4570808" y="4125136"/>
            <a:ext cx="860332" cy="5294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3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</a:t>
            </a: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16F6B9D5-5A3B-7BE4-0A38-DDF874C692AC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793899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F50C679-2A93-A215-7DD6-010F0538F35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5051" r="250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platzhalter 6">
            <a:extLst>
              <a:ext uri="{FF2B5EF4-FFF2-40B4-BE49-F238E27FC236}">
                <a16:creationId xmlns:a16="http://schemas.microsoft.com/office/drawing/2014/main" id="{43B4FF31-02AA-FC28-47AE-9AC808E8D894}"/>
              </a:ext>
            </a:extLst>
          </p:cNvPr>
          <p:cNvSpPr txBox="1">
            <a:spLocks/>
          </p:cNvSpPr>
          <p:nvPr/>
        </p:nvSpPr>
        <p:spPr>
          <a:xfrm>
            <a:off x="4601806" y="4889881"/>
            <a:ext cx="860332" cy="5294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3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AEE4746-0031-7ED3-8FB1-B94B64D4E05B}"/>
              </a:ext>
            </a:extLst>
          </p:cNvPr>
          <p:cNvSpPr txBox="1">
            <a:spLocks/>
          </p:cNvSpPr>
          <p:nvPr/>
        </p:nvSpPr>
        <p:spPr>
          <a:xfrm>
            <a:off x="4617304" y="5631450"/>
            <a:ext cx="860332" cy="5294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3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D6860D4-8DCA-A5DF-5A3E-B4B68CB1FFF1}"/>
              </a:ext>
            </a:extLst>
          </p:cNvPr>
          <p:cNvSpPr txBox="1">
            <a:spLocks/>
          </p:cNvSpPr>
          <p:nvPr/>
        </p:nvSpPr>
        <p:spPr>
          <a:xfrm>
            <a:off x="5321097" y="3397023"/>
            <a:ext cx="6072753" cy="4353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463" indent="-2714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SPECIFIC CONTRIBUTIONS FROM OHB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7594BEB-24F0-14B8-CE2D-3E378233EF46}"/>
              </a:ext>
            </a:extLst>
          </p:cNvPr>
          <p:cNvSpPr txBox="1">
            <a:spLocks/>
          </p:cNvSpPr>
          <p:nvPr/>
        </p:nvSpPr>
        <p:spPr>
          <a:xfrm>
            <a:off x="5321097" y="4170689"/>
            <a:ext cx="6072753" cy="4353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461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463" indent="-2714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508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OHB ADHA DEVELOPMENT &amp; ADOPTION PLANS</a:t>
            </a:r>
          </a:p>
        </p:txBody>
      </p:sp>
    </p:spTree>
    <p:extLst>
      <p:ext uri="{BB962C8B-B14F-4D97-AF65-F5344CB8AC3E}">
        <p14:creationId xmlns:p14="http://schemas.microsoft.com/office/powerpoint/2010/main" val="403958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19CB-F2E3-5A38-96A8-7C805F9F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STRATEGIC RELEVANCE &amp; MOTIVATIONS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22BCA4-C50F-2FEC-D77F-CF2957FAC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6848502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693B1B-30B0-C883-8689-640DAC244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B79135-0A4F-6E04-CE1A-EC27FA923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95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4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FDC2A5B-C69E-4148-1D61-DB751A871F6A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pic>
        <p:nvPicPr>
          <p:cNvPr id="29" name="Picture 2" descr="image006">
            <a:extLst>
              <a:ext uri="{FF2B5EF4-FFF2-40B4-BE49-F238E27FC236}">
                <a16:creationId xmlns:a16="http://schemas.microsoft.com/office/drawing/2014/main" id="{624911C7-57A7-F18D-DD6F-54D8E1DB7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18860" r="8904" b="-523"/>
          <a:stretch/>
        </p:blipFill>
        <p:spPr bwMode="auto">
          <a:xfrm>
            <a:off x="8783407" y="4289321"/>
            <a:ext cx="3073630" cy="228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347FAF-48E6-5D14-63EA-3EAA6C4DB843}"/>
              </a:ext>
            </a:extLst>
          </p:cNvPr>
          <p:cNvSpPr txBox="1"/>
          <p:nvPr/>
        </p:nvSpPr>
        <p:spPr>
          <a:xfrm>
            <a:off x="267850" y="1424790"/>
            <a:ext cx="1158918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latin typeface="Calibri" panose="020F0502020204030204" pitchFamily="34" charset="0"/>
              </a:rPr>
              <a:t>ADHA </a:t>
            </a:r>
            <a:r>
              <a:rPr lang="en-GB" sz="1600" b="0" i="0" u="none" strike="noStrike" baseline="0" dirty="0">
                <a:latin typeface="Calibri" panose="020F0502020204030204" pitchFamily="34" charset="0"/>
              </a:rPr>
              <a:t>considered an enabler to:</a:t>
            </a: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 b="0" i="0" u="none" strike="noStrike" baseline="0" dirty="0">
                <a:latin typeface="Calibri" panose="020F0502020204030204" pitchFamily="34" charset="0"/>
              </a:rPr>
              <a:t>Increase reusability and minimize NRE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 b="0" i="0" u="none" strike="noStrike" baseline="0" dirty="0">
                <a:latin typeface="Calibri" panose="020F0502020204030204" pitchFamily="34" charset="0"/>
              </a:rPr>
              <a:t>Enhance competitiveness  &amp; facilitate dual-source procurement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Upgrade &amp; expand functions without penalizing TRL</a:t>
            </a:r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Foster collaboration and facilitate contributions of functionalities/boards by SMEs</a:t>
            </a:r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87CB157F-841D-99B5-85EB-797EF2403B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STRATEGIC RELEVANCE &amp; 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427BC-1A1B-6E6D-010D-1B9FFEA8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A9670-528D-D6B2-BA12-D2BC4AB0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B2FBD8-DE37-C935-18C0-29EFD2BFC3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5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185F1B7-2DB5-BB02-F7A9-2B694997EFAA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F0F8-480C-D446-00F6-94EB09F3E358}"/>
              </a:ext>
            </a:extLst>
          </p:cNvPr>
          <p:cNvSpPr txBox="1"/>
          <p:nvPr/>
        </p:nvSpPr>
        <p:spPr>
          <a:xfrm>
            <a:off x="267850" y="1424790"/>
            <a:ext cx="115891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latin typeface="Calibri" panose="020F0502020204030204" pitchFamily="34" charset="0"/>
              </a:rPr>
              <a:t>To unlock the full potential of ADHA, </a:t>
            </a:r>
            <a:r>
              <a:rPr lang="en-GB" sz="1600" i="0" u="none" strike="noStrike" baseline="0" dirty="0">
                <a:latin typeface="Calibri" panose="020F0502020204030204" pitchFamily="34" charset="0"/>
              </a:rPr>
              <a:t>it is essential to addres</a:t>
            </a:r>
            <a:r>
              <a:rPr lang="en-GB" sz="1600" dirty="0">
                <a:latin typeface="Calibri" panose="020F0502020204030204" pitchFamily="34" charset="0"/>
              </a:rPr>
              <a:t>s following areas of standardization &amp; industrialization</a:t>
            </a:r>
            <a:r>
              <a:rPr lang="en-GB" sz="1600" b="0" i="0" u="none" strike="noStrike" baseline="0" dirty="0">
                <a:latin typeface="Calibri" panose="020F0502020204030204" pitchFamily="34" charset="0"/>
              </a:rPr>
              <a:t>:</a:t>
            </a: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ADHA System SW architecture and module interactions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Definition of Common ADHA EGSE &amp; Test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Perimeter Expansion beyond Classical Platform Data handling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Competitiveness of ADHA products &amp; Industrialization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24B1B32D-C56C-07C3-A3C1-573AD10078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STRATEGIC RELEVANCE &amp; 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1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8E8A7-7C60-0EBB-E4D3-760D69CA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4E620-D646-B9DC-E874-CC6FCC23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F0CEC-AEDD-918C-D158-027CEAA8B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6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361CCDD-4D98-67F1-304E-3755D7B992C6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D8302-C3D0-02A4-3686-B93EFE435FE5}"/>
              </a:ext>
            </a:extLst>
          </p:cNvPr>
          <p:cNvSpPr txBox="1"/>
          <p:nvPr/>
        </p:nvSpPr>
        <p:spPr>
          <a:xfrm>
            <a:off x="267851" y="1424790"/>
            <a:ext cx="652156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</a:rPr>
              <a:t>To unlock the full potential of ADHA: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ADHA </a:t>
            </a:r>
            <a:r>
              <a:rPr lang="en-GB" sz="1600" u="sng" dirty="0">
                <a:latin typeface="Calibri" panose="020F0502020204030204" pitchFamily="34" charset="0"/>
              </a:rPr>
              <a:t>System SW architecture </a:t>
            </a:r>
            <a:r>
              <a:rPr lang="en-GB" sz="1600" dirty="0">
                <a:latin typeface="Calibri" panose="020F0502020204030204" pitchFamily="34" charset="0"/>
              </a:rPr>
              <a:t>and module interactions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Definition of </a:t>
            </a:r>
            <a:r>
              <a:rPr lang="en-GB" sz="1600" u="sng" dirty="0">
                <a:latin typeface="Calibri" panose="020F0502020204030204" pitchFamily="34" charset="0"/>
              </a:rPr>
              <a:t>Common ADHA EGSE &amp; Test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u="sng" dirty="0">
                <a:latin typeface="Calibri" panose="020F0502020204030204" pitchFamily="34" charset="0"/>
              </a:rPr>
              <a:t>Perimeter Expansion </a:t>
            </a:r>
            <a:r>
              <a:rPr lang="en-GB" sz="1600" dirty="0">
                <a:latin typeface="Calibri" panose="020F0502020204030204" pitchFamily="34" charset="0"/>
              </a:rPr>
              <a:t>beyond Classical Platform Data handling to: 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New functions &amp; modules: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TTC Transponders and SDRs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GNSS, Security…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Payload Co-Processor &amp; ICUs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RTU modules…</a:t>
            </a:r>
          </a:p>
          <a:p>
            <a:pPr lvl="1"/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New applications in Commercial &amp; Class Gamma/Delta Missions</a:t>
            </a:r>
          </a:p>
          <a:p>
            <a:pPr lvl="1"/>
            <a:endParaRPr lang="en-GB" sz="1600" dirty="0">
              <a:latin typeface="Calibri" panose="020F0502020204030204" pitchFamily="34" charset="0"/>
            </a:endParaRPr>
          </a:p>
          <a:p>
            <a:pPr lvl="1"/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u="sng" dirty="0">
                <a:latin typeface="Calibri" panose="020F0502020204030204" pitchFamily="34" charset="0"/>
              </a:rPr>
              <a:t>Competitiveness</a:t>
            </a:r>
            <a:r>
              <a:rPr lang="en-GB" sz="1600" dirty="0">
                <a:latin typeface="Calibri" panose="020F0502020204030204" pitchFamily="34" charset="0"/>
              </a:rPr>
              <a:t> of ADHA products &amp; Industrialization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71282A1A-1B0A-00F4-018F-D449E876A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STRATEGIC RELEVANCE &amp; MOTIVATIONS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7FDD-40A4-2B4A-1AF2-DB48E0B969E7}"/>
              </a:ext>
            </a:extLst>
          </p:cNvPr>
          <p:cNvSpPr txBox="1"/>
          <p:nvPr/>
        </p:nvSpPr>
        <p:spPr>
          <a:xfrm>
            <a:off x="6027759" y="1197514"/>
            <a:ext cx="60960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lvl="1" indent="0" algn="just">
              <a:buNone/>
              <a:defRPr/>
            </a:pPr>
            <a:r>
              <a:rPr lang="en-US" sz="1800" dirty="0"/>
              <a:t>ADHA-3 CN System Study Expansion:</a:t>
            </a: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Task-4: Data/SW Interfaces</a:t>
            </a: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Task-5: Electronic Data Sheet (EDS) Format</a:t>
            </a: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Task-10: ADHA Verification and Validation approach</a:t>
            </a: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Task-7: EGSE Architecture</a:t>
            </a:r>
          </a:p>
          <a:p>
            <a:pPr lvl="2">
              <a:defRPr/>
            </a:pPr>
            <a:endParaRPr lang="it-IT" sz="1700" dirty="0">
              <a:solidFill>
                <a:srgbClr val="00B050"/>
              </a:solidFill>
            </a:endParaRP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Task-2: Payload Use Case &amp; Modules/Unit Specifications</a:t>
            </a: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Task-3: Additional Modules Specifications</a:t>
            </a: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Task-1: ADHA-3U Specifications</a:t>
            </a: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Task-6: Thermal and Mechanical studies and prototyping</a:t>
            </a: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Task-8: Missions E2E use-case analysis</a:t>
            </a:r>
          </a:p>
          <a:p>
            <a:pPr lvl="2">
              <a:defRPr/>
            </a:pPr>
            <a:r>
              <a:rPr lang="en-US" sz="1700" dirty="0">
                <a:solidFill>
                  <a:srgbClr val="00B050"/>
                </a:solidFill>
              </a:rPr>
              <a:t>Task-9: Industrial Roadmaps</a:t>
            </a:r>
          </a:p>
          <a:p>
            <a:pPr lvl="2">
              <a:defRPr/>
            </a:pPr>
            <a:endParaRPr lang="en-US" sz="1700" dirty="0">
              <a:solidFill>
                <a:srgbClr val="00B05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BF48B80F-2A53-DCFC-6592-9D616A480C38}"/>
              </a:ext>
            </a:extLst>
          </p:cNvPr>
          <p:cNvSpPr/>
          <p:nvPr/>
        </p:nvSpPr>
        <p:spPr>
          <a:xfrm>
            <a:off x="5528310" y="1947779"/>
            <a:ext cx="944880" cy="22098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DCDE6A1-D180-F1B9-1961-B06ACC9938B9}"/>
              </a:ext>
            </a:extLst>
          </p:cNvPr>
          <p:cNvSpPr/>
          <p:nvPr/>
        </p:nvSpPr>
        <p:spPr>
          <a:xfrm>
            <a:off x="5528310" y="2647082"/>
            <a:ext cx="944880" cy="22098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72E5E93-07AD-4973-3716-810343492953}"/>
              </a:ext>
            </a:extLst>
          </p:cNvPr>
          <p:cNvSpPr/>
          <p:nvPr/>
        </p:nvSpPr>
        <p:spPr>
          <a:xfrm>
            <a:off x="5528310" y="4094744"/>
            <a:ext cx="944880" cy="22098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5D0F75-1CE0-8795-542E-646F70197EEA}"/>
              </a:ext>
            </a:extLst>
          </p:cNvPr>
          <p:cNvSpPr/>
          <p:nvPr/>
        </p:nvSpPr>
        <p:spPr>
          <a:xfrm>
            <a:off x="6842760" y="1638300"/>
            <a:ext cx="5207118" cy="800100"/>
          </a:xfrm>
          <a:prstGeom prst="roundRect">
            <a:avLst/>
          </a:prstGeom>
          <a:solidFill>
            <a:schemeClr val="accent3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E4FE25-C17E-FAA7-32A0-4A3D0E90D02C}"/>
              </a:ext>
            </a:extLst>
          </p:cNvPr>
          <p:cNvSpPr/>
          <p:nvPr/>
        </p:nvSpPr>
        <p:spPr>
          <a:xfrm>
            <a:off x="6842759" y="2516054"/>
            <a:ext cx="5207120" cy="684981"/>
          </a:xfrm>
          <a:prstGeom prst="roundRect">
            <a:avLst/>
          </a:prstGeom>
          <a:solidFill>
            <a:schemeClr val="accent3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0EC324-8BB7-7B96-EC88-CBADEE572EE8}"/>
              </a:ext>
            </a:extLst>
          </p:cNvPr>
          <p:cNvSpPr/>
          <p:nvPr/>
        </p:nvSpPr>
        <p:spPr>
          <a:xfrm>
            <a:off x="6842755" y="3847691"/>
            <a:ext cx="5207124" cy="572953"/>
          </a:xfrm>
          <a:prstGeom prst="roundRect">
            <a:avLst/>
          </a:prstGeom>
          <a:solidFill>
            <a:schemeClr val="accent3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68B97D-8F36-3C45-220D-5B8AD02001D1}"/>
              </a:ext>
            </a:extLst>
          </p:cNvPr>
          <p:cNvSpPr/>
          <p:nvPr/>
        </p:nvSpPr>
        <p:spPr>
          <a:xfrm>
            <a:off x="6842757" y="5606949"/>
            <a:ext cx="5207122" cy="882075"/>
          </a:xfrm>
          <a:prstGeom prst="roundRect">
            <a:avLst/>
          </a:prstGeom>
          <a:solidFill>
            <a:schemeClr val="accent3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8266E68-14BE-BD5B-171A-793DF19D87DF}"/>
              </a:ext>
            </a:extLst>
          </p:cNvPr>
          <p:cNvSpPr/>
          <p:nvPr/>
        </p:nvSpPr>
        <p:spPr>
          <a:xfrm>
            <a:off x="5614034" y="5845926"/>
            <a:ext cx="944880" cy="22098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F0B94EDC-6165-394F-BCBA-60812CE3ADEF}"/>
              </a:ext>
            </a:extLst>
          </p:cNvPr>
          <p:cNvSpPr/>
          <p:nvPr/>
        </p:nvSpPr>
        <p:spPr>
          <a:xfrm>
            <a:off x="6149535" y="5150781"/>
            <a:ext cx="693225" cy="22098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69146C-9C80-8250-C8E2-46A2A7DFCD29}"/>
              </a:ext>
            </a:extLst>
          </p:cNvPr>
          <p:cNvSpPr/>
          <p:nvPr/>
        </p:nvSpPr>
        <p:spPr>
          <a:xfrm>
            <a:off x="6842759" y="5067300"/>
            <a:ext cx="5207119" cy="336450"/>
          </a:xfrm>
          <a:prstGeom prst="roundRect">
            <a:avLst/>
          </a:prstGeom>
          <a:solidFill>
            <a:schemeClr val="accent3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7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2E92-6E03-8E15-7C72-281965D7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4200A-52DE-FF9D-8F1D-4C4CF08D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SPECIFIC CONTRIBUTIONS FROM OHB TO ADHA-3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A34F9D-9264-8E02-1E7C-6A20088A53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962" y="6598443"/>
            <a:ext cx="6848502" cy="259557"/>
          </a:xfrm>
        </p:spPr>
        <p:txBody>
          <a:bodyPr/>
          <a:lstStyle/>
          <a:p>
            <a:r>
              <a:rPr lang="en-US" dirty="0"/>
              <a:t>HO-1463-SYS_03 // </a:t>
            </a:r>
            <a:r>
              <a:rPr lang="en-GB" dirty="0"/>
              <a:t>EUROPEAN DATA HANDLING AND DATA PROCESSING CONFERENCE FOR SPACE / 13-17.10.2025, ELCHE, SPAIN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27F672-4A7C-150B-771D-9C0F8928F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7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230E56-70BC-AB2C-C351-DE98F6130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695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16C1-8738-A3A4-63CD-4C99B00FC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ACF51-7F5B-0E06-5909-C1711FB3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49A169-6D15-4C65-F52D-5F81A9E79D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8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12736C6-B31E-CC7B-79D6-7A5871E3D3CE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E14B0C-0677-0706-2B20-37526530958E}"/>
              </a:ext>
            </a:extLst>
          </p:cNvPr>
          <p:cNvSpPr txBox="1"/>
          <p:nvPr/>
        </p:nvSpPr>
        <p:spPr>
          <a:xfrm>
            <a:off x="198108" y="1492927"/>
            <a:ext cx="115891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latin typeface="Calibri" panose="020F0502020204030204" pitchFamily="34" charset="0"/>
              </a:rPr>
              <a:t>Task-1: ADHA-3U Specifications</a:t>
            </a:r>
            <a:r>
              <a:rPr lang="en-GB" sz="1600" b="0" i="0" u="none" strike="noStrike" baseline="0" dirty="0">
                <a:latin typeface="Calibri" panose="020F0502020204030204" pitchFamily="34" charset="0"/>
              </a:rPr>
              <a:t>:</a:t>
            </a: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Establish detailed electrical, mechanical, and thermal specifications for 3U-ADHA units and modules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Focus on Class Gamma (equivalent to current Class III) missions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Tailoring of PA/QA requirements &amp; </a:t>
            </a:r>
            <a:r>
              <a:rPr lang="en-GB" sz="1600" b="1" dirty="0">
                <a:latin typeface="Calibri" panose="020F0502020204030204" pitchFamily="34" charset="0"/>
              </a:rPr>
              <a:t>ENV Specifications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System requirements and architectures from following OHB small-sat (Class III &amp; IV) Reference Platforms will be </a:t>
            </a:r>
            <a:r>
              <a:rPr lang="en-GB" sz="1600" dirty="0" err="1">
                <a:latin typeface="Calibri" panose="020F0502020204030204" pitchFamily="34" charset="0"/>
              </a:rPr>
              <a:t>analyzed</a:t>
            </a:r>
            <a:r>
              <a:rPr lang="en-GB" sz="1600" dirty="0"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Calibri" panose="020F0502020204030204" pitchFamily="34" charset="0"/>
              </a:rPr>
              <a:t>InnoSat</a:t>
            </a:r>
            <a:r>
              <a:rPr lang="en-GB" sz="1600" dirty="0">
                <a:latin typeface="Calibri" panose="020F0502020204030204" pitchFamily="34" charset="0"/>
              </a:rPr>
              <a:t> &amp; Triton Platforms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b="1" dirty="0"/>
              <a:t>Task-2: payload specifications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EO </a:t>
            </a:r>
            <a:r>
              <a:rPr lang="fr-FR" sz="1600" dirty="0" err="1"/>
              <a:t>payload</a:t>
            </a:r>
            <a:r>
              <a:rPr lang="fr-FR" sz="1600" dirty="0"/>
              <a:t> applications, </a:t>
            </a:r>
            <a:r>
              <a:rPr lang="fr-FR" sz="1600" dirty="0" err="1"/>
              <a:t>including</a:t>
            </a:r>
            <a:r>
              <a:rPr lang="fr-FR" sz="1600" dirty="0"/>
              <a:t> the </a:t>
            </a:r>
            <a:r>
              <a:rPr lang="fr-FR" sz="1600" dirty="0" err="1"/>
              <a:t>study</a:t>
            </a:r>
            <a:r>
              <a:rPr lang="fr-FR" sz="1600" dirty="0"/>
              <a:t> of Optical and RF </a:t>
            </a:r>
            <a:r>
              <a:rPr lang="fr-FR" sz="1600" dirty="0" err="1"/>
              <a:t>payload</a:t>
            </a:r>
            <a:r>
              <a:rPr lang="fr-FR" sz="1600" dirty="0"/>
              <a:t> data handling for </a:t>
            </a:r>
            <a:r>
              <a:rPr lang="fr-FR" sz="1600" dirty="0" err="1"/>
              <a:t>current</a:t>
            </a:r>
            <a:r>
              <a:rPr lang="fr-FR" sz="1600" dirty="0"/>
              <a:t> and future EO missions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High-Power/Payload Power Module Specifications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ED98A7BE-9AC1-C6A1-47C7-70CFBD407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OHB SPECIFIC CONTRIBUTIONS TO adha-3 activities</a:t>
            </a:r>
            <a:endParaRPr lang="en-GB" dirty="0"/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BC917898-06EC-EDE7-7777-6D78673FD712}"/>
              </a:ext>
            </a:extLst>
          </p:cNvPr>
          <p:cNvSpPr txBox="1">
            <a:spLocks/>
          </p:cNvSpPr>
          <p:nvPr/>
        </p:nvSpPr>
        <p:spPr>
          <a:xfrm>
            <a:off x="5068915" y="3314141"/>
            <a:ext cx="2598277" cy="169232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rtlCol="0">
            <a:noAutofit/>
          </a:bodyPr>
          <a:lstStyle>
            <a:defPPr>
              <a:defRPr lang="en-US"/>
            </a:defPPr>
            <a:lvl1pPr marL="177800" indent="-177800" algn="l" defTabSz="685766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FontTx/>
              <a:buBlip>
                <a:blip r:embed="rId3"/>
              </a:buBlip>
              <a:defRPr sz="1400" kern="1200" cap="none" baseline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80975" marR="0" indent="-176213" algn="l" defTabSz="68576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Tx/>
              <a:buBlip>
                <a:blip r:embed="rId4"/>
              </a:buBlip>
              <a:tabLst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9563" marR="0" indent="-13176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BDD"/>
              </a:buClr>
              <a:buSzTx/>
              <a:buFont typeface="Wingdings" pitchFamily="2" charset="2"/>
              <a:buChar char="§"/>
              <a:tabLst/>
              <a:defRPr sz="1100" b="0" kern="1200" cap="none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447675" marR="0" indent="-131763" algn="l" defTabSz="68576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585788" marR="0" indent="-131763" algn="l" defTabSz="685766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Police système"/>
              <a:buChar char="-"/>
              <a:tabLst/>
              <a:defRPr sz="10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000" b="1" dirty="0"/>
              <a:t>INNOSAT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000" dirty="0"/>
              <a:t>GMS-T, Arctic Weather Satellite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000" dirty="0"/>
              <a:t>Up to 1kW 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54738-501B-4172-16C9-5D8B886F7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851" y="3939104"/>
            <a:ext cx="2358406" cy="971908"/>
          </a:xfrm>
          <a:prstGeom prst="rect">
            <a:avLst/>
          </a:prstGeom>
        </p:spPr>
      </p:pic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7CE72258-EBCD-0D21-E7F7-D0B3D72F12F9}"/>
              </a:ext>
            </a:extLst>
          </p:cNvPr>
          <p:cNvSpPr txBox="1">
            <a:spLocks/>
          </p:cNvSpPr>
          <p:nvPr/>
        </p:nvSpPr>
        <p:spPr>
          <a:xfrm>
            <a:off x="8585031" y="3304044"/>
            <a:ext cx="3202264" cy="169232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rtlCol="0">
            <a:noAutofit/>
          </a:bodyPr>
          <a:lstStyle>
            <a:lvl1pPr marL="177800" indent="-177800" algn="l" defTabSz="685766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FontTx/>
              <a:buBlip>
                <a:blip r:embed="rId3"/>
              </a:buBlip>
              <a:defRPr sz="1400" kern="1200" cap="none" baseline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80975" marR="0" indent="-176213" algn="l" defTabSz="68576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Tx/>
              <a:buBlip>
                <a:blip r:embed="rId4"/>
              </a:buBlip>
              <a:tabLst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9563" marR="0" indent="-13176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BDD"/>
              </a:buClr>
              <a:buSzTx/>
              <a:buFont typeface="Wingdings" pitchFamily="2" charset="2"/>
              <a:buChar char="§"/>
              <a:tabLst/>
              <a:defRPr sz="1100" b="0" kern="1200" cap="none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447675" marR="0" indent="-131763" algn="l" defTabSz="68576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585788" marR="0" indent="-131763" algn="l" defTabSz="685766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Police système"/>
              <a:buChar char="-"/>
              <a:tabLst/>
              <a:defRPr sz="10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000" b="1" dirty="0"/>
              <a:t>TRITON </a:t>
            </a:r>
            <a:r>
              <a:rPr lang="en-GB" sz="1000" dirty="0"/>
              <a:t>microsatellite Platform family covering:</a:t>
            </a:r>
            <a:endParaRPr lang="it-IT" sz="1000" b="1" dirty="0"/>
          </a:p>
          <a:p>
            <a:pPr lvl="1" algn="just">
              <a:spcBef>
                <a:spcPts val="0"/>
              </a:spcBef>
              <a:defRPr/>
            </a:pPr>
            <a:r>
              <a:rPr lang="en-GB" sz="1000" dirty="0"/>
              <a:t>3 main classes:  Light (40kg), Medium (75kg) and Heavy (150-250kg).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000" dirty="0"/>
              <a:t>Designed around the modular and configurable Integrated Avionics Unit (IAU) </a:t>
            </a:r>
          </a:p>
          <a:p>
            <a:pPr marL="4762" lvl="1" indent="0" algn="just"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  <a:p>
            <a:pPr lvl="1" algn="just">
              <a:defRPr/>
            </a:pP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20406-DFDD-FEDA-955E-7BD96E828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967" y="4224581"/>
            <a:ext cx="3084653" cy="7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7BFB-8FB3-7971-BE58-A5E1B47B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39844-8808-956F-CA58-3C68AD5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79757"/>
            <a:ext cx="10055064" cy="345730"/>
          </a:xfrm>
        </p:spPr>
        <p:txBody>
          <a:bodyPr/>
          <a:lstStyle/>
          <a:p>
            <a:r>
              <a:rPr lang="en-GB" dirty="0"/>
              <a:t>ADHA-3 Expansion: unlocking the full potential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8221A-5DFC-0D88-C210-E92E586DBB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BDC2B-8F86-4776-A4FE-87534A2B3DF5}" type="slidenum">
              <a:rPr lang="de-DE" noProof="0" smtClean="0"/>
              <a:pPr/>
              <a:t>9</a:t>
            </a:fld>
            <a:endParaRPr lang="de-DE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05E8E6C-91B0-1D46-FC90-5D9CA2EDBDDD}"/>
              </a:ext>
            </a:extLst>
          </p:cNvPr>
          <p:cNvSpPr txBox="1">
            <a:spLocks/>
          </p:cNvSpPr>
          <p:nvPr/>
        </p:nvSpPr>
        <p:spPr>
          <a:xfrm>
            <a:off x="334962" y="6598443"/>
            <a:ext cx="7220462" cy="2595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HO-1463-SYS_03 // EUROPEAN DATA HANDLING AND DATA PROCESSING CONFERENCE FOR SPACE / 13-17.10.2025, ELCHE, SPAIN</a:t>
            </a:r>
          </a:p>
          <a:p>
            <a:endParaRPr lang="en-US" sz="1000" cap="all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9A1BA-7F5A-FA56-38CB-01A38383AFF1}"/>
              </a:ext>
            </a:extLst>
          </p:cNvPr>
          <p:cNvSpPr txBox="1"/>
          <p:nvPr/>
        </p:nvSpPr>
        <p:spPr>
          <a:xfrm>
            <a:off x="198108" y="1492927"/>
            <a:ext cx="1184735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latin typeface="Calibri" panose="020F0502020204030204" pitchFamily="34" charset="0"/>
              </a:rPr>
              <a:t>Task-3: Additional module specifications:</a:t>
            </a: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ADHA TTC/Payload Transponder (SDR) Module Specs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Co-Processing Module (CPM) Specs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libri" panose="020F0502020204030204" pitchFamily="34" charset="0"/>
              </a:rPr>
              <a:t>OHB currently developing ADHA HIPERPRO Co-Processor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</a:rPr>
              <a:t>Task-8: </a:t>
            </a:r>
            <a:r>
              <a:rPr lang="fr-FR" sz="1600" b="1" dirty="0"/>
              <a:t>End-to-End missions Use Case </a:t>
            </a:r>
            <a:r>
              <a:rPr lang="fr-FR" sz="1600" b="1" dirty="0" err="1"/>
              <a:t>Analysis</a:t>
            </a:r>
            <a:r>
              <a:rPr lang="fr-FR" sz="1600" b="1" dirty="0"/>
              <a:t>:</a:t>
            </a:r>
            <a:endParaRPr lang="en-GB" sz="1600" b="1" dirty="0">
              <a:latin typeface="Calibri" panose="020F0502020204030204" pitchFamily="34" charset="0"/>
            </a:endParaRPr>
          </a:p>
          <a:p>
            <a:r>
              <a:rPr lang="fr-FR" sz="1600" dirty="0"/>
              <a:t>End-to-end use-case </a:t>
            </a:r>
            <a:r>
              <a:rPr lang="fr-FR" sz="1600" dirty="0" err="1"/>
              <a:t>analysis</a:t>
            </a:r>
            <a:r>
              <a:rPr lang="fr-FR" sz="1600" dirty="0"/>
              <a:t> of </a:t>
            </a:r>
            <a:r>
              <a:rPr lang="fr-FR" sz="1600" dirty="0" err="1"/>
              <a:t>representative</a:t>
            </a:r>
            <a:r>
              <a:rPr lang="fr-FR" sz="1600" dirty="0"/>
              <a:t> EO mission(s) to </a:t>
            </a:r>
            <a:r>
              <a:rPr lang="fr-FR" sz="1600" dirty="0" err="1"/>
              <a:t>s</a:t>
            </a:r>
            <a:r>
              <a:rPr lang="fr-FR" sz="1500" dirty="0" err="1"/>
              <a:t>tudy</a:t>
            </a:r>
            <a:r>
              <a:rPr lang="fr-FR" sz="1500" dirty="0"/>
              <a:t> the implications of </a:t>
            </a:r>
            <a:r>
              <a:rPr lang="fr-FR" sz="1500" dirty="0" err="1"/>
              <a:t>implementing</a:t>
            </a:r>
            <a:r>
              <a:rPr lang="fr-FR" sz="1500" dirty="0"/>
              <a:t> the </a:t>
            </a:r>
            <a:r>
              <a:rPr lang="fr-FR" sz="1500" dirty="0" err="1"/>
              <a:t>complete</a:t>
            </a:r>
            <a:r>
              <a:rPr lang="fr-FR" sz="1500" dirty="0"/>
              <a:t> ADHA-</a:t>
            </a:r>
            <a:r>
              <a:rPr lang="fr-FR" sz="1500" dirty="0" err="1"/>
              <a:t>based</a:t>
            </a:r>
            <a:r>
              <a:rPr lang="fr-FR" sz="1500" dirty="0"/>
              <a:t> architecture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US" sz="1600" b="1" dirty="0"/>
              <a:t>Task-4: </a:t>
            </a:r>
            <a:r>
              <a:rPr lang="en-GB" sz="1600" b="1" dirty="0"/>
              <a:t>Data handling and Software Interfaces: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Enabling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provision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procurement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easy integration not only on H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, but also driver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software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: I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nterchangeable S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en-DE" sz="1600" dirty="0">
                <a:latin typeface="Calibri" panose="020F0502020204030204" pitchFamily="34" charset="0"/>
                <a:sym typeface="Wingdings" panose="05000000000000000000" pitchFamily="2" charset="2"/>
              </a:rPr>
              <a:t> components</a:t>
            </a:r>
            <a:endParaRPr lang="en-DE" sz="1600" dirty="0">
              <a:latin typeface="Calibri" panose="020F0502020204030204" pitchFamily="34" charset="0"/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2 layer</a:t>
            </a:r>
            <a:r>
              <a:rPr lang="en-DE" sz="1600" dirty="0">
                <a:latin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</a:rPr>
              <a:t> of software envisaged by OHB</a:t>
            </a:r>
            <a:r>
              <a:rPr lang="en-DE" sz="1600" dirty="0">
                <a:latin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</a:rPr>
              <a:t>Communication Middleware: </a:t>
            </a:r>
            <a:r>
              <a:rPr lang="de-DE" sz="1600" dirty="0" err="1">
                <a:latin typeface="Calibri" panose="020F0502020204030204" pitchFamily="34" charset="0"/>
              </a:rPr>
              <a:t>Standardized</a:t>
            </a:r>
            <a:r>
              <a:rPr lang="de-DE" sz="1600" dirty="0">
                <a:latin typeface="Calibri" panose="020F0502020204030204" pitchFamily="34" charset="0"/>
              </a:rPr>
              <a:t> interaction-pattern </a:t>
            </a:r>
            <a:r>
              <a:rPr lang="de-DE" sz="1600" dirty="0" err="1">
                <a:latin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communication</a:t>
            </a:r>
            <a:endParaRPr lang="de-DE" sz="1600" dirty="0">
              <a:latin typeface="Calibri" panose="020F0502020204030204" pitchFamily="34" charset="0"/>
            </a:endParaRP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Services: </a:t>
            </a:r>
            <a:r>
              <a:rPr lang="en-GB" sz="1600" dirty="0"/>
              <a:t>Time provisioning; </a:t>
            </a:r>
            <a:r>
              <a:rPr lang="en-GB" sz="1600" dirty="0" err="1"/>
              <a:t>DataStorage</a:t>
            </a:r>
            <a:r>
              <a:rPr lang="en-GB" sz="1600" dirty="0"/>
              <a:t> provisioning; Ground communication; Logging…</a:t>
            </a:r>
            <a:endParaRPr lang="de-DE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b="1" dirty="0"/>
              <a:t>Task-7: </a:t>
            </a:r>
            <a:r>
              <a:rPr lang="en-GB" sz="1600" b="1" dirty="0"/>
              <a:t>ADHA EGSE Architecture: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EGSE Use Case definition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</a:rPr>
              <a:t>ADHA EGSE </a:t>
            </a:r>
            <a:r>
              <a:rPr lang="de-DE" sz="1600" dirty="0" err="1">
                <a:latin typeface="Calibri" panose="020F0502020204030204" pitchFamily="34" charset="0"/>
              </a:rPr>
              <a:t>Requirements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Specification</a:t>
            </a:r>
            <a:endParaRPr lang="de-DE" sz="160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endParaRPr lang="en-GB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61" name="Text Placeholder 460">
            <a:extLst>
              <a:ext uri="{FF2B5EF4-FFF2-40B4-BE49-F238E27FC236}">
                <a16:creationId xmlns:a16="http://schemas.microsoft.com/office/drawing/2014/main" id="{4F3DA68F-671A-38AD-9CCE-CFE1E5040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OHB SPECIFIC CONTRIBUTIONS TO adha-3 activities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A0705-BCA0-37B1-D47A-53B8384B8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90" y="1647318"/>
            <a:ext cx="4393447" cy="12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ELAPSEDTIMEEXTENSION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Quarters"/>
  <p:tag name="OTLTIMEBANDSHAPETYPE" val="RectangleTimeband"/>
  <p:tag name="OTLTIMEBANDSHAPEHEIGHT" val="30"/>
  <p:tag name="OTLTIMEBANDSHAPEPADDINGLEFT" val="0"/>
  <p:tag name="OTLTIMEBANDENDDATE" val="2025-09-27T11:59:00.0000000"/>
  <p:tag name="OTLLEFTENDCAPSMARGINLEFT" val="39.50666666666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hase 3"/>
  <p:tag name="OTLDATE" val="2025-07-05T11:59:00.0000000"/>
  <p:tag name="OTLPOSITIONONTASK" val="Center"/>
  <p:tag name="OTLRELATEDTASKID" val="b73ad387-23d8-4eb9-9574-edc4c455c3b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Fals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day"/>
  <p:tag name="OTLSPACING" val="3"/>
  <p:tag name="OTLSHAPETHICKNESSTYPE" val="Regular"/>
  <p:tag name="OTLWEEKNUMBERINGFORMAT" val="WNFormat1"/>
  <p:tag name="OTLWEEKNUMBERINGISVISIBLE" val="False"/>
  <p:tag name="OTLSTARTDATE" val="2024-07-14T00:00:00.0000000"/>
  <p:tag name="OTLENDDATE" val="2024-11-03T11:59:00.000000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Fals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day"/>
  <p:tag name="OTLSPACING" val="3"/>
  <p:tag name="OTLSHAPETHICKNESSTYPE" val="Regular"/>
  <p:tag name="OTLWEEKNUMBERINGFORMAT" val="WNFormat1"/>
  <p:tag name="OTLWEEKNUMBERINGISVISIBLE" val="False"/>
  <p:tag name="OTLSTARTDATE" val="2024-07-14T00:00:00.0000000"/>
  <p:tag name="OTLENDDATE" val="2024-11-03T11:59:00.000000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Fals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day"/>
  <p:tag name="OTLSPACING" val="3"/>
  <p:tag name="OTLSHAPETHICKNESSTYPE" val="Regular"/>
  <p:tag name="OTLWEEKNUMBERINGFORMAT" val="WNFormat1"/>
  <p:tag name="OTLWEEKNUMBERINGISVISIBLE" val="False"/>
  <p:tag name="OTLSTARTDATE" val="2024-07-14T00:00:00.0000000"/>
  <p:tag name="OTLENDDATE" val="2024-11-03T11:59:00.000000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Fals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day"/>
  <p:tag name="OTLSPACING" val="3"/>
  <p:tag name="OTLSHAPETHICKNESSTYPE" val="Regular"/>
  <p:tag name="OTLWEEKNUMBERINGFORMAT" val="WNFormat1"/>
  <p:tag name="OTLWEEKNUMBERINGISVISIBLE" val="False"/>
  <p:tag name="OTLSTARTDATE" val="2024-07-14T00:00:00.0000000"/>
  <p:tag name="OTLENDDATE" val="2024-11-03T11:59:00.00000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hase 3"/>
  <p:tag name="OTLDATE" val="2025-07-05T11:59:00.0000000"/>
  <p:tag name="OTLPOSITIONONTASK" val="Center"/>
  <p:tag name="OTLRELATEDTASKID" val="b73ad387-23d8-4eb9-9574-edc4c455c3b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hase 3"/>
  <p:tag name="OTLDATE" val="2025-07-05T11:59:00.0000000"/>
  <p:tag name="OTLPOSITIONONTASK" val="Center"/>
  <p:tag name="OTLRELATEDTASKID" val="b73ad387-23d8-4eb9-9574-edc4c455c3b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hase 3"/>
  <p:tag name="OTLDATE" val="2025-07-05T11:59:00.0000000"/>
  <p:tag name="OTLPOSITIONONTASK" val="Center"/>
  <p:tag name="OTLRELATEDTASKID" val="b73ad387-23d8-4eb9-9574-edc4c455c3b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Fals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day"/>
  <p:tag name="OTLSPACING" val="3"/>
  <p:tag name="OTLSHAPETHICKNESSTYPE" val="Regular"/>
  <p:tag name="OTLWEEKNUMBERINGFORMAT" val="WNFormat1"/>
  <p:tag name="OTLWEEKNUMBERINGISVISIBLE" val="False"/>
  <p:tag name="OTLSTARTDATE" val="2024-07-14T00:00:00.0000000"/>
  <p:tag name="OTLENDDATE" val="2024-11-03T11:59:00.00000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HB Standardmaster 2021">
  <a:themeElements>
    <a:clrScheme name="OHB">
      <a:dk1>
        <a:srgbClr val="696969"/>
      </a:dk1>
      <a:lt1>
        <a:sysClr val="window" lastClr="FFFFFF"/>
      </a:lt1>
      <a:dk2>
        <a:srgbClr val="DC3C0A"/>
      </a:dk2>
      <a:lt2>
        <a:srgbClr val="F2F2F2"/>
      </a:lt2>
      <a:accent1>
        <a:srgbClr val="003255"/>
      </a:accent1>
      <a:accent2>
        <a:srgbClr val="005C7B"/>
      </a:accent2>
      <a:accent3>
        <a:srgbClr val="6E9BB4"/>
      </a:accent3>
      <a:accent4>
        <a:srgbClr val="91CBF0"/>
      </a:accent4>
      <a:accent5>
        <a:srgbClr val="DC3C0A"/>
      </a:accent5>
      <a:accent6>
        <a:srgbClr val="696969"/>
      </a:accent6>
      <a:hlink>
        <a:srgbClr val="696969"/>
      </a:hlink>
      <a:folHlink>
        <a:srgbClr val="DC3C0A"/>
      </a:folHlink>
    </a:clrScheme>
    <a:fontScheme name="Custom 163">
      <a:majorFont>
        <a:latin typeface="Calibri 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 rtl="0">
          <a:defRPr sz="1400" noProof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71463" indent="-271463" algn="l" rtl="0">
          <a:spcBef>
            <a:spcPts val="600"/>
          </a:spcBef>
          <a:spcAft>
            <a:spcPts val="600"/>
          </a:spcAft>
          <a:buClr>
            <a:schemeClr val="accent3"/>
          </a:buClr>
          <a:buFont typeface="Wingdings" panose="05000000000000000000" pitchFamily="2" charset="2"/>
          <a:buChar char="§"/>
          <a:defRPr sz="1400" noProof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2_TM-XXXX-OHB_Powerpoint_Blankomaster_OHB-SE_DE.pptx" id="{79D5F6C3-1A12-4D63-B0B7-CB804DFE9100}" vid="{BDFFF40B-0C24-4CA5-9930-2574C3DDD05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3E73713F23845A01EBE561DFC2C15" ma:contentTypeVersion="11" ma:contentTypeDescription="Create a new document." ma:contentTypeScope="" ma:versionID="318fcd5860df233e0b470704ae2852e6">
  <xsd:schema xmlns:xsd="http://www.w3.org/2001/XMLSchema" xmlns:xs="http://www.w3.org/2001/XMLSchema" xmlns:p="http://schemas.microsoft.com/office/2006/metadata/properties" xmlns:ns2="e1f5fb07-cfeb-48eb-9851-37a58e5ea4a5" xmlns:ns3="74f764e3-f152-42bd-9ec2-b25982dd8dc0" targetNamespace="http://schemas.microsoft.com/office/2006/metadata/properties" ma:root="true" ma:fieldsID="e803b036eab621fc9fe0feeed9f4e6a5" ns2:_="" ns3:_="">
    <xsd:import namespace="e1f5fb07-cfeb-48eb-9851-37a58e5ea4a5"/>
    <xsd:import namespace="74f764e3-f152-42bd-9ec2-b25982dd8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5fb07-cfeb-48eb-9851-37a58e5ea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0362c1-0754-4bfa-a63f-ad6e73d7c7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764e3-f152-42bd-9ec2-b25982dd8d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ba4afa6-4444-403f-98d7-189da5d1b79c}" ma:internalName="TaxCatchAll" ma:showField="CatchAllData" ma:web="74f764e3-f152-42bd-9ec2-b25982dd8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764e3-f152-42bd-9ec2-b25982dd8dc0" xsi:nil="true"/>
    <lcf76f155ced4ddcb4097134ff3c332f xmlns="e1f5fb07-cfeb-48eb-9851-37a58e5ea4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3452-D8F7-4DC4-91BC-11EA191D5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5fb07-cfeb-48eb-9851-37a58e5ea4a5"/>
    <ds:schemaRef ds:uri="74f764e3-f152-42bd-9ec2-b25982dd8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FBDD2-A137-426D-A10F-5E0101E96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AD2344-D131-47AD-B2F9-06F07C11E5A2}">
  <ds:schemaRefs>
    <ds:schemaRef ds:uri="http://purl.org/dc/elements/1.1/"/>
    <ds:schemaRef ds:uri="http://www.w3.org/XML/1998/namespace"/>
    <ds:schemaRef ds:uri="e1f5fb07-cfeb-48eb-9851-37a58e5ea4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4f764e3-f152-42bd-9ec2-b25982dd8d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1552</Words>
  <Application>Microsoft Office PowerPoint</Application>
  <PresentationFormat>Widescreen</PresentationFormat>
  <Paragraphs>299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</vt:lpstr>
      <vt:lpstr>Symbol</vt:lpstr>
      <vt:lpstr>Times New Roman</vt:lpstr>
      <vt:lpstr>Wingdings</vt:lpstr>
      <vt:lpstr>OHB Standardmaster 2021</vt:lpstr>
      <vt:lpstr>think-cell Slide</vt:lpstr>
      <vt:lpstr>ADHA-3 Expansion:</vt:lpstr>
      <vt:lpstr>PowerPoint Presentation</vt:lpstr>
      <vt:lpstr>STRATEGIC RELEVANCE &amp; MOTIVATIONS</vt:lpstr>
      <vt:lpstr>ADHA-3 Expansion: unlocking the full potential</vt:lpstr>
      <vt:lpstr>ADHA-3 Expansion: unlocking the full potential</vt:lpstr>
      <vt:lpstr>ADHA-3 Expansion: unlocking the full potential</vt:lpstr>
      <vt:lpstr>SPECIFIC CONTRIBUTIONS FROM OHB TO ADHA-3</vt:lpstr>
      <vt:lpstr>ADHA-3 Expansion: unlocking the full potential</vt:lpstr>
      <vt:lpstr>ADHA-3 Expansion: unlocking the full potential</vt:lpstr>
      <vt:lpstr>OHB ADHA DEVELOPMENT &amp; ADOPTION PLANS</vt:lpstr>
      <vt:lpstr>ADHA-3 Expansion: unlocking the full potential</vt:lpstr>
      <vt:lpstr>OUTLOOK INTO ADHA ROADMAP: KEY OPPORTUNITIES &amp; challenges</vt:lpstr>
      <vt:lpstr>ADHA-3 Expansion: unlocking the full potential</vt:lpstr>
      <vt:lpstr>ADHA-3 Expansion: unlocking the full potential</vt:lpstr>
      <vt:lpstr>ADHA-3 Expansion: unlocking the full potential</vt:lpstr>
      <vt:lpstr>Conclusions</vt:lpstr>
      <vt:lpstr>ADHA-3 Expansion: unlocking the full potential</vt:lpstr>
      <vt:lpstr>PowerPoint Presentation</vt:lpstr>
    </vt:vector>
  </TitlesOfParts>
  <Company>OHB System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  | Lorem ipsum dolor sit amet</dc:title>
  <dc:creator>Borowy, Carsten</dc:creator>
  <cp:lastModifiedBy>Caudepon, Jon Inigo</cp:lastModifiedBy>
  <cp:revision>385</cp:revision>
  <cp:lastPrinted>2024-09-19T09:24:20Z</cp:lastPrinted>
  <dcterms:created xsi:type="dcterms:W3CDTF">2021-09-12T08:11:59Z</dcterms:created>
  <dcterms:modified xsi:type="dcterms:W3CDTF">2025-10-13T10:14:12Z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0x0101004B63E73713F23845A01EBE561DFC2C15</vt:lpwstr>
  </property>
  <property fmtid="{D5CDD505-2E9C-101B-9397-08002B2CF9AE}" pid="3" name="MediaServiceImageTags">
    <vt:lpwstr/>
  </property>
</Properties>
</file>