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9"/>
  </p:notesMasterIdLst>
  <p:handoutMasterIdLst>
    <p:handoutMasterId r:id="rId20"/>
  </p:handoutMasterIdLst>
  <p:sldIdLst>
    <p:sldId id="2147482875" r:id="rId9"/>
    <p:sldId id="2147482885" r:id="rId10"/>
    <p:sldId id="2147482877" r:id="rId11"/>
    <p:sldId id="2147482886" r:id="rId12"/>
    <p:sldId id="2147482878" r:id="rId13"/>
    <p:sldId id="2147482798" r:id="rId14"/>
    <p:sldId id="2147482872" r:id="rId15"/>
    <p:sldId id="2147482876" r:id="rId16"/>
    <p:sldId id="2147482839" r:id="rId17"/>
    <p:sldId id="2147480876" r:id="rId18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719CFA-E171-4E54-90E2-8718F33891B7}">
          <p14:sldIdLst>
            <p14:sldId id="2147482875"/>
            <p14:sldId id="2147482885"/>
            <p14:sldId id="2147482877"/>
            <p14:sldId id="2147482886"/>
            <p14:sldId id="2147482878"/>
            <p14:sldId id="2147482798"/>
            <p14:sldId id="2147482872"/>
            <p14:sldId id="2147482876"/>
            <p14:sldId id="2147482839"/>
            <p14:sldId id="2147480876"/>
          </p14:sldIdLst>
        </p14:section>
        <p14:section name="ADHA Documents" id="{688B562B-5F86-4CEA-87F7-011EFB0278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035" autoAdjust="0"/>
  </p:normalViewPr>
  <p:slideViewPr>
    <p:cSldViewPr snapToGrid="0">
      <p:cViewPr varScale="1">
        <p:scale>
          <a:sx n="121" d="100"/>
          <a:sy n="121" d="100"/>
        </p:scale>
        <p:origin x="45" y="21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enari" userId="fb972535-ec47-4963-be76-fd3785f17e3b" providerId="ADAL" clId="{9DA2E88E-D53B-4D06-B329-A72AF0679397}"/>
    <pc:docChg chg="delSld modSection">
      <pc:chgData name="David Steenari" userId="fb972535-ec47-4963-be76-fd3785f17e3b" providerId="ADAL" clId="{9DA2E88E-D53B-4D06-B329-A72AF0679397}" dt="2025-10-13T08:36:16.442" v="0" actId="47"/>
      <pc:docMkLst>
        <pc:docMk/>
      </pc:docMkLst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920238345" sldId="258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313970094" sldId="259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1803552157" sldId="260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534290020" sldId="267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2798307311" sldId="268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2635539659" sldId="271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2540822660" sldId="2147482834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1115228049" sldId="2147482841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1505655446" sldId="2147482842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2035681801" sldId="2147482880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2222503028" sldId="2147482882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3453237184" sldId="2147482883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3965552731" sldId="2147482884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1813089574" sldId="2147482887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252390742" sldId="2147482888"/>
        </pc:sldMkLst>
      </pc:sldChg>
      <pc:sldChg chg="del">
        <pc:chgData name="David Steenari" userId="fb972535-ec47-4963-be76-fd3785f17e3b" providerId="ADAL" clId="{9DA2E88E-D53B-4D06-B329-A72AF0679397}" dt="2025-10-13T08:36:16.442" v="0" actId="47"/>
        <pc:sldMkLst>
          <pc:docMk/>
          <pc:sldMk cId="2021867309" sldId="2147482889"/>
        </pc:sldMkLst>
      </pc:sldChg>
      <pc:sldMasterChg chg="delSldLayout">
        <pc:chgData name="David Steenari" userId="fb972535-ec47-4963-be76-fd3785f17e3b" providerId="ADAL" clId="{9DA2E88E-D53B-4D06-B329-A72AF0679397}" dt="2025-10-13T08:36:16.442" v="0" actId="47"/>
        <pc:sldMasterMkLst>
          <pc:docMk/>
          <pc:sldMasterMk cId="3659391583" sldId="2147483957"/>
        </pc:sldMasterMkLst>
        <pc:sldLayoutChg chg="del">
          <pc:chgData name="David Steenari" userId="fb972535-ec47-4963-be76-fd3785f17e3b" providerId="ADAL" clId="{9DA2E88E-D53B-4D06-B329-A72AF0679397}" dt="2025-10-13T08:36:16.442" v="0" actId="47"/>
          <pc:sldLayoutMkLst>
            <pc:docMk/>
            <pc:sldMasterMk cId="3659391583" sldId="2147483957"/>
            <pc:sldLayoutMk cId="3773170410" sldId="21474839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C5DEB-7C88-492D-97B4-CC97C248466A}" type="doc">
      <dgm:prSet loTypeId="urn:microsoft.com/office/officeart/2005/8/layout/arrow2" loCatId="process" qsTypeId="urn:microsoft.com/office/officeart/2005/8/quickstyle/simple5" qsCatId="simple" csTypeId="urn:microsoft.com/office/officeart/2005/8/colors/accent0_3" csCatId="mainScheme" phldr="1"/>
      <dgm:spPr/>
    </dgm:pt>
    <dgm:pt modelId="{AB0AA5B2-E237-4D5D-8A65-DAC18ED1FCFB}">
      <dgm:prSet phldrT="[Text]" custT="1"/>
      <dgm:spPr/>
      <dgm:t>
        <a:bodyPr/>
        <a:lstStyle/>
        <a:p>
          <a:r>
            <a:rPr lang="en-GB" sz="2400" b="1" u="sng">
              <a:solidFill>
                <a:srgbClr val="0070C0"/>
              </a:solidFill>
              <a:latin typeface="NotesEsa" panose="02000506030000020004" pitchFamily="2" charset="0"/>
            </a:rPr>
            <a:t>ADHA-1</a:t>
          </a:r>
        </a:p>
      </dgm:t>
    </dgm:pt>
    <dgm:pt modelId="{1BD21A56-C67A-4CF5-B9C9-6A95A8CDD2A2}" type="parTrans" cxnId="{A9006AFD-C213-4683-8911-5FE4F915513F}">
      <dgm:prSet/>
      <dgm:spPr/>
      <dgm:t>
        <a:bodyPr/>
        <a:lstStyle/>
        <a:p>
          <a:endParaRPr lang="en-GB"/>
        </a:p>
      </dgm:t>
    </dgm:pt>
    <dgm:pt modelId="{65C5934D-48E7-41AB-B950-3C6DC8F81C27}" type="sibTrans" cxnId="{A9006AFD-C213-4683-8911-5FE4F915513F}">
      <dgm:prSet/>
      <dgm:spPr/>
      <dgm:t>
        <a:bodyPr/>
        <a:lstStyle/>
        <a:p>
          <a:endParaRPr lang="en-GB"/>
        </a:p>
      </dgm:t>
    </dgm:pt>
    <dgm:pt modelId="{9038018E-FC85-4BA6-AF67-CB1D614FBCB5}">
      <dgm:prSet phldrT="[Text]" custT="1"/>
      <dgm:spPr/>
      <dgm:t>
        <a:bodyPr spcFirstLastPara="0" vert="horz" wrap="square" lIns="117437" tIns="0" rIns="0" bIns="0" numCol="1" spcCol="1270" anchor="t" anchorCtr="0"/>
        <a:lstStyle/>
        <a:p>
          <a:r>
            <a:rPr lang="en-GB" sz="3200" b="1" u="sng" kern="1200">
              <a:solidFill>
                <a:srgbClr val="0070C0"/>
              </a:solidFill>
              <a:latin typeface="NotesEsa" panose="02000506030000020004" pitchFamily="2" charset="0"/>
              <a:ea typeface="+mn-ea"/>
              <a:cs typeface="+mn-cs"/>
            </a:rPr>
            <a:t>ADHA-2</a:t>
          </a:r>
        </a:p>
      </dgm:t>
    </dgm:pt>
    <dgm:pt modelId="{7DE35D8E-A5E5-4D88-B2B6-7C5C9A52DDD8}" type="parTrans" cxnId="{4B40CB27-75E2-4EBD-936E-31568EBEB30E}">
      <dgm:prSet/>
      <dgm:spPr/>
      <dgm:t>
        <a:bodyPr/>
        <a:lstStyle/>
        <a:p>
          <a:endParaRPr lang="en-GB"/>
        </a:p>
      </dgm:t>
    </dgm:pt>
    <dgm:pt modelId="{A1F895A2-2DD3-49F4-87BC-86F9C51C4BA9}" type="sibTrans" cxnId="{4B40CB27-75E2-4EBD-936E-31568EBEB30E}">
      <dgm:prSet/>
      <dgm:spPr/>
      <dgm:t>
        <a:bodyPr/>
        <a:lstStyle/>
        <a:p>
          <a:endParaRPr lang="en-GB"/>
        </a:p>
      </dgm:t>
    </dgm:pt>
    <dgm:pt modelId="{BCF76C73-A5D4-4BBD-A24E-F4A346A032DE}">
      <dgm:prSet phldrT="[Text]" custT="1"/>
      <dgm:spPr/>
      <dgm:t>
        <a:bodyPr/>
        <a:lstStyle/>
        <a:p>
          <a:r>
            <a:rPr lang="en-GB" sz="3200" b="1" u="sng" kern="1200">
              <a:solidFill>
                <a:srgbClr val="FFC000"/>
              </a:solidFill>
              <a:latin typeface="NotesEsa" panose="02000506030000020004" pitchFamily="2" charset="0"/>
              <a:ea typeface="+mn-ea"/>
              <a:cs typeface="+mn-cs"/>
            </a:rPr>
            <a:t>ADHA-3</a:t>
          </a:r>
        </a:p>
      </dgm:t>
    </dgm:pt>
    <dgm:pt modelId="{42A815A5-1E42-47F8-9F95-1C5F644A7292}" type="parTrans" cxnId="{010823E7-F86D-415F-916D-7C05003B62F9}">
      <dgm:prSet/>
      <dgm:spPr/>
      <dgm:t>
        <a:bodyPr/>
        <a:lstStyle/>
        <a:p>
          <a:endParaRPr lang="en-GB"/>
        </a:p>
      </dgm:t>
    </dgm:pt>
    <dgm:pt modelId="{00FDE09A-969C-4190-AAF1-CEE52546142B}" type="sibTrans" cxnId="{010823E7-F86D-415F-916D-7C05003B62F9}">
      <dgm:prSet/>
      <dgm:spPr/>
      <dgm:t>
        <a:bodyPr/>
        <a:lstStyle/>
        <a:p>
          <a:endParaRPr lang="en-GB"/>
        </a:p>
      </dgm:t>
    </dgm:pt>
    <dgm:pt modelId="{400C6755-8F2A-48E2-B521-F4B9590C8F3D}" type="pres">
      <dgm:prSet presAssocID="{3F8C5DEB-7C88-492D-97B4-CC97C248466A}" presName="arrowDiagram" presStyleCnt="0">
        <dgm:presLayoutVars>
          <dgm:chMax val="5"/>
          <dgm:dir/>
          <dgm:resizeHandles val="exact"/>
        </dgm:presLayoutVars>
      </dgm:prSet>
      <dgm:spPr/>
    </dgm:pt>
    <dgm:pt modelId="{428D7E79-CC35-4222-ACEF-F601EE86E963}" type="pres">
      <dgm:prSet presAssocID="{3F8C5DEB-7C88-492D-97B4-CC97C248466A}" presName="arrow" presStyleLbl="bgShp" presStyleIdx="0" presStyleCnt="1" custScaleX="127924" custLinFactNeighborX="138" custLinFactNeighborY="-1227"/>
      <dgm:spPr/>
    </dgm:pt>
    <dgm:pt modelId="{5CA42F97-AC2A-4DAE-BFA1-F0D3EDEBE781}" type="pres">
      <dgm:prSet presAssocID="{3F8C5DEB-7C88-492D-97B4-CC97C248466A}" presName="arrowDiagram3" presStyleCnt="0"/>
      <dgm:spPr/>
    </dgm:pt>
    <dgm:pt modelId="{749F14DE-D25F-49D0-8303-8FC8CF7A5D28}" type="pres">
      <dgm:prSet presAssocID="{AB0AA5B2-E237-4D5D-8A65-DAC18ED1FCFB}" presName="bullet3a" presStyleLbl="node1" presStyleIdx="0" presStyleCnt="3" custLinFactX="-400000" custLinFactY="100000" custLinFactNeighborX="-404764" custLinFactNeighborY="192141"/>
      <dgm:spPr/>
    </dgm:pt>
    <dgm:pt modelId="{AB43FE71-CC66-48B5-A44A-976349D66D82}" type="pres">
      <dgm:prSet presAssocID="{AB0AA5B2-E237-4D5D-8A65-DAC18ED1FCFB}" presName="textBox3a" presStyleLbl="revTx" presStyleIdx="0" presStyleCnt="3" custScaleY="52984" custLinFactNeighborX="-90153" custLinFactNeighborY="9543">
        <dgm:presLayoutVars>
          <dgm:bulletEnabled val="1"/>
        </dgm:presLayoutVars>
      </dgm:prSet>
      <dgm:spPr/>
    </dgm:pt>
    <dgm:pt modelId="{DEE26FE2-91A6-4D20-A2F2-08C0732D1038}" type="pres">
      <dgm:prSet presAssocID="{9038018E-FC85-4BA6-AF67-CB1D614FBCB5}" presName="bullet3b" presStyleLbl="node1" presStyleIdx="1" presStyleCnt="3" custLinFactNeighborX="-80183" custLinFactNeighborY="29880"/>
      <dgm:spPr/>
    </dgm:pt>
    <dgm:pt modelId="{8BACE07D-7595-447D-AFBA-0FEA069DD1DB}" type="pres">
      <dgm:prSet presAssocID="{9038018E-FC85-4BA6-AF67-CB1D614FBCB5}" presName="textBox3b" presStyleLbl="revTx" presStyleIdx="1" presStyleCnt="3" custScaleY="27488" custLinFactNeighborX="-9670" custLinFactNeighborY="-23419">
        <dgm:presLayoutVars>
          <dgm:bulletEnabled val="1"/>
        </dgm:presLayoutVars>
      </dgm:prSet>
      <dgm:spPr>
        <a:xfrm>
          <a:off x="4859572" y="2429408"/>
          <a:ext cx="2045817" cy="2898241"/>
        </a:xfrm>
        <a:prstGeom prst="rect">
          <a:avLst/>
        </a:prstGeom>
      </dgm:spPr>
    </dgm:pt>
    <dgm:pt modelId="{C86D41FD-FCD4-496C-8D10-EB68A6BAC689}" type="pres">
      <dgm:prSet presAssocID="{BCF76C73-A5D4-4BBD-A24E-F4A346A032DE}" presName="bullet3c" presStyleLbl="node1" presStyleIdx="2" presStyleCnt="3" custLinFactX="56732" custLinFactNeighborX="100000" custLinFactNeighborY="2169"/>
      <dgm:spPr>
        <a:solidFill>
          <a:schemeClr val="accent3">
            <a:lumMod val="60000"/>
            <a:lumOff val="40000"/>
          </a:schemeClr>
        </a:solidFill>
      </dgm:spPr>
    </dgm:pt>
    <dgm:pt modelId="{95C6E42B-CC0B-47DF-972C-5B8B3FAB7774}" type="pres">
      <dgm:prSet presAssocID="{BCF76C73-A5D4-4BBD-A24E-F4A346A032DE}" presName="textBox3c" presStyleLbl="revTx" presStyleIdx="2" presStyleCnt="3" custScaleY="18315" custLinFactNeighborX="42448" custLinFactNeighborY="-30431">
        <dgm:presLayoutVars>
          <dgm:bulletEnabled val="1"/>
        </dgm:presLayoutVars>
      </dgm:prSet>
      <dgm:spPr/>
    </dgm:pt>
  </dgm:ptLst>
  <dgm:cxnLst>
    <dgm:cxn modelId="{4B40CB27-75E2-4EBD-936E-31568EBEB30E}" srcId="{3F8C5DEB-7C88-492D-97B4-CC97C248466A}" destId="{9038018E-FC85-4BA6-AF67-CB1D614FBCB5}" srcOrd="1" destOrd="0" parTransId="{7DE35D8E-A5E5-4D88-B2B6-7C5C9A52DDD8}" sibTransId="{A1F895A2-2DD3-49F4-87BC-86F9C51C4BA9}"/>
    <dgm:cxn modelId="{B9DC0369-9ACE-404D-B517-66DF15BF5231}" type="presOf" srcId="{BCF76C73-A5D4-4BBD-A24E-F4A346A032DE}" destId="{95C6E42B-CC0B-47DF-972C-5B8B3FAB7774}" srcOrd="0" destOrd="0" presId="urn:microsoft.com/office/officeart/2005/8/layout/arrow2"/>
    <dgm:cxn modelId="{1E556E7D-4FB6-4893-8079-B12DD2E27945}" type="presOf" srcId="{9038018E-FC85-4BA6-AF67-CB1D614FBCB5}" destId="{8BACE07D-7595-447D-AFBA-0FEA069DD1DB}" srcOrd="0" destOrd="0" presId="urn:microsoft.com/office/officeart/2005/8/layout/arrow2"/>
    <dgm:cxn modelId="{27FCC5B5-550F-4582-8051-1772FD69F04A}" type="presOf" srcId="{AB0AA5B2-E237-4D5D-8A65-DAC18ED1FCFB}" destId="{AB43FE71-CC66-48B5-A44A-976349D66D82}" srcOrd="0" destOrd="0" presId="urn:microsoft.com/office/officeart/2005/8/layout/arrow2"/>
    <dgm:cxn modelId="{086607D9-B0B2-425A-AF87-F88D32CE1132}" type="presOf" srcId="{3F8C5DEB-7C88-492D-97B4-CC97C248466A}" destId="{400C6755-8F2A-48E2-B521-F4B9590C8F3D}" srcOrd="0" destOrd="0" presId="urn:microsoft.com/office/officeart/2005/8/layout/arrow2"/>
    <dgm:cxn modelId="{010823E7-F86D-415F-916D-7C05003B62F9}" srcId="{3F8C5DEB-7C88-492D-97B4-CC97C248466A}" destId="{BCF76C73-A5D4-4BBD-A24E-F4A346A032DE}" srcOrd="2" destOrd="0" parTransId="{42A815A5-1E42-47F8-9F95-1C5F644A7292}" sibTransId="{00FDE09A-969C-4190-AAF1-CEE52546142B}"/>
    <dgm:cxn modelId="{A9006AFD-C213-4683-8911-5FE4F915513F}" srcId="{3F8C5DEB-7C88-492D-97B4-CC97C248466A}" destId="{AB0AA5B2-E237-4D5D-8A65-DAC18ED1FCFB}" srcOrd="0" destOrd="0" parTransId="{1BD21A56-C67A-4CF5-B9C9-6A95A8CDD2A2}" sibTransId="{65C5934D-48E7-41AB-B950-3C6DC8F81C27}"/>
    <dgm:cxn modelId="{86404E5E-F30D-49F7-88A2-CC78224B8C71}" type="presParOf" srcId="{400C6755-8F2A-48E2-B521-F4B9590C8F3D}" destId="{428D7E79-CC35-4222-ACEF-F601EE86E963}" srcOrd="0" destOrd="0" presId="urn:microsoft.com/office/officeart/2005/8/layout/arrow2"/>
    <dgm:cxn modelId="{6C7EAC57-358C-4190-9329-A7DC12772F65}" type="presParOf" srcId="{400C6755-8F2A-48E2-B521-F4B9590C8F3D}" destId="{5CA42F97-AC2A-4DAE-BFA1-F0D3EDEBE781}" srcOrd="1" destOrd="0" presId="urn:microsoft.com/office/officeart/2005/8/layout/arrow2"/>
    <dgm:cxn modelId="{9E6A1FA8-CAC5-4AF4-B241-3509ED256058}" type="presParOf" srcId="{5CA42F97-AC2A-4DAE-BFA1-F0D3EDEBE781}" destId="{749F14DE-D25F-49D0-8303-8FC8CF7A5D28}" srcOrd="0" destOrd="0" presId="urn:microsoft.com/office/officeart/2005/8/layout/arrow2"/>
    <dgm:cxn modelId="{FAB7B4CF-038C-40C1-BBA2-369EE85E34A2}" type="presParOf" srcId="{5CA42F97-AC2A-4DAE-BFA1-F0D3EDEBE781}" destId="{AB43FE71-CC66-48B5-A44A-976349D66D82}" srcOrd="1" destOrd="0" presId="urn:microsoft.com/office/officeart/2005/8/layout/arrow2"/>
    <dgm:cxn modelId="{65739E2F-17F9-4916-A27A-72F19E7D2B74}" type="presParOf" srcId="{5CA42F97-AC2A-4DAE-BFA1-F0D3EDEBE781}" destId="{DEE26FE2-91A6-4D20-A2F2-08C0732D1038}" srcOrd="2" destOrd="0" presId="urn:microsoft.com/office/officeart/2005/8/layout/arrow2"/>
    <dgm:cxn modelId="{F5ACB78A-8B94-41FB-8520-F1E088FA9F6A}" type="presParOf" srcId="{5CA42F97-AC2A-4DAE-BFA1-F0D3EDEBE781}" destId="{8BACE07D-7595-447D-AFBA-0FEA069DD1DB}" srcOrd="3" destOrd="0" presId="urn:microsoft.com/office/officeart/2005/8/layout/arrow2"/>
    <dgm:cxn modelId="{941A31FC-54E1-46C5-B00A-2E3DA1851A5D}" type="presParOf" srcId="{5CA42F97-AC2A-4DAE-BFA1-F0D3EDEBE781}" destId="{C86D41FD-FCD4-496C-8D10-EB68A6BAC689}" srcOrd="4" destOrd="0" presId="urn:microsoft.com/office/officeart/2005/8/layout/arrow2"/>
    <dgm:cxn modelId="{B4E7EFD0-400E-4353-82E7-CB0B6389413A}" type="presParOf" srcId="{5CA42F97-AC2A-4DAE-BFA1-F0D3EDEBE781}" destId="{95C6E42B-CC0B-47DF-972C-5B8B3FAB7774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D7E79-CC35-4222-ACEF-F601EE86E963}">
      <dsp:nvSpPr>
        <dsp:cNvPr id="0" name=""/>
        <dsp:cNvSpPr/>
      </dsp:nvSpPr>
      <dsp:spPr>
        <a:xfrm>
          <a:off x="728909" y="0"/>
          <a:ext cx="10329429" cy="5046663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9F14DE-D25F-49D0-8303-8FC8CF7A5D28}">
      <dsp:nvSpPr>
        <dsp:cNvPr id="0" name=""/>
        <dsp:cNvSpPr/>
      </dsp:nvSpPr>
      <dsp:spPr>
        <a:xfrm>
          <a:off x="1181101" y="4096531"/>
          <a:ext cx="209941" cy="20994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43FE71-CC66-48B5-A44A-976349D66D82}">
      <dsp:nvSpPr>
        <dsp:cNvPr id="0" name=""/>
        <dsp:cNvSpPr/>
      </dsp:nvSpPr>
      <dsp:spPr>
        <a:xfrm>
          <a:off x="1279468" y="4070221"/>
          <a:ext cx="1881395" cy="772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4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>
              <a:solidFill>
                <a:srgbClr val="0070C0"/>
              </a:solidFill>
              <a:latin typeface="NotesEsa" panose="02000506030000020004" pitchFamily="2" charset="0"/>
            </a:rPr>
            <a:t>ADHA-1</a:t>
          </a:r>
        </a:p>
      </dsp:txBody>
      <dsp:txXfrm>
        <a:off x="1279468" y="4070221"/>
        <a:ext cx="1881395" cy="772764"/>
      </dsp:txXfrm>
    </dsp:sp>
    <dsp:sp modelId="{DEE26FE2-91A6-4D20-A2F2-08C0732D1038}">
      <dsp:nvSpPr>
        <dsp:cNvPr id="0" name=""/>
        <dsp:cNvSpPr/>
      </dsp:nvSpPr>
      <dsp:spPr>
        <a:xfrm>
          <a:off x="4419465" y="2224921"/>
          <a:ext cx="379509" cy="37950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ACE07D-7595-447D-AFBA-0FEA069DD1DB}">
      <dsp:nvSpPr>
        <dsp:cNvPr id="0" name=""/>
        <dsp:cNvSpPr/>
      </dsp:nvSpPr>
      <dsp:spPr>
        <a:xfrm>
          <a:off x="4726125" y="2653703"/>
          <a:ext cx="1937918" cy="754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37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u="sng" kern="1200">
              <a:solidFill>
                <a:srgbClr val="0070C0"/>
              </a:solidFill>
              <a:latin typeface="NotesEsa" panose="02000506030000020004" pitchFamily="2" charset="0"/>
              <a:ea typeface="+mn-ea"/>
              <a:cs typeface="+mn-cs"/>
            </a:rPr>
            <a:t>ADHA-2</a:t>
          </a:r>
        </a:p>
      </dsp:txBody>
      <dsp:txXfrm>
        <a:off x="4726125" y="2653703"/>
        <a:ext cx="1937918" cy="754651"/>
      </dsp:txXfrm>
    </dsp:sp>
    <dsp:sp modelId="{C86D41FD-FCD4-496C-8D10-EB68A6BAC689}">
      <dsp:nvSpPr>
        <dsp:cNvPr id="0" name=""/>
        <dsp:cNvSpPr/>
      </dsp:nvSpPr>
      <dsp:spPr>
        <a:xfrm>
          <a:off x="7774986" y="1288189"/>
          <a:ext cx="524852" cy="5248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C6E42B-CC0B-47DF-972C-5B8B3FAB7774}">
      <dsp:nvSpPr>
        <dsp:cNvPr id="0" name=""/>
        <dsp:cNvSpPr/>
      </dsp:nvSpPr>
      <dsp:spPr>
        <a:xfrm>
          <a:off x="8037408" y="1904408"/>
          <a:ext cx="1937918" cy="64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09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u="sng" kern="1200">
              <a:solidFill>
                <a:srgbClr val="FFC000"/>
              </a:solidFill>
              <a:latin typeface="NotesEsa" panose="02000506030000020004" pitchFamily="2" charset="0"/>
              <a:ea typeface="+mn-ea"/>
              <a:cs typeface="+mn-cs"/>
            </a:rPr>
            <a:t>ADHA-3</a:t>
          </a:r>
        </a:p>
      </dsp:txBody>
      <dsp:txXfrm>
        <a:off x="8037408" y="1904408"/>
        <a:ext cx="1937918" cy="642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>
          <a:extLst>
            <a:ext uri="{FF2B5EF4-FFF2-40B4-BE49-F238E27FC236}">
              <a16:creationId xmlns:a16="http://schemas.microsoft.com/office/drawing/2014/main" id="{17E26CED-CF65-7557-50D3-A290B6B6E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>
            <a:extLst>
              <a:ext uri="{FF2B5EF4-FFF2-40B4-BE49-F238E27FC236}">
                <a16:creationId xmlns:a16="http://schemas.microsoft.com/office/drawing/2014/main" id="{692EFD9B-33F4-FBE2-C191-AC04BFC571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:notes">
            <a:extLst>
              <a:ext uri="{FF2B5EF4-FFF2-40B4-BE49-F238E27FC236}">
                <a16:creationId xmlns:a16="http://schemas.microsoft.com/office/drawing/2014/main" id="{1CC01A58-A3B5-4677-EA77-5DF3777BAF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77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>
          <a:extLst>
            <a:ext uri="{FF2B5EF4-FFF2-40B4-BE49-F238E27FC236}">
              <a16:creationId xmlns:a16="http://schemas.microsoft.com/office/drawing/2014/main" id="{F290F31A-A2B9-DF03-2559-EA72CED96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>
            <a:extLst>
              <a:ext uri="{FF2B5EF4-FFF2-40B4-BE49-F238E27FC236}">
                <a16:creationId xmlns:a16="http://schemas.microsoft.com/office/drawing/2014/main" id="{2F5CAD00-29A6-34E2-B88B-886A749238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:notes">
            <a:extLst>
              <a:ext uri="{FF2B5EF4-FFF2-40B4-BE49-F238E27FC236}">
                <a16:creationId xmlns:a16="http://schemas.microsoft.com/office/drawing/2014/main" id="{93FB6D29-ED8E-B917-CE10-F2F4E3B9F6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79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4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6954"/>
            <a:ext cx="10159937" cy="430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4251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0" y="6454225"/>
            <a:ext cx="10159937" cy="430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eg"/><Relationship Id="rId7" Type="http://schemas.openxmlformats.org/officeDocument/2006/relationships/hyperlink" Target="mailto:robin.franz@airbu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ulian.bozler@airbus.com" TargetMode="External"/><Relationship Id="rId5" Type="http://schemas.openxmlformats.org/officeDocument/2006/relationships/hyperlink" Target="mailto:dario.pascucci@thalesaleniaspace.com" TargetMode="External"/><Relationship Id="rId10" Type="http://schemas.openxmlformats.org/officeDocument/2006/relationships/image" Target="../media/image18.png"/><Relationship Id="rId4" Type="http://schemas.openxmlformats.org/officeDocument/2006/relationships/hyperlink" Target="mailto:david.steenari@esa.int" TargetMode="External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2325" y="2527405"/>
            <a:ext cx="11880914" cy="159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61" tIns="43981" rIns="87961" bIns="43981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dvanced 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D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ata 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H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andling 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rchitecture (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ADHA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)</a:t>
            </a:r>
          </a:p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  <a:latin typeface="NotesEsa" panose="02000506030000020004" pitchFamily="2" charset="0"/>
                <a:ea typeface="Verdana"/>
                <a:cs typeface="Arial"/>
              </a:rPr>
              <a:t>“Working towards a European solution for standardized Data Handling Systems“</a:t>
            </a:r>
          </a:p>
          <a:p>
            <a:endParaRPr lang="en-GB" sz="2000" i="1" dirty="0">
              <a:solidFill>
                <a:schemeClr val="bg1">
                  <a:lumMod val="75000"/>
                </a:schemeClr>
              </a:solidFill>
              <a:latin typeface="NotesEsa" panose="02000506030000020004" pitchFamily="2" charset="0"/>
              <a:ea typeface="Verdana"/>
              <a:cs typeface="Arial"/>
            </a:endParaRPr>
          </a:p>
          <a:p>
            <a:r>
              <a:rPr lang="en-GB" sz="32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Tutorial: ADHA 101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914239" y="5878769"/>
            <a:ext cx="6104451" cy="5155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u="sng" dirty="0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  <a:t>EDHPC 2025 Tutorial: ADHA 101</a:t>
            </a:r>
            <a:br>
              <a:rPr lang="en-GB" sz="1600" u="sng" dirty="0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</a:br>
            <a:r>
              <a:rPr lang="en-GB" sz="1150" dirty="0">
                <a:solidFill>
                  <a:schemeClr val="bg1"/>
                </a:solidFill>
                <a:latin typeface="NotesEsa" panose="02000506030000020004" pitchFamily="2" charset="0"/>
                <a:cs typeface="Arial"/>
              </a:rPr>
              <a:t>2025-10-13</a:t>
            </a:r>
            <a:endParaRPr lang="en-GB" sz="1150" dirty="0">
              <a:solidFill>
                <a:srgbClr val="FEFFFF"/>
              </a:solidFill>
              <a:latin typeface="NotesEsa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536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35E26-F7B1-8AC1-850B-22DBC5970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4" y="124044"/>
            <a:ext cx="1141538" cy="1132739"/>
          </a:xfrm>
          <a:prstGeom prst="rect">
            <a:avLst/>
          </a:prstGeom>
        </p:spPr>
      </p:pic>
      <p:sp>
        <p:nvSpPr>
          <p:cNvPr id="5" name="Text Box 24">
            <a:extLst>
              <a:ext uri="{FF2B5EF4-FFF2-40B4-BE49-F238E27FC236}">
                <a16:creationId xmlns:a16="http://schemas.microsoft.com/office/drawing/2014/main" id="{522C0696-FBF1-216B-A7CF-DDE4024F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86" y="4201888"/>
            <a:ext cx="11726141" cy="17540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191" tIns="45595" rIns="91191" bIns="45595" anchor="t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NotesEsa"/>
                <a:ea typeface="Verdana"/>
              </a:rPr>
              <a:t>Presenters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:</a:t>
            </a:r>
          </a:p>
          <a:p>
            <a:pPr algn="ctr"/>
            <a:r>
              <a:rPr lang="en-GB" u="sng" dirty="0">
                <a:solidFill>
                  <a:schemeClr val="bg1"/>
                </a:solidFill>
                <a:latin typeface="NotesEsa"/>
                <a:ea typeface="Verdana"/>
              </a:rPr>
              <a:t>David Steenari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, </a:t>
            </a:r>
            <a:r>
              <a:rPr lang="en-GB" i="1" dirty="0">
                <a:solidFill>
                  <a:schemeClr val="bg1"/>
                </a:solidFill>
                <a:latin typeface="NotesEsa"/>
                <a:ea typeface="Verdana"/>
              </a:rPr>
              <a:t>European Space Agency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, 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  <a:hlinkClick r:id="rId4"/>
              </a:rPr>
              <a:t>david.steenari@esa.int</a:t>
            </a:r>
            <a:endParaRPr lang="en-GB" dirty="0">
              <a:solidFill>
                <a:schemeClr val="bg1"/>
              </a:solidFill>
              <a:latin typeface="NotesEsa"/>
              <a:ea typeface="Verdana"/>
            </a:endParaRPr>
          </a:p>
          <a:p>
            <a:pPr algn="ctr"/>
            <a:r>
              <a:rPr lang="en-GB" u="sng" dirty="0">
                <a:solidFill>
                  <a:schemeClr val="bg1"/>
                </a:solidFill>
                <a:latin typeface="NotesEsa"/>
                <a:ea typeface="Verdana"/>
              </a:rPr>
              <a:t>Dario Pascucci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, </a:t>
            </a:r>
            <a:r>
              <a:rPr lang="en-GB" i="1" dirty="0">
                <a:solidFill>
                  <a:schemeClr val="bg1"/>
                </a:solidFill>
                <a:latin typeface="NotesEsa"/>
                <a:ea typeface="Verdana"/>
              </a:rPr>
              <a:t>Thales Alenia Space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, 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  <a:hlinkClick r:id="rId5"/>
              </a:rPr>
              <a:t>dario.pascucci@thalesaleniaspace.com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  </a:t>
            </a:r>
          </a:p>
          <a:p>
            <a:pPr algn="ctr"/>
            <a:r>
              <a:rPr lang="en-GB" u="sng" dirty="0">
                <a:solidFill>
                  <a:schemeClr val="bg1"/>
                </a:solidFill>
                <a:latin typeface="NotesEsa"/>
                <a:ea typeface="Verdana"/>
              </a:rPr>
              <a:t>Julian Bozler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, </a:t>
            </a:r>
            <a:r>
              <a:rPr lang="en-GB" i="1" dirty="0">
                <a:solidFill>
                  <a:schemeClr val="bg1"/>
                </a:solidFill>
                <a:latin typeface="NotesEsa"/>
                <a:ea typeface="Verdana"/>
              </a:rPr>
              <a:t>Airbus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, 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  <a:hlinkClick r:id="rId6"/>
              </a:rPr>
              <a:t>julian.bozler@airbus.com</a:t>
            </a:r>
            <a:endParaRPr lang="en-GB" dirty="0">
              <a:solidFill>
                <a:schemeClr val="bg1"/>
              </a:solidFill>
              <a:latin typeface="NotesEsa"/>
              <a:ea typeface="Verdana"/>
            </a:endParaRPr>
          </a:p>
          <a:p>
            <a:pPr algn="ctr"/>
            <a:r>
              <a:rPr lang="en-GB" u="sng" dirty="0">
                <a:solidFill>
                  <a:schemeClr val="bg1"/>
                </a:solidFill>
                <a:latin typeface="NotesEsa"/>
                <a:ea typeface="Verdana"/>
              </a:rPr>
              <a:t>Robin Franz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, </a:t>
            </a:r>
            <a:r>
              <a:rPr lang="en-GB" i="1" dirty="0">
                <a:solidFill>
                  <a:schemeClr val="bg1"/>
                </a:solidFill>
                <a:latin typeface="NotesEsa"/>
                <a:ea typeface="Verdana"/>
              </a:rPr>
              <a:t>Airbus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, 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  <a:hlinkClick r:id="rId7"/>
              </a:rPr>
              <a:t>robin.franz@airbus.com</a:t>
            </a:r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NotesEsa"/>
                <a:ea typeface="Verdana"/>
              </a:rPr>
              <a:t> </a:t>
            </a:r>
          </a:p>
        </p:txBody>
      </p:sp>
      <p:pic>
        <p:nvPicPr>
          <p:cNvPr id="10" name="Picture 9" descr="A cover of a book&#10;&#10;AI-generated content may be incorrect.">
            <a:extLst>
              <a:ext uri="{FF2B5EF4-FFF2-40B4-BE49-F238E27FC236}">
                <a16:creationId xmlns:a16="http://schemas.microsoft.com/office/drawing/2014/main" id="{57E28E87-6B62-FE60-3D89-C547A4E86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b="67424"/>
          <a:stretch>
            <a:fillRect/>
          </a:stretch>
        </p:blipFill>
        <p:spPr>
          <a:xfrm>
            <a:off x="3938526" y="55579"/>
            <a:ext cx="4542147" cy="2002417"/>
          </a:xfrm>
          <a:prstGeom prst="rect">
            <a:avLst/>
          </a:prstGeom>
        </p:spPr>
      </p:pic>
      <p:pic>
        <p:nvPicPr>
          <p:cNvPr id="16" name="Picture 1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AB38172-5A1D-EB39-E75C-281A2880D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18654" r="6117" b="21297"/>
          <a:stretch>
            <a:fillRect/>
          </a:stretch>
        </p:blipFill>
        <p:spPr>
          <a:xfrm>
            <a:off x="10693668" y="1515872"/>
            <a:ext cx="1470495" cy="515526"/>
          </a:xfrm>
          <a:prstGeom prst="rect">
            <a:avLst/>
          </a:prstGeom>
        </p:spPr>
      </p:pic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DA0D2643-5B88-8BA2-2CA8-762ABAE919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092" y="829162"/>
            <a:ext cx="1428968" cy="5732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3FB3-0D5E-9060-AB92-FD96BA94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System Studies Developments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A15EBD-BB10-3249-878C-2BFB0FE5F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552418"/>
              </p:ext>
            </p:extLst>
          </p:nvPr>
        </p:nvGraphicFramePr>
        <p:xfrm>
          <a:off x="219075" y="882650"/>
          <a:ext cx="11764963" cy="50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0B4A42A1-AC64-ACFA-64C8-6A9E6B7B1D83}"/>
              </a:ext>
            </a:extLst>
          </p:cNvPr>
          <p:cNvSpPr/>
          <p:nvPr/>
        </p:nvSpPr>
        <p:spPr>
          <a:xfrm>
            <a:off x="870484" y="4185974"/>
            <a:ext cx="661987" cy="714377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</a:rPr>
              <a:t>cPCI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</a:rPr>
              <a:t>-S-S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DC3BA1-AD2B-D036-5A57-2BE4000741EC}"/>
              </a:ext>
            </a:extLst>
          </p:cNvPr>
          <p:cNvCxnSpPr/>
          <p:nvPr/>
        </p:nvCxnSpPr>
        <p:spPr>
          <a:xfrm>
            <a:off x="276225" y="6090177"/>
            <a:ext cx="11339513" cy="0"/>
          </a:xfrm>
          <a:prstGeom prst="straightConnector1">
            <a:avLst/>
          </a:prstGeom>
          <a:ln>
            <a:solidFill>
              <a:schemeClr val="accent6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ADF3D9-E2C7-241D-6C9F-34ED5A30B636}"/>
              </a:ext>
            </a:extLst>
          </p:cNvPr>
          <p:cNvSpPr txBox="1"/>
          <p:nvPr/>
        </p:nvSpPr>
        <p:spPr>
          <a:xfrm>
            <a:off x="1400176" y="6090177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2019-2020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DF001-178D-5B3F-C245-B7A8A8F903C6}"/>
              </a:ext>
            </a:extLst>
          </p:cNvPr>
          <p:cNvSpPr txBox="1"/>
          <p:nvPr/>
        </p:nvSpPr>
        <p:spPr>
          <a:xfrm>
            <a:off x="4747774" y="6091963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2021-2026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1F57D-2832-E1DF-F10D-A39F8ECCF2CF}"/>
              </a:ext>
            </a:extLst>
          </p:cNvPr>
          <p:cNvSpPr txBox="1"/>
          <p:nvPr/>
        </p:nvSpPr>
        <p:spPr>
          <a:xfrm>
            <a:off x="8765247" y="6090177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2025-2027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B546B0-CD7E-33BD-9C26-42021B2CBB82}"/>
              </a:ext>
            </a:extLst>
          </p:cNvPr>
          <p:cNvGrpSpPr/>
          <p:nvPr/>
        </p:nvGrpSpPr>
        <p:grpSpPr>
          <a:xfrm>
            <a:off x="3600587" y="3487078"/>
            <a:ext cx="1037954" cy="1188244"/>
            <a:chOff x="3600587" y="3487078"/>
            <a:chExt cx="1037954" cy="1188244"/>
          </a:xfrm>
        </p:grpSpPr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D8710241-520B-825D-A9D5-90C8AEA20952}"/>
                </a:ext>
              </a:extLst>
            </p:cNvPr>
            <p:cNvSpPr/>
            <p:nvPr/>
          </p:nvSpPr>
          <p:spPr>
            <a:xfrm>
              <a:off x="3786053" y="3696626"/>
              <a:ext cx="852488" cy="978696"/>
            </a:xfrm>
            <a:prstGeom prst="foldedCorne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NotesEsa" panose="02000506030000020004" pitchFamily="2" charset="0"/>
                </a:rPr>
                <a:t>ADHA Req. Specs</a:t>
              </a:r>
            </a:p>
          </p:txBody>
        </p:sp>
        <p:sp>
          <p:nvSpPr>
            <p:cNvPr id="16" name="Rectangle: Folded Corner 15">
              <a:extLst>
                <a:ext uri="{FF2B5EF4-FFF2-40B4-BE49-F238E27FC236}">
                  <a16:creationId xmlns:a16="http://schemas.microsoft.com/office/drawing/2014/main" id="{9EBCD2C1-1792-4F48-A308-4A79C84EA14C}"/>
                </a:ext>
              </a:extLst>
            </p:cNvPr>
            <p:cNvSpPr/>
            <p:nvPr/>
          </p:nvSpPr>
          <p:spPr>
            <a:xfrm>
              <a:off x="3693320" y="3597341"/>
              <a:ext cx="852488" cy="978696"/>
            </a:xfrm>
            <a:prstGeom prst="foldedCorne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NotesEsa" panose="02000506030000020004" pitchFamily="2" charset="0"/>
                </a:rPr>
                <a:t>ADHA Req. Specs</a:t>
              </a:r>
            </a:p>
          </p:txBody>
        </p:sp>
        <p:sp>
          <p:nvSpPr>
            <p:cNvPr id="17" name="Rectangle: Folded Corner 16">
              <a:extLst>
                <a:ext uri="{FF2B5EF4-FFF2-40B4-BE49-F238E27FC236}">
                  <a16:creationId xmlns:a16="http://schemas.microsoft.com/office/drawing/2014/main" id="{24048727-61DB-DA58-1C92-149AA2DB2AB4}"/>
                </a:ext>
              </a:extLst>
            </p:cNvPr>
            <p:cNvSpPr/>
            <p:nvPr/>
          </p:nvSpPr>
          <p:spPr>
            <a:xfrm>
              <a:off x="3600587" y="3487078"/>
              <a:ext cx="852488" cy="978696"/>
            </a:xfrm>
            <a:prstGeom prst="foldedCorne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NotesEsa" panose="02000506030000020004" pitchFamily="2" charset="0"/>
                </a:rPr>
                <a:t>ADHA Req. Specs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4D97294-0DC7-C9D5-43EA-7F12B0B071EB}"/>
              </a:ext>
            </a:extLst>
          </p:cNvPr>
          <p:cNvSpPr txBox="1"/>
          <p:nvPr/>
        </p:nvSpPr>
        <p:spPr>
          <a:xfrm>
            <a:off x="4731274" y="4032085"/>
            <a:ext cx="3493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ADHA Requirements Specs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Issue#1 Published (2023) – mainly 6U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3x Core 6U-ADHA platform modules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2x 6U-ADHA Unit developments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6U-ADHA platform modules to be integrated in ADHA Units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29B333-7983-AE67-4F31-F4B908751D26}"/>
              </a:ext>
            </a:extLst>
          </p:cNvPr>
          <p:cNvSpPr txBox="1"/>
          <p:nvPr/>
        </p:nvSpPr>
        <p:spPr>
          <a:xfrm>
            <a:off x="1532471" y="5285159"/>
            <a:ext cx="2683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Agreement with industry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to use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cPCI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-S-S Standard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srgbClr val="8197A6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Architectural definition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037A26-C1AF-E8E4-22CA-F395A8A1B0D6}"/>
              </a:ext>
            </a:extLst>
          </p:cNvPr>
          <p:cNvSpPr txBox="1"/>
          <p:nvPr/>
        </p:nvSpPr>
        <p:spPr>
          <a:xfrm>
            <a:off x="8623292" y="3319099"/>
            <a:ext cx="3493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ADHA Payload requirements specifications to be defined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ADHA 3U requirements specifications to be defined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</a:b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Extended AIT campaign: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</a:b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6U-ADHA Payload Units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</a:b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3U-ADHA Platform/Payload Units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EA299A-65E5-FDAA-A4EC-C866337D3A4C}"/>
              </a:ext>
            </a:extLst>
          </p:cNvPr>
          <p:cNvGrpSpPr/>
          <p:nvPr/>
        </p:nvGrpSpPr>
        <p:grpSpPr>
          <a:xfrm>
            <a:off x="1987519" y="1010830"/>
            <a:ext cx="1016461" cy="1209038"/>
            <a:chOff x="1987519" y="1010830"/>
            <a:chExt cx="1016461" cy="120903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02535F-4CF7-72FD-8854-D8C8C86FA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892" t="2032" r="17563" b="1635"/>
            <a:stretch/>
          </p:blipFill>
          <p:spPr>
            <a:xfrm>
              <a:off x="2200515" y="1233477"/>
              <a:ext cx="803465" cy="986391"/>
            </a:xfrm>
            <a:prstGeom prst="rect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8AF9C4-01AF-B8DE-B5E1-0B7107946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892" t="2032" r="17563" b="1635"/>
            <a:stretch/>
          </p:blipFill>
          <p:spPr>
            <a:xfrm>
              <a:off x="2099241" y="1115001"/>
              <a:ext cx="803465" cy="986391"/>
            </a:xfrm>
            <a:prstGeom prst="rect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732A58A-DABC-2008-590D-B6502F2FF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892" t="2032" r="17563" b="1635"/>
            <a:stretch/>
          </p:blipFill>
          <p:spPr>
            <a:xfrm>
              <a:off x="1987519" y="1010830"/>
              <a:ext cx="803465" cy="986391"/>
            </a:xfrm>
            <a:prstGeom prst="rect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0FC876-6F9C-45C4-520C-D0E27D7312EA}"/>
              </a:ext>
            </a:extLst>
          </p:cNvPr>
          <p:cNvGrpSpPr/>
          <p:nvPr/>
        </p:nvGrpSpPr>
        <p:grpSpPr>
          <a:xfrm>
            <a:off x="2253687" y="2374299"/>
            <a:ext cx="1193490" cy="933389"/>
            <a:chOff x="2253687" y="2374299"/>
            <a:chExt cx="1193490" cy="9333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8A921A-AAA4-2F94-10CE-83F827D35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684" t="4400" r="10920" b="7477"/>
            <a:stretch/>
          </p:blipFill>
          <p:spPr>
            <a:xfrm>
              <a:off x="2372583" y="2478470"/>
              <a:ext cx="1074594" cy="829218"/>
            </a:xfrm>
            <a:prstGeom prst="rect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689742-8D81-AD01-9C44-F46CF4462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684" t="4400" r="10920" b="7477"/>
            <a:stretch/>
          </p:blipFill>
          <p:spPr>
            <a:xfrm>
              <a:off x="2253687" y="2374299"/>
              <a:ext cx="1074594" cy="829218"/>
            </a:xfrm>
            <a:prstGeom prst="rect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31891B1-380A-2729-0D7B-ACC9CF7DB96F}"/>
              </a:ext>
            </a:extLst>
          </p:cNvPr>
          <p:cNvGrpSpPr/>
          <p:nvPr/>
        </p:nvGrpSpPr>
        <p:grpSpPr>
          <a:xfrm>
            <a:off x="3995451" y="1296460"/>
            <a:ext cx="1565967" cy="1199707"/>
            <a:chOff x="3995451" y="1296460"/>
            <a:chExt cx="1565967" cy="11997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D657F6-AA21-F5FC-4A85-544E2465A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89773" y="1390970"/>
              <a:ext cx="1471645" cy="1105197"/>
            </a:xfrm>
            <a:prstGeom prst="rect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5DE6B48-90F2-D6CD-CADB-7902B3BB0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5451" y="1296460"/>
              <a:ext cx="1471645" cy="1105197"/>
            </a:xfrm>
            <a:prstGeom prst="rect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26B275-35BD-F762-4BE2-D16D15060E28}"/>
              </a:ext>
            </a:extLst>
          </p:cNvPr>
          <p:cNvCxnSpPr>
            <a:cxnSpLocks/>
          </p:cNvCxnSpPr>
          <p:nvPr/>
        </p:nvCxnSpPr>
        <p:spPr>
          <a:xfrm>
            <a:off x="3337565" y="1406723"/>
            <a:ext cx="525068" cy="24482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617AF2-2C81-DE52-F598-733843A7C686}"/>
              </a:ext>
            </a:extLst>
          </p:cNvPr>
          <p:cNvCxnSpPr>
            <a:cxnSpLocks/>
          </p:cNvCxnSpPr>
          <p:nvPr/>
        </p:nvCxnSpPr>
        <p:spPr>
          <a:xfrm flipV="1">
            <a:off x="3329143" y="1959321"/>
            <a:ext cx="533490" cy="27513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C05BDF-23EC-41DB-CB8C-81CDF66E74CE}"/>
              </a:ext>
            </a:extLst>
          </p:cNvPr>
          <p:cNvGrpSpPr/>
          <p:nvPr/>
        </p:nvGrpSpPr>
        <p:grpSpPr>
          <a:xfrm>
            <a:off x="6464470" y="1579870"/>
            <a:ext cx="1016461" cy="1209038"/>
            <a:chOff x="1987519" y="1010830"/>
            <a:chExt cx="1016461" cy="120903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9934FE0-F1A9-D03C-0DA6-8B9AF787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892" t="2032" r="17563" b="1635"/>
            <a:stretch/>
          </p:blipFill>
          <p:spPr>
            <a:xfrm>
              <a:off x="2200515" y="1233477"/>
              <a:ext cx="803465" cy="986391"/>
            </a:xfrm>
            <a:prstGeom prst="rect">
              <a:avLst/>
            </a:prstGeom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52D3B07-A362-0E0D-7FDC-691EB73E0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892" t="2032" r="17563" b="1635"/>
            <a:stretch/>
          </p:blipFill>
          <p:spPr>
            <a:xfrm>
              <a:off x="2099241" y="1115001"/>
              <a:ext cx="803465" cy="986391"/>
            </a:xfrm>
            <a:prstGeom prst="rect">
              <a:avLst/>
            </a:prstGeom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3A5EA9E-5854-FF13-4826-5431F911F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892" t="2032" r="17563" b="1635"/>
            <a:stretch/>
          </p:blipFill>
          <p:spPr>
            <a:xfrm>
              <a:off x="1987519" y="1010830"/>
              <a:ext cx="803465" cy="986391"/>
            </a:xfrm>
            <a:prstGeom prst="rect">
              <a:avLst/>
            </a:prstGeom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E0ABD1-E3C8-BC90-E14E-9B94F2AEB746}"/>
              </a:ext>
            </a:extLst>
          </p:cNvPr>
          <p:cNvCxnSpPr>
            <a:cxnSpLocks/>
          </p:cNvCxnSpPr>
          <p:nvPr/>
        </p:nvCxnSpPr>
        <p:spPr>
          <a:xfrm flipV="1">
            <a:off x="5825490" y="1097850"/>
            <a:ext cx="2164080" cy="278415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2850762-0763-F146-0246-9D27431DBE4E}"/>
              </a:ext>
            </a:extLst>
          </p:cNvPr>
          <p:cNvCxnSpPr>
            <a:cxnSpLocks/>
          </p:cNvCxnSpPr>
          <p:nvPr/>
        </p:nvCxnSpPr>
        <p:spPr>
          <a:xfrm flipV="1">
            <a:off x="7536180" y="1406723"/>
            <a:ext cx="521725" cy="234930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ACE6DA6-2416-6BAF-0AC4-8B47F288AA0A}"/>
              </a:ext>
            </a:extLst>
          </p:cNvPr>
          <p:cNvGrpSpPr/>
          <p:nvPr/>
        </p:nvGrpSpPr>
        <p:grpSpPr>
          <a:xfrm>
            <a:off x="8486795" y="588516"/>
            <a:ext cx="1639302" cy="1214001"/>
            <a:chOff x="8486795" y="588516"/>
            <a:chExt cx="1639302" cy="1214001"/>
          </a:xfrm>
        </p:grpSpPr>
        <p:pic>
          <p:nvPicPr>
            <p:cNvPr id="38" name="Picture 2" descr="image006">
              <a:extLst>
                <a:ext uri="{FF2B5EF4-FFF2-40B4-BE49-F238E27FC236}">
                  <a16:creationId xmlns:a16="http://schemas.microsoft.com/office/drawing/2014/main" id="{CAE38D28-04C9-B4AE-BAC4-0057FA3D77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7" t="25017" r="12047" b="6377"/>
            <a:stretch/>
          </p:blipFill>
          <p:spPr bwMode="auto">
            <a:xfrm>
              <a:off x="8614294" y="749380"/>
              <a:ext cx="1511803" cy="1053137"/>
            </a:xfrm>
            <a:prstGeom prst="rect">
              <a:avLst/>
            </a:prstGeom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7" name="Picture 2" descr="image006">
              <a:extLst>
                <a:ext uri="{FF2B5EF4-FFF2-40B4-BE49-F238E27FC236}">
                  <a16:creationId xmlns:a16="http://schemas.microsoft.com/office/drawing/2014/main" id="{ACC7052B-A15F-913D-58C4-09FC71B55E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7" t="25017" r="12047" b="6377"/>
            <a:stretch/>
          </p:blipFill>
          <p:spPr bwMode="auto">
            <a:xfrm>
              <a:off x="8486795" y="588516"/>
              <a:ext cx="1511803" cy="1053137"/>
            </a:xfrm>
            <a:prstGeom prst="rect">
              <a:avLst/>
            </a:prstGeom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07820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B052-5439-A07B-F5F8-9050F2A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Sessions at EDHPC2025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2BAEAD-4F88-4430-D101-E9B4DAEF5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206871"/>
              </p:ext>
            </p:extLst>
          </p:nvPr>
        </p:nvGraphicFramePr>
        <p:xfrm>
          <a:off x="216000" y="1773401"/>
          <a:ext cx="7864694" cy="322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1059">
                  <a:extLst>
                    <a:ext uri="{9D8B030D-6E8A-4147-A177-3AD203B41FA5}">
                      <a16:colId xmlns:a16="http://schemas.microsoft.com/office/drawing/2014/main" val="2236541338"/>
                    </a:ext>
                  </a:extLst>
                </a:gridCol>
                <a:gridCol w="1521373">
                  <a:extLst>
                    <a:ext uri="{9D8B030D-6E8A-4147-A177-3AD203B41FA5}">
                      <a16:colId xmlns:a16="http://schemas.microsoft.com/office/drawing/2014/main" val="2519471753"/>
                    </a:ext>
                  </a:extLst>
                </a:gridCol>
                <a:gridCol w="2818086">
                  <a:extLst>
                    <a:ext uri="{9D8B030D-6E8A-4147-A177-3AD203B41FA5}">
                      <a16:colId xmlns:a16="http://schemas.microsoft.com/office/drawing/2014/main" val="462027612"/>
                    </a:ext>
                  </a:extLst>
                </a:gridCol>
                <a:gridCol w="2274176">
                  <a:extLst>
                    <a:ext uri="{9D8B030D-6E8A-4147-A177-3AD203B41FA5}">
                      <a16:colId xmlns:a16="http://schemas.microsoft.com/office/drawing/2014/main" val="2102975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Session(s)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7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14:00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Tutorial: ADHA 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Introduction to ADHA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68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09:00 – 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A1 – ADHA Plenary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ADHA roadmaps (ESA, LSIs) and round-table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88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10:50 – 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A2 – ADHA Architectures and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Paper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8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14:00 – 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A3 – ADHA Equipment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Paper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4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16:10 – 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A4 – ADHA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Paper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00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09:00 – 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A5 – ADHA Building Blocks and Future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Paper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5919"/>
                  </a:ext>
                </a:extLst>
              </a:tr>
            </a:tbl>
          </a:graphicData>
        </a:graphic>
      </p:graphicFrame>
      <p:pic>
        <p:nvPicPr>
          <p:cNvPr id="9" name="Picture 8" descr="A cover of a book&#10;&#10;AI-generated content may be incorrect.">
            <a:extLst>
              <a:ext uri="{FF2B5EF4-FFF2-40B4-BE49-F238E27FC236}">
                <a16:creationId xmlns:a16="http://schemas.microsoft.com/office/drawing/2014/main" id="{65075161-E34D-8A83-4B00-06E4F5D0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3" y="933888"/>
            <a:ext cx="3751599" cy="5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7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CE39-ECE6-41FF-156E-B9AAEE22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ADHA 101 – Tutorial Session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0014B6-2858-62DE-02AB-99AA0D94C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21902"/>
              </p:ext>
            </p:extLst>
          </p:nvPr>
        </p:nvGraphicFramePr>
        <p:xfrm>
          <a:off x="216000" y="1820698"/>
          <a:ext cx="11687832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718">
                  <a:extLst>
                    <a:ext uri="{9D8B030D-6E8A-4147-A177-3AD203B41FA5}">
                      <a16:colId xmlns:a16="http://schemas.microsoft.com/office/drawing/2014/main" val="693005024"/>
                    </a:ext>
                  </a:extLst>
                </a:gridCol>
                <a:gridCol w="1489393">
                  <a:extLst>
                    <a:ext uri="{9D8B030D-6E8A-4147-A177-3AD203B41FA5}">
                      <a16:colId xmlns:a16="http://schemas.microsoft.com/office/drawing/2014/main" val="4109335146"/>
                    </a:ext>
                  </a:extLst>
                </a:gridCol>
                <a:gridCol w="981852">
                  <a:extLst>
                    <a:ext uri="{9D8B030D-6E8A-4147-A177-3AD203B41FA5}">
                      <a16:colId xmlns:a16="http://schemas.microsoft.com/office/drawing/2014/main" val="585863990"/>
                    </a:ext>
                  </a:extLst>
                </a:gridCol>
                <a:gridCol w="5356334">
                  <a:extLst>
                    <a:ext uri="{9D8B030D-6E8A-4147-A177-3AD203B41FA5}">
                      <a16:colId xmlns:a16="http://schemas.microsoft.com/office/drawing/2014/main" val="1001319578"/>
                    </a:ext>
                  </a:extLst>
                </a:gridCol>
                <a:gridCol w="3527535">
                  <a:extLst>
                    <a:ext uri="{9D8B030D-6E8A-4147-A177-3AD203B41FA5}">
                      <a16:colId xmlns:a16="http://schemas.microsoft.com/office/drawing/2014/main" val="3845625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74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14:00 – 14:10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ADHA Overview and 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David Steenari (ESA)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9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14:20 – 14:40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ADHA Architectures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Julian Bozler (Airbus)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14:40 – 15:10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ADHA Module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Dario Pascucci (Thales Alenia Space)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35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15:10 – 15:20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Navigating the ADHA Datapack</a:t>
                      </a:r>
                      <a:br>
                        <a:rPr lang="en-GB" sz="1600" dirty="0">
                          <a:latin typeface="NotesEsa" panose="02000506030000020004" pitchFamily="2" charset="0"/>
                        </a:rPr>
                      </a:br>
                      <a:r>
                        <a:rPr lang="en-GB" sz="1600" dirty="0">
                          <a:latin typeface="NotesEsa" panose="02000506030000020004" pitchFamily="2" charset="0"/>
                        </a:rPr>
                        <a:t>…and how to participate in the ADHA Eco-System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David Steenari (ESA)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9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15:20 – 15:40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Technologies for thermal management in electronics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Stephane Lapensee (ESA)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15:40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080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658D-0DF8-69AD-AFBC-C3639255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101 – Tutorial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518F-26CF-A20B-759C-A6ECF7F93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  <a:latin typeface="NotesEsa" panose="02000506030000020004" pitchFamily="2" charset="0"/>
              </a:rPr>
              <a:t>Within this tutorial, we aim to cover: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C000"/>
                </a:solidFill>
                <a:latin typeface="NotesEsa" panose="02000506030000020004" pitchFamily="2" charset="0"/>
                <a:cs typeface="+mn-cs"/>
                <a:sym typeface="Arial"/>
              </a:rPr>
              <a:t>An introduction and overview to the ADHA R&amp;D programme</a:t>
            </a:r>
            <a:br>
              <a:rPr lang="en-GB" sz="2000" dirty="0">
                <a:solidFill>
                  <a:schemeClr val="accent6"/>
                </a:solidFill>
                <a:latin typeface="NotesEsa" panose="02000506030000020004" pitchFamily="2" charset="0"/>
              </a:rPr>
            </a:br>
            <a:endParaRPr lang="en-GB" sz="2000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C000"/>
                </a:solidFill>
                <a:latin typeface="NotesEsa" panose="02000506030000020004" pitchFamily="2" charset="0"/>
                <a:cs typeface="+mn-cs"/>
              </a:rPr>
              <a:t>The main architectural features of ADHA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NotesEsa" panose="02000506030000020004" pitchFamily="2" charset="0"/>
              </a:rPr>
              <a:t>Module slot profiles, electrical interfaces and backplane network routing schemes </a:t>
            </a:r>
            <a:br>
              <a:rPr lang="en-GB" sz="2000" dirty="0">
                <a:solidFill>
                  <a:schemeClr val="accent6"/>
                </a:solidFill>
                <a:latin typeface="NotesEsa" panose="02000506030000020004" pitchFamily="2" charset="0"/>
              </a:rPr>
            </a:br>
            <a:endParaRPr lang="en-GB" sz="2000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C000"/>
                </a:solidFill>
                <a:latin typeface="NotesEsa" panose="02000506030000020004" pitchFamily="2" charset="0"/>
                <a:cs typeface="+mn-cs"/>
              </a:rPr>
              <a:t>Module level design considerations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NotesEsa" panose="02000506030000020004" pitchFamily="2" charset="0"/>
              </a:rPr>
              <a:t>ADHA data-handling functions, discrete signals, health monitoring system, mechanical form-factor</a:t>
            </a:r>
            <a:br>
              <a:rPr lang="en-GB" sz="2000" dirty="0">
                <a:solidFill>
                  <a:schemeClr val="accent6"/>
                </a:solidFill>
                <a:latin typeface="NotesEsa" panose="02000506030000020004" pitchFamily="2" charset="0"/>
              </a:rPr>
            </a:br>
            <a:endParaRPr lang="en-GB" sz="2000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C000"/>
                </a:solidFill>
                <a:latin typeface="NotesEsa" panose="02000506030000020004" pitchFamily="2" charset="0"/>
                <a:cs typeface="+mn-cs"/>
              </a:rPr>
              <a:t>The ADHA document datapack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NotesEsa" panose="02000506030000020004" pitchFamily="2" charset="0"/>
              </a:rPr>
              <a:t>Hierarchy, key documents, and their contents</a:t>
            </a:r>
            <a:br>
              <a:rPr lang="en-GB" sz="2000" dirty="0">
                <a:solidFill>
                  <a:schemeClr val="accent6"/>
                </a:solidFill>
                <a:latin typeface="NotesEsa" panose="02000506030000020004" pitchFamily="2" charset="0"/>
              </a:rPr>
            </a:br>
            <a:endParaRPr lang="en-GB" sz="2000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NotesEsa" panose="02000506030000020004" pitchFamily="2" charset="0"/>
              </a:rPr>
              <a:t>…and how you can participate in the ADHA eco-system!</a:t>
            </a:r>
          </a:p>
        </p:txBody>
      </p:sp>
    </p:spTree>
    <p:extLst>
      <p:ext uri="{BB962C8B-B14F-4D97-AF65-F5344CB8AC3E}">
        <p14:creationId xmlns:p14="http://schemas.microsoft.com/office/powerpoint/2010/main" val="379327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25EFA55-0B9B-FAD9-A367-FBD7C4B44C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EF7A61-EA66-AE4E-973A-E191F83E6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Introduction &amp; Overview</a:t>
            </a:r>
          </a:p>
        </p:txBody>
      </p:sp>
    </p:spTree>
    <p:extLst>
      <p:ext uri="{BB962C8B-B14F-4D97-AF65-F5344CB8AC3E}">
        <p14:creationId xmlns:p14="http://schemas.microsoft.com/office/powerpoint/2010/main" val="30181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>
          <a:extLst>
            <a:ext uri="{FF2B5EF4-FFF2-40B4-BE49-F238E27FC236}">
              <a16:creationId xmlns:a16="http://schemas.microsoft.com/office/drawing/2014/main" id="{9F031041-D1C1-F585-3CE1-01594B6E4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>
            <a:extLst>
              <a:ext uri="{FF2B5EF4-FFF2-40B4-BE49-F238E27FC236}">
                <a16:creationId xmlns:a16="http://schemas.microsoft.com/office/drawing/2014/main" id="{7319803A-F75B-BCEB-C675-763DD951E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575" rIns="0" bIns="45575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2400">
                <a:solidFill>
                  <a:srgbClr val="FEFFFF"/>
                </a:solidFill>
                <a:latin typeface="NotesEsa"/>
                <a:ea typeface="MS PGothic"/>
                <a:cs typeface="Arial"/>
              </a:rPr>
              <a:t>ADHA </a:t>
            </a: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/>
                <a:ea typeface="MS PGothic"/>
                <a:cs typeface="Arial"/>
              </a:rPr>
              <a:t>&amp; APA: Executive Summary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6A1DE2-BF1D-F6BB-DB51-B17067017BED}"/>
              </a:ext>
            </a:extLst>
          </p:cNvPr>
          <p:cNvSpPr txBox="1">
            <a:spLocks/>
          </p:cNvSpPr>
          <p:nvPr/>
        </p:nvSpPr>
        <p:spPr>
          <a:xfrm>
            <a:off x="92279" y="846564"/>
            <a:ext cx="9563610" cy="546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8038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06525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05013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0350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The </a:t>
            </a:r>
            <a:r>
              <a:rPr lang="en-GB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Advanced Data Handling Architecture (ADHA)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 and </a:t>
            </a:r>
            <a:r>
              <a:rPr lang="en-GB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Advanced Power Architecture (APA) 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initiatives specify an end-to-end architecture for data-handling and power sub-systems, based on European </a:t>
            </a:r>
            <a:r>
              <a:rPr lang="en-GB" dirty="0">
                <a:solidFill>
                  <a:schemeClr val="tx1">
                    <a:lumMod val="25000"/>
                    <a:lumOff val="75000"/>
                  </a:schemeClr>
                </a:solidFill>
                <a:latin typeface="NotesEsa" panose="02000506030000020004" pitchFamily="2" charset="0"/>
                <a:ea typeface="+mn-ea"/>
                <a:cs typeface="+mn-cs"/>
              </a:rPr>
              <a:t>standardized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 and </a:t>
            </a:r>
            <a:r>
              <a:rPr lang="en-GB" dirty="0">
                <a:solidFill>
                  <a:schemeClr val="tx1">
                    <a:lumMod val="25000"/>
                    <a:lumOff val="75000"/>
                  </a:schemeClr>
                </a:solidFill>
                <a:latin typeface="NotesEsa" panose="02000506030000020004" pitchFamily="2" charset="0"/>
                <a:ea typeface="+mn-ea"/>
                <a:cs typeface="+mn-cs"/>
              </a:rPr>
              <a:t>inter-operable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 electronics modules and units, of common form-factors and interfaces.</a:t>
            </a:r>
          </a:p>
          <a:p>
            <a:endParaRPr lang="en-GB" dirty="0">
              <a:solidFill>
                <a:srgbClr val="FEFFFF"/>
              </a:solidFill>
              <a:latin typeface="NotesEsa" panose="02000506030000020004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The </a:t>
            </a:r>
            <a:r>
              <a:rPr lang="en-GB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ADHA program 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was initiated in 2019, in a partnership between ESA and key industry partners (SMEs, LSIs) across ESA Member States. </a:t>
            </a:r>
          </a:p>
          <a:p>
            <a:pPr marL="1093788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Responsibility for the evolution and further development of the program is being shifted to a larger industry group (</a:t>
            </a:r>
            <a:r>
              <a:rPr lang="en-GB" sz="1600" dirty="0">
                <a:solidFill>
                  <a:schemeClr val="tx1">
                    <a:lumMod val="25000"/>
                    <a:lumOff val="75000"/>
                  </a:schemeClr>
                </a:solidFill>
                <a:latin typeface="NotesEsa" panose="02000506030000020004" pitchFamily="2" charset="0"/>
                <a:ea typeface="+mn-ea"/>
                <a:cs typeface="+mn-cs"/>
              </a:rPr>
              <a:t>industry-driven program</a:t>
            </a:r>
            <a:r>
              <a:rPr lang="en-GB" sz="1600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).</a:t>
            </a:r>
          </a:p>
          <a:p>
            <a:b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</a:b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The </a:t>
            </a:r>
            <a:r>
              <a:rPr lang="en-GB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Advanced Power Architecture (APA) 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initiative addresses the same objectives, for the Electrical Power Subsystem (EPS) </a:t>
            </a:r>
          </a:p>
          <a:p>
            <a:pPr marL="1093788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Substantial commonalities and synergies between the </a:t>
            </a:r>
            <a:r>
              <a:rPr lang="en-GB" sz="1600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ADHA</a:t>
            </a:r>
            <a:r>
              <a:rPr lang="en-GB" sz="1600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 and </a:t>
            </a:r>
            <a:r>
              <a:rPr lang="en-GB" sz="1600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APA</a:t>
            </a:r>
            <a:r>
              <a:rPr lang="en-GB" sz="1600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 programs. </a:t>
            </a:r>
          </a:p>
          <a:p>
            <a:endParaRPr lang="en-GB" dirty="0">
              <a:solidFill>
                <a:srgbClr val="FEFFFF"/>
              </a:solidFill>
              <a:latin typeface="NotesEsa" panose="02000506030000020004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The aim of the </a:t>
            </a:r>
            <a:r>
              <a:rPr lang="en-GB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ADHA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 and </a:t>
            </a:r>
            <a:r>
              <a:rPr lang="en-GB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APA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 R&amp;D programs is to deliver a </a:t>
            </a:r>
            <a:r>
              <a:rPr lang="en-GB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new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 </a:t>
            </a:r>
            <a:r>
              <a:rPr lang="en-GB" kern="0" dirty="0">
                <a:solidFill>
                  <a:srgbClr val="FFC000"/>
                </a:solidFill>
                <a:latin typeface="NotesEsa" panose="02000506030000020004" pitchFamily="2" charset="0"/>
                <a:ea typeface="+mn-ea"/>
                <a:cs typeface="+mn-cs"/>
              </a:rPr>
              <a:t>generation of standardized data-handling and power equipment at TRL6 by 2027, </a:t>
            </a:r>
            <a:r>
              <a:rPr lang="en-GB" dirty="0">
                <a:solidFill>
                  <a:srgbClr val="FEFFFF"/>
                </a:solidFill>
                <a:latin typeface="NotesEsa" panose="02000506030000020004" pitchFamily="2" charset="0"/>
                <a:ea typeface="+mn-ea"/>
                <a:cs typeface="+mn-cs"/>
              </a:rPr>
              <a:t>ready for use by institutional and commercial missions and constellations.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39CF36-6BF5-177E-35EE-7E8BCA38C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403" y="2815599"/>
            <a:ext cx="2276696" cy="1709785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0C1FA2-A3AB-D2C7-8188-2A2BD1C61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" t="2032" r="2072" b="1635"/>
          <a:stretch>
            <a:fillRect/>
          </a:stretch>
        </p:blipFill>
        <p:spPr>
          <a:xfrm>
            <a:off x="9748452" y="1022070"/>
            <a:ext cx="2218597" cy="1642727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image006">
            <a:extLst>
              <a:ext uri="{FF2B5EF4-FFF2-40B4-BE49-F238E27FC236}">
                <a16:creationId xmlns:a16="http://schemas.microsoft.com/office/drawing/2014/main" id="{98643F12-6E16-77B9-DF59-BD6DF051D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9054" r="610" b="268"/>
          <a:stretch>
            <a:fillRect/>
          </a:stretch>
        </p:blipFill>
        <p:spPr bwMode="auto">
          <a:xfrm>
            <a:off x="9719403" y="4657292"/>
            <a:ext cx="2276697" cy="1502207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1879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EDFEE-C77C-8DD3-8077-54532261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AA6FA4-252C-3B9D-D7CF-AD69BE82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>
                <a:latin typeface="NotesEsa" panose="02000506030000020004" pitchFamily="2" charset="0"/>
              </a:rPr>
              <a:t>ADHA Objectives</a:t>
            </a:r>
            <a:endParaRPr lang="en-GB">
              <a:solidFill>
                <a:srgbClr val="FF0000"/>
              </a:solidFill>
              <a:latin typeface="NotesEsa" panose="02000506030000020004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8E9B1-86CF-AC72-0F59-B73FD7E95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>
                <a:solidFill>
                  <a:schemeClr val="bg1"/>
                </a:solidFill>
                <a:latin typeface="NotesEsa" panose="02000506030000020004" pitchFamily="2" charset="0"/>
              </a:rPr>
              <a:t>ADHA aims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FC000"/>
                </a:solidFill>
                <a:latin typeface="NotesEsa" panose="02000506030000020004" pitchFamily="2" charset="0"/>
              </a:rPr>
              <a:t>Meet the evolving performance requirements of OBDH / DHS equipment</a:t>
            </a:r>
            <a:r>
              <a:rPr lang="en-GB" sz="2000">
                <a:solidFill>
                  <a:schemeClr val="bg1"/>
                </a:solidFill>
                <a:latin typeface="NotesEsa" panose="02000506030000020004" pitchFamily="2" charset="0"/>
              </a:rPr>
              <a:t> – of the next generation of applications – by utilising the latest technologies (e.g. European UDSM 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NotesEsa" panose="02000506030000020004" pitchFamily="2" charset="0"/>
              </a:rPr>
              <a:t>Increase European </a:t>
            </a:r>
            <a:r>
              <a:rPr lang="en-GB" sz="2000">
                <a:solidFill>
                  <a:srgbClr val="FFC000"/>
                </a:solidFill>
                <a:latin typeface="NotesEsa" panose="02000506030000020004" pitchFamily="2" charset="0"/>
              </a:rPr>
              <a:t>competitiveness, serialisation and non-dependence </a:t>
            </a:r>
            <a:r>
              <a:rPr lang="en-GB" sz="2000">
                <a:solidFill>
                  <a:schemeClr val="bg1"/>
                </a:solidFill>
                <a:latin typeface="NotesEsa" panose="02000506030000020004" pitchFamily="2" charset="0"/>
              </a:rPr>
              <a:t>– and reduce Non-Recurring Engineering (NRE) in Data Handling Systems</a:t>
            </a:r>
          </a:p>
          <a:p>
            <a:endParaRPr lang="en-GB" sz="200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sz="2000">
                <a:solidFill>
                  <a:schemeClr val="bg1"/>
                </a:solidFill>
                <a:latin typeface="NotesEsa" panose="02000506030000020004" pitchFamily="2" charset="0"/>
              </a:rPr>
              <a:t>ADHA has the following 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EFFFF"/>
                </a:solidFill>
                <a:latin typeface="NotesEsa" panose="02000506030000020004" pitchFamily="2" charset="0"/>
              </a:rPr>
              <a:t>Deliver a </a:t>
            </a:r>
            <a:r>
              <a:rPr lang="en-GB" sz="2000">
                <a:solidFill>
                  <a:srgbClr val="FFC000"/>
                </a:solidFill>
                <a:latin typeface="NotesEsa" panose="02000506030000020004" pitchFamily="2" charset="0"/>
              </a:rPr>
              <a:t>new</a:t>
            </a:r>
            <a:r>
              <a:rPr lang="en-GB" sz="2000">
                <a:solidFill>
                  <a:srgbClr val="FEFFFF"/>
                </a:solidFill>
                <a:latin typeface="NotesEsa" panose="02000506030000020004" pitchFamily="2" charset="0"/>
              </a:rPr>
              <a:t> </a:t>
            </a:r>
            <a:r>
              <a:rPr lang="en-GB" sz="2000">
                <a:solidFill>
                  <a:srgbClr val="FFC000"/>
                </a:solidFill>
                <a:latin typeface="NotesEsa" panose="02000506030000020004" pitchFamily="2" charset="0"/>
              </a:rPr>
              <a:t>generation of On-Board Data Handling equipment at TRL6 by 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rgbClr val="FFC000"/>
              </a:solidFill>
              <a:latin typeface="NotesEsa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EFFFF"/>
                </a:solidFill>
                <a:latin typeface="NotesEsa" panose="02000506030000020004" pitchFamily="2" charset="0"/>
              </a:rPr>
              <a:t>Ensure </a:t>
            </a:r>
            <a:r>
              <a:rPr lang="en-GB" sz="2000">
                <a:solidFill>
                  <a:srgbClr val="FFC000"/>
                </a:solidFill>
                <a:latin typeface="NotesEsa" panose="02000506030000020004" pitchFamily="2" charset="0"/>
              </a:rPr>
              <a:t>dual- or multi-sourcing of key On-Board Data Handling Equipment by 2028</a:t>
            </a:r>
          </a:p>
          <a:p>
            <a:endParaRPr lang="en-GB" sz="2000">
              <a:solidFill>
                <a:srgbClr val="FEFFFF"/>
              </a:solidFill>
              <a:latin typeface="NotesEsa" panose="02000506030000020004" pitchFamily="2" charset="0"/>
            </a:endParaRPr>
          </a:p>
          <a:p>
            <a:r>
              <a:rPr lang="en-GB" sz="2000">
                <a:solidFill>
                  <a:srgbClr val="FEFFFF"/>
                </a:solidFill>
                <a:latin typeface="NotesEsa" panose="02000506030000020004" pitchFamily="2" charset="0"/>
              </a:rPr>
              <a:t>…to be available for institutional and commercial missions.</a:t>
            </a:r>
            <a:br>
              <a:rPr lang="en-GB" sz="2000">
                <a:solidFill>
                  <a:srgbClr val="FEFFFF"/>
                </a:solidFill>
                <a:latin typeface="NotesEsa" panose="02000506030000020004" pitchFamily="2" charset="0"/>
              </a:rPr>
            </a:br>
            <a:r>
              <a:rPr lang="en-GB" sz="2000">
                <a:solidFill>
                  <a:srgbClr val="FEFFFF"/>
                </a:solidFill>
                <a:latin typeface="NotesEsa" panose="02000506030000020004" pitchFamily="2" charset="0"/>
              </a:rPr>
              <a:t>…both large-scale missions (ADHA-6U), mid- and small-sats / constellations (ADHA-3U). </a:t>
            </a:r>
          </a:p>
        </p:txBody>
      </p:sp>
    </p:spTree>
    <p:extLst>
      <p:ext uri="{BB962C8B-B14F-4D97-AF65-F5344CB8AC3E}">
        <p14:creationId xmlns:p14="http://schemas.microsoft.com/office/powerpoint/2010/main" val="39466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>
          <a:extLst>
            <a:ext uri="{FF2B5EF4-FFF2-40B4-BE49-F238E27FC236}">
              <a16:creationId xmlns:a16="http://schemas.microsoft.com/office/drawing/2014/main" id="{682D7E6F-86E6-BFFC-A2D6-FF301471E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>
            <a:extLst>
              <a:ext uri="{FF2B5EF4-FFF2-40B4-BE49-F238E27FC236}">
                <a16:creationId xmlns:a16="http://schemas.microsoft.com/office/drawing/2014/main" id="{A1DCDE28-F766-55EF-47DB-F2F39C188A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575" rIns="0" bIns="45575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2400">
                <a:latin typeface="NotesEsa" panose="02000506030000020004" pitchFamily="2" charset="0"/>
              </a:rPr>
              <a:t>ADHA Technical Perimeter &amp; Scope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A0B38E-C242-D2C6-0946-43F9C45326A3}"/>
              </a:ext>
            </a:extLst>
          </p:cNvPr>
          <p:cNvSpPr txBox="1">
            <a:spLocks/>
          </p:cNvSpPr>
          <p:nvPr/>
        </p:nvSpPr>
        <p:spPr>
          <a:xfrm>
            <a:off x="168568" y="851771"/>
            <a:ext cx="9361074" cy="546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8038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06525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05013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0350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The ADHA program defines the following elements: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C000"/>
                </a:solidFill>
                <a:latin typeface="NotesEsa" panose="02000506030000020004" pitchFamily="2" charset="0"/>
              </a:rPr>
              <a:t>An end-to-end data handling architecture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To ensure interoperability between data handling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C000"/>
                </a:solidFill>
                <a:latin typeface="NotesEsa" panose="02000506030000020004" pitchFamily="2" charset="0"/>
              </a:rPr>
              <a:t>A standard backplane electrical interconnect between modules 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Based on the cPCI-Serial-Space standard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To allow interoperability of modules from different suppliers within the same unit</a:t>
            </a:r>
          </a:p>
          <a:p>
            <a:pPr marL="285750" lvl="1" indent="-285750">
              <a:buClr>
                <a:srgbClr val="8197A6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C000"/>
                </a:solidFill>
                <a:latin typeface="NotesEsa" panose="02000506030000020004" pitchFamily="2" charset="0"/>
              </a:rPr>
              <a:t>Standard mechanical form factor and interfaces 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For uniformity across the OBDH subsystem, more efficient qualification, assembly and integration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Compatibility between any ADHA-compliant modules, for faster unit integration and configuration</a:t>
            </a:r>
          </a:p>
          <a:p>
            <a:pPr marL="862195" lvl="2" indent="-285750">
              <a:buClr>
                <a:srgbClr val="8197A6"/>
              </a:buClr>
              <a:buFont typeface="Arial" panose="020B0604020202020204" pitchFamily="34" charset="0"/>
              <a:buChar char="•"/>
            </a:pPr>
            <a:endParaRPr lang="en-GB" sz="1600">
              <a:solidFill>
                <a:srgbClr val="FFC000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C000"/>
                </a:solidFill>
                <a:latin typeface="NotesEsa" panose="02000506030000020004" pitchFamily="2" charset="0"/>
              </a:rPr>
              <a:t>A standard procurement and PA (Product Assurance) approach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To allow clear requirements based on expectations in different mission classes</a:t>
            </a:r>
          </a:p>
          <a:p>
            <a:endParaRPr lang="en-GB" sz="1600">
              <a:solidFill>
                <a:schemeClr val="accent4">
                  <a:lumMod val="20000"/>
                  <a:lumOff val="80000"/>
                </a:schemeClr>
              </a:solidFill>
              <a:latin typeface="NotesEsa" panose="02000506030000020004" pitchFamily="2" charset="0"/>
            </a:endParaRPr>
          </a:p>
          <a:p>
            <a:r>
              <a:rPr lang="en-GB" sz="1600">
                <a:solidFill>
                  <a:schemeClr val="accent4">
                    <a:lumMod val="20000"/>
                    <a:lumOff val="80000"/>
                  </a:schemeClr>
                </a:solidFill>
                <a:latin typeface="NotesEsa" panose="02000506030000020004" pitchFamily="2" charset="0"/>
              </a:rPr>
              <a:t>All ADHA specifications have been agreed between the ADHA consortia members, including the three LSIs (ADS, TAS and OHB), ensuring that data handling equipment suppliers / SMEs have a consistent set of requirements.</a:t>
            </a:r>
          </a:p>
          <a:p>
            <a:endParaRPr lang="en-GB">
              <a:solidFill>
                <a:srgbClr val="FEFFFF"/>
              </a:solidFill>
              <a:latin typeface="NotesEsa" panose="02000506030000020004" pitchFamily="2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17A8C8-23B0-60A0-5472-27221CBDB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403" y="2815599"/>
            <a:ext cx="2276696" cy="1709785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55F748-5A6B-8D3C-9C74-139E3B6DF3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" t="2032" r="2072" b="1635"/>
          <a:stretch>
            <a:fillRect/>
          </a:stretch>
        </p:blipFill>
        <p:spPr>
          <a:xfrm>
            <a:off x="9748452" y="1022070"/>
            <a:ext cx="2218597" cy="1642727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image006">
            <a:extLst>
              <a:ext uri="{FF2B5EF4-FFF2-40B4-BE49-F238E27FC236}">
                <a16:creationId xmlns:a16="http://schemas.microsoft.com/office/drawing/2014/main" id="{EC6CD880-05EE-B59A-31C6-21AA6B1DB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9054" r="610" b="268"/>
          <a:stretch>
            <a:fillRect/>
          </a:stretch>
        </p:blipFill>
        <p:spPr bwMode="auto">
          <a:xfrm>
            <a:off x="9719403" y="4657292"/>
            <a:ext cx="2276697" cy="1502207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36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2889C3-6F3B-A770-68D7-3C7C473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ESA R&amp;D Programme Organisation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927B92-898D-A02E-1E75-254A61971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773332" cy="5328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The ADHA R&amp;D Programme is divided into three types of activities: </a:t>
            </a:r>
          </a:p>
          <a:p>
            <a:pPr marL="342900" indent="-342900">
              <a:buFont typeface="+mj-lt"/>
              <a:buAutoNum type="arabicPeriod"/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System-level studies (ADHA-1, -2, and -3)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Define the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requirements specification 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for ADHA elements 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Perform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1st ADHA unit-level AIT campaigns 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Parallel contracts: ADS (DE) and TAS (IT) primes</a:t>
            </a:r>
            <a:b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</a:b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 Unit and Module hardware development contracts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Core modules: OBC, MM, Power and GNSS funded through TDE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Others funded through GSTP, </a:t>
            </a:r>
            <a:r>
              <a:rPr lang="en-GB" dirty="0" err="1">
                <a:solidFill>
                  <a:schemeClr val="bg1"/>
                </a:solidFill>
                <a:latin typeface="NotesEsa" panose="02000506030000020004" pitchFamily="2" charset="0"/>
              </a:rPr>
              <a:t>Incubed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, etc -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many initiated by industry! 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In total,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ca 20 development activities on-going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 Building Block activities 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(e.g.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backplane connector 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development and qualification)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F21093-AF9D-9117-916A-F15E59F5EBC3}"/>
              </a:ext>
            </a:extLst>
          </p:cNvPr>
          <p:cNvGrpSpPr/>
          <p:nvPr/>
        </p:nvGrpSpPr>
        <p:grpSpPr>
          <a:xfrm>
            <a:off x="10155219" y="3451461"/>
            <a:ext cx="1731981" cy="1558311"/>
            <a:chOff x="10155219" y="3165057"/>
            <a:chExt cx="1731981" cy="155831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AF3AF60-DC4C-5043-9CCB-63A8900555D0}"/>
                </a:ext>
              </a:extLst>
            </p:cNvPr>
            <p:cNvSpPr/>
            <p:nvPr/>
          </p:nvSpPr>
          <p:spPr>
            <a:xfrm>
              <a:off x="10155219" y="3550784"/>
              <a:ext cx="1731981" cy="117258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NotesEsa" panose="02000506030000020004" pitchFamily="2" charset="0"/>
                </a:rPr>
                <a:t>ADHA Modules &amp; Units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13C75EA-FEFF-32CD-BCF1-7C4FC12A5BC1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11021209" y="3165057"/>
              <a:ext cx="1" cy="385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C080B5-29AB-7C59-F1CE-80A39D5EEE63}"/>
              </a:ext>
            </a:extLst>
          </p:cNvPr>
          <p:cNvGrpSpPr/>
          <p:nvPr/>
        </p:nvGrpSpPr>
        <p:grpSpPr>
          <a:xfrm>
            <a:off x="7992932" y="3438394"/>
            <a:ext cx="2162287" cy="1571378"/>
            <a:chOff x="7992932" y="3151990"/>
            <a:chExt cx="2162287" cy="157137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0BAD3EB-3769-664D-C45B-6E872CB4D24A}"/>
                </a:ext>
              </a:extLst>
            </p:cNvPr>
            <p:cNvSpPr/>
            <p:nvPr/>
          </p:nvSpPr>
          <p:spPr>
            <a:xfrm>
              <a:off x="7992932" y="3550784"/>
              <a:ext cx="1731981" cy="117258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NotesEsa" panose="02000506030000020004" pitchFamily="2" charset="0"/>
                </a:rPr>
                <a:t>ADHA Building Blocks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1968754-FCFC-1E56-8EEE-71DD1F68CE58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8858923" y="3151990"/>
              <a:ext cx="5378" cy="3987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FE6CFC7-03BE-023B-A569-70C222CEF61E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9724913" y="4137076"/>
              <a:ext cx="4303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1810E3-E725-375B-C838-DF588111C715}"/>
              </a:ext>
            </a:extLst>
          </p:cNvPr>
          <p:cNvGrpSpPr/>
          <p:nvPr/>
        </p:nvGrpSpPr>
        <p:grpSpPr>
          <a:xfrm>
            <a:off x="7992932" y="1000125"/>
            <a:ext cx="3894268" cy="2406413"/>
            <a:chOff x="7992932" y="1000125"/>
            <a:chExt cx="3894268" cy="240641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DE37849-C633-F2F7-0A81-269E3114FA3B}"/>
                </a:ext>
              </a:extLst>
            </p:cNvPr>
            <p:cNvSpPr/>
            <p:nvPr/>
          </p:nvSpPr>
          <p:spPr>
            <a:xfrm>
              <a:off x="7992932" y="1000125"/>
              <a:ext cx="3894268" cy="240641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>
                  <a:latin typeface="NotesEsa" panose="02000506030000020004" pitchFamily="2" charset="0"/>
                </a:rPr>
                <a:t>ADHA System Studies</a:t>
              </a:r>
              <a:br>
                <a:rPr lang="en-GB" dirty="0">
                  <a:latin typeface="NotesEsa" panose="02000506030000020004" pitchFamily="2" charset="0"/>
                </a:rPr>
              </a:br>
              <a:r>
                <a:rPr lang="en-GB" dirty="0">
                  <a:latin typeface="NotesEsa" panose="02000506030000020004" pitchFamily="2" charset="0"/>
                </a:rPr>
                <a:t>(ADHA-1, -2, -3)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0D6D8A1-DC9E-1CEC-1656-4A14FB9E3437}"/>
                </a:ext>
              </a:extLst>
            </p:cNvPr>
            <p:cNvSpPr/>
            <p:nvPr/>
          </p:nvSpPr>
          <p:spPr>
            <a:xfrm>
              <a:off x="8213495" y="1839371"/>
              <a:ext cx="1603394" cy="12991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D01BC94-F89C-8D29-9506-804F6ED98BEA}"/>
                </a:ext>
              </a:extLst>
            </p:cNvPr>
            <p:cNvSpPr/>
            <p:nvPr/>
          </p:nvSpPr>
          <p:spPr>
            <a:xfrm>
              <a:off x="10110539" y="1839371"/>
              <a:ext cx="1603394" cy="12991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3" name="Image 10">
              <a:extLst>
                <a:ext uri="{FF2B5EF4-FFF2-40B4-BE49-F238E27FC236}">
                  <a16:creationId xmlns:a16="http://schemas.microsoft.com/office/drawing/2014/main" id="{E482B042-D16E-F643-FD8C-366DEE12C2B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8" t="11018" r="5455"/>
            <a:stretch>
              <a:fillRect/>
            </a:stretch>
          </p:blipFill>
          <p:spPr bwMode="auto">
            <a:xfrm>
              <a:off x="10375667" y="1926486"/>
              <a:ext cx="1120431" cy="5619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97ACA9-C94E-0CBD-F5E4-FAE02A2A97E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5" t="27523" r="14207" b="26147"/>
            <a:stretch>
              <a:fillRect/>
            </a:stretch>
          </p:blipFill>
          <p:spPr bwMode="auto">
            <a:xfrm>
              <a:off x="8395972" y="1926486"/>
              <a:ext cx="1121449" cy="2914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0F5E3D-F5D0-B386-73A4-76705FE2E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957" y="2106597"/>
              <a:ext cx="1603394" cy="4664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573696-217F-F5DD-454C-96E55F5C3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35"/>
            <a:stretch>
              <a:fillRect/>
            </a:stretch>
          </p:blipFill>
          <p:spPr bwMode="auto">
            <a:xfrm>
              <a:off x="10308682" y="2583344"/>
              <a:ext cx="1230691" cy="34960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A blue and black logo&#10;&#10;Description automatically generated">
              <a:extLst>
                <a:ext uri="{FF2B5EF4-FFF2-40B4-BE49-F238E27FC236}">
                  <a16:creationId xmlns:a16="http://schemas.microsoft.com/office/drawing/2014/main" id="{FEFCEC81-EAAA-098A-9C18-B3BB4892D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5427" y="2539201"/>
              <a:ext cx="1462540" cy="53725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92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343751ED-C8BE-41FE-9861-56AE543A0A1D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AD79EE79-A995-4046-BA78-7E1194A8FF2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EF168943-AA5F-4FD6-96A2-54A85FF0141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2025-10-07T22:00:00+00:00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"/>
    <ds:schemaRef ds:uri="ddc99d1b-0883-4f2c-a8e6-6d8ebaa0e5d6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6668</TotalTime>
  <Words>1031</Words>
  <Application>Microsoft Office PowerPoint</Application>
  <PresentationFormat>Custom</PresentationFormat>
  <Paragraphs>158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NotesEsa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ADHA Sessions at EDHPC2025</vt:lpstr>
      <vt:lpstr>ADHA 101 – Tutorial Session Overview</vt:lpstr>
      <vt:lpstr>ADHA 101 – Tutorial Scope</vt:lpstr>
      <vt:lpstr>ADHA Introduction &amp; Overview</vt:lpstr>
      <vt:lpstr>ADHA &amp; APA: Executive Summary</vt:lpstr>
      <vt:lpstr>ADHA Objectives</vt:lpstr>
      <vt:lpstr>ADHA Technical Perimeter &amp; Scope</vt:lpstr>
      <vt:lpstr>ADHA ESA R&amp;D Programme Organisation</vt:lpstr>
      <vt:lpstr>ADHA System Studies Developments 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ADHA 101 - Tutorial ESA inputs</dc:title>
  <dc:subject>ADHA 101 - Tutorial ESA inputs</dc:subject>
  <dc:creator>David Steenari</dc:creator>
  <cp:keywords/>
  <dc:description/>
  <cp:lastModifiedBy>David Steenari</cp:lastModifiedBy>
  <cp:revision>4</cp:revision>
  <cp:lastPrinted>2008-08-26T16:26:23Z</cp:lastPrinted>
  <dcterms:created xsi:type="dcterms:W3CDTF">2025-10-08T07:43:34Z</dcterms:created>
  <dcterms:modified xsi:type="dcterms:W3CDTF">2025-10-13T08:36:25Z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David Steenari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2025-10-07T22:00:00Z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