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4"/>
    <p:sldMasterId id="2147483677" r:id="rId5"/>
  </p:sldMasterIdLst>
  <p:notesMasterIdLst>
    <p:notesMasterId r:id="rId27"/>
  </p:notesMasterIdLst>
  <p:sldIdLst>
    <p:sldId id="256" r:id="rId6"/>
    <p:sldId id="429" r:id="rId7"/>
    <p:sldId id="449" r:id="rId8"/>
    <p:sldId id="451" r:id="rId9"/>
    <p:sldId id="452" r:id="rId10"/>
    <p:sldId id="453" r:id="rId11"/>
    <p:sldId id="457" r:id="rId12"/>
    <p:sldId id="461" r:id="rId13"/>
    <p:sldId id="477" r:id="rId14"/>
    <p:sldId id="459" r:id="rId15"/>
    <p:sldId id="458" r:id="rId16"/>
    <p:sldId id="462" r:id="rId17"/>
    <p:sldId id="468" r:id="rId18"/>
    <p:sldId id="454" r:id="rId19"/>
    <p:sldId id="455" r:id="rId20"/>
    <p:sldId id="456" r:id="rId21"/>
    <p:sldId id="469" r:id="rId22"/>
    <p:sldId id="471" r:id="rId23"/>
    <p:sldId id="474" r:id="rId24"/>
    <p:sldId id="475" r:id="rId25"/>
    <p:sldId id="476" r:id="rId26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2568">
          <p15:clr>
            <a:srgbClr val="A4A3A4"/>
          </p15:clr>
        </p15:guide>
        <p15:guide id="3" orient="horz" pos="2772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543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pos="3273">
          <p15:clr>
            <a:srgbClr val="A4A3A4"/>
          </p15:clr>
        </p15:guide>
        <p15:guide id="10" pos="7559">
          <p15:clr>
            <a:srgbClr val="A4A3A4"/>
          </p15:clr>
        </p15:guide>
        <p15:guide id="11" pos="3545">
          <p15:clr>
            <a:srgbClr val="A4A3A4"/>
          </p15:clr>
        </p15:guide>
        <p15:guide id="12" pos="4793">
          <p15:clr>
            <a:srgbClr val="A4A3A4"/>
          </p15:clr>
        </p15:guide>
        <p15:guide id="13" pos="2003">
          <p15:clr>
            <a:srgbClr val="A4A3A4"/>
          </p15:clr>
        </p15:guide>
        <p15:guide id="14" pos="1663">
          <p15:clr>
            <a:srgbClr val="A4A3A4"/>
          </p15:clr>
        </p15:guide>
        <p15:guide id="15" pos="5087">
          <p15:clr>
            <a:srgbClr val="A4A3A4"/>
          </p15:clr>
        </p15:guide>
        <p15:guide id="16" pos="1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52447-5E77-9F6D-8344-DE527B2D3BB1}" v="5" dt="2025-09-24T09:22:10.283"/>
    <p1510:client id="{FB5C5450-BAE2-554B-2FBE-41ACCA4EEC70}" v="9" dt="2025-09-25T11:49:37.844"/>
  </p1510:revLst>
</p1510:revInfo>
</file>

<file path=ppt/tableStyles.xml><?xml version="1.0" encoding="utf-8"?>
<a:tblStyleLst xmlns:a="http://schemas.openxmlformats.org/drawingml/2006/main" def="{FDA72DE4-0DE4-4C10-835D-28B098BEBAAD}">
  <a:tblStyle styleId="{FDA72DE4-0DE4-4C10-835D-28B098BEBAA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1EF"/>
          </a:solidFill>
        </a:fill>
      </a:tcStyle>
    </a:wholeTbl>
    <a:band1H>
      <a:tcTxStyle/>
      <a:tcStyle>
        <a:tcBdr/>
        <a:fill>
          <a:solidFill>
            <a:srgbClr val="CAE3D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3D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68"/>
      </p:cViewPr>
      <p:guideLst>
        <p:guide orient="horz" pos="731"/>
        <p:guide orient="horz" pos="2568"/>
        <p:guide orient="horz" pos="2772"/>
        <p:guide orient="horz" pos="3113"/>
        <p:guide orient="horz" pos="3543"/>
        <p:guide orient="horz" pos="1389"/>
        <p:guide orient="horz" pos="3861"/>
        <p:guide orient="horz" pos="1774"/>
        <p:guide pos="3273"/>
        <p:guide pos="7559"/>
        <p:guide pos="3545"/>
        <p:guide pos="4793"/>
        <p:guide pos="2003"/>
        <p:guide pos="1663"/>
        <p:guide pos="5087"/>
        <p:guide pos="1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78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7150" y="0"/>
            <a:ext cx="29178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59913"/>
            <a:ext cx="2917825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25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6628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73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789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70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</a:t>
            </a:r>
            <a:endParaRPr dirty="0"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233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33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855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4" name="Google Shape;8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60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4" name="Google Shape;8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7733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656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529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81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0636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125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4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377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37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717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3963" cy="4433888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4" name="Google Shape;8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70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42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92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e7cc6e0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e7cc6e05_0_15:notes"/>
          <p:cNvSpPr txBox="1">
            <a:spLocks noGrp="1"/>
          </p:cNvSpPr>
          <p:nvPr>
            <p:ph type="body" idx="1"/>
          </p:nvPr>
        </p:nvSpPr>
        <p:spPr>
          <a:xfrm>
            <a:off x="876300" y="4730750"/>
            <a:ext cx="5034000" cy="443400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a2e7cc6e05_0_15:notes"/>
          <p:cNvSpPr txBox="1">
            <a:spLocks noGrp="1"/>
          </p:cNvSpPr>
          <p:nvPr>
            <p:ph type="sldNum" idx="12"/>
          </p:nvPr>
        </p:nvSpPr>
        <p:spPr>
          <a:xfrm>
            <a:off x="3867150" y="9459913"/>
            <a:ext cx="2917800" cy="442800"/>
          </a:xfrm>
          <a:prstGeom prst="rect">
            <a:avLst/>
          </a:prstGeom>
        </p:spPr>
        <p:txBody>
          <a:bodyPr spcFirstLastPara="1" wrap="square" lIns="86150" tIns="43075" rIns="86150" bIns="430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845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31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2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3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4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1">
  <p:cSld name="COVER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"/>
          <p:cNvPicPr preferRelativeResize="0"/>
          <p:nvPr/>
        </p:nvPicPr>
        <p:blipFill rotWithShape="1">
          <a:blip r:embed="rId2">
            <a:alphaModFix/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/>
          <p:nvPr/>
        </p:nvSpPr>
        <p:spPr>
          <a:xfrm>
            <a:off x="-18136" y="-2"/>
            <a:ext cx="12210136" cy="6858002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6" name="Google Shape;46;p2"/>
          <p:cNvCxnSpPr/>
          <p:nvPr/>
        </p:nvCxnSpPr>
        <p:spPr>
          <a:xfrm>
            <a:off x="219687" y="4078969"/>
            <a:ext cx="1173774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2"/>
          <p:cNvSpPr txBox="1">
            <a:spLocks noGrp="1"/>
          </p:cNvSpPr>
          <p:nvPr>
            <p:ph type="title"/>
          </p:nvPr>
        </p:nvSpPr>
        <p:spPr>
          <a:xfrm>
            <a:off x="216425" y="3509439"/>
            <a:ext cx="11741010" cy="56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body" idx="1"/>
          </p:nvPr>
        </p:nvSpPr>
        <p:spPr>
          <a:xfrm>
            <a:off x="9365005" y="5091757"/>
            <a:ext cx="2594803" cy="1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r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49" name="Google Shape;49;p2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" name="Google Shape;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2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52" name="Google Shape;52;p2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2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2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2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2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2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2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2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2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2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2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2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2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2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2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2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2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2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2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2"/>
          <p:cNvSpPr txBox="1"/>
          <p:nvPr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 </a:t>
            </a: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9976491" y="-216085"/>
            <a:ext cx="2448890" cy="1314000"/>
            <a:chOff x="9976491" y="-216085"/>
            <a:chExt cx="2448890" cy="1314000"/>
          </a:xfrm>
        </p:grpSpPr>
        <p:pic>
          <p:nvPicPr>
            <p:cNvPr id="45" name="Google Shape;45;p2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0331489" y="-216085"/>
              <a:ext cx="2093892" cy="131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491" y="112783"/>
              <a:ext cx="709995" cy="706449"/>
            </a:xfrm>
            <a:prstGeom prst="rect">
              <a:avLst/>
            </a:prstGeom>
          </p:spPr>
        </p:pic>
      </p:grpSp>
      <p:sp>
        <p:nvSpPr>
          <p:cNvPr id="3" name="hlSlideMaster.COVER1Header" descr=".">
            <a:extLst>
              <a:ext uri="{FF2B5EF4-FFF2-40B4-BE49-F238E27FC236}">
                <a16:creationId xmlns:a16="http://schemas.microsoft.com/office/drawing/2014/main" id="{4C6AEB46-F453-4976-B6E3-2D88BB03AEB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4" name="flSlideMaster.COVER1Footer" descr=".">
            <a:extLst>
              <a:ext uri="{FF2B5EF4-FFF2-40B4-BE49-F238E27FC236}">
                <a16:creationId xmlns:a16="http://schemas.microsoft.com/office/drawing/2014/main" id="{CC4F6B69-DF36-4951-B377-89A84B42F5C1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_COLOUR_BG5">
  <p:cSld name="CLEAR_COLOUR_BG5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6DCF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11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3" name="Google Shape;243;p11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32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4" name="Google Shape;244;p1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5" name="Google Shape;2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1E3378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1E3378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1E3378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1E3378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1E3378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247" name="Google Shape;24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11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249" name="Google Shape;249;p11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11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1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1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11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1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1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11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1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11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1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1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1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1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1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1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1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1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11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1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1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1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1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1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1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.CLEAR_COLOUR_BG5Header" descr=".">
            <a:extLst>
              <a:ext uri="{FF2B5EF4-FFF2-40B4-BE49-F238E27FC236}">
                <a16:creationId xmlns:a16="http://schemas.microsoft.com/office/drawing/2014/main" id="{70DBD4A4-843A-4EF9-9472-242A59CC9E1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CLEAR_COLOUR_BG5Footer" descr=".">
            <a:extLst>
              <a:ext uri="{FF2B5EF4-FFF2-40B4-BE49-F238E27FC236}">
                <a16:creationId xmlns:a16="http://schemas.microsoft.com/office/drawing/2014/main" id="{BFD93460-9EB0-4DFC-8070-5CB2B8BBBF4C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>
  <p:cSld name="DARK_CLOSING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5E6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12"/>
          <p:cNvSpPr/>
          <p:nvPr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4686298" y="4524206"/>
            <a:ext cx="2812781" cy="31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 txBox="1">
            <a:spLocks noGrp="1"/>
          </p:cNvSpPr>
          <p:nvPr>
            <p:ph type="body" idx="1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9" name="Google Shape;279;p12"/>
          <p:cNvSpPr txBox="1"/>
          <p:nvPr/>
        </p:nvSpPr>
        <p:spPr>
          <a:xfrm>
            <a:off x="4686298" y="1740022"/>
            <a:ext cx="2819402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97A6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/>
          </a:p>
        </p:txBody>
      </p:sp>
      <p:sp>
        <p:nvSpPr>
          <p:cNvPr id="280" name="Google Shape;280;p12"/>
          <p:cNvSpPr txBox="1">
            <a:spLocks noGrp="1"/>
          </p:cNvSpPr>
          <p:nvPr>
            <p:ph type="body" idx="2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" name="hlSlideMaster.DARK_CLOSING1Header" descr=".">
            <a:extLst>
              <a:ext uri="{FF2B5EF4-FFF2-40B4-BE49-F238E27FC236}">
                <a16:creationId xmlns:a16="http://schemas.microsoft.com/office/drawing/2014/main" id="{8ADFCF59-B7C4-49BD-A218-F479BE80306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DARK_CLOSING1Footer" descr=".">
            <a:extLst>
              <a:ext uri="{FF2B5EF4-FFF2-40B4-BE49-F238E27FC236}">
                <a16:creationId xmlns:a16="http://schemas.microsoft.com/office/drawing/2014/main" id="{605DAE93-311E-4F4D-90D3-D18AADF2FDD0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3">
  <p:cSld name="DARK3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17" name="Google Shape;317;p14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8" name="Google Shape;31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4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p1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1" name="Google Shape;321;p14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4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323" name="Google Shape;3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4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325" name="Google Shape;325;p14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4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4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4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4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4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4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4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4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4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4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4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4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4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14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4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4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4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4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4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491" y="112783"/>
            <a:ext cx="709995" cy="706449"/>
          </a:xfrm>
          <a:prstGeom prst="rect">
            <a:avLst/>
          </a:prstGeom>
        </p:spPr>
      </p:pic>
      <p:sp>
        <p:nvSpPr>
          <p:cNvPr id="2" name="hlSlideMaster30.DARK3Header" descr=".">
            <a:extLst>
              <a:ext uri="{FF2B5EF4-FFF2-40B4-BE49-F238E27FC236}">
                <a16:creationId xmlns:a16="http://schemas.microsoft.com/office/drawing/2014/main" id="{C8BEDDF2-5764-4F42-BD88-903244B05A1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3Footer" descr=".">
            <a:extLst>
              <a:ext uri="{FF2B5EF4-FFF2-40B4-BE49-F238E27FC236}">
                <a16:creationId xmlns:a16="http://schemas.microsoft.com/office/drawing/2014/main" id="{6C2869C0-AEF6-4A34-A180-5655C83E5F75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G ">
  <p:cSld name="DARK BG 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18"/>
          <p:cNvPicPr preferRelativeResize="0"/>
          <p:nvPr/>
        </p:nvPicPr>
        <p:blipFill rotWithShape="1">
          <a:blip r:embed="rId2">
            <a:alphaModFix/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1" name="Google Shape;4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8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3" name="Google Shape;463;p1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4" name="Google Shape;464;p1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8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466" name="Google Shape;46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Google Shape;467;p18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468" name="Google Shape;468;p18" descr="a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18" descr="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18" descr="ch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18" descr="cz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18" descr="d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18" descr="dk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18" descr="e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18" descr="es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18" descr="fi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18" descr="f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18" descr="gr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18" descr="hu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18" descr="ie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18" descr="i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p18" descr="l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18" descr="n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18" descr="n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18" descr="pl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18" descr="pt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18" descr="ro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18" descr="s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18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18" descr="ca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18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18" descr="si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 BG Header" descr=".">
            <a:extLst>
              <a:ext uri="{FF2B5EF4-FFF2-40B4-BE49-F238E27FC236}">
                <a16:creationId xmlns:a16="http://schemas.microsoft.com/office/drawing/2014/main" id="{E7B53080-5220-4CC0-90A8-BBA83AAE10A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 BG Footer" descr=".">
            <a:extLst>
              <a:ext uri="{FF2B5EF4-FFF2-40B4-BE49-F238E27FC236}">
                <a16:creationId xmlns:a16="http://schemas.microsoft.com/office/drawing/2014/main" id="{4C2FCCD3-1697-4EFE-A775-AA2E8E0C6F14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4">
  <p:cSld name="DARK4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"/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95" name="Google Shape;495;p1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6" name="Google Shape;49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19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8" name="Google Shape;498;p1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9" name="Google Shape;4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74" y="1348840"/>
            <a:ext cx="11624275" cy="4718559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19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1" name="Google Shape;50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Google Shape;502;p19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503" name="Google Shape;503;p19" descr="a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19" descr="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19" descr="ch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19" descr="cz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19" descr="d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19" descr="dk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19" descr="e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19" descr="es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19" descr="fi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19" descr="f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19" descr="gr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19" descr="hu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19" descr="ie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19" descr="i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19" descr="l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19" descr="n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19" descr="n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19" descr="pl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19" descr="pt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19" descr="ro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19" descr="s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19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19" descr="ca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19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19" descr="si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4Header" descr=".">
            <a:extLst>
              <a:ext uri="{FF2B5EF4-FFF2-40B4-BE49-F238E27FC236}">
                <a16:creationId xmlns:a16="http://schemas.microsoft.com/office/drawing/2014/main" id="{D3ABF0E8-BAF8-4097-829E-C15A62A72022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4Footer" descr=".">
            <a:extLst>
              <a:ext uri="{FF2B5EF4-FFF2-40B4-BE49-F238E27FC236}">
                <a16:creationId xmlns:a16="http://schemas.microsoft.com/office/drawing/2014/main" id="{E83B08FA-817A-4E3A-B3F3-12A9156FDF06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5">
  <p:cSld name="DARK5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30" name="Google Shape;530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1" name="Google Shape;53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0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" name="Google Shape;533;p20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4" name="Google Shape;5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75" y="1244313"/>
            <a:ext cx="11624274" cy="4832637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0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6" name="Google Shape;53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7" name="Google Shape;537;p20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538" name="Google Shape;538;p20" descr="a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20" descr="be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0" name="Google Shape;540;p20" descr="ch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20" descr="cz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20" descr="d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20" descr="dk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20" descr="ee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20" descr="es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20" descr="fi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20" descr="f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p20" descr="gr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20" descr="hu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p20" descr="ie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20" descr="i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20" descr="lu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20" descr="n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20" descr="no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20" descr="pl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20" descr="pt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20" descr="ro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20" descr="se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20" descr="uk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20" descr="ca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20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20" descr="si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5Header" descr=".">
            <a:extLst>
              <a:ext uri="{FF2B5EF4-FFF2-40B4-BE49-F238E27FC236}">
                <a16:creationId xmlns:a16="http://schemas.microsoft.com/office/drawing/2014/main" id="{804FDA96-97FB-4534-9AB9-D22B4B66270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5Footer" descr=".">
            <a:extLst>
              <a:ext uri="{FF2B5EF4-FFF2-40B4-BE49-F238E27FC236}">
                <a16:creationId xmlns:a16="http://schemas.microsoft.com/office/drawing/2014/main" id="{E9A9293A-D700-4B34-94E3-B3AE4EB77001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6">
  <p:cSld name="DARK6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1"/>
          <p:cNvSpPr/>
          <p:nvPr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5" name="Google Shape;56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1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1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1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" name="hlSlideMaster30.DARK6Header" descr=".">
            <a:extLst>
              <a:ext uri="{FF2B5EF4-FFF2-40B4-BE49-F238E27FC236}">
                <a16:creationId xmlns:a16="http://schemas.microsoft.com/office/drawing/2014/main" id="{3E5AFEF6-015E-491C-90B3-E4E3FC3A1F1A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6Footer" descr=".">
            <a:extLst>
              <a:ext uri="{FF2B5EF4-FFF2-40B4-BE49-F238E27FC236}">
                <a16:creationId xmlns:a16="http://schemas.microsoft.com/office/drawing/2014/main" id="{65064425-66C9-4250-9FB2-EEE503D985A3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7">
  <p:cSld name="DARK7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2"/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70" name="Google Shape;570;p22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1" name="Google Shape;57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2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3" name="Google Shape;573;p22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4" name="Google Shape;574;p22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6" name="Google Shape;57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7" name="Google Shape;577;p22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578" name="Google Shape;578;p22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22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Google Shape;580;p22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22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2" name="Google Shape;582;p22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22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4" name="Google Shape;584;p22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2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2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2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2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22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22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22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22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22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4" name="Google Shape;594;p22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22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22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22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22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22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22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22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22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7Header" descr=".">
            <a:extLst>
              <a:ext uri="{FF2B5EF4-FFF2-40B4-BE49-F238E27FC236}">
                <a16:creationId xmlns:a16="http://schemas.microsoft.com/office/drawing/2014/main" id="{677C7350-52DE-47C7-B6C7-A344CA422F90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7Footer" descr=".">
            <a:extLst>
              <a:ext uri="{FF2B5EF4-FFF2-40B4-BE49-F238E27FC236}">
                <a16:creationId xmlns:a16="http://schemas.microsoft.com/office/drawing/2014/main" id="{EFF8547B-FD56-400B-8D07-00C20A0938C3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8">
  <p:cSld name="DARK8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3"/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05" name="Google Shape;605;p23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6" name="Google Shape;60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23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8" name="Google Shape;608;p2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9" name="Google Shape;609;p23"/>
          <p:cNvSpPr txBox="1">
            <a:spLocks noGrp="1"/>
          </p:cNvSpPr>
          <p:nvPr>
            <p:ph type="body" idx="1"/>
          </p:nvPr>
        </p:nvSpPr>
        <p:spPr>
          <a:xfrm>
            <a:off x="218261" y="1673225"/>
            <a:ext cx="5788843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9pPr>
          </a:lstStyle>
          <a:p>
            <a:endParaRPr/>
          </a:p>
        </p:txBody>
      </p:sp>
      <p:sp>
        <p:nvSpPr>
          <p:cNvPr id="610" name="Google Shape;610;p23"/>
          <p:cNvSpPr txBox="1">
            <a:spLocks noGrp="1"/>
          </p:cNvSpPr>
          <p:nvPr>
            <p:ph type="body" idx="2"/>
          </p:nvPr>
        </p:nvSpPr>
        <p:spPr>
          <a:xfrm>
            <a:off x="6210296" y="1673225"/>
            <a:ext cx="5776365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9pPr>
          </a:lstStyle>
          <a:p>
            <a:endParaRPr/>
          </a:p>
        </p:txBody>
      </p:sp>
      <p:sp>
        <p:nvSpPr>
          <p:cNvPr id="611" name="Google Shape;611;p23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2" name="Google Shape;61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3" name="Google Shape;613;p23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614" name="Google Shape;614;p23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23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23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23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8" name="Google Shape;618;p23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23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23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23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23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23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23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5" name="Google Shape;625;p23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6" name="Google Shape;626;p23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" name="Google Shape;627;p23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p23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p23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23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23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23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3" name="Google Shape;633;p23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p23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5" name="Google Shape;635;p23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23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23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23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8Header" descr=".">
            <a:extLst>
              <a:ext uri="{FF2B5EF4-FFF2-40B4-BE49-F238E27FC236}">
                <a16:creationId xmlns:a16="http://schemas.microsoft.com/office/drawing/2014/main" id="{BB3D4F68-DC8C-428F-A07B-24024C4E5F2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8Footer" descr=".">
            <a:extLst>
              <a:ext uri="{FF2B5EF4-FFF2-40B4-BE49-F238E27FC236}">
                <a16:creationId xmlns:a16="http://schemas.microsoft.com/office/drawing/2014/main" id="{117CA656-C98F-42FE-BBA1-7A7B35D11BEB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1">
  <p:cSld name="DARK_COLOUR_BG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41" name="Google Shape;641;p24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42" name="Google Shape;6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24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4" name="Google Shape;644;p2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5" name="Google Shape;645;p24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4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647" name="Google Shape;6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" name="Google Shape;648;p24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649" name="Google Shape;649;p24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0" name="Google Shape;650;p24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Google Shape;651;p24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2" name="Google Shape;652;p24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Google Shape;653;p24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Google Shape;654;p24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p24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24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24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24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24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24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24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24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24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24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24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24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7" name="Google Shape;667;p24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24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p24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p24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1" name="Google Shape;671;p24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2" name="Google Shape;672;p2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3" name="Google Shape;673;p24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_COLOUR_BG1Header" descr=".">
            <a:extLst>
              <a:ext uri="{FF2B5EF4-FFF2-40B4-BE49-F238E27FC236}">
                <a16:creationId xmlns:a16="http://schemas.microsoft.com/office/drawing/2014/main" id="{32DF733E-1474-4241-8DFA-C32EA1ED231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OLOUR_BG1Footer" descr=".">
            <a:extLst>
              <a:ext uri="{FF2B5EF4-FFF2-40B4-BE49-F238E27FC236}">
                <a16:creationId xmlns:a16="http://schemas.microsoft.com/office/drawing/2014/main" id="{8982BB43-8EDC-4293-BB5C-6A977FEFD08B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LEAR1">
  <p:cSld name="1_CLEAR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4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83" name="Google Shape;83;p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hlSlideMaster.1_CLEAR1Header" descr=".">
            <a:extLst>
              <a:ext uri="{FF2B5EF4-FFF2-40B4-BE49-F238E27FC236}">
                <a16:creationId xmlns:a16="http://schemas.microsoft.com/office/drawing/2014/main" id="{8664A070-CED3-42CF-9A35-85879FD6B87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1_CLEAR1Footer" descr=".">
            <a:extLst>
              <a:ext uri="{FF2B5EF4-FFF2-40B4-BE49-F238E27FC236}">
                <a16:creationId xmlns:a16="http://schemas.microsoft.com/office/drawing/2014/main" id="{A7B62C98-540A-4B76-B733-D763C6D08817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2">
  <p:cSld name="DARK_COLOUR_BG2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5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8197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76" name="Google Shape;676;p25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77" name="Google Shape;67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25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9" name="Google Shape;679;p25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0" name="Google Shape;680;p25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25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682" name="Google Shape;6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3" name="Google Shape;683;p25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684" name="Google Shape;684;p25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25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p25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7" name="Google Shape;687;p25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8" name="Google Shape;688;p25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Google Shape;689;p25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p25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25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p25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25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25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25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25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25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8" name="Google Shape;698;p25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25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25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1" name="Google Shape;701;p25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p25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3" name="Google Shape;703;p25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4" name="Google Shape;704;p25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5" name="Google Shape;705;p25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Google Shape;706;p25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7" name="Google Shape;707;p25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Google Shape;708;p25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_COLOUR_BG2Header" descr=".">
            <a:extLst>
              <a:ext uri="{FF2B5EF4-FFF2-40B4-BE49-F238E27FC236}">
                <a16:creationId xmlns:a16="http://schemas.microsoft.com/office/drawing/2014/main" id="{E1DFBBF3-FB99-4AD1-A1E9-F14851D1D47E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OLOUR_BG2Footer" descr=".">
            <a:extLst>
              <a:ext uri="{FF2B5EF4-FFF2-40B4-BE49-F238E27FC236}">
                <a16:creationId xmlns:a16="http://schemas.microsoft.com/office/drawing/2014/main" id="{D1D0E91B-1864-4018-A06F-272AED83F052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3">
  <p:cSld name="DARK_COLOUR_BG3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6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8E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11" name="Google Shape;711;p2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2" name="Google Shape;71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26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4" name="Google Shape;714;p2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26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76C8A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76C8A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76C8A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76C8A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76C8A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717" name="Google Shape;7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8" name="Google Shape;718;p26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719" name="Google Shape;719;p26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26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1" name="Google Shape;721;p26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2" name="Google Shape;722;p26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Google Shape;723;p26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" name="Google Shape;724;p26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26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26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26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26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26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26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6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26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26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4" name="Google Shape;734;p26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5" name="Google Shape;735;p26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6" name="Google Shape;736;p26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7" name="Google Shape;737;p26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8" name="Google Shape;738;p26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26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26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1" name="Google Shape;741;p26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2" name="Google Shape;742;p26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26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_COLOUR_BG3Header" descr=".">
            <a:extLst>
              <a:ext uri="{FF2B5EF4-FFF2-40B4-BE49-F238E27FC236}">
                <a16:creationId xmlns:a16="http://schemas.microsoft.com/office/drawing/2014/main" id="{6E20E3B8-634E-4892-B0FF-EE452F0E11B8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OLOUR_BG3Footer" descr=".">
            <a:extLst>
              <a:ext uri="{FF2B5EF4-FFF2-40B4-BE49-F238E27FC236}">
                <a16:creationId xmlns:a16="http://schemas.microsoft.com/office/drawing/2014/main" id="{946BEE24-9109-4563-9F83-B68320DEED1B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4">
  <p:cSld name="DARK_COLOUR_BG4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7"/>
          <p:cNvSpPr/>
          <p:nvPr/>
        </p:nvSpPr>
        <p:spPr>
          <a:xfrm>
            <a:off x="-6566" y="-2"/>
            <a:ext cx="12198565" cy="6858001"/>
          </a:xfrm>
          <a:prstGeom prst="rect">
            <a:avLst/>
          </a:prstGeom>
          <a:solidFill>
            <a:srgbClr val="9601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46" name="Google Shape;746;p2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47" name="Google Shape;74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27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9" name="Google Shape;749;p27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0" name="Google Shape;750;p27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27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4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1666A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1666A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1666A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1666A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1666A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752" name="Google Shape;75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3" name="Google Shape;753;p27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754" name="Google Shape;754;p27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27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27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27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27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9" name="Google Shape;759;p27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0" name="Google Shape;760;p27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1" name="Google Shape;761;p27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2" name="Google Shape;762;p27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3" name="Google Shape;763;p27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4" name="Google Shape;764;p27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5" name="Google Shape;765;p27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6" name="Google Shape;766;p27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7" name="Google Shape;767;p27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8" name="Google Shape;768;p27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9" name="Google Shape;769;p27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0" name="Google Shape;770;p27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1" name="Google Shape;771;p27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2" name="Google Shape;772;p27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27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4" name="Google Shape;774;p27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5" name="Google Shape;775;p27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6" name="Google Shape;776;p27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27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8" name="Google Shape;778;p27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_COLOUR_BG4Header" descr=".">
            <a:extLst>
              <a:ext uri="{FF2B5EF4-FFF2-40B4-BE49-F238E27FC236}">
                <a16:creationId xmlns:a16="http://schemas.microsoft.com/office/drawing/2014/main" id="{7F3B3FE8-7E50-4F21-BECA-7349C896DE3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OLOUR_BG4Footer" descr=".">
            <a:extLst>
              <a:ext uri="{FF2B5EF4-FFF2-40B4-BE49-F238E27FC236}">
                <a16:creationId xmlns:a16="http://schemas.microsoft.com/office/drawing/2014/main" id="{461BB009-2BE5-4A7A-ADB5-7377E59DA56C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5">
  <p:cSld name="DARK_COLOUR_BG5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8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81" name="Google Shape;781;p2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82" name="Google Shape;78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28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4" name="Google Shape;784;p2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5" name="Google Shape;785;p2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28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4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FCC4E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FCC4E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FCC4E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FCC4E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FFCC4E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787" name="Google Shape;7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8" name="Google Shape;788;p28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789" name="Google Shape;789;p28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0" name="Google Shape;790;p28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1" name="Google Shape;791;p28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2" name="Google Shape;792;p28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3" name="Google Shape;793;p28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28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5" name="Google Shape;795;p28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6" name="Google Shape;796;p28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7" name="Google Shape;797;p28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8" name="Google Shape;798;p28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9" name="Google Shape;799;p28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0" name="Google Shape;800;p28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1" name="Google Shape;801;p28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p28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3" name="Google Shape;803;p28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4" name="Google Shape;804;p28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p28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6" name="Google Shape;806;p28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7" name="Google Shape;807;p28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8" name="Google Shape;808;p28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9" name="Google Shape;809;p28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0" name="Google Shape;810;p28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1" name="Google Shape;811;p28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2" name="Google Shape;812;p28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3" name="Google Shape;813;p28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_COLOUR_BG5Header" descr=".">
            <a:extLst>
              <a:ext uri="{FF2B5EF4-FFF2-40B4-BE49-F238E27FC236}">
                <a16:creationId xmlns:a16="http://schemas.microsoft.com/office/drawing/2014/main" id="{F073F9BE-5D9D-4A63-ABE6-FBBDE4F3C416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OLOUR_BG5Footer" descr=".">
            <a:extLst>
              <a:ext uri="{FF2B5EF4-FFF2-40B4-BE49-F238E27FC236}">
                <a16:creationId xmlns:a16="http://schemas.microsoft.com/office/drawing/2014/main" id="{2BB573E7-1724-4892-A450-A5E8EA8C2CBA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OLOUR_BG6">
  <p:cSld name="DARK_COLOUR_BG6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9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16" name="Google Shape;816;p2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7" name="Google Shape;8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29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9" name="Google Shape;819;p2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9BDB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9BDB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9BDB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9BDB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9BDB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822" name="Google Shape;8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3" name="Google Shape;823;p29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824" name="Google Shape;824;p29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5" name="Google Shape;825;p29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6" name="Google Shape;826;p29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7" name="Google Shape;827;p29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8" name="Google Shape;828;p29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9" name="Google Shape;829;p29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0" name="Google Shape;830;p29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1" name="Google Shape;831;p29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2" name="Google Shape;832;p29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3" name="Google Shape;833;p29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4" name="Google Shape;834;p29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5" name="Google Shape;835;p29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6" name="Google Shape;836;p29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7" name="Google Shape;837;p29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8" name="Google Shape;838;p29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9" name="Google Shape;839;p29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29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1" name="Google Shape;841;p29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2" name="Google Shape;842;p29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3" name="Google Shape;843;p29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4" name="Google Shape;844;p29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5" name="Google Shape;845;p29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6" name="Google Shape;846;p29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7" name="Google Shape;847;p29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8" name="Google Shape;848;p29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30.DARK_COLOUR_BG6Header" descr=".">
            <a:extLst>
              <a:ext uri="{FF2B5EF4-FFF2-40B4-BE49-F238E27FC236}">
                <a16:creationId xmlns:a16="http://schemas.microsoft.com/office/drawing/2014/main" id="{161AB342-CEB4-4A8D-A434-4F92ED1761AB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OLOUR_BG6Footer" descr=".">
            <a:extLst>
              <a:ext uri="{FF2B5EF4-FFF2-40B4-BE49-F238E27FC236}">
                <a16:creationId xmlns:a16="http://schemas.microsoft.com/office/drawing/2014/main" id="{8B9A4C52-E95A-4F6E-838A-624CECCF27FA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CLOSING1">
  <p:cSld name="DARK_CLOSING1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0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5E6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1" name="Google Shape;851;p30"/>
          <p:cNvSpPr/>
          <p:nvPr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2" name="Google Shape;852;p30"/>
          <p:cNvSpPr txBox="1"/>
          <p:nvPr/>
        </p:nvSpPr>
        <p:spPr>
          <a:xfrm>
            <a:off x="4686298" y="4524206"/>
            <a:ext cx="2812781" cy="31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0"/>
          <p:cNvSpPr txBox="1"/>
          <p:nvPr/>
        </p:nvSpPr>
        <p:spPr>
          <a:xfrm>
            <a:off x="4686298" y="1740022"/>
            <a:ext cx="2819402" cy="26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/>
          </a:p>
        </p:txBody>
      </p:sp>
      <p:sp>
        <p:nvSpPr>
          <p:cNvPr id="854" name="Google Shape;854;p30"/>
          <p:cNvSpPr txBox="1">
            <a:spLocks noGrp="1"/>
          </p:cNvSpPr>
          <p:nvPr>
            <p:ph type="body" idx="1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sz="214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5" name="Google Shape;855;p30"/>
          <p:cNvSpPr txBox="1">
            <a:spLocks noGrp="1"/>
          </p:cNvSpPr>
          <p:nvPr>
            <p:ph type="body" idx="2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9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" name="hlSlideMaster30.DARK_CLOSING1Header" descr=".">
            <a:extLst>
              <a:ext uri="{FF2B5EF4-FFF2-40B4-BE49-F238E27FC236}">
                <a16:creationId xmlns:a16="http://schemas.microsoft.com/office/drawing/2014/main" id="{782546C1-B62B-4292-B28D-62A490A7D741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30.DARK_CLOSING1Footer" descr=".">
            <a:extLst>
              <a:ext uri="{FF2B5EF4-FFF2-40B4-BE49-F238E27FC236}">
                <a16:creationId xmlns:a16="http://schemas.microsoft.com/office/drawing/2014/main" id="{1C4DE844-B39B-48C2-AD29-D408E50D0FE1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2">
  <p:cSld name="CLEAR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4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87" name="Google Shape;87;p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hlSlideMaster.CLEAR2Header" descr=".">
            <a:extLst>
              <a:ext uri="{FF2B5EF4-FFF2-40B4-BE49-F238E27FC236}">
                <a16:creationId xmlns:a16="http://schemas.microsoft.com/office/drawing/2014/main" id="{BCCBA8C4-5983-4ABD-B590-E833D01D91A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CLEAR2Footer" descr=".">
            <a:extLst>
              <a:ext uri="{FF2B5EF4-FFF2-40B4-BE49-F238E27FC236}">
                <a16:creationId xmlns:a16="http://schemas.microsoft.com/office/drawing/2014/main" id="{81096807-5988-4713-88D9-DC254F53C931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3">
  <p:cSld name="CLEAR3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cxnSp>
        <p:nvCxnSpPr>
          <p:cNvPr id="90" name="Google Shape;90;p5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2" name="Google Shape;92;p5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hlSlideMaster.CLEAR3Header" descr=".">
            <a:extLst>
              <a:ext uri="{FF2B5EF4-FFF2-40B4-BE49-F238E27FC236}">
                <a16:creationId xmlns:a16="http://schemas.microsoft.com/office/drawing/2014/main" id="{C884B9D0-9406-4279-840D-566283F7309C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CLEAR3Footer" descr=".">
            <a:extLst>
              <a:ext uri="{FF2B5EF4-FFF2-40B4-BE49-F238E27FC236}">
                <a16:creationId xmlns:a16="http://schemas.microsoft.com/office/drawing/2014/main" id="{859FE870-9C0F-4F40-956F-15186BE0DB4A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4">
  <p:cSld name="CLEAR4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body" idx="1"/>
          </p:nvPr>
        </p:nvSpPr>
        <p:spPr>
          <a:xfrm>
            <a:off x="218261" y="1673225"/>
            <a:ext cx="5788843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body" idx="2"/>
          </p:nvPr>
        </p:nvSpPr>
        <p:spPr>
          <a:xfrm>
            <a:off x="6210296" y="1673225"/>
            <a:ext cx="5776365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9pPr>
          </a:lstStyle>
          <a:p>
            <a:endParaRPr/>
          </a:p>
        </p:txBody>
      </p:sp>
      <p:cxnSp>
        <p:nvCxnSpPr>
          <p:cNvPr id="96" name="Google Shape;96;p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35E6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hlSlideMaster.CLEAR4Header" descr=".">
            <a:extLst>
              <a:ext uri="{FF2B5EF4-FFF2-40B4-BE49-F238E27FC236}">
                <a16:creationId xmlns:a16="http://schemas.microsoft.com/office/drawing/2014/main" id="{5471CEA9-7EFA-4C64-8D41-58EDB98DD7BC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CLEAR4Footer" descr=".">
            <a:extLst>
              <a:ext uri="{FF2B5EF4-FFF2-40B4-BE49-F238E27FC236}">
                <a16:creationId xmlns:a16="http://schemas.microsoft.com/office/drawing/2014/main" id="{ECC7D6F4-EEA2-4694-A522-8BF8EA284DB4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_COLOUR_BG1">
  <p:cSld name="CLEAR_COLOUR_BG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>
            <a:off x="-6566" y="-1"/>
            <a:ext cx="12198565" cy="6858001"/>
          </a:xfrm>
          <a:prstGeom prst="rect">
            <a:avLst/>
          </a:prstGeom>
          <a:solidFill>
            <a:srgbClr val="E8E9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7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7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32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4" name="Google Shape;104;p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4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7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109" name="Google Shape;109;p7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7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7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7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7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7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7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7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7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7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7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7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7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7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7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7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7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7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7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7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7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7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7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7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7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.CLEAR_COLOUR_BG1Header" descr=".">
            <a:extLst>
              <a:ext uri="{FF2B5EF4-FFF2-40B4-BE49-F238E27FC236}">
                <a16:creationId xmlns:a16="http://schemas.microsoft.com/office/drawing/2014/main" id="{AB572853-48BA-4927-9E15-761644585A95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CLEAR_COLOUR_BG1Footer" descr=".">
            <a:extLst>
              <a:ext uri="{FF2B5EF4-FFF2-40B4-BE49-F238E27FC236}">
                <a16:creationId xmlns:a16="http://schemas.microsoft.com/office/drawing/2014/main" id="{AF3EB421-4EDD-451F-8BC0-9081C3D0F451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_COLOUR_BG2">
  <p:cSld name="CLEAR_COLOUR_BG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76C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32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9" name="Google Shape;139;p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6762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6762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6762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6762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006762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8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144" name="Google Shape;144;p8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8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8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8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8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8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8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8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8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8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8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8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8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8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8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8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8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8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8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8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8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8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8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8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8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.CLEAR_COLOUR_BG2Header" descr=".">
            <a:extLst>
              <a:ext uri="{FF2B5EF4-FFF2-40B4-BE49-F238E27FC236}">
                <a16:creationId xmlns:a16="http://schemas.microsoft.com/office/drawing/2014/main" id="{866004E0-278D-45E1-850D-14D51EB1FEA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CLEAR_COLOUR_BG2Footer" descr=".">
            <a:extLst>
              <a:ext uri="{FF2B5EF4-FFF2-40B4-BE49-F238E27FC236}">
                <a16:creationId xmlns:a16="http://schemas.microsoft.com/office/drawing/2014/main" id="{13528A18-F446-4B7E-92D7-0BD272978BEF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_COLOUR_BG3">
  <p:cSld name="CLEAR_COLOUR_BG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166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32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4" name="Google Shape;174;p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5" name="Google Shape;17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960136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960136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960136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960136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960136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9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179" name="Google Shape;179;p9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9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9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9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9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9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9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9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9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9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9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9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9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9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9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9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9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9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9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9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9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9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9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9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9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.CLEAR_COLOUR_BG3Header" descr=".">
            <a:extLst>
              <a:ext uri="{FF2B5EF4-FFF2-40B4-BE49-F238E27FC236}">
                <a16:creationId xmlns:a16="http://schemas.microsoft.com/office/drawing/2014/main" id="{222FCF84-98A3-4397-8548-87652A4B2C1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CLEAR_COLOUR_BG3Footer" descr=".">
            <a:extLst>
              <a:ext uri="{FF2B5EF4-FFF2-40B4-BE49-F238E27FC236}">
                <a16:creationId xmlns:a16="http://schemas.microsoft.com/office/drawing/2014/main" id="{387278F2-3CAF-4258-8427-61A4F02CEBE4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_COLOUR_BG4">
  <p:cSld name="CLEAR_COLOUR_BG4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/>
          <p:nvPr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FC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10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32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9" name="Google Shape;209;p1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0" name="Google Shape;2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A75534"/>
                </a:solidFill>
              </a:defRPr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A75534"/>
                </a:solidFill>
              </a:defRPr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A75534"/>
                </a:solidFill>
              </a:defRPr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A75534"/>
                </a:solidFill>
              </a:defRPr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solidFill>
                  <a:srgbClr val="A75534"/>
                </a:solidFill>
              </a:defRPr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10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214" name="Google Shape;214;p10" descr="a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0" descr="b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10" descr="ch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0" descr="cz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0" descr="d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0" descr="dk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10" descr="ee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10" descr="es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0" descr="fi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0" descr="f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0" descr="gr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10" descr="hu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0" descr="i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0" descr="it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0" descr="lu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0" descr="nl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0" descr="no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0" descr="pl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0" descr="pt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0" descr="ro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0" descr="s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0" descr="uk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0" descr="ca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0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0" descr="si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hlSlideMaster.CLEAR_COLOUR_BG4Header" descr=".">
            <a:extLst>
              <a:ext uri="{FF2B5EF4-FFF2-40B4-BE49-F238E27FC236}">
                <a16:creationId xmlns:a16="http://schemas.microsoft.com/office/drawing/2014/main" id="{84BE22C2-22F3-44D6-A3B5-FCADB7A30B3F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  <p:sp>
        <p:nvSpPr>
          <p:cNvPr id="3" name="flSlideMaster.CLEAR_COLOUR_BG4Footer" descr=".">
            <a:extLst>
              <a:ext uri="{FF2B5EF4-FFF2-40B4-BE49-F238E27FC236}">
                <a16:creationId xmlns:a16="http://schemas.microsoft.com/office/drawing/2014/main" id="{AA80FA75-B114-4EA7-9E7B-7DE17AD5E247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de-DE" sz="850" b="0" i="0" u="none" baseline="0">
                <a:solidFill>
                  <a:srgbClr val="FFFFFF"/>
                </a:solidFill>
                <a:latin typeface="Microsoft Sans Serif" panose="020B0604020202020204" pitchFamily="34" charset="0"/>
              </a:rPr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9" Type="http://schemas.openxmlformats.org/officeDocument/2006/relationships/image" Target="../media/image2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png"/><Relationship Id="rId34" Type="http://schemas.openxmlformats.org/officeDocument/2006/relationships/image" Target="../media/image19.png"/><Relationship Id="rId42" Type="http://schemas.openxmlformats.org/officeDocument/2006/relationships/image" Target="../media/image2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0.png"/><Relationship Id="rId25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9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37" Type="http://schemas.openxmlformats.org/officeDocument/2006/relationships/image" Target="../media/image22.png"/><Relationship Id="rId40" Type="http://schemas.openxmlformats.org/officeDocument/2006/relationships/image" Target="../media/image25.png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png"/><Relationship Id="rId35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335E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" name="Google Shape;16;p1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17" name="Google Shape;17;p1" descr="at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1" descr="be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1" descr="ch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1" descr="cz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" descr="de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" descr="dk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1" descr="ee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" descr="es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1" descr="fi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1" descr="fr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" descr="gr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" descr="hu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" descr="ie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1" descr="it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1" descr="lu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1" descr="nl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1" descr="no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1" descr="pl.png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1" descr="pt.png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1" descr="ro.png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1" descr="se.png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1" descr="uk.png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1" descr="ca.png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1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1" descr="si.png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MSIPCMContentMarking" descr="{&quot;HashCode&quot;:-1607251564,&quot;Placement&quot;:&quot;Header&quot;,&quot;Top&quot;:0.0,&quot;Left&quot;:0.0,&quot;SlideWidth&quot;:960,&quot;SlideHeight&quot;:540}"/>
          <p:cNvSpPr txBox="1"/>
          <p:nvPr userDrawn="1"/>
        </p:nvSpPr>
        <p:spPr>
          <a:xfrm>
            <a:off x="0" y="0"/>
            <a:ext cx="26077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it-IT" sz="100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endParaRPr lang="it-IT" sz="100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SIPCMContentMarking" descr="{&quot;HashCode&quot;:343272295,&quot;Placement&quot;:&quot;Footer&quot;,&quot;Top&quot;:519.343,&quot;Left&quot;:370.126373,&quot;SlideWidth&quot;:960,&quot;SlideHeight&quot;:540}"/>
          <p:cNvSpPr txBox="1"/>
          <p:nvPr userDrawn="1"/>
        </p:nvSpPr>
        <p:spPr>
          <a:xfrm>
            <a:off x="4700605" y="6595656"/>
            <a:ext cx="279078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000" smtClean="0">
                <a:solidFill>
                  <a:srgbClr val="008000"/>
                </a:solidFill>
                <a:latin typeface="Calibri" panose="020F0502020204030204" pitchFamily="34" charset="0"/>
              </a:rPr>
              <a:t>{THALES ALENIA SPACE LIMITED DISTRIBUTION}</a:t>
            </a:r>
            <a:endParaRPr lang="it-IT" sz="100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/>
          <p:nvPr/>
        </p:nvSpPr>
        <p:spPr>
          <a:xfrm>
            <a:off x="-6566" y="-2"/>
            <a:ext cx="12198566" cy="6858002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3" name="Google Shape;283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 txBox="1">
            <a:spLocks noGrp="1"/>
          </p:cNvSpPr>
          <p:nvPr>
            <p:ph type="body" idx="1"/>
          </p:nvPr>
        </p:nvSpPr>
        <p:spPr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9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0" marR="0" lvl="2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1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" name="Google Shape;288;p13"/>
          <p:cNvSpPr txBox="1"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289" name="Google Shape;289;p13"/>
          <p:cNvGrpSpPr/>
          <p:nvPr/>
        </p:nvGrpSpPr>
        <p:grpSpPr>
          <a:xfrm>
            <a:off x="226688" y="6572055"/>
            <a:ext cx="9280921" cy="144115"/>
            <a:chOff x="226688" y="6572055"/>
            <a:chExt cx="9280921" cy="144115"/>
          </a:xfrm>
        </p:grpSpPr>
        <p:pic>
          <p:nvPicPr>
            <p:cNvPr id="290" name="Google Shape;290;p13" descr="a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3" descr="be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3" descr="ch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3" descr="cz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3" descr="de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13" descr="dk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3" descr="ee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13" descr="es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13" descr="fi.png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13" descr="fr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13" descr="gr.png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13" descr="hu.png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13" descr="ie.png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3" descr="it.png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3" descr="lu.png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13" descr="nl.png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13" descr="no.png"/>
            <p:cNvPicPr preferRelativeResize="0"/>
            <p:nvPr/>
          </p:nvPicPr>
          <p:blipFill rotWithShape="1">
            <a:blip r:embed="rId34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13" descr="pl.png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13" descr="pt.png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3" descr="ro.png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3" descr="se.png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3" descr="uk.png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3" descr="ca.png"/>
            <p:cNvPicPr preferRelativeResize="0"/>
            <p:nvPr/>
          </p:nvPicPr>
          <p:blipFill rotWithShape="1">
            <a:blip r:embed="rId40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3"/>
            <p:cNvPicPr preferRelativeResize="0"/>
            <p:nvPr/>
          </p:nvPicPr>
          <p:blipFill rotWithShape="1">
            <a:blip r:embed="rId41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3" descr="si.png"/>
            <p:cNvPicPr preferRelativeResize="0"/>
            <p:nvPr/>
          </p:nvPicPr>
          <p:blipFill rotWithShape="1">
            <a:blip r:embed="rId42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MSIPCMContentMarking" descr="{&quot;HashCode&quot;:-1607251564,&quot;Placement&quot;:&quot;Header&quot;,&quot;Top&quot;:0.0,&quot;Left&quot;:0.0,&quot;SlideWidth&quot;:960,&quot;SlideHeight&quot;:540}"/>
          <p:cNvSpPr txBox="1"/>
          <p:nvPr userDrawn="1"/>
        </p:nvSpPr>
        <p:spPr>
          <a:xfrm>
            <a:off x="0" y="0"/>
            <a:ext cx="26077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it-IT" sz="1000" smtClean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endParaRPr lang="it-IT" sz="100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SIPCMContentMarking" descr="{&quot;HashCode&quot;:343272295,&quot;Placement&quot;:&quot;Footer&quot;,&quot;Top&quot;:519.343,&quot;Left&quot;:370.126373,&quot;SlideWidth&quot;:960,&quot;SlideHeight&quot;:540}"/>
          <p:cNvSpPr txBox="1"/>
          <p:nvPr userDrawn="1"/>
        </p:nvSpPr>
        <p:spPr>
          <a:xfrm>
            <a:off x="4700605" y="6595656"/>
            <a:ext cx="279078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000" smtClean="0">
                <a:solidFill>
                  <a:srgbClr val="008000"/>
                </a:solidFill>
                <a:latin typeface="Calibri" panose="020F0502020204030204" pitchFamily="34" charset="0"/>
              </a:rPr>
              <a:t>{THALES ALENIA SPACE LIMITED DISTRIBUTION}</a:t>
            </a:r>
            <a:endParaRPr lang="it-IT" sz="100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1"/>
          <p:cNvSpPr txBox="1">
            <a:spLocks noGrp="1"/>
          </p:cNvSpPr>
          <p:nvPr>
            <p:ph type="title"/>
          </p:nvPr>
        </p:nvSpPr>
        <p:spPr>
          <a:xfrm>
            <a:off x="216425" y="3509439"/>
            <a:ext cx="11741010" cy="56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lvl="0"/>
            <a:r>
              <a:rPr lang="en-US" sz="3200" dirty="0"/>
              <a:t>Advanced Data Handling Architecture (ADHA)</a:t>
            </a:r>
            <a:br>
              <a:rPr lang="en-US" sz="3200" dirty="0"/>
            </a:br>
            <a:r>
              <a:rPr lang="en-US" sz="3200" dirty="0">
                <a:solidFill>
                  <a:schemeClr val="accent1"/>
                </a:solidFill>
              </a:rPr>
              <a:t>EDHPC 2025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GB" sz="3200" i="1" dirty="0">
                <a:solidFill>
                  <a:schemeClr val="bg1"/>
                </a:solidFill>
              </a:rPr>
              <a:t>ADHA </a:t>
            </a:r>
            <a:r>
              <a:rPr lang="en-GB" sz="3200" i="1" dirty="0" smtClean="0">
                <a:solidFill>
                  <a:schemeClr val="bg1"/>
                </a:solidFill>
              </a:rPr>
              <a:t>Tutorial </a:t>
            </a:r>
            <a:r>
              <a:rPr lang="en-GB" sz="3200" i="1" dirty="0">
                <a:solidFill>
                  <a:schemeClr val="bg1"/>
                </a:solidFill>
              </a:rPr>
              <a:t>– </a:t>
            </a:r>
            <a:r>
              <a:rPr lang="en-GB" sz="3200" i="1" dirty="0" smtClean="0">
                <a:solidFill>
                  <a:schemeClr val="bg1"/>
                </a:solidFill>
              </a:rPr>
              <a:t>Notes </a:t>
            </a:r>
            <a:r>
              <a:rPr lang="en-GB" sz="3200" i="1" dirty="0">
                <a:solidFill>
                  <a:schemeClr val="bg1"/>
                </a:solidFill>
              </a:rPr>
              <a:t>on ADHA </a:t>
            </a:r>
            <a:r>
              <a:rPr lang="en-GB" sz="3200" i="1" dirty="0" smtClean="0">
                <a:solidFill>
                  <a:schemeClr val="bg1"/>
                </a:solidFill>
              </a:rPr>
              <a:t>modules </a:t>
            </a:r>
            <a:r>
              <a:rPr lang="en-GB" sz="3200" i="1" dirty="0">
                <a:solidFill>
                  <a:schemeClr val="bg1"/>
                </a:solidFill>
              </a:rPr>
              <a:t>d</a:t>
            </a:r>
            <a:r>
              <a:rPr lang="en-GB" sz="3200" i="1" dirty="0" smtClean="0">
                <a:solidFill>
                  <a:schemeClr val="bg1"/>
                </a:solidFill>
              </a:rPr>
              <a:t>esign</a:t>
            </a:r>
            <a:endParaRPr sz="3200" i="1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sp>
        <p:nvSpPr>
          <p:cNvPr id="861" name="Google Shape;861;p31"/>
          <p:cNvSpPr txBox="1">
            <a:spLocks noGrp="1"/>
          </p:cNvSpPr>
          <p:nvPr>
            <p:ph type="body" idx="1"/>
          </p:nvPr>
        </p:nvSpPr>
        <p:spPr>
          <a:xfrm>
            <a:off x="7914711" y="4773881"/>
            <a:ext cx="4042724" cy="148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ESA: David </a:t>
            </a:r>
            <a:r>
              <a:rPr lang="en-US" i="1" dirty="0" err="1" smtClean="0">
                <a:solidFill>
                  <a:schemeClr val="bg1"/>
                </a:solidFill>
              </a:rPr>
              <a:t>Steenari</a:t>
            </a:r>
            <a:r>
              <a:rPr lang="en-US" i="1" dirty="0" smtClean="0">
                <a:solidFill>
                  <a:schemeClr val="bg1"/>
                </a:solidFill>
              </a:rPr>
              <a:t> &amp; Kostas </a:t>
            </a:r>
            <a:r>
              <a:rPr lang="en-US" i="1" dirty="0" err="1" smtClean="0">
                <a:solidFill>
                  <a:schemeClr val="bg1"/>
                </a:solidFill>
              </a:rPr>
              <a:t>Marinis</a:t>
            </a:r>
            <a:endParaRPr lang="en-US" i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ADS: Julian </a:t>
            </a:r>
            <a:r>
              <a:rPr lang="en-US" i="1" dirty="0" err="1" smtClean="0">
                <a:solidFill>
                  <a:schemeClr val="bg1"/>
                </a:solidFill>
              </a:rPr>
              <a:t>Bozler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&amp; Robin Franz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TAS: </a:t>
            </a:r>
            <a:r>
              <a:rPr lang="en-US" i="1" dirty="0" smtClean="0">
                <a:solidFill>
                  <a:schemeClr val="bg1"/>
                </a:solidFill>
              </a:rPr>
              <a:t>Dario Pascucci</a:t>
            </a:r>
            <a:endParaRPr lang="en-US" i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bg1"/>
                </a:solidFill>
              </a:rPr>
              <a:t>13 October 2025</a:t>
            </a:r>
            <a:endParaRPr dirty="0"/>
          </a:p>
          <a:p>
            <a:pPr marL="342900" lvl="0" indent="-342900" algn="r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dirty="0"/>
              <a:t>EDHPC 2025 - Elche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 smtClean="0"/>
              <a:t>Modules Switch On: Vital vs. Not Vital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2" y="1074420"/>
            <a:ext cx="11755201" cy="56399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149251" y="1074420"/>
            <a:ext cx="11755201" cy="182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Spacecraft functions are considered “</a:t>
            </a:r>
            <a:r>
              <a:rPr lang="en-US" b="1" i="1" dirty="0" smtClean="0">
                <a:solidFill>
                  <a:schemeClr val="accent1"/>
                </a:solidFill>
              </a:rPr>
              <a:t>Vital</a:t>
            </a:r>
            <a:r>
              <a:rPr lang="en-US" dirty="0" smtClean="0"/>
              <a:t>” if “</a:t>
            </a:r>
            <a:r>
              <a:rPr lang="en-US" i="1" dirty="0" smtClean="0"/>
              <a:t>can cause </a:t>
            </a:r>
            <a:r>
              <a:rPr lang="en-US" i="1" dirty="0" smtClean="0">
                <a:solidFill>
                  <a:schemeClr val="accent1"/>
                </a:solidFill>
              </a:rPr>
              <a:t>permanent mission degradation if not executed </a:t>
            </a:r>
            <a:r>
              <a:rPr lang="en-US" i="1" dirty="0" smtClean="0"/>
              <a:t>when it should be, or wrongly executed, or executed in the wrong context</a:t>
            </a:r>
            <a:r>
              <a:rPr lang="en-US" dirty="0" smtClean="0"/>
              <a:t>” (ECSS-E-ST-70-11 “Space Segment Operability”). E.g. TC link, attitude control, thermal control…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ADHA supports the implementation of Vital Function through </a:t>
            </a:r>
            <a:r>
              <a:rPr lang="en-US" dirty="0" smtClean="0">
                <a:solidFill>
                  <a:schemeClr val="accent1"/>
                </a:solidFill>
              </a:rPr>
              <a:t>Vital Modules. </a:t>
            </a:r>
            <a:r>
              <a:rPr lang="en-US" dirty="0"/>
              <a:t>These </a:t>
            </a:r>
            <a:r>
              <a:rPr lang="en-US" dirty="0" smtClean="0"/>
              <a:t>need to be </a:t>
            </a:r>
            <a:r>
              <a:rPr lang="en-US" dirty="0" smtClean="0">
                <a:solidFill>
                  <a:schemeClr val="accent1"/>
                </a:solidFill>
              </a:rPr>
              <a:t>always powered on</a:t>
            </a:r>
            <a:r>
              <a:rPr lang="en-US" dirty="0" smtClean="0"/>
              <a:t>, hence their connection to the power rails cannot be switched off. E.g. SBT, OBC…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An ADHA unit which contains a </a:t>
            </a:r>
            <a:r>
              <a:rPr lang="en-US" dirty="0" smtClean="0">
                <a:solidFill>
                  <a:schemeClr val="accent1"/>
                </a:solidFill>
              </a:rPr>
              <a:t>Vital Module </a:t>
            </a:r>
            <a:r>
              <a:rPr lang="en-US" dirty="0" smtClean="0"/>
              <a:t>(typically the system controller but not only) is called “</a:t>
            </a:r>
            <a:r>
              <a:rPr lang="en-US" dirty="0" smtClean="0">
                <a:solidFill>
                  <a:schemeClr val="accent1"/>
                </a:solidFill>
              </a:rPr>
              <a:t>Vital Unit</a:t>
            </a:r>
            <a:r>
              <a:rPr lang="en-US" dirty="0" smtClean="0"/>
              <a:t>”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In ADHA Architecture, once the Spacecraft is in “On” state, it is assumed that a </a:t>
            </a:r>
            <a:r>
              <a:rPr lang="en-US" dirty="0" smtClean="0">
                <a:solidFill>
                  <a:schemeClr val="accent1"/>
                </a:solidFill>
              </a:rPr>
              <a:t>Vital Unit cannot be switched off </a:t>
            </a:r>
            <a:r>
              <a:rPr lang="en-US" dirty="0" smtClean="0"/>
              <a:t>under any condition, hence it is supplied by the PCDU through an R-LCL (</a:t>
            </a:r>
            <a:r>
              <a:rPr lang="en-US" dirty="0" err="1" smtClean="0"/>
              <a:t>retriggerable</a:t>
            </a:r>
            <a:r>
              <a:rPr lang="en-US" dirty="0" smtClean="0"/>
              <a:t>).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On the contrary, Non-Vital Units are power supplied by regularly switched LCL</a:t>
            </a:r>
            <a:endParaRPr lang="en-US" dirty="0"/>
          </a:p>
        </p:txBody>
      </p:sp>
      <p:pic>
        <p:nvPicPr>
          <p:cNvPr id="5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41" y="4729278"/>
            <a:ext cx="6166870" cy="12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4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Modules Switch On: </a:t>
            </a:r>
            <a:r>
              <a:rPr lang="en-US" sz="2400" dirty="0" smtClean="0"/>
              <a:t>Sequence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2" y="1074420"/>
            <a:ext cx="11755201" cy="56399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149251" y="895518"/>
            <a:ext cx="11476692" cy="385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PCDU powers </a:t>
            </a:r>
            <a:r>
              <a:rPr lang="en-US" dirty="0" smtClean="0">
                <a:solidFill>
                  <a:schemeClr val="accent1"/>
                </a:solidFill>
              </a:rPr>
              <a:t>Vital </a:t>
            </a:r>
            <a:r>
              <a:rPr lang="en-US" dirty="0">
                <a:solidFill>
                  <a:schemeClr val="accent1"/>
                </a:solidFill>
              </a:rPr>
              <a:t>Units </a:t>
            </a:r>
            <a:r>
              <a:rPr lang="en-US" dirty="0"/>
              <a:t>through </a:t>
            </a:r>
            <a:r>
              <a:rPr lang="en-US" dirty="0">
                <a:solidFill>
                  <a:schemeClr val="accent1"/>
                </a:solidFill>
              </a:rPr>
              <a:t>R-LCL</a:t>
            </a:r>
            <a:r>
              <a:rPr lang="en-US" dirty="0"/>
              <a:t>. 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System </a:t>
            </a:r>
            <a:r>
              <a:rPr lang="en-US" dirty="0"/>
              <a:t>Controllers on Vital Unit(s</a:t>
            </a:r>
            <a:r>
              <a:rPr lang="en-US" dirty="0" smtClean="0"/>
              <a:t>) </a:t>
            </a:r>
            <a:r>
              <a:rPr lang="en-US" dirty="0"/>
              <a:t>determine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autonomously which </a:t>
            </a:r>
            <a:r>
              <a:rPr lang="en-US" dirty="0"/>
              <a:t>is the only Master 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The </a:t>
            </a:r>
            <a:r>
              <a:rPr lang="en-US" dirty="0"/>
              <a:t>Master </a:t>
            </a:r>
            <a:r>
              <a:rPr lang="en-US" dirty="0" smtClean="0"/>
              <a:t>System Controller of Vital unit: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configures other </a:t>
            </a:r>
            <a:r>
              <a:rPr lang="en-US" dirty="0"/>
              <a:t>modules on the same </a:t>
            </a:r>
            <a:r>
              <a:rPr lang="en-US" dirty="0" smtClean="0"/>
              <a:t>unit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powers ON </a:t>
            </a:r>
            <a:r>
              <a:rPr lang="en-US" dirty="0" smtClean="0"/>
              <a:t>non-Vital </a:t>
            </a:r>
            <a:r>
              <a:rPr lang="en-US" dirty="0"/>
              <a:t>ADHA units by PCDU LCL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Depending on which power </a:t>
            </a:r>
            <a:r>
              <a:rPr lang="en-US" dirty="0"/>
              <a:t>lanes </a:t>
            </a:r>
            <a:r>
              <a:rPr lang="en-US" dirty="0" smtClean="0"/>
              <a:t>switched for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Non-Vital </a:t>
            </a:r>
            <a:r>
              <a:rPr lang="en-US" dirty="0" smtClean="0"/>
              <a:t>Units </a:t>
            </a:r>
            <a:r>
              <a:rPr lang="en-US" dirty="0" smtClean="0">
                <a:sym typeface="Symbol" panose="05050102010706020507" pitchFamily="18" charset="2"/>
              </a:rPr>
              <a:t> switch ON selected System Ctrl.</a:t>
            </a: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The </a:t>
            </a:r>
            <a:r>
              <a:rPr lang="en-US" dirty="0"/>
              <a:t>Master </a:t>
            </a:r>
            <a:r>
              <a:rPr lang="en-US" dirty="0" smtClean="0"/>
              <a:t>System Controller of Non-Vital </a:t>
            </a:r>
            <a:r>
              <a:rPr lang="en-US" dirty="0"/>
              <a:t>ADHA unit </a:t>
            </a:r>
            <a:endParaRPr lang="en-US" dirty="0" smtClean="0"/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configure other modules </a:t>
            </a:r>
            <a:r>
              <a:rPr lang="en-US" dirty="0"/>
              <a:t>used in the </a:t>
            </a:r>
            <a:r>
              <a:rPr lang="en-US" dirty="0" smtClean="0"/>
              <a:t>same unit</a:t>
            </a:r>
            <a:endParaRPr lang="en-US" dirty="0"/>
          </a:p>
        </p:txBody>
      </p:sp>
      <p:pic>
        <p:nvPicPr>
          <p:cNvPr id="7" name="Imag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279834" y="1104441"/>
            <a:ext cx="5772956" cy="3572374"/>
          </a:xfrm>
          <a:prstGeom prst="rect">
            <a:avLst/>
          </a:prstGeom>
        </p:spPr>
      </p:pic>
      <p:sp>
        <p:nvSpPr>
          <p:cNvPr id="8" name="Google Shape;988;p48"/>
          <p:cNvSpPr txBox="1">
            <a:spLocks/>
          </p:cNvSpPr>
          <p:nvPr/>
        </p:nvSpPr>
        <p:spPr>
          <a:xfrm>
            <a:off x="301651" y="4884420"/>
            <a:ext cx="5562436" cy="14368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dirty="0"/>
              <a:t>Non-vital </a:t>
            </a:r>
            <a:r>
              <a:rPr lang="en-US" dirty="0" smtClean="0"/>
              <a:t>System Controllers must </a:t>
            </a:r>
            <a:r>
              <a:rPr lang="en-US" dirty="0"/>
              <a:t>not contain </a:t>
            </a:r>
            <a:r>
              <a:rPr lang="en-US" dirty="0" smtClean="0"/>
              <a:t>any cross </a:t>
            </a:r>
            <a:r>
              <a:rPr lang="en-US" dirty="0"/>
              <a:t>strap between the N and R </a:t>
            </a:r>
            <a:r>
              <a:rPr lang="en-US" dirty="0" smtClean="0"/>
              <a:t>voltage </a:t>
            </a:r>
            <a:r>
              <a:rPr lang="en-US" dirty="0"/>
              <a:t>rails. Hence it is possible to select the </a:t>
            </a:r>
            <a:r>
              <a:rPr lang="en-US" dirty="0" smtClean="0"/>
              <a:t>Master System Controller </a:t>
            </a:r>
            <a:r>
              <a:rPr lang="en-US" dirty="0"/>
              <a:t>by powering on </a:t>
            </a:r>
            <a:r>
              <a:rPr lang="en-US" dirty="0" smtClean="0"/>
              <a:t>the </a:t>
            </a:r>
            <a:r>
              <a:rPr lang="en-US" dirty="0"/>
              <a:t>Power Rail #1 or </a:t>
            </a:r>
            <a:r>
              <a:rPr lang="en-US" dirty="0" smtClean="0"/>
              <a:t>#</a:t>
            </a:r>
            <a:r>
              <a:rPr lang="en-US" dirty="0"/>
              <a:t>2.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9" name="Google Shape;988;p48"/>
          <p:cNvSpPr txBox="1">
            <a:spLocks/>
          </p:cNvSpPr>
          <p:nvPr/>
        </p:nvSpPr>
        <p:spPr>
          <a:xfrm>
            <a:off x="6238627" y="4897674"/>
            <a:ext cx="5562436" cy="14368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dirty="0"/>
              <a:t>Non-vital modules </a:t>
            </a:r>
            <a:r>
              <a:rPr lang="en-US" dirty="0" smtClean="0"/>
              <a:t>for </a:t>
            </a:r>
            <a:r>
              <a:rPr lang="en-US" dirty="0"/>
              <a:t>use in any other type of slot may contain cross straps between the N and R backplane voltage </a:t>
            </a:r>
            <a:r>
              <a:rPr lang="en-US" dirty="0" smtClean="0"/>
              <a:t>rails (not to be populated when </a:t>
            </a:r>
            <a:r>
              <a:rPr lang="en-US" dirty="0"/>
              <a:t>the module is used in a system controller </a:t>
            </a:r>
            <a:r>
              <a:rPr lang="en-US" dirty="0" smtClean="0"/>
              <a:t>slot)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1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 smtClean="0"/>
              <a:t>Modules Redundancy Concepts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2" y="1074420"/>
            <a:ext cx="11755201" cy="56399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162503" y="1074420"/>
            <a:ext cx="11620718" cy="94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>
                <a:solidFill>
                  <a:schemeClr val="accent1"/>
                </a:solidFill>
              </a:rPr>
              <a:t>Intra-Module redundancy</a:t>
            </a:r>
            <a:r>
              <a:rPr lang="en-US" sz="2000" dirty="0" smtClean="0"/>
              <a:t>: the </a:t>
            </a:r>
            <a:r>
              <a:rPr lang="en-US" sz="2000" dirty="0"/>
              <a:t>backplane has been expanded with additional signals to </a:t>
            </a:r>
            <a:r>
              <a:rPr lang="en-US" sz="2000" dirty="0" smtClean="0"/>
              <a:t>support 2 Fault Containment Groups to </a:t>
            </a:r>
            <a:r>
              <a:rPr lang="en-US" sz="2000" dirty="0"/>
              <a:t>implement nominal and redundant functions within </a:t>
            </a:r>
            <a:r>
              <a:rPr lang="en-US" sz="2000" dirty="0" smtClean="0"/>
              <a:t>a module;</a:t>
            </a:r>
            <a:endParaRPr lang="en-US" sz="2000" dirty="0"/>
          </a:p>
        </p:txBody>
      </p:sp>
      <p:sp>
        <p:nvSpPr>
          <p:cNvPr id="7" name="Google Shape;988;p48"/>
          <p:cNvSpPr txBox="1">
            <a:spLocks/>
          </p:cNvSpPr>
          <p:nvPr/>
        </p:nvSpPr>
        <p:spPr>
          <a:xfrm>
            <a:off x="149251" y="1770162"/>
            <a:ext cx="4667914" cy="518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Well suited for I/O boards, GNSS…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4 </a:t>
            </a:r>
            <a:r>
              <a:rPr lang="en-US" sz="2000" dirty="0"/>
              <a:t>slots </a:t>
            </a:r>
            <a:r>
              <a:rPr lang="en-US" sz="2000" dirty="0" smtClean="0"/>
              <a:t>(1-4) supporting 2 FCGs</a:t>
            </a:r>
            <a:r>
              <a:rPr lang="en-US" sz="2000" dirty="0"/>
              <a:t>;</a:t>
            </a:r>
            <a:endParaRPr lang="en-US" sz="2000" dirty="0" smtClean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Support </a:t>
            </a:r>
            <a:r>
              <a:rPr lang="en-US" sz="2000" dirty="0" smtClean="0">
                <a:solidFill>
                  <a:schemeClr val="accent1"/>
                </a:solidFill>
              </a:rPr>
              <a:t>hot redundancy </a:t>
            </a:r>
            <a:r>
              <a:rPr lang="en-US" sz="2000" dirty="0" smtClean="0"/>
              <a:t>of FCGs;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/>
              <a:t>Power and </a:t>
            </a:r>
            <a:r>
              <a:rPr lang="en-US" sz="2000" dirty="0" smtClean="0"/>
              <a:t>CAN </a:t>
            </a:r>
            <a:r>
              <a:rPr lang="en-US" sz="2000" dirty="0"/>
              <a:t>bus redundancy accessible by the two FCGs;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Full configuration commanding of both CFG through PS_ON/RST;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Full diagnostic observability of both FCGs through HMS;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err="1" smtClean="0"/>
              <a:t>SpW</a:t>
            </a:r>
            <a:r>
              <a:rPr lang="en-US" sz="2000" dirty="0" smtClean="0"/>
              <a:t>/</a:t>
            </a:r>
            <a:r>
              <a:rPr lang="en-US" sz="2000" dirty="0" err="1" smtClean="0"/>
              <a:t>SpFi</a:t>
            </a:r>
            <a:r>
              <a:rPr lang="en-US" sz="2000" dirty="0" smtClean="0"/>
              <a:t> cross-strapping may be managed through switches.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sz="2000" dirty="0" smtClean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sz="20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76" y="2020956"/>
            <a:ext cx="7348560" cy="44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 smtClean="0"/>
              <a:t>Modules Redundancy Concepts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2" y="1074420"/>
            <a:ext cx="11755201" cy="56399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149251" y="1074420"/>
            <a:ext cx="11755201" cy="518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>
                <a:solidFill>
                  <a:schemeClr val="accent1"/>
                </a:solidFill>
              </a:rPr>
              <a:t>Inter-Module redundancy</a:t>
            </a:r>
            <a:r>
              <a:rPr lang="en-US" sz="2000" dirty="0" smtClean="0"/>
              <a:t>:</a:t>
            </a:r>
            <a:endParaRPr lang="en-US" sz="2000" dirty="0"/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>
                <a:solidFill>
                  <a:schemeClr val="accent1"/>
                </a:solidFill>
              </a:rPr>
              <a:t>N+R</a:t>
            </a:r>
            <a:r>
              <a:rPr lang="en-US" sz="2000" dirty="0" smtClean="0"/>
              <a:t> </a:t>
            </a:r>
            <a:r>
              <a:rPr lang="en-US" sz="2000" dirty="0"/>
              <a:t>module </a:t>
            </a:r>
            <a:r>
              <a:rPr lang="en-US" sz="2000" dirty="0" smtClean="0"/>
              <a:t>redundancy: the </a:t>
            </a:r>
            <a:r>
              <a:rPr lang="en-US" sz="2000" dirty="0"/>
              <a:t>modules are always dual, this means that there is a nominal module and a redundant module </a:t>
            </a:r>
            <a:r>
              <a:rPr lang="en-US" sz="2000" dirty="0" smtClean="0"/>
              <a:t>(each on </a:t>
            </a:r>
            <a:r>
              <a:rPr lang="en-US" sz="2000" dirty="0"/>
              <a:t>a single </a:t>
            </a:r>
            <a:r>
              <a:rPr lang="en-US" sz="2000" dirty="0" smtClean="0"/>
              <a:t>board) within the unit</a:t>
            </a:r>
            <a:endParaRPr lang="en-US" sz="2000" dirty="0"/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>
                <a:solidFill>
                  <a:schemeClr val="accent1"/>
                </a:solidFill>
              </a:rPr>
              <a:t>N+1</a:t>
            </a:r>
            <a:r>
              <a:rPr lang="en-US" sz="2000" dirty="0" smtClean="0"/>
              <a:t> module redundancy for </a:t>
            </a:r>
            <a:r>
              <a:rPr lang="en-US" sz="2000" dirty="0"/>
              <a:t>the I/O </a:t>
            </a:r>
            <a:r>
              <a:rPr lang="en-US" sz="2000" dirty="0" smtClean="0"/>
              <a:t>modules: applicable when N out of N+1 degraded configuration is acceptable (i.e. 3 out of 4 RWs or 2 out of 3 thermistors)</a:t>
            </a:r>
            <a:endParaRPr lang="en-US" sz="2000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sz="2000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>
                <a:solidFill>
                  <a:schemeClr val="accent1"/>
                </a:solidFill>
              </a:rPr>
              <a:t>Unit-level redundancy</a:t>
            </a:r>
            <a:r>
              <a:rPr lang="en-US" sz="2000" dirty="0" smtClean="0"/>
              <a:t>:</a:t>
            </a:r>
            <a:endParaRPr lang="en-US" sz="2000" dirty="0"/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The </a:t>
            </a:r>
            <a:r>
              <a:rPr lang="en-US" sz="2000" dirty="0"/>
              <a:t>ADHA concept allows to build </a:t>
            </a:r>
            <a:r>
              <a:rPr lang="en-US" sz="2000" dirty="0" smtClean="0"/>
              <a:t>units </a:t>
            </a:r>
            <a:r>
              <a:rPr lang="en-US" sz="2000" dirty="0"/>
              <a:t>containing no </a:t>
            </a:r>
            <a:r>
              <a:rPr lang="en-US" sz="2000" dirty="0" smtClean="0"/>
              <a:t>redundancy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This can be used to implement:</a:t>
            </a:r>
          </a:p>
          <a:p>
            <a:pPr lvl="2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a redundant system </a:t>
            </a:r>
            <a:r>
              <a:rPr lang="en-US" sz="2000" dirty="0"/>
              <a:t>composed of nominal and redundant </a:t>
            </a:r>
            <a:r>
              <a:rPr lang="en-US" sz="2000" dirty="0" smtClean="0"/>
              <a:t>ADHA units</a:t>
            </a:r>
          </a:p>
          <a:p>
            <a:pPr lvl="2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a single stream system (e.g. redundancy at Spacecraft level in large constellations)</a:t>
            </a:r>
            <a:endParaRPr lang="en-US" sz="2000" dirty="0"/>
          </a:p>
          <a:p>
            <a:pPr marL="139700" indent="0">
              <a:buClr>
                <a:schemeClr val="accent1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065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 txBox="1">
            <a:spLocks noGrp="1"/>
          </p:cNvSpPr>
          <p:nvPr>
            <p:ph type="title"/>
          </p:nvPr>
        </p:nvSpPr>
        <p:spPr>
          <a:xfrm>
            <a:off x="218250" y="157325"/>
            <a:ext cx="1060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en-US" sz="2600" dirty="0" smtClean="0"/>
              <a:t>Health Monitoring System (1/3)</a:t>
            </a:r>
            <a:endParaRPr lang="en-US" sz="26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686276-AC40-40D1-BDE7-23C68C17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2582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Google Shape;867;p32"/>
          <p:cNvSpPr txBox="1">
            <a:spLocks noGrp="1"/>
          </p:cNvSpPr>
          <p:nvPr>
            <p:ph type="body" idx="1"/>
          </p:nvPr>
        </p:nvSpPr>
        <p:spPr>
          <a:xfrm>
            <a:off x="218249" y="879730"/>
            <a:ext cx="11609574" cy="529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The HMS is an original monitoring system of </a:t>
            </a:r>
            <a:r>
              <a:rPr lang="en-US" sz="2400" dirty="0" smtClean="0"/>
              <a:t>ADHA </a:t>
            </a:r>
            <a:r>
              <a:rPr lang="en-US" sz="2400" dirty="0"/>
              <a:t>modules not part of </a:t>
            </a:r>
            <a:r>
              <a:rPr lang="en-US" sz="2400" dirty="0" err="1"/>
              <a:t>c</a:t>
            </a:r>
            <a:r>
              <a:rPr lang="en-US" sz="2400" dirty="0" err="1" smtClean="0"/>
              <a:t>PCI</a:t>
            </a:r>
            <a:r>
              <a:rPr lang="en-US" sz="2400" dirty="0" smtClean="0"/>
              <a:t>-SS</a:t>
            </a:r>
            <a:endParaRPr lang="en-US" sz="2400" dirty="0"/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It is designed to minimize the </a:t>
            </a:r>
            <a:r>
              <a:rPr lang="en-US" sz="2400" dirty="0">
                <a:solidFill>
                  <a:schemeClr val="accent1"/>
                </a:solidFill>
              </a:rPr>
              <a:t>PCB's room </a:t>
            </a:r>
            <a:r>
              <a:rPr lang="en-US" sz="2400" dirty="0"/>
              <a:t>and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1"/>
                </a:solidFill>
              </a:rPr>
              <a:t>power </a:t>
            </a:r>
            <a:r>
              <a:rPr lang="en-US" sz="2400" dirty="0">
                <a:solidFill>
                  <a:schemeClr val="accent1"/>
                </a:solidFill>
              </a:rPr>
              <a:t>consumption </a:t>
            </a:r>
            <a:r>
              <a:rPr lang="en-US" sz="2400" dirty="0"/>
              <a:t>(&lt;0,5W)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Four parameters </a:t>
            </a:r>
            <a:r>
              <a:rPr lang="en-US" sz="2400" dirty="0" smtClean="0"/>
              <a:t>monitored </a:t>
            </a:r>
            <a:r>
              <a:rPr lang="en-US" sz="2400" dirty="0"/>
              <a:t>for each module or each section of a </a:t>
            </a:r>
            <a:r>
              <a:rPr lang="en-US" sz="2400" dirty="0" smtClean="0"/>
              <a:t>2FCG. </a:t>
            </a:r>
            <a:r>
              <a:rPr lang="en-US" sz="2400" dirty="0"/>
              <a:t>Default:</a:t>
            </a:r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1"/>
                </a:solidFill>
              </a:rPr>
              <a:t>current of main power line </a:t>
            </a:r>
            <a:r>
              <a:rPr lang="en-US" sz="2400" dirty="0"/>
              <a:t>(+12V); this is the main power </a:t>
            </a:r>
            <a:r>
              <a:rPr lang="en-US" sz="2400" dirty="0" smtClean="0"/>
              <a:t>line</a:t>
            </a:r>
            <a:endParaRPr lang="en-US" sz="2400" dirty="0"/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main voltage 3.3V of the POL</a:t>
            </a:r>
            <a:r>
              <a:rPr lang="en-US" sz="2400" dirty="0"/>
              <a:t>; this voltage is derived from +12V supply </a:t>
            </a:r>
          </a:p>
          <a:p>
            <a:pPr marL="800100" lvl="1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two </a:t>
            </a:r>
            <a:r>
              <a:rPr lang="en-US" sz="2400" dirty="0" smtClean="0">
                <a:solidFill>
                  <a:schemeClr val="accent1"/>
                </a:solidFill>
              </a:rPr>
              <a:t>temperatures</a:t>
            </a:r>
            <a:r>
              <a:rPr lang="en-US" sz="2400" dirty="0" smtClean="0"/>
              <a:t>;  </a:t>
            </a:r>
            <a:r>
              <a:rPr lang="en-US" sz="2400" dirty="0"/>
              <a:t>one of the POL (hotspot) and the second relative to an hotspot defined by the module manufacturer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28" y="4493623"/>
            <a:ext cx="9145809" cy="16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6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 txBox="1">
            <a:spLocks noGrp="1"/>
          </p:cNvSpPr>
          <p:nvPr>
            <p:ph type="title"/>
          </p:nvPr>
        </p:nvSpPr>
        <p:spPr>
          <a:xfrm>
            <a:off x="218250" y="157325"/>
            <a:ext cx="1060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en-US" sz="2600" dirty="0"/>
              <a:t>Health Monitoring </a:t>
            </a:r>
            <a:r>
              <a:rPr lang="en-US" sz="2600" dirty="0" smtClean="0"/>
              <a:t>System (</a:t>
            </a:r>
            <a:r>
              <a:rPr lang="en-US" sz="2600" dirty="0"/>
              <a:t>2/3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686276-AC40-40D1-BDE7-23C68C17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2582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Google Shape;867;p32"/>
          <p:cNvSpPr txBox="1">
            <a:spLocks noGrp="1"/>
          </p:cNvSpPr>
          <p:nvPr>
            <p:ph type="body" idx="1"/>
          </p:nvPr>
        </p:nvSpPr>
        <p:spPr>
          <a:xfrm>
            <a:off x="218249" y="879730"/>
            <a:ext cx="11609574" cy="529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Capability 64 monitors: 4 parameters * (8*1FCG + 4*2FCG)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Monitored modules -&gt; 4 pins of the P1 connector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System controllers -&gt; 16 pins of the P2 connector + 4 pins of the P1 connector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The HMS system is </a:t>
            </a:r>
            <a:r>
              <a:rPr lang="en-US" sz="2400" dirty="0">
                <a:solidFill>
                  <a:schemeClr val="accent1"/>
                </a:solidFill>
              </a:rPr>
              <a:t>always active in all the modules </a:t>
            </a:r>
            <a:r>
              <a:rPr lang="en-US" sz="2400" dirty="0"/>
              <a:t>(both On and Off)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Supplied with the “OR” of +5V_A and +5V_B.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Furthermore its faults are isolated and cannot propagate to the ADHA’s modules.    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The HMS system is managed by the System controller Master but the monitors can also be concurrently acquired by the System controller Partner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454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 txBox="1">
            <a:spLocks noGrp="1"/>
          </p:cNvSpPr>
          <p:nvPr>
            <p:ph type="title"/>
          </p:nvPr>
        </p:nvSpPr>
        <p:spPr>
          <a:xfrm>
            <a:off x="218250" y="157325"/>
            <a:ext cx="1060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en-US" sz="2600" dirty="0"/>
              <a:t>Health Monitoring </a:t>
            </a:r>
            <a:r>
              <a:rPr lang="en-US" sz="2600" dirty="0" smtClean="0"/>
              <a:t>System (</a:t>
            </a:r>
            <a:r>
              <a:rPr lang="en-US" sz="2600" dirty="0"/>
              <a:t>3/3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686276-AC40-40D1-BDE7-23C68C17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2582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Google Shape;867;p32"/>
          <p:cNvSpPr txBox="1">
            <a:spLocks noGrp="1"/>
          </p:cNvSpPr>
          <p:nvPr>
            <p:ph type="body" idx="1"/>
          </p:nvPr>
        </p:nvSpPr>
        <p:spPr>
          <a:xfrm>
            <a:off x="218249" y="879730"/>
            <a:ext cx="11609574" cy="75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</a:pPr>
            <a:r>
              <a:rPr lang="en-US" sz="2400" dirty="0"/>
              <a:t>HMS Functional Diagram </a:t>
            </a:r>
          </a:p>
        </p:txBody>
      </p:sp>
      <p:pic>
        <p:nvPicPr>
          <p:cNvPr id="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6147" y="1372364"/>
            <a:ext cx="10943847" cy="493844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37571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 smtClean="0"/>
              <a:t>ADHA On Board Computer Module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350343" y="1074420"/>
            <a:ext cx="5684698" cy="19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281331" y="1074420"/>
            <a:ext cx="5530189" cy="20060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>
                <a:solidFill>
                  <a:schemeClr val="accent1"/>
                </a:solidFill>
              </a:rPr>
              <a:t>Mission functions allocation</a:t>
            </a:r>
            <a:r>
              <a:rPr lang="en-US" dirty="0" smtClean="0"/>
              <a:t>:</a:t>
            </a:r>
            <a:endParaRPr lang="en-US" dirty="0"/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Accordingly to Savoir (6U): processing, TM, TC, </a:t>
            </a:r>
            <a:r>
              <a:rPr lang="en-US" dirty="0" err="1" smtClean="0"/>
              <a:t>Reco</a:t>
            </a:r>
            <a:r>
              <a:rPr lang="en-US" dirty="0" smtClean="0"/>
              <a:t>, OBT, SGM, P/F MM …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Candidate for evolution (esp. for 3U)</a:t>
            </a:r>
            <a:endParaRPr lang="en-US" dirty="0"/>
          </a:p>
        </p:txBody>
      </p:sp>
      <p:sp>
        <p:nvSpPr>
          <p:cNvPr id="5" name="Google Shape;988;p48"/>
          <p:cNvSpPr txBox="1">
            <a:spLocks/>
          </p:cNvSpPr>
          <p:nvPr/>
        </p:nvSpPr>
        <p:spPr>
          <a:xfrm>
            <a:off x="6103011" y="1074420"/>
            <a:ext cx="5530189" cy="5204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>
                <a:solidFill>
                  <a:schemeClr val="accent1"/>
                </a:solidFill>
              </a:rPr>
              <a:t>ADHA implementation: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 rot="2138202">
            <a:off x="8750392" y="1450468"/>
            <a:ext cx="196687" cy="703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 rot="19868063">
            <a:off x="9337015" y="1451249"/>
            <a:ext cx="220419" cy="701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558038" y="228098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>
                <a:solidFill>
                  <a:srgbClr val="00B0F0"/>
                </a:solidFill>
              </a:rPr>
              <a:t>Single </a:t>
            </a:r>
            <a:r>
              <a:rPr lang="it-IT" sz="1800" dirty="0" err="1" smtClean="0">
                <a:solidFill>
                  <a:srgbClr val="00B0F0"/>
                </a:solidFill>
              </a:rPr>
              <a:t>board</a:t>
            </a:r>
            <a:endParaRPr lang="it-IT" sz="1800" dirty="0" smtClean="0">
              <a:solidFill>
                <a:srgbClr val="00B0F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376118" y="2007658"/>
            <a:ext cx="2217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chemeClr val="accent1"/>
                </a:solidFill>
              </a:rPr>
              <a:t>Twin </a:t>
            </a:r>
            <a:r>
              <a:rPr lang="it-IT" sz="1800" dirty="0" err="1" smtClean="0">
                <a:solidFill>
                  <a:schemeClr val="accent1"/>
                </a:solidFill>
              </a:rPr>
              <a:t>board</a:t>
            </a:r>
            <a:endParaRPr lang="it-IT" sz="1800" dirty="0" smtClean="0">
              <a:solidFill>
                <a:schemeClr val="accent1"/>
              </a:solidFill>
            </a:endParaRPr>
          </a:p>
          <a:p>
            <a:pPr algn="ctr"/>
            <a:r>
              <a:rPr lang="it-IT" sz="1800" dirty="0" smtClean="0">
                <a:solidFill>
                  <a:srgbClr val="FFC000"/>
                </a:solidFill>
              </a:rPr>
              <a:t>Processing </a:t>
            </a:r>
            <a:r>
              <a:rPr lang="it-IT" sz="1800" dirty="0" err="1" smtClean="0">
                <a:solidFill>
                  <a:srgbClr val="FFC000"/>
                </a:solidFill>
              </a:rPr>
              <a:t>board</a:t>
            </a:r>
            <a:r>
              <a:rPr lang="it-IT" sz="1800" dirty="0" smtClean="0">
                <a:solidFill>
                  <a:srgbClr val="FFC000"/>
                </a:solidFill>
              </a:rPr>
              <a:t> </a:t>
            </a:r>
            <a:r>
              <a:rPr lang="it-IT" sz="1800" dirty="0" smtClean="0">
                <a:solidFill>
                  <a:srgbClr val="8197A6"/>
                </a:solidFill>
              </a:rPr>
              <a:t>+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</a:rPr>
              <a:t>TM/TC/MM/RM</a:t>
            </a:r>
            <a:endParaRPr lang="it-IT" sz="1800" dirty="0">
              <a:solidFill>
                <a:srgbClr val="FF0000"/>
              </a:solidFill>
            </a:endParaRPr>
          </a:p>
          <a:p>
            <a:pPr algn="ctr"/>
            <a:endParaRPr lang="it-IT" sz="1800" dirty="0">
              <a:solidFill>
                <a:srgbClr val="8197A6"/>
              </a:solidFill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10061178" y="3140805"/>
            <a:ext cx="271542" cy="434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9085534" y="5488705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8197A6"/>
                </a:solidFill>
              </a:rPr>
              <a:t>For </a:t>
            </a:r>
            <a:r>
              <a:rPr lang="it-IT" sz="1800" dirty="0" err="1" smtClean="0">
                <a:solidFill>
                  <a:srgbClr val="8197A6"/>
                </a:solidFill>
              </a:rPr>
              <a:t>Class.Gamma</a:t>
            </a:r>
            <a:r>
              <a:rPr lang="it-IT" sz="1800" dirty="0" smtClean="0">
                <a:solidFill>
                  <a:srgbClr val="8197A6"/>
                </a:solidFill>
              </a:rPr>
              <a:t>,</a:t>
            </a:r>
          </a:p>
          <a:p>
            <a:pPr algn="ctr"/>
            <a:r>
              <a:rPr lang="it-IT" sz="1800" dirty="0" smtClean="0">
                <a:solidFill>
                  <a:srgbClr val="8197A6"/>
                </a:solidFill>
              </a:rPr>
              <a:t>Future </a:t>
            </a:r>
            <a:r>
              <a:rPr lang="it-IT" sz="1800" dirty="0" err="1" smtClean="0">
                <a:solidFill>
                  <a:srgbClr val="8197A6"/>
                </a:solidFill>
              </a:rPr>
              <a:t>developments</a:t>
            </a:r>
            <a:endParaRPr lang="it-IT" sz="1800" dirty="0">
              <a:solidFill>
                <a:srgbClr val="8197A6"/>
              </a:solidFill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7346835" y="3172579"/>
            <a:ext cx="265867" cy="378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322108" y="550106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8197A6"/>
                </a:solidFill>
              </a:rPr>
              <a:t>State of the art </a:t>
            </a:r>
          </a:p>
          <a:p>
            <a:pPr algn="ctr"/>
            <a:r>
              <a:rPr lang="it-IT" sz="1800" dirty="0" smtClean="0">
                <a:solidFill>
                  <a:srgbClr val="8197A6"/>
                </a:solidFill>
              </a:rPr>
              <a:t>Alfa/Beta </a:t>
            </a:r>
            <a:r>
              <a:rPr lang="it-IT" sz="1800" dirty="0" err="1" smtClean="0">
                <a:solidFill>
                  <a:srgbClr val="8197A6"/>
                </a:solidFill>
              </a:rPr>
              <a:t>missions</a:t>
            </a:r>
            <a:endParaRPr lang="it-IT" sz="1800" dirty="0">
              <a:solidFill>
                <a:srgbClr val="8197A6"/>
              </a:solidFill>
            </a:endParaRPr>
          </a:p>
        </p:txBody>
      </p:sp>
      <p:sp>
        <p:nvSpPr>
          <p:cNvPr id="14" name="Google Shape;988;p48"/>
          <p:cNvSpPr txBox="1">
            <a:spLocks/>
          </p:cNvSpPr>
          <p:nvPr/>
        </p:nvSpPr>
        <p:spPr>
          <a:xfrm>
            <a:off x="282672" y="3190830"/>
            <a:ext cx="5530189" cy="31019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>
                <a:solidFill>
                  <a:schemeClr val="accent1"/>
                </a:solidFill>
              </a:rPr>
              <a:t>Relevant development</a:t>
            </a:r>
            <a:r>
              <a:rPr lang="en-US" dirty="0" smtClean="0"/>
              <a:t>: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6U AOBCM for ADHA-U1 (TAS)</a:t>
            </a:r>
            <a:endParaRPr lang="en-US" dirty="0"/>
          </a:p>
        </p:txBody>
      </p:sp>
      <p:sp>
        <p:nvSpPr>
          <p:cNvPr id="15" name="Ovale 14"/>
          <p:cNvSpPr/>
          <p:nvPr/>
        </p:nvSpPr>
        <p:spPr>
          <a:xfrm>
            <a:off x="6363202" y="1931968"/>
            <a:ext cx="2346781" cy="1198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 rot="3551937">
            <a:off x="5844404" y="2658574"/>
            <a:ext cx="263052" cy="106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6308386" y="3593237"/>
            <a:ext cx="2557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FFC000"/>
                </a:solidFill>
              </a:rPr>
              <a:t>System Controller</a:t>
            </a:r>
          </a:p>
          <a:p>
            <a:pPr algn="ctr"/>
            <a:r>
              <a:rPr lang="it-IT" sz="1800" dirty="0" smtClean="0">
                <a:solidFill>
                  <a:srgbClr val="8197A6"/>
                </a:solidFill>
              </a:rPr>
              <a:t>(</a:t>
            </a:r>
            <a:r>
              <a:rPr lang="it-IT" sz="1800" dirty="0" err="1" smtClean="0">
                <a:solidFill>
                  <a:srgbClr val="8197A6"/>
                </a:solidFill>
              </a:rPr>
              <a:t>switch</a:t>
            </a:r>
            <a:r>
              <a:rPr lang="it-IT" sz="1800" dirty="0" smtClean="0">
                <a:solidFill>
                  <a:srgbClr val="8197A6"/>
                </a:solidFill>
              </a:rPr>
              <a:t> + HMS)</a:t>
            </a:r>
          </a:p>
          <a:p>
            <a:pPr algn="ctr"/>
            <a:r>
              <a:rPr lang="it-IT" sz="1800" dirty="0" err="1" smtClean="0">
                <a:solidFill>
                  <a:srgbClr val="FF0000"/>
                </a:solidFill>
              </a:rPr>
              <a:t>Sys</a:t>
            </a:r>
            <a:r>
              <a:rPr lang="it-IT" sz="1800" dirty="0" smtClean="0">
                <a:solidFill>
                  <a:srgbClr val="FF0000"/>
                </a:solidFill>
              </a:rPr>
              <a:t>. </a:t>
            </a:r>
            <a:r>
              <a:rPr lang="it-IT" sz="1800" dirty="0" err="1" smtClean="0">
                <a:solidFill>
                  <a:srgbClr val="FF0000"/>
                </a:solidFill>
              </a:rPr>
              <a:t>Ctrl</a:t>
            </a:r>
            <a:r>
              <a:rPr lang="it-IT" sz="1800" dirty="0" smtClean="0">
                <a:solidFill>
                  <a:srgbClr val="FF0000"/>
                </a:solidFill>
              </a:rPr>
              <a:t>. </a:t>
            </a:r>
            <a:r>
              <a:rPr lang="it-IT" sz="1800" dirty="0" err="1" smtClean="0">
                <a:solidFill>
                  <a:srgbClr val="FF0000"/>
                </a:solidFill>
              </a:rPr>
              <a:t>Extens</a:t>
            </a:r>
            <a:r>
              <a:rPr lang="it-IT" sz="1800" dirty="0" smtClean="0">
                <a:solidFill>
                  <a:srgbClr val="FF0000"/>
                </a:solidFill>
              </a:rPr>
              <a:t> (Vital)</a:t>
            </a:r>
          </a:p>
          <a:p>
            <a:pPr algn="ctr"/>
            <a:r>
              <a:rPr lang="it-IT" sz="1800" dirty="0" smtClean="0">
                <a:solidFill>
                  <a:srgbClr val="8197A6"/>
                </a:solidFill>
              </a:rPr>
              <a:t>(</a:t>
            </a:r>
            <a:r>
              <a:rPr lang="it-IT" sz="1800" dirty="0" err="1" smtClean="0">
                <a:solidFill>
                  <a:srgbClr val="8197A6"/>
                </a:solidFill>
              </a:rPr>
              <a:t>Ctrl</a:t>
            </a:r>
            <a:r>
              <a:rPr lang="it-IT" sz="1800" dirty="0" smtClean="0">
                <a:solidFill>
                  <a:srgbClr val="8197A6"/>
                </a:solidFill>
              </a:rPr>
              <a:t> </a:t>
            </a:r>
            <a:r>
              <a:rPr lang="it-IT" sz="1800" dirty="0" err="1" smtClean="0">
                <a:solidFill>
                  <a:srgbClr val="8197A6"/>
                </a:solidFill>
              </a:rPr>
              <a:t>signals</a:t>
            </a:r>
            <a:r>
              <a:rPr lang="it-IT" sz="1800" dirty="0" smtClean="0">
                <a:solidFill>
                  <a:srgbClr val="8197A6"/>
                </a:solidFill>
              </a:rPr>
              <a:t>)</a:t>
            </a:r>
          </a:p>
          <a:p>
            <a:pPr algn="ctr"/>
            <a:endParaRPr lang="it-IT" sz="1800" dirty="0">
              <a:solidFill>
                <a:srgbClr val="8197A6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988886" y="3717313"/>
            <a:ext cx="268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00B0F0"/>
                </a:solidFill>
              </a:rPr>
              <a:t>System Controller (Vital)</a:t>
            </a:r>
          </a:p>
          <a:p>
            <a:pPr algn="ctr"/>
            <a:r>
              <a:rPr lang="it-IT" sz="1800" dirty="0" smtClean="0">
                <a:solidFill>
                  <a:srgbClr val="8197A6"/>
                </a:solidFill>
              </a:rPr>
              <a:t>(</a:t>
            </a:r>
            <a:r>
              <a:rPr lang="it-IT" sz="1800" dirty="0" err="1" smtClean="0">
                <a:solidFill>
                  <a:srgbClr val="8197A6"/>
                </a:solidFill>
              </a:rPr>
              <a:t>switch</a:t>
            </a:r>
            <a:r>
              <a:rPr lang="it-IT" sz="1800" dirty="0" smtClean="0">
                <a:solidFill>
                  <a:srgbClr val="8197A6"/>
                </a:solidFill>
              </a:rPr>
              <a:t> + HMS +</a:t>
            </a:r>
          </a:p>
          <a:p>
            <a:pPr algn="ctr"/>
            <a:r>
              <a:rPr lang="it-IT" sz="1800" dirty="0" err="1" smtClean="0">
                <a:solidFill>
                  <a:srgbClr val="8197A6"/>
                </a:solidFill>
              </a:rPr>
              <a:t>Ctrl</a:t>
            </a:r>
            <a:r>
              <a:rPr lang="it-IT" sz="1800" dirty="0" smtClean="0">
                <a:solidFill>
                  <a:srgbClr val="8197A6"/>
                </a:solidFill>
              </a:rPr>
              <a:t> </a:t>
            </a:r>
            <a:r>
              <a:rPr lang="it-IT" sz="1800" dirty="0" err="1" smtClean="0">
                <a:solidFill>
                  <a:srgbClr val="8197A6"/>
                </a:solidFill>
              </a:rPr>
              <a:t>signals</a:t>
            </a:r>
            <a:r>
              <a:rPr lang="it-IT" sz="1800" dirty="0" smtClean="0">
                <a:solidFill>
                  <a:srgbClr val="8197A6"/>
                </a:solidFill>
              </a:rPr>
              <a:t>)</a:t>
            </a:r>
          </a:p>
          <a:p>
            <a:pPr algn="ctr"/>
            <a:endParaRPr lang="it-IT" sz="1800" dirty="0">
              <a:solidFill>
                <a:srgbClr val="8197A6"/>
              </a:solidFill>
            </a:endParaRPr>
          </a:p>
        </p:txBody>
      </p:sp>
      <p:sp>
        <p:nvSpPr>
          <p:cNvPr id="23" name="Freccia in giù 22"/>
          <p:cNvSpPr/>
          <p:nvPr/>
        </p:nvSpPr>
        <p:spPr>
          <a:xfrm>
            <a:off x="10045603" y="4943391"/>
            <a:ext cx="271542" cy="434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/>
          <p:cNvSpPr/>
          <p:nvPr/>
        </p:nvSpPr>
        <p:spPr>
          <a:xfrm>
            <a:off x="7331260" y="4975165"/>
            <a:ext cx="265867" cy="378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2" y="4150075"/>
            <a:ext cx="1761813" cy="190368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30" y="4210477"/>
            <a:ext cx="2026605" cy="16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0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nb-NO" sz="2400" dirty="0"/>
              <a:t>6U AOBCM for ADHA-U1 (TAS</a:t>
            </a:r>
            <a:r>
              <a:rPr lang="nb-NO" sz="2400" dirty="0" smtClean="0"/>
              <a:t>)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2" y="1074420"/>
            <a:ext cx="11755201" cy="56399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149252" y="1074420"/>
            <a:ext cx="9291854" cy="502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AOBCM specification  agreed by ESA and Industry Consortia and in line with </a:t>
            </a:r>
            <a:r>
              <a:rPr lang="en-US" dirty="0" smtClean="0">
                <a:solidFill>
                  <a:schemeClr val="accent1"/>
                </a:solidFill>
              </a:rPr>
              <a:t>HPCM</a:t>
            </a:r>
            <a:endParaRPr lang="en-US" dirty="0">
              <a:solidFill>
                <a:schemeClr val="accent1"/>
              </a:solidFill>
            </a:endParaRP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err="1" smtClean="0"/>
              <a:t>Evolutive</a:t>
            </a:r>
            <a:r>
              <a:rPr lang="en-US" dirty="0" smtClean="0"/>
              <a:t> design from TAS SMU-NG used on HPCM missions CHIME/CIMR/ROSEL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Based on quad-core </a:t>
            </a:r>
            <a:r>
              <a:rPr lang="en-US" dirty="0" smtClean="0">
                <a:solidFill>
                  <a:schemeClr val="accent1"/>
                </a:solidFill>
              </a:rPr>
              <a:t>GR740</a:t>
            </a:r>
            <a:r>
              <a:rPr lang="en-US" dirty="0" smtClean="0"/>
              <a:t> processor (1700 DMIPS, 30 MFLOPS)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Compatible with </a:t>
            </a:r>
            <a:r>
              <a:rPr lang="en-US" dirty="0" smtClean="0">
                <a:solidFill>
                  <a:schemeClr val="accent1"/>
                </a:solidFill>
              </a:rPr>
              <a:t>X-band TT&amp;C </a:t>
            </a:r>
            <a:r>
              <a:rPr lang="en-US" dirty="0" smtClean="0"/>
              <a:t>(2 Mbps TC, 30 Mbps TM)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Full support to </a:t>
            </a:r>
            <a:r>
              <a:rPr lang="en-US" dirty="0" smtClean="0">
                <a:solidFill>
                  <a:schemeClr val="accent1"/>
                </a:solidFill>
              </a:rPr>
              <a:t>File </a:t>
            </a:r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ased Operations </a:t>
            </a:r>
            <a:r>
              <a:rPr lang="en-US" dirty="0" smtClean="0"/>
              <a:t>(FBO) including CFDP in Class-1 and Class-2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Socket for </a:t>
            </a:r>
            <a:r>
              <a:rPr lang="en-US" dirty="0" smtClean="0">
                <a:solidFill>
                  <a:schemeClr val="accent1"/>
                </a:solidFill>
              </a:rPr>
              <a:t>Security mezzanine board </a:t>
            </a:r>
            <a:r>
              <a:rPr lang="en-US" dirty="0"/>
              <a:t>(for </a:t>
            </a:r>
            <a:r>
              <a:rPr lang="en-US" dirty="0" smtClean="0"/>
              <a:t>flexibility to mission security requirements)</a:t>
            </a: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>
                <a:solidFill>
                  <a:schemeClr val="accent1"/>
                </a:solidFill>
              </a:rPr>
              <a:t>User Defined Backplane </a:t>
            </a:r>
            <a:r>
              <a:rPr lang="en-US" dirty="0" smtClean="0"/>
              <a:t>to manage :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OBC </a:t>
            </a:r>
            <a:r>
              <a:rPr lang="en-US" dirty="0" smtClean="0">
                <a:solidFill>
                  <a:schemeClr val="accent1"/>
                </a:solidFill>
              </a:rPr>
              <a:t>internal </a:t>
            </a:r>
            <a:r>
              <a:rPr lang="en-US" dirty="0">
                <a:solidFill>
                  <a:schemeClr val="accent1"/>
                </a:solidFill>
              </a:rPr>
              <a:t>connections </a:t>
            </a:r>
            <a:r>
              <a:rPr lang="en-US" dirty="0" smtClean="0">
                <a:solidFill>
                  <a:schemeClr val="accent1"/>
                </a:solidFill>
              </a:rPr>
              <a:t>and X-straps </a:t>
            </a:r>
            <a:r>
              <a:rPr lang="en-US" dirty="0" smtClean="0"/>
              <a:t>not </a:t>
            </a:r>
            <a:r>
              <a:rPr lang="en-US" dirty="0"/>
              <a:t>predefined on ADHA backplane</a:t>
            </a:r>
            <a:r>
              <a:rPr lang="en-US" dirty="0" smtClean="0"/>
              <a:t>, e.g.:</a:t>
            </a:r>
          </a:p>
          <a:p>
            <a:pPr lvl="2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Signals between the two Reconfiguration Modules;</a:t>
            </a:r>
          </a:p>
          <a:p>
            <a:pPr lvl="2" indent="-317500">
              <a:buClr>
                <a:schemeClr val="accent1"/>
              </a:buClr>
              <a:buFont typeface="Arial"/>
              <a:buChar char="●"/>
            </a:pPr>
            <a:r>
              <a:rPr lang="en-US" dirty="0" err="1" smtClean="0"/>
              <a:t>Telecommand</a:t>
            </a:r>
            <a:r>
              <a:rPr lang="en-US" dirty="0" smtClean="0"/>
              <a:t> X-straps with Processing and TM (CLCW);</a:t>
            </a:r>
          </a:p>
          <a:p>
            <a:pPr lvl="2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Telemetry X-straps with Processing and internal resources;</a:t>
            </a:r>
          </a:p>
          <a:p>
            <a:pPr lvl="2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Etc. etc… &gt; </a:t>
            </a:r>
            <a:r>
              <a:rPr lang="en-US" dirty="0" smtClean="0">
                <a:solidFill>
                  <a:schemeClr val="accent1"/>
                </a:solidFill>
              </a:rPr>
              <a:t>100 signals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Additional </a:t>
            </a:r>
            <a:r>
              <a:rPr lang="en-US" dirty="0" smtClean="0">
                <a:solidFill>
                  <a:schemeClr val="accent1"/>
                </a:solidFill>
              </a:rPr>
              <a:t>external connectors </a:t>
            </a:r>
            <a:r>
              <a:rPr lang="en-US" dirty="0" smtClean="0"/>
              <a:t>(on rear panel):</a:t>
            </a:r>
          </a:p>
          <a:p>
            <a:pPr lvl="2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FPGA programming ports;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endParaRPr lang="en-US" dirty="0" smtClean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 smtClean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522" y="1142380"/>
            <a:ext cx="2171526" cy="24356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521" y="3513604"/>
            <a:ext cx="2171526" cy="25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 smtClean="0"/>
              <a:t>ADHA MASS MEMORY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350343" y="1074420"/>
            <a:ext cx="5684698" cy="19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281331" y="1074420"/>
            <a:ext cx="5530189" cy="20060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>
                <a:solidFill>
                  <a:schemeClr val="accent1"/>
                </a:solidFill>
              </a:rPr>
              <a:t>Mission functions allocation</a:t>
            </a:r>
            <a:r>
              <a:rPr lang="en-US" dirty="0" smtClean="0"/>
              <a:t>:</a:t>
            </a:r>
            <a:endParaRPr lang="en-US" dirty="0"/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Implement input and output interfaces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Optionally, implement data processing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Store </a:t>
            </a:r>
            <a:r>
              <a:rPr lang="en-US" dirty="0"/>
              <a:t>mission data in files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Support transfer protocols (e.g. CFDP)</a:t>
            </a:r>
          </a:p>
        </p:txBody>
      </p:sp>
      <p:sp>
        <p:nvSpPr>
          <p:cNvPr id="5" name="Google Shape;988;p48"/>
          <p:cNvSpPr txBox="1">
            <a:spLocks/>
          </p:cNvSpPr>
          <p:nvPr/>
        </p:nvSpPr>
        <p:spPr>
          <a:xfrm>
            <a:off x="6103011" y="1074420"/>
            <a:ext cx="5530189" cy="52044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>
                <a:solidFill>
                  <a:schemeClr val="accent1"/>
                </a:solidFill>
              </a:rPr>
              <a:t>ADHA implementation: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 rot="2138202">
            <a:off x="8750392" y="1450468"/>
            <a:ext cx="196687" cy="703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 rot="19868063">
            <a:off x="9337015" y="1451249"/>
            <a:ext cx="220419" cy="701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211791" y="2280983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>
                <a:solidFill>
                  <a:srgbClr val="00B0F0"/>
                </a:solidFill>
              </a:rPr>
              <a:t>Single </a:t>
            </a:r>
            <a:r>
              <a:rPr lang="it-IT" sz="1800" dirty="0" err="1" smtClean="0">
                <a:solidFill>
                  <a:srgbClr val="00B0F0"/>
                </a:solidFill>
              </a:rPr>
              <a:t>board</a:t>
            </a:r>
            <a:endParaRPr lang="it-IT" sz="1800" dirty="0" smtClean="0">
              <a:solidFill>
                <a:srgbClr val="00B0F0"/>
              </a:solidFill>
            </a:endParaRPr>
          </a:p>
          <a:p>
            <a:pPr algn="ctr"/>
            <a:r>
              <a:rPr lang="it-IT" sz="1800" dirty="0" smtClean="0">
                <a:solidFill>
                  <a:srgbClr val="00B0F0"/>
                </a:solidFill>
              </a:rPr>
              <a:t>(Extension </a:t>
            </a:r>
            <a:r>
              <a:rPr lang="it-IT" sz="1800" dirty="0" err="1" smtClean="0">
                <a:solidFill>
                  <a:srgbClr val="00B0F0"/>
                </a:solidFill>
              </a:rPr>
              <a:t>Module</a:t>
            </a:r>
            <a:r>
              <a:rPr lang="it-IT" sz="1800" dirty="0" smtClean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417796" y="2007658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chemeClr val="accent1"/>
                </a:solidFill>
              </a:rPr>
              <a:t>Twin </a:t>
            </a:r>
            <a:r>
              <a:rPr lang="it-IT" sz="1800" dirty="0" err="1" smtClean="0">
                <a:solidFill>
                  <a:schemeClr val="accent1"/>
                </a:solidFill>
              </a:rPr>
              <a:t>board</a:t>
            </a:r>
            <a:endParaRPr lang="it-IT" sz="1800" dirty="0" smtClean="0">
              <a:solidFill>
                <a:schemeClr val="accent1"/>
              </a:solidFill>
            </a:endParaRPr>
          </a:p>
          <a:p>
            <a:pPr algn="ctr"/>
            <a:r>
              <a:rPr lang="it-IT" sz="1800" dirty="0" smtClean="0">
                <a:solidFill>
                  <a:srgbClr val="FFC000"/>
                </a:solidFill>
              </a:rPr>
              <a:t>Master </a:t>
            </a:r>
            <a:r>
              <a:rPr lang="it-IT" sz="1800" dirty="0" err="1" smtClean="0">
                <a:solidFill>
                  <a:srgbClr val="FFC000"/>
                </a:solidFill>
              </a:rPr>
              <a:t>Module</a:t>
            </a:r>
            <a:r>
              <a:rPr lang="it-IT" sz="1800" dirty="0" smtClean="0">
                <a:solidFill>
                  <a:srgbClr val="FFC000"/>
                </a:solidFill>
              </a:rPr>
              <a:t> </a:t>
            </a:r>
            <a:r>
              <a:rPr lang="it-IT" sz="1800" dirty="0" smtClean="0">
                <a:solidFill>
                  <a:srgbClr val="8197A6"/>
                </a:solidFill>
              </a:rPr>
              <a:t>+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</a:rPr>
              <a:t>Extension </a:t>
            </a:r>
            <a:r>
              <a:rPr lang="it-IT" sz="1800" dirty="0" err="1" smtClean="0">
                <a:solidFill>
                  <a:srgbClr val="FF0000"/>
                </a:solidFill>
              </a:rPr>
              <a:t>Modules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10061178" y="3140805"/>
            <a:ext cx="271542" cy="434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8809823" y="5488705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rgbClr val="8197A6"/>
                </a:solidFill>
              </a:rPr>
              <a:t>Less</a:t>
            </a:r>
            <a:r>
              <a:rPr lang="it-IT" sz="1800" dirty="0" smtClean="0">
                <a:solidFill>
                  <a:srgbClr val="8197A6"/>
                </a:solidFill>
              </a:rPr>
              <a:t> </a:t>
            </a:r>
            <a:r>
              <a:rPr lang="it-IT" sz="1800" dirty="0" err="1" smtClean="0">
                <a:solidFill>
                  <a:srgbClr val="8197A6"/>
                </a:solidFill>
              </a:rPr>
              <a:t>demanding</a:t>
            </a:r>
            <a:r>
              <a:rPr lang="it-IT" sz="1800" dirty="0" smtClean="0">
                <a:solidFill>
                  <a:srgbClr val="8197A6"/>
                </a:solidFill>
              </a:rPr>
              <a:t> </a:t>
            </a:r>
            <a:r>
              <a:rPr lang="it-IT" sz="1800" dirty="0" err="1" smtClean="0">
                <a:solidFill>
                  <a:srgbClr val="8197A6"/>
                </a:solidFill>
              </a:rPr>
              <a:t>missions</a:t>
            </a:r>
            <a:r>
              <a:rPr lang="it-IT" sz="1800" dirty="0" smtClean="0">
                <a:solidFill>
                  <a:srgbClr val="8197A6"/>
                </a:solidFill>
              </a:rPr>
              <a:t>,</a:t>
            </a:r>
          </a:p>
          <a:p>
            <a:pPr algn="ctr"/>
            <a:r>
              <a:rPr lang="it-IT" sz="1800" dirty="0" err="1">
                <a:solidFill>
                  <a:srgbClr val="8197A6"/>
                </a:solidFill>
              </a:rPr>
              <a:t>d</a:t>
            </a:r>
            <a:r>
              <a:rPr lang="it-IT" sz="1800" dirty="0" err="1" smtClean="0">
                <a:solidFill>
                  <a:srgbClr val="8197A6"/>
                </a:solidFill>
              </a:rPr>
              <a:t>irect</a:t>
            </a:r>
            <a:r>
              <a:rPr lang="it-IT" sz="1800" dirty="0" smtClean="0">
                <a:solidFill>
                  <a:srgbClr val="8197A6"/>
                </a:solidFill>
              </a:rPr>
              <a:t> </a:t>
            </a:r>
            <a:r>
              <a:rPr lang="it-IT" sz="1800" dirty="0" err="1" smtClean="0">
                <a:solidFill>
                  <a:srgbClr val="8197A6"/>
                </a:solidFill>
              </a:rPr>
              <a:t>interfacing</a:t>
            </a:r>
            <a:r>
              <a:rPr lang="it-IT" sz="1800" dirty="0" smtClean="0">
                <a:solidFill>
                  <a:srgbClr val="8197A6"/>
                </a:solidFill>
              </a:rPr>
              <a:t> to OBC</a:t>
            </a:r>
            <a:endParaRPr lang="it-IT" sz="1800" dirty="0">
              <a:solidFill>
                <a:srgbClr val="8197A6"/>
              </a:solidFill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7346835" y="3172579"/>
            <a:ext cx="265867" cy="378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322108" y="550106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8197A6"/>
                </a:solidFill>
              </a:rPr>
              <a:t>State of the art </a:t>
            </a:r>
          </a:p>
          <a:p>
            <a:pPr algn="ctr"/>
            <a:r>
              <a:rPr lang="it-IT" sz="1800" dirty="0" smtClean="0">
                <a:solidFill>
                  <a:srgbClr val="8197A6"/>
                </a:solidFill>
              </a:rPr>
              <a:t>Alfa/Beta </a:t>
            </a:r>
            <a:r>
              <a:rPr lang="it-IT" sz="1800" dirty="0" err="1" smtClean="0">
                <a:solidFill>
                  <a:srgbClr val="8197A6"/>
                </a:solidFill>
              </a:rPr>
              <a:t>missions</a:t>
            </a:r>
            <a:endParaRPr lang="it-IT" sz="1800" dirty="0">
              <a:solidFill>
                <a:srgbClr val="8197A6"/>
              </a:solidFill>
            </a:endParaRPr>
          </a:p>
        </p:txBody>
      </p:sp>
      <p:sp>
        <p:nvSpPr>
          <p:cNvPr id="14" name="Google Shape;988;p48"/>
          <p:cNvSpPr txBox="1">
            <a:spLocks/>
          </p:cNvSpPr>
          <p:nvPr/>
        </p:nvSpPr>
        <p:spPr>
          <a:xfrm>
            <a:off x="282672" y="3190830"/>
            <a:ext cx="5530189" cy="31019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>
                <a:solidFill>
                  <a:schemeClr val="accent1"/>
                </a:solidFill>
              </a:rPr>
              <a:t>Relevant development</a:t>
            </a:r>
            <a:r>
              <a:rPr lang="en-US" dirty="0" smtClean="0"/>
              <a:t>: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6U A3M for ADHA-U1 (DSI)</a:t>
            </a:r>
            <a:endParaRPr lang="en-US" dirty="0"/>
          </a:p>
        </p:txBody>
      </p:sp>
      <p:sp>
        <p:nvSpPr>
          <p:cNvPr id="15" name="Ovale 14"/>
          <p:cNvSpPr/>
          <p:nvPr/>
        </p:nvSpPr>
        <p:spPr>
          <a:xfrm>
            <a:off x="6363202" y="1931968"/>
            <a:ext cx="2346781" cy="1198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 rot="3551937">
            <a:off x="5844404" y="2658574"/>
            <a:ext cx="263052" cy="106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6180148" y="3593237"/>
            <a:ext cx="28135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FFC000"/>
                </a:solidFill>
              </a:rPr>
              <a:t>Extended </a:t>
            </a:r>
            <a:r>
              <a:rPr lang="it-IT" sz="1800" dirty="0" err="1" smtClean="0">
                <a:solidFill>
                  <a:srgbClr val="FFC000"/>
                </a:solidFill>
              </a:rPr>
              <a:t>Peripheral</a:t>
            </a:r>
            <a:endParaRPr lang="it-IT" sz="1800" dirty="0" smtClean="0">
              <a:solidFill>
                <a:srgbClr val="FFC000"/>
              </a:solidFill>
            </a:endParaRPr>
          </a:p>
          <a:p>
            <a:pPr algn="ctr"/>
            <a:r>
              <a:rPr lang="it-IT" sz="1800" dirty="0" smtClean="0">
                <a:solidFill>
                  <a:srgbClr val="8197A6"/>
                </a:solidFill>
              </a:rPr>
              <a:t>(</a:t>
            </a:r>
            <a:r>
              <a:rPr lang="it-IT" sz="1800" dirty="0" err="1" smtClean="0">
                <a:solidFill>
                  <a:srgbClr val="8197A6"/>
                </a:solidFill>
              </a:rPr>
              <a:t>switch</a:t>
            </a:r>
            <a:r>
              <a:rPr lang="it-IT" sz="1800" dirty="0" smtClean="0">
                <a:solidFill>
                  <a:srgbClr val="8197A6"/>
                </a:solidFill>
              </a:rPr>
              <a:t>, </a:t>
            </a:r>
            <a:r>
              <a:rPr lang="it-IT" sz="1800" dirty="0" err="1">
                <a:solidFill>
                  <a:srgbClr val="8197A6"/>
                </a:solidFill>
              </a:rPr>
              <a:t>extensions</a:t>
            </a:r>
            <a:r>
              <a:rPr lang="it-IT" sz="1800" dirty="0">
                <a:solidFill>
                  <a:srgbClr val="8197A6"/>
                </a:solidFill>
              </a:rPr>
              <a:t> </a:t>
            </a:r>
            <a:r>
              <a:rPr lang="it-IT" sz="1800" dirty="0" err="1" smtClean="0">
                <a:solidFill>
                  <a:srgbClr val="8197A6"/>
                </a:solidFill>
              </a:rPr>
              <a:t>mng</a:t>
            </a:r>
            <a:r>
              <a:rPr lang="it-IT" sz="1800" dirty="0" smtClean="0">
                <a:solidFill>
                  <a:srgbClr val="8197A6"/>
                </a:solidFill>
              </a:rPr>
              <a:t>,</a:t>
            </a:r>
          </a:p>
          <a:p>
            <a:pPr algn="ctr"/>
            <a:r>
              <a:rPr lang="it-IT" sz="1800" dirty="0" err="1" smtClean="0">
                <a:solidFill>
                  <a:srgbClr val="8197A6"/>
                </a:solidFill>
              </a:rPr>
              <a:t>external</a:t>
            </a:r>
            <a:r>
              <a:rPr lang="it-IT" sz="1800" dirty="0" smtClean="0">
                <a:solidFill>
                  <a:srgbClr val="8197A6"/>
                </a:solidFill>
              </a:rPr>
              <a:t> </a:t>
            </a:r>
            <a:r>
              <a:rPr lang="it-IT" sz="1800" dirty="0" err="1" smtClean="0">
                <a:solidFill>
                  <a:srgbClr val="8197A6"/>
                </a:solidFill>
              </a:rPr>
              <a:t>interf</a:t>
            </a:r>
            <a:r>
              <a:rPr lang="it-IT" sz="1800" dirty="0" smtClean="0">
                <a:solidFill>
                  <a:srgbClr val="8197A6"/>
                </a:solidFill>
              </a:rPr>
              <a:t>, data </a:t>
            </a:r>
            <a:r>
              <a:rPr lang="it-IT" sz="1800" dirty="0" err="1" smtClean="0">
                <a:solidFill>
                  <a:srgbClr val="8197A6"/>
                </a:solidFill>
              </a:rPr>
              <a:t>proc</a:t>
            </a:r>
            <a:r>
              <a:rPr lang="it-IT" sz="1800" dirty="0" smtClean="0">
                <a:solidFill>
                  <a:srgbClr val="8197A6"/>
                </a:solidFill>
              </a:rPr>
              <a:t>.)</a:t>
            </a:r>
          </a:p>
          <a:p>
            <a:pPr algn="ctr"/>
            <a:r>
              <a:rPr lang="it-IT" sz="1800" dirty="0" err="1" smtClean="0">
                <a:solidFill>
                  <a:srgbClr val="FF0000"/>
                </a:solidFill>
              </a:rPr>
              <a:t>Peripheral</a:t>
            </a:r>
            <a:endParaRPr lang="it-IT" sz="1800" dirty="0" smtClean="0">
              <a:solidFill>
                <a:srgbClr val="FF0000"/>
              </a:solidFill>
            </a:endParaRPr>
          </a:p>
          <a:p>
            <a:pPr algn="ctr"/>
            <a:r>
              <a:rPr lang="it-IT" sz="1800" dirty="0">
                <a:solidFill>
                  <a:srgbClr val="8197A6"/>
                </a:solidFill>
              </a:rPr>
              <a:t>(</a:t>
            </a:r>
            <a:r>
              <a:rPr lang="it-IT" sz="1800" dirty="0" err="1">
                <a:solidFill>
                  <a:srgbClr val="8197A6"/>
                </a:solidFill>
              </a:rPr>
              <a:t>Store</a:t>
            </a:r>
            <a:r>
              <a:rPr lang="it-IT" sz="1800" dirty="0">
                <a:solidFill>
                  <a:srgbClr val="8197A6"/>
                </a:solidFill>
              </a:rPr>
              <a:t> data, CFDP)</a:t>
            </a:r>
          </a:p>
          <a:p>
            <a:pPr algn="ctr"/>
            <a:endParaRPr lang="it-IT" sz="1800" dirty="0">
              <a:solidFill>
                <a:srgbClr val="8197A6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9713443" y="3717313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rgbClr val="00B0F0"/>
                </a:solidFill>
              </a:rPr>
              <a:t>Peripheral</a:t>
            </a:r>
            <a:endParaRPr lang="it-IT" sz="1800" dirty="0" smtClean="0">
              <a:solidFill>
                <a:srgbClr val="8197A6"/>
              </a:solidFill>
            </a:endParaRPr>
          </a:p>
          <a:p>
            <a:pPr algn="ctr"/>
            <a:endParaRPr lang="it-IT" sz="1800" dirty="0">
              <a:solidFill>
                <a:srgbClr val="8197A6"/>
              </a:solidFill>
            </a:endParaRPr>
          </a:p>
        </p:txBody>
      </p:sp>
      <p:sp>
        <p:nvSpPr>
          <p:cNvPr id="23" name="Freccia in giù 22"/>
          <p:cNvSpPr/>
          <p:nvPr/>
        </p:nvSpPr>
        <p:spPr>
          <a:xfrm>
            <a:off x="10045603" y="5075471"/>
            <a:ext cx="271542" cy="434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/>
          <p:cNvSpPr/>
          <p:nvPr/>
        </p:nvSpPr>
        <p:spPr>
          <a:xfrm>
            <a:off x="7331260" y="5107245"/>
            <a:ext cx="265867" cy="378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46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 txBox="1">
            <a:spLocks noGrp="1"/>
          </p:cNvSpPr>
          <p:nvPr>
            <p:ph type="title"/>
          </p:nvPr>
        </p:nvSpPr>
        <p:spPr>
          <a:xfrm>
            <a:off x="218250" y="157325"/>
            <a:ext cx="1060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de-DE" sz="2600" dirty="0"/>
              <a:t>Table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contents</a:t>
            </a:r>
            <a:endParaRPr lang="de-DE" sz="26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686276-AC40-40D1-BDE7-23C68C17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2582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Google Shape;867;p32"/>
          <p:cNvSpPr txBox="1">
            <a:spLocks noGrp="1"/>
          </p:cNvSpPr>
          <p:nvPr>
            <p:ph type="body" idx="1"/>
          </p:nvPr>
        </p:nvSpPr>
        <p:spPr>
          <a:xfrm>
            <a:off x="218249" y="879730"/>
            <a:ext cx="11372067" cy="529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</a:pPr>
            <a:r>
              <a:rPr lang="en-US" sz="2400" dirty="0"/>
              <a:t>Introduction to ADHA modules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Introduction to ADHA Modules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 smtClean="0"/>
              <a:t>Interface </a:t>
            </a:r>
            <a:r>
              <a:rPr lang="en-US" sz="2400" dirty="0"/>
              <a:t>aspects: mechanical &amp; thermal 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Interface aspects: power supply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Module Profile vs. Module Kind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Module Profiles Short Summary 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Modules Switch On: Vital vs. Not Vital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Modules Switch On: Sequence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Modules Redundancy </a:t>
            </a:r>
            <a:r>
              <a:rPr lang="en-US" sz="2400" dirty="0" smtClean="0"/>
              <a:t>Concepts</a:t>
            </a:r>
            <a:endParaRPr lang="en-US" sz="2400" dirty="0"/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Health Monitoring </a:t>
            </a:r>
            <a:r>
              <a:rPr lang="en-US" sz="2400" dirty="0" smtClean="0"/>
              <a:t>System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 smtClean="0"/>
              <a:t>Modules’ examples: On Board Computer, Mass memory</a:t>
            </a:r>
          </a:p>
        </p:txBody>
      </p:sp>
    </p:spTree>
    <p:extLst>
      <p:ext uri="{BB962C8B-B14F-4D97-AF65-F5344CB8AC3E}">
        <p14:creationId xmlns:p14="http://schemas.microsoft.com/office/powerpoint/2010/main" val="233128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s-ES" sz="2400" dirty="0"/>
              <a:t>6U A3M </a:t>
            </a:r>
            <a:r>
              <a:rPr lang="es-ES" sz="2400" dirty="0" err="1"/>
              <a:t>for</a:t>
            </a:r>
            <a:r>
              <a:rPr lang="es-ES" sz="2400" dirty="0"/>
              <a:t> ADHA-U1 (DSI</a:t>
            </a:r>
            <a:r>
              <a:rPr lang="es-ES" sz="2400" dirty="0" smtClean="0"/>
              <a:t>)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2" y="1074420"/>
            <a:ext cx="11755201" cy="56399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149252" y="1074420"/>
            <a:ext cx="9291854" cy="502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A3M specification  agreed by ESA and Industry Consortia and in line with HPCM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Highly scalable system (1-6 6U modules</a:t>
            </a:r>
            <a:r>
              <a:rPr lang="en-US" dirty="0" smtClean="0"/>
              <a:t>)</a:t>
            </a:r>
            <a:endParaRPr lang="it-IT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Up to </a:t>
            </a:r>
            <a:r>
              <a:rPr lang="en-US" dirty="0">
                <a:solidFill>
                  <a:schemeClr val="accent1"/>
                </a:solidFill>
              </a:rPr>
              <a:t>40 </a:t>
            </a:r>
            <a:r>
              <a:rPr lang="en-US" dirty="0" err="1">
                <a:solidFill>
                  <a:schemeClr val="accent1"/>
                </a:solidFill>
              </a:rPr>
              <a:t>Gbps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data </a:t>
            </a:r>
            <a:r>
              <a:rPr lang="en-US" dirty="0" smtClean="0"/>
              <a:t>rates and </a:t>
            </a:r>
            <a:r>
              <a:rPr lang="en-US" dirty="0" smtClean="0">
                <a:solidFill>
                  <a:schemeClr val="accent1"/>
                </a:solidFill>
              </a:rPr>
              <a:t>104 </a:t>
            </a:r>
            <a:r>
              <a:rPr lang="en-US" dirty="0" err="1">
                <a:solidFill>
                  <a:schemeClr val="accent1"/>
                </a:solidFill>
              </a:rPr>
              <a:t>Tbit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/>
              <a:t>storage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/>
              <a:t>PUS C&amp;C </a:t>
            </a:r>
            <a:r>
              <a:rPr lang="en-US" dirty="0" smtClean="0"/>
              <a:t>for both MMM and MEM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>
                <a:solidFill>
                  <a:schemeClr val="accent1"/>
                </a:solidFill>
              </a:rPr>
              <a:t>Memory Master Module </a:t>
            </a:r>
            <a:r>
              <a:rPr lang="en-US" dirty="0" smtClean="0"/>
              <a:t>(MMM):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Typically 1 or 2 for redundancy;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Controls up to 4 MEM;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Backplane </a:t>
            </a:r>
            <a:r>
              <a:rPr lang="en-US" dirty="0" err="1" smtClean="0"/>
              <a:t>SpFi</a:t>
            </a:r>
            <a:r>
              <a:rPr lang="en-US" dirty="0" smtClean="0"/>
              <a:t> switch (high speed data chain) and </a:t>
            </a:r>
            <a:r>
              <a:rPr lang="en-US" dirty="0" err="1" smtClean="0"/>
              <a:t>SpW</a:t>
            </a:r>
            <a:r>
              <a:rPr lang="en-US" dirty="0" smtClean="0"/>
              <a:t> switch;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High speed (optical) front panel interfaces.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dirty="0">
                <a:solidFill>
                  <a:schemeClr val="accent1"/>
                </a:solidFill>
              </a:rPr>
              <a:t>Memory </a:t>
            </a:r>
            <a:r>
              <a:rPr lang="en-US" dirty="0" smtClean="0">
                <a:solidFill>
                  <a:schemeClr val="accent1"/>
                </a:solidFill>
              </a:rPr>
              <a:t>Extension </a:t>
            </a:r>
            <a:r>
              <a:rPr lang="en-US" dirty="0">
                <a:solidFill>
                  <a:schemeClr val="accent1"/>
                </a:solidFill>
              </a:rPr>
              <a:t>Module </a:t>
            </a:r>
            <a:r>
              <a:rPr lang="en-US" dirty="0"/>
              <a:t>(</a:t>
            </a:r>
            <a:r>
              <a:rPr lang="en-US" dirty="0" smtClean="0"/>
              <a:t>MEM):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Mission data storage on Flash memory as files;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Backplane </a:t>
            </a:r>
            <a:r>
              <a:rPr lang="en-US" dirty="0" err="1" smtClean="0"/>
              <a:t>SpFi</a:t>
            </a:r>
            <a:r>
              <a:rPr lang="en-US" dirty="0" smtClean="0"/>
              <a:t> and </a:t>
            </a:r>
            <a:r>
              <a:rPr lang="en-US" dirty="0" err="1" smtClean="0"/>
              <a:t>SpW</a:t>
            </a:r>
            <a:r>
              <a:rPr lang="en-US" dirty="0" smtClean="0"/>
              <a:t> interfaces;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dirty="0" smtClean="0"/>
              <a:t>CFDP protocol management.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1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s-ES" sz="2400" dirty="0"/>
              <a:t>ADHA Tutorial – Notes </a:t>
            </a:r>
            <a:r>
              <a:rPr lang="es-ES" sz="2400" dirty="0" err="1"/>
              <a:t>on</a:t>
            </a:r>
            <a:r>
              <a:rPr lang="es-ES" sz="2400" dirty="0"/>
              <a:t> ADHA modules </a:t>
            </a:r>
            <a:r>
              <a:rPr lang="es-ES" sz="2400" dirty="0" err="1" smtClean="0"/>
              <a:t>design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2" y="1074420"/>
            <a:ext cx="11755201" cy="56399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4383322" y="3015863"/>
            <a:ext cx="5019096" cy="139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sz="4000" dirty="0" smtClean="0">
                <a:solidFill>
                  <a:schemeClr val="accent1"/>
                </a:solidFill>
              </a:rPr>
              <a:t>Questions?</a:t>
            </a:r>
            <a:endParaRPr lang="en-US" sz="4000" dirty="0">
              <a:solidFill>
                <a:schemeClr val="accent1"/>
              </a:solidFill>
            </a:endParaRPr>
          </a:p>
          <a:p>
            <a:pPr marL="596900" lvl="1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7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 txBox="1">
            <a:spLocks noGrp="1"/>
          </p:cNvSpPr>
          <p:nvPr>
            <p:ph type="title"/>
          </p:nvPr>
        </p:nvSpPr>
        <p:spPr>
          <a:xfrm>
            <a:off x="218250" y="157325"/>
            <a:ext cx="1060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de-DE" sz="2600" dirty="0" err="1"/>
              <a:t>Introduction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ADHA Modules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686276-AC40-40D1-BDE7-23C68C17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2582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Google Shape;867;p32"/>
          <p:cNvSpPr txBox="1">
            <a:spLocks noGrp="1"/>
          </p:cNvSpPr>
          <p:nvPr>
            <p:ph type="body" idx="1"/>
          </p:nvPr>
        </p:nvSpPr>
        <p:spPr>
          <a:xfrm>
            <a:off x="218249" y="879730"/>
            <a:ext cx="11609574" cy="529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</a:pPr>
            <a:r>
              <a:rPr lang="en-US" sz="2400" dirty="0"/>
              <a:t>What are the characteristics of an ADHA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chemeClr val="accent1"/>
                </a:solidFill>
              </a:rPr>
              <a:t>Module</a:t>
            </a:r>
            <a:r>
              <a:rPr lang="en-US" sz="2400" b="1" i="1" dirty="0"/>
              <a:t> </a:t>
            </a:r>
            <a:r>
              <a:rPr lang="en-US" sz="2400" dirty="0"/>
              <a:t>?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It implements a self standing function in the frame of the ADHA unit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It may be realized over one or more ADHA boards (for redundancy or complexity)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It has its own Specific RS/</a:t>
            </a:r>
            <a:r>
              <a:rPr lang="en-US" sz="2400" dirty="0" err="1"/>
              <a:t>SoW</a:t>
            </a:r>
            <a:r>
              <a:rPr lang="en-US" sz="2400" dirty="0"/>
              <a:t> (in addition to applicable Standard documents)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It has its own lifecycle (independent from the units’ lifecycle)</a:t>
            </a: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779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 txBox="1">
            <a:spLocks noGrp="1"/>
          </p:cNvSpPr>
          <p:nvPr>
            <p:ph type="title"/>
          </p:nvPr>
        </p:nvSpPr>
        <p:spPr>
          <a:xfrm>
            <a:off x="218250" y="157325"/>
            <a:ext cx="1060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en-US" sz="2600" dirty="0"/>
              <a:t>Interface aspects: </a:t>
            </a:r>
            <a:r>
              <a:rPr lang="en-US" sz="2600" dirty="0" smtClean="0"/>
              <a:t>mechanical &amp; thermal (1/2)</a:t>
            </a:r>
            <a:endParaRPr lang="en-US" sz="26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686276-AC40-40D1-BDE7-23C68C17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2582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Google Shape;867;p32"/>
          <p:cNvSpPr txBox="1">
            <a:spLocks noGrp="1"/>
          </p:cNvSpPr>
          <p:nvPr>
            <p:ph type="body" idx="1"/>
          </p:nvPr>
        </p:nvSpPr>
        <p:spPr>
          <a:xfrm>
            <a:off x="218249" y="879730"/>
            <a:ext cx="11609574" cy="529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ADHA mechanics is compliant with industry standard </a:t>
            </a:r>
            <a:r>
              <a:rPr lang="en-US" sz="2400" dirty="0" err="1">
                <a:solidFill>
                  <a:schemeClr val="accent1"/>
                </a:solidFill>
              </a:rPr>
              <a:t>cPCI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/>
                </a:solidFill>
              </a:rPr>
              <a:t>IEEE 1101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/>
              <a:t>Supported board formats are Eurocard </a:t>
            </a:r>
            <a:r>
              <a:rPr lang="en-US" sz="2400" dirty="0" smtClean="0">
                <a:solidFill>
                  <a:schemeClr val="accent1"/>
                </a:solidFill>
              </a:rPr>
              <a:t>6U </a:t>
            </a:r>
            <a:r>
              <a:rPr lang="en-US" sz="2400" dirty="0" smtClean="0"/>
              <a:t>(233x220 mm) </a:t>
            </a:r>
            <a:r>
              <a:rPr lang="en-US" sz="2400" dirty="0"/>
              <a:t>or </a:t>
            </a:r>
            <a:r>
              <a:rPr lang="en-US" sz="2400" dirty="0" smtClean="0">
                <a:solidFill>
                  <a:schemeClr val="accent1"/>
                </a:solidFill>
              </a:rPr>
              <a:t>3U </a:t>
            </a:r>
            <a:r>
              <a:rPr lang="en-US" sz="2400" dirty="0" smtClean="0"/>
              <a:t>(100x220 mm)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 smtClean="0"/>
              <a:t>Pitch </a:t>
            </a:r>
            <a:r>
              <a:rPr lang="en-US" sz="2400" dirty="0" smtClean="0">
                <a:solidFill>
                  <a:schemeClr val="accent1"/>
                </a:solidFill>
              </a:rPr>
              <a:t>6 </a:t>
            </a:r>
            <a:r>
              <a:rPr lang="en-US" sz="2400" dirty="0">
                <a:solidFill>
                  <a:schemeClr val="accent1"/>
                </a:solidFill>
              </a:rPr>
              <a:t>HP </a:t>
            </a:r>
            <a:r>
              <a:rPr lang="en-US" sz="2400" dirty="0"/>
              <a:t>(</a:t>
            </a:r>
            <a:r>
              <a:rPr lang="en-US" sz="2400" dirty="0" smtClean="0"/>
              <a:t>30,48 mm) apart from the Power Module which is </a:t>
            </a:r>
            <a:r>
              <a:rPr lang="en-US" sz="2400" dirty="0" smtClean="0">
                <a:solidFill>
                  <a:schemeClr val="accent1"/>
                </a:solidFill>
              </a:rPr>
              <a:t>8 HP </a:t>
            </a:r>
            <a:r>
              <a:rPr lang="en-US" sz="2400" dirty="0" smtClean="0"/>
              <a:t>(40,64 mm)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 smtClean="0"/>
              <a:t>6U boards weight 1.4 Kg, for Power Module 2.25 Kg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 smtClean="0"/>
              <a:t>Max. thermal dissipation </a:t>
            </a:r>
            <a:r>
              <a:rPr lang="en-US" sz="2400" dirty="0" smtClean="0">
                <a:solidFill>
                  <a:schemeClr val="accent1"/>
                </a:solidFill>
              </a:rPr>
              <a:t>30 W </a:t>
            </a:r>
            <a:r>
              <a:rPr lang="en-US" sz="2400" dirty="0" smtClean="0"/>
              <a:t>(standard mounting with </a:t>
            </a:r>
            <a:r>
              <a:rPr lang="en-US" sz="2400" dirty="0" err="1" smtClean="0"/>
              <a:t>wedgelocks</a:t>
            </a:r>
            <a:r>
              <a:rPr lang="en-US" sz="2400" dirty="0" smtClean="0"/>
              <a:t>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50" y="3301341"/>
            <a:ext cx="4100425" cy="298212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479398" y="4187164"/>
            <a:ext cx="1582109" cy="15031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499066" y="5016260"/>
            <a:ext cx="1532839" cy="65104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104337" y="4591218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>
                <a:solidFill>
                  <a:srgbClr val="FF0000"/>
                </a:solidFill>
              </a:rPr>
              <a:t>ADHA 6U </a:t>
            </a:r>
            <a:endParaRPr lang="it-IT" sz="1600" dirty="0" smtClean="0">
              <a:solidFill>
                <a:srgbClr val="FF0000"/>
              </a:solidFill>
            </a:endParaRPr>
          </a:p>
          <a:p>
            <a:pPr algn="ctr"/>
            <a:r>
              <a:rPr lang="it-IT" sz="1600" dirty="0" smtClean="0">
                <a:solidFill>
                  <a:srgbClr val="FF0000"/>
                </a:solidFill>
              </a:rPr>
              <a:t>233x220 </a:t>
            </a:r>
            <a:r>
              <a:rPr lang="it-IT" sz="1600" dirty="0">
                <a:solidFill>
                  <a:srgbClr val="FF0000"/>
                </a:solidFill>
              </a:rPr>
              <a:t>mm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15298" y="5107619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>
                <a:solidFill>
                  <a:srgbClr val="FFC000"/>
                </a:solidFill>
              </a:rPr>
              <a:t>ADHA </a:t>
            </a:r>
            <a:r>
              <a:rPr lang="it-IT" sz="1600" dirty="0" smtClean="0">
                <a:solidFill>
                  <a:srgbClr val="FFC000"/>
                </a:solidFill>
              </a:rPr>
              <a:t>3U</a:t>
            </a:r>
          </a:p>
          <a:p>
            <a:pPr algn="ctr"/>
            <a:r>
              <a:rPr lang="it-IT" sz="1600" dirty="0" smtClean="0">
                <a:solidFill>
                  <a:srgbClr val="FFC000"/>
                </a:solidFill>
              </a:rPr>
              <a:t>100x220 </a:t>
            </a:r>
            <a:r>
              <a:rPr lang="it-IT" sz="1600" dirty="0">
                <a:solidFill>
                  <a:srgbClr val="FFC000"/>
                </a:solidFill>
              </a:rPr>
              <a:t>mm</a:t>
            </a:r>
          </a:p>
        </p:txBody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53BE59A5-5FD1-46BA-8E7A-7026E031DE7D}"/>
              </a:ext>
            </a:extLst>
          </p:cNvPr>
          <p:cNvGrpSpPr/>
          <p:nvPr/>
        </p:nvGrpSpPr>
        <p:grpSpPr>
          <a:xfrm>
            <a:off x="6383782" y="3540488"/>
            <a:ext cx="4607418" cy="2347361"/>
            <a:chOff x="813986" y="1183792"/>
            <a:chExt cx="8685127" cy="3744901"/>
          </a:xfrm>
        </p:grpSpPr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7D246267-9E8E-491C-A021-A6D78D058B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91" t="2501" r="947" b="330"/>
            <a:stretch/>
          </p:blipFill>
          <p:spPr>
            <a:xfrm>
              <a:off x="813986" y="1183792"/>
              <a:ext cx="5483604" cy="3744901"/>
            </a:xfrm>
            <a:prstGeom prst="rect">
              <a:avLst/>
            </a:prstGeom>
          </p:spPr>
        </p:pic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55EB0001-5B8A-401B-84CA-DD133A44B7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41" r="16536" b="2741"/>
            <a:stretch/>
          </p:blipFill>
          <p:spPr>
            <a:xfrm rot="10800000">
              <a:off x="7615237" y="1417247"/>
              <a:ext cx="1883876" cy="3307153"/>
            </a:xfrm>
            <a:prstGeom prst="rect">
              <a:avLst/>
            </a:prstGeom>
          </p:spPr>
        </p:pic>
        <p:cxnSp>
          <p:nvCxnSpPr>
            <p:cNvPr id="18" name="Straight Connector 14">
              <a:extLst>
                <a:ext uri="{FF2B5EF4-FFF2-40B4-BE49-F238E27FC236}">
                  <a16:creationId xmlns:a16="http://schemas.microsoft.com/office/drawing/2014/main" id="{F5F5C11B-36CC-4C68-A239-99FE9F000292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50" y="1804988"/>
              <a:ext cx="3948113" cy="36195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5">
              <a:extLst>
                <a:ext uri="{FF2B5EF4-FFF2-40B4-BE49-F238E27FC236}">
                  <a16:creationId xmlns:a16="http://schemas.microsoft.com/office/drawing/2014/main" id="{C1B76430-ADE7-4F6C-B054-A0888A05B4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9075" y="4381500"/>
              <a:ext cx="3900488" cy="124771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141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 txBox="1">
            <a:spLocks noGrp="1"/>
          </p:cNvSpPr>
          <p:nvPr>
            <p:ph type="title"/>
          </p:nvPr>
        </p:nvSpPr>
        <p:spPr>
          <a:xfrm>
            <a:off x="218250" y="157325"/>
            <a:ext cx="1060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en-US" sz="2600" dirty="0"/>
              <a:t>Interface aspects: mechanical &amp; thermal </a:t>
            </a:r>
            <a:r>
              <a:rPr lang="en-US" sz="2600" dirty="0" smtClean="0"/>
              <a:t>(2/2</a:t>
            </a:r>
            <a:r>
              <a:rPr lang="en-US" sz="2600" dirty="0"/>
              <a:t>)</a:t>
            </a:r>
            <a:endParaRPr lang="de-DE" sz="2600" dirty="0"/>
          </a:p>
        </p:txBody>
      </p:sp>
      <p:sp>
        <p:nvSpPr>
          <p:cNvPr id="6" name="Google Shape;867;p32"/>
          <p:cNvSpPr txBox="1">
            <a:spLocks noGrp="1"/>
          </p:cNvSpPr>
          <p:nvPr>
            <p:ph type="body" idx="1"/>
          </p:nvPr>
        </p:nvSpPr>
        <p:spPr>
          <a:xfrm>
            <a:off x="218249" y="879730"/>
            <a:ext cx="11372067" cy="105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</a:pPr>
            <a:r>
              <a:rPr lang="en-US" sz="2000" dirty="0" smtClean="0"/>
              <a:t>ADHA board mechanical and thermal </a:t>
            </a:r>
            <a:r>
              <a:rPr lang="en-US" sz="2000" dirty="0" err="1" smtClean="0"/>
              <a:t>intefaces</a:t>
            </a:r>
            <a:endParaRPr lang="en-US" sz="2000" dirty="0"/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40" y="2151018"/>
            <a:ext cx="3850484" cy="333253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25783" y="3676814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chemeClr val="accent1"/>
                </a:solidFill>
              </a:rPr>
              <a:t>Front panel</a:t>
            </a:r>
          </a:p>
          <a:p>
            <a:pPr algn="ctr"/>
            <a:r>
              <a:rPr lang="it-IT" sz="1800" dirty="0" err="1">
                <a:solidFill>
                  <a:schemeClr val="accent1"/>
                </a:solidFill>
              </a:rPr>
              <a:t>e</a:t>
            </a:r>
            <a:r>
              <a:rPr lang="it-IT" sz="1800" dirty="0" err="1" smtClean="0">
                <a:solidFill>
                  <a:schemeClr val="accent1"/>
                </a:solidFill>
              </a:rPr>
              <a:t>xternal</a:t>
            </a:r>
            <a:r>
              <a:rPr lang="it-IT" sz="1800" dirty="0" smtClean="0">
                <a:solidFill>
                  <a:schemeClr val="accent1"/>
                </a:solidFill>
              </a:rPr>
              <a:t> </a:t>
            </a:r>
            <a:r>
              <a:rPr lang="it-IT" sz="1800" dirty="0" err="1" smtClean="0">
                <a:solidFill>
                  <a:schemeClr val="accent1"/>
                </a:solidFill>
              </a:rPr>
              <a:t>connectors</a:t>
            </a:r>
            <a:endParaRPr lang="it-IT" sz="1800" dirty="0">
              <a:solidFill>
                <a:schemeClr val="accent1"/>
              </a:solidFill>
            </a:endParaRPr>
          </a:p>
        </p:txBody>
      </p:sp>
      <p:cxnSp>
        <p:nvCxnSpPr>
          <p:cNvPr id="8" name="Connettore 2 7"/>
          <p:cNvCxnSpPr>
            <a:stCxn id="7" idx="3"/>
          </p:cNvCxnSpPr>
          <p:nvPr/>
        </p:nvCxnSpPr>
        <p:spPr>
          <a:xfrm>
            <a:off x="2923821" y="3999980"/>
            <a:ext cx="145659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7" idx="3"/>
          </p:cNvCxnSpPr>
          <p:nvPr/>
        </p:nvCxnSpPr>
        <p:spPr>
          <a:xfrm flipV="1">
            <a:off x="2923821" y="3042870"/>
            <a:ext cx="1456590" cy="95711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7" idx="3"/>
          </p:cNvCxnSpPr>
          <p:nvPr/>
        </p:nvCxnSpPr>
        <p:spPr>
          <a:xfrm>
            <a:off x="2923821" y="3999980"/>
            <a:ext cx="1456590" cy="8245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7245531" y="3256236"/>
            <a:ext cx="931818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7389222" y="4606835"/>
            <a:ext cx="788127" cy="357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8193384" y="2940935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chemeClr val="accent1"/>
                </a:solidFill>
              </a:rPr>
              <a:t>ADHA </a:t>
            </a:r>
            <a:r>
              <a:rPr lang="it-IT" sz="1800" dirty="0" err="1" smtClean="0">
                <a:solidFill>
                  <a:schemeClr val="accent1"/>
                </a:solidFill>
              </a:rPr>
              <a:t>backplane</a:t>
            </a:r>
            <a:endParaRPr lang="it-IT" sz="1800" dirty="0">
              <a:solidFill>
                <a:schemeClr val="accent1"/>
              </a:solidFill>
            </a:endParaRPr>
          </a:p>
          <a:p>
            <a:pPr algn="ctr"/>
            <a:r>
              <a:rPr lang="it-IT" sz="1800" dirty="0" err="1" smtClean="0">
                <a:solidFill>
                  <a:schemeClr val="accent1"/>
                </a:solidFill>
              </a:rPr>
              <a:t>connectors</a:t>
            </a:r>
            <a:endParaRPr lang="it-IT" sz="1800" dirty="0">
              <a:solidFill>
                <a:schemeClr val="accent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206440" y="4007720"/>
            <a:ext cx="2428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smtClean="0">
                <a:solidFill>
                  <a:schemeClr val="accent1"/>
                </a:solidFill>
              </a:rPr>
              <a:t>User </a:t>
            </a:r>
            <a:r>
              <a:rPr lang="it-IT" sz="1800" dirty="0" err="1" smtClean="0">
                <a:solidFill>
                  <a:schemeClr val="accent1"/>
                </a:solidFill>
              </a:rPr>
              <a:t>defined</a:t>
            </a:r>
            <a:endParaRPr lang="it-IT" sz="1800" dirty="0" smtClean="0">
              <a:solidFill>
                <a:schemeClr val="accent1"/>
              </a:solidFill>
            </a:endParaRPr>
          </a:p>
          <a:p>
            <a:pPr algn="ctr"/>
            <a:r>
              <a:rPr lang="it-IT" sz="1800" dirty="0" err="1" smtClean="0">
                <a:solidFill>
                  <a:schemeClr val="accent1"/>
                </a:solidFill>
              </a:rPr>
              <a:t>backplane</a:t>
            </a:r>
            <a:r>
              <a:rPr lang="it-IT" sz="1800" dirty="0" smtClean="0">
                <a:solidFill>
                  <a:schemeClr val="accent1"/>
                </a:solidFill>
              </a:rPr>
              <a:t> </a:t>
            </a:r>
            <a:r>
              <a:rPr lang="it-IT" sz="1800" dirty="0" err="1" smtClean="0">
                <a:solidFill>
                  <a:schemeClr val="accent1"/>
                </a:solidFill>
              </a:rPr>
              <a:t>connectors</a:t>
            </a:r>
            <a:endParaRPr lang="it-IT" sz="1800" dirty="0" smtClean="0">
              <a:solidFill>
                <a:schemeClr val="accent1"/>
              </a:solidFill>
            </a:endParaRPr>
          </a:p>
          <a:p>
            <a:pPr algn="ctr"/>
            <a:r>
              <a:rPr lang="it-IT" sz="1800" dirty="0">
                <a:solidFill>
                  <a:schemeClr val="accent1"/>
                </a:solidFill>
              </a:rPr>
              <a:t>o</a:t>
            </a:r>
            <a:r>
              <a:rPr lang="it-IT" sz="1800" dirty="0" smtClean="0">
                <a:solidFill>
                  <a:schemeClr val="accent1"/>
                </a:solidFill>
              </a:rPr>
              <a:t>r </a:t>
            </a:r>
            <a:r>
              <a:rPr lang="it-IT" sz="1800" dirty="0" err="1" smtClean="0">
                <a:solidFill>
                  <a:schemeClr val="accent1"/>
                </a:solidFill>
              </a:rPr>
              <a:t>rear</a:t>
            </a:r>
            <a:r>
              <a:rPr lang="it-IT" sz="1800" dirty="0" smtClean="0">
                <a:solidFill>
                  <a:schemeClr val="accent1"/>
                </a:solidFill>
              </a:rPr>
              <a:t> </a:t>
            </a:r>
            <a:r>
              <a:rPr lang="it-IT" sz="1800" dirty="0" err="1" smtClean="0">
                <a:solidFill>
                  <a:schemeClr val="accent1"/>
                </a:solidFill>
              </a:rPr>
              <a:t>external</a:t>
            </a:r>
            <a:endParaRPr lang="it-IT" sz="1800" dirty="0" smtClean="0">
              <a:solidFill>
                <a:schemeClr val="accent1"/>
              </a:solidFill>
            </a:endParaRPr>
          </a:p>
          <a:p>
            <a:pPr algn="ctr"/>
            <a:r>
              <a:rPr lang="it-IT" sz="1800" dirty="0" err="1" smtClean="0">
                <a:solidFill>
                  <a:schemeClr val="accent1"/>
                </a:solidFill>
              </a:rPr>
              <a:t>connectors</a:t>
            </a:r>
            <a:endParaRPr lang="it-IT" sz="1800" dirty="0">
              <a:solidFill>
                <a:schemeClr val="accent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925328" y="1425623"/>
            <a:ext cx="233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chemeClr val="accent1"/>
                </a:solidFill>
              </a:rPr>
              <a:t>Wedge</a:t>
            </a:r>
            <a:r>
              <a:rPr lang="it-IT" sz="1800" dirty="0" smtClean="0">
                <a:solidFill>
                  <a:schemeClr val="accent1"/>
                </a:solidFill>
              </a:rPr>
              <a:t> </a:t>
            </a:r>
            <a:r>
              <a:rPr lang="it-IT" sz="1800" dirty="0" err="1" smtClean="0">
                <a:solidFill>
                  <a:schemeClr val="accent1"/>
                </a:solidFill>
              </a:rPr>
              <a:t>lock</a:t>
            </a:r>
            <a:r>
              <a:rPr lang="it-IT" sz="1800" dirty="0" smtClean="0">
                <a:solidFill>
                  <a:schemeClr val="accent1"/>
                </a:solidFill>
              </a:rPr>
              <a:t> </a:t>
            </a:r>
            <a:r>
              <a:rPr lang="it-IT" sz="1800" dirty="0" err="1" smtClean="0">
                <a:solidFill>
                  <a:schemeClr val="accent1"/>
                </a:solidFill>
              </a:rPr>
              <a:t>interface</a:t>
            </a:r>
            <a:endParaRPr lang="it-IT" sz="1800" dirty="0">
              <a:solidFill>
                <a:schemeClr val="accent1"/>
              </a:solidFill>
            </a:endParaRPr>
          </a:p>
        </p:txBody>
      </p:sp>
      <p:cxnSp>
        <p:nvCxnSpPr>
          <p:cNvPr id="26" name="Connettore 2 25"/>
          <p:cNvCxnSpPr>
            <a:stCxn id="25" idx="2"/>
          </p:cNvCxnSpPr>
          <p:nvPr/>
        </p:nvCxnSpPr>
        <p:spPr>
          <a:xfrm>
            <a:off x="5094880" y="1794955"/>
            <a:ext cx="504731" cy="68961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523353" y="5993285"/>
            <a:ext cx="233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 err="1" smtClean="0">
                <a:solidFill>
                  <a:schemeClr val="accent1"/>
                </a:solidFill>
              </a:rPr>
              <a:t>Wedge</a:t>
            </a:r>
            <a:r>
              <a:rPr lang="it-IT" sz="1800" dirty="0" smtClean="0">
                <a:solidFill>
                  <a:schemeClr val="accent1"/>
                </a:solidFill>
              </a:rPr>
              <a:t> </a:t>
            </a:r>
            <a:r>
              <a:rPr lang="it-IT" sz="1800" dirty="0" err="1" smtClean="0">
                <a:solidFill>
                  <a:schemeClr val="accent1"/>
                </a:solidFill>
              </a:rPr>
              <a:t>lock</a:t>
            </a:r>
            <a:r>
              <a:rPr lang="it-IT" sz="1800" dirty="0" smtClean="0">
                <a:solidFill>
                  <a:schemeClr val="accent1"/>
                </a:solidFill>
              </a:rPr>
              <a:t> </a:t>
            </a:r>
            <a:r>
              <a:rPr lang="it-IT" sz="1800" dirty="0" err="1" smtClean="0">
                <a:solidFill>
                  <a:schemeClr val="accent1"/>
                </a:solidFill>
              </a:rPr>
              <a:t>interface</a:t>
            </a:r>
            <a:endParaRPr lang="it-IT" sz="1800" dirty="0">
              <a:solidFill>
                <a:schemeClr val="accent1"/>
              </a:solidFill>
            </a:endParaRPr>
          </a:p>
        </p:txBody>
      </p:sp>
      <p:cxnSp>
        <p:nvCxnSpPr>
          <p:cNvPr id="30" name="Connettore 2 29"/>
          <p:cNvCxnSpPr>
            <a:stCxn id="29" idx="0"/>
          </p:cNvCxnSpPr>
          <p:nvPr/>
        </p:nvCxnSpPr>
        <p:spPr>
          <a:xfrm flipH="1" flipV="1">
            <a:off x="6183086" y="5483554"/>
            <a:ext cx="509819" cy="50973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9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 txBox="1">
            <a:spLocks noGrp="1"/>
          </p:cNvSpPr>
          <p:nvPr>
            <p:ph type="title"/>
          </p:nvPr>
        </p:nvSpPr>
        <p:spPr>
          <a:xfrm>
            <a:off x="218250" y="157325"/>
            <a:ext cx="1060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/>
            <a:r>
              <a:rPr lang="en-US" sz="2600" dirty="0"/>
              <a:t>Interface aspects: </a:t>
            </a:r>
            <a:r>
              <a:rPr lang="en-US" sz="2600" dirty="0" smtClean="0"/>
              <a:t>power supply</a:t>
            </a:r>
            <a:endParaRPr lang="en-US" sz="26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B686276-AC40-40D1-BDE7-23C68C17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2582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Google Shape;867;p32"/>
          <p:cNvSpPr txBox="1">
            <a:spLocks noGrp="1"/>
          </p:cNvSpPr>
          <p:nvPr>
            <p:ph type="body" idx="1"/>
          </p:nvPr>
        </p:nvSpPr>
        <p:spPr>
          <a:xfrm>
            <a:off x="218249" y="879730"/>
            <a:ext cx="11609574" cy="529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</a:pPr>
            <a:r>
              <a:rPr lang="en-US" sz="2400" dirty="0"/>
              <a:t>ADHA </a:t>
            </a:r>
            <a:r>
              <a:rPr lang="en-US" sz="2400" dirty="0" smtClean="0"/>
              <a:t>modules are supplied by the Power Module though the backplane by the following (redundant) lines:</a:t>
            </a: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</a:pPr>
            <a:endParaRPr lang="en-US" sz="2400" dirty="0"/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</a:pPr>
            <a:endParaRPr lang="en-US" sz="2400" dirty="0" smtClean="0"/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</a:pPr>
            <a:endParaRPr lang="en-US" sz="2400" dirty="0">
              <a:solidFill>
                <a:schemeClr val="accent1"/>
              </a:solidFill>
            </a:endParaRP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</a:pPr>
            <a:r>
              <a:rPr lang="en-US" sz="2400" dirty="0"/>
              <a:t>ADHA </a:t>
            </a:r>
            <a:r>
              <a:rPr lang="en-US" sz="2400" dirty="0" smtClean="0"/>
              <a:t>board maximum power consumption :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 smtClean="0"/>
              <a:t>0.4 </a:t>
            </a:r>
            <a:r>
              <a:rPr lang="en-US" sz="2400" dirty="0"/>
              <a:t>A on the 5 V supply </a:t>
            </a:r>
            <a:r>
              <a:rPr lang="en-US" sz="2400" dirty="0" smtClean="0"/>
              <a:t>voltage		(for unit health monitoring only);</a:t>
            </a:r>
            <a:endParaRPr lang="en-US" sz="2400" dirty="0"/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 smtClean="0"/>
              <a:t>1 </a:t>
            </a:r>
            <a:r>
              <a:rPr lang="en-US" sz="2400" dirty="0"/>
              <a:t>A on the 12 V supply </a:t>
            </a:r>
            <a:r>
              <a:rPr lang="en-US" sz="2400" dirty="0" smtClean="0"/>
              <a:t>voltage		(main power supply);</a:t>
            </a:r>
            <a:endParaRPr lang="en-US" sz="2400" dirty="0"/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400" dirty="0" smtClean="0"/>
              <a:t>1 </a:t>
            </a:r>
            <a:r>
              <a:rPr lang="en-US" sz="2400" dirty="0"/>
              <a:t>A on the 28 V supply </a:t>
            </a:r>
            <a:r>
              <a:rPr lang="en-US" sz="2400" dirty="0" smtClean="0"/>
              <a:t>voltage		(limitedly </a:t>
            </a:r>
            <a:r>
              <a:rPr lang="en-US" sz="2400" dirty="0"/>
              <a:t>to the issuing of </a:t>
            </a:r>
            <a:r>
              <a:rPr lang="en-US" sz="2400" dirty="0" smtClean="0"/>
              <a:t>HPC pulses)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SzPts val="2000"/>
            </a:pPr>
            <a:r>
              <a:rPr lang="en-US" sz="2400" dirty="0" smtClean="0"/>
              <a:t>For 12 boards this corresponds to a power consumption </a:t>
            </a:r>
            <a:r>
              <a:rPr lang="it-IT" sz="2400" dirty="0" smtClean="0"/>
              <a:t>~200 W</a:t>
            </a:r>
          </a:p>
          <a:p>
            <a:pPr marL="342900" lvl="0" indent="-342900">
              <a:spcBef>
                <a:spcPts val="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400" dirty="0" smtClean="0"/>
              <a:t>In line with ADHA </a:t>
            </a:r>
            <a:r>
              <a:rPr lang="it-IT" sz="2400" dirty="0" err="1" smtClean="0"/>
              <a:t>Power</a:t>
            </a:r>
            <a:r>
              <a:rPr lang="it-IT" sz="2400" dirty="0" smtClean="0"/>
              <a:t> </a:t>
            </a:r>
            <a:r>
              <a:rPr lang="it-IT" sz="2400" dirty="0" err="1" smtClean="0"/>
              <a:t>Module</a:t>
            </a:r>
            <a:r>
              <a:rPr lang="it-IT" sz="2400" dirty="0" smtClean="0"/>
              <a:t> </a:t>
            </a:r>
            <a:r>
              <a:rPr lang="it-IT" sz="2400" dirty="0" err="1" smtClean="0"/>
              <a:t>capability</a:t>
            </a:r>
            <a:endParaRPr lang="en-US" sz="24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82" y="1838366"/>
            <a:ext cx="5506218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8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 smtClean="0"/>
              <a:t>Module Profile vs. </a:t>
            </a:r>
            <a:r>
              <a:rPr lang="en-US" sz="2400" dirty="0"/>
              <a:t>M</a:t>
            </a:r>
            <a:r>
              <a:rPr lang="en-US" sz="2400" dirty="0" smtClean="0"/>
              <a:t>odule Kind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2" y="1074420"/>
            <a:ext cx="11755201" cy="56399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149251" y="1074420"/>
            <a:ext cx="11755201" cy="182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sz="2400" dirty="0" smtClean="0"/>
              <a:t>It is important to distinguish clearly the difference between boards’ </a:t>
            </a:r>
            <a:r>
              <a:rPr lang="en-US" sz="2400" b="1" i="1" dirty="0" smtClean="0">
                <a:solidFill>
                  <a:schemeClr val="accent1"/>
                </a:solidFill>
              </a:rPr>
              <a:t>profile</a:t>
            </a:r>
            <a:r>
              <a:rPr lang="en-US" sz="2400" dirty="0" smtClean="0"/>
              <a:t> vs </a:t>
            </a:r>
            <a:r>
              <a:rPr lang="en-US" sz="2400" b="1" i="1" dirty="0" smtClean="0">
                <a:solidFill>
                  <a:schemeClr val="accent1"/>
                </a:solidFill>
              </a:rPr>
              <a:t>kind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b="1" i="1" dirty="0">
              <a:solidFill>
                <a:schemeClr val="accent1"/>
              </a:solidFill>
            </a:endParaRP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400" dirty="0" smtClean="0"/>
              <a:t>The </a:t>
            </a:r>
            <a:r>
              <a:rPr lang="en-US" sz="2400" b="1" i="1" dirty="0" smtClean="0">
                <a:solidFill>
                  <a:schemeClr val="accent1"/>
                </a:solidFill>
              </a:rPr>
              <a:t>profile</a:t>
            </a:r>
            <a:r>
              <a:rPr lang="en-US" sz="2400" dirty="0" smtClean="0"/>
              <a:t> refers to the boards’ implementation of </a:t>
            </a:r>
            <a:r>
              <a:rPr lang="en-US" sz="2400" dirty="0" smtClean="0">
                <a:solidFill>
                  <a:schemeClr val="accent1"/>
                </a:solidFill>
              </a:rPr>
              <a:t>ADHA-specific </a:t>
            </a:r>
            <a:r>
              <a:rPr lang="en-US" sz="2400" dirty="0" smtClean="0"/>
              <a:t>features. e.g.: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400" dirty="0" smtClean="0"/>
              <a:t>Supervision of unit </a:t>
            </a:r>
            <a:r>
              <a:rPr lang="en-US" sz="2400" dirty="0" smtClean="0">
                <a:solidFill>
                  <a:schemeClr val="accent1"/>
                </a:solidFill>
              </a:rPr>
              <a:t>internal C&amp;C </a:t>
            </a:r>
            <a:r>
              <a:rPr lang="en-US" sz="2400" dirty="0" smtClean="0"/>
              <a:t>(other modules’ On/Off/Reset/Sync</a:t>
            </a:r>
            <a:r>
              <a:rPr lang="en-US" sz="2400" dirty="0"/>
              <a:t>, </a:t>
            </a:r>
            <a:r>
              <a:rPr lang="en-US" sz="2400" dirty="0" smtClean="0"/>
              <a:t>master of the </a:t>
            </a:r>
            <a:r>
              <a:rPr lang="en-US" sz="2400" dirty="0"/>
              <a:t>CAN data </a:t>
            </a:r>
            <a:r>
              <a:rPr lang="en-US" sz="2400" dirty="0" smtClean="0"/>
              <a:t>bus, etc…)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400" dirty="0" smtClean="0"/>
              <a:t>Implementation of </a:t>
            </a:r>
            <a:r>
              <a:rPr lang="en-US" sz="2400" dirty="0" smtClean="0">
                <a:solidFill>
                  <a:schemeClr val="accent1"/>
                </a:solidFill>
              </a:rPr>
              <a:t>central switch </a:t>
            </a:r>
            <a:r>
              <a:rPr lang="en-US" sz="2400" dirty="0" smtClean="0"/>
              <a:t>in </a:t>
            </a:r>
            <a:r>
              <a:rPr lang="en-US" sz="2400" dirty="0" err="1" smtClean="0"/>
              <a:t>SpW</a:t>
            </a:r>
            <a:r>
              <a:rPr lang="en-US" sz="2400" dirty="0" smtClean="0"/>
              <a:t> and/or </a:t>
            </a:r>
            <a:r>
              <a:rPr lang="en-US" sz="2400" dirty="0" err="1" smtClean="0"/>
              <a:t>SpFi</a:t>
            </a:r>
            <a:r>
              <a:rPr lang="en-US" sz="2400" dirty="0" smtClean="0"/>
              <a:t> star topology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400" dirty="0" smtClean="0"/>
              <a:t>The </a:t>
            </a:r>
            <a:r>
              <a:rPr lang="en-US" sz="2400" b="1" i="1" dirty="0">
                <a:solidFill>
                  <a:schemeClr val="accent1"/>
                </a:solidFill>
              </a:rPr>
              <a:t>kind</a:t>
            </a:r>
            <a:r>
              <a:rPr lang="en-US" sz="2400" dirty="0" smtClean="0"/>
              <a:t> </a:t>
            </a:r>
            <a:r>
              <a:rPr lang="en-US" sz="2400" dirty="0"/>
              <a:t>refers to the </a:t>
            </a:r>
            <a:r>
              <a:rPr lang="en-US" sz="2400" dirty="0" smtClean="0"/>
              <a:t>boards</a:t>
            </a:r>
            <a:r>
              <a:rPr lang="en-US" sz="2400" dirty="0"/>
              <a:t>’ implementation of </a:t>
            </a:r>
            <a:r>
              <a:rPr lang="en-US" sz="2400" dirty="0" smtClean="0">
                <a:solidFill>
                  <a:schemeClr val="accent1"/>
                </a:solidFill>
              </a:rPr>
              <a:t>Mission-specific </a:t>
            </a:r>
            <a:r>
              <a:rPr lang="en-US" sz="2400" dirty="0"/>
              <a:t>features. e.g</a:t>
            </a:r>
            <a:r>
              <a:rPr lang="en-US" sz="2400" dirty="0" smtClean="0"/>
              <a:t>.: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400" dirty="0" smtClean="0"/>
              <a:t>Acting as On Board Computer (OBC), Solid State Mass Memory (SSMM), Instrument Control Unit (ICU), etc…</a:t>
            </a:r>
            <a:endParaRPr lang="en-US" sz="2400" dirty="0"/>
          </a:p>
          <a:p>
            <a:pPr marL="139700" indent="0">
              <a:buClr>
                <a:schemeClr val="accent1"/>
              </a:buClr>
            </a:pPr>
            <a:endParaRPr lang="en-US" sz="2400" dirty="0" smtClean="0"/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endParaRPr lang="en-US" sz="2400" dirty="0" smtClean="0"/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807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Module </a:t>
            </a:r>
            <a:r>
              <a:rPr lang="en-US" sz="2400" dirty="0" smtClean="0"/>
              <a:t>Profiles Short Summary (1/2)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2" y="1074420"/>
            <a:ext cx="11755201" cy="56399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149251" y="987330"/>
            <a:ext cx="7139823" cy="528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accent1"/>
              </a:buClr>
            </a:pPr>
            <a:r>
              <a:rPr lang="en-US" sz="2000" dirty="0" smtClean="0"/>
              <a:t>Profile B – System Controller:</a:t>
            </a:r>
            <a:endParaRPr lang="en-US" sz="2000" b="1" i="1" dirty="0">
              <a:solidFill>
                <a:schemeClr val="accent1"/>
              </a:solidFill>
            </a:endParaRP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>
                <a:solidFill>
                  <a:schemeClr val="accent1"/>
                </a:solidFill>
              </a:rPr>
              <a:t>Supervision of unit </a:t>
            </a:r>
            <a:r>
              <a:rPr lang="en-US" sz="2000" dirty="0">
                <a:solidFill>
                  <a:schemeClr val="accent1"/>
                </a:solidFill>
              </a:rPr>
              <a:t>internal </a:t>
            </a:r>
            <a:r>
              <a:rPr lang="en-US" sz="2000" dirty="0" smtClean="0">
                <a:solidFill>
                  <a:schemeClr val="accent1"/>
                </a:solidFill>
              </a:rPr>
              <a:t>C&amp;C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err="1"/>
              <a:t>SpW</a:t>
            </a:r>
            <a:r>
              <a:rPr lang="en-US" sz="2000" dirty="0"/>
              <a:t> and/or </a:t>
            </a:r>
            <a:r>
              <a:rPr lang="en-US" sz="2000" dirty="0" err="1" smtClean="0"/>
              <a:t>SpFi</a:t>
            </a:r>
            <a:r>
              <a:rPr lang="en-US" sz="2000" dirty="0" smtClean="0"/>
              <a:t> central switch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Implements mission specific function</a:t>
            </a:r>
          </a:p>
          <a:p>
            <a:pPr marL="139700" indent="0">
              <a:buClr>
                <a:schemeClr val="accent1"/>
              </a:buClr>
            </a:pPr>
            <a:r>
              <a:rPr lang="en-US" sz="2000" dirty="0"/>
              <a:t>Profile </a:t>
            </a:r>
            <a:r>
              <a:rPr lang="en-US" sz="2000" dirty="0" smtClean="0"/>
              <a:t>C </a:t>
            </a:r>
            <a:r>
              <a:rPr lang="en-US" sz="2000" dirty="0"/>
              <a:t>– </a:t>
            </a:r>
            <a:r>
              <a:rPr lang="en-US" sz="2000" dirty="0" smtClean="0"/>
              <a:t>Extended Peripheral:</a:t>
            </a:r>
            <a:endParaRPr lang="en-US" sz="2000" b="1" i="1" dirty="0">
              <a:solidFill>
                <a:schemeClr val="accent1"/>
              </a:solidFill>
            </a:endParaRP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err="1" smtClean="0"/>
              <a:t>SpW</a:t>
            </a:r>
            <a:r>
              <a:rPr lang="en-US" sz="2000" dirty="0" smtClean="0"/>
              <a:t> </a:t>
            </a:r>
            <a:r>
              <a:rPr lang="en-US" sz="2000" dirty="0"/>
              <a:t>and/or </a:t>
            </a:r>
            <a:r>
              <a:rPr lang="en-US" sz="2000" dirty="0" err="1"/>
              <a:t>SpFi</a:t>
            </a:r>
            <a:r>
              <a:rPr lang="en-US" sz="2000" dirty="0"/>
              <a:t> central </a:t>
            </a:r>
            <a:r>
              <a:rPr lang="en-US" sz="2000" dirty="0" smtClean="0"/>
              <a:t>switch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/>
              <a:t>Implements mission specific </a:t>
            </a:r>
            <a:r>
              <a:rPr lang="en-US" sz="2000" dirty="0" smtClean="0"/>
              <a:t>function</a:t>
            </a:r>
            <a:endParaRPr lang="en-US" sz="2000" dirty="0"/>
          </a:p>
          <a:p>
            <a:pPr marL="139700" indent="0">
              <a:buClr>
                <a:schemeClr val="accent1"/>
              </a:buClr>
            </a:pPr>
            <a:r>
              <a:rPr lang="en-US" sz="2000" dirty="0"/>
              <a:t>Profile </a:t>
            </a:r>
            <a:r>
              <a:rPr lang="en-US" sz="2000" dirty="0" smtClean="0"/>
              <a:t>D </a:t>
            </a:r>
            <a:r>
              <a:rPr lang="en-US" sz="2000" dirty="0"/>
              <a:t>– </a:t>
            </a:r>
            <a:r>
              <a:rPr lang="en-US" sz="2000" dirty="0" smtClean="0"/>
              <a:t>Peripheral:</a:t>
            </a:r>
            <a:endParaRPr lang="en-US" sz="2000" b="1" i="1" dirty="0">
              <a:solidFill>
                <a:schemeClr val="accent1"/>
              </a:solidFill>
            </a:endParaRP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May host 1 or 2 FCG</a:t>
            </a:r>
            <a:endParaRPr lang="en-US" sz="2000" dirty="0"/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Implements </a:t>
            </a:r>
            <a:r>
              <a:rPr lang="en-US" sz="2000" dirty="0"/>
              <a:t>mission specific </a:t>
            </a:r>
            <a:r>
              <a:rPr lang="en-US" sz="2000" dirty="0" smtClean="0"/>
              <a:t>function</a:t>
            </a:r>
          </a:p>
          <a:p>
            <a:pPr marL="139700" indent="0">
              <a:buClr>
                <a:schemeClr val="accent1"/>
              </a:buClr>
            </a:pPr>
            <a:r>
              <a:rPr lang="en-US" sz="2000" dirty="0" smtClean="0"/>
              <a:t>Profile E – Extended System Controller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May implement part of unit internal C&amp;C on behalf of System Controller board (only if necessary)</a:t>
            </a:r>
          </a:p>
          <a:p>
            <a:pPr lvl="1" indent="-317500">
              <a:buClr>
                <a:schemeClr val="accent1"/>
              </a:buClr>
              <a:buFont typeface="Arial"/>
              <a:buChar char="●"/>
            </a:pPr>
            <a:endParaRPr lang="en-US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91" y="498220"/>
            <a:ext cx="4614101" cy="60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7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18261" y="157324"/>
            <a:ext cx="1011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r>
              <a:rPr lang="en-US" sz="2400" dirty="0"/>
              <a:t>Module Profiles Short </a:t>
            </a:r>
            <a:r>
              <a:rPr lang="en-US" sz="2400" dirty="0" smtClean="0"/>
              <a:t>Summary (</a:t>
            </a:r>
            <a:r>
              <a:rPr lang="en-US" sz="2400" dirty="0"/>
              <a:t>2/2</a:t>
            </a:r>
            <a:r>
              <a:rPr lang="en-US" sz="2400" dirty="0" smtClean="0"/>
              <a:t>)</a:t>
            </a:r>
            <a:endParaRPr sz="2400" dirty="0"/>
          </a:p>
        </p:txBody>
      </p:sp>
      <p:sp>
        <p:nvSpPr>
          <p:cNvPr id="988" name="Google Shape;988;p48"/>
          <p:cNvSpPr txBox="1">
            <a:spLocks noGrp="1"/>
          </p:cNvSpPr>
          <p:nvPr>
            <p:ph type="body" idx="1"/>
          </p:nvPr>
        </p:nvSpPr>
        <p:spPr>
          <a:xfrm>
            <a:off x="218262" y="1074420"/>
            <a:ext cx="11755201" cy="56399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marL="139700" indent="0">
              <a:buClr>
                <a:schemeClr val="accent1"/>
              </a:buClr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dirty="0"/>
          </a:p>
        </p:txBody>
      </p:sp>
      <p:sp>
        <p:nvSpPr>
          <p:cNvPr id="6" name="Google Shape;988;p48"/>
          <p:cNvSpPr txBox="1">
            <a:spLocks/>
          </p:cNvSpPr>
          <p:nvPr/>
        </p:nvSpPr>
        <p:spPr>
          <a:xfrm>
            <a:off x="149251" y="1074420"/>
            <a:ext cx="11755201" cy="198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/>
              <a:t>It is important to realize that modules’ </a:t>
            </a:r>
            <a:r>
              <a:rPr lang="en-US" sz="2000" dirty="0">
                <a:solidFill>
                  <a:schemeClr val="accent1"/>
                </a:solidFill>
              </a:rPr>
              <a:t>profile </a:t>
            </a:r>
            <a:r>
              <a:rPr lang="en-US" sz="2000" dirty="0"/>
              <a:t>vs </a:t>
            </a:r>
            <a:r>
              <a:rPr lang="en-US" sz="2000" dirty="0">
                <a:solidFill>
                  <a:schemeClr val="accent1"/>
                </a:solidFill>
              </a:rPr>
              <a:t>kind </a:t>
            </a:r>
            <a:r>
              <a:rPr lang="en-US" sz="2000" dirty="0"/>
              <a:t>are </a:t>
            </a:r>
            <a:r>
              <a:rPr lang="en-US" sz="2000" dirty="0">
                <a:solidFill>
                  <a:schemeClr val="accent1"/>
                </a:solidFill>
              </a:rPr>
              <a:t>orthogonal properties</a:t>
            </a:r>
            <a:r>
              <a:rPr lang="en-US" sz="2000" dirty="0"/>
              <a:t>, i.e. often a module of a certain kind may be implemented accordingly to different modules profiles and vice versa</a:t>
            </a:r>
            <a:r>
              <a:rPr lang="en-US" sz="2000" dirty="0" smtClean="0"/>
              <a:t>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r>
              <a:rPr lang="en-US" sz="2000" dirty="0" smtClean="0"/>
              <a:t>Moreover, as already presented in the ADHA Unit Tutorial, nothing prevents that one module may be “under-utilized”, e.g. an SSMM Controller capable to operate as System Controller, is utilized instead as Extended Peripheral.</a:t>
            </a:r>
          </a:p>
          <a:p>
            <a:pPr indent="-317500">
              <a:buClr>
                <a:schemeClr val="accent1"/>
              </a:buClr>
              <a:buFont typeface="Arial"/>
              <a:buChar char="●"/>
            </a:pPr>
            <a:endParaRPr lang="en-US" sz="20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30784"/>
              </p:ext>
            </p:extLst>
          </p:nvPr>
        </p:nvGraphicFramePr>
        <p:xfrm>
          <a:off x="1085352" y="3031703"/>
          <a:ext cx="9412722" cy="3444240"/>
        </p:xfrm>
        <a:graphic>
          <a:graphicData uri="http://schemas.openxmlformats.org/drawingml/2006/table">
            <a:tbl>
              <a:tblPr firstRow="1" bandRow="1">
                <a:tableStyleId>{FDA72DE4-0DE4-4C10-835D-28B098BEBAAD}</a:tableStyleId>
              </a:tblPr>
              <a:tblGrid>
                <a:gridCol w="1568787">
                  <a:extLst>
                    <a:ext uri="{9D8B030D-6E8A-4147-A177-3AD203B41FA5}">
                      <a16:colId xmlns:a16="http://schemas.microsoft.com/office/drawing/2014/main" val="802505984"/>
                    </a:ext>
                  </a:extLst>
                </a:gridCol>
                <a:gridCol w="1568787">
                  <a:extLst>
                    <a:ext uri="{9D8B030D-6E8A-4147-A177-3AD203B41FA5}">
                      <a16:colId xmlns:a16="http://schemas.microsoft.com/office/drawing/2014/main" val="2896885804"/>
                    </a:ext>
                  </a:extLst>
                </a:gridCol>
                <a:gridCol w="1568787">
                  <a:extLst>
                    <a:ext uri="{9D8B030D-6E8A-4147-A177-3AD203B41FA5}">
                      <a16:colId xmlns:a16="http://schemas.microsoft.com/office/drawing/2014/main" val="493618934"/>
                    </a:ext>
                  </a:extLst>
                </a:gridCol>
                <a:gridCol w="1568787">
                  <a:extLst>
                    <a:ext uri="{9D8B030D-6E8A-4147-A177-3AD203B41FA5}">
                      <a16:colId xmlns:a16="http://schemas.microsoft.com/office/drawing/2014/main" val="919485137"/>
                    </a:ext>
                  </a:extLst>
                </a:gridCol>
                <a:gridCol w="1568787">
                  <a:extLst>
                    <a:ext uri="{9D8B030D-6E8A-4147-A177-3AD203B41FA5}">
                      <a16:colId xmlns:a16="http://schemas.microsoft.com/office/drawing/2014/main" val="23846321"/>
                    </a:ext>
                  </a:extLst>
                </a:gridCol>
                <a:gridCol w="1568787">
                  <a:extLst>
                    <a:ext uri="{9D8B030D-6E8A-4147-A177-3AD203B41FA5}">
                      <a16:colId xmlns:a16="http://schemas.microsoft.com/office/drawing/2014/main" val="2212440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err="1" smtClean="0"/>
                        <a:t>Integrated</a:t>
                      </a:r>
                      <a:r>
                        <a:rPr lang="it-IT" dirty="0" smtClean="0"/>
                        <a:t> OBC + SSMM (ADHA-U1)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SSMM + DPU (PDHU)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ICU + DPU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Integrated</a:t>
                      </a:r>
                      <a:r>
                        <a:rPr lang="it-IT" dirty="0" smtClean="0"/>
                        <a:t> OBC + Remote Terminal Unit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Dedicated</a:t>
                      </a:r>
                      <a:r>
                        <a:rPr lang="it-IT" dirty="0" smtClean="0"/>
                        <a:t> Remote Terminal Unit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6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System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Controller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SSMM Controller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ICU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RTU Controller</a:t>
                      </a:r>
                      <a:r>
                        <a:rPr lang="it-IT" baseline="0" dirty="0" smtClean="0"/>
                        <a:t> + </a:t>
                      </a:r>
                      <a:r>
                        <a:rPr lang="it-IT" baseline="0" dirty="0" err="1" smtClean="0"/>
                        <a:t>Gen</a:t>
                      </a:r>
                      <a:r>
                        <a:rPr lang="it-IT" baseline="0" dirty="0" smtClean="0"/>
                        <a:t> IO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Extended </a:t>
                      </a:r>
                      <a:r>
                        <a:rPr lang="it-IT" dirty="0" err="1" smtClean="0"/>
                        <a:t>Peripheral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SSMM Controller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N/A</a:t>
                      </a:r>
                      <a:endParaRPr lang="it-IT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DPU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N/A</a:t>
                      </a:r>
                      <a:endParaRPr lang="it-IT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53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Peripherals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SSMM </a:t>
                      </a:r>
                      <a:r>
                        <a:rPr lang="it-IT" dirty="0" err="1" smtClean="0"/>
                        <a:t>Exp</a:t>
                      </a:r>
                      <a:r>
                        <a:rPr lang="it-IT" dirty="0" smtClean="0"/>
                        <a:t>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SSMM </a:t>
                      </a:r>
                      <a:r>
                        <a:rPr lang="it-IT" dirty="0" err="1" smtClean="0"/>
                        <a:t>Exp</a:t>
                      </a:r>
                      <a:r>
                        <a:rPr lang="it-IT" dirty="0" smtClean="0"/>
                        <a:t>.</a:t>
                      </a:r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DPU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dirty="0" err="1" smtClean="0"/>
                        <a:t>Gen</a:t>
                      </a:r>
                      <a:r>
                        <a:rPr lang="it-IT" dirty="0" smtClean="0"/>
                        <a:t> I/O </a:t>
                      </a:r>
                      <a:r>
                        <a:rPr lang="it-IT" dirty="0" err="1" smtClean="0"/>
                        <a:t>boards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dirty="0" err="1" smtClean="0"/>
                        <a:t>Gen</a:t>
                      </a:r>
                      <a:r>
                        <a:rPr lang="it-IT" dirty="0" smtClean="0"/>
                        <a:t> I/O </a:t>
                      </a:r>
                      <a:r>
                        <a:rPr lang="it-IT" dirty="0" err="1" smtClean="0"/>
                        <a:t>boards</a:t>
                      </a:r>
                      <a:r>
                        <a:rPr lang="it-IT" dirty="0" smtClean="0"/>
                        <a:t>, AOCS </a:t>
                      </a:r>
                      <a:r>
                        <a:rPr lang="it-IT" dirty="0" err="1" smtClean="0"/>
                        <a:t>boards</a:t>
                      </a:r>
                      <a:r>
                        <a:rPr lang="it-IT" dirty="0" smtClean="0"/>
                        <a:t>, </a:t>
                      </a:r>
                      <a:r>
                        <a:rPr lang="it-IT" dirty="0" err="1" smtClean="0"/>
                        <a:t>Prop</a:t>
                      </a:r>
                      <a:r>
                        <a:rPr lang="it-IT" dirty="0" smtClean="0"/>
                        <a:t>. </a:t>
                      </a:r>
                      <a:r>
                        <a:rPr lang="it-IT" dirty="0" err="1" smtClean="0"/>
                        <a:t>Boards</a:t>
                      </a:r>
                      <a:r>
                        <a:rPr lang="it-IT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Gen</a:t>
                      </a:r>
                      <a:r>
                        <a:rPr lang="it-IT" dirty="0" smtClean="0"/>
                        <a:t> I/O </a:t>
                      </a:r>
                      <a:r>
                        <a:rPr lang="it-IT" dirty="0" err="1" smtClean="0"/>
                        <a:t>boards</a:t>
                      </a:r>
                      <a:r>
                        <a:rPr lang="it-IT" dirty="0" smtClean="0"/>
                        <a:t>, AOCS </a:t>
                      </a:r>
                      <a:r>
                        <a:rPr lang="it-IT" dirty="0" err="1" smtClean="0"/>
                        <a:t>boards</a:t>
                      </a:r>
                      <a:r>
                        <a:rPr lang="it-IT" dirty="0" smtClean="0"/>
                        <a:t>, </a:t>
                      </a:r>
                      <a:r>
                        <a:rPr lang="it-IT" dirty="0" err="1" smtClean="0"/>
                        <a:t>Prop</a:t>
                      </a:r>
                      <a:r>
                        <a:rPr lang="it-IT" dirty="0" smtClean="0"/>
                        <a:t>. </a:t>
                      </a:r>
                      <a:r>
                        <a:rPr lang="it-IT" dirty="0" err="1" smtClean="0"/>
                        <a:t>Boards</a:t>
                      </a:r>
                      <a:r>
                        <a:rPr lang="it-IT" dirty="0" smtClean="0"/>
                        <a:t>…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75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Extended System Controller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72045"/>
                  </a:ext>
                </a:extLst>
              </a:tr>
            </a:tbl>
          </a:graphicData>
        </a:graphic>
      </p:graphicFrame>
      <p:sp>
        <p:nvSpPr>
          <p:cNvPr id="3" name="Ovale 2"/>
          <p:cNvSpPr/>
          <p:nvPr/>
        </p:nvSpPr>
        <p:spPr>
          <a:xfrm rot="20796390">
            <a:off x="2281109" y="4135274"/>
            <a:ext cx="3678233" cy="521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 rot="20516240">
            <a:off x="6993205" y="4418677"/>
            <a:ext cx="3678233" cy="52148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9" name="Ovale 8"/>
          <p:cNvSpPr/>
          <p:nvPr/>
        </p:nvSpPr>
        <p:spPr>
          <a:xfrm rot="20516240">
            <a:off x="5463500" y="4524993"/>
            <a:ext cx="1155842" cy="24790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 rot="20516240">
            <a:off x="3896111" y="5273860"/>
            <a:ext cx="1155842" cy="24790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86703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8683984991B489B9C5FD7959F2F1B" ma:contentTypeVersion="12" ma:contentTypeDescription="Create a new document." ma:contentTypeScope="" ma:versionID="2429312d5a3fb0d394a7e1240b9efb95">
  <xsd:schema xmlns:xsd="http://www.w3.org/2001/XMLSchema" xmlns:xs="http://www.w3.org/2001/XMLSchema" xmlns:p="http://schemas.microsoft.com/office/2006/metadata/properties" xmlns:ns2="61ea400c-289a-4169-8e9d-88321b6728b9" xmlns:ns3="4679b635-32aa-4286-ab98-2447aa607bf5" targetNamespace="http://schemas.microsoft.com/office/2006/metadata/properties" ma:root="true" ma:fieldsID="83c1325c832c0e09927825d5bc84eef6" ns2:_="" ns3:_="">
    <xsd:import namespace="61ea400c-289a-4169-8e9d-88321b6728b9"/>
    <xsd:import namespace="4679b635-32aa-4286-ab98-2447aa607b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a400c-289a-4169-8e9d-88321b6728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688d343-e684-46db-b94f-a4cae8ed19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9b635-32aa-4286-ab98-2447aa607bf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608016d-dbcd-4778-b8de-be97ecb3ce2b}" ma:internalName="TaxCatchAll" ma:showField="CatchAllData" ma:web="4679b635-32aa-4286-ab98-2447aa607b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ea400c-289a-4169-8e9d-88321b6728b9">
      <Terms xmlns="http://schemas.microsoft.com/office/infopath/2007/PartnerControls"/>
    </lcf76f155ced4ddcb4097134ff3c332f>
    <TaxCatchAll xmlns="4679b635-32aa-4286-ab98-2447aa607bf5" xsi:nil="true"/>
  </documentManagement>
</p:properties>
</file>

<file path=customXml/itemProps1.xml><?xml version="1.0" encoding="utf-8"?>
<ds:datastoreItem xmlns:ds="http://schemas.openxmlformats.org/officeDocument/2006/customXml" ds:itemID="{C8838E94-423C-4AD9-913E-026BBCCF5394}">
  <ds:schemaRefs>
    <ds:schemaRef ds:uri="4679b635-32aa-4286-ab98-2447aa607bf5"/>
    <ds:schemaRef ds:uri="61ea400c-289a-4169-8e9d-88321b6728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5421B1-F6F9-4D61-8243-46DEDB9246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B4037-A025-4CFE-A72D-5FA3B7DA404D}">
  <ds:schemaRefs>
    <ds:schemaRef ds:uri="4679b635-32aa-4286-ab98-2447aa607bf5"/>
    <ds:schemaRef ds:uri="61ea400c-289a-4169-8e9d-88321b6728b9"/>
    <ds:schemaRef ds:uri="7ba58b11-5455-4b2a-b301-31eb6a1dcf7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2000</Words>
  <Application>Microsoft Office PowerPoint</Application>
  <PresentationFormat>Widescreen</PresentationFormat>
  <Paragraphs>313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Microsoft Sans Serif</vt:lpstr>
      <vt:lpstr>Symbol</vt:lpstr>
      <vt:lpstr>Verdana</vt:lpstr>
      <vt:lpstr>ESA_Presentation_CLEAR</vt:lpstr>
      <vt:lpstr>ESA_Presentation_DARK</vt:lpstr>
      <vt:lpstr>Advanced Data Handling Architecture (ADHA) EDHPC 2025 ADHA Tutorial – Notes on ADHA modules design</vt:lpstr>
      <vt:lpstr>Table of contents</vt:lpstr>
      <vt:lpstr>Introduction to ADHA Modules</vt:lpstr>
      <vt:lpstr>Interface aspects: mechanical &amp; thermal (1/2)</vt:lpstr>
      <vt:lpstr>Interface aspects: mechanical &amp; thermal (2/2)</vt:lpstr>
      <vt:lpstr>Interface aspects: power supply</vt:lpstr>
      <vt:lpstr>Module Profile vs. Module Kind</vt:lpstr>
      <vt:lpstr>Module Profiles Short Summary (1/2)</vt:lpstr>
      <vt:lpstr>Module Profiles Short Summary (2/2)</vt:lpstr>
      <vt:lpstr>Modules Switch On: Vital vs. Not Vital</vt:lpstr>
      <vt:lpstr>Modules Switch On: Sequence</vt:lpstr>
      <vt:lpstr>Modules Redundancy Concepts</vt:lpstr>
      <vt:lpstr>Modules Redundancy Concepts</vt:lpstr>
      <vt:lpstr>Health Monitoring System (1/3)</vt:lpstr>
      <vt:lpstr>Health Monitoring System (2/3)</vt:lpstr>
      <vt:lpstr>Health Monitoring System (3/3)</vt:lpstr>
      <vt:lpstr>ADHA On Board Computer Module</vt:lpstr>
      <vt:lpstr>6U AOBCM for ADHA-U1 (TAS)</vt:lpstr>
      <vt:lpstr>ADHA MASS MEMORY</vt:lpstr>
      <vt:lpstr>6U A3M for ADHA-U1 (DSI)</vt:lpstr>
      <vt:lpstr>ADHA Tutorial – Notes on ADHA modules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Priority Copernicus Missions – TEC-ED Support</dc:title>
  <dc:creator>Marco Rovatti</dc:creator>
  <cp:lastModifiedBy>PASCUCCI Dario</cp:lastModifiedBy>
  <cp:revision>100</cp:revision>
  <dcterms:modified xsi:type="dcterms:W3CDTF">2025-10-13T08:11:03Z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0x010100A508683984991B489B9C5FD7959F2F1B</vt:lpwstr>
  </property>
  <property fmtid="{D5CDD505-2E9C-101B-9397-08002B2CF9AE}" pid="3" name="MSIP_Label_3976fa30-1907-4356-8241-62ea5e1c0256_Enabled">
    <vt:lpwstr>true</vt:lpwstr>
  </property>
  <property fmtid="{D5CDD505-2E9C-101B-9397-08002B2CF9AE}" pid="4" name="MSIP_Label_3976fa30-1907-4356-8241-62ea5e1c0256_SetDate">
    <vt:lpwstr>2022-10-04T08:27:05Z</vt:lpwstr>
  </property>
  <property fmtid="{D5CDD505-2E9C-101B-9397-08002B2CF9AE}" pid="5" name="MSIP_Label_3976fa30-1907-4356-8241-62ea5e1c0256_Method">
    <vt:lpwstr>Standard</vt:lpwstr>
  </property>
  <property fmtid="{D5CDD505-2E9C-101B-9397-08002B2CF9AE}" pid="6" name="MSIP_Label_3976fa30-1907-4356-8241-62ea5e1c0256_Name">
    <vt:lpwstr>ESA UNCLASSIFIED – For ESA Official Use Only</vt:lpwstr>
  </property>
  <property fmtid="{D5CDD505-2E9C-101B-9397-08002B2CF9AE}" pid="7" name="MSIP_Label_3976fa30-1907-4356-8241-62ea5e1c0256_SiteId">
    <vt:lpwstr>9a5cacd0-2bef-4dd7-ac5c-7ebe1f54f495</vt:lpwstr>
  </property>
  <property fmtid="{D5CDD505-2E9C-101B-9397-08002B2CF9AE}" pid="8" name="MSIP_Label_3976fa30-1907-4356-8241-62ea5e1c0256_ActionId">
    <vt:lpwstr>ea4f43bf-6c04-4f3c-8630-b017db01adbe</vt:lpwstr>
  </property>
  <property fmtid="{D5CDD505-2E9C-101B-9397-08002B2CF9AE}" pid="9" name="MSIP_Label_3976fa30-1907-4356-8241-62ea5e1c0256_ContentBits">
    <vt:lpwstr>0</vt:lpwstr>
  </property>
  <property fmtid="{D5CDD505-2E9C-101B-9397-08002B2CF9AE}" pid="10" name="TitusGUID">
    <vt:lpwstr>213be449-ac3d-4d16-8e26-5bddcddd6f05</vt:lpwstr>
  </property>
  <property fmtid="{D5CDD505-2E9C-101B-9397-08002B2CF9AE}" pid="11" name="LABEL">
    <vt:lpwstr>S</vt:lpwstr>
  </property>
  <property fmtid="{D5CDD505-2E9C-101B-9397-08002B2CF9AE}" pid="12" name="L1">
    <vt:lpwstr>C-ALL</vt:lpwstr>
  </property>
  <property fmtid="{D5CDD505-2E9C-101B-9397-08002B2CF9AE}" pid="13" name="L2">
    <vt:lpwstr>C-CS</vt:lpwstr>
  </property>
  <property fmtid="{D5CDD505-2E9C-101B-9397-08002B2CF9AE}" pid="14" name="L3">
    <vt:lpwstr>C-AD-AMB</vt:lpwstr>
  </property>
  <property fmtid="{D5CDD505-2E9C-101B-9397-08002B2CF9AE}" pid="15" name="CCAV">
    <vt:lpwstr/>
  </property>
  <property fmtid="{D5CDD505-2E9C-101B-9397-08002B2CF9AE}" pid="16" name="Visual">
    <vt:lpwstr>0</vt:lpwstr>
  </property>
  <property fmtid="{D5CDD505-2E9C-101B-9397-08002B2CF9AE}" pid="17" name="TaggedBy">
    <vt:lpwstr>a127251</vt:lpwstr>
  </property>
  <property fmtid="{D5CDD505-2E9C-101B-9397-08002B2CF9AE}" pid="18" name="L">
    <vt:lpwstr>XXPUB</vt:lpwstr>
  </property>
  <property fmtid="{D5CDD505-2E9C-101B-9397-08002B2CF9AE}" pid="19" name="STAMP">
    <vt:lpwstr>NO</vt:lpwstr>
  </property>
  <property fmtid="{D5CDD505-2E9C-101B-9397-08002B2CF9AE}" pid="20" name="MediaServiceImageTags">
    <vt:lpwstr/>
  </property>
  <property fmtid="{D5CDD505-2E9C-101B-9397-08002B2CF9AE}" pid="21" name="MSIP_Label_a0485633-849b-4e22-ae17-c2780d2c5ca2_Enabled">
    <vt:lpwstr>true</vt:lpwstr>
  </property>
  <property fmtid="{D5CDD505-2E9C-101B-9397-08002B2CF9AE}" pid="22" name="MSIP_Label_a0485633-849b-4e22-ae17-c2780d2c5ca2_SetDate">
    <vt:lpwstr>2025-10-13T08:11:03Z</vt:lpwstr>
  </property>
  <property fmtid="{D5CDD505-2E9C-101B-9397-08002B2CF9AE}" pid="23" name="MSIP_Label_a0485633-849b-4e22-ae17-c2780d2c5ca2_Method">
    <vt:lpwstr>Privileged</vt:lpwstr>
  </property>
  <property fmtid="{D5CDD505-2E9C-101B-9397-08002B2CF9AE}" pid="24" name="MSIP_Label_a0485633-849b-4e22-ae17-c2780d2c5ca2_Name">
    <vt:lpwstr>TAS-03</vt:lpwstr>
  </property>
  <property fmtid="{D5CDD505-2E9C-101B-9397-08002B2CF9AE}" pid="25" name="MSIP_Label_a0485633-849b-4e22-ae17-c2780d2c5ca2_SiteId">
    <vt:lpwstr>6e603289-5e46-4e26-ac7c-03a85420a9a5</vt:lpwstr>
  </property>
  <property fmtid="{D5CDD505-2E9C-101B-9397-08002B2CF9AE}" pid="26" name="MSIP_Label_a0485633-849b-4e22-ae17-c2780d2c5ca2_ActionId">
    <vt:lpwstr>d6cf16b1-6ceb-4a2b-8cc3-412b0847f3f2</vt:lpwstr>
  </property>
  <property fmtid="{D5CDD505-2E9C-101B-9397-08002B2CF9AE}" pid="27" name="MSIP_Label_a0485633-849b-4e22-ae17-c2780d2c5ca2_ContentBits">
    <vt:lpwstr>3</vt:lpwstr>
  </property>
  <property fmtid="{D5CDD505-2E9C-101B-9397-08002B2CF9AE}" pid="28" name="Thales-Sensitivity">
    <vt:lpwstr>{TASLIMDIS}</vt:lpwstr>
  </property>
</Properties>
</file>