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5"/>
    <p:sldMasterId id="2147483950" r:id="rId6"/>
    <p:sldMasterId id="2147483957" r:id="rId7"/>
    <p:sldMasterId id="2147483970" r:id="rId8"/>
  </p:sldMasterIdLst>
  <p:notesMasterIdLst>
    <p:notesMasterId r:id="rId21"/>
  </p:notesMasterIdLst>
  <p:handoutMasterIdLst>
    <p:handoutMasterId r:id="rId22"/>
  </p:handoutMasterIdLst>
  <p:sldIdLst>
    <p:sldId id="267" r:id="rId9"/>
    <p:sldId id="269" r:id="rId10"/>
    <p:sldId id="2147481942" r:id="rId11"/>
    <p:sldId id="2147481945" r:id="rId12"/>
    <p:sldId id="2147481937" r:id="rId13"/>
    <p:sldId id="2147481938" r:id="rId14"/>
    <p:sldId id="2147481931" r:id="rId15"/>
    <p:sldId id="2147481923" r:id="rId16"/>
    <p:sldId id="2147481939" r:id="rId17"/>
    <p:sldId id="270" r:id="rId18"/>
    <p:sldId id="301" r:id="rId19"/>
    <p:sldId id="2147481946" r:id="rId20"/>
  </p:sldIdLst>
  <p:sldSz cx="12225338" cy="6858000"/>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p:defaultTextStyle>
  <p:extLst>
    <p:ext uri="{521415D9-36F7-43E2-AB2F-B90AF26B5E84}">
      <p14:sectionLst xmlns:p14="http://schemas.microsoft.com/office/powerpoint/2010/main">
        <p14:section name="Default Section" id="{3CA175C4-831B-488B-9560-000EB8EEA6D8}">
          <p14:sldIdLst>
            <p14:sldId id="267"/>
            <p14:sldId id="269"/>
            <p14:sldId id="2147481942"/>
            <p14:sldId id="2147481945"/>
            <p14:sldId id="2147481937"/>
            <p14:sldId id="2147481938"/>
            <p14:sldId id="2147481931"/>
            <p14:sldId id="2147481923"/>
            <p14:sldId id="2147481939"/>
            <p14:sldId id="270"/>
            <p14:sldId id="301"/>
            <p14:sldId id="2147481946"/>
          </p14:sldIdLst>
        </p14:section>
        <p14:section name="Untitled Section" id="{F273B9DC-8747-4B87-9C93-8289DC601150}">
          <p14:sldIdLst/>
        </p14:section>
      </p14:sectionLst>
    </p:ext>
    <p:ext uri="{EFAFB233-063F-42B5-8137-9DF3F51BA10A}">
      <p15:sldGuideLst xmlns:p15="http://schemas.microsoft.com/office/powerpoint/2012/main">
        <p15:guide id="1" orient="horz" pos="2160" userDrawn="1">
          <p15:clr>
            <a:srgbClr val="A4A3A4"/>
          </p15:clr>
        </p15:guide>
        <p15:guide id="2" pos="3851"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CFF6"/>
    <a:srgbClr val="013246"/>
    <a:srgbClr val="8197A6"/>
    <a:srgbClr val="FEFFFF"/>
    <a:srgbClr val="F1666A"/>
    <a:srgbClr val="D9D9D9"/>
    <a:srgbClr val="053249"/>
    <a:srgbClr val="003249"/>
    <a:srgbClr val="335E6F"/>
    <a:srgbClr val="0061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8" autoAdjust="0"/>
    <p:restoredTop sz="79761" autoAdjust="0"/>
  </p:normalViewPr>
  <p:slideViewPr>
    <p:cSldViewPr snapToGrid="0">
      <p:cViewPr varScale="1">
        <p:scale>
          <a:sx n="89" d="100"/>
          <a:sy n="89" d="100"/>
        </p:scale>
        <p:origin x="1191" y="270"/>
      </p:cViewPr>
      <p:guideLst>
        <p:guide orient="horz" pos="2160"/>
        <p:guide pos="385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4" d="100"/>
          <a:sy n="54" d="100"/>
        </p:scale>
        <p:origin x="2874" y="78"/>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stas Marinis" userId="9e72256a-bc17-4721-af35-ec1629968428" providerId="ADAL" clId="{4CDDCA4B-78F8-4753-A36C-0F0D2F57BFB3}"/>
    <pc:docChg chg="custSel delSld modSld modSection modShowInfo">
      <pc:chgData name="Kostas Marinis" userId="9e72256a-bc17-4721-af35-ec1629968428" providerId="ADAL" clId="{4CDDCA4B-78F8-4753-A36C-0F0D2F57BFB3}" dt="2025-10-12T21:33:50.278" v="2954" actId="20577"/>
      <pc:docMkLst>
        <pc:docMk/>
      </pc:docMkLst>
      <pc:sldChg chg="del">
        <pc:chgData name="Kostas Marinis" userId="9e72256a-bc17-4721-af35-ec1629968428" providerId="ADAL" clId="{4CDDCA4B-78F8-4753-A36C-0F0D2F57BFB3}" dt="2025-10-12T15:17:01.686" v="0" actId="47"/>
        <pc:sldMkLst>
          <pc:docMk/>
          <pc:sldMk cId="31452330" sldId="258"/>
        </pc:sldMkLst>
      </pc:sldChg>
      <pc:sldChg chg="del">
        <pc:chgData name="Kostas Marinis" userId="9e72256a-bc17-4721-af35-ec1629968428" providerId="ADAL" clId="{4CDDCA4B-78F8-4753-A36C-0F0D2F57BFB3}" dt="2025-10-12T15:17:01.686" v="0" actId="47"/>
        <pc:sldMkLst>
          <pc:docMk/>
          <pc:sldMk cId="1304903274" sldId="259"/>
        </pc:sldMkLst>
      </pc:sldChg>
      <pc:sldChg chg="del">
        <pc:chgData name="Kostas Marinis" userId="9e72256a-bc17-4721-af35-ec1629968428" providerId="ADAL" clId="{4CDDCA4B-78F8-4753-A36C-0F0D2F57BFB3}" dt="2025-10-12T15:17:01.686" v="0" actId="47"/>
        <pc:sldMkLst>
          <pc:docMk/>
          <pc:sldMk cId="120295632" sldId="260"/>
        </pc:sldMkLst>
      </pc:sldChg>
      <pc:sldChg chg="del">
        <pc:chgData name="Kostas Marinis" userId="9e72256a-bc17-4721-af35-ec1629968428" providerId="ADAL" clId="{4CDDCA4B-78F8-4753-A36C-0F0D2F57BFB3}" dt="2025-10-12T15:17:01.686" v="0" actId="47"/>
        <pc:sldMkLst>
          <pc:docMk/>
          <pc:sldMk cId="1083929225" sldId="264"/>
        </pc:sldMkLst>
      </pc:sldChg>
      <pc:sldChg chg="del">
        <pc:chgData name="Kostas Marinis" userId="9e72256a-bc17-4721-af35-ec1629968428" providerId="ADAL" clId="{4CDDCA4B-78F8-4753-A36C-0F0D2F57BFB3}" dt="2025-10-12T15:17:01.686" v="0" actId="47"/>
        <pc:sldMkLst>
          <pc:docMk/>
          <pc:sldMk cId="3182838934" sldId="268"/>
        </pc:sldMkLst>
      </pc:sldChg>
      <pc:sldChg chg="modNotesTx">
        <pc:chgData name="Kostas Marinis" userId="9e72256a-bc17-4721-af35-ec1629968428" providerId="ADAL" clId="{4CDDCA4B-78F8-4753-A36C-0F0D2F57BFB3}" dt="2025-10-12T21:32:49.954" v="2943" actId="20577"/>
        <pc:sldMkLst>
          <pc:docMk/>
          <pc:sldMk cId="262181023" sldId="269"/>
        </pc:sldMkLst>
      </pc:sldChg>
      <pc:sldChg chg="modNotesTx">
        <pc:chgData name="Kostas Marinis" userId="9e72256a-bc17-4721-af35-ec1629968428" providerId="ADAL" clId="{4CDDCA4B-78F8-4753-A36C-0F0D2F57BFB3}" dt="2025-10-12T20:45:19.755" v="2003" actId="20577"/>
        <pc:sldMkLst>
          <pc:docMk/>
          <pc:sldMk cId="3366783663" sldId="270"/>
        </pc:sldMkLst>
      </pc:sldChg>
      <pc:sldChg chg="del">
        <pc:chgData name="Kostas Marinis" userId="9e72256a-bc17-4721-af35-ec1629968428" providerId="ADAL" clId="{4CDDCA4B-78F8-4753-A36C-0F0D2F57BFB3}" dt="2025-10-12T15:17:01.686" v="0" actId="47"/>
        <pc:sldMkLst>
          <pc:docMk/>
          <pc:sldMk cId="3997153347" sldId="271"/>
        </pc:sldMkLst>
      </pc:sldChg>
      <pc:sldChg chg="del">
        <pc:chgData name="Kostas Marinis" userId="9e72256a-bc17-4721-af35-ec1629968428" providerId="ADAL" clId="{4CDDCA4B-78F8-4753-A36C-0F0D2F57BFB3}" dt="2025-10-12T15:17:01.686" v="0" actId="47"/>
        <pc:sldMkLst>
          <pc:docMk/>
          <pc:sldMk cId="2007244258" sldId="283"/>
        </pc:sldMkLst>
      </pc:sldChg>
      <pc:sldChg chg="del">
        <pc:chgData name="Kostas Marinis" userId="9e72256a-bc17-4721-af35-ec1629968428" providerId="ADAL" clId="{4CDDCA4B-78F8-4753-A36C-0F0D2F57BFB3}" dt="2025-10-12T15:17:01.686" v="0" actId="47"/>
        <pc:sldMkLst>
          <pc:docMk/>
          <pc:sldMk cId="3632635380" sldId="284"/>
        </pc:sldMkLst>
      </pc:sldChg>
      <pc:sldChg chg="modNotesTx">
        <pc:chgData name="Kostas Marinis" userId="9e72256a-bc17-4721-af35-ec1629968428" providerId="ADAL" clId="{4CDDCA4B-78F8-4753-A36C-0F0D2F57BFB3}" dt="2025-10-12T20:46:17.503" v="2131" actId="313"/>
        <pc:sldMkLst>
          <pc:docMk/>
          <pc:sldMk cId="1337334054" sldId="301"/>
        </pc:sldMkLst>
      </pc:sldChg>
      <pc:sldChg chg="del">
        <pc:chgData name="Kostas Marinis" userId="9e72256a-bc17-4721-af35-ec1629968428" providerId="ADAL" clId="{4CDDCA4B-78F8-4753-A36C-0F0D2F57BFB3}" dt="2025-10-12T15:17:01.686" v="0" actId="47"/>
        <pc:sldMkLst>
          <pc:docMk/>
          <pc:sldMk cId="2507379469" sldId="303"/>
        </pc:sldMkLst>
      </pc:sldChg>
      <pc:sldChg chg="del">
        <pc:chgData name="Kostas Marinis" userId="9e72256a-bc17-4721-af35-ec1629968428" providerId="ADAL" clId="{4CDDCA4B-78F8-4753-A36C-0F0D2F57BFB3}" dt="2025-10-12T15:17:01.686" v="0" actId="47"/>
        <pc:sldMkLst>
          <pc:docMk/>
          <pc:sldMk cId="107519621" sldId="2147481920"/>
        </pc:sldMkLst>
      </pc:sldChg>
      <pc:sldChg chg="del">
        <pc:chgData name="Kostas Marinis" userId="9e72256a-bc17-4721-af35-ec1629968428" providerId="ADAL" clId="{4CDDCA4B-78F8-4753-A36C-0F0D2F57BFB3}" dt="2025-10-12T15:17:01.686" v="0" actId="47"/>
        <pc:sldMkLst>
          <pc:docMk/>
          <pc:sldMk cId="1604054915" sldId="2147481921"/>
        </pc:sldMkLst>
      </pc:sldChg>
      <pc:sldChg chg="del">
        <pc:chgData name="Kostas Marinis" userId="9e72256a-bc17-4721-af35-ec1629968428" providerId="ADAL" clId="{4CDDCA4B-78F8-4753-A36C-0F0D2F57BFB3}" dt="2025-10-12T15:17:01.686" v="0" actId="47"/>
        <pc:sldMkLst>
          <pc:docMk/>
          <pc:sldMk cId="3060829101" sldId="2147481922"/>
        </pc:sldMkLst>
      </pc:sldChg>
      <pc:sldChg chg="modNotesTx">
        <pc:chgData name="Kostas Marinis" userId="9e72256a-bc17-4721-af35-ec1629968428" providerId="ADAL" clId="{4CDDCA4B-78F8-4753-A36C-0F0D2F57BFB3}" dt="2025-10-12T20:30:35.656" v="1444" actId="20577"/>
        <pc:sldMkLst>
          <pc:docMk/>
          <pc:sldMk cId="1271769546" sldId="2147481923"/>
        </pc:sldMkLst>
      </pc:sldChg>
      <pc:sldChg chg="del">
        <pc:chgData name="Kostas Marinis" userId="9e72256a-bc17-4721-af35-ec1629968428" providerId="ADAL" clId="{4CDDCA4B-78F8-4753-A36C-0F0D2F57BFB3}" dt="2025-10-12T15:17:01.686" v="0" actId="47"/>
        <pc:sldMkLst>
          <pc:docMk/>
          <pc:sldMk cId="1252366688" sldId="2147481924"/>
        </pc:sldMkLst>
      </pc:sldChg>
      <pc:sldChg chg="del">
        <pc:chgData name="Kostas Marinis" userId="9e72256a-bc17-4721-af35-ec1629968428" providerId="ADAL" clId="{4CDDCA4B-78F8-4753-A36C-0F0D2F57BFB3}" dt="2025-10-12T15:17:01.686" v="0" actId="47"/>
        <pc:sldMkLst>
          <pc:docMk/>
          <pc:sldMk cId="3368246458" sldId="2147481926"/>
        </pc:sldMkLst>
      </pc:sldChg>
      <pc:sldChg chg="del">
        <pc:chgData name="Kostas Marinis" userId="9e72256a-bc17-4721-af35-ec1629968428" providerId="ADAL" clId="{4CDDCA4B-78F8-4753-A36C-0F0D2F57BFB3}" dt="2025-10-12T15:17:01.686" v="0" actId="47"/>
        <pc:sldMkLst>
          <pc:docMk/>
          <pc:sldMk cId="1574535765" sldId="2147481927"/>
        </pc:sldMkLst>
      </pc:sldChg>
      <pc:sldChg chg="del">
        <pc:chgData name="Kostas Marinis" userId="9e72256a-bc17-4721-af35-ec1629968428" providerId="ADAL" clId="{4CDDCA4B-78F8-4753-A36C-0F0D2F57BFB3}" dt="2025-10-12T15:17:01.686" v="0" actId="47"/>
        <pc:sldMkLst>
          <pc:docMk/>
          <pc:sldMk cId="3757180584" sldId="2147481928"/>
        </pc:sldMkLst>
      </pc:sldChg>
      <pc:sldChg chg="del">
        <pc:chgData name="Kostas Marinis" userId="9e72256a-bc17-4721-af35-ec1629968428" providerId="ADAL" clId="{4CDDCA4B-78F8-4753-A36C-0F0D2F57BFB3}" dt="2025-10-12T15:17:01.686" v="0" actId="47"/>
        <pc:sldMkLst>
          <pc:docMk/>
          <pc:sldMk cId="266240554" sldId="2147481930"/>
        </pc:sldMkLst>
      </pc:sldChg>
      <pc:sldChg chg="modSp modAnim modNotesTx">
        <pc:chgData name="Kostas Marinis" userId="9e72256a-bc17-4721-af35-ec1629968428" providerId="ADAL" clId="{4CDDCA4B-78F8-4753-A36C-0F0D2F57BFB3}" dt="2025-10-12T21:21:03.917" v="2791" actId="20577"/>
        <pc:sldMkLst>
          <pc:docMk/>
          <pc:sldMk cId="196610988" sldId="2147481931"/>
        </pc:sldMkLst>
        <pc:spChg chg="mod">
          <ac:chgData name="Kostas Marinis" userId="9e72256a-bc17-4721-af35-ec1629968428" providerId="ADAL" clId="{4CDDCA4B-78F8-4753-A36C-0F0D2F57BFB3}" dt="2025-10-12T21:19:40.188" v="2578" actId="20577"/>
          <ac:spMkLst>
            <pc:docMk/>
            <pc:sldMk cId="196610988" sldId="2147481931"/>
            <ac:spMk id="4" creationId="{17A8D128-B962-AEC9-2AAB-AB29A1345691}"/>
          </ac:spMkLst>
        </pc:spChg>
      </pc:sldChg>
      <pc:sldChg chg="del">
        <pc:chgData name="Kostas Marinis" userId="9e72256a-bc17-4721-af35-ec1629968428" providerId="ADAL" clId="{4CDDCA4B-78F8-4753-A36C-0F0D2F57BFB3}" dt="2025-10-12T15:17:04.615" v="1" actId="47"/>
        <pc:sldMkLst>
          <pc:docMk/>
          <pc:sldMk cId="1814436674" sldId="2147481932"/>
        </pc:sldMkLst>
      </pc:sldChg>
      <pc:sldChg chg="del">
        <pc:chgData name="Kostas Marinis" userId="9e72256a-bc17-4721-af35-ec1629968428" providerId="ADAL" clId="{4CDDCA4B-78F8-4753-A36C-0F0D2F57BFB3}" dt="2025-10-12T15:17:01.686" v="0" actId="47"/>
        <pc:sldMkLst>
          <pc:docMk/>
          <pc:sldMk cId="3782311672" sldId="2147481933"/>
        </pc:sldMkLst>
      </pc:sldChg>
      <pc:sldChg chg="del">
        <pc:chgData name="Kostas Marinis" userId="9e72256a-bc17-4721-af35-ec1629968428" providerId="ADAL" clId="{4CDDCA4B-78F8-4753-A36C-0F0D2F57BFB3}" dt="2025-10-12T15:17:01.686" v="0" actId="47"/>
        <pc:sldMkLst>
          <pc:docMk/>
          <pc:sldMk cId="3360236622" sldId="2147481934"/>
        </pc:sldMkLst>
      </pc:sldChg>
      <pc:sldChg chg="del">
        <pc:chgData name="Kostas Marinis" userId="9e72256a-bc17-4721-af35-ec1629968428" providerId="ADAL" clId="{4CDDCA4B-78F8-4753-A36C-0F0D2F57BFB3}" dt="2025-10-12T15:17:01.686" v="0" actId="47"/>
        <pc:sldMkLst>
          <pc:docMk/>
          <pc:sldMk cId="2435172484" sldId="2147481936"/>
        </pc:sldMkLst>
      </pc:sldChg>
      <pc:sldChg chg="modSp modAnim">
        <pc:chgData name="Kostas Marinis" userId="9e72256a-bc17-4721-af35-ec1629968428" providerId="ADAL" clId="{4CDDCA4B-78F8-4753-A36C-0F0D2F57BFB3}" dt="2025-10-12T21:10:11.129" v="2513" actId="6549"/>
        <pc:sldMkLst>
          <pc:docMk/>
          <pc:sldMk cId="587977198" sldId="2147481937"/>
        </pc:sldMkLst>
        <pc:spChg chg="mod">
          <ac:chgData name="Kostas Marinis" userId="9e72256a-bc17-4721-af35-ec1629968428" providerId="ADAL" clId="{4CDDCA4B-78F8-4753-A36C-0F0D2F57BFB3}" dt="2025-10-12T21:10:11.129" v="2513" actId="6549"/>
          <ac:spMkLst>
            <pc:docMk/>
            <pc:sldMk cId="587977198" sldId="2147481937"/>
            <ac:spMk id="10" creationId="{906F3F6D-3927-6920-0D9B-06A4D676ABA8}"/>
          </ac:spMkLst>
        </pc:spChg>
      </pc:sldChg>
      <pc:sldChg chg="modSp mod modNotesTx">
        <pc:chgData name="Kostas Marinis" userId="9e72256a-bc17-4721-af35-ec1629968428" providerId="ADAL" clId="{4CDDCA4B-78F8-4753-A36C-0F0D2F57BFB3}" dt="2025-10-12T20:20:14.718" v="488" actId="20577"/>
        <pc:sldMkLst>
          <pc:docMk/>
          <pc:sldMk cId="2380325067" sldId="2147481938"/>
        </pc:sldMkLst>
        <pc:spChg chg="mod">
          <ac:chgData name="Kostas Marinis" userId="9e72256a-bc17-4721-af35-ec1629968428" providerId="ADAL" clId="{4CDDCA4B-78F8-4753-A36C-0F0D2F57BFB3}" dt="2025-10-12T20:20:14.718" v="488" actId="20577"/>
          <ac:spMkLst>
            <pc:docMk/>
            <pc:sldMk cId="2380325067" sldId="2147481938"/>
            <ac:spMk id="8" creationId="{B061D573-3E21-1DCF-EB1D-B867BD80694D}"/>
          </ac:spMkLst>
        </pc:spChg>
        <pc:spChg chg="mod">
          <ac:chgData name="Kostas Marinis" userId="9e72256a-bc17-4721-af35-ec1629968428" providerId="ADAL" clId="{4CDDCA4B-78F8-4753-A36C-0F0D2F57BFB3}" dt="2025-10-12T15:18:26.638" v="16" actId="1076"/>
          <ac:spMkLst>
            <pc:docMk/>
            <pc:sldMk cId="2380325067" sldId="2147481938"/>
            <ac:spMk id="13" creationId="{3B696986-7009-2671-340F-90BCB89B60ED}"/>
          </ac:spMkLst>
        </pc:spChg>
        <pc:spChg chg="mod">
          <ac:chgData name="Kostas Marinis" userId="9e72256a-bc17-4721-af35-ec1629968428" providerId="ADAL" clId="{4CDDCA4B-78F8-4753-A36C-0F0D2F57BFB3}" dt="2025-10-12T15:17:45.499" v="2" actId="1076"/>
          <ac:spMkLst>
            <pc:docMk/>
            <pc:sldMk cId="2380325067" sldId="2147481938"/>
            <ac:spMk id="17" creationId="{A2C8DCE3-A88C-336A-29BA-41EF117AA55A}"/>
          </ac:spMkLst>
        </pc:spChg>
      </pc:sldChg>
      <pc:sldChg chg="modNotesTx">
        <pc:chgData name="Kostas Marinis" userId="9e72256a-bc17-4721-af35-ec1629968428" providerId="ADAL" clId="{4CDDCA4B-78F8-4753-A36C-0F0D2F57BFB3}" dt="2025-10-12T20:44:25.226" v="1846" actId="20577"/>
        <pc:sldMkLst>
          <pc:docMk/>
          <pc:sldMk cId="1082686771" sldId="2147481939"/>
        </pc:sldMkLst>
      </pc:sldChg>
      <pc:sldChg chg="del">
        <pc:chgData name="Kostas Marinis" userId="9e72256a-bc17-4721-af35-ec1629968428" providerId="ADAL" clId="{4CDDCA4B-78F8-4753-A36C-0F0D2F57BFB3}" dt="2025-10-12T15:17:01.686" v="0" actId="47"/>
        <pc:sldMkLst>
          <pc:docMk/>
          <pc:sldMk cId="4115890660" sldId="2147481940"/>
        </pc:sldMkLst>
      </pc:sldChg>
      <pc:sldChg chg="del">
        <pc:chgData name="Kostas Marinis" userId="9e72256a-bc17-4721-af35-ec1629968428" providerId="ADAL" clId="{4CDDCA4B-78F8-4753-A36C-0F0D2F57BFB3}" dt="2025-10-12T15:17:01.686" v="0" actId="47"/>
        <pc:sldMkLst>
          <pc:docMk/>
          <pc:sldMk cId="2682144451" sldId="2147481941"/>
        </pc:sldMkLst>
      </pc:sldChg>
      <pc:sldChg chg="modSp modNotesTx">
        <pc:chgData name="Kostas Marinis" userId="9e72256a-bc17-4721-af35-ec1629968428" providerId="ADAL" clId="{4CDDCA4B-78F8-4753-A36C-0F0D2F57BFB3}" dt="2025-10-12T21:33:50.278" v="2954" actId="20577"/>
        <pc:sldMkLst>
          <pc:docMk/>
          <pc:sldMk cId="2258381021" sldId="2147481942"/>
        </pc:sldMkLst>
        <pc:spChg chg="mod">
          <ac:chgData name="Kostas Marinis" userId="9e72256a-bc17-4721-af35-ec1629968428" providerId="ADAL" clId="{4CDDCA4B-78F8-4753-A36C-0F0D2F57BFB3}" dt="2025-10-12T21:33:50.278" v="2954" actId="20577"/>
          <ac:spMkLst>
            <pc:docMk/>
            <pc:sldMk cId="2258381021" sldId="2147481942"/>
            <ac:spMk id="35" creationId="{A20B4911-90C0-705A-4C27-3203F0C099E3}"/>
          </ac:spMkLst>
        </pc:spChg>
      </pc:sldChg>
      <pc:sldChg chg="del">
        <pc:chgData name="Kostas Marinis" userId="9e72256a-bc17-4721-af35-ec1629968428" providerId="ADAL" clId="{4CDDCA4B-78F8-4753-A36C-0F0D2F57BFB3}" dt="2025-10-12T15:17:01.686" v="0" actId="47"/>
        <pc:sldMkLst>
          <pc:docMk/>
          <pc:sldMk cId="1793594016" sldId="2147481943"/>
        </pc:sldMkLst>
      </pc:sldChg>
      <pc:sldChg chg="del">
        <pc:chgData name="Kostas Marinis" userId="9e72256a-bc17-4721-af35-ec1629968428" providerId="ADAL" clId="{4CDDCA4B-78F8-4753-A36C-0F0D2F57BFB3}" dt="2025-10-12T15:17:01.686" v="0" actId="47"/>
        <pc:sldMkLst>
          <pc:docMk/>
          <pc:sldMk cId="3223851912" sldId="2147481944"/>
        </pc:sldMkLst>
      </pc:sldChg>
      <pc:sldChg chg="modNotesTx">
        <pc:chgData name="Kostas Marinis" userId="9e72256a-bc17-4721-af35-ec1629968428" providerId="ADAL" clId="{4CDDCA4B-78F8-4753-A36C-0F0D2F57BFB3}" dt="2025-10-12T20:17:57.785" v="351" actId="20577"/>
        <pc:sldMkLst>
          <pc:docMk/>
          <pc:sldMk cId="3056357689" sldId="2147481945"/>
        </pc:sldMkLst>
      </pc:sldChg>
      <pc:sldChg chg="del">
        <pc:chgData name="Kostas Marinis" userId="9e72256a-bc17-4721-af35-ec1629968428" providerId="ADAL" clId="{4CDDCA4B-78F8-4753-A36C-0F0D2F57BFB3}" dt="2025-10-12T15:17:01.686" v="0" actId="47"/>
        <pc:sldMkLst>
          <pc:docMk/>
          <pc:sldMk cId="3203872759" sldId="214748194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10/12/2025</a:t>
            </a:fld>
            <a:endParaRPr lang="en-US" dirty="0"/>
          </a:p>
        </p:txBody>
      </p:sp>
      <p:sp>
        <p:nvSpPr>
          <p:cNvPr id="11268" name="Rectangle 4"/>
          <p:cNvSpPr>
            <a:spLocks noGrp="1" noRot="1" noChangeAspect="1" noChangeArrowheads="1" noTextEdit="1"/>
          </p:cNvSpPr>
          <p:nvPr>
            <p:ph type="sldImg" idx="2"/>
          </p:nvPr>
        </p:nvSpPr>
        <p:spPr bwMode="auto">
          <a:xfrm>
            <a:off x="454025" y="693738"/>
            <a:ext cx="617696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3" kern="1200">
        <a:solidFill>
          <a:schemeClr val="tx1"/>
        </a:solidFill>
        <a:latin typeface="Calibri" pitchFamily="34" charset="0"/>
        <a:ea typeface="+mn-ea"/>
        <a:cs typeface="+mn-cs"/>
      </a:defRPr>
    </a:lvl1pPr>
    <a:lvl2pPr marL="610636" algn="l" rtl="0" fontAlgn="base">
      <a:spcBef>
        <a:spcPct val="30000"/>
      </a:spcBef>
      <a:spcAft>
        <a:spcPct val="0"/>
      </a:spcAft>
      <a:defRPr sz="1603" kern="1200">
        <a:solidFill>
          <a:schemeClr val="tx1"/>
        </a:solidFill>
        <a:latin typeface="Calibri" pitchFamily="34" charset="0"/>
        <a:ea typeface="+mn-ea"/>
        <a:cs typeface="+mn-cs"/>
      </a:defRPr>
    </a:lvl2pPr>
    <a:lvl3pPr marL="1221273" algn="l" rtl="0" fontAlgn="base">
      <a:spcBef>
        <a:spcPct val="30000"/>
      </a:spcBef>
      <a:spcAft>
        <a:spcPct val="0"/>
      </a:spcAft>
      <a:defRPr sz="1603" kern="1200">
        <a:solidFill>
          <a:schemeClr val="tx1"/>
        </a:solidFill>
        <a:latin typeface="Calibri" pitchFamily="34" charset="0"/>
        <a:ea typeface="+mn-ea"/>
        <a:cs typeface="+mn-cs"/>
      </a:defRPr>
    </a:lvl3pPr>
    <a:lvl4pPr marL="1831909" algn="l" rtl="0" fontAlgn="base">
      <a:spcBef>
        <a:spcPct val="30000"/>
      </a:spcBef>
      <a:spcAft>
        <a:spcPct val="0"/>
      </a:spcAft>
      <a:defRPr sz="1603" kern="1200">
        <a:solidFill>
          <a:schemeClr val="tx1"/>
        </a:solidFill>
        <a:latin typeface="Calibri" pitchFamily="34" charset="0"/>
        <a:ea typeface="+mn-ea"/>
        <a:cs typeface="+mn-cs"/>
      </a:defRPr>
    </a:lvl4pPr>
    <a:lvl5pPr marL="2442545" algn="l" rtl="0" fontAlgn="base">
      <a:spcBef>
        <a:spcPct val="30000"/>
      </a:spcBef>
      <a:spcAft>
        <a:spcPct val="0"/>
      </a:spcAft>
      <a:defRPr sz="1603" kern="1200">
        <a:solidFill>
          <a:schemeClr val="tx1"/>
        </a:solidFill>
        <a:latin typeface="Calibri" pitchFamily="34" charset="0"/>
        <a:ea typeface="+mn-ea"/>
        <a:cs typeface="+mn-cs"/>
      </a:defRPr>
    </a:lvl5pPr>
    <a:lvl6pPr marL="3053182" algn="l" defTabSz="1221273" rtl="0" eaLnBrk="1" latinLnBrk="0" hangingPunct="1">
      <a:defRPr sz="1603" kern="1200">
        <a:solidFill>
          <a:schemeClr val="tx1"/>
        </a:solidFill>
        <a:latin typeface="+mn-lt"/>
        <a:ea typeface="+mn-ea"/>
        <a:cs typeface="+mn-cs"/>
      </a:defRPr>
    </a:lvl6pPr>
    <a:lvl7pPr marL="3663818" algn="l" defTabSz="1221273" rtl="0" eaLnBrk="1" latinLnBrk="0" hangingPunct="1">
      <a:defRPr sz="1603" kern="1200">
        <a:solidFill>
          <a:schemeClr val="tx1"/>
        </a:solidFill>
        <a:latin typeface="+mn-lt"/>
        <a:ea typeface="+mn-ea"/>
        <a:cs typeface="+mn-cs"/>
      </a:defRPr>
    </a:lvl7pPr>
    <a:lvl8pPr marL="4274454" algn="l" defTabSz="1221273" rtl="0" eaLnBrk="1" latinLnBrk="0" hangingPunct="1">
      <a:defRPr sz="1603" kern="1200">
        <a:solidFill>
          <a:schemeClr val="tx1"/>
        </a:solidFill>
        <a:latin typeface="+mn-lt"/>
        <a:ea typeface="+mn-ea"/>
        <a:cs typeface="+mn-cs"/>
      </a:defRPr>
    </a:lvl8pPr>
    <a:lvl9pPr marL="4885091" algn="l" defTabSz="1221273" rtl="0" eaLnBrk="1" latinLnBrk="0" hangingPunct="1">
      <a:defRPr sz="1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a:t>
            </a:fld>
            <a:endParaRPr lang="en-US" dirty="0"/>
          </a:p>
        </p:txBody>
      </p:sp>
    </p:spTree>
    <p:extLst>
      <p:ext uri="{BB962C8B-B14F-4D97-AF65-F5344CB8AC3E}">
        <p14:creationId xmlns:p14="http://schemas.microsoft.com/office/powerpoint/2010/main" val="2906657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603" b="0" i="0" kern="1200" dirty="0">
                <a:solidFill>
                  <a:schemeClr val="tx1"/>
                </a:solidFill>
                <a:effectLst/>
                <a:latin typeface="Calibri" pitchFamily="34" charset="0"/>
                <a:ea typeface="+mn-ea"/>
                <a:cs typeface="+mn-cs"/>
              </a:rPr>
              <a:t>And of course, thank you to all the authors, presenters, and participants. Thank you for sharing your work with us, and for joining us this week.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603" b="0" i="0" kern="1200" dirty="0">
                <a:solidFill>
                  <a:schemeClr val="tx1"/>
                </a:solidFill>
                <a:effectLst/>
                <a:latin typeface="Calibri" pitchFamily="34" charset="0"/>
                <a:ea typeface="+mn-ea"/>
                <a:cs typeface="+mn-cs"/>
              </a:rPr>
              <a:t>Your contributions and participation are the heart of EDHPC 2025.</a:t>
            </a:r>
          </a:p>
          <a:p>
            <a:endParaRPr lang="en-GB" sz="1603" b="0" i="0" kern="1200" dirty="0">
              <a:solidFill>
                <a:schemeClr val="tx1"/>
              </a:solidFill>
              <a:effectLst/>
              <a:latin typeface="Calibri" pitchFamily="34" charset="0"/>
              <a:ea typeface="+mn-ea"/>
              <a:cs typeface="+mn-cs"/>
            </a:endParaRPr>
          </a:p>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10</a:t>
            </a:fld>
            <a:endParaRPr lang="en-US" dirty="0"/>
          </a:p>
        </p:txBody>
      </p:sp>
    </p:spTree>
    <p:extLst>
      <p:ext uri="{BB962C8B-B14F-4D97-AF65-F5344CB8AC3E}">
        <p14:creationId xmlns:p14="http://schemas.microsoft.com/office/powerpoint/2010/main" val="447113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3" b="0" i="0" kern="1200" dirty="0">
                <a:solidFill>
                  <a:schemeClr val="tx1"/>
                </a:solidFill>
                <a:effectLst/>
                <a:latin typeface="Calibri" pitchFamily="34" charset="0"/>
                <a:ea typeface="+mn-ea"/>
                <a:cs typeface="+mn-cs"/>
              </a:rPr>
              <a:t>The future of space is not built in silos; it’s built in synergy and collaboration.</a:t>
            </a:r>
            <a:br>
              <a:rPr lang="en-GB" sz="1603" b="0" i="0" kern="1200" dirty="0">
                <a:solidFill>
                  <a:schemeClr val="tx1"/>
                </a:solidFill>
                <a:effectLst/>
                <a:latin typeface="Calibri" pitchFamily="34" charset="0"/>
                <a:ea typeface="+mn-ea"/>
                <a:cs typeface="+mn-cs"/>
              </a:rPr>
            </a:br>
            <a:r>
              <a:rPr lang="en-GB" sz="1603" b="0" i="0" kern="1200" dirty="0">
                <a:solidFill>
                  <a:schemeClr val="tx1"/>
                </a:solidFill>
                <a:effectLst/>
                <a:latin typeface="Calibri" pitchFamily="34" charset="0"/>
                <a:ea typeface="+mn-ea"/>
                <a:cs typeface="+mn-cs"/>
              </a:rPr>
              <a:t>Let’s use this week to share ideas, challenge assumptions, and build the partnerships that will define the next generation of space missions.</a:t>
            </a:r>
          </a:p>
          <a:p>
            <a:endParaRPr lang="en-GB" sz="1603" b="0" i="0" kern="1200" dirty="0">
              <a:solidFill>
                <a:schemeClr val="tx1"/>
              </a:solidFill>
              <a:effectLst/>
              <a:latin typeface="Calibri" pitchFamily="34" charset="0"/>
              <a:ea typeface="+mn-ea"/>
              <a:cs typeface="+mn-cs"/>
            </a:endParaRPr>
          </a:p>
          <a:p>
            <a:r>
              <a:rPr lang="en-GB" sz="1603" b="0" i="0" kern="1200" dirty="0">
                <a:solidFill>
                  <a:schemeClr val="tx1"/>
                </a:solidFill>
                <a:effectLst/>
                <a:latin typeface="Calibri" pitchFamily="34" charset="0"/>
                <a:ea typeface="+mn-ea"/>
                <a:cs typeface="+mn-cs"/>
              </a:rPr>
              <a:t>Let’s make EDHPC 2025 a milestone in our shared journey.</a:t>
            </a:r>
          </a:p>
          <a:p>
            <a:endParaRPr lang="en-GB" sz="1603" b="0" i="0" kern="1200" dirty="0">
              <a:solidFill>
                <a:schemeClr val="tx1"/>
              </a:solidFill>
              <a:effectLst/>
              <a:latin typeface="Calibri" pitchFamily="34" charset="0"/>
              <a:ea typeface="+mn-ea"/>
              <a:cs typeface="+mn-cs"/>
            </a:endParaRPr>
          </a:p>
          <a:p>
            <a:r>
              <a:rPr lang="en-GB" sz="1603" b="0" i="0" kern="1200" dirty="0">
                <a:solidFill>
                  <a:schemeClr val="tx1"/>
                </a:solidFill>
                <a:effectLst/>
                <a:latin typeface="Calibri" pitchFamily="34" charset="0"/>
                <a:ea typeface="+mn-ea"/>
                <a:cs typeface="+mn-cs"/>
              </a:rPr>
              <a:t>I wish you all a wonderful and exciting week ahead, and I thank you very much. Enjoy the conference!</a:t>
            </a:r>
          </a:p>
          <a:p>
            <a:endParaRPr lang="en-GB" sz="1603" b="0" i="0" kern="1200" dirty="0">
              <a:solidFill>
                <a:schemeClr val="tx1"/>
              </a:solidFill>
              <a:effectLst/>
              <a:latin typeface="Calibri" pitchFamily="34" charset="0"/>
              <a:ea typeface="+mn-ea"/>
              <a:cs typeface="+mn-cs"/>
            </a:endParaRPr>
          </a:p>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11</a:t>
            </a:fld>
            <a:endParaRPr lang="en-US" dirty="0"/>
          </a:p>
        </p:txBody>
      </p:sp>
    </p:spTree>
    <p:extLst>
      <p:ext uri="{BB962C8B-B14F-4D97-AF65-F5344CB8AC3E}">
        <p14:creationId xmlns:p14="http://schemas.microsoft.com/office/powerpoint/2010/main" val="2698260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3600" b="0" i="0" kern="1200" dirty="0">
                <a:solidFill>
                  <a:schemeClr val="tx1"/>
                </a:solidFill>
                <a:effectLst/>
                <a:latin typeface="Calibri" pitchFamily="34" charset="0"/>
                <a:ea typeface="+mn-ea"/>
                <a:cs typeface="+mn-cs"/>
              </a:rPr>
              <a:t>Good morning, distinguished guests, colleagues, and friends.</a:t>
            </a:r>
          </a:p>
          <a:p>
            <a:r>
              <a:rPr lang="en-GB" sz="2000" b="0" i="0" kern="1200" dirty="0">
                <a:solidFill>
                  <a:schemeClr val="tx1"/>
                </a:solidFill>
                <a:effectLst/>
                <a:latin typeface="Calibri" pitchFamily="34" charset="0"/>
                <a:ea typeface="+mn-ea"/>
                <a:cs typeface="+mn-cs"/>
              </a:rPr>
              <a:t>It is my great </a:t>
            </a:r>
            <a:r>
              <a:rPr lang="en-GB" sz="2000" b="0" i="0" kern="1200" dirty="0" err="1">
                <a:solidFill>
                  <a:schemeClr val="tx1"/>
                </a:solidFill>
                <a:effectLst/>
                <a:latin typeface="Calibri" pitchFamily="34" charset="0"/>
                <a:ea typeface="+mn-ea"/>
                <a:cs typeface="+mn-cs"/>
              </a:rPr>
              <a:t>honor</a:t>
            </a:r>
            <a:r>
              <a:rPr lang="en-GB" sz="2000" b="0" i="0" kern="1200" dirty="0">
                <a:solidFill>
                  <a:schemeClr val="tx1"/>
                </a:solidFill>
                <a:effectLst/>
                <a:latin typeface="Calibri" pitchFamily="34" charset="0"/>
                <a:ea typeface="+mn-ea"/>
                <a:cs typeface="+mn-cs"/>
              </a:rPr>
              <a:t> and pleasure to welcome you to the European Data Handling &amp; Data Processing Conference for Space 2025—EDHPC 2025—here in Elche. </a:t>
            </a:r>
          </a:p>
          <a:p>
            <a:r>
              <a:rPr lang="en-GB" sz="2000" b="0" i="0" kern="1200" dirty="0">
                <a:solidFill>
                  <a:schemeClr val="tx1"/>
                </a:solidFill>
                <a:effectLst/>
                <a:latin typeface="Calibri" pitchFamily="34" charset="0"/>
                <a:ea typeface="+mn-ea"/>
                <a:cs typeface="+mn-cs"/>
              </a:rPr>
              <a:t>My name is Kostas Marinis, and I am the Head of the Data Handling section in ESA. I will be chairman for this event, and your main host for this week. I will be supported by Mr Ali Zadeh, … and Mr Salva… as co-chairpersons.</a:t>
            </a:r>
          </a:p>
          <a:p>
            <a:endParaRPr lang="en-GB" sz="2000" b="0" i="0" kern="1200" dirty="0">
              <a:solidFill>
                <a:schemeClr val="tx1"/>
              </a:solidFill>
              <a:effectLst/>
              <a:latin typeface="Calibri" pitchFamily="34" charset="0"/>
              <a:ea typeface="+mn-ea"/>
              <a:cs typeface="+mn-cs"/>
            </a:endParaRPr>
          </a:p>
          <a:p>
            <a:r>
              <a:rPr lang="en-GB" sz="2000" b="0" i="0" kern="1200" dirty="0">
                <a:solidFill>
                  <a:schemeClr val="tx1"/>
                </a:solidFill>
                <a:effectLst/>
                <a:latin typeface="Calibri" pitchFamily="34" charset="0"/>
                <a:ea typeface="+mn-ea"/>
                <a:cs typeface="+mn-cs"/>
              </a:rPr>
              <a:t>Following the great success of the first edition of the event in 2023, EDHPC 2025 aims to bring together the brightest experts from industry, academia, and national and international space agencies, all united by a shared passion: advancing the frontiers of space avionics, data handling, and data processing.</a:t>
            </a:r>
          </a:p>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2</a:t>
            </a:fld>
            <a:endParaRPr lang="en-US" dirty="0"/>
          </a:p>
        </p:txBody>
      </p:sp>
    </p:spTree>
    <p:extLst>
      <p:ext uri="{BB962C8B-B14F-4D97-AF65-F5344CB8AC3E}">
        <p14:creationId xmlns:p14="http://schemas.microsoft.com/office/powerpoint/2010/main" val="3823622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3" b="0" i="0" kern="1200" dirty="0">
                <a:solidFill>
                  <a:schemeClr val="tx1"/>
                </a:solidFill>
                <a:effectLst/>
                <a:latin typeface="Calibri" pitchFamily="34" charset="0"/>
                <a:ea typeface="+mn-ea"/>
                <a:cs typeface="+mn-cs"/>
              </a:rPr>
              <a:t>EDHPC 2025 is the result of a unique collaboration between four sections of ESA’s Electrical Department: Data Handling, Microelectronics, Flight Software, and RF Payload Architecture.  </a:t>
            </a:r>
          </a:p>
          <a:p>
            <a:r>
              <a:rPr lang="en-GB" sz="1603" b="0" i="0" kern="1200" dirty="0">
                <a:solidFill>
                  <a:schemeClr val="tx1"/>
                </a:solidFill>
                <a:effectLst/>
                <a:latin typeface="Calibri" pitchFamily="34" charset="0"/>
                <a:ea typeface="+mn-ea"/>
                <a:cs typeface="+mn-cs"/>
              </a:rPr>
              <a:t>Apart from the R&amp;D activities each group is running, we are all also supporting all our application directorates and missions: READ THE LIST</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3</a:t>
            </a:fld>
            <a:endParaRPr lang="en-US" dirty="0"/>
          </a:p>
        </p:txBody>
      </p:sp>
    </p:spTree>
    <p:extLst>
      <p:ext uri="{BB962C8B-B14F-4D97-AF65-F5344CB8AC3E}">
        <p14:creationId xmlns:p14="http://schemas.microsoft.com/office/powerpoint/2010/main" val="2285230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3" b="0" i="0" kern="1200" dirty="0">
                <a:solidFill>
                  <a:schemeClr val="tx1"/>
                </a:solidFill>
                <a:effectLst/>
                <a:latin typeface="Calibri" pitchFamily="34" charset="0"/>
                <a:ea typeface="+mn-ea"/>
                <a:cs typeface="+mn-cs"/>
              </a:rPr>
              <a:t>Each of these sections brings essential expertise—whether it’s onboard computers, mass memories, advanced microelectronics, RF payloads, or the software that ties it all together. </a:t>
            </a:r>
          </a:p>
          <a:p>
            <a:r>
              <a:rPr lang="en-GB" sz="1800" dirty="0">
                <a:solidFill>
                  <a:schemeClr val="bg1"/>
                </a:solidFill>
                <a:latin typeface="NotesEsa" panose="02000506030000020004" pitchFamily="2" charset="0"/>
              </a:rPr>
              <a:t>As we look ahead to the next generation of missions, </a:t>
            </a:r>
            <a:r>
              <a:rPr lang="en-GB" sz="1603" b="0" i="0" kern="1200" dirty="0">
                <a:solidFill>
                  <a:schemeClr val="tx1"/>
                </a:solidFill>
                <a:effectLst/>
                <a:latin typeface="Calibri" pitchFamily="34" charset="0"/>
                <a:ea typeface="+mn-ea"/>
                <a:cs typeface="+mn-cs"/>
              </a:rPr>
              <a:t>Our message is clear: no single discipline can deliver the breakthroughs we need alone. Success depends on synergy—on the fusion of our knowledge and creativity.</a:t>
            </a:r>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4</a:t>
            </a:fld>
            <a:endParaRPr lang="en-US" dirty="0"/>
          </a:p>
        </p:txBody>
      </p:sp>
    </p:spTree>
    <p:extLst>
      <p:ext uri="{BB962C8B-B14F-4D97-AF65-F5344CB8AC3E}">
        <p14:creationId xmlns:p14="http://schemas.microsoft.com/office/powerpoint/2010/main" val="3845982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3" b="0" i="0" kern="1200" dirty="0">
                <a:solidFill>
                  <a:schemeClr val="tx1"/>
                </a:solidFill>
                <a:effectLst/>
                <a:latin typeface="Calibri" pitchFamily="34" charset="0"/>
                <a:ea typeface="+mn-ea"/>
                <a:cs typeface="+mn-cs"/>
              </a:rPr>
              <a:t>This year’s conference is dedicated to fostering partnerships and dialogue that will accelerate European leadership in space avionics.</a:t>
            </a:r>
            <a:br>
              <a:rPr lang="en-GB" sz="1603" b="0" i="0" kern="1200" dirty="0">
                <a:solidFill>
                  <a:schemeClr val="tx1"/>
                </a:solidFill>
                <a:effectLst/>
                <a:latin typeface="Calibri" pitchFamily="34" charset="0"/>
                <a:ea typeface="+mn-ea"/>
                <a:cs typeface="+mn-cs"/>
              </a:rPr>
            </a:br>
            <a:endParaRPr lang="en-GB" sz="1603" b="0" i="0" kern="1200" dirty="0">
              <a:solidFill>
                <a:schemeClr val="tx1"/>
              </a:solidFill>
              <a:effectLst/>
              <a:latin typeface="Calibri" pitchFamily="34" charset="0"/>
              <a:ea typeface="+mn-ea"/>
              <a:cs typeface="+mn-cs"/>
            </a:endParaRPr>
          </a:p>
          <a:p>
            <a:r>
              <a:rPr lang="en-GB" sz="1603" b="0" i="0" kern="1200" dirty="0">
                <a:solidFill>
                  <a:schemeClr val="tx1"/>
                </a:solidFill>
                <a:effectLst/>
                <a:latin typeface="Calibri" pitchFamily="34" charset="0"/>
                <a:ea typeface="+mn-ea"/>
                <a:cs typeface="+mn-cs"/>
              </a:rPr>
              <a:t>Our main technical topics include:  READ THEM</a:t>
            </a:r>
          </a:p>
          <a:p>
            <a:r>
              <a:rPr lang="en-GB" sz="1603" b="0" i="0" kern="1200" dirty="0">
                <a:solidFill>
                  <a:schemeClr val="tx1"/>
                </a:solidFill>
                <a:effectLst/>
                <a:latin typeface="Calibri" pitchFamily="34" charset="0"/>
                <a:ea typeface="+mn-ea"/>
                <a:cs typeface="+mn-cs"/>
              </a:rPr>
              <a:t>Our objectives are to: READ THEM</a:t>
            </a:r>
          </a:p>
          <a:p>
            <a:endParaRPr lang="en-GB" sz="1603" b="0" i="0" kern="1200" dirty="0">
              <a:solidFill>
                <a:schemeClr val="tx1"/>
              </a:solidFill>
              <a:effectLst/>
              <a:latin typeface="Calibri" pitchFamily="34" charset="0"/>
              <a:ea typeface="+mn-ea"/>
              <a:cs typeface="+mn-cs"/>
            </a:endParaRPr>
          </a:p>
          <a:p>
            <a:r>
              <a:rPr lang="en-GB" sz="1603" b="0" i="0" kern="1200" dirty="0">
                <a:solidFill>
                  <a:schemeClr val="tx1"/>
                </a:solidFill>
                <a:effectLst/>
                <a:latin typeface="Calibri" pitchFamily="34" charset="0"/>
                <a:ea typeface="+mn-ea"/>
                <a:cs typeface="+mn-cs"/>
              </a:rPr>
              <a:t>As we look ahead, we face exciting challenges: the explosion of instrument-generated data, the need for high-performance edge processing, greater autonomy, enhanced connectivity, and the push for more flexible, secure, and energy-efficient systems. We must embrace new paradigms—like software-defined payloads, in-orbit reconfiguration, and AI-enhanced autonomy—to keep pace with the demands of future missions.</a:t>
            </a:r>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5</a:t>
            </a:fld>
            <a:endParaRPr lang="en-US" dirty="0"/>
          </a:p>
        </p:txBody>
      </p:sp>
    </p:spTree>
    <p:extLst>
      <p:ext uri="{BB962C8B-B14F-4D97-AF65-F5344CB8AC3E}">
        <p14:creationId xmlns:p14="http://schemas.microsoft.com/office/powerpoint/2010/main" val="2794520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3" b="0" i="0" kern="1200" dirty="0">
                <a:solidFill>
                  <a:schemeClr val="tx1"/>
                </a:solidFill>
                <a:effectLst/>
                <a:latin typeface="Calibri" pitchFamily="34" charset="0"/>
                <a:ea typeface="+mn-ea"/>
                <a:cs typeface="+mn-cs"/>
              </a:rPr>
              <a:t>Over the next week, you’ll experience a rich program:</a:t>
            </a:r>
          </a:p>
          <a:p>
            <a:endParaRPr lang="en-GB" sz="1603" b="0" i="0" kern="1200" dirty="0">
              <a:solidFill>
                <a:schemeClr val="tx1"/>
              </a:solidFill>
              <a:effectLst/>
              <a:latin typeface="Calibri" pitchFamily="34" charset="0"/>
              <a:ea typeface="+mn-ea"/>
              <a:cs typeface="+mn-cs"/>
            </a:endParaRPr>
          </a:p>
          <a:p>
            <a:r>
              <a:rPr lang="en-GB" sz="1603" b="0" i="0" kern="1200" dirty="0">
                <a:solidFill>
                  <a:schemeClr val="tx1"/>
                </a:solidFill>
                <a:effectLst/>
                <a:latin typeface="Calibri" pitchFamily="34" charset="0"/>
                <a:ea typeface="+mn-ea"/>
                <a:cs typeface="+mn-cs"/>
              </a:rPr>
              <a:t>Today we will start with four keynote talks from experts in the field, including Josep Rosello and Miguel Cordero from ESA, Timo Dirkes from DSI Aerospace, and Sergio Ramirez Navidad from SENER</a:t>
            </a:r>
          </a:p>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6</a:t>
            </a:fld>
            <a:endParaRPr lang="en-US" dirty="0"/>
          </a:p>
        </p:txBody>
      </p:sp>
    </p:spTree>
    <p:extLst>
      <p:ext uri="{BB962C8B-B14F-4D97-AF65-F5344CB8AC3E}">
        <p14:creationId xmlns:p14="http://schemas.microsoft.com/office/powerpoint/2010/main" val="1544871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3" b="0" i="0" kern="1200" dirty="0">
                <a:solidFill>
                  <a:schemeClr val="tx1"/>
                </a:solidFill>
                <a:effectLst/>
                <a:latin typeface="Calibri" pitchFamily="34" charset="0"/>
                <a:ea typeface="+mn-ea"/>
                <a:cs typeface="+mn-cs"/>
              </a:rPr>
              <a:t>In the afternoon today, after the lunch break, we will have 4 tutorial track, running in parallel.</a:t>
            </a:r>
          </a:p>
          <a:p>
            <a:r>
              <a:rPr lang="en-GB" sz="1603" b="0" i="0" kern="1200" dirty="0">
                <a:solidFill>
                  <a:schemeClr val="tx1"/>
                </a:solidFill>
                <a:effectLst/>
                <a:latin typeface="Calibri" pitchFamily="34" charset="0"/>
                <a:ea typeface="+mn-ea"/>
                <a:cs typeface="+mn-cs"/>
              </a:rPr>
              <a:t>For the rest of the week, from Tuesday to Friday, we will continue with 3 parallel tracks, with technical presentations. </a:t>
            </a:r>
          </a:p>
          <a:p>
            <a:r>
              <a:rPr lang="en-GB" sz="1603" b="0" i="0" kern="1200" dirty="0">
                <a:solidFill>
                  <a:schemeClr val="tx1"/>
                </a:solidFill>
                <a:effectLst/>
                <a:latin typeface="Calibri" pitchFamily="34" charset="0"/>
                <a:ea typeface="+mn-ea"/>
                <a:cs typeface="+mn-cs"/>
              </a:rPr>
              <a:t>On Wednesday afternoon we’ll have a poster session, hosted at the outdoors entrance area of the venue.</a:t>
            </a:r>
          </a:p>
          <a:p>
            <a:r>
              <a:rPr lang="en-GB" sz="1603" b="0" i="0" kern="1200" dirty="0">
                <a:solidFill>
                  <a:schemeClr val="tx1"/>
                </a:solidFill>
                <a:effectLst/>
                <a:latin typeface="Calibri" pitchFamily="34" charset="0"/>
                <a:ea typeface="+mn-ea"/>
                <a:cs typeface="+mn-cs"/>
              </a:rPr>
              <a:t>A vibrant exhibition hall, fully booked with 26 companies, will be open throughout the week. </a:t>
            </a:r>
          </a:p>
          <a:p>
            <a:endParaRPr lang="en-GB" sz="1603" b="0" i="0" kern="1200" dirty="0">
              <a:solidFill>
                <a:schemeClr val="tx1"/>
              </a:solidFill>
              <a:effectLst/>
              <a:latin typeface="Calibri" pitchFamily="34" charset="0"/>
              <a:ea typeface="+mn-ea"/>
              <a:cs typeface="+mn-cs"/>
            </a:endParaRPr>
          </a:p>
          <a:p>
            <a:r>
              <a:rPr lang="en-GB" sz="1603" b="0" i="0" kern="1200" dirty="0">
                <a:solidFill>
                  <a:schemeClr val="tx1"/>
                </a:solidFill>
                <a:effectLst/>
                <a:latin typeface="Calibri" pitchFamily="34" charset="0"/>
                <a:ea typeface="+mn-ea"/>
                <a:cs typeface="+mn-cs"/>
              </a:rPr>
              <a:t>We also have a number of social events planned, including our opening cocktail this afternoon at the exhibition hall area, a surprise event in Elche’s city </a:t>
            </a:r>
            <a:r>
              <a:rPr lang="en-GB" sz="1603" b="0" i="0" kern="1200" dirty="0" err="1">
                <a:solidFill>
                  <a:schemeClr val="tx1"/>
                </a:solidFill>
                <a:effectLst/>
                <a:latin typeface="Calibri" pitchFamily="34" charset="0"/>
                <a:ea typeface="+mn-ea"/>
                <a:cs typeface="+mn-cs"/>
              </a:rPr>
              <a:t>center</a:t>
            </a:r>
            <a:r>
              <a:rPr lang="en-GB" sz="1603" b="0" i="0" kern="1200" dirty="0">
                <a:solidFill>
                  <a:schemeClr val="tx1"/>
                </a:solidFill>
                <a:effectLst/>
                <a:latin typeface="Calibri" pitchFamily="34" charset="0"/>
                <a:ea typeface="+mn-ea"/>
                <a:cs typeface="+mn-cs"/>
              </a:rPr>
              <a:t> tomorrow Tuesday (which I highly recommend that you attend), our sponsored cocktail at the Altamira Castle in Elche city </a:t>
            </a:r>
            <a:r>
              <a:rPr lang="en-GB" sz="1603" b="0" i="0" kern="1200" dirty="0" err="1">
                <a:solidFill>
                  <a:schemeClr val="tx1"/>
                </a:solidFill>
                <a:effectLst/>
                <a:latin typeface="Calibri" pitchFamily="34" charset="0"/>
                <a:ea typeface="+mn-ea"/>
                <a:cs typeface="+mn-cs"/>
              </a:rPr>
              <a:t>center</a:t>
            </a:r>
            <a:r>
              <a:rPr lang="en-GB" sz="1603" b="0" i="0" kern="1200" dirty="0">
                <a:solidFill>
                  <a:schemeClr val="tx1"/>
                </a:solidFill>
                <a:effectLst/>
                <a:latin typeface="Calibri" pitchFamily="34" charset="0"/>
                <a:ea typeface="+mn-ea"/>
                <a:cs typeface="+mn-cs"/>
              </a:rPr>
              <a:t>, and of course our gala dinner on Thursday evening. </a:t>
            </a:r>
          </a:p>
          <a:p>
            <a:r>
              <a:rPr lang="en-GB" sz="1603" b="0" i="0" kern="1200" dirty="0">
                <a:solidFill>
                  <a:schemeClr val="tx1"/>
                </a:solidFill>
                <a:effectLst/>
                <a:latin typeface="Calibri" pitchFamily="34" charset="0"/>
                <a:ea typeface="+mn-ea"/>
                <a:cs typeface="+mn-cs"/>
              </a:rPr>
              <a:t>You can always refer to the Indico page on the EDHPC website for the latest updates on the technical program. </a:t>
            </a:r>
          </a:p>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7</a:t>
            </a:fld>
            <a:endParaRPr lang="en-US" dirty="0"/>
          </a:p>
        </p:txBody>
      </p:sp>
    </p:spTree>
    <p:extLst>
      <p:ext uri="{BB962C8B-B14F-4D97-AF65-F5344CB8AC3E}">
        <p14:creationId xmlns:p14="http://schemas.microsoft.com/office/powerpoint/2010/main" val="984339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3" b="0" i="0" kern="1200" dirty="0">
                <a:solidFill>
                  <a:schemeClr val="tx1"/>
                </a:solidFill>
                <a:effectLst/>
                <a:latin typeface="Calibri" pitchFamily="34" charset="0"/>
                <a:ea typeface="+mn-ea"/>
                <a:cs typeface="+mn-cs"/>
              </a:rPr>
              <a:t>This conference would not be possible without the efforts and dedication of our organising and technical committees.</a:t>
            </a:r>
            <a:br>
              <a:rPr lang="en-GB" sz="1603" b="0" i="0" kern="1200" dirty="0">
                <a:solidFill>
                  <a:schemeClr val="tx1"/>
                </a:solidFill>
                <a:effectLst/>
                <a:latin typeface="Calibri" pitchFamily="34" charset="0"/>
                <a:ea typeface="+mn-ea"/>
                <a:cs typeface="+mn-cs"/>
              </a:rPr>
            </a:br>
            <a:r>
              <a:rPr lang="en-GB" sz="1603" b="0" i="0" kern="1200" dirty="0">
                <a:solidFill>
                  <a:schemeClr val="tx1"/>
                </a:solidFill>
                <a:effectLst/>
                <a:latin typeface="Calibri" pitchFamily="34" charset="0"/>
                <a:ea typeface="+mn-ea"/>
                <a:cs typeface="+mn-cs"/>
              </a:rPr>
              <a:t>I would like to thank:</a:t>
            </a:r>
          </a:p>
          <a:p>
            <a:br>
              <a:rPr lang="en-GB" sz="1603" b="0" i="0" kern="1200" dirty="0">
                <a:solidFill>
                  <a:schemeClr val="tx1"/>
                </a:solidFill>
                <a:effectLst/>
                <a:latin typeface="Calibri" pitchFamily="34" charset="0"/>
                <a:ea typeface="+mn-ea"/>
                <a:cs typeface="+mn-cs"/>
              </a:rPr>
            </a:br>
            <a:r>
              <a:rPr lang="en-GB" sz="1603" b="0" i="0" kern="1200" dirty="0">
                <a:solidFill>
                  <a:schemeClr val="tx1"/>
                </a:solidFill>
                <a:effectLst/>
                <a:latin typeface="Calibri" pitchFamily="34" charset="0"/>
                <a:ea typeface="+mn-ea"/>
                <a:cs typeface="+mn-cs"/>
              </a:rPr>
              <a:t>Alberto Urbon, Peter Kraan, Jasmijn Willemse, Milena Van Schendel, Maris Tali, Mohamed Mounir, Maxime Perrotin, Felix Siegle, Max Ghiglione, Alberto Valverde, Tomasz Szewczyk, and the ESA Conference Bureau Team.</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8</a:t>
            </a:fld>
            <a:endParaRPr lang="en-US" dirty="0"/>
          </a:p>
        </p:txBody>
      </p:sp>
    </p:spTree>
    <p:extLst>
      <p:ext uri="{BB962C8B-B14F-4D97-AF65-F5344CB8AC3E}">
        <p14:creationId xmlns:p14="http://schemas.microsoft.com/office/powerpoint/2010/main" val="2327075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3" b="0" i="0" kern="1200" dirty="0">
                <a:solidFill>
                  <a:schemeClr val="tx1"/>
                </a:solidFill>
                <a:effectLst/>
                <a:latin typeface="Calibri" pitchFamily="34" charset="0"/>
                <a:ea typeface="+mn-ea"/>
                <a:cs typeface="+mn-cs"/>
              </a:rPr>
              <a:t>Special thanks to our sponsors— DSI Aerospace, OHB, Microchip, </a:t>
            </a:r>
            <a:r>
              <a:rPr lang="en-GB" sz="1603" b="0" i="0" kern="1200" dirty="0" err="1">
                <a:solidFill>
                  <a:schemeClr val="tx1"/>
                </a:solidFill>
                <a:effectLst/>
                <a:latin typeface="Calibri" pitchFamily="34" charset="0"/>
                <a:ea typeface="+mn-ea"/>
                <a:cs typeface="+mn-cs"/>
              </a:rPr>
              <a:t>Mathworks</a:t>
            </a:r>
            <a:r>
              <a:rPr lang="en-GB" sz="1603" b="0" i="0" kern="1200" dirty="0">
                <a:solidFill>
                  <a:schemeClr val="tx1"/>
                </a:solidFill>
                <a:effectLst/>
                <a:latin typeface="Calibri" pitchFamily="34" charset="0"/>
                <a:ea typeface="+mn-ea"/>
                <a:cs typeface="+mn-cs"/>
              </a:rPr>
              <a:t>, EMXYS and Frontgrade Gaisler —for their generous support.</a:t>
            </a:r>
          </a:p>
          <a:p>
            <a:r>
              <a:rPr lang="en-GB" sz="1603" b="0" i="0" kern="1200" dirty="0">
                <a:solidFill>
                  <a:schemeClr val="tx1"/>
                </a:solidFill>
                <a:effectLst/>
                <a:latin typeface="Calibri" pitchFamily="34" charset="0"/>
                <a:ea typeface="+mn-ea"/>
                <a:cs typeface="+mn-cs"/>
              </a:rPr>
              <a:t>Our appreciation and gratitude for the Mayor of Elche, Mr. Pablo Ruz Villanueva, and the city of Elche for their warm welcome, their hospitality and the support with the organisation of this conference. </a:t>
            </a:r>
            <a:br>
              <a:rPr lang="en-GB" sz="1603" b="0" i="0" kern="1200" dirty="0">
                <a:solidFill>
                  <a:schemeClr val="tx1"/>
                </a:solidFill>
                <a:effectLst/>
                <a:latin typeface="Calibri" pitchFamily="34" charset="0"/>
                <a:ea typeface="+mn-ea"/>
                <a:cs typeface="+mn-cs"/>
              </a:rPr>
            </a:br>
            <a:endParaRPr lang="en-GB" dirty="0"/>
          </a:p>
          <a:p>
            <a:r>
              <a:rPr lang="en-GB" sz="1603" b="0" i="0" kern="1200" dirty="0">
                <a:solidFill>
                  <a:schemeClr val="tx1"/>
                </a:solidFill>
                <a:effectLst/>
                <a:latin typeface="Calibri" pitchFamily="34" charset="0"/>
                <a:ea typeface="+mn-ea"/>
                <a:cs typeface="+mn-cs"/>
              </a:rPr>
              <a:t>I also want to thank Jose and Marian from TARSA, the local planning support office, and everyone involved in the catering and accommodation.</a:t>
            </a:r>
          </a:p>
          <a:p>
            <a:endParaRPr lang="en-GB" sz="1603" b="0" i="0" kern="1200" dirty="0">
              <a:solidFill>
                <a:schemeClr val="tx1"/>
              </a:solidFill>
              <a:effectLst/>
              <a:latin typeface="Calibri" pitchFamily="34" charset="0"/>
              <a:ea typeface="+mn-ea"/>
              <a:cs typeface="+mn-cs"/>
            </a:endParaRPr>
          </a:p>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9</a:t>
            </a:fld>
            <a:endParaRPr lang="en-US" dirty="0"/>
          </a:p>
        </p:txBody>
      </p:sp>
    </p:spTree>
    <p:extLst>
      <p:ext uri="{BB962C8B-B14F-4D97-AF65-F5344CB8AC3E}">
        <p14:creationId xmlns:p14="http://schemas.microsoft.com/office/powerpoint/2010/main" val="13280623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5.sv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5.sv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sv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0"/>
            <a:ext cx="12225338"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2885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600" y="3351588"/>
            <a:ext cx="11844000" cy="707886"/>
          </a:xfrm>
          <a:prstGeom prst="rect">
            <a:avLst/>
          </a:prstGeom>
        </p:spPr>
        <p:txBody>
          <a:bodyPr/>
          <a:lstStyle>
            <a:lvl1pPr>
              <a:defRPr sz="4000">
                <a:solidFill>
                  <a:srgbClr val="FEFFFF"/>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0" name="Text Box 58"/>
          <p:cNvSpPr txBox="1">
            <a:spLocks noChangeArrowheads="1"/>
          </p:cNvSpPr>
          <p:nvPr userDrawn="1"/>
        </p:nvSpPr>
        <p:spPr bwMode="auto">
          <a:xfrm>
            <a:off x="22872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endParaRPr lang="en-GB" sz="800" noProof="0" dirty="0">
              <a:solidFill>
                <a:srgbClr val="8197A6"/>
              </a:solidFill>
              <a:latin typeface="Arial" panose="020B0604020202020204" pitchFamily="34" charset="0"/>
              <a:cs typeface="Arial" panose="020B0604020202020204" pitchFamily="34" charset="0"/>
            </a:endParaRP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40" name="Picture 5">
            <a:extLst>
              <a:ext uri="{FF2B5EF4-FFF2-40B4-BE49-F238E27FC236}">
                <a16:creationId xmlns:a16="http://schemas.microsoft.com/office/drawing/2014/main" id="{3DFCA419-798B-4A85-9CB9-0CC110EDC3C5}"/>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39" name="Picture 38">
            <a:extLst>
              <a:ext uri="{FF2B5EF4-FFF2-40B4-BE49-F238E27FC236}">
                <a16:creationId xmlns:a16="http://schemas.microsoft.com/office/drawing/2014/main" id="{EBB965BA-5FAA-5543-9444-B14F3D19DD2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 y="6455664"/>
            <a:ext cx="10159937" cy="4307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1500" fill="hold"/>
                                        <p:tgtEl>
                                          <p:spTgt spid="39"/>
                                        </p:tgtEl>
                                        <p:attrNameLst>
                                          <p:attrName>ppt_x</p:attrName>
                                        </p:attrNameLst>
                                      </p:cBhvr>
                                      <p:tavLst>
                                        <p:tav tm="0">
                                          <p:val>
                                            <p:strVal val="0-#ppt_w/2"/>
                                          </p:val>
                                        </p:tav>
                                        <p:tav tm="100000">
                                          <p:val>
                                            <p:strVal val="#ppt_x"/>
                                          </p:val>
                                        </p:tav>
                                      </p:tavLst>
                                    </p:anim>
                                    <p:anim calcmode="lin" valueType="num">
                                      <p:cBhvr additive="base">
                                        <p:cTn id="12" dur="1500" fill="hold"/>
                                        <p:tgtEl>
                                          <p:spTgt spid="3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left)">
                                      <p:cBhvr>
                                        <p:cTn id="24" dur="500"/>
                                        <p:tgtEl>
                                          <p:spTgt spid="40"/>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6" name="Straight Connector 35">
            <a:extLst>
              <a:ext uri="{FF2B5EF4-FFF2-40B4-BE49-F238E27FC236}">
                <a16:creationId xmlns:a16="http://schemas.microsoft.com/office/drawing/2014/main" id="{78F9C73A-7B63-46A0-AF65-FB008D7B243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08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661D34A1-A85F-4AB9-A14F-720A9143490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966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lgn="l">
              <a:defRPr sz="3000"/>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Text Box 34">
            <a:extLst>
              <a:ext uri="{FF2B5EF4-FFF2-40B4-BE49-F238E27FC236}">
                <a16:creationId xmlns:a16="http://schemas.microsoft.com/office/drawing/2014/main" id="{E95074FC-90B8-4B56-BD4B-F0811B2E0956}"/>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70E1F460-950B-425E-B5D1-80B3597D930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7609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788B9D84-E353-4864-96E7-23BBF52A7D38}"/>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07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AD0E94D7-200B-499D-8560-F14FD5A2D412}"/>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557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lvl1pPr algn="l">
              <a:defRPr/>
            </a:lvl1p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5" name="Straight Connector 4">
            <a:extLst>
              <a:ext uri="{FF2B5EF4-FFF2-40B4-BE49-F238E27FC236}">
                <a16:creationId xmlns:a16="http://schemas.microsoft.com/office/drawing/2014/main" id="{A0283FBC-1301-40DC-A42B-EBA4F27E6D33}"/>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696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8845158A-2A8D-437F-903C-C03187D0BC74}"/>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609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25337"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US"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chemeClr val="bg1"/>
                </a:solidFill>
                <a:latin typeface="Arial" charset="0"/>
                <a:ea typeface="Arial" charset="0"/>
                <a:cs typeface="Arial" charset="0"/>
              </a:rPr>
              <a:t>Produced by</a:t>
            </a:r>
            <a:endParaRPr lang="en-US" sz="796" dirty="0">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435991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5CC79-618A-243F-1866-BD13CD9C081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4542722-578A-9DA3-298E-F254818B11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E1ABBC-1093-BA9A-7C69-599F57CBA6DB}"/>
              </a:ext>
            </a:extLst>
          </p:cNvPr>
          <p:cNvSpPr>
            <a:spLocks noGrp="1"/>
          </p:cNvSpPr>
          <p:nvPr>
            <p:ph type="dt" sz="half" idx="10"/>
          </p:nvPr>
        </p:nvSpPr>
        <p:spPr/>
        <p:txBody>
          <a:bodyPr/>
          <a:lstStyle/>
          <a:p>
            <a:fld id="{AA676C7E-BDEE-4D18-AD21-4773E9A56803}" type="datetimeFigureOut">
              <a:rPr lang="en-GB" smtClean="0"/>
              <a:t>12/10/2025</a:t>
            </a:fld>
            <a:endParaRPr lang="en-GB"/>
          </a:p>
        </p:txBody>
      </p:sp>
      <p:sp>
        <p:nvSpPr>
          <p:cNvPr id="5" name="Footer Placeholder 4">
            <a:extLst>
              <a:ext uri="{FF2B5EF4-FFF2-40B4-BE49-F238E27FC236}">
                <a16:creationId xmlns:a16="http://schemas.microsoft.com/office/drawing/2014/main" id="{D5492820-FB41-07C2-FD57-4F3E2B2431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F5CC5B-0C2D-CAF5-D427-8ACBD8B3575B}"/>
              </a:ext>
            </a:extLst>
          </p:cNvPr>
          <p:cNvSpPr>
            <a:spLocks noGrp="1"/>
          </p:cNvSpPr>
          <p:nvPr>
            <p:ph type="sldNum" sz="quarter" idx="12"/>
          </p:nvPr>
        </p:nvSpPr>
        <p:spPr/>
        <p:txBody>
          <a:bodyPr/>
          <a:lstStyle/>
          <a:p>
            <a:fld id="{265AA1AA-1DEF-4034-B17B-48FAD90AB3F1}" type="slidenum">
              <a:rPr lang="en-GB" smtClean="0"/>
              <a:t>‹#›</a:t>
            </a:fld>
            <a:endParaRPr lang="en-GB"/>
          </a:p>
        </p:txBody>
      </p:sp>
    </p:spTree>
    <p:extLst>
      <p:ext uri="{BB962C8B-B14F-4D97-AF65-F5344CB8AC3E}">
        <p14:creationId xmlns:p14="http://schemas.microsoft.com/office/powerpoint/2010/main" val="1680549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B2B2E7-BCE3-4EC1-AD51-3894C5284DA1}"/>
              </a:ext>
            </a:extLst>
          </p:cNvPr>
          <p:cNvSpPr>
            <a:spLocks noGrp="1"/>
          </p:cNvSpPr>
          <p:nvPr>
            <p:ph type="title" hasCustomPrompt="1"/>
          </p:nvPr>
        </p:nvSpPr>
        <p:spPr>
          <a:xfrm>
            <a:off x="216000" y="154800"/>
            <a:ext cx="10108800" cy="565200"/>
          </a:xfrm>
        </p:spPr>
        <p:txBody>
          <a:bodyPr/>
          <a:lstStyle>
            <a:lvl1pPr algn="l">
              <a:defRPr sz="3000"/>
            </a:lvl1pPr>
          </a:lstStyle>
          <a:p>
            <a:r>
              <a:rPr lang="en-GB" altLang="en-US" noProof="0" dirty="0"/>
              <a:t>CLICK TO EDIT MASTER TITLE STYLE</a:t>
            </a:r>
            <a:endParaRPr lang="en-GB" noProof="0" dirty="0"/>
          </a:p>
        </p:txBody>
      </p:sp>
    </p:spTree>
    <p:extLst>
      <p:ext uri="{BB962C8B-B14F-4D97-AF65-F5344CB8AC3E}">
        <p14:creationId xmlns:p14="http://schemas.microsoft.com/office/powerpoint/2010/main" val="229185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E8473C0F-96FF-442B-AD1A-D164754D04C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939"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4" name="Straight Connector 63">
            <a:extLst>
              <a:ext uri="{FF2B5EF4-FFF2-40B4-BE49-F238E27FC236}">
                <a16:creationId xmlns:a16="http://schemas.microsoft.com/office/drawing/2014/main" id="{7169177D-0A1A-473D-A441-30308DA5D342}"/>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62" name="Picture 5">
            <a:extLst>
              <a:ext uri="{FF2B5EF4-FFF2-40B4-BE49-F238E27FC236}">
                <a16:creationId xmlns:a16="http://schemas.microsoft.com/office/drawing/2014/main" id="{A1C08A2A-43B0-4D03-AF1E-0D004DAB9E1F}"/>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92" name="Picture 91">
            <a:extLst>
              <a:ext uri="{FF2B5EF4-FFF2-40B4-BE49-F238E27FC236}">
                <a16:creationId xmlns:a16="http://schemas.microsoft.com/office/drawing/2014/main" id="{EBB965BA-5FAA-5543-9444-B14F3D19DD2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 y="6459573"/>
            <a:ext cx="10159937" cy="430721"/>
          </a:xfrm>
          <a:prstGeom prst="rect">
            <a:avLst/>
          </a:prstGeom>
        </p:spPr>
      </p:pic>
    </p:spTree>
    <p:extLst>
      <p:ext uri="{BB962C8B-B14F-4D97-AF65-F5344CB8AC3E}">
        <p14:creationId xmlns:p14="http://schemas.microsoft.com/office/powerpoint/2010/main" val="3124599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preferRelativeResize="0">
            <a:picLocks/>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2"/>
            <a:ext cx="12224000" cy="6876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17998"/>
            <a:ext cx="12225600" cy="6893996"/>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3982"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600" y="3351588"/>
            <a:ext cx="11808000" cy="707886"/>
          </a:xfrm>
          <a:prstGeom prst="rect">
            <a:avLst/>
          </a:prstGeom>
        </p:spPr>
        <p:txBody>
          <a:bodyPr/>
          <a:lstStyle>
            <a:lvl1pPr algn="l">
              <a:defRPr sz="4000">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dirty="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1372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64" name="Straight Connector 63">
            <a:extLst>
              <a:ext uri="{FF2B5EF4-FFF2-40B4-BE49-F238E27FC236}">
                <a16:creationId xmlns:a16="http://schemas.microsoft.com/office/drawing/2014/main" id="{F9ED2187-7931-40B7-9BC1-1A6AE8B73A3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66" name="Picture 5">
            <a:extLst>
              <a:ext uri="{FF2B5EF4-FFF2-40B4-BE49-F238E27FC236}">
                <a16:creationId xmlns:a16="http://schemas.microsoft.com/office/drawing/2014/main" id="{27D117D3-3E70-4E67-AADE-F4BE2C9CBADB}"/>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6" name="Picture 45">
            <a:extLst>
              <a:ext uri="{FF2B5EF4-FFF2-40B4-BE49-F238E27FC236}">
                <a16:creationId xmlns:a16="http://schemas.microsoft.com/office/drawing/2014/main" id="{EBB965BA-5FAA-5543-9444-B14F3D19DD2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 y="6457664"/>
            <a:ext cx="10159937" cy="430721"/>
          </a:xfrm>
          <a:prstGeom prst="rect">
            <a:avLst/>
          </a:prstGeom>
        </p:spPr>
      </p:pic>
    </p:spTree>
    <p:extLst>
      <p:ext uri="{BB962C8B-B14F-4D97-AF65-F5344CB8AC3E}">
        <p14:creationId xmlns:p14="http://schemas.microsoft.com/office/powerpoint/2010/main" val="313994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strips(upRight)">
                                      <p:cBhvr>
                                        <p:cTn id="7" dur="500"/>
                                        <p:tgtEl>
                                          <p:spTgt spid="6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1500" fill="hold"/>
                                        <p:tgtEl>
                                          <p:spTgt spid="46"/>
                                        </p:tgtEl>
                                        <p:attrNameLst>
                                          <p:attrName>ppt_x</p:attrName>
                                        </p:attrNameLst>
                                      </p:cBhvr>
                                      <p:tavLst>
                                        <p:tav tm="0">
                                          <p:val>
                                            <p:strVal val="0-#ppt_w/2"/>
                                          </p:val>
                                        </p:tav>
                                        <p:tav tm="100000">
                                          <p:val>
                                            <p:strVal val="#ppt_x"/>
                                          </p:val>
                                        </p:tav>
                                      </p:tavLst>
                                    </p:anim>
                                    <p:anim calcmode="lin" valueType="num">
                                      <p:cBhvr additive="base">
                                        <p:cTn id="12" dur="1500" fill="hold"/>
                                        <p:tgtEl>
                                          <p:spTgt spid="4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wipe(left)">
                                      <p:cBhvr>
                                        <p:cTn id="24" dur="500"/>
                                        <p:tgtEl>
                                          <p:spTgt spid="66"/>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par>
                          <p:cTn id="41" fill="hold">
                            <p:stCondLst>
                              <p:cond delay="5000"/>
                            </p:stCondLst>
                            <p:childTnLst>
                              <p:par>
                                <p:cTn id="42" presetID="2" presetClass="entr" presetSubtype="2" fill="hold" grpId="0" nodeType="afterEffect">
                                  <p:stCondLst>
                                    <p:cond delay="0"/>
                                  </p:stCondLst>
                                  <p:childTnLst>
                                    <p:set>
                                      <p:cBhvr>
                                        <p:cTn id="43" dur="1" fill="hold">
                                          <p:stCondLst>
                                            <p:cond delay="0"/>
                                          </p:stCondLst>
                                        </p:cTn>
                                        <p:tgtEl>
                                          <p:spTgt spid="43">
                                            <p:txEl>
                                              <p:pRg st="0" end="0"/>
                                            </p:txEl>
                                          </p:spTgt>
                                        </p:tgtEl>
                                        <p:attrNameLst>
                                          <p:attrName>style.visibility</p:attrName>
                                        </p:attrNameLst>
                                      </p:cBhvr>
                                      <p:to>
                                        <p:strVal val="visible"/>
                                      </p:to>
                                    </p:set>
                                    <p:anim calcmode="lin" valueType="num">
                                      <p:cBhvr additive="base">
                                        <p:cTn id="4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43">
                                            <p:txEl>
                                              <p:pRg st="0" end="0"/>
                                            </p:txEl>
                                          </p:spTgt>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45">
                                            <p:txEl>
                                              <p:pRg st="0" end="0"/>
                                            </p:txEl>
                                          </p:spTgt>
                                        </p:tgtEl>
                                        <p:attrNameLst>
                                          <p:attrName>style.visibility</p:attrName>
                                        </p:attrNameLst>
                                      </p:cBhvr>
                                      <p:to>
                                        <p:strVal val="visible"/>
                                      </p:to>
                                    </p:set>
                                    <p:anim calcmode="lin" valueType="num">
                                      <p:cBhvr additive="base">
                                        <p:cTn id="4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45">
                                            <p:txEl>
                                              <p:pRg st="0" end="0"/>
                                            </p:txEl>
                                          </p:spTgt>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44">
                                            <p:txEl>
                                              <p:pRg st="0" end="0"/>
                                            </p:txEl>
                                          </p:spTgt>
                                        </p:tgtEl>
                                        <p:attrNameLst>
                                          <p:attrName>style.visibility</p:attrName>
                                        </p:attrNameLst>
                                      </p:cBhvr>
                                      <p:to>
                                        <p:strVal val="visible"/>
                                      </p:to>
                                    </p:set>
                                    <p:anim calcmode="lin" valueType="num">
                                      <p:cBhvr additive="base">
                                        <p:cTn id="52"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44">
                                            <p:txEl>
                                              <p:pRg st="0" end="0"/>
                                            </p:txEl>
                                          </p:spTgt>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45">
                                            <p:txEl>
                                              <p:pRg st="0" end="0"/>
                                            </p:txEl>
                                          </p:spTgt>
                                        </p:tgtEl>
                                        <p:attrNameLst>
                                          <p:attrName>style.visibility</p:attrName>
                                        </p:attrNameLst>
                                      </p:cBhvr>
                                      <p:to>
                                        <p:strVal val="visible"/>
                                      </p:to>
                                    </p:set>
                                    <p:anim calcmode="lin" valueType="num">
                                      <p:cBhvr additive="base">
                                        <p:cTn id="56"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43" grpId="0" build="allAtOnce"/>
      <p:bldP spid="44" grpId="0" build="allAtOnce"/>
      <p:bldP spid="45" grpId="0" build="allAtOnce"/>
      <p:bldP spid="10" grpId="0"/>
    </p:bldLst>
  </p:timing>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72" dirty="0"/>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dirty="0"/>
              <a:t>CLICK TO EDIT MASTER TITLE STYLE</a:t>
            </a:r>
            <a:endParaRPr lang="en-GB" noProof="0" dirty="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800"/>
            </a:lvl1pPr>
            <a:lvl2pPr>
              <a:defRPr sz="1800"/>
            </a:lvl2pPr>
            <a:lvl3pPr>
              <a:defRPr sz="1800"/>
            </a:lvl3pPr>
            <a:lvl4pPr>
              <a:defRPr sz="1800"/>
            </a:lvl4pPr>
            <a:lvl5pPr>
              <a:defRPr sz="18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9A070BDC-06FB-4960-A8DE-239278850BE5}"/>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973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id="{80640A77-6BB0-440C-B4B4-E095D11A8E6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18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66685DA0-8643-4F78-942D-E0F5AC953F36}"/>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C45C1A6-E95B-4684-B90E-1AB073216CB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35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dirty="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59"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8" name="Straight Connector 7">
            <a:extLst>
              <a:ext uri="{FF2B5EF4-FFF2-40B4-BE49-F238E27FC236}">
                <a16:creationId xmlns:a16="http://schemas.microsoft.com/office/drawing/2014/main" id="{8AF47824-5F4C-42F6-B2CB-5C8D93933C8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59298AB-B73B-4BCE-AD0B-615D07924CA9}"/>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925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57AA659B-2889-412E-B001-118542FA805E}"/>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5CC9EA0-FA2B-4636-BCE8-61BB80EF5780}"/>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5002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006762"/>
                </a:solidFill>
              </a:defRPr>
            </a:lvl1pPr>
            <a:lvl2pPr>
              <a:defRPr sz="1800">
                <a:solidFill>
                  <a:srgbClr val="006762"/>
                </a:solidFill>
              </a:defRPr>
            </a:lvl2pPr>
            <a:lvl3pPr>
              <a:defRPr sz="1800">
                <a:solidFill>
                  <a:srgbClr val="006762"/>
                </a:solidFill>
              </a:defRPr>
            </a:lvl3pPr>
            <a:lvl4pPr>
              <a:defRPr sz="1800">
                <a:solidFill>
                  <a:srgbClr val="006762"/>
                </a:solidFill>
              </a:defRPr>
            </a:lvl4pPr>
            <a:lvl5pPr>
              <a:defRPr sz="1800">
                <a:solidFill>
                  <a:srgbClr val="006762"/>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83075600-BA77-42EA-BD8B-FEC39689263F}"/>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2837CAC-2596-4110-B647-8349D245EFE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1122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960136"/>
                </a:solidFill>
              </a:defRPr>
            </a:lvl1pPr>
            <a:lvl2pPr>
              <a:defRPr sz="1800">
                <a:solidFill>
                  <a:srgbClr val="960136"/>
                </a:solidFill>
              </a:defRPr>
            </a:lvl2pPr>
            <a:lvl3pPr>
              <a:defRPr sz="1800">
                <a:solidFill>
                  <a:srgbClr val="960136"/>
                </a:solidFill>
              </a:defRPr>
            </a:lvl3pPr>
            <a:lvl4pPr>
              <a:defRPr sz="1800">
                <a:solidFill>
                  <a:srgbClr val="960136"/>
                </a:solidFill>
              </a:defRPr>
            </a:lvl4pPr>
            <a:lvl5pPr>
              <a:defRPr sz="1800">
                <a:solidFill>
                  <a:srgbClr val="960136"/>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26C32E14-FE8F-48C1-9574-E90E820F005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65A0856-D4D7-48CA-BEB5-F03C5705815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144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A75534"/>
                </a:solidFill>
              </a:defRPr>
            </a:lvl1pPr>
            <a:lvl2pPr>
              <a:defRPr sz="1800">
                <a:solidFill>
                  <a:srgbClr val="A75534"/>
                </a:solidFill>
              </a:defRPr>
            </a:lvl2pPr>
            <a:lvl3pPr>
              <a:defRPr sz="1800">
                <a:solidFill>
                  <a:srgbClr val="A75534"/>
                </a:solidFill>
              </a:defRPr>
            </a:lvl3pPr>
            <a:lvl4pPr>
              <a:defRPr sz="1800">
                <a:solidFill>
                  <a:srgbClr val="A75534"/>
                </a:solidFill>
              </a:defRPr>
            </a:lvl4pPr>
            <a:lvl5pPr>
              <a:defRPr sz="1800">
                <a:solidFill>
                  <a:srgbClr val="A75534"/>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4" name="Straight Connector 3">
            <a:extLst>
              <a:ext uri="{FF2B5EF4-FFF2-40B4-BE49-F238E27FC236}">
                <a16:creationId xmlns:a16="http://schemas.microsoft.com/office/drawing/2014/main" id="{23F7FC02-E96C-496F-8FE0-B826EAA32C9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B1290CC-4BA6-42BC-A7F8-883A979F93E9}"/>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769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1E3378"/>
                </a:solidFill>
              </a:defRPr>
            </a:lvl1pPr>
            <a:lvl2pPr>
              <a:defRPr sz="1800">
                <a:solidFill>
                  <a:srgbClr val="1E3378"/>
                </a:solidFill>
              </a:defRPr>
            </a:lvl2pPr>
            <a:lvl3pPr>
              <a:defRPr sz="1800">
                <a:solidFill>
                  <a:srgbClr val="1E3378"/>
                </a:solidFill>
              </a:defRPr>
            </a:lvl3pPr>
            <a:lvl4pPr>
              <a:defRPr sz="1800">
                <a:solidFill>
                  <a:srgbClr val="1E3378"/>
                </a:solidFill>
              </a:defRPr>
            </a:lvl4pPr>
            <a:lvl5pPr>
              <a:defRPr sz="1800">
                <a:solidFill>
                  <a:srgbClr val="1E3378"/>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7" name="Straight Connector 6">
            <a:extLst>
              <a:ext uri="{FF2B5EF4-FFF2-40B4-BE49-F238E27FC236}">
                <a16:creationId xmlns:a16="http://schemas.microsoft.com/office/drawing/2014/main" id="{D071754D-8A8B-4A11-BDAF-DD4DE65012F2}"/>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EF9685A-3C9D-46AF-96E3-144FC01E8D9B}"/>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736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2F7EBEFD-575C-41B1-A67E-5CFB4555D11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39"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1B07C0CE-868D-441F-9172-855E6BBC9937}"/>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D9BD8BD-E627-4DB4-995D-EF9C10CE7A3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A082AF12-8B0D-46A0-A0F7-B4CDDC2964B6}"/>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8" name="Picture 37">
            <a:extLst>
              <a:ext uri="{FF2B5EF4-FFF2-40B4-BE49-F238E27FC236}">
                <a16:creationId xmlns:a16="http://schemas.microsoft.com/office/drawing/2014/main" id="{EBB965BA-5FAA-5543-9444-B14F3D19DD2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 y="6457482"/>
            <a:ext cx="10159937" cy="430721"/>
          </a:xfrm>
          <a:prstGeom prst="rect">
            <a:avLst/>
          </a:prstGeom>
        </p:spPr>
      </p:pic>
    </p:spTree>
    <p:extLst>
      <p:ext uri="{BB962C8B-B14F-4D97-AF65-F5344CB8AC3E}">
        <p14:creationId xmlns:p14="http://schemas.microsoft.com/office/powerpoint/2010/main" val="838715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693492" y="0"/>
            <a:ext cx="1293824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rgbClr val="8197A6"/>
                </a:solidFill>
                <a:latin typeface="Arial" charset="0"/>
                <a:ea typeface="Arial" charset="0"/>
                <a:cs typeface="Arial" charset="0"/>
              </a:rPr>
              <a:t>Produced by</a:t>
            </a:r>
            <a:endParaRPr lang="en-US" sz="796" dirty="0">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535740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73144F-B6DA-43DE-8986-0AB5D2CDA49C}"/>
              </a:ext>
            </a:extLst>
          </p:cNvPr>
          <p:cNvSpPr>
            <a:spLocks noGrp="1"/>
          </p:cNvSpPr>
          <p:nvPr>
            <p:ph type="title" hasCustomPrompt="1"/>
          </p:nvPr>
        </p:nvSpPr>
        <p:spPr>
          <a:xfrm>
            <a:off x="216000" y="154800"/>
            <a:ext cx="10108800" cy="565200"/>
          </a:xfrm>
        </p:spPr>
        <p:txBody>
          <a:bodyPr/>
          <a:lstStyle>
            <a:lvl1pPr algn="l">
              <a:defRPr sz="3000"/>
            </a:lvl1pPr>
          </a:lstStyle>
          <a:p>
            <a:r>
              <a:rPr lang="en-GB" noProof="0" dirty="0"/>
              <a:t>CLICK TO EDIT MASTER TITLE STYLE</a:t>
            </a:r>
          </a:p>
        </p:txBody>
      </p:sp>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p:nvPr>
        </p:nvSpPr>
        <p:spPr bwMode="auto">
          <a:xfrm>
            <a:off x="218262"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id="{B4C1914C-858A-4B0F-850A-1FE5BA427F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652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A5977A4-BB16-49BB-AB1A-4481F0EDCE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939" y="-1"/>
            <a:ext cx="12191999"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01D0BD0C-90FA-4A65-A211-20F51E262112}"/>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E218FD4-D33E-4CCA-83D9-138CB8B5B44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D090B4E4-9F3E-4CA2-B242-40F8E5033645}"/>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9" name="Picture 38">
            <a:extLst>
              <a:ext uri="{FF2B5EF4-FFF2-40B4-BE49-F238E27FC236}">
                <a16:creationId xmlns:a16="http://schemas.microsoft.com/office/drawing/2014/main" id="{EBB965BA-5FAA-5543-9444-B14F3D19DD2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 y="6458393"/>
            <a:ext cx="10159937" cy="430721"/>
          </a:xfrm>
          <a:prstGeom prst="rect">
            <a:avLst/>
          </a:prstGeom>
        </p:spPr>
      </p:pic>
    </p:spTree>
    <p:extLst>
      <p:ext uri="{BB962C8B-B14F-4D97-AF65-F5344CB8AC3E}">
        <p14:creationId xmlns:p14="http://schemas.microsoft.com/office/powerpoint/2010/main" val="1027659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1" name="Straight Connector 30">
            <a:extLst>
              <a:ext uri="{FF2B5EF4-FFF2-40B4-BE49-F238E27FC236}">
                <a16:creationId xmlns:a16="http://schemas.microsoft.com/office/drawing/2014/main" id="{5EA3B2CC-22C7-4C59-85A3-CCCBA769164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278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035440376"/>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FF2B5EF4-FFF2-40B4-BE49-F238E27FC236}">
                <a16:creationId xmlns:a16="http://schemas.microsoft.com/office/drawing/2014/main" id="{44C25CBC-BE3D-46D1-BD43-1C74BF3C2783}"/>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18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238956742"/>
              </p:ext>
            </p:extLst>
          </p:nvPr>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CE83576-B81F-4D84-AFEF-710D604A14CD}"/>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12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235473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lvl1pPr algn="l">
              <a:defRPr/>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3" name="Straight Connector 32">
            <a:extLst>
              <a:ext uri="{FF2B5EF4-FFF2-40B4-BE49-F238E27FC236}">
                <a16:creationId xmlns:a16="http://schemas.microsoft.com/office/drawing/2014/main" id="{FB44DB30-7F29-4F51-82E6-3F45F638C91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498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2.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6" Type="http://schemas.openxmlformats.org/officeDocument/2006/relationships/image" Target="../media/image5.sv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4.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1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4.xml"/><Relationship Id="rId1" Type="http://schemas.openxmlformats.org/officeDocument/2006/relationships/slideLayout" Target="../slideLayouts/slideLayout3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20"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dirty="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dirty="0"/>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63" name="Picture 62">
            <a:extLst>
              <a:ext uri="{FF2B5EF4-FFF2-40B4-BE49-F238E27FC236}">
                <a16:creationId xmlns:a16="http://schemas.microsoft.com/office/drawing/2014/main" id="{6C34021B-66EB-9E45-8BD1-64D5855A5802}"/>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64" name="Straight Connector 63">
            <a:extLst>
              <a:ext uri="{FF2B5EF4-FFF2-40B4-BE49-F238E27FC236}">
                <a16:creationId xmlns:a16="http://schemas.microsoft.com/office/drawing/2014/main" id="{FFC175A7-9FD4-4A17-AB83-163F19D77D5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65" name="Picture 5">
            <a:extLst>
              <a:ext uri="{FF2B5EF4-FFF2-40B4-BE49-F238E27FC236}">
                <a16:creationId xmlns:a16="http://schemas.microsoft.com/office/drawing/2014/main" id="{7FAAE4D0-8000-49FB-BBA1-5FEEBEED9E96}"/>
              </a:ext>
            </a:extLst>
          </p:cNvPr>
          <p:cNvPicPr>
            <a:picLocks/>
          </p:cNvPicPr>
          <p:nvPr userDrawn="1"/>
        </p:nvPicPr>
        <p:blipFill>
          <a:blip r:embed="rId22"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8" name="Picture 37">
            <a:extLst>
              <a:ext uri="{FF2B5EF4-FFF2-40B4-BE49-F238E27FC236}">
                <a16:creationId xmlns:a16="http://schemas.microsoft.com/office/drawing/2014/main" id="{EBB965BA-5FAA-5543-9444-B14F3D19DD2B}"/>
              </a:ext>
            </a:extLst>
          </p:cNvPr>
          <p:cNvPicPr>
            <a:picLocks noChangeAspect="1"/>
          </p:cNvPicPr>
          <p:nvPr userDrawn="1"/>
        </p:nvPicPr>
        <p:blipFill>
          <a:blip r:embed="rId23">
            <a:extLst>
              <a:ext uri="{96DAC541-7B7A-43D3-8B79-37D633B846F1}">
                <asvg:svgBlip xmlns:asvg="http://schemas.microsoft.com/office/drawing/2016/SVG/main" r:embed="rId24"/>
              </a:ext>
            </a:extLst>
          </a:blip>
          <a:srcRect/>
          <a:stretch/>
        </p:blipFill>
        <p:spPr>
          <a:xfrm>
            <a:off x="1" y="6458358"/>
            <a:ext cx="10159937" cy="430721"/>
          </a:xfrm>
          <a:prstGeom prst="rect">
            <a:avLst/>
          </a:prstGeom>
        </p:spPr>
      </p:pic>
    </p:spTree>
  </p:cSld>
  <p:clrMap bg1="lt1" tx1="dk1" bg2="lt2" tx2="dk2" accent1="accent1" accent2="accent2" accent3="accent3" accent4="accent4" accent5="accent5" accent6="accent6" hlink="hlink" folHlink="folHlink"/>
  <p:sldLayoutIdLst>
    <p:sldLayoutId id="2147483929" r:id="rId1"/>
    <p:sldLayoutId id="2147483945" r:id="rId2"/>
    <p:sldLayoutId id="2147483974" r:id="rId3"/>
    <p:sldLayoutId id="2147483975" r:id="rId4"/>
    <p:sldLayoutId id="2147483973" r:id="rId5"/>
    <p:sldLayoutId id="2147483930" r:id="rId6"/>
    <p:sldLayoutId id="2147483931" r:id="rId7"/>
    <p:sldLayoutId id="2147483932" r:id="rId8"/>
    <p:sldLayoutId id="2147483933" r:id="rId9"/>
    <p:sldLayoutId id="2147483935" r:id="rId10"/>
    <p:sldLayoutId id="2147483936" r:id="rId11"/>
    <p:sldLayoutId id="2147483937" r:id="rId12"/>
    <p:sldLayoutId id="2147483938" r:id="rId13"/>
    <p:sldLayoutId id="2147483939" r:id="rId14"/>
    <p:sldLayoutId id="2147483946" r:id="rId15"/>
    <p:sldLayoutId id="2147483947" r:id="rId16"/>
    <p:sldLayoutId id="2147483977" r:id="rId17"/>
    <p:sldLayoutId id="2147483978" r:id="rId18"/>
  </p:sldLayoutIdLst>
  <p:hf hdr="0" dt="0"/>
  <p:txStyles>
    <p:titleStyle>
      <a:lvl1pPr algn="just"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pic>
        <p:nvPicPr>
          <p:cNvPr id="7" name="Picture 5">
            <a:extLst>
              <a:ext uri="{FF2B5EF4-FFF2-40B4-BE49-F238E27FC236}">
                <a16:creationId xmlns:a16="http://schemas.microsoft.com/office/drawing/2014/main" id="{109A9530-2671-487F-A9F5-FDB35D172B87}"/>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sp>
        <p:nvSpPr>
          <p:cNvPr id="3" name="Text Box 34">
            <a:extLst>
              <a:ext uri="{FF2B5EF4-FFF2-40B4-BE49-F238E27FC236}">
                <a16:creationId xmlns:a16="http://schemas.microsoft.com/office/drawing/2014/main" id="{174566EC-B884-414A-9831-F2C2C01CAF72}"/>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68673324-7E47-2849-ABFE-CFCE924180D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7" name="Straight Connector 36">
            <a:extLst>
              <a:ext uri="{FF2B5EF4-FFF2-40B4-BE49-F238E27FC236}">
                <a16:creationId xmlns:a16="http://schemas.microsoft.com/office/drawing/2014/main" id="{2741CA98-6277-436B-BBF2-FB20C44A8434}"/>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EBB965BA-5FAA-5543-9444-B14F3D19DD2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 y="6457664"/>
            <a:ext cx="10159937" cy="430721"/>
          </a:xfrm>
          <a:prstGeom prst="rect">
            <a:avLst/>
          </a:prstGeom>
        </p:spPr>
      </p:pic>
    </p:spTree>
    <p:extLst>
      <p:ext uri="{BB962C8B-B14F-4D97-AF65-F5344CB8AC3E}">
        <p14:creationId xmlns:p14="http://schemas.microsoft.com/office/powerpoint/2010/main" val="554798536"/>
      </p:ext>
    </p:extLst>
  </p:cSld>
  <p:clrMap bg1="lt1" tx1="dk1" bg2="lt2" tx2="dk2" accent1="accent1" accent2="accent2" accent3="accent3" accent4="accent4" accent5="accent5" accent6="accent6" hlink="hlink" folHlink="folHlink"/>
  <p:sldLayoutIdLst>
    <p:sldLayoutId id="2147483951" r:id="rId1"/>
  </p:sldLayoutIdLst>
  <p:hf sldNum="0" hdr="0" dt="0"/>
  <p:txStyles>
    <p:titleStyle>
      <a:lvl1pPr algn="just" rtl="0" fontAlgn="base">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9F0C5015-6083-49C3-BE86-2DA42357DF9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68" name="Picture 67">
            <a:extLst>
              <a:ext uri="{FF2B5EF4-FFF2-40B4-BE49-F238E27FC236}">
                <a16:creationId xmlns:a16="http://schemas.microsoft.com/office/drawing/2014/main" id="{8AFEF84A-97F2-4A57-817D-F056C6F92852}"/>
              </a:ext>
            </a:extLst>
          </p:cNvPr>
          <p:cNvPicPr>
            <a:picLocks/>
          </p:cNvPicPr>
          <p:nvPr userDrawn="1"/>
        </p:nvPicPr>
        <p:blipFill>
          <a:blip r:embed="rId14"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37" name="Picture 36">
            <a:extLst>
              <a:ext uri="{FF2B5EF4-FFF2-40B4-BE49-F238E27FC236}">
                <a16:creationId xmlns:a16="http://schemas.microsoft.com/office/drawing/2014/main" id="{EBB965BA-5FAA-5543-9444-B14F3D19DD2B}"/>
              </a:ext>
            </a:extLst>
          </p:cNvPr>
          <p:cNvPicPr>
            <a:picLocks noChangeAspect="1"/>
          </p:cNvPicPr>
          <p:nvPr userDrawn="1"/>
        </p:nvPicPr>
        <p:blipFill>
          <a:blip r:embed="rId15">
            <a:extLst>
              <a:ext uri="{96DAC541-7B7A-43D3-8B79-37D633B846F1}">
                <asvg:svgBlip xmlns:asvg="http://schemas.microsoft.com/office/drawing/2016/SVG/main" r:embed="rId16"/>
              </a:ext>
            </a:extLst>
          </a:blip>
          <a:srcRect/>
          <a:stretch/>
        </p:blipFill>
        <p:spPr>
          <a:xfrm>
            <a:off x="1" y="6454870"/>
            <a:ext cx="10159937" cy="430721"/>
          </a:xfrm>
          <a:prstGeom prst="rect">
            <a:avLst/>
          </a:prstGeom>
        </p:spPr>
      </p:pic>
    </p:spTree>
    <p:extLst>
      <p:ext uri="{BB962C8B-B14F-4D97-AF65-F5344CB8AC3E}">
        <p14:creationId xmlns:p14="http://schemas.microsoft.com/office/powerpoint/2010/main" val="3659391583"/>
      </p:ext>
    </p:extLst>
  </p:cSld>
  <p:clrMap bg1="lt1" tx1="dk1" bg2="lt2" tx2="dk2" accent1="accent1" accent2="accent2" accent3="accent3" accent4="accent4" accent5="accent5" accent6="accent6" hlink="hlink" folHlink="folHlink"/>
  <p:sldLayoutIdLst>
    <p:sldLayoutId id="2147483976" r:id="rId1"/>
    <p:sldLayoutId id="2147483961" r:id="rId2"/>
    <p:sldLayoutId id="2147483962" r:id="rId3"/>
    <p:sldLayoutId id="2147483963" r:id="rId4"/>
    <p:sldLayoutId id="2147483964" r:id="rId5"/>
    <p:sldLayoutId id="2147483965" r:id="rId6"/>
    <p:sldLayoutId id="2147483972" r:id="rId7"/>
    <p:sldLayoutId id="2147483966" r:id="rId8"/>
    <p:sldLayoutId id="2147483967" r:id="rId9"/>
    <p:sldLayoutId id="2147483968" r:id="rId10"/>
    <p:sldLayoutId id="2147483969" r:id="rId1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974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cxnSp>
        <p:nvCxnSpPr>
          <p:cNvPr id="34" name="Straight Connector 64">
            <a:extLst>
              <a:ext uri="{FF2B5EF4-FFF2-40B4-BE49-F238E27FC236}">
                <a16:creationId xmlns:a16="http://schemas.microsoft.com/office/drawing/2014/main" id="{8F972EA9-1462-4B0E-A09A-25D9F39ABE44}"/>
              </a:ext>
            </a:extLst>
          </p:cNvPr>
          <p:cNvCxnSpPr>
            <a:cxnSpLocks/>
          </p:cNvCxnSpPr>
          <p:nvPr userDrawn="1"/>
        </p:nvCxnSpPr>
        <p:spPr>
          <a:xfrm>
            <a:off x="222041" y="6411947"/>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59"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94" name="Picture 93">
            <a:extLst>
              <a:ext uri="{FF2B5EF4-FFF2-40B4-BE49-F238E27FC236}">
                <a16:creationId xmlns:a16="http://schemas.microsoft.com/office/drawing/2014/main" id="{29D5396F-AB17-46DD-BF61-FB3F73DE46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122" name="Picture 121">
            <a:extLst>
              <a:ext uri="{FF2B5EF4-FFF2-40B4-BE49-F238E27FC236}">
                <a16:creationId xmlns:a16="http://schemas.microsoft.com/office/drawing/2014/main" id="{0761AADA-AC2C-47AD-A8CE-42FB2303BF88}"/>
              </a:ext>
            </a:extLst>
          </p:cNvPr>
          <p:cNvPicPr>
            <a:picLocks/>
          </p:cNvPicPr>
          <p:nvPr userDrawn="1"/>
        </p:nvPicPr>
        <p:blipFill>
          <a:blip r:embed="rId4"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37" name="Picture 36">
            <a:extLst>
              <a:ext uri="{FF2B5EF4-FFF2-40B4-BE49-F238E27FC236}">
                <a16:creationId xmlns:a16="http://schemas.microsoft.com/office/drawing/2014/main" id="{EBB965BA-5FAA-5543-9444-B14F3D19DD2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 y="6458814"/>
            <a:ext cx="10159937" cy="430721"/>
          </a:xfrm>
          <a:prstGeom prst="rect">
            <a:avLst/>
          </a:prstGeom>
        </p:spPr>
      </p:pic>
    </p:spTree>
    <p:extLst>
      <p:ext uri="{BB962C8B-B14F-4D97-AF65-F5344CB8AC3E}">
        <p14:creationId xmlns:p14="http://schemas.microsoft.com/office/powerpoint/2010/main" val="4140336850"/>
      </p:ext>
    </p:extLst>
  </p:cSld>
  <p:clrMap bg1="lt1" tx1="dk1" bg2="lt2" tx2="dk2" accent1="accent1" accent2="accent2" accent3="accent3" accent4="accent4" accent5="accent5" accent6="accent6" hlink="hlink" folHlink="folHlink"/>
  <p:sldLayoutIdLst>
    <p:sldLayoutId id="2147483971" r:id="rId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0.png"/><Relationship Id="rId18" Type="http://schemas.openxmlformats.org/officeDocument/2006/relationships/image" Target="../media/image5.svg"/><Relationship Id="rId3" Type="http://schemas.openxmlformats.org/officeDocument/2006/relationships/slideLayout" Target="../slideLayouts/slideLayout18.xml"/><Relationship Id="rId7" Type="http://schemas.openxmlformats.org/officeDocument/2006/relationships/image" Target="../media/image16.png"/><Relationship Id="rId12" Type="http://schemas.openxmlformats.org/officeDocument/2006/relationships/image" Target="../media/image19.png"/><Relationship Id="rId17" Type="http://schemas.openxmlformats.org/officeDocument/2006/relationships/image" Target="../media/image4.png"/><Relationship Id="rId2" Type="http://schemas.openxmlformats.org/officeDocument/2006/relationships/video" Target="../media/media1.mp4"/><Relationship Id="rId16" Type="http://schemas.openxmlformats.org/officeDocument/2006/relationships/image" Target="../media/image23.png"/><Relationship Id="rId1" Type="http://schemas.microsoft.com/office/2007/relationships/media" Target="../media/media1.mp4"/><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notesSlide" Target="../notesSlides/notesSlide1.xml"/><Relationship Id="rId9" Type="http://schemas.openxmlformats.org/officeDocument/2006/relationships/image" Target="../media/image2.png"/><Relationship Id="rId14"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56.png"/><Relationship Id="rId18" Type="http://schemas.openxmlformats.org/officeDocument/2006/relationships/image" Target="../media/image61.png"/><Relationship Id="rId26" Type="http://schemas.openxmlformats.org/officeDocument/2006/relationships/image" Target="../media/image69.jpeg"/><Relationship Id="rId3" Type="http://schemas.openxmlformats.org/officeDocument/2006/relationships/image" Target="../media/image20.png"/><Relationship Id="rId21" Type="http://schemas.openxmlformats.org/officeDocument/2006/relationships/image" Target="../media/image64.png"/><Relationship Id="rId7" Type="http://schemas.openxmlformats.org/officeDocument/2006/relationships/image" Target="../media/image22.png"/><Relationship Id="rId12" Type="http://schemas.openxmlformats.org/officeDocument/2006/relationships/image" Target="../media/image55.png"/><Relationship Id="rId17" Type="http://schemas.openxmlformats.org/officeDocument/2006/relationships/image" Target="../media/image60.png"/><Relationship Id="rId25" Type="http://schemas.openxmlformats.org/officeDocument/2006/relationships/image" Target="../media/image68.jpeg"/><Relationship Id="rId2" Type="http://schemas.openxmlformats.org/officeDocument/2006/relationships/notesSlide" Target="../notesSlides/notesSlide10.xml"/><Relationship Id="rId16" Type="http://schemas.openxmlformats.org/officeDocument/2006/relationships/image" Target="../media/image59.png"/><Relationship Id="rId20" Type="http://schemas.openxmlformats.org/officeDocument/2006/relationships/image" Target="../media/image63.png"/><Relationship Id="rId29" Type="http://schemas.openxmlformats.org/officeDocument/2006/relationships/image" Target="../media/image72.png"/><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54.png"/><Relationship Id="rId24" Type="http://schemas.openxmlformats.org/officeDocument/2006/relationships/image" Target="../media/image67.png"/><Relationship Id="rId32" Type="http://schemas.openxmlformats.org/officeDocument/2006/relationships/image" Target="../media/image75.png"/><Relationship Id="rId5" Type="http://schemas.openxmlformats.org/officeDocument/2006/relationships/image" Target="../media/image51.png"/><Relationship Id="rId15" Type="http://schemas.openxmlformats.org/officeDocument/2006/relationships/image" Target="../media/image58.png"/><Relationship Id="rId23" Type="http://schemas.openxmlformats.org/officeDocument/2006/relationships/image" Target="../media/image66.png"/><Relationship Id="rId28" Type="http://schemas.openxmlformats.org/officeDocument/2006/relationships/image" Target="../media/image71.png"/><Relationship Id="rId10" Type="http://schemas.openxmlformats.org/officeDocument/2006/relationships/image" Target="../media/image53.png"/><Relationship Id="rId19" Type="http://schemas.openxmlformats.org/officeDocument/2006/relationships/image" Target="../media/image62.png"/><Relationship Id="rId31" Type="http://schemas.openxmlformats.org/officeDocument/2006/relationships/image" Target="../media/image74.png"/><Relationship Id="rId4" Type="http://schemas.openxmlformats.org/officeDocument/2006/relationships/image" Target="../media/image18.png"/><Relationship Id="rId9" Type="http://schemas.openxmlformats.org/officeDocument/2006/relationships/image" Target="../media/image52.png"/><Relationship Id="rId14" Type="http://schemas.openxmlformats.org/officeDocument/2006/relationships/image" Target="../media/image57.png"/><Relationship Id="rId22" Type="http://schemas.openxmlformats.org/officeDocument/2006/relationships/image" Target="../media/image65.png"/><Relationship Id="rId27" Type="http://schemas.openxmlformats.org/officeDocument/2006/relationships/image" Target="../media/image70.png"/><Relationship Id="rId30" Type="http://schemas.openxmlformats.org/officeDocument/2006/relationships/image" Target="../media/image73.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51.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g"/><Relationship Id="rId3" Type="http://schemas.openxmlformats.org/officeDocument/2006/relationships/image" Target="../media/image38.jpg"/><Relationship Id="rId7" Type="http://schemas.openxmlformats.org/officeDocument/2006/relationships/image" Target="../media/image42.jpeg"/><Relationship Id="rId12"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5" Type="http://schemas.openxmlformats.org/officeDocument/2006/relationships/image" Target="../media/image50.jpeg"/><Relationship Id="rId10" Type="http://schemas.openxmlformats.org/officeDocument/2006/relationships/image" Target="../media/image45.jpeg"/><Relationship Id="rId4" Type="http://schemas.openxmlformats.org/officeDocument/2006/relationships/image" Target="../media/image39.jpg"/><Relationship Id="rId9" Type="http://schemas.openxmlformats.org/officeDocument/2006/relationships/image" Target="../media/image44.jpeg"/><Relationship Id="rId14" Type="http://schemas.openxmlformats.org/officeDocument/2006/relationships/image" Target="../media/image49.jpeg"/></Relationships>
</file>

<file path=ppt/slides/_rels/slide9.xml.rels><?xml version="1.0" encoding="UTF-8" standalone="yes"?>
<Relationships xmlns="http://schemas.openxmlformats.org/package/2006/relationships"><Relationship Id="rId13" Type="http://schemas.openxmlformats.org/officeDocument/2006/relationships/image" Target="../media/image56.png"/><Relationship Id="rId18" Type="http://schemas.openxmlformats.org/officeDocument/2006/relationships/image" Target="../media/image61.png"/><Relationship Id="rId26" Type="http://schemas.openxmlformats.org/officeDocument/2006/relationships/image" Target="../media/image69.jpeg"/><Relationship Id="rId39" Type="http://schemas.openxmlformats.org/officeDocument/2006/relationships/image" Target="../media/image82.png"/><Relationship Id="rId21" Type="http://schemas.openxmlformats.org/officeDocument/2006/relationships/image" Target="../media/image64.png"/><Relationship Id="rId34" Type="http://schemas.openxmlformats.org/officeDocument/2006/relationships/image" Target="../media/image77.jpeg"/><Relationship Id="rId7" Type="http://schemas.openxmlformats.org/officeDocument/2006/relationships/image" Target="../media/image22.png"/><Relationship Id="rId12" Type="http://schemas.openxmlformats.org/officeDocument/2006/relationships/image" Target="../media/image55.png"/><Relationship Id="rId17" Type="http://schemas.openxmlformats.org/officeDocument/2006/relationships/image" Target="../media/image60.png"/><Relationship Id="rId25" Type="http://schemas.openxmlformats.org/officeDocument/2006/relationships/image" Target="../media/image68.jpeg"/><Relationship Id="rId33" Type="http://schemas.openxmlformats.org/officeDocument/2006/relationships/image" Target="../media/image76.png"/><Relationship Id="rId38" Type="http://schemas.openxmlformats.org/officeDocument/2006/relationships/image" Target="../media/image81.png"/><Relationship Id="rId2" Type="http://schemas.openxmlformats.org/officeDocument/2006/relationships/notesSlide" Target="../notesSlides/notesSlide9.xml"/><Relationship Id="rId16" Type="http://schemas.openxmlformats.org/officeDocument/2006/relationships/image" Target="../media/image59.png"/><Relationship Id="rId20" Type="http://schemas.openxmlformats.org/officeDocument/2006/relationships/image" Target="../media/image63.png"/><Relationship Id="rId29" Type="http://schemas.openxmlformats.org/officeDocument/2006/relationships/image" Target="../media/image72.png"/><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54.png"/><Relationship Id="rId24" Type="http://schemas.openxmlformats.org/officeDocument/2006/relationships/image" Target="../media/image67.png"/><Relationship Id="rId32" Type="http://schemas.openxmlformats.org/officeDocument/2006/relationships/image" Target="../media/image75.png"/><Relationship Id="rId37" Type="http://schemas.openxmlformats.org/officeDocument/2006/relationships/image" Target="../media/image80.png"/><Relationship Id="rId5" Type="http://schemas.openxmlformats.org/officeDocument/2006/relationships/image" Target="../media/image51.png"/><Relationship Id="rId15" Type="http://schemas.openxmlformats.org/officeDocument/2006/relationships/image" Target="../media/image58.png"/><Relationship Id="rId23" Type="http://schemas.openxmlformats.org/officeDocument/2006/relationships/image" Target="../media/image66.png"/><Relationship Id="rId28" Type="http://schemas.openxmlformats.org/officeDocument/2006/relationships/image" Target="../media/image71.png"/><Relationship Id="rId36" Type="http://schemas.openxmlformats.org/officeDocument/2006/relationships/image" Target="../media/image79.png"/><Relationship Id="rId10" Type="http://schemas.openxmlformats.org/officeDocument/2006/relationships/image" Target="../media/image53.png"/><Relationship Id="rId19" Type="http://schemas.openxmlformats.org/officeDocument/2006/relationships/image" Target="../media/image62.png"/><Relationship Id="rId31" Type="http://schemas.openxmlformats.org/officeDocument/2006/relationships/image" Target="../media/image74.png"/><Relationship Id="rId4" Type="http://schemas.openxmlformats.org/officeDocument/2006/relationships/image" Target="../media/image18.png"/><Relationship Id="rId9" Type="http://schemas.openxmlformats.org/officeDocument/2006/relationships/image" Target="../media/image52.png"/><Relationship Id="rId14" Type="http://schemas.openxmlformats.org/officeDocument/2006/relationships/image" Target="../media/image57.png"/><Relationship Id="rId22" Type="http://schemas.openxmlformats.org/officeDocument/2006/relationships/image" Target="../media/image65.png"/><Relationship Id="rId27" Type="http://schemas.openxmlformats.org/officeDocument/2006/relationships/image" Target="../media/image70.png"/><Relationship Id="rId30" Type="http://schemas.openxmlformats.org/officeDocument/2006/relationships/image" Target="../media/image73.png"/><Relationship Id="rId35" Type="http://schemas.openxmlformats.org/officeDocument/2006/relationships/image" Target="../media/image78.png"/><Relationship Id="rId8" Type="http://schemas.openxmlformats.org/officeDocument/2006/relationships/image" Target="../media/image23.png"/><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Blue starry night background">
            <a:extLst>
              <a:ext uri="{FF2B5EF4-FFF2-40B4-BE49-F238E27FC236}">
                <a16:creationId xmlns:a16="http://schemas.microsoft.com/office/drawing/2014/main" id="{BF1494CC-9F6E-BFBA-E2D7-2466E06992AF}"/>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338" y="0"/>
            <a:ext cx="12192000" cy="6858000"/>
          </a:xfrm>
          <a:prstGeom prst="rect">
            <a:avLst/>
          </a:prstGeom>
        </p:spPr>
      </p:pic>
      <p:pic>
        <p:nvPicPr>
          <p:cNvPr id="7" name="Picture 6" title="Swirling blue and white liquid">
            <a:hlinkClick r:id="" action="ppaction://media"/>
            <a:extLst>
              <a:ext uri="{FF2B5EF4-FFF2-40B4-BE49-F238E27FC236}">
                <a16:creationId xmlns:a16="http://schemas.microsoft.com/office/drawing/2014/main" id="{A5800ACF-FD5F-1C7C-209D-7ABF17B3B1AC}"/>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t="10208" r="432" b="10169"/>
          <a:stretch>
            <a:fillRect/>
          </a:stretch>
        </p:blipFill>
        <p:spPr>
          <a:xfrm>
            <a:off x="1699690" y="1774552"/>
            <a:ext cx="8825958" cy="1800588"/>
          </a:xfrm>
          <a:custGeom>
            <a:avLst/>
            <a:gdLst/>
            <a:ahLst/>
            <a:cxnLst/>
            <a:rect l="l" t="t" r="r" b="b"/>
            <a:pathLst>
              <a:path w="8825958" h="1800588">
                <a:moveTo>
                  <a:pt x="2074561" y="448284"/>
                </a:moveTo>
                <a:lnTo>
                  <a:pt x="2074561" y="1353545"/>
                </a:lnTo>
                <a:lnTo>
                  <a:pt x="2293116" y="1353545"/>
                </a:lnTo>
                <a:cubicBezTo>
                  <a:pt x="2433023" y="1353545"/>
                  <a:pt x="2539196" y="1314222"/>
                  <a:pt x="2611633" y="1235576"/>
                </a:cubicBezTo>
                <a:cubicBezTo>
                  <a:pt x="2684070" y="1156930"/>
                  <a:pt x="2720289" y="1042685"/>
                  <a:pt x="2720289" y="892843"/>
                </a:cubicBezTo>
                <a:cubicBezTo>
                  <a:pt x="2720289" y="749624"/>
                  <a:pt x="2684485" y="639726"/>
                  <a:pt x="2612875" y="563149"/>
                </a:cubicBezTo>
                <a:cubicBezTo>
                  <a:pt x="2541265" y="486573"/>
                  <a:pt x="2432196" y="448284"/>
                  <a:pt x="2285665" y="448284"/>
                </a:cubicBezTo>
                <a:close/>
                <a:moveTo>
                  <a:pt x="5855577" y="438350"/>
                </a:moveTo>
                <a:lnTo>
                  <a:pt x="5855577" y="846897"/>
                </a:lnTo>
                <a:lnTo>
                  <a:pt x="6195826" y="846897"/>
                </a:lnTo>
                <a:cubicBezTo>
                  <a:pt x="6268677" y="846897"/>
                  <a:pt x="6324351" y="827236"/>
                  <a:pt x="6362846" y="787913"/>
                </a:cubicBezTo>
                <a:cubicBezTo>
                  <a:pt x="6401341" y="748589"/>
                  <a:pt x="6420589" y="697883"/>
                  <a:pt x="6420589" y="635794"/>
                </a:cubicBezTo>
                <a:cubicBezTo>
                  <a:pt x="6420589" y="572877"/>
                  <a:pt x="6400720" y="524240"/>
                  <a:pt x="6360983" y="489884"/>
                </a:cubicBezTo>
                <a:cubicBezTo>
                  <a:pt x="6321246" y="455528"/>
                  <a:pt x="6262882" y="438350"/>
                  <a:pt x="6185892" y="438350"/>
                </a:cubicBezTo>
                <a:close/>
                <a:moveTo>
                  <a:pt x="5346445" y="26078"/>
                </a:moveTo>
                <a:lnTo>
                  <a:pt x="6239288" y="26078"/>
                </a:lnTo>
                <a:cubicBezTo>
                  <a:pt x="6395753" y="26078"/>
                  <a:pt x="6525520" y="51120"/>
                  <a:pt x="6628588" y="101206"/>
                </a:cubicBezTo>
                <a:cubicBezTo>
                  <a:pt x="6731656" y="151291"/>
                  <a:pt x="6807818" y="221452"/>
                  <a:pt x="6857076" y="311688"/>
                </a:cubicBezTo>
                <a:cubicBezTo>
                  <a:pt x="6906334" y="401924"/>
                  <a:pt x="6930962" y="508304"/>
                  <a:pt x="6930962" y="630827"/>
                </a:cubicBezTo>
                <a:cubicBezTo>
                  <a:pt x="6930962" y="741760"/>
                  <a:pt x="6907161" y="844621"/>
                  <a:pt x="6859560" y="939410"/>
                </a:cubicBezTo>
                <a:cubicBezTo>
                  <a:pt x="6811958" y="1034200"/>
                  <a:pt x="6738072" y="1110777"/>
                  <a:pt x="6637901" y="1169140"/>
                </a:cubicBezTo>
                <a:cubicBezTo>
                  <a:pt x="6537731" y="1227504"/>
                  <a:pt x="6412724" y="1256686"/>
                  <a:pt x="6262882" y="1256686"/>
                </a:cubicBezTo>
                <a:lnTo>
                  <a:pt x="5855577" y="1256686"/>
                </a:lnTo>
                <a:lnTo>
                  <a:pt x="5855577" y="1775752"/>
                </a:lnTo>
                <a:lnTo>
                  <a:pt x="5346445" y="1775752"/>
                </a:lnTo>
                <a:close/>
                <a:moveTo>
                  <a:pt x="3462147" y="26078"/>
                </a:moveTo>
                <a:lnTo>
                  <a:pt x="3970036" y="26078"/>
                </a:lnTo>
                <a:lnTo>
                  <a:pt x="3970036" y="654421"/>
                </a:lnTo>
                <a:lnTo>
                  <a:pt x="4564851" y="654421"/>
                </a:lnTo>
                <a:lnTo>
                  <a:pt x="4564851" y="26078"/>
                </a:lnTo>
                <a:lnTo>
                  <a:pt x="5073983" y="26078"/>
                </a:lnTo>
                <a:lnTo>
                  <a:pt x="5073983" y="1775752"/>
                </a:lnTo>
                <a:lnTo>
                  <a:pt x="4564851" y="1775752"/>
                </a:lnTo>
                <a:lnTo>
                  <a:pt x="4564851" y="1111397"/>
                </a:lnTo>
                <a:lnTo>
                  <a:pt x="3970036" y="1111397"/>
                </a:lnTo>
                <a:lnTo>
                  <a:pt x="3970036" y="1775752"/>
                </a:lnTo>
                <a:lnTo>
                  <a:pt x="3462147" y="1775752"/>
                </a:lnTo>
                <a:close/>
                <a:moveTo>
                  <a:pt x="1566672" y="26078"/>
                </a:moveTo>
                <a:lnTo>
                  <a:pt x="2293116" y="26078"/>
                </a:lnTo>
                <a:cubicBezTo>
                  <a:pt x="2601078" y="26078"/>
                  <a:pt x="2836190" y="96859"/>
                  <a:pt x="2998449" y="238423"/>
                </a:cubicBezTo>
                <a:cubicBezTo>
                  <a:pt x="3160709" y="379986"/>
                  <a:pt x="3241839" y="596471"/>
                  <a:pt x="3241839" y="887876"/>
                </a:cubicBezTo>
                <a:cubicBezTo>
                  <a:pt x="3241839" y="1075800"/>
                  <a:pt x="3203551" y="1236404"/>
                  <a:pt x="3126974" y="1369689"/>
                </a:cubicBezTo>
                <a:cubicBezTo>
                  <a:pt x="3050397" y="1502973"/>
                  <a:pt x="2942362" y="1603972"/>
                  <a:pt x="2802868" y="1672684"/>
                </a:cubicBezTo>
                <a:cubicBezTo>
                  <a:pt x="2663374" y="1741396"/>
                  <a:pt x="2501321" y="1775752"/>
                  <a:pt x="2316709" y="1775752"/>
                </a:cubicBezTo>
                <a:lnTo>
                  <a:pt x="1566672" y="1775752"/>
                </a:lnTo>
                <a:close/>
                <a:moveTo>
                  <a:pt x="0" y="26078"/>
                </a:moveTo>
                <a:lnTo>
                  <a:pt x="1320031" y="26078"/>
                </a:lnTo>
                <a:lnTo>
                  <a:pt x="1320031" y="435867"/>
                </a:lnTo>
                <a:lnTo>
                  <a:pt x="502937" y="435867"/>
                </a:lnTo>
                <a:lnTo>
                  <a:pt x="502937" y="695400"/>
                </a:lnTo>
                <a:lnTo>
                  <a:pt x="1243040" y="695400"/>
                </a:lnTo>
                <a:lnTo>
                  <a:pt x="1243040" y="1108914"/>
                </a:lnTo>
                <a:lnTo>
                  <a:pt x="502937" y="1108914"/>
                </a:lnTo>
                <a:lnTo>
                  <a:pt x="502937" y="1363480"/>
                </a:lnTo>
                <a:lnTo>
                  <a:pt x="1370944" y="1363480"/>
                </a:lnTo>
                <a:lnTo>
                  <a:pt x="1370944" y="1775752"/>
                </a:lnTo>
                <a:lnTo>
                  <a:pt x="0" y="1775752"/>
                </a:lnTo>
                <a:close/>
                <a:moveTo>
                  <a:pt x="7996446" y="0"/>
                </a:moveTo>
                <a:cubicBezTo>
                  <a:pt x="8195959" y="0"/>
                  <a:pt x="8360910" y="38702"/>
                  <a:pt x="8491297" y="116107"/>
                </a:cubicBezTo>
                <a:cubicBezTo>
                  <a:pt x="8621684" y="193512"/>
                  <a:pt x="8724546" y="308377"/>
                  <a:pt x="8799881" y="460702"/>
                </a:cubicBezTo>
                <a:lnTo>
                  <a:pt x="8380157" y="659388"/>
                </a:lnTo>
                <a:cubicBezTo>
                  <a:pt x="8344560" y="592331"/>
                  <a:pt x="8295095" y="537486"/>
                  <a:pt x="8231764" y="494851"/>
                </a:cubicBezTo>
                <a:cubicBezTo>
                  <a:pt x="8168433" y="452217"/>
                  <a:pt x="8091649" y="430899"/>
                  <a:pt x="8001413" y="430899"/>
                </a:cubicBezTo>
                <a:cubicBezTo>
                  <a:pt x="7916972" y="430899"/>
                  <a:pt x="7842672" y="449940"/>
                  <a:pt x="7778512" y="488022"/>
                </a:cubicBezTo>
                <a:cubicBezTo>
                  <a:pt x="7714354" y="526103"/>
                  <a:pt x="7664682" y="580121"/>
                  <a:pt x="7629498" y="650074"/>
                </a:cubicBezTo>
                <a:cubicBezTo>
                  <a:pt x="7594314" y="720028"/>
                  <a:pt x="7576722" y="800951"/>
                  <a:pt x="7576722" y="892843"/>
                </a:cubicBezTo>
                <a:cubicBezTo>
                  <a:pt x="7576722" y="1038546"/>
                  <a:pt x="7612114" y="1153825"/>
                  <a:pt x="7682896" y="1238680"/>
                </a:cubicBezTo>
                <a:cubicBezTo>
                  <a:pt x="7753677" y="1323536"/>
                  <a:pt x="7859022" y="1365963"/>
                  <a:pt x="7998929" y="1365963"/>
                </a:cubicBezTo>
                <a:cubicBezTo>
                  <a:pt x="8103239" y="1365963"/>
                  <a:pt x="8189336" y="1339886"/>
                  <a:pt x="8257221" y="1287731"/>
                </a:cubicBezTo>
                <a:cubicBezTo>
                  <a:pt x="8325105" y="1235576"/>
                  <a:pt x="8376432" y="1171831"/>
                  <a:pt x="8411202" y="1096496"/>
                </a:cubicBezTo>
                <a:lnTo>
                  <a:pt x="8825958" y="1310083"/>
                </a:lnTo>
                <a:cubicBezTo>
                  <a:pt x="8765525" y="1454130"/>
                  <a:pt x="8668044" y="1571893"/>
                  <a:pt x="8533518" y="1663371"/>
                </a:cubicBezTo>
                <a:cubicBezTo>
                  <a:pt x="8398991" y="1754849"/>
                  <a:pt x="8220795" y="1800588"/>
                  <a:pt x="7998929" y="1800588"/>
                </a:cubicBezTo>
                <a:cubicBezTo>
                  <a:pt x="7794450" y="1800588"/>
                  <a:pt x="7621634" y="1762092"/>
                  <a:pt x="7480484" y="1685102"/>
                </a:cubicBezTo>
                <a:cubicBezTo>
                  <a:pt x="7339336" y="1608111"/>
                  <a:pt x="7233162" y="1501318"/>
                  <a:pt x="7161966" y="1364721"/>
                </a:cubicBezTo>
                <a:cubicBezTo>
                  <a:pt x="7090771" y="1228125"/>
                  <a:pt x="7055173" y="1070832"/>
                  <a:pt x="7055173" y="892843"/>
                </a:cubicBezTo>
                <a:cubicBezTo>
                  <a:pt x="7055173" y="712371"/>
                  <a:pt x="7093668" y="554871"/>
                  <a:pt x="7170659" y="420344"/>
                </a:cubicBezTo>
                <a:cubicBezTo>
                  <a:pt x="7247650" y="285818"/>
                  <a:pt x="7357134" y="182129"/>
                  <a:pt x="7499111" y="109277"/>
                </a:cubicBezTo>
                <a:cubicBezTo>
                  <a:pt x="7641089" y="36426"/>
                  <a:pt x="7806867" y="0"/>
                  <a:pt x="7996446" y="0"/>
                </a:cubicBezTo>
                <a:close/>
              </a:path>
            </a:pathLst>
          </a:custGeom>
        </p:spPr>
      </p:pic>
      <p:sp>
        <p:nvSpPr>
          <p:cNvPr id="9" name="TextBox 8">
            <a:extLst>
              <a:ext uri="{FF2B5EF4-FFF2-40B4-BE49-F238E27FC236}">
                <a16:creationId xmlns:a16="http://schemas.microsoft.com/office/drawing/2014/main" id="{79819351-37EB-FA19-DAA4-7F2DDCCD38BE}"/>
              </a:ext>
            </a:extLst>
          </p:cNvPr>
          <p:cNvSpPr txBox="1"/>
          <p:nvPr/>
        </p:nvSpPr>
        <p:spPr>
          <a:xfrm>
            <a:off x="822960" y="3715724"/>
            <a:ext cx="10680557" cy="500137"/>
          </a:xfrm>
          <a:prstGeom prst="rect">
            <a:avLst/>
          </a:prstGeom>
          <a:noFill/>
        </p:spPr>
        <p:txBody>
          <a:bodyPr wrap="square" rtlCol="0">
            <a:spAutoFit/>
          </a:bodyPr>
          <a:lstStyle/>
          <a:p>
            <a:pPr algn="ctr"/>
            <a:r>
              <a:rPr lang="en-GB" sz="2650" dirty="0">
                <a:solidFill>
                  <a:schemeClr val="bg1"/>
                </a:solidFill>
                <a:latin typeface="Calibri" panose="020F0502020204030204" pitchFamily="34" charset="0"/>
                <a:ea typeface="Calibri" panose="020F0502020204030204" pitchFamily="34" charset="0"/>
                <a:cs typeface="Calibri" panose="020F0502020204030204" pitchFamily="34" charset="0"/>
              </a:rPr>
              <a:t>European Data Handling &amp; Data Processing Conference for Space 2025</a:t>
            </a:r>
          </a:p>
        </p:txBody>
      </p:sp>
      <p:pic>
        <p:nvPicPr>
          <p:cNvPr id="12" name="Picture 5">
            <a:extLst>
              <a:ext uri="{FF2B5EF4-FFF2-40B4-BE49-F238E27FC236}">
                <a16:creationId xmlns:a16="http://schemas.microsoft.com/office/drawing/2014/main" id="{5135D158-A96B-D427-FD0D-F224D8E3FC28}"/>
              </a:ext>
            </a:extLst>
          </p:cNvPr>
          <p:cNvPicPr>
            <a:picLocks/>
          </p:cNvPicPr>
          <p:nvPr/>
        </p:nvPicPr>
        <p:blipFill>
          <a:blip r:embed="rId8" cstate="email">
            <a:extLst>
              <a:ext uri="{28A0092B-C50C-407E-A947-70E740481C1C}">
                <a14:useLocalDpi xmlns:a14="http://schemas.microsoft.com/office/drawing/2010/main"/>
              </a:ext>
            </a:extLst>
          </a:blip>
          <a:stretch>
            <a:fillRect/>
          </a:stretch>
        </p:blipFill>
        <p:spPr>
          <a:xfrm>
            <a:off x="10359469" y="6584400"/>
            <a:ext cx="1641396" cy="104400"/>
          </a:xfrm>
          <a:prstGeom prst="rect">
            <a:avLst/>
          </a:prstGeom>
        </p:spPr>
      </p:pic>
      <p:pic>
        <p:nvPicPr>
          <p:cNvPr id="10" name="Picture 9">
            <a:extLst>
              <a:ext uri="{FF2B5EF4-FFF2-40B4-BE49-F238E27FC236}">
                <a16:creationId xmlns:a16="http://schemas.microsoft.com/office/drawing/2014/main" id="{38380DF9-4BA5-EBE2-FFC3-99920486F96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399378" y="1"/>
            <a:ext cx="2841279" cy="1783015"/>
          </a:xfrm>
          <a:prstGeom prst="rect">
            <a:avLst/>
          </a:prstGeom>
        </p:spPr>
      </p:pic>
      <p:pic>
        <p:nvPicPr>
          <p:cNvPr id="32" name="Picture 31" descr="A black and white logo&#10;&#10;Description automatically generated">
            <a:extLst>
              <a:ext uri="{FF2B5EF4-FFF2-40B4-BE49-F238E27FC236}">
                <a16:creationId xmlns:a16="http://schemas.microsoft.com/office/drawing/2014/main" id="{3B40CAF6-5259-F6D1-54D7-CC49C4F4970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3731" y="632206"/>
            <a:ext cx="1155150" cy="646884"/>
          </a:xfrm>
          <a:prstGeom prst="rect">
            <a:avLst/>
          </a:prstGeom>
        </p:spPr>
      </p:pic>
      <p:grpSp>
        <p:nvGrpSpPr>
          <p:cNvPr id="4" name="Group 3">
            <a:extLst>
              <a:ext uri="{FF2B5EF4-FFF2-40B4-BE49-F238E27FC236}">
                <a16:creationId xmlns:a16="http://schemas.microsoft.com/office/drawing/2014/main" id="{BB54B02B-24B4-F7A5-1F48-04749C147ED4}"/>
              </a:ext>
            </a:extLst>
          </p:cNvPr>
          <p:cNvGrpSpPr/>
          <p:nvPr/>
        </p:nvGrpSpPr>
        <p:grpSpPr>
          <a:xfrm>
            <a:off x="16669" y="5470710"/>
            <a:ext cx="12192000" cy="891990"/>
            <a:chOff x="16669" y="5470710"/>
            <a:chExt cx="12192000" cy="891990"/>
          </a:xfrm>
        </p:grpSpPr>
        <p:sp>
          <p:nvSpPr>
            <p:cNvPr id="25" name="Rectangle 24">
              <a:extLst>
                <a:ext uri="{FF2B5EF4-FFF2-40B4-BE49-F238E27FC236}">
                  <a16:creationId xmlns:a16="http://schemas.microsoft.com/office/drawing/2014/main" id="{4081583C-03D1-0BE0-412E-ABB780A5E76E}"/>
                </a:ext>
              </a:extLst>
            </p:cNvPr>
            <p:cNvSpPr/>
            <p:nvPr/>
          </p:nvSpPr>
          <p:spPr>
            <a:xfrm>
              <a:off x="16669" y="5470710"/>
              <a:ext cx="12192000" cy="8919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red and white logo&#10;&#10;Description automatically generated">
              <a:extLst>
                <a:ext uri="{FF2B5EF4-FFF2-40B4-BE49-F238E27FC236}">
                  <a16:creationId xmlns:a16="http://schemas.microsoft.com/office/drawing/2014/main" id="{447848E6-9C59-D041-F253-A76870A706C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04512" y="5666755"/>
              <a:ext cx="989971" cy="527516"/>
            </a:xfrm>
            <a:prstGeom prst="rect">
              <a:avLst/>
            </a:prstGeom>
            <a:solidFill>
              <a:schemeClr val="bg1"/>
            </a:solidFill>
          </p:spPr>
        </p:pic>
        <p:pic>
          <p:nvPicPr>
            <p:cNvPr id="13" name="Picture 12" descr="A blue and black logo&#10;&#10;Description automatically generated">
              <a:extLst>
                <a:ext uri="{FF2B5EF4-FFF2-40B4-BE49-F238E27FC236}">
                  <a16:creationId xmlns:a16="http://schemas.microsoft.com/office/drawing/2014/main" id="{7492BB8D-967D-1789-263E-19B78A02F17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03308" y="5747354"/>
              <a:ext cx="1341709" cy="382858"/>
            </a:xfrm>
            <a:prstGeom prst="rect">
              <a:avLst/>
            </a:prstGeom>
            <a:solidFill>
              <a:schemeClr val="bg1"/>
            </a:solidFill>
          </p:spPr>
        </p:pic>
        <p:pic>
          <p:nvPicPr>
            <p:cNvPr id="29" name="Picture 28" descr="A blue and black logo&#10;&#10;Description automatically generated">
              <a:extLst>
                <a:ext uri="{FF2B5EF4-FFF2-40B4-BE49-F238E27FC236}">
                  <a16:creationId xmlns:a16="http://schemas.microsoft.com/office/drawing/2014/main" id="{7371589D-4DD5-CA57-4DE5-064B31FBDF5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09935" y="5651835"/>
              <a:ext cx="1643366" cy="603685"/>
            </a:xfrm>
            <a:prstGeom prst="rect">
              <a:avLst/>
            </a:prstGeom>
          </p:spPr>
        </p:pic>
        <p:sp>
          <p:nvSpPr>
            <p:cNvPr id="30" name="TextBox 29">
              <a:extLst>
                <a:ext uri="{FF2B5EF4-FFF2-40B4-BE49-F238E27FC236}">
                  <a16:creationId xmlns:a16="http://schemas.microsoft.com/office/drawing/2014/main" id="{25E8A064-6F0C-455D-FDD2-8E67E7103939}"/>
                </a:ext>
              </a:extLst>
            </p:cNvPr>
            <p:cNvSpPr txBox="1"/>
            <p:nvPr/>
          </p:nvSpPr>
          <p:spPr>
            <a:xfrm>
              <a:off x="131340" y="5700160"/>
              <a:ext cx="1876860" cy="369332"/>
            </a:xfrm>
            <a:prstGeom prst="rect">
              <a:avLst/>
            </a:prstGeom>
            <a:noFill/>
          </p:spPr>
          <p:txBody>
            <a:bodyPr wrap="none" rtlCol="0">
              <a:spAutoFit/>
            </a:bodyPr>
            <a:lstStyle/>
            <a:p>
              <a:r>
                <a:rPr lang="en-GB" dirty="0"/>
                <a:t>Sponsored by:</a:t>
              </a:r>
            </a:p>
          </p:txBody>
        </p:sp>
        <p:pic>
          <p:nvPicPr>
            <p:cNvPr id="1026" name="Picture 2">
              <a:extLst>
                <a:ext uri="{FF2B5EF4-FFF2-40B4-BE49-F238E27FC236}">
                  <a16:creationId xmlns:a16="http://schemas.microsoft.com/office/drawing/2014/main" id="{C07F2895-149A-303D-EFE6-A5A43DA4E3A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54861" y="5735852"/>
              <a:ext cx="2049632" cy="4017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40E1687-5D61-74FE-2F1A-224A3B05F49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110247" y="5700160"/>
              <a:ext cx="1924383" cy="4772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278FFAE-6D58-14BF-804D-1F48173F14E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406021" y="5777192"/>
              <a:ext cx="1344731" cy="360388"/>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38">
            <a:extLst>
              <a:ext uri="{FF2B5EF4-FFF2-40B4-BE49-F238E27FC236}">
                <a16:creationId xmlns:a16="http://schemas.microsoft.com/office/drawing/2014/main" id="{546A4959-DA68-DCBE-22E3-509E6B20DF72}"/>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24941" y="6437329"/>
            <a:ext cx="10159937" cy="430721"/>
          </a:xfrm>
          <a:prstGeom prst="rect">
            <a:avLst/>
          </a:prstGeom>
        </p:spPr>
      </p:pic>
    </p:spTree>
    <p:extLst>
      <p:ext uri="{BB962C8B-B14F-4D97-AF65-F5344CB8AC3E}">
        <p14:creationId xmlns:p14="http://schemas.microsoft.com/office/powerpoint/2010/main" val="101227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7"/>
                                        </p:tgtEl>
                                      </p:cBhvr>
                                    </p:cmd>
                                  </p:childTnLst>
                                </p:cTn>
                              </p:par>
                            </p:childTnLst>
                          </p:cTn>
                        </p:par>
                        <p:par>
                          <p:cTn id="7" fill="hold">
                            <p:stCondLst>
                              <p:cond delay="8000"/>
                            </p:stCondLst>
                            <p:childTnLst>
                              <p:par>
                                <p:cTn id="8" presetID="2" presetClass="entr" presetSubtype="8"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500" fill="hold"/>
                                        <p:tgtEl>
                                          <p:spTgt spid="3"/>
                                        </p:tgtEl>
                                        <p:attrNameLst>
                                          <p:attrName>ppt_x</p:attrName>
                                        </p:attrNameLst>
                                      </p:cBhvr>
                                      <p:tavLst>
                                        <p:tav tm="0">
                                          <p:val>
                                            <p:strVal val="0-#ppt_w/2"/>
                                          </p:val>
                                        </p:tav>
                                        <p:tav tm="100000">
                                          <p:val>
                                            <p:strVal val="#ppt_x"/>
                                          </p:val>
                                        </p:tav>
                                      </p:tavLst>
                                    </p:anim>
                                    <p:anim calcmode="lin" valueType="num">
                                      <p:cBhvr additive="base">
                                        <p:cTn id="11" dur="1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2" repeatCount="indefinite" fill="hold" display="0">
                  <p:stCondLst>
                    <p:cond delay="indefinite"/>
                  </p:stCondLst>
                </p:cTn>
                <p:tgtEl>
                  <p:spTgt spid="7"/>
                </p:tgtEl>
              </p:cMediaNode>
            </p:vide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D6E9B-27A1-3A41-11B6-FA7CC2F8913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78E5203-EDF8-9401-C887-CF7F1B2A476E}"/>
              </a:ext>
            </a:extLst>
          </p:cNvPr>
          <p:cNvSpPr>
            <a:spLocks noGrp="1"/>
          </p:cNvSpPr>
          <p:nvPr>
            <p:ph type="title"/>
          </p:nvPr>
        </p:nvSpPr>
        <p:spPr>
          <a:xfrm>
            <a:off x="216000" y="160401"/>
            <a:ext cx="10108800" cy="553998"/>
          </a:xfrm>
        </p:spPr>
        <p:txBody>
          <a:bodyPr/>
          <a:lstStyle/>
          <a:p>
            <a:r>
              <a:rPr lang="en-GB" dirty="0">
                <a:latin typeface="NotesEsa" panose="02000506030000020004" pitchFamily="2" charset="0"/>
              </a:rPr>
              <a:t>Acknowledgements</a:t>
            </a:r>
            <a:endParaRPr lang="en-GB" dirty="0">
              <a:solidFill>
                <a:srgbClr val="FF0000"/>
              </a:solidFill>
              <a:latin typeface="NotesEsa" panose="02000506030000020004" pitchFamily="2" charset="0"/>
            </a:endParaRPr>
          </a:p>
        </p:txBody>
      </p:sp>
      <p:sp>
        <p:nvSpPr>
          <p:cNvPr id="4" name="Content Placeholder 3">
            <a:extLst>
              <a:ext uri="{FF2B5EF4-FFF2-40B4-BE49-F238E27FC236}">
                <a16:creationId xmlns:a16="http://schemas.microsoft.com/office/drawing/2014/main" id="{7C1833E8-6B2E-D759-9378-4877462E252F}"/>
              </a:ext>
            </a:extLst>
          </p:cNvPr>
          <p:cNvSpPr>
            <a:spLocks noGrp="1"/>
          </p:cNvSpPr>
          <p:nvPr>
            <p:ph idx="1"/>
          </p:nvPr>
        </p:nvSpPr>
        <p:spPr>
          <a:xfrm>
            <a:off x="1210739" y="2157229"/>
            <a:ext cx="4602564" cy="1640633"/>
          </a:xfrm>
        </p:spPr>
        <p:txBody>
          <a:bodyPr/>
          <a:lstStyle/>
          <a:p>
            <a:r>
              <a:rPr lang="en-GB" sz="2800" dirty="0">
                <a:solidFill>
                  <a:schemeClr val="bg1"/>
                </a:solidFill>
                <a:latin typeface="NotesEsa" panose="02000506030000020004" pitchFamily="2" charset="0"/>
              </a:rPr>
              <a:t>…and of course…</a:t>
            </a:r>
          </a:p>
          <a:p>
            <a:pPr algn="ctr"/>
            <a:r>
              <a:rPr lang="en-GB" sz="2800" dirty="0">
                <a:solidFill>
                  <a:schemeClr val="bg1"/>
                </a:solidFill>
                <a:latin typeface="NotesEsa" panose="02000506030000020004" pitchFamily="2" charset="0"/>
              </a:rPr>
              <a:t>Thanks to all the authors, presenters and participants!</a:t>
            </a:r>
          </a:p>
        </p:txBody>
      </p:sp>
      <p:grpSp>
        <p:nvGrpSpPr>
          <p:cNvPr id="6" name="Group 5">
            <a:extLst>
              <a:ext uri="{FF2B5EF4-FFF2-40B4-BE49-F238E27FC236}">
                <a16:creationId xmlns:a16="http://schemas.microsoft.com/office/drawing/2014/main" id="{2BBE2CDD-0E81-62E5-2936-1BEB641ABF57}"/>
              </a:ext>
            </a:extLst>
          </p:cNvPr>
          <p:cNvGrpSpPr/>
          <p:nvPr/>
        </p:nvGrpSpPr>
        <p:grpSpPr>
          <a:xfrm>
            <a:off x="16669" y="5470710"/>
            <a:ext cx="12192000" cy="891990"/>
            <a:chOff x="16669" y="5470710"/>
            <a:chExt cx="12192000" cy="891990"/>
          </a:xfrm>
        </p:grpSpPr>
        <p:sp>
          <p:nvSpPr>
            <p:cNvPr id="8" name="Rectangle 7">
              <a:extLst>
                <a:ext uri="{FF2B5EF4-FFF2-40B4-BE49-F238E27FC236}">
                  <a16:creationId xmlns:a16="http://schemas.microsoft.com/office/drawing/2014/main" id="{2B095658-FB99-7E34-0C75-05FF8591EC2E}"/>
                </a:ext>
              </a:extLst>
            </p:cNvPr>
            <p:cNvSpPr/>
            <p:nvPr/>
          </p:nvSpPr>
          <p:spPr>
            <a:xfrm>
              <a:off x="16669" y="5470710"/>
              <a:ext cx="12192000" cy="8919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F8E83997-DE45-C937-BE7B-5FD7EBE9F81E}"/>
                </a:ext>
              </a:extLst>
            </p:cNvPr>
            <p:cNvSpPr txBox="1"/>
            <p:nvPr/>
          </p:nvSpPr>
          <p:spPr>
            <a:xfrm>
              <a:off x="3291674" y="5486053"/>
              <a:ext cx="5557825" cy="338554"/>
            </a:xfrm>
            <a:prstGeom prst="rect">
              <a:avLst/>
            </a:prstGeom>
            <a:noFill/>
          </p:spPr>
          <p:txBody>
            <a:bodyPr wrap="square" rtlCol="0">
              <a:spAutoFit/>
            </a:bodyPr>
            <a:lstStyle/>
            <a:p>
              <a:pPr algn="ctr"/>
              <a:r>
                <a:rPr lang="en-GB" sz="1600" dirty="0"/>
                <a:t>Special thanks to the EDHPC 2025 sponsors!</a:t>
              </a:r>
            </a:p>
          </p:txBody>
        </p:sp>
        <p:grpSp>
          <p:nvGrpSpPr>
            <p:cNvPr id="23" name="Group 22">
              <a:extLst>
                <a:ext uri="{FF2B5EF4-FFF2-40B4-BE49-F238E27FC236}">
                  <a16:creationId xmlns:a16="http://schemas.microsoft.com/office/drawing/2014/main" id="{C7A03204-F860-BBB1-FC88-A8177B4766A1}"/>
                </a:ext>
              </a:extLst>
            </p:cNvPr>
            <p:cNvGrpSpPr/>
            <p:nvPr/>
          </p:nvGrpSpPr>
          <p:grpSpPr>
            <a:xfrm>
              <a:off x="1389664" y="5792733"/>
              <a:ext cx="9250871" cy="514505"/>
              <a:chOff x="1827785" y="5588936"/>
              <a:chExt cx="10269130" cy="592078"/>
            </a:xfrm>
          </p:grpSpPr>
          <p:pic>
            <p:nvPicPr>
              <p:cNvPr id="11" name="Picture 10" descr="A blue and black logo&#10;&#10;Description automatically generated">
                <a:extLst>
                  <a:ext uri="{FF2B5EF4-FFF2-40B4-BE49-F238E27FC236}">
                    <a16:creationId xmlns:a16="http://schemas.microsoft.com/office/drawing/2014/main" id="{7F6947A0-DD28-5043-29BE-CB41F6A48B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7785" y="5653498"/>
                <a:ext cx="1436017" cy="527516"/>
              </a:xfrm>
              <a:prstGeom prst="rect">
                <a:avLst/>
              </a:prstGeom>
            </p:spPr>
          </p:pic>
          <p:grpSp>
            <p:nvGrpSpPr>
              <p:cNvPr id="16" name="Group 15">
                <a:extLst>
                  <a:ext uri="{FF2B5EF4-FFF2-40B4-BE49-F238E27FC236}">
                    <a16:creationId xmlns:a16="http://schemas.microsoft.com/office/drawing/2014/main" id="{414973C7-83E3-D098-2D28-29F3FFE8F3B0}"/>
                  </a:ext>
                </a:extLst>
              </p:cNvPr>
              <p:cNvGrpSpPr/>
              <p:nvPr/>
            </p:nvGrpSpPr>
            <p:grpSpPr>
              <a:xfrm>
                <a:off x="3303308" y="5588936"/>
                <a:ext cx="8793607" cy="548644"/>
                <a:chOff x="3303308" y="5588936"/>
                <a:chExt cx="8793607" cy="548644"/>
              </a:xfrm>
            </p:grpSpPr>
            <p:pic>
              <p:nvPicPr>
                <p:cNvPr id="9" name="Picture 8" descr="A red and white logo&#10;&#10;Description automatically generated">
                  <a:extLst>
                    <a:ext uri="{FF2B5EF4-FFF2-40B4-BE49-F238E27FC236}">
                      <a16:creationId xmlns:a16="http://schemas.microsoft.com/office/drawing/2014/main" id="{8AC7E4A6-510C-18B0-629E-4F87CEE784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1526" y="5588936"/>
                  <a:ext cx="989971" cy="527516"/>
                </a:xfrm>
                <a:prstGeom prst="rect">
                  <a:avLst/>
                </a:prstGeom>
                <a:solidFill>
                  <a:schemeClr val="bg1"/>
                </a:solidFill>
              </p:spPr>
            </p:pic>
            <p:pic>
              <p:nvPicPr>
                <p:cNvPr id="10" name="Picture 9" descr="A blue and black logo&#10;&#10;Description automatically generated">
                  <a:extLst>
                    <a:ext uri="{FF2B5EF4-FFF2-40B4-BE49-F238E27FC236}">
                      <a16:creationId xmlns:a16="http://schemas.microsoft.com/office/drawing/2014/main" id="{A91A0F81-A32D-13AA-C397-75661DF804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3308" y="5661265"/>
                  <a:ext cx="1341709" cy="382858"/>
                </a:xfrm>
                <a:prstGeom prst="rect">
                  <a:avLst/>
                </a:prstGeom>
                <a:solidFill>
                  <a:schemeClr val="bg1"/>
                </a:solidFill>
              </p:spPr>
            </p:pic>
            <p:pic>
              <p:nvPicPr>
                <p:cNvPr id="13" name="Picture 2">
                  <a:extLst>
                    <a:ext uri="{FF2B5EF4-FFF2-40B4-BE49-F238E27FC236}">
                      <a16:creationId xmlns:a16="http://schemas.microsoft.com/office/drawing/2014/main" id="{F06DDDC4-8D08-50C3-0180-54F994AC9D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4861" y="5735852"/>
                  <a:ext cx="2049632" cy="4017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E80A5758-7EA4-D16A-4518-47E106BFD3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72532" y="5660333"/>
                  <a:ext cx="1924383" cy="4772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1C7F8203-DAB5-F08F-1EBC-5D124C1319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06021" y="5777192"/>
                  <a:ext cx="1344731" cy="360388"/>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47" name="Group 46">
            <a:extLst>
              <a:ext uri="{FF2B5EF4-FFF2-40B4-BE49-F238E27FC236}">
                <a16:creationId xmlns:a16="http://schemas.microsoft.com/office/drawing/2014/main" id="{8461F241-5397-A2C9-CDAD-5C478A56651B}"/>
              </a:ext>
            </a:extLst>
          </p:cNvPr>
          <p:cNvGrpSpPr/>
          <p:nvPr/>
        </p:nvGrpSpPr>
        <p:grpSpPr>
          <a:xfrm>
            <a:off x="6618385" y="1238157"/>
            <a:ext cx="5473914" cy="4104886"/>
            <a:chOff x="6710926" y="1011271"/>
            <a:chExt cx="5294812" cy="3893281"/>
          </a:xfrm>
        </p:grpSpPr>
        <p:sp>
          <p:nvSpPr>
            <p:cNvPr id="24" name="Rectangle 23">
              <a:extLst>
                <a:ext uri="{FF2B5EF4-FFF2-40B4-BE49-F238E27FC236}">
                  <a16:creationId xmlns:a16="http://schemas.microsoft.com/office/drawing/2014/main" id="{39E342DC-D045-C39F-0C78-38E23FC8CC59}"/>
                </a:ext>
              </a:extLst>
            </p:cNvPr>
            <p:cNvSpPr/>
            <p:nvPr/>
          </p:nvSpPr>
          <p:spPr>
            <a:xfrm>
              <a:off x="6710926" y="1011271"/>
              <a:ext cx="5294812" cy="38932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pic>
          <p:nvPicPr>
            <p:cNvPr id="25" name="Picture 24" descr="A close-up of a logo&#10;&#10;Description automatically generated">
              <a:extLst>
                <a:ext uri="{FF2B5EF4-FFF2-40B4-BE49-F238E27FC236}">
                  <a16:creationId xmlns:a16="http://schemas.microsoft.com/office/drawing/2014/main" id="{0A21BDF9-5D2E-1E5D-74F0-2B7C865D11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90235" y="2395226"/>
              <a:ext cx="705582" cy="531539"/>
            </a:xfrm>
            <a:prstGeom prst="rect">
              <a:avLst/>
            </a:prstGeom>
          </p:spPr>
        </p:pic>
        <p:pic>
          <p:nvPicPr>
            <p:cNvPr id="26" name="Picture 25" descr="A red and black logo&#10;&#10;Description automatically generated">
              <a:extLst>
                <a:ext uri="{FF2B5EF4-FFF2-40B4-BE49-F238E27FC236}">
                  <a16:creationId xmlns:a16="http://schemas.microsoft.com/office/drawing/2014/main" id="{B4D760CA-A533-DE43-AAB9-79B022D5AF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81336" y="1674823"/>
              <a:ext cx="930868" cy="496463"/>
            </a:xfrm>
            <a:prstGeom prst="rect">
              <a:avLst/>
            </a:prstGeom>
          </p:spPr>
        </p:pic>
        <p:pic>
          <p:nvPicPr>
            <p:cNvPr id="27" name="Picture 26">
              <a:extLst>
                <a:ext uri="{FF2B5EF4-FFF2-40B4-BE49-F238E27FC236}">
                  <a16:creationId xmlns:a16="http://schemas.microsoft.com/office/drawing/2014/main" id="{D1B7D6AE-80DC-57DC-33C7-4061EFF0336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09887" y="4583473"/>
              <a:ext cx="1421435" cy="246382"/>
            </a:xfrm>
            <a:prstGeom prst="rect">
              <a:avLst/>
            </a:prstGeom>
          </p:spPr>
        </p:pic>
        <p:pic>
          <p:nvPicPr>
            <p:cNvPr id="28" name="Picture 27" descr="A blue and white logo&#10;&#10;Description automatically generated">
              <a:extLst>
                <a:ext uri="{FF2B5EF4-FFF2-40B4-BE49-F238E27FC236}">
                  <a16:creationId xmlns:a16="http://schemas.microsoft.com/office/drawing/2014/main" id="{9C910C2F-59CF-640D-FC3B-332C89281A1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30390" y="2793627"/>
              <a:ext cx="799703" cy="389189"/>
            </a:xfrm>
            <a:prstGeom prst="rect">
              <a:avLst/>
            </a:prstGeom>
          </p:spPr>
        </p:pic>
        <p:pic>
          <p:nvPicPr>
            <p:cNvPr id="29" name="Picture 28">
              <a:extLst>
                <a:ext uri="{FF2B5EF4-FFF2-40B4-BE49-F238E27FC236}">
                  <a16:creationId xmlns:a16="http://schemas.microsoft.com/office/drawing/2014/main" id="{032E9362-9828-C475-2BB5-08F2D519F11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33197" y="4096065"/>
              <a:ext cx="1080000" cy="288000"/>
            </a:xfrm>
            <a:prstGeom prst="rect">
              <a:avLst/>
            </a:prstGeom>
          </p:spPr>
        </p:pic>
        <p:pic>
          <p:nvPicPr>
            <p:cNvPr id="34" name="Picture 33" descr="A black and white logo&#10;&#10;Description automatically generated">
              <a:extLst>
                <a:ext uri="{FF2B5EF4-FFF2-40B4-BE49-F238E27FC236}">
                  <a16:creationId xmlns:a16="http://schemas.microsoft.com/office/drawing/2014/main" id="{1429D391-A0F6-5C81-ECD7-39566272D2C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20605" y="2546415"/>
              <a:ext cx="1080000" cy="432000"/>
            </a:xfrm>
            <a:prstGeom prst="rect">
              <a:avLst/>
            </a:prstGeom>
          </p:spPr>
        </p:pic>
        <p:pic>
          <p:nvPicPr>
            <p:cNvPr id="35" name="Picture 34" descr="A blue and white logo&#10;&#10;Description automatically generated">
              <a:extLst>
                <a:ext uri="{FF2B5EF4-FFF2-40B4-BE49-F238E27FC236}">
                  <a16:creationId xmlns:a16="http://schemas.microsoft.com/office/drawing/2014/main" id="{B253CFE3-DBC3-8D2A-469A-F1984561404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39457" y="2967822"/>
              <a:ext cx="850542" cy="436612"/>
            </a:xfrm>
            <a:prstGeom prst="rect">
              <a:avLst/>
            </a:prstGeom>
          </p:spPr>
        </p:pic>
        <p:pic>
          <p:nvPicPr>
            <p:cNvPr id="36" name="Picture 35">
              <a:extLst>
                <a:ext uri="{FF2B5EF4-FFF2-40B4-BE49-F238E27FC236}">
                  <a16:creationId xmlns:a16="http://schemas.microsoft.com/office/drawing/2014/main" id="{EE614A47-F4F0-A7AA-CFEC-184853AC23E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835916" y="2405605"/>
              <a:ext cx="1080000" cy="288000"/>
            </a:xfrm>
            <a:prstGeom prst="rect">
              <a:avLst/>
            </a:prstGeom>
          </p:spPr>
        </p:pic>
        <p:pic>
          <p:nvPicPr>
            <p:cNvPr id="37" name="Picture 36" descr="A red and black logo&#10;&#10;Description automatically generated">
              <a:extLst>
                <a:ext uri="{FF2B5EF4-FFF2-40B4-BE49-F238E27FC236}">
                  <a16:creationId xmlns:a16="http://schemas.microsoft.com/office/drawing/2014/main" id="{2177C076-3B43-5451-9F79-92197189704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816020" y="2130874"/>
              <a:ext cx="984585" cy="297385"/>
            </a:xfrm>
            <a:prstGeom prst="rect">
              <a:avLst/>
            </a:prstGeom>
          </p:spPr>
        </p:pic>
        <p:pic>
          <p:nvPicPr>
            <p:cNvPr id="38" name="Picture 37">
              <a:extLst>
                <a:ext uri="{FF2B5EF4-FFF2-40B4-BE49-F238E27FC236}">
                  <a16:creationId xmlns:a16="http://schemas.microsoft.com/office/drawing/2014/main" id="{6F171FB3-9556-8C48-84D1-7A203DE4652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85200" y="4154561"/>
              <a:ext cx="1232563" cy="221861"/>
            </a:xfrm>
            <a:prstGeom prst="rect">
              <a:avLst/>
            </a:prstGeom>
          </p:spPr>
        </p:pic>
        <p:pic>
          <p:nvPicPr>
            <p:cNvPr id="39" name="Picture 38">
              <a:extLst>
                <a:ext uri="{FF2B5EF4-FFF2-40B4-BE49-F238E27FC236}">
                  <a16:creationId xmlns:a16="http://schemas.microsoft.com/office/drawing/2014/main" id="{5A5BEB38-77B8-4BFA-6A14-D1FC2B79E86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770778" y="3140972"/>
              <a:ext cx="1080000" cy="185021"/>
            </a:xfrm>
            <a:prstGeom prst="rect">
              <a:avLst/>
            </a:prstGeom>
          </p:spPr>
        </p:pic>
        <p:pic>
          <p:nvPicPr>
            <p:cNvPr id="3074" name="Picture 2" descr="SKYLABS « SmallSat Europe">
              <a:extLst>
                <a:ext uri="{FF2B5EF4-FFF2-40B4-BE49-F238E27FC236}">
                  <a16:creationId xmlns:a16="http://schemas.microsoft.com/office/drawing/2014/main" id="{D7E95821-1BF2-5462-6B30-BF35506C1D49}"/>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972373" y="1804065"/>
              <a:ext cx="923726" cy="4218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LPHA | Partner profile | TI.com">
              <a:extLst>
                <a:ext uri="{FF2B5EF4-FFF2-40B4-BE49-F238E27FC236}">
                  <a16:creationId xmlns:a16="http://schemas.microsoft.com/office/drawing/2014/main" id="{8639614B-5F04-9849-856F-0261113BCD1E}"/>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161122" y="1025514"/>
              <a:ext cx="1336969" cy="75204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B9DFFB8F-E4C8-503C-A23F-26BB9E1FE79A}"/>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844999" y="1675712"/>
              <a:ext cx="924089" cy="22062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Welcome to BrainChip">
              <a:extLst>
                <a:ext uri="{FF2B5EF4-FFF2-40B4-BE49-F238E27FC236}">
                  <a16:creationId xmlns:a16="http://schemas.microsoft.com/office/drawing/2014/main" id="{1052139F-9236-B7BF-A14E-68EADB23D211}"/>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17481" t="27489" r="17607" b="27424"/>
            <a:stretch>
              <a:fillRect/>
            </a:stretch>
          </p:blipFill>
          <p:spPr bwMode="auto">
            <a:xfrm>
              <a:off x="10696089" y="1080144"/>
              <a:ext cx="1221910" cy="444184"/>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Deltatec">
              <a:extLst>
                <a:ext uri="{FF2B5EF4-FFF2-40B4-BE49-F238E27FC236}">
                  <a16:creationId xmlns:a16="http://schemas.microsoft.com/office/drawing/2014/main" id="{BCF77562-D99D-3471-1389-A0F661B9FEF9}"/>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8054" t="38950" r="7809" b="39021"/>
            <a:stretch>
              <a:fillRect/>
            </a:stretch>
          </p:blipFill>
          <p:spPr bwMode="auto">
            <a:xfrm>
              <a:off x="6830756" y="4483091"/>
              <a:ext cx="1220305" cy="31951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a:extLst>
                <a:ext uri="{FF2B5EF4-FFF2-40B4-BE49-F238E27FC236}">
                  <a16:creationId xmlns:a16="http://schemas.microsoft.com/office/drawing/2014/main" id="{8D9BF396-9A53-4C17-3DD8-6F3D01205E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8218" y="1271012"/>
              <a:ext cx="1074627" cy="28800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EVOLEO Technologies, Lda | LinkedIn">
              <a:extLst>
                <a:ext uri="{FF2B5EF4-FFF2-40B4-BE49-F238E27FC236}">
                  <a16:creationId xmlns:a16="http://schemas.microsoft.com/office/drawing/2014/main" id="{CF86688B-4131-E5E4-094C-856E6AFF04A8}"/>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t="16913" b="15857"/>
            <a:stretch>
              <a:fillRect/>
            </a:stretch>
          </p:blipFill>
          <p:spPr bwMode="auto">
            <a:xfrm>
              <a:off x="6883567" y="3605547"/>
              <a:ext cx="1101338" cy="740428"/>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KP Labs - Wikipedia">
              <a:extLst>
                <a:ext uri="{FF2B5EF4-FFF2-40B4-BE49-F238E27FC236}">
                  <a16:creationId xmlns:a16="http://schemas.microsoft.com/office/drawing/2014/main" id="{7749F57D-E8E3-5BF6-8A93-9E3402CB93F3}"/>
                </a:ext>
              </a:extLst>
            </p:cNvPr>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l="6495" t="18772" r="7122" b="11747"/>
            <a:stretch>
              <a:fillRect/>
            </a:stretch>
          </p:blipFill>
          <p:spPr bwMode="auto">
            <a:xfrm>
              <a:off x="8018865" y="3051115"/>
              <a:ext cx="1443357" cy="465311"/>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Homepage - PCB Design">
              <a:extLst>
                <a:ext uri="{FF2B5EF4-FFF2-40B4-BE49-F238E27FC236}">
                  <a16:creationId xmlns:a16="http://schemas.microsoft.com/office/drawing/2014/main" id="{3809BC1F-EAE9-FA3D-F580-6A7716798CD1}"/>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17573" t="17840" r="16724" b="15473"/>
            <a:stretch>
              <a:fillRect/>
            </a:stretch>
          </p:blipFill>
          <p:spPr bwMode="auto">
            <a:xfrm>
              <a:off x="9729349" y="1030220"/>
              <a:ext cx="650518" cy="932728"/>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TTTech Aerospace contributed to new ECSS Time-Triggered Ethernet  engineering standard for space applications - TTTECH">
              <a:extLst>
                <a:ext uri="{FF2B5EF4-FFF2-40B4-BE49-F238E27FC236}">
                  <a16:creationId xmlns:a16="http://schemas.microsoft.com/office/drawing/2014/main" id="{4DD6BFF8-562B-4F8C-06B5-A8A2EBE6F4AE}"/>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8157546" y="3723619"/>
              <a:ext cx="1080000" cy="331958"/>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Unibap Space Solutions — Change of address in Uppsala">
              <a:extLst>
                <a:ext uri="{FF2B5EF4-FFF2-40B4-BE49-F238E27FC236}">
                  <a16:creationId xmlns:a16="http://schemas.microsoft.com/office/drawing/2014/main" id="{D69AA381-E271-AF56-7FC2-09EF49600F38}"/>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9719962" y="1990729"/>
              <a:ext cx="670266" cy="670266"/>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Teledyne e2v - Everywhereyoulook!">
              <a:extLst>
                <a:ext uri="{FF2B5EF4-FFF2-40B4-BE49-F238E27FC236}">
                  <a16:creationId xmlns:a16="http://schemas.microsoft.com/office/drawing/2014/main" id="{45651FB8-F585-007B-2E8E-D3B0607B17F8}"/>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0423663" y="3543581"/>
              <a:ext cx="1533572" cy="250215"/>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LVD announces new partnership with Performance Interconnect - LVD Systems  srl">
              <a:extLst>
                <a:ext uri="{FF2B5EF4-FFF2-40B4-BE49-F238E27FC236}">
                  <a16:creationId xmlns:a16="http://schemas.microsoft.com/office/drawing/2014/main" id="{CE3628AB-C5F8-262F-ED17-FC3BDFF8AC23}"/>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9537262" y="3329055"/>
              <a:ext cx="787538" cy="564487"/>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UK Space Facilities STAR-Dundee">
              <a:extLst>
                <a:ext uri="{FF2B5EF4-FFF2-40B4-BE49-F238E27FC236}">
                  <a16:creationId xmlns:a16="http://schemas.microsoft.com/office/drawing/2014/main" id="{FE526602-56B9-6C56-DE1F-FFC11B01A658}"/>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8227795" y="4250435"/>
              <a:ext cx="1346552" cy="465311"/>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TextBox 47">
            <a:extLst>
              <a:ext uri="{FF2B5EF4-FFF2-40B4-BE49-F238E27FC236}">
                <a16:creationId xmlns:a16="http://schemas.microsoft.com/office/drawing/2014/main" id="{5A9F7B5D-94F2-FC50-65A7-24C15E9FF291}"/>
              </a:ext>
            </a:extLst>
          </p:cNvPr>
          <p:cNvSpPr txBox="1"/>
          <p:nvPr/>
        </p:nvSpPr>
        <p:spPr>
          <a:xfrm>
            <a:off x="6650844" y="872021"/>
            <a:ext cx="5557825" cy="338554"/>
          </a:xfrm>
          <a:prstGeom prst="rect">
            <a:avLst/>
          </a:prstGeom>
          <a:noFill/>
        </p:spPr>
        <p:txBody>
          <a:bodyPr wrap="square" rtlCol="0">
            <a:spAutoFit/>
          </a:bodyPr>
          <a:lstStyle/>
          <a:p>
            <a:pPr algn="ctr"/>
            <a:r>
              <a:rPr lang="en-GB" sz="1600" dirty="0">
                <a:solidFill>
                  <a:schemeClr val="bg2"/>
                </a:solidFill>
              </a:rPr>
              <a:t>Thanks to our 26 exhibitors</a:t>
            </a:r>
          </a:p>
        </p:txBody>
      </p:sp>
    </p:spTree>
    <p:extLst>
      <p:ext uri="{BB962C8B-B14F-4D97-AF65-F5344CB8AC3E}">
        <p14:creationId xmlns:p14="http://schemas.microsoft.com/office/powerpoint/2010/main" val="336678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0D12CB6E-64DB-B0F5-56F7-00FE11B2AFA0}"/>
              </a:ext>
            </a:extLst>
          </p:cNvPr>
          <p:cNvSpPr txBox="1"/>
          <p:nvPr/>
        </p:nvSpPr>
        <p:spPr>
          <a:xfrm>
            <a:off x="222450" y="5470710"/>
            <a:ext cx="1876860" cy="369332"/>
          </a:xfrm>
          <a:prstGeom prst="rect">
            <a:avLst/>
          </a:prstGeom>
          <a:noFill/>
        </p:spPr>
        <p:txBody>
          <a:bodyPr wrap="none" rtlCol="0">
            <a:spAutoFit/>
          </a:bodyPr>
          <a:lstStyle/>
          <a:p>
            <a:r>
              <a:rPr lang="en-GB" dirty="0"/>
              <a:t>Sponsored by:</a:t>
            </a:r>
          </a:p>
        </p:txBody>
      </p:sp>
      <p:sp>
        <p:nvSpPr>
          <p:cNvPr id="20" name="TextBox 19">
            <a:extLst>
              <a:ext uri="{FF2B5EF4-FFF2-40B4-BE49-F238E27FC236}">
                <a16:creationId xmlns:a16="http://schemas.microsoft.com/office/drawing/2014/main" id="{6DBB2925-B5BD-8919-7FE8-C13522BD4F6B}"/>
              </a:ext>
            </a:extLst>
          </p:cNvPr>
          <p:cNvSpPr txBox="1"/>
          <p:nvPr/>
        </p:nvSpPr>
        <p:spPr>
          <a:xfrm flipH="1">
            <a:off x="1068711" y="1376410"/>
            <a:ext cx="10087916" cy="3046988"/>
          </a:xfrm>
          <a:prstGeom prst="rect">
            <a:avLst/>
          </a:prstGeom>
          <a:noFill/>
        </p:spPr>
        <p:txBody>
          <a:bodyPr wrap="square" rtlCol="0">
            <a:spAutoFit/>
          </a:bodyPr>
          <a:lstStyle/>
          <a:p>
            <a:pPr algn="ctr"/>
            <a:endParaRPr lang="en-GB" sz="3200" dirty="0">
              <a:solidFill>
                <a:schemeClr val="bg1"/>
              </a:solidFill>
            </a:endParaRPr>
          </a:p>
          <a:p>
            <a:pPr algn="ctr"/>
            <a:r>
              <a:rPr lang="en-GB" sz="3200" kern="0" dirty="0">
                <a:solidFill>
                  <a:schemeClr val="bg1"/>
                </a:solidFill>
                <a:latin typeface="NotesEsa" panose="02000506030000020004" pitchFamily="2" charset="0"/>
              </a:rPr>
              <a:t>The future of space is not built in silos; </a:t>
            </a:r>
          </a:p>
          <a:p>
            <a:pPr algn="ctr"/>
            <a:r>
              <a:rPr lang="en-GB" sz="3200" kern="0" dirty="0">
                <a:solidFill>
                  <a:schemeClr val="bg1"/>
                </a:solidFill>
                <a:latin typeface="NotesEsa" panose="02000506030000020004" pitchFamily="2" charset="0"/>
              </a:rPr>
              <a:t>it’s built in synergy and collaboration.</a:t>
            </a:r>
          </a:p>
          <a:p>
            <a:pPr algn="ctr"/>
            <a:endParaRPr lang="en-GB" sz="3200" kern="0" dirty="0">
              <a:solidFill>
                <a:schemeClr val="bg1"/>
              </a:solidFill>
              <a:latin typeface="NotesEsa" panose="02000506030000020004" pitchFamily="2" charset="0"/>
            </a:endParaRPr>
          </a:p>
          <a:p>
            <a:pPr algn="ctr"/>
            <a:r>
              <a:rPr lang="en-GB" sz="3200" kern="0" dirty="0">
                <a:solidFill>
                  <a:schemeClr val="bg1"/>
                </a:solidFill>
                <a:latin typeface="NotesEsa" panose="02000506030000020004" pitchFamily="2" charset="0"/>
              </a:rPr>
              <a:t>Let’s make EDHPC 2025 a </a:t>
            </a:r>
            <a:r>
              <a:rPr lang="en-GB" sz="3200" kern="0" dirty="0">
                <a:solidFill>
                  <a:schemeClr val="accent4">
                    <a:lumMod val="40000"/>
                    <a:lumOff val="60000"/>
                  </a:schemeClr>
                </a:solidFill>
                <a:latin typeface="NotesEsa" panose="02000506030000020004" pitchFamily="2" charset="0"/>
              </a:rPr>
              <a:t>milestone</a:t>
            </a:r>
            <a:r>
              <a:rPr lang="en-GB" sz="3200" kern="0" dirty="0">
                <a:solidFill>
                  <a:schemeClr val="bg1"/>
                </a:solidFill>
                <a:latin typeface="NotesEsa" panose="02000506030000020004" pitchFamily="2" charset="0"/>
              </a:rPr>
              <a:t> in our shared journey.</a:t>
            </a:r>
          </a:p>
          <a:p>
            <a:pPr algn="ctr"/>
            <a:endParaRPr lang="en-GB" sz="3200" kern="0" dirty="0">
              <a:solidFill>
                <a:schemeClr val="bg1"/>
              </a:solidFill>
              <a:latin typeface="NotesEsa" panose="02000506030000020004" pitchFamily="2" charset="0"/>
            </a:endParaRPr>
          </a:p>
        </p:txBody>
      </p:sp>
      <p:grpSp>
        <p:nvGrpSpPr>
          <p:cNvPr id="4" name="Group 3">
            <a:extLst>
              <a:ext uri="{FF2B5EF4-FFF2-40B4-BE49-F238E27FC236}">
                <a16:creationId xmlns:a16="http://schemas.microsoft.com/office/drawing/2014/main" id="{55104EC8-AB18-0C24-81D0-B466D36BAD1F}"/>
              </a:ext>
            </a:extLst>
          </p:cNvPr>
          <p:cNvGrpSpPr/>
          <p:nvPr/>
        </p:nvGrpSpPr>
        <p:grpSpPr>
          <a:xfrm>
            <a:off x="16669" y="5645020"/>
            <a:ext cx="12192000" cy="717680"/>
            <a:chOff x="16669" y="5645020"/>
            <a:chExt cx="12192000" cy="717680"/>
          </a:xfrm>
        </p:grpSpPr>
        <p:sp>
          <p:nvSpPr>
            <p:cNvPr id="6" name="Rectangle 5">
              <a:extLst>
                <a:ext uri="{FF2B5EF4-FFF2-40B4-BE49-F238E27FC236}">
                  <a16:creationId xmlns:a16="http://schemas.microsoft.com/office/drawing/2014/main" id="{9F1FEF4F-74D0-6B79-7EFB-256EAC58B7B0}"/>
                </a:ext>
              </a:extLst>
            </p:cNvPr>
            <p:cNvSpPr/>
            <p:nvPr/>
          </p:nvSpPr>
          <p:spPr>
            <a:xfrm>
              <a:off x="16669" y="5645020"/>
              <a:ext cx="12192000" cy="7176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C0D89F75-9DB3-756C-E9BD-BE69D1207DAC}"/>
                </a:ext>
              </a:extLst>
            </p:cNvPr>
            <p:cNvGrpSpPr/>
            <p:nvPr/>
          </p:nvGrpSpPr>
          <p:grpSpPr>
            <a:xfrm>
              <a:off x="1389664" y="5792733"/>
              <a:ext cx="9231822" cy="514505"/>
              <a:chOff x="1827785" y="5588936"/>
              <a:chExt cx="10247984" cy="592078"/>
            </a:xfrm>
          </p:grpSpPr>
          <p:pic>
            <p:nvPicPr>
              <p:cNvPr id="11" name="Picture 10" descr="A blue and black logo&#10;&#10;Description automatically generated">
                <a:extLst>
                  <a:ext uri="{FF2B5EF4-FFF2-40B4-BE49-F238E27FC236}">
                    <a16:creationId xmlns:a16="http://schemas.microsoft.com/office/drawing/2014/main" id="{810CB7BE-5E31-FC36-A512-B4EC350501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7785" y="5653498"/>
                <a:ext cx="1436017" cy="527516"/>
              </a:xfrm>
              <a:prstGeom prst="rect">
                <a:avLst/>
              </a:prstGeom>
            </p:spPr>
          </p:pic>
          <p:grpSp>
            <p:nvGrpSpPr>
              <p:cNvPr id="14" name="Group 13">
                <a:extLst>
                  <a:ext uri="{FF2B5EF4-FFF2-40B4-BE49-F238E27FC236}">
                    <a16:creationId xmlns:a16="http://schemas.microsoft.com/office/drawing/2014/main" id="{732C6CBF-0EE4-00E8-5535-2D8963B12584}"/>
                  </a:ext>
                </a:extLst>
              </p:cNvPr>
              <p:cNvGrpSpPr/>
              <p:nvPr/>
            </p:nvGrpSpPr>
            <p:grpSpPr>
              <a:xfrm>
                <a:off x="3303308" y="5588936"/>
                <a:ext cx="8772461" cy="527516"/>
                <a:chOff x="3303308" y="5588936"/>
                <a:chExt cx="8772461" cy="527516"/>
              </a:xfrm>
            </p:grpSpPr>
            <p:pic>
              <p:nvPicPr>
                <p:cNvPr id="15" name="Picture 14" descr="A red and white logo&#10;&#10;Description automatically generated">
                  <a:extLst>
                    <a:ext uri="{FF2B5EF4-FFF2-40B4-BE49-F238E27FC236}">
                      <a16:creationId xmlns:a16="http://schemas.microsoft.com/office/drawing/2014/main" id="{FC4D6299-9FD0-862E-51D6-09E7915534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1526" y="5588936"/>
                  <a:ext cx="989971" cy="527516"/>
                </a:xfrm>
                <a:prstGeom prst="rect">
                  <a:avLst/>
                </a:prstGeom>
                <a:solidFill>
                  <a:schemeClr val="bg1"/>
                </a:solidFill>
              </p:spPr>
            </p:pic>
            <p:pic>
              <p:nvPicPr>
                <p:cNvPr id="21" name="Picture 20" descr="A blue and black logo&#10;&#10;Description automatically generated">
                  <a:extLst>
                    <a:ext uri="{FF2B5EF4-FFF2-40B4-BE49-F238E27FC236}">
                      <a16:creationId xmlns:a16="http://schemas.microsoft.com/office/drawing/2014/main" id="{F687268B-2417-1DF4-0524-3BB329494E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3308" y="5661265"/>
                  <a:ext cx="1341709" cy="382858"/>
                </a:xfrm>
                <a:prstGeom prst="rect">
                  <a:avLst/>
                </a:prstGeom>
                <a:solidFill>
                  <a:schemeClr val="bg1"/>
                </a:solidFill>
              </p:spPr>
            </p:pic>
            <p:pic>
              <p:nvPicPr>
                <p:cNvPr id="22" name="Picture 2">
                  <a:extLst>
                    <a:ext uri="{FF2B5EF4-FFF2-40B4-BE49-F238E27FC236}">
                      <a16:creationId xmlns:a16="http://schemas.microsoft.com/office/drawing/2014/main" id="{E011080F-F237-D96E-5EC4-F7FA25B1E8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2066" y="5661265"/>
                  <a:ext cx="2049632" cy="40172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5F9D97CC-A951-D92B-1B4A-D386F4F9A2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51386" y="5623505"/>
                  <a:ext cx="1924383" cy="47724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6C6C03BB-B941-F4BB-403D-40348E960D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31791" y="5737061"/>
                  <a:ext cx="1344731" cy="360388"/>
                </a:xfrm>
                <a:prstGeom prst="rect">
                  <a:avLst/>
                </a:prstGeom>
                <a:noFill/>
                <a:extLst>
                  <a:ext uri="{909E8E84-426E-40DD-AFC4-6F175D3DCCD1}">
                    <a14:hiddenFill xmlns:a14="http://schemas.microsoft.com/office/drawing/2010/main">
                      <a:solidFill>
                        <a:srgbClr val="FFFFFF"/>
                      </a:solidFill>
                    </a14:hiddenFill>
                  </a:ext>
                </a:extLst>
              </p:spPr>
            </p:pic>
          </p:grpSp>
        </p:grpSp>
      </p:grpSp>
      <p:sp>
        <p:nvSpPr>
          <p:cNvPr id="25" name="Rectangle 24">
            <a:extLst>
              <a:ext uri="{FF2B5EF4-FFF2-40B4-BE49-F238E27FC236}">
                <a16:creationId xmlns:a16="http://schemas.microsoft.com/office/drawing/2014/main" id="{A6E68CE4-9BA6-8DF1-EE13-F07BE44453A4}"/>
              </a:ext>
            </a:extLst>
          </p:cNvPr>
          <p:cNvSpPr/>
          <p:nvPr/>
        </p:nvSpPr>
        <p:spPr>
          <a:xfrm>
            <a:off x="0" y="180824"/>
            <a:ext cx="2892490" cy="523220"/>
          </a:xfrm>
          <a:prstGeom prst="rect">
            <a:avLst/>
          </a:prstGeom>
          <a:noFill/>
        </p:spPr>
        <p:txBody>
          <a:bodyPr wrap="square" lIns="91440" tIns="45720" rIns="91440" bIns="45720">
            <a:spAutoFit/>
          </a:bodyPr>
          <a:lstStyle/>
          <a:p>
            <a:pPr algn="ctr"/>
            <a:r>
              <a:rPr lang="en-GB"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EDHPC 2025</a:t>
            </a:r>
          </a:p>
        </p:txBody>
      </p:sp>
    </p:spTree>
    <p:extLst>
      <p:ext uri="{BB962C8B-B14F-4D97-AF65-F5344CB8AC3E}">
        <p14:creationId xmlns:p14="http://schemas.microsoft.com/office/powerpoint/2010/main" val="1337334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F6145-6607-0740-9E33-F62ACEC57D5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EF42CD8-77CD-E5D6-3288-37C2EF6DD121}"/>
              </a:ext>
            </a:extLst>
          </p:cNvPr>
          <p:cNvSpPr>
            <a:spLocks noGrp="1"/>
          </p:cNvSpPr>
          <p:nvPr>
            <p:ph type="title"/>
          </p:nvPr>
        </p:nvSpPr>
        <p:spPr>
          <a:xfrm>
            <a:off x="216000" y="145013"/>
            <a:ext cx="10108800" cy="584775"/>
          </a:xfrm>
        </p:spPr>
        <p:txBody>
          <a:bodyPr/>
          <a:lstStyle/>
          <a:p>
            <a:r>
              <a:rPr lang="en-GB" sz="3200" dirty="0">
                <a:latin typeface="NotesEsa" panose="02000506030000020004" pitchFamily="2" charset="0"/>
              </a:rPr>
              <a:t>Topics for brainstorming in EDHPC</a:t>
            </a:r>
            <a:endParaRPr lang="en-GB" sz="3200" dirty="0">
              <a:solidFill>
                <a:srgbClr val="FF0000"/>
              </a:solidFill>
              <a:latin typeface="NotesEsa" panose="02000506030000020004" pitchFamily="2" charset="0"/>
            </a:endParaRPr>
          </a:p>
        </p:txBody>
      </p:sp>
      <p:sp>
        <p:nvSpPr>
          <p:cNvPr id="10" name="Content Placeholder 3">
            <a:extLst>
              <a:ext uri="{FF2B5EF4-FFF2-40B4-BE49-F238E27FC236}">
                <a16:creationId xmlns:a16="http://schemas.microsoft.com/office/drawing/2014/main" id="{2BE68234-AA15-37EF-BBEA-45E58FB2D7B9}"/>
              </a:ext>
            </a:extLst>
          </p:cNvPr>
          <p:cNvSpPr txBox="1">
            <a:spLocks/>
          </p:cNvSpPr>
          <p:nvPr/>
        </p:nvSpPr>
        <p:spPr bwMode="auto">
          <a:xfrm>
            <a:off x="376254" y="941758"/>
            <a:ext cx="9097684" cy="5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dirty="0">
                <a:solidFill>
                  <a:srgbClr val="6DCFF6"/>
                </a:solidFill>
                <a:latin typeface="NotesEsa" panose="02000506030000020004" pitchFamily="2" charset="0"/>
              </a:rPr>
              <a:t>Future mission and technology challenges to brainstorm and discuss (in EDHPC)</a:t>
            </a:r>
          </a:p>
          <a:p>
            <a:pPr marL="285750" indent="-285750">
              <a:buFont typeface="Arial" panose="020B0604020202020204" pitchFamily="34" charset="0"/>
              <a:buChar char="•"/>
            </a:pPr>
            <a:r>
              <a:rPr lang="en-GB" kern="0" dirty="0">
                <a:solidFill>
                  <a:srgbClr val="FFC000"/>
                </a:solidFill>
                <a:latin typeface="NotesEsa" panose="02000506030000020004" pitchFamily="2" charset="0"/>
              </a:rPr>
              <a:t>Increasing volumes</a:t>
            </a:r>
            <a:r>
              <a:rPr lang="en-GB" kern="0" dirty="0">
                <a:solidFill>
                  <a:schemeClr val="bg1"/>
                </a:solidFill>
                <a:latin typeface="NotesEsa" panose="02000506030000020004" pitchFamily="2" charset="0"/>
              </a:rPr>
              <a:t> of instrument-generated data: </a:t>
            </a:r>
          </a:p>
          <a:p>
            <a:pPr marL="631825" lvl="1" indent="-285750">
              <a:buFont typeface="Arial" panose="020B0604020202020204" pitchFamily="34" charset="0"/>
              <a:buChar char="•"/>
            </a:pPr>
            <a:r>
              <a:rPr lang="en-GB" kern="0" dirty="0">
                <a:solidFill>
                  <a:schemeClr val="bg1"/>
                </a:solidFill>
                <a:latin typeface="NotesEsa" panose="02000506030000020004" pitchFamily="2" charset="0"/>
              </a:rPr>
              <a:t>High-performance processing </a:t>
            </a:r>
            <a:r>
              <a:rPr lang="en-GB" kern="0" dirty="0">
                <a:solidFill>
                  <a:srgbClr val="FFC000"/>
                </a:solidFill>
                <a:latin typeface="NotesEsa" panose="02000506030000020004" pitchFamily="2" charset="0"/>
              </a:rPr>
              <a:t>on the edge </a:t>
            </a:r>
          </a:p>
          <a:p>
            <a:pPr marL="631825" lvl="1" indent="-285750">
              <a:buFont typeface="Arial" panose="020B0604020202020204" pitchFamily="34" charset="0"/>
              <a:buChar char="•"/>
            </a:pPr>
            <a:r>
              <a:rPr lang="en-GB" kern="0" dirty="0">
                <a:solidFill>
                  <a:schemeClr val="bg1"/>
                </a:solidFill>
                <a:latin typeface="NotesEsa" panose="02000506030000020004" pitchFamily="2" charset="0"/>
              </a:rPr>
              <a:t>Higher connectivity, interface capacity and performance</a:t>
            </a:r>
          </a:p>
          <a:p>
            <a:pPr marL="285750" indent="-285750">
              <a:buFont typeface="Arial" panose="020B0604020202020204" pitchFamily="34" charset="0"/>
              <a:buChar char="•"/>
            </a:pPr>
            <a:r>
              <a:rPr lang="en-GB" kern="0" dirty="0">
                <a:solidFill>
                  <a:schemeClr val="bg1"/>
                </a:solidFill>
                <a:latin typeface="NotesEsa" panose="02000506030000020004" pitchFamily="2" charset="0"/>
              </a:rPr>
              <a:t>Push for greater </a:t>
            </a:r>
            <a:r>
              <a:rPr lang="en-GB" kern="0" dirty="0">
                <a:solidFill>
                  <a:srgbClr val="FFC000"/>
                </a:solidFill>
                <a:latin typeface="NotesEsa" panose="02000506030000020004" pitchFamily="2" charset="0"/>
              </a:rPr>
              <a:t>autonomy</a:t>
            </a:r>
            <a:r>
              <a:rPr lang="en-GB" kern="0" dirty="0">
                <a:solidFill>
                  <a:schemeClr val="bg1"/>
                </a:solidFill>
                <a:latin typeface="NotesEsa" panose="02000506030000020004" pitchFamily="2" charset="0"/>
              </a:rPr>
              <a:t> and mission </a:t>
            </a:r>
            <a:r>
              <a:rPr lang="en-GB" kern="0" dirty="0">
                <a:solidFill>
                  <a:srgbClr val="FFC000"/>
                </a:solidFill>
                <a:latin typeface="NotesEsa" panose="02000506030000020004" pitchFamily="2" charset="0"/>
              </a:rPr>
              <a:t>flexibility</a:t>
            </a:r>
            <a:r>
              <a:rPr lang="en-GB" kern="0" dirty="0">
                <a:solidFill>
                  <a:schemeClr val="bg1"/>
                </a:solidFill>
                <a:latin typeface="NotesEsa" panose="02000506030000020004" pitchFamily="2" charset="0"/>
              </a:rPr>
              <a:t>, </a:t>
            </a:r>
            <a:r>
              <a:rPr lang="en-GB" kern="0" dirty="0">
                <a:solidFill>
                  <a:srgbClr val="FFC000"/>
                </a:solidFill>
                <a:latin typeface="NotesEsa" panose="02000506030000020004" pitchFamily="2" charset="0"/>
              </a:rPr>
              <a:t>reliability</a:t>
            </a:r>
            <a:r>
              <a:rPr lang="en-GB" kern="0" dirty="0">
                <a:solidFill>
                  <a:schemeClr val="bg1"/>
                </a:solidFill>
                <a:latin typeface="NotesEsa" panose="02000506030000020004" pitchFamily="2" charset="0"/>
              </a:rPr>
              <a:t>, </a:t>
            </a:r>
            <a:r>
              <a:rPr lang="en-GB" kern="0" dirty="0">
                <a:solidFill>
                  <a:srgbClr val="FFC000"/>
                </a:solidFill>
                <a:latin typeface="NotesEsa" panose="02000506030000020004" pitchFamily="2" charset="0"/>
              </a:rPr>
              <a:t>robustness</a:t>
            </a:r>
            <a:r>
              <a:rPr lang="en-GB" kern="0" dirty="0">
                <a:solidFill>
                  <a:schemeClr val="bg1"/>
                </a:solidFill>
                <a:latin typeface="NotesEsa" panose="02000506030000020004" pitchFamily="2" charset="0"/>
              </a:rPr>
              <a:t>, </a:t>
            </a:r>
            <a:r>
              <a:rPr lang="en-GB" kern="0" dirty="0">
                <a:solidFill>
                  <a:srgbClr val="FFC000"/>
                </a:solidFill>
                <a:latin typeface="NotesEsa" panose="02000506030000020004" pitchFamily="2" charset="0"/>
              </a:rPr>
              <a:t>performance</a:t>
            </a:r>
          </a:p>
          <a:p>
            <a:pPr marL="285750" indent="-285750">
              <a:buFont typeface="Arial" panose="020B0604020202020204" pitchFamily="34" charset="0"/>
              <a:buChar char="•"/>
            </a:pPr>
            <a:r>
              <a:rPr lang="en-GB" kern="0" dirty="0">
                <a:solidFill>
                  <a:srgbClr val="FFC000"/>
                </a:solidFill>
                <a:latin typeface="NotesEsa" panose="02000506030000020004" pitchFamily="2" charset="0"/>
              </a:rPr>
              <a:t>Enhanced connectivity</a:t>
            </a:r>
            <a:r>
              <a:rPr lang="en-GB" kern="0" dirty="0">
                <a:solidFill>
                  <a:schemeClr val="bg1"/>
                </a:solidFill>
                <a:latin typeface="NotesEsa" panose="02000506030000020004" pitchFamily="2" charset="0"/>
              </a:rPr>
              <a:t> (inter-satellite too), constellations</a:t>
            </a:r>
          </a:p>
          <a:p>
            <a:pPr marL="285750" indent="-285750">
              <a:buFont typeface="Arial" panose="020B0604020202020204" pitchFamily="34" charset="0"/>
              <a:buChar char="•"/>
            </a:pPr>
            <a:r>
              <a:rPr lang="en-GB" kern="0" dirty="0">
                <a:solidFill>
                  <a:srgbClr val="FFC000"/>
                </a:solidFill>
                <a:latin typeface="NotesEsa" panose="02000506030000020004" pitchFamily="2" charset="0"/>
              </a:rPr>
              <a:t>In-orbit servicing</a:t>
            </a:r>
            <a:r>
              <a:rPr lang="en-GB" kern="0" dirty="0">
                <a:solidFill>
                  <a:schemeClr val="bg1"/>
                </a:solidFill>
                <a:latin typeface="NotesEsa" panose="02000506030000020004" pitchFamily="2" charset="0"/>
              </a:rPr>
              <a:t>, </a:t>
            </a:r>
            <a:r>
              <a:rPr lang="en-GB" kern="0" dirty="0">
                <a:solidFill>
                  <a:srgbClr val="FFC000"/>
                </a:solidFill>
                <a:latin typeface="NotesEsa" panose="02000506030000020004" pitchFamily="2" charset="0"/>
              </a:rPr>
              <a:t>autonomous</a:t>
            </a:r>
            <a:r>
              <a:rPr lang="en-GB" kern="0" dirty="0">
                <a:solidFill>
                  <a:schemeClr val="bg1"/>
                </a:solidFill>
                <a:latin typeface="NotesEsa" panose="02000506030000020004" pitchFamily="2" charset="0"/>
              </a:rPr>
              <a:t> </a:t>
            </a:r>
            <a:r>
              <a:rPr lang="en-GB" kern="0" dirty="0">
                <a:solidFill>
                  <a:srgbClr val="FFC000"/>
                </a:solidFill>
                <a:latin typeface="NotesEsa" panose="02000506030000020004" pitchFamily="2" charset="0"/>
              </a:rPr>
              <a:t>operations</a:t>
            </a:r>
            <a:r>
              <a:rPr lang="en-GB" kern="0" dirty="0">
                <a:solidFill>
                  <a:schemeClr val="bg1"/>
                </a:solidFill>
                <a:latin typeface="NotesEsa" panose="02000506030000020004" pitchFamily="2" charset="0"/>
              </a:rPr>
              <a:t>/ manoeuvres/ docking, </a:t>
            </a:r>
            <a:r>
              <a:rPr lang="en-GB" kern="0" dirty="0">
                <a:solidFill>
                  <a:srgbClr val="FFC000"/>
                </a:solidFill>
                <a:latin typeface="NotesEsa" panose="02000506030000020004" pitchFamily="2" charset="0"/>
              </a:rPr>
              <a:t>visual-based navigation</a:t>
            </a:r>
          </a:p>
          <a:p>
            <a:pPr marL="285750" indent="-285750">
              <a:buFont typeface="Arial" panose="020B0604020202020204" pitchFamily="34" charset="0"/>
              <a:buChar char="•"/>
            </a:pPr>
            <a:r>
              <a:rPr lang="en-GB" kern="0" dirty="0">
                <a:solidFill>
                  <a:srgbClr val="FFC000"/>
                </a:solidFill>
                <a:latin typeface="NotesEsa" panose="02000506030000020004" pitchFamily="2" charset="0"/>
              </a:rPr>
              <a:t>Software-defined payloads </a:t>
            </a:r>
            <a:r>
              <a:rPr lang="en-GB" kern="0" dirty="0">
                <a:solidFill>
                  <a:schemeClr val="bg1"/>
                </a:solidFill>
                <a:latin typeface="NotesEsa" panose="02000506030000020004" pitchFamily="2" charset="0"/>
              </a:rPr>
              <a:t>and </a:t>
            </a:r>
            <a:r>
              <a:rPr lang="en-GB" kern="0" dirty="0">
                <a:solidFill>
                  <a:srgbClr val="FFC000"/>
                </a:solidFill>
                <a:latin typeface="NotesEsa" panose="02000506030000020004" pitchFamily="2" charset="0"/>
              </a:rPr>
              <a:t>reconfigurable</a:t>
            </a:r>
            <a:r>
              <a:rPr lang="en-GB" kern="0" dirty="0">
                <a:solidFill>
                  <a:schemeClr val="bg1"/>
                </a:solidFill>
                <a:latin typeface="NotesEsa" panose="02000506030000020004" pitchFamily="2" charset="0"/>
              </a:rPr>
              <a:t> </a:t>
            </a:r>
            <a:r>
              <a:rPr lang="en-GB" kern="0" dirty="0">
                <a:solidFill>
                  <a:srgbClr val="FFC000"/>
                </a:solidFill>
                <a:latin typeface="NotesEsa" panose="02000506030000020004" pitchFamily="2" charset="0"/>
              </a:rPr>
              <a:t>satellite systems</a:t>
            </a:r>
            <a:r>
              <a:rPr lang="en-GB" kern="0" dirty="0">
                <a:solidFill>
                  <a:schemeClr val="bg1"/>
                </a:solidFill>
                <a:latin typeface="NotesEsa" panose="02000506030000020004" pitchFamily="2" charset="0"/>
              </a:rPr>
              <a:t>. (Satellite as a service?)</a:t>
            </a:r>
          </a:p>
          <a:p>
            <a:pPr marL="285750" indent="-285750">
              <a:buFont typeface="Arial" panose="020B0604020202020204" pitchFamily="34" charset="0"/>
              <a:buChar char="•"/>
            </a:pPr>
            <a:r>
              <a:rPr lang="en-GB" kern="0" dirty="0">
                <a:solidFill>
                  <a:schemeClr val="bg1"/>
                </a:solidFill>
                <a:latin typeface="NotesEsa" panose="02000506030000020004" pitchFamily="2" charset="0"/>
              </a:rPr>
              <a:t>Improved </a:t>
            </a:r>
            <a:r>
              <a:rPr lang="en-GB" kern="0" dirty="0">
                <a:solidFill>
                  <a:srgbClr val="FFC000"/>
                </a:solidFill>
                <a:latin typeface="NotesEsa" panose="02000506030000020004" pitchFamily="2" charset="0"/>
              </a:rPr>
              <a:t>security</a:t>
            </a:r>
            <a:r>
              <a:rPr lang="en-GB" kern="0" dirty="0">
                <a:solidFill>
                  <a:schemeClr val="bg1"/>
                </a:solidFill>
                <a:latin typeface="NotesEsa" panose="02000506030000020004" pitchFamily="2" charset="0"/>
              </a:rPr>
              <a:t> in avionics and data handling systems</a:t>
            </a:r>
          </a:p>
          <a:p>
            <a:pPr marL="285750" indent="-285750">
              <a:buFont typeface="Arial" panose="020B0604020202020204" pitchFamily="34" charset="0"/>
              <a:buChar char="•"/>
            </a:pPr>
            <a:r>
              <a:rPr lang="en-GB" kern="0" dirty="0">
                <a:solidFill>
                  <a:srgbClr val="FFC000"/>
                </a:solidFill>
                <a:latin typeface="NotesEsa" panose="02000506030000020004" pitchFamily="2" charset="0"/>
              </a:rPr>
              <a:t>Streamlined</a:t>
            </a:r>
            <a:r>
              <a:rPr lang="en-GB" kern="0" dirty="0">
                <a:solidFill>
                  <a:schemeClr val="bg1"/>
                </a:solidFill>
                <a:latin typeface="NotesEsa" panose="02000506030000020004" pitchFamily="2" charset="0"/>
              </a:rPr>
              <a:t> development, testing, </a:t>
            </a:r>
            <a:r>
              <a:rPr lang="en-GB" kern="0" dirty="0">
                <a:solidFill>
                  <a:srgbClr val="FFC000"/>
                </a:solidFill>
                <a:latin typeface="NotesEsa" panose="02000506030000020004" pitchFamily="2" charset="0"/>
              </a:rPr>
              <a:t>mass</a:t>
            </a:r>
            <a:r>
              <a:rPr lang="en-GB" kern="0" dirty="0">
                <a:solidFill>
                  <a:schemeClr val="bg1"/>
                </a:solidFill>
                <a:latin typeface="NotesEsa" panose="02000506030000020004" pitchFamily="2" charset="0"/>
              </a:rPr>
              <a:t> </a:t>
            </a:r>
            <a:r>
              <a:rPr lang="en-GB" kern="0" dirty="0">
                <a:solidFill>
                  <a:srgbClr val="FFC000"/>
                </a:solidFill>
                <a:latin typeface="NotesEsa" panose="02000506030000020004" pitchFamily="2" charset="0"/>
              </a:rPr>
              <a:t>volume manufacture </a:t>
            </a:r>
            <a:r>
              <a:rPr lang="en-GB" kern="0" dirty="0">
                <a:solidFill>
                  <a:schemeClr val="bg1"/>
                </a:solidFill>
                <a:latin typeface="NotesEsa" panose="02000506030000020004" pitchFamily="2" charset="0"/>
              </a:rPr>
              <a:t>and </a:t>
            </a:r>
            <a:r>
              <a:rPr lang="en-GB" kern="0" dirty="0">
                <a:solidFill>
                  <a:srgbClr val="FFC000"/>
                </a:solidFill>
                <a:latin typeface="NotesEsa" panose="02000506030000020004" pitchFamily="2" charset="0"/>
              </a:rPr>
              <a:t>qualification</a:t>
            </a:r>
            <a:r>
              <a:rPr lang="en-GB" kern="0" dirty="0">
                <a:solidFill>
                  <a:schemeClr val="bg1"/>
                </a:solidFill>
                <a:latin typeface="NotesEsa" panose="02000506030000020004" pitchFamily="2" charset="0"/>
              </a:rPr>
              <a:t> flows.</a:t>
            </a:r>
          </a:p>
          <a:p>
            <a:pPr marL="631825" lvl="1" indent="-285750">
              <a:buFont typeface="Arial" panose="020B0604020202020204" pitchFamily="34" charset="0"/>
              <a:buChar char="•"/>
            </a:pPr>
            <a:r>
              <a:rPr lang="en-GB" kern="0" dirty="0">
                <a:solidFill>
                  <a:srgbClr val="FFC000"/>
                </a:solidFill>
                <a:latin typeface="NotesEsa" panose="02000506030000020004" pitchFamily="2" charset="0"/>
              </a:rPr>
              <a:t>Serialisation, industrialisation</a:t>
            </a:r>
          </a:p>
          <a:p>
            <a:pPr marL="285750" indent="-285750">
              <a:buFont typeface="Arial" panose="020B0604020202020204" pitchFamily="34" charset="0"/>
              <a:buChar char="•"/>
            </a:pPr>
            <a:r>
              <a:rPr lang="en-GB" kern="0" dirty="0">
                <a:solidFill>
                  <a:schemeClr val="bg1"/>
                </a:solidFill>
                <a:latin typeface="NotesEsa" panose="02000506030000020004" pitchFamily="2" charset="0"/>
              </a:rPr>
              <a:t>Managing </a:t>
            </a:r>
            <a:r>
              <a:rPr lang="en-GB" kern="0" dirty="0">
                <a:solidFill>
                  <a:srgbClr val="FFC000"/>
                </a:solidFill>
                <a:latin typeface="NotesEsa" panose="02000506030000020004" pitchFamily="2" charset="0"/>
              </a:rPr>
              <a:t>Thermal Constraints </a:t>
            </a:r>
            <a:r>
              <a:rPr lang="en-GB" kern="0" dirty="0">
                <a:solidFill>
                  <a:schemeClr val="bg1"/>
                </a:solidFill>
                <a:latin typeface="NotesEsa" panose="02000506030000020004" pitchFamily="2" charset="0"/>
              </a:rPr>
              <a:t>and </a:t>
            </a:r>
            <a:r>
              <a:rPr lang="en-GB" kern="0" dirty="0">
                <a:solidFill>
                  <a:srgbClr val="FFC000"/>
                </a:solidFill>
                <a:latin typeface="NotesEsa" panose="02000506030000020004" pitchFamily="2" charset="0"/>
              </a:rPr>
              <a:t>Power Efficiency </a:t>
            </a:r>
          </a:p>
          <a:p>
            <a:pPr marL="631825" lvl="1" indent="-285750">
              <a:buFont typeface="Arial" panose="020B0604020202020204" pitchFamily="34" charset="0"/>
              <a:buChar char="•"/>
            </a:pPr>
            <a:r>
              <a:rPr lang="en-GB" kern="0" dirty="0">
                <a:solidFill>
                  <a:schemeClr val="bg1"/>
                </a:solidFill>
                <a:latin typeface="NotesEsa" panose="02000506030000020004" pitchFamily="2" charset="0"/>
              </a:rPr>
              <a:t>Low-power electronics and energy-efficient computing architectures</a:t>
            </a:r>
          </a:p>
          <a:p>
            <a:pPr marL="285750" indent="-285750">
              <a:buFont typeface="Arial" panose="020B0604020202020204" pitchFamily="34" charset="0"/>
              <a:buChar char="•"/>
            </a:pPr>
            <a:endParaRPr lang="en-GB" kern="0" dirty="0">
              <a:solidFill>
                <a:schemeClr val="bg1"/>
              </a:solidFill>
              <a:latin typeface="NotesEsa" panose="02000506030000020004" pitchFamily="2" charset="0"/>
            </a:endParaRPr>
          </a:p>
          <a:p>
            <a:pPr marL="285750" indent="-285750">
              <a:buFont typeface="Arial" panose="020B0604020202020204" pitchFamily="34" charset="0"/>
              <a:buChar char="•"/>
            </a:pPr>
            <a:endParaRPr lang="en-GB" kern="0" dirty="0">
              <a:solidFill>
                <a:schemeClr val="bg1"/>
              </a:solidFill>
              <a:latin typeface="NotesEsa" panose="02000506030000020004" pitchFamily="2" charset="0"/>
            </a:endParaRPr>
          </a:p>
        </p:txBody>
      </p:sp>
    </p:spTree>
    <p:extLst>
      <p:ext uri="{BB962C8B-B14F-4D97-AF65-F5344CB8AC3E}">
        <p14:creationId xmlns:p14="http://schemas.microsoft.com/office/powerpoint/2010/main" val="340588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500"/>
                                        <p:tgtEl>
                                          <p:spTgt spid="10">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fade">
                                      <p:cBhvr>
                                        <p:cTn id="16" dur="500"/>
                                        <p:tgtEl>
                                          <p:spTgt spid="10">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fade">
                                      <p:cBhvr>
                                        <p:cTn id="19" dur="500"/>
                                        <p:tgtEl>
                                          <p:spTgt spid="10">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fade">
                                      <p:cBhvr>
                                        <p:cTn id="22" dur="500"/>
                                        <p:tgtEl>
                                          <p:spTgt spid="10">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animEffect transition="in" filter="fade">
                                      <p:cBhvr>
                                        <p:cTn id="25" dur="500"/>
                                        <p:tgtEl>
                                          <p:spTgt spid="10">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xEl>
                                              <p:pRg st="7" end="7"/>
                                            </p:txEl>
                                          </p:spTgt>
                                        </p:tgtEl>
                                        <p:attrNameLst>
                                          <p:attrName>style.visibility</p:attrName>
                                        </p:attrNameLst>
                                      </p:cBhvr>
                                      <p:to>
                                        <p:strVal val="visible"/>
                                      </p:to>
                                    </p:set>
                                    <p:animEffect transition="in" filter="fade">
                                      <p:cBhvr>
                                        <p:cTn id="28" dur="500"/>
                                        <p:tgtEl>
                                          <p:spTgt spid="10">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xEl>
                                              <p:pRg st="8" end="8"/>
                                            </p:txEl>
                                          </p:spTgt>
                                        </p:tgtEl>
                                        <p:attrNameLst>
                                          <p:attrName>style.visibility</p:attrName>
                                        </p:attrNameLst>
                                      </p:cBhvr>
                                      <p:to>
                                        <p:strVal val="visible"/>
                                      </p:to>
                                    </p:set>
                                    <p:animEffect transition="in" filter="fade">
                                      <p:cBhvr>
                                        <p:cTn id="31" dur="500"/>
                                        <p:tgtEl>
                                          <p:spTgt spid="10">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xEl>
                                              <p:pRg st="9" end="9"/>
                                            </p:txEl>
                                          </p:spTgt>
                                        </p:tgtEl>
                                        <p:attrNameLst>
                                          <p:attrName>style.visibility</p:attrName>
                                        </p:attrNameLst>
                                      </p:cBhvr>
                                      <p:to>
                                        <p:strVal val="visible"/>
                                      </p:to>
                                    </p:set>
                                    <p:animEffect transition="in" filter="fade">
                                      <p:cBhvr>
                                        <p:cTn id="34" dur="500"/>
                                        <p:tgtEl>
                                          <p:spTgt spid="10">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0">
                                            <p:txEl>
                                              <p:pRg st="10" end="10"/>
                                            </p:txEl>
                                          </p:spTgt>
                                        </p:tgtEl>
                                        <p:attrNameLst>
                                          <p:attrName>style.visibility</p:attrName>
                                        </p:attrNameLst>
                                      </p:cBhvr>
                                      <p:to>
                                        <p:strVal val="visible"/>
                                      </p:to>
                                    </p:set>
                                    <p:animEffect transition="in" filter="fade">
                                      <p:cBhvr>
                                        <p:cTn id="37" dur="500"/>
                                        <p:tgtEl>
                                          <p:spTgt spid="10">
                                            <p:txEl>
                                              <p:pRg st="10" end="1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0">
                                            <p:txEl>
                                              <p:pRg st="11" end="11"/>
                                            </p:txEl>
                                          </p:spTgt>
                                        </p:tgtEl>
                                        <p:attrNameLst>
                                          <p:attrName>style.visibility</p:attrName>
                                        </p:attrNameLst>
                                      </p:cBhvr>
                                      <p:to>
                                        <p:strVal val="visible"/>
                                      </p:to>
                                    </p:set>
                                    <p:animEffect transition="in" filter="fade">
                                      <p:cBhvr>
                                        <p:cTn id="40" dur="500"/>
                                        <p:tgtEl>
                                          <p:spTgt spid="10">
                                            <p:txEl>
                                              <p:pRg st="11" end="11"/>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0">
                                            <p:txEl>
                                              <p:pRg st="12" end="12"/>
                                            </p:txEl>
                                          </p:spTgt>
                                        </p:tgtEl>
                                        <p:attrNameLst>
                                          <p:attrName>style.visibility</p:attrName>
                                        </p:attrNameLst>
                                      </p:cBhvr>
                                      <p:to>
                                        <p:strVal val="visible"/>
                                      </p:to>
                                    </p:set>
                                    <p:animEffect transition="in" filter="fade">
                                      <p:cBhvr>
                                        <p:cTn id="43" dur="500"/>
                                        <p:tgtEl>
                                          <p:spTgt spid="1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596FDA-80C9-A196-3C0F-20AC7DEA8A72}"/>
              </a:ext>
            </a:extLst>
          </p:cNvPr>
          <p:cNvSpPr>
            <a:spLocks noGrp="1"/>
          </p:cNvSpPr>
          <p:nvPr>
            <p:ph type="title"/>
          </p:nvPr>
        </p:nvSpPr>
        <p:spPr>
          <a:xfrm>
            <a:off x="216000" y="160401"/>
            <a:ext cx="10108800" cy="553998"/>
          </a:xfrm>
        </p:spPr>
        <p:txBody>
          <a:bodyPr/>
          <a:lstStyle/>
          <a:p>
            <a:r>
              <a:rPr lang="en-GB" dirty="0">
                <a:latin typeface="NotesEsa" panose="02000506030000020004" pitchFamily="2" charset="0"/>
              </a:rPr>
              <a:t>EDHPC-2025 Introduction</a:t>
            </a:r>
            <a:endParaRPr lang="en-GB" dirty="0">
              <a:solidFill>
                <a:srgbClr val="FF0000"/>
              </a:solidFill>
              <a:latin typeface="NotesEsa" panose="02000506030000020004" pitchFamily="2" charset="0"/>
            </a:endParaRPr>
          </a:p>
        </p:txBody>
      </p:sp>
      <p:sp>
        <p:nvSpPr>
          <p:cNvPr id="4" name="Content Placeholder 3">
            <a:extLst>
              <a:ext uri="{FF2B5EF4-FFF2-40B4-BE49-F238E27FC236}">
                <a16:creationId xmlns:a16="http://schemas.microsoft.com/office/drawing/2014/main" id="{EC514A83-20FB-FD19-BD86-60F6054F425D}"/>
              </a:ext>
            </a:extLst>
          </p:cNvPr>
          <p:cNvSpPr>
            <a:spLocks noGrp="1"/>
          </p:cNvSpPr>
          <p:nvPr>
            <p:ph idx="1"/>
          </p:nvPr>
        </p:nvSpPr>
        <p:spPr/>
        <p:txBody>
          <a:bodyPr/>
          <a:lstStyle/>
          <a:p>
            <a:endParaRPr lang="en-GB" sz="2000" dirty="0">
              <a:solidFill>
                <a:schemeClr val="bg1"/>
              </a:solidFill>
              <a:latin typeface="NotesEsa" panose="02000506030000020004" pitchFamily="2" charset="0"/>
            </a:endParaRPr>
          </a:p>
          <a:p>
            <a:endParaRPr lang="en-GB" sz="2000" dirty="0">
              <a:solidFill>
                <a:schemeClr val="bg1"/>
              </a:solidFill>
              <a:latin typeface="NotesEsa" panose="02000506030000020004" pitchFamily="2" charset="0"/>
            </a:endParaRPr>
          </a:p>
          <a:p>
            <a:endParaRPr lang="en-GB" sz="2000" dirty="0">
              <a:solidFill>
                <a:schemeClr val="bg1"/>
              </a:solidFill>
              <a:latin typeface="NotesEsa" panose="02000506030000020004" pitchFamily="2" charset="0"/>
            </a:endParaRPr>
          </a:p>
          <a:p>
            <a:endParaRPr lang="en-GB" sz="2000" dirty="0">
              <a:solidFill>
                <a:schemeClr val="bg1"/>
              </a:solidFill>
              <a:latin typeface="NotesEsa" panose="02000506030000020004" pitchFamily="2" charset="0"/>
            </a:endParaRPr>
          </a:p>
          <a:p>
            <a:endParaRPr lang="en-GB" sz="2000" dirty="0">
              <a:solidFill>
                <a:schemeClr val="bg1"/>
              </a:solidFill>
              <a:latin typeface="NotesEsa" panose="02000506030000020004" pitchFamily="2" charset="0"/>
            </a:endParaRPr>
          </a:p>
          <a:p>
            <a:endParaRPr lang="en-GB" sz="2000" dirty="0">
              <a:solidFill>
                <a:schemeClr val="bg1"/>
              </a:solidFill>
              <a:latin typeface="NotesEsa" panose="02000506030000020004" pitchFamily="2" charset="0"/>
            </a:endParaRPr>
          </a:p>
          <a:p>
            <a:endParaRPr lang="en-GB" sz="2000" dirty="0">
              <a:solidFill>
                <a:schemeClr val="bg1"/>
              </a:solidFill>
              <a:latin typeface="NotesEsa" panose="02000506030000020004" pitchFamily="2" charset="0"/>
            </a:endParaRPr>
          </a:p>
        </p:txBody>
      </p:sp>
      <p:grpSp>
        <p:nvGrpSpPr>
          <p:cNvPr id="10" name="Group 9">
            <a:extLst>
              <a:ext uri="{FF2B5EF4-FFF2-40B4-BE49-F238E27FC236}">
                <a16:creationId xmlns:a16="http://schemas.microsoft.com/office/drawing/2014/main" id="{1EAF350C-3018-0F29-D198-DFE6E9CC51BC}"/>
              </a:ext>
            </a:extLst>
          </p:cNvPr>
          <p:cNvGrpSpPr/>
          <p:nvPr/>
        </p:nvGrpSpPr>
        <p:grpSpPr>
          <a:xfrm>
            <a:off x="4507288" y="1299836"/>
            <a:ext cx="3720662" cy="4449578"/>
            <a:chOff x="409649" y="1261800"/>
            <a:chExt cx="3720662" cy="4449578"/>
          </a:xfrm>
        </p:grpSpPr>
        <p:sp>
          <p:nvSpPr>
            <p:cNvPr id="2" name="TextBox 1">
              <a:extLst>
                <a:ext uri="{FF2B5EF4-FFF2-40B4-BE49-F238E27FC236}">
                  <a16:creationId xmlns:a16="http://schemas.microsoft.com/office/drawing/2014/main" id="{08ECC081-37B4-B7D5-123E-B365303F4891}"/>
                </a:ext>
              </a:extLst>
            </p:cNvPr>
            <p:cNvSpPr txBox="1"/>
            <p:nvPr/>
          </p:nvSpPr>
          <p:spPr>
            <a:xfrm>
              <a:off x="409649" y="4018607"/>
              <a:ext cx="3720662" cy="1692771"/>
            </a:xfrm>
            <a:prstGeom prst="rect">
              <a:avLst/>
            </a:prstGeom>
            <a:noFill/>
          </p:spPr>
          <p:txBody>
            <a:bodyPr wrap="square" rtlCol="0">
              <a:spAutoFit/>
            </a:bodyPr>
            <a:lstStyle/>
            <a:p>
              <a:pPr algn="ctr"/>
              <a:r>
                <a:rPr lang="en-GB" sz="2000" dirty="0">
                  <a:solidFill>
                    <a:schemeClr val="bg1"/>
                  </a:solidFill>
                </a:rPr>
                <a:t>Ali Zadeh </a:t>
              </a:r>
            </a:p>
            <a:p>
              <a:pPr algn="ctr"/>
              <a:r>
                <a:rPr lang="en-GB" sz="1400" dirty="0">
                  <a:solidFill>
                    <a:schemeClr val="bg1"/>
                  </a:solidFill>
                </a:rPr>
                <a:t>Head of the Avionics and EEE Division </a:t>
              </a:r>
            </a:p>
            <a:p>
              <a:pPr algn="ctr"/>
              <a:r>
                <a:rPr lang="en-GB" sz="1400" dirty="0">
                  <a:solidFill>
                    <a:schemeClr val="bg1"/>
                  </a:solidFill>
                </a:rPr>
                <a:t>at ESA-ESTEC</a:t>
              </a:r>
            </a:p>
            <a:p>
              <a:pPr algn="ctr"/>
              <a:endParaRPr lang="en-GB" sz="1400" dirty="0">
                <a:solidFill>
                  <a:schemeClr val="bg1"/>
                </a:solidFill>
              </a:endParaRPr>
            </a:p>
            <a:p>
              <a:pPr algn="ctr"/>
              <a:endParaRPr lang="en-GB" sz="1400" dirty="0">
                <a:solidFill>
                  <a:schemeClr val="bg1"/>
                </a:solidFill>
              </a:endParaRPr>
            </a:p>
            <a:p>
              <a:pPr algn="ctr"/>
              <a:r>
                <a:rPr lang="en-GB" sz="1400" dirty="0">
                  <a:solidFill>
                    <a:schemeClr val="bg1"/>
                  </a:solidFill>
                </a:rPr>
                <a:t>Co-Chairperson of the EDHPC-2025</a:t>
              </a:r>
            </a:p>
            <a:p>
              <a:pPr algn="ctr"/>
              <a:endParaRPr lang="en-GB" sz="1400" dirty="0">
                <a:solidFill>
                  <a:schemeClr val="bg1"/>
                </a:solidFill>
              </a:endParaRPr>
            </a:p>
          </p:txBody>
        </p:sp>
        <p:pic>
          <p:nvPicPr>
            <p:cNvPr id="5" name="Picture 4">
              <a:extLst>
                <a:ext uri="{FF2B5EF4-FFF2-40B4-BE49-F238E27FC236}">
                  <a16:creationId xmlns:a16="http://schemas.microsoft.com/office/drawing/2014/main" id="{C52B9EA5-9B67-E923-990E-31AA1BCAF9B6}"/>
                </a:ext>
              </a:extLst>
            </p:cNvPr>
            <p:cNvPicPr>
              <a:picLocks noChangeAspect="1"/>
            </p:cNvPicPr>
            <p:nvPr/>
          </p:nvPicPr>
          <p:blipFill>
            <a:blip r:embed="rId3" cstate="print">
              <a:extLst>
                <a:ext uri="{28A0092B-C50C-407E-A947-70E740481C1C}">
                  <a14:useLocalDpi xmlns:a14="http://schemas.microsoft.com/office/drawing/2010/main" val="0"/>
                </a:ext>
              </a:extLst>
            </a:blip>
            <a:srcRect t="12505" b="12505"/>
            <a:stretch/>
          </p:blipFill>
          <p:spPr>
            <a:xfrm>
              <a:off x="1186380" y="1261800"/>
              <a:ext cx="2167200" cy="2167200"/>
            </a:xfrm>
            <a:prstGeom prst="ellipse">
              <a:avLst/>
            </a:prstGeom>
            <a:solidFill>
              <a:srgbClr val="F2F2F2"/>
            </a:solidFill>
            <a:ln w="9525">
              <a:solidFill>
                <a:srgbClr val="0070C0"/>
              </a:solidFill>
              <a:miter lim="800000"/>
              <a:headEnd/>
              <a:tailEnd/>
            </a:ln>
          </p:spPr>
        </p:pic>
      </p:grpSp>
      <p:grpSp>
        <p:nvGrpSpPr>
          <p:cNvPr id="11" name="Group 10">
            <a:extLst>
              <a:ext uri="{FF2B5EF4-FFF2-40B4-BE49-F238E27FC236}">
                <a16:creationId xmlns:a16="http://schemas.microsoft.com/office/drawing/2014/main" id="{602CDFAB-515A-7F58-0D77-0EF5FCD26A67}"/>
              </a:ext>
            </a:extLst>
          </p:cNvPr>
          <p:cNvGrpSpPr/>
          <p:nvPr/>
        </p:nvGrpSpPr>
        <p:grpSpPr>
          <a:xfrm>
            <a:off x="320648" y="1334679"/>
            <a:ext cx="3720662" cy="4188642"/>
            <a:chOff x="8294766" y="1261800"/>
            <a:chExt cx="3720662" cy="4188642"/>
          </a:xfrm>
        </p:grpSpPr>
        <p:sp>
          <p:nvSpPr>
            <p:cNvPr id="9" name="TextBox 8">
              <a:extLst>
                <a:ext uri="{FF2B5EF4-FFF2-40B4-BE49-F238E27FC236}">
                  <a16:creationId xmlns:a16="http://schemas.microsoft.com/office/drawing/2014/main" id="{36D9C7A9-D2F6-DF0B-787C-23E5629F8D33}"/>
                </a:ext>
              </a:extLst>
            </p:cNvPr>
            <p:cNvSpPr txBox="1"/>
            <p:nvPr/>
          </p:nvSpPr>
          <p:spPr>
            <a:xfrm>
              <a:off x="8294766" y="3973114"/>
              <a:ext cx="3720662" cy="1477328"/>
            </a:xfrm>
            <a:prstGeom prst="rect">
              <a:avLst/>
            </a:prstGeom>
            <a:noFill/>
          </p:spPr>
          <p:txBody>
            <a:bodyPr wrap="square" rtlCol="0">
              <a:spAutoFit/>
            </a:bodyPr>
            <a:lstStyle/>
            <a:p>
              <a:pPr algn="ctr"/>
              <a:r>
                <a:rPr lang="en-GB" sz="2000" dirty="0">
                  <a:solidFill>
                    <a:schemeClr val="bg1"/>
                  </a:solidFill>
                </a:rPr>
                <a:t>Kostas Marinis</a:t>
              </a:r>
            </a:p>
            <a:p>
              <a:pPr algn="ctr"/>
              <a:r>
                <a:rPr lang="en-GB" sz="1400" dirty="0">
                  <a:solidFill>
                    <a:schemeClr val="bg1"/>
                  </a:solidFill>
                </a:rPr>
                <a:t>Head of Data Handling Section </a:t>
              </a:r>
            </a:p>
            <a:p>
              <a:pPr algn="ctr"/>
              <a:r>
                <a:rPr lang="en-GB" sz="1400" dirty="0">
                  <a:solidFill>
                    <a:schemeClr val="bg1"/>
                  </a:solidFill>
                </a:rPr>
                <a:t>at ESA-ESTEC</a:t>
              </a:r>
            </a:p>
            <a:p>
              <a:pPr algn="ctr"/>
              <a:endParaRPr lang="en-GB" sz="1400" dirty="0">
                <a:solidFill>
                  <a:schemeClr val="bg1"/>
                </a:solidFill>
              </a:endParaRPr>
            </a:p>
            <a:p>
              <a:pPr algn="ctr"/>
              <a:endParaRPr lang="en-GB" sz="1400" dirty="0">
                <a:solidFill>
                  <a:schemeClr val="bg1"/>
                </a:solidFill>
              </a:endParaRPr>
            </a:p>
            <a:p>
              <a:pPr algn="ctr"/>
              <a:r>
                <a:rPr lang="en-GB" sz="1400" dirty="0">
                  <a:solidFill>
                    <a:schemeClr val="bg1"/>
                  </a:solidFill>
                </a:rPr>
                <a:t>General Chairperson of EDHPC-2025</a:t>
              </a:r>
            </a:p>
          </p:txBody>
        </p:sp>
        <p:pic>
          <p:nvPicPr>
            <p:cNvPr id="2050" name="Picture 2" descr="profile image">
              <a:extLst>
                <a:ext uri="{FF2B5EF4-FFF2-40B4-BE49-F238E27FC236}">
                  <a16:creationId xmlns:a16="http://schemas.microsoft.com/office/drawing/2014/main" id="{CBCAD116-574A-2357-EFF6-8FA1944A34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0233" y="1261800"/>
              <a:ext cx="2167200" cy="2167200"/>
            </a:xfrm>
            <a:prstGeom prst="flowChartConnector">
              <a:avLst/>
            </a:prstGeom>
            <a:noFill/>
            <a:ln>
              <a:solidFill>
                <a:schemeClr val="accent4">
                  <a:lumMod val="60000"/>
                  <a:lumOff val="40000"/>
                </a:schemeClr>
              </a:solidFill>
            </a:ln>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93A6BC3B-CE8F-2B90-1CB8-2CDBC0CC57E8}"/>
              </a:ext>
            </a:extLst>
          </p:cNvPr>
          <p:cNvGrpSpPr/>
          <p:nvPr/>
        </p:nvGrpSpPr>
        <p:grpSpPr>
          <a:xfrm>
            <a:off x="8791787" y="1299836"/>
            <a:ext cx="3035253" cy="4234135"/>
            <a:chOff x="4704811" y="1261800"/>
            <a:chExt cx="3035253" cy="4234135"/>
          </a:xfrm>
        </p:grpSpPr>
        <p:sp>
          <p:nvSpPr>
            <p:cNvPr id="6" name="TextBox 5">
              <a:extLst>
                <a:ext uri="{FF2B5EF4-FFF2-40B4-BE49-F238E27FC236}">
                  <a16:creationId xmlns:a16="http://schemas.microsoft.com/office/drawing/2014/main" id="{4DFDB8BA-ECD0-937D-418E-49604E82EC78}"/>
                </a:ext>
              </a:extLst>
            </p:cNvPr>
            <p:cNvSpPr txBox="1"/>
            <p:nvPr/>
          </p:nvSpPr>
          <p:spPr>
            <a:xfrm>
              <a:off x="4704811" y="4018607"/>
              <a:ext cx="3035253" cy="1477328"/>
            </a:xfrm>
            <a:prstGeom prst="rect">
              <a:avLst/>
            </a:prstGeom>
            <a:noFill/>
          </p:spPr>
          <p:txBody>
            <a:bodyPr wrap="none" rtlCol="0">
              <a:spAutoFit/>
            </a:bodyPr>
            <a:lstStyle/>
            <a:p>
              <a:pPr algn="ctr"/>
              <a:r>
                <a:rPr lang="en-GB" sz="2000" dirty="0">
                  <a:solidFill>
                    <a:schemeClr val="bg1"/>
                  </a:solidFill>
                </a:rPr>
                <a:t>Salvatore D’Addio</a:t>
              </a:r>
            </a:p>
            <a:p>
              <a:pPr algn="ctr"/>
              <a:r>
                <a:rPr lang="en-GB" sz="1400" dirty="0">
                  <a:solidFill>
                    <a:schemeClr val="bg1"/>
                  </a:solidFill>
                </a:rPr>
                <a:t>Head of the RF Payloads </a:t>
              </a:r>
            </a:p>
            <a:p>
              <a:pPr algn="ctr"/>
              <a:r>
                <a:rPr lang="en-GB" sz="1400" dirty="0">
                  <a:solidFill>
                    <a:schemeClr val="bg1"/>
                  </a:solidFill>
                </a:rPr>
                <a:t>&amp; Technology Division </a:t>
              </a:r>
            </a:p>
            <a:p>
              <a:pPr algn="ctr"/>
              <a:r>
                <a:rPr lang="en-GB" sz="1400" dirty="0">
                  <a:solidFill>
                    <a:schemeClr val="bg1"/>
                  </a:solidFill>
                </a:rPr>
                <a:t>at ESA-ESTEC</a:t>
              </a:r>
            </a:p>
            <a:p>
              <a:pPr algn="ctr"/>
              <a:endParaRPr lang="en-GB" sz="1400" dirty="0">
                <a:solidFill>
                  <a:schemeClr val="bg1"/>
                </a:solidFill>
              </a:endParaRPr>
            </a:p>
            <a:p>
              <a:pPr algn="ctr"/>
              <a:r>
                <a:rPr lang="en-GB" sz="1400" dirty="0">
                  <a:solidFill>
                    <a:schemeClr val="bg1"/>
                  </a:solidFill>
                </a:rPr>
                <a:t>Co-Chairperson of EDHPC-2025</a:t>
              </a:r>
            </a:p>
          </p:txBody>
        </p:sp>
        <p:pic>
          <p:nvPicPr>
            <p:cNvPr id="2054" name="Picture 6" descr="Profile photo of Salvatore D&amp;#39;Addio">
              <a:extLst>
                <a:ext uri="{FF2B5EF4-FFF2-40B4-BE49-F238E27FC236}">
                  <a16:creationId xmlns:a16="http://schemas.microsoft.com/office/drawing/2014/main" id="{DC6D9AE9-64B2-9A06-F4F5-91969081AA3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8838" y="1261800"/>
              <a:ext cx="2167200" cy="2167200"/>
            </a:xfrm>
            <a:prstGeom prst="flowChartConnector">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2181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7FD8F-7F4B-EF6D-FCFA-F3E40ED0A2F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5A2B31C-DDAC-CF14-F7ED-0A89A5140165}"/>
              </a:ext>
            </a:extLst>
          </p:cNvPr>
          <p:cNvSpPr>
            <a:spLocks noGrp="1"/>
          </p:cNvSpPr>
          <p:nvPr>
            <p:ph type="title"/>
          </p:nvPr>
        </p:nvSpPr>
        <p:spPr>
          <a:xfrm>
            <a:off x="216000" y="160401"/>
            <a:ext cx="10108800" cy="553998"/>
          </a:xfrm>
        </p:spPr>
        <p:txBody>
          <a:bodyPr/>
          <a:lstStyle/>
          <a:p>
            <a:r>
              <a:rPr lang="en-GB" dirty="0">
                <a:latin typeface="NotesEsa" panose="02000506030000020004" pitchFamily="2" charset="0"/>
              </a:rPr>
              <a:t>EDHPC Organising groups in ESA</a:t>
            </a:r>
          </a:p>
        </p:txBody>
      </p:sp>
      <p:sp>
        <p:nvSpPr>
          <p:cNvPr id="29" name="TextBox 28">
            <a:extLst>
              <a:ext uri="{FF2B5EF4-FFF2-40B4-BE49-F238E27FC236}">
                <a16:creationId xmlns:a16="http://schemas.microsoft.com/office/drawing/2014/main" id="{E19B03B3-F69A-EE8C-370E-102FF8AD556F}"/>
              </a:ext>
            </a:extLst>
          </p:cNvPr>
          <p:cNvSpPr txBox="1"/>
          <p:nvPr/>
        </p:nvSpPr>
        <p:spPr>
          <a:xfrm>
            <a:off x="940888" y="1019444"/>
            <a:ext cx="103435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marL="87313" lvl="1" algn="ctr"/>
            <a:r>
              <a:rPr lang="en-GB" dirty="0">
                <a:solidFill>
                  <a:srgbClr val="FFC000"/>
                </a:solidFill>
                <a:latin typeface="NotesEsa" panose="02000506030000020004" pitchFamily="2" charset="0"/>
              </a:rPr>
              <a:t>EDHPC 2025 is organised by 4 collaborating sections in the Electrical Department (TEC-E) in ESA</a:t>
            </a:r>
          </a:p>
        </p:txBody>
      </p:sp>
      <p:sp>
        <p:nvSpPr>
          <p:cNvPr id="35" name="Content Placeholder 3">
            <a:extLst>
              <a:ext uri="{FF2B5EF4-FFF2-40B4-BE49-F238E27FC236}">
                <a16:creationId xmlns:a16="http://schemas.microsoft.com/office/drawing/2014/main" id="{A20B4911-90C0-705A-4C27-3203F0C099E3}"/>
              </a:ext>
            </a:extLst>
          </p:cNvPr>
          <p:cNvSpPr txBox="1">
            <a:spLocks/>
          </p:cNvSpPr>
          <p:nvPr/>
        </p:nvSpPr>
        <p:spPr bwMode="auto">
          <a:xfrm>
            <a:off x="8198076" y="2018063"/>
            <a:ext cx="3711036" cy="3188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1600" dirty="0">
                <a:solidFill>
                  <a:schemeClr val="bg1"/>
                </a:solidFill>
                <a:latin typeface="NotesEsa" panose="02000506030000020004" pitchFamily="2" charset="0"/>
              </a:rPr>
              <a:t>We support and develop technologies that meet the needs of current and future European space missions, in all application domains:</a:t>
            </a:r>
          </a:p>
          <a:p>
            <a:pPr marL="285750" indent="-285750">
              <a:buFontTx/>
              <a:buChar char="-"/>
            </a:pPr>
            <a:r>
              <a:rPr lang="en-GB" sz="1600" dirty="0">
                <a:solidFill>
                  <a:schemeClr val="tx1">
                    <a:lumMod val="25000"/>
                    <a:lumOff val="75000"/>
                  </a:schemeClr>
                </a:solidFill>
                <a:latin typeface="NotesEsa" panose="02000506030000020004" pitchFamily="2" charset="0"/>
              </a:rPr>
              <a:t>Earth Observation</a:t>
            </a:r>
          </a:p>
          <a:p>
            <a:pPr marL="285750" indent="-285750">
              <a:buFontTx/>
              <a:buChar char="-"/>
            </a:pPr>
            <a:r>
              <a:rPr lang="en-GB" sz="1600">
                <a:solidFill>
                  <a:schemeClr val="tx1">
                    <a:lumMod val="25000"/>
                    <a:lumOff val="75000"/>
                  </a:schemeClr>
                </a:solidFill>
                <a:latin typeface="NotesEsa" panose="02000506030000020004" pitchFamily="2" charset="0"/>
              </a:rPr>
              <a:t>Telecommunications</a:t>
            </a:r>
            <a:endParaRPr lang="en-GB" sz="1600" dirty="0">
              <a:solidFill>
                <a:schemeClr val="tx1">
                  <a:lumMod val="25000"/>
                  <a:lumOff val="75000"/>
                </a:schemeClr>
              </a:solidFill>
              <a:latin typeface="NotesEsa" panose="02000506030000020004" pitchFamily="2" charset="0"/>
            </a:endParaRPr>
          </a:p>
          <a:p>
            <a:pPr marL="285750" indent="-285750">
              <a:buFontTx/>
              <a:buChar char="-"/>
            </a:pPr>
            <a:r>
              <a:rPr lang="en-GB" sz="1600" dirty="0">
                <a:solidFill>
                  <a:schemeClr val="tx1">
                    <a:lumMod val="25000"/>
                    <a:lumOff val="75000"/>
                  </a:schemeClr>
                </a:solidFill>
                <a:latin typeface="NotesEsa" panose="02000506030000020004" pitchFamily="2" charset="0"/>
              </a:rPr>
              <a:t>Science</a:t>
            </a:r>
          </a:p>
          <a:p>
            <a:pPr marL="285750" indent="-285750">
              <a:buFontTx/>
              <a:buChar char="-"/>
            </a:pPr>
            <a:r>
              <a:rPr lang="en-GB" sz="1600" dirty="0">
                <a:solidFill>
                  <a:schemeClr val="tx1">
                    <a:lumMod val="25000"/>
                    <a:lumOff val="75000"/>
                  </a:schemeClr>
                </a:solidFill>
                <a:latin typeface="NotesEsa" panose="02000506030000020004" pitchFamily="2" charset="0"/>
              </a:rPr>
              <a:t>Planetary and Lunar Exploration</a:t>
            </a:r>
          </a:p>
          <a:p>
            <a:pPr marL="285750" indent="-285750">
              <a:buFontTx/>
              <a:buChar char="-"/>
            </a:pPr>
            <a:r>
              <a:rPr lang="en-GB" sz="1600" dirty="0">
                <a:solidFill>
                  <a:schemeClr val="tx1">
                    <a:lumMod val="25000"/>
                    <a:lumOff val="75000"/>
                  </a:schemeClr>
                </a:solidFill>
                <a:latin typeface="NotesEsa" panose="02000506030000020004" pitchFamily="2" charset="0"/>
              </a:rPr>
              <a:t>Navigation</a:t>
            </a:r>
          </a:p>
          <a:p>
            <a:pPr marL="285750" indent="-285750">
              <a:buFontTx/>
              <a:buChar char="-"/>
            </a:pPr>
            <a:r>
              <a:rPr lang="en-GB" sz="1600" dirty="0">
                <a:solidFill>
                  <a:schemeClr val="tx1">
                    <a:lumMod val="25000"/>
                    <a:lumOff val="75000"/>
                  </a:schemeClr>
                </a:solidFill>
                <a:latin typeface="NotesEsa" panose="02000506030000020004" pitchFamily="2" charset="0"/>
              </a:rPr>
              <a:t>Space Transportation</a:t>
            </a:r>
          </a:p>
        </p:txBody>
      </p:sp>
      <p:grpSp>
        <p:nvGrpSpPr>
          <p:cNvPr id="6" name="Group 5">
            <a:extLst>
              <a:ext uri="{FF2B5EF4-FFF2-40B4-BE49-F238E27FC236}">
                <a16:creationId xmlns:a16="http://schemas.microsoft.com/office/drawing/2014/main" id="{A60AA424-E9C7-0AB4-7356-E5CED6F123C6}"/>
              </a:ext>
            </a:extLst>
          </p:cNvPr>
          <p:cNvGrpSpPr/>
          <p:nvPr/>
        </p:nvGrpSpPr>
        <p:grpSpPr>
          <a:xfrm>
            <a:off x="4050049" y="3787958"/>
            <a:ext cx="3761045" cy="2345617"/>
            <a:chOff x="4050049" y="3787958"/>
            <a:chExt cx="3761045" cy="2345617"/>
          </a:xfrm>
        </p:grpSpPr>
        <p:sp>
          <p:nvSpPr>
            <p:cNvPr id="70" name="Freeform: Shape 69">
              <a:extLst>
                <a:ext uri="{FF2B5EF4-FFF2-40B4-BE49-F238E27FC236}">
                  <a16:creationId xmlns:a16="http://schemas.microsoft.com/office/drawing/2014/main" id="{1FFF16ED-01EE-1046-2C27-9D70265F26FD}"/>
                </a:ext>
              </a:extLst>
            </p:cNvPr>
            <p:cNvSpPr/>
            <p:nvPr/>
          </p:nvSpPr>
          <p:spPr>
            <a:xfrm>
              <a:off x="5331032" y="4114995"/>
              <a:ext cx="2480062" cy="2018580"/>
            </a:xfrm>
            <a:custGeom>
              <a:avLst/>
              <a:gdLst>
                <a:gd name="connsiteX0" fmla="*/ 0 w 2496705"/>
                <a:gd name="connsiteY0" fmla="*/ 161730 h 1617299"/>
                <a:gd name="connsiteX1" fmla="*/ 161730 w 2496705"/>
                <a:gd name="connsiteY1" fmla="*/ 0 h 1617299"/>
                <a:gd name="connsiteX2" fmla="*/ 2334975 w 2496705"/>
                <a:gd name="connsiteY2" fmla="*/ 0 h 1617299"/>
                <a:gd name="connsiteX3" fmla="*/ 2496705 w 2496705"/>
                <a:gd name="connsiteY3" fmla="*/ 161730 h 1617299"/>
                <a:gd name="connsiteX4" fmla="*/ 2496705 w 2496705"/>
                <a:gd name="connsiteY4" fmla="*/ 1455569 h 1617299"/>
                <a:gd name="connsiteX5" fmla="*/ 2334975 w 2496705"/>
                <a:gd name="connsiteY5" fmla="*/ 1617299 h 1617299"/>
                <a:gd name="connsiteX6" fmla="*/ 161730 w 2496705"/>
                <a:gd name="connsiteY6" fmla="*/ 1617299 h 1617299"/>
                <a:gd name="connsiteX7" fmla="*/ 0 w 2496705"/>
                <a:gd name="connsiteY7" fmla="*/ 1455569 h 1617299"/>
                <a:gd name="connsiteX8" fmla="*/ 0 w 2496705"/>
                <a:gd name="connsiteY8" fmla="*/ 161730 h 161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6705" h="1617299">
                  <a:moveTo>
                    <a:pt x="0" y="161730"/>
                  </a:moveTo>
                  <a:cubicBezTo>
                    <a:pt x="0" y="72409"/>
                    <a:pt x="72409" y="0"/>
                    <a:pt x="161730" y="0"/>
                  </a:cubicBezTo>
                  <a:lnTo>
                    <a:pt x="2334975" y="0"/>
                  </a:lnTo>
                  <a:cubicBezTo>
                    <a:pt x="2424296" y="0"/>
                    <a:pt x="2496705" y="72409"/>
                    <a:pt x="2496705" y="161730"/>
                  </a:cubicBezTo>
                  <a:lnTo>
                    <a:pt x="2496705" y="1455569"/>
                  </a:lnTo>
                  <a:cubicBezTo>
                    <a:pt x="2496705" y="1544890"/>
                    <a:pt x="2424296" y="1617299"/>
                    <a:pt x="2334975" y="1617299"/>
                  </a:cubicBezTo>
                  <a:lnTo>
                    <a:pt x="161730" y="1617299"/>
                  </a:lnTo>
                  <a:cubicBezTo>
                    <a:pt x="72409" y="1617299"/>
                    <a:pt x="0" y="1544890"/>
                    <a:pt x="0" y="1455569"/>
                  </a:cubicBezTo>
                  <a:lnTo>
                    <a:pt x="0" y="161730"/>
                  </a:lnTo>
                  <a:close/>
                </a:path>
              </a:pathLst>
            </a:custGeom>
            <a:noFill/>
            <a:ln>
              <a:solidFill>
                <a:schemeClr val="tx1">
                  <a:lumMod val="10000"/>
                  <a:lumOff val="9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1247" tIns="81247" rIns="830259" bIns="485572" numCol="1" spcCol="1270" anchor="t" anchorCtr="0">
              <a:noAutofit/>
            </a:bodyPr>
            <a:lstStyle/>
            <a:p>
              <a:pPr marL="114300" lvl="1" indent="-114300" defTabSz="533400">
                <a:lnSpc>
                  <a:spcPct val="90000"/>
                </a:lnSpc>
                <a:spcAft>
                  <a:spcPct val="15000"/>
                </a:spcAft>
                <a:buChar char="•"/>
              </a:pPr>
              <a:endParaRPr lang="en-GB" sz="1200" dirty="0">
                <a:solidFill>
                  <a:schemeClr val="bg1"/>
                </a:solidFill>
              </a:endParaRPr>
            </a:p>
          </p:txBody>
        </p:sp>
        <p:sp>
          <p:nvSpPr>
            <p:cNvPr id="74" name="Freeform: Shape 73">
              <a:extLst>
                <a:ext uri="{FF2B5EF4-FFF2-40B4-BE49-F238E27FC236}">
                  <a16:creationId xmlns:a16="http://schemas.microsoft.com/office/drawing/2014/main" id="{121D18E0-BC48-353A-4837-91169C5FBCAB}"/>
                </a:ext>
              </a:extLst>
            </p:cNvPr>
            <p:cNvSpPr/>
            <p:nvPr/>
          </p:nvSpPr>
          <p:spPr>
            <a:xfrm>
              <a:off x="4050049" y="3787958"/>
              <a:ext cx="1531929" cy="1641237"/>
            </a:xfrm>
            <a:custGeom>
              <a:avLst/>
              <a:gdLst>
                <a:gd name="connsiteX0" fmla="*/ 0 w 1874962"/>
                <a:gd name="connsiteY0" fmla="*/ 1881571 h 1881571"/>
                <a:gd name="connsiteX1" fmla="*/ 1874962 w 1874962"/>
                <a:gd name="connsiteY1" fmla="*/ 0 h 1881571"/>
                <a:gd name="connsiteX2" fmla="*/ 1874962 w 1874962"/>
                <a:gd name="connsiteY2" fmla="*/ 1881571 h 1881571"/>
                <a:gd name="connsiteX3" fmla="*/ 0 w 1874962"/>
                <a:gd name="connsiteY3" fmla="*/ 1881571 h 1881571"/>
              </a:gdLst>
              <a:ahLst/>
              <a:cxnLst>
                <a:cxn ang="0">
                  <a:pos x="connsiteX0" y="connsiteY0"/>
                </a:cxn>
                <a:cxn ang="0">
                  <a:pos x="connsiteX1" y="connsiteY1"/>
                </a:cxn>
                <a:cxn ang="0">
                  <a:pos x="connsiteX2" y="connsiteY2"/>
                </a:cxn>
                <a:cxn ang="0">
                  <a:pos x="connsiteX3" y="connsiteY3"/>
                </a:cxn>
              </a:cxnLst>
              <a:rect l="l" t="t" r="r" b="b"/>
              <a:pathLst>
                <a:path w="1874962" h="1881571">
                  <a:moveTo>
                    <a:pt x="1874962" y="0"/>
                  </a:moveTo>
                  <a:cubicBezTo>
                    <a:pt x="1874962" y="1039163"/>
                    <a:pt x="1035513" y="1881571"/>
                    <a:pt x="0" y="1881571"/>
                  </a:cubicBezTo>
                  <a:lnTo>
                    <a:pt x="0" y="0"/>
                  </a:lnTo>
                  <a:lnTo>
                    <a:pt x="1874962" y="0"/>
                  </a:lnTo>
                  <a:close/>
                </a:path>
              </a:pathLst>
            </a:custGeom>
            <a:solidFill>
              <a:srgbClr val="335E6E">
                <a:lumMod val="75000"/>
              </a:srgbClr>
            </a:solidFill>
            <a:ln w="25400" cap="flat" cmpd="sng" algn="ctr">
              <a:solidFill>
                <a:srgbClr val="FE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99568" tIns="99569" rIns="648733" bIns="650667" numCol="1" spcCol="1270" anchor="ctr" anchorCtr="0">
              <a:noAutofit/>
            </a:bodyPr>
            <a:lstStyle/>
            <a:p>
              <a:pPr marL="0" lvl="0" indent="0" algn="ctr" defTabSz="622300">
                <a:lnSpc>
                  <a:spcPct val="90000"/>
                </a:lnSpc>
                <a:spcBef>
                  <a:spcPct val="0"/>
                </a:spcBef>
                <a:spcAft>
                  <a:spcPct val="35000"/>
                </a:spcAft>
                <a:buNone/>
              </a:pPr>
              <a:endParaRPr lang="en-GB" sz="1400" b="1" kern="1200" dirty="0">
                <a:solidFill>
                  <a:srgbClr val="FFC000"/>
                </a:solidFill>
                <a:latin typeface="Arial" panose="020B0604020202020204"/>
                <a:ea typeface="+mn-ea"/>
                <a:cs typeface="+mn-cs"/>
              </a:endParaRPr>
            </a:p>
          </p:txBody>
        </p:sp>
        <p:sp>
          <p:nvSpPr>
            <p:cNvPr id="79" name="TextBox 78">
              <a:extLst>
                <a:ext uri="{FF2B5EF4-FFF2-40B4-BE49-F238E27FC236}">
                  <a16:creationId xmlns:a16="http://schemas.microsoft.com/office/drawing/2014/main" id="{44FAD507-BC7B-E926-1EC6-BFD419951BD5}"/>
                </a:ext>
              </a:extLst>
            </p:cNvPr>
            <p:cNvSpPr txBox="1"/>
            <p:nvPr/>
          </p:nvSpPr>
          <p:spPr>
            <a:xfrm>
              <a:off x="4102160" y="4111140"/>
              <a:ext cx="1298753"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lvl="0" algn="ctr" defTabSz="622300">
                <a:lnSpc>
                  <a:spcPct val="90000"/>
                </a:lnSpc>
                <a:spcAft>
                  <a:spcPct val="35000"/>
                </a:spcAft>
              </a:pPr>
              <a:r>
                <a:rPr lang="en-GB" sz="1200" b="1" dirty="0">
                  <a:solidFill>
                    <a:srgbClr val="FFC000"/>
                  </a:solidFill>
                  <a:latin typeface="Arial" panose="020B0604020202020204"/>
                </a:rPr>
                <a:t>Flight Software</a:t>
              </a:r>
            </a:p>
            <a:p>
              <a:pPr lvl="0" algn="ctr" defTabSz="622300">
                <a:lnSpc>
                  <a:spcPct val="90000"/>
                </a:lnSpc>
                <a:spcAft>
                  <a:spcPct val="35000"/>
                </a:spcAft>
              </a:pPr>
              <a:r>
                <a:rPr lang="en-GB" sz="1200" b="1" dirty="0">
                  <a:solidFill>
                    <a:srgbClr val="FFC000"/>
                  </a:solidFill>
                  <a:latin typeface="Arial" panose="020B0604020202020204"/>
                </a:rPr>
                <a:t>Section</a:t>
              </a:r>
            </a:p>
            <a:p>
              <a:pPr lvl="0" algn="ctr" defTabSz="622300">
                <a:lnSpc>
                  <a:spcPct val="90000"/>
                </a:lnSpc>
                <a:spcAft>
                  <a:spcPct val="35000"/>
                </a:spcAft>
              </a:pPr>
              <a:r>
                <a:rPr lang="en-GB" sz="1200" b="1" dirty="0">
                  <a:solidFill>
                    <a:srgbClr val="FFC000"/>
                  </a:solidFill>
                  <a:latin typeface="Arial" panose="020B0604020202020204"/>
                </a:rPr>
                <a:t>(TEC-EDS)</a:t>
              </a:r>
            </a:p>
          </p:txBody>
        </p:sp>
        <p:sp>
          <p:nvSpPr>
            <p:cNvPr id="80" name="Content Placeholder 3">
              <a:extLst>
                <a:ext uri="{FF2B5EF4-FFF2-40B4-BE49-F238E27FC236}">
                  <a16:creationId xmlns:a16="http://schemas.microsoft.com/office/drawing/2014/main" id="{4A4904AB-B86C-29BF-8737-16EB55D45C54}"/>
                </a:ext>
              </a:extLst>
            </p:cNvPr>
            <p:cNvSpPr txBox="1">
              <a:spLocks/>
            </p:cNvSpPr>
            <p:nvPr/>
          </p:nvSpPr>
          <p:spPr bwMode="auto">
            <a:xfrm>
              <a:off x="5486246" y="4252296"/>
              <a:ext cx="2287077" cy="146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171450" indent="-171450">
                <a:spcBef>
                  <a:spcPts val="0"/>
                </a:spcBef>
                <a:buFont typeface="Arial" panose="020B0604020202020204" pitchFamily="34" charset="0"/>
                <a:buChar char="•"/>
              </a:pPr>
              <a:r>
                <a:rPr lang="en-GB" sz="1200" dirty="0">
                  <a:solidFill>
                    <a:schemeClr val="bg1"/>
                  </a:solidFill>
                  <a:latin typeface="NotesEsa" panose="02000506030000020004" pitchFamily="2" charset="0"/>
                </a:rPr>
                <a:t>Compilers, Execution platforms</a:t>
              </a:r>
            </a:p>
            <a:p>
              <a:pPr marL="171450" indent="-171450">
                <a:spcBef>
                  <a:spcPts val="0"/>
                </a:spcBef>
                <a:buFont typeface="Arial" panose="020B0604020202020204" pitchFamily="34" charset="0"/>
                <a:buChar char="•"/>
              </a:pPr>
              <a:r>
                <a:rPr lang="en-GB" sz="1200" dirty="0">
                  <a:solidFill>
                    <a:schemeClr val="bg1"/>
                  </a:solidFill>
                  <a:latin typeface="NotesEsa" panose="02000506030000020004" pitchFamily="2" charset="0"/>
                </a:rPr>
                <a:t>RTOS</a:t>
              </a:r>
            </a:p>
            <a:p>
              <a:pPr marL="171450" indent="-171450">
                <a:spcBef>
                  <a:spcPts val="0"/>
                </a:spcBef>
                <a:buFont typeface="Arial" panose="020B0604020202020204" pitchFamily="34" charset="0"/>
                <a:buChar char="•"/>
              </a:pPr>
              <a:r>
                <a:rPr lang="en-GB" sz="1200" dirty="0">
                  <a:solidFill>
                    <a:schemeClr val="bg1"/>
                  </a:solidFill>
                  <a:latin typeface="NotesEsa" panose="02000506030000020004" pitchFamily="2" charset="0"/>
                </a:rPr>
                <a:t>MBSE &amp; EDS</a:t>
              </a:r>
            </a:p>
            <a:p>
              <a:pPr marL="171450" indent="-171450">
                <a:spcBef>
                  <a:spcPts val="0"/>
                </a:spcBef>
                <a:buFont typeface="Arial" panose="020B0604020202020204" pitchFamily="34" charset="0"/>
                <a:buChar char="•"/>
              </a:pPr>
              <a:r>
                <a:rPr lang="en-GB" sz="1200" dirty="0">
                  <a:solidFill>
                    <a:schemeClr val="bg1"/>
                  </a:solidFill>
                  <a:latin typeface="NotesEsa" panose="02000506030000020004" pitchFamily="2" charset="0"/>
                </a:rPr>
                <a:t>SW test, verification, validation</a:t>
              </a:r>
            </a:p>
            <a:p>
              <a:pPr marL="171450" indent="-171450">
                <a:spcBef>
                  <a:spcPts val="0"/>
                </a:spcBef>
                <a:buFont typeface="Arial" panose="020B0604020202020204" pitchFamily="34" charset="0"/>
                <a:buChar char="•"/>
              </a:pPr>
              <a:r>
                <a:rPr lang="en-GB" sz="1200" dirty="0">
                  <a:solidFill>
                    <a:schemeClr val="bg1"/>
                  </a:solidFill>
                  <a:latin typeface="NotesEsa" panose="02000506030000020004" pitchFamily="2" charset="0"/>
                </a:rPr>
                <a:t>Software PA / Security / Reuse</a:t>
              </a:r>
            </a:p>
            <a:p>
              <a:pPr marL="171450" indent="-171450">
                <a:spcBef>
                  <a:spcPts val="0"/>
                </a:spcBef>
                <a:buFont typeface="Arial" panose="020B0604020202020204" pitchFamily="34" charset="0"/>
                <a:buChar char="•"/>
              </a:pPr>
              <a:r>
                <a:rPr lang="en-GB" sz="1200" dirty="0">
                  <a:solidFill>
                    <a:schemeClr val="bg1"/>
                  </a:solidFill>
                  <a:latin typeface="NotesEsa" panose="02000506030000020004" pitchFamily="2" charset="0"/>
                </a:rPr>
                <a:t>SW Dependability and safety</a:t>
              </a:r>
            </a:p>
            <a:p>
              <a:pPr marL="171450" indent="-171450">
                <a:spcBef>
                  <a:spcPts val="0"/>
                </a:spcBef>
                <a:buFont typeface="Arial" panose="020B0604020202020204" pitchFamily="34" charset="0"/>
                <a:buChar char="•"/>
              </a:pPr>
              <a:r>
                <a:rPr lang="en-GB" sz="1200" dirty="0">
                  <a:solidFill>
                    <a:schemeClr val="bg1"/>
                  </a:solidFill>
                  <a:latin typeface="NotesEsa" panose="02000506030000020004" pitchFamily="2" charset="0"/>
                </a:rPr>
                <a:t>etc</a:t>
              </a:r>
            </a:p>
          </p:txBody>
        </p:sp>
      </p:grpSp>
      <p:grpSp>
        <p:nvGrpSpPr>
          <p:cNvPr id="4" name="Group 3">
            <a:extLst>
              <a:ext uri="{FF2B5EF4-FFF2-40B4-BE49-F238E27FC236}">
                <a16:creationId xmlns:a16="http://schemas.microsoft.com/office/drawing/2014/main" id="{1FB241DC-5F15-E493-2913-096370A6D67E}"/>
              </a:ext>
            </a:extLst>
          </p:cNvPr>
          <p:cNvGrpSpPr/>
          <p:nvPr/>
        </p:nvGrpSpPr>
        <p:grpSpPr>
          <a:xfrm>
            <a:off x="297009" y="1547759"/>
            <a:ext cx="3659389" cy="2094914"/>
            <a:chOff x="297009" y="1547759"/>
            <a:chExt cx="3659389" cy="2094914"/>
          </a:xfrm>
        </p:grpSpPr>
        <p:sp>
          <p:nvSpPr>
            <p:cNvPr id="71" name="Freeform: Shape 70">
              <a:extLst>
                <a:ext uri="{FF2B5EF4-FFF2-40B4-BE49-F238E27FC236}">
                  <a16:creationId xmlns:a16="http://schemas.microsoft.com/office/drawing/2014/main" id="{3FBB675E-9116-A37C-38A5-0E28D11C4510}"/>
                </a:ext>
              </a:extLst>
            </p:cNvPr>
            <p:cNvSpPr/>
            <p:nvPr/>
          </p:nvSpPr>
          <p:spPr>
            <a:xfrm>
              <a:off x="297009" y="1547759"/>
              <a:ext cx="2315923" cy="1819668"/>
            </a:xfrm>
            <a:custGeom>
              <a:avLst/>
              <a:gdLst>
                <a:gd name="connsiteX0" fmla="*/ 0 w 2496705"/>
                <a:gd name="connsiteY0" fmla="*/ 161730 h 1617299"/>
                <a:gd name="connsiteX1" fmla="*/ 161730 w 2496705"/>
                <a:gd name="connsiteY1" fmla="*/ 0 h 1617299"/>
                <a:gd name="connsiteX2" fmla="*/ 2334975 w 2496705"/>
                <a:gd name="connsiteY2" fmla="*/ 0 h 1617299"/>
                <a:gd name="connsiteX3" fmla="*/ 2496705 w 2496705"/>
                <a:gd name="connsiteY3" fmla="*/ 161730 h 1617299"/>
                <a:gd name="connsiteX4" fmla="*/ 2496705 w 2496705"/>
                <a:gd name="connsiteY4" fmla="*/ 1455569 h 1617299"/>
                <a:gd name="connsiteX5" fmla="*/ 2334975 w 2496705"/>
                <a:gd name="connsiteY5" fmla="*/ 1617299 h 1617299"/>
                <a:gd name="connsiteX6" fmla="*/ 161730 w 2496705"/>
                <a:gd name="connsiteY6" fmla="*/ 1617299 h 1617299"/>
                <a:gd name="connsiteX7" fmla="*/ 0 w 2496705"/>
                <a:gd name="connsiteY7" fmla="*/ 1455569 h 1617299"/>
                <a:gd name="connsiteX8" fmla="*/ 0 w 2496705"/>
                <a:gd name="connsiteY8" fmla="*/ 161730 h 161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6705" h="1617299">
                  <a:moveTo>
                    <a:pt x="0" y="161730"/>
                  </a:moveTo>
                  <a:cubicBezTo>
                    <a:pt x="0" y="72409"/>
                    <a:pt x="72409" y="0"/>
                    <a:pt x="161730" y="0"/>
                  </a:cubicBezTo>
                  <a:lnTo>
                    <a:pt x="2334975" y="0"/>
                  </a:lnTo>
                  <a:cubicBezTo>
                    <a:pt x="2424296" y="0"/>
                    <a:pt x="2496705" y="72409"/>
                    <a:pt x="2496705" y="161730"/>
                  </a:cubicBezTo>
                  <a:lnTo>
                    <a:pt x="2496705" y="1455569"/>
                  </a:lnTo>
                  <a:cubicBezTo>
                    <a:pt x="2496705" y="1544890"/>
                    <a:pt x="2424296" y="1617299"/>
                    <a:pt x="2334975" y="1617299"/>
                  </a:cubicBezTo>
                  <a:lnTo>
                    <a:pt x="161730" y="1617299"/>
                  </a:lnTo>
                  <a:cubicBezTo>
                    <a:pt x="72409" y="1617299"/>
                    <a:pt x="0" y="1544890"/>
                    <a:pt x="0" y="1455569"/>
                  </a:cubicBezTo>
                  <a:lnTo>
                    <a:pt x="0" y="161730"/>
                  </a:lnTo>
                  <a:close/>
                </a:path>
              </a:pathLst>
            </a:custGeom>
            <a:noFill/>
            <a:ln>
              <a:solidFill>
                <a:schemeClr val="tx1">
                  <a:lumMod val="10000"/>
                  <a:lumOff val="9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1247" tIns="81247" rIns="830259" bIns="485572" numCol="1" spcCol="1270" anchor="t" anchorCtr="0">
              <a:noAutofit/>
            </a:bodyPr>
            <a:lstStyle/>
            <a:p>
              <a:pPr marL="171450" lvl="1" indent="-171450" defTabSz="533400">
                <a:lnSpc>
                  <a:spcPct val="119000"/>
                </a:lnSpc>
                <a:spcBef>
                  <a:spcPts val="0"/>
                </a:spcBef>
                <a:buClr>
                  <a:srgbClr val="8197A6"/>
                </a:buClr>
                <a:buFont typeface="Arial" panose="020B0604020202020204" pitchFamily="34" charset="0"/>
                <a:buChar char="•"/>
              </a:pPr>
              <a:endParaRPr lang="en-GB" sz="1200" dirty="0">
                <a:solidFill>
                  <a:schemeClr val="bg1"/>
                </a:solidFill>
                <a:latin typeface="NotesEsa" panose="02000506030000020004" pitchFamily="2" charset="0"/>
                <a:cs typeface="Arial" panose="020B0604020202020204" pitchFamily="34" charset="0"/>
              </a:endParaRPr>
            </a:p>
          </p:txBody>
        </p:sp>
        <p:sp>
          <p:nvSpPr>
            <p:cNvPr id="72" name="Freeform: Shape 71">
              <a:extLst>
                <a:ext uri="{FF2B5EF4-FFF2-40B4-BE49-F238E27FC236}">
                  <a16:creationId xmlns:a16="http://schemas.microsoft.com/office/drawing/2014/main" id="{6CE85293-F2E9-68F4-93F9-3E6ACEE8395B}"/>
                </a:ext>
              </a:extLst>
            </p:cNvPr>
            <p:cNvSpPr/>
            <p:nvPr/>
          </p:nvSpPr>
          <p:spPr>
            <a:xfrm>
              <a:off x="2288737" y="2018063"/>
              <a:ext cx="1597780" cy="1624610"/>
            </a:xfrm>
            <a:custGeom>
              <a:avLst/>
              <a:gdLst>
                <a:gd name="connsiteX0" fmla="*/ 0 w 2061764"/>
                <a:gd name="connsiteY0" fmla="*/ 2055155 h 2055155"/>
                <a:gd name="connsiteX1" fmla="*/ 2061764 w 2061764"/>
                <a:gd name="connsiteY1" fmla="*/ 0 h 2055155"/>
                <a:gd name="connsiteX2" fmla="*/ 2061764 w 2061764"/>
                <a:gd name="connsiteY2" fmla="*/ 2055155 h 2055155"/>
                <a:gd name="connsiteX3" fmla="*/ 0 w 2061764"/>
                <a:gd name="connsiteY3" fmla="*/ 2055155 h 2055155"/>
              </a:gdLst>
              <a:ahLst/>
              <a:cxnLst>
                <a:cxn ang="0">
                  <a:pos x="connsiteX0" y="connsiteY0"/>
                </a:cxn>
                <a:cxn ang="0">
                  <a:pos x="connsiteX1" y="connsiteY1"/>
                </a:cxn>
                <a:cxn ang="0">
                  <a:pos x="connsiteX2" y="connsiteY2"/>
                </a:cxn>
                <a:cxn ang="0">
                  <a:pos x="connsiteX3" y="connsiteY3"/>
                </a:cxn>
              </a:cxnLst>
              <a:rect l="l" t="t" r="r" b="b"/>
              <a:pathLst>
                <a:path w="2061764" h="2055155">
                  <a:moveTo>
                    <a:pt x="0" y="2055155"/>
                  </a:moveTo>
                  <a:cubicBezTo>
                    <a:pt x="0" y="920124"/>
                    <a:pt x="923083" y="0"/>
                    <a:pt x="2061764" y="0"/>
                  </a:cubicBezTo>
                  <a:lnTo>
                    <a:pt x="2061764" y="2055155"/>
                  </a:lnTo>
                  <a:lnTo>
                    <a:pt x="0" y="2055155"/>
                  </a:lnTo>
                  <a:close/>
                </a:path>
              </a:pathLst>
            </a:custGeom>
            <a:solidFill>
              <a:srgbClr val="335E6E">
                <a:lumMod val="75000"/>
              </a:srgbClr>
            </a:solidFill>
            <a:ln w="25400" cap="flat" cmpd="sng" algn="ctr">
              <a:solidFill>
                <a:srgbClr val="FE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703445" tIns="701509" rIns="99568" bIns="99568" numCol="1" spcCol="1270" anchor="ctr" anchorCtr="0">
              <a:noAutofit/>
            </a:bodyPr>
            <a:lstStyle/>
            <a:p>
              <a:pPr marL="0" lvl="0" indent="0" algn="ctr" defTabSz="622300">
                <a:lnSpc>
                  <a:spcPct val="90000"/>
                </a:lnSpc>
                <a:spcBef>
                  <a:spcPct val="0"/>
                </a:spcBef>
                <a:spcAft>
                  <a:spcPct val="35000"/>
                </a:spcAft>
                <a:buNone/>
              </a:pPr>
              <a:endParaRPr lang="en-GB" sz="1200" b="1" kern="1200" dirty="0">
                <a:solidFill>
                  <a:srgbClr val="FFC000"/>
                </a:solidFill>
                <a:latin typeface="Arial" panose="020B0604020202020204"/>
                <a:ea typeface="+mn-ea"/>
                <a:cs typeface="+mn-cs"/>
              </a:endParaRPr>
            </a:p>
          </p:txBody>
        </p:sp>
        <p:sp>
          <p:nvSpPr>
            <p:cNvPr id="76" name="TextBox 75">
              <a:extLst>
                <a:ext uri="{FF2B5EF4-FFF2-40B4-BE49-F238E27FC236}">
                  <a16:creationId xmlns:a16="http://schemas.microsoft.com/office/drawing/2014/main" id="{26608A94-258B-6D4D-58DE-59880F4753E3}"/>
                </a:ext>
              </a:extLst>
            </p:cNvPr>
            <p:cNvSpPr txBox="1"/>
            <p:nvPr/>
          </p:nvSpPr>
          <p:spPr>
            <a:xfrm>
              <a:off x="2736191" y="2517155"/>
              <a:ext cx="1220207"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algn="ctr" defTabSz="711200">
                <a:lnSpc>
                  <a:spcPct val="90000"/>
                </a:lnSpc>
                <a:spcAft>
                  <a:spcPct val="35000"/>
                </a:spcAft>
              </a:pPr>
              <a:r>
                <a:rPr lang="en-GB" sz="1200" b="1" dirty="0">
                  <a:solidFill>
                    <a:srgbClr val="FFC000"/>
                  </a:solidFill>
                  <a:latin typeface="+mn-lt"/>
                </a:rPr>
                <a:t>Data Handling</a:t>
              </a:r>
            </a:p>
            <a:p>
              <a:pPr algn="ctr" defTabSz="711200">
                <a:lnSpc>
                  <a:spcPct val="90000"/>
                </a:lnSpc>
                <a:spcAft>
                  <a:spcPct val="35000"/>
                </a:spcAft>
              </a:pPr>
              <a:r>
                <a:rPr lang="en-GB" sz="1200" b="1" dirty="0">
                  <a:solidFill>
                    <a:srgbClr val="FFC000"/>
                  </a:solidFill>
                  <a:latin typeface="+mn-lt"/>
                </a:rPr>
                <a:t>Section</a:t>
              </a:r>
            </a:p>
            <a:p>
              <a:pPr algn="ctr" defTabSz="711200">
                <a:lnSpc>
                  <a:spcPct val="90000"/>
                </a:lnSpc>
                <a:spcAft>
                  <a:spcPct val="35000"/>
                </a:spcAft>
              </a:pPr>
              <a:r>
                <a:rPr lang="en-GB" sz="1200" b="1" dirty="0">
                  <a:solidFill>
                    <a:srgbClr val="FFC000"/>
                  </a:solidFill>
                  <a:latin typeface="+mn-lt"/>
                </a:rPr>
                <a:t>(TEC-EDD)</a:t>
              </a:r>
            </a:p>
          </p:txBody>
        </p:sp>
        <p:sp>
          <p:nvSpPr>
            <p:cNvPr id="81" name="Content Placeholder 3">
              <a:extLst>
                <a:ext uri="{FF2B5EF4-FFF2-40B4-BE49-F238E27FC236}">
                  <a16:creationId xmlns:a16="http://schemas.microsoft.com/office/drawing/2014/main" id="{2F6C04FD-BC3F-A809-7033-6361B9D0EC23}"/>
                </a:ext>
              </a:extLst>
            </p:cNvPr>
            <p:cNvSpPr txBox="1">
              <a:spLocks/>
            </p:cNvSpPr>
            <p:nvPr/>
          </p:nvSpPr>
          <p:spPr bwMode="auto">
            <a:xfrm>
              <a:off x="297009" y="1565256"/>
              <a:ext cx="2409909" cy="184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171450" lvl="1" indent="-171450" defTabSz="533400">
                <a:spcBef>
                  <a:spcPts val="0"/>
                </a:spcBef>
                <a:buClr>
                  <a:srgbClr val="8197A6"/>
                </a:buClr>
                <a:buFont typeface="Arial" panose="020B0604020202020204" pitchFamily="34" charset="0"/>
                <a:buChar char="•"/>
              </a:pPr>
              <a:r>
                <a:rPr lang="en-GB" sz="1200" dirty="0">
                  <a:solidFill>
                    <a:schemeClr val="bg1"/>
                  </a:solidFill>
                  <a:latin typeface="NotesEsa" panose="02000506030000020004" pitchFamily="2" charset="0"/>
                </a:rPr>
                <a:t>All platform units (OBC, SSMM, RTU, etc)</a:t>
              </a:r>
            </a:p>
            <a:p>
              <a:pPr marL="171450" lvl="1" indent="-171450" defTabSz="533400">
                <a:spcBef>
                  <a:spcPts val="0"/>
                </a:spcBef>
                <a:buClr>
                  <a:srgbClr val="8197A6"/>
                </a:buClr>
                <a:buFont typeface="Arial" panose="020B0604020202020204" pitchFamily="34" charset="0"/>
                <a:buChar char="•"/>
              </a:pPr>
              <a:r>
                <a:rPr lang="en-GB" sz="1200" dirty="0">
                  <a:solidFill>
                    <a:schemeClr val="bg1"/>
                  </a:solidFill>
                  <a:latin typeface="NotesEsa" panose="02000506030000020004" pitchFamily="2" charset="0"/>
                </a:rPr>
                <a:t>Optical payload data processing</a:t>
              </a:r>
            </a:p>
            <a:p>
              <a:pPr marL="171450" lvl="1" indent="-171450" defTabSz="533400">
                <a:spcBef>
                  <a:spcPts val="0"/>
                </a:spcBef>
                <a:buClr>
                  <a:srgbClr val="8197A6"/>
                </a:buClr>
                <a:buFont typeface="Arial" panose="020B0604020202020204" pitchFamily="34" charset="0"/>
                <a:buChar char="•"/>
              </a:pPr>
              <a:r>
                <a:rPr lang="en-GB" sz="1200" dirty="0">
                  <a:solidFill>
                    <a:schemeClr val="bg1"/>
                  </a:solidFill>
                  <a:latin typeface="NotesEsa" panose="02000506030000020004" pitchFamily="2" charset="0"/>
                </a:rPr>
                <a:t>Busses, Networks, protocols</a:t>
              </a:r>
            </a:p>
            <a:p>
              <a:pPr marL="171450" lvl="1" indent="-171450" defTabSz="533400">
                <a:spcBef>
                  <a:spcPts val="0"/>
                </a:spcBef>
                <a:buClr>
                  <a:srgbClr val="8197A6"/>
                </a:buClr>
                <a:buFont typeface="Arial" panose="020B0604020202020204" pitchFamily="34" charset="0"/>
                <a:buChar char="•"/>
              </a:pPr>
              <a:r>
                <a:rPr lang="en-GB" sz="1200" dirty="0">
                  <a:solidFill>
                    <a:schemeClr val="bg1"/>
                  </a:solidFill>
                  <a:latin typeface="NotesEsa" panose="02000506030000020004" pitchFamily="2" charset="0"/>
                </a:rPr>
                <a:t>Autonomous systems, FDIR</a:t>
              </a:r>
            </a:p>
            <a:p>
              <a:pPr marL="171450" lvl="1" indent="-171450" defTabSz="533400">
                <a:spcBef>
                  <a:spcPts val="0"/>
                </a:spcBef>
                <a:buClr>
                  <a:srgbClr val="8197A6"/>
                </a:buClr>
                <a:buFont typeface="Arial" panose="020B0604020202020204" pitchFamily="34" charset="0"/>
                <a:buChar char="•"/>
              </a:pPr>
              <a:r>
                <a:rPr lang="en-GB" sz="1200" dirty="0">
                  <a:solidFill>
                    <a:schemeClr val="bg1"/>
                  </a:solidFill>
                  <a:latin typeface="NotesEsa" panose="02000506030000020004" pitchFamily="2" charset="0"/>
                </a:rPr>
                <a:t>AI/ML in HW</a:t>
              </a:r>
            </a:p>
            <a:p>
              <a:pPr marL="171450" lvl="1" indent="-171450" defTabSz="533400">
                <a:spcBef>
                  <a:spcPts val="0"/>
                </a:spcBef>
                <a:buClr>
                  <a:srgbClr val="8197A6"/>
                </a:buClr>
                <a:buFont typeface="Arial" panose="020B0604020202020204" pitchFamily="34" charset="0"/>
                <a:buChar char="•"/>
              </a:pPr>
              <a:r>
                <a:rPr lang="en-GB" sz="1200" dirty="0">
                  <a:solidFill>
                    <a:schemeClr val="bg1"/>
                  </a:solidFill>
                  <a:latin typeface="NotesEsa" panose="02000506030000020004" pitchFamily="2" charset="0"/>
                </a:rPr>
                <a:t>Standardization (ADHA)</a:t>
              </a:r>
            </a:p>
            <a:p>
              <a:pPr marL="171450" lvl="1" indent="-171450" defTabSz="533400">
                <a:spcBef>
                  <a:spcPts val="0"/>
                </a:spcBef>
                <a:buClr>
                  <a:srgbClr val="8197A6"/>
                </a:buClr>
                <a:buFont typeface="Arial" panose="020B0604020202020204" pitchFamily="34" charset="0"/>
                <a:buChar char="•"/>
              </a:pPr>
              <a:r>
                <a:rPr lang="en-GB" sz="1200" dirty="0">
                  <a:solidFill>
                    <a:schemeClr val="bg1"/>
                  </a:solidFill>
                  <a:latin typeface="NotesEsa" panose="02000506030000020004" pitchFamily="2" charset="0"/>
                </a:rPr>
                <a:t>etc</a:t>
              </a:r>
            </a:p>
          </p:txBody>
        </p:sp>
      </p:grpSp>
      <p:grpSp>
        <p:nvGrpSpPr>
          <p:cNvPr id="5" name="Group 4">
            <a:extLst>
              <a:ext uri="{FF2B5EF4-FFF2-40B4-BE49-F238E27FC236}">
                <a16:creationId xmlns:a16="http://schemas.microsoft.com/office/drawing/2014/main" id="{0C132C1B-366C-34F9-D63B-13BE37581716}"/>
              </a:ext>
            </a:extLst>
          </p:cNvPr>
          <p:cNvGrpSpPr/>
          <p:nvPr/>
        </p:nvGrpSpPr>
        <p:grpSpPr>
          <a:xfrm>
            <a:off x="4026702" y="1547758"/>
            <a:ext cx="3784392" cy="2094915"/>
            <a:chOff x="4026702" y="1547758"/>
            <a:chExt cx="3784392" cy="2094915"/>
          </a:xfrm>
        </p:grpSpPr>
        <p:sp>
          <p:nvSpPr>
            <p:cNvPr id="69" name="Freeform: Shape 68">
              <a:extLst>
                <a:ext uri="{FF2B5EF4-FFF2-40B4-BE49-F238E27FC236}">
                  <a16:creationId xmlns:a16="http://schemas.microsoft.com/office/drawing/2014/main" id="{2ABC2B8D-F1AE-CFC0-A315-0081B31C58B4}"/>
                </a:ext>
              </a:extLst>
            </p:cNvPr>
            <p:cNvSpPr/>
            <p:nvPr/>
          </p:nvSpPr>
          <p:spPr>
            <a:xfrm>
              <a:off x="5331032" y="1547758"/>
              <a:ext cx="2480062" cy="1819669"/>
            </a:xfrm>
            <a:custGeom>
              <a:avLst/>
              <a:gdLst>
                <a:gd name="connsiteX0" fmla="*/ 0 w 2496705"/>
                <a:gd name="connsiteY0" fmla="*/ 161730 h 1617299"/>
                <a:gd name="connsiteX1" fmla="*/ 161730 w 2496705"/>
                <a:gd name="connsiteY1" fmla="*/ 0 h 1617299"/>
                <a:gd name="connsiteX2" fmla="*/ 2334975 w 2496705"/>
                <a:gd name="connsiteY2" fmla="*/ 0 h 1617299"/>
                <a:gd name="connsiteX3" fmla="*/ 2496705 w 2496705"/>
                <a:gd name="connsiteY3" fmla="*/ 161730 h 1617299"/>
                <a:gd name="connsiteX4" fmla="*/ 2496705 w 2496705"/>
                <a:gd name="connsiteY4" fmla="*/ 1455569 h 1617299"/>
                <a:gd name="connsiteX5" fmla="*/ 2334975 w 2496705"/>
                <a:gd name="connsiteY5" fmla="*/ 1617299 h 1617299"/>
                <a:gd name="connsiteX6" fmla="*/ 161730 w 2496705"/>
                <a:gd name="connsiteY6" fmla="*/ 1617299 h 1617299"/>
                <a:gd name="connsiteX7" fmla="*/ 0 w 2496705"/>
                <a:gd name="connsiteY7" fmla="*/ 1455569 h 1617299"/>
                <a:gd name="connsiteX8" fmla="*/ 0 w 2496705"/>
                <a:gd name="connsiteY8" fmla="*/ 161730 h 161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6705" h="1617299">
                  <a:moveTo>
                    <a:pt x="0" y="161730"/>
                  </a:moveTo>
                  <a:cubicBezTo>
                    <a:pt x="0" y="72409"/>
                    <a:pt x="72409" y="0"/>
                    <a:pt x="161730" y="0"/>
                  </a:cubicBezTo>
                  <a:lnTo>
                    <a:pt x="2334975" y="0"/>
                  </a:lnTo>
                  <a:cubicBezTo>
                    <a:pt x="2424296" y="0"/>
                    <a:pt x="2496705" y="72409"/>
                    <a:pt x="2496705" y="161730"/>
                  </a:cubicBezTo>
                  <a:lnTo>
                    <a:pt x="2496705" y="1455569"/>
                  </a:lnTo>
                  <a:cubicBezTo>
                    <a:pt x="2496705" y="1544890"/>
                    <a:pt x="2424296" y="1617299"/>
                    <a:pt x="2334975" y="1617299"/>
                  </a:cubicBezTo>
                  <a:lnTo>
                    <a:pt x="161730" y="1617299"/>
                  </a:lnTo>
                  <a:cubicBezTo>
                    <a:pt x="72409" y="1617299"/>
                    <a:pt x="0" y="1544890"/>
                    <a:pt x="0" y="1455569"/>
                  </a:cubicBezTo>
                  <a:lnTo>
                    <a:pt x="0" y="161730"/>
                  </a:lnTo>
                  <a:close/>
                </a:path>
              </a:pathLst>
            </a:custGeom>
            <a:noFill/>
            <a:ln>
              <a:solidFill>
                <a:schemeClr val="tx1">
                  <a:lumMod val="10000"/>
                  <a:lumOff val="9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1247" tIns="81247" rIns="830259" bIns="485572" numCol="1" spcCol="1270" anchor="t" anchorCtr="0">
              <a:noAutofit/>
            </a:bodyPr>
            <a:lstStyle/>
            <a:p>
              <a:pPr marL="114300" lvl="1" indent="-114300" algn="l" defTabSz="533400">
                <a:lnSpc>
                  <a:spcPct val="90000"/>
                </a:lnSpc>
                <a:spcBef>
                  <a:spcPct val="0"/>
                </a:spcBef>
                <a:spcAft>
                  <a:spcPct val="15000"/>
                </a:spcAft>
                <a:buChar char="•"/>
              </a:pPr>
              <a:endParaRPr lang="en-GB" sz="1200" kern="1200" dirty="0">
                <a:solidFill>
                  <a:schemeClr val="bg1"/>
                </a:solidFill>
              </a:endParaRPr>
            </a:p>
          </p:txBody>
        </p:sp>
        <p:sp>
          <p:nvSpPr>
            <p:cNvPr id="73" name="Freeform: Shape 72">
              <a:extLst>
                <a:ext uri="{FF2B5EF4-FFF2-40B4-BE49-F238E27FC236}">
                  <a16:creationId xmlns:a16="http://schemas.microsoft.com/office/drawing/2014/main" id="{0EB85D0A-9D12-4B6E-3434-038F6416A745}"/>
                </a:ext>
              </a:extLst>
            </p:cNvPr>
            <p:cNvSpPr/>
            <p:nvPr/>
          </p:nvSpPr>
          <p:spPr>
            <a:xfrm>
              <a:off x="4026702" y="2018063"/>
              <a:ext cx="1592024" cy="1624610"/>
            </a:xfrm>
            <a:custGeom>
              <a:avLst/>
              <a:gdLst>
                <a:gd name="connsiteX0" fmla="*/ 0 w 2037801"/>
                <a:gd name="connsiteY0" fmla="*/ 1857608 h 1857608"/>
                <a:gd name="connsiteX1" fmla="*/ 2037801 w 2037801"/>
                <a:gd name="connsiteY1" fmla="*/ 0 h 1857608"/>
                <a:gd name="connsiteX2" fmla="*/ 2037801 w 2037801"/>
                <a:gd name="connsiteY2" fmla="*/ 1857608 h 1857608"/>
                <a:gd name="connsiteX3" fmla="*/ 0 w 2037801"/>
                <a:gd name="connsiteY3" fmla="*/ 1857608 h 1857608"/>
              </a:gdLst>
              <a:ahLst/>
              <a:cxnLst>
                <a:cxn ang="0">
                  <a:pos x="connsiteX0" y="connsiteY0"/>
                </a:cxn>
                <a:cxn ang="0">
                  <a:pos x="connsiteX1" y="connsiteY1"/>
                </a:cxn>
                <a:cxn ang="0">
                  <a:pos x="connsiteX2" y="connsiteY2"/>
                </a:cxn>
                <a:cxn ang="0">
                  <a:pos x="connsiteX3" y="connsiteY3"/>
                </a:cxn>
              </a:cxnLst>
              <a:rect l="l" t="t" r="r" b="b"/>
              <a:pathLst>
                <a:path w="2037801" h="1857608">
                  <a:moveTo>
                    <a:pt x="1" y="0"/>
                  </a:moveTo>
                  <a:cubicBezTo>
                    <a:pt x="1125447" y="0"/>
                    <a:pt x="2037800" y="831680"/>
                    <a:pt x="2037800" y="1857608"/>
                  </a:cubicBezTo>
                  <a:lnTo>
                    <a:pt x="1" y="1857608"/>
                  </a:lnTo>
                  <a:lnTo>
                    <a:pt x="1" y="0"/>
                  </a:lnTo>
                  <a:close/>
                </a:path>
              </a:pathLst>
            </a:cu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3793" tIns="710651" rIns="657873" bIns="113792" numCol="1" spcCol="1270" anchor="ctr" anchorCtr="0">
              <a:noAutofit/>
            </a:bodyPr>
            <a:lstStyle/>
            <a:p>
              <a:pPr marL="0" lvl="0" indent="0" algn="r" defTabSz="711200">
                <a:lnSpc>
                  <a:spcPct val="90000"/>
                </a:lnSpc>
                <a:spcBef>
                  <a:spcPct val="0"/>
                </a:spcBef>
                <a:spcAft>
                  <a:spcPct val="35000"/>
                </a:spcAft>
                <a:buNone/>
              </a:pPr>
              <a:endParaRPr lang="en-GB" sz="1200" b="1" kern="1200" dirty="0">
                <a:solidFill>
                  <a:srgbClr val="FFC000"/>
                </a:solidFill>
              </a:endParaRPr>
            </a:p>
          </p:txBody>
        </p:sp>
        <p:sp>
          <p:nvSpPr>
            <p:cNvPr id="77" name="TextBox 76">
              <a:extLst>
                <a:ext uri="{FF2B5EF4-FFF2-40B4-BE49-F238E27FC236}">
                  <a16:creationId xmlns:a16="http://schemas.microsoft.com/office/drawing/2014/main" id="{1FAA8A4A-26B7-347C-BD04-93487702202F}"/>
                </a:ext>
              </a:extLst>
            </p:cNvPr>
            <p:cNvSpPr txBox="1"/>
            <p:nvPr/>
          </p:nvSpPr>
          <p:spPr>
            <a:xfrm>
              <a:off x="4029515" y="2435205"/>
              <a:ext cx="1297150" cy="879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lvl="0" algn="ctr" defTabSz="711200">
                <a:lnSpc>
                  <a:spcPct val="90000"/>
                </a:lnSpc>
                <a:spcAft>
                  <a:spcPct val="35000"/>
                </a:spcAft>
              </a:pPr>
              <a:r>
                <a:rPr lang="en-GB" sz="1100" b="1" dirty="0">
                  <a:solidFill>
                    <a:srgbClr val="FFC000"/>
                  </a:solidFill>
                </a:rPr>
                <a:t>RF Payload </a:t>
              </a:r>
            </a:p>
            <a:p>
              <a:pPr lvl="0" algn="ctr" defTabSz="711200">
                <a:lnSpc>
                  <a:spcPct val="90000"/>
                </a:lnSpc>
                <a:spcAft>
                  <a:spcPct val="35000"/>
                </a:spcAft>
              </a:pPr>
              <a:r>
                <a:rPr lang="en-GB" sz="1100" b="1" dirty="0">
                  <a:solidFill>
                    <a:srgbClr val="FFC000"/>
                  </a:solidFill>
                </a:rPr>
                <a:t>Architectures </a:t>
              </a:r>
            </a:p>
            <a:p>
              <a:pPr lvl="0" algn="ctr" defTabSz="711200">
                <a:lnSpc>
                  <a:spcPct val="90000"/>
                </a:lnSpc>
                <a:spcAft>
                  <a:spcPct val="35000"/>
                </a:spcAft>
              </a:pPr>
              <a:r>
                <a:rPr lang="en-GB" sz="1100" b="1" dirty="0">
                  <a:solidFill>
                    <a:srgbClr val="FFC000"/>
                  </a:solidFill>
                </a:rPr>
                <a:t>Section</a:t>
              </a:r>
            </a:p>
            <a:p>
              <a:pPr lvl="0" algn="ctr" defTabSz="711200">
                <a:lnSpc>
                  <a:spcPct val="90000"/>
                </a:lnSpc>
                <a:spcAft>
                  <a:spcPct val="35000"/>
                </a:spcAft>
              </a:pPr>
              <a:r>
                <a:rPr lang="en-GB" sz="1100" b="1" dirty="0">
                  <a:solidFill>
                    <a:srgbClr val="FFC000"/>
                  </a:solidFill>
                </a:rPr>
                <a:t>(TEC-EFP)</a:t>
              </a:r>
            </a:p>
          </p:txBody>
        </p:sp>
        <p:sp>
          <p:nvSpPr>
            <p:cNvPr id="82" name="Content Placeholder 3">
              <a:extLst>
                <a:ext uri="{FF2B5EF4-FFF2-40B4-BE49-F238E27FC236}">
                  <a16:creationId xmlns:a16="http://schemas.microsoft.com/office/drawing/2014/main" id="{C1F8EE0B-80A6-B36C-6AA0-B489A4DBF922}"/>
                </a:ext>
              </a:extLst>
            </p:cNvPr>
            <p:cNvSpPr txBox="1">
              <a:spLocks/>
            </p:cNvSpPr>
            <p:nvPr/>
          </p:nvSpPr>
          <p:spPr bwMode="auto">
            <a:xfrm>
              <a:off x="5461078" y="1563438"/>
              <a:ext cx="2287077" cy="146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171450" indent="-171450">
                <a:spcBef>
                  <a:spcPts val="0"/>
                </a:spcBef>
                <a:buFont typeface="Arial" panose="020B0604020202020204" pitchFamily="34" charset="0"/>
                <a:buChar char="•"/>
              </a:pPr>
              <a:r>
                <a:rPr lang="en-GB" sz="1200" dirty="0">
                  <a:solidFill>
                    <a:schemeClr val="bg1"/>
                  </a:solidFill>
                  <a:latin typeface="NotesEsa" panose="02000506030000020004" pitchFamily="2" charset="0"/>
                </a:rPr>
                <a:t>RF Payloads, digital equipment</a:t>
              </a:r>
            </a:p>
            <a:p>
              <a:pPr marL="171450" indent="-171450">
                <a:spcBef>
                  <a:spcPts val="0"/>
                </a:spcBef>
                <a:buFont typeface="Arial" panose="020B0604020202020204" pitchFamily="34" charset="0"/>
                <a:buChar char="•"/>
              </a:pPr>
              <a:r>
                <a:rPr lang="en-GB" sz="1200" dirty="0">
                  <a:solidFill>
                    <a:schemeClr val="bg1"/>
                  </a:solidFill>
                  <a:latin typeface="NotesEsa" panose="02000506030000020004" pitchFamily="2" charset="0"/>
                </a:rPr>
                <a:t>Microware remote sensing instruments</a:t>
              </a:r>
            </a:p>
            <a:p>
              <a:pPr marL="171450" indent="-171450">
                <a:spcBef>
                  <a:spcPts val="0"/>
                </a:spcBef>
                <a:buFont typeface="Arial" panose="020B0604020202020204" pitchFamily="34" charset="0"/>
                <a:buChar char="•"/>
              </a:pPr>
              <a:r>
                <a:rPr lang="en-GB" sz="1200" dirty="0">
                  <a:solidFill>
                    <a:schemeClr val="bg1"/>
                  </a:solidFill>
                  <a:latin typeface="NotesEsa" panose="02000506030000020004" pitchFamily="2" charset="0"/>
                </a:rPr>
                <a:t>TT&amp;C Subsystems</a:t>
              </a:r>
            </a:p>
            <a:p>
              <a:pPr marL="171450" indent="-171450">
                <a:spcBef>
                  <a:spcPts val="0"/>
                </a:spcBef>
                <a:buFont typeface="Arial" panose="020B0604020202020204" pitchFamily="34" charset="0"/>
                <a:buChar char="•"/>
              </a:pPr>
              <a:r>
                <a:rPr lang="en-GB" sz="1200" dirty="0">
                  <a:solidFill>
                    <a:schemeClr val="bg1"/>
                  </a:solidFill>
                  <a:latin typeface="NotesEsa" panose="02000506030000020004" pitchFamily="2" charset="0"/>
                </a:rPr>
                <a:t>Payload Demonstrators, AIT</a:t>
              </a:r>
            </a:p>
            <a:p>
              <a:pPr marL="171450" indent="-171450">
                <a:spcBef>
                  <a:spcPts val="0"/>
                </a:spcBef>
                <a:buFont typeface="Arial" panose="020B0604020202020204" pitchFamily="34" charset="0"/>
                <a:buChar char="•"/>
              </a:pPr>
              <a:r>
                <a:rPr lang="en-GB" sz="1200" dirty="0">
                  <a:solidFill>
                    <a:schemeClr val="bg1"/>
                  </a:solidFill>
                  <a:latin typeface="NotesEsa" panose="02000506030000020004" pitchFamily="2" charset="0"/>
                </a:rPr>
                <a:t>Payload Data and Signal processing</a:t>
              </a:r>
            </a:p>
            <a:p>
              <a:pPr marL="171450" indent="-171450">
                <a:spcBef>
                  <a:spcPts val="0"/>
                </a:spcBef>
                <a:buFont typeface="Arial" panose="020B0604020202020204" pitchFamily="34" charset="0"/>
                <a:buChar char="•"/>
              </a:pPr>
              <a:r>
                <a:rPr lang="en-GB" sz="1200" dirty="0">
                  <a:solidFill>
                    <a:schemeClr val="bg1"/>
                  </a:solidFill>
                  <a:latin typeface="NotesEsa" panose="02000506030000020004" pitchFamily="2" charset="0"/>
                </a:rPr>
                <a:t>etc</a:t>
              </a:r>
            </a:p>
            <a:p>
              <a:pPr marL="171450" indent="-171450">
                <a:spcBef>
                  <a:spcPts val="0"/>
                </a:spcBef>
                <a:buFont typeface="Arial" panose="020B0604020202020204" pitchFamily="34" charset="0"/>
                <a:buChar char="•"/>
              </a:pPr>
              <a:endParaRPr lang="en-GB" sz="1200" dirty="0">
                <a:solidFill>
                  <a:schemeClr val="bg1"/>
                </a:solidFill>
                <a:latin typeface="NotesEsa" panose="02000506030000020004" pitchFamily="2" charset="0"/>
              </a:endParaRPr>
            </a:p>
          </p:txBody>
        </p:sp>
      </p:grpSp>
      <p:grpSp>
        <p:nvGrpSpPr>
          <p:cNvPr id="7" name="Group 6">
            <a:extLst>
              <a:ext uri="{FF2B5EF4-FFF2-40B4-BE49-F238E27FC236}">
                <a16:creationId xmlns:a16="http://schemas.microsoft.com/office/drawing/2014/main" id="{D999D14C-192E-DE5F-DC0C-6347F50F4BE3}"/>
              </a:ext>
            </a:extLst>
          </p:cNvPr>
          <p:cNvGrpSpPr/>
          <p:nvPr/>
        </p:nvGrpSpPr>
        <p:grpSpPr>
          <a:xfrm>
            <a:off x="297010" y="3787958"/>
            <a:ext cx="3578431" cy="2345617"/>
            <a:chOff x="297010" y="3787958"/>
            <a:chExt cx="3578431" cy="2345617"/>
          </a:xfrm>
        </p:grpSpPr>
        <p:sp>
          <p:nvSpPr>
            <p:cNvPr id="67" name="Freeform: Shape 66">
              <a:extLst>
                <a:ext uri="{FF2B5EF4-FFF2-40B4-BE49-F238E27FC236}">
                  <a16:creationId xmlns:a16="http://schemas.microsoft.com/office/drawing/2014/main" id="{F821DDF7-62FF-E77B-AE8B-D15921C1AA2B}"/>
                </a:ext>
              </a:extLst>
            </p:cNvPr>
            <p:cNvSpPr/>
            <p:nvPr/>
          </p:nvSpPr>
          <p:spPr>
            <a:xfrm>
              <a:off x="297010" y="4065931"/>
              <a:ext cx="2347636" cy="2067644"/>
            </a:xfrm>
            <a:custGeom>
              <a:avLst/>
              <a:gdLst>
                <a:gd name="connsiteX0" fmla="*/ 0 w 2496705"/>
                <a:gd name="connsiteY0" fmla="*/ 161730 h 1617299"/>
                <a:gd name="connsiteX1" fmla="*/ 161730 w 2496705"/>
                <a:gd name="connsiteY1" fmla="*/ 0 h 1617299"/>
                <a:gd name="connsiteX2" fmla="*/ 2334975 w 2496705"/>
                <a:gd name="connsiteY2" fmla="*/ 0 h 1617299"/>
                <a:gd name="connsiteX3" fmla="*/ 2496705 w 2496705"/>
                <a:gd name="connsiteY3" fmla="*/ 161730 h 1617299"/>
                <a:gd name="connsiteX4" fmla="*/ 2496705 w 2496705"/>
                <a:gd name="connsiteY4" fmla="*/ 1455569 h 1617299"/>
                <a:gd name="connsiteX5" fmla="*/ 2334975 w 2496705"/>
                <a:gd name="connsiteY5" fmla="*/ 1617299 h 1617299"/>
                <a:gd name="connsiteX6" fmla="*/ 161730 w 2496705"/>
                <a:gd name="connsiteY6" fmla="*/ 1617299 h 1617299"/>
                <a:gd name="connsiteX7" fmla="*/ 0 w 2496705"/>
                <a:gd name="connsiteY7" fmla="*/ 1455569 h 1617299"/>
                <a:gd name="connsiteX8" fmla="*/ 0 w 2496705"/>
                <a:gd name="connsiteY8" fmla="*/ 161730 h 161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6705" h="1617299">
                  <a:moveTo>
                    <a:pt x="0" y="161730"/>
                  </a:moveTo>
                  <a:cubicBezTo>
                    <a:pt x="0" y="72409"/>
                    <a:pt x="72409" y="0"/>
                    <a:pt x="161730" y="0"/>
                  </a:cubicBezTo>
                  <a:lnTo>
                    <a:pt x="2334975" y="0"/>
                  </a:lnTo>
                  <a:cubicBezTo>
                    <a:pt x="2424296" y="0"/>
                    <a:pt x="2496705" y="72409"/>
                    <a:pt x="2496705" y="161730"/>
                  </a:cubicBezTo>
                  <a:lnTo>
                    <a:pt x="2496705" y="1455569"/>
                  </a:lnTo>
                  <a:cubicBezTo>
                    <a:pt x="2496705" y="1544890"/>
                    <a:pt x="2424296" y="1617299"/>
                    <a:pt x="2334975" y="1617299"/>
                  </a:cubicBezTo>
                  <a:lnTo>
                    <a:pt x="161730" y="1617299"/>
                  </a:lnTo>
                  <a:cubicBezTo>
                    <a:pt x="72409" y="1617299"/>
                    <a:pt x="0" y="1544890"/>
                    <a:pt x="0" y="1455569"/>
                  </a:cubicBezTo>
                  <a:lnTo>
                    <a:pt x="0" y="161730"/>
                  </a:lnTo>
                  <a:close/>
                </a:path>
              </a:pathLst>
            </a:custGeom>
            <a:noFill/>
            <a:ln>
              <a:solidFill>
                <a:schemeClr val="tx1">
                  <a:lumMod val="10000"/>
                  <a:lumOff val="9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1247" tIns="81247" rIns="830259" bIns="485572" numCol="1" spcCol="1270" anchor="t" anchorCtr="0">
              <a:noAutofit/>
            </a:bodyPr>
            <a:lstStyle/>
            <a:p>
              <a:pPr marL="114300" lvl="1" indent="-114300" defTabSz="533400">
                <a:lnSpc>
                  <a:spcPct val="90000"/>
                </a:lnSpc>
                <a:spcAft>
                  <a:spcPct val="15000"/>
                </a:spcAft>
                <a:buChar char="•"/>
              </a:pPr>
              <a:endParaRPr lang="en-GB" sz="1200" dirty="0">
                <a:solidFill>
                  <a:schemeClr val="bg1"/>
                </a:solidFill>
              </a:endParaRPr>
            </a:p>
          </p:txBody>
        </p:sp>
        <p:sp>
          <p:nvSpPr>
            <p:cNvPr id="68" name="Freeform: Shape 67">
              <a:extLst>
                <a:ext uri="{FF2B5EF4-FFF2-40B4-BE49-F238E27FC236}">
                  <a16:creationId xmlns:a16="http://schemas.microsoft.com/office/drawing/2014/main" id="{096EFB6F-362C-B4C7-D967-E36DA2F66ABC}"/>
                </a:ext>
              </a:extLst>
            </p:cNvPr>
            <p:cNvSpPr/>
            <p:nvPr/>
          </p:nvSpPr>
          <p:spPr>
            <a:xfrm rot="5400000">
              <a:off x="2252913" y="3812707"/>
              <a:ext cx="1647278" cy="1597779"/>
            </a:xfrm>
            <a:custGeom>
              <a:avLst/>
              <a:gdLst>
                <a:gd name="connsiteX0" fmla="*/ 0 w 1874962"/>
                <a:gd name="connsiteY0" fmla="*/ 1881571 h 1881571"/>
                <a:gd name="connsiteX1" fmla="*/ 1874962 w 1874962"/>
                <a:gd name="connsiteY1" fmla="*/ 0 h 1881571"/>
                <a:gd name="connsiteX2" fmla="*/ 1874962 w 1874962"/>
                <a:gd name="connsiteY2" fmla="*/ 1881571 h 1881571"/>
                <a:gd name="connsiteX3" fmla="*/ 0 w 1874962"/>
                <a:gd name="connsiteY3" fmla="*/ 1881571 h 1881571"/>
              </a:gdLst>
              <a:ahLst/>
              <a:cxnLst>
                <a:cxn ang="0">
                  <a:pos x="connsiteX0" y="connsiteY0"/>
                </a:cxn>
                <a:cxn ang="0">
                  <a:pos x="connsiteX1" y="connsiteY1"/>
                </a:cxn>
                <a:cxn ang="0">
                  <a:pos x="connsiteX2" y="connsiteY2"/>
                </a:cxn>
                <a:cxn ang="0">
                  <a:pos x="connsiteX3" y="connsiteY3"/>
                </a:cxn>
              </a:cxnLst>
              <a:rect l="l" t="t" r="r" b="b"/>
              <a:pathLst>
                <a:path w="1874962" h="1881571">
                  <a:moveTo>
                    <a:pt x="1874962" y="0"/>
                  </a:moveTo>
                  <a:cubicBezTo>
                    <a:pt x="1874962" y="1039163"/>
                    <a:pt x="1035513" y="1881571"/>
                    <a:pt x="0" y="1881571"/>
                  </a:cubicBezTo>
                  <a:lnTo>
                    <a:pt x="0" y="0"/>
                  </a:lnTo>
                  <a:lnTo>
                    <a:pt x="1874962" y="0"/>
                  </a:lnTo>
                  <a:close/>
                </a:path>
              </a:pathLst>
            </a:custGeom>
            <a:solidFill>
              <a:srgbClr val="335E6E">
                <a:lumMod val="75000"/>
              </a:srgbClr>
            </a:solidFill>
            <a:ln w="25400" cap="flat" cmpd="sng" algn="ctr">
              <a:solidFill>
                <a:srgbClr val="FE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99568" tIns="99569" rIns="648733" bIns="650667" numCol="1" spcCol="1270" anchor="ctr" anchorCtr="0">
              <a:noAutofit/>
            </a:bodyPr>
            <a:lstStyle/>
            <a:p>
              <a:pPr marL="0" lvl="0" indent="0" algn="ctr" defTabSz="622300">
                <a:lnSpc>
                  <a:spcPct val="90000"/>
                </a:lnSpc>
                <a:spcBef>
                  <a:spcPct val="0"/>
                </a:spcBef>
                <a:spcAft>
                  <a:spcPct val="35000"/>
                </a:spcAft>
                <a:buNone/>
              </a:pPr>
              <a:endParaRPr lang="en-GB" sz="1400" b="1" kern="1200" dirty="0">
                <a:solidFill>
                  <a:srgbClr val="FFC000"/>
                </a:solidFill>
                <a:latin typeface="Arial" panose="020B0604020202020204"/>
                <a:ea typeface="+mn-ea"/>
                <a:cs typeface="+mn-cs"/>
              </a:endParaRPr>
            </a:p>
          </p:txBody>
        </p:sp>
        <p:sp>
          <p:nvSpPr>
            <p:cNvPr id="78" name="TextBox 77">
              <a:extLst>
                <a:ext uri="{FF2B5EF4-FFF2-40B4-BE49-F238E27FC236}">
                  <a16:creationId xmlns:a16="http://schemas.microsoft.com/office/drawing/2014/main" id="{7004B625-937A-2990-97E8-E1DDFE429F80}"/>
                </a:ext>
              </a:extLst>
            </p:cNvPr>
            <p:cNvSpPr txBox="1"/>
            <p:nvPr/>
          </p:nvSpPr>
          <p:spPr>
            <a:xfrm>
              <a:off x="2456369" y="4128001"/>
              <a:ext cx="1406219"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lvl="0" algn="r" defTabSz="622300">
                <a:lnSpc>
                  <a:spcPct val="90000"/>
                </a:lnSpc>
                <a:spcAft>
                  <a:spcPct val="35000"/>
                </a:spcAft>
              </a:pPr>
              <a:r>
                <a:rPr lang="en-GB" sz="1200" b="1" dirty="0">
                  <a:solidFill>
                    <a:srgbClr val="FFC000"/>
                  </a:solidFill>
                  <a:latin typeface="Arial" panose="020B0604020202020204"/>
                </a:rPr>
                <a:t>Microelectronics</a:t>
              </a:r>
            </a:p>
            <a:p>
              <a:pPr lvl="0" algn="r" defTabSz="622300">
                <a:lnSpc>
                  <a:spcPct val="90000"/>
                </a:lnSpc>
                <a:spcAft>
                  <a:spcPct val="35000"/>
                </a:spcAft>
              </a:pPr>
              <a:r>
                <a:rPr lang="en-GB" sz="1200" b="1" dirty="0">
                  <a:solidFill>
                    <a:srgbClr val="FFC000"/>
                  </a:solidFill>
                  <a:latin typeface="Arial" panose="020B0604020202020204"/>
                </a:rPr>
                <a:t>Section</a:t>
              </a:r>
            </a:p>
            <a:p>
              <a:pPr lvl="0" algn="r" defTabSz="622300">
                <a:lnSpc>
                  <a:spcPct val="90000"/>
                </a:lnSpc>
                <a:spcAft>
                  <a:spcPct val="35000"/>
                </a:spcAft>
              </a:pPr>
              <a:r>
                <a:rPr lang="en-GB" sz="1200" b="1" dirty="0">
                  <a:solidFill>
                    <a:srgbClr val="FFC000"/>
                  </a:solidFill>
                  <a:latin typeface="Arial" panose="020B0604020202020204"/>
                </a:rPr>
                <a:t>(TEC-EDM)</a:t>
              </a:r>
            </a:p>
          </p:txBody>
        </p:sp>
        <p:sp>
          <p:nvSpPr>
            <p:cNvPr id="83" name="Content Placeholder 3">
              <a:extLst>
                <a:ext uri="{FF2B5EF4-FFF2-40B4-BE49-F238E27FC236}">
                  <a16:creationId xmlns:a16="http://schemas.microsoft.com/office/drawing/2014/main" id="{03DF7F79-FD4C-BDA7-55B1-A58F9AB6E61C}"/>
                </a:ext>
              </a:extLst>
            </p:cNvPr>
            <p:cNvSpPr txBox="1">
              <a:spLocks/>
            </p:cNvSpPr>
            <p:nvPr/>
          </p:nvSpPr>
          <p:spPr bwMode="auto">
            <a:xfrm>
              <a:off x="316226" y="4101268"/>
              <a:ext cx="2401255" cy="1762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171450" lvl="1" indent="-171450" defTabSz="533400">
                <a:spcBef>
                  <a:spcPts val="0"/>
                </a:spcBef>
                <a:buClr>
                  <a:srgbClr val="8197A6"/>
                </a:buClr>
                <a:buFont typeface="Arial" panose="020B0604020202020204" pitchFamily="34" charset="0"/>
                <a:buChar char="•"/>
              </a:pPr>
              <a:r>
                <a:rPr lang="en-GB" sz="1200" dirty="0">
                  <a:solidFill>
                    <a:schemeClr val="bg1"/>
                  </a:solidFill>
                  <a:latin typeface="NotesEsa" panose="02000506030000020004" pitchFamily="2" charset="0"/>
                </a:rPr>
                <a:t>FPGAs, ASICs, Memories</a:t>
              </a:r>
            </a:p>
            <a:p>
              <a:pPr marL="171450" lvl="1" indent="-171450" defTabSz="533400">
                <a:spcBef>
                  <a:spcPts val="0"/>
                </a:spcBef>
                <a:buClr>
                  <a:srgbClr val="8197A6"/>
                </a:buClr>
                <a:buFont typeface="Arial" panose="020B0604020202020204" pitchFamily="34" charset="0"/>
                <a:buChar char="•"/>
              </a:pPr>
              <a:r>
                <a:rPr lang="en-GB" sz="1200" dirty="0">
                  <a:solidFill>
                    <a:schemeClr val="bg1"/>
                  </a:solidFill>
                  <a:latin typeface="NotesEsa" panose="02000506030000020004" pitchFamily="2" charset="0"/>
                </a:rPr>
                <a:t>Transceivers, drivers</a:t>
              </a:r>
            </a:p>
            <a:p>
              <a:pPr marL="171450" lvl="1" indent="-171450" defTabSz="533400">
                <a:spcBef>
                  <a:spcPts val="0"/>
                </a:spcBef>
                <a:buClr>
                  <a:srgbClr val="8197A6"/>
                </a:buClr>
                <a:buFont typeface="Arial" panose="020B0604020202020204" pitchFamily="34" charset="0"/>
                <a:buChar char="•"/>
              </a:pPr>
              <a:r>
                <a:rPr lang="en-GB" sz="1200" dirty="0">
                  <a:solidFill>
                    <a:schemeClr val="bg1"/>
                  </a:solidFill>
                  <a:latin typeface="NotesEsa" panose="02000506030000020004" pitchFamily="2" charset="0"/>
                </a:rPr>
                <a:t>Radiation testing/mitigation</a:t>
              </a:r>
            </a:p>
            <a:p>
              <a:pPr marL="171450" lvl="1" indent="-171450" defTabSz="533400">
                <a:spcBef>
                  <a:spcPts val="0"/>
                </a:spcBef>
                <a:buClr>
                  <a:srgbClr val="8197A6"/>
                </a:buClr>
                <a:buFont typeface="Arial" panose="020B0604020202020204" pitchFamily="34" charset="0"/>
                <a:buChar char="•"/>
              </a:pPr>
              <a:r>
                <a:rPr lang="en-GB" sz="1200" dirty="0">
                  <a:solidFill>
                    <a:schemeClr val="bg1"/>
                  </a:solidFill>
                  <a:latin typeface="NotesEsa" panose="02000506030000020004" pitchFamily="2" charset="0"/>
                </a:rPr>
                <a:t>Fault tolerant, low power microelectronics</a:t>
              </a:r>
            </a:p>
            <a:p>
              <a:pPr marL="171450" lvl="1" indent="-171450" defTabSz="533400">
                <a:spcBef>
                  <a:spcPts val="0"/>
                </a:spcBef>
                <a:buClr>
                  <a:srgbClr val="8197A6"/>
                </a:buClr>
                <a:buFont typeface="Arial" panose="020B0604020202020204" pitchFamily="34" charset="0"/>
                <a:buChar char="•"/>
              </a:pPr>
              <a:r>
                <a:rPr lang="en-GB" sz="1200" dirty="0">
                  <a:solidFill>
                    <a:schemeClr val="bg1"/>
                  </a:solidFill>
                  <a:latin typeface="NotesEsa" panose="02000506030000020004" pitchFamily="2" charset="0"/>
                </a:rPr>
                <a:t>IP cores, </a:t>
              </a:r>
              <a:r>
                <a:rPr lang="el-GR" sz="1200" dirty="0">
                  <a:solidFill>
                    <a:schemeClr val="bg1"/>
                  </a:solidFill>
                  <a:latin typeface="NotesEsa" panose="02000506030000020004" pitchFamily="2" charset="0"/>
                </a:rPr>
                <a:t>μ</a:t>
              </a:r>
              <a:r>
                <a:rPr lang="en-GB" sz="1200" dirty="0">
                  <a:solidFill>
                    <a:schemeClr val="bg1"/>
                  </a:solidFill>
                  <a:latin typeface="NotesEsa" panose="02000506030000020004" pitchFamily="2" charset="0"/>
                </a:rPr>
                <a:t>C, </a:t>
              </a:r>
              <a:r>
                <a:rPr lang="el-GR" sz="1200" dirty="0">
                  <a:solidFill>
                    <a:schemeClr val="bg1"/>
                  </a:solidFill>
                  <a:latin typeface="NotesEsa" panose="02000506030000020004" pitchFamily="2" charset="0"/>
                </a:rPr>
                <a:t>μ</a:t>
              </a:r>
              <a:r>
                <a:rPr lang="en-GB" sz="1200" dirty="0">
                  <a:solidFill>
                    <a:schemeClr val="bg1"/>
                  </a:solidFill>
                  <a:latin typeface="NotesEsa" panose="02000506030000020004" pitchFamily="2" charset="0"/>
                </a:rPr>
                <a:t>P</a:t>
              </a:r>
            </a:p>
            <a:p>
              <a:pPr marL="171450" lvl="1" indent="-171450" defTabSz="533400">
                <a:spcBef>
                  <a:spcPts val="0"/>
                </a:spcBef>
                <a:buClr>
                  <a:srgbClr val="8197A6"/>
                </a:buClr>
                <a:buFont typeface="Arial" panose="020B0604020202020204" pitchFamily="34" charset="0"/>
                <a:buChar char="•"/>
              </a:pPr>
              <a:r>
                <a:rPr lang="en-GB" sz="1200" dirty="0">
                  <a:solidFill>
                    <a:schemeClr val="bg1"/>
                  </a:solidFill>
                  <a:latin typeface="NotesEsa" panose="02000506030000020004" pitchFamily="2" charset="0"/>
                </a:rPr>
                <a:t>ASIC/FGPA development methodologies &amp; tools</a:t>
              </a:r>
            </a:p>
            <a:p>
              <a:pPr marL="171450" lvl="1" indent="-171450" defTabSz="533400">
                <a:spcBef>
                  <a:spcPts val="0"/>
                </a:spcBef>
                <a:buClr>
                  <a:srgbClr val="8197A6"/>
                </a:buClr>
                <a:buFont typeface="Arial" panose="020B0604020202020204" pitchFamily="34" charset="0"/>
                <a:buChar char="•"/>
              </a:pPr>
              <a:r>
                <a:rPr lang="en-GB" sz="1200" dirty="0">
                  <a:solidFill>
                    <a:schemeClr val="bg1"/>
                  </a:solidFill>
                  <a:latin typeface="NotesEsa" panose="02000506030000020004" pitchFamily="2" charset="0"/>
                </a:rPr>
                <a:t>etc</a:t>
              </a:r>
            </a:p>
          </p:txBody>
        </p:sp>
      </p:grpSp>
      <p:grpSp>
        <p:nvGrpSpPr>
          <p:cNvPr id="75" name="Group 74">
            <a:extLst>
              <a:ext uri="{FF2B5EF4-FFF2-40B4-BE49-F238E27FC236}">
                <a16:creationId xmlns:a16="http://schemas.microsoft.com/office/drawing/2014/main" id="{CD406F0F-C4B7-CABD-9EB8-EA80C5756534}"/>
              </a:ext>
            </a:extLst>
          </p:cNvPr>
          <p:cNvGrpSpPr/>
          <p:nvPr/>
        </p:nvGrpSpPr>
        <p:grpSpPr>
          <a:xfrm>
            <a:off x="3260880" y="3279070"/>
            <a:ext cx="1378395" cy="686786"/>
            <a:chOff x="5130979" y="2930051"/>
            <a:chExt cx="1968760" cy="894290"/>
          </a:xfrm>
        </p:grpSpPr>
        <p:sp>
          <p:nvSpPr>
            <p:cNvPr id="84" name="Rectangle: Rounded Corners 83">
              <a:extLst>
                <a:ext uri="{FF2B5EF4-FFF2-40B4-BE49-F238E27FC236}">
                  <a16:creationId xmlns:a16="http://schemas.microsoft.com/office/drawing/2014/main" id="{FFB19424-C690-0BB1-2D63-65FCB8AE1BED}"/>
                </a:ext>
              </a:extLst>
            </p:cNvPr>
            <p:cNvSpPr/>
            <p:nvPr/>
          </p:nvSpPr>
          <p:spPr>
            <a:xfrm>
              <a:off x="5385480" y="2985992"/>
              <a:ext cx="1487345" cy="838349"/>
            </a:xfrm>
            <a:prstGeom prst="roundRect">
              <a:avLst>
                <a:gd name="adj" fmla="val 10000"/>
              </a:avLst>
            </a:prstGeom>
            <a:solidFill>
              <a:schemeClr val="accent6">
                <a:lumMod val="90000"/>
              </a:schemeClr>
            </a:solidFill>
            <a:ln>
              <a:solidFill>
                <a:schemeClr val="bg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85" name="Rectangle: Rounded Corners 4">
              <a:extLst>
                <a:ext uri="{FF2B5EF4-FFF2-40B4-BE49-F238E27FC236}">
                  <a16:creationId xmlns:a16="http://schemas.microsoft.com/office/drawing/2014/main" id="{4F310E32-2DB5-0154-3A83-16A9A2E51EB2}"/>
                </a:ext>
              </a:extLst>
            </p:cNvPr>
            <p:cNvSpPr txBox="1"/>
            <p:nvPr/>
          </p:nvSpPr>
          <p:spPr>
            <a:xfrm>
              <a:off x="5130979" y="2930051"/>
              <a:ext cx="1968760" cy="55399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2880" tIns="182880" rIns="182880" bIns="182880" numCol="1" spcCol="1270" anchor="t" anchorCtr="0">
              <a:noAutofit/>
            </a:bodyPr>
            <a:lstStyle/>
            <a:p>
              <a:pPr marL="0" lvl="1" algn="ctr" defTabSz="1644650">
                <a:lnSpc>
                  <a:spcPct val="90000"/>
                </a:lnSpc>
                <a:spcBef>
                  <a:spcPct val="0"/>
                </a:spcBef>
                <a:spcAft>
                  <a:spcPct val="15000"/>
                </a:spcAft>
              </a:pPr>
              <a:r>
                <a:rPr lang="en-GB" sz="1600" b="1" kern="1200" dirty="0">
                  <a:solidFill>
                    <a:schemeClr val="accent4">
                      <a:lumMod val="75000"/>
                    </a:schemeClr>
                  </a:solidFill>
                </a:rPr>
                <a:t>EDHPC 2025</a:t>
              </a:r>
            </a:p>
          </p:txBody>
        </p:sp>
      </p:grpSp>
    </p:spTree>
    <p:extLst>
      <p:ext uri="{BB962C8B-B14F-4D97-AF65-F5344CB8AC3E}">
        <p14:creationId xmlns:p14="http://schemas.microsoft.com/office/powerpoint/2010/main" val="225838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fade">
                                      <p:cBhvr>
                                        <p:cTn id="27" dur="500"/>
                                        <p:tgtEl>
                                          <p:spTgt spid="7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xEl>
                                              <p:pRg st="0" end="0"/>
                                            </p:txEl>
                                          </p:spTgt>
                                        </p:tgtEl>
                                        <p:attrNameLst>
                                          <p:attrName>style.visibility</p:attrName>
                                        </p:attrNameLst>
                                      </p:cBhvr>
                                      <p:to>
                                        <p:strVal val="visible"/>
                                      </p:to>
                                    </p:set>
                                    <p:animEffect transition="in" filter="fade">
                                      <p:cBhvr>
                                        <p:cTn id="32" dur="500"/>
                                        <p:tgtEl>
                                          <p:spTgt spid="35">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xEl>
                                              <p:pRg st="1" end="1"/>
                                            </p:txEl>
                                          </p:spTgt>
                                        </p:tgtEl>
                                        <p:attrNameLst>
                                          <p:attrName>style.visibility</p:attrName>
                                        </p:attrNameLst>
                                      </p:cBhvr>
                                      <p:to>
                                        <p:strVal val="visible"/>
                                      </p:to>
                                    </p:set>
                                    <p:animEffect transition="in" filter="fade">
                                      <p:cBhvr>
                                        <p:cTn id="35" dur="500"/>
                                        <p:tgtEl>
                                          <p:spTgt spid="35">
                                            <p:txEl>
                                              <p:pRg st="1" end="1"/>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xEl>
                                              <p:pRg st="2" end="2"/>
                                            </p:txEl>
                                          </p:spTgt>
                                        </p:tgtEl>
                                        <p:attrNameLst>
                                          <p:attrName>style.visibility</p:attrName>
                                        </p:attrNameLst>
                                      </p:cBhvr>
                                      <p:to>
                                        <p:strVal val="visible"/>
                                      </p:to>
                                    </p:set>
                                    <p:animEffect transition="in" filter="fade">
                                      <p:cBhvr>
                                        <p:cTn id="38" dur="500"/>
                                        <p:tgtEl>
                                          <p:spTgt spid="35">
                                            <p:txEl>
                                              <p:pRg st="2" end="2"/>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5">
                                            <p:txEl>
                                              <p:pRg st="3" end="3"/>
                                            </p:txEl>
                                          </p:spTgt>
                                        </p:tgtEl>
                                        <p:attrNameLst>
                                          <p:attrName>style.visibility</p:attrName>
                                        </p:attrNameLst>
                                      </p:cBhvr>
                                      <p:to>
                                        <p:strVal val="visible"/>
                                      </p:to>
                                    </p:set>
                                    <p:animEffect transition="in" filter="fade">
                                      <p:cBhvr>
                                        <p:cTn id="41" dur="500"/>
                                        <p:tgtEl>
                                          <p:spTgt spid="35">
                                            <p:txEl>
                                              <p:pRg st="3" end="3"/>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5">
                                            <p:txEl>
                                              <p:pRg st="4" end="4"/>
                                            </p:txEl>
                                          </p:spTgt>
                                        </p:tgtEl>
                                        <p:attrNameLst>
                                          <p:attrName>style.visibility</p:attrName>
                                        </p:attrNameLst>
                                      </p:cBhvr>
                                      <p:to>
                                        <p:strVal val="visible"/>
                                      </p:to>
                                    </p:set>
                                    <p:animEffect transition="in" filter="fade">
                                      <p:cBhvr>
                                        <p:cTn id="44" dur="500"/>
                                        <p:tgtEl>
                                          <p:spTgt spid="35">
                                            <p:txEl>
                                              <p:pRg st="4" end="4"/>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5">
                                            <p:txEl>
                                              <p:pRg st="5" end="5"/>
                                            </p:txEl>
                                          </p:spTgt>
                                        </p:tgtEl>
                                        <p:attrNameLst>
                                          <p:attrName>style.visibility</p:attrName>
                                        </p:attrNameLst>
                                      </p:cBhvr>
                                      <p:to>
                                        <p:strVal val="visible"/>
                                      </p:to>
                                    </p:set>
                                    <p:animEffect transition="in" filter="fade">
                                      <p:cBhvr>
                                        <p:cTn id="47" dur="500"/>
                                        <p:tgtEl>
                                          <p:spTgt spid="35">
                                            <p:txEl>
                                              <p:pRg st="5" end="5"/>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5">
                                            <p:txEl>
                                              <p:pRg st="6" end="6"/>
                                            </p:txEl>
                                          </p:spTgt>
                                        </p:tgtEl>
                                        <p:attrNameLst>
                                          <p:attrName>style.visibility</p:attrName>
                                        </p:attrNameLst>
                                      </p:cBhvr>
                                      <p:to>
                                        <p:strVal val="visible"/>
                                      </p:to>
                                    </p:set>
                                    <p:animEffect transition="in" filter="fade">
                                      <p:cBhvr>
                                        <p:cTn id="50"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62961-BA43-CB0E-9F5C-2865542536B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94D4B55-C545-9B52-39D5-16CB49BFDC49}"/>
              </a:ext>
            </a:extLst>
          </p:cNvPr>
          <p:cNvSpPr>
            <a:spLocks noGrp="1"/>
          </p:cNvSpPr>
          <p:nvPr>
            <p:ph type="title"/>
          </p:nvPr>
        </p:nvSpPr>
        <p:spPr>
          <a:xfrm>
            <a:off x="216000" y="160401"/>
            <a:ext cx="10108800" cy="553998"/>
          </a:xfrm>
        </p:spPr>
        <p:txBody>
          <a:bodyPr/>
          <a:lstStyle/>
          <a:p>
            <a:r>
              <a:rPr lang="en-GB" dirty="0">
                <a:latin typeface="NotesEsa" panose="02000506030000020004" pitchFamily="2" charset="0"/>
              </a:rPr>
              <a:t>EDHPC Organising groups in ESA</a:t>
            </a:r>
          </a:p>
        </p:txBody>
      </p:sp>
      <p:sp>
        <p:nvSpPr>
          <p:cNvPr id="29" name="TextBox 28">
            <a:extLst>
              <a:ext uri="{FF2B5EF4-FFF2-40B4-BE49-F238E27FC236}">
                <a16:creationId xmlns:a16="http://schemas.microsoft.com/office/drawing/2014/main" id="{AB1F4F46-76A5-426D-35EB-C851A8099F62}"/>
              </a:ext>
            </a:extLst>
          </p:cNvPr>
          <p:cNvSpPr txBox="1"/>
          <p:nvPr/>
        </p:nvSpPr>
        <p:spPr>
          <a:xfrm>
            <a:off x="940888" y="1009914"/>
            <a:ext cx="103435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marL="87313" lvl="1" algn="ctr"/>
            <a:r>
              <a:rPr lang="en-GB" dirty="0">
                <a:solidFill>
                  <a:srgbClr val="FFC000"/>
                </a:solidFill>
                <a:latin typeface="NotesEsa" panose="02000506030000020004" pitchFamily="2" charset="0"/>
              </a:rPr>
              <a:t>EDHPC 2025 is organised by 4 collaborating sections in the Electrical Department (TEC-E) in ESA</a:t>
            </a:r>
          </a:p>
        </p:txBody>
      </p:sp>
      <p:sp>
        <p:nvSpPr>
          <p:cNvPr id="35" name="Content Placeholder 3">
            <a:extLst>
              <a:ext uri="{FF2B5EF4-FFF2-40B4-BE49-F238E27FC236}">
                <a16:creationId xmlns:a16="http://schemas.microsoft.com/office/drawing/2014/main" id="{E0D88EED-AAF9-E6E0-7852-65E1CA3B95C8}"/>
              </a:ext>
            </a:extLst>
          </p:cNvPr>
          <p:cNvSpPr txBox="1">
            <a:spLocks/>
          </p:cNvSpPr>
          <p:nvPr/>
        </p:nvSpPr>
        <p:spPr bwMode="auto">
          <a:xfrm>
            <a:off x="8102426" y="1892373"/>
            <a:ext cx="4089704" cy="3188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1600" dirty="0">
                <a:solidFill>
                  <a:schemeClr val="bg1"/>
                </a:solidFill>
                <a:latin typeface="NotesEsa" panose="02000506030000020004" pitchFamily="2" charset="0"/>
              </a:rPr>
              <a:t>As we look ahead to the next generation of missions, one message is clear: </a:t>
            </a:r>
          </a:p>
          <a:p>
            <a:endParaRPr lang="en-GB" sz="1600" dirty="0">
              <a:solidFill>
                <a:schemeClr val="bg1"/>
              </a:solidFill>
              <a:latin typeface="NotesEsa" panose="02000506030000020004" pitchFamily="2" charset="0"/>
            </a:endParaRPr>
          </a:p>
          <a:p>
            <a:pPr algn="ctr">
              <a:tabLst>
                <a:tab pos="358775" algn="l"/>
              </a:tabLst>
            </a:pPr>
            <a:r>
              <a:rPr lang="en-GB" sz="1600" dirty="0">
                <a:solidFill>
                  <a:schemeClr val="accent4">
                    <a:lumMod val="40000"/>
                    <a:lumOff val="60000"/>
                  </a:schemeClr>
                </a:solidFill>
                <a:latin typeface="NotesEsa" panose="02000506030000020004" pitchFamily="2" charset="0"/>
              </a:rPr>
              <a:t>No single discipline can deliver the breakthroughs we need alone. </a:t>
            </a:r>
          </a:p>
          <a:p>
            <a:pPr algn="ctr"/>
            <a:endParaRPr lang="en-GB" sz="1600" dirty="0">
              <a:solidFill>
                <a:srgbClr val="FFC000"/>
              </a:solidFill>
              <a:latin typeface="NotesEsa" panose="02000506030000020004" pitchFamily="2" charset="0"/>
            </a:endParaRPr>
          </a:p>
          <a:p>
            <a:r>
              <a:rPr lang="en-GB" sz="1600" dirty="0">
                <a:solidFill>
                  <a:schemeClr val="bg1"/>
                </a:solidFill>
                <a:latin typeface="NotesEsa" panose="02000506030000020004" pitchFamily="2" charset="0"/>
              </a:rPr>
              <a:t>Success depends on the </a:t>
            </a:r>
            <a:r>
              <a:rPr lang="en-GB" sz="1600" dirty="0">
                <a:solidFill>
                  <a:srgbClr val="FFC000"/>
                </a:solidFill>
                <a:latin typeface="NotesEsa" panose="02000506030000020004" pitchFamily="2" charset="0"/>
              </a:rPr>
              <a:t>synergy</a:t>
            </a:r>
            <a:r>
              <a:rPr lang="en-GB" sz="1600" dirty="0">
                <a:solidFill>
                  <a:schemeClr val="bg1"/>
                </a:solidFill>
                <a:latin typeface="NotesEsa" panose="02000506030000020004" pitchFamily="2" charset="0"/>
              </a:rPr>
              <a:t> between </a:t>
            </a:r>
            <a:r>
              <a:rPr lang="en-GB" sz="1600" dirty="0">
                <a:solidFill>
                  <a:srgbClr val="FFC000"/>
                </a:solidFill>
                <a:latin typeface="NotesEsa" panose="02000506030000020004" pitchFamily="2" charset="0"/>
              </a:rPr>
              <a:t>microelectronics, data handling, flight software, and RF/Optical payload processing </a:t>
            </a:r>
            <a:r>
              <a:rPr lang="en-GB" sz="1600" dirty="0">
                <a:solidFill>
                  <a:schemeClr val="bg1"/>
                </a:solidFill>
                <a:latin typeface="NotesEsa" panose="02000506030000020004" pitchFamily="2" charset="0"/>
              </a:rPr>
              <a:t>— four pillars that, when combined, create a robust and intelligent spacecraft architecture.</a:t>
            </a:r>
          </a:p>
        </p:txBody>
      </p:sp>
      <p:grpSp>
        <p:nvGrpSpPr>
          <p:cNvPr id="66" name="Group 65">
            <a:extLst>
              <a:ext uri="{FF2B5EF4-FFF2-40B4-BE49-F238E27FC236}">
                <a16:creationId xmlns:a16="http://schemas.microsoft.com/office/drawing/2014/main" id="{F291899E-D753-30C8-C2BC-28315BBCE2E1}"/>
              </a:ext>
            </a:extLst>
          </p:cNvPr>
          <p:cNvGrpSpPr/>
          <p:nvPr/>
        </p:nvGrpSpPr>
        <p:grpSpPr>
          <a:xfrm>
            <a:off x="297009" y="1547758"/>
            <a:ext cx="7514085" cy="4585817"/>
            <a:chOff x="485131" y="1591889"/>
            <a:chExt cx="7514085" cy="4585817"/>
          </a:xfrm>
        </p:grpSpPr>
        <p:sp>
          <p:nvSpPr>
            <p:cNvPr id="67" name="Freeform: Shape 66">
              <a:extLst>
                <a:ext uri="{FF2B5EF4-FFF2-40B4-BE49-F238E27FC236}">
                  <a16:creationId xmlns:a16="http://schemas.microsoft.com/office/drawing/2014/main" id="{9A5ED193-CE83-54BF-4A34-8E245E438010}"/>
                </a:ext>
              </a:extLst>
            </p:cNvPr>
            <p:cNvSpPr/>
            <p:nvPr/>
          </p:nvSpPr>
          <p:spPr>
            <a:xfrm>
              <a:off x="485132" y="4110062"/>
              <a:ext cx="2347636" cy="2067644"/>
            </a:xfrm>
            <a:custGeom>
              <a:avLst/>
              <a:gdLst>
                <a:gd name="connsiteX0" fmla="*/ 0 w 2496705"/>
                <a:gd name="connsiteY0" fmla="*/ 161730 h 1617299"/>
                <a:gd name="connsiteX1" fmla="*/ 161730 w 2496705"/>
                <a:gd name="connsiteY1" fmla="*/ 0 h 1617299"/>
                <a:gd name="connsiteX2" fmla="*/ 2334975 w 2496705"/>
                <a:gd name="connsiteY2" fmla="*/ 0 h 1617299"/>
                <a:gd name="connsiteX3" fmla="*/ 2496705 w 2496705"/>
                <a:gd name="connsiteY3" fmla="*/ 161730 h 1617299"/>
                <a:gd name="connsiteX4" fmla="*/ 2496705 w 2496705"/>
                <a:gd name="connsiteY4" fmla="*/ 1455569 h 1617299"/>
                <a:gd name="connsiteX5" fmla="*/ 2334975 w 2496705"/>
                <a:gd name="connsiteY5" fmla="*/ 1617299 h 1617299"/>
                <a:gd name="connsiteX6" fmla="*/ 161730 w 2496705"/>
                <a:gd name="connsiteY6" fmla="*/ 1617299 h 1617299"/>
                <a:gd name="connsiteX7" fmla="*/ 0 w 2496705"/>
                <a:gd name="connsiteY7" fmla="*/ 1455569 h 1617299"/>
                <a:gd name="connsiteX8" fmla="*/ 0 w 2496705"/>
                <a:gd name="connsiteY8" fmla="*/ 161730 h 161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6705" h="1617299">
                  <a:moveTo>
                    <a:pt x="0" y="161730"/>
                  </a:moveTo>
                  <a:cubicBezTo>
                    <a:pt x="0" y="72409"/>
                    <a:pt x="72409" y="0"/>
                    <a:pt x="161730" y="0"/>
                  </a:cubicBezTo>
                  <a:lnTo>
                    <a:pt x="2334975" y="0"/>
                  </a:lnTo>
                  <a:cubicBezTo>
                    <a:pt x="2424296" y="0"/>
                    <a:pt x="2496705" y="72409"/>
                    <a:pt x="2496705" y="161730"/>
                  </a:cubicBezTo>
                  <a:lnTo>
                    <a:pt x="2496705" y="1455569"/>
                  </a:lnTo>
                  <a:cubicBezTo>
                    <a:pt x="2496705" y="1544890"/>
                    <a:pt x="2424296" y="1617299"/>
                    <a:pt x="2334975" y="1617299"/>
                  </a:cubicBezTo>
                  <a:lnTo>
                    <a:pt x="161730" y="1617299"/>
                  </a:lnTo>
                  <a:cubicBezTo>
                    <a:pt x="72409" y="1617299"/>
                    <a:pt x="0" y="1544890"/>
                    <a:pt x="0" y="1455569"/>
                  </a:cubicBezTo>
                  <a:lnTo>
                    <a:pt x="0" y="161730"/>
                  </a:lnTo>
                  <a:close/>
                </a:path>
              </a:pathLst>
            </a:custGeom>
            <a:noFill/>
            <a:ln>
              <a:solidFill>
                <a:schemeClr val="tx1">
                  <a:lumMod val="10000"/>
                  <a:lumOff val="9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1247" tIns="81247" rIns="830259" bIns="485572" numCol="1" spcCol="1270" anchor="t" anchorCtr="0">
              <a:noAutofit/>
            </a:bodyPr>
            <a:lstStyle/>
            <a:p>
              <a:pPr marL="114300" lvl="1" indent="-114300" defTabSz="533400">
                <a:lnSpc>
                  <a:spcPct val="90000"/>
                </a:lnSpc>
                <a:spcAft>
                  <a:spcPct val="15000"/>
                </a:spcAft>
                <a:buChar char="•"/>
              </a:pPr>
              <a:endParaRPr lang="en-GB" sz="1200" dirty="0">
                <a:solidFill>
                  <a:schemeClr val="bg1"/>
                </a:solidFill>
              </a:endParaRPr>
            </a:p>
          </p:txBody>
        </p:sp>
        <p:sp>
          <p:nvSpPr>
            <p:cNvPr id="68" name="Freeform: Shape 67">
              <a:extLst>
                <a:ext uri="{FF2B5EF4-FFF2-40B4-BE49-F238E27FC236}">
                  <a16:creationId xmlns:a16="http://schemas.microsoft.com/office/drawing/2014/main" id="{64DA502A-10EF-D82F-CEE3-BC404FE7362E}"/>
                </a:ext>
              </a:extLst>
            </p:cNvPr>
            <p:cNvSpPr/>
            <p:nvPr/>
          </p:nvSpPr>
          <p:spPr>
            <a:xfrm rot="5400000">
              <a:off x="2441035" y="3856838"/>
              <a:ext cx="1647278" cy="1597779"/>
            </a:xfrm>
            <a:custGeom>
              <a:avLst/>
              <a:gdLst>
                <a:gd name="connsiteX0" fmla="*/ 0 w 1874962"/>
                <a:gd name="connsiteY0" fmla="*/ 1881571 h 1881571"/>
                <a:gd name="connsiteX1" fmla="*/ 1874962 w 1874962"/>
                <a:gd name="connsiteY1" fmla="*/ 0 h 1881571"/>
                <a:gd name="connsiteX2" fmla="*/ 1874962 w 1874962"/>
                <a:gd name="connsiteY2" fmla="*/ 1881571 h 1881571"/>
                <a:gd name="connsiteX3" fmla="*/ 0 w 1874962"/>
                <a:gd name="connsiteY3" fmla="*/ 1881571 h 1881571"/>
              </a:gdLst>
              <a:ahLst/>
              <a:cxnLst>
                <a:cxn ang="0">
                  <a:pos x="connsiteX0" y="connsiteY0"/>
                </a:cxn>
                <a:cxn ang="0">
                  <a:pos x="connsiteX1" y="connsiteY1"/>
                </a:cxn>
                <a:cxn ang="0">
                  <a:pos x="connsiteX2" y="connsiteY2"/>
                </a:cxn>
                <a:cxn ang="0">
                  <a:pos x="connsiteX3" y="connsiteY3"/>
                </a:cxn>
              </a:cxnLst>
              <a:rect l="l" t="t" r="r" b="b"/>
              <a:pathLst>
                <a:path w="1874962" h="1881571">
                  <a:moveTo>
                    <a:pt x="1874962" y="0"/>
                  </a:moveTo>
                  <a:cubicBezTo>
                    <a:pt x="1874962" y="1039163"/>
                    <a:pt x="1035513" y="1881571"/>
                    <a:pt x="0" y="1881571"/>
                  </a:cubicBezTo>
                  <a:lnTo>
                    <a:pt x="0" y="0"/>
                  </a:lnTo>
                  <a:lnTo>
                    <a:pt x="1874962" y="0"/>
                  </a:lnTo>
                  <a:close/>
                </a:path>
              </a:pathLst>
            </a:custGeom>
            <a:solidFill>
              <a:srgbClr val="335E6E">
                <a:lumMod val="75000"/>
              </a:srgbClr>
            </a:solidFill>
            <a:ln w="25400" cap="flat" cmpd="sng" algn="ctr">
              <a:solidFill>
                <a:srgbClr val="FE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99568" tIns="99569" rIns="648733" bIns="650667" numCol="1" spcCol="1270" anchor="ctr" anchorCtr="0">
              <a:noAutofit/>
            </a:bodyPr>
            <a:lstStyle/>
            <a:p>
              <a:pPr marL="0" lvl="0" indent="0" algn="ctr" defTabSz="622300">
                <a:lnSpc>
                  <a:spcPct val="90000"/>
                </a:lnSpc>
                <a:spcBef>
                  <a:spcPct val="0"/>
                </a:spcBef>
                <a:spcAft>
                  <a:spcPct val="35000"/>
                </a:spcAft>
                <a:buNone/>
              </a:pPr>
              <a:endParaRPr lang="en-GB" sz="1400" b="1" kern="1200" dirty="0">
                <a:solidFill>
                  <a:srgbClr val="FFC000"/>
                </a:solidFill>
                <a:latin typeface="Arial" panose="020B0604020202020204"/>
                <a:ea typeface="+mn-ea"/>
                <a:cs typeface="+mn-cs"/>
              </a:endParaRPr>
            </a:p>
          </p:txBody>
        </p:sp>
        <p:sp>
          <p:nvSpPr>
            <p:cNvPr id="69" name="Freeform: Shape 68">
              <a:extLst>
                <a:ext uri="{FF2B5EF4-FFF2-40B4-BE49-F238E27FC236}">
                  <a16:creationId xmlns:a16="http://schemas.microsoft.com/office/drawing/2014/main" id="{8833DEC5-679E-8FE6-34A1-BDB21AC62D75}"/>
                </a:ext>
              </a:extLst>
            </p:cNvPr>
            <p:cNvSpPr/>
            <p:nvPr/>
          </p:nvSpPr>
          <p:spPr>
            <a:xfrm>
              <a:off x="5519154" y="1591889"/>
              <a:ext cx="2480062" cy="1819669"/>
            </a:xfrm>
            <a:custGeom>
              <a:avLst/>
              <a:gdLst>
                <a:gd name="connsiteX0" fmla="*/ 0 w 2496705"/>
                <a:gd name="connsiteY0" fmla="*/ 161730 h 1617299"/>
                <a:gd name="connsiteX1" fmla="*/ 161730 w 2496705"/>
                <a:gd name="connsiteY1" fmla="*/ 0 h 1617299"/>
                <a:gd name="connsiteX2" fmla="*/ 2334975 w 2496705"/>
                <a:gd name="connsiteY2" fmla="*/ 0 h 1617299"/>
                <a:gd name="connsiteX3" fmla="*/ 2496705 w 2496705"/>
                <a:gd name="connsiteY3" fmla="*/ 161730 h 1617299"/>
                <a:gd name="connsiteX4" fmla="*/ 2496705 w 2496705"/>
                <a:gd name="connsiteY4" fmla="*/ 1455569 h 1617299"/>
                <a:gd name="connsiteX5" fmla="*/ 2334975 w 2496705"/>
                <a:gd name="connsiteY5" fmla="*/ 1617299 h 1617299"/>
                <a:gd name="connsiteX6" fmla="*/ 161730 w 2496705"/>
                <a:gd name="connsiteY6" fmla="*/ 1617299 h 1617299"/>
                <a:gd name="connsiteX7" fmla="*/ 0 w 2496705"/>
                <a:gd name="connsiteY7" fmla="*/ 1455569 h 1617299"/>
                <a:gd name="connsiteX8" fmla="*/ 0 w 2496705"/>
                <a:gd name="connsiteY8" fmla="*/ 161730 h 161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6705" h="1617299">
                  <a:moveTo>
                    <a:pt x="0" y="161730"/>
                  </a:moveTo>
                  <a:cubicBezTo>
                    <a:pt x="0" y="72409"/>
                    <a:pt x="72409" y="0"/>
                    <a:pt x="161730" y="0"/>
                  </a:cubicBezTo>
                  <a:lnTo>
                    <a:pt x="2334975" y="0"/>
                  </a:lnTo>
                  <a:cubicBezTo>
                    <a:pt x="2424296" y="0"/>
                    <a:pt x="2496705" y="72409"/>
                    <a:pt x="2496705" y="161730"/>
                  </a:cubicBezTo>
                  <a:lnTo>
                    <a:pt x="2496705" y="1455569"/>
                  </a:lnTo>
                  <a:cubicBezTo>
                    <a:pt x="2496705" y="1544890"/>
                    <a:pt x="2424296" y="1617299"/>
                    <a:pt x="2334975" y="1617299"/>
                  </a:cubicBezTo>
                  <a:lnTo>
                    <a:pt x="161730" y="1617299"/>
                  </a:lnTo>
                  <a:cubicBezTo>
                    <a:pt x="72409" y="1617299"/>
                    <a:pt x="0" y="1544890"/>
                    <a:pt x="0" y="1455569"/>
                  </a:cubicBezTo>
                  <a:lnTo>
                    <a:pt x="0" y="161730"/>
                  </a:lnTo>
                  <a:close/>
                </a:path>
              </a:pathLst>
            </a:custGeom>
            <a:noFill/>
            <a:ln>
              <a:solidFill>
                <a:schemeClr val="tx1">
                  <a:lumMod val="10000"/>
                  <a:lumOff val="9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1247" tIns="81247" rIns="830259" bIns="485572" numCol="1" spcCol="1270" anchor="t" anchorCtr="0">
              <a:noAutofit/>
            </a:bodyPr>
            <a:lstStyle/>
            <a:p>
              <a:pPr marL="114300" lvl="1" indent="-114300" algn="l" defTabSz="533400">
                <a:lnSpc>
                  <a:spcPct val="90000"/>
                </a:lnSpc>
                <a:spcBef>
                  <a:spcPct val="0"/>
                </a:spcBef>
                <a:spcAft>
                  <a:spcPct val="15000"/>
                </a:spcAft>
                <a:buChar char="•"/>
              </a:pPr>
              <a:endParaRPr lang="en-GB" sz="1200" kern="1200" dirty="0">
                <a:solidFill>
                  <a:schemeClr val="bg1"/>
                </a:solidFill>
              </a:endParaRPr>
            </a:p>
          </p:txBody>
        </p:sp>
        <p:sp>
          <p:nvSpPr>
            <p:cNvPr id="70" name="Freeform: Shape 69">
              <a:extLst>
                <a:ext uri="{FF2B5EF4-FFF2-40B4-BE49-F238E27FC236}">
                  <a16:creationId xmlns:a16="http://schemas.microsoft.com/office/drawing/2014/main" id="{7BFFDCCC-1CE0-9170-B4A5-49CB5FA8F281}"/>
                </a:ext>
              </a:extLst>
            </p:cNvPr>
            <p:cNvSpPr/>
            <p:nvPr/>
          </p:nvSpPr>
          <p:spPr>
            <a:xfrm>
              <a:off x="5519154" y="4159126"/>
              <a:ext cx="2480062" cy="2018580"/>
            </a:xfrm>
            <a:custGeom>
              <a:avLst/>
              <a:gdLst>
                <a:gd name="connsiteX0" fmla="*/ 0 w 2496705"/>
                <a:gd name="connsiteY0" fmla="*/ 161730 h 1617299"/>
                <a:gd name="connsiteX1" fmla="*/ 161730 w 2496705"/>
                <a:gd name="connsiteY1" fmla="*/ 0 h 1617299"/>
                <a:gd name="connsiteX2" fmla="*/ 2334975 w 2496705"/>
                <a:gd name="connsiteY2" fmla="*/ 0 h 1617299"/>
                <a:gd name="connsiteX3" fmla="*/ 2496705 w 2496705"/>
                <a:gd name="connsiteY3" fmla="*/ 161730 h 1617299"/>
                <a:gd name="connsiteX4" fmla="*/ 2496705 w 2496705"/>
                <a:gd name="connsiteY4" fmla="*/ 1455569 h 1617299"/>
                <a:gd name="connsiteX5" fmla="*/ 2334975 w 2496705"/>
                <a:gd name="connsiteY5" fmla="*/ 1617299 h 1617299"/>
                <a:gd name="connsiteX6" fmla="*/ 161730 w 2496705"/>
                <a:gd name="connsiteY6" fmla="*/ 1617299 h 1617299"/>
                <a:gd name="connsiteX7" fmla="*/ 0 w 2496705"/>
                <a:gd name="connsiteY7" fmla="*/ 1455569 h 1617299"/>
                <a:gd name="connsiteX8" fmla="*/ 0 w 2496705"/>
                <a:gd name="connsiteY8" fmla="*/ 161730 h 161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6705" h="1617299">
                  <a:moveTo>
                    <a:pt x="0" y="161730"/>
                  </a:moveTo>
                  <a:cubicBezTo>
                    <a:pt x="0" y="72409"/>
                    <a:pt x="72409" y="0"/>
                    <a:pt x="161730" y="0"/>
                  </a:cubicBezTo>
                  <a:lnTo>
                    <a:pt x="2334975" y="0"/>
                  </a:lnTo>
                  <a:cubicBezTo>
                    <a:pt x="2424296" y="0"/>
                    <a:pt x="2496705" y="72409"/>
                    <a:pt x="2496705" y="161730"/>
                  </a:cubicBezTo>
                  <a:lnTo>
                    <a:pt x="2496705" y="1455569"/>
                  </a:lnTo>
                  <a:cubicBezTo>
                    <a:pt x="2496705" y="1544890"/>
                    <a:pt x="2424296" y="1617299"/>
                    <a:pt x="2334975" y="1617299"/>
                  </a:cubicBezTo>
                  <a:lnTo>
                    <a:pt x="161730" y="1617299"/>
                  </a:lnTo>
                  <a:cubicBezTo>
                    <a:pt x="72409" y="1617299"/>
                    <a:pt x="0" y="1544890"/>
                    <a:pt x="0" y="1455569"/>
                  </a:cubicBezTo>
                  <a:lnTo>
                    <a:pt x="0" y="161730"/>
                  </a:lnTo>
                  <a:close/>
                </a:path>
              </a:pathLst>
            </a:custGeom>
            <a:noFill/>
            <a:ln>
              <a:solidFill>
                <a:schemeClr val="tx1">
                  <a:lumMod val="10000"/>
                  <a:lumOff val="9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1247" tIns="81247" rIns="830259" bIns="485572" numCol="1" spcCol="1270" anchor="t" anchorCtr="0">
              <a:noAutofit/>
            </a:bodyPr>
            <a:lstStyle/>
            <a:p>
              <a:pPr marL="114300" lvl="1" indent="-114300" defTabSz="533400">
                <a:lnSpc>
                  <a:spcPct val="90000"/>
                </a:lnSpc>
                <a:spcAft>
                  <a:spcPct val="15000"/>
                </a:spcAft>
                <a:buChar char="•"/>
              </a:pPr>
              <a:endParaRPr lang="en-GB" sz="1200" dirty="0">
                <a:solidFill>
                  <a:schemeClr val="bg1"/>
                </a:solidFill>
              </a:endParaRPr>
            </a:p>
          </p:txBody>
        </p:sp>
        <p:sp>
          <p:nvSpPr>
            <p:cNvPr id="71" name="Freeform: Shape 70">
              <a:extLst>
                <a:ext uri="{FF2B5EF4-FFF2-40B4-BE49-F238E27FC236}">
                  <a16:creationId xmlns:a16="http://schemas.microsoft.com/office/drawing/2014/main" id="{6BAE4B5E-CE62-04E9-D49C-B388651B8145}"/>
                </a:ext>
              </a:extLst>
            </p:cNvPr>
            <p:cNvSpPr/>
            <p:nvPr/>
          </p:nvSpPr>
          <p:spPr>
            <a:xfrm>
              <a:off x="485131" y="1591890"/>
              <a:ext cx="2315923" cy="1819668"/>
            </a:xfrm>
            <a:custGeom>
              <a:avLst/>
              <a:gdLst>
                <a:gd name="connsiteX0" fmla="*/ 0 w 2496705"/>
                <a:gd name="connsiteY0" fmla="*/ 161730 h 1617299"/>
                <a:gd name="connsiteX1" fmla="*/ 161730 w 2496705"/>
                <a:gd name="connsiteY1" fmla="*/ 0 h 1617299"/>
                <a:gd name="connsiteX2" fmla="*/ 2334975 w 2496705"/>
                <a:gd name="connsiteY2" fmla="*/ 0 h 1617299"/>
                <a:gd name="connsiteX3" fmla="*/ 2496705 w 2496705"/>
                <a:gd name="connsiteY3" fmla="*/ 161730 h 1617299"/>
                <a:gd name="connsiteX4" fmla="*/ 2496705 w 2496705"/>
                <a:gd name="connsiteY4" fmla="*/ 1455569 h 1617299"/>
                <a:gd name="connsiteX5" fmla="*/ 2334975 w 2496705"/>
                <a:gd name="connsiteY5" fmla="*/ 1617299 h 1617299"/>
                <a:gd name="connsiteX6" fmla="*/ 161730 w 2496705"/>
                <a:gd name="connsiteY6" fmla="*/ 1617299 h 1617299"/>
                <a:gd name="connsiteX7" fmla="*/ 0 w 2496705"/>
                <a:gd name="connsiteY7" fmla="*/ 1455569 h 1617299"/>
                <a:gd name="connsiteX8" fmla="*/ 0 w 2496705"/>
                <a:gd name="connsiteY8" fmla="*/ 161730 h 161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6705" h="1617299">
                  <a:moveTo>
                    <a:pt x="0" y="161730"/>
                  </a:moveTo>
                  <a:cubicBezTo>
                    <a:pt x="0" y="72409"/>
                    <a:pt x="72409" y="0"/>
                    <a:pt x="161730" y="0"/>
                  </a:cubicBezTo>
                  <a:lnTo>
                    <a:pt x="2334975" y="0"/>
                  </a:lnTo>
                  <a:cubicBezTo>
                    <a:pt x="2424296" y="0"/>
                    <a:pt x="2496705" y="72409"/>
                    <a:pt x="2496705" y="161730"/>
                  </a:cubicBezTo>
                  <a:lnTo>
                    <a:pt x="2496705" y="1455569"/>
                  </a:lnTo>
                  <a:cubicBezTo>
                    <a:pt x="2496705" y="1544890"/>
                    <a:pt x="2424296" y="1617299"/>
                    <a:pt x="2334975" y="1617299"/>
                  </a:cubicBezTo>
                  <a:lnTo>
                    <a:pt x="161730" y="1617299"/>
                  </a:lnTo>
                  <a:cubicBezTo>
                    <a:pt x="72409" y="1617299"/>
                    <a:pt x="0" y="1544890"/>
                    <a:pt x="0" y="1455569"/>
                  </a:cubicBezTo>
                  <a:lnTo>
                    <a:pt x="0" y="161730"/>
                  </a:lnTo>
                  <a:close/>
                </a:path>
              </a:pathLst>
            </a:custGeom>
            <a:noFill/>
            <a:ln>
              <a:solidFill>
                <a:schemeClr val="tx1">
                  <a:lumMod val="10000"/>
                  <a:lumOff val="9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1247" tIns="81247" rIns="830259" bIns="485572" numCol="1" spcCol="1270" anchor="t" anchorCtr="0">
              <a:noAutofit/>
            </a:bodyPr>
            <a:lstStyle/>
            <a:p>
              <a:pPr marL="171450" lvl="1" indent="-171450" defTabSz="533400">
                <a:lnSpc>
                  <a:spcPct val="119000"/>
                </a:lnSpc>
                <a:spcBef>
                  <a:spcPts val="0"/>
                </a:spcBef>
                <a:buClr>
                  <a:srgbClr val="8197A6"/>
                </a:buClr>
                <a:buFont typeface="Arial" panose="020B0604020202020204" pitchFamily="34" charset="0"/>
                <a:buChar char="•"/>
              </a:pPr>
              <a:endParaRPr lang="en-GB" sz="1200" dirty="0">
                <a:solidFill>
                  <a:schemeClr val="bg1"/>
                </a:solidFill>
                <a:latin typeface="NotesEsa" panose="02000506030000020004" pitchFamily="2" charset="0"/>
                <a:cs typeface="Arial" panose="020B0604020202020204" pitchFamily="34" charset="0"/>
              </a:endParaRPr>
            </a:p>
          </p:txBody>
        </p:sp>
        <p:sp>
          <p:nvSpPr>
            <p:cNvPr id="72" name="Freeform: Shape 71">
              <a:extLst>
                <a:ext uri="{FF2B5EF4-FFF2-40B4-BE49-F238E27FC236}">
                  <a16:creationId xmlns:a16="http://schemas.microsoft.com/office/drawing/2014/main" id="{8C001029-FE41-8EF7-3899-3D3317E41FF8}"/>
                </a:ext>
              </a:extLst>
            </p:cNvPr>
            <p:cNvSpPr/>
            <p:nvPr/>
          </p:nvSpPr>
          <p:spPr>
            <a:xfrm>
              <a:off x="2476859" y="2062194"/>
              <a:ext cx="1597780" cy="1624610"/>
            </a:xfrm>
            <a:custGeom>
              <a:avLst/>
              <a:gdLst>
                <a:gd name="connsiteX0" fmla="*/ 0 w 2061764"/>
                <a:gd name="connsiteY0" fmla="*/ 2055155 h 2055155"/>
                <a:gd name="connsiteX1" fmla="*/ 2061764 w 2061764"/>
                <a:gd name="connsiteY1" fmla="*/ 0 h 2055155"/>
                <a:gd name="connsiteX2" fmla="*/ 2061764 w 2061764"/>
                <a:gd name="connsiteY2" fmla="*/ 2055155 h 2055155"/>
                <a:gd name="connsiteX3" fmla="*/ 0 w 2061764"/>
                <a:gd name="connsiteY3" fmla="*/ 2055155 h 2055155"/>
              </a:gdLst>
              <a:ahLst/>
              <a:cxnLst>
                <a:cxn ang="0">
                  <a:pos x="connsiteX0" y="connsiteY0"/>
                </a:cxn>
                <a:cxn ang="0">
                  <a:pos x="connsiteX1" y="connsiteY1"/>
                </a:cxn>
                <a:cxn ang="0">
                  <a:pos x="connsiteX2" y="connsiteY2"/>
                </a:cxn>
                <a:cxn ang="0">
                  <a:pos x="connsiteX3" y="connsiteY3"/>
                </a:cxn>
              </a:cxnLst>
              <a:rect l="l" t="t" r="r" b="b"/>
              <a:pathLst>
                <a:path w="2061764" h="2055155">
                  <a:moveTo>
                    <a:pt x="0" y="2055155"/>
                  </a:moveTo>
                  <a:cubicBezTo>
                    <a:pt x="0" y="920124"/>
                    <a:pt x="923083" y="0"/>
                    <a:pt x="2061764" y="0"/>
                  </a:cubicBezTo>
                  <a:lnTo>
                    <a:pt x="2061764" y="2055155"/>
                  </a:lnTo>
                  <a:lnTo>
                    <a:pt x="0" y="2055155"/>
                  </a:lnTo>
                  <a:close/>
                </a:path>
              </a:pathLst>
            </a:custGeom>
            <a:solidFill>
              <a:srgbClr val="335E6E">
                <a:lumMod val="75000"/>
              </a:srgbClr>
            </a:solidFill>
            <a:ln w="25400" cap="flat" cmpd="sng" algn="ctr">
              <a:solidFill>
                <a:srgbClr val="FE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703445" tIns="701509" rIns="99568" bIns="99568" numCol="1" spcCol="1270" anchor="ctr" anchorCtr="0">
              <a:noAutofit/>
            </a:bodyPr>
            <a:lstStyle/>
            <a:p>
              <a:pPr marL="0" lvl="0" indent="0" algn="ctr" defTabSz="622300">
                <a:lnSpc>
                  <a:spcPct val="90000"/>
                </a:lnSpc>
                <a:spcBef>
                  <a:spcPct val="0"/>
                </a:spcBef>
                <a:spcAft>
                  <a:spcPct val="35000"/>
                </a:spcAft>
                <a:buNone/>
              </a:pPr>
              <a:endParaRPr lang="en-GB" sz="1200" b="1" kern="1200" dirty="0">
                <a:solidFill>
                  <a:srgbClr val="FFC000"/>
                </a:solidFill>
                <a:latin typeface="Arial" panose="020B0604020202020204"/>
                <a:ea typeface="+mn-ea"/>
                <a:cs typeface="+mn-cs"/>
              </a:endParaRPr>
            </a:p>
          </p:txBody>
        </p:sp>
        <p:sp>
          <p:nvSpPr>
            <p:cNvPr id="73" name="Freeform: Shape 72">
              <a:extLst>
                <a:ext uri="{FF2B5EF4-FFF2-40B4-BE49-F238E27FC236}">
                  <a16:creationId xmlns:a16="http://schemas.microsoft.com/office/drawing/2014/main" id="{5D62AA07-C0FB-65C1-EEE0-1D95F6E3DE7C}"/>
                </a:ext>
              </a:extLst>
            </p:cNvPr>
            <p:cNvSpPr/>
            <p:nvPr/>
          </p:nvSpPr>
          <p:spPr>
            <a:xfrm>
              <a:off x="4214824" y="2062194"/>
              <a:ext cx="1592024" cy="1624610"/>
            </a:xfrm>
            <a:custGeom>
              <a:avLst/>
              <a:gdLst>
                <a:gd name="connsiteX0" fmla="*/ 0 w 2037801"/>
                <a:gd name="connsiteY0" fmla="*/ 1857608 h 1857608"/>
                <a:gd name="connsiteX1" fmla="*/ 2037801 w 2037801"/>
                <a:gd name="connsiteY1" fmla="*/ 0 h 1857608"/>
                <a:gd name="connsiteX2" fmla="*/ 2037801 w 2037801"/>
                <a:gd name="connsiteY2" fmla="*/ 1857608 h 1857608"/>
                <a:gd name="connsiteX3" fmla="*/ 0 w 2037801"/>
                <a:gd name="connsiteY3" fmla="*/ 1857608 h 1857608"/>
              </a:gdLst>
              <a:ahLst/>
              <a:cxnLst>
                <a:cxn ang="0">
                  <a:pos x="connsiteX0" y="connsiteY0"/>
                </a:cxn>
                <a:cxn ang="0">
                  <a:pos x="connsiteX1" y="connsiteY1"/>
                </a:cxn>
                <a:cxn ang="0">
                  <a:pos x="connsiteX2" y="connsiteY2"/>
                </a:cxn>
                <a:cxn ang="0">
                  <a:pos x="connsiteX3" y="connsiteY3"/>
                </a:cxn>
              </a:cxnLst>
              <a:rect l="l" t="t" r="r" b="b"/>
              <a:pathLst>
                <a:path w="2037801" h="1857608">
                  <a:moveTo>
                    <a:pt x="1" y="0"/>
                  </a:moveTo>
                  <a:cubicBezTo>
                    <a:pt x="1125447" y="0"/>
                    <a:pt x="2037800" y="831680"/>
                    <a:pt x="2037800" y="1857608"/>
                  </a:cubicBezTo>
                  <a:lnTo>
                    <a:pt x="1" y="1857608"/>
                  </a:lnTo>
                  <a:lnTo>
                    <a:pt x="1" y="0"/>
                  </a:lnTo>
                  <a:close/>
                </a:path>
              </a:pathLst>
            </a:custGeom>
            <a:solidFill>
              <a:schemeClr val="tx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3793" tIns="710651" rIns="657873" bIns="113792" numCol="1" spcCol="1270" anchor="ctr" anchorCtr="0">
              <a:noAutofit/>
            </a:bodyPr>
            <a:lstStyle/>
            <a:p>
              <a:pPr marL="0" lvl="0" indent="0" algn="r" defTabSz="711200">
                <a:lnSpc>
                  <a:spcPct val="90000"/>
                </a:lnSpc>
                <a:spcBef>
                  <a:spcPct val="0"/>
                </a:spcBef>
                <a:spcAft>
                  <a:spcPct val="35000"/>
                </a:spcAft>
                <a:buNone/>
              </a:pPr>
              <a:endParaRPr lang="en-GB" sz="1200" b="1" kern="1200" dirty="0">
                <a:solidFill>
                  <a:srgbClr val="FFC000"/>
                </a:solidFill>
              </a:endParaRPr>
            </a:p>
          </p:txBody>
        </p:sp>
        <p:sp>
          <p:nvSpPr>
            <p:cNvPr id="74" name="Freeform: Shape 73">
              <a:extLst>
                <a:ext uri="{FF2B5EF4-FFF2-40B4-BE49-F238E27FC236}">
                  <a16:creationId xmlns:a16="http://schemas.microsoft.com/office/drawing/2014/main" id="{29B2AB75-830B-5DE0-7CF2-0565EC4CE602}"/>
                </a:ext>
              </a:extLst>
            </p:cNvPr>
            <p:cNvSpPr/>
            <p:nvPr/>
          </p:nvSpPr>
          <p:spPr>
            <a:xfrm>
              <a:off x="4238171" y="3832089"/>
              <a:ext cx="1531929" cy="1641237"/>
            </a:xfrm>
            <a:custGeom>
              <a:avLst/>
              <a:gdLst>
                <a:gd name="connsiteX0" fmla="*/ 0 w 1874962"/>
                <a:gd name="connsiteY0" fmla="*/ 1881571 h 1881571"/>
                <a:gd name="connsiteX1" fmla="*/ 1874962 w 1874962"/>
                <a:gd name="connsiteY1" fmla="*/ 0 h 1881571"/>
                <a:gd name="connsiteX2" fmla="*/ 1874962 w 1874962"/>
                <a:gd name="connsiteY2" fmla="*/ 1881571 h 1881571"/>
                <a:gd name="connsiteX3" fmla="*/ 0 w 1874962"/>
                <a:gd name="connsiteY3" fmla="*/ 1881571 h 1881571"/>
              </a:gdLst>
              <a:ahLst/>
              <a:cxnLst>
                <a:cxn ang="0">
                  <a:pos x="connsiteX0" y="connsiteY0"/>
                </a:cxn>
                <a:cxn ang="0">
                  <a:pos x="connsiteX1" y="connsiteY1"/>
                </a:cxn>
                <a:cxn ang="0">
                  <a:pos x="connsiteX2" y="connsiteY2"/>
                </a:cxn>
                <a:cxn ang="0">
                  <a:pos x="connsiteX3" y="connsiteY3"/>
                </a:cxn>
              </a:cxnLst>
              <a:rect l="l" t="t" r="r" b="b"/>
              <a:pathLst>
                <a:path w="1874962" h="1881571">
                  <a:moveTo>
                    <a:pt x="1874962" y="0"/>
                  </a:moveTo>
                  <a:cubicBezTo>
                    <a:pt x="1874962" y="1039163"/>
                    <a:pt x="1035513" y="1881571"/>
                    <a:pt x="0" y="1881571"/>
                  </a:cubicBezTo>
                  <a:lnTo>
                    <a:pt x="0" y="0"/>
                  </a:lnTo>
                  <a:lnTo>
                    <a:pt x="1874962" y="0"/>
                  </a:lnTo>
                  <a:close/>
                </a:path>
              </a:pathLst>
            </a:custGeom>
            <a:solidFill>
              <a:srgbClr val="335E6E">
                <a:lumMod val="75000"/>
              </a:srgbClr>
            </a:solidFill>
            <a:ln w="25400" cap="flat" cmpd="sng" algn="ctr">
              <a:solidFill>
                <a:srgbClr val="FE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99568" tIns="99569" rIns="648733" bIns="650667" numCol="1" spcCol="1270" anchor="ctr" anchorCtr="0">
              <a:noAutofit/>
            </a:bodyPr>
            <a:lstStyle/>
            <a:p>
              <a:pPr marL="0" lvl="0" indent="0" algn="ctr" defTabSz="622300">
                <a:lnSpc>
                  <a:spcPct val="90000"/>
                </a:lnSpc>
                <a:spcBef>
                  <a:spcPct val="0"/>
                </a:spcBef>
                <a:spcAft>
                  <a:spcPct val="35000"/>
                </a:spcAft>
                <a:buNone/>
              </a:pPr>
              <a:endParaRPr lang="en-GB" sz="1400" b="1" kern="1200" dirty="0">
                <a:solidFill>
                  <a:srgbClr val="FFC000"/>
                </a:solidFill>
                <a:latin typeface="Arial" panose="020B0604020202020204"/>
                <a:ea typeface="+mn-ea"/>
                <a:cs typeface="+mn-cs"/>
              </a:endParaRPr>
            </a:p>
          </p:txBody>
        </p:sp>
        <p:grpSp>
          <p:nvGrpSpPr>
            <p:cNvPr id="75" name="Group 74">
              <a:extLst>
                <a:ext uri="{FF2B5EF4-FFF2-40B4-BE49-F238E27FC236}">
                  <a16:creationId xmlns:a16="http://schemas.microsoft.com/office/drawing/2014/main" id="{E16F1B9A-B656-DD21-EB07-571BFB4D355E}"/>
                </a:ext>
              </a:extLst>
            </p:cNvPr>
            <p:cNvGrpSpPr/>
            <p:nvPr/>
          </p:nvGrpSpPr>
          <p:grpSpPr>
            <a:xfrm>
              <a:off x="3449002" y="3323201"/>
              <a:ext cx="1378395" cy="686786"/>
              <a:chOff x="5130979" y="2930051"/>
              <a:chExt cx="1968760" cy="894290"/>
            </a:xfrm>
          </p:grpSpPr>
          <p:sp>
            <p:nvSpPr>
              <p:cNvPr id="84" name="Rectangle: Rounded Corners 83">
                <a:extLst>
                  <a:ext uri="{FF2B5EF4-FFF2-40B4-BE49-F238E27FC236}">
                    <a16:creationId xmlns:a16="http://schemas.microsoft.com/office/drawing/2014/main" id="{B43AEBF4-F14B-5B05-C2C3-0DC2C067E733}"/>
                  </a:ext>
                </a:extLst>
              </p:cNvPr>
              <p:cNvSpPr/>
              <p:nvPr/>
            </p:nvSpPr>
            <p:spPr>
              <a:xfrm>
                <a:off x="5385480" y="2985992"/>
                <a:ext cx="1487345" cy="838349"/>
              </a:xfrm>
              <a:prstGeom prst="roundRect">
                <a:avLst>
                  <a:gd name="adj" fmla="val 10000"/>
                </a:avLst>
              </a:prstGeom>
              <a:solidFill>
                <a:schemeClr val="accent6">
                  <a:lumMod val="90000"/>
                </a:schemeClr>
              </a:solidFill>
              <a:ln>
                <a:solidFill>
                  <a:schemeClr val="bg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85" name="Rectangle: Rounded Corners 4">
                <a:extLst>
                  <a:ext uri="{FF2B5EF4-FFF2-40B4-BE49-F238E27FC236}">
                    <a16:creationId xmlns:a16="http://schemas.microsoft.com/office/drawing/2014/main" id="{B1E8B949-7E51-8D09-E22C-A06E4B037E71}"/>
                  </a:ext>
                </a:extLst>
              </p:cNvPr>
              <p:cNvSpPr txBox="1"/>
              <p:nvPr/>
            </p:nvSpPr>
            <p:spPr>
              <a:xfrm>
                <a:off x="5130979" y="2930051"/>
                <a:ext cx="1968760" cy="55399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2880" tIns="182880" rIns="182880" bIns="182880" numCol="1" spcCol="1270" anchor="t" anchorCtr="0">
                <a:noAutofit/>
              </a:bodyPr>
              <a:lstStyle/>
              <a:p>
                <a:pPr marL="0" lvl="1" algn="ctr" defTabSz="1644650">
                  <a:lnSpc>
                    <a:spcPct val="90000"/>
                  </a:lnSpc>
                  <a:spcBef>
                    <a:spcPct val="0"/>
                  </a:spcBef>
                  <a:spcAft>
                    <a:spcPct val="15000"/>
                  </a:spcAft>
                </a:pPr>
                <a:r>
                  <a:rPr lang="en-GB" sz="1600" b="1" kern="1200" dirty="0">
                    <a:solidFill>
                      <a:schemeClr val="accent4">
                        <a:lumMod val="75000"/>
                      </a:schemeClr>
                    </a:solidFill>
                  </a:rPr>
                  <a:t>EDHPC 2025</a:t>
                </a:r>
              </a:p>
            </p:txBody>
          </p:sp>
        </p:grpSp>
        <p:sp>
          <p:nvSpPr>
            <p:cNvPr id="76" name="TextBox 75">
              <a:extLst>
                <a:ext uri="{FF2B5EF4-FFF2-40B4-BE49-F238E27FC236}">
                  <a16:creationId xmlns:a16="http://schemas.microsoft.com/office/drawing/2014/main" id="{C07BA6B5-98A9-E6B7-C2BD-F37369DDEE01}"/>
                </a:ext>
              </a:extLst>
            </p:cNvPr>
            <p:cNvSpPr txBox="1"/>
            <p:nvPr/>
          </p:nvSpPr>
          <p:spPr>
            <a:xfrm>
              <a:off x="2924313" y="2561286"/>
              <a:ext cx="1220207"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algn="ctr" defTabSz="711200">
                <a:lnSpc>
                  <a:spcPct val="90000"/>
                </a:lnSpc>
                <a:spcAft>
                  <a:spcPct val="35000"/>
                </a:spcAft>
              </a:pPr>
              <a:r>
                <a:rPr lang="en-GB" sz="1200" b="1" dirty="0">
                  <a:solidFill>
                    <a:srgbClr val="FFC000"/>
                  </a:solidFill>
                  <a:latin typeface="+mn-lt"/>
                </a:rPr>
                <a:t>Data Handling</a:t>
              </a:r>
            </a:p>
            <a:p>
              <a:pPr algn="ctr" defTabSz="711200">
                <a:lnSpc>
                  <a:spcPct val="90000"/>
                </a:lnSpc>
                <a:spcAft>
                  <a:spcPct val="35000"/>
                </a:spcAft>
              </a:pPr>
              <a:r>
                <a:rPr lang="en-GB" sz="1200" b="1" dirty="0">
                  <a:solidFill>
                    <a:srgbClr val="FFC000"/>
                  </a:solidFill>
                  <a:latin typeface="+mn-lt"/>
                </a:rPr>
                <a:t>Section</a:t>
              </a:r>
            </a:p>
            <a:p>
              <a:pPr algn="ctr" defTabSz="711200">
                <a:lnSpc>
                  <a:spcPct val="90000"/>
                </a:lnSpc>
                <a:spcAft>
                  <a:spcPct val="35000"/>
                </a:spcAft>
              </a:pPr>
              <a:r>
                <a:rPr lang="en-GB" sz="1200" b="1" dirty="0">
                  <a:solidFill>
                    <a:srgbClr val="FFC000"/>
                  </a:solidFill>
                  <a:latin typeface="+mn-lt"/>
                </a:rPr>
                <a:t>(TEC-EDD)</a:t>
              </a:r>
            </a:p>
          </p:txBody>
        </p:sp>
        <p:sp>
          <p:nvSpPr>
            <p:cNvPr id="77" name="TextBox 76">
              <a:extLst>
                <a:ext uri="{FF2B5EF4-FFF2-40B4-BE49-F238E27FC236}">
                  <a16:creationId xmlns:a16="http://schemas.microsoft.com/office/drawing/2014/main" id="{BCBB7668-567D-0072-8BA6-17E39815418F}"/>
                </a:ext>
              </a:extLst>
            </p:cNvPr>
            <p:cNvSpPr txBox="1"/>
            <p:nvPr/>
          </p:nvSpPr>
          <p:spPr>
            <a:xfrm>
              <a:off x="4217637" y="2479336"/>
              <a:ext cx="1297150" cy="879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lvl="0" algn="ctr" defTabSz="711200">
                <a:lnSpc>
                  <a:spcPct val="90000"/>
                </a:lnSpc>
                <a:spcAft>
                  <a:spcPct val="35000"/>
                </a:spcAft>
              </a:pPr>
              <a:r>
                <a:rPr lang="en-GB" sz="1100" b="1" dirty="0">
                  <a:solidFill>
                    <a:srgbClr val="FFC000"/>
                  </a:solidFill>
                </a:rPr>
                <a:t>RF Payload </a:t>
              </a:r>
            </a:p>
            <a:p>
              <a:pPr lvl="0" algn="ctr" defTabSz="711200">
                <a:lnSpc>
                  <a:spcPct val="90000"/>
                </a:lnSpc>
                <a:spcAft>
                  <a:spcPct val="35000"/>
                </a:spcAft>
              </a:pPr>
              <a:r>
                <a:rPr lang="en-GB" sz="1100" b="1" dirty="0">
                  <a:solidFill>
                    <a:srgbClr val="FFC000"/>
                  </a:solidFill>
                </a:rPr>
                <a:t>Architectures </a:t>
              </a:r>
            </a:p>
            <a:p>
              <a:pPr lvl="0" algn="ctr" defTabSz="711200">
                <a:lnSpc>
                  <a:spcPct val="90000"/>
                </a:lnSpc>
                <a:spcAft>
                  <a:spcPct val="35000"/>
                </a:spcAft>
              </a:pPr>
              <a:r>
                <a:rPr lang="en-GB" sz="1100" b="1" dirty="0">
                  <a:solidFill>
                    <a:srgbClr val="FFC000"/>
                  </a:solidFill>
                </a:rPr>
                <a:t>Section</a:t>
              </a:r>
            </a:p>
            <a:p>
              <a:pPr lvl="0" algn="ctr" defTabSz="711200">
                <a:lnSpc>
                  <a:spcPct val="90000"/>
                </a:lnSpc>
                <a:spcAft>
                  <a:spcPct val="35000"/>
                </a:spcAft>
              </a:pPr>
              <a:r>
                <a:rPr lang="en-GB" sz="1100" b="1" dirty="0">
                  <a:solidFill>
                    <a:srgbClr val="FFC000"/>
                  </a:solidFill>
                </a:rPr>
                <a:t>(TEC-EFP)</a:t>
              </a:r>
            </a:p>
          </p:txBody>
        </p:sp>
        <p:sp>
          <p:nvSpPr>
            <p:cNvPr id="78" name="TextBox 77">
              <a:extLst>
                <a:ext uri="{FF2B5EF4-FFF2-40B4-BE49-F238E27FC236}">
                  <a16:creationId xmlns:a16="http://schemas.microsoft.com/office/drawing/2014/main" id="{BF9142CA-7548-3062-2571-6042292FBA29}"/>
                </a:ext>
              </a:extLst>
            </p:cNvPr>
            <p:cNvSpPr txBox="1"/>
            <p:nvPr/>
          </p:nvSpPr>
          <p:spPr>
            <a:xfrm>
              <a:off x="2644491" y="4172132"/>
              <a:ext cx="1406219"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lvl="0" algn="r" defTabSz="622300">
                <a:lnSpc>
                  <a:spcPct val="90000"/>
                </a:lnSpc>
                <a:spcAft>
                  <a:spcPct val="35000"/>
                </a:spcAft>
              </a:pPr>
              <a:r>
                <a:rPr lang="en-GB" sz="1200" b="1" dirty="0">
                  <a:solidFill>
                    <a:srgbClr val="FFC000"/>
                  </a:solidFill>
                  <a:latin typeface="Arial" panose="020B0604020202020204"/>
                </a:rPr>
                <a:t>Microelectronics</a:t>
              </a:r>
            </a:p>
            <a:p>
              <a:pPr lvl="0" algn="r" defTabSz="622300">
                <a:lnSpc>
                  <a:spcPct val="90000"/>
                </a:lnSpc>
                <a:spcAft>
                  <a:spcPct val="35000"/>
                </a:spcAft>
              </a:pPr>
              <a:r>
                <a:rPr lang="en-GB" sz="1200" b="1" dirty="0">
                  <a:solidFill>
                    <a:srgbClr val="FFC000"/>
                  </a:solidFill>
                  <a:latin typeface="Arial" panose="020B0604020202020204"/>
                </a:rPr>
                <a:t>Section</a:t>
              </a:r>
            </a:p>
            <a:p>
              <a:pPr lvl="0" algn="r" defTabSz="622300">
                <a:lnSpc>
                  <a:spcPct val="90000"/>
                </a:lnSpc>
                <a:spcAft>
                  <a:spcPct val="35000"/>
                </a:spcAft>
              </a:pPr>
              <a:r>
                <a:rPr lang="en-GB" sz="1200" b="1" dirty="0">
                  <a:solidFill>
                    <a:srgbClr val="FFC000"/>
                  </a:solidFill>
                  <a:latin typeface="Arial" panose="020B0604020202020204"/>
                </a:rPr>
                <a:t>(TEC-EDM)</a:t>
              </a:r>
            </a:p>
          </p:txBody>
        </p:sp>
        <p:sp>
          <p:nvSpPr>
            <p:cNvPr id="79" name="TextBox 78">
              <a:extLst>
                <a:ext uri="{FF2B5EF4-FFF2-40B4-BE49-F238E27FC236}">
                  <a16:creationId xmlns:a16="http://schemas.microsoft.com/office/drawing/2014/main" id="{D888AC15-C1FF-E30D-42EA-4A853DF474FB}"/>
                </a:ext>
              </a:extLst>
            </p:cNvPr>
            <p:cNvSpPr txBox="1"/>
            <p:nvPr/>
          </p:nvSpPr>
          <p:spPr>
            <a:xfrm>
              <a:off x="4290282" y="4155271"/>
              <a:ext cx="1298753"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pPr lvl="0" algn="ctr" defTabSz="622300">
                <a:lnSpc>
                  <a:spcPct val="90000"/>
                </a:lnSpc>
                <a:spcAft>
                  <a:spcPct val="35000"/>
                </a:spcAft>
              </a:pPr>
              <a:r>
                <a:rPr lang="en-GB" sz="1200" b="1" dirty="0">
                  <a:solidFill>
                    <a:srgbClr val="FFC000"/>
                  </a:solidFill>
                  <a:latin typeface="Arial" panose="020B0604020202020204"/>
                </a:rPr>
                <a:t>Flight Software</a:t>
              </a:r>
            </a:p>
            <a:p>
              <a:pPr lvl="0" algn="ctr" defTabSz="622300">
                <a:lnSpc>
                  <a:spcPct val="90000"/>
                </a:lnSpc>
                <a:spcAft>
                  <a:spcPct val="35000"/>
                </a:spcAft>
              </a:pPr>
              <a:r>
                <a:rPr lang="en-GB" sz="1200" b="1" dirty="0">
                  <a:solidFill>
                    <a:srgbClr val="FFC000"/>
                  </a:solidFill>
                  <a:latin typeface="Arial" panose="020B0604020202020204"/>
                </a:rPr>
                <a:t>Section</a:t>
              </a:r>
            </a:p>
            <a:p>
              <a:pPr lvl="0" algn="ctr" defTabSz="622300">
                <a:lnSpc>
                  <a:spcPct val="90000"/>
                </a:lnSpc>
                <a:spcAft>
                  <a:spcPct val="35000"/>
                </a:spcAft>
              </a:pPr>
              <a:r>
                <a:rPr lang="en-GB" sz="1200" b="1" dirty="0">
                  <a:solidFill>
                    <a:srgbClr val="FFC000"/>
                  </a:solidFill>
                  <a:latin typeface="Arial" panose="020B0604020202020204"/>
                </a:rPr>
                <a:t>(TEC-EDS)</a:t>
              </a:r>
            </a:p>
          </p:txBody>
        </p:sp>
        <p:sp>
          <p:nvSpPr>
            <p:cNvPr id="80" name="Content Placeholder 3">
              <a:extLst>
                <a:ext uri="{FF2B5EF4-FFF2-40B4-BE49-F238E27FC236}">
                  <a16:creationId xmlns:a16="http://schemas.microsoft.com/office/drawing/2014/main" id="{54773C72-86C0-5605-6C9F-A09411560AAD}"/>
                </a:ext>
              </a:extLst>
            </p:cNvPr>
            <p:cNvSpPr txBox="1">
              <a:spLocks/>
            </p:cNvSpPr>
            <p:nvPr/>
          </p:nvSpPr>
          <p:spPr bwMode="auto">
            <a:xfrm>
              <a:off x="5674368" y="4296427"/>
              <a:ext cx="2287077" cy="146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171450" indent="-171450">
                <a:spcBef>
                  <a:spcPts val="0"/>
                </a:spcBef>
                <a:buFont typeface="Arial" panose="020B0604020202020204" pitchFamily="34" charset="0"/>
                <a:buChar char="•"/>
              </a:pPr>
              <a:r>
                <a:rPr lang="en-GB" sz="1200" dirty="0">
                  <a:solidFill>
                    <a:schemeClr val="bg1"/>
                  </a:solidFill>
                  <a:latin typeface="NotesEsa" panose="02000506030000020004" pitchFamily="2" charset="0"/>
                </a:rPr>
                <a:t>Compilers, Execution platforms</a:t>
              </a:r>
            </a:p>
            <a:p>
              <a:pPr marL="171450" indent="-171450">
                <a:spcBef>
                  <a:spcPts val="0"/>
                </a:spcBef>
                <a:buFont typeface="Arial" panose="020B0604020202020204" pitchFamily="34" charset="0"/>
                <a:buChar char="•"/>
              </a:pPr>
              <a:r>
                <a:rPr lang="en-GB" sz="1200" dirty="0">
                  <a:solidFill>
                    <a:schemeClr val="bg1"/>
                  </a:solidFill>
                  <a:latin typeface="NotesEsa" panose="02000506030000020004" pitchFamily="2" charset="0"/>
                </a:rPr>
                <a:t>RTOS</a:t>
              </a:r>
            </a:p>
            <a:p>
              <a:pPr marL="171450" indent="-171450">
                <a:spcBef>
                  <a:spcPts val="0"/>
                </a:spcBef>
                <a:buFont typeface="Arial" panose="020B0604020202020204" pitchFamily="34" charset="0"/>
                <a:buChar char="•"/>
              </a:pPr>
              <a:r>
                <a:rPr lang="en-GB" sz="1200" dirty="0">
                  <a:solidFill>
                    <a:schemeClr val="bg1"/>
                  </a:solidFill>
                  <a:latin typeface="NotesEsa" panose="02000506030000020004" pitchFamily="2" charset="0"/>
                </a:rPr>
                <a:t>MBSE &amp; EDS</a:t>
              </a:r>
            </a:p>
            <a:p>
              <a:pPr marL="171450" indent="-171450">
                <a:spcBef>
                  <a:spcPts val="0"/>
                </a:spcBef>
                <a:buFont typeface="Arial" panose="020B0604020202020204" pitchFamily="34" charset="0"/>
                <a:buChar char="•"/>
              </a:pPr>
              <a:r>
                <a:rPr lang="en-GB" sz="1200" dirty="0">
                  <a:solidFill>
                    <a:schemeClr val="bg1"/>
                  </a:solidFill>
                  <a:latin typeface="NotesEsa" panose="02000506030000020004" pitchFamily="2" charset="0"/>
                </a:rPr>
                <a:t>SW test, verification, validation</a:t>
              </a:r>
            </a:p>
            <a:p>
              <a:pPr marL="171450" indent="-171450">
                <a:spcBef>
                  <a:spcPts val="0"/>
                </a:spcBef>
                <a:buFont typeface="Arial" panose="020B0604020202020204" pitchFamily="34" charset="0"/>
                <a:buChar char="•"/>
              </a:pPr>
              <a:r>
                <a:rPr lang="en-GB" sz="1200" dirty="0">
                  <a:solidFill>
                    <a:schemeClr val="bg1"/>
                  </a:solidFill>
                  <a:latin typeface="NotesEsa" panose="02000506030000020004" pitchFamily="2" charset="0"/>
                </a:rPr>
                <a:t>Software PA / Security / Reuse</a:t>
              </a:r>
            </a:p>
            <a:p>
              <a:pPr marL="171450" indent="-171450">
                <a:spcBef>
                  <a:spcPts val="0"/>
                </a:spcBef>
                <a:buFont typeface="Arial" panose="020B0604020202020204" pitchFamily="34" charset="0"/>
                <a:buChar char="•"/>
              </a:pPr>
              <a:r>
                <a:rPr lang="en-GB" sz="1200" dirty="0">
                  <a:solidFill>
                    <a:schemeClr val="bg1"/>
                  </a:solidFill>
                  <a:latin typeface="NotesEsa" panose="02000506030000020004" pitchFamily="2" charset="0"/>
                </a:rPr>
                <a:t>SW Dependability and safety</a:t>
              </a:r>
            </a:p>
            <a:p>
              <a:pPr marL="171450" indent="-171450">
                <a:spcBef>
                  <a:spcPts val="0"/>
                </a:spcBef>
                <a:buFont typeface="Arial" panose="020B0604020202020204" pitchFamily="34" charset="0"/>
                <a:buChar char="•"/>
              </a:pPr>
              <a:r>
                <a:rPr lang="en-GB" sz="1200" dirty="0">
                  <a:solidFill>
                    <a:schemeClr val="bg1"/>
                  </a:solidFill>
                  <a:latin typeface="NotesEsa" panose="02000506030000020004" pitchFamily="2" charset="0"/>
                </a:rPr>
                <a:t>etc</a:t>
              </a:r>
            </a:p>
          </p:txBody>
        </p:sp>
        <p:sp>
          <p:nvSpPr>
            <p:cNvPr id="81" name="Content Placeholder 3">
              <a:extLst>
                <a:ext uri="{FF2B5EF4-FFF2-40B4-BE49-F238E27FC236}">
                  <a16:creationId xmlns:a16="http://schemas.microsoft.com/office/drawing/2014/main" id="{319A176B-A3CF-ECA6-B2CA-553AD811888C}"/>
                </a:ext>
              </a:extLst>
            </p:cNvPr>
            <p:cNvSpPr txBox="1">
              <a:spLocks/>
            </p:cNvSpPr>
            <p:nvPr/>
          </p:nvSpPr>
          <p:spPr bwMode="auto">
            <a:xfrm>
              <a:off x="485131" y="1609387"/>
              <a:ext cx="2409909" cy="184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171450" lvl="1" indent="-171450" defTabSz="533400">
                <a:spcBef>
                  <a:spcPts val="0"/>
                </a:spcBef>
                <a:buClr>
                  <a:srgbClr val="8197A6"/>
                </a:buClr>
                <a:buFont typeface="Arial" panose="020B0604020202020204" pitchFamily="34" charset="0"/>
                <a:buChar char="•"/>
              </a:pPr>
              <a:r>
                <a:rPr lang="en-GB" sz="1200" dirty="0">
                  <a:solidFill>
                    <a:schemeClr val="bg1"/>
                  </a:solidFill>
                  <a:latin typeface="NotesEsa" panose="02000506030000020004" pitchFamily="2" charset="0"/>
                </a:rPr>
                <a:t>All platform units (OBC, SSMM, RTU, etc)</a:t>
              </a:r>
            </a:p>
            <a:p>
              <a:pPr marL="171450" lvl="1" indent="-171450" defTabSz="533400">
                <a:spcBef>
                  <a:spcPts val="0"/>
                </a:spcBef>
                <a:buClr>
                  <a:srgbClr val="8197A6"/>
                </a:buClr>
                <a:buFont typeface="Arial" panose="020B0604020202020204" pitchFamily="34" charset="0"/>
                <a:buChar char="•"/>
              </a:pPr>
              <a:r>
                <a:rPr lang="en-GB" sz="1200" dirty="0">
                  <a:solidFill>
                    <a:schemeClr val="bg1"/>
                  </a:solidFill>
                  <a:latin typeface="NotesEsa" panose="02000506030000020004" pitchFamily="2" charset="0"/>
                </a:rPr>
                <a:t>Optical payload data processing</a:t>
              </a:r>
            </a:p>
            <a:p>
              <a:pPr marL="171450" lvl="1" indent="-171450" defTabSz="533400">
                <a:spcBef>
                  <a:spcPts val="0"/>
                </a:spcBef>
                <a:buClr>
                  <a:srgbClr val="8197A6"/>
                </a:buClr>
                <a:buFont typeface="Arial" panose="020B0604020202020204" pitchFamily="34" charset="0"/>
                <a:buChar char="•"/>
              </a:pPr>
              <a:r>
                <a:rPr lang="en-GB" sz="1200" dirty="0">
                  <a:solidFill>
                    <a:schemeClr val="bg1"/>
                  </a:solidFill>
                  <a:latin typeface="NotesEsa" panose="02000506030000020004" pitchFamily="2" charset="0"/>
                </a:rPr>
                <a:t>Busses, Networks, protocols</a:t>
              </a:r>
            </a:p>
            <a:p>
              <a:pPr marL="171450" lvl="1" indent="-171450" defTabSz="533400">
                <a:spcBef>
                  <a:spcPts val="0"/>
                </a:spcBef>
                <a:buClr>
                  <a:srgbClr val="8197A6"/>
                </a:buClr>
                <a:buFont typeface="Arial" panose="020B0604020202020204" pitchFamily="34" charset="0"/>
                <a:buChar char="•"/>
              </a:pPr>
              <a:r>
                <a:rPr lang="en-GB" sz="1200" dirty="0">
                  <a:solidFill>
                    <a:schemeClr val="bg1"/>
                  </a:solidFill>
                  <a:latin typeface="NotesEsa" panose="02000506030000020004" pitchFamily="2" charset="0"/>
                </a:rPr>
                <a:t>Autonomous systems, FDIR</a:t>
              </a:r>
            </a:p>
            <a:p>
              <a:pPr marL="171450" lvl="1" indent="-171450" defTabSz="533400">
                <a:spcBef>
                  <a:spcPts val="0"/>
                </a:spcBef>
                <a:buClr>
                  <a:srgbClr val="8197A6"/>
                </a:buClr>
                <a:buFont typeface="Arial" panose="020B0604020202020204" pitchFamily="34" charset="0"/>
                <a:buChar char="•"/>
              </a:pPr>
              <a:r>
                <a:rPr lang="en-GB" sz="1200" dirty="0">
                  <a:solidFill>
                    <a:schemeClr val="bg1"/>
                  </a:solidFill>
                  <a:latin typeface="NotesEsa" panose="02000506030000020004" pitchFamily="2" charset="0"/>
                </a:rPr>
                <a:t>AI/ML in HW</a:t>
              </a:r>
            </a:p>
            <a:p>
              <a:pPr marL="171450" lvl="1" indent="-171450" defTabSz="533400">
                <a:spcBef>
                  <a:spcPts val="0"/>
                </a:spcBef>
                <a:buClr>
                  <a:srgbClr val="8197A6"/>
                </a:buClr>
                <a:buFont typeface="Arial" panose="020B0604020202020204" pitchFamily="34" charset="0"/>
                <a:buChar char="•"/>
              </a:pPr>
              <a:r>
                <a:rPr lang="en-GB" sz="1200" dirty="0">
                  <a:solidFill>
                    <a:schemeClr val="bg1"/>
                  </a:solidFill>
                  <a:latin typeface="NotesEsa" panose="02000506030000020004" pitchFamily="2" charset="0"/>
                </a:rPr>
                <a:t>Standardization (ADHA)</a:t>
              </a:r>
            </a:p>
            <a:p>
              <a:pPr marL="171450" lvl="1" indent="-171450" defTabSz="533400">
                <a:spcBef>
                  <a:spcPts val="0"/>
                </a:spcBef>
                <a:buClr>
                  <a:srgbClr val="8197A6"/>
                </a:buClr>
                <a:buFont typeface="Arial" panose="020B0604020202020204" pitchFamily="34" charset="0"/>
                <a:buChar char="•"/>
              </a:pPr>
              <a:r>
                <a:rPr lang="en-GB" sz="1200" dirty="0">
                  <a:solidFill>
                    <a:schemeClr val="bg1"/>
                  </a:solidFill>
                  <a:latin typeface="NotesEsa" panose="02000506030000020004" pitchFamily="2" charset="0"/>
                </a:rPr>
                <a:t>etc</a:t>
              </a:r>
            </a:p>
          </p:txBody>
        </p:sp>
        <p:sp>
          <p:nvSpPr>
            <p:cNvPr id="82" name="Content Placeholder 3">
              <a:extLst>
                <a:ext uri="{FF2B5EF4-FFF2-40B4-BE49-F238E27FC236}">
                  <a16:creationId xmlns:a16="http://schemas.microsoft.com/office/drawing/2014/main" id="{2C811F2A-F8A6-AA9A-B4F5-C69E655F3280}"/>
                </a:ext>
              </a:extLst>
            </p:cNvPr>
            <p:cNvSpPr txBox="1">
              <a:spLocks/>
            </p:cNvSpPr>
            <p:nvPr/>
          </p:nvSpPr>
          <p:spPr bwMode="auto">
            <a:xfrm>
              <a:off x="5649200" y="1607569"/>
              <a:ext cx="2287077" cy="146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171450" indent="-171450">
                <a:spcBef>
                  <a:spcPts val="0"/>
                </a:spcBef>
                <a:buFont typeface="Arial" panose="020B0604020202020204" pitchFamily="34" charset="0"/>
                <a:buChar char="•"/>
              </a:pPr>
              <a:r>
                <a:rPr lang="en-GB" sz="1200" dirty="0">
                  <a:solidFill>
                    <a:schemeClr val="bg1"/>
                  </a:solidFill>
                  <a:latin typeface="NotesEsa" panose="02000506030000020004" pitchFamily="2" charset="0"/>
                </a:rPr>
                <a:t>RF Payloads, digital equipment</a:t>
              </a:r>
            </a:p>
            <a:p>
              <a:pPr marL="171450" indent="-171450">
                <a:spcBef>
                  <a:spcPts val="0"/>
                </a:spcBef>
                <a:buFont typeface="Arial" panose="020B0604020202020204" pitchFamily="34" charset="0"/>
                <a:buChar char="•"/>
              </a:pPr>
              <a:r>
                <a:rPr lang="en-GB" sz="1200" dirty="0">
                  <a:solidFill>
                    <a:schemeClr val="bg1"/>
                  </a:solidFill>
                  <a:latin typeface="NotesEsa" panose="02000506030000020004" pitchFamily="2" charset="0"/>
                </a:rPr>
                <a:t>Microware remote sensing instruments</a:t>
              </a:r>
            </a:p>
            <a:p>
              <a:pPr marL="171450" indent="-171450">
                <a:spcBef>
                  <a:spcPts val="0"/>
                </a:spcBef>
                <a:buFont typeface="Arial" panose="020B0604020202020204" pitchFamily="34" charset="0"/>
                <a:buChar char="•"/>
              </a:pPr>
              <a:r>
                <a:rPr lang="en-GB" sz="1200" dirty="0">
                  <a:solidFill>
                    <a:schemeClr val="bg1"/>
                  </a:solidFill>
                  <a:latin typeface="NotesEsa" panose="02000506030000020004" pitchFamily="2" charset="0"/>
                </a:rPr>
                <a:t>TT&amp;C Subsystems</a:t>
              </a:r>
            </a:p>
            <a:p>
              <a:pPr marL="171450" indent="-171450">
                <a:spcBef>
                  <a:spcPts val="0"/>
                </a:spcBef>
                <a:buFont typeface="Arial" panose="020B0604020202020204" pitchFamily="34" charset="0"/>
                <a:buChar char="•"/>
              </a:pPr>
              <a:r>
                <a:rPr lang="en-GB" sz="1200" dirty="0">
                  <a:solidFill>
                    <a:schemeClr val="bg1"/>
                  </a:solidFill>
                  <a:latin typeface="NotesEsa" panose="02000506030000020004" pitchFamily="2" charset="0"/>
                </a:rPr>
                <a:t>Payload Demonstrators, AIT</a:t>
              </a:r>
            </a:p>
            <a:p>
              <a:pPr marL="171450" indent="-171450">
                <a:spcBef>
                  <a:spcPts val="0"/>
                </a:spcBef>
                <a:buFont typeface="Arial" panose="020B0604020202020204" pitchFamily="34" charset="0"/>
                <a:buChar char="•"/>
              </a:pPr>
              <a:r>
                <a:rPr lang="en-GB" sz="1200" dirty="0">
                  <a:solidFill>
                    <a:schemeClr val="bg1"/>
                  </a:solidFill>
                  <a:latin typeface="NotesEsa" panose="02000506030000020004" pitchFamily="2" charset="0"/>
                </a:rPr>
                <a:t>Payload Data and Signal processing</a:t>
              </a:r>
            </a:p>
            <a:p>
              <a:pPr marL="171450" indent="-171450">
                <a:spcBef>
                  <a:spcPts val="0"/>
                </a:spcBef>
                <a:buFont typeface="Arial" panose="020B0604020202020204" pitchFamily="34" charset="0"/>
                <a:buChar char="•"/>
              </a:pPr>
              <a:r>
                <a:rPr lang="en-GB" sz="1200" dirty="0">
                  <a:solidFill>
                    <a:schemeClr val="bg1"/>
                  </a:solidFill>
                  <a:latin typeface="NotesEsa" panose="02000506030000020004" pitchFamily="2" charset="0"/>
                </a:rPr>
                <a:t>etc</a:t>
              </a:r>
            </a:p>
            <a:p>
              <a:pPr marL="171450" indent="-171450">
                <a:spcBef>
                  <a:spcPts val="0"/>
                </a:spcBef>
                <a:buFont typeface="Arial" panose="020B0604020202020204" pitchFamily="34" charset="0"/>
                <a:buChar char="•"/>
              </a:pPr>
              <a:endParaRPr lang="en-GB" sz="1200" dirty="0">
                <a:solidFill>
                  <a:schemeClr val="bg1"/>
                </a:solidFill>
                <a:latin typeface="NotesEsa" panose="02000506030000020004" pitchFamily="2" charset="0"/>
              </a:endParaRPr>
            </a:p>
          </p:txBody>
        </p:sp>
        <p:sp>
          <p:nvSpPr>
            <p:cNvPr id="83" name="Content Placeholder 3">
              <a:extLst>
                <a:ext uri="{FF2B5EF4-FFF2-40B4-BE49-F238E27FC236}">
                  <a16:creationId xmlns:a16="http://schemas.microsoft.com/office/drawing/2014/main" id="{5ECB1E3A-56E5-0056-7C58-E373A761EABE}"/>
                </a:ext>
              </a:extLst>
            </p:cNvPr>
            <p:cNvSpPr txBox="1">
              <a:spLocks/>
            </p:cNvSpPr>
            <p:nvPr/>
          </p:nvSpPr>
          <p:spPr bwMode="auto">
            <a:xfrm>
              <a:off x="504348" y="4145399"/>
              <a:ext cx="2401255" cy="1762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marL="171450" lvl="1" indent="-171450" defTabSz="533400">
                <a:spcBef>
                  <a:spcPts val="0"/>
                </a:spcBef>
                <a:buClr>
                  <a:srgbClr val="8197A6"/>
                </a:buClr>
                <a:buFont typeface="Arial" panose="020B0604020202020204" pitchFamily="34" charset="0"/>
                <a:buChar char="•"/>
              </a:pPr>
              <a:r>
                <a:rPr lang="en-GB" sz="1200" dirty="0">
                  <a:solidFill>
                    <a:schemeClr val="bg1"/>
                  </a:solidFill>
                  <a:latin typeface="NotesEsa" panose="02000506030000020004" pitchFamily="2" charset="0"/>
                </a:rPr>
                <a:t>FPGAs, ASICs, Memories</a:t>
              </a:r>
            </a:p>
            <a:p>
              <a:pPr marL="171450" lvl="1" indent="-171450" defTabSz="533400">
                <a:spcBef>
                  <a:spcPts val="0"/>
                </a:spcBef>
                <a:buClr>
                  <a:srgbClr val="8197A6"/>
                </a:buClr>
                <a:buFont typeface="Arial" panose="020B0604020202020204" pitchFamily="34" charset="0"/>
                <a:buChar char="•"/>
              </a:pPr>
              <a:r>
                <a:rPr lang="en-GB" sz="1200" dirty="0">
                  <a:solidFill>
                    <a:schemeClr val="bg1"/>
                  </a:solidFill>
                  <a:latin typeface="NotesEsa" panose="02000506030000020004" pitchFamily="2" charset="0"/>
                </a:rPr>
                <a:t>Transceivers, drivers</a:t>
              </a:r>
            </a:p>
            <a:p>
              <a:pPr marL="171450" lvl="1" indent="-171450" defTabSz="533400">
                <a:spcBef>
                  <a:spcPts val="0"/>
                </a:spcBef>
                <a:buClr>
                  <a:srgbClr val="8197A6"/>
                </a:buClr>
                <a:buFont typeface="Arial" panose="020B0604020202020204" pitchFamily="34" charset="0"/>
                <a:buChar char="•"/>
              </a:pPr>
              <a:r>
                <a:rPr lang="en-GB" sz="1200" dirty="0">
                  <a:solidFill>
                    <a:schemeClr val="bg1"/>
                  </a:solidFill>
                  <a:latin typeface="NotesEsa" panose="02000506030000020004" pitchFamily="2" charset="0"/>
                </a:rPr>
                <a:t>Radiation testing/mitigation</a:t>
              </a:r>
            </a:p>
            <a:p>
              <a:pPr marL="171450" lvl="1" indent="-171450" defTabSz="533400">
                <a:spcBef>
                  <a:spcPts val="0"/>
                </a:spcBef>
                <a:buClr>
                  <a:srgbClr val="8197A6"/>
                </a:buClr>
                <a:buFont typeface="Arial" panose="020B0604020202020204" pitchFamily="34" charset="0"/>
                <a:buChar char="•"/>
              </a:pPr>
              <a:r>
                <a:rPr lang="en-GB" sz="1200" dirty="0">
                  <a:solidFill>
                    <a:schemeClr val="bg1"/>
                  </a:solidFill>
                  <a:latin typeface="NotesEsa" panose="02000506030000020004" pitchFamily="2" charset="0"/>
                </a:rPr>
                <a:t>Fault tolerant, low power microelectronics</a:t>
              </a:r>
            </a:p>
            <a:p>
              <a:pPr marL="171450" lvl="1" indent="-171450" defTabSz="533400">
                <a:spcBef>
                  <a:spcPts val="0"/>
                </a:spcBef>
                <a:buClr>
                  <a:srgbClr val="8197A6"/>
                </a:buClr>
                <a:buFont typeface="Arial" panose="020B0604020202020204" pitchFamily="34" charset="0"/>
                <a:buChar char="•"/>
              </a:pPr>
              <a:r>
                <a:rPr lang="en-GB" sz="1200" dirty="0">
                  <a:solidFill>
                    <a:schemeClr val="bg1"/>
                  </a:solidFill>
                  <a:latin typeface="NotesEsa" panose="02000506030000020004" pitchFamily="2" charset="0"/>
                </a:rPr>
                <a:t>IP cores, </a:t>
              </a:r>
              <a:r>
                <a:rPr lang="el-GR" sz="1200" dirty="0">
                  <a:solidFill>
                    <a:schemeClr val="bg1"/>
                  </a:solidFill>
                  <a:latin typeface="NotesEsa" panose="02000506030000020004" pitchFamily="2" charset="0"/>
                </a:rPr>
                <a:t>μ</a:t>
              </a:r>
              <a:r>
                <a:rPr lang="en-GB" sz="1200" dirty="0">
                  <a:solidFill>
                    <a:schemeClr val="bg1"/>
                  </a:solidFill>
                  <a:latin typeface="NotesEsa" panose="02000506030000020004" pitchFamily="2" charset="0"/>
                </a:rPr>
                <a:t>C, </a:t>
              </a:r>
              <a:r>
                <a:rPr lang="el-GR" sz="1200" dirty="0">
                  <a:solidFill>
                    <a:schemeClr val="bg1"/>
                  </a:solidFill>
                  <a:latin typeface="NotesEsa" panose="02000506030000020004" pitchFamily="2" charset="0"/>
                </a:rPr>
                <a:t>μ</a:t>
              </a:r>
              <a:r>
                <a:rPr lang="en-GB" sz="1200" dirty="0">
                  <a:solidFill>
                    <a:schemeClr val="bg1"/>
                  </a:solidFill>
                  <a:latin typeface="NotesEsa" panose="02000506030000020004" pitchFamily="2" charset="0"/>
                </a:rPr>
                <a:t>P</a:t>
              </a:r>
            </a:p>
            <a:p>
              <a:pPr marL="171450" lvl="1" indent="-171450" defTabSz="533400">
                <a:spcBef>
                  <a:spcPts val="0"/>
                </a:spcBef>
                <a:buClr>
                  <a:srgbClr val="8197A6"/>
                </a:buClr>
                <a:buFont typeface="Arial" panose="020B0604020202020204" pitchFamily="34" charset="0"/>
                <a:buChar char="•"/>
              </a:pPr>
              <a:r>
                <a:rPr lang="en-GB" sz="1200" dirty="0">
                  <a:solidFill>
                    <a:schemeClr val="bg1"/>
                  </a:solidFill>
                  <a:latin typeface="NotesEsa" panose="02000506030000020004" pitchFamily="2" charset="0"/>
                </a:rPr>
                <a:t>ASIC/FGPA development methodologies &amp; tools</a:t>
              </a:r>
            </a:p>
            <a:p>
              <a:pPr marL="171450" lvl="1" indent="-171450" defTabSz="533400">
                <a:spcBef>
                  <a:spcPts val="0"/>
                </a:spcBef>
                <a:buClr>
                  <a:srgbClr val="8197A6"/>
                </a:buClr>
                <a:buFont typeface="Arial" panose="020B0604020202020204" pitchFamily="34" charset="0"/>
                <a:buChar char="•"/>
              </a:pPr>
              <a:r>
                <a:rPr lang="en-GB" sz="1200" dirty="0">
                  <a:solidFill>
                    <a:schemeClr val="bg1"/>
                  </a:solidFill>
                  <a:latin typeface="NotesEsa" panose="02000506030000020004" pitchFamily="2" charset="0"/>
                </a:rPr>
                <a:t>etc</a:t>
              </a:r>
            </a:p>
          </p:txBody>
        </p:sp>
      </p:grpSp>
    </p:spTree>
    <p:extLst>
      <p:ext uri="{BB962C8B-B14F-4D97-AF65-F5344CB8AC3E}">
        <p14:creationId xmlns:p14="http://schemas.microsoft.com/office/powerpoint/2010/main" val="305635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fade">
                                      <p:cBhvr>
                                        <p:cTn id="7" dur="500"/>
                                        <p:tgtEl>
                                          <p:spTgt spid="3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5">
                                            <p:txEl>
                                              <p:pRg st="2" end="2"/>
                                            </p:txEl>
                                          </p:spTgt>
                                        </p:tgtEl>
                                        <p:attrNameLst>
                                          <p:attrName>style.visibility</p:attrName>
                                        </p:attrNameLst>
                                      </p:cBhvr>
                                      <p:to>
                                        <p:strVal val="visible"/>
                                      </p:to>
                                    </p:set>
                                    <p:animEffect transition="in" filter="fade">
                                      <p:cBhvr>
                                        <p:cTn id="10" dur="500"/>
                                        <p:tgtEl>
                                          <p:spTgt spid="3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xEl>
                                              <p:pRg st="4" end="4"/>
                                            </p:txEl>
                                          </p:spTgt>
                                        </p:tgtEl>
                                        <p:attrNameLst>
                                          <p:attrName>style.visibility</p:attrName>
                                        </p:attrNameLst>
                                      </p:cBhvr>
                                      <p:to>
                                        <p:strVal val="visible"/>
                                      </p:to>
                                    </p:set>
                                    <p:animEffect transition="in" filter="fade">
                                      <p:cBhvr>
                                        <p:cTn id="13"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FD083-1C68-C3BD-B1A8-C889470D547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80375E8-7FB9-60C2-EF45-D756FED4AF11}"/>
              </a:ext>
            </a:extLst>
          </p:cNvPr>
          <p:cNvSpPr>
            <a:spLocks noGrp="1"/>
          </p:cNvSpPr>
          <p:nvPr>
            <p:ph type="title"/>
          </p:nvPr>
        </p:nvSpPr>
        <p:spPr>
          <a:xfrm>
            <a:off x="216000" y="145013"/>
            <a:ext cx="10108800" cy="584775"/>
          </a:xfrm>
        </p:spPr>
        <p:txBody>
          <a:bodyPr/>
          <a:lstStyle/>
          <a:p>
            <a:r>
              <a:rPr lang="en-GB" sz="3200" dirty="0">
                <a:latin typeface="NotesEsa" panose="02000506030000020004" pitchFamily="2" charset="0"/>
              </a:rPr>
              <a:t>Topics and objectives of EDHPC</a:t>
            </a:r>
            <a:endParaRPr lang="en-GB" sz="3200" dirty="0">
              <a:solidFill>
                <a:srgbClr val="FF0000"/>
              </a:solidFill>
              <a:latin typeface="NotesEsa" panose="02000506030000020004" pitchFamily="2" charset="0"/>
            </a:endParaRPr>
          </a:p>
        </p:txBody>
      </p:sp>
      <p:grpSp>
        <p:nvGrpSpPr>
          <p:cNvPr id="16" name="Group 15">
            <a:extLst>
              <a:ext uri="{FF2B5EF4-FFF2-40B4-BE49-F238E27FC236}">
                <a16:creationId xmlns:a16="http://schemas.microsoft.com/office/drawing/2014/main" id="{ECB44904-1902-9011-9904-DC608EBDE4F2}"/>
              </a:ext>
            </a:extLst>
          </p:cNvPr>
          <p:cNvGrpSpPr/>
          <p:nvPr/>
        </p:nvGrpSpPr>
        <p:grpSpPr>
          <a:xfrm>
            <a:off x="6103241" y="1440160"/>
            <a:ext cx="5833879" cy="938051"/>
            <a:chOff x="6103241" y="1440160"/>
            <a:chExt cx="5833879" cy="938051"/>
          </a:xfrm>
        </p:grpSpPr>
        <p:sp>
          <p:nvSpPr>
            <p:cNvPr id="4" name="Freeform: Shape 3">
              <a:extLst>
                <a:ext uri="{FF2B5EF4-FFF2-40B4-BE49-F238E27FC236}">
                  <a16:creationId xmlns:a16="http://schemas.microsoft.com/office/drawing/2014/main" id="{C2B1E4F1-F862-3EF7-4E6E-73D7F2FAC28B}"/>
                </a:ext>
              </a:extLst>
            </p:cNvPr>
            <p:cNvSpPr/>
            <p:nvPr/>
          </p:nvSpPr>
          <p:spPr>
            <a:xfrm>
              <a:off x="6885749" y="1440160"/>
              <a:ext cx="5051371" cy="898769"/>
            </a:xfrm>
            <a:custGeom>
              <a:avLst/>
              <a:gdLst>
                <a:gd name="connsiteX0" fmla="*/ 0 w 5051371"/>
                <a:gd name="connsiteY0" fmla="*/ 0 h 898767"/>
                <a:gd name="connsiteX1" fmla="*/ 4601988 w 5051371"/>
                <a:gd name="connsiteY1" fmla="*/ 0 h 898767"/>
                <a:gd name="connsiteX2" fmla="*/ 5051371 w 5051371"/>
                <a:gd name="connsiteY2" fmla="*/ 449384 h 898767"/>
                <a:gd name="connsiteX3" fmla="*/ 4601988 w 5051371"/>
                <a:gd name="connsiteY3" fmla="*/ 898767 h 898767"/>
                <a:gd name="connsiteX4" fmla="*/ 0 w 5051371"/>
                <a:gd name="connsiteY4" fmla="*/ 898767 h 898767"/>
                <a:gd name="connsiteX5" fmla="*/ 0 w 5051371"/>
                <a:gd name="connsiteY5" fmla="*/ 0 h 89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1371" h="898767">
                  <a:moveTo>
                    <a:pt x="5051371" y="898766"/>
                  </a:moveTo>
                  <a:lnTo>
                    <a:pt x="449383" y="898766"/>
                  </a:lnTo>
                  <a:lnTo>
                    <a:pt x="0" y="449383"/>
                  </a:lnTo>
                  <a:lnTo>
                    <a:pt x="449383" y="1"/>
                  </a:lnTo>
                  <a:lnTo>
                    <a:pt x="5051371" y="1"/>
                  </a:lnTo>
                  <a:lnTo>
                    <a:pt x="5051371" y="898766"/>
                  </a:lnTo>
                  <a:close/>
                </a:path>
              </a:pathLst>
            </a:custGeom>
            <a:solidFill>
              <a:srgbClr val="8096A6">
                <a:lumMod val="50000"/>
              </a:srgbClr>
            </a:solidFill>
            <a:ln w="25400" cap="flat" cmpd="sng" algn="ctr">
              <a:solidFill>
                <a:srgbClr val="FE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512264" tIns="49531" rIns="92456" bIns="49530" numCol="1" spcCol="1270" anchor="ctr" anchorCtr="0">
              <a:noAutofit/>
            </a:bodyPr>
            <a:lstStyle/>
            <a:p>
              <a:pPr marL="0" lvl="0" indent="0" algn="ctr" defTabSz="577850">
                <a:lnSpc>
                  <a:spcPct val="90000"/>
                </a:lnSpc>
                <a:spcBef>
                  <a:spcPct val="0"/>
                </a:spcBef>
                <a:spcAft>
                  <a:spcPct val="35000"/>
                </a:spcAft>
                <a:buFont typeface="Arial" panose="020B0604020202020204" pitchFamily="34" charset="0"/>
                <a:buNone/>
              </a:pPr>
              <a:r>
                <a:rPr lang="en-GB" sz="1600" kern="1200" dirty="0">
                  <a:solidFill>
                    <a:srgbClr val="FFC000"/>
                  </a:solidFill>
                  <a:latin typeface="NotesEsa" panose="02000506030000020004" pitchFamily="2" charset="0"/>
                  <a:ea typeface="+mn-ea"/>
                  <a:cs typeface="+mn-cs"/>
                </a:rPr>
                <a:t>Bring together representatives </a:t>
              </a:r>
              <a:r>
                <a:rPr lang="en-GB" sz="1600" kern="1200" dirty="0">
                  <a:solidFill>
                    <a:schemeClr val="bg2"/>
                  </a:solidFill>
                  <a:latin typeface="NotesEsa" panose="02000506030000020004" pitchFamily="2" charset="0"/>
                  <a:ea typeface="+mn-ea"/>
                  <a:cs typeface="+mn-cs"/>
                </a:rPr>
                <a:t>from all corners of the space community</a:t>
              </a:r>
            </a:p>
          </p:txBody>
        </p:sp>
        <p:sp>
          <p:nvSpPr>
            <p:cNvPr id="6" name="Oval 5" descr="People sitting on blue chairs">
              <a:extLst>
                <a:ext uri="{FF2B5EF4-FFF2-40B4-BE49-F238E27FC236}">
                  <a16:creationId xmlns:a16="http://schemas.microsoft.com/office/drawing/2014/main" id="{92AC1434-7979-5030-C6E1-FD7088B9D04D}"/>
                </a:ext>
              </a:extLst>
            </p:cNvPr>
            <p:cNvSpPr/>
            <p:nvPr/>
          </p:nvSpPr>
          <p:spPr>
            <a:xfrm>
              <a:off x="6103241" y="1440337"/>
              <a:ext cx="976809" cy="937874"/>
            </a:xfrm>
            <a:prstGeom prst="ellipse">
              <a:avLst/>
            </a:prstGeom>
            <a:blipFill>
              <a:blip r:embed="rId3"/>
              <a:srcRect/>
              <a:stretch>
                <a:fillRect l="-22000" r="-22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grpSp>
        <p:nvGrpSpPr>
          <p:cNvPr id="17" name="Group 16">
            <a:extLst>
              <a:ext uri="{FF2B5EF4-FFF2-40B4-BE49-F238E27FC236}">
                <a16:creationId xmlns:a16="http://schemas.microsoft.com/office/drawing/2014/main" id="{5ACDC187-2F59-5811-5412-04CFEA40E213}"/>
              </a:ext>
            </a:extLst>
          </p:cNvPr>
          <p:cNvGrpSpPr/>
          <p:nvPr/>
        </p:nvGrpSpPr>
        <p:grpSpPr>
          <a:xfrm>
            <a:off x="6103239" y="2576489"/>
            <a:ext cx="5807000" cy="914868"/>
            <a:chOff x="6103239" y="2576489"/>
            <a:chExt cx="5807000" cy="914868"/>
          </a:xfrm>
        </p:grpSpPr>
        <p:sp>
          <p:nvSpPr>
            <p:cNvPr id="7" name="Freeform: Shape 6">
              <a:extLst>
                <a:ext uri="{FF2B5EF4-FFF2-40B4-BE49-F238E27FC236}">
                  <a16:creationId xmlns:a16="http://schemas.microsoft.com/office/drawing/2014/main" id="{F6B570FB-7B84-9843-0864-1C6F741D1D30}"/>
                </a:ext>
              </a:extLst>
            </p:cNvPr>
            <p:cNvSpPr/>
            <p:nvPr/>
          </p:nvSpPr>
          <p:spPr>
            <a:xfrm>
              <a:off x="6833890" y="2601231"/>
              <a:ext cx="5076349" cy="890126"/>
            </a:xfrm>
            <a:custGeom>
              <a:avLst/>
              <a:gdLst>
                <a:gd name="connsiteX0" fmla="*/ 0 w 5076349"/>
                <a:gd name="connsiteY0" fmla="*/ 0 h 890124"/>
                <a:gd name="connsiteX1" fmla="*/ 4631287 w 5076349"/>
                <a:gd name="connsiteY1" fmla="*/ 0 h 890124"/>
                <a:gd name="connsiteX2" fmla="*/ 5076349 w 5076349"/>
                <a:gd name="connsiteY2" fmla="*/ 445062 h 890124"/>
                <a:gd name="connsiteX3" fmla="*/ 4631287 w 5076349"/>
                <a:gd name="connsiteY3" fmla="*/ 890124 h 890124"/>
                <a:gd name="connsiteX4" fmla="*/ 0 w 5076349"/>
                <a:gd name="connsiteY4" fmla="*/ 890124 h 890124"/>
                <a:gd name="connsiteX5" fmla="*/ 0 w 5076349"/>
                <a:gd name="connsiteY5" fmla="*/ 0 h 89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6349" h="890124">
                  <a:moveTo>
                    <a:pt x="5076349" y="890123"/>
                  </a:moveTo>
                  <a:lnTo>
                    <a:pt x="445062" y="890123"/>
                  </a:lnTo>
                  <a:lnTo>
                    <a:pt x="0" y="445062"/>
                  </a:lnTo>
                  <a:lnTo>
                    <a:pt x="445062" y="1"/>
                  </a:lnTo>
                  <a:lnTo>
                    <a:pt x="5076349" y="1"/>
                  </a:lnTo>
                  <a:lnTo>
                    <a:pt x="5076349" y="890123"/>
                  </a:lnTo>
                  <a:close/>
                </a:path>
              </a:pathLst>
            </a:custGeom>
            <a:solidFill>
              <a:srgbClr val="8096A6">
                <a:lumMod val="50000"/>
              </a:srgbClr>
            </a:solidFill>
            <a:ln w="25400" cap="flat" cmpd="sng" algn="ctr">
              <a:solidFill>
                <a:srgbClr val="FE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510103" tIns="49531" rIns="92456" bIns="49531"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GB" sz="1600" kern="1200" dirty="0">
                  <a:solidFill>
                    <a:srgbClr val="FFC000"/>
                  </a:solidFill>
                  <a:latin typeface="NotesEsa" panose="02000506030000020004" pitchFamily="2" charset="0"/>
                </a:rPr>
                <a:t>Identify synergies </a:t>
              </a:r>
              <a:r>
                <a:rPr lang="en-GB" sz="1600" kern="1200" dirty="0">
                  <a:solidFill>
                    <a:schemeClr val="bg2"/>
                  </a:solidFill>
                  <a:latin typeface="NotesEsa" panose="02000506030000020004" pitchFamily="2" charset="0"/>
                </a:rPr>
                <a:t>and</a:t>
              </a:r>
              <a:r>
                <a:rPr lang="en-GB" sz="1600" kern="1200" dirty="0">
                  <a:solidFill>
                    <a:srgbClr val="FFC000"/>
                  </a:solidFill>
                  <a:latin typeface="NotesEsa" panose="02000506030000020004" pitchFamily="2" charset="0"/>
                </a:rPr>
                <a:t> foster cooperation </a:t>
              </a:r>
              <a:r>
                <a:rPr lang="en-GB" sz="1600" kern="1200" dirty="0">
                  <a:solidFill>
                    <a:schemeClr val="bg2"/>
                  </a:solidFill>
                  <a:latin typeface="NotesEsa" panose="02000506030000020004" pitchFamily="2" charset="0"/>
                  <a:ea typeface="+mn-ea"/>
                  <a:cs typeface="+mn-cs"/>
                </a:rPr>
                <a:t>among</a:t>
              </a:r>
              <a:r>
                <a:rPr lang="en-GB" sz="1600" kern="1200" dirty="0">
                  <a:solidFill>
                    <a:schemeClr val="bg2"/>
                  </a:solidFill>
                  <a:latin typeface="NotesEsa" panose="02000506030000020004" pitchFamily="2" charset="0"/>
                </a:rPr>
                <a:t> </a:t>
              </a:r>
              <a:r>
                <a:rPr lang="en-GB" sz="1600" kern="1200" dirty="0">
                  <a:solidFill>
                    <a:schemeClr val="bg2"/>
                  </a:solidFill>
                  <a:latin typeface="NotesEsa" panose="02000506030000020004" pitchFamily="2" charset="0"/>
                  <a:ea typeface="+mn-ea"/>
                  <a:cs typeface="+mn-cs"/>
                </a:rPr>
                <a:t>the</a:t>
              </a:r>
              <a:r>
                <a:rPr lang="en-GB" sz="1600" kern="1200" dirty="0">
                  <a:solidFill>
                    <a:schemeClr val="bg2"/>
                  </a:solidFill>
                  <a:latin typeface="NotesEsa" panose="02000506030000020004" pitchFamily="2" charset="0"/>
                </a:rPr>
                <a:t> </a:t>
              </a:r>
              <a:r>
                <a:rPr lang="en-GB" sz="1600" kern="1200" dirty="0">
                  <a:solidFill>
                    <a:schemeClr val="bg2"/>
                  </a:solidFill>
                  <a:latin typeface="NotesEsa" panose="02000506030000020004" pitchFamily="2" charset="0"/>
                  <a:ea typeface="+mn-ea"/>
                  <a:cs typeface="+mn-cs"/>
                </a:rPr>
                <a:t>stakeholders</a:t>
              </a:r>
              <a:endParaRPr lang="en-GB" sz="1600" kern="1200" dirty="0">
                <a:solidFill>
                  <a:schemeClr val="bg2"/>
                </a:solidFill>
              </a:endParaRPr>
            </a:p>
          </p:txBody>
        </p:sp>
        <p:sp>
          <p:nvSpPr>
            <p:cNvPr id="8" name="Oval 7" descr="Colleagues huddle">
              <a:extLst>
                <a:ext uri="{FF2B5EF4-FFF2-40B4-BE49-F238E27FC236}">
                  <a16:creationId xmlns:a16="http://schemas.microsoft.com/office/drawing/2014/main" id="{9BDF93AF-2108-81A7-8906-76C3BD1B4841}"/>
                </a:ext>
              </a:extLst>
            </p:cNvPr>
            <p:cNvSpPr/>
            <p:nvPr/>
          </p:nvSpPr>
          <p:spPr>
            <a:xfrm>
              <a:off x="6103239" y="2576489"/>
              <a:ext cx="965126" cy="914812"/>
            </a:xfrm>
            <a:prstGeom prst="ellipse">
              <a:avLst/>
            </a:prstGeom>
            <a:blipFill>
              <a:blip r:embed="rId4"/>
              <a:srcRect/>
              <a:stretch>
                <a:fillRect l="-21000" r="-2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grpSp>
        <p:nvGrpSpPr>
          <p:cNvPr id="18" name="Group 17">
            <a:extLst>
              <a:ext uri="{FF2B5EF4-FFF2-40B4-BE49-F238E27FC236}">
                <a16:creationId xmlns:a16="http://schemas.microsoft.com/office/drawing/2014/main" id="{63E7C36D-218C-BB3F-7D28-C173CD641C00}"/>
              </a:ext>
            </a:extLst>
          </p:cNvPr>
          <p:cNvGrpSpPr/>
          <p:nvPr/>
        </p:nvGrpSpPr>
        <p:grpSpPr>
          <a:xfrm>
            <a:off x="6103243" y="3684754"/>
            <a:ext cx="5787334" cy="958475"/>
            <a:chOff x="6103243" y="3684754"/>
            <a:chExt cx="5787334" cy="958475"/>
          </a:xfrm>
        </p:grpSpPr>
        <p:sp>
          <p:nvSpPr>
            <p:cNvPr id="12" name="Freeform: Shape 11">
              <a:extLst>
                <a:ext uri="{FF2B5EF4-FFF2-40B4-BE49-F238E27FC236}">
                  <a16:creationId xmlns:a16="http://schemas.microsoft.com/office/drawing/2014/main" id="{3DBC8FBD-7702-C544-080B-FAE16F450EF5}"/>
                </a:ext>
              </a:extLst>
            </p:cNvPr>
            <p:cNvSpPr/>
            <p:nvPr/>
          </p:nvSpPr>
          <p:spPr>
            <a:xfrm>
              <a:off x="6833122" y="3712136"/>
              <a:ext cx="5057455" cy="824889"/>
            </a:xfrm>
            <a:custGeom>
              <a:avLst/>
              <a:gdLst>
                <a:gd name="connsiteX0" fmla="*/ 0 w 5057455"/>
                <a:gd name="connsiteY0" fmla="*/ 0 h 824888"/>
                <a:gd name="connsiteX1" fmla="*/ 4645011 w 5057455"/>
                <a:gd name="connsiteY1" fmla="*/ 0 h 824888"/>
                <a:gd name="connsiteX2" fmla="*/ 5057455 w 5057455"/>
                <a:gd name="connsiteY2" fmla="*/ 412444 h 824888"/>
                <a:gd name="connsiteX3" fmla="*/ 4645011 w 5057455"/>
                <a:gd name="connsiteY3" fmla="*/ 824888 h 824888"/>
                <a:gd name="connsiteX4" fmla="*/ 0 w 5057455"/>
                <a:gd name="connsiteY4" fmla="*/ 824888 h 824888"/>
                <a:gd name="connsiteX5" fmla="*/ 0 w 5057455"/>
                <a:gd name="connsiteY5" fmla="*/ 0 h 82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7455" h="824888">
                  <a:moveTo>
                    <a:pt x="5057455" y="824887"/>
                  </a:moveTo>
                  <a:lnTo>
                    <a:pt x="412444" y="824887"/>
                  </a:lnTo>
                  <a:lnTo>
                    <a:pt x="0" y="412444"/>
                  </a:lnTo>
                  <a:lnTo>
                    <a:pt x="412444" y="1"/>
                  </a:lnTo>
                  <a:lnTo>
                    <a:pt x="5057455" y="1"/>
                  </a:lnTo>
                  <a:lnTo>
                    <a:pt x="5057455" y="824887"/>
                  </a:lnTo>
                  <a:close/>
                </a:path>
              </a:pathLst>
            </a:custGeom>
            <a:solidFill>
              <a:srgbClr val="8096A6">
                <a:lumMod val="50000"/>
              </a:srgbClr>
            </a:solidFill>
            <a:ln w="25400" cap="flat" cmpd="sng" algn="ctr">
              <a:solidFill>
                <a:srgbClr val="FE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493794" tIns="49531" rIns="92456" bIns="49530" numCol="1" spcCol="1270" anchor="ctr" anchorCtr="0">
              <a:noAutofit/>
            </a:bodyPr>
            <a:lstStyle/>
            <a:p>
              <a:pPr marL="0" lvl="0" indent="0" algn="ctr" defTabSz="577850">
                <a:lnSpc>
                  <a:spcPct val="90000"/>
                </a:lnSpc>
                <a:spcBef>
                  <a:spcPct val="0"/>
                </a:spcBef>
                <a:spcAft>
                  <a:spcPct val="35000"/>
                </a:spcAft>
                <a:buFont typeface="Arial" panose="020B0604020202020204" pitchFamily="34" charset="0"/>
                <a:buNone/>
              </a:pPr>
              <a:r>
                <a:rPr lang="en-GB" sz="1600" kern="1200" dirty="0">
                  <a:solidFill>
                    <a:srgbClr val="FFC000"/>
                  </a:solidFill>
                  <a:latin typeface="NotesEsa" panose="02000506030000020004" pitchFamily="2" charset="0"/>
                  <a:ea typeface="+mn-ea"/>
                  <a:cs typeface="+mn-cs"/>
                </a:rPr>
                <a:t>Establish closer links </a:t>
              </a:r>
              <a:r>
                <a:rPr lang="en-GB" sz="1600" kern="1200" dirty="0">
                  <a:solidFill>
                    <a:schemeClr val="bg2"/>
                  </a:solidFill>
                  <a:latin typeface="NotesEsa" panose="02000506030000020004" pitchFamily="2" charset="0"/>
                  <a:ea typeface="+mn-ea"/>
                  <a:cs typeface="+mn-cs"/>
                </a:rPr>
                <a:t>between industry and agencies</a:t>
              </a:r>
            </a:p>
          </p:txBody>
        </p:sp>
        <p:sp>
          <p:nvSpPr>
            <p:cNvPr id="13" name="Oval 12" descr="Top shot of a representation of networks with stick figures.">
              <a:extLst>
                <a:ext uri="{FF2B5EF4-FFF2-40B4-BE49-F238E27FC236}">
                  <a16:creationId xmlns:a16="http://schemas.microsoft.com/office/drawing/2014/main" id="{ED6416AB-FBF2-B18A-5116-F966E7C01606}"/>
                </a:ext>
              </a:extLst>
            </p:cNvPr>
            <p:cNvSpPr/>
            <p:nvPr/>
          </p:nvSpPr>
          <p:spPr>
            <a:xfrm>
              <a:off x="6103243" y="3684754"/>
              <a:ext cx="905542" cy="958475"/>
            </a:xfrm>
            <a:prstGeom prst="ellipse">
              <a:avLst/>
            </a:prstGeom>
            <a:blipFill>
              <a:blip r:embed="rId5"/>
              <a:srcRect/>
              <a:stretch>
                <a:fillRect l="-30000" r="-3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grpSp>
        <p:nvGrpSpPr>
          <p:cNvPr id="19" name="Group 18">
            <a:extLst>
              <a:ext uri="{FF2B5EF4-FFF2-40B4-BE49-F238E27FC236}">
                <a16:creationId xmlns:a16="http://schemas.microsoft.com/office/drawing/2014/main" id="{08F44E73-6E10-6A3A-021F-040BB6523476}"/>
              </a:ext>
            </a:extLst>
          </p:cNvPr>
          <p:cNvGrpSpPr/>
          <p:nvPr/>
        </p:nvGrpSpPr>
        <p:grpSpPr>
          <a:xfrm>
            <a:off x="6103239" y="4787912"/>
            <a:ext cx="5802461" cy="950542"/>
            <a:chOff x="6103239" y="4787912"/>
            <a:chExt cx="5802461" cy="950542"/>
          </a:xfrm>
        </p:grpSpPr>
        <p:sp>
          <p:nvSpPr>
            <p:cNvPr id="14" name="Freeform: Shape 13">
              <a:extLst>
                <a:ext uri="{FF2B5EF4-FFF2-40B4-BE49-F238E27FC236}">
                  <a16:creationId xmlns:a16="http://schemas.microsoft.com/office/drawing/2014/main" id="{9E0C4D57-E8DE-5E1E-1C3F-0D12BB9DD8F8}"/>
                </a:ext>
              </a:extLst>
            </p:cNvPr>
            <p:cNvSpPr/>
            <p:nvPr/>
          </p:nvSpPr>
          <p:spPr>
            <a:xfrm>
              <a:off x="6790705" y="4806696"/>
              <a:ext cx="5114995" cy="924345"/>
            </a:xfrm>
            <a:custGeom>
              <a:avLst/>
              <a:gdLst>
                <a:gd name="connsiteX0" fmla="*/ 0 w 5114995"/>
                <a:gd name="connsiteY0" fmla="*/ 0 h 924344"/>
                <a:gd name="connsiteX1" fmla="*/ 4652823 w 5114995"/>
                <a:gd name="connsiteY1" fmla="*/ 0 h 924344"/>
                <a:gd name="connsiteX2" fmla="*/ 5114995 w 5114995"/>
                <a:gd name="connsiteY2" fmla="*/ 462172 h 924344"/>
                <a:gd name="connsiteX3" fmla="*/ 4652823 w 5114995"/>
                <a:gd name="connsiteY3" fmla="*/ 924344 h 924344"/>
                <a:gd name="connsiteX4" fmla="*/ 0 w 5114995"/>
                <a:gd name="connsiteY4" fmla="*/ 924344 h 924344"/>
                <a:gd name="connsiteX5" fmla="*/ 0 w 5114995"/>
                <a:gd name="connsiteY5" fmla="*/ 0 h 92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4995" h="924344">
                  <a:moveTo>
                    <a:pt x="5114995" y="924343"/>
                  </a:moveTo>
                  <a:lnTo>
                    <a:pt x="462172" y="924343"/>
                  </a:lnTo>
                  <a:lnTo>
                    <a:pt x="0" y="462172"/>
                  </a:lnTo>
                  <a:lnTo>
                    <a:pt x="462172" y="1"/>
                  </a:lnTo>
                  <a:lnTo>
                    <a:pt x="5114995" y="1"/>
                  </a:lnTo>
                  <a:lnTo>
                    <a:pt x="5114995" y="924343"/>
                  </a:lnTo>
                  <a:close/>
                </a:path>
              </a:pathLst>
            </a:custGeom>
            <a:solidFill>
              <a:srgbClr val="8096A6">
                <a:lumMod val="50000"/>
              </a:srgbClr>
            </a:solidFill>
            <a:ln w="25400" cap="flat" cmpd="sng" algn="ctr">
              <a:solidFill>
                <a:srgbClr val="FE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518658" tIns="49531" rIns="92456" bIns="49530" numCol="1" spcCol="1270" anchor="ctr" anchorCtr="0">
              <a:noAutofit/>
            </a:bodyPr>
            <a:lstStyle/>
            <a:p>
              <a:pPr marL="0" lvl="0" indent="0" algn="ctr" defTabSz="577850">
                <a:lnSpc>
                  <a:spcPct val="90000"/>
                </a:lnSpc>
                <a:spcBef>
                  <a:spcPct val="0"/>
                </a:spcBef>
                <a:spcAft>
                  <a:spcPct val="35000"/>
                </a:spcAft>
                <a:buFont typeface="Arial" panose="020B0604020202020204" pitchFamily="34" charset="0"/>
                <a:buNone/>
              </a:pPr>
              <a:r>
                <a:rPr lang="en-GB" sz="1600" kern="1200" dirty="0">
                  <a:solidFill>
                    <a:srgbClr val="FFC000"/>
                  </a:solidFill>
                  <a:latin typeface="NotesEsa" panose="02000506030000020004" pitchFamily="2" charset="0"/>
                  <a:ea typeface="+mn-ea"/>
                  <a:cs typeface="+mn-cs"/>
                </a:rPr>
                <a:t>Discuss architectures, </a:t>
              </a:r>
              <a:r>
                <a:rPr lang="en-GB" sz="1600" kern="1200" dirty="0">
                  <a:solidFill>
                    <a:schemeClr val="bg2"/>
                  </a:solidFill>
                  <a:latin typeface="NotesEsa" panose="02000506030000020004" pitchFamily="2" charset="0"/>
                  <a:ea typeface="+mn-ea"/>
                  <a:cs typeface="+mn-cs"/>
                </a:rPr>
                <a:t>reference </a:t>
              </a:r>
              <a:r>
                <a:rPr lang="en-GB" sz="1600" kern="1200" dirty="0">
                  <a:solidFill>
                    <a:srgbClr val="FFC000"/>
                  </a:solidFill>
                  <a:latin typeface="NotesEsa" panose="02000506030000020004" pitchFamily="2" charset="0"/>
                  <a:ea typeface="+mn-ea"/>
                  <a:cs typeface="+mn-cs"/>
                </a:rPr>
                <a:t>designs</a:t>
              </a:r>
              <a:r>
                <a:rPr lang="en-GB" sz="1600" kern="1200" dirty="0">
                  <a:solidFill>
                    <a:schemeClr val="bg2"/>
                  </a:solidFill>
                  <a:latin typeface="NotesEsa" panose="02000506030000020004" pitchFamily="2" charset="0"/>
                  <a:ea typeface="+mn-ea"/>
                  <a:cs typeface="+mn-cs"/>
                </a:rPr>
                <a:t>, and the </a:t>
              </a:r>
              <a:r>
                <a:rPr lang="en-GB" sz="1600" kern="1200" dirty="0">
                  <a:solidFill>
                    <a:srgbClr val="FFC000"/>
                  </a:solidFill>
                  <a:latin typeface="NotesEsa" panose="02000506030000020004" pitchFamily="2" charset="0"/>
                  <a:ea typeface="+mn-ea"/>
                  <a:cs typeface="+mn-cs"/>
                </a:rPr>
                <a:t>performance</a:t>
              </a:r>
              <a:r>
                <a:rPr lang="en-GB" sz="1600" kern="1200" dirty="0">
                  <a:solidFill>
                    <a:schemeClr val="bg2"/>
                  </a:solidFill>
                  <a:latin typeface="NotesEsa" panose="02000506030000020004" pitchFamily="2" charset="0"/>
                  <a:ea typeface="+mn-ea"/>
                  <a:cs typeface="+mn-cs"/>
                </a:rPr>
                <a:t> of current and future hardware</a:t>
              </a:r>
            </a:p>
          </p:txBody>
        </p:sp>
        <p:sp>
          <p:nvSpPr>
            <p:cNvPr id="15" name="Oval 14" descr="CPU with binary numbers and blueprint">
              <a:extLst>
                <a:ext uri="{FF2B5EF4-FFF2-40B4-BE49-F238E27FC236}">
                  <a16:creationId xmlns:a16="http://schemas.microsoft.com/office/drawing/2014/main" id="{5DF6D657-B0CC-93C5-7DA2-B59D775113CD}"/>
                </a:ext>
              </a:extLst>
            </p:cNvPr>
            <p:cNvSpPr/>
            <p:nvPr/>
          </p:nvSpPr>
          <p:spPr>
            <a:xfrm>
              <a:off x="6103239" y="4787912"/>
              <a:ext cx="968993" cy="950542"/>
            </a:xfrm>
            <a:prstGeom prst="ellipse">
              <a:avLst/>
            </a:prstGeom>
            <a:blipFill>
              <a:blip r:embed="rId6"/>
              <a:srcRect/>
              <a:stretch>
                <a:fillRect l="-37000" r="-3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9" name="TextBox 8">
            <a:extLst>
              <a:ext uri="{FF2B5EF4-FFF2-40B4-BE49-F238E27FC236}">
                <a16:creationId xmlns:a16="http://schemas.microsoft.com/office/drawing/2014/main" id="{734B09E0-6B71-E824-3882-D16025629539}"/>
              </a:ext>
            </a:extLst>
          </p:cNvPr>
          <p:cNvSpPr txBox="1"/>
          <p:nvPr/>
        </p:nvSpPr>
        <p:spPr>
          <a:xfrm>
            <a:off x="1438337" y="5911778"/>
            <a:ext cx="93486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dirty="0">
                <a:solidFill>
                  <a:srgbClr val="6DCFF6"/>
                </a:solidFill>
                <a:latin typeface="NotesEsa" panose="02000506030000020004" pitchFamily="2" charset="0"/>
              </a:rPr>
              <a:t>Foster partnerships and dialogue to accelerate European leadership in space avionics.</a:t>
            </a:r>
          </a:p>
        </p:txBody>
      </p:sp>
      <p:sp>
        <p:nvSpPr>
          <p:cNvPr id="10" name="Content Placeholder 3">
            <a:extLst>
              <a:ext uri="{FF2B5EF4-FFF2-40B4-BE49-F238E27FC236}">
                <a16:creationId xmlns:a16="http://schemas.microsoft.com/office/drawing/2014/main" id="{906F3F6D-3927-6920-0D9B-06A4D676ABA8}"/>
              </a:ext>
            </a:extLst>
          </p:cNvPr>
          <p:cNvSpPr txBox="1">
            <a:spLocks/>
          </p:cNvSpPr>
          <p:nvPr/>
        </p:nvSpPr>
        <p:spPr bwMode="auto">
          <a:xfrm>
            <a:off x="399819" y="1286051"/>
            <a:ext cx="5712850" cy="399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dirty="0">
                <a:solidFill>
                  <a:srgbClr val="6DCFF6"/>
                </a:solidFill>
                <a:latin typeface="NotesEsa" panose="02000506030000020004" pitchFamily="2" charset="0"/>
              </a:rPr>
              <a:t>Main technical topics for EDHCP 2025</a:t>
            </a:r>
          </a:p>
          <a:p>
            <a:pPr marL="285750" indent="-285750">
              <a:buFont typeface="Arial" panose="020B0604020202020204" pitchFamily="34" charset="0"/>
              <a:buChar char="•"/>
            </a:pPr>
            <a:r>
              <a:rPr lang="en-GB" kern="0" dirty="0">
                <a:solidFill>
                  <a:schemeClr val="bg1"/>
                </a:solidFill>
                <a:latin typeface="NotesEsa" panose="02000506030000020004" pitchFamily="2" charset="0"/>
              </a:rPr>
              <a:t>Avionics, Data Handling and Data Processing systems</a:t>
            </a:r>
          </a:p>
          <a:p>
            <a:pPr marL="285750" indent="-285750">
              <a:buFont typeface="Arial" panose="020B0604020202020204" pitchFamily="34" charset="0"/>
              <a:buChar char="•"/>
            </a:pPr>
            <a:r>
              <a:rPr lang="en-GB" kern="0" dirty="0">
                <a:solidFill>
                  <a:schemeClr val="bg1"/>
                </a:solidFill>
                <a:latin typeface="NotesEsa" panose="02000506030000020004" pitchFamily="2" charset="0"/>
              </a:rPr>
              <a:t>Advanced Data Handling Architecture (ADHA), Standardization</a:t>
            </a:r>
          </a:p>
          <a:p>
            <a:pPr marL="285750" indent="-285750">
              <a:buFont typeface="Arial" panose="020B0604020202020204" pitchFamily="34" charset="0"/>
              <a:buChar char="•"/>
            </a:pPr>
            <a:r>
              <a:rPr lang="en-GB" kern="0" dirty="0">
                <a:solidFill>
                  <a:schemeClr val="bg1"/>
                </a:solidFill>
                <a:latin typeface="NotesEsa" panose="02000506030000020004" pitchFamily="2" charset="0"/>
              </a:rPr>
              <a:t>Busses, Networks, Interfaces and Protocols</a:t>
            </a:r>
          </a:p>
          <a:p>
            <a:pPr marL="285750" indent="-285750">
              <a:buFont typeface="Arial" panose="020B0604020202020204" pitchFamily="34" charset="0"/>
              <a:buChar char="•"/>
            </a:pPr>
            <a:r>
              <a:rPr lang="en-GB" kern="0" dirty="0">
                <a:solidFill>
                  <a:schemeClr val="bg1"/>
                </a:solidFill>
                <a:latin typeface="NotesEsa" panose="02000506030000020004" pitchFamily="2" charset="0"/>
              </a:rPr>
              <a:t>On-board Data Processing (OBDP), for optical and RF payloads</a:t>
            </a:r>
          </a:p>
          <a:p>
            <a:pPr marL="285750" indent="-285750">
              <a:buFont typeface="Arial" panose="020B0604020202020204" pitchFamily="34" charset="0"/>
              <a:buChar char="•"/>
            </a:pPr>
            <a:r>
              <a:rPr lang="en-GB" kern="0" dirty="0">
                <a:solidFill>
                  <a:schemeClr val="bg1"/>
                </a:solidFill>
                <a:latin typeface="NotesEsa" panose="02000506030000020004" pitchFamily="2" charset="0"/>
              </a:rPr>
              <a:t>AI and Machine Learning for Onboard Data Processing</a:t>
            </a:r>
          </a:p>
          <a:p>
            <a:pPr marL="285750" indent="-285750">
              <a:buFont typeface="Arial" panose="020B0604020202020204" pitchFamily="34" charset="0"/>
              <a:buChar char="•"/>
            </a:pPr>
            <a:r>
              <a:rPr lang="en-GB" kern="0" dirty="0">
                <a:solidFill>
                  <a:schemeClr val="bg1"/>
                </a:solidFill>
                <a:latin typeface="NotesEsa" panose="02000506030000020004" pitchFamily="2" charset="0"/>
              </a:rPr>
              <a:t>Microelectronics technologies for Space</a:t>
            </a:r>
          </a:p>
          <a:p>
            <a:pPr marL="285750" indent="-285750">
              <a:buFont typeface="Arial" panose="020B0604020202020204" pitchFamily="34" charset="0"/>
              <a:buChar char="•"/>
            </a:pPr>
            <a:r>
              <a:rPr lang="en-GB" kern="0" dirty="0">
                <a:solidFill>
                  <a:schemeClr val="bg1"/>
                </a:solidFill>
                <a:latin typeface="NotesEsa" panose="02000506030000020004" pitchFamily="2" charset="0"/>
              </a:rPr>
              <a:t>Flight Software</a:t>
            </a:r>
          </a:p>
        </p:txBody>
      </p:sp>
      <p:sp>
        <p:nvSpPr>
          <p:cNvPr id="11" name="TextBox 10">
            <a:extLst>
              <a:ext uri="{FF2B5EF4-FFF2-40B4-BE49-F238E27FC236}">
                <a16:creationId xmlns:a16="http://schemas.microsoft.com/office/drawing/2014/main" id="{B364C3BB-68F3-C44C-304A-6B31768506F2}"/>
              </a:ext>
            </a:extLst>
          </p:cNvPr>
          <p:cNvSpPr txBox="1"/>
          <p:nvPr/>
        </p:nvSpPr>
        <p:spPr>
          <a:xfrm>
            <a:off x="7540259" y="978496"/>
            <a:ext cx="41872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1800" dirty="0">
                <a:solidFill>
                  <a:srgbClr val="6DCFF6"/>
                </a:solidFill>
                <a:latin typeface="NotesEsa" panose="02000506030000020004" pitchFamily="2" charset="0"/>
              </a:rPr>
              <a:t>Objectives of EDHPC 2025</a:t>
            </a:r>
          </a:p>
        </p:txBody>
      </p:sp>
    </p:spTree>
    <p:extLst>
      <p:ext uri="{BB962C8B-B14F-4D97-AF65-F5344CB8AC3E}">
        <p14:creationId xmlns:p14="http://schemas.microsoft.com/office/powerpoint/2010/main" val="58797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500"/>
                                        <p:tgtEl>
                                          <p:spTgt spid="10">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fade">
                                      <p:cBhvr>
                                        <p:cTn id="16" dur="500"/>
                                        <p:tgtEl>
                                          <p:spTgt spid="10">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fade">
                                      <p:cBhvr>
                                        <p:cTn id="19" dur="500"/>
                                        <p:tgtEl>
                                          <p:spTgt spid="10">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fade">
                                      <p:cBhvr>
                                        <p:cTn id="22" dur="500"/>
                                        <p:tgtEl>
                                          <p:spTgt spid="10">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animEffect transition="in" filter="fade">
                                      <p:cBhvr>
                                        <p:cTn id="25" dur="500"/>
                                        <p:tgtEl>
                                          <p:spTgt spid="10">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xEl>
                                              <p:pRg st="7" end="7"/>
                                            </p:txEl>
                                          </p:spTgt>
                                        </p:tgtEl>
                                        <p:attrNameLst>
                                          <p:attrName>style.visibility</p:attrName>
                                        </p:attrNameLst>
                                      </p:cBhvr>
                                      <p:to>
                                        <p:strVal val="visible"/>
                                      </p:to>
                                    </p:set>
                                    <p:animEffect transition="in" filter="fade">
                                      <p:cBhvr>
                                        <p:cTn id="28" dur="500"/>
                                        <p:tgtEl>
                                          <p:spTgt spid="10">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74012-0D8D-D09B-00EF-1992AFD5CCD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3BFD0A5-BFA7-8566-D870-79832720CFA2}"/>
              </a:ext>
            </a:extLst>
          </p:cNvPr>
          <p:cNvSpPr>
            <a:spLocks noGrp="1"/>
          </p:cNvSpPr>
          <p:nvPr>
            <p:ph type="title"/>
          </p:nvPr>
        </p:nvSpPr>
        <p:spPr>
          <a:xfrm>
            <a:off x="216000" y="160401"/>
            <a:ext cx="10108800" cy="553998"/>
          </a:xfrm>
        </p:spPr>
        <p:txBody>
          <a:bodyPr/>
          <a:lstStyle/>
          <a:p>
            <a:r>
              <a:rPr lang="en-GB" dirty="0">
                <a:latin typeface="NotesEsa" panose="02000506030000020004" pitchFamily="2" charset="0"/>
              </a:rPr>
              <a:t>Keynote Talks</a:t>
            </a:r>
            <a:endParaRPr lang="en-GB" dirty="0">
              <a:solidFill>
                <a:srgbClr val="FF0000"/>
              </a:solidFill>
              <a:latin typeface="NotesEsa" panose="02000506030000020004" pitchFamily="2" charset="0"/>
            </a:endParaRPr>
          </a:p>
        </p:txBody>
      </p:sp>
      <p:sp>
        <p:nvSpPr>
          <p:cNvPr id="10" name="Rectangle: Rounded Corners 9">
            <a:extLst>
              <a:ext uri="{FF2B5EF4-FFF2-40B4-BE49-F238E27FC236}">
                <a16:creationId xmlns:a16="http://schemas.microsoft.com/office/drawing/2014/main" id="{86417FFB-F1C3-2E45-630A-820BB3590E5D}"/>
              </a:ext>
            </a:extLst>
          </p:cNvPr>
          <p:cNvSpPr/>
          <p:nvPr/>
        </p:nvSpPr>
        <p:spPr>
          <a:xfrm>
            <a:off x="8528049" y="1425783"/>
            <a:ext cx="3538259" cy="1499760"/>
          </a:xfrm>
          <a:prstGeom prst="round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2"/>
                </a:solidFill>
              </a:rPr>
              <a:t>Miguel Cordero</a:t>
            </a:r>
          </a:p>
          <a:p>
            <a:pPr algn="ctr"/>
            <a:r>
              <a:rPr lang="en-GB" sz="1200" dirty="0">
                <a:solidFill>
                  <a:schemeClr val="bg2"/>
                </a:solidFill>
              </a:rPr>
              <a:t>Radio Navigation Engineer,</a:t>
            </a:r>
          </a:p>
          <a:p>
            <a:pPr algn="ctr"/>
            <a:r>
              <a:rPr lang="en-GB" sz="1200" dirty="0">
                <a:solidFill>
                  <a:schemeClr val="bg2"/>
                </a:solidFill>
              </a:rPr>
              <a:t>D/TEC, ESA</a:t>
            </a:r>
          </a:p>
          <a:p>
            <a:pPr algn="ctr"/>
            <a:endParaRPr lang="en-GB" sz="1200" dirty="0">
              <a:solidFill>
                <a:schemeClr val="bg2"/>
              </a:solidFill>
            </a:endParaRPr>
          </a:p>
          <a:p>
            <a:pPr algn="ctr"/>
            <a:r>
              <a:rPr lang="en-GB" sz="1050" dirty="0">
                <a:solidFill>
                  <a:schemeClr val="bg2"/>
                </a:solidFill>
                <a:latin typeface="Verdana" panose="020B0604030504040204" pitchFamily="34" charset="0"/>
                <a:ea typeface="Verdana" panose="020B0604030504040204" pitchFamily="34" charset="0"/>
              </a:rPr>
              <a:t>“</a:t>
            </a:r>
            <a:r>
              <a:rPr lang="en-GB" sz="1050" i="1" dirty="0">
                <a:solidFill>
                  <a:schemeClr val="bg2"/>
                </a:solidFill>
                <a:latin typeface="Verdana" panose="020B0604030504040204" pitchFamily="34" charset="0"/>
                <a:ea typeface="Verdana" panose="020B0604030504040204" pitchFamily="34" charset="0"/>
              </a:rPr>
              <a:t>Celeste: paving the way towards Positioning, Navigation and Timing in Low Earth Orbit (LEO-PNT)</a:t>
            </a:r>
            <a:r>
              <a:rPr lang="en-GB" sz="1050" dirty="0">
                <a:solidFill>
                  <a:schemeClr val="bg2"/>
                </a:solidFill>
                <a:latin typeface="Verdana" panose="020B0604030504040204" pitchFamily="34" charset="0"/>
                <a:ea typeface="Verdana" panose="020B0604030504040204" pitchFamily="34" charset="0"/>
              </a:rPr>
              <a:t>”</a:t>
            </a:r>
          </a:p>
        </p:txBody>
      </p:sp>
      <p:pic>
        <p:nvPicPr>
          <p:cNvPr id="2" name="Content Placeholder 1" descr="A person standing on rocks by water&#10;&#10;AI-generated content may be incorrect.">
            <a:extLst>
              <a:ext uri="{FF2B5EF4-FFF2-40B4-BE49-F238E27FC236}">
                <a16:creationId xmlns:a16="http://schemas.microsoft.com/office/drawing/2014/main" id="{F9FC0292-B300-B428-8C4B-71B12E6491E7}"/>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8223" r="15910"/>
          <a:stretch>
            <a:fillRect/>
          </a:stretch>
        </p:blipFill>
        <p:spPr bwMode="auto">
          <a:xfrm>
            <a:off x="6539182" y="1158792"/>
            <a:ext cx="2066910" cy="2026520"/>
          </a:xfrm>
          <a:prstGeom prst="flowChartConnector">
            <a:avLst/>
          </a:prstGeom>
          <a:noFill/>
          <a:ln w="28575">
            <a:solidFill>
              <a:srgbClr val="00B0F0"/>
            </a:solidFill>
          </a:ln>
          <a:effectLst>
            <a:softEdge rad="12700"/>
          </a:effectLst>
          <a:extLst>
            <a:ext uri="{53640926-AAD7-44D8-BBD7-CCE9431645EC}">
              <a14:shadowObscured xmlns:a14="http://schemas.microsoft.com/office/drawing/2010/main"/>
            </a:ext>
          </a:extLst>
        </p:spPr>
      </p:pic>
      <p:grpSp>
        <p:nvGrpSpPr>
          <p:cNvPr id="15" name="Group 14">
            <a:extLst>
              <a:ext uri="{FF2B5EF4-FFF2-40B4-BE49-F238E27FC236}">
                <a16:creationId xmlns:a16="http://schemas.microsoft.com/office/drawing/2014/main" id="{ED5C12F1-0E3D-8A2D-D83B-F721DF2268ED}"/>
              </a:ext>
            </a:extLst>
          </p:cNvPr>
          <p:cNvGrpSpPr/>
          <p:nvPr/>
        </p:nvGrpSpPr>
        <p:grpSpPr>
          <a:xfrm>
            <a:off x="449790" y="1158792"/>
            <a:ext cx="5662879" cy="2393276"/>
            <a:chOff x="598287" y="3749631"/>
            <a:chExt cx="5662879" cy="2393276"/>
          </a:xfrm>
        </p:grpSpPr>
        <p:sp>
          <p:nvSpPr>
            <p:cNvPr id="6" name="Rectangle: Rounded Corners 5">
              <a:extLst>
                <a:ext uri="{FF2B5EF4-FFF2-40B4-BE49-F238E27FC236}">
                  <a16:creationId xmlns:a16="http://schemas.microsoft.com/office/drawing/2014/main" id="{C3165732-B470-9179-A60B-598609BA563B}"/>
                </a:ext>
              </a:extLst>
            </p:cNvPr>
            <p:cNvSpPr/>
            <p:nvPr/>
          </p:nvSpPr>
          <p:spPr>
            <a:xfrm>
              <a:off x="2568126" y="4079127"/>
              <a:ext cx="3693040" cy="1465872"/>
            </a:xfrm>
            <a:prstGeom prst="round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2"/>
                  </a:solidFill>
                </a:rPr>
                <a:t>Josep Rosello</a:t>
              </a:r>
            </a:p>
            <a:p>
              <a:pPr algn="ctr"/>
              <a:r>
                <a:rPr lang="en-GB" sz="1100" dirty="0">
                  <a:solidFill>
                    <a:schemeClr val="bg2"/>
                  </a:solidFill>
                </a:rPr>
                <a:t>Head of the Tech. Coordination and Freq. Management Section,</a:t>
              </a:r>
            </a:p>
            <a:p>
              <a:pPr algn="ctr"/>
              <a:r>
                <a:rPr lang="en-GB" sz="1100" dirty="0">
                  <a:solidFill>
                    <a:schemeClr val="bg2"/>
                  </a:solidFill>
                </a:rPr>
                <a:t>D/EOP, ESA</a:t>
              </a:r>
            </a:p>
            <a:p>
              <a:pPr algn="ctr"/>
              <a:endParaRPr lang="en-GB" sz="1100" dirty="0">
                <a:solidFill>
                  <a:schemeClr val="bg2"/>
                </a:solidFill>
              </a:endParaRPr>
            </a:p>
            <a:p>
              <a:pPr algn="ctr"/>
              <a:r>
                <a:rPr lang="en-GB" sz="1050" dirty="0">
                  <a:solidFill>
                    <a:schemeClr val="bg2"/>
                  </a:solidFill>
                  <a:latin typeface="Verdana" panose="020B0604030504040204" pitchFamily="34" charset="0"/>
                  <a:ea typeface="Verdana" panose="020B0604030504040204" pitchFamily="34" charset="0"/>
                </a:rPr>
                <a:t>“</a:t>
              </a:r>
              <a:r>
                <a:rPr lang="en-GB" sz="1050" i="1" dirty="0">
                  <a:solidFill>
                    <a:schemeClr val="bg2"/>
                  </a:solidFill>
                  <a:latin typeface="Verdana" panose="020B0604030504040204" pitchFamily="34" charset="0"/>
                  <a:ea typeface="Verdana" panose="020B0604030504040204" pitchFamily="34" charset="0"/>
                </a:rPr>
                <a:t>The evolution of the European Earth Observation Ecosystem and related Technology needs</a:t>
              </a:r>
              <a:r>
                <a:rPr lang="en-GB" sz="1050" dirty="0">
                  <a:solidFill>
                    <a:schemeClr val="bg2"/>
                  </a:solidFill>
                  <a:latin typeface="Verdana" panose="020B0604030504040204" pitchFamily="34" charset="0"/>
                  <a:ea typeface="Verdana" panose="020B0604030504040204" pitchFamily="34" charset="0"/>
                </a:rPr>
                <a:t>”</a:t>
              </a:r>
            </a:p>
          </p:txBody>
        </p:sp>
        <p:pic>
          <p:nvPicPr>
            <p:cNvPr id="6146" name="Picture 2" descr="Josep Rosello Guasch">
              <a:extLst>
                <a:ext uri="{FF2B5EF4-FFF2-40B4-BE49-F238E27FC236}">
                  <a16:creationId xmlns:a16="http://schemas.microsoft.com/office/drawing/2014/main" id="{3EED71D2-7F22-FEAE-C2D8-2C59623AAC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287" y="3749631"/>
              <a:ext cx="2026520" cy="2026520"/>
            </a:xfrm>
            <a:prstGeom prst="flowChartConnector">
              <a:avLst/>
            </a:prstGeom>
            <a:noFill/>
            <a:ln w="28575">
              <a:solidFill>
                <a:srgbClr val="00B0F0"/>
              </a:solidFill>
            </a:ln>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206EDB28-5E99-FEDB-DD39-C0323FEBE39E}"/>
                </a:ext>
              </a:extLst>
            </p:cNvPr>
            <p:cNvSpPr/>
            <p:nvPr/>
          </p:nvSpPr>
          <p:spPr>
            <a:xfrm>
              <a:off x="713260" y="5806929"/>
              <a:ext cx="1939100" cy="335978"/>
            </a:xfrm>
            <a:prstGeom prst="roundRect">
              <a:avLst/>
            </a:prstGeom>
            <a:solidFill>
              <a:schemeClr val="tx2">
                <a:lumMod val="75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accent5">
                      <a:lumMod val="20000"/>
                      <a:lumOff val="80000"/>
                    </a:schemeClr>
                  </a:solidFill>
                </a:rPr>
                <a:t>Josep Rosello, ESA</a:t>
              </a:r>
              <a:endParaRPr lang="en-GB" sz="1050" dirty="0">
                <a:solidFill>
                  <a:schemeClr val="accent5">
                    <a:lumMod val="20000"/>
                    <a:lumOff val="80000"/>
                  </a:schemeClr>
                </a:solidFill>
              </a:endParaRPr>
            </a:p>
          </p:txBody>
        </p:sp>
      </p:grpSp>
      <p:pic>
        <p:nvPicPr>
          <p:cNvPr id="5" name="Picture 4" descr="A person wearing glasses and a sweater&#10;&#10;AI-generated content may be incorrect.">
            <a:extLst>
              <a:ext uri="{FF2B5EF4-FFF2-40B4-BE49-F238E27FC236}">
                <a16:creationId xmlns:a16="http://schemas.microsoft.com/office/drawing/2014/main" id="{D379DC6A-1314-A8FF-06FF-CE9404C37A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871" r="26319" b="26785"/>
          <a:stretch>
            <a:fillRect/>
          </a:stretch>
        </p:blipFill>
        <p:spPr>
          <a:xfrm>
            <a:off x="449791" y="3700907"/>
            <a:ext cx="2026520" cy="2026520"/>
          </a:xfrm>
          <a:prstGeom prst="flowChartConnector">
            <a:avLst/>
          </a:prstGeom>
          <a:ln w="28575">
            <a:solidFill>
              <a:srgbClr val="00B0F0"/>
            </a:solidFill>
          </a:ln>
        </p:spPr>
      </p:pic>
      <p:sp>
        <p:nvSpPr>
          <p:cNvPr id="7" name="Rectangle: Rounded Corners 6">
            <a:extLst>
              <a:ext uri="{FF2B5EF4-FFF2-40B4-BE49-F238E27FC236}">
                <a16:creationId xmlns:a16="http://schemas.microsoft.com/office/drawing/2014/main" id="{7B203A09-F615-1CE6-5F45-3262D5F46B85}"/>
              </a:ext>
            </a:extLst>
          </p:cNvPr>
          <p:cNvSpPr/>
          <p:nvPr/>
        </p:nvSpPr>
        <p:spPr>
          <a:xfrm>
            <a:off x="2405046" y="3965737"/>
            <a:ext cx="3707623" cy="1499760"/>
          </a:xfrm>
          <a:prstGeom prst="round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2"/>
                </a:solidFill>
              </a:rPr>
              <a:t>Timo Dirkes</a:t>
            </a:r>
          </a:p>
          <a:p>
            <a:pPr algn="ctr"/>
            <a:r>
              <a:rPr lang="en-GB" sz="1100" dirty="0">
                <a:solidFill>
                  <a:schemeClr val="bg2"/>
                </a:solidFill>
              </a:rPr>
              <a:t>Head of Engineering</a:t>
            </a:r>
          </a:p>
          <a:p>
            <a:pPr algn="ctr"/>
            <a:r>
              <a:rPr lang="en-GB" sz="1100" dirty="0"/>
              <a:t>DSI Aerospace Technologie GmbH</a:t>
            </a:r>
          </a:p>
          <a:p>
            <a:pPr algn="ctr"/>
            <a:endParaRPr lang="en-GB" sz="1050" dirty="0">
              <a:solidFill>
                <a:schemeClr val="bg2"/>
              </a:solidFill>
              <a:latin typeface="Verdana" panose="020B0604030504040204" pitchFamily="34" charset="0"/>
              <a:ea typeface="Verdana" panose="020B0604030504040204" pitchFamily="34" charset="0"/>
            </a:endParaRPr>
          </a:p>
          <a:p>
            <a:pPr algn="ctr"/>
            <a:r>
              <a:rPr lang="en-GB" sz="1050">
                <a:solidFill>
                  <a:schemeClr val="bg2"/>
                </a:solidFill>
                <a:latin typeface="Verdana" panose="020B0604030504040204" pitchFamily="34" charset="0"/>
                <a:ea typeface="Verdana" panose="020B0604030504040204" pitchFamily="34" charset="0"/>
              </a:rPr>
              <a:t>“</a:t>
            </a:r>
            <a:r>
              <a:rPr lang="en-GB" sz="1050" i="1" dirty="0">
                <a:solidFill>
                  <a:schemeClr val="bg2"/>
                </a:solidFill>
                <a:latin typeface="Verdana" panose="020B0604030504040204" pitchFamily="34" charset="0"/>
                <a:ea typeface="Verdana" panose="020B0604030504040204" pitchFamily="34" charset="0"/>
              </a:rPr>
              <a:t>Payload Data Handling – Bridging Mission Demands and Technology Capabilities</a:t>
            </a:r>
            <a:r>
              <a:rPr lang="en-GB" sz="1050" dirty="0">
                <a:solidFill>
                  <a:schemeClr val="bg2"/>
                </a:solidFill>
                <a:latin typeface="Verdana" panose="020B0604030504040204" pitchFamily="34" charset="0"/>
                <a:ea typeface="Verdana" panose="020B0604030504040204" pitchFamily="34" charset="0"/>
              </a:rPr>
              <a:t>”</a:t>
            </a:r>
          </a:p>
        </p:txBody>
      </p:sp>
      <p:sp>
        <p:nvSpPr>
          <p:cNvPr id="13" name="Rectangle: Rounded Corners 12">
            <a:extLst>
              <a:ext uri="{FF2B5EF4-FFF2-40B4-BE49-F238E27FC236}">
                <a16:creationId xmlns:a16="http://schemas.microsoft.com/office/drawing/2014/main" id="{3B696986-7009-2671-340F-90BCB89B60ED}"/>
              </a:ext>
            </a:extLst>
          </p:cNvPr>
          <p:cNvSpPr/>
          <p:nvPr/>
        </p:nvSpPr>
        <p:spPr>
          <a:xfrm>
            <a:off x="216000" y="5775925"/>
            <a:ext cx="2585905" cy="335978"/>
          </a:xfrm>
          <a:prstGeom prst="roundRect">
            <a:avLst/>
          </a:prstGeom>
          <a:solidFill>
            <a:schemeClr val="tx2">
              <a:lumMod val="75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accent5">
                    <a:lumMod val="20000"/>
                    <a:lumOff val="80000"/>
                  </a:schemeClr>
                </a:solidFill>
              </a:rPr>
              <a:t>Timo Dirkes, DSI Aerospace</a:t>
            </a:r>
            <a:endParaRPr lang="en-GB" sz="1050" dirty="0">
              <a:solidFill>
                <a:schemeClr val="accent5">
                  <a:lumMod val="20000"/>
                  <a:lumOff val="80000"/>
                </a:schemeClr>
              </a:solidFill>
            </a:endParaRPr>
          </a:p>
        </p:txBody>
      </p:sp>
      <p:sp>
        <p:nvSpPr>
          <p:cNvPr id="17" name="Rectangle: Rounded Corners 16">
            <a:extLst>
              <a:ext uri="{FF2B5EF4-FFF2-40B4-BE49-F238E27FC236}">
                <a16:creationId xmlns:a16="http://schemas.microsoft.com/office/drawing/2014/main" id="{A2C8DCE3-A88C-336A-29BA-41EF117AA55A}"/>
              </a:ext>
            </a:extLst>
          </p:cNvPr>
          <p:cNvSpPr/>
          <p:nvPr/>
        </p:nvSpPr>
        <p:spPr>
          <a:xfrm>
            <a:off x="6539183" y="3216090"/>
            <a:ext cx="2066909" cy="335978"/>
          </a:xfrm>
          <a:prstGeom prst="roundRect">
            <a:avLst/>
          </a:prstGeom>
          <a:solidFill>
            <a:schemeClr val="tx2">
              <a:lumMod val="75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accent5">
                    <a:lumMod val="20000"/>
                    <a:lumOff val="80000"/>
                  </a:schemeClr>
                </a:solidFill>
              </a:rPr>
              <a:t>Miguel Cordero, ESA</a:t>
            </a:r>
            <a:endParaRPr lang="en-GB" sz="1050" dirty="0">
              <a:solidFill>
                <a:schemeClr val="accent5">
                  <a:lumMod val="20000"/>
                  <a:lumOff val="80000"/>
                </a:schemeClr>
              </a:solidFill>
            </a:endParaRPr>
          </a:p>
        </p:txBody>
      </p:sp>
      <p:grpSp>
        <p:nvGrpSpPr>
          <p:cNvPr id="16" name="Group 15">
            <a:extLst>
              <a:ext uri="{FF2B5EF4-FFF2-40B4-BE49-F238E27FC236}">
                <a16:creationId xmlns:a16="http://schemas.microsoft.com/office/drawing/2014/main" id="{6FDF5DEA-D1D7-6C88-83F6-CEDC3BC32340}"/>
              </a:ext>
            </a:extLst>
          </p:cNvPr>
          <p:cNvGrpSpPr/>
          <p:nvPr/>
        </p:nvGrpSpPr>
        <p:grpSpPr>
          <a:xfrm>
            <a:off x="6424049" y="3700907"/>
            <a:ext cx="5642260" cy="2410996"/>
            <a:chOff x="6339208" y="3700907"/>
            <a:chExt cx="5642260" cy="2410996"/>
          </a:xfrm>
        </p:grpSpPr>
        <p:sp>
          <p:nvSpPr>
            <p:cNvPr id="8" name="Rectangle: Rounded Corners 7">
              <a:extLst>
                <a:ext uri="{FF2B5EF4-FFF2-40B4-BE49-F238E27FC236}">
                  <a16:creationId xmlns:a16="http://schemas.microsoft.com/office/drawing/2014/main" id="{B061D573-3E21-1DCF-EB1D-B867BD80694D}"/>
                </a:ext>
              </a:extLst>
            </p:cNvPr>
            <p:cNvSpPr/>
            <p:nvPr/>
          </p:nvSpPr>
          <p:spPr>
            <a:xfrm>
              <a:off x="8443209" y="3996496"/>
              <a:ext cx="3538259" cy="1526636"/>
            </a:xfrm>
            <a:prstGeom prst="round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2"/>
                  </a:solidFill>
                </a:rPr>
                <a:t>Sergio Ramirez Navidad</a:t>
              </a:r>
            </a:p>
            <a:p>
              <a:pPr algn="ctr"/>
              <a:r>
                <a:rPr lang="en-GB" sz="1200" dirty="0">
                  <a:solidFill>
                    <a:schemeClr val="bg2"/>
                  </a:solidFill>
                </a:rPr>
                <a:t>Senior Product Line Leader </a:t>
              </a:r>
            </a:p>
            <a:p>
              <a:pPr algn="ctr"/>
              <a:r>
                <a:rPr lang="en-GB" sz="1200" dirty="0">
                  <a:solidFill>
                    <a:schemeClr val="bg2"/>
                  </a:solidFill>
                </a:rPr>
                <a:t>for navigation systems</a:t>
              </a:r>
            </a:p>
            <a:p>
              <a:pPr algn="ctr"/>
              <a:r>
                <a:rPr lang="en-GB" sz="1200" dirty="0">
                  <a:solidFill>
                    <a:schemeClr val="bg2"/>
                  </a:solidFill>
                </a:rPr>
                <a:t>SENER</a:t>
              </a:r>
            </a:p>
            <a:p>
              <a:pPr algn="ctr"/>
              <a:endParaRPr lang="en-GB" sz="1200" dirty="0">
                <a:solidFill>
                  <a:schemeClr val="bg2"/>
                </a:solidFill>
              </a:endParaRPr>
            </a:p>
            <a:p>
              <a:pPr algn="ctr"/>
              <a:r>
                <a:rPr lang="en-GB" sz="1200" dirty="0">
                  <a:solidFill>
                    <a:schemeClr val="bg2"/>
                  </a:solidFill>
                </a:rPr>
                <a:t>“</a:t>
              </a:r>
              <a:r>
                <a:rPr lang="en-GB" sz="1200" i="1" dirty="0">
                  <a:solidFill>
                    <a:schemeClr val="bg2"/>
                  </a:solidFill>
                </a:rPr>
                <a:t>Insights of Proba-3 mission</a:t>
              </a:r>
              <a:r>
                <a:rPr lang="en-GB" sz="1200" dirty="0">
                  <a:solidFill>
                    <a:schemeClr val="bg2"/>
                  </a:solidFill>
                </a:rPr>
                <a:t>”</a:t>
              </a:r>
            </a:p>
          </p:txBody>
        </p:sp>
        <p:pic>
          <p:nvPicPr>
            <p:cNvPr id="11" name="Picture 10" descr="A person with a beard smiling&#10;&#10;AI-generated content may be incorrect.">
              <a:extLst>
                <a:ext uri="{FF2B5EF4-FFF2-40B4-BE49-F238E27FC236}">
                  <a16:creationId xmlns:a16="http://schemas.microsoft.com/office/drawing/2014/main" id="{770C08F9-595B-D1AC-850C-DC87F1B1CD03}"/>
                </a:ext>
              </a:extLst>
            </p:cNvPr>
            <p:cNvPicPr>
              <a:picLocks noChangeAspect="1"/>
            </p:cNvPicPr>
            <p:nvPr/>
          </p:nvPicPr>
          <p:blipFill rotWithShape="1">
            <a:blip r:embed="rId6">
              <a:extLst>
                <a:ext uri="{28A0092B-C50C-407E-A947-70E740481C1C}">
                  <a14:useLocalDpi xmlns:a14="http://schemas.microsoft.com/office/drawing/2010/main" val="0"/>
                </a:ext>
              </a:extLst>
            </a:blip>
            <a:srcRect t="2829" b="32170"/>
            <a:stretch>
              <a:fillRect/>
            </a:stretch>
          </p:blipFill>
          <p:spPr>
            <a:xfrm>
              <a:off x="6454342" y="3700907"/>
              <a:ext cx="2066909" cy="2066909"/>
            </a:xfrm>
            <a:prstGeom prst="flowChartConnector">
              <a:avLst/>
            </a:prstGeom>
            <a:ln w="28575">
              <a:solidFill>
                <a:srgbClr val="00B0F0"/>
              </a:solidFill>
            </a:ln>
          </p:spPr>
        </p:pic>
        <p:sp>
          <p:nvSpPr>
            <p:cNvPr id="9" name="Rectangle: Rounded Corners 8">
              <a:extLst>
                <a:ext uri="{FF2B5EF4-FFF2-40B4-BE49-F238E27FC236}">
                  <a16:creationId xmlns:a16="http://schemas.microsoft.com/office/drawing/2014/main" id="{FB88E18E-820D-FB9E-1880-46640C977BE9}"/>
                </a:ext>
              </a:extLst>
            </p:cNvPr>
            <p:cNvSpPr/>
            <p:nvPr/>
          </p:nvSpPr>
          <p:spPr>
            <a:xfrm>
              <a:off x="6339208" y="5775925"/>
              <a:ext cx="2297176" cy="335978"/>
            </a:xfrm>
            <a:prstGeom prst="roundRect">
              <a:avLst/>
            </a:prstGeom>
            <a:solidFill>
              <a:schemeClr val="tx2">
                <a:lumMod val="75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accent5">
                      <a:lumMod val="20000"/>
                      <a:lumOff val="80000"/>
                    </a:schemeClr>
                  </a:solidFill>
                </a:rPr>
                <a:t>Sergio Ramirez, SENER</a:t>
              </a:r>
              <a:endParaRPr lang="en-GB" sz="1050" dirty="0">
                <a:solidFill>
                  <a:schemeClr val="accent5">
                    <a:lumMod val="20000"/>
                    <a:lumOff val="80000"/>
                  </a:schemeClr>
                </a:solidFill>
              </a:endParaRPr>
            </a:p>
          </p:txBody>
        </p:sp>
      </p:grpSp>
    </p:spTree>
    <p:extLst>
      <p:ext uri="{BB962C8B-B14F-4D97-AF65-F5344CB8AC3E}">
        <p14:creationId xmlns:p14="http://schemas.microsoft.com/office/powerpoint/2010/main" val="2380325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031A8-0876-A2EE-1C47-B54B3D6176F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ACD0304-BDCE-A5B9-AC8B-7B371D9CD68B}"/>
              </a:ext>
            </a:extLst>
          </p:cNvPr>
          <p:cNvSpPr>
            <a:spLocks noGrp="1"/>
          </p:cNvSpPr>
          <p:nvPr>
            <p:ph type="title"/>
          </p:nvPr>
        </p:nvSpPr>
        <p:spPr>
          <a:xfrm>
            <a:off x="216000" y="160401"/>
            <a:ext cx="10108800" cy="553998"/>
          </a:xfrm>
        </p:spPr>
        <p:txBody>
          <a:bodyPr/>
          <a:lstStyle/>
          <a:p>
            <a:r>
              <a:rPr lang="en-GB" dirty="0">
                <a:solidFill>
                  <a:schemeClr val="bg2"/>
                </a:solidFill>
                <a:latin typeface="NotesEsa" panose="02000506030000020004" pitchFamily="2" charset="0"/>
              </a:rPr>
              <a:t>Conference Organisation</a:t>
            </a:r>
          </a:p>
        </p:txBody>
      </p:sp>
      <p:sp>
        <p:nvSpPr>
          <p:cNvPr id="4" name="Content Placeholder 3">
            <a:extLst>
              <a:ext uri="{FF2B5EF4-FFF2-40B4-BE49-F238E27FC236}">
                <a16:creationId xmlns:a16="http://schemas.microsoft.com/office/drawing/2014/main" id="{17A8D128-B962-AEC9-2AAB-AB29A1345691}"/>
              </a:ext>
            </a:extLst>
          </p:cNvPr>
          <p:cNvSpPr>
            <a:spLocks noGrp="1"/>
          </p:cNvSpPr>
          <p:nvPr>
            <p:ph idx="1"/>
          </p:nvPr>
        </p:nvSpPr>
        <p:spPr>
          <a:xfrm>
            <a:off x="216000" y="938561"/>
            <a:ext cx="8084646" cy="5328000"/>
          </a:xfrm>
        </p:spPr>
        <p:txBody>
          <a:bodyPr/>
          <a:lstStyle/>
          <a:p>
            <a:r>
              <a:rPr lang="en-GB" dirty="0">
                <a:solidFill>
                  <a:srgbClr val="FFC000"/>
                </a:solidFill>
                <a:latin typeface="NotesEsa" panose="02000506030000020004" pitchFamily="2" charset="0"/>
              </a:rPr>
              <a:t>Technical Program</a:t>
            </a:r>
            <a:r>
              <a:rPr lang="en-GB" dirty="0">
                <a:solidFill>
                  <a:schemeClr val="bg1"/>
                </a:solidFill>
                <a:latin typeface="NotesEsa" panose="02000506030000020004" pitchFamily="2" charset="0"/>
              </a:rPr>
              <a:t>:</a:t>
            </a:r>
          </a:p>
          <a:p>
            <a:pPr marL="285750" indent="-285750">
              <a:buFont typeface="Arial" panose="020B0604020202020204" pitchFamily="34" charset="0"/>
              <a:buChar char="•"/>
            </a:pPr>
            <a:r>
              <a:rPr lang="en-GB" dirty="0">
                <a:solidFill>
                  <a:schemeClr val="accent1">
                    <a:lumMod val="40000"/>
                    <a:lumOff val="60000"/>
                  </a:schemeClr>
                </a:solidFill>
                <a:latin typeface="NotesEsa" panose="02000506030000020004" pitchFamily="2" charset="0"/>
              </a:rPr>
              <a:t>Monday </a:t>
            </a:r>
            <a:r>
              <a:rPr lang="en-GB" dirty="0">
                <a:solidFill>
                  <a:schemeClr val="bg1"/>
                </a:solidFill>
                <a:latin typeface="NotesEsa" panose="02000506030000020004" pitchFamily="2" charset="0"/>
              </a:rPr>
              <a:t>: 4 Keynote talks; 4 Tutorial tracks (in parallel)</a:t>
            </a:r>
          </a:p>
          <a:p>
            <a:pPr marL="285750" indent="-285750">
              <a:buFont typeface="Arial" panose="020B0604020202020204" pitchFamily="34" charset="0"/>
              <a:buChar char="•"/>
            </a:pPr>
            <a:r>
              <a:rPr lang="en-GB" dirty="0">
                <a:solidFill>
                  <a:schemeClr val="accent1">
                    <a:lumMod val="40000"/>
                    <a:lumOff val="60000"/>
                  </a:schemeClr>
                </a:solidFill>
                <a:latin typeface="NotesEsa" panose="02000506030000020004" pitchFamily="2" charset="0"/>
              </a:rPr>
              <a:t>Tuesday</a:t>
            </a:r>
            <a:r>
              <a:rPr lang="en-GB" dirty="0">
                <a:solidFill>
                  <a:schemeClr val="bg1"/>
                </a:solidFill>
                <a:latin typeface="NotesEsa" panose="02000506030000020004" pitchFamily="2" charset="0"/>
              </a:rPr>
              <a:t> – </a:t>
            </a:r>
            <a:r>
              <a:rPr lang="en-GB" dirty="0">
                <a:solidFill>
                  <a:schemeClr val="accent1">
                    <a:lumMod val="40000"/>
                    <a:lumOff val="60000"/>
                  </a:schemeClr>
                </a:solidFill>
                <a:latin typeface="NotesEsa" panose="02000506030000020004" pitchFamily="2" charset="0"/>
              </a:rPr>
              <a:t>Friday </a:t>
            </a:r>
            <a:r>
              <a:rPr lang="en-GB" dirty="0">
                <a:solidFill>
                  <a:schemeClr val="bg1"/>
                </a:solidFill>
                <a:latin typeface="NotesEsa" panose="02000506030000020004" pitchFamily="2" charset="0"/>
              </a:rPr>
              <a:t>: 3 parallel tracks, with technical presentations</a:t>
            </a:r>
          </a:p>
          <a:p>
            <a:pPr marL="285750" indent="-285750">
              <a:buFont typeface="Arial" panose="020B0604020202020204" pitchFamily="34" charset="0"/>
              <a:buChar char="•"/>
            </a:pPr>
            <a:r>
              <a:rPr lang="en-GB" dirty="0">
                <a:solidFill>
                  <a:schemeClr val="accent1">
                    <a:lumMod val="40000"/>
                    <a:lumOff val="60000"/>
                  </a:schemeClr>
                </a:solidFill>
                <a:latin typeface="NotesEsa" panose="02000506030000020004" pitchFamily="2" charset="0"/>
              </a:rPr>
              <a:t>Wednesday</a:t>
            </a:r>
            <a:r>
              <a:rPr lang="en-GB" dirty="0">
                <a:solidFill>
                  <a:schemeClr val="bg1"/>
                </a:solidFill>
                <a:latin typeface="NotesEsa" panose="02000506030000020004" pitchFamily="2" charset="0"/>
              </a:rPr>
              <a:t> (</a:t>
            </a:r>
            <a:r>
              <a:rPr lang="en-GB" dirty="0">
                <a:solidFill>
                  <a:schemeClr val="accent1">
                    <a:lumMod val="40000"/>
                    <a:lumOff val="60000"/>
                  </a:schemeClr>
                </a:solidFill>
                <a:latin typeface="NotesEsa" panose="02000506030000020004" pitchFamily="2" charset="0"/>
              </a:rPr>
              <a:t>afternoon</a:t>
            </a:r>
            <a:r>
              <a:rPr lang="en-GB" dirty="0">
                <a:solidFill>
                  <a:schemeClr val="bg1"/>
                </a:solidFill>
                <a:latin typeface="NotesEsa" panose="02000506030000020004" pitchFamily="2" charset="0"/>
              </a:rPr>
              <a:t>) : Poster session</a:t>
            </a:r>
          </a:p>
          <a:p>
            <a:endParaRPr lang="en-GB" dirty="0">
              <a:solidFill>
                <a:schemeClr val="bg1"/>
              </a:solidFill>
              <a:latin typeface="NotesEsa" panose="02000506030000020004" pitchFamily="2" charset="0"/>
            </a:endParaRPr>
          </a:p>
          <a:p>
            <a:r>
              <a:rPr lang="en-GB" dirty="0">
                <a:solidFill>
                  <a:srgbClr val="FFC000"/>
                </a:solidFill>
                <a:latin typeface="NotesEsa" panose="02000506030000020004" pitchFamily="2" charset="0"/>
              </a:rPr>
              <a:t>Social program </a:t>
            </a:r>
            <a:r>
              <a:rPr lang="en-GB" dirty="0">
                <a:solidFill>
                  <a:schemeClr val="bg1"/>
                </a:solidFill>
                <a:latin typeface="NotesEsa" panose="02000506030000020004" pitchFamily="2" charset="0"/>
              </a:rPr>
              <a:t>(evenings):</a:t>
            </a:r>
          </a:p>
          <a:p>
            <a:pPr marL="342900" indent="-342900">
              <a:buFontTx/>
              <a:buChar char="-"/>
            </a:pPr>
            <a:r>
              <a:rPr lang="en-GB" dirty="0">
                <a:solidFill>
                  <a:schemeClr val="accent1">
                    <a:lumMod val="40000"/>
                    <a:lumOff val="60000"/>
                  </a:schemeClr>
                </a:solidFill>
                <a:latin typeface="NotesEsa" panose="02000506030000020004" pitchFamily="2" charset="0"/>
              </a:rPr>
              <a:t>Monday 	</a:t>
            </a:r>
            <a:r>
              <a:rPr lang="en-GB" dirty="0">
                <a:solidFill>
                  <a:schemeClr val="bg1"/>
                </a:solidFill>
                <a:latin typeface="NotesEsa" panose="02000506030000020004" pitchFamily="2" charset="0"/>
              </a:rPr>
              <a:t>: EDHPC Opening Cocktail</a:t>
            </a:r>
          </a:p>
          <a:p>
            <a:pPr marL="342900" indent="-342900">
              <a:buFontTx/>
              <a:buChar char="-"/>
            </a:pPr>
            <a:r>
              <a:rPr lang="en-GB" dirty="0">
                <a:solidFill>
                  <a:schemeClr val="accent1">
                    <a:lumMod val="40000"/>
                    <a:lumOff val="60000"/>
                  </a:schemeClr>
                </a:solidFill>
                <a:latin typeface="NotesEsa" panose="02000506030000020004" pitchFamily="2" charset="0"/>
              </a:rPr>
              <a:t>Tuesday	</a:t>
            </a:r>
            <a:r>
              <a:rPr lang="en-GB" dirty="0">
                <a:solidFill>
                  <a:schemeClr val="bg1"/>
                </a:solidFill>
                <a:latin typeface="NotesEsa" panose="02000506030000020004" pitchFamily="2" charset="0"/>
              </a:rPr>
              <a:t>: Surprise event in Elche city </a:t>
            </a:r>
            <a:r>
              <a:rPr lang="en-GB" dirty="0" err="1">
                <a:solidFill>
                  <a:schemeClr val="bg1"/>
                </a:solidFill>
                <a:latin typeface="NotesEsa" panose="02000506030000020004" pitchFamily="2" charset="0"/>
              </a:rPr>
              <a:t>center</a:t>
            </a:r>
            <a:r>
              <a:rPr lang="en-GB" dirty="0">
                <a:solidFill>
                  <a:schemeClr val="bg1"/>
                </a:solidFill>
                <a:latin typeface="NotesEsa" panose="02000506030000020004" pitchFamily="2" charset="0"/>
              </a:rPr>
              <a:t>!</a:t>
            </a:r>
          </a:p>
          <a:p>
            <a:pPr marL="342900" indent="-342900">
              <a:buFontTx/>
              <a:buChar char="-"/>
            </a:pPr>
            <a:r>
              <a:rPr lang="en-GB" dirty="0">
                <a:solidFill>
                  <a:schemeClr val="accent1">
                    <a:lumMod val="40000"/>
                    <a:lumOff val="60000"/>
                  </a:schemeClr>
                </a:solidFill>
                <a:latin typeface="NotesEsa" panose="02000506030000020004" pitchFamily="2" charset="0"/>
              </a:rPr>
              <a:t>Wednesday 	</a:t>
            </a:r>
            <a:r>
              <a:rPr lang="en-GB" dirty="0">
                <a:solidFill>
                  <a:schemeClr val="bg1"/>
                </a:solidFill>
                <a:latin typeface="NotesEsa" panose="02000506030000020004" pitchFamily="2" charset="0"/>
              </a:rPr>
              <a:t>: Sponsored Cocktail at Altamira Castle (Elche city </a:t>
            </a:r>
            <a:r>
              <a:rPr lang="en-GB" dirty="0" err="1">
                <a:solidFill>
                  <a:schemeClr val="bg1"/>
                </a:solidFill>
                <a:latin typeface="NotesEsa" panose="02000506030000020004" pitchFamily="2" charset="0"/>
              </a:rPr>
              <a:t>center</a:t>
            </a:r>
            <a:r>
              <a:rPr lang="en-GB" dirty="0">
                <a:solidFill>
                  <a:schemeClr val="bg1"/>
                </a:solidFill>
                <a:latin typeface="NotesEsa" panose="02000506030000020004" pitchFamily="2" charset="0"/>
              </a:rPr>
              <a:t>)</a:t>
            </a:r>
          </a:p>
          <a:p>
            <a:pPr marL="342900" indent="-342900">
              <a:buFontTx/>
              <a:buChar char="-"/>
            </a:pPr>
            <a:r>
              <a:rPr lang="en-GB" dirty="0">
                <a:solidFill>
                  <a:schemeClr val="accent1">
                    <a:lumMod val="40000"/>
                    <a:lumOff val="60000"/>
                  </a:schemeClr>
                </a:solidFill>
                <a:latin typeface="NotesEsa" panose="02000506030000020004" pitchFamily="2" charset="0"/>
              </a:rPr>
              <a:t>Thursday</a:t>
            </a:r>
            <a:r>
              <a:rPr lang="en-GB" dirty="0">
                <a:solidFill>
                  <a:schemeClr val="bg1"/>
                </a:solidFill>
                <a:latin typeface="NotesEsa" panose="02000506030000020004" pitchFamily="2" charset="0"/>
              </a:rPr>
              <a:t> 	: Cocktail &amp; Gala Dinner</a:t>
            </a:r>
          </a:p>
          <a:p>
            <a:endParaRPr lang="en-GB" sz="2000" dirty="0">
              <a:solidFill>
                <a:schemeClr val="bg1"/>
              </a:solidFill>
              <a:latin typeface="NotesEsa" panose="02000506030000020004" pitchFamily="2" charset="0"/>
            </a:endParaRPr>
          </a:p>
          <a:p>
            <a:pPr marL="285750" indent="-285750">
              <a:buFontTx/>
              <a:buChar char="-"/>
            </a:pPr>
            <a:r>
              <a:rPr lang="en-GB" dirty="0">
                <a:solidFill>
                  <a:schemeClr val="bg1"/>
                </a:solidFill>
                <a:latin typeface="NotesEsa" panose="02000506030000020004" pitchFamily="2" charset="0"/>
              </a:rPr>
              <a:t>Detailed program is available on </a:t>
            </a:r>
            <a:r>
              <a:rPr lang="en-GB" dirty="0">
                <a:solidFill>
                  <a:srgbClr val="FFC000"/>
                </a:solidFill>
                <a:latin typeface="NotesEsa" panose="02000506030000020004" pitchFamily="2" charset="0"/>
              </a:rPr>
              <a:t>Indico</a:t>
            </a:r>
            <a:r>
              <a:rPr lang="en-GB" dirty="0">
                <a:solidFill>
                  <a:schemeClr val="bg1"/>
                </a:solidFill>
                <a:latin typeface="NotesEsa" panose="02000506030000020004" pitchFamily="2" charset="0"/>
              </a:rPr>
              <a:t> (check the detailed &amp; non-detailed views)</a:t>
            </a:r>
          </a:p>
          <a:p>
            <a:pPr marL="285750" indent="-285750">
              <a:buFontTx/>
              <a:buChar char="-"/>
            </a:pPr>
            <a:r>
              <a:rPr lang="en-GB" dirty="0">
                <a:solidFill>
                  <a:schemeClr val="bg1"/>
                </a:solidFill>
                <a:latin typeface="NotesEsa" panose="02000506030000020004" pitchFamily="2" charset="0"/>
              </a:rPr>
              <a:t>Instructions for </a:t>
            </a:r>
            <a:r>
              <a:rPr lang="en-GB" dirty="0">
                <a:solidFill>
                  <a:schemeClr val="accent1">
                    <a:lumMod val="40000"/>
                    <a:lumOff val="60000"/>
                  </a:schemeClr>
                </a:solidFill>
                <a:latin typeface="NotesEsa" panose="02000506030000020004" pitchFamily="2" charset="0"/>
              </a:rPr>
              <a:t>chairpersons</a:t>
            </a:r>
            <a:r>
              <a:rPr lang="en-GB" dirty="0">
                <a:solidFill>
                  <a:schemeClr val="bg1"/>
                </a:solidFill>
                <a:latin typeface="NotesEsa" panose="02000506030000020004" pitchFamily="2" charset="0"/>
              </a:rPr>
              <a:t> and </a:t>
            </a:r>
            <a:r>
              <a:rPr lang="en-GB" dirty="0">
                <a:solidFill>
                  <a:schemeClr val="accent1">
                    <a:lumMod val="40000"/>
                    <a:lumOff val="60000"/>
                  </a:schemeClr>
                </a:solidFill>
                <a:latin typeface="NotesEsa" panose="02000506030000020004" pitchFamily="2" charset="0"/>
              </a:rPr>
              <a:t>ESA coordinators </a:t>
            </a:r>
            <a:r>
              <a:rPr lang="en-GB" dirty="0">
                <a:solidFill>
                  <a:schemeClr val="bg1"/>
                </a:solidFill>
                <a:latin typeface="NotesEsa" panose="02000506030000020004" pitchFamily="2" charset="0"/>
              </a:rPr>
              <a:t>also available on </a:t>
            </a:r>
            <a:r>
              <a:rPr lang="en-GB" dirty="0">
                <a:solidFill>
                  <a:srgbClr val="FFC000"/>
                </a:solidFill>
                <a:latin typeface="NotesEsa" panose="02000506030000020004" pitchFamily="2" charset="0"/>
              </a:rPr>
              <a:t>Indico</a:t>
            </a:r>
          </a:p>
          <a:p>
            <a:pPr marL="285750" indent="-285750">
              <a:buFontTx/>
              <a:buChar char="-"/>
            </a:pPr>
            <a:r>
              <a:rPr lang="en-GB" dirty="0" err="1">
                <a:solidFill>
                  <a:schemeClr val="accent1">
                    <a:lumMod val="40000"/>
                    <a:lumOff val="60000"/>
                  </a:schemeClr>
                </a:solidFill>
                <a:latin typeface="NotesEsa" panose="02000506030000020004" pitchFamily="2" charset="0"/>
              </a:rPr>
              <a:t>WiFi</a:t>
            </a:r>
            <a:r>
              <a:rPr lang="en-GB" dirty="0">
                <a:solidFill>
                  <a:schemeClr val="accent1">
                    <a:lumMod val="40000"/>
                    <a:lumOff val="60000"/>
                  </a:schemeClr>
                </a:solidFill>
                <a:latin typeface="NotesEsa" panose="02000506030000020004" pitchFamily="2" charset="0"/>
              </a:rPr>
              <a:t> Access</a:t>
            </a:r>
            <a:r>
              <a:rPr lang="en-GB" dirty="0">
                <a:solidFill>
                  <a:schemeClr val="bg1"/>
                </a:solidFill>
                <a:latin typeface="NotesEsa" panose="02000506030000020004" pitchFamily="2" charset="0"/>
              </a:rPr>
              <a:t>: SSID: </a:t>
            </a:r>
            <a:r>
              <a:rPr lang="en-GB" dirty="0">
                <a:solidFill>
                  <a:srgbClr val="FFC000"/>
                </a:solidFill>
                <a:latin typeface="NotesEsa" panose="02000506030000020004" pitchFamily="2" charset="0"/>
              </a:rPr>
              <a:t>VISITELCHE_5G;</a:t>
            </a:r>
            <a:r>
              <a:rPr lang="en-GB" dirty="0">
                <a:solidFill>
                  <a:schemeClr val="bg1"/>
                </a:solidFill>
                <a:latin typeface="NotesEsa" panose="02000506030000020004" pitchFamily="2" charset="0"/>
              </a:rPr>
              <a:t> Password: </a:t>
            </a:r>
            <a:r>
              <a:rPr lang="en-GB" dirty="0">
                <a:solidFill>
                  <a:srgbClr val="FFC000"/>
                </a:solidFill>
                <a:latin typeface="NotesEsa" panose="02000506030000020004" pitchFamily="2" charset="0"/>
              </a:rPr>
              <a:t>27Abri45-</a:t>
            </a:r>
          </a:p>
          <a:p>
            <a:endParaRPr lang="en-GB" sz="2800" dirty="0">
              <a:solidFill>
                <a:schemeClr val="bg1"/>
              </a:solidFill>
              <a:latin typeface="NotesEsa" panose="02000506030000020004" pitchFamily="2" charset="0"/>
            </a:endParaRPr>
          </a:p>
          <a:p>
            <a:pPr marL="1067076" lvl="1" indent="-285750">
              <a:buFont typeface="Arial" panose="020B0604020202020204" pitchFamily="34" charset="0"/>
              <a:buChar char="•"/>
            </a:pPr>
            <a:endParaRPr lang="en-GB" sz="2000" dirty="0">
              <a:solidFill>
                <a:schemeClr val="bg1"/>
              </a:solidFill>
              <a:latin typeface="NotesEsa" panose="02000506030000020004" pitchFamily="2" charset="0"/>
            </a:endParaRPr>
          </a:p>
        </p:txBody>
      </p:sp>
      <p:pic>
        <p:nvPicPr>
          <p:cNvPr id="2" name="Picture 1" descr="A qr code with text&#10;&#10;AI-generated content may be incorrect.">
            <a:extLst>
              <a:ext uri="{FF2B5EF4-FFF2-40B4-BE49-F238E27FC236}">
                <a16:creationId xmlns:a16="http://schemas.microsoft.com/office/drawing/2014/main" id="{09E8998D-ADFE-4713-3025-77076F5DEC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0559" y="4767866"/>
            <a:ext cx="1161132" cy="1477347"/>
          </a:xfrm>
          <a:prstGeom prst="rect">
            <a:avLst/>
          </a:prstGeom>
        </p:spPr>
      </p:pic>
      <p:pic>
        <p:nvPicPr>
          <p:cNvPr id="6" name="Picture 5" descr="Rearview of rows of people watching a movie in a theater">
            <a:extLst>
              <a:ext uri="{FF2B5EF4-FFF2-40B4-BE49-F238E27FC236}">
                <a16:creationId xmlns:a16="http://schemas.microsoft.com/office/drawing/2014/main" id="{AE8CFCBD-0B37-5B26-6B56-793EFBD736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8333" y="1067123"/>
            <a:ext cx="2245583" cy="1496521"/>
          </a:xfrm>
          <a:prstGeom prst="roundRect">
            <a:avLst/>
          </a:prstGeom>
          <a:effectLst>
            <a:softEdge rad="12700"/>
          </a:effectLst>
        </p:spPr>
      </p:pic>
      <p:sp>
        <p:nvSpPr>
          <p:cNvPr id="7" name="Rectangle 1">
            <a:extLst>
              <a:ext uri="{FF2B5EF4-FFF2-40B4-BE49-F238E27FC236}">
                <a16:creationId xmlns:a16="http://schemas.microsoft.com/office/drawing/2014/main" id="{C1FE734B-E822-AD9F-504D-8A2C5E3BE86A}"/>
              </a:ext>
            </a:extLst>
          </p:cNvPr>
          <p:cNvSpPr>
            <a:spLocks noChangeArrowheads="1"/>
          </p:cNvSpPr>
          <p:nvPr/>
        </p:nvSpPr>
        <p:spPr bwMode="auto">
          <a:xfrm>
            <a:off x="0" y="0"/>
            <a:ext cx="122253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30" name="Picture 6">
            <a:extLst>
              <a:ext uri="{FF2B5EF4-FFF2-40B4-BE49-F238E27FC236}">
                <a16:creationId xmlns:a16="http://schemas.microsoft.com/office/drawing/2014/main" id="{8F811111-865B-FB05-D761-9F7BBC6C8C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2915" y="2916368"/>
            <a:ext cx="3176421" cy="1537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1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fade">
                                      <p:cBhvr>
                                        <p:cTn id="19" dur="500"/>
                                        <p:tgtEl>
                                          <p:spTgt spid="4">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Effect transition="in" filter="fade">
                                      <p:cBhvr>
                                        <p:cTn id="25" dur="500"/>
                                        <p:tgtEl>
                                          <p:spTgt spid="4">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8" end="8"/>
                                            </p:txEl>
                                          </p:spTgt>
                                        </p:tgtEl>
                                        <p:attrNameLst>
                                          <p:attrName>style.visibility</p:attrName>
                                        </p:attrNameLst>
                                      </p:cBhvr>
                                      <p:to>
                                        <p:strVal val="visible"/>
                                      </p:to>
                                    </p:set>
                                    <p:animEffect transition="in" filter="fade">
                                      <p:cBhvr>
                                        <p:cTn id="28" dur="500"/>
                                        <p:tgtEl>
                                          <p:spTgt spid="4">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animEffect transition="in" filter="fade">
                                      <p:cBhvr>
                                        <p:cTn id="31" dur="500"/>
                                        <p:tgtEl>
                                          <p:spTgt spid="4">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11" end="11"/>
                                            </p:txEl>
                                          </p:spTgt>
                                        </p:tgtEl>
                                        <p:attrNameLst>
                                          <p:attrName>style.visibility</p:attrName>
                                        </p:attrNameLst>
                                      </p:cBhvr>
                                      <p:to>
                                        <p:strVal val="visible"/>
                                      </p:to>
                                    </p:set>
                                    <p:animEffect transition="in" filter="fade">
                                      <p:cBhvr>
                                        <p:cTn id="34" dur="500"/>
                                        <p:tgtEl>
                                          <p:spTgt spid="4">
                                            <p:txEl>
                                              <p:pRg st="11" end="11"/>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12" end="12"/>
                                            </p:txEl>
                                          </p:spTgt>
                                        </p:tgtEl>
                                        <p:attrNameLst>
                                          <p:attrName>style.visibility</p:attrName>
                                        </p:attrNameLst>
                                      </p:cBhvr>
                                      <p:to>
                                        <p:strVal val="visible"/>
                                      </p:to>
                                    </p:set>
                                    <p:animEffect transition="in" filter="fade">
                                      <p:cBhvr>
                                        <p:cTn id="37" dur="500"/>
                                        <p:tgtEl>
                                          <p:spTgt spid="4">
                                            <p:txEl>
                                              <p:pRg st="12" end="12"/>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
                                            <p:txEl>
                                              <p:pRg st="13" end="13"/>
                                            </p:txEl>
                                          </p:spTgt>
                                        </p:tgtEl>
                                        <p:attrNameLst>
                                          <p:attrName>style.visibility</p:attrName>
                                        </p:attrNameLst>
                                      </p:cBhvr>
                                      <p:to>
                                        <p:strVal val="visible"/>
                                      </p:to>
                                    </p:set>
                                    <p:animEffect transition="in" filter="fade">
                                      <p:cBhvr>
                                        <p:cTn id="40" dur="500"/>
                                        <p:tgtEl>
                                          <p:spTgt spid="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3">
            <a:extLst>
              <a:ext uri="{FF2B5EF4-FFF2-40B4-BE49-F238E27FC236}">
                <a16:creationId xmlns:a16="http://schemas.microsoft.com/office/drawing/2014/main" id="{F69C2EC4-6383-2C8C-D189-169F36CE85E5}"/>
              </a:ext>
            </a:extLst>
          </p:cNvPr>
          <p:cNvSpPr>
            <a:spLocks noGrp="1"/>
          </p:cNvSpPr>
          <p:nvPr>
            <p:ph type="title"/>
          </p:nvPr>
        </p:nvSpPr>
        <p:spPr>
          <a:xfrm>
            <a:off x="234930" y="157324"/>
            <a:ext cx="10113228" cy="553998"/>
          </a:xfrm>
        </p:spPr>
        <p:txBody>
          <a:bodyPr>
            <a:noAutofit/>
          </a:bodyPr>
          <a:lstStyle/>
          <a:p>
            <a:r>
              <a:rPr lang="en-GB" sz="2800" dirty="0"/>
              <a:t>EDHPC Technical and Organisation Committee </a:t>
            </a:r>
          </a:p>
        </p:txBody>
      </p:sp>
      <p:grpSp>
        <p:nvGrpSpPr>
          <p:cNvPr id="64" name="Group 63">
            <a:extLst>
              <a:ext uri="{FF2B5EF4-FFF2-40B4-BE49-F238E27FC236}">
                <a16:creationId xmlns:a16="http://schemas.microsoft.com/office/drawing/2014/main" id="{14B8E63D-1784-2F09-D46A-992752C3D6E4}"/>
              </a:ext>
            </a:extLst>
          </p:cNvPr>
          <p:cNvGrpSpPr/>
          <p:nvPr/>
        </p:nvGrpSpPr>
        <p:grpSpPr>
          <a:xfrm>
            <a:off x="10307263" y="3825923"/>
            <a:ext cx="1800990" cy="2346707"/>
            <a:chOff x="2335834" y="1148603"/>
            <a:chExt cx="1800990" cy="2346707"/>
          </a:xfrm>
        </p:grpSpPr>
        <p:sp>
          <p:nvSpPr>
            <p:cNvPr id="29" name="TextBox 28">
              <a:extLst>
                <a:ext uri="{FF2B5EF4-FFF2-40B4-BE49-F238E27FC236}">
                  <a16:creationId xmlns:a16="http://schemas.microsoft.com/office/drawing/2014/main" id="{3F3DDE54-C224-68B1-7F2D-5870CC985217}"/>
                </a:ext>
              </a:extLst>
            </p:cNvPr>
            <p:cNvSpPr txBox="1"/>
            <p:nvPr/>
          </p:nvSpPr>
          <p:spPr>
            <a:xfrm>
              <a:off x="2335834" y="2510425"/>
              <a:ext cx="1800990" cy="984885"/>
            </a:xfrm>
            <a:prstGeom prst="rect">
              <a:avLst/>
            </a:prstGeom>
            <a:noFill/>
          </p:spPr>
          <p:txBody>
            <a:bodyPr wrap="square" rtlCol="0">
              <a:spAutoFit/>
            </a:bodyPr>
            <a:lstStyle/>
            <a:p>
              <a:pPr algn="ctr"/>
              <a:r>
                <a:rPr lang="en-US" sz="1400" b="1" dirty="0">
                  <a:solidFill>
                    <a:schemeClr val="bg1"/>
                  </a:solidFill>
                  <a:latin typeface="Calibri" panose="020F0502020204030204" pitchFamily="34" charset="0"/>
                  <a:ea typeface="MS PGothic" pitchFamily="34" charset="-128"/>
                  <a:cs typeface="Calibri" panose="020F0502020204030204" pitchFamily="34" charset="0"/>
                </a:rPr>
                <a:t>Richard Jansen</a:t>
              </a:r>
            </a:p>
            <a:p>
              <a:pPr algn="ctr"/>
              <a:r>
                <a:rPr lang="en-GB" sz="1100" dirty="0">
                  <a:solidFill>
                    <a:schemeClr val="bg1"/>
                  </a:solidFill>
                </a:rPr>
                <a:t>Head of Microelectronics Section</a:t>
              </a:r>
            </a:p>
            <a:p>
              <a:pPr algn="ctr"/>
              <a:r>
                <a:rPr lang="en-GB" sz="1100" dirty="0">
                  <a:solidFill>
                    <a:schemeClr val="bg1"/>
                  </a:solidFill>
                </a:rPr>
                <a:t>ESTEC, ESA</a:t>
              </a:r>
            </a:p>
          </p:txBody>
        </p:sp>
        <p:pic>
          <p:nvPicPr>
            <p:cNvPr id="34" name="Picture 33" descr="A person with short hair wearing a collared shirt&#10;&#10;Description automatically generated">
              <a:extLst>
                <a:ext uri="{FF2B5EF4-FFF2-40B4-BE49-F238E27FC236}">
                  <a16:creationId xmlns:a16="http://schemas.microsoft.com/office/drawing/2014/main" id="{E71D8B79-74C3-38AC-76A0-CAFFA711B2ED}"/>
                </a:ext>
              </a:extLst>
            </p:cNvPr>
            <p:cNvPicPr>
              <a:picLocks noChangeAspect="1"/>
            </p:cNvPicPr>
            <p:nvPr/>
          </p:nvPicPr>
          <p:blipFill rotWithShape="1">
            <a:blip r:embed="rId3">
              <a:extLst>
                <a:ext uri="{28A0092B-C50C-407E-A947-70E740481C1C}">
                  <a14:useLocalDpi xmlns:a14="http://schemas.microsoft.com/office/drawing/2010/main" val="0"/>
                </a:ext>
              </a:extLst>
            </a:blip>
            <a:srcRect l="-21293" t="-5030" r="-15806" b="1774"/>
            <a:stretch/>
          </p:blipFill>
          <p:spPr>
            <a:xfrm>
              <a:off x="2606329" y="1148603"/>
              <a:ext cx="1260000" cy="1260000"/>
            </a:xfrm>
            <a:prstGeom prst="ellipse">
              <a:avLst/>
            </a:prstGeom>
            <a:solidFill>
              <a:srgbClr val="F9FCFB"/>
            </a:solidFill>
            <a:ln w="9525">
              <a:solidFill>
                <a:srgbClr val="0070C0"/>
              </a:solidFill>
              <a:miter lim="800000"/>
              <a:headEnd/>
              <a:tailEnd/>
            </a:ln>
          </p:spPr>
        </p:pic>
      </p:grpSp>
      <p:sp>
        <p:nvSpPr>
          <p:cNvPr id="11" name="TextBox 10">
            <a:extLst>
              <a:ext uri="{FF2B5EF4-FFF2-40B4-BE49-F238E27FC236}">
                <a16:creationId xmlns:a16="http://schemas.microsoft.com/office/drawing/2014/main" id="{863C13E1-4B2D-431F-40CD-D3F9BA7E4294}"/>
              </a:ext>
            </a:extLst>
          </p:cNvPr>
          <p:cNvSpPr txBox="1"/>
          <p:nvPr/>
        </p:nvSpPr>
        <p:spPr>
          <a:xfrm>
            <a:off x="311650" y="2611633"/>
            <a:ext cx="1589464" cy="615553"/>
          </a:xfrm>
          <a:prstGeom prst="rect">
            <a:avLst/>
          </a:prstGeom>
          <a:noFill/>
        </p:spPr>
        <p:txBody>
          <a:bodyPr wrap="square" rtlCol="0">
            <a:spAutoFit/>
          </a:bodyPr>
          <a:lstStyle/>
          <a:p>
            <a:pPr algn="ctr"/>
            <a:r>
              <a:rPr lang="en-US" sz="1100" b="1" dirty="0">
                <a:solidFill>
                  <a:srgbClr val="FFC000"/>
                </a:solidFill>
                <a:ea typeface="Verdana" panose="020B0604030504040204" pitchFamily="34" charset="0"/>
                <a:cs typeface="Calibri" panose="020F0502020204030204" pitchFamily="34" charset="0"/>
              </a:rPr>
              <a:t>Alberto Urbon</a:t>
            </a:r>
          </a:p>
          <a:p>
            <a:pPr algn="ctr"/>
            <a:r>
              <a:rPr lang="en-GB" sz="1100" dirty="0">
                <a:solidFill>
                  <a:schemeClr val="bg1"/>
                </a:solidFill>
              </a:rPr>
              <a:t>Microelectronics Engineer</a:t>
            </a:r>
            <a:endParaRPr lang="en-GB" sz="1100" b="1" dirty="0">
              <a:solidFill>
                <a:schemeClr val="bg1"/>
              </a:solidFill>
              <a:latin typeface="Calibri" panose="020F0502020204030204" pitchFamily="34" charset="0"/>
              <a:ea typeface="MS PGothic" pitchFamily="34" charset="-128"/>
              <a:cs typeface="Calibri" panose="020F0502020204030204" pitchFamily="34" charset="0"/>
            </a:endParaRPr>
          </a:p>
        </p:txBody>
      </p:sp>
      <p:grpSp>
        <p:nvGrpSpPr>
          <p:cNvPr id="69" name="Group 68">
            <a:extLst>
              <a:ext uri="{FF2B5EF4-FFF2-40B4-BE49-F238E27FC236}">
                <a16:creationId xmlns:a16="http://schemas.microsoft.com/office/drawing/2014/main" id="{63310C42-ECF6-1A45-8F45-50EF9C1A162A}"/>
              </a:ext>
            </a:extLst>
          </p:cNvPr>
          <p:cNvGrpSpPr/>
          <p:nvPr/>
        </p:nvGrpSpPr>
        <p:grpSpPr>
          <a:xfrm>
            <a:off x="117085" y="1072955"/>
            <a:ext cx="7956413" cy="5247237"/>
            <a:chOff x="100415" y="1072954"/>
            <a:chExt cx="7956413" cy="5247237"/>
          </a:xfrm>
        </p:grpSpPr>
        <p:sp>
          <p:nvSpPr>
            <p:cNvPr id="43" name="Rectangle: Rounded Corners 42">
              <a:extLst>
                <a:ext uri="{FF2B5EF4-FFF2-40B4-BE49-F238E27FC236}">
                  <a16:creationId xmlns:a16="http://schemas.microsoft.com/office/drawing/2014/main" id="{AF439084-F566-C48F-CE24-3045E8FDEF34}"/>
                </a:ext>
              </a:extLst>
            </p:cNvPr>
            <p:cNvSpPr/>
            <p:nvPr/>
          </p:nvSpPr>
          <p:spPr>
            <a:xfrm>
              <a:off x="2233607" y="5916294"/>
              <a:ext cx="3499021" cy="403897"/>
            </a:xfrm>
            <a:prstGeom prst="roundRect">
              <a:avLst>
                <a:gd name="adj" fmla="val 29167"/>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ysClr val="windowText" lastClr="000000"/>
                  </a:solidFill>
                </a:rPr>
                <a:t>Organisation Committee</a:t>
              </a:r>
              <a:endParaRPr lang="en-GB" sz="1400" dirty="0">
                <a:solidFill>
                  <a:sysClr val="windowText" lastClr="000000"/>
                </a:solidFill>
              </a:endParaRPr>
            </a:p>
          </p:txBody>
        </p:sp>
        <p:sp>
          <p:nvSpPr>
            <p:cNvPr id="44" name="Rectangle: Rounded Corners 43">
              <a:extLst>
                <a:ext uri="{FF2B5EF4-FFF2-40B4-BE49-F238E27FC236}">
                  <a16:creationId xmlns:a16="http://schemas.microsoft.com/office/drawing/2014/main" id="{D9BE08A0-E687-6A0B-210A-0402DF8C5C09}"/>
                </a:ext>
              </a:extLst>
            </p:cNvPr>
            <p:cNvSpPr/>
            <p:nvPr/>
          </p:nvSpPr>
          <p:spPr>
            <a:xfrm>
              <a:off x="100415" y="1072954"/>
              <a:ext cx="7956413" cy="5171588"/>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5" name="Group 64">
            <a:extLst>
              <a:ext uri="{FF2B5EF4-FFF2-40B4-BE49-F238E27FC236}">
                <a16:creationId xmlns:a16="http://schemas.microsoft.com/office/drawing/2014/main" id="{6A6A948E-B94B-F95A-44B2-AF78E5B22B50}"/>
              </a:ext>
            </a:extLst>
          </p:cNvPr>
          <p:cNvGrpSpPr/>
          <p:nvPr/>
        </p:nvGrpSpPr>
        <p:grpSpPr>
          <a:xfrm>
            <a:off x="8124600" y="1072954"/>
            <a:ext cx="4020301" cy="2298319"/>
            <a:chOff x="8107930" y="1072954"/>
            <a:chExt cx="4020301" cy="2298319"/>
          </a:xfrm>
        </p:grpSpPr>
        <p:pic>
          <p:nvPicPr>
            <p:cNvPr id="18" name="Picture 17" descr="A person wearing a blue suit and glasses&#10;&#10;Description automatically generated">
              <a:extLst>
                <a:ext uri="{FF2B5EF4-FFF2-40B4-BE49-F238E27FC236}">
                  <a16:creationId xmlns:a16="http://schemas.microsoft.com/office/drawing/2014/main" id="{15AC594B-7A20-8E18-A0F6-AFED33DEC3CC}"/>
                </a:ext>
              </a:extLst>
            </p:cNvPr>
            <p:cNvPicPr>
              <a:picLocks noChangeAspect="1"/>
            </p:cNvPicPr>
            <p:nvPr/>
          </p:nvPicPr>
          <p:blipFill rotWithShape="1">
            <a:blip r:embed="rId4">
              <a:extLst>
                <a:ext uri="{28A0092B-C50C-407E-A947-70E740481C1C}">
                  <a14:useLocalDpi xmlns:a14="http://schemas.microsoft.com/office/drawing/2010/main" val="0"/>
                </a:ext>
              </a:extLst>
            </a:blip>
            <a:srcRect t="5056" b="5056"/>
            <a:stretch/>
          </p:blipFill>
          <p:spPr>
            <a:xfrm>
              <a:off x="8669769" y="1286280"/>
              <a:ext cx="1260000" cy="1260000"/>
            </a:xfrm>
            <a:prstGeom prst="ellipse">
              <a:avLst/>
            </a:prstGeom>
            <a:ln>
              <a:solidFill>
                <a:srgbClr val="FFC000"/>
              </a:solidFill>
            </a:ln>
          </p:spPr>
        </p:pic>
        <p:sp>
          <p:nvSpPr>
            <p:cNvPr id="19" name="TextBox 18">
              <a:extLst>
                <a:ext uri="{FF2B5EF4-FFF2-40B4-BE49-F238E27FC236}">
                  <a16:creationId xmlns:a16="http://schemas.microsoft.com/office/drawing/2014/main" id="{67B716C8-47FF-72A9-BD50-CEFC69A509FC}"/>
                </a:ext>
              </a:extLst>
            </p:cNvPr>
            <p:cNvSpPr txBox="1"/>
            <p:nvPr/>
          </p:nvSpPr>
          <p:spPr>
            <a:xfrm>
              <a:off x="8737700" y="2602775"/>
              <a:ext cx="1049326" cy="307777"/>
            </a:xfrm>
            <a:prstGeom prst="rect">
              <a:avLst/>
            </a:prstGeom>
            <a:noFill/>
          </p:spPr>
          <p:txBody>
            <a:bodyPr wrap="none" rtlCol="0">
              <a:spAutoFit/>
            </a:bodyPr>
            <a:lstStyle/>
            <a:p>
              <a:pPr algn="ctr"/>
              <a:r>
                <a:rPr lang="nl-NL" sz="1400" b="1" dirty="0">
                  <a:solidFill>
                    <a:schemeClr val="bg1"/>
                  </a:solidFill>
                  <a:latin typeface="Calibri" panose="020F0502020204030204" pitchFamily="34" charset="0"/>
                  <a:ea typeface="MS PGothic" pitchFamily="34" charset="-128"/>
                  <a:cs typeface="Calibri" panose="020F0502020204030204" pitchFamily="34" charset="0"/>
                </a:rPr>
                <a:t>Peter Kraan</a:t>
              </a:r>
              <a:endParaRPr lang="en-GB" sz="1400" b="1" dirty="0">
                <a:solidFill>
                  <a:schemeClr val="bg1"/>
                </a:solidFill>
                <a:latin typeface="Calibri" panose="020F0502020204030204" pitchFamily="34" charset="0"/>
                <a:ea typeface="MS PGothic" pitchFamily="34" charset="-128"/>
                <a:cs typeface="Calibri" panose="020F0502020204030204" pitchFamily="34" charset="0"/>
              </a:endParaRPr>
            </a:p>
          </p:txBody>
        </p:sp>
        <p:sp>
          <p:nvSpPr>
            <p:cNvPr id="21" name="TextBox 20">
              <a:extLst>
                <a:ext uri="{FF2B5EF4-FFF2-40B4-BE49-F238E27FC236}">
                  <a16:creationId xmlns:a16="http://schemas.microsoft.com/office/drawing/2014/main" id="{1E0095DE-8498-EAF9-2F68-59390170AB15}"/>
                </a:ext>
              </a:extLst>
            </p:cNvPr>
            <p:cNvSpPr txBox="1"/>
            <p:nvPr/>
          </p:nvSpPr>
          <p:spPr>
            <a:xfrm>
              <a:off x="10199136" y="2601086"/>
              <a:ext cx="1484702" cy="307777"/>
            </a:xfrm>
            <a:prstGeom prst="rect">
              <a:avLst/>
            </a:prstGeom>
            <a:noFill/>
          </p:spPr>
          <p:txBody>
            <a:bodyPr wrap="none" rtlCol="0">
              <a:spAutoFit/>
            </a:bodyPr>
            <a:lstStyle/>
            <a:p>
              <a:pPr algn="ctr"/>
              <a:r>
                <a:rPr lang="en-GB" sz="1400" b="1" dirty="0">
                  <a:solidFill>
                    <a:schemeClr val="bg1"/>
                  </a:solidFill>
                  <a:latin typeface="Calibri" panose="020F0502020204030204" pitchFamily="34" charset="0"/>
                  <a:ea typeface="MS PGothic" pitchFamily="34" charset="-128"/>
                  <a:cs typeface="Calibri" panose="020F0502020204030204" pitchFamily="34" charset="0"/>
                </a:rPr>
                <a:t>Jasmijn Willemse</a:t>
              </a:r>
            </a:p>
          </p:txBody>
        </p:sp>
        <p:sp>
          <p:nvSpPr>
            <p:cNvPr id="41" name="Rectangle: Rounded Corners 40">
              <a:extLst>
                <a:ext uri="{FF2B5EF4-FFF2-40B4-BE49-F238E27FC236}">
                  <a16:creationId xmlns:a16="http://schemas.microsoft.com/office/drawing/2014/main" id="{9503EF18-0D65-2A8E-CA61-525AF4AD5297}"/>
                </a:ext>
              </a:extLst>
            </p:cNvPr>
            <p:cNvSpPr/>
            <p:nvPr/>
          </p:nvSpPr>
          <p:spPr>
            <a:xfrm>
              <a:off x="8628665" y="2967376"/>
              <a:ext cx="3077507" cy="403897"/>
            </a:xfrm>
            <a:prstGeom prst="roundRect">
              <a:avLst>
                <a:gd name="adj" fmla="val 29167"/>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ysClr val="windowText" lastClr="000000"/>
                  </a:solidFill>
                </a:rPr>
                <a:t>ESA Conference Bureau Team</a:t>
              </a:r>
              <a:endParaRPr lang="en-GB" sz="1400" dirty="0">
                <a:solidFill>
                  <a:sysClr val="windowText" lastClr="000000"/>
                </a:solidFill>
              </a:endParaRPr>
            </a:p>
          </p:txBody>
        </p:sp>
        <p:sp>
          <p:nvSpPr>
            <p:cNvPr id="45" name="Rectangle: Rounded Corners 44">
              <a:extLst>
                <a:ext uri="{FF2B5EF4-FFF2-40B4-BE49-F238E27FC236}">
                  <a16:creationId xmlns:a16="http://schemas.microsoft.com/office/drawing/2014/main" id="{5AAC4210-42FE-3487-D453-1E6440FCBE0A}"/>
                </a:ext>
              </a:extLst>
            </p:cNvPr>
            <p:cNvSpPr/>
            <p:nvPr/>
          </p:nvSpPr>
          <p:spPr>
            <a:xfrm>
              <a:off x="8107930" y="1072954"/>
              <a:ext cx="4020301" cy="2230013"/>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 name="Group 1">
            <a:extLst>
              <a:ext uri="{FF2B5EF4-FFF2-40B4-BE49-F238E27FC236}">
                <a16:creationId xmlns:a16="http://schemas.microsoft.com/office/drawing/2014/main" id="{80C5ADB6-C211-3274-45A1-E2E64CF48F66}"/>
              </a:ext>
            </a:extLst>
          </p:cNvPr>
          <p:cNvGrpSpPr/>
          <p:nvPr/>
        </p:nvGrpSpPr>
        <p:grpSpPr>
          <a:xfrm>
            <a:off x="6317791" y="1286280"/>
            <a:ext cx="1790312" cy="2078694"/>
            <a:chOff x="6285024" y="1220624"/>
            <a:chExt cx="1790312" cy="2078694"/>
          </a:xfrm>
        </p:grpSpPr>
        <p:sp>
          <p:nvSpPr>
            <p:cNvPr id="62" name="TextBox 61">
              <a:extLst>
                <a:ext uri="{FF2B5EF4-FFF2-40B4-BE49-F238E27FC236}">
                  <a16:creationId xmlns:a16="http://schemas.microsoft.com/office/drawing/2014/main" id="{BF21372F-9470-6A71-0096-AA7365F894A8}"/>
                </a:ext>
              </a:extLst>
            </p:cNvPr>
            <p:cNvSpPr txBox="1"/>
            <p:nvPr/>
          </p:nvSpPr>
          <p:spPr>
            <a:xfrm>
              <a:off x="6285024" y="2545265"/>
              <a:ext cx="1790312" cy="754053"/>
            </a:xfrm>
            <a:prstGeom prst="rect">
              <a:avLst/>
            </a:prstGeom>
            <a:noFill/>
          </p:spPr>
          <p:txBody>
            <a:bodyPr wrap="square" rtlCol="0">
              <a:spAutoFit/>
            </a:bodyPr>
            <a:lstStyle/>
            <a:p>
              <a:pPr algn="ctr"/>
              <a:r>
                <a:rPr lang="en-US" sz="1100" b="1" dirty="0">
                  <a:solidFill>
                    <a:srgbClr val="FFC000"/>
                  </a:solidFill>
                  <a:ea typeface="Verdana" panose="020B0604030504040204" pitchFamily="34" charset="0"/>
                  <a:cs typeface="Calibri" panose="020F0502020204030204" pitchFamily="34" charset="0"/>
                </a:rPr>
                <a:t>Milena Van Schendel</a:t>
              </a:r>
            </a:p>
            <a:p>
              <a:pPr algn="ctr"/>
              <a:r>
                <a:rPr lang="en-GB" sz="1050" dirty="0">
                  <a:solidFill>
                    <a:schemeClr val="bg1"/>
                  </a:solidFill>
                </a:rPr>
                <a:t>Admin Assistant of the Avionics &amp; EEE Division</a:t>
              </a:r>
            </a:p>
          </p:txBody>
        </p:sp>
        <p:pic>
          <p:nvPicPr>
            <p:cNvPr id="3" name="Picture 2" descr="A person with blonde hair wearing a black shirt&#10;&#10;Description automatically generated">
              <a:extLst>
                <a:ext uri="{FF2B5EF4-FFF2-40B4-BE49-F238E27FC236}">
                  <a16:creationId xmlns:a16="http://schemas.microsoft.com/office/drawing/2014/main" id="{DE8740E5-2748-61D9-1B10-157155CE5B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31" t="9261" r="-4631" b="15738"/>
            <a:stretch/>
          </p:blipFill>
          <p:spPr>
            <a:xfrm>
              <a:off x="6550180" y="1220624"/>
              <a:ext cx="1260000" cy="1260000"/>
            </a:xfrm>
            <a:prstGeom prst="ellipse">
              <a:avLst/>
            </a:prstGeom>
            <a:solidFill>
              <a:srgbClr val="D6CCCC"/>
            </a:solidFill>
            <a:ln>
              <a:solidFill>
                <a:srgbClr val="0070C0"/>
              </a:solidFill>
            </a:ln>
          </p:spPr>
        </p:pic>
      </p:grpSp>
      <p:grpSp>
        <p:nvGrpSpPr>
          <p:cNvPr id="23" name="Group 22">
            <a:extLst>
              <a:ext uri="{FF2B5EF4-FFF2-40B4-BE49-F238E27FC236}">
                <a16:creationId xmlns:a16="http://schemas.microsoft.com/office/drawing/2014/main" id="{9891276F-6281-8333-0930-FF9F1B978379}"/>
              </a:ext>
            </a:extLst>
          </p:cNvPr>
          <p:cNvGrpSpPr/>
          <p:nvPr/>
        </p:nvGrpSpPr>
        <p:grpSpPr>
          <a:xfrm>
            <a:off x="1760428" y="1223117"/>
            <a:ext cx="1589464" cy="2184323"/>
            <a:chOff x="3466774" y="1284961"/>
            <a:chExt cx="1589464" cy="2184323"/>
          </a:xfrm>
        </p:grpSpPr>
        <p:pic>
          <p:nvPicPr>
            <p:cNvPr id="24" name="Picture 23">
              <a:extLst>
                <a:ext uri="{FF2B5EF4-FFF2-40B4-BE49-F238E27FC236}">
                  <a16:creationId xmlns:a16="http://schemas.microsoft.com/office/drawing/2014/main" id="{4BD8FC6E-AF56-077E-C370-CE2A8C824C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123" t="17129" r="17796" b="20493"/>
            <a:stretch>
              <a:fillRect/>
            </a:stretch>
          </p:blipFill>
          <p:spPr>
            <a:xfrm rot="5400000">
              <a:off x="3652627" y="1392412"/>
              <a:ext cx="1296410" cy="1081508"/>
            </a:xfrm>
            <a:prstGeom prst="roundRect">
              <a:avLst/>
            </a:prstGeom>
            <a:ln>
              <a:solidFill>
                <a:srgbClr val="0070C0"/>
              </a:solidFill>
            </a:ln>
          </p:spPr>
        </p:pic>
        <p:sp>
          <p:nvSpPr>
            <p:cNvPr id="26" name="TextBox 25">
              <a:extLst>
                <a:ext uri="{FF2B5EF4-FFF2-40B4-BE49-F238E27FC236}">
                  <a16:creationId xmlns:a16="http://schemas.microsoft.com/office/drawing/2014/main" id="{650343A1-B1AC-E111-268A-1B013DE59B1E}"/>
                </a:ext>
              </a:extLst>
            </p:cNvPr>
            <p:cNvSpPr txBox="1"/>
            <p:nvPr/>
          </p:nvSpPr>
          <p:spPr>
            <a:xfrm>
              <a:off x="3466774" y="2684454"/>
              <a:ext cx="1589464" cy="784830"/>
            </a:xfrm>
            <a:prstGeom prst="rect">
              <a:avLst/>
            </a:prstGeom>
            <a:noFill/>
          </p:spPr>
          <p:txBody>
            <a:bodyPr wrap="square" rtlCol="0">
              <a:spAutoFit/>
            </a:bodyPr>
            <a:lstStyle/>
            <a:p>
              <a:pPr algn="ctr"/>
              <a:r>
                <a:rPr lang="en-US" sz="1100" b="1" dirty="0">
                  <a:solidFill>
                    <a:srgbClr val="FFC000"/>
                  </a:solidFill>
                  <a:ea typeface="Verdana" panose="020B0604030504040204" pitchFamily="34" charset="0"/>
                  <a:cs typeface="Calibri" panose="020F0502020204030204" pitchFamily="34" charset="0"/>
                </a:rPr>
                <a:t>Maris Tali</a:t>
              </a:r>
            </a:p>
            <a:p>
              <a:pPr algn="ctr"/>
              <a:r>
                <a:rPr lang="en-GB" sz="1100" dirty="0">
                  <a:solidFill>
                    <a:schemeClr val="bg1"/>
                  </a:solidFill>
                </a:rPr>
                <a:t>On-Board Data Processing Engineer </a:t>
              </a:r>
              <a:endParaRPr lang="en-GB" sz="1100" b="1" dirty="0">
                <a:solidFill>
                  <a:schemeClr val="bg1"/>
                </a:solidFill>
                <a:latin typeface="Calibri" panose="020F0502020204030204" pitchFamily="34" charset="0"/>
                <a:ea typeface="MS PGothic" pitchFamily="34" charset="-128"/>
                <a:cs typeface="Calibri" panose="020F0502020204030204" pitchFamily="34" charset="0"/>
              </a:endParaRPr>
            </a:p>
          </p:txBody>
        </p:sp>
      </p:grpSp>
      <p:sp>
        <p:nvSpPr>
          <p:cNvPr id="33" name="TextBox 32">
            <a:extLst>
              <a:ext uri="{FF2B5EF4-FFF2-40B4-BE49-F238E27FC236}">
                <a16:creationId xmlns:a16="http://schemas.microsoft.com/office/drawing/2014/main" id="{6C50FD62-3787-FFB4-FA08-15E18D8EDC93}"/>
              </a:ext>
            </a:extLst>
          </p:cNvPr>
          <p:cNvSpPr txBox="1"/>
          <p:nvPr/>
        </p:nvSpPr>
        <p:spPr>
          <a:xfrm>
            <a:off x="3279549" y="2622610"/>
            <a:ext cx="1589464" cy="615553"/>
          </a:xfrm>
          <a:prstGeom prst="rect">
            <a:avLst/>
          </a:prstGeom>
          <a:noFill/>
        </p:spPr>
        <p:txBody>
          <a:bodyPr wrap="square" rtlCol="0">
            <a:spAutoFit/>
          </a:bodyPr>
          <a:lstStyle/>
          <a:p>
            <a:pPr algn="ctr"/>
            <a:r>
              <a:rPr lang="en-US" sz="1100" b="1" dirty="0">
                <a:solidFill>
                  <a:srgbClr val="FFC000"/>
                </a:solidFill>
                <a:ea typeface="Verdana" panose="020B0604030504040204" pitchFamily="34" charset="0"/>
                <a:cs typeface="Calibri" panose="020F0502020204030204" pitchFamily="34" charset="0"/>
              </a:rPr>
              <a:t>Mohamed Mounir</a:t>
            </a:r>
          </a:p>
          <a:p>
            <a:pPr algn="ctr"/>
            <a:r>
              <a:rPr lang="en-GB" sz="1100" dirty="0">
                <a:solidFill>
                  <a:schemeClr val="bg1"/>
                </a:solidFill>
              </a:rPr>
              <a:t>Microelectronics Engineer</a:t>
            </a:r>
            <a:endParaRPr lang="en-GB" sz="1100" b="1" dirty="0">
              <a:solidFill>
                <a:schemeClr val="bg1"/>
              </a:solidFill>
              <a:latin typeface="Calibri" panose="020F0502020204030204" pitchFamily="34" charset="0"/>
              <a:ea typeface="MS PGothic" pitchFamily="34" charset="-128"/>
              <a:cs typeface="Calibri" panose="020F0502020204030204" pitchFamily="34" charset="0"/>
            </a:endParaRPr>
          </a:p>
        </p:txBody>
      </p:sp>
      <p:sp>
        <p:nvSpPr>
          <p:cNvPr id="38" name="TextBox 37">
            <a:extLst>
              <a:ext uri="{FF2B5EF4-FFF2-40B4-BE49-F238E27FC236}">
                <a16:creationId xmlns:a16="http://schemas.microsoft.com/office/drawing/2014/main" id="{559F7ADD-4959-B4BB-4A4C-0155E6C93C17}"/>
              </a:ext>
            </a:extLst>
          </p:cNvPr>
          <p:cNvSpPr txBox="1"/>
          <p:nvPr/>
        </p:nvSpPr>
        <p:spPr>
          <a:xfrm>
            <a:off x="4885510" y="2639794"/>
            <a:ext cx="1589464" cy="600164"/>
          </a:xfrm>
          <a:prstGeom prst="rect">
            <a:avLst/>
          </a:prstGeom>
          <a:noFill/>
        </p:spPr>
        <p:txBody>
          <a:bodyPr wrap="square" rtlCol="0">
            <a:spAutoFit/>
          </a:bodyPr>
          <a:lstStyle/>
          <a:p>
            <a:pPr algn="ctr"/>
            <a:r>
              <a:rPr lang="en-US" sz="1100" b="1" dirty="0">
                <a:solidFill>
                  <a:srgbClr val="FFC000"/>
                </a:solidFill>
                <a:ea typeface="Verdana" panose="020B0604030504040204" pitchFamily="34" charset="0"/>
                <a:cs typeface="Calibri" panose="020F0502020204030204" pitchFamily="34" charset="0"/>
              </a:rPr>
              <a:t>Maxime Perrotin</a:t>
            </a:r>
          </a:p>
          <a:p>
            <a:pPr algn="ctr"/>
            <a:r>
              <a:rPr lang="en-GB" sz="1100" dirty="0">
                <a:solidFill>
                  <a:schemeClr val="bg1"/>
                </a:solidFill>
              </a:rPr>
              <a:t>Software </a:t>
            </a:r>
          </a:p>
          <a:p>
            <a:pPr algn="ctr"/>
            <a:r>
              <a:rPr lang="en-GB" sz="1100" dirty="0">
                <a:solidFill>
                  <a:schemeClr val="bg1"/>
                </a:solidFill>
              </a:rPr>
              <a:t>Engineer </a:t>
            </a:r>
            <a:endParaRPr lang="en-GB" sz="1100" b="1" dirty="0">
              <a:solidFill>
                <a:schemeClr val="bg1"/>
              </a:solidFill>
              <a:latin typeface="Calibri" panose="020F0502020204030204" pitchFamily="34" charset="0"/>
              <a:ea typeface="MS PGothic" pitchFamily="34" charset="-128"/>
              <a:cs typeface="Calibri" panose="020F0502020204030204" pitchFamily="34" charset="0"/>
            </a:endParaRPr>
          </a:p>
        </p:txBody>
      </p:sp>
      <p:grpSp>
        <p:nvGrpSpPr>
          <p:cNvPr id="59" name="Group 58">
            <a:extLst>
              <a:ext uri="{FF2B5EF4-FFF2-40B4-BE49-F238E27FC236}">
                <a16:creationId xmlns:a16="http://schemas.microsoft.com/office/drawing/2014/main" id="{30E7AC9A-0A15-C249-3FED-D58FA09A7689}"/>
              </a:ext>
            </a:extLst>
          </p:cNvPr>
          <p:cNvGrpSpPr/>
          <p:nvPr/>
        </p:nvGrpSpPr>
        <p:grpSpPr>
          <a:xfrm>
            <a:off x="8548028" y="3825923"/>
            <a:ext cx="1789271" cy="2156853"/>
            <a:chOff x="8548028" y="3825923"/>
            <a:chExt cx="1789271" cy="2156853"/>
          </a:xfrm>
        </p:grpSpPr>
        <p:sp>
          <p:nvSpPr>
            <p:cNvPr id="7" name="TextBox 6">
              <a:extLst>
                <a:ext uri="{FF2B5EF4-FFF2-40B4-BE49-F238E27FC236}">
                  <a16:creationId xmlns:a16="http://schemas.microsoft.com/office/drawing/2014/main" id="{E2E0F3B3-D725-6913-B303-CA331C654AD1}"/>
                </a:ext>
              </a:extLst>
            </p:cNvPr>
            <p:cNvSpPr txBox="1"/>
            <p:nvPr/>
          </p:nvSpPr>
          <p:spPr>
            <a:xfrm>
              <a:off x="8548028" y="5167168"/>
              <a:ext cx="1789271" cy="815608"/>
            </a:xfrm>
            <a:prstGeom prst="rect">
              <a:avLst/>
            </a:prstGeom>
            <a:noFill/>
          </p:spPr>
          <p:txBody>
            <a:bodyPr wrap="none" rtlCol="0">
              <a:spAutoFit/>
            </a:bodyPr>
            <a:lstStyle/>
            <a:p>
              <a:pPr algn="ctr"/>
              <a:r>
                <a:rPr lang="en-US" sz="1400" b="1" dirty="0">
                  <a:solidFill>
                    <a:schemeClr val="bg1"/>
                  </a:solidFill>
                  <a:latin typeface="Calibri" panose="020F0502020204030204" pitchFamily="34" charset="0"/>
                  <a:ea typeface="MS PGothic" pitchFamily="34" charset="-128"/>
                  <a:cs typeface="Calibri" panose="020F0502020204030204" pitchFamily="34" charset="0"/>
                </a:rPr>
                <a:t>Kostas Marinis</a:t>
              </a:r>
            </a:p>
            <a:p>
              <a:pPr algn="ctr"/>
              <a:r>
                <a:rPr lang="en-GB" sz="1100" dirty="0">
                  <a:solidFill>
                    <a:schemeClr val="bg1"/>
                  </a:solidFill>
                </a:rPr>
                <a:t>Head of Data Handling</a:t>
              </a:r>
            </a:p>
            <a:p>
              <a:pPr algn="ctr"/>
              <a:r>
                <a:rPr lang="en-GB" sz="1100" dirty="0">
                  <a:solidFill>
                    <a:schemeClr val="bg1"/>
                  </a:solidFill>
                </a:rPr>
                <a:t>Section</a:t>
              </a:r>
            </a:p>
            <a:p>
              <a:pPr algn="ctr"/>
              <a:r>
                <a:rPr lang="en-GB" sz="1100" dirty="0">
                  <a:solidFill>
                    <a:schemeClr val="bg1"/>
                  </a:solidFill>
                </a:rPr>
                <a:t>ESTEC, ESA</a:t>
              </a:r>
              <a:endParaRPr lang="en-GB" sz="1100" b="1" dirty="0">
                <a:solidFill>
                  <a:schemeClr val="bg1"/>
                </a:solidFill>
                <a:latin typeface="Calibri" panose="020F0502020204030204" pitchFamily="34" charset="0"/>
                <a:ea typeface="MS PGothic" pitchFamily="34" charset="-128"/>
                <a:cs typeface="Calibri" panose="020F0502020204030204" pitchFamily="34" charset="0"/>
              </a:endParaRPr>
            </a:p>
          </p:txBody>
        </p:sp>
        <p:pic>
          <p:nvPicPr>
            <p:cNvPr id="58" name="Picture 2" descr="profile image">
              <a:extLst>
                <a:ext uri="{FF2B5EF4-FFF2-40B4-BE49-F238E27FC236}">
                  <a16:creationId xmlns:a16="http://schemas.microsoft.com/office/drawing/2014/main" id="{D951EF74-6AFA-44D1-8714-B5C54E2069B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68105" y="3825923"/>
              <a:ext cx="1315376" cy="1315376"/>
            </a:xfrm>
            <a:prstGeom prst="flowChartConnector">
              <a:avLst/>
            </a:prstGeom>
            <a:noFill/>
            <a:ln>
              <a:solidFill>
                <a:schemeClr val="accent4">
                  <a:lumMod val="60000"/>
                  <a:lumOff val="40000"/>
                </a:schemeClr>
              </a:solidFill>
            </a:ln>
            <a:extLst>
              <a:ext uri="{909E8E84-426E-40DD-AFC4-6F175D3DCCD1}">
                <a14:hiddenFill xmlns:a14="http://schemas.microsoft.com/office/drawing/2010/main">
                  <a:solidFill>
                    <a:srgbClr val="FFFFFF"/>
                  </a:solidFill>
                </a14:hiddenFill>
              </a:ext>
            </a:extLst>
          </p:spPr>
        </p:pic>
      </p:grpSp>
      <p:pic>
        <p:nvPicPr>
          <p:cNvPr id="4098" name="Picture 2">
            <a:extLst>
              <a:ext uri="{FF2B5EF4-FFF2-40B4-BE49-F238E27FC236}">
                <a16:creationId xmlns:a16="http://schemas.microsoft.com/office/drawing/2014/main" id="{DAFA8C96-6E57-41B8-0D94-F2FF99BCB5F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412" b="20764"/>
          <a:stretch>
            <a:fillRect/>
          </a:stretch>
        </p:blipFill>
        <p:spPr bwMode="auto">
          <a:xfrm>
            <a:off x="10326832" y="1280503"/>
            <a:ext cx="1321622" cy="1295020"/>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89381D3B-2C62-A763-1139-104B982B994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03187" y="1262075"/>
            <a:ext cx="992124" cy="1320794"/>
          </a:xfrm>
          <a:prstGeom prst="round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57403A67-B1D6-E9FA-BF64-0C93C8A0128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74964" y="1241282"/>
            <a:ext cx="966384" cy="1284942"/>
          </a:xfrm>
          <a:prstGeom prst="roundRect">
            <a:avLst/>
          </a:prstGeom>
          <a:noFill/>
          <a:extLst>
            <a:ext uri="{909E8E84-426E-40DD-AFC4-6F175D3DCCD1}">
              <a14:hiddenFill xmlns:a14="http://schemas.microsoft.com/office/drawing/2010/main">
                <a:solidFill>
                  <a:srgbClr val="FFFFFF"/>
                </a:solidFill>
              </a14:hiddenFill>
            </a:ext>
          </a:extLst>
        </p:spPr>
      </p:pic>
      <p:pic>
        <p:nvPicPr>
          <p:cNvPr id="4112" name="Picture 16">
            <a:extLst>
              <a:ext uri="{FF2B5EF4-FFF2-40B4-BE49-F238E27FC236}">
                <a16:creationId xmlns:a16="http://schemas.microsoft.com/office/drawing/2014/main" id="{54055810-25B6-E27A-4E15-53FC215DA50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9766" y="1246875"/>
            <a:ext cx="946458" cy="1310902"/>
          </a:xfrm>
          <a:prstGeom prst="round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5AB82379-D1D6-0ABF-F205-329263B238C9}"/>
              </a:ext>
            </a:extLst>
          </p:cNvPr>
          <p:cNvGrpSpPr/>
          <p:nvPr/>
        </p:nvGrpSpPr>
        <p:grpSpPr>
          <a:xfrm>
            <a:off x="927901" y="3615853"/>
            <a:ext cx="6380602" cy="1980072"/>
            <a:chOff x="172113" y="3764226"/>
            <a:chExt cx="6380602" cy="1980072"/>
          </a:xfrm>
        </p:grpSpPr>
        <p:grpSp>
          <p:nvGrpSpPr>
            <p:cNvPr id="10" name="Group 9">
              <a:extLst>
                <a:ext uri="{FF2B5EF4-FFF2-40B4-BE49-F238E27FC236}">
                  <a16:creationId xmlns:a16="http://schemas.microsoft.com/office/drawing/2014/main" id="{8EA92822-CBF1-62E9-2DE9-1934AE734C24}"/>
                </a:ext>
              </a:extLst>
            </p:cNvPr>
            <p:cNvGrpSpPr/>
            <p:nvPr/>
          </p:nvGrpSpPr>
          <p:grpSpPr>
            <a:xfrm>
              <a:off x="172113" y="3764226"/>
              <a:ext cx="1667058" cy="1921715"/>
              <a:chOff x="6705327" y="3709224"/>
              <a:chExt cx="1667058" cy="1921715"/>
            </a:xfrm>
          </p:grpSpPr>
          <p:sp>
            <p:nvSpPr>
              <p:cNvPr id="22" name="TextBox 21">
                <a:extLst>
                  <a:ext uri="{FF2B5EF4-FFF2-40B4-BE49-F238E27FC236}">
                    <a16:creationId xmlns:a16="http://schemas.microsoft.com/office/drawing/2014/main" id="{3C6FCFDB-E140-EC81-5EFE-615E51462755}"/>
                  </a:ext>
                </a:extLst>
              </p:cNvPr>
              <p:cNvSpPr txBox="1"/>
              <p:nvPr/>
            </p:nvSpPr>
            <p:spPr>
              <a:xfrm>
                <a:off x="6705327" y="5030775"/>
                <a:ext cx="1667058" cy="600164"/>
              </a:xfrm>
              <a:prstGeom prst="rect">
                <a:avLst/>
              </a:prstGeom>
              <a:noFill/>
            </p:spPr>
            <p:txBody>
              <a:bodyPr wrap="square" rtlCol="0">
                <a:spAutoFit/>
              </a:bodyPr>
              <a:lstStyle/>
              <a:p>
                <a:pPr algn="ctr"/>
                <a:r>
                  <a:rPr lang="en-US" sz="1100" b="1" dirty="0">
                    <a:solidFill>
                      <a:srgbClr val="FFC000"/>
                    </a:solidFill>
                    <a:ea typeface="Verdana" panose="020B0604030504040204" pitchFamily="34" charset="0"/>
                    <a:cs typeface="Calibri" panose="020F0502020204030204" pitchFamily="34" charset="0"/>
                  </a:rPr>
                  <a:t>Felix Siegle</a:t>
                </a:r>
              </a:p>
              <a:p>
                <a:pPr algn="ctr"/>
                <a:r>
                  <a:rPr lang="en-GB" sz="1100" dirty="0">
                    <a:solidFill>
                      <a:schemeClr val="bg1"/>
                    </a:solidFill>
                  </a:rPr>
                  <a:t>Payload Data Handling Engineer</a:t>
                </a:r>
                <a:endParaRPr lang="en-GB" sz="1100" b="1" dirty="0">
                  <a:solidFill>
                    <a:schemeClr val="bg1"/>
                  </a:solidFill>
                  <a:latin typeface="Calibri" panose="020F0502020204030204" pitchFamily="34" charset="0"/>
                  <a:ea typeface="MS PGothic" pitchFamily="34" charset="-128"/>
                  <a:cs typeface="Calibri" panose="020F0502020204030204" pitchFamily="34" charset="0"/>
                </a:endParaRPr>
              </a:p>
            </p:txBody>
          </p:sp>
          <p:pic>
            <p:nvPicPr>
              <p:cNvPr id="25" name="Picture 24">
                <a:extLst>
                  <a:ext uri="{FF2B5EF4-FFF2-40B4-BE49-F238E27FC236}">
                    <a16:creationId xmlns:a16="http://schemas.microsoft.com/office/drawing/2014/main" id="{DB1CF85B-EC80-9B04-C832-B77103F09B2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0825" t="13502" r="16663" b="16482"/>
              <a:stretch/>
            </p:blipFill>
            <p:spPr>
              <a:xfrm rot="5400000">
                <a:off x="7000383" y="3709224"/>
                <a:ext cx="1260000" cy="1260000"/>
              </a:xfrm>
              <a:prstGeom prst="ellipse">
                <a:avLst/>
              </a:prstGeom>
              <a:ln>
                <a:solidFill>
                  <a:srgbClr val="0070C0"/>
                </a:solidFill>
              </a:ln>
            </p:spPr>
          </p:pic>
        </p:grpSp>
        <p:grpSp>
          <p:nvGrpSpPr>
            <p:cNvPr id="12" name="Group 11">
              <a:extLst>
                <a:ext uri="{FF2B5EF4-FFF2-40B4-BE49-F238E27FC236}">
                  <a16:creationId xmlns:a16="http://schemas.microsoft.com/office/drawing/2014/main" id="{0AF5AAF7-8DA2-0EB6-211C-6056C9FE3753}"/>
                </a:ext>
              </a:extLst>
            </p:cNvPr>
            <p:cNvGrpSpPr/>
            <p:nvPr/>
          </p:nvGrpSpPr>
          <p:grpSpPr>
            <a:xfrm>
              <a:off x="1885259" y="3778137"/>
              <a:ext cx="1454244" cy="1918228"/>
              <a:chOff x="3483264" y="3826297"/>
              <a:chExt cx="1454244" cy="1918228"/>
            </a:xfrm>
          </p:grpSpPr>
          <p:sp>
            <p:nvSpPr>
              <p:cNvPr id="17" name="TextBox 16">
                <a:extLst>
                  <a:ext uri="{FF2B5EF4-FFF2-40B4-BE49-F238E27FC236}">
                    <a16:creationId xmlns:a16="http://schemas.microsoft.com/office/drawing/2014/main" id="{D8690B26-38E6-5E21-E001-68B81BC718DF}"/>
                  </a:ext>
                </a:extLst>
              </p:cNvPr>
              <p:cNvSpPr txBox="1"/>
              <p:nvPr/>
            </p:nvSpPr>
            <p:spPr>
              <a:xfrm>
                <a:off x="3483264" y="5159750"/>
                <a:ext cx="1454244" cy="584775"/>
              </a:xfrm>
              <a:prstGeom prst="rect">
                <a:avLst/>
              </a:prstGeom>
              <a:noFill/>
            </p:spPr>
            <p:txBody>
              <a:bodyPr wrap="none" rtlCol="0">
                <a:spAutoFit/>
              </a:bodyPr>
              <a:lstStyle/>
              <a:p>
                <a:pPr algn="ctr"/>
                <a:r>
                  <a:rPr lang="en-GB" sz="1100" b="1" dirty="0">
                    <a:solidFill>
                      <a:srgbClr val="FFC000"/>
                    </a:solidFill>
                    <a:ea typeface="Verdana" panose="020B0604030504040204" pitchFamily="34" charset="0"/>
                    <a:cs typeface="Calibri" panose="020F0502020204030204" pitchFamily="34" charset="0"/>
                  </a:rPr>
                  <a:t>Max Ghiglione</a:t>
                </a:r>
              </a:p>
              <a:p>
                <a:pPr algn="ctr"/>
                <a:r>
                  <a:rPr lang="en-GB" sz="1050" dirty="0">
                    <a:solidFill>
                      <a:schemeClr val="bg1"/>
                    </a:solidFill>
                  </a:rPr>
                  <a:t>Digital RF Payload </a:t>
                </a:r>
              </a:p>
              <a:p>
                <a:pPr algn="ctr"/>
                <a:r>
                  <a:rPr lang="en-GB" sz="1050" dirty="0">
                    <a:solidFill>
                      <a:schemeClr val="bg1"/>
                    </a:solidFill>
                  </a:rPr>
                  <a:t>Engineer</a:t>
                </a:r>
                <a:endParaRPr lang="en-GB" sz="1050" dirty="0">
                  <a:solidFill>
                    <a:schemeClr val="bg1"/>
                  </a:solidFill>
                  <a:latin typeface="Calibri" panose="020F0502020204030204" pitchFamily="34" charset="0"/>
                  <a:ea typeface="MS PGothic" pitchFamily="34" charset="-128"/>
                  <a:cs typeface="Calibri" panose="020F0502020204030204" pitchFamily="34" charset="0"/>
                </a:endParaRPr>
              </a:p>
            </p:txBody>
          </p:sp>
          <p:pic>
            <p:nvPicPr>
              <p:cNvPr id="20" name="Picture 19" descr="A person with a mustache wearing a suit jacket&#10;&#10;Description automatically generated">
                <a:extLst>
                  <a:ext uri="{FF2B5EF4-FFF2-40B4-BE49-F238E27FC236}">
                    <a16:creationId xmlns:a16="http://schemas.microsoft.com/office/drawing/2014/main" id="{39B509E6-AECE-0A96-696F-C4B4DCF6D91B}"/>
                  </a:ext>
                </a:extLst>
              </p:cNvPr>
              <p:cNvPicPr>
                <a:picLocks noChangeAspect="1"/>
              </p:cNvPicPr>
              <p:nvPr/>
            </p:nvPicPr>
            <p:blipFill rotWithShape="1">
              <a:blip r:embed="rId13">
                <a:extLst>
                  <a:ext uri="{28A0092B-C50C-407E-A947-70E740481C1C}">
                    <a14:useLocalDpi xmlns:a14="http://schemas.microsoft.com/office/drawing/2010/main" val="0"/>
                  </a:ext>
                </a:extLst>
              </a:blip>
              <a:srcRect l="-35" t="4396" r="35" b="20604"/>
              <a:stretch/>
            </p:blipFill>
            <p:spPr>
              <a:xfrm>
                <a:off x="3591336" y="3826297"/>
                <a:ext cx="1260000" cy="1260000"/>
              </a:xfrm>
              <a:prstGeom prst="ellipse">
                <a:avLst/>
              </a:prstGeom>
              <a:noFill/>
              <a:ln w="9525">
                <a:solidFill>
                  <a:srgbClr val="0070C0"/>
                </a:solidFill>
                <a:miter lim="800000"/>
                <a:headEnd/>
                <a:tailEnd/>
              </a:ln>
            </p:spPr>
          </p:pic>
        </p:grpSp>
        <p:sp>
          <p:nvSpPr>
            <p:cNvPr id="13" name="TextBox 12">
              <a:extLst>
                <a:ext uri="{FF2B5EF4-FFF2-40B4-BE49-F238E27FC236}">
                  <a16:creationId xmlns:a16="http://schemas.microsoft.com/office/drawing/2014/main" id="{A6E91F73-BECA-AA56-04C4-B8FD83FC371F}"/>
                </a:ext>
              </a:extLst>
            </p:cNvPr>
            <p:cNvSpPr txBox="1"/>
            <p:nvPr/>
          </p:nvSpPr>
          <p:spPr>
            <a:xfrm>
              <a:off x="4885657" y="5128745"/>
              <a:ext cx="1667058" cy="615553"/>
            </a:xfrm>
            <a:prstGeom prst="rect">
              <a:avLst/>
            </a:prstGeom>
            <a:noFill/>
          </p:spPr>
          <p:txBody>
            <a:bodyPr wrap="square" rtlCol="0">
              <a:spAutoFit/>
            </a:bodyPr>
            <a:lstStyle/>
            <a:p>
              <a:pPr algn="ctr"/>
              <a:r>
                <a:rPr lang="en-US" sz="1100" b="1" dirty="0">
                  <a:solidFill>
                    <a:srgbClr val="FFC000"/>
                  </a:solidFill>
                  <a:ea typeface="Verdana" panose="020B0604030504040204" pitchFamily="34" charset="0"/>
                  <a:cs typeface="Calibri" panose="020F0502020204030204" pitchFamily="34" charset="0"/>
                </a:rPr>
                <a:t>Alberto Valverde</a:t>
              </a:r>
            </a:p>
            <a:p>
              <a:pPr algn="ctr"/>
              <a:r>
                <a:rPr lang="en-GB" sz="1100" dirty="0">
                  <a:solidFill>
                    <a:schemeClr val="bg1"/>
                  </a:solidFill>
                </a:rPr>
                <a:t>Payload Data Handling Engineer</a:t>
              </a:r>
              <a:endParaRPr lang="en-GB" sz="1100" b="1" dirty="0">
                <a:solidFill>
                  <a:schemeClr val="bg1"/>
                </a:solidFill>
                <a:latin typeface="Calibri" panose="020F0502020204030204" pitchFamily="34" charset="0"/>
                <a:ea typeface="MS PGothic" pitchFamily="34" charset="-128"/>
                <a:cs typeface="Calibri" panose="020F0502020204030204" pitchFamily="34" charset="0"/>
              </a:endParaRPr>
            </a:p>
          </p:txBody>
        </p:sp>
        <p:sp>
          <p:nvSpPr>
            <p:cNvPr id="14" name="TextBox 13">
              <a:extLst>
                <a:ext uri="{FF2B5EF4-FFF2-40B4-BE49-F238E27FC236}">
                  <a16:creationId xmlns:a16="http://schemas.microsoft.com/office/drawing/2014/main" id="{BB012568-F621-7C5E-F081-2F178399C467}"/>
                </a:ext>
              </a:extLst>
            </p:cNvPr>
            <p:cNvSpPr txBox="1"/>
            <p:nvPr/>
          </p:nvSpPr>
          <p:spPr>
            <a:xfrm>
              <a:off x="3303723" y="5127862"/>
              <a:ext cx="1667058" cy="600164"/>
            </a:xfrm>
            <a:prstGeom prst="rect">
              <a:avLst/>
            </a:prstGeom>
            <a:noFill/>
          </p:spPr>
          <p:txBody>
            <a:bodyPr wrap="square" rtlCol="0">
              <a:spAutoFit/>
            </a:bodyPr>
            <a:lstStyle/>
            <a:p>
              <a:pPr algn="ctr"/>
              <a:r>
                <a:rPr lang="en-US" sz="1100" b="1" dirty="0">
                  <a:solidFill>
                    <a:srgbClr val="FFC000"/>
                  </a:solidFill>
                  <a:ea typeface="Verdana" panose="020B0604030504040204" pitchFamily="34" charset="0"/>
                  <a:cs typeface="Calibri" panose="020F0502020204030204" pitchFamily="34" charset="0"/>
                </a:rPr>
                <a:t>Tomasz Szewczyk</a:t>
              </a:r>
            </a:p>
            <a:p>
              <a:pPr algn="ctr"/>
              <a:r>
                <a:rPr lang="en-GB" sz="1100" dirty="0">
                  <a:solidFill>
                    <a:schemeClr val="bg1"/>
                  </a:solidFill>
                </a:rPr>
                <a:t>OBC &amp; Data Handling Engineer</a:t>
              </a:r>
              <a:endParaRPr lang="en-GB" sz="1100" b="1" dirty="0">
                <a:solidFill>
                  <a:schemeClr val="bg1"/>
                </a:solidFill>
                <a:latin typeface="Calibri" panose="020F0502020204030204" pitchFamily="34" charset="0"/>
                <a:ea typeface="MS PGothic" pitchFamily="34" charset="-128"/>
                <a:cs typeface="Calibri" panose="020F0502020204030204" pitchFamily="34" charset="0"/>
              </a:endParaRPr>
            </a:p>
          </p:txBody>
        </p:sp>
        <p:pic>
          <p:nvPicPr>
            <p:cNvPr id="15" name="Picture 14">
              <a:extLst>
                <a:ext uri="{FF2B5EF4-FFF2-40B4-BE49-F238E27FC236}">
                  <a16:creationId xmlns:a16="http://schemas.microsoft.com/office/drawing/2014/main" id="{13CEAF5C-9520-2735-F238-563F5685373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8196" t="18857" r="20590" b="12859"/>
            <a:stretch/>
          </p:blipFill>
          <p:spPr>
            <a:xfrm rot="5400000">
              <a:off x="3507253" y="3778138"/>
              <a:ext cx="1259999" cy="1259999"/>
            </a:xfrm>
            <a:prstGeom prst="ellipse">
              <a:avLst/>
            </a:prstGeom>
            <a:ln>
              <a:solidFill>
                <a:srgbClr val="0070C0"/>
              </a:solidFill>
            </a:ln>
          </p:spPr>
        </p:pic>
        <p:pic>
          <p:nvPicPr>
            <p:cNvPr id="16" name="Picture 15">
              <a:extLst>
                <a:ext uri="{FF2B5EF4-FFF2-40B4-BE49-F238E27FC236}">
                  <a16:creationId xmlns:a16="http://schemas.microsoft.com/office/drawing/2014/main" id="{EB1F340B-5074-FBC4-4021-E75E1BADB1E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955" t="273" r="-90" b="27608"/>
            <a:stretch/>
          </p:blipFill>
          <p:spPr>
            <a:xfrm>
              <a:off x="5021174" y="3765797"/>
              <a:ext cx="1259999" cy="1259999"/>
            </a:xfrm>
            <a:prstGeom prst="ellipse">
              <a:avLst/>
            </a:prstGeom>
            <a:ln>
              <a:solidFill>
                <a:srgbClr val="0070C0"/>
              </a:solidFill>
            </a:ln>
          </p:spPr>
        </p:pic>
      </p:grpSp>
    </p:spTree>
    <p:extLst>
      <p:ext uri="{BB962C8B-B14F-4D97-AF65-F5344CB8AC3E}">
        <p14:creationId xmlns:p14="http://schemas.microsoft.com/office/powerpoint/2010/main" val="1271769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FFD58-2257-C293-C189-31CB8116DA6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874CA78-E85A-A094-CF14-CCF413C1C9A8}"/>
              </a:ext>
            </a:extLst>
          </p:cNvPr>
          <p:cNvSpPr>
            <a:spLocks noGrp="1"/>
          </p:cNvSpPr>
          <p:nvPr>
            <p:ph type="title"/>
          </p:nvPr>
        </p:nvSpPr>
        <p:spPr>
          <a:xfrm>
            <a:off x="216000" y="160401"/>
            <a:ext cx="10108800" cy="553998"/>
          </a:xfrm>
        </p:spPr>
        <p:txBody>
          <a:bodyPr/>
          <a:lstStyle/>
          <a:p>
            <a:r>
              <a:rPr lang="en-GB" dirty="0">
                <a:latin typeface="NotesEsa" panose="02000506030000020004" pitchFamily="2" charset="0"/>
              </a:rPr>
              <a:t>Acknowledgements</a:t>
            </a:r>
            <a:endParaRPr lang="en-GB" dirty="0">
              <a:solidFill>
                <a:srgbClr val="FF0000"/>
              </a:solidFill>
              <a:latin typeface="NotesEsa" panose="02000506030000020004" pitchFamily="2" charset="0"/>
            </a:endParaRPr>
          </a:p>
        </p:txBody>
      </p:sp>
      <p:grpSp>
        <p:nvGrpSpPr>
          <p:cNvPr id="6" name="Group 5">
            <a:extLst>
              <a:ext uri="{FF2B5EF4-FFF2-40B4-BE49-F238E27FC236}">
                <a16:creationId xmlns:a16="http://schemas.microsoft.com/office/drawing/2014/main" id="{75E77DA8-6EF9-85CF-7131-AB2DB222FF92}"/>
              </a:ext>
            </a:extLst>
          </p:cNvPr>
          <p:cNvGrpSpPr/>
          <p:nvPr/>
        </p:nvGrpSpPr>
        <p:grpSpPr>
          <a:xfrm>
            <a:off x="16669" y="5470710"/>
            <a:ext cx="12192000" cy="891990"/>
            <a:chOff x="16669" y="5470710"/>
            <a:chExt cx="12192000" cy="891990"/>
          </a:xfrm>
        </p:grpSpPr>
        <p:sp>
          <p:nvSpPr>
            <p:cNvPr id="8" name="Rectangle 7">
              <a:extLst>
                <a:ext uri="{FF2B5EF4-FFF2-40B4-BE49-F238E27FC236}">
                  <a16:creationId xmlns:a16="http://schemas.microsoft.com/office/drawing/2014/main" id="{E5BE3713-8F56-E66C-FCC0-2F5F2BA11E3A}"/>
                </a:ext>
              </a:extLst>
            </p:cNvPr>
            <p:cNvSpPr/>
            <p:nvPr/>
          </p:nvSpPr>
          <p:spPr>
            <a:xfrm>
              <a:off x="16669" y="5470710"/>
              <a:ext cx="12192000" cy="8919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E01002B3-9A46-D3C9-1328-42A3F7C53E2D}"/>
                </a:ext>
              </a:extLst>
            </p:cNvPr>
            <p:cNvSpPr txBox="1"/>
            <p:nvPr/>
          </p:nvSpPr>
          <p:spPr>
            <a:xfrm>
              <a:off x="3291674" y="5486053"/>
              <a:ext cx="5557825" cy="338554"/>
            </a:xfrm>
            <a:prstGeom prst="rect">
              <a:avLst/>
            </a:prstGeom>
            <a:noFill/>
          </p:spPr>
          <p:txBody>
            <a:bodyPr wrap="square" rtlCol="0">
              <a:spAutoFit/>
            </a:bodyPr>
            <a:lstStyle/>
            <a:p>
              <a:pPr algn="ctr"/>
              <a:r>
                <a:rPr lang="en-GB" sz="1600" dirty="0"/>
                <a:t>Special thanks to the EDHPC 2025 sponsors!</a:t>
              </a:r>
            </a:p>
          </p:txBody>
        </p:sp>
        <p:grpSp>
          <p:nvGrpSpPr>
            <p:cNvPr id="23" name="Group 22">
              <a:extLst>
                <a:ext uri="{FF2B5EF4-FFF2-40B4-BE49-F238E27FC236}">
                  <a16:creationId xmlns:a16="http://schemas.microsoft.com/office/drawing/2014/main" id="{8598FD1B-A58B-3E47-3EB1-5859C882B7C6}"/>
                </a:ext>
              </a:extLst>
            </p:cNvPr>
            <p:cNvGrpSpPr/>
            <p:nvPr/>
          </p:nvGrpSpPr>
          <p:grpSpPr>
            <a:xfrm>
              <a:off x="1389664" y="5792733"/>
              <a:ext cx="9250871" cy="514505"/>
              <a:chOff x="1827785" y="5588936"/>
              <a:chExt cx="10269130" cy="592078"/>
            </a:xfrm>
          </p:grpSpPr>
          <p:pic>
            <p:nvPicPr>
              <p:cNvPr id="11" name="Picture 10" descr="A blue and black logo&#10;&#10;Description automatically generated">
                <a:extLst>
                  <a:ext uri="{FF2B5EF4-FFF2-40B4-BE49-F238E27FC236}">
                    <a16:creationId xmlns:a16="http://schemas.microsoft.com/office/drawing/2014/main" id="{1E986E2C-0601-9E7A-96A4-831D105C95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7785" y="5653498"/>
                <a:ext cx="1436017" cy="527516"/>
              </a:xfrm>
              <a:prstGeom prst="rect">
                <a:avLst/>
              </a:prstGeom>
            </p:spPr>
          </p:pic>
          <p:grpSp>
            <p:nvGrpSpPr>
              <p:cNvPr id="16" name="Group 15">
                <a:extLst>
                  <a:ext uri="{FF2B5EF4-FFF2-40B4-BE49-F238E27FC236}">
                    <a16:creationId xmlns:a16="http://schemas.microsoft.com/office/drawing/2014/main" id="{D4286307-C5AA-6136-FB0C-7B609C95E1A9}"/>
                  </a:ext>
                </a:extLst>
              </p:cNvPr>
              <p:cNvGrpSpPr/>
              <p:nvPr/>
            </p:nvGrpSpPr>
            <p:grpSpPr>
              <a:xfrm>
                <a:off x="3303308" y="5588936"/>
                <a:ext cx="8793607" cy="548644"/>
                <a:chOff x="3303308" y="5588936"/>
                <a:chExt cx="8793607" cy="548644"/>
              </a:xfrm>
            </p:grpSpPr>
            <p:pic>
              <p:nvPicPr>
                <p:cNvPr id="9" name="Picture 8" descr="A red and white logo&#10;&#10;Description automatically generated">
                  <a:extLst>
                    <a:ext uri="{FF2B5EF4-FFF2-40B4-BE49-F238E27FC236}">
                      <a16:creationId xmlns:a16="http://schemas.microsoft.com/office/drawing/2014/main" id="{8AC6E893-A0D7-3C5F-F4BA-D18CC4F017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1526" y="5588936"/>
                  <a:ext cx="989971" cy="527516"/>
                </a:xfrm>
                <a:prstGeom prst="rect">
                  <a:avLst/>
                </a:prstGeom>
                <a:solidFill>
                  <a:schemeClr val="bg1"/>
                </a:solidFill>
              </p:spPr>
            </p:pic>
            <p:pic>
              <p:nvPicPr>
                <p:cNvPr id="10" name="Picture 9" descr="A blue and black logo&#10;&#10;Description automatically generated">
                  <a:extLst>
                    <a:ext uri="{FF2B5EF4-FFF2-40B4-BE49-F238E27FC236}">
                      <a16:creationId xmlns:a16="http://schemas.microsoft.com/office/drawing/2014/main" id="{5F905D57-1818-B430-7243-F42940EE87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3308" y="5661265"/>
                  <a:ext cx="1341709" cy="382858"/>
                </a:xfrm>
                <a:prstGeom prst="rect">
                  <a:avLst/>
                </a:prstGeom>
                <a:solidFill>
                  <a:schemeClr val="bg1"/>
                </a:solidFill>
              </p:spPr>
            </p:pic>
            <p:pic>
              <p:nvPicPr>
                <p:cNvPr id="13" name="Picture 2">
                  <a:extLst>
                    <a:ext uri="{FF2B5EF4-FFF2-40B4-BE49-F238E27FC236}">
                      <a16:creationId xmlns:a16="http://schemas.microsoft.com/office/drawing/2014/main" id="{8AF1E6B1-B341-EC8B-AF62-5402C42168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4861" y="5735852"/>
                  <a:ext cx="2049632" cy="4017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1C8E2A54-837E-A6D0-BA91-41006D78D0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72532" y="5660333"/>
                  <a:ext cx="1924383" cy="4772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41AF71F7-7C15-BD85-A7BD-B8B12BF90B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06021" y="5777192"/>
                  <a:ext cx="1344731" cy="360388"/>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47" name="Group 46">
            <a:extLst>
              <a:ext uri="{FF2B5EF4-FFF2-40B4-BE49-F238E27FC236}">
                <a16:creationId xmlns:a16="http://schemas.microsoft.com/office/drawing/2014/main" id="{48750B5C-D7C8-A801-1846-D598497AAE2F}"/>
              </a:ext>
            </a:extLst>
          </p:cNvPr>
          <p:cNvGrpSpPr/>
          <p:nvPr/>
        </p:nvGrpSpPr>
        <p:grpSpPr>
          <a:xfrm>
            <a:off x="6618385" y="1238157"/>
            <a:ext cx="5473914" cy="4104886"/>
            <a:chOff x="6710926" y="1011271"/>
            <a:chExt cx="5294812" cy="3893281"/>
          </a:xfrm>
        </p:grpSpPr>
        <p:sp>
          <p:nvSpPr>
            <p:cNvPr id="24" name="Rectangle 23">
              <a:extLst>
                <a:ext uri="{FF2B5EF4-FFF2-40B4-BE49-F238E27FC236}">
                  <a16:creationId xmlns:a16="http://schemas.microsoft.com/office/drawing/2014/main" id="{0589D059-5C65-A99E-7157-C6B94FCD57FF}"/>
                </a:ext>
              </a:extLst>
            </p:cNvPr>
            <p:cNvSpPr/>
            <p:nvPr/>
          </p:nvSpPr>
          <p:spPr>
            <a:xfrm>
              <a:off x="6710926" y="1011271"/>
              <a:ext cx="5294812" cy="38932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pic>
          <p:nvPicPr>
            <p:cNvPr id="25" name="Picture 24" descr="A close-up of a logo&#10;&#10;Description automatically generated">
              <a:extLst>
                <a:ext uri="{FF2B5EF4-FFF2-40B4-BE49-F238E27FC236}">
                  <a16:creationId xmlns:a16="http://schemas.microsoft.com/office/drawing/2014/main" id="{E6565477-B241-6CB9-1CAF-03D8C1733B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90235" y="2395226"/>
              <a:ext cx="705582" cy="531539"/>
            </a:xfrm>
            <a:prstGeom prst="rect">
              <a:avLst/>
            </a:prstGeom>
          </p:spPr>
        </p:pic>
        <p:pic>
          <p:nvPicPr>
            <p:cNvPr id="26" name="Picture 25" descr="A red and black logo&#10;&#10;Description automatically generated">
              <a:extLst>
                <a:ext uri="{FF2B5EF4-FFF2-40B4-BE49-F238E27FC236}">
                  <a16:creationId xmlns:a16="http://schemas.microsoft.com/office/drawing/2014/main" id="{28F9B277-987E-8E6F-017E-EB3F75B2667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81336" y="1674823"/>
              <a:ext cx="930868" cy="496463"/>
            </a:xfrm>
            <a:prstGeom prst="rect">
              <a:avLst/>
            </a:prstGeom>
          </p:spPr>
        </p:pic>
        <p:pic>
          <p:nvPicPr>
            <p:cNvPr id="27" name="Picture 26">
              <a:extLst>
                <a:ext uri="{FF2B5EF4-FFF2-40B4-BE49-F238E27FC236}">
                  <a16:creationId xmlns:a16="http://schemas.microsoft.com/office/drawing/2014/main" id="{77BDBB2E-DC75-47C3-2A0A-C99C7B8203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09887" y="4583473"/>
              <a:ext cx="1421435" cy="246382"/>
            </a:xfrm>
            <a:prstGeom prst="rect">
              <a:avLst/>
            </a:prstGeom>
          </p:spPr>
        </p:pic>
        <p:pic>
          <p:nvPicPr>
            <p:cNvPr id="28" name="Picture 27" descr="A blue and white logo&#10;&#10;Description automatically generated">
              <a:extLst>
                <a:ext uri="{FF2B5EF4-FFF2-40B4-BE49-F238E27FC236}">
                  <a16:creationId xmlns:a16="http://schemas.microsoft.com/office/drawing/2014/main" id="{16910E72-FED6-6571-F562-EB9330B2A0B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30390" y="2793627"/>
              <a:ext cx="799703" cy="389189"/>
            </a:xfrm>
            <a:prstGeom prst="rect">
              <a:avLst/>
            </a:prstGeom>
          </p:spPr>
        </p:pic>
        <p:pic>
          <p:nvPicPr>
            <p:cNvPr id="29" name="Picture 28">
              <a:extLst>
                <a:ext uri="{FF2B5EF4-FFF2-40B4-BE49-F238E27FC236}">
                  <a16:creationId xmlns:a16="http://schemas.microsoft.com/office/drawing/2014/main" id="{5E2581C1-EFB2-9C29-8D77-819C01F6705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33197" y="4096065"/>
              <a:ext cx="1080000" cy="288000"/>
            </a:xfrm>
            <a:prstGeom prst="rect">
              <a:avLst/>
            </a:prstGeom>
          </p:spPr>
        </p:pic>
        <p:pic>
          <p:nvPicPr>
            <p:cNvPr id="34" name="Picture 33" descr="A black and white logo&#10;&#10;Description automatically generated">
              <a:extLst>
                <a:ext uri="{FF2B5EF4-FFF2-40B4-BE49-F238E27FC236}">
                  <a16:creationId xmlns:a16="http://schemas.microsoft.com/office/drawing/2014/main" id="{E61D6344-F02E-2621-4600-11DD32A51AF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20605" y="2546415"/>
              <a:ext cx="1080000" cy="432000"/>
            </a:xfrm>
            <a:prstGeom prst="rect">
              <a:avLst/>
            </a:prstGeom>
          </p:spPr>
        </p:pic>
        <p:pic>
          <p:nvPicPr>
            <p:cNvPr id="35" name="Picture 34" descr="A blue and white logo&#10;&#10;Description automatically generated">
              <a:extLst>
                <a:ext uri="{FF2B5EF4-FFF2-40B4-BE49-F238E27FC236}">
                  <a16:creationId xmlns:a16="http://schemas.microsoft.com/office/drawing/2014/main" id="{D01154D2-1968-2ECA-6FA3-C735FB8CAD2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39457" y="2967822"/>
              <a:ext cx="850542" cy="436612"/>
            </a:xfrm>
            <a:prstGeom prst="rect">
              <a:avLst/>
            </a:prstGeom>
          </p:spPr>
        </p:pic>
        <p:pic>
          <p:nvPicPr>
            <p:cNvPr id="36" name="Picture 35">
              <a:extLst>
                <a:ext uri="{FF2B5EF4-FFF2-40B4-BE49-F238E27FC236}">
                  <a16:creationId xmlns:a16="http://schemas.microsoft.com/office/drawing/2014/main" id="{20F1E7C3-A36D-8DAA-3A34-F9E99F0572F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835916" y="2405605"/>
              <a:ext cx="1080000" cy="288000"/>
            </a:xfrm>
            <a:prstGeom prst="rect">
              <a:avLst/>
            </a:prstGeom>
          </p:spPr>
        </p:pic>
        <p:pic>
          <p:nvPicPr>
            <p:cNvPr id="37" name="Picture 36" descr="A red and black logo&#10;&#10;Description automatically generated">
              <a:extLst>
                <a:ext uri="{FF2B5EF4-FFF2-40B4-BE49-F238E27FC236}">
                  <a16:creationId xmlns:a16="http://schemas.microsoft.com/office/drawing/2014/main" id="{32361786-7775-E9A2-1173-2EA334716F2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816020" y="2130874"/>
              <a:ext cx="984585" cy="297385"/>
            </a:xfrm>
            <a:prstGeom prst="rect">
              <a:avLst/>
            </a:prstGeom>
          </p:spPr>
        </p:pic>
        <p:pic>
          <p:nvPicPr>
            <p:cNvPr id="38" name="Picture 37">
              <a:extLst>
                <a:ext uri="{FF2B5EF4-FFF2-40B4-BE49-F238E27FC236}">
                  <a16:creationId xmlns:a16="http://schemas.microsoft.com/office/drawing/2014/main" id="{AE08E648-808B-D434-27A4-3B2CCE9059D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85200" y="4154561"/>
              <a:ext cx="1232563" cy="221861"/>
            </a:xfrm>
            <a:prstGeom prst="rect">
              <a:avLst/>
            </a:prstGeom>
          </p:spPr>
        </p:pic>
        <p:pic>
          <p:nvPicPr>
            <p:cNvPr id="39" name="Picture 38">
              <a:extLst>
                <a:ext uri="{FF2B5EF4-FFF2-40B4-BE49-F238E27FC236}">
                  <a16:creationId xmlns:a16="http://schemas.microsoft.com/office/drawing/2014/main" id="{6CA12F5E-12A3-58FF-B02B-5BFD485D95E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770778" y="3140972"/>
              <a:ext cx="1080000" cy="185021"/>
            </a:xfrm>
            <a:prstGeom prst="rect">
              <a:avLst/>
            </a:prstGeom>
          </p:spPr>
        </p:pic>
        <p:pic>
          <p:nvPicPr>
            <p:cNvPr id="3074" name="Picture 2" descr="SKYLABS « SmallSat Europe">
              <a:extLst>
                <a:ext uri="{FF2B5EF4-FFF2-40B4-BE49-F238E27FC236}">
                  <a16:creationId xmlns:a16="http://schemas.microsoft.com/office/drawing/2014/main" id="{70D0E7B2-FA37-6DCC-B667-9352D541E17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972373" y="1804065"/>
              <a:ext cx="923726" cy="4218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LPHA | Partner profile | TI.com">
              <a:extLst>
                <a:ext uri="{FF2B5EF4-FFF2-40B4-BE49-F238E27FC236}">
                  <a16:creationId xmlns:a16="http://schemas.microsoft.com/office/drawing/2014/main" id="{4A3F802E-FAEC-D7F7-7E59-00CB55E4F8D8}"/>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161122" y="1025514"/>
              <a:ext cx="1336969" cy="75204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65E66B2C-D299-0AC3-77F8-1603B77E4A09}"/>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844999" y="1675712"/>
              <a:ext cx="924089" cy="22062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Welcome to BrainChip">
              <a:extLst>
                <a:ext uri="{FF2B5EF4-FFF2-40B4-BE49-F238E27FC236}">
                  <a16:creationId xmlns:a16="http://schemas.microsoft.com/office/drawing/2014/main" id="{00F0A786-7712-74B0-E437-F637F0D15160}"/>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17481" t="27489" r="17607" b="27424"/>
            <a:stretch>
              <a:fillRect/>
            </a:stretch>
          </p:blipFill>
          <p:spPr bwMode="auto">
            <a:xfrm>
              <a:off x="10696089" y="1080144"/>
              <a:ext cx="1221910" cy="444184"/>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Deltatec">
              <a:extLst>
                <a:ext uri="{FF2B5EF4-FFF2-40B4-BE49-F238E27FC236}">
                  <a16:creationId xmlns:a16="http://schemas.microsoft.com/office/drawing/2014/main" id="{C6F7B69D-BBD9-9A61-68DC-D075E05D169C}"/>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8054" t="38950" r="7809" b="39021"/>
            <a:stretch>
              <a:fillRect/>
            </a:stretch>
          </p:blipFill>
          <p:spPr bwMode="auto">
            <a:xfrm>
              <a:off x="6830756" y="4483091"/>
              <a:ext cx="1220305" cy="31951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a:extLst>
                <a:ext uri="{FF2B5EF4-FFF2-40B4-BE49-F238E27FC236}">
                  <a16:creationId xmlns:a16="http://schemas.microsoft.com/office/drawing/2014/main" id="{4A9863B2-D462-8BC8-C519-7389D0DAA2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8218" y="1271012"/>
              <a:ext cx="1074627" cy="28800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EVOLEO Technologies, Lda | LinkedIn">
              <a:extLst>
                <a:ext uri="{FF2B5EF4-FFF2-40B4-BE49-F238E27FC236}">
                  <a16:creationId xmlns:a16="http://schemas.microsoft.com/office/drawing/2014/main" id="{A5BF5985-1219-27E7-548C-C1A47AB3F887}"/>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t="16913" b="15857"/>
            <a:stretch>
              <a:fillRect/>
            </a:stretch>
          </p:blipFill>
          <p:spPr bwMode="auto">
            <a:xfrm>
              <a:off x="6883567" y="3605547"/>
              <a:ext cx="1101338" cy="740428"/>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KP Labs - Wikipedia">
              <a:extLst>
                <a:ext uri="{FF2B5EF4-FFF2-40B4-BE49-F238E27FC236}">
                  <a16:creationId xmlns:a16="http://schemas.microsoft.com/office/drawing/2014/main" id="{A06BBCB7-F978-9A97-FC32-49B3AE5C7466}"/>
                </a:ext>
              </a:extLst>
            </p:cNvPr>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l="6495" t="18772" r="7122" b="11747"/>
            <a:stretch>
              <a:fillRect/>
            </a:stretch>
          </p:blipFill>
          <p:spPr bwMode="auto">
            <a:xfrm>
              <a:off x="8018865" y="3051115"/>
              <a:ext cx="1443357" cy="465311"/>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Homepage - PCB Design">
              <a:extLst>
                <a:ext uri="{FF2B5EF4-FFF2-40B4-BE49-F238E27FC236}">
                  <a16:creationId xmlns:a16="http://schemas.microsoft.com/office/drawing/2014/main" id="{3ACF5D65-2197-7AE4-B483-7FC965A8548E}"/>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17573" t="17840" r="16724" b="15473"/>
            <a:stretch>
              <a:fillRect/>
            </a:stretch>
          </p:blipFill>
          <p:spPr bwMode="auto">
            <a:xfrm>
              <a:off x="9729349" y="1030220"/>
              <a:ext cx="650518" cy="932728"/>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TTTech Aerospace contributed to new ECSS Time-Triggered Ethernet  engineering standard for space applications - TTTECH">
              <a:extLst>
                <a:ext uri="{FF2B5EF4-FFF2-40B4-BE49-F238E27FC236}">
                  <a16:creationId xmlns:a16="http://schemas.microsoft.com/office/drawing/2014/main" id="{55940E02-5557-F090-4257-B4D99D7D8604}"/>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8157546" y="3723619"/>
              <a:ext cx="1080000" cy="331958"/>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Unibap Space Solutions — Change of address in Uppsala">
              <a:extLst>
                <a:ext uri="{FF2B5EF4-FFF2-40B4-BE49-F238E27FC236}">
                  <a16:creationId xmlns:a16="http://schemas.microsoft.com/office/drawing/2014/main" id="{3E8B7908-8AE6-4E2A-1B00-3833009F509B}"/>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9719962" y="1990729"/>
              <a:ext cx="670266" cy="670266"/>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Teledyne e2v - Everywhereyoulook!">
              <a:extLst>
                <a:ext uri="{FF2B5EF4-FFF2-40B4-BE49-F238E27FC236}">
                  <a16:creationId xmlns:a16="http://schemas.microsoft.com/office/drawing/2014/main" id="{250CC37E-85B1-2A6A-8F73-E7D18E8ED04B}"/>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0423663" y="3543581"/>
              <a:ext cx="1533572" cy="250215"/>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LVD announces new partnership with Performance Interconnect - LVD Systems  srl">
              <a:extLst>
                <a:ext uri="{FF2B5EF4-FFF2-40B4-BE49-F238E27FC236}">
                  <a16:creationId xmlns:a16="http://schemas.microsoft.com/office/drawing/2014/main" id="{5C9716B4-A973-5481-335E-A3696D8BC3AB}"/>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9537262" y="3329055"/>
              <a:ext cx="787538" cy="564487"/>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UK Space Facilities STAR-Dundee">
              <a:extLst>
                <a:ext uri="{FF2B5EF4-FFF2-40B4-BE49-F238E27FC236}">
                  <a16:creationId xmlns:a16="http://schemas.microsoft.com/office/drawing/2014/main" id="{A72DAC15-8C59-9251-001A-B30CF30BEEFA}"/>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8227795" y="4250435"/>
              <a:ext cx="1346552" cy="465311"/>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TextBox 47">
            <a:extLst>
              <a:ext uri="{FF2B5EF4-FFF2-40B4-BE49-F238E27FC236}">
                <a16:creationId xmlns:a16="http://schemas.microsoft.com/office/drawing/2014/main" id="{FEA071B0-5B58-63FA-3747-FB65E611459C}"/>
              </a:ext>
            </a:extLst>
          </p:cNvPr>
          <p:cNvSpPr txBox="1"/>
          <p:nvPr/>
        </p:nvSpPr>
        <p:spPr>
          <a:xfrm>
            <a:off x="6650844" y="872021"/>
            <a:ext cx="5557825" cy="338554"/>
          </a:xfrm>
          <a:prstGeom prst="rect">
            <a:avLst/>
          </a:prstGeom>
          <a:noFill/>
        </p:spPr>
        <p:txBody>
          <a:bodyPr wrap="square" rtlCol="0">
            <a:spAutoFit/>
          </a:bodyPr>
          <a:lstStyle/>
          <a:p>
            <a:pPr algn="ctr"/>
            <a:r>
              <a:rPr lang="en-GB" sz="1600" dirty="0">
                <a:solidFill>
                  <a:schemeClr val="bg2"/>
                </a:solidFill>
              </a:rPr>
              <a:t>Thanks to our 26 exhibitors</a:t>
            </a:r>
          </a:p>
        </p:txBody>
      </p:sp>
      <p:grpSp>
        <p:nvGrpSpPr>
          <p:cNvPr id="49" name="Group 48">
            <a:extLst>
              <a:ext uri="{FF2B5EF4-FFF2-40B4-BE49-F238E27FC236}">
                <a16:creationId xmlns:a16="http://schemas.microsoft.com/office/drawing/2014/main" id="{9356E553-7A41-3675-0728-CDE02A2653FC}"/>
              </a:ext>
            </a:extLst>
          </p:cNvPr>
          <p:cNvGrpSpPr/>
          <p:nvPr/>
        </p:nvGrpSpPr>
        <p:grpSpPr>
          <a:xfrm>
            <a:off x="673897" y="1079657"/>
            <a:ext cx="5513232" cy="1364012"/>
            <a:chOff x="398486" y="957770"/>
            <a:chExt cx="5513232" cy="1364012"/>
          </a:xfrm>
        </p:grpSpPr>
        <p:grpSp>
          <p:nvGrpSpPr>
            <p:cNvPr id="46" name="Group 45">
              <a:extLst>
                <a:ext uri="{FF2B5EF4-FFF2-40B4-BE49-F238E27FC236}">
                  <a16:creationId xmlns:a16="http://schemas.microsoft.com/office/drawing/2014/main" id="{9A2847D7-6900-8C1D-6B71-5E6AED8D82DC}"/>
                </a:ext>
              </a:extLst>
            </p:cNvPr>
            <p:cNvGrpSpPr/>
            <p:nvPr/>
          </p:nvGrpSpPr>
          <p:grpSpPr>
            <a:xfrm>
              <a:off x="398486" y="957770"/>
              <a:ext cx="4126493" cy="1364012"/>
              <a:chOff x="136359" y="3903708"/>
              <a:chExt cx="3285049" cy="944588"/>
            </a:xfrm>
          </p:grpSpPr>
          <p:pic>
            <p:nvPicPr>
              <p:cNvPr id="3108" name="Picture 36" descr="Escudo de Elche - Wikipedia, la enciclopedia libre">
                <a:extLst>
                  <a:ext uri="{FF2B5EF4-FFF2-40B4-BE49-F238E27FC236}">
                    <a16:creationId xmlns:a16="http://schemas.microsoft.com/office/drawing/2014/main" id="{A7396642-62A3-CDE3-30DD-D768DFD5BD9B}"/>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136359" y="3903708"/>
                <a:ext cx="627675" cy="889035"/>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5482EE76-2B06-3F4E-FBB7-2E8541C4A693}"/>
                  </a:ext>
                </a:extLst>
              </p:cNvPr>
              <p:cNvSpPr txBox="1"/>
              <p:nvPr/>
            </p:nvSpPr>
            <p:spPr>
              <a:xfrm>
                <a:off x="843299" y="4017060"/>
                <a:ext cx="2578109" cy="83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ctr"/>
                <a:r>
                  <a:rPr lang="en-GB" dirty="0">
                    <a:solidFill>
                      <a:schemeClr val="bg1"/>
                    </a:solidFill>
                    <a:latin typeface="NotesEsa" panose="02000506030000020004" pitchFamily="2" charset="0"/>
                  </a:rPr>
                  <a:t>Thanks to the Mayor of Elche, </a:t>
                </a:r>
              </a:p>
              <a:p>
                <a:pPr algn="ctr"/>
                <a:r>
                  <a:rPr lang="en-GB" dirty="0">
                    <a:solidFill>
                      <a:schemeClr val="bg1"/>
                    </a:solidFill>
                    <a:latin typeface="NotesEsa" panose="02000506030000020004" pitchFamily="2" charset="0"/>
                  </a:rPr>
                  <a:t>Mr. Pablo Ruz Villanueva, </a:t>
                </a:r>
              </a:p>
              <a:p>
                <a:pPr algn="ctr"/>
                <a:r>
                  <a:rPr lang="en-GB" dirty="0">
                    <a:solidFill>
                      <a:schemeClr val="bg1"/>
                    </a:solidFill>
                    <a:latin typeface="NotesEsa" panose="02000506030000020004" pitchFamily="2" charset="0"/>
                  </a:rPr>
                  <a:t>and the city of Elche </a:t>
                </a:r>
              </a:p>
              <a:p>
                <a:pPr algn="ctr"/>
                <a:r>
                  <a:rPr lang="en-GB" dirty="0">
                    <a:solidFill>
                      <a:schemeClr val="bg1"/>
                    </a:solidFill>
                    <a:latin typeface="NotesEsa" panose="02000506030000020004" pitchFamily="2" charset="0"/>
                  </a:rPr>
                  <a:t>for the support and hospitality</a:t>
                </a:r>
              </a:p>
            </p:txBody>
          </p:sp>
        </p:grpSp>
        <p:pic>
          <p:nvPicPr>
            <p:cNvPr id="3112" name="Picture 40" descr="The mayor of Elche, Pablo Ruz Villanueva, denounces homophobic personal attacks by the left.">
              <a:extLst>
                <a:ext uri="{FF2B5EF4-FFF2-40B4-BE49-F238E27FC236}">
                  <a16:creationId xmlns:a16="http://schemas.microsoft.com/office/drawing/2014/main" id="{4B98DC85-3BD4-696F-0ACA-5E02ACB1C56C}"/>
                </a:ext>
              </a:extLst>
            </p:cNvPr>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l="21812" r="11178"/>
            <a:stretch>
              <a:fillRect/>
            </a:stretch>
          </p:blipFill>
          <p:spPr bwMode="auto">
            <a:xfrm>
              <a:off x="4632937" y="1174539"/>
              <a:ext cx="1278781" cy="10734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B21C6814-6AF3-9016-6E64-F2439F985092}"/>
              </a:ext>
            </a:extLst>
          </p:cNvPr>
          <p:cNvGrpSpPr/>
          <p:nvPr/>
        </p:nvGrpSpPr>
        <p:grpSpPr>
          <a:xfrm>
            <a:off x="623938" y="3591183"/>
            <a:ext cx="1970495" cy="1508760"/>
            <a:chOff x="612357" y="3812184"/>
            <a:chExt cx="1970495" cy="1508760"/>
          </a:xfrm>
        </p:grpSpPr>
        <p:sp>
          <p:nvSpPr>
            <p:cNvPr id="2" name="Content Placeholder 3">
              <a:extLst>
                <a:ext uri="{FF2B5EF4-FFF2-40B4-BE49-F238E27FC236}">
                  <a16:creationId xmlns:a16="http://schemas.microsoft.com/office/drawing/2014/main" id="{12E531E8-C55E-981F-AA85-B6ADE105560E}"/>
                </a:ext>
              </a:extLst>
            </p:cNvPr>
            <p:cNvSpPr txBox="1">
              <a:spLocks/>
            </p:cNvSpPr>
            <p:nvPr/>
          </p:nvSpPr>
          <p:spPr bwMode="auto">
            <a:xfrm>
              <a:off x="612357" y="3812184"/>
              <a:ext cx="1970495" cy="44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algn="ctr">
                <a:lnSpc>
                  <a:spcPct val="100000"/>
                </a:lnSpc>
                <a:spcBef>
                  <a:spcPts val="0"/>
                </a:spcBef>
              </a:pPr>
              <a:r>
                <a:rPr lang="en-GB" sz="1600" kern="0" dirty="0">
                  <a:solidFill>
                    <a:schemeClr val="bg1"/>
                  </a:solidFill>
                  <a:latin typeface="NotesEsa" panose="02000506030000020004" pitchFamily="2" charset="0"/>
                </a:rPr>
                <a:t>The local planning </a:t>
              </a:r>
            </a:p>
            <a:p>
              <a:pPr algn="ctr">
                <a:lnSpc>
                  <a:spcPct val="100000"/>
                </a:lnSpc>
                <a:spcBef>
                  <a:spcPts val="0"/>
                </a:spcBef>
              </a:pPr>
              <a:r>
                <a:rPr lang="en-GB" kern="0" dirty="0">
                  <a:solidFill>
                    <a:schemeClr val="bg1"/>
                  </a:solidFill>
                  <a:latin typeface="NotesEsa" panose="02000506030000020004" pitchFamily="2" charset="0"/>
                </a:rPr>
                <a:t>support office:</a:t>
              </a:r>
            </a:p>
            <a:p>
              <a:pPr algn="ctr">
                <a:lnSpc>
                  <a:spcPct val="100000"/>
                </a:lnSpc>
                <a:spcBef>
                  <a:spcPts val="0"/>
                </a:spcBef>
              </a:pPr>
              <a:endParaRPr lang="en-GB" kern="0" dirty="0">
                <a:solidFill>
                  <a:schemeClr val="bg1"/>
                </a:solidFill>
                <a:latin typeface="NotesEsa" panose="02000506030000020004" pitchFamily="2" charset="0"/>
              </a:endParaRPr>
            </a:p>
            <a:p>
              <a:pPr algn="ctr">
                <a:lnSpc>
                  <a:spcPct val="100000"/>
                </a:lnSpc>
                <a:spcBef>
                  <a:spcPts val="0"/>
                </a:spcBef>
              </a:pPr>
              <a:r>
                <a:rPr lang="en-GB" i="1" kern="0" dirty="0">
                  <a:solidFill>
                    <a:schemeClr val="bg1"/>
                  </a:solidFill>
                  <a:latin typeface="NotesEsa" panose="02000506030000020004" pitchFamily="2" charset="0"/>
                </a:rPr>
                <a:t>Jose &amp; Marian</a:t>
              </a:r>
            </a:p>
          </p:txBody>
        </p:sp>
        <p:pic>
          <p:nvPicPr>
            <p:cNvPr id="1026" name="Picture 2">
              <a:extLst>
                <a:ext uri="{FF2B5EF4-FFF2-40B4-BE49-F238E27FC236}">
                  <a16:creationId xmlns:a16="http://schemas.microsoft.com/office/drawing/2014/main" id="{03579DE5-AA37-26AD-1E02-3C78B1068010}"/>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067145" y="4957536"/>
              <a:ext cx="1060918" cy="3634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6EC7BE98-325B-BEA0-1C17-9C894478354E}"/>
              </a:ext>
            </a:extLst>
          </p:cNvPr>
          <p:cNvGrpSpPr/>
          <p:nvPr/>
        </p:nvGrpSpPr>
        <p:grpSpPr>
          <a:xfrm>
            <a:off x="2844547" y="3612542"/>
            <a:ext cx="3476453" cy="1595087"/>
            <a:chOff x="2518821" y="3635735"/>
            <a:chExt cx="3476453" cy="1595087"/>
          </a:xfrm>
        </p:grpSpPr>
        <p:sp>
          <p:nvSpPr>
            <p:cNvPr id="5" name="Content Placeholder 3">
              <a:extLst>
                <a:ext uri="{FF2B5EF4-FFF2-40B4-BE49-F238E27FC236}">
                  <a16:creationId xmlns:a16="http://schemas.microsoft.com/office/drawing/2014/main" id="{CE2CDA4E-BA9F-17BF-B1D5-94938A08D29A}"/>
                </a:ext>
              </a:extLst>
            </p:cNvPr>
            <p:cNvSpPr txBox="1">
              <a:spLocks/>
            </p:cNvSpPr>
            <p:nvPr/>
          </p:nvSpPr>
          <p:spPr bwMode="auto">
            <a:xfrm>
              <a:off x="2518821" y="3635735"/>
              <a:ext cx="3476453" cy="45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algn="ctr">
                <a:lnSpc>
                  <a:spcPct val="100000"/>
                </a:lnSpc>
                <a:spcBef>
                  <a:spcPts val="0"/>
                </a:spcBef>
              </a:pPr>
              <a:r>
                <a:rPr lang="en-GB" kern="0" dirty="0">
                  <a:solidFill>
                    <a:schemeClr val="bg1"/>
                  </a:solidFill>
                  <a:latin typeface="NotesEsa" panose="02000506030000020004" pitchFamily="2" charset="0"/>
                </a:rPr>
                <a:t>Catering and accommodation</a:t>
              </a:r>
            </a:p>
          </p:txBody>
        </p:sp>
        <p:pic>
          <p:nvPicPr>
            <p:cNvPr id="17" name="Picture 16">
              <a:extLst>
                <a:ext uri="{FF2B5EF4-FFF2-40B4-BE49-F238E27FC236}">
                  <a16:creationId xmlns:a16="http://schemas.microsoft.com/office/drawing/2014/main" id="{2C5820BD-ACA7-CA27-5CA5-588A81D0DB97}"/>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3519406" y="4090374"/>
              <a:ext cx="1710498" cy="342870"/>
            </a:xfrm>
            <a:prstGeom prst="rect">
              <a:avLst/>
            </a:prstGeom>
          </p:spPr>
        </p:pic>
        <p:pic>
          <p:nvPicPr>
            <p:cNvPr id="19" name="Picture 18" descr="A statue of a mermaid&#10;&#10;AI-generated content may be incorrect.">
              <a:extLst>
                <a:ext uri="{FF2B5EF4-FFF2-40B4-BE49-F238E27FC236}">
                  <a16:creationId xmlns:a16="http://schemas.microsoft.com/office/drawing/2014/main" id="{84BEEB70-CD89-CC43-4C0A-5C0146136B36}"/>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2683289" y="4591051"/>
              <a:ext cx="1126225" cy="552924"/>
            </a:xfrm>
            <a:prstGeom prst="rect">
              <a:avLst/>
            </a:prstGeom>
          </p:spPr>
        </p:pic>
        <p:pic>
          <p:nvPicPr>
            <p:cNvPr id="21" name="Picture 20">
              <a:extLst>
                <a:ext uri="{FF2B5EF4-FFF2-40B4-BE49-F238E27FC236}">
                  <a16:creationId xmlns:a16="http://schemas.microsoft.com/office/drawing/2014/main" id="{4C98594A-0D71-8F3A-5189-991354ED6B09}"/>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4727858" y="4501147"/>
              <a:ext cx="1260816" cy="729675"/>
            </a:xfrm>
            <a:prstGeom prst="rect">
              <a:avLst/>
            </a:prstGeom>
          </p:spPr>
        </p:pic>
        <p:pic>
          <p:nvPicPr>
            <p:cNvPr id="1028" name="Picture 4" descr="Bienvenida al Verano">
              <a:extLst>
                <a:ext uri="{FF2B5EF4-FFF2-40B4-BE49-F238E27FC236}">
                  <a16:creationId xmlns:a16="http://schemas.microsoft.com/office/drawing/2014/main" id="{3C3B1B8C-BADC-F4CD-6DB1-1BB546791212}"/>
                </a:ext>
              </a:extLst>
            </p:cNvPr>
            <p:cNvPicPr>
              <a:picLocks noChangeAspect="1" noChangeArrowheads="1"/>
            </p:cNvPicPr>
            <p:nvPr/>
          </p:nvPicPr>
          <p:blipFill rotWithShape="1">
            <a:blip r:embed="rId39" cstate="print">
              <a:extLst>
                <a:ext uri="{28A0092B-C50C-407E-A947-70E740481C1C}">
                  <a14:useLocalDpi xmlns:a14="http://schemas.microsoft.com/office/drawing/2010/main" val="0"/>
                </a:ext>
              </a:extLst>
            </a:blip>
            <a:srcRect l="14353" t="25836" r="14838" b="23629"/>
            <a:stretch>
              <a:fillRect/>
            </a:stretch>
          </p:blipFill>
          <p:spPr bwMode="auto">
            <a:xfrm>
              <a:off x="3904965" y="4591051"/>
              <a:ext cx="774747" cy="5529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82686771"/>
      </p:ext>
    </p:extLst>
  </p:cSld>
  <p:clrMapOvr>
    <a:masterClrMapping/>
  </p:clrMapOvr>
</p:sld>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91440" tIns="45720" rIns="91440" bIns="45720" numCol="1" rtlCol="0" anchor="t" anchorCtr="0" compatLnSpc="1">
        <a:prstTxWarp prst="textNoShape">
          <a:avLst/>
        </a:prstTxWarp>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E0507855-664A-4BD2-B86E-CF1A36E7657B}" vid="{0DA69FA7-C169-424B-B19A-224A762924CB}"/>
    </a:ext>
  </a:extLst>
</a:theme>
</file>

<file path=ppt/theme/theme2.xml><?xml version="1.0" encoding="utf-8"?>
<a:theme xmlns:a="http://schemas.openxmlformats.org/drawingml/2006/main" name="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91440" tIns="45720" rIns="91440" bIns="45720" numCol="1" rtlCol="0" anchor="t" anchorCtr="0" compatLnSpc="1">
        <a:prstTxWarp prst="textNoShape">
          <a:avLst/>
        </a:prstTxWarp>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E0507855-664A-4BD2-B86E-CF1A36E7657B}" vid="{BD2C8505-3C88-4D98-84FD-5307A452E0CA}"/>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err="1" smtClean="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E0507855-664A-4BD2-B86E-CF1A36E7657B}" vid="{7041FCC5-3B0B-4D6D-A87A-A8F6DF9088A9}"/>
    </a:ext>
  </a:extLst>
</a:theme>
</file>

<file path=ppt/theme/theme4.xml><?xml version="1.0" encoding="utf-8"?>
<a:theme xmlns:a="http://schemas.openxmlformats.org/drawingml/2006/main" name="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E0507855-664A-4BD2-B86E-CF1A36E7657B}" vid="{AA8F7579-35B3-4711-AED9-1D4BCCD44FC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Distribution xmlns="ddc99d1b-0883-4f2c-a8e6-6d8ebaa0e5d6" xsi:nil="true"/>
    <Organisational_x0020_entity xmlns="ddc99d1b-0883-4f2c-a8e6-6d8ebaa0e5d6" xsi:nil="true"/>
    <Document_x0020_Type xmlns="ddc99d1b-0883-4f2c-a8e6-6d8ebaa0e5d6">HO - Handout / Presentation</Document_x0020_Type>
    <Revision xmlns="http://schemas.microsoft.com/sharepoint/v3/fields">0</Revision>
    <IconOverlay xmlns="http://schemas.microsoft.com/sharepoint/v4" xsi:nil="true"/>
    <In_iShare xmlns="ddc99d1b-0883-4f2c-a8e6-6d8ebaa0e5d6">false</In_iShare>
    <Classification xmlns="ddc99d1b-0883-4f2c-a8e6-6d8ebaa0e5d6">ESA UNCLASSIFIED – For ESA Official Use Only</Classification>
    <Issue_x0020_Date xmlns="ddc99d1b-0883-4f2c-a8e6-6d8ebaa0e5d6">2025-10-04T22:00:00+00:00</Issue_x0020_Date>
    <Issue xmlns="ddc99d1b-0883-4f2c-a8e6-6d8ebaa0e5d6">0</Issue>
    <Reference xmlns="ddc99d1b-0883-4f2c-a8e6-6d8ebaa0e5d6" xsi:nil="true"/>
    <Assign_x0020_document_x0020_reference xmlns="ddc99d1b-0883-4f2c-a8e6-6d8ebaa0e5d6">false</Assign_x0020_document_x0020_reference>
    <Classification_x0020_Caveat xmlns="ddc99d1b-0883-4f2c-a8e6-6d8ebaa0e5d6" xsi:nil="true"/>
    <AutoSync xmlns="ddc99d1b-0883-4f2c-a8e6-6d8ebaa0e5d6">false</AutoSync>
    <Status xmlns="http://schemas.microsoft.com/sharepoint/v3/fields">N/A</Status>
    <_dlc_DocId xmlns="ddc99d1b-0883-4f2c-a8e6-6d8ebaa0e5d6">PKKMWAM5UKCP-1108600927-1304</_dlc_DocId>
    <_dlc_DocIdUrl xmlns="ddc99d1b-0883-4f2c-a8e6-6d8ebaa0e5d6">
      <Url>https://esateamsite.sso.esa.int/support/EOT2018/_layouts/15/DocIdRedir.aspx?ID=PKKMWAM5UKCP-1108600927-1304</Url>
      <Description>PKKMWAM5UKCP-1108600927-1304</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ESA_Documents" ma:contentTypeID="0x010100B93108F87DD4F24BAE6D0E809C37974D000FC206F40FA8F44792B0B25BFFF4A9D0" ma:contentTypeVersion="43" ma:contentTypeDescription="" ma:contentTypeScope="" ma:versionID="9b1703045571109d1041c6f1d6402cb6">
  <xsd:schema xmlns:xsd="http://www.w3.org/2001/XMLSchema" xmlns:xs="http://www.w3.org/2001/XMLSchema" xmlns:p="http://schemas.microsoft.com/office/2006/metadata/properties" xmlns:ns2="ddc99d1b-0883-4f2c-a8e6-6d8ebaa0e5d6" xmlns:ns3="http://schemas.microsoft.com/sharepoint/v3/fields" xmlns:ns4="http://schemas.microsoft.com/sharepoint/v4" targetNamespace="http://schemas.microsoft.com/office/2006/metadata/properties" ma:root="true" ma:fieldsID="8aee6ade98337e03742b7c59ef1ca971" ns2:_="" ns3:_="" ns4:_="">
    <xsd:import namespace="ddc99d1b-0883-4f2c-a8e6-6d8ebaa0e5d6"/>
    <xsd:import namespace="http://schemas.microsoft.com/sharepoint/v3/fields"/>
    <xsd:import namespace="http://schemas.microsoft.com/sharepoint/v4"/>
    <xsd:element name="properties">
      <xsd:complexType>
        <xsd:sequence>
          <xsd:element name="documentManagement">
            <xsd:complexType>
              <xsd:all>
                <xsd:element ref="ns2:Document_x0020_Type" minOccurs="0"/>
                <xsd:element ref="ns2:Reference" minOccurs="0"/>
                <xsd:element ref="ns2:Assign_x0020_document_x0020_reference" minOccurs="0"/>
                <xsd:element ref="ns2:Classification" minOccurs="0"/>
                <xsd:element ref="ns2:Classification_x0020_Caveat" minOccurs="0"/>
                <xsd:element ref="ns2:Issue_x0020_Date" minOccurs="0"/>
                <xsd:element ref="ns2:Issue" minOccurs="0"/>
                <xsd:element ref="ns3:Revision" minOccurs="0"/>
                <xsd:element ref="ns3:Status" minOccurs="0"/>
                <xsd:element ref="ns2:Distribution" minOccurs="0"/>
                <xsd:element ref="ns2:Organisational_x0020_entity" minOccurs="0"/>
                <xsd:element ref="ns2:_dlc_DocId" minOccurs="0"/>
                <xsd:element ref="ns2:_dlc_DocIdUrl" minOccurs="0"/>
                <xsd:element ref="ns2:_dlc_DocIdPersistId" minOccurs="0"/>
                <xsd:element ref="ns2:In_iShare" minOccurs="0"/>
                <xsd:element ref="ns2:AutoSync"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9d1b-0883-4f2c-a8e6-6d8ebaa0e5d6"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xsd:simpleType>
        <xsd:restriction base="dms:Choice">
          <xsd:enumeration value="AD - Assumption Document"/>
          <xsd:enumeration value="AN - Analysis"/>
          <xsd:enumeration value="AO - Announcement of Opportunity"/>
          <xsd:enumeration value="AR - Article"/>
          <xsd:enumeration value="BR - Brochure"/>
          <xsd:enumeration value="CCN - Contract Change Notice"/>
          <xsd:enumeration value="CE - Certificate (Certificate / Statement of Conformance, etc.)"/>
          <xsd:enumeration value="CO - Contract / Rider"/>
          <xsd:enumeration value="CP - Change Proposal (Engineering / Document)"/>
          <xsd:enumeration value="CR - Change Request (Engineering / Configuration)"/>
          <xsd:enumeration value="CT - Cost Documents (Estimate / CaC / CtC, etc)"/>
          <xsd:enumeration value="DCR - Cost Documents (Estimate / CaC / CtC, etc)"/>
          <xsd:enumeration value="DD - Design Description / Document"/>
          <xsd:enumeration value="DEC - Declaration"/>
          <xsd:enumeration value="DN - Delivery Notice / Release Notice / Transfer Notice"/>
          <xsd:enumeration value="DP - Data Package"/>
          <xsd:enumeration value="DRD - Document Requirements Definition"/>
          <xsd:enumeration value="DW - Drawing / Diagram"/>
          <xsd:enumeration value="EM - E-mail"/>
          <xsd:enumeration value="EX - Executive Summary"/>
          <xsd:enumeration value="FAX - Fax"/>
          <xsd:enumeration value="FI - File (Software / Configuration / Network)"/>
          <xsd:enumeration value="HO - Handout / Presentation"/>
          <xsd:enumeration value="IF - Interface Requirement / Specification / Interface Control Document / EID"/>
          <xsd:enumeration value="INS - Instruction"/>
          <xsd:enumeration value="ITT - Invitation to Tender"/>
          <xsd:enumeration value="LB - Logbook"/>
          <xsd:enumeration value="LE - Letter"/>
          <xsd:enumeration value="LEG - Legal Text"/>
          <xsd:enumeration value="LI - List"/>
          <xsd:enumeration value="MAN - Manual / User Guide / Handbook"/>
          <xsd:enumeration value="MIN - Minutes of Meeting"/>
          <xsd:enumeration value="ML - Model"/>
          <xsd:enumeration value="MO - Memorandum"/>
          <xsd:enumeration value="MOU - Agreement / Memorandum of Understanding"/>
          <xsd:enumeration value="MX - Matrix / Compliance"/>
          <xsd:enumeration value="NC - Non-Conformance"/>
          <xsd:enumeration value="NDA - Non-disclosure agreement"/>
          <xsd:enumeration value="OD - Operations Document"/>
          <xsd:enumeration value="OJ - Agenda"/>
          <xsd:enumeration value="PG - Progress Report / Status Report"/>
          <xsd:enumeration value="PL - Plan"/>
          <xsd:enumeration value="PO - Proposal"/>
          <xsd:enumeration value="POL - Policy Document"/>
          <xsd:enumeration value="PR - Procedure"/>
          <xsd:enumeration value="PT - Product Tree"/>
          <xsd:enumeration value="RD - Request for Deviation"/>
          <xsd:enumeration value="REC - Record"/>
          <xsd:enumeration value="REG - Regulation"/>
          <xsd:enumeration value="RES - Resolution"/>
          <xsd:enumeration value="RFQ - Request for Quotation"/>
          <xsd:enumeration value="RP - Report (Technical, Budget, Cost, Manpower, Travel, Audit, etc.)"/>
          <xsd:enumeration value="RS - Requirement Document / Specification (System, Subsystem, Unit, Equipment level)"/>
          <xsd:enumeration value="RW - Request for Waiver"/>
          <xsd:enumeration value="SC - Schedule / Network / Barchart / Chart"/>
          <xsd:enumeration value="SLA - Service Level Agreement"/>
          <xsd:enumeration value="SOW - Statement of Work"/>
          <xsd:enumeration value="SP - Specifications"/>
          <xsd:enumeration value="ST - Standards"/>
          <xsd:enumeration value="TC - Tender Conditions"/>
          <xsd:enumeration value="TN - Technical Note"/>
          <xsd:enumeration value="TOR - Terms of Reference"/>
          <xsd:enumeration value="TP - Test Procedure/Test Plan"/>
          <xsd:enumeration value="TR - Test Report / Test Result"/>
          <xsd:enumeration value="TS - Test Specification"/>
          <xsd:enumeration value="VC - Verification Control Document"/>
          <xsd:enumeration value="WBS - Work Breakdown Structure"/>
          <xsd:enumeration value="WI - Work Instruction"/>
          <xsd:enumeration value="WP - Working Paper"/>
          <xsd:enumeration value="WPD - Work Package Description"/>
          <xsd:enumeration value="AD"/>
          <xsd:enumeration value="AN"/>
          <xsd:enumeration value="AO"/>
          <xsd:enumeration value="AR"/>
          <xsd:enumeration value="BR"/>
          <xsd:enumeration value="CE"/>
          <xsd:enumeration value="CCN"/>
          <xsd:enumeration value="CO"/>
          <xsd:enumeration value="CP"/>
          <xsd:enumeration value="CR"/>
          <xsd:enumeration value="CT"/>
          <xsd:enumeration value="DEC"/>
          <xsd:enumeration value="DCR"/>
          <xsd:enumeration value="DD"/>
          <xsd:enumeration value="DN"/>
          <xsd:enumeration value="DP"/>
          <xsd:enumeration value="DRD"/>
          <xsd:enumeration value="DW"/>
          <xsd:enumeration value="EM"/>
          <xsd:enumeration value="EX"/>
          <xsd:enumeration value="FI"/>
          <xsd:enumeration value="FAX"/>
          <xsd:enumeration value="HO"/>
          <xsd:enumeration value="IF"/>
          <xsd:enumeration value="INS"/>
          <xsd:enumeration value="ITT"/>
          <xsd:enumeration value="LB"/>
          <xsd:enumeration value="LE"/>
          <xsd:enumeration value="LEG"/>
          <xsd:enumeration value="LI"/>
          <xsd:enumeration value="MAN"/>
          <xsd:enumeration value="ML"/>
          <xsd:enumeration value="MIN"/>
          <xsd:enumeration value="MO"/>
          <xsd:enumeration value="MOU"/>
          <xsd:enumeration value="MX"/>
          <xsd:enumeration value="NC"/>
          <xsd:enumeration value="NDA"/>
          <xsd:enumeration value="OD"/>
          <xsd:enumeration value="OJ"/>
          <xsd:enumeration value="POL"/>
          <xsd:enumeration value="PG"/>
          <xsd:enumeration value="PL"/>
          <xsd:enumeration value="PO"/>
          <xsd:enumeration value="PR"/>
          <xsd:enumeration value="PT"/>
          <xsd:enumeration value="REG"/>
          <xsd:enumeration value="RD"/>
          <xsd:enumeration value="REC"/>
          <xsd:enumeration value="RP"/>
          <xsd:enumeration value="RFQ"/>
          <xsd:enumeration value="RS"/>
          <xsd:enumeration value="RW"/>
          <xsd:enumeration value="RES"/>
          <xsd:enumeration value="SC"/>
          <xsd:enumeration value="SLA"/>
          <xsd:enumeration value="SP"/>
          <xsd:enumeration value="ST"/>
          <xsd:enumeration value="SOW"/>
          <xsd:enumeration value="TC"/>
          <xsd:enumeration value="TOR"/>
          <xsd:enumeration value="TN"/>
          <xsd:enumeration value="TP"/>
          <xsd:enumeration value="TR"/>
          <xsd:enumeration value="TS"/>
          <xsd:enumeration value="VC"/>
          <xsd:enumeration value="WBS"/>
          <xsd:enumeration value="WI"/>
          <xsd:enumeration value="WP"/>
          <xsd:enumeration value="WPD"/>
        </xsd:restriction>
      </xsd:simpleType>
    </xsd:element>
    <xsd:element name="Reference" ma:index="3" nillable="true" ma:displayName="Reference" ma:internalName="Reference">
      <xsd:simpleType>
        <xsd:restriction base="dms:Text">
          <xsd:maxLength value="255"/>
        </xsd:restriction>
      </xsd:simpleType>
    </xsd:element>
    <xsd:element name="Assign_x0020_document_x0020_reference" ma:index="4" nillable="true" ma:displayName="Assign document reference" ma:default="0" ma:internalName="Assign_x0020_document_x0020_reference">
      <xsd:simpleType>
        <xsd:restriction base="dms:Boolean"/>
      </xsd:simpleType>
    </xsd:element>
    <xsd:element name="Classification" ma:index="6" nillable="true" ma:displayName="Classification" ma:format="Dropdown" ma:internalName="Classification" ma:readOnly="false">
      <xsd:simpleType>
        <xsd:restriction base="dms:Choice">
          <xsd:enumeration value="ESA UNCLASSIFIED – Releasable to the Public"/>
          <xsd:enumeration value="ESA UNCLASSIFIED – For ESA Official Use Only"/>
          <xsd:enumeration value="ESA UNCLASSIFIED – Limited Distribution"/>
          <xsd:enumeration value="ESA UNCLASSIFIED – Sensitive Personal Data"/>
          <xsd:enumeration value="ESA UNCLASSIFIED - For Official Use"/>
          <xsd:enumeration value="ESA UNCLASSIFIED - For Internal Use"/>
          <xsd:enumeration value="ESA UNCLASSIFIED - Proprietary Information"/>
          <xsd:enumeration value="ESA UNCLASSIFIED - Personnel in Confidence"/>
          <xsd:enumeration value="ESA UNCLASSIFIED - Medical in Confidence"/>
          <xsd:enumeration value="ESA UNCLASSIFIED ITT - For Internal Use - Limited Distribution"/>
          <xsd:enumeration value="ESA UNCLASSIFIED TEB - For Internal Use - Limited Distribution"/>
          <xsd:enumeration value="ESA UNCLASSIFIED - Proprietary Information - Limited Distribution"/>
          <xsd:enumeration value="ESA Unclassified – For Official Use – Privileged – OBSOLETE"/>
          <xsd:enumeration value="ESA Unclassified – For Internal Use – Privileged – OBSOLETE"/>
          <xsd:enumeration value="ESA Unclassified – Proprietary Information – Privileged – OBSOLETE"/>
          <xsd:enumeration value="Non-ESA document"/>
          <xsd:enumeration value="Non-ESA document - Proprietary Information"/>
          <xsd:enumeration value="ESA Restricted – OBSOLETE"/>
          <xsd:enumeration value="ESA Confidential – OBSOLETE"/>
          <xsd:enumeration value="ESA Secret – OBSOLETE"/>
        </xsd:restriction>
      </xsd:simpleType>
    </xsd:element>
    <xsd:element name="Classification_x0020_Caveat" ma:index="7" nillable="true" ma:displayName="Classification Caveat" ma:description="Please use this field only in case of documents classified as &quot;For Internal Use&quot; and &quot;Proprietary Information&quot;" ma:internalName="Classification_x0020_Caveat">
      <xsd:simpleType>
        <xsd:restriction base="dms:Text">
          <xsd:maxLength value="255"/>
        </xsd:restriction>
      </xsd:simpleType>
    </xsd:element>
    <xsd:element name="Issue_x0020_Date" ma:index="8" nillable="true" ma:displayName="Issue Date" ma:format="DateOnly" ma:internalName="Issue_x0020_Date">
      <xsd:simpleType>
        <xsd:restriction base="dms:DateTime"/>
      </xsd:simpleType>
    </xsd:element>
    <xsd:element name="Issue" ma:index="9" nillable="true" ma:displayName="Issue" ma:internalName="Issue">
      <xsd:simpleType>
        <xsd:restriction base="dms:Text">
          <xsd:maxLength value="4"/>
        </xsd:restriction>
      </xsd:simpleType>
    </xsd:element>
    <xsd:element name="Distribution" ma:index="12" nillable="true" ma:displayName="Distribution" ma:internalName="Distribution">
      <xsd:simpleType>
        <xsd:restriction base="dms:Text">
          <xsd:maxLength value="255"/>
        </xsd:restriction>
      </xsd:simpleType>
    </xsd:element>
    <xsd:element name="Organisational_x0020_entity" ma:index="13" nillable="true" ma:displayName="Organisational entity" ma:internalName="Organisational_x0020_entity">
      <xsd:simpleType>
        <xsd:restriction base="dms:Text">
          <xsd:maxLength value="255"/>
        </xsd:restriction>
      </xsd:simpleType>
    </xsd:element>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element name="In_iShare" ma:index="25" nillable="true" ma:displayName="In_iShare" ma:default="0" ma:internalName="In_iShare">
      <xsd:simpleType>
        <xsd:restriction base="dms:Boolean"/>
      </xsd:simpleType>
    </xsd:element>
    <xsd:element name="AutoSync" ma:index="26" nillable="true" ma:displayName="AutoSync" ma:default="0" ma:internalName="AutoSync">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Revision" ma:index="10" nillable="true" ma:displayName="Revision" ma:internalName="Revision">
      <xsd:simpleType>
        <xsd:restriction base="dms:Text">
          <xsd:maxLength value="4"/>
        </xsd:restriction>
      </xsd:simpleType>
    </xsd:element>
    <xsd:element name="Status" ma:index="11" nillable="true" ma:displayName="Status" ma:format="Dropdown" ma:internalName="Status">
      <xsd:simpleType>
        <xsd:restriction base="dms:Choice">
          <xsd:enumeration value="N/A"/>
          <xsd:enumeration value="For Information Only"/>
          <xsd:enumeration value="Draft"/>
          <xsd:enumeration value="Under Review"/>
          <xsd:enumeration value="Approved"/>
          <xsd:enumeration value="ESA Approved"/>
          <xsd:enumeration value="Issued"/>
          <xsd:enumeration value="Rejected"/>
          <xsd:enumeration value="Withdrawn"/>
          <xsd:enumeration value="Superseded"/>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7"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22279E-2C4C-4C93-8498-455A58D1433E}">
  <ds:schemaRefs>
    <ds:schemaRef ds:uri="ddc99d1b-0883-4f2c-a8e6-6d8ebaa0e5d6"/>
    <ds:schemaRef ds:uri="http://schemas.openxmlformats.org/package/2006/metadata/core-properties"/>
    <ds:schemaRef ds:uri="http://schemas.microsoft.com/office/2006/metadata/properties"/>
    <ds:schemaRef ds:uri="http://schemas.microsoft.com/office/2006/documentManagement/types"/>
    <ds:schemaRef ds:uri="http://purl.org/dc/elements/1.1/"/>
    <ds:schemaRef ds:uri="http://www.w3.org/XML/1998/namespace"/>
    <ds:schemaRef ds:uri="http://schemas.microsoft.com/sharepoint/v4"/>
    <ds:schemaRef ds:uri="http://purl.org/dc/dcmitype/"/>
    <ds:schemaRef ds:uri="http://schemas.microsoft.com/office/infopath/2007/PartnerControls"/>
    <ds:schemaRef ds:uri="http://schemas.microsoft.com/sharepoint/v3/fields"/>
    <ds:schemaRef ds:uri="http://purl.org/dc/terms/"/>
  </ds:schemaRefs>
</ds:datastoreItem>
</file>

<file path=customXml/itemProps2.xml><?xml version="1.0" encoding="utf-8"?>
<ds:datastoreItem xmlns:ds="http://schemas.openxmlformats.org/officeDocument/2006/customXml" ds:itemID="{7230D8A0-44D7-44C6-BF38-85E496E7BF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99d1b-0883-4f2c-a8e6-6d8ebaa0e5d6"/>
    <ds:schemaRef ds:uri="http://schemas.microsoft.com/sharepoint/v3/fields"/>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9B7289A-D72A-462C-BF83-31CDC180414E}">
  <ds:schemaRefs>
    <ds:schemaRef ds:uri="http://schemas.microsoft.com/sharepoint/events"/>
  </ds:schemaRefs>
</ds:datastoreItem>
</file>

<file path=customXml/itemProps4.xml><?xml version="1.0" encoding="utf-8"?>
<ds:datastoreItem xmlns:ds="http://schemas.openxmlformats.org/officeDocument/2006/customXml" ds:itemID="{548D79E0-F545-4A75-B39D-7B8AF1D9BA85}">
  <ds:schemaRefs>
    <ds:schemaRef ds:uri="http://schemas.microsoft.com/sharepoint/v3/contenttype/forms"/>
  </ds:schemaRefs>
</ds:datastoreItem>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emplate>ESA Presentation Tutorial</Template>
  <TotalTime>6934</TotalTime>
  <Words>2026</Words>
  <Application>Microsoft Office PowerPoint</Application>
  <PresentationFormat>Custom</PresentationFormat>
  <Paragraphs>297</Paragraphs>
  <Slides>12</Slides>
  <Notes>11</Notes>
  <HiddenSlides>0</HiddenSlides>
  <MMClips>1</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12</vt:i4>
      </vt:variant>
    </vt:vector>
  </HeadingPairs>
  <TitlesOfParts>
    <vt:vector size="20" baseType="lpstr">
      <vt:lpstr>Arial</vt:lpstr>
      <vt:lpstr>Calibri</vt:lpstr>
      <vt:lpstr>NotesEsa</vt:lpstr>
      <vt:lpstr>Verdana</vt:lpstr>
      <vt:lpstr>ESA_Presentation_DARK</vt:lpstr>
      <vt:lpstr>ESA_Presentation_DARK_BG</vt:lpstr>
      <vt:lpstr>ESA_Presentation_CLEAR</vt:lpstr>
      <vt:lpstr>ESA_Presentation_CLEAR_BG</vt:lpstr>
      <vt:lpstr>PowerPoint Presentation</vt:lpstr>
      <vt:lpstr>EDHPC-2025 Introduction</vt:lpstr>
      <vt:lpstr>EDHPC Organising groups in ESA</vt:lpstr>
      <vt:lpstr>EDHPC Organising groups in ESA</vt:lpstr>
      <vt:lpstr>Topics and objectives of EDHPC</vt:lpstr>
      <vt:lpstr>Keynote Talks</vt:lpstr>
      <vt:lpstr>Conference Organisation</vt:lpstr>
      <vt:lpstr>EDHPC Technical and Organisation Committee </vt:lpstr>
      <vt:lpstr>Acknowledgements</vt:lpstr>
      <vt:lpstr>Acknowledgements</vt:lpstr>
      <vt:lpstr>PowerPoint Presentation</vt:lpstr>
      <vt:lpstr>Topics for brainstorming in EDHPC</vt:lpstr>
    </vt:vector>
  </TitlesOfParts>
  <Manager/>
  <Company>ESA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subject>TITLE OF PRESENTATION</dc:subject>
  <dc:creator>Kostas Marinis</dc:creator>
  <cp:keywords/>
  <dc:description/>
  <cp:lastModifiedBy>Kostas Marinis</cp:lastModifiedBy>
  <cp:revision>2</cp:revision>
  <cp:lastPrinted>2008-08-26T16:26:23Z</cp:lastPrinted>
  <dcterms:created xsi:type="dcterms:W3CDTF">2025-10-05T15:37:55Z</dcterms:created>
  <dcterms:modified xsi:type="dcterms:W3CDTF">2025-10-12T21:33:51Z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Kostas Marinis</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0x010100B93108F87DD4F24BAE6D0E809C37974D000FC206F40FA8F44792B0B25BFFF4A9D0</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N/A</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2025-10-04T22:00:00Z</vt:filetime>
  </property>
  <property fmtid="{D5CDD505-2E9C-101B-9397-08002B2CF9AE}" pid="30" name="Organisational_x0020_entity">
    <vt:lpwstr/>
  </property>
  <property fmtid="{D5CDD505-2E9C-101B-9397-08002B2CF9AE}" pid="31" name="_dlc_DocIdItemGuid">
    <vt:lpwstr>4a00021d-1ae8-4ecb-b967-5539d02b5596</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PKKMWAM5UKCP-1108600927-1304</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2020-09-30T12:14:03Z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c41b7b93-7688-49e1-93f2-2611d3e7665f</vt:lpwstr>
  </property>
  <property fmtid="{D5CDD505-2E9C-101B-9397-08002B2CF9AE}" pid="41" name="MSIP_Label_3976fa30-1907-4356-8241-62ea5e1c0256_ContentBits">
    <vt:lpwstr>0</vt:lpwstr>
  </property>
</Properties>
</file>