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147481938" r:id="rId2"/>
    <p:sldId id="2147481942" r:id="rId3"/>
    <p:sldId id="2147481943" r:id="rId4"/>
    <p:sldId id="214748194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79241" autoAdjust="0"/>
  </p:normalViewPr>
  <p:slideViewPr>
    <p:cSldViewPr snapToGrid="0">
      <p:cViewPr>
        <p:scale>
          <a:sx n="91" d="100"/>
          <a:sy n="91" d="100"/>
        </p:scale>
        <p:origin x="1179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stas Marinis" userId="9e72256a-bc17-4721-af35-ec1629968428" providerId="ADAL" clId="{B845978F-35E7-4CD1-BBC2-38B944A21CD4}"/>
    <pc:docChg chg="modSld">
      <pc:chgData name="Kostas Marinis" userId="9e72256a-bc17-4721-af35-ec1629968428" providerId="ADAL" clId="{B845978F-35E7-4CD1-BBC2-38B944A21CD4}" dt="2025-10-12T22:42:09.335" v="148" actId="20577"/>
      <pc:docMkLst>
        <pc:docMk/>
      </pc:docMkLst>
      <pc:sldChg chg="modNotesTx">
        <pc:chgData name="Kostas Marinis" userId="9e72256a-bc17-4721-af35-ec1629968428" providerId="ADAL" clId="{B845978F-35E7-4CD1-BBC2-38B944A21CD4}" dt="2025-10-12T22:38:55.127" v="5" actId="20577"/>
        <pc:sldMkLst>
          <pc:docMk/>
          <pc:sldMk cId="2380325067" sldId="2147481938"/>
        </pc:sldMkLst>
      </pc:sldChg>
      <pc:sldChg chg="modNotesTx">
        <pc:chgData name="Kostas Marinis" userId="9e72256a-bc17-4721-af35-ec1629968428" providerId="ADAL" clId="{B845978F-35E7-4CD1-BBC2-38B944A21CD4}" dt="2025-10-12T22:38:43.282" v="2" actId="20577"/>
        <pc:sldMkLst>
          <pc:docMk/>
          <pc:sldMk cId="1394609034" sldId="2147481942"/>
        </pc:sldMkLst>
      </pc:sldChg>
      <pc:sldChg chg="modNotesTx">
        <pc:chgData name="Kostas Marinis" userId="9e72256a-bc17-4721-af35-ec1629968428" providerId="ADAL" clId="{B845978F-35E7-4CD1-BBC2-38B944A21CD4}" dt="2025-10-12T22:41:27.778" v="103" actId="20577"/>
        <pc:sldMkLst>
          <pc:docMk/>
          <pc:sldMk cId="3403759072" sldId="2147481943"/>
        </pc:sldMkLst>
      </pc:sldChg>
      <pc:sldChg chg="modNotesTx">
        <pc:chgData name="Kostas Marinis" userId="9e72256a-bc17-4721-af35-ec1629968428" providerId="ADAL" clId="{B845978F-35E7-4CD1-BBC2-38B944A21CD4}" dt="2025-10-12T22:42:09.335" v="148" actId="20577"/>
        <pc:sldMkLst>
          <pc:docMk/>
          <pc:sldMk cId="235328089" sldId="214748194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FD963-1843-4E26-8DAC-D3310FE24916}" type="datetimeFigureOut">
              <a:rPr lang="en-GB" smtClean="0"/>
              <a:t>12/10/2025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0086E-7738-4459-8912-7BA8B42281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297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Josep Rosello bio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Josep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Roselló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heading the Earth Observation (EO) Technology coordination section in the EO Future Missions and Architecture Department at ESA ESTEC.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He’s a Telecommunications Engineer from UPC in Barcelona (ES) and also holds an MBA from RMS in Rotterdam (NL).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joined ESA in the Data Handling Division in D/TEC in 1992, and he moved to the D/EOP Directorate in 2007.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He’s been involved in the development of a large number of technologies in the area of avionics, communication, navigation and EO remote sensing, as well as in many ESA projects and programmes like Envisat,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MetOp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-SG, Copernicus, and also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Newspace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-related ones.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71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249B6-2B90-10E2-0E5B-9F51A1BC0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C31B70-46DB-ED27-25CD-B4E2A7B45E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80F440-01F8-EDC1-7EA3-45C30F2F27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Miguel Cordero Bio: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Miguel Cordero joined the European Space Agency as Radionavigation Engineer in 2015.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has been providing support to the navigation programmes (EGNOS and Galileo) as well as to other missions making use of space GNSS receivers.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2020 he has been supporting the activities related to LEO-PNT carried out by the Agency including Celeste IOD mission.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 joining ESA he worked in the development of navigation modules for UAV autopilots.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85CD3-D658-EBA9-A542-045DA73F37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705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BAEB4-065B-A4D4-22C8-92DA1D29E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2BA597-E3F1-510B-C3DE-877321DB56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3220F8-5C27-53FA-F240-1300639F13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Timo Dirkes Biography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Timo Dirkes became part of DSI in 2018, serving as a System Engineer focused on spaceborne mass memory and data handling equipment for commercial and ESA projects.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 role expanded in 2021 when he took over the position of Head of Engineering, overseeing the technical implementation of various flight program developments.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DSI Aerospace GmbH develops innovative hardware and software solutions and computer technologies for space applications.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 hardware and software are flying as part of prominent space programs such Sas ExoMars (Mars mission) and JUICE (Jupiter mission).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1997, their steadily-growing international team has been producing high- performance, customer-specific and dependable solutions.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DSI aerospace are also our Platinum Sponsor for EDHPC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51F9A-B4D7-C065-855B-22FEFE1A18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235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4F500-598F-133D-BD8C-AE474534A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9FB7F9-AE1D-FF21-A539-A936183AC0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23E9F8-5C62-16E0-5638-F69230019C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Sergio Ramirez bio: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Sergio is an aerospace engineer with a master’s degree in Aerospace Engineering, with specialty in Space Vehicles, by the Technical University of Madrid. 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almost 10 years of experience in the area of navigation data fusion and sensors, systems engineering and project management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 at Sener Aerospace and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Defense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a Product Line Leader for Navigation Systems, which include the development and production of navigation systems for space transportation (like the NAVIGA unit for the VEGA-C and VEGA-E) and autonomous flight termination systems for launchers.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F2917-05E4-97B8-125B-574C13C319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262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5.sv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sv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5.sv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5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28507" y="5258118"/>
            <a:ext cx="1059840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1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197" y="3351588"/>
            <a:ext cx="11811702" cy="707886"/>
          </a:xfrm>
          <a:prstGeom prst="rect">
            <a:avLst/>
          </a:prstGeom>
        </p:spPr>
        <p:txBody>
          <a:bodyPr/>
          <a:lstStyle>
            <a:lvl1pPr>
              <a:defRPr sz="3989">
                <a:solidFill>
                  <a:srgbClr val="FEFFFF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2434" y="6429376"/>
            <a:ext cx="668866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0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1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8096" y="6202800"/>
            <a:ext cx="66886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798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  <a:endParaRPr lang="en-GB" sz="798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2591" y="4106871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15" y="-216085"/>
            <a:ext cx="2088182" cy="1314000"/>
          </a:xfrm>
          <a:prstGeom prst="rect">
            <a:avLst/>
          </a:prstGeom>
        </p:spPr>
      </p:pic>
      <p:pic>
        <p:nvPicPr>
          <p:cNvPr id="40" name="Picture 5">
            <a:extLst>
              <a:ext uri="{FF2B5EF4-FFF2-40B4-BE49-F238E27FC236}">
                <a16:creationId xmlns:a16="http://schemas.microsoft.com/office/drawing/2014/main" id="{3DFCA419-798B-4A85-9CB9-0CC110EDC3C5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596" y="6584400"/>
            <a:ext cx="1636920" cy="1044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" y="6455665"/>
            <a:ext cx="10132231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5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65" y="-3"/>
            <a:ext cx="12269310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98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262" y="1674000"/>
            <a:ext cx="5773014" cy="43164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  <a:lvl6pPr>
              <a:defRPr sz="1298"/>
            </a:lvl6pPr>
            <a:lvl7pPr>
              <a:defRPr sz="1298"/>
            </a:lvl7pPr>
            <a:lvl8pPr>
              <a:defRPr sz="1298"/>
            </a:lvl8pPr>
            <a:lvl9pPr>
              <a:defRPr sz="1298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5885" y="1674000"/>
            <a:ext cx="5762244" cy="43164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  <a:lvl6pPr>
              <a:defRPr sz="1298"/>
            </a:lvl6pPr>
            <a:lvl7pPr>
              <a:defRPr sz="1298"/>
            </a:lvl7pPr>
            <a:lvl8pPr>
              <a:defRPr sz="1298"/>
            </a:lvl8pPr>
            <a:lvl9pPr>
              <a:defRPr sz="1298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8F9C73A-7B63-46A0-AF65-FB008D7B2439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863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3" y="882000"/>
            <a:ext cx="11732718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1D34A1-A85F-4AB9-A14F-720A91434907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540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11" y="154800"/>
            <a:ext cx="10081234" cy="565200"/>
          </a:xfrm>
        </p:spPr>
        <p:txBody>
          <a:bodyPr/>
          <a:lstStyle>
            <a:lvl1pPr algn="l">
              <a:defRPr sz="2992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01" y="882000"/>
            <a:ext cx="11732718" cy="5328000"/>
          </a:xfrm>
        </p:spPr>
        <p:txBody>
          <a:bodyPr/>
          <a:lstStyle>
            <a:lvl1pPr>
              <a:defRPr sz="1795">
                <a:solidFill>
                  <a:srgbClr val="335E6F"/>
                </a:solidFill>
              </a:defRPr>
            </a:lvl1pPr>
            <a:lvl2pPr>
              <a:defRPr sz="1795">
                <a:solidFill>
                  <a:srgbClr val="335E6F"/>
                </a:solidFill>
              </a:defRPr>
            </a:lvl2pPr>
            <a:lvl3pPr>
              <a:defRPr sz="1795">
                <a:solidFill>
                  <a:srgbClr val="335E6F"/>
                </a:solidFill>
              </a:defRPr>
            </a:lvl3pPr>
            <a:lvl4pPr>
              <a:defRPr sz="1795">
                <a:solidFill>
                  <a:srgbClr val="335E6F"/>
                </a:solidFill>
              </a:defRPr>
            </a:lvl4pPr>
            <a:lvl5pPr>
              <a:defRPr sz="1795">
                <a:solidFill>
                  <a:srgbClr val="335E6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E95074FC-90B8-4B56-BD4B-F0811B2E095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48673" y="6202800"/>
            <a:ext cx="27432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798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798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798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E1F460-950B-425E-B5D1-80B3597D9307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141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3" y="882000"/>
            <a:ext cx="11732718" cy="5328000"/>
          </a:xfrm>
        </p:spPr>
        <p:txBody>
          <a:bodyPr/>
          <a:lstStyle>
            <a:lvl1pPr>
              <a:defRPr sz="1795">
                <a:solidFill>
                  <a:srgbClr val="76C8AE"/>
                </a:solidFill>
              </a:defRPr>
            </a:lvl1pPr>
            <a:lvl2pPr>
              <a:defRPr sz="1795">
                <a:solidFill>
                  <a:srgbClr val="76C8AE"/>
                </a:solidFill>
              </a:defRPr>
            </a:lvl2pPr>
            <a:lvl3pPr>
              <a:defRPr sz="1795">
                <a:solidFill>
                  <a:srgbClr val="76C8AE"/>
                </a:solidFill>
              </a:defRPr>
            </a:lvl3pPr>
            <a:lvl4pPr>
              <a:defRPr sz="1795">
                <a:solidFill>
                  <a:srgbClr val="76C8AE"/>
                </a:solidFill>
              </a:defRPr>
            </a:lvl4pPr>
            <a:lvl5pPr>
              <a:defRPr sz="1795">
                <a:solidFill>
                  <a:srgbClr val="76C8AE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88B9D84-E353-4864-96E7-23BBF52A7D38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508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3" y="882000"/>
            <a:ext cx="11732718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0E94D7-200B-499D-8560-F14FD5A2D412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829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11" y="154800"/>
            <a:ext cx="10081234" cy="565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3" y="882000"/>
            <a:ext cx="11732718" cy="5328000"/>
          </a:xfrm>
        </p:spPr>
        <p:txBody>
          <a:bodyPr/>
          <a:lstStyle>
            <a:lvl1pPr>
              <a:defRPr sz="1795">
                <a:solidFill>
                  <a:srgbClr val="FFCC4E"/>
                </a:solidFill>
              </a:defRPr>
            </a:lvl1pPr>
            <a:lvl2pPr>
              <a:defRPr sz="1795">
                <a:solidFill>
                  <a:srgbClr val="FFCC4E"/>
                </a:solidFill>
              </a:defRPr>
            </a:lvl2pPr>
            <a:lvl3pPr>
              <a:defRPr sz="1795">
                <a:solidFill>
                  <a:srgbClr val="FFCC4E"/>
                </a:solidFill>
              </a:defRPr>
            </a:lvl3pPr>
            <a:lvl4pPr>
              <a:defRPr sz="1795">
                <a:solidFill>
                  <a:srgbClr val="FFCC4E"/>
                </a:solidFill>
              </a:defRPr>
            </a:lvl4pPr>
            <a:lvl5pPr>
              <a:defRPr sz="1795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283FBC-1301-40DC-A42B-EBA4F27E6D33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734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3" y="882000"/>
            <a:ext cx="11732718" cy="5328000"/>
          </a:xfrm>
        </p:spPr>
        <p:txBody>
          <a:bodyPr/>
          <a:lstStyle>
            <a:lvl1pPr>
              <a:defRPr sz="1795">
                <a:solidFill>
                  <a:srgbClr val="009BDB"/>
                </a:solidFill>
              </a:defRPr>
            </a:lvl1pPr>
            <a:lvl2pPr>
              <a:defRPr sz="1795">
                <a:solidFill>
                  <a:srgbClr val="009BDB"/>
                </a:solidFill>
              </a:defRPr>
            </a:lvl2pPr>
            <a:lvl3pPr>
              <a:defRPr sz="1795">
                <a:solidFill>
                  <a:srgbClr val="009BDB"/>
                </a:solidFill>
              </a:defRPr>
            </a:lvl3pPr>
            <a:lvl4pPr>
              <a:defRPr sz="1795">
                <a:solidFill>
                  <a:srgbClr val="009BDB"/>
                </a:solidFill>
              </a:defRPr>
            </a:lvl4pPr>
            <a:lvl5pPr>
              <a:defRPr sz="1795">
                <a:solidFill>
                  <a:srgbClr val="009BDB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845158A-2A8D-437F-903C-C03187D0BC74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843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5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86301" y="2011305"/>
            <a:ext cx="2819400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9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86301" y="4524208"/>
            <a:ext cx="2812780" cy="314495"/>
          </a:xfrm>
          <a:prstGeom prst="rect">
            <a:avLst/>
          </a:prstGeom>
        </p:spPr>
        <p:txBody>
          <a:bodyPr vert="horz" lIns="65971" tIns="32986" rIns="65971" bIns="3298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86301" y="2041527"/>
            <a:ext cx="2819402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34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29845" indent="0">
              <a:buNone/>
              <a:defRPr sz="1443" b="1"/>
            </a:lvl2pPr>
            <a:lvl3pPr marL="659691" indent="0">
              <a:buNone/>
              <a:defRPr sz="1298" b="1"/>
            </a:lvl3pPr>
            <a:lvl4pPr marL="989536" indent="0">
              <a:buNone/>
              <a:defRPr sz="1154" b="1"/>
            </a:lvl4pPr>
            <a:lvl5pPr marL="1319382" indent="0">
              <a:buNone/>
              <a:defRPr sz="1154" b="1"/>
            </a:lvl5pPr>
            <a:lvl6pPr marL="1649227" indent="0">
              <a:buNone/>
              <a:defRPr sz="1154" b="1"/>
            </a:lvl6pPr>
            <a:lvl7pPr marL="1979073" indent="0">
              <a:buNone/>
              <a:defRPr sz="1154" b="1"/>
            </a:lvl7pPr>
            <a:lvl8pPr marL="2308918" indent="0">
              <a:buNone/>
              <a:defRPr sz="1154" b="1"/>
            </a:lvl8pPr>
            <a:lvl9pPr marL="2638764" indent="0">
              <a:buNone/>
              <a:defRPr sz="1154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86301" y="1740025"/>
            <a:ext cx="2819402" cy="261521"/>
          </a:xfrm>
          <a:prstGeom prst="rect">
            <a:avLst/>
          </a:prstGeom>
        </p:spPr>
        <p:txBody>
          <a:bodyPr vert="horz" lIns="65971" tIns="32986" rIns="65971" bIns="3298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4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4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86301" y="4406775"/>
            <a:ext cx="2819402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96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29845" indent="0">
              <a:buNone/>
              <a:defRPr sz="1443" b="1"/>
            </a:lvl2pPr>
            <a:lvl3pPr marL="659691" indent="0">
              <a:buNone/>
              <a:defRPr sz="1298" b="1"/>
            </a:lvl3pPr>
            <a:lvl4pPr marL="989536" indent="0">
              <a:buNone/>
              <a:defRPr sz="1154" b="1"/>
            </a:lvl4pPr>
            <a:lvl5pPr marL="1319382" indent="0">
              <a:buNone/>
              <a:defRPr sz="1154" b="1"/>
            </a:lvl5pPr>
            <a:lvl6pPr marL="1649227" indent="0">
              <a:buNone/>
              <a:defRPr sz="1154" b="1"/>
            </a:lvl6pPr>
            <a:lvl7pPr marL="1979073" indent="0">
              <a:buNone/>
              <a:defRPr sz="1154" b="1"/>
            </a:lvl7pPr>
            <a:lvl8pPr marL="2308918" indent="0">
              <a:buNone/>
              <a:defRPr sz="1154" b="1"/>
            </a:lvl8pPr>
            <a:lvl9pPr marL="2638764" indent="0">
              <a:buNone/>
              <a:defRPr sz="1154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8446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5CC79-618A-243F-1866-BD13CD9C0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42722-578A-9DA3-298E-F254818B1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ABBC-1093-BA9A-7C69-599F57CBA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6C7E-BDEE-4D18-AD21-4773E9A56803}" type="datetimeFigureOut">
              <a:rPr lang="en-GB" smtClean="0"/>
              <a:t>12/10/2025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92820-FB41-07C2-FD57-4F3E2B243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5CC5B-0C2D-CAF5-D427-8ACBD8B35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AA1AA-1DEF-4034-B17B-48FAD90AB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231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E8473C0F-96FF-442B-AD1A-D164754D04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2" y="0"/>
            <a:ext cx="12158753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192261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5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65" y="-3"/>
            <a:ext cx="12269310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98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01" y="882000"/>
            <a:ext cx="11732718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15" y="-216085"/>
            <a:ext cx="208818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83562" y="6201716"/>
            <a:ext cx="374126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798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798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169177D-0A1A-473D-A441-30308DA5D342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A1C08A2A-43B0-4D03-AF1E-0D004DAB9E1F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596" y="6584400"/>
            <a:ext cx="1633533" cy="10440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" y="6459574"/>
            <a:ext cx="10132231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55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2F7EBEFD-575C-41B1-A67E-5CFB4555D1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2" y="0"/>
            <a:ext cx="12158753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188671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5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15" y="-216085"/>
            <a:ext cx="208818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01" y="882000"/>
            <a:ext cx="11763661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83562" y="6201716"/>
            <a:ext cx="374126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798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798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B07C0CE-868D-441F-9172-855E6BBC9937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D9BD8BD-E627-4DB4-995D-EF9C10CE7A3F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A082AF12-8B0D-46A0-A0F7-B4CDDC2964B6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596" y="6584400"/>
            <a:ext cx="1633533" cy="1044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" y="6457483"/>
            <a:ext cx="10132231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00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A5977A4-BB16-49BB-AB1A-4481F0EDCE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2" y="-1"/>
            <a:ext cx="12158752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188671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5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01" y="882000"/>
            <a:ext cx="11732718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15" y="-216085"/>
            <a:ext cx="208818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83562" y="6201716"/>
            <a:ext cx="374126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798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798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1D0BD0C-90FA-4A65-A211-20F51E262112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E218FD4-D33E-4CCA-83D9-138CB8B5B440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D090B4E4-9F3E-4CA2-B242-40F8E5033645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596" y="6584400"/>
            <a:ext cx="1633533" cy="1044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" y="6458394"/>
            <a:ext cx="10132231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5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2261" y="3456849"/>
            <a:ext cx="11820484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01" y="882000"/>
            <a:ext cx="11732718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EA3B2CC-22C7-4C59-85A3-CCCBA769164E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549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8275" y="1321783"/>
          <a:ext cx="11624274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035440376"/>
              </p:ext>
            </p:extLst>
          </p:nvPr>
        </p:nvGraphicFramePr>
        <p:xfrm>
          <a:off x="277516" y="1348841"/>
          <a:ext cx="11592576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C25CBC-BE3D-46D1-BD43-1C74BF3C2783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58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238956742"/>
              </p:ext>
            </p:extLst>
          </p:nvPr>
        </p:nvGraphicFramePr>
        <p:xfrm>
          <a:off x="278275" y="1219354"/>
          <a:ext cx="11624274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E83576-B81F-4D84-AFEF-710D604A14CD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61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65" y="-3"/>
            <a:ext cx="12269310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98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3" y="882000"/>
            <a:ext cx="11732718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5533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65" y="-3"/>
            <a:ext cx="12269310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98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3" y="882000"/>
            <a:ext cx="11732718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B44DB30-7F29-4F51-82E6-3F45F638C911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474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0801" y="6202800"/>
            <a:ext cx="12085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798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798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0887" y="447366"/>
            <a:ext cx="668866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5411" y="154800"/>
            <a:ext cx="10081234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001" y="882000"/>
            <a:ext cx="11732718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11648673" y="6202801"/>
            <a:ext cx="274325" cy="21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798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798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798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15" y="-216085"/>
            <a:ext cx="2088182" cy="1314000"/>
          </a:xfrm>
          <a:prstGeom prst="rect">
            <a:avLst/>
          </a:prstGeom>
        </p:spPr>
      </p:pic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FC175A7-9FD4-4A17-AB83-163F19D77D53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5">
            <a:extLst>
              <a:ext uri="{FF2B5EF4-FFF2-40B4-BE49-F238E27FC236}">
                <a16:creationId xmlns:a16="http://schemas.microsoft.com/office/drawing/2014/main" id="{7FAAE4D0-8000-49FB-BBA1-5FEEBEED9E96}"/>
              </a:ext>
            </a:extLst>
          </p:cNvPr>
          <p:cNvPicPr>
            <a:picLocks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596" y="6584400"/>
            <a:ext cx="1633533" cy="1044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2" y="6458359"/>
            <a:ext cx="10132231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2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dt="0"/>
  <p:txStyles>
    <p:titleStyle>
      <a:lvl1pPr algn="just" rtl="0" eaLnBrk="1" fontAlgn="base" hangingPunct="1">
        <a:spcBef>
          <a:spcPct val="0"/>
        </a:spcBef>
        <a:spcAft>
          <a:spcPct val="0"/>
        </a:spcAft>
        <a:defRPr lang="en-GB" sz="2992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5pPr>
      <a:lvl6pPr marL="439824"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6pPr>
      <a:lvl7pPr marL="879649"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7pPr>
      <a:lvl8pPr marL="1319473"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8pPr>
      <a:lvl9pPr marL="1759297"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795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79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795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410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795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28994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795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03882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795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47552" indent="-403172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6pPr>
      <a:lvl7pPr marL="3787376" indent="-403172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7pPr>
      <a:lvl8pPr marL="4227201" indent="-403172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8pPr>
      <a:lvl9pPr marL="4667025" indent="-403172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1pPr>
      <a:lvl2pPr marL="439824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2pPr>
      <a:lvl3pPr marL="879649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3pPr>
      <a:lvl4pPr marL="1319473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4pPr>
      <a:lvl5pPr marL="1759297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5pPr>
      <a:lvl6pPr marL="2199122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6pPr>
      <a:lvl7pPr marL="2638947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7pPr>
      <a:lvl8pPr marL="3078771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8pPr>
      <a:lvl9pPr marL="3518595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74012-0D8D-D09B-00EF-1992AFD5C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BFD0A5-BFA7-8566-D870-79832720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11" y="169314"/>
            <a:ext cx="10081234" cy="552487"/>
          </a:xfrm>
        </p:spPr>
        <p:txBody>
          <a:bodyPr/>
          <a:lstStyle/>
          <a:p>
            <a:r>
              <a:rPr lang="en-GB" dirty="0">
                <a:latin typeface="NotesEsa" panose="02000506030000020004" pitchFamily="2" charset="0"/>
              </a:rPr>
              <a:t>Keynote Talk 1</a:t>
            </a:r>
            <a:endParaRPr lang="en-GB" dirty="0">
              <a:solidFill>
                <a:srgbClr val="FF0000"/>
              </a:solidFill>
              <a:latin typeface="NotesEsa" panose="02000506030000020004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D5C12F1-0E3D-8A2D-D83B-F721DF2268ED}"/>
              </a:ext>
            </a:extLst>
          </p:cNvPr>
          <p:cNvGrpSpPr/>
          <p:nvPr/>
        </p:nvGrpSpPr>
        <p:grpSpPr>
          <a:xfrm>
            <a:off x="1383984" y="1343657"/>
            <a:ext cx="9651877" cy="4079679"/>
            <a:chOff x="598287" y="3749631"/>
            <a:chExt cx="5662879" cy="239327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3165732-B470-9179-A60B-598609BA563B}"/>
                </a:ext>
              </a:extLst>
            </p:cNvPr>
            <p:cNvSpPr/>
            <p:nvPr/>
          </p:nvSpPr>
          <p:spPr>
            <a:xfrm>
              <a:off x="2568126" y="4079127"/>
              <a:ext cx="3693040" cy="1465872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bg2"/>
                  </a:solidFill>
                </a:rPr>
                <a:t>Josep Rosello</a:t>
              </a:r>
            </a:p>
            <a:p>
              <a:pPr algn="ctr"/>
              <a:r>
                <a:rPr lang="en-GB" sz="1600" dirty="0">
                  <a:solidFill>
                    <a:schemeClr val="bg2"/>
                  </a:solidFill>
                </a:rPr>
                <a:t>Head of the Tech. Coordination and Freq. Management Section,</a:t>
              </a:r>
            </a:p>
            <a:p>
              <a:pPr algn="ctr"/>
              <a:r>
                <a:rPr lang="en-GB" sz="1600" dirty="0">
                  <a:solidFill>
                    <a:schemeClr val="bg2"/>
                  </a:solidFill>
                </a:rPr>
                <a:t>Directorate of Earth Observation Programs, ESA</a:t>
              </a:r>
            </a:p>
            <a:p>
              <a:pPr algn="ctr"/>
              <a:endParaRPr lang="en-GB" sz="1600" dirty="0">
                <a:solidFill>
                  <a:schemeClr val="bg2"/>
                </a:solidFill>
              </a:endParaRPr>
            </a:p>
            <a:p>
              <a:pPr algn="ctr"/>
              <a:r>
                <a:rPr lang="en-GB" sz="1600" b="1" dirty="0">
                  <a:solidFill>
                    <a:srgbClr val="FFC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Title</a:t>
              </a:r>
              <a:r>
                <a:rPr lang="en-GB" sz="1600" dirty="0">
                  <a:solidFill>
                    <a:srgbClr val="FFC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: “</a:t>
              </a:r>
              <a:r>
                <a:rPr lang="en-GB" sz="1600" i="1" dirty="0">
                  <a:solidFill>
                    <a:srgbClr val="FFC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The evolution of the European Earth Observation Ecosystem and related Technology needs</a:t>
              </a:r>
              <a:r>
                <a:rPr lang="en-GB" sz="1600" dirty="0">
                  <a:solidFill>
                    <a:srgbClr val="FFC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”</a:t>
              </a:r>
            </a:p>
          </p:txBody>
        </p:sp>
        <p:pic>
          <p:nvPicPr>
            <p:cNvPr id="6146" name="Picture 2" descr="Josep Rosello Guasch">
              <a:extLst>
                <a:ext uri="{FF2B5EF4-FFF2-40B4-BE49-F238E27FC236}">
                  <a16:creationId xmlns:a16="http://schemas.microsoft.com/office/drawing/2014/main" id="{3EED71D2-7F22-FEAE-C2D8-2C59623AAC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287" y="3749631"/>
              <a:ext cx="2026520" cy="2026520"/>
            </a:xfrm>
            <a:prstGeom prst="flowChartConnector">
              <a:avLst/>
            </a:prstGeom>
            <a:noFill/>
            <a:ln w="28575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06EDB28-5E99-FEDB-DD39-C0323FEBE39E}"/>
                </a:ext>
              </a:extLst>
            </p:cNvPr>
            <p:cNvSpPr/>
            <p:nvPr/>
          </p:nvSpPr>
          <p:spPr>
            <a:xfrm>
              <a:off x="713260" y="5806929"/>
              <a:ext cx="1939100" cy="335978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Josep Rosello, ESA</a:t>
              </a:r>
              <a:endParaRPr lang="en-GB" sz="1400" dirty="0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0325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C3540-72CB-B8A0-AFAB-9F4669414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174CC9-6804-E460-EE33-F387EB40B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11" y="169314"/>
            <a:ext cx="10081234" cy="552487"/>
          </a:xfrm>
        </p:spPr>
        <p:txBody>
          <a:bodyPr/>
          <a:lstStyle/>
          <a:p>
            <a:r>
              <a:rPr lang="en-GB" dirty="0">
                <a:latin typeface="NotesEsa" panose="02000506030000020004" pitchFamily="2" charset="0"/>
              </a:rPr>
              <a:t>Keynote Talk 2</a:t>
            </a:r>
            <a:endParaRPr lang="en-GB" dirty="0">
              <a:solidFill>
                <a:srgbClr val="FF0000"/>
              </a:solidFill>
              <a:latin typeface="NotesEsa" panose="02000506030000020004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803760-074F-B305-7C9A-2FEAC8183D60}"/>
              </a:ext>
            </a:extLst>
          </p:cNvPr>
          <p:cNvGrpSpPr/>
          <p:nvPr/>
        </p:nvGrpSpPr>
        <p:grpSpPr>
          <a:xfrm>
            <a:off x="1405931" y="1905328"/>
            <a:ext cx="9629930" cy="3528605"/>
            <a:chOff x="611164" y="4079127"/>
            <a:chExt cx="5650002" cy="206999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A38C4B5-EBE4-6CA3-F564-D6886BEDF0F2}"/>
                </a:ext>
              </a:extLst>
            </p:cNvPr>
            <p:cNvSpPr/>
            <p:nvPr/>
          </p:nvSpPr>
          <p:spPr>
            <a:xfrm>
              <a:off x="2568126" y="4079127"/>
              <a:ext cx="3693040" cy="1465872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bg2"/>
                  </a:solidFill>
                </a:rPr>
                <a:t>Miguel Cordero</a:t>
              </a:r>
            </a:p>
            <a:p>
              <a:pPr algn="ctr"/>
              <a:r>
                <a:rPr lang="en-GB" sz="1600" dirty="0">
                  <a:solidFill>
                    <a:schemeClr val="bg2"/>
                  </a:solidFill>
                </a:rPr>
                <a:t>Radio Navigation Engineer,</a:t>
              </a:r>
            </a:p>
            <a:p>
              <a:pPr algn="ctr"/>
              <a:r>
                <a:rPr lang="en-GB" sz="1600" dirty="0">
                  <a:solidFill>
                    <a:schemeClr val="bg2"/>
                  </a:solidFill>
                </a:rPr>
                <a:t>Directorate of Technology and Quality, ESA</a:t>
              </a:r>
            </a:p>
            <a:p>
              <a:pPr algn="ctr"/>
              <a:endParaRPr lang="en-GB" sz="1600" dirty="0">
                <a:solidFill>
                  <a:schemeClr val="bg2"/>
                </a:solidFill>
              </a:endParaRPr>
            </a:p>
            <a:p>
              <a:pPr algn="ctr"/>
              <a:r>
                <a:rPr lang="en-GB" sz="1600" b="1" dirty="0">
                  <a:solidFill>
                    <a:srgbClr val="FFC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Title</a:t>
              </a:r>
              <a:r>
                <a:rPr lang="en-GB" sz="1600" dirty="0">
                  <a:solidFill>
                    <a:srgbClr val="FFC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: “</a:t>
              </a:r>
              <a:r>
                <a:rPr lang="en-GB" sz="1600" i="1" dirty="0">
                  <a:solidFill>
                    <a:srgbClr val="FFC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Celeste: paving the way towards Positioning, Navigation and Timing in Low Earth Orbit (LEO-PNT)”</a:t>
              </a:r>
              <a:r>
                <a:rPr lang="en-GB" sz="1600" dirty="0">
                  <a:solidFill>
                    <a:srgbClr val="FFC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”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AE75912-DEC3-78F2-48AD-7D522CF6B9E9}"/>
                </a:ext>
              </a:extLst>
            </p:cNvPr>
            <p:cNvSpPr/>
            <p:nvPr/>
          </p:nvSpPr>
          <p:spPr>
            <a:xfrm>
              <a:off x="611164" y="5813147"/>
              <a:ext cx="1939100" cy="335978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Miguel Cordero, ESA</a:t>
              </a:r>
              <a:endParaRPr lang="en-GB" sz="1400" dirty="0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</p:grpSp>
      <p:pic>
        <p:nvPicPr>
          <p:cNvPr id="4" name="Content Placeholder 1" descr="A person standing on rocks by water&#10;&#10;AI-generated content may be incorrect.">
            <a:extLst>
              <a:ext uri="{FF2B5EF4-FFF2-40B4-BE49-F238E27FC236}">
                <a16:creationId xmlns:a16="http://schemas.microsoft.com/office/drawing/2014/main" id="{4791AD22-2D79-53F1-848E-C9DE51BD11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3" r="15910"/>
          <a:stretch>
            <a:fillRect/>
          </a:stretch>
        </p:blipFill>
        <p:spPr bwMode="auto">
          <a:xfrm>
            <a:off x="1270018" y="1343656"/>
            <a:ext cx="3576854" cy="3506957"/>
          </a:xfrm>
          <a:prstGeom prst="flowChartConnector">
            <a:avLst/>
          </a:prstGeom>
          <a:noFill/>
          <a:ln w="28575">
            <a:solidFill>
              <a:srgbClr val="00B0F0"/>
            </a:solidFill>
          </a:ln>
          <a:effectLst>
            <a:softEdge rad="127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94609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CD211-F285-3CA9-7C22-ED7AB9514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08FD6F-4E91-CB9E-A37F-A3A093CBC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11" y="169314"/>
            <a:ext cx="10081234" cy="552487"/>
          </a:xfrm>
        </p:spPr>
        <p:txBody>
          <a:bodyPr/>
          <a:lstStyle/>
          <a:p>
            <a:r>
              <a:rPr lang="en-GB" dirty="0">
                <a:latin typeface="NotesEsa" panose="02000506030000020004" pitchFamily="2" charset="0"/>
              </a:rPr>
              <a:t>Keynote Talk 3</a:t>
            </a:r>
            <a:endParaRPr lang="en-GB" dirty="0">
              <a:solidFill>
                <a:srgbClr val="FF0000"/>
              </a:solidFill>
              <a:latin typeface="NotesEsa" panose="02000506030000020004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B72D4C4-4E2F-6590-EFD3-23D327282ED2}"/>
              </a:ext>
            </a:extLst>
          </p:cNvPr>
          <p:cNvGrpSpPr/>
          <p:nvPr/>
        </p:nvGrpSpPr>
        <p:grpSpPr>
          <a:xfrm>
            <a:off x="1136263" y="1905328"/>
            <a:ext cx="9899598" cy="3553411"/>
            <a:chOff x="452946" y="4079127"/>
            <a:chExt cx="5808220" cy="208455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0E243CA-DBD9-7419-6CF3-962B0633F693}"/>
                </a:ext>
              </a:extLst>
            </p:cNvPr>
            <p:cNvSpPr/>
            <p:nvPr/>
          </p:nvSpPr>
          <p:spPr>
            <a:xfrm>
              <a:off x="2568126" y="4079127"/>
              <a:ext cx="3693040" cy="1465872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bg2"/>
                  </a:solidFill>
                </a:rPr>
                <a:t>Timo Dirkes</a:t>
              </a:r>
            </a:p>
            <a:p>
              <a:pPr algn="ctr"/>
              <a:r>
                <a:rPr lang="en-GB" sz="1600" dirty="0">
                  <a:solidFill>
                    <a:schemeClr val="bg2"/>
                  </a:solidFill>
                </a:rPr>
                <a:t>Head of Engineering</a:t>
              </a:r>
            </a:p>
            <a:p>
              <a:pPr algn="ctr"/>
              <a:r>
                <a:rPr lang="en-GB" sz="1600" dirty="0">
                  <a:solidFill>
                    <a:schemeClr val="bg2"/>
                  </a:solidFill>
                </a:rPr>
                <a:t>DSI Aerospace Technologie GmbH</a:t>
              </a:r>
            </a:p>
            <a:p>
              <a:pPr algn="ctr"/>
              <a:endParaRPr lang="en-GB" sz="1600" dirty="0">
                <a:solidFill>
                  <a:schemeClr val="bg2"/>
                </a:solidFill>
              </a:endParaRPr>
            </a:p>
            <a:p>
              <a:pPr algn="ctr"/>
              <a:r>
                <a:rPr lang="en-GB" sz="1600" b="1" dirty="0">
                  <a:solidFill>
                    <a:srgbClr val="FFC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Title</a:t>
              </a:r>
              <a:r>
                <a:rPr lang="en-GB" sz="1600" dirty="0">
                  <a:solidFill>
                    <a:srgbClr val="FFC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: “</a:t>
              </a:r>
              <a:r>
                <a:rPr lang="en-GB" sz="1600" i="1" dirty="0">
                  <a:solidFill>
                    <a:srgbClr val="FFC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Payload Data Handling – Bridging Mission Demands and Technology Capabilities”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5C93591-7D5B-F507-9B28-A1F02BAF94C8}"/>
                </a:ext>
              </a:extLst>
            </p:cNvPr>
            <p:cNvSpPr/>
            <p:nvPr/>
          </p:nvSpPr>
          <p:spPr>
            <a:xfrm>
              <a:off x="452946" y="5827699"/>
              <a:ext cx="2189126" cy="335978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Timo Dirkes, DSI Aerospace</a:t>
              </a:r>
              <a:endParaRPr lang="en-GB" sz="1400" dirty="0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</p:grpSp>
      <p:pic>
        <p:nvPicPr>
          <p:cNvPr id="2" name="Picture 1" descr="A person wearing glasses and a sweater&#10;&#10;AI-generated content may be incorrect.">
            <a:extLst>
              <a:ext uri="{FF2B5EF4-FFF2-40B4-BE49-F238E27FC236}">
                <a16:creationId xmlns:a16="http://schemas.microsoft.com/office/drawing/2014/main" id="{47FBD60D-1203-1A06-8956-C33C569DFD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1" r="26319" b="26785"/>
          <a:stretch>
            <a:fillRect/>
          </a:stretch>
        </p:blipFill>
        <p:spPr>
          <a:xfrm>
            <a:off x="1225144" y="1307800"/>
            <a:ext cx="3553411" cy="3553411"/>
          </a:xfrm>
          <a:prstGeom prst="flowChartConnector">
            <a:avLst/>
          </a:prstGeom>
          <a:ln w="285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403759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88B8F-8665-A31E-3DE2-09D532490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22F149-63B3-347E-39E9-D6E0E0E03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11" y="169314"/>
            <a:ext cx="10081234" cy="552487"/>
          </a:xfrm>
        </p:spPr>
        <p:txBody>
          <a:bodyPr/>
          <a:lstStyle/>
          <a:p>
            <a:r>
              <a:rPr lang="en-GB" dirty="0">
                <a:latin typeface="NotesEsa" panose="02000506030000020004" pitchFamily="2" charset="0"/>
              </a:rPr>
              <a:t>Keynote Talk 4</a:t>
            </a:r>
            <a:endParaRPr lang="en-GB" dirty="0">
              <a:solidFill>
                <a:srgbClr val="FF0000"/>
              </a:solidFill>
              <a:latin typeface="NotesEsa" panose="02000506030000020004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D63DA28-8CEE-6D58-A9F8-121A22999616}"/>
              </a:ext>
            </a:extLst>
          </p:cNvPr>
          <p:cNvGrpSpPr/>
          <p:nvPr/>
        </p:nvGrpSpPr>
        <p:grpSpPr>
          <a:xfrm>
            <a:off x="1136263" y="1905329"/>
            <a:ext cx="9899598" cy="3682313"/>
            <a:chOff x="452946" y="4079127"/>
            <a:chExt cx="5808220" cy="216016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0FEE607-2A97-E058-B2CD-BD2558AA95B9}"/>
                </a:ext>
              </a:extLst>
            </p:cNvPr>
            <p:cNvSpPr/>
            <p:nvPr/>
          </p:nvSpPr>
          <p:spPr>
            <a:xfrm>
              <a:off x="2568126" y="4079127"/>
              <a:ext cx="3693040" cy="1465872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bg2"/>
                  </a:solidFill>
                </a:rPr>
                <a:t>Sergio Ramirez Navidad</a:t>
              </a:r>
            </a:p>
            <a:p>
              <a:pPr algn="ctr"/>
              <a:r>
                <a:rPr lang="en-GB" sz="1600" dirty="0">
                  <a:solidFill>
                    <a:schemeClr val="bg2"/>
                  </a:solidFill>
                </a:rPr>
                <a:t>Senior Product Line Leader </a:t>
              </a:r>
            </a:p>
            <a:p>
              <a:pPr algn="ctr"/>
              <a:r>
                <a:rPr lang="en-GB" sz="1600" dirty="0">
                  <a:solidFill>
                    <a:schemeClr val="bg2"/>
                  </a:solidFill>
                </a:rPr>
                <a:t>for navigation systems</a:t>
              </a:r>
            </a:p>
            <a:p>
              <a:pPr algn="ctr"/>
              <a:r>
                <a:rPr lang="en-GB" sz="1600" dirty="0">
                  <a:solidFill>
                    <a:schemeClr val="bg2"/>
                  </a:solidFill>
                </a:rPr>
                <a:t>SENER</a:t>
              </a:r>
            </a:p>
            <a:p>
              <a:pPr algn="ctr"/>
              <a:endParaRPr lang="en-GB" sz="1600" dirty="0">
                <a:solidFill>
                  <a:schemeClr val="bg2"/>
                </a:solidFill>
              </a:endParaRPr>
            </a:p>
            <a:p>
              <a:pPr algn="ctr"/>
              <a:r>
                <a:rPr lang="en-GB" sz="1600" b="1" dirty="0">
                  <a:solidFill>
                    <a:srgbClr val="FFC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Title</a:t>
              </a:r>
              <a:r>
                <a:rPr lang="en-GB" sz="1600" dirty="0">
                  <a:solidFill>
                    <a:srgbClr val="FFC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: “</a:t>
              </a:r>
              <a:r>
                <a:rPr lang="en-GB" sz="1600" i="1" dirty="0">
                  <a:solidFill>
                    <a:srgbClr val="FFC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Insights of Proba-3 mission”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7D300D9-216A-AD3D-A29E-B11753B967DA}"/>
                </a:ext>
              </a:extLst>
            </p:cNvPr>
            <p:cNvSpPr/>
            <p:nvPr/>
          </p:nvSpPr>
          <p:spPr>
            <a:xfrm>
              <a:off x="452946" y="5827698"/>
              <a:ext cx="2189126" cy="411597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Sergio Ramirez, SENER</a:t>
              </a:r>
              <a:endParaRPr lang="en-GB" sz="1400" dirty="0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</p:grpSp>
      <p:pic>
        <p:nvPicPr>
          <p:cNvPr id="4" name="Picture 3" descr="A person with a beard smiling&#10;&#10;AI-generated content may be incorrect.">
            <a:extLst>
              <a:ext uri="{FF2B5EF4-FFF2-40B4-BE49-F238E27FC236}">
                <a16:creationId xmlns:a16="http://schemas.microsoft.com/office/drawing/2014/main" id="{A95C03B1-BA5A-7DA0-D3CF-E4675B5BA8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" b="32170"/>
          <a:stretch>
            <a:fillRect/>
          </a:stretch>
        </p:blipFill>
        <p:spPr>
          <a:xfrm>
            <a:off x="1225143" y="1332608"/>
            <a:ext cx="3553411" cy="3553409"/>
          </a:xfrm>
          <a:prstGeom prst="flowChartConnector">
            <a:avLst/>
          </a:prstGeom>
          <a:ln w="285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35328089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E0507855-664A-4BD2-B86E-CF1A36E7657B}" vid="{0DA69FA7-C169-424B-B19A-224A762924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580</Words>
  <Application>Microsoft Office PowerPoint</Application>
  <PresentationFormat>Widescreen</PresentationFormat>
  <Paragraphs>56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NotesEsa</vt:lpstr>
      <vt:lpstr>Verdana</vt:lpstr>
      <vt:lpstr>ESA_Presentation_DARK</vt:lpstr>
      <vt:lpstr>Keynote Talk 1</vt:lpstr>
      <vt:lpstr>Keynote Talk 2</vt:lpstr>
      <vt:lpstr>Keynote Talk 3</vt:lpstr>
      <vt:lpstr>Keynote Talk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Kostas Marinis</dc:creator>
  <cp:lastModifiedBy>Kostas Marinis</cp:lastModifiedBy>
  <cp:revision>2</cp:revision>
  <dcterms:created xsi:type="dcterms:W3CDTF">2025-10-12T15:03:28Z</dcterms:created>
  <dcterms:modified xsi:type="dcterms:W3CDTF">2025-10-12T22:42:14Z</dcterms:modified>
</cp:coreProperties>
</file>