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5"/>
  </p:notesMasterIdLst>
  <p:handoutMasterIdLst>
    <p:handoutMasterId r:id="rId26"/>
  </p:handoutMasterIdLst>
  <p:sldIdLst>
    <p:sldId id="2147482875" r:id="rId9"/>
    <p:sldId id="258" r:id="rId10"/>
    <p:sldId id="2147482882" r:id="rId11"/>
    <p:sldId id="260" r:id="rId12"/>
    <p:sldId id="2147482883" r:id="rId13"/>
    <p:sldId id="2147482884" r:id="rId14"/>
    <p:sldId id="2147482842" r:id="rId15"/>
    <p:sldId id="2147482841" r:id="rId16"/>
    <p:sldId id="2147482887" r:id="rId17"/>
    <p:sldId id="2147482888" r:id="rId18"/>
    <p:sldId id="268" r:id="rId19"/>
    <p:sldId id="2147482834" r:id="rId20"/>
    <p:sldId id="2147482889" r:id="rId21"/>
    <p:sldId id="271" r:id="rId22"/>
    <p:sldId id="2147482880" r:id="rId23"/>
    <p:sldId id="2147482890" r:id="rId2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719CFA-E171-4E54-90E2-8718F33891B7}">
          <p14:sldIdLst>
            <p14:sldId id="2147482875"/>
            <p14:sldId id="258"/>
            <p14:sldId id="2147482882"/>
            <p14:sldId id="260"/>
            <p14:sldId id="2147482883"/>
            <p14:sldId id="2147482884"/>
            <p14:sldId id="2147482842"/>
            <p14:sldId id="2147482841"/>
            <p14:sldId id="2147482887"/>
            <p14:sldId id="2147482888"/>
            <p14:sldId id="268"/>
            <p14:sldId id="2147482834"/>
            <p14:sldId id="2147482889"/>
            <p14:sldId id="271"/>
            <p14:sldId id="2147482880"/>
            <p14:sldId id="21474828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035" autoAdjust="0"/>
  </p:normalViewPr>
  <p:slideViewPr>
    <p:cSldViewPr snapToGrid="0">
      <p:cViewPr>
        <p:scale>
          <a:sx n="100" d="100"/>
          <a:sy n="100" d="100"/>
        </p:scale>
        <p:origin x="987" y="687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enari" userId="fb972535-ec47-4963-be76-fd3785f17e3b" providerId="ADAL" clId="{531013F7-1AB8-4103-A849-ED56653CD4EE}"/>
    <pc:docChg chg="addSld delSld modSld sldOrd delSection modSection">
      <pc:chgData name="David Steenari" userId="fb972535-ec47-4963-be76-fd3785f17e3b" providerId="ADAL" clId="{531013F7-1AB8-4103-A849-ED56653CD4EE}" dt="2025-10-13T08:41:38.860" v="18" actId="120"/>
      <pc:docMkLst>
        <pc:docMk/>
      </pc:docMkLst>
      <pc:sldChg chg="del">
        <pc:chgData name="David Steenari" userId="fb972535-ec47-4963-be76-fd3785f17e3b" providerId="ADAL" clId="{531013F7-1AB8-4103-A849-ED56653CD4EE}" dt="2025-10-13T08:41:05.516" v="1" actId="2696"/>
        <pc:sldMkLst>
          <pc:docMk/>
          <pc:sldMk cId="534290020" sldId="267"/>
        </pc:sldMkLst>
      </pc:sldChg>
      <pc:sldChg chg="modSp add mod ord">
        <pc:chgData name="David Steenari" userId="fb972535-ec47-4963-be76-fd3785f17e3b" providerId="ADAL" clId="{531013F7-1AB8-4103-A849-ED56653CD4EE}" dt="2025-10-13T08:41:38.860" v="18" actId="120"/>
        <pc:sldMkLst>
          <pc:docMk/>
          <pc:sldMk cId="3963546625" sldId="2147482890"/>
        </pc:sldMkLst>
        <pc:spChg chg="mod">
          <ac:chgData name="David Steenari" userId="fb972535-ec47-4963-be76-fd3785f17e3b" providerId="ADAL" clId="{531013F7-1AB8-4103-A849-ED56653CD4EE}" dt="2025-10-13T08:41:38.860" v="18" actId="120"/>
          <ac:spMkLst>
            <pc:docMk/>
            <pc:sldMk cId="3963546625" sldId="2147482890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10/13/2025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78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avid.steenari@esa.int" TargetMode="Externa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stas.Marinis@esa.int" TargetMode="External"/><Relationship Id="rId2" Type="http://schemas.openxmlformats.org/officeDocument/2006/relationships/hyperlink" Target="mailto:David.Steenari@esa.i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avid.steenari@esa.int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2034962"/>
            <a:ext cx="11880914" cy="208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)</a:t>
            </a:r>
          </a:p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Systems“</a:t>
            </a:r>
          </a:p>
          <a:p>
            <a:endParaRPr lang="en-GB" sz="2000" i="1" dirty="0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/>
            </a:endParaRPr>
          </a:p>
          <a:p>
            <a:r>
              <a:rPr lang="en-GB" sz="32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Tutorial: ADHA 101 – ADHA documents datapack</a:t>
            </a:r>
          </a:p>
          <a:p>
            <a:r>
              <a:rPr lang="en-GB" sz="3200" i="1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…and how to participate in the ADHA eco-system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Tutorial: ADHA 101</a:t>
            </a:r>
            <a:b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 dirty="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2025-10-13</a:t>
            </a:r>
            <a:endParaRPr lang="en-GB" sz="1150" dirty="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pic>
        <p:nvPicPr>
          <p:cNvPr id="10" name="Picture 9" descr="A cover of a book&#10;&#10;AI-generated content may be incorrect.">
            <a:extLst>
              <a:ext uri="{FF2B5EF4-FFF2-40B4-BE49-F238E27FC236}">
                <a16:creationId xmlns:a16="http://schemas.microsoft.com/office/drawing/2014/main" id="{57E28E87-6B62-FE60-3D89-C547A4E8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938526" y="55579"/>
            <a:ext cx="4542147" cy="2002417"/>
          </a:xfrm>
          <a:prstGeom prst="rect">
            <a:avLst/>
          </a:prstGeom>
        </p:spPr>
      </p:pic>
      <p:sp>
        <p:nvSpPr>
          <p:cNvPr id="6" name="Text Box 24">
            <a:extLst>
              <a:ext uri="{FF2B5EF4-FFF2-40B4-BE49-F238E27FC236}">
                <a16:creationId xmlns:a16="http://schemas.microsoft.com/office/drawing/2014/main" id="{DD0F16D3-0ED4-73AD-02BA-F2A9E27D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604" y="4201888"/>
            <a:ext cx="9882635" cy="3075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  <a:hlinkClick r:id="rId5"/>
              </a:rPr>
              <a:t>david.steenari@esa.int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CAD552-1E5B-F109-36FC-B33164539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22937"/>
              </p:ext>
            </p:extLst>
          </p:nvPr>
        </p:nvGraphicFramePr>
        <p:xfrm>
          <a:off x="9769839" y="4761703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ESA/ESTEC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034F3-120F-152F-2284-63362E00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E7A-CDD2-ECB3-AF38-B61C2AAB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Datapack: Key documents: 05 – DJFs 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EA6B-F30E-0023-107E-B76EE0B4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070123" cy="5328000"/>
          </a:xfrm>
        </p:spPr>
        <p:txBody>
          <a:bodyPr/>
          <a:lstStyle/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The DJF (Design Justification File) documents provide background information, and analysis to justify the ADHA design. </a:t>
            </a: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 hardware suppliers are not expected to provide SoC to the DJF files, as they are not requirements specifications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ADHA-DD-014 ADHA Unit Generic Design Description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– provides a generic description of ADHA units, and possible use cases.</a:t>
            </a:r>
          </a:p>
          <a:p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ADHA-DD-073 ADHA HMS Design Description 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– provides a reference design implementation of the HMS (Health Monitoring System) circuit, both for peripheral modules, and system controller.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ADHA-AN-037 ADHA Unit Thermal Analysis Report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,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ADHA-AN-036 ADHA Unit Mechanical Analysis Report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, 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and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ADHA-AN-038 ADHA Unit EMC Analysis Report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 provides analysis of the ADHA unit design vs the ADHA environmental parameters.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Additional DJF documents cover: grounding, unit margins, power analysis, backplane worst case analysis, etc.</a:t>
            </a:r>
          </a:p>
        </p:txBody>
      </p:sp>
    </p:spTree>
    <p:extLst>
      <p:ext uri="{BB962C8B-B14F-4D97-AF65-F5344CB8AC3E}">
        <p14:creationId xmlns:p14="http://schemas.microsoft.com/office/powerpoint/2010/main" val="25239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9341EBC-4E37-BE82-83CE-F279A93CD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0EC159-A862-69DB-7699-CC10EB11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0" y="3351588"/>
            <a:ext cx="11865600" cy="707886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101: How to participate in the ADHA eco-system</a:t>
            </a:r>
          </a:p>
        </p:txBody>
      </p:sp>
    </p:spTree>
    <p:extLst>
      <p:ext uri="{BB962C8B-B14F-4D97-AF65-F5344CB8AC3E}">
        <p14:creationId xmlns:p14="http://schemas.microsoft.com/office/powerpoint/2010/main" val="279830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27394B-804D-C3E1-1401-87A85215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The ADHA Industrial Supply Chain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0FC076-EBEE-082C-806C-874BCD439B0C}"/>
              </a:ext>
            </a:extLst>
          </p:cNvPr>
          <p:cNvSpPr/>
          <p:nvPr/>
        </p:nvSpPr>
        <p:spPr>
          <a:xfrm>
            <a:off x="913260" y="1515491"/>
            <a:ext cx="2014153" cy="15940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EEE, Microelectronics providers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DACDC0-E958-F470-5095-F651FF316C9F}"/>
              </a:ext>
            </a:extLst>
          </p:cNvPr>
          <p:cNvSpPr/>
          <p:nvPr/>
        </p:nvSpPr>
        <p:spPr>
          <a:xfrm>
            <a:off x="3796288" y="1515491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ADHA Module</a:t>
            </a:r>
            <a:br>
              <a:rPr lang="en-GB" sz="1600">
                <a:latin typeface="NotesEsa" panose="02000506030000020004" pitchFamily="2" charset="0"/>
              </a:rPr>
            </a:br>
            <a:r>
              <a:rPr lang="en-GB" sz="1600">
                <a:latin typeface="NotesEsa" panose="02000506030000020004" pitchFamily="2" charset="0"/>
              </a:rPr>
              <a:t>Suppliers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B09CCF-2AFD-5942-0262-11FD96E4E015}"/>
              </a:ext>
            </a:extLst>
          </p:cNvPr>
          <p:cNvSpPr/>
          <p:nvPr/>
        </p:nvSpPr>
        <p:spPr>
          <a:xfrm>
            <a:off x="6679317" y="1515491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ADHA Unit Integrator and Supplier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1A45C6-5E98-BF97-1EEA-E506DCEEFEFE}"/>
              </a:ext>
            </a:extLst>
          </p:cNvPr>
          <p:cNvSpPr/>
          <p:nvPr/>
        </p:nvSpPr>
        <p:spPr>
          <a:xfrm>
            <a:off x="9562346" y="1515491"/>
            <a:ext cx="2014153" cy="15940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Mission Primes, LSIs, Mid- and Small-Sat Providers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781EE5E-04DF-FB82-BE97-FEC8495A6294}"/>
              </a:ext>
            </a:extLst>
          </p:cNvPr>
          <p:cNvSpPr/>
          <p:nvPr/>
        </p:nvSpPr>
        <p:spPr>
          <a:xfrm>
            <a:off x="2840606" y="2138816"/>
            <a:ext cx="789835" cy="5652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483EDFB-F8D5-00AC-910B-CDDDBD335800}"/>
              </a:ext>
            </a:extLst>
          </p:cNvPr>
          <p:cNvSpPr/>
          <p:nvPr/>
        </p:nvSpPr>
        <p:spPr>
          <a:xfrm>
            <a:off x="5725723" y="2132637"/>
            <a:ext cx="770829" cy="565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F5B293-0A5C-8602-7665-CD54FF38288E}"/>
              </a:ext>
            </a:extLst>
          </p:cNvPr>
          <p:cNvSpPr/>
          <p:nvPr/>
        </p:nvSpPr>
        <p:spPr>
          <a:xfrm>
            <a:off x="8621711" y="2132637"/>
            <a:ext cx="757872" cy="565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BC9B70-52AB-8DD5-7618-4E96CB8EACDC}"/>
              </a:ext>
            </a:extLst>
          </p:cNvPr>
          <p:cNvSpPr/>
          <p:nvPr/>
        </p:nvSpPr>
        <p:spPr>
          <a:xfrm>
            <a:off x="823184" y="1608979"/>
            <a:ext cx="2014153" cy="15940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EEE, Microelectronics providers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F02859-00FF-8F80-4A1A-16A32117D957}"/>
              </a:ext>
            </a:extLst>
          </p:cNvPr>
          <p:cNvSpPr/>
          <p:nvPr/>
        </p:nvSpPr>
        <p:spPr>
          <a:xfrm>
            <a:off x="3713364" y="1608979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EEE, Microelectronics providers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17401F-F238-1286-B50B-947EA6E84181}"/>
              </a:ext>
            </a:extLst>
          </p:cNvPr>
          <p:cNvSpPr/>
          <p:nvPr/>
        </p:nvSpPr>
        <p:spPr>
          <a:xfrm>
            <a:off x="6594599" y="1608979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EEE, Microelectronics providers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F04480-C51D-E1E3-EC74-16DA58C2C085}"/>
              </a:ext>
            </a:extLst>
          </p:cNvPr>
          <p:cNvSpPr/>
          <p:nvPr/>
        </p:nvSpPr>
        <p:spPr>
          <a:xfrm>
            <a:off x="9475834" y="1608979"/>
            <a:ext cx="2014153" cy="15940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EEE, Microelectronics providers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13CFCA-C939-816F-B412-B0B199D83BF2}"/>
              </a:ext>
            </a:extLst>
          </p:cNvPr>
          <p:cNvSpPr/>
          <p:nvPr/>
        </p:nvSpPr>
        <p:spPr>
          <a:xfrm>
            <a:off x="726932" y="1702467"/>
            <a:ext cx="2014153" cy="15940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Technology, Component, EEE/Microelectronics providers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78C5BE-AAD7-929D-1380-F698713D8D0E}"/>
              </a:ext>
            </a:extLst>
          </p:cNvPr>
          <p:cNvSpPr/>
          <p:nvPr/>
        </p:nvSpPr>
        <p:spPr>
          <a:xfrm>
            <a:off x="3617112" y="1702467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ADHA Module</a:t>
            </a:r>
            <a:br>
              <a:rPr lang="en-GB" sz="1600">
                <a:latin typeface="NotesEsa" panose="02000506030000020004" pitchFamily="2" charset="0"/>
              </a:rPr>
            </a:br>
            <a:r>
              <a:rPr lang="en-GB" sz="1600">
                <a:latin typeface="NotesEsa" panose="02000506030000020004" pitchFamily="2" charset="0"/>
              </a:rPr>
              <a:t>Suppliers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EC7E76-972A-957B-1010-E91B3EB43F6E}"/>
              </a:ext>
            </a:extLst>
          </p:cNvPr>
          <p:cNvSpPr/>
          <p:nvPr/>
        </p:nvSpPr>
        <p:spPr>
          <a:xfrm>
            <a:off x="6498347" y="1702467"/>
            <a:ext cx="2014153" cy="15940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ADHA Unit Integrator and Suppliers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DAA785-2E71-6B21-0C82-A22B41A19AEC}"/>
              </a:ext>
            </a:extLst>
          </p:cNvPr>
          <p:cNvSpPr/>
          <p:nvPr/>
        </p:nvSpPr>
        <p:spPr>
          <a:xfrm>
            <a:off x="9379582" y="1702467"/>
            <a:ext cx="2014153" cy="15940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NotesEsa" panose="02000506030000020004" pitchFamily="2" charset="0"/>
              </a:rPr>
              <a:t>Mission Primes, LSIs, Mid- and Small-Sat Providers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9A74AF-FE58-9398-3224-79C690D023B9}"/>
              </a:ext>
            </a:extLst>
          </p:cNvPr>
          <p:cNvSpPr txBox="1"/>
          <p:nvPr/>
        </p:nvSpPr>
        <p:spPr>
          <a:xfrm>
            <a:off x="583532" y="3636383"/>
            <a:ext cx="2478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Technology, Component, and EEE/microelectronics providers benefit from the standardisation provided in ADHA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allowing to promote products towards the ADHA eco-system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Example: backplane/connector suppliers</a:t>
            </a:r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F139A-2E4A-FB26-071E-1A08A25C6C19}"/>
              </a:ext>
            </a:extLst>
          </p:cNvPr>
          <p:cNvSpPr txBox="1"/>
          <p:nvPr/>
        </p:nvSpPr>
        <p:spPr>
          <a:xfrm>
            <a:off x="3593537" y="3660813"/>
            <a:ext cx="24785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ADHA Module Suppliers benefit from the standardisation and common functional/interface definitions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allowing to promote modules within the ADHA eco-system, to end-users or ADHA unit integrators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Example: mass-memory module suppliers</a:t>
            </a:r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BC5644-855F-1D1C-D07D-85E3F78974F7}"/>
              </a:ext>
            </a:extLst>
          </p:cNvPr>
          <p:cNvSpPr txBox="1"/>
          <p:nvPr/>
        </p:nvSpPr>
        <p:spPr>
          <a:xfrm>
            <a:off x="6362422" y="3655000"/>
            <a:ext cx="2478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ADHA Unit Suppliers benefit from the standardisation and reuse of standard modules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allowing to promote module/scalable ADHA units towards mission primes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Example: payload data handling unit provider </a:t>
            </a:r>
          </a:p>
          <a:p>
            <a:pPr algn="l"/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GB" sz="1400" i="1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Note: unit supplier can also be a module supplier</a:t>
            </a:r>
            <a:endParaRPr lang="en-GB" sz="1400" i="1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722EF-16A0-F950-1290-6E762C9A00D9}"/>
              </a:ext>
            </a:extLst>
          </p:cNvPr>
          <p:cNvSpPr txBox="1"/>
          <p:nvPr/>
        </p:nvSpPr>
        <p:spPr>
          <a:xfrm>
            <a:off x="9243657" y="3633171"/>
            <a:ext cx="2478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Mission primes benefit from the standardisation – reduces the specification work per mission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GB" sz="140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allowing to procure standard functions from multiple sources</a:t>
            </a:r>
          </a:p>
          <a:p>
            <a:pPr algn="l"/>
            <a:endParaRPr lang="en-GB" sz="1400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GB" sz="1400" i="1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Note: spacecraft bus provider can also be ADHA unit supplier/integrator</a:t>
            </a:r>
            <a:endParaRPr lang="en-GB" sz="1400" i="1">
              <a:solidFill>
                <a:schemeClr val="bg1"/>
              </a:solidFill>
              <a:latin typeface="NotesEsa" panose="02000506030000020004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9874-77BE-517F-435D-65A0A78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How to participate in the ADHA eco-system?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04E8-1867-1F09-D9C2-E34DB110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Companies can opt to participate at different levels: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As complete ADHA unit / solution provider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Integrate in-house and/or 3</a:t>
            </a:r>
            <a:r>
              <a:rPr lang="en-GB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rd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 party modules into complete electronics units for different applications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As ADHA module provider: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Provide recurrent (or custom) ADHA modules for specific purposes to ADHA unit integrators 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As building block / component provider,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 providing key building blocks for ADHA equipment, such as: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Flight hardware: connectors, </a:t>
            </a:r>
            <a:r>
              <a:rPr lang="en-GB" dirty="0" err="1">
                <a:solidFill>
                  <a:schemeClr val="bg1"/>
                </a:solidFill>
                <a:latin typeface="NotesEsa" panose="02000506030000020004" pitchFamily="2" charset="0"/>
              </a:rPr>
              <a:t>wedgelocks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, thermal solutions, EEE components, etc.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Software: application software running on ADHA units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EGSE: ADHA test racks and modules for integration support, automated module testers, etc.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…and of course: as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end-user / customer, integrating ADHA units in spacecraft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– and providing inputs for ADHA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ADHA-IWG (Industrial Working Group)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forum for discussion on ADHA requirements, and supply chain</a:t>
            </a:r>
          </a:p>
        </p:txBody>
      </p:sp>
    </p:spTree>
    <p:extLst>
      <p:ext uri="{BB962C8B-B14F-4D97-AF65-F5344CB8AC3E}">
        <p14:creationId xmlns:p14="http://schemas.microsoft.com/office/powerpoint/2010/main" val="202186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9874-77BE-517F-435D-65A0A78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ecosystem: opportunities through 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04E8-1867-1F09-D9C2-E34DB110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ESA provides funding for ADHA-related activities through several mechanisms: 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Fully funded activities (TDE, GSTP Element 1, Discovery, etc)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Driven by ESA roadmaps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Published as open competition ITT (invitation to tender) on ESA-Star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GSTP Element 1 compendium provided as a “wish-list” of ADHA activities.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Note: GSTP Element 1 activities can also be proposed directly by industry. 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Co-funded activities (GSTP Element 2, </a:t>
            </a:r>
            <a:r>
              <a:rPr lang="en-GB" kern="1200" dirty="0" err="1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InCubed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, ARTES C&amp;G, NAVISP):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Industry-driven, triggered by industry proposals, direct negotiation (DN) procurement policy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Note: different programmes have different requirements is terms of target applications, business case </a:t>
            </a:r>
            <a:b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</a:b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and required target TRL level!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pPr>
              <a:lnSpc>
                <a:spcPct val="100000"/>
              </a:lnSpc>
            </a:pP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Keep an eye on the ADHA roadmap presentation tomorrow for more details.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 If in doubt, don’t hesitate to contact ESA: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  <a:hlinkClick r:id="rId2"/>
              </a:rPr>
              <a:t>David.Steenari@esa.int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and 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  <a:hlinkClick r:id="rId3"/>
              </a:rPr>
              <a:t>Kostas.Marinis@esa.int</a:t>
            </a: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  <a:sym typeface="Wingdings" panose="05000000000000000000" pitchFamily="2" charset="2"/>
              </a:rPr>
              <a:t> for more information.</a:t>
            </a: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3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126-FA7A-98F7-D0C8-E6A761C5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101 Tutorial: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CD61-CC9F-74EC-0EAD-4F712142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</a:rPr>
              <a:t>Recap, in these presentations we have outlined an overview of the ADHA architecture, module designs, and document datapack.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</a:rPr>
              <a:t>In the coming days, there will be a number of ADHA related presentations: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</a:rPr>
              <a:t>ADHA Plenary, round-table, and five sessions of many paper presentations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esEsa" panose="02000506030000020004" pitchFamily="2" charset="0"/>
              </a:rPr>
              <a:t>Here next: presentation on possible thermal solutions and technologies for electronics units, including ADHA!</a:t>
            </a:r>
          </a:p>
          <a:p>
            <a:endParaRPr lang="en-GB" sz="2400" b="1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NotesEsa" panose="02000506030000020004" pitchFamily="2" charset="0"/>
              </a:rPr>
              <a:t>Short Q&amp;A session after last presentation – if any further questions</a:t>
            </a:r>
          </a:p>
        </p:txBody>
      </p:sp>
    </p:spTree>
    <p:extLst>
      <p:ext uri="{BB962C8B-B14F-4D97-AF65-F5344CB8AC3E}">
        <p14:creationId xmlns:p14="http://schemas.microsoft.com/office/powerpoint/2010/main" val="203568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2527405"/>
            <a:ext cx="11880914" cy="159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</a:t>
            </a:r>
            <a:r>
              <a:rPr lang="en-GB" sz="28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)</a:t>
            </a:r>
          </a:p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Systems“</a:t>
            </a:r>
          </a:p>
          <a:p>
            <a:endParaRPr lang="en-GB" sz="2000" i="1" dirty="0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/>
            </a:endParaRPr>
          </a:p>
          <a:p>
            <a:r>
              <a:rPr lang="en-GB" sz="32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Questions?</a:t>
            </a:r>
            <a:endParaRPr lang="en-GB" sz="3200" i="1" dirty="0">
              <a:solidFill>
                <a:schemeClr val="bg1"/>
              </a:solidFill>
              <a:latin typeface="NotesEsa" panose="02000506030000020004" pitchFamily="2" charset="0"/>
              <a:ea typeface="Verdana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Tutorial: ADHA 101</a:t>
            </a:r>
            <a:br>
              <a:rPr lang="en-GB" sz="1600" u="sng" dirty="0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 dirty="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2025-10-13</a:t>
            </a:r>
            <a:endParaRPr lang="en-GB" sz="1150" dirty="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pic>
        <p:nvPicPr>
          <p:cNvPr id="10" name="Picture 9" descr="A cover of a book&#10;&#10;AI-generated content may be incorrect.">
            <a:extLst>
              <a:ext uri="{FF2B5EF4-FFF2-40B4-BE49-F238E27FC236}">
                <a16:creationId xmlns:a16="http://schemas.microsoft.com/office/drawing/2014/main" id="{57E28E87-6B62-FE60-3D89-C547A4E8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938526" y="55579"/>
            <a:ext cx="4542147" cy="2002417"/>
          </a:xfrm>
          <a:prstGeom prst="rect">
            <a:avLst/>
          </a:prstGeom>
        </p:spPr>
      </p:pic>
      <p:sp>
        <p:nvSpPr>
          <p:cNvPr id="6" name="Text Box 24">
            <a:extLst>
              <a:ext uri="{FF2B5EF4-FFF2-40B4-BE49-F238E27FC236}">
                <a16:creationId xmlns:a16="http://schemas.microsoft.com/office/drawing/2014/main" id="{DD0F16D3-0ED4-73AD-02BA-F2A9E27D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604" y="4201888"/>
            <a:ext cx="9882635" cy="3075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  <a:hlinkClick r:id="rId5"/>
              </a:rPr>
              <a:t>david.steenari@esa.int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CAD552-1E5B-F109-36FC-B3316453995D}"/>
              </a:ext>
            </a:extLst>
          </p:cNvPr>
          <p:cNvGraphicFramePr>
            <a:graphicFrameLocks noGrp="1"/>
          </p:cNvGraphicFramePr>
          <p:nvPr/>
        </p:nvGraphicFramePr>
        <p:xfrm>
          <a:off x="9769839" y="4761703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ESA/ESTEC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54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D7E0-653D-51BE-0CFF-29F83735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Datapack: Document Releases/Versions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6B77-9653-14D4-5E72-35B17DA0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 iss1rev0 – October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The first public release of ADHA standards documents – coinciding with the EDHPC 2023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Documents prepared through the “ADHA-2” System Study by the system study consortia (TAS, ADS, OHB, Beyond Gravity, DSI, and ESA)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Since then the ADHA iss1rev0 document package has been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used as AD for many ADHA hardware (modules and units)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Full list of activities to be presented tomorrow in the ADHA A1 Session.</a:t>
            </a:r>
          </a:p>
          <a:p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New release currently under preparation –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iss1rev1, expected during 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In the following slides: will present from the perspective of the ADHA iss1rev1 release</a:t>
            </a:r>
          </a:p>
          <a:p>
            <a:endParaRPr lang="en-GB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The ADHA datapack is available for entities in ESA Member States under the ADHA Document License on </a:t>
            </a:r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https://essr.esa.int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NotesEsa" panose="02000506030000020004" pitchFamily="2" charset="0"/>
              </a:rPr>
              <a:t>Note that entities outside of an ESA Member States can request access, will be considered on a case-to-case basis</a:t>
            </a:r>
          </a:p>
        </p:txBody>
      </p:sp>
    </p:spTree>
    <p:extLst>
      <p:ext uri="{BB962C8B-B14F-4D97-AF65-F5344CB8AC3E}">
        <p14:creationId xmlns:p14="http://schemas.microsoft.com/office/powerpoint/2010/main" val="9202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D2936-DB2F-AB46-2A8A-711A5951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4EED0-C6F8-85DD-25AD-A4193CCA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Datapack: Major differences between iss1rev1 and iss1rev0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639F-BD78-F3A3-5385-DD0BF581F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Based on feedback from community: </a:t>
            </a: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To simplify the ADHA structure, and to lower the entry threshold for new users</a:t>
            </a:r>
            <a:b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</a:b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– the iss1rev1 ADHA datapack introduces the following changes: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42D76B-FB78-8D66-D7B9-B042B40F7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5744"/>
              </p:ext>
            </p:extLst>
          </p:nvPr>
        </p:nvGraphicFramePr>
        <p:xfrm>
          <a:off x="216000" y="2194216"/>
          <a:ext cx="11764800" cy="39710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1200">
                  <a:extLst>
                    <a:ext uri="{9D8B030D-6E8A-4147-A177-3AD203B41FA5}">
                      <a16:colId xmlns:a16="http://schemas.microsoft.com/office/drawing/2014/main" val="2085372685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2892033206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2013665476"/>
                    </a:ext>
                  </a:extLst>
                </a:gridCol>
                <a:gridCol w="2941200">
                  <a:extLst>
                    <a:ext uri="{9D8B030D-6E8A-4147-A177-3AD203B41FA5}">
                      <a16:colId xmlns:a16="http://schemas.microsoft.com/office/drawing/2014/main" val="1137423536"/>
                    </a:ext>
                  </a:extLst>
                </a:gridCol>
              </a:tblGrid>
              <a:tr h="583883">
                <a:tc>
                  <a:txBody>
                    <a:bodyPr/>
                    <a:lstStyle/>
                    <a:p>
                      <a:endParaRPr lang="en-GB" sz="1400" dirty="0">
                        <a:latin typeface="NotesEsa" panose="02000506030000020004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NotesEsa" panose="02000506030000020004" pitchFamily="2" charset="0"/>
                        </a:rPr>
                        <a:t>iss1rev1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NotesEsa" panose="02000506030000020004" pitchFamily="2" charset="0"/>
                        </a:rPr>
                        <a:t>iss1rev0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NotesEsa" panose="02000506030000020004" pitchFamily="2" charset="0"/>
                        </a:rPr>
                        <a:t>Change between rev0 and rev1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05052"/>
                  </a:ext>
                </a:extLst>
              </a:tr>
              <a:tr h="100779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Updated document configuration control and document reference numbers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Single reference per document, </a:t>
                      </a:r>
                      <a:br>
                        <a:rPr lang="en-GB" sz="1400" dirty="0">
                          <a:latin typeface="NotesEsa" panose="02000506030000020004" pitchFamily="2" charset="0"/>
                        </a:rPr>
                      </a:br>
                      <a:r>
                        <a:rPr lang="en-GB" sz="1400" dirty="0">
                          <a:latin typeface="NotesEsa" panose="02000506030000020004" pitchFamily="2" charset="0"/>
                        </a:rPr>
                        <a:t>e.g. ADHA-RS-017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“</a:t>
                      </a:r>
                      <a:r>
                        <a:rPr lang="en-GB" sz="1400" dirty="0" err="1">
                          <a:latin typeface="NotesEsa" panose="02000506030000020004" pitchFamily="2" charset="0"/>
                        </a:rPr>
                        <a:t>ADxxx</a:t>
                      </a:r>
                      <a:r>
                        <a:rPr lang="en-GB" sz="1400" dirty="0">
                          <a:latin typeface="NotesEsa" panose="02000506030000020004" pitchFamily="2" charset="0"/>
                        </a:rPr>
                        <a:t>” number for documents</a:t>
                      </a:r>
                      <a:br>
                        <a:rPr lang="en-GB" sz="1400" dirty="0">
                          <a:latin typeface="NotesEsa" panose="02000506030000020004" pitchFamily="2" charset="0"/>
                        </a:rPr>
                      </a:br>
                      <a:r>
                        <a:rPr lang="en-GB" sz="1400" dirty="0">
                          <a:latin typeface="NotesEsa" panose="02000506030000020004" pitchFamily="2" charset="0"/>
                        </a:rPr>
                        <a:t>+ ESA TEC document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NotesEsa" panose="02000506030000020004" pitchFamily="2" charset="0"/>
                        </a:rPr>
                        <a:t>Previous “</a:t>
                      </a:r>
                      <a:r>
                        <a:rPr lang="en-GB" sz="1400" dirty="0" err="1">
                          <a:latin typeface="NotesEsa" panose="02000506030000020004" pitchFamily="2" charset="0"/>
                        </a:rPr>
                        <a:t>ADxxx</a:t>
                      </a:r>
                      <a:r>
                        <a:rPr lang="en-GB" sz="1400" dirty="0">
                          <a:latin typeface="NotesEsa" panose="02000506030000020004" pitchFamily="2" charset="0"/>
                        </a:rPr>
                        <a:t>” numbers map to new “ADHA-RS-xxx” number one-to-one.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NotesEsa" panose="02000506030000020004" pitchFamily="2" charset="0"/>
                        </a:rPr>
                        <a:t>ESA TEC reference number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77481"/>
                  </a:ext>
                </a:extLst>
              </a:tr>
              <a:tr h="1007797"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Simplified document hierarchy and folder structure 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  <a:latin typeface="NotesEsa" panose="02000506030000020004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Single set of folders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Multiple levels of folders, e.g. level2a/2b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Multi-level folder hierarchy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023158"/>
                  </a:ext>
                </a:extLst>
              </a:tr>
              <a:tr h="129573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NotesEsa" panose="02000506030000020004" pitchFamily="2" charset="0"/>
                        </a:rPr>
                        <a:t>Reduced total number of documents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Only ADHA generic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Included both ADHA generic specifications (ADHA-</a:t>
                      </a:r>
                      <a:r>
                        <a:rPr lang="en-GB" sz="1400" dirty="0" err="1">
                          <a:latin typeface="NotesEsa" panose="02000506030000020004" pitchFamily="2" charset="0"/>
                        </a:rPr>
                        <a:t>Ux</a:t>
                      </a:r>
                      <a:r>
                        <a:rPr lang="en-GB" sz="1400" dirty="0">
                          <a:latin typeface="NotesEsa" panose="02000506030000020004" pitchFamily="2" charset="0"/>
                        </a:rPr>
                        <a:t>) and specific documents for the reference ADHA unit (ADHA-U1), as well as system references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NotesEsa" panose="02000506030000020004" pitchFamily="2" charset="0"/>
                        </a:rPr>
                        <a:t>ADHA-U1 documents move to separate “ADHA-U1 Reference Design” Datapack (to be issued)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NotesEsa" panose="02000506030000020004" pitchFamily="2" charset="0"/>
                        </a:rPr>
                        <a:t>System reference documents not relevant to hardware developers removed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03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50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FE08-8A4E-666F-F6BD-30774988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Datapack: Overview </a:t>
            </a:r>
            <a:r>
              <a:rPr lang="en-GB" i="1" dirty="0">
                <a:latin typeface="NotesEsa" panose="02000506030000020004" pitchFamily="2" charset="0"/>
              </a:rPr>
              <a:t>(iss1rev1)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62B1A-B5DC-CB0B-5124-9433E37B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B3E35E-5D42-F4EB-7DB2-DF4A91C5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00770"/>
              </p:ext>
            </p:extLst>
          </p:nvPr>
        </p:nvGraphicFramePr>
        <p:xfrm>
          <a:off x="264817" y="1027840"/>
          <a:ext cx="11674366" cy="534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373">
                  <a:extLst>
                    <a:ext uri="{9D8B030D-6E8A-4147-A177-3AD203B41FA5}">
                      <a16:colId xmlns:a16="http://schemas.microsoft.com/office/drawing/2014/main" val="1144699409"/>
                    </a:ext>
                  </a:extLst>
                </a:gridCol>
                <a:gridCol w="3255579">
                  <a:extLst>
                    <a:ext uri="{9D8B030D-6E8A-4147-A177-3AD203B41FA5}">
                      <a16:colId xmlns:a16="http://schemas.microsoft.com/office/drawing/2014/main" val="550308123"/>
                    </a:ext>
                  </a:extLst>
                </a:gridCol>
                <a:gridCol w="1694793">
                  <a:extLst>
                    <a:ext uri="{9D8B030D-6E8A-4147-A177-3AD203B41FA5}">
                      <a16:colId xmlns:a16="http://schemas.microsoft.com/office/drawing/2014/main" val="4124189630"/>
                    </a:ext>
                  </a:extLst>
                </a:gridCol>
                <a:gridCol w="4059621">
                  <a:extLst>
                    <a:ext uri="{9D8B030D-6E8A-4147-A177-3AD203B41FA5}">
                      <a16:colId xmlns:a16="http://schemas.microsoft.com/office/drawing/2014/main" val="1307013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Folder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NotesEsa" panose="02000506030000020004" pitchFamily="2" charset="0"/>
                        </a:rPr>
                        <a:t>Applicable Doc. (AD)</a:t>
                      </a:r>
                      <a:br>
                        <a:rPr lang="en-GB" sz="1400" dirty="0">
                          <a:latin typeface="NotesEsa" panose="02000506030000020004" pitchFamily="2" charset="0"/>
                        </a:rPr>
                      </a:br>
                      <a:r>
                        <a:rPr lang="en-GB" sz="1400" dirty="0">
                          <a:latin typeface="NotesEsa" panose="02000506030000020004" pitchFamily="2" charset="0"/>
                        </a:rPr>
                        <a:t>/ Reference Doc. (RD)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Key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2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Introductory and overview documents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NotesEsa" panose="02000506030000020004" pitchFamily="2" charset="0"/>
                        </a:rPr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ADHA-TN-002 ADHA Document Configuration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5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00 – Generic Specifications/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Generic specifications, applicable to all ADHA units, and modules – including interface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NotesEsa" panose="02000506030000020004" pitchFamily="2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ADHA-RS-005 ADHA Units Generic Req. Spec.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ADHA-RS-017 ADHA Modules Generic Req. Spec.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ADHA-RS-006 ADHA Module Design Interface Req. (MDIR)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…and CAN/SpaceWire/SpaceFibre specifications</a:t>
                      </a:r>
                    </a:p>
                    <a:p>
                      <a:endParaRPr lang="en-GB" sz="1200" i="1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7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01 – Module Functional Specifications/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Specifications applicable only to specific ADHA module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NotesEsa" panose="02000506030000020004" pitchFamily="2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ADHA-RS-025 ADHA Power Module Spec.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ADHA-RS-026 ADHA OBC Module Spec. 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ADHA-RS-027 ADHA SSMM Module Spec. 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ADHA-RS-032 ADHA Data Processing Module Spec.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53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02 – Environmental Specifications/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Reference ADHA environments and orbits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NotesEsa" panose="02000506030000020004" pitchFamily="2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ADHA-RS-007 ADHA Generic Environmental Spec.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5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03 – Development and PA/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Development and Product Assurance (PA) specifications, applicable to all ADHA units/modules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NotesEsa" panose="02000506030000020004" pitchFamily="2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ADHA-RS-008 Generic PA Req. for ADHA Units</a:t>
                      </a:r>
                    </a:p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ADHA-RS-012 Generic PA Req. for ADHA Modules</a:t>
                      </a:r>
                    </a:p>
                    <a:p>
                      <a:endParaRPr lang="en-GB" sz="1200" i="1" dirty="0">
                        <a:latin typeface="NotesEsa" panose="02000506030000020004" pitchFamily="2" charset="0"/>
                      </a:endParaRP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ADHA-RS-069 Generic Development Req. for ADHA Units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ADHA-RS-062 Generic Development Req. for ADHA Modules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9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04 – ICDs/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Interface Control Documents – description of ADHA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NotesEsa" panose="02000506030000020004" pitchFamily="2" charset="0"/>
                        </a:rPr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ADHA-IF-018 ADHA Backplane EICD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ADHA-IF-022 ADHA MICD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9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05 – DJF/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NotesEsa" panose="02000506030000020004" pitchFamily="2" charset="0"/>
                        </a:rPr>
                        <a:t>Design Justification Files – analysis documents provided as references for ADHA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NotesEsa" panose="02000506030000020004" pitchFamily="2" charset="0"/>
                        </a:rPr>
                        <a:t>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ADHA-DD-014 ADHA Unit Generic Design Description</a:t>
                      </a:r>
                      <a:br>
                        <a:rPr lang="en-GB" sz="1200" i="1" dirty="0">
                          <a:latin typeface="NotesEsa" panose="02000506030000020004" pitchFamily="2" charset="0"/>
                        </a:rPr>
                      </a:br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ADHA-DD-073 ADHA HMS Design Description</a:t>
                      </a:r>
                    </a:p>
                    <a:p>
                      <a:r>
                        <a:rPr lang="en-GB" sz="1200" i="1" dirty="0">
                          <a:latin typeface="NotesEsa" panose="02000506030000020004" pitchFamily="2" charset="0"/>
                        </a:rPr>
                        <a:t>ADHA-AN-037 ADHA Unit Thermal Analysis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8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5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92CD-8DD2-CF40-F475-D5909820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Datapack: Key documents: 00 – Generic Specifications/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15D0-B11A-5164-3BE3-DAD9FF80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For ADHA Unit and Module suppliers, the following generic specifications are key documents: 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ADHA-RS-005 ADHA Units Generic Requirements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Specifies technical requirements that are applicable to all ADHA units, including enclosure and backplane design 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ADHA-RS-017 ADHA Modules Generic Requirements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Specifies technical requirements that are applicable to all ADHA modules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ADHA-RS-006 ADHA Module Design Interface Req. (MDIR)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Specifies requirements that are applicable to all ADHA electrical interfaces, backplane and front-panel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ADHA-RS-019 / -020 / -021 ADHA SpaceWire / SpaceFibre / CAN bus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Three documents that specifies the main electrical interfaces on the ADHA backplane </a:t>
            </a:r>
          </a:p>
          <a:p>
            <a:endParaRPr lang="en-GB" dirty="0">
              <a:latin typeface="NotesEs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3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5D5C-B94C-E69A-1341-0D24D0EE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3700-D211-426B-EFB8-D6AB014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8"/>
            <a:ext cx="10108800" cy="461665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 Datapack: Key documents: 01 – Module Functional Specifications/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FEFB-1CFC-6D45-EC1A-691D4EFD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The following provide functional (and performance) specifications applicable for specific data-handling functions: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ADHA-RS-025 ADHA Power Module Specification</a:t>
            </a: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 -- </a:t>
            </a: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for ADHA power modules, providing local down-conversions (bus voltage to 5V / 12V / 28V), power conditioning and protections to an ADHA unit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ADHA-RS-026 ADHA OBC Module Specification </a:t>
            </a: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-- for platform on-board computers (OBC), i.e. hosting the central control software of the spacecraft platform, TM/TC encoding/decoding, essential TM and TC, command pulse distribution unit, and optional GNSS function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ADHA-RS-027 ADHA SSMM Module Specification </a:t>
            </a: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-- for ADHA mess-memories, targeting high-speed payload data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ADHA-RS-032 ADHA DPM Module Specification </a:t>
            </a: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-- </a:t>
            </a: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for high-performance (payload) data processing (prev. called “co-processor module”)</a:t>
            </a:r>
          </a:p>
          <a:p>
            <a:endParaRPr lang="en-GB" sz="16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Note that a single module hardware design can serve for multiple functions, by changing the SW/FPGA design (and possibly external interfaces) – e.g. both the mass-memory master module and data processing modules both require large FPGAs with multiple SpFi I/F!</a:t>
            </a:r>
          </a:p>
          <a:p>
            <a:endParaRPr lang="en-GB" sz="16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Many more data-handling functions to be standardised under ADHA-3, stay put for presentations in Sessions A1/A2 tomorrow!</a:t>
            </a:r>
          </a:p>
          <a:p>
            <a:endParaRPr lang="en-GB" dirty="0">
              <a:latin typeface="NotesEs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5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000C-2547-FD92-2763-39E6E366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06568"/>
            <a:ext cx="10108800" cy="461665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 Datapack: Key documents: 02 – Environmental Specifications/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FB51-5FB5-0C4A-DD27-E7D113E0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253255" cy="3075145"/>
          </a:xfrm>
        </p:spPr>
        <p:txBody>
          <a:bodyPr/>
          <a:lstStyle/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ADHA-RS-007 ADHA Generic Environmental Specification </a:t>
            </a: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provides generic reference environments applicable to ADHA units and modules, </a:t>
            </a:r>
            <a:b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</a:b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including mechanical, EMC, radiation, etc. environmental requirements.</a:t>
            </a:r>
            <a:b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</a:br>
            <a:endParaRPr lang="en-GB" sz="1600" kern="1200" dirty="0">
              <a:solidFill>
                <a:schemeClr val="accent6"/>
              </a:solidFill>
              <a:latin typeface="NotesEsa" panose="02000506030000020004" pitchFamily="2" charset="0"/>
              <a:cs typeface="Calibri"/>
            </a:endParaRPr>
          </a:p>
          <a:p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Note: currently based on HPCM (High-Priority Copernicus Missions: CO2M, LSTM, ROSE-L, CHIME, etc.) </a:t>
            </a:r>
          </a:p>
          <a:p>
            <a:endParaRPr lang="en-GB" sz="1600" kern="1200" dirty="0">
              <a:solidFill>
                <a:schemeClr val="accent6"/>
              </a:solidFill>
              <a:latin typeface="NotesEsa" panose="02000506030000020004" pitchFamily="2" charset="0"/>
              <a:cs typeface="Calibri"/>
            </a:endParaRPr>
          </a:p>
          <a:p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In iss1rev1, will include definition of additional reference environments for different mission profile.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B7780-A2FD-A985-10E8-890F30CDA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043" y="1087821"/>
            <a:ext cx="3203727" cy="2376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DBC4E-F064-4832-1DCC-DBCF8C5E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182" y="3724604"/>
            <a:ext cx="3334326" cy="204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6ABF0-1B05-6C05-38F8-29DBF6CA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432" y="3821256"/>
            <a:ext cx="4283457" cy="23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5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B3B5-6133-CA5E-AE6B-994D8413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Datapack: Key documents: 03 – Development and PA 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FBC8-8529-11AE-506E-116CD46A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8384431" cy="5328000"/>
          </a:xfrm>
        </p:spPr>
        <p:txBody>
          <a:bodyPr/>
          <a:lstStyle/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ADHA-RS-008 Generic PA Req. for ADHA Units </a:t>
            </a: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and </a:t>
            </a:r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ADHA-RS-012 Generic PA Req. for ADHA Modules</a:t>
            </a: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:</a:t>
            </a:r>
            <a:endParaRPr lang="en-GB" sz="16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Documents list of ECSS, CCSDS, etc standards that are applicable to ADHA Units and Module developments.</a:t>
            </a:r>
          </a:p>
          <a:p>
            <a:endParaRPr lang="en-GB" sz="1600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ADHA-RS-069 Generic Development Req. for ADHA Units </a:t>
            </a:r>
            <a:b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</a:b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and</a:t>
            </a:r>
            <a:r>
              <a:rPr lang="en-GB" sz="1600" i="1" dirty="0">
                <a:latin typeface="NotesEsa" panose="02000506030000020004" pitchFamily="2" charset="0"/>
              </a:rPr>
              <a:t> </a:t>
            </a:r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ADHA-RS-062 Generic Development Req. for ADHA Modules</a:t>
            </a:r>
            <a:r>
              <a:rPr lang="en-GB" sz="1600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Provides a description of the ADHA procurement, development and model philosophy for units and modules, including: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What reviews to take place, and their scope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Which documents to be provided by supplier, and at what review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What tests to be carried out at what level (unit/module) and on what model (EM/EQM/FM)</a:t>
            </a:r>
          </a:p>
          <a:p>
            <a:pPr lvl="1"/>
            <a:endParaRPr lang="en-GB" sz="1600" b="1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sz="1600" dirty="0">
                <a:solidFill>
                  <a:schemeClr val="accent6"/>
                </a:solidFill>
                <a:latin typeface="NotesEsa" panose="02000506030000020004" pitchFamily="2" charset="0"/>
              </a:rPr>
              <a:t>Note: tailoring of development and PA requirements for 3U-ADHA based on ESA Mission Classifications for Gamma/Delta missions to be done during ADHA-3 – not yet reflected in the datapack – </a:t>
            </a:r>
            <a:r>
              <a:rPr lang="en-GB" sz="1600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current requirements are based on ESA Class Alpha/Beta missions.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943FD-27D8-DE28-0CB0-C44A3F28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031" y="1005770"/>
            <a:ext cx="3133820" cy="3180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4724E-CCB0-B736-3C17-A0F815DE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90" y="4310233"/>
            <a:ext cx="3964565" cy="19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2EDBC-9748-890B-CF68-0F269B77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8ECE-6F7D-F791-F9E4-C289D8EC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108800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Datapack: Key documents: 04 – ICDs 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2F49-642B-7339-FE7A-14C953F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6763091" cy="5328000"/>
          </a:xfrm>
        </p:spPr>
        <p:txBody>
          <a:bodyPr/>
          <a:lstStyle/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ADHA-IF-018 ADHA Backplane Electrical ICD (EICD)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Describes backplane interface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6"/>
                </a:solidFill>
                <a:latin typeface="NotesEsa" panose="02000506030000020004" pitchFamily="2" charset="0"/>
                <a:cs typeface="Calibri"/>
              </a:rPr>
              <a:t>Note: attached spreadsheet provides detailed pin-out of backplane – per slot profile (note: new slot profile added in iss1rev1: System Controller Extension module) </a:t>
            </a:r>
          </a:p>
          <a:p>
            <a:endParaRPr lang="en-GB" i="1" dirty="0">
              <a:latin typeface="NotesEsa" panose="02000506030000020004" pitchFamily="2" charset="0"/>
            </a:endParaRPr>
          </a:p>
          <a:p>
            <a:r>
              <a:rPr lang="en-GB" kern="1200" dirty="0">
                <a:solidFill>
                  <a:srgbClr val="FFC000"/>
                </a:solidFill>
                <a:latin typeface="NotesEsa" panose="02000506030000020004" pitchFamily="2" charset="0"/>
                <a:cs typeface="Calibri"/>
              </a:rPr>
              <a:t>ADHA-IF-022 ADHA Mechanical ICD (MICD)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Provides the mechanical drawings of ADHA units and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Note: CAD drawings available for: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 Unit enclosure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 Reference peripheral/system controller module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 Reference power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Note: Detailed 3U-ADHA drawings will be provided under ADHA-3.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Note: Form-factor is based on </a:t>
            </a:r>
            <a:r>
              <a:rPr lang="en-GB" dirty="0" err="1">
                <a:solidFill>
                  <a:schemeClr val="accent6"/>
                </a:solidFill>
                <a:latin typeface="NotesEsa" panose="02000506030000020004" pitchFamily="2" charset="0"/>
              </a:rPr>
              <a:t>cPCI</a:t>
            </a: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-S-S – some information in CPCI-S.0 and CPCI-S.1 standards.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C1E4B-A45F-DF8A-DF87-98AADE39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59" y="3720209"/>
            <a:ext cx="4305460" cy="2655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7B277-5BE6-C66F-4943-0BBF01EFF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59" y="1002723"/>
            <a:ext cx="4305461" cy="26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957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AD79EE79-A995-4046-BA78-7E1194A8FF2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2025-10-07T22:00:00+00:00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ddc99d1b-0883-4f2c-a8e6-6d8ebaa0e5d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6617</TotalTime>
  <Words>2210</Words>
  <Application>Microsoft Office PowerPoint</Application>
  <PresentationFormat>Custom</PresentationFormat>
  <Paragraphs>236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NotesEsa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ADHA Datapack: Document Releases/Versions Overview</vt:lpstr>
      <vt:lpstr>ADHA Datapack: Major differences between iss1rev1 and iss1rev0</vt:lpstr>
      <vt:lpstr>ADHA Datapack: Overview (iss1rev1)</vt:lpstr>
      <vt:lpstr>ADHA Datapack: Key documents: 00 – Generic Specifications/</vt:lpstr>
      <vt:lpstr>ADHA Datapack: Key documents: 01 – Module Functional Specifications/</vt:lpstr>
      <vt:lpstr>ADHA Datapack: Key documents: 02 – Environmental Specifications/</vt:lpstr>
      <vt:lpstr>ADHA Datapack: Key documents: 03 – Development and PA /</vt:lpstr>
      <vt:lpstr>ADHA Datapack: Key documents: 04 – ICDs /</vt:lpstr>
      <vt:lpstr>ADHA Datapack: Key documents: 05 – DJFs /</vt:lpstr>
      <vt:lpstr>ADHA 101: How to participate in the ADHA eco-system</vt:lpstr>
      <vt:lpstr>The ADHA Industrial Supply Chain</vt:lpstr>
      <vt:lpstr>How to participate in the ADHA eco-system?</vt:lpstr>
      <vt:lpstr>ADHA ecosystem: opportunities through ESA</vt:lpstr>
      <vt:lpstr>ADHA 101 Tutorial: Wrap-up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ADHA 101 - Tutorial ESA inputs</dc:title>
  <dc:subject>ADHA 101 - Tutorial ESA inputs</dc:subject>
  <dc:creator>David Steenari</dc:creator>
  <cp:keywords/>
  <dc:description/>
  <cp:lastModifiedBy>David Steenari</cp:lastModifiedBy>
  <cp:revision>5</cp:revision>
  <cp:lastPrinted>2008-08-26T16:26:23Z</cp:lastPrinted>
  <dcterms:created xsi:type="dcterms:W3CDTF">2025-10-08T07:43:34Z</dcterms:created>
  <dcterms:modified xsi:type="dcterms:W3CDTF">2025-10-13T08:41:44Z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David Steenari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2025-10-07T22:00:00Z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