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98" r:id="rId3"/>
    <p:sldId id="399" r:id="rId4"/>
    <p:sldId id="344" r:id="rId5"/>
    <p:sldId id="345" r:id="rId6"/>
    <p:sldId id="347" r:id="rId7"/>
    <p:sldId id="394" r:id="rId8"/>
    <p:sldId id="400" r:id="rId9"/>
    <p:sldId id="349" r:id="rId10"/>
    <p:sldId id="401" r:id="rId11"/>
    <p:sldId id="350" r:id="rId12"/>
    <p:sldId id="402" r:id="rId13"/>
    <p:sldId id="403" r:id="rId14"/>
    <p:sldId id="404" r:id="rId15"/>
    <p:sldId id="405" r:id="rId16"/>
    <p:sldId id="406" r:id="rId17"/>
    <p:sldId id="302" r:id="rId18"/>
    <p:sldId id="529" r:id="rId19"/>
    <p:sldId id="601" r:id="rId20"/>
    <p:sldId id="602" r:id="rId21"/>
    <p:sldId id="603" r:id="rId22"/>
    <p:sldId id="604" r:id="rId23"/>
    <p:sldId id="605" r:id="rId24"/>
    <p:sldId id="343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6693037-9744-420A-A3DF-149398077F00}">
          <p14:sldIdLst>
            <p14:sldId id="263"/>
            <p14:sldId id="398"/>
            <p14:sldId id="399"/>
            <p14:sldId id="344"/>
            <p14:sldId id="345"/>
            <p14:sldId id="347"/>
            <p14:sldId id="394"/>
            <p14:sldId id="400"/>
            <p14:sldId id="349"/>
            <p14:sldId id="401"/>
            <p14:sldId id="350"/>
            <p14:sldId id="402"/>
            <p14:sldId id="403"/>
            <p14:sldId id="404"/>
            <p14:sldId id="405"/>
            <p14:sldId id="406"/>
            <p14:sldId id="302"/>
            <p14:sldId id="529"/>
            <p14:sldId id="601"/>
            <p14:sldId id="602"/>
            <p14:sldId id="603"/>
            <p14:sldId id="604"/>
            <p14:sldId id="605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pos="393">
          <p15:clr>
            <a:srgbClr val="A4A3A4"/>
          </p15:clr>
        </p15:guide>
        <p15:guide id="7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908" y="72"/>
      </p:cViewPr>
      <p:guideLst>
        <p:guide orient="horz" pos="4201"/>
        <p:guide orient="horz" pos="3974"/>
        <p:guide orient="horz" pos="935"/>
        <p:guide orient="horz" pos="754"/>
        <p:guide orient="horz" pos="126"/>
        <p:guide pos="393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780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200F3E-86DD-403F-8889-38B556F02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F16CE-5780-479E-A798-5BE934E733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5CFE5F-4966-47B8-B171-CE588FED2DCB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8E446-E589-40FC-BA8C-6875021B9E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A5F43-5B17-460C-A16F-7BD7EFA8B3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8529005-704E-4A17-95E5-0C00B3EAA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FC370-5677-4D21-ACE1-91F8362103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4C539-BCA9-406E-B9D3-BA10731005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1C877-4C36-4E7A-8E1B-9D259C592E7A}" type="datetimeFigureOut">
              <a:rPr lang="en-GB"/>
              <a:pPr>
                <a:defRPr/>
              </a:pPr>
              <a:t>11/06/2025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35D885-D10C-4E51-AF16-83938F294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7DC545-90F6-4981-B1A2-0F68A4DF4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179" y="4560302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1612F-597D-4DA0-8A8C-BC94243E6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EFAB0-507F-4385-92C1-7CEC48073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1F4F743-0A11-44ED-85CA-BBE8FDD4D5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 is a large commercial satellite operator, based in Luxembourg, operating about 50 GEO and 20 MEO communications spacecraft. </a:t>
            </a:r>
          </a:p>
          <a:p>
            <a:r>
              <a:rPr lang="en-US" dirty="0"/>
              <a:t>We have an Electrostatic </a:t>
            </a:r>
            <a:r>
              <a:rPr lang="en-US" dirty="0" err="1"/>
              <a:t>Analyser</a:t>
            </a:r>
            <a:r>
              <a:rPr lang="en-US" dirty="0"/>
              <a:t> on one of the GEO spacecraft.</a:t>
            </a:r>
          </a:p>
          <a:p>
            <a:r>
              <a:rPr lang="en-US" dirty="0"/>
              <a:t>The talk is about data exploitation from the sensor, not the sensor itself.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87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92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CEASE was not designed to be a science grade instrument, instead an engineering diagnostic / situational awareness tool.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4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sensor suites:</a:t>
            </a:r>
          </a:p>
          <a:p>
            <a:r>
              <a:rPr lang="en-US" dirty="0"/>
              <a:t>	-Particle telescope (high energy electrons &amp; protons);</a:t>
            </a:r>
          </a:p>
          <a:p>
            <a:r>
              <a:rPr lang="en-US" dirty="0"/>
              <a:t>	-Dosimeters;</a:t>
            </a:r>
          </a:p>
          <a:p>
            <a:r>
              <a:rPr lang="en-US" dirty="0"/>
              <a:t>	-Electrostatic </a:t>
            </a:r>
            <a:r>
              <a:rPr lang="en-US" dirty="0" err="1"/>
              <a:t>analyser</a:t>
            </a:r>
            <a:r>
              <a:rPr lang="en-US" dirty="0"/>
              <a:t> (5-50 keV electrons only, 10 channels).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68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been looking at spacecraft charging related anomalies for over 25 years now.</a:t>
            </a:r>
          </a:p>
          <a:p>
            <a:r>
              <a:rPr lang="en-US" dirty="0"/>
              <a:t> When looking at a </a:t>
            </a:r>
            <a:r>
              <a:rPr lang="en-US" dirty="0" err="1"/>
              <a:t>longterm</a:t>
            </a:r>
            <a:r>
              <a:rPr lang="en-US" dirty="0"/>
              <a:t> anomaly database for a large fleet of spacecraft the internal / deep-dielectric charging anomalies are relatively easy to identify. What I’m interested in now is some of the other anomalies, that are more difficult to attribute.</a:t>
            </a:r>
          </a:p>
          <a:p>
            <a:r>
              <a:rPr lang="en-US" dirty="0"/>
              <a:t> Many are most probably surface charging, others in the grey zone between surface and deep – where lower energy electrons are involved, and shielding is very light. I think </a:t>
            </a:r>
            <a:r>
              <a:rPr lang="en-US" dirty="0" err="1"/>
              <a:t>substorm</a:t>
            </a:r>
            <a:r>
              <a:rPr lang="en-US" dirty="0"/>
              <a:t> injection related rather than long term charge buildup over days.</a:t>
            </a:r>
          </a:p>
          <a:p>
            <a:r>
              <a:rPr lang="en-US" dirty="0"/>
              <a:t>Some anomalies are sudden failures, others long term degradation – such as glow discharge around solar cell interconnects during electric thruster burn inception.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76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 QUICK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73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sensors on different spacecraft at GEO, some 10-15 Deg separation in longitude.</a:t>
            </a:r>
          </a:p>
          <a:p>
            <a:r>
              <a:rPr lang="en-US" dirty="0"/>
              <a:t>One measuring cause, one measuring effect.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58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1F0-1D57-CE54-325A-E5D4A18DA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77939-7AE1-00E1-9C5D-F6B3010CB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D0E57-3F9B-A98B-3E53-C0387D55F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sensors on different spacecraft at GEO, some 10-15 Deg separation in longitude.</a:t>
            </a:r>
          </a:p>
          <a:p>
            <a:r>
              <a:rPr lang="en-US" dirty="0"/>
              <a:t>One measuring cause, one measuring effect.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604EA-9256-B9A9-327F-0D51AE2FC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43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charging sensor and ground magnetometer data from the CARISMA / CANOPUS array in Canada. </a:t>
            </a:r>
          </a:p>
          <a:p>
            <a:r>
              <a:rPr lang="en-US" dirty="0"/>
              <a:t>Looking to match the </a:t>
            </a:r>
            <a:r>
              <a:rPr lang="en-US" dirty="0" err="1"/>
              <a:t>substorm</a:t>
            </a:r>
            <a:r>
              <a:rPr lang="en-US" dirty="0"/>
              <a:t> signatures in the two types of data. </a:t>
            </a:r>
          </a:p>
          <a:p>
            <a:r>
              <a:rPr lang="en-US" dirty="0"/>
              <a:t>Will need to apply Machine Learning techniques such as Principal Component analysis.</a:t>
            </a:r>
          </a:p>
          <a:p>
            <a:r>
              <a:rPr lang="en-US" dirty="0"/>
              <a:t>Want to develop a nowcasting capability.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F743-0A11-44ED-85CA-BBE8FDD4D51B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18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1BB2C00-41D2-4178-8E2E-A7289D7F5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57A77D8-BFDA-4260-A299-5BD8C0793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Interesting as it was severe in Solar Cycle 24 terms, but in historical terms not at all severe.  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No GEO solar array degradation.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Increase in SEUs in memory. 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To the left and right of the large black brackets the background SEU rate is due to GCR.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Between the brackets there is an increase in SEU due to the SEP.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altLang="en-US" sz="1800">
                <a:ea typeface="Calibri" panose="020F0502020204030204" pitchFamily="34" charset="0"/>
                <a:cs typeface="Times New Roman" panose="02020603050405020304" pitchFamily="18" charset="0"/>
              </a:rPr>
              <a:t>In practical terms no issue, memory scrubbing coped with the increased SEU rate.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84E299A3-7169-47B2-B38E-4DE6A73BD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4C52D4-F556-4DD2-BF57-FE775BF165A2}" type="slidenum">
              <a:rPr lang="en-GB" altLang="en-US" smtClean="0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1" descr="SES_BeamShape_1_CM_rgb.png">
            <a:extLst>
              <a:ext uri="{FF2B5EF4-FFF2-40B4-BE49-F238E27FC236}">
                <a16:creationId xmlns:a16="http://schemas.microsoft.com/office/drawing/2014/main" id="{227D63F9-F0FF-4C1F-8E73-2D71F4D8A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8"/>
          <a:stretch>
            <a:fillRect/>
          </a:stretch>
        </p:blipFill>
        <p:spPr bwMode="auto">
          <a:xfrm>
            <a:off x="0" y="0"/>
            <a:ext cx="73802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9" descr="horizon_schwarz.psd">
            <a:extLst>
              <a:ext uri="{FF2B5EF4-FFF2-40B4-BE49-F238E27FC236}">
                <a16:creationId xmlns:a16="http://schemas.microsoft.com/office/drawing/2014/main" id="{5B033C07-F4B3-47FF-863D-0FDC909F3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71913"/>
            <a:ext cx="56292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 descr="SES_Logo_claim_BL_rgb.eps">
            <a:extLst>
              <a:ext uri="{FF2B5EF4-FFF2-40B4-BE49-F238E27FC236}">
                <a16:creationId xmlns:a16="http://schemas.microsoft.com/office/drawing/2014/main" id="{8FF0DDEF-F52E-4478-A10D-CBC14A4F57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88913"/>
            <a:ext cx="15986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7C4F148-481A-4C2E-B693-62956ECE6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8" y="6423025"/>
            <a:ext cx="7954962" cy="215900"/>
          </a:xfrm>
        </p:spPr>
        <p:txBody>
          <a:bodyPr>
            <a:noAutofit/>
          </a:bodyPr>
          <a:lstStyle>
            <a:lvl1pPr algn="r" fontAlgn="auto">
              <a:spcAft>
                <a:spcPts val="0"/>
              </a:spcAft>
              <a:defRPr lang="en-GB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SES CONFIDENTIAL PROPRIETARY</a:t>
            </a:r>
          </a:p>
        </p:txBody>
      </p:sp>
    </p:spTree>
    <p:extLst>
      <p:ext uri="{BB962C8B-B14F-4D97-AF65-F5344CB8AC3E}">
        <p14:creationId xmlns:p14="http://schemas.microsoft.com/office/powerpoint/2010/main" val="7431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3888" y="1493837"/>
            <a:ext cx="3876112" cy="485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4008" y="1493838"/>
            <a:ext cx="3931667" cy="4859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FC967-EDD5-47C0-BA4B-46B386DB05A4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7983DD-7C77-427B-B22E-61B4267167B7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D2E9-A68D-4E06-A604-E2F21449F7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5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9126" y="5911215"/>
            <a:ext cx="7959724" cy="175433"/>
          </a:xfrm>
        </p:spPr>
        <p:txBody>
          <a:bodyPr>
            <a:sp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524" y="1484313"/>
            <a:ext cx="7957325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19124" y="1941338"/>
            <a:ext cx="7959726" cy="3575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B0371-C4BF-46DE-A480-1C0B697E4FE0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39112-D28F-460D-A7C6-A32220FD2927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AEA58-AD4D-480E-8DB2-B4E7586E86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62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9125" y="1941339"/>
            <a:ext cx="3880876" cy="35758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9126" y="5911215"/>
            <a:ext cx="7953374" cy="153888"/>
          </a:xfrm>
        </p:spPr>
        <p:txBody>
          <a:bodyPr>
            <a:no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525" y="1484313"/>
            <a:ext cx="3878476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644008" y="1941340"/>
            <a:ext cx="3934842" cy="357589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44008" y="1484313"/>
            <a:ext cx="3934842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30C892-548C-4206-94B2-E4035FF17831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DB75E2-1C65-4321-B5F5-C3702C377A56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F7BF9-3042-41E4-99DE-938B8723F5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73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9125" y="1941339"/>
            <a:ext cx="2557237" cy="35758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9126" y="5911215"/>
            <a:ext cx="7953374" cy="153888"/>
          </a:xfrm>
        </p:spPr>
        <p:txBody>
          <a:bodyPr>
            <a:no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525" y="1484313"/>
            <a:ext cx="2555656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6021612" y="1941340"/>
            <a:ext cx="2557237" cy="357589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21612" y="1484313"/>
            <a:ext cx="2557237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3320369" y="1941340"/>
            <a:ext cx="2557237" cy="357589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320369" y="1484313"/>
            <a:ext cx="2557237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67EC0B2-1141-45AE-BAD0-13D89E7D5893}"/>
              </a:ext>
            </a:extLst>
          </p:cNvPr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BF8C2A4-B3DC-44E9-BBF7-31BE2F213098}"/>
              </a:ext>
            </a:extLst>
          </p:cNvPr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DB4F-20EC-4273-9CA1-4D19944C0C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81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23888" y="1941338"/>
            <a:ext cx="3876111" cy="2925689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44008" y="1941339"/>
            <a:ext cx="3934841" cy="2925687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23888" y="4867026"/>
            <a:ext cx="3876111" cy="315047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4008" y="4867026"/>
            <a:ext cx="3934842" cy="315047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1525" y="1484313"/>
            <a:ext cx="7950974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7"/>
          </p:nvPr>
        </p:nvSpPr>
        <p:spPr>
          <a:xfrm>
            <a:off x="623888" y="5182073"/>
            <a:ext cx="7954961" cy="998576"/>
          </a:xfrm>
        </p:spPr>
        <p:txBody>
          <a:bodyPr rtlCol="0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F461F31-839D-4634-BDCF-729B22825909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0BC7400-5DBB-41F6-B471-AEDF8567E8AC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EF5B3-7204-4D29-A07D-DB623D6978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42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S_Logo_M_lay.eps">
            <a:extLst>
              <a:ext uri="{FF2B5EF4-FFF2-40B4-BE49-F238E27FC236}">
                <a16:creationId xmlns:a16="http://schemas.microsoft.com/office/drawing/2014/main" id="{39DD5E81-DAE7-419C-B46F-5AED9EF8A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69875"/>
            <a:ext cx="9112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1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 descr="SES_BeamShape_2_CM_rgb.png">
            <a:extLst>
              <a:ext uri="{FF2B5EF4-FFF2-40B4-BE49-F238E27FC236}">
                <a16:creationId xmlns:a16="http://schemas.microsoft.com/office/drawing/2014/main" id="{F40FE883-8872-4D33-B3D7-F631CBC85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9404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" descr="SES_Logo_M_lay.eps">
            <a:extLst>
              <a:ext uri="{FF2B5EF4-FFF2-40B4-BE49-F238E27FC236}">
                <a16:creationId xmlns:a16="http://schemas.microsoft.com/office/drawing/2014/main" id="{A6408BFC-BB91-47D8-B272-B3A17B2593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69875"/>
            <a:ext cx="9112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1" descr="horizon_schwarz.psd">
            <a:extLst>
              <a:ext uri="{FF2B5EF4-FFF2-40B4-BE49-F238E27FC236}">
                <a16:creationId xmlns:a16="http://schemas.microsoft.com/office/drawing/2014/main" id="{BF391DE6-83C9-4E4F-A5D3-26C810A19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432425"/>
            <a:ext cx="4140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31912" y="4229100"/>
            <a:ext cx="5832475" cy="914400"/>
          </a:xfrm>
        </p:spPr>
        <p:txBody>
          <a:bodyPr>
            <a:normAutofit/>
          </a:bodyPr>
          <a:lstStyle>
            <a:lvl1pPr>
              <a:buNone/>
              <a:defRPr sz="5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93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925E5-DDBC-4F54-84E7-29A046E8C1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 CONFIDENTIAL PROPRIETARY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4BFF4D-7792-4A5B-89DD-A044A6301F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r>
              <a:rPr lang="en-US" altLang="en-US"/>
              <a:t>Page </a:t>
            </a:r>
            <a:fld id="{63D1F55B-07EA-45FF-AE73-D7F1C1496B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4FA235D-071D-419C-A15B-E72F4666BB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81750"/>
            <a:ext cx="213360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6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0813" y="228600"/>
            <a:ext cx="8764587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7BDEFA-A5C4-47D8-8BFE-B40637638D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 CONFIDENTIAL PROPRIETARY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1E1F705-7C69-4D2F-A4CE-EA84FE95E2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r>
              <a:rPr lang="en-US" altLang="en-US"/>
              <a:t>Page </a:t>
            </a:r>
            <a:fld id="{45022765-FB35-40ED-B0FE-72EBCC908A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EB1475E-DE02-4E5B-8CB5-8B3FE2FBBA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81750"/>
            <a:ext cx="213360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1" descr="SES_BeamShape_1_CM_rgb.png">
            <a:extLst>
              <a:ext uri="{FF2B5EF4-FFF2-40B4-BE49-F238E27FC236}">
                <a16:creationId xmlns:a16="http://schemas.microsoft.com/office/drawing/2014/main" id="{EE9C93A3-85D7-4AD8-BE47-2C678D0F34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8"/>
          <a:stretch>
            <a:fillRect/>
          </a:stretch>
        </p:blipFill>
        <p:spPr bwMode="auto">
          <a:xfrm>
            <a:off x="0" y="0"/>
            <a:ext cx="73802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21" descr="horizon_weiss.png">
            <a:extLst>
              <a:ext uri="{FF2B5EF4-FFF2-40B4-BE49-F238E27FC236}">
                <a16:creationId xmlns:a16="http://schemas.microsoft.com/office/drawing/2014/main" id="{02F462AD-2F97-4354-A06B-AA349881E4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71913"/>
            <a:ext cx="5592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20" descr="SES_Logo_claim_W_rgb.eps">
            <a:extLst>
              <a:ext uri="{FF2B5EF4-FFF2-40B4-BE49-F238E27FC236}">
                <a16:creationId xmlns:a16="http://schemas.microsoft.com/office/drawing/2014/main" id="{1CC1FE02-FC09-44F3-A765-DA6974FB78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188913"/>
            <a:ext cx="160178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B531AE0-9C08-42C5-8484-AD7179094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8" y="6423025"/>
            <a:ext cx="7954962" cy="215900"/>
          </a:xfrm>
        </p:spPr>
        <p:txBody>
          <a:bodyPr>
            <a:noAutofit/>
          </a:bodyPr>
          <a:lstStyle>
            <a:lvl1pPr algn="r" fontAlgn="auto">
              <a:spcAft>
                <a:spcPts val="0"/>
              </a:spcAft>
              <a:defRPr lang="en-GB"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SES CONFIDENTIAL PROPRIETARY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83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1" descr="SES_BeamShape_1_CM_rgb.png">
            <a:extLst>
              <a:ext uri="{FF2B5EF4-FFF2-40B4-BE49-F238E27FC236}">
                <a16:creationId xmlns:a16="http://schemas.microsoft.com/office/drawing/2014/main" id="{680BDFA5-B81F-4E6D-8C52-C1AA43B39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8"/>
          <a:stretch>
            <a:fillRect/>
          </a:stretch>
        </p:blipFill>
        <p:spPr bwMode="auto">
          <a:xfrm>
            <a:off x="0" y="0"/>
            <a:ext cx="73802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 descr="SES_Logo_claim_BL_rgb.eps">
            <a:extLst>
              <a:ext uri="{FF2B5EF4-FFF2-40B4-BE49-F238E27FC236}">
                <a16:creationId xmlns:a16="http://schemas.microsoft.com/office/drawing/2014/main" id="{AE807AC8-9012-4398-9E67-398842517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88913"/>
            <a:ext cx="15986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9" descr="horizon_schwarz.psd">
            <a:extLst>
              <a:ext uri="{FF2B5EF4-FFF2-40B4-BE49-F238E27FC236}">
                <a16:creationId xmlns:a16="http://schemas.microsoft.com/office/drawing/2014/main" id="{70002672-AFBC-41E7-BA82-35502EB4F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71913"/>
            <a:ext cx="56292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10B0879-E44E-4D01-93A1-F105888FA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8" y="6423025"/>
            <a:ext cx="7954962" cy="215900"/>
          </a:xfrm>
        </p:spPr>
        <p:txBody>
          <a:bodyPr>
            <a:noAutofit/>
          </a:bodyPr>
          <a:lstStyle>
            <a:lvl1pPr algn="r" fontAlgn="auto">
              <a:spcAft>
                <a:spcPts val="0"/>
              </a:spcAft>
              <a:defRPr lang="en-GB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SES CONFIDENTIAL PROPRIETARY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93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>
            <a:extLst>
              <a:ext uri="{FF2B5EF4-FFF2-40B4-BE49-F238E27FC236}">
                <a16:creationId xmlns:a16="http://schemas.microsoft.com/office/drawing/2014/main" id="{ED9D4C85-E299-4158-B58E-10A6B78035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/>
          <a:stretch>
            <a:fillRect/>
          </a:stretch>
        </p:blipFill>
        <p:spPr bwMode="auto">
          <a:xfrm>
            <a:off x="0" y="0"/>
            <a:ext cx="65611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23888" y="882650"/>
            <a:ext cx="3286929" cy="1085041"/>
          </a:xfrm>
        </p:spPr>
        <p:txBody>
          <a:bodyPr>
            <a:spAutoFit/>
          </a:bodyPr>
          <a:lstStyle>
            <a:lvl1pPr marL="0" indent="0">
              <a:buNone/>
              <a:defRPr sz="2000" b="1"/>
            </a:lvl1pPr>
            <a:lvl2pPr>
              <a:buSzPct val="100000"/>
              <a:buFont typeface="Arial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15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>
            <a:extLst>
              <a:ext uri="{FF2B5EF4-FFF2-40B4-BE49-F238E27FC236}">
                <a16:creationId xmlns:a16="http://schemas.microsoft.com/office/drawing/2014/main" id="{2D610C70-BFA6-4A95-8BB4-C702FA364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23888" y="882650"/>
            <a:ext cx="3286929" cy="1085041"/>
          </a:xfrm>
        </p:spPr>
        <p:txBody>
          <a:bodyPr>
            <a:spAutoFit/>
          </a:bodyPr>
          <a:lstStyle>
            <a:lvl1pPr marL="0" indent="0">
              <a:buNone/>
              <a:defRPr sz="2000" b="1"/>
            </a:lvl1pPr>
            <a:lvl2pPr>
              <a:buSzPct val="100000"/>
              <a:buFont typeface="Arial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54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0330BE97-5896-4B76-926C-A654B7820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0"/>
            <a:ext cx="65976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91921" y="882650"/>
            <a:ext cx="3286929" cy="1085041"/>
          </a:xfrm>
        </p:spPr>
        <p:txBody>
          <a:bodyPr>
            <a:spAutoFit/>
          </a:bodyPr>
          <a:lstStyle>
            <a:lvl1pPr marL="0" indent="0">
              <a:buNone/>
              <a:defRPr sz="2000" b="1"/>
            </a:lvl1pPr>
            <a:lvl2pPr marL="180975" indent="-180975">
              <a:buSzPct val="100000"/>
              <a:buFont typeface="Arial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57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>
            <a:extLst>
              <a:ext uri="{FF2B5EF4-FFF2-40B4-BE49-F238E27FC236}">
                <a16:creationId xmlns:a16="http://schemas.microsoft.com/office/drawing/2014/main" id="{847D1C24-14A5-41A1-9F7D-5FB11E018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0"/>
            <a:ext cx="638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91921" y="882650"/>
            <a:ext cx="3286929" cy="1085041"/>
          </a:xfrm>
        </p:spPr>
        <p:txBody>
          <a:bodyPr>
            <a:spAutoFit/>
          </a:bodyPr>
          <a:lstStyle>
            <a:lvl1pPr marL="0" indent="0">
              <a:buNone/>
              <a:defRPr sz="2000" b="1"/>
            </a:lvl1pPr>
            <a:lvl2pPr marL="180975" indent="-180975">
              <a:buSzPct val="100000"/>
              <a:buFont typeface="Arial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68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>
            <a:extLst>
              <a:ext uri="{FF2B5EF4-FFF2-40B4-BE49-F238E27FC236}">
                <a16:creationId xmlns:a16="http://schemas.microsoft.com/office/drawing/2014/main" id="{6C9A371E-DD6B-4C67-96F0-693F04E9C2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76263" y="4821238"/>
            <a:ext cx="799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Bild 1" descr="SES_Logo_M_lay.eps">
            <a:extLst>
              <a:ext uri="{FF2B5EF4-FFF2-40B4-BE49-F238E27FC236}">
                <a16:creationId xmlns:a16="http://schemas.microsoft.com/office/drawing/2014/main" id="{EEA535B5-0414-4F1F-9145-EB27D0C0C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349250"/>
            <a:ext cx="9112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362324"/>
            <a:ext cx="7948874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9123" y="4869161"/>
            <a:ext cx="7948875" cy="129614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6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623889" y="1493837"/>
            <a:ext cx="7951786" cy="485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8D28186-314D-458B-89E0-86A0677CFB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8313" y="6453188"/>
            <a:ext cx="5545137" cy="179387"/>
          </a:xfrm>
        </p:spPr>
        <p:txBody>
          <a:bodyPr/>
          <a:lstStyle>
            <a:lvl1pPr algn="ctr">
              <a:defRPr lang="en-US" sz="1000" b="0" i="0" u="none" strike="noStrik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t>SES CONFIDENTIAL PROPRIETARY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8242832-0E49-454A-BC52-61761EA141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EB726-1476-4E1B-8F9F-418C02B487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17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D77F50-12C4-4444-9BDE-312801FA8E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9125" y="1905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B7FE19-4AEE-4DC4-9997-7850D5999B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3888" y="1493838"/>
            <a:ext cx="79438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Line 9">
            <a:extLst>
              <a:ext uri="{FF2B5EF4-FFF2-40B4-BE49-F238E27FC236}">
                <a16:creationId xmlns:a16="http://schemas.microsoft.com/office/drawing/2014/main" id="{79E44EB6-2B92-4E31-B88D-D69B076C8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1331913"/>
            <a:ext cx="799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Bild 1" descr="SES_Logo_M_lay.eps">
            <a:extLst>
              <a:ext uri="{FF2B5EF4-FFF2-40B4-BE49-F238E27FC236}">
                <a16:creationId xmlns:a16="http://schemas.microsoft.com/office/drawing/2014/main" id="{F6EC486B-F184-45CC-9752-AB812DA3FE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69875"/>
            <a:ext cx="9112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B147400D-5CF5-431A-AA9B-64C1F0951F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2300" y="6453188"/>
            <a:ext cx="5545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SES CONFIDENTIAL PROPRIETARY</a:t>
            </a:r>
            <a:endParaRPr lang="en-GB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8BB798A-E7A2-40E4-B66C-6FD101508B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1713" y="6453188"/>
            <a:ext cx="122396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E5D34288-C278-44BF-8C22-12BB0702CD9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43" r:id="rId15"/>
    <p:sldLayoutId id="2147484244" r:id="rId16"/>
    <p:sldLayoutId id="2147484245" r:id="rId17"/>
    <p:sldLayoutId id="2147484246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50825" indent="-250825" algn="l" rtl="0" eaLnBrk="0" fontAlgn="base" hangingPunct="0">
        <a:lnSpc>
          <a:spcPct val="114000"/>
        </a:lnSpc>
        <a:spcBef>
          <a:spcPct val="0"/>
        </a:spcBef>
        <a:spcAft>
          <a:spcPts val="800"/>
        </a:spcAft>
        <a:buFont typeface="Wingdings 3" panose="05040102010807070707" pitchFamily="18" charset="2"/>
        <a:buChar char="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180975" algn="l" rtl="0" eaLnBrk="0" fontAlgn="base" hangingPunct="0">
        <a:lnSpc>
          <a:spcPct val="114000"/>
        </a:lnSpc>
        <a:spcBef>
          <a:spcPct val="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80975" algn="l" rtl="0" eaLnBrk="0" fontAlgn="base" hangingPunct="0">
        <a:lnSpc>
          <a:spcPct val="114000"/>
        </a:lnSpc>
        <a:spcBef>
          <a:spcPct val="0"/>
        </a:spcBef>
        <a:spcAft>
          <a:spcPts val="800"/>
        </a:spcAft>
        <a:buFont typeface="Verdana" panose="020B0604030504040204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7088" indent="-180975" algn="l" rtl="0" eaLnBrk="0" fontAlgn="base" hangingPunct="0">
        <a:lnSpc>
          <a:spcPct val="114000"/>
        </a:lnSpc>
        <a:spcBef>
          <a:spcPct val="0"/>
        </a:spcBef>
        <a:spcAft>
          <a:spcPts val="800"/>
        </a:spcAft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06475" indent="-179388" algn="l" rtl="0" eaLnBrk="0" fontAlgn="base" hangingPunct="0">
        <a:lnSpc>
          <a:spcPct val="114000"/>
        </a:lnSpc>
        <a:spcBef>
          <a:spcPct val="0"/>
        </a:spcBef>
        <a:spcAft>
          <a:spcPts val="800"/>
        </a:spcAft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pitchford@se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dapitchford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6FA9141-01BB-46B5-8A91-E3E024DA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913" y="2130425"/>
            <a:ext cx="7200527" cy="17303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ENVIRONMENT SENSORS ON SES SPACECRAFT – PAST – PRESENT AND FUTURE?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7DE5E-8F96-47F1-A9CE-F5D7788F1415}"/>
              </a:ext>
            </a:extLst>
          </p:cNvPr>
          <p:cNvSpPr txBox="1"/>
          <p:nvPr/>
        </p:nvSpPr>
        <p:spPr>
          <a:xfrm>
            <a:off x="468313" y="5300663"/>
            <a:ext cx="4319587" cy="1368425"/>
          </a:xfrm>
          <a:prstGeom prst="rect">
            <a:avLst/>
          </a:prstGeom>
        </p:spPr>
        <p:txBody>
          <a:bodyPr lIns="72000" tIns="0" rIns="0" bIns="0">
            <a:norm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900" b="1" dirty="0"/>
              <a:t>11 June 2025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900" b="1" dirty="0"/>
              <a:t>Dave Pitchford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900" b="1" dirty="0"/>
              <a:t>IRIS2 Satellite Survivability (MEO)</a:t>
            </a:r>
          </a:p>
          <a:p>
            <a:pPr marL="180000" indent="-18000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Wingdings 3" pitchFamily="18" charset="2"/>
              <a:buChar char=""/>
              <a:defRPr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713A3-D512-48E9-B050-588E721E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4189" y="188912"/>
            <a:ext cx="2947298" cy="1462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DAAF9-87E1-FEF4-D008-0D4BC2C27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3458-3EF5-8804-F6CD-17B03C56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NSS-803 CPA &amp; AMC-12 CEASE ELECTROSTATIC ANALYSER DATA</a:t>
            </a:r>
            <a:endParaRPr lang="en-GB" dirty="0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B2025775-43D4-435B-20B2-734614D91ED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7892" y="1356110"/>
            <a:ext cx="8412540" cy="50914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134A1-4A00-C3F3-DB28-DE05C8183D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62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B9F4-CE6B-4F23-9FD4-9A9D502C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FOLDING IN GROUND BASED MAGNETOMETER DATA</a:t>
            </a:r>
            <a:endParaRPr lang="en-GB" dirty="0"/>
          </a:p>
        </p:txBody>
      </p:sp>
      <p:pic>
        <p:nvPicPr>
          <p:cNvPr id="7" name="Content Placeholder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B2FBE1E1-7313-4379-AADF-A92FE389621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23888" y="1585888"/>
            <a:ext cx="7951787" cy="467523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9C2B5-A8A2-46C8-83A1-E9A7CAF169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7724CF-DC43-420D-AC40-447E1625A355}"/>
              </a:ext>
            </a:extLst>
          </p:cNvPr>
          <p:cNvSpPr/>
          <p:nvPr/>
        </p:nvSpPr>
        <p:spPr>
          <a:xfrm>
            <a:off x="2699792" y="2348880"/>
            <a:ext cx="576064" cy="129614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1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3AB7-9825-00EF-63E8-0B8F0ABE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B9E6E2-8B7F-56BE-AD70-6BE0C0822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DOSIMETER PACKAGES AT GEO (NSS-803, NSS-806)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15AACB9-2DEF-DFCC-E82B-3984B66E6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E2CF2-EAB3-DFA8-6529-9071150A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LOCKHEED MARTIN </a:t>
            </a:r>
            <a:r>
              <a:rPr lang="en-US" dirty="0" err="1"/>
              <a:t>pFET</a:t>
            </a:r>
            <a:r>
              <a:rPr lang="en-US" dirty="0"/>
              <a:t> DOSIMETER PACKAGE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760FC0-829F-EEEF-E938-5E7CBBD8738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51520" y="1462420"/>
            <a:ext cx="4777382" cy="115259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1EC81-49ED-0E53-95DB-126FB6A2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4" y="2660776"/>
            <a:ext cx="3451895" cy="2335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F7FF6-5754-EABA-79F2-C735C8D0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46" y="1916832"/>
            <a:ext cx="3980838" cy="1872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1951A-28FE-5FBE-A923-66B1A23C4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097237"/>
            <a:ext cx="3235982" cy="1612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E8802-2891-A05C-EA09-9CFE27AD1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031" y="4077073"/>
            <a:ext cx="3573199" cy="25904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5E70D-3AD1-ECD5-8CB6-0FACE8F3AD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4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B1AA-AE10-C6EC-3328-E38FCF7B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81D3B3-6629-4A7D-5C89-F5BE2FA46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EMBEDDED </a:t>
            </a:r>
            <a:r>
              <a:rPr lang="en-US" dirty="0" err="1"/>
              <a:t>RadFET</a:t>
            </a:r>
            <a:r>
              <a:rPr lang="en-US" dirty="0"/>
              <a:t> AT LOW MEO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CBCA07F-3B24-E1B7-1546-CC509862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FB014-9BCD-29E3-659D-1246D85F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SUMMARY…..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5B595-3DE4-6D5B-67DE-4D72C05EBF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RadFETS</a:t>
            </a:r>
            <a:r>
              <a:rPr lang="en-US" sz="3600" dirty="0"/>
              <a:t> can behave as fantastic temperature sensors!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7" name="Picture 6" descr="A yellow emoji with smoke coming out of it&#10;&#10;AI-generated content may be incorrect.">
            <a:extLst>
              <a:ext uri="{FF2B5EF4-FFF2-40B4-BE49-F238E27FC236}">
                <a16:creationId xmlns:a16="http://schemas.microsoft.com/office/drawing/2014/main" id="{992C5CB4-6688-5373-C4ED-AB7FC5F1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628900"/>
            <a:ext cx="2857500" cy="1600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284B-270B-25DB-51D4-D407C5144A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25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9216-8822-AE5E-4564-AE4CC540E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836541-D894-B59A-D27B-09E5508CC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691618"/>
            <a:ext cx="6984776" cy="2162671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‘INADVERTENT’ SPACE ENVIRONMENT SENSORS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DAA3B6C-CA48-DC08-2571-9DBDFF1D8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A60129C-2C44-4C19-A1BF-E0C447E7FD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452320" cy="828675"/>
          </a:xfrm>
        </p:spPr>
        <p:txBody>
          <a:bodyPr/>
          <a:lstStyle/>
          <a:p>
            <a:pPr eaLnBrk="1" hangingPunct="1"/>
            <a:r>
              <a:rPr lang="en-US" altLang="en-US" dirty="0"/>
              <a:t>EARTH SENSOR NOISE AT GEO DURING OCT / NOV HALLOWEEN STORMS</a:t>
            </a: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F86CFD99-F54D-4E46-A725-A9488047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1969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14000"/>
              </a:lnSpc>
              <a:spcAft>
                <a:spcPts val="800"/>
              </a:spcAft>
              <a:buFont typeface="Wingdings 3" panose="05040102010807070707" pitchFamily="18" charset="2"/>
              <a:buChar char="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80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14000"/>
              </a:lnSpc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14000"/>
              </a:lnSpc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sp>
        <p:nvSpPr>
          <p:cNvPr id="51204" name="Rectangle 7">
            <a:extLst>
              <a:ext uri="{FF2B5EF4-FFF2-40B4-BE49-F238E27FC236}">
                <a16:creationId xmlns:a16="http://schemas.microsoft.com/office/drawing/2014/main" id="{FEB48261-65B8-48FC-B736-D8E97E952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876925"/>
            <a:ext cx="662463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14000"/>
              </a:lnSpc>
              <a:spcAft>
                <a:spcPts val="800"/>
              </a:spcAft>
              <a:buFont typeface="Wingdings 3" panose="05040102010807070707" pitchFamily="18" charset="2"/>
              <a:buChar char="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4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14000"/>
              </a:lnSpc>
              <a:spcAft>
                <a:spcPts val="80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14000"/>
              </a:lnSpc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14000"/>
              </a:lnSpc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pic>
        <p:nvPicPr>
          <p:cNvPr id="51205" name="Picture 8">
            <a:extLst>
              <a:ext uri="{FF2B5EF4-FFF2-40B4-BE49-F238E27FC236}">
                <a16:creationId xmlns:a16="http://schemas.microsoft.com/office/drawing/2014/main" id="{51DD7DBF-C3A6-4275-9C10-02FBB07F35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8764587" cy="497363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6BD52-AC28-4F15-F521-E4C8E4656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 </a:t>
            </a:r>
            <a:fld id="{45022765-FB35-40ED-B0FE-72EBCC908A9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3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F2483E-D754-4E17-948A-4A506196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SPACECRAFT COMPUTER SEU - GEO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301BA7-0F1B-472A-BC64-49F5C279F36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4355976" y="2348880"/>
            <a:ext cx="4651567" cy="302577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94BAEAE-2065-4D37-B537-F8CF7C97E0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5538" y="1399183"/>
            <a:ext cx="3876674" cy="2907506"/>
          </a:xfrm>
        </p:spPr>
      </p:pic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A142F23A-462E-42EC-9493-FEB7AF245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3686695"/>
            <a:ext cx="3876675" cy="29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90684-678E-41FE-8963-73C42910AB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31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B97E7442-21F8-40A0-AE94-7CDA7CD8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0500"/>
            <a:ext cx="7704856" cy="990600"/>
          </a:xfrm>
        </p:spPr>
        <p:txBody>
          <a:bodyPr/>
          <a:lstStyle/>
          <a:p>
            <a:r>
              <a:rPr lang="en-US" altLang="en-US" dirty="0"/>
              <a:t>SRAM / EEPROM SEU - 2017 - GEO</a:t>
            </a:r>
            <a:endParaRPr lang="en-GB" altLang="en-US" dirty="0"/>
          </a:p>
        </p:txBody>
      </p:sp>
      <p:pic>
        <p:nvPicPr>
          <p:cNvPr id="53251" name="Content Placeholder 7">
            <a:extLst>
              <a:ext uri="{FF2B5EF4-FFF2-40B4-BE49-F238E27FC236}">
                <a16:creationId xmlns:a16="http://schemas.microsoft.com/office/drawing/2014/main" id="{DF8CEC8B-E248-485F-B59A-FE780C48B9F3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493838"/>
            <a:ext cx="5711825" cy="3727450"/>
          </a:xfr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6AB7C629-983F-40DD-ACE3-E07BCFAA0CD1}"/>
              </a:ext>
            </a:extLst>
          </p:cNvPr>
          <p:cNvSpPr/>
          <p:nvPr/>
        </p:nvSpPr>
        <p:spPr>
          <a:xfrm>
            <a:off x="1476375" y="1844675"/>
            <a:ext cx="1079500" cy="3168650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153F900C-5362-4A24-A81E-7264B635EDE0}"/>
              </a:ext>
            </a:extLst>
          </p:cNvPr>
          <p:cNvSpPr/>
          <p:nvPr/>
        </p:nvSpPr>
        <p:spPr>
          <a:xfrm>
            <a:off x="2843213" y="1844675"/>
            <a:ext cx="1368425" cy="3168650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7F024-947B-49D6-A831-0948166C223C}"/>
              </a:ext>
            </a:extLst>
          </p:cNvPr>
          <p:cNvSpPr txBox="1"/>
          <p:nvPr/>
        </p:nvSpPr>
        <p:spPr>
          <a:xfrm>
            <a:off x="2569135" y="5982634"/>
            <a:ext cx="2458913" cy="6286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72000" tIns="0" rIns="0" bIns="0">
            <a:no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200" b="1" dirty="0"/>
              <a:t>Events with a SEP root cause. (Sudden increase in event rate)</a:t>
            </a:r>
            <a:endParaRPr lang="en-GB" sz="1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D33124-7CF6-4F79-A867-B3D545A33F6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699792" y="5019676"/>
            <a:ext cx="1098800" cy="96295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BF79AE-179F-4A1B-96B6-AD950F01C82F}"/>
              </a:ext>
            </a:extLst>
          </p:cNvPr>
          <p:cNvSpPr txBox="1"/>
          <p:nvPr/>
        </p:nvSpPr>
        <p:spPr>
          <a:xfrm>
            <a:off x="287338" y="5635625"/>
            <a:ext cx="1728787" cy="601663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lIns="72000" tIns="0" rIns="0" bIns="0">
            <a:normAutofit fontScale="77500" lnSpcReduction="20000"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b="1" dirty="0"/>
              <a:t>GCR root cause (Random, background event rate)</a:t>
            </a:r>
            <a:endParaRPr lang="en-GB" sz="16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7B4282-B5E4-443C-9E3F-34DF04350AE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51732" y="5084763"/>
            <a:ext cx="467518" cy="55086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6E8088-4DB7-4795-905F-90EC240E54E7}"/>
              </a:ext>
            </a:extLst>
          </p:cNvPr>
          <p:cNvCxnSpPr>
            <a:cxnSpLocks/>
          </p:cNvCxnSpPr>
          <p:nvPr/>
        </p:nvCxnSpPr>
        <p:spPr>
          <a:xfrm flipV="1">
            <a:off x="1151732" y="4077072"/>
            <a:ext cx="3204243" cy="154744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Slide Number Placeholder 13">
            <a:extLst>
              <a:ext uri="{FF2B5EF4-FFF2-40B4-BE49-F238E27FC236}">
                <a16:creationId xmlns:a16="http://schemas.microsoft.com/office/drawing/2014/main" id="{1F2D3083-C586-4565-B449-6DEAD88BB895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8C2E28-2A7B-4834-BBD2-9FF98D6EB8EE}" type="slidenum">
              <a:rPr lang="en-GB" altLang="en-US" smtClean="0">
                <a:solidFill>
                  <a:srgbClr val="000000"/>
                </a:solidFill>
              </a:rPr>
              <a:pPr/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1C5AE3-4F70-21A3-4197-9091EAF3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21E2D-0B25-36D9-67D2-DAC2775A1D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Previously hosted sensors:</a:t>
            </a:r>
          </a:p>
          <a:p>
            <a:pPr lvl="1"/>
            <a:r>
              <a:rPr lang="en-US" dirty="0"/>
              <a:t>CEASE-2 hosted on AMC-12 at geostationary orbit;</a:t>
            </a:r>
          </a:p>
          <a:p>
            <a:pPr lvl="1"/>
            <a:r>
              <a:rPr lang="en-GB" dirty="0"/>
              <a:t>Charge Plate Assemblies on NSS-803 &amp; NSS-806 at geostationary orbit;</a:t>
            </a:r>
          </a:p>
          <a:p>
            <a:pPr lvl="1"/>
            <a:r>
              <a:rPr lang="en-GB" dirty="0"/>
              <a:t>Dosimeter packages on NSS-803 &amp; NSS-806 at geostationary orbit;</a:t>
            </a:r>
          </a:p>
          <a:p>
            <a:pPr lvl="1"/>
            <a:r>
              <a:rPr lang="en-GB" dirty="0"/>
              <a:t>Embedded </a:t>
            </a:r>
            <a:r>
              <a:rPr lang="en-GB" dirty="0" err="1"/>
              <a:t>RadFET</a:t>
            </a:r>
            <a:r>
              <a:rPr lang="en-GB" dirty="0"/>
              <a:t> dosimeter on O3b Classic Flights 1-20.</a:t>
            </a:r>
          </a:p>
          <a:p>
            <a:r>
              <a:rPr lang="en-GB" dirty="0"/>
              <a:t>Some other hardware has inadvertently behaved as Space Environment sensors!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This talk will briefly discuss both of the above and present ideas on what kind of sensors we would like to carry in the (near) future.</a:t>
            </a:r>
          </a:p>
          <a:p>
            <a:endParaRPr lang="en-GB" dirty="0"/>
          </a:p>
          <a:p>
            <a:r>
              <a:rPr lang="en-GB" dirty="0"/>
              <a:t>Finally, I’ll make some comments regarding why hosting such sensors on Commercial satellites can be programmatically challenging.</a:t>
            </a:r>
          </a:p>
        </p:txBody>
      </p:sp>
      <p:pic>
        <p:nvPicPr>
          <p:cNvPr id="7" name="Picture 6" descr="A yellow face with black dots&#10;&#10;AI-generated content may be incorrect.">
            <a:extLst>
              <a:ext uri="{FF2B5EF4-FFF2-40B4-BE49-F238E27FC236}">
                <a16:creationId xmlns:a16="http://schemas.microsoft.com/office/drawing/2014/main" id="{42699DC7-838C-DA23-B2F6-9F1D56F2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434644"/>
            <a:ext cx="934840" cy="9348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7B608-7008-FDE5-BB24-79BC21CB3D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3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E170-F865-DB28-A7E0-49E5F738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COMPUTER SEU – LOW MEO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1331E9-6523-8790-2F33-1D4C76FBF6C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841835" y="1493838"/>
            <a:ext cx="7515892" cy="4859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96891-9173-A854-42A1-A8E7509AB5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6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B03A1-0CE7-E7D3-7FCE-F2EB5B63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52F936-D8F3-5B0A-ABDA-F949D886C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691618"/>
            <a:ext cx="6984776" cy="2162671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FUTURE NEEDS &amp; FINAL COMMENTS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74C8C9A-2A66-294B-CE2F-35BE17C3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0B145-249B-EB1A-3B3C-118FB904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(NEAR TERM) NEEDS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AEA0A5-668E-84F2-D1C9-739C4A2EC8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need a small number of sensors in the near term to fly on In-Orbit Validation / Demonstration missions:</a:t>
            </a:r>
          </a:p>
          <a:p>
            <a:pPr lvl="1"/>
            <a:r>
              <a:rPr lang="en-US" dirty="0"/>
              <a:t>Launch date: ~mid 2027;</a:t>
            </a:r>
          </a:p>
          <a:p>
            <a:pPr lvl="1"/>
            <a:r>
              <a:rPr lang="en-US" dirty="0"/>
              <a:t>Altitude: ~8000 km</a:t>
            </a:r>
            <a:r>
              <a:rPr lang="en-US"/>
              <a:t>, circular;</a:t>
            </a:r>
            <a:endParaRPr lang="en-US" dirty="0"/>
          </a:p>
          <a:p>
            <a:pPr lvl="1"/>
            <a:r>
              <a:rPr lang="en-US" dirty="0"/>
              <a:t>Inclination: ~55</a:t>
            </a:r>
            <a:r>
              <a:rPr lang="en-US" dirty="0">
                <a:ea typeface="Calibri" panose="020F0502020204030204" pitchFamily="34" charset="0"/>
              </a:rPr>
              <a:t>°.</a:t>
            </a:r>
          </a:p>
          <a:p>
            <a:r>
              <a:rPr lang="en-GB" dirty="0"/>
              <a:t>Sensors are required to characterise proton &amp; electron fluxes and their dynamics, to help understand the severity of SEE, Solar Array Degradation and Charging risks for a follow-on operational constellation.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Some kind of refreshed Charge Plate Assembly design would also be of interest…</a:t>
            </a:r>
          </a:p>
          <a:p>
            <a:pPr marL="0" indent="0" algn="ctr">
              <a:buNone/>
            </a:pPr>
            <a:r>
              <a:rPr lang="en-GB" dirty="0"/>
              <a:t>Yes, I know Aerospace Corporation have one…..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16A6B9-C181-E019-93CA-4BF9C74B7445}"/>
              </a:ext>
            </a:extLst>
          </p:cNvPr>
          <p:cNvGrpSpPr/>
          <p:nvPr/>
        </p:nvGrpSpPr>
        <p:grpSpPr>
          <a:xfrm>
            <a:off x="5580112" y="1700808"/>
            <a:ext cx="2664296" cy="1152128"/>
            <a:chOff x="5580112" y="1700808"/>
            <a:chExt cx="2664296" cy="11521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8B6009-6DDE-4F82-8A69-C7A09A19EECB}"/>
                </a:ext>
              </a:extLst>
            </p:cNvPr>
            <p:cNvSpPr txBox="1"/>
            <p:nvPr/>
          </p:nvSpPr>
          <p:spPr>
            <a:xfrm>
              <a:off x="5580112" y="2276872"/>
              <a:ext cx="2664296" cy="57606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square" lIns="72000" tIns="0" rIns="0" bIns="0" rtlCol="0">
              <a:normAutofit/>
            </a:bodyPr>
            <a:lstStyle/>
            <a:p>
              <a:pPr marR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HENCE LONG LIFETIME NOT NECESSARY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F277AD-871A-70A3-F4EB-DF6660223AB4}"/>
                </a:ext>
              </a:extLst>
            </p:cNvPr>
            <p:cNvCxnSpPr/>
            <p:nvPr/>
          </p:nvCxnSpPr>
          <p:spPr>
            <a:xfrm flipV="1">
              <a:off x="6948264" y="1700808"/>
              <a:ext cx="216024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01CDF3-EB83-6CF0-3A0A-08DDB10A4DBD}"/>
              </a:ext>
            </a:extLst>
          </p:cNvPr>
          <p:cNvGrpSpPr/>
          <p:nvPr/>
        </p:nvGrpSpPr>
        <p:grpSpPr>
          <a:xfrm>
            <a:off x="3131840" y="3212976"/>
            <a:ext cx="3960440" cy="1512168"/>
            <a:chOff x="3131840" y="3212976"/>
            <a:chExt cx="3960440" cy="15121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30738-5C42-945E-B0D7-33E08CDC6B49}"/>
                </a:ext>
              </a:extLst>
            </p:cNvPr>
            <p:cNvSpPr txBox="1"/>
            <p:nvPr/>
          </p:nvSpPr>
          <p:spPr>
            <a:xfrm>
              <a:off x="3635896" y="4149080"/>
              <a:ext cx="3456384" cy="57606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square" lIns="72000" tIns="0" rIns="0" bIns="0" rtlCol="0">
              <a:normAutofit/>
            </a:bodyPr>
            <a:lstStyle/>
            <a:p>
              <a:pPr marR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HENCE CALIBRATION EFFORT CAN BE SOMEWHAT RELAXED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008A6B-7D28-2E04-DAA5-487F723DED81}"/>
                </a:ext>
              </a:extLst>
            </p:cNvPr>
            <p:cNvSpPr/>
            <p:nvPr/>
          </p:nvSpPr>
          <p:spPr>
            <a:xfrm>
              <a:off x="3131840" y="3212976"/>
              <a:ext cx="1080120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CD6F79-DEEA-0669-654E-9D5E0D7E9EDA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671900" y="3429000"/>
              <a:ext cx="1692188" cy="7200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96ED4-B045-B480-57BC-7D484D4DC4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9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702-B778-C54D-2E6A-804C0A44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&amp; POINTS TO MUSE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D28A8-90E9-557F-9F46-B85CE28D0E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93837"/>
            <a:ext cx="8196583" cy="4859337"/>
          </a:xfrm>
        </p:spPr>
        <p:txBody>
          <a:bodyPr/>
          <a:lstStyle/>
          <a:p>
            <a:r>
              <a:rPr lang="en-US" dirty="0"/>
              <a:t>For a commercial satellite operator, trying to fly a Space Environment Sensor can be a challenge:</a:t>
            </a:r>
          </a:p>
          <a:p>
            <a:pPr lvl="1"/>
            <a:r>
              <a:rPr lang="en-US" dirty="0"/>
              <a:t>Sensor development cycles are typically </a:t>
            </a:r>
            <a:r>
              <a:rPr lang="en-US" b="1" dirty="0"/>
              <a:t>MUCH</a:t>
            </a:r>
            <a:r>
              <a:rPr lang="en-US" dirty="0"/>
              <a:t> too long…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At least they have been in the past.</a:t>
            </a:r>
          </a:p>
          <a:p>
            <a:pPr lvl="1"/>
            <a:r>
              <a:rPr lang="en-US" dirty="0"/>
              <a:t>It seems that the focus of sensor developers is often to build the perfect sensor…..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Conflicting with the industry need to have a </a:t>
            </a:r>
            <a:r>
              <a:rPr lang="en-US" sz="1400" b="1" dirty="0">
                <a:solidFill>
                  <a:srgbClr val="00B050"/>
                </a:solidFill>
              </a:rPr>
              <a:t>‘good enough’ </a:t>
            </a:r>
            <a:r>
              <a:rPr lang="en-US" sz="1400" b="1" dirty="0">
                <a:solidFill>
                  <a:srgbClr val="FF0000"/>
                </a:solidFill>
              </a:rPr>
              <a:t>sensor </a:t>
            </a:r>
            <a:r>
              <a:rPr lang="en-US" sz="1400" b="1" dirty="0">
                <a:solidFill>
                  <a:srgbClr val="00B050"/>
                </a:solidFill>
              </a:rPr>
              <a:t>in orbit</a:t>
            </a:r>
            <a:r>
              <a:rPr lang="en-US" sz="1400" b="1" dirty="0">
                <a:solidFill>
                  <a:srgbClr val="FF0000"/>
                </a:solidFill>
              </a:rPr>
              <a:t> to retire risk because of uncertainty in our knowledge of the environment and the dynamics of it.</a:t>
            </a:r>
          </a:p>
          <a:p>
            <a:pPr lvl="1"/>
            <a:r>
              <a:rPr lang="en-GB" b="1" dirty="0"/>
              <a:t>SWAP</a:t>
            </a:r>
            <a:r>
              <a:rPr lang="en-GB" dirty="0"/>
              <a:t> (</a:t>
            </a:r>
            <a:r>
              <a:rPr lang="en-GB" b="1" dirty="0"/>
              <a:t>S</a:t>
            </a:r>
            <a:r>
              <a:rPr lang="en-GB" dirty="0"/>
              <a:t>pace, </a:t>
            </a:r>
            <a:r>
              <a:rPr lang="en-GB" b="1" dirty="0"/>
              <a:t>W</a:t>
            </a:r>
            <a:r>
              <a:rPr lang="en-GB" dirty="0"/>
              <a:t>eight </a:t>
            </a:r>
            <a:r>
              <a:rPr lang="en-GB" b="1" dirty="0"/>
              <a:t>A</a:t>
            </a:r>
            <a:r>
              <a:rPr lang="en-GB" dirty="0"/>
              <a:t>nd </a:t>
            </a:r>
            <a:r>
              <a:rPr lang="en-GB" b="1" dirty="0"/>
              <a:t>P</a:t>
            </a:r>
            <a:r>
              <a:rPr lang="en-GB" dirty="0"/>
              <a:t>ower) is important – every Kg, every Watt costs money AND reduces our revenue (well, a little bit).</a:t>
            </a:r>
          </a:p>
          <a:p>
            <a:r>
              <a:rPr lang="en-GB" dirty="0"/>
              <a:t>CEOs and CTOs have short term memories – the Halloween Storms were 22 years ago, Galaxy-15 was 15 years ago… </a:t>
            </a:r>
          </a:p>
          <a:p>
            <a:pPr marL="0" indent="0">
              <a:buNone/>
            </a:pPr>
            <a:r>
              <a:rPr lang="en-GB" b="1" dirty="0"/>
              <a:t>	‘Dave, what Space Weather????’</a:t>
            </a:r>
          </a:p>
          <a:p>
            <a:r>
              <a:rPr lang="en-GB" dirty="0"/>
              <a:t>In the same vein, many engineers in the industry have no experience of significant Space Weather events and associated anomalies….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35FDD-3637-1019-D5F2-4F73EADE01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CEB726-1476-4E1B-8F9F-418C02B487E6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9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457F060-3109-4847-AD11-FA3D037F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Any Questions?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F66690B-526A-4231-BF6A-E6EEB62C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4000" dirty="0">
                <a:hlinkClick r:id="rId3"/>
              </a:rPr>
              <a:t>dave.pitchford@ses.com</a:t>
            </a:r>
            <a:endParaRPr lang="en-US" altLang="en-US" sz="4000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4000" dirty="0">
                <a:hlinkClick r:id="rId4"/>
              </a:rPr>
              <a:t>dapitchford@gmail.com</a:t>
            </a:r>
            <a:endParaRPr lang="en-US" altLang="en-US" sz="40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altLang="en-US" sz="4000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Dave Pitchford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Senior Engineer, IRIS2 Satellite Survivability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SES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Chateau de </a:t>
            </a:r>
            <a:r>
              <a:rPr lang="en-US" altLang="en-US" sz="1100" b="1" dirty="0" err="1"/>
              <a:t>Betzdorf</a:t>
            </a:r>
            <a:endParaRPr lang="en-US" altLang="en-US" sz="1100" b="1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BETZDORF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L-6815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100" b="1" dirty="0"/>
              <a:t>Luxembourg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AEBED-3CB2-5A9B-4CE1-B519EDA30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dirty="0"/>
          </a:p>
          <a:p>
            <a:fld id="{63D1F55B-07EA-45FF-AE73-D7F1C1496B8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6CF89A-15A6-2195-A1B7-A9E9060CD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CEASE-2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5A0B98-6D82-F43F-D27A-C877E6485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626C-C4E6-4DA6-AF97-EC110796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CEASE – Compact Environmental Anomaly </a:t>
            </a:r>
            <a:r>
              <a:rPr lang="en-US" dirty="0" err="1"/>
              <a:t>SEnsor</a:t>
            </a:r>
            <a:endParaRPr lang="en-GB" dirty="0"/>
          </a:p>
        </p:txBody>
      </p:sp>
      <p:pic>
        <p:nvPicPr>
          <p:cNvPr id="7" name="Content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2B323510-124F-41A3-A8D4-184F7A94D4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895350" y="2242344"/>
            <a:ext cx="3333750" cy="33623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71D75-C409-4584-A125-D9453B5BAC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CEASE was funded by the USAF AFRL.</a:t>
            </a:r>
          </a:p>
          <a:p>
            <a:r>
              <a:rPr lang="en-US" dirty="0"/>
              <a:t>Developed and produced by AMPTEK, also responsible for the DMSP SSJ/4 &amp; SSJ/5. AMPTEK has been and is involved heavily in many other Space Weather sensor projects such as the GOES-16 / 17 / T / U SEISS suite.</a:t>
            </a:r>
          </a:p>
          <a:p>
            <a:r>
              <a:rPr lang="en-US" dirty="0"/>
              <a:t>CEASE first flight was on TSX-5, June 2000, followed by Nov 2000 on STRV-2, 2001 on  DSP-21 and AMC-12 in 2005.</a:t>
            </a:r>
          </a:p>
          <a:p>
            <a:r>
              <a:rPr lang="en-US" dirty="0"/>
              <a:t>The AMC-12 CEASE-II has been providing data since June 2010.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0DDB3-06D1-437A-A015-7F0ED81D5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755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8FDA-33A8-4B41-8827-1C6E602C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CEASE-II CAPABILITIES</a:t>
            </a:r>
            <a:endParaRPr lang="en-GB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B075378-33F9-44CD-B17E-9BC7D0A487A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47969" y="1436093"/>
            <a:ext cx="3631944" cy="2924647"/>
          </a:xfrm>
        </p:spPr>
      </p:pic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F17FB072-7912-4C04-99C6-234481F0A8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7264" y="4893478"/>
            <a:ext cx="3511881" cy="9761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2ECA8-D2DD-4D63-9634-B2E99218F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D5F99A4-D06D-4BA4-8C93-2C99F2164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19" y="1487267"/>
            <a:ext cx="3380113" cy="2716234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3B013B58-B73D-457A-90C2-3CBCAFF86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805" y="4679913"/>
            <a:ext cx="5447931" cy="16732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06AC15-BBA8-4C4F-8698-C9419953B390}"/>
              </a:ext>
            </a:extLst>
          </p:cNvPr>
          <p:cNvSpPr/>
          <p:nvPr/>
        </p:nvSpPr>
        <p:spPr>
          <a:xfrm>
            <a:off x="2555776" y="4149080"/>
            <a:ext cx="101336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C9101-650F-4D48-B4A3-FE21BBB598E2}"/>
              </a:ext>
            </a:extLst>
          </p:cNvPr>
          <p:cNvSpPr/>
          <p:nvPr/>
        </p:nvSpPr>
        <p:spPr>
          <a:xfrm>
            <a:off x="3638805" y="4679913"/>
            <a:ext cx="5397691" cy="1629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68585A-1636-44FF-84AD-CFBC596E3D4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569145" y="4221088"/>
            <a:ext cx="69660" cy="458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0D992C-2ECE-4A5A-A8BC-115E90F9569E}"/>
              </a:ext>
            </a:extLst>
          </p:cNvPr>
          <p:cNvSpPr txBox="1"/>
          <p:nvPr/>
        </p:nvSpPr>
        <p:spPr>
          <a:xfrm>
            <a:off x="3785543" y="2906638"/>
            <a:ext cx="1872206" cy="167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wrap="square" lIns="72000" tIns="0" rIns="0" bIns="0" rtlCol="0">
            <a:normAutofit/>
          </a:bodyPr>
          <a:lstStyle/>
          <a:p>
            <a:pPr marR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TELESCOPE ELECTRON CHANNELS:</a:t>
            </a:r>
          </a:p>
          <a:p>
            <a:pPr marR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LB(1,0): 45&lt;E&lt;60 keV</a:t>
            </a:r>
          </a:p>
          <a:p>
            <a:pPr marR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</a:pPr>
            <a:r>
              <a:rPr lang="en-US" sz="1200" dirty="0"/>
              <a:t>LB(2,0): 60&lt;E&lt;120 keV</a:t>
            </a:r>
          </a:p>
          <a:p>
            <a:pPr marR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LB(</a:t>
            </a:r>
            <a:r>
              <a:rPr lang="en-US" sz="1200" dirty="0"/>
              <a:t>3,0): 120&lt;E&lt;250 keV</a:t>
            </a:r>
          </a:p>
          <a:p>
            <a:pPr marR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</a:pPr>
            <a:r>
              <a:rPr lang="en-US" sz="1200" dirty="0"/>
              <a:t>12 other LB’s E&gt;250 keV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9116A51-F809-4982-AEE8-8A2A22857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9" y="1401974"/>
            <a:ext cx="1584176" cy="14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157-FD76-4F70-B04D-1F1F7449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CEASE-2 ELECTROSTATIC ANALYSER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A7BE-14FD-46F7-AF2C-B73E3B6FA7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512" y="1493837"/>
            <a:ext cx="3888432" cy="4859337"/>
          </a:xfrm>
        </p:spPr>
        <p:txBody>
          <a:bodyPr/>
          <a:lstStyle/>
          <a:p>
            <a:r>
              <a:rPr lang="en-US" dirty="0"/>
              <a:t>In the past I have been investigating a subset of spacecraft anomalies likely to have a surface charging / ESD or shallow charging / ESD root cause.</a:t>
            </a:r>
          </a:p>
          <a:p>
            <a:r>
              <a:rPr lang="en-US" dirty="0"/>
              <a:t>Shorter timescales than the internal / deep dielectric charging effects that are more commonly encountered.</a:t>
            </a:r>
          </a:p>
          <a:p>
            <a:r>
              <a:rPr lang="en-US" dirty="0"/>
              <a:t>Using CEASE-II ESA, GOES-13/14/15 MAGED, GOES-16/17/18/19 MPS-LO and LANL MPA electron flux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56E3E-BC2C-44E5-A8E1-E5A593EF79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59C1635-772B-4C47-A901-CEEFFD4D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47" y="1742207"/>
            <a:ext cx="4767466" cy="2060079"/>
          </a:xfrm>
          <a:prstGeom prst="rect">
            <a:avLst/>
          </a:prstGeom>
        </p:spPr>
      </p:pic>
      <p:pic>
        <p:nvPicPr>
          <p:cNvPr id="17" name="Picture 16" descr="A picture containing chart, histogram&#10;&#10;Description automatically generated">
            <a:extLst>
              <a:ext uri="{FF2B5EF4-FFF2-40B4-BE49-F238E27FC236}">
                <a16:creationId xmlns:a16="http://schemas.microsoft.com/office/drawing/2014/main" id="{E1235697-14C4-468C-9334-8A093B0F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846" y="4293097"/>
            <a:ext cx="4767462" cy="20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33D29FAE-2A55-4F71-A9F7-2BBD15EB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CROSS-COMPARISON – AMC-12 CEASE AND LANL1994-084 MPA - </a:t>
            </a:r>
            <a:r>
              <a:rPr lang="en-US" altLang="en-US" dirty="0"/>
              <a:t>1 JUN 2013</a:t>
            </a:r>
          </a:p>
        </p:txBody>
      </p:sp>
      <p:pic>
        <p:nvPicPr>
          <p:cNvPr id="17411" name="Content Placeholder 8">
            <a:extLst>
              <a:ext uri="{FF2B5EF4-FFF2-40B4-BE49-F238E27FC236}">
                <a16:creationId xmlns:a16="http://schemas.microsoft.com/office/drawing/2014/main" id="{27D212F6-ED51-4C68-81E5-81D67FD5954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4365625"/>
            <a:ext cx="8201025" cy="2273300"/>
          </a:xfrm>
        </p:spPr>
      </p:pic>
      <p:pic>
        <p:nvPicPr>
          <p:cNvPr id="17412" name="Content Placeholder 5">
            <a:extLst>
              <a:ext uri="{FF2B5EF4-FFF2-40B4-BE49-F238E27FC236}">
                <a16:creationId xmlns:a16="http://schemas.microsoft.com/office/drawing/2014/main" id="{70584173-6A5D-455D-AA98-42D3485972B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1484313"/>
            <a:ext cx="8196262" cy="25209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C88E9-DA06-5654-35EF-EDB34A660E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8F158-4051-1DEF-0D96-B409A232F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32BF3E-3A01-1788-1E9C-66A1F2677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048672" cy="173062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CPA – CHARGE PLATE ASSEMBLY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5A3A92-8F81-AF52-3F6E-E3CAC191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322388"/>
            <a:ext cx="6984776" cy="73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A37B-E156-4CA1-800B-B44DCBE9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NSS-803 CPA &amp; AMC-12 CEASE ELECTROSTATIC ANALYSER DATA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48A81-3E2E-48E0-83B4-0584382C5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D2E9-A68D-4E06-A604-E2F21449F744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4920720-3955-4D55-844E-E4EF57AAD75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58272"/>
            <a:ext cx="7992889" cy="3032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5735F9-EBCE-41F3-9A9C-CA5E32DC3E15}"/>
              </a:ext>
            </a:extLst>
          </p:cNvPr>
          <p:cNvSpPr txBox="1"/>
          <p:nvPr/>
        </p:nvSpPr>
        <p:spPr>
          <a:xfrm>
            <a:off x="-104781" y="5013176"/>
            <a:ext cx="913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 err="1"/>
              <a:t>Bogorad</a:t>
            </a:r>
            <a:r>
              <a:rPr lang="en-US" altLang="en-US" sz="1200" dirty="0"/>
              <a:t> et al “Initial Correlation Results of Charge Sensor Data from Six INTELSAT VIII Class Satellites…..”, 7</a:t>
            </a:r>
            <a:r>
              <a:rPr lang="en-US" altLang="en-US" sz="1200" baseline="30000" dirty="0"/>
              <a:t>th</a:t>
            </a:r>
            <a:r>
              <a:rPr lang="en-US" altLang="en-US" sz="1200" dirty="0"/>
              <a:t> SCTC, 2001;</a:t>
            </a:r>
          </a:p>
          <a:p>
            <a:pPr lvl="1">
              <a:lnSpc>
                <a:spcPct val="90000"/>
              </a:lnSpc>
            </a:pPr>
            <a:endParaRPr lang="en-US" altLang="en-US" sz="12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/>
              <a:t>Likar et al, “Interaction of Charged Spacecraft with Electric Propulsion Plume: On Orbit Data and Ground Test Results”, IEEE TNS, Dec 2006.</a:t>
            </a:r>
          </a:p>
        </p:txBody>
      </p:sp>
    </p:spTree>
    <p:extLst>
      <p:ext uri="{BB962C8B-B14F-4D97-AF65-F5344CB8AC3E}">
        <p14:creationId xmlns:p14="http://schemas.microsoft.com/office/powerpoint/2010/main" val="3485952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S_PPT_2010_v3">
  <a:themeElements>
    <a:clrScheme name="SES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1D2"/>
      </a:accent1>
      <a:accent2>
        <a:srgbClr val="004691"/>
      </a:accent2>
      <a:accent3>
        <a:srgbClr val="B40082"/>
      </a:accent3>
      <a:accent4>
        <a:srgbClr val="6E2D87"/>
      </a:accent4>
      <a:accent5>
        <a:srgbClr val="AFB9C3"/>
      </a:accent5>
      <a:accent6>
        <a:srgbClr val="505A64"/>
      </a:accent6>
      <a:hlink>
        <a:srgbClr val="D97FC0"/>
      </a:hlink>
      <a:folHlink>
        <a:srgbClr val="7FC8E8"/>
      </a:folHlink>
    </a:clrScheme>
    <a:fontScheme name="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72000" tIns="0" rIns="0" bIns="0" rtlCol="0">
        <a:normAutofit/>
      </a:bodyPr>
      <a:lstStyle>
        <a:defPPr marL="180000" marR="0" indent="-180000" algn="l" defTabSz="914400" rtl="0" eaLnBrk="1" fontAlgn="auto" latinLnBrk="0" hangingPunct="1">
          <a:lnSpc>
            <a:spcPct val="114000"/>
          </a:lnSpc>
          <a:spcBef>
            <a:spcPts val="0"/>
          </a:spcBef>
          <a:spcAft>
            <a:spcPts val="800"/>
          </a:spcAft>
          <a:buClrTx/>
          <a:buSzTx/>
          <a:buFont typeface="Wingdings 3" pitchFamily="18" charset="2"/>
          <a:buChar char=""/>
          <a:tabLst/>
          <a:defRPr kumimoji="0" sz="16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1b23399-6247-4a5f-aa4b-46f917bd240f}" enabled="1" method="Privileged" siteId="{88281ca8-e525-4a8d-b965-480a7ac2b9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1264</Words>
  <Application>Microsoft Office PowerPoint</Application>
  <PresentationFormat>On-screen Show (4:3)</PresentationFormat>
  <Paragraphs>143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 3</vt:lpstr>
      <vt:lpstr>SES_PPT_2010_v3</vt:lpstr>
      <vt:lpstr>ENVIRONMENT SENSORS ON SES SPACECRAFT – PAST – PRESENT AND FUTURE?</vt:lpstr>
      <vt:lpstr>INTRODUCTION</vt:lpstr>
      <vt:lpstr>CEASE-2</vt:lpstr>
      <vt:lpstr>CEASE – Compact Environmental Anomaly SEnsor</vt:lpstr>
      <vt:lpstr>CEASE-II CAPABILITIES</vt:lpstr>
      <vt:lpstr>CEASE-2 ELECTROSTATIC ANALYSER DATA</vt:lpstr>
      <vt:lpstr>CROSS-COMPARISON – AMC-12 CEASE AND LANL1994-084 MPA - 1 JUN 2013</vt:lpstr>
      <vt:lpstr>CPA – CHARGE PLATE ASSEMBLY</vt:lpstr>
      <vt:lpstr>NSS-803 CPA &amp; AMC-12 CEASE ELECTROSTATIC ANALYSER DATA</vt:lpstr>
      <vt:lpstr>NSS-803 CPA &amp; AMC-12 CEASE ELECTROSTATIC ANALYSER DATA</vt:lpstr>
      <vt:lpstr>FOLDING IN GROUND BASED MAGNETOMETER DATA</vt:lpstr>
      <vt:lpstr>DOSIMETER PACKAGES AT GEO (NSS-803, NSS-806)</vt:lpstr>
      <vt:lpstr>LOCKHEED MARTIN pFET DOSIMETER PACKAGE</vt:lpstr>
      <vt:lpstr>EMBEDDED RadFET AT LOW MEO</vt:lpstr>
      <vt:lpstr>SUCCINCT SUMMARY…..</vt:lpstr>
      <vt:lpstr>‘INADVERTENT’ SPACE ENVIRONMENT SENSORS</vt:lpstr>
      <vt:lpstr>EARTH SENSOR NOISE AT GEO DURING OCT / NOV HALLOWEEN STORMS</vt:lpstr>
      <vt:lpstr>SPACECRAFT COMPUTER SEU - GEO</vt:lpstr>
      <vt:lpstr>SRAM / EEPROM SEU - 2017 - GEO</vt:lpstr>
      <vt:lpstr>FLIGHT COMPUTER SEU – LOW MEO</vt:lpstr>
      <vt:lpstr>FUTURE NEEDS &amp; FINAL COMMENTS</vt:lpstr>
      <vt:lpstr>FUTURE (NEAR TERM) NEEDS</vt:lpstr>
      <vt:lpstr>COMMENTS &amp; POINTS TO MUSE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SPACE ENVIRONMENT &amp; SPACE WEATHER</dc:title>
  <dc:creator>David Pitchford</dc:creator>
  <cp:lastModifiedBy>David Pitchford</cp:lastModifiedBy>
  <cp:revision>105</cp:revision>
  <cp:lastPrinted>2020-12-02T08:11:01Z</cp:lastPrinted>
  <dcterms:created xsi:type="dcterms:W3CDTF">2020-10-05T03:54:58Z</dcterms:created>
  <dcterms:modified xsi:type="dcterms:W3CDTF">2025-06-11T08:37:01Z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b4a4d2-f55e-4cb1-9d3d-d9e45016299a_Enabled">
    <vt:lpwstr>true</vt:lpwstr>
  </property>
  <property fmtid="{D5CDD505-2E9C-101B-9397-08002B2CF9AE}" pid="3" name="MSIP_Label_74b4a4d2-f55e-4cb1-9d3d-d9e45016299a_SetDate">
    <vt:lpwstr>2020-10-05T03:58:54Z</vt:lpwstr>
  </property>
  <property fmtid="{D5CDD505-2E9C-101B-9397-08002B2CF9AE}" pid="4" name="MSIP_Label_74b4a4d2-f55e-4cb1-9d3d-d9e45016299a_Method">
    <vt:lpwstr>Standard</vt:lpwstr>
  </property>
  <property fmtid="{D5CDD505-2E9C-101B-9397-08002B2CF9AE}" pid="5" name="MSIP_Label_74b4a4d2-f55e-4cb1-9d3d-d9e45016299a_Name">
    <vt:lpwstr>Company Use</vt:lpwstr>
  </property>
  <property fmtid="{D5CDD505-2E9C-101B-9397-08002B2CF9AE}" pid="6" name="MSIP_Label_74b4a4d2-f55e-4cb1-9d3d-d9e45016299a_SiteId">
    <vt:lpwstr>88281ca8-e525-4a8d-b965-480a7ac2b970</vt:lpwstr>
  </property>
  <property fmtid="{D5CDD505-2E9C-101B-9397-08002B2CF9AE}" pid="7" name="MSIP_Label_74b4a4d2-f55e-4cb1-9d3d-d9e45016299a_ActionId">
    <vt:lpwstr>ca479db7-e4fd-4b63-8ef4-9b5887be1d45</vt:lpwstr>
  </property>
  <property fmtid="{D5CDD505-2E9C-101B-9397-08002B2CF9AE}" pid="8" name="MSIP_Label_74b4a4d2-f55e-4cb1-9d3d-d9e45016299a_ContentBits">
    <vt:lpwstr>0</vt:lpwstr>
  </property>
</Properties>
</file>