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4" r:id="rId8"/>
    <p:sldId id="263" r:id="rId9"/>
    <p:sldId id="262" r:id="rId10"/>
    <p:sldId id="265" r:id="rId11"/>
    <p:sldId id="266" r:id="rId12"/>
    <p:sldId id="261" r:id="rId13"/>
    <p:sldId id="267" r:id="rId14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5600" y="2638061"/>
            <a:ext cx="10210800" cy="1143000"/>
          </a:xfrm>
        </p:spPr>
        <p:txBody>
          <a:bodyPr/>
          <a:lstStyle>
            <a:lvl1pPr>
              <a:lnSpc>
                <a:spcPct val="90000"/>
              </a:lnSpc>
              <a:defRPr sz="4800"/>
            </a:lvl1pPr>
          </a:lstStyle>
          <a:p>
            <a:pPr lv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5600" y="3909053"/>
            <a:ext cx="10732955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4302FB-E326-453E-B28E-7324F035BCE9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4" descr="Logo Oner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517" y="482600"/>
            <a:ext cx="5001683" cy="112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2" descr="Logo R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41817"/>
            <a:ext cx="18796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526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4302FB-E326-453E-B28E-7324F035BCE9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22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souligné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4302FB-E326-453E-B28E-7324F035BCE9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cxnSp>
        <p:nvCxnSpPr>
          <p:cNvPr id="6" name="Connecteur droit 5"/>
          <p:cNvCxnSpPr/>
          <p:nvPr/>
        </p:nvCxnSpPr>
        <p:spPr bwMode="auto">
          <a:xfrm>
            <a:off x="355600" y="1052736"/>
            <a:ext cx="11836400" cy="0"/>
          </a:xfrm>
          <a:prstGeom prst="line">
            <a:avLst/>
          </a:prstGeom>
          <a:noFill/>
          <a:ln w="9525" cap="flat" cmpd="sng" algn="ctr">
            <a:solidFill>
              <a:srgbClr val="11489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61745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lanch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302FB-E326-453E-B28E-7324F035BCE9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295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5600" y="0"/>
            <a:ext cx="11836400" cy="10255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4302FB-E326-453E-B28E-7324F035BCE9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21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4302FB-E326-453E-B28E-7324F035BCE9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15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5600" y="0"/>
            <a:ext cx="11836400" cy="10255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4302FB-E326-453E-B28E-7324F035BCE9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954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0"/>
            <a:ext cx="11717867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2533" y="1700213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179773"/>
            <a:ext cx="1016000" cy="67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 b="0">
                <a:solidFill>
                  <a:schemeClr val="tx1"/>
                </a:solidFill>
                <a:cs typeface="Geneva" charset="0"/>
              </a:defRPr>
            </a:lvl1pPr>
          </a:lstStyle>
          <a:p>
            <a:fld id="{E44302FB-E326-453E-B28E-7324F035BCE9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791744" y="6309321"/>
            <a:ext cx="7488832" cy="384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pic>
        <p:nvPicPr>
          <p:cNvPr id="9" name="Image 4" descr="Logo Onera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33" y="6299201"/>
            <a:ext cx="196426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21" descr="Logo RF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34" y="6191251"/>
            <a:ext cx="73236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10"/>
          <p:cNvCxnSpPr/>
          <p:nvPr/>
        </p:nvCxnSpPr>
        <p:spPr bwMode="auto">
          <a:xfrm>
            <a:off x="355600" y="6191251"/>
            <a:ext cx="11836400" cy="0"/>
          </a:xfrm>
          <a:prstGeom prst="line">
            <a:avLst/>
          </a:prstGeom>
          <a:noFill/>
          <a:ln w="9525" cap="flat" cmpd="sng" algn="ctr">
            <a:solidFill>
              <a:srgbClr val="11489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1621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09A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09A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09A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09A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09A"/>
          </a:solidFill>
          <a:latin typeface="Arial" charset="0"/>
          <a:ea typeface="ＭＳ Ｐゴシック" charset="0"/>
          <a:cs typeface="ＭＳ Ｐゴシック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09A"/>
          </a:solidFill>
          <a:latin typeface="Arial" charset="0"/>
          <a:ea typeface="ＭＳ Ｐゴシック" charset="0"/>
          <a:cs typeface="Geneva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09A"/>
          </a:solidFill>
          <a:latin typeface="Arial" charset="0"/>
          <a:ea typeface="ＭＳ Ｐゴシック" charset="0"/>
          <a:cs typeface="Geneva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09A"/>
          </a:solidFill>
          <a:latin typeface="Arial" charset="0"/>
          <a:ea typeface="ＭＳ Ｐゴシック" charset="0"/>
          <a:cs typeface="Geneva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09A"/>
          </a:solidFill>
          <a:latin typeface="Arial" charset="0"/>
          <a:ea typeface="ＭＳ Ｐゴシック" charset="0"/>
          <a:cs typeface="Geneva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Geneva" charset="0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  <a:ea typeface="Geneva" charset="0"/>
          <a:cs typeface="+mn-cs"/>
        </a:defRPr>
      </a:lvl4pPr>
      <a:lvl5pPr marL="2628834" indent="-2391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67">
          <a:solidFill>
            <a:schemeClr val="tx1"/>
          </a:solidFill>
          <a:latin typeface="+mn-lt"/>
          <a:ea typeface="Geneva" charset="0"/>
          <a:cs typeface="+mn-cs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Geneva" charset="0"/>
          <a:cs typeface="+mn-cs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Geneva" charset="0"/>
          <a:cs typeface="+mn-cs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Geneva" charset="0"/>
          <a:cs typeface="+mn-cs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Geneva" charset="0"/>
          <a:cs typeface="+mn-cs"/>
        </a:defRPr>
      </a:lvl9pPr>
    </p:bodyStyle>
    <p:otherStyle>
      <a:defPPr>
        <a:defRPr lang="fr-FR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2F20A8-5944-4BE4-9280-7C54CE76B2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Transient-based radiation monitor : Development and Performances </a:t>
            </a:r>
            <a:endParaRPr lang="fr-FR" sz="40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D792C19-BCEB-477A-BDE0-559305DB4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600" y="4281916"/>
            <a:ext cx="10732955" cy="1752600"/>
          </a:xfrm>
        </p:spPr>
        <p:txBody>
          <a:bodyPr/>
          <a:lstStyle/>
          <a:p>
            <a:r>
              <a:rPr lang="fr-FR" sz="2800" u="sng" dirty="0"/>
              <a:t>Quentin </a:t>
            </a:r>
            <a:r>
              <a:rPr lang="fr-FR" sz="2800" u="sng" dirty="0" err="1"/>
              <a:t>Gibaru</a:t>
            </a:r>
            <a:r>
              <a:rPr lang="fr-FR" sz="2800" dirty="0"/>
              <a:t>, Pablo Caron, Sébastien </a:t>
            </a:r>
            <a:r>
              <a:rPr lang="fr-FR" sz="2800" dirty="0" err="1"/>
              <a:t>Bourdarie</a:t>
            </a:r>
            <a:r>
              <a:rPr lang="fr-FR" sz="2800" dirty="0"/>
              <a:t>, Guillaume </a:t>
            </a:r>
            <a:r>
              <a:rPr lang="fr-FR" sz="2800" dirty="0" err="1"/>
              <a:t>Gourves</a:t>
            </a:r>
            <a:r>
              <a:rPr lang="fr-FR" sz="2800" dirty="0"/>
              <a:t>, Jean </a:t>
            </a:r>
            <a:r>
              <a:rPr lang="fr-FR" sz="2800" dirty="0" err="1"/>
              <a:t>Guerard</a:t>
            </a:r>
            <a:r>
              <a:rPr lang="fr-FR" sz="2800" dirty="0"/>
              <a:t>, Victor Bolin (ONERA) </a:t>
            </a:r>
          </a:p>
          <a:p>
            <a:r>
              <a:rPr lang="fr-FR" sz="2800" dirty="0"/>
              <a:t>Emmanuel </a:t>
            </a:r>
            <a:r>
              <a:rPr lang="fr-FR" sz="2800" dirty="0" err="1"/>
              <a:t>Rauly</a:t>
            </a:r>
            <a:r>
              <a:rPr lang="fr-FR" sz="2800" dirty="0"/>
              <a:t>, Marin Chabot (IJCLAB) </a:t>
            </a:r>
          </a:p>
        </p:txBody>
      </p:sp>
    </p:spTree>
    <p:extLst>
      <p:ext uri="{BB962C8B-B14F-4D97-AF65-F5344CB8AC3E}">
        <p14:creationId xmlns:p14="http://schemas.microsoft.com/office/powerpoint/2010/main" val="1878521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5F2FF98-806A-4D37-BE47-D6ADA51F3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455" y="3429000"/>
            <a:ext cx="3553164" cy="263065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ACE0082-9AEF-442D-BD46-198E9B55F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494" y="1935173"/>
            <a:ext cx="3477534" cy="250428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145384A-4DFD-4213-9CB1-9CD5B303C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Transient </a:t>
            </a:r>
            <a:r>
              <a:rPr lang="fr-FR" dirty="0" err="1"/>
              <a:t>experimental</a:t>
            </a:r>
            <a:r>
              <a:rPr lang="fr-FR" dirty="0"/>
              <a:t> </a:t>
            </a:r>
            <a:r>
              <a:rPr lang="fr-FR" dirty="0" err="1"/>
              <a:t>measurements</a:t>
            </a:r>
            <a:r>
              <a:rPr lang="fr-FR" dirty="0"/>
              <a:t> at ONERA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FF824C5-0E22-4CB2-839B-56019DBAED4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98" y="2653019"/>
            <a:ext cx="3782023" cy="301406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FB50D55-50F9-4940-9D23-E2AE3896DFDA}"/>
              </a:ext>
            </a:extLst>
          </p:cNvPr>
          <p:cNvSpPr txBox="1"/>
          <p:nvPr/>
        </p:nvSpPr>
        <p:spPr>
          <a:xfrm>
            <a:off x="355600" y="1126406"/>
            <a:ext cx="496089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0" dirty="0" err="1">
                <a:solidFill>
                  <a:schemeClr val="tx1"/>
                </a:solidFill>
              </a:rPr>
              <a:t>Experimental</a:t>
            </a:r>
            <a:r>
              <a:rPr lang="fr-FR" sz="2000" b="0" dirty="0">
                <a:solidFill>
                  <a:schemeClr val="tx1"/>
                </a:solidFill>
              </a:rPr>
              <a:t> setup CIRIL</a:t>
            </a:r>
          </a:p>
          <a:p>
            <a:endParaRPr lang="fr-FR" sz="2000" b="0" dirty="0">
              <a:solidFill>
                <a:schemeClr val="tx1"/>
              </a:solidFill>
            </a:endParaRPr>
          </a:p>
          <a:p>
            <a:r>
              <a:rPr lang="fr-FR" sz="2000" b="0" dirty="0">
                <a:solidFill>
                  <a:schemeClr val="tx1"/>
                </a:solidFill>
              </a:rPr>
              <a:t>Calibration and </a:t>
            </a:r>
            <a:r>
              <a:rPr lang="fr-FR" sz="2000" b="0" dirty="0" err="1">
                <a:solidFill>
                  <a:schemeClr val="tx1"/>
                </a:solidFill>
              </a:rPr>
              <a:t>testing</a:t>
            </a:r>
            <a:r>
              <a:rPr lang="fr-FR" sz="2000" b="0" dirty="0">
                <a:solidFill>
                  <a:schemeClr val="tx1"/>
                </a:solidFill>
              </a:rPr>
              <a:t> of </a:t>
            </a:r>
            <a:r>
              <a:rPr lang="fr-FR" sz="2000" b="0" dirty="0" err="1">
                <a:solidFill>
                  <a:schemeClr val="tx1"/>
                </a:solidFill>
              </a:rPr>
              <a:t>SSDs</a:t>
            </a:r>
            <a:r>
              <a:rPr lang="fr-FR" sz="2000" b="0" dirty="0">
                <a:solidFill>
                  <a:schemeClr val="tx1"/>
                </a:solidFill>
              </a:rPr>
              <a:t> </a:t>
            </a:r>
            <a:r>
              <a:rPr lang="fr-FR" sz="2000" b="0" dirty="0" err="1">
                <a:solidFill>
                  <a:schemeClr val="tx1"/>
                </a:solidFill>
              </a:rPr>
              <a:t>with</a:t>
            </a:r>
            <a:r>
              <a:rPr lang="fr-FR" sz="2000" b="0" dirty="0">
                <a:solidFill>
                  <a:schemeClr val="tx1"/>
                </a:solidFill>
              </a:rPr>
              <a:t> radioactive sources</a:t>
            </a:r>
          </a:p>
          <a:p>
            <a:endParaRPr lang="fr-FR" sz="2000" b="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5FE67C-6A18-48C6-ACED-154CEED5A260}"/>
              </a:ext>
            </a:extLst>
          </p:cNvPr>
          <p:cNvSpPr/>
          <p:nvPr/>
        </p:nvSpPr>
        <p:spPr>
          <a:xfrm>
            <a:off x="5655639" y="112640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b="0" dirty="0" err="1">
                <a:solidFill>
                  <a:schemeClr val="tx1"/>
                </a:solidFill>
              </a:rPr>
              <a:t>Experimental</a:t>
            </a:r>
            <a:r>
              <a:rPr lang="fr-FR" sz="2000" b="0" dirty="0">
                <a:solidFill>
                  <a:schemeClr val="tx1"/>
                </a:solidFill>
              </a:rPr>
              <a:t> </a:t>
            </a:r>
            <a:r>
              <a:rPr lang="fr-FR" sz="2000" b="0" dirty="0" err="1">
                <a:solidFill>
                  <a:schemeClr val="tx1"/>
                </a:solidFill>
              </a:rPr>
              <a:t>measurements</a:t>
            </a:r>
            <a:r>
              <a:rPr lang="fr-FR" sz="2000" b="0" dirty="0">
                <a:solidFill>
                  <a:schemeClr val="tx1"/>
                </a:solidFill>
              </a:rPr>
              <a:t> of transient pulses </a:t>
            </a:r>
            <a:r>
              <a:rPr lang="fr-FR" sz="2000" b="0" dirty="0" err="1">
                <a:solidFill>
                  <a:schemeClr val="tx1"/>
                </a:solidFill>
              </a:rPr>
              <a:t>induced</a:t>
            </a:r>
            <a:r>
              <a:rPr lang="fr-FR" sz="2000" b="0" dirty="0">
                <a:solidFill>
                  <a:schemeClr val="tx1"/>
                </a:solidFill>
              </a:rPr>
              <a:t> by alpha </a:t>
            </a:r>
            <a:r>
              <a:rPr lang="fr-FR" sz="2000" b="0" dirty="0" err="1">
                <a:solidFill>
                  <a:schemeClr val="tx1"/>
                </a:solidFill>
              </a:rPr>
              <a:t>particles</a:t>
            </a:r>
            <a:r>
              <a:rPr lang="fr-FR" sz="2000" b="0" dirty="0">
                <a:solidFill>
                  <a:schemeClr val="tx1"/>
                </a:solidFill>
              </a:rPr>
              <a:t>, neutrons, </a:t>
            </a:r>
            <a:r>
              <a:rPr lang="fr-FR" sz="2000" b="0" dirty="0" err="1">
                <a:solidFill>
                  <a:schemeClr val="tx1"/>
                </a:solidFill>
              </a:rPr>
              <a:t>electrons</a:t>
            </a:r>
            <a:endParaRPr lang="fr-FR" sz="2000" b="0" dirty="0">
              <a:solidFill>
                <a:schemeClr val="tx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1C242F8-9EFD-4736-871A-D89A70AFA56E}"/>
              </a:ext>
            </a:extLst>
          </p:cNvPr>
          <p:cNvSpPr txBox="1"/>
          <p:nvPr/>
        </p:nvSpPr>
        <p:spPr>
          <a:xfrm>
            <a:off x="7045210" y="2077375"/>
            <a:ext cx="1553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/>
              <a:t>Neutrons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44124D9-6EE1-4812-8D59-7BD93A7FC742}"/>
              </a:ext>
            </a:extLst>
          </p:cNvPr>
          <p:cNvSpPr txBox="1"/>
          <p:nvPr/>
        </p:nvSpPr>
        <p:spPr>
          <a:xfrm>
            <a:off x="10102315" y="3028890"/>
            <a:ext cx="1553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/>
              <a:t>Alpha</a:t>
            </a:r>
          </a:p>
        </p:txBody>
      </p:sp>
    </p:spTree>
    <p:extLst>
      <p:ext uri="{BB962C8B-B14F-4D97-AF65-F5344CB8AC3E}">
        <p14:creationId xmlns:p14="http://schemas.microsoft.com/office/powerpoint/2010/main" val="1459672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8FDF57-55DD-4D2F-9F16-CDA79DD60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0"/>
            <a:ext cx="11717867" cy="1025525"/>
          </a:xfrm>
        </p:spPr>
        <p:txBody>
          <a:bodyPr/>
          <a:lstStyle/>
          <a:p>
            <a:r>
              <a:rPr lang="fr-FR" dirty="0"/>
              <a:t>First concept of PSA + PHA </a:t>
            </a:r>
            <a:r>
              <a:rPr lang="fr-FR" dirty="0" err="1"/>
              <a:t>based</a:t>
            </a:r>
            <a:r>
              <a:rPr lang="fr-FR" dirty="0"/>
              <a:t> monitor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46A6C4D-85A1-4A5A-939C-3C677BDF444E}"/>
              </a:ext>
            </a:extLst>
          </p:cNvPr>
          <p:cNvSpPr txBox="1"/>
          <p:nvPr/>
        </p:nvSpPr>
        <p:spPr>
          <a:xfrm>
            <a:off x="2823849" y="4410326"/>
            <a:ext cx="92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…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5D0E77CC-2C98-4B5E-9F2E-F2A764118CD4}"/>
              </a:ext>
            </a:extLst>
          </p:cNvPr>
          <p:cNvGrpSpPr/>
          <p:nvPr/>
        </p:nvGrpSpPr>
        <p:grpSpPr>
          <a:xfrm rot="16200000">
            <a:off x="2950770" y="1709236"/>
            <a:ext cx="704819" cy="1700613"/>
            <a:chOff x="1749248" y="2657547"/>
            <a:chExt cx="704819" cy="1700613"/>
          </a:xfrm>
          <a:solidFill>
            <a:srgbClr val="00B05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FD8BF19-1086-45F3-883F-7346D6719A55}"/>
                </a:ext>
              </a:extLst>
            </p:cNvPr>
            <p:cNvSpPr/>
            <p:nvPr/>
          </p:nvSpPr>
          <p:spPr bwMode="auto">
            <a:xfrm>
              <a:off x="2196269" y="2657547"/>
              <a:ext cx="257798" cy="1700613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00B050"/>
                </a:gs>
              </a:gsLst>
              <a:lin ang="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Geneva" charset="0"/>
              </a:endParaRP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501E9849-7943-49A0-81E6-8C4640BDF9AD}"/>
                </a:ext>
              </a:extLst>
            </p:cNvPr>
            <p:cNvSpPr txBox="1"/>
            <p:nvPr/>
          </p:nvSpPr>
          <p:spPr>
            <a:xfrm rot="5400000" flipH="1">
              <a:off x="1374224" y="3340150"/>
              <a:ext cx="121171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tx1"/>
                  </a:solidFill>
                </a:rPr>
                <a:t>SSD 1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5B017FB5-7568-4E3F-A84B-27E5C5E094F5}"/>
              </a:ext>
            </a:extLst>
          </p:cNvPr>
          <p:cNvGrpSpPr/>
          <p:nvPr/>
        </p:nvGrpSpPr>
        <p:grpSpPr>
          <a:xfrm rot="16200000">
            <a:off x="2944497" y="3021165"/>
            <a:ext cx="717367" cy="1700613"/>
            <a:chOff x="3759918" y="2578693"/>
            <a:chExt cx="717367" cy="170061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41E0F2C-E71A-4FF3-A871-DDB9EC70A705}"/>
                </a:ext>
              </a:extLst>
            </p:cNvPr>
            <p:cNvSpPr/>
            <p:nvPr/>
          </p:nvSpPr>
          <p:spPr bwMode="auto">
            <a:xfrm>
              <a:off x="4219487" y="2578693"/>
              <a:ext cx="257798" cy="1700613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Geneva" charset="0"/>
              </a:endParaRP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AD784141-2A12-467C-AB57-8873DD282070}"/>
                </a:ext>
              </a:extLst>
            </p:cNvPr>
            <p:cNvSpPr txBox="1"/>
            <p:nvPr/>
          </p:nvSpPr>
          <p:spPr>
            <a:xfrm rot="5400000">
              <a:off x="3448804" y="3131844"/>
              <a:ext cx="108389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ysClr val="windowText" lastClr="000000"/>
                  </a:solidFill>
                </a:rPr>
                <a:t>SSD 2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F2CE6677-34F7-4B06-B33F-B1E34B0D98A8}"/>
              </a:ext>
            </a:extLst>
          </p:cNvPr>
          <p:cNvGrpSpPr/>
          <p:nvPr/>
        </p:nvGrpSpPr>
        <p:grpSpPr>
          <a:xfrm rot="16200000">
            <a:off x="2944653" y="4507463"/>
            <a:ext cx="717064" cy="1700613"/>
            <a:chOff x="4092325" y="2638323"/>
            <a:chExt cx="717064" cy="170061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54086F6-48FE-48FB-B89A-802E01052D3A}"/>
                </a:ext>
              </a:extLst>
            </p:cNvPr>
            <p:cNvSpPr/>
            <p:nvPr/>
          </p:nvSpPr>
          <p:spPr bwMode="auto">
            <a:xfrm>
              <a:off x="4551591" y="2638323"/>
              <a:ext cx="257798" cy="1700613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Geneva" charset="0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67B44FDE-9A4D-4FFA-A09C-B241EAAB0033}"/>
                </a:ext>
              </a:extLst>
            </p:cNvPr>
            <p:cNvSpPr txBox="1"/>
            <p:nvPr/>
          </p:nvSpPr>
          <p:spPr>
            <a:xfrm rot="5400000">
              <a:off x="3781211" y="3257794"/>
              <a:ext cx="108389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ysClr val="windowText" lastClr="000000"/>
                  </a:solidFill>
                </a:rPr>
                <a:t>SSD n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FC083EE-CBA7-4275-B84A-A5084C275C5C}"/>
              </a:ext>
            </a:extLst>
          </p:cNvPr>
          <p:cNvGrpSpPr/>
          <p:nvPr/>
        </p:nvGrpSpPr>
        <p:grpSpPr>
          <a:xfrm>
            <a:off x="7364608" y="1954702"/>
            <a:ext cx="935017" cy="540000"/>
            <a:chOff x="4178892" y="1661749"/>
            <a:chExt cx="935017" cy="5276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574241D4-1CA7-44B9-B656-47827A8E63AD}"/>
                    </a:ext>
                  </a:extLst>
                </p:cNvPr>
                <p:cNvSpPr/>
                <p:nvPr/>
              </p:nvSpPr>
              <p:spPr>
                <a:xfrm>
                  <a:off x="4178892" y="1661749"/>
                  <a:ext cx="935017" cy="527630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fr-FR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𝐼</m:t>
                        </m:r>
                        <m:r>
                          <a:rPr kumimoji="0" lang="fr-FR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fr-FR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  <m:r>
                          <a:rPr kumimoji="0" lang="fr-FR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oMath>
                    </m:oMathPara>
                  </a14:m>
                  <a:endPara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574241D4-1CA7-44B9-B656-47827A8E63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8892" y="1661749"/>
                  <a:ext cx="935017" cy="52763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8575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C1DE606A-B0C2-4D4A-9476-D8A29DFF89EB}"/>
                </a:ext>
              </a:extLst>
            </p:cNvPr>
            <p:cNvSpPr/>
            <p:nvPr/>
          </p:nvSpPr>
          <p:spPr>
            <a:xfrm>
              <a:off x="4671946" y="1779527"/>
              <a:ext cx="368283" cy="284930"/>
            </a:xfrm>
            <a:custGeom>
              <a:avLst/>
              <a:gdLst>
                <a:gd name="connsiteX0" fmla="*/ 0 w 327804"/>
                <a:gd name="connsiteY0" fmla="*/ 371704 h 371704"/>
                <a:gd name="connsiteX1" fmla="*/ 77638 w 327804"/>
                <a:gd name="connsiteY1" fmla="*/ 768 h 371704"/>
                <a:gd name="connsiteX2" fmla="*/ 155276 w 327804"/>
                <a:gd name="connsiteY2" fmla="*/ 276813 h 371704"/>
                <a:gd name="connsiteX3" fmla="*/ 327804 w 327804"/>
                <a:gd name="connsiteY3" fmla="*/ 354451 h 37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7804" h="371704">
                  <a:moveTo>
                    <a:pt x="0" y="371704"/>
                  </a:moveTo>
                  <a:cubicBezTo>
                    <a:pt x="25879" y="194143"/>
                    <a:pt x="51759" y="16583"/>
                    <a:pt x="77638" y="768"/>
                  </a:cubicBezTo>
                  <a:cubicBezTo>
                    <a:pt x="103517" y="-15047"/>
                    <a:pt x="113582" y="217866"/>
                    <a:pt x="155276" y="276813"/>
                  </a:cubicBezTo>
                  <a:cubicBezTo>
                    <a:pt x="196970" y="335760"/>
                    <a:pt x="262387" y="345105"/>
                    <a:pt x="327804" y="354451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3B7C336-EAF3-46DC-929F-97CF168DF2C2}"/>
                  </a:ext>
                </a:extLst>
              </p:cNvPr>
              <p:cNvSpPr/>
              <p:nvPr/>
            </p:nvSpPr>
            <p:spPr>
              <a:xfrm>
                <a:off x="7696560" y="4137672"/>
                <a:ext cx="856794" cy="540000"/>
              </a:xfrm>
              <a:prstGeom prst="rect">
                <a:avLst/>
              </a:prstGeom>
              <a:solidFill>
                <a:srgbClr val="FFFFFF"/>
              </a:solidFill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fr-F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0" lang="fr-F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  <m:r>
                            <a:rPr kumimoji="0" lang="fr-F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fr-F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  <m:r>
                            <a:rPr kumimoji="0" lang="fr-F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 </m:t>
                          </m:r>
                          <m:r>
                            <a:rPr kumimoji="0" lang="fr-F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3B7C336-EAF3-46DC-929F-97CF168DF2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560" y="4137672"/>
                <a:ext cx="856794" cy="540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ZoneTexte 26">
            <a:extLst>
              <a:ext uri="{FF2B5EF4-FFF2-40B4-BE49-F238E27FC236}">
                <a16:creationId xmlns:a16="http://schemas.microsoft.com/office/drawing/2014/main" id="{66633128-CAA9-4A60-8AB6-5F9ABA3D3712}"/>
              </a:ext>
            </a:extLst>
          </p:cNvPr>
          <p:cNvSpPr txBox="1"/>
          <p:nvPr/>
        </p:nvSpPr>
        <p:spPr>
          <a:xfrm>
            <a:off x="5599863" y="1955338"/>
            <a:ext cx="1468073" cy="5400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B050"/>
                </a:solidFill>
              </a:rPr>
              <a:t>Fast charge amplifier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266893E9-DFCD-462F-9409-89A9E1740A9A}"/>
              </a:ext>
            </a:extLst>
          </p:cNvPr>
          <p:cNvCxnSpPr>
            <a:stCxn id="27" idx="3"/>
            <a:endCxn id="15" idx="1"/>
          </p:cNvCxnSpPr>
          <p:nvPr/>
        </p:nvCxnSpPr>
        <p:spPr bwMode="auto">
          <a:xfrm flipV="1">
            <a:off x="7067936" y="2224702"/>
            <a:ext cx="296672" cy="6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3860F0F2-5F98-41AD-BF3C-14D076012ED8}"/>
              </a:ext>
            </a:extLst>
          </p:cNvPr>
          <p:cNvSpPr txBox="1"/>
          <p:nvPr/>
        </p:nvSpPr>
        <p:spPr>
          <a:xfrm>
            <a:off x="8614039" y="1963729"/>
            <a:ext cx="2349508" cy="52322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B050"/>
                </a:solidFill>
              </a:rPr>
              <a:t>Identification of the </a:t>
            </a:r>
            <a:r>
              <a:rPr lang="fr-FR" sz="1400" dirty="0" err="1">
                <a:solidFill>
                  <a:srgbClr val="00B050"/>
                </a:solidFill>
              </a:rPr>
              <a:t>particle</a:t>
            </a:r>
            <a:r>
              <a:rPr lang="fr-FR" sz="1400" dirty="0">
                <a:solidFill>
                  <a:srgbClr val="00B050"/>
                </a:solidFill>
              </a:rPr>
              <a:t> and </a:t>
            </a:r>
            <a:r>
              <a:rPr lang="fr-FR" sz="1400" dirty="0" err="1">
                <a:solidFill>
                  <a:srgbClr val="00B050"/>
                </a:solidFill>
              </a:rPr>
              <a:t>regression</a:t>
            </a:r>
            <a:endParaRPr lang="fr-FR" sz="1400" dirty="0">
              <a:solidFill>
                <a:srgbClr val="00B050"/>
              </a:solidFill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3AB592E5-41F6-46A3-B4B1-63A508B5A4F4}"/>
              </a:ext>
            </a:extLst>
          </p:cNvPr>
          <p:cNvSpPr txBox="1"/>
          <p:nvPr/>
        </p:nvSpPr>
        <p:spPr>
          <a:xfrm>
            <a:off x="5853591" y="4140326"/>
            <a:ext cx="1468073" cy="5400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70C0"/>
                </a:solidFill>
              </a:rPr>
              <a:t>Slow charge </a:t>
            </a:r>
            <a:r>
              <a:rPr lang="fr-FR" sz="1400" dirty="0" err="1">
                <a:solidFill>
                  <a:srgbClr val="0070C0"/>
                </a:solidFill>
              </a:rPr>
              <a:t>amplifiers</a:t>
            </a:r>
            <a:endParaRPr lang="fr-FR" sz="1400" dirty="0">
              <a:solidFill>
                <a:srgbClr val="0070C0"/>
              </a:solidFill>
            </a:endParaRP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1CB866AA-9BF8-4BB1-9E06-7A1C4E4667F9}"/>
              </a:ext>
            </a:extLst>
          </p:cNvPr>
          <p:cNvCxnSpPr>
            <a:stCxn id="39" idx="3"/>
            <a:endCxn id="17" idx="1"/>
          </p:cNvCxnSpPr>
          <p:nvPr/>
        </p:nvCxnSpPr>
        <p:spPr bwMode="auto">
          <a:xfrm flipV="1">
            <a:off x="7321664" y="4407672"/>
            <a:ext cx="374896" cy="26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E3A5961D-F5DB-40EE-8531-67910146833B}"/>
              </a:ext>
            </a:extLst>
          </p:cNvPr>
          <p:cNvCxnSpPr>
            <a:cxnSpLocks/>
            <a:stCxn id="17" idx="3"/>
            <a:endCxn id="48" idx="1"/>
          </p:cNvCxnSpPr>
          <p:nvPr/>
        </p:nvCxnSpPr>
        <p:spPr bwMode="auto">
          <a:xfrm>
            <a:off x="8553354" y="4407672"/>
            <a:ext cx="440717" cy="9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F17EC1C8-275A-4CEF-831A-BE5F3B902D45}"/>
              </a:ext>
            </a:extLst>
          </p:cNvPr>
          <p:cNvSpPr txBox="1"/>
          <p:nvPr/>
        </p:nvSpPr>
        <p:spPr>
          <a:xfrm>
            <a:off x="8994071" y="4138629"/>
            <a:ext cx="2096902" cy="5400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solidFill>
                  <a:srgbClr val="0070C0"/>
                </a:solidFill>
              </a:rPr>
              <a:t>Response</a:t>
            </a:r>
            <a:r>
              <a:rPr lang="fr-FR" sz="1400" dirty="0">
                <a:solidFill>
                  <a:srgbClr val="0070C0"/>
                </a:solidFill>
              </a:rPr>
              <a:t> </a:t>
            </a:r>
            <a:r>
              <a:rPr lang="fr-FR" sz="1400" dirty="0" err="1">
                <a:solidFill>
                  <a:srgbClr val="0070C0"/>
                </a:solidFill>
              </a:rPr>
              <a:t>function</a:t>
            </a:r>
            <a:r>
              <a:rPr lang="fr-FR" sz="1400" dirty="0">
                <a:solidFill>
                  <a:srgbClr val="0070C0"/>
                </a:solidFill>
              </a:rPr>
              <a:t> &amp; inversion </a:t>
            </a:r>
            <a:r>
              <a:rPr lang="fr-FR" sz="1400" dirty="0" err="1">
                <a:solidFill>
                  <a:srgbClr val="0070C0"/>
                </a:solidFill>
              </a:rPr>
              <a:t>methods</a:t>
            </a:r>
            <a:endParaRPr lang="fr-FR" sz="1400" dirty="0">
              <a:solidFill>
                <a:srgbClr val="0070C0"/>
              </a:solidFill>
            </a:endParaRPr>
          </a:p>
        </p:txBody>
      </p:sp>
      <p:cxnSp>
        <p:nvCxnSpPr>
          <p:cNvPr id="78" name="Connecteur droit avec flèche 77">
            <a:extLst>
              <a:ext uri="{FF2B5EF4-FFF2-40B4-BE49-F238E27FC236}">
                <a16:creationId xmlns:a16="http://schemas.microsoft.com/office/drawing/2014/main" id="{8FF7B886-DCB1-4D10-AA18-1D99E4D22D3E}"/>
              </a:ext>
            </a:extLst>
          </p:cNvPr>
          <p:cNvCxnSpPr>
            <a:cxnSpLocks/>
            <a:stCxn id="15" idx="3"/>
            <a:endCxn id="32" idx="1"/>
          </p:cNvCxnSpPr>
          <p:nvPr/>
        </p:nvCxnSpPr>
        <p:spPr bwMode="auto">
          <a:xfrm>
            <a:off x="8299625" y="2224702"/>
            <a:ext cx="314414" cy="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7" name="ZoneTexte 116">
            <a:extLst>
              <a:ext uri="{FF2B5EF4-FFF2-40B4-BE49-F238E27FC236}">
                <a16:creationId xmlns:a16="http://schemas.microsoft.com/office/drawing/2014/main" id="{9F2911BE-A958-4181-BCA1-E38296A2A4FE}"/>
              </a:ext>
            </a:extLst>
          </p:cNvPr>
          <p:cNvSpPr txBox="1"/>
          <p:nvPr/>
        </p:nvSpPr>
        <p:spPr>
          <a:xfrm>
            <a:off x="5962657" y="1167828"/>
            <a:ext cx="4526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0" dirty="0">
                <a:solidFill>
                  <a:schemeClr val="tx1"/>
                </a:solidFill>
              </a:rPr>
              <a:t>PSA single mode + PHA on the first SSD for </a:t>
            </a:r>
            <a:r>
              <a:rPr lang="fr-FR" sz="2000" b="0" dirty="0" err="1">
                <a:solidFill>
                  <a:schemeClr val="tx1"/>
                </a:solidFill>
              </a:rPr>
              <a:t>particle</a:t>
            </a:r>
            <a:r>
              <a:rPr lang="fr-FR" sz="2000" b="0" dirty="0">
                <a:solidFill>
                  <a:schemeClr val="tx1"/>
                </a:solidFill>
              </a:rPr>
              <a:t> discrimination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A5A502F-E01C-465B-AB4D-EDB3AE984089}"/>
              </a:ext>
            </a:extLst>
          </p:cNvPr>
          <p:cNvSpPr/>
          <p:nvPr/>
        </p:nvSpPr>
        <p:spPr>
          <a:xfrm>
            <a:off x="6485732" y="4800554"/>
            <a:ext cx="3377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0" dirty="0">
                <a:solidFill>
                  <a:schemeClr val="tx1"/>
                </a:solidFill>
              </a:rPr>
              <a:t>PHA </a:t>
            </a:r>
            <a:r>
              <a:rPr lang="fr-FR" sz="2000" b="0" dirty="0" err="1">
                <a:solidFill>
                  <a:schemeClr val="tx1"/>
                </a:solidFill>
              </a:rPr>
              <a:t>coincidence</a:t>
            </a:r>
            <a:r>
              <a:rPr lang="fr-FR" sz="2000" b="0" dirty="0">
                <a:solidFill>
                  <a:schemeClr val="tx1"/>
                </a:solidFill>
              </a:rPr>
              <a:t> modes on the 1 – n SSD stack 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129BC33-A4D0-4F50-8F2B-2EA3BC197BC3}"/>
              </a:ext>
            </a:extLst>
          </p:cNvPr>
          <p:cNvSpPr/>
          <p:nvPr/>
        </p:nvSpPr>
        <p:spPr bwMode="auto">
          <a:xfrm>
            <a:off x="2114025" y="1727711"/>
            <a:ext cx="2380473" cy="4161361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Geneva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197B40A8-7A48-4CA7-AE31-C86228F02550}"/>
              </a:ext>
            </a:extLst>
          </p:cNvPr>
          <p:cNvSpPr/>
          <p:nvPr/>
        </p:nvSpPr>
        <p:spPr bwMode="auto">
          <a:xfrm>
            <a:off x="2726897" y="1619074"/>
            <a:ext cx="1211714" cy="200697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Geneva" charset="0"/>
            </a:endParaRPr>
          </a:p>
        </p:txBody>
      </p:sp>
      <p:cxnSp>
        <p:nvCxnSpPr>
          <p:cNvPr id="128" name="Connecteur droit 127">
            <a:extLst>
              <a:ext uri="{FF2B5EF4-FFF2-40B4-BE49-F238E27FC236}">
                <a16:creationId xmlns:a16="http://schemas.microsoft.com/office/drawing/2014/main" id="{E52BA342-A3A7-49C9-909B-A4CF76BBE4C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300689" y="1278313"/>
            <a:ext cx="396000" cy="432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9" name="Connecteur droit 128">
            <a:extLst>
              <a:ext uri="{FF2B5EF4-FFF2-40B4-BE49-F238E27FC236}">
                <a16:creationId xmlns:a16="http://schemas.microsoft.com/office/drawing/2014/main" id="{F1770710-23DD-4511-B95E-2FC6437C04FE}"/>
              </a:ext>
            </a:extLst>
          </p:cNvPr>
          <p:cNvCxnSpPr>
            <a:cxnSpLocks/>
          </p:cNvCxnSpPr>
          <p:nvPr/>
        </p:nvCxnSpPr>
        <p:spPr bwMode="auto">
          <a:xfrm flipV="1">
            <a:off x="3950276" y="1298794"/>
            <a:ext cx="396000" cy="432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C454ACBA-CA12-4A1F-9A85-6842DA0DC845}"/>
                  </a:ext>
                </a:extLst>
              </p:cNvPr>
              <p:cNvSpPr/>
              <p:nvPr/>
            </p:nvSpPr>
            <p:spPr>
              <a:xfrm>
                <a:off x="7442831" y="2580170"/>
                <a:ext cx="856794" cy="540000"/>
              </a:xfrm>
              <a:prstGeom prst="rect">
                <a:avLst/>
              </a:prstGeom>
              <a:solidFill>
                <a:srgbClr val="FFFFFF"/>
              </a:solidFill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fr-F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0" lang="fr-F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  <m:r>
                            <a:rPr kumimoji="0" lang="fr-F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fr-F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  <m:r>
                            <a:rPr kumimoji="0" lang="fr-F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 </m:t>
                          </m:r>
                          <m:r>
                            <a:rPr kumimoji="0" lang="fr-F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C454ACBA-CA12-4A1F-9A85-6842DA0DC8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2831" y="2580170"/>
                <a:ext cx="856794" cy="540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ZoneTexte 139">
            <a:extLst>
              <a:ext uri="{FF2B5EF4-FFF2-40B4-BE49-F238E27FC236}">
                <a16:creationId xmlns:a16="http://schemas.microsoft.com/office/drawing/2014/main" id="{599A9DD8-8A9C-4A73-AECA-BD5BDCD2C836}"/>
              </a:ext>
            </a:extLst>
          </p:cNvPr>
          <p:cNvSpPr txBox="1"/>
          <p:nvPr/>
        </p:nvSpPr>
        <p:spPr>
          <a:xfrm>
            <a:off x="5599862" y="2582824"/>
            <a:ext cx="1468073" cy="5400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70C0"/>
                </a:solidFill>
              </a:rPr>
              <a:t>Slow charge amplifier</a:t>
            </a:r>
          </a:p>
        </p:txBody>
      </p:sp>
      <p:cxnSp>
        <p:nvCxnSpPr>
          <p:cNvPr id="141" name="Connecteur droit avec flèche 140">
            <a:extLst>
              <a:ext uri="{FF2B5EF4-FFF2-40B4-BE49-F238E27FC236}">
                <a16:creationId xmlns:a16="http://schemas.microsoft.com/office/drawing/2014/main" id="{BEF037D2-4CDF-4786-BF77-24624E0DADC9}"/>
              </a:ext>
            </a:extLst>
          </p:cNvPr>
          <p:cNvCxnSpPr>
            <a:stCxn id="140" idx="3"/>
            <a:endCxn id="139" idx="1"/>
          </p:cNvCxnSpPr>
          <p:nvPr/>
        </p:nvCxnSpPr>
        <p:spPr bwMode="auto">
          <a:xfrm flipV="1">
            <a:off x="7067935" y="2850170"/>
            <a:ext cx="374896" cy="26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2" name="Connecteur droit avec flèche 141">
            <a:extLst>
              <a:ext uri="{FF2B5EF4-FFF2-40B4-BE49-F238E27FC236}">
                <a16:creationId xmlns:a16="http://schemas.microsoft.com/office/drawing/2014/main" id="{52ADCF64-1B80-446B-87A5-376F53F443C6}"/>
              </a:ext>
            </a:extLst>
          </p:cNvPr>
          <p:cNvCxnSpPr>
            <a:cxnSpLocks/>
            <a:stCxn id="139" idx="3"/>
            <a:endCxn id="143" idx="1"/>
          </p:cNvCxnSpPr>
          <p:nvPr/>
        </p:nvCxnSpPr>
        <p:spPr bwMode="auto">
          <a:xfrm>
            <a:off x="8299625" y="2850170"/>
            <a:ext cx="440717" cy="9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3" name="ZoneTexte 142">
            <a:extLst>
              <a:ext uri="{FF2B5EF4-FFF2-40B4-BE49-F238E27FC236}">
                <a16:creationId xmlns:a16="http://schemas.microsoft.com/office/drawing/2014/main" id="{1E90276F-1623-43AA-83D4-E2A200FEACC9}"/>
              </a:ext>
            </a:extLst>
          </p:cNvPr>
          <p:cNvSpPr txBox="1"/>
          <p:nvPr/>
        </p:nvSpPr>
        <p:spPr>
          <a:xfrm>
            <a:off x="8740342" y="2581127"/>
            <a:ext cx="2096902" cy="5400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solidFill>
                  <a:srgbClr val="0070C0"/>
                </a:solidFill>
              </a:rPr>
              <a:t>Response</a:t>
            </a:r>
            <a:r>
              <a:rPr lang="fr-FR" sz="1400" dirty="0">
                <a:solidFill>
                  <a:srgbClr val="0070C0"/>
                </a:solidFill>
              </a:rPr>
              <a:t> </a:t>
            </a:r>
            <a:r>
              <a:rPr lang="fr-FR" sz="1400" dirty="0" err="1">
                <a:solidFill>
                  <a:srgbClr val="0070C0"/>
                </a:solidFill>
              </a:rPr>
              <a:t>function</a:t>
            </a:r>
            <a:r>
              <a:rPr lang="fr-FR" sz="1400" dirty="0">
                <a:solidFill>
                  <a:srgbClr val="0070C0"/>
                </a:solidFill>
              </a:rPr>
              <a:t> &amp; inversion </a:t>
            </a:r>
            <a:r>
              <a:rPr lang="fr-FR" sz="1400" dirty="0" err="1">
                <a:solidFill>
                  <a:srgbClr val="0070C0"/>
                </a:solidFill>
              </a:rPr>
              <a:t>methods</a:t>
            </a:r>
            <a:endParaRPr lang="fr-FR" sz="1400" dirty="0">
              <a:solidFill>
                <a:srgbClr val="0070C0"/>
              </a:solidFill>
            </a:endParaRPr>
          </a:p>
        </p:txBody>
      </p:sp>
      <p:cxnSp>
        <p:nvCxnSpPr>
          <p:cNvPr id="165" name="Connecteur : en angle 164">
            <a:extLst>
              <a:ext uri="{FF2B5EF4-FFF2-40B4-BE49-F238E27FC236}">
                <a16:creationId xmlns:a16="http://schemas.microsoft.com/office/drawing/2014/main" id="{C510D75A-0D44-4165-82DC-80902A757792}"/>
              </a:ext>
            </a:extLst>
          </p:cNvPr>
          <p:cNvCxnSpPr>
            <a:stCxn id="6" idx="2"/>
            <a:endCxn id="39" idx="1"/>
          </p:cNvCxnSpPr>
          <p:nvPr/>
        </p:nvCxnSpPr>
        <p:spPr bwMode="auto">
          <a:xfrm>
            <a:off x="4153488" y="3641686"/>
            <a:ext cx="1700103" cy="76864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6" name="Connecteur : en angle 165">
            <a:extLst>
              <a:ext uri="{FF2B5EF4-FFF2-40B4-BE49-F238E27FC236}">
                <a16:creationId xmlns:a16="http://schemas.microsoft.com/office/drawing/2014/main" id="{9D42D17C-CD96-4485-AB9F-D6BCD550DC5B}"/>
              </a:ext>
            </a:extLst>
          </p:cNvPr>
          <p:cNvCxnSpPr>
            <a:cxnSpLocks/>
            <a:stCxn id="7" idx="2"/>
            <a:endCxn id="39" idx="1"/>
          </p:cNvCxnSpPr>
          <p:nvPr/>
        </p:nvCxnSpPr>
        <p:spPr bwMode="auto">
          <a:xfrm flipV="1">
            <a:off x="4153492" y="4410326"/>
            <a:ext cx="1700099" cy="717811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9" name="Connecteur : en angle 168">
            <a:extLst>
              <a:ext uri="{FF2B5EF4-FFF2-40B4-BE49-F238E27FC236}">
                <a16:creationId xmlns:a16="http://schemas.microsoft.com/office/drawing/2014/main" id="{FD889633-94E4-4EC1-9CDC-E5520DB995FC}"/>
              </a:ext>
            </a:extLst>
          </p:cNvPr>
          <p:cNvCxnSpPr>
            <a:cxnSpLocks/>
            <a:stCxn id="5" idx="2"/>
            <a:endCxn id="27" idx="1"/>
          </p:cNvCxnSpPr>
          <p:nvPr/>
        </p:nvCxnSpPr>
        <p:spPr bwMode="auto">
          <a:xfrm flipV="1">
            <a:off x="4153487" y="2225338"/>
            <a:ext cx="1446376" cy="11069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2" name="Connecteur : en angle 171">
            <a:extLst>
              <a:ext uri="{FF2B5EF4-FFF2-40B4-BE49-F238E27FC236}">
                <a16:creationId xmlns:a16="http://schemas.microsoft.com/office/drawing/2014/main" id="{3E5E702F-A74F-4C6F-97F3-A3BB2342849A}"/>
              </a:ext>
            </a:extLst>
          </p:cNvPr>
          <p:cNvCxnSpPr>
            <a:cxnSpLocks/>
            <a:stCxn id="5" idx="2"/>
            <a:endCxn id="140" idx="1"/>
          </p:cNvCxnSpPr>
          <p:nvPr/>
        </p:nvCxnSpPr>
        <p:spPr bwMode="auto">
          <a:xfrm>
            <a:off x="4153487" y="2336031"/>
            <a:ext cx="1446375" cy="51679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92915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71DE6D-FB44-48B9-BDE1-74F82EB14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Extension of PSA discrimination to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particles</a:t>
            </a:r>
            <a:endParaRPr lang="fr-FR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4B51AE91-AECB-4756-996E-8ED19626A35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391" y="1708607"/>
            <a:ext cx="4130122" cy="309631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55CBEA1-14FD-4ABB-9431-E684E622A542}"/>
              </a:ext>
            </a:extLst>
          </p:cNvPr>
          <p:cNvSpPr txBox="1"/>
          <p:nvPr/>
        </p:nvSpPr>
        <p:spPr>
          <a:xfrm>
            <a:off x="861327" y="1148151"/>
            <a:ext cx="3815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Heavy ion identification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6E385A9-6878-4AAE-A02B-81836D39E405}"/>
              </a:ext>
            </a:extLst>
          </p:cNvPr>
          <p:cNvSpPr txBox="1"/>
          <p:nvPr/>
        </p:nvSpPr>
        <p:spPr>
          <a:xfrm>
            <a:off x="355600" y="4950413"/>
            <a:ext cx="5130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0" dirty="0">
                <a:solidFill>
                  <a:schemeClr val="tx1"/>
                </a:solidFill>
              </a:rPr>
              <a:t>Simulation of transients </a:t>
            </a:r>
            <a:r>
              <a:rPr lang="fr-FR" sz="1800" b="0" dirty="0" err="1">
                <a:solidFill>
                  <a:schemeClr val="tx1"/>
                </a:solidFill>
              </a:rPr>
              <a:t>induced</a:t>
            </a:r>
            <a:r>
              <a:rPr lang="fr-FR" sz="1800" b="0" dirty="0">
                <a:solidFill>
                  <a:schemeClr val="tx1"/>
                </a:solidFill>
              </a:rPr>
              <a:t> by 10-100MeV/n </a:t>
            </a:r>
            <a:r>
              <a:rPr lang="fr-FR" sz="1800" b="0" dirty="0" err="1">
                <a:solidFill>
                  <a:schemeClr val="tx1"/>
                </a:solidFill>
              </a:rPr>
              <a:t>heavy</a:t>
            </a:r>
            <a:r>
              <a:rPr lang="fr-FR" sz="1800" b="0" dirty="0">
                <a:solidFill>
                  <a:schemeClr val="tx1"/>
                </a:solidFill>
              </a:rPr>
              <a:t> ions up to Z =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0" dirty="0">
                <a:solidFill>
                  <a:schemeClr val="tx1"/>
                </a:solidFill>
              </a:rPr>
              <a:t>Identification </a:t>
            </a:r>
            <a:r>
              <a:rPr lang="fr-FR" sz="1800" b="0" dirty="0" err="1">
                <a:solidFill>
                  <a:schemeClr val="tx1"/>
                </a:solidFill>
              </a:rPr>
              <a:t>is</a:t>
            </a:r>
            <a:r>
              <a:rPr lang="fr-FR" sz="1800" b="0" dirty="0">
                <a:solidFill>
                  <a:schemeClr val="tx1"/>
                </a:solidFill>
              </a:rPr>
              <a:t> possible per </a:t>
            </a:r>
            <a:r>
              <a:rPr lang="fr-FR" sz="1800" b="0" dirty="0" err="1">
                <a:solidFill>
                  <a:schemeClr val="tx1"/>
                </a:solidFill>
              </a:rPr>
              <a:t>individual</a:t>
            </a:r>
            <a:r>
              <a:rPr lang="fr-FR" sz="1800" b="0" dirty="0">
                <a:solidFill>
                  <a:schemeClr val="tx1"/>
                </a:solidFill>
              </a:rPr>
              <a:t> Z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42A96D5-4069-492D-B838-540B329EAE73}"/>
              </a:ext>
            </a:extLst>
          </p:cNvPr>
          <p:cNvSpPr txBox="1"/>
          <p:nvPr/>
        </p:nvSpPr>
        <p:spPr>
          <a:xfrm>
            <a:off x="7146522" y="1148152"/>
            <a:ext cx="4365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Neutron </a:t>
            </a:r>
            <a:r>
              <a:rPr lang="fr-FR" dirty="0" err="1"/>
              <a:t>reaction</a:t>
            </a:r>
            <a:r>
              <a:rPr lang="fr-FR" dirty="0"/>
              <a:t> </a:t>
            </a:r>
            <a:r>
              <a:rPr lang="fr-FR" dirty="0" err="1"/>
              <a:t>products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856DB42-40E8-4A40-86F9-5505CEC324F1}"/>
              </a:ext>
            </a:extLst>
          </p:cNvPr>
          <p:cNvSpPr txBox="1"/>
          <p:nvPr/>
        </p:nvSpPr>
        <p:spPr>
          <a:xfrm>
            <a:off x="6239778" y="4804919"/>
            <a:ext cx="5749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0" dirty="0" err="1">
                <a:solidFill>
                  <a:schemeClr val="tx1"/>
                </a:solidFill>
              </a:rPr>
              <a:t>Study</a:t>
            </a:r>
            <a:r>
              <a:rPr lang="fr-FR" sz="1600" b="0" dirty="0">
                <a:solidFill>
                  <a:schemeClr val="tx1"/>
                </a:solidFill>
              </a:rPr>
              <a:t> of transients </a:t>
            </a:r>
            <a:r>
              <a:rPr lang="fr-FR" sz="1600" b="0" dirty="0" err="1">
                <a:solidFill>
                  <a:schemeClr val="tx1"/>
                </a:solidFill>
              </a:rPr>
              <a:t>associated</a:t>
            </a:r>
            <a:r>
              <a:rPr lang="fr-FR" sz="1600" b="0" dirty="0">
                <a:solidFill>
                  <a:schemeClr val="tx1"/>
                </a:solidFill>
              </a:rPr>
              <a:t> to </a:t>
            </a:r>
            <a:r>
              <a:rPr lang="fr-FR" sz="1600" b="0" dirty="0" err="1">
                <a:solidFill>
                  <a:schemeClr val="tx1"/>
                </a:solidFill>
              </a:rPr>
              <a:t>nuclear</a:t>
            </a:r>
            <a:r>
              <a:rPr lang="fr-FR" sz="1600" b="0" dirty="0">
                <a:solidFill>
                  <a:schemeClr val="tx1"/>
                </a:solidFill>
              </a:rPr>
              <a:t> </a:t>
            </a:r>
            <a:r>
              <a:rPr lang="fr-FR" sz="1600" b="0" dirty="0" err="1">
                <a:solidFill>
                  <a:schemeClr val="tx1"/>
                </a:solidFill>
              </a:rPr>
              <a:t>reactions</a:t>
            </a:r>
            <a:r>
              <a:rPr lang="fr-FR" sz="1600" b="0" dirty="0">
                <a:solidFill>
                  <a:schemeClr val="tx1"/>
                </a:solidFill>
              </a:rPr>
              <a:t> </a:t>
            </a:r>
            <a:r>
              <a:rPr lang="fr-FR" sz="1600" b="0" dirty="0" err="1">
                <a:solidFill>
                  <a:schemeClr val="tx1"/>
                </a:solidFill>
              </a:rPr>
              <a:t>induced</a:t>
            </a:r>
            <a:r>
              <a:rPr lang="fr-FR" sz="1600" b="0" dirty="0">
                <a:solidFill>
                  <a:schemeClr val="tx1"/>
                </a:solidFill>
              </a:rPr>
              <a:t> by 1-15 MeV neutrons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0" dirty="0">
                <a:solidFill>
                  <a:schemeClr val="tx1"/>
                </a:solidFill>
              </a:rPr>
              <a:t>Identification of the </a:t>
            </a:r>
            <a:r>
              <a:rPr lang="fr-FR" sz="1600" b="0" dirty="0" err="1">
                <a:solidFill>
                  <a:schemeClr val="tx1"/>
                </a:solidFill>
              </a:rPr>
              <a:t>particles</a:t>
            </a:r>
            <a:r>
              <a:rPr lang="fr-FR" sz="1600" b="0" dirty="0">
                <a:solidFill>
                  <a:schemeClr val="tx1"/>
                </a:solidFill>
              </a:rPr>
              <a:t> </a:t>
            </a:r>
            <a:r>
              <a:rPr lang="fr-FR" sz="1600" b="0" dirty="0" err="1">
                <a:solidFill>
                  <a:schemeClr val="tx1"/>
                </a:solidFill>
              </a:rPr>
              <a:t>produced</a:t>
            </a:r>
            <a:r>
              <a:rPr lang="fr-FR" sz="1600" b="0" dirty="0">
                <a:solidFill>
                  <a:schemeClr val="tx1"/>
                </a:solidFill>
              </a:rPr>
              <a:t> in a </a:t>
            </a:r>
            <a:r>
              <a:rPr lang="fr-FR" sz="1600" b="0" dirty="0" err="1">
                <a:solidFill>
                  <a:schemeClr val="tx1"/>
                </a:solidFill>
              </a:rPr>
              <a:t>given</a:t>
            </a:r>
            <a:r>
              <a:rPr lang="fr-FR" sz="1600" b="0" dirty="0">
                <a:solidFill>
                  <a:schemeClr val="tx1"/>
                </a:solidFill>
              </a:rPr>
              <a:t> </a:t>
            </a:r>
            <a:r>
              <a:rPr lang="fr-FR" sz="1600" b="0" dirty="0" err="1">
                <a:solidFill>
                  <a:schemeClr val="tx1"/>
                </a:solidFill>
              </a:rPr>
              <a:t>reaction</a:t>
            </a:r>
            <a:r>
              <a:rPr lang="fr-FR" sz="1600" b="0" dirty="0">
                <a:solidFill>
                  <a:schemeClr val="tx1"/>
                </a:solidFill>
              </a:rPr>
              <a:t> (proton/</a:t>
            </a:r>
            <a:r>
              <a:rPr lang="fr-FR" sz="1600" b="0" dirty="0" err="1">
                <a:solidFill>
                  <a:schemeClr val="tx1"/>
                </a:solidFill>
              </a:rPr>
              <a:t>recoil</a:t>
            </a:r>
            <a:r>
              <a:rPr lang="fr-FR" sz="1600" b="0" dirty="0">
                <a:solidFill>
                  <a:schemeClr val="tx1"/>
                </a:solidFill>
              </a:rPr>
              <a:t> nucleus/alpha)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3497ABA-DA7B-4816-8BCD-BB240B31741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231307" y="2197604"/>
            <a:ext cx="2897997" cy="246279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BB8C0B3-9B6F-4E77-825C-452751487AF4}"/>
              </a:ext>
            </a:extLst>
          </p:cNvPr>
          <p:cNvSpPr txBox="1"/>
          <p:nvPr/>
        </p:nvSpPr>
        <p:spPr>
          <a:xfrm>
            <a:off x="6203636" y="1840705"/>
            <a:ext cx="2842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/>
              <a:t>Simulated</a:t>
            </a:r>
            <a:r>
              <a:rPr lang="fr-FR" sz="1600" dirty="0"/>
              <a:t> transients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34B7E9F-9F18-4CCA-9A24-A133E2190436}"/>
              </a:ext>
            </a:extLst>
          </p:cNvPr>
          <p:cNvSpPr txBox="1"/>
          <p:nvPr/>
        </p:nvSpPr>
        <p:spPr>
          <a:xfrm>
            <a:off x="9175470" y="1851973"/>
            <a:ext cx="2842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Identification of </a:t>
            </a:r>
            <a:r>
              <a:rPr lang="fr-FR" sz="1600" dirty="0" err="1"/>
              <a:t>products</a:t>
            </a:r>
            <a:endParaRPr lang="fr-FR" sz="160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44215D6-8DB3-4CF1-8C9B-B365D14B6D4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962178" y="2243865"/>
            <a:ext cx="3111289" cy="220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55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45B56C-9E30-428E-9B52-7C1BA006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68D023-E9C4-4942-BD6D-91875ACC4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07" y="1140903"/>
            <a:ext cx="11237985" cy="5022879"/>
          </a:xfrm>
        </p:spPr>
        <p:txBody>
          <a:bodyPr/>
          <a:lstStyle/>
          <a:p>
            <a:r>
              <a:rPr lang="fr-FR" sz="2400" dirty="0"/>
              <a:t>Pulse Shape </a:t>
            </a:r>
            <a:r>
              <a:rPr lang="fr-FR" sz="2400" dirty="0" err="1"/>
              <a:t>Analysis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a good candidate for the </a:t>
            </a:r>
            <a:r>
              <a:rPr lang="fr-FR" sz="2400" dirty="0" err="1"/>
              <a:t>improvement</a:t>
            </a:r>
            <a:r>
              <a:rPr lang="fr-FR" sz="2400" dirty="0"/>
              <a:t> of radiation monitor data </a:t>
            </a:r>
            <a:r>
              <a:rPr lang="fr-FR" sz="2400" dirty="0" err="1"/>
              <a:t>purity</a:t>
            </a:r>
            <a:endParaRPr lang="fr-FR" sz="2400" dirty="0"/>
          </a:p>
          <a:p>
            <a:endParaRPr lang="fr-FR" sz="600" dirty="0"/>
          </a:p>
          <a:p>
            <a:r>
              <a:rPr lang="fr-FR" sz="2400" dirty="0" err="1"/>
              <a:t>Several</a:t>
            </a:r>
            <a:r>
              <a:rPr lang="fr-FR" sz="2400" dirty="0"/>
              <a:t> </a:t>
            </a:r>
            <a:r>
              <a:rPr lang="fr-FR" sz="2400" dirty="0" err="1"/>
              <a:t>years</a:t>
            </a:r>
            <a:r>
              <a:rPr lang="fr-FR" sz="2400" dirty="0"/>
              <a:t> of </a:t>
            </a:r>
            <a:r>
              <a:rPr lang="fr-FR" sz="2400" dirty="0" err="1"/>
              <a:t>study</a:t>
            </a:r>
            <a:r>
              <a:rPr lang="fr-FR" sz="2400" dirty="0"/>
              <a:t> and expertise at ONERA have lead to a first </a:t>
            </a:r>
            <a:r>
              <a:rPr lang="fr-FR" sz="2400" dirty="0" err="1"/>
              <a:t>implementation</a:t>
            </a:r>
            <a:r>
              <a:rPr lang="fr-FR" sz="2400" dirty="0"/>
              <a:t> of </a:t>
            </a:r>
            <a:r>
              <a:rPr lang="fr-FR" sz="2400" dirty="0" err="1"/>
              <a:t>this</a:t>
            </a:r>
            <a:r>
              <a:rPr lang="fr-FR" sz="2400" dirty="0"/>
              <a:t> concept</a:t>
            </a:r>
          </a:p>
          <a:p>
            <a:endParaRPr lang="fr-FR" sz="600" dirty="0"/>
          </a:p>
          <a:p>
            <a:r>
              <a:rPr lang="fr-FR" sz="2400" dirty="0"/>
              <a:t>Extended irradiation </a:t>
            </a:r>
            <a:r>
              <a:rPr lang="fr-FR" sz="2400" dirty="0" err="1"/>
              <a:t>campaigns</a:t>
            </a:r>
            <a:r>
              <a:rPr lang="fr-FR" sz="2400" dirty="0"/>
              <a:t> are </a:t>
            </a:r>
            <a:r>
              <a:rPr lang="fr-FR" sz="2400" dirty="0" err="1"/>
              <a:t>ongoing</a:t>
            </a:r>
            <a:r>
              <a:rPr lang="fr-FR" sz="2400" dirty="0"/>
              <a:t> for </a:t>
            </a:r>
            <a:r>
              <a:rPr lang="fr-FR" sz="2400" dirty="0" err="1"/>
              <a:t>further</a:t>
            </a:r>
            <a:r>
              <a:rPr lang="fr-FR" sz="2400" dirty="0"/>
              <a:t> validation</a:t>
            </a:r>
          </a:p>
          <a:p>
            <a:endParaRPr lang="fr-FR" sz="600" dirty="0"/>
          </a:p>
          <a:p>
            <a:r>
              <a:rPr lang="fr-FR" sz="2400" dirty="0"/>
              <a:t>PSA </a:t>
            </a:r>
            <a:r>
              <a:rPr lang="fr-FR" sz="2400" dirty="0" err="1"/>
              <a:t>is</a:t>
            </a:r>
            <a:r>
              <a:rPr lang="fr-FR" sz="2400" dirty="0"/>
              <a:t> applicable to the identification of </a:t>
            </a:r>
            <a:r>
              <a:rPr lang="fr-FR" sz="2400" dirty="0" err="1"/>
              <a:t>several</a:t>
            </a:r>
            <a:r>
              <a:rPr lang="fr-FR" sz="2400" dirty="0"/>
              <a:t> </a:t>
            </a:r>
            <a:r>
              <a:rPr lang="fr-FR" sz="2400" dirty="0" err="1"/>
              <a:t>particle</a:t>
            </a:r>
            <a:r>
              <a:rPr lang="fr-FR" sz="2400" dirty="0"/>
              <a:t> types: </a:t>
            </a:r>
            <a:r>
              <a:rPr lang="fr-FR" sz="2400" dirty="0" err="1"/>
              <a:t>electrons</a:t>
            </a:r>
            <a:r>
              <a:rPr lang="fr-FR" sz="2400" dirty="0"/>
              <a:t>, protons, alpha, neutrons, and </a:t>
            </a:r>
            <a:r>
              <a:rPr lang="fr-FR" sz="2400" dirty="0" err="1"/>
              <a:t>allows</a:t>
            </a:r>
            <a:r>
              <a:rPr lang="fr-FR" sz="2400" dirty="0"/>
              <a:t> to </a:t>
            </a:r>
            <a:r>
              <a:rPr lang="fr-FR" sz="2400" dirty="0" err="1"/>
              <a:t>separate</a:t>
            </a:r>
            <a:r>
              <a:rPr lang="fr-FR" sz="2400" dirty="0"/>
              <a:t> </a:t>
            </a:r>
            <a:r>
              <a:rPr lang="fr-FR" sz="2400" dirty="0" err="1"/>
              <a:t>heavy</a:t>
            </a:r>
            <a:r>
              <a:rPr lang="fr-FR" sz="2400" dirty="0"/>
              <a:t> ions by </a:t>
            </a:r>
            <a:r>
              <a:rPr lang="fr-FR" sz="2400" dirty="0" err="1"/>
              <a:t>individual</a:t>
            </a:r>
            <a:r>
              <a:rPr lang="fr-FR" sz="2400" dirty="0"/>
              <a:t> Z</a:t>
            </a:r>
          </a:p>
          <a:p>
            <a:endParaRPr lang="fr-FR" sz="700" dirty="0"/>
          </a:p>
          <a:p>
            <a:r>
              <a:rPr lang="fr-FR" sz="2400" dirty="0"/>
              <a:t>Combination of PSA and PHA </a:t>
            </a:r>
            <a:r>
              <a:rPr lang="fr-FR" sz="2400" dirty="0" err="1"/>
              <a:t>based</a:t>
            </a:r>
            <a:r>
              <a:rPr lang="fr-FR" sz="2400" dirty="0"/>
              <a:t> </a:t>
            </a:r>
            <a:r>
              <a:rPr lang="fr-FR" sz="2400" dirty="0" err="1"/>
              <a:t>methods</a:t>
            </a:r>
            <a:r>
              <a:rPr lang="fr-FR" sz="2400" dirty="0"/>
              <a:t> </a:t>
            </a:r>
            <a:r>
              <a:rPr lang="fr-FR" sz="2400" dirty="0" err="1"/>
              <a:t>allow</a:t>
            </a:r>
            <a:r>
              <a:rPr lang="fr-FR" sz="2400" dirty="0"/>
              <a:t> to cover </a:t>
            </a:r>
            <a:r>
              <a:rPr lang="fr-FR" sz="2400" dirty="0" err="1"/>
              <a:t>wide</a:t>
            </a:r>
            <a:r>
              <a:rPr lang="fr-FR" sz="2400" dirty="0"/>
              <a:t> ranges of </a:t>
            </a:r>
            <a:r>
              <a:rPr lang="fr-FR" sz="2400" dirty="0" err="1"/>
              <a:t>energies</a:t>
            </a:r>
            <a:r>
              <a:rPr lang="fr-FR" sz="2400" dirty="0"/>
              <a:t> and </a:t>
            </a:r>
            <a:r>
              <a:rPr lang="fr-FR" sz="2400" dirty="0" err="1"/>
              <a:t>various</a:t>
            </a:r>
            <a:r>
              <a:rPr lang="fr-FR" sz="2400" dirty="0"/>
              <a:t> radiation </a:t>
            </a:r>
            <a:r>
              <a:rPr lang="fr-FR" sz="2400" dirty="0" err="1"/>
              <a:t>environments</a:t>
            </a:r>
            <a:endParaRPr lang="fr-FR" sz="2400" dirty="0"/>
          </a:p>
          <a:p>
            <a:pPr lvl="1"/>
            <a:r>
              <a:rPr lang="fr-FR" sz="2000" dirty="0"/>
              <a:t>Protons : 1 MeV to 1 </a:t>
            </a:r>
            <a:r>
              <a:rPr lang="fr-FR" sz="2000" dirty="0" err="1"/>
              <a:t>GeV</a:t>
            </a:r>
            <a:endParaRPr lang="fr-FR" sz="2000" dirty="0"/>
          </a:p>
          <a:p>
            <a:pPr lvl="1"/>
            <a:r>
              <a:rPr lang="fr-FR" sz="2000" dirty="0"/>
              <a:t>Electrons: 200 keV to 6 MeV</a:t>
            </a:r>
          </a:p>
        </p:txBody>
      </p:sp>
    </p:spTree>
    <p:extLst>
      <p:ext uri="{BB962C8B-B14F-4D97-AF65-F5344CB8AC3E}">
        <p14:creationId xmlns:p14="http://schemas.microsoft.com/office/powerpoint/2010/main" val="284199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6B5790-5037-4D07-B8DC-AD98851FE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How to </a:t>
            </a:r>
            <a:r>
              <a:rPr lang="fr-FR" dirty="0" err="1"/>
              <a:t>improve</a:t>
            </a:r>
            <a:r>
              <a:rPr lang="fr-FR" dirty="0"/>
              <a:t> data </a:t>
            </a:r>
            <a:r>
              <a:rPr lang="fr-FR" dirty="0" err="1"/>
              <a:t>quality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SSD </a:t>
            </a:r>
            <a:r>
              <a:rPr lang="fr-FR" dirty="0" err="1"/>
              <a:t>based</a:t>
            </a:r>
            <a:r>
              <a:rPr lang="fr-FR" dirty="0"/>
              <a:t> detectors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3E8694-A91C-4261-A40C-B34F917D6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055" y="1777291"/>
            <a:ext cx="3703736" cy="400110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/>
              <a:t>SSD </a:t>
            </a:r>
            <a:r>
              <a:rPr lang="fr-FR" sz="2000" dirty="0" err="1"/>
              <a:t>Response</a:t>
            </a:r>
            <a:r>
              <a:rPr lang="fr-FR" sz="2000" dirty="0"/>
              <a:t> </a:t>
            </a:r>
            <a:r>
              <a:rPr lang="fr-FR" sz="2000" dirty="0" err="1"/>
              <a:t>function</a:t>
            </a:r>
            <a:r>
              <a:rPr lang="fr-FR" sz="2000" dirty="0"/>
              <a:t> </a:t>
            </a:r>
            <a:r>
              <a:rPr lang="fr-FR" sz="2000" dirty="0" err="1"/>
              <a:t>overlap</a:t>
            </a:r>
            <a:endParaRPr lang="fr-FR" sz="2000" dirty="0"/>
          </a:p>
        </p:txBody>
      </p:sp>
      <p:grpSp>
        <p:nvGrpSpPr>
          <p:cNvPr id="93" name="Groupe 92">
            <a:extLst>
              <a:ext uri="{FF2B5EF4-FFF2-40B4-BE49-F238E27FC236}">
                <a16:creationId xmlns:a16="http://schemas.microsoft.com/office/drawing/2014/main" id="{54C8AFA1-8250-4590-9B58-E679F814D9E0}"/>
              </a:ext>
            </a:extLst>
          </p:cNvPr>
          <p:cNvGrpSpPr/>
          <p:nvPr/>
        </p:nvGrpSpPr>
        <p:grpSpPr>
          <a:xfrm>
            <a:off x="5018183" y="2358898"/>
            <a:ext cx="3166718" cy="2248794"/>
            <a:chOff x="1830387" y="3485425"/>
            <a:chExt cx="4023557" cy="2822809"/>
          </a:xfrm>
        </p:grpSpPr>
        <p:pic>
          <p:nvPicPr>
            <p:cNvPr id="4" name="Espace réservé du contenu 6">
              <a:extLst>
                <a:ext uri="{FF2B5EF4-FFF2-40B4-BE49-F238E27FC236}">
                  <a16:creationId xmlns:a16="http://schemas.microsoft.com/office/drawing/2014/main" id="{04F7B30A-CCB7-4812-A686-C0C881ACF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30387" y="3485425"/>
              <a:ext cx="4023557" cy="282280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E2A9B84-DC5F-44AB-B033-27887D519E1C}"/>
                </a:ext>
              </a:extLst>
            </p:cNvPr>
            <p:cNvSpPr/>
            <p:nvPr/>
          </p:nvSpPr>
          <p:spPr>
            <a:xfrm>
              <a:off x="2151315" y="5447392"/>
              <a:ext cx="2849456" cy="47018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5799C2D-FE9C-4921-8BFC-FB644C96965D}"/>
                  </a:ext>
                </a:extLst>
              </p:cNvPr>
              <p:cNvSpPr/>
              <p:nvPr/>
            </p:nvSpPr>
            <p:spPr>
              <a:xfrm>
                <a:off x="9288507" y="2448829"/>
                <a:ext cx="935017" cy="527630"/>
              </a:xfrm>
              <a:prstGeom prst="rect">
                <a:avLst/>
              </a:prstGeom>
              <a:solidFill>
                <a:srgbClr val="FFFFFF"/>
              </a:solidFill>
              <a:ln w="28575" cap="flat" cmpd="sng" algn="ctr">
                <a:solidFill>
                  <a:srgbClr val="00B0F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fr-F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20B7DD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</m:t>
                      </m:r>
                      <m:r>
                        <a:rPr kumimoji="0" lang="fr-F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20B7DD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fr-F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20B7DD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𝑡</m:t>
                      </m:r>
                      <m:r>
                        <a:rPr kumimoji="0" lang="fr-F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20B7DD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0B7D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5799C2D-FE9C-4921-8BFC-FB644C9696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8507" y="2448829"/>
                <a:ext cx="935017" cy="5276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 cap="flat" cmpd="sng" algn="ctr">
                <a:solidFill>
                  <a:srgbClr val="00B0F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9D67F26-2C34-4248-BEC0-65CA712C8675}"/>
                  </a:ext>
                </a:extLst>
              </p:cNvPr>
              <p:cNvSpPr/>
              <p:nvPr/>
            </p:nvSpPr>
            <p:spPr>
              <a:xfrm>
                <a:off x="10175389" y="1659870"/>
                <a:ext cx="856794" cy="527630"/>
              </a:xfrm>
              <a:prstGeom prst="rect">
                <a:avLst/>
              </a:prstGeom>
              <a:solidFill>
                <a:srgbClr val="FFFFFF"/>
              </a:solidFill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fr-F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0" lang="fr-F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  <m:r>
                            <a:rPr kumimoji="0" lang="fr-F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fr-F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  <m:r>
                            <a:rPr kumimoji="0" lang="fr-F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 </m:t>
                          </m:r>
                          <m:r>
                            <a:rPr kumimoji="0" lang="fr-F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9D67F26-2C34-4248-BEC0-65CA712C86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5389" y="1659870"/>
                <a:ext cx="856794" cy="5276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Connecteur droit avec flèche 78">
            <a:extLst>
              <a:ext uri="{FF2B5EF4-FFF2-40B4-BE49-F238E27FC236}">
                <a16:creationId xmlns:a16="http://schemas.microsoft.com/office/drawing/2014/main" id="{6DF92994-288E-4372-B42D-4CCF8159E0C7}"/>
              </a:ext>
            </a:extLst>
          </p:cNvPr>
          <p:cNvCxnSpPr>
            <a:cxnSpLocks/>
            <a:stCxn id="78" idx="3"/>
            <a:endCxn id="86" idx="1"/>
          </p:cNvCxnSpPr>
          <p:nvPr/>
        </p:nvCxnSpPr>
        <p:spPr>
          <a:xfrm flipV="1">
            <a:off x="11032183" y="1920434"/>
            <a:ext cx="419373" cy="3251"/>
          </a:xfrm>
          <a:prstGeom prst="straightConnector1">
            <a:avLst/>
          </a:prstGeom>
          <a:noFill/>
          <a:ln w="19050" cap="flat" cmpd="sng" algn="ctr">
            <a:solidFill>
              <a:srgbClr val="162C3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1DE6FF0C-E1CC-468A-9E3C-CAF9B5E45F69}"/>
              </a:ext>
            </a:extLst>
          </p:cNvPr>
          <p:cNvCxnSpPr>
            <a:cxnSpLocks/>
            <a:endCxn id="77" idx="2"/>
          </p:cNvCxnSpPr>
          <p:nvPr/>
        </p:nvCxnSpPr>
        <p:spPr>
          <a:xfrm flipV="1">
            <a:off x="9756015" y="2976459"/>
            <a:ext cx="0" cy="490446"/>
          </a:xfrm>
          <a:prstGeom prst="line">
            <a:avLst/>
          </a:prstGeom>
          <a:noFill/>
          <a:ln w="19050" cap="flat" cmpd="sng" algn="ctr">
            <a:solidFill>
              <a:srgbClr val="162C3F"/>
            </a:solidFill>
            <a:prstDash val="solid"/>
            <a:miter lim="800000"/>
          </a:ln>
          <a:effectLst/>
        </p:spPr>
      </p:cxnSp>
      <p:cxnSp>
        <p:nvCxnSpPr>
          <p:cNvPr id="81" name="Connecteur : en angle 80">
            <a:extLst>
              <a:ext uri="{FF2B5EF4-FFF2-40B4-BE49-F238E27FC236}">
                <a16:creationId xmlns:a16="http://schemas.microsoft.com/office/drawing/2014/main" id="{C9CAB915-FDB3-4EF4-BCFB-19304F920423}"/>
              </a:ext>
            </a:extLst>
          </p:cNvPr>
          <p:cNvCxnSpPr>
            <a:cxnSpLocks/>
            <a:stCxn id="77" idx="0"/>
            <a:endCxn id="78" idx="1"/>
          </p:cNvCxnSpPr>
          <p:nvPr/>
        </p:nvCxnSpPr>
        <p:spPr>
          <a:xfrm rot="5400000" flipH="1" flipV="1">
            <a:off x="9703130" y="1976570"/>
            <a:ext cx="525145" cy="419374"/>
          </a:xfrm>
          <a:prstGeom prst="bentConnector2">
            <a:avLst/>
          </a:prstGeom>
          <a:noFill/>
          <a:ln w="19050" cap="flat" cmpd="sng" algn="ctr">
            <a:solidFill>
              <a:srgbClr val="162C3F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2" name="Forme libre : forme 81">
            <a:extLst>
              <a:ext uri="{FF2B5EF4-FFF2-40B4-BE49-F238E27FC236}">
                <a16:creationId xmlns:a16="http://schemas.microsoft.com/office/drawing/2014/main" id="{58F2FB01-70C6-440B-894A-A16CD36D1AAA}"/>
              </a:ext>
            </a:extLst>
          </p:cNvPr>
          <p:cNvSpPr/>
          <p:nvPr/>
        </p:nvSpPr>
        <p:spPr>
          <a:xfrm>
            <a:off x="9781561" y="2566608"/>
            <a:ext cx="368283" cy="284930"/>
          </a:xfrm>
          <a:custGeom>
            <a:avLst/>
            <a:gdLst>
              <a:gd name="connsiteX0" fmla="*/ 0 w 327804"/>
              <a:gd name="connsiteY0" fmla="*/ 371704 h 371704"/>
              <a:gd name="connsiteX1" fmla="*/ 77638 w 327804"/>
              <a:gd name="connsiteY1" fmla="*/ 768 h 371704"/>
              <a:gd name="connsiteX2" fmla="*/ 155276 w 327804"/>
              <a:gd name="connsiteY2" fmla="*/ 276813 h 371704"/>
              <a:gd name="connsiteX3" fmla="*/ 327804 w 327804"/>
              <a:gd name="connsiteY3" fmla="*/ 354451 h 37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804" h="371704">
                <a:moveTo>
                  <a:pt x="0" y="371704"/>
                </a:moveTo>
                <a:cubicBezTo>
                  <a:pt x="25879" y="194143"/>
                  <a:pt x="51759" y="16583"/>
                  <a:pt x="77638" y="768"/>
                </a:cubicBezTo>
                <a:cubicBezTo>
                  <a:pt x="103517" y="-15047"/>
                  <a:pt x="113582" y="217866"/>
                  <a:pt x="155276" y="276813"/>
                </a:cubicBezTo>
                <a:cubicBezTo>
                  <a:pt x="196970" y="335760"/>
                  <a:pt x="262387" y="345105"/>
                  <a:pt x="327804" y="354451"/>
                </a:cubicBezTo>
              </a:path>
            </a:pathLst>
          </a:custGeom>
          <a:noFill/>
          <a:ln w="285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97A06935-2ADD-45D9-B2E0-6CAF174A81EB}"/>
              </a:ext>
            </a:extLst>
          </p:cNvPr>
          <p:cNvGrpSpPr/>
          <p:nvPr/>
        </p:nvGrpSpPr>
        <p:grpSpPr>
          <a:xfrm>
            <a:off x="9288506" y="2454540"/>
            <a:ext cx="935017" cy="527630"/>
            <a:chOff x="7034471" y="2553111"/>
            <a:chExt cx="1355367" cy="688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28FFA418-89FF-4C5E-A25F-514C293AF1A6}"/>
                    </a:ext>
                  </a:extLst>
                </p:cNvPr>
                <p:cNvSpPr/>
                <p:nvPr/>
              </p:nvSpPr>
              <p:spPr>
                <a:xfrm>
                  <a:off x="7034471" y="2553111"/>
                  <a:ext cx="1355367" cy="688316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fr-FR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𝐼</m:t>
                        </m:r>
                        <m:r>
                          <a:rPr kumimoji="0" lang="fr-FR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fr-FR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  <m:r>
                          <a:rPr kumimoji="0" lang="fr-FR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oMath>
                    </m:oMathPara>
                  </a14:m>
                  <a:endPara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28FFA418-89FF-4C5E-A25F-514C293AF1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4471" y="2553111"/>
                  <a:ext cx="1355367" cy="68831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8575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D66EE8FE-C63B-4C58-9CA9-E0598C0FFC97}"/>
                </a:ext>
              </a:extLst>
            </p:cNvPr>
            <p:cNvSpPr/>
            <p:nvPr/>
          </p:nvSpPr>
          <p:spPr>
            <a:xfrm>
              <a:off x="7749185" y="2706758"/>
              <a:ext cx="533850" cy="371704"/>
            </a:xfrm>
            <a:custGeom>
              <a:avLst/>
              <a:gdLst>
                <a:gd name="connsiteX0" fmla="*/ 0 w 327804"/>
                <a:gd name="connsiteY0" fmla="*/ 371704 h 371704"/>
                <a:gd name="connsiteX1" fmla="*/ 77638 w 327804"/>
                <a:gd name="connsiteY1" fmla="*/ 768 h 371704"/>
                <a:gd name="connsiteX2" fmla="*/ 155276 w 327804"/>
                <a:gd name="connsiteY2" fmla="*/ 276813 h 371704"/>
                <a:gd name="connsiteX3" fmla="*/ 327804 w 327804"/>
                <a:gd name="connsiteY3" fmla="*/ 354451 h 37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7804" h="371704">
                  <a:moveTo>
                    <a:pt x="0" y="371704"/>
                  </a:moveTo>
                  <a:cubicBezTo>
                    <a:pt x="25879" y="194143"/>
                    <a:pt x="51759" y="16583"/>
                    <a:pt x="77638" y="768"/>
                  </a:cubicBezTo>
                  <a:cubicBezTo>
                    <a:pt x="103517" y="-15047"/>
                    <a:pt x="113582" y="217866"/>
                    <a:pt x="155276" y="276813"/>
                  </a:cubicBezTo>
                  <a:cubicBezTo>
                    <a:pt x="196970" y="335760"/>
                    <a:pt x="262387" y="345105"/>
                    <a:pt x="327804" y="354451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DA91C2D4-AA47-4D36-BA7E-00C1D0551C02}"/>
                  </a:ext>
                </a:extLst>
              </p:cNvPr>
              <p:cNvSpPr/>
              <p:nvPr/>
            </p:nvSpPr>
            <p:spPr>
              <a:xfrm>
                <a:off x="11451557" y="1656619"/>
                <a:ext cx="547495" cy="527630"/>
              </a:xfrm>
              <a:prstGeom prst="rect">
                <a:avLst/>
              </a:prstGeom>
              <a:solidFill>
                <a:srgbClr val="FFFFFF"/>
              </a:solidFill>
              <a:ln w="28575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fr-F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fr-F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𝑄</m:t>
                          </m:r>
                        </m:e>
                        <m:sub>
                          <m:r>
                            <a:rPr kumimoji="0" lang="fr-F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𝑡𝑜𝑡</m:t>
                          </m:r>
                        </m:sub>
                      </m:sSub>
                    </m:oMath>
                  </m:oMathPara>
                </a14:m>
                <a:endPara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DA91C2D4-AA47-4D36-BA7E-00C1D0551C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1557" y="1656619"/>
                <a:ext cx="547495" cy="5276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e 86">
            <a:extLst>
              <a:ext uri="{FF2B5EF4-FFF2-40B4-BE49-F238E27FC236}">
                <a16:creationId xmlns:a16="http://schemas.microsoft.com/office/drawing/2014/main" id="{874CFD3C-F60B-4298-8F2B-3D889F3CBBD8}"/>
              </a:ext>
            </a:extLst>
          </p:cNvPr>
          <p:cNvGrpSpPr/>
          <p:nvPr/>
        </p:nvGrpSpPr>
        <p:grpSpPr>
          <a:xfrm>
            <a:off x="8848437" y="3419177"/>
            <a:ext cx="1866246" cy="1025871"/>
            <a:chOff x="6346531" y="4621316"/>
            <a:chExt cx="3873008" cy="1543954"/>
          </a:xfrm>
        </p:grpSpPr>
        <p:grpSp>
          <p:nvGrpSpPr>
            <p:cNvPr id="88" name="Groupe 87">
              <a:extLst>
                <a:ext uri="{FF2B5EF4-FFF2-40B4-BE49-F238E27FC236}">
                  <a16:creationId xmlns:a16="http://schemas.microsoft.com/office/drawing/2014/main" id="{1A7676C3-F214-4C21-BB10-C942394E849E}"/>
                </a:ext>
              </a:extLst>
            </p:cNvPr>
            <p:cNvGrpSpPr/>
            <p:nvPr/>
          </p:nvGrpSpPr>
          <p:grpSpPr>
            <a:xfrm>
              <a:off x="6346531" y="4621316"/>
              <a:ext cx="3873008" cy="1543954"/>
              <a:chOff x="6572249" y="3412240"/>
              <a:chExt cx="3114669" cy="1228305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ED088FE9-2D2E-4BE0-959A-0F43017CA126}"/>
                  </a:ext>
                </a:extLst>
              </p:cNvPr>
              <p:cNvSpPr/>
              <p:nvPr/>
            </p:nvSpPr>
            <p:spPr>
              <a:xfrm>
                <a:off x="6572249" y="3543164"/>
                <a:ext cx="3114669" cy="983218"/>
              </a:xfrm>
              <a:prstGeom prst="rect">
                <a:avLst/>
              </a:prstGeom>
              <a:no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27AD378D-8E24-4DBE-9B98-467FC21F03E8}"/>
                  </a:ext>
                </a:extLst>
              </p:cNvPr>
              <p:cNvSpPr/>
              <p:nvPr/>
            </p:nvSpPr>
            <p:spPr>
              <a:xfrm>
                <a:off x="6572249" y="4526382"/>
                <a:ext cx="3114669" cy="114163"/>
              </a:xfrm>
              <a:prstGeom prst="rect">
                <a:avLst/>
              </a:prstGeom>
              <a:solidFill>
                <a:srgbClr val="152D3F"/>
              </a:solidFill>
              <a:ln w="12700" cap="flat" cmpd="sng" algn="ctr">
                <a:solidFill>
                  <a:srgbClr val="152D3F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0FB0E91-D5FA-4CC4-AD11-6BD549971427}"/>
                  </a:ext>
                </a:extLst>
              </p:cNvPr>
              <p:cNvSpPr/>
              <p:nvPr/>
            </p:nvSpPr>
            <p:spPr>
              <a:xfrm>
                <a:off x="6572249" y="3412240"/>
                <a:ext cx="3114669" cy="130924"/>
              </a:xfrm>
              <a:prstGeom prst="rect">
                <a:avLst/>
              </a:prstGeom>
              <a:solidFill>
                <a:srgbClr val="152D3F"/>
              </a:solidFill>
              <a:ln w="12700" cap="flat" cmpd="sng" algn="ctr">
                <a:solidFill>
                  <a:srgbClr val="152D3F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427232B-6DA1-4E8D-9E70-AB8B81813B06}"/>
                </a:ext>
              </a:extLst>
            </p:cNvPr>
            <p:cNvSpPr/>
            <p:nvPr/>
          </p:nvSpPr>
          <p:spPr>
            <a:xfrm>
              <a:off x="7423893" y="4986790"/>
              <a:ext cx="1693956" cy="8800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SSD</a:t>
              </a:r>
            </a:p>
          </p:txBody>
        </p: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B307E2E5-75A6-4B4E-B808-6B5A5146F572}"/>
              </a:ext>
            </a:extLst>
          </p:cNvPr>
          <p:cNvSpPr/>
          <p:nvPr/>
        </p:nvSpPr>
        <p:spPr>
          <a:xfrm>
            <a:off x="4712188" y="1735639"/>
            <a:ext cx="39485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0" dirty="0">
                <a:solidFill>
                  <a:schemeClr val="tx1"/>
                </a:solidFill>
              </a:rPr>
              <a:t>Leads to contamination of fluxes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6CD07DE8-2DD1-4C8D-B3AA-1C8759806B06}"/>
              </a:ext>
            </a:extLst>
          </p:cNvPr>
          <p:cNvSpPr txBox="1"/>
          <p:nvPr/>
        </p:nvSpPr>
        <p:spPr>
          <a:xfrm>
            <a:off x="8520809" y="4737333"/>
            <a:ext cx="3258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rgbClr val="FF0000"/>
                </a:solidFill>
              </a:rPr>
              <a:t>What</a:t>
            </a:r>
            <a:r>
              <a:rPr lang="fr-FR" dirty="0">
                <a:solidFill>
                  <a:srgbClr val="FF0000"/>
                </a:solidFill>
              </a:rPr>
              <a:t> if </a:t>
            </a:r>
            <a:r>
              <a:rPr lang="fr-FR" dirty="0" err="1">
                <a:solidFill>
                  <a:srgbClr val="FF0000"/>
                </a:solidFill>
              </a:rPr>
              <a:t>we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remove</a:t>
            </a:r>
            <a:r>
              <a:rPr lang="fr-FR" dirty="0">
                <a:solidFill>
                  <a:srgbClr val="FF0000"/>
                </a:solidFill>
              </a:rPr>
              <a:t> the </a:t>
            </a:r>
            <a:r>
              <a:rPr lang="fr-FR" dirty="0" err="1">
                <a:solidFill>
                  <a:srgbClr val="FF0000"/>
                </a:solidFill>
              </a:rPr>
              <a:t>integral</a:t>
            </a:r>
            <a:r>
              <a:rPr lang="fr-FR" dirty="0">
                <a:solidFill>
                  <a:srgbClr val="FF0000"/>
                </a:solidFill>
              </a:rPr>
              <a:t> and look at the pulse </a:t>
            </a:r>
            <a:r>
              <a:rPr lang="fr-FR" dirty="0" err="1">
                <a:solidFill>
                  <a:srgbClr val="FF0000"/>
                </a:solidFill>
              </a:rPr>
              <a:t>shape</a:t>
            </a:r>
            <a:r>
              <a:rPr lang="fr-FR" dirty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73A92F9-CF2E-48BA-AFC9-7CCE83CCD199}"/>
              </a:ext>
            </a:extLst>
          </p:cNvPr>
          <p:cNvSpPr/>
          <p:nvPr/>
        </p:nvSpPr>
        <p:spPr>
          <a:xfrm>
            <a:off x="4890810" y="4837390"/>
            <a:ext cx="3248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0" dirty="0">
                <a:solidFill>
                  <a:schemeClr val="tx1"/>
                </a:solidFill>
              </a:rPr>
              <a:t>ex: POES 12 1,2 MeV </a:t>
            </a:r>
            <a:r>
              <a:rPr lang="fr-FR" sz="1600" b="0" dirty="0" err="1">
                <a:solidFill>
                  <a:schemeClr val="tx1"/>
                </a:solidFill>
              </a:rPr>
              <a:t>electrons</a:t>
            </a:r>
            <a:br>
              <a:rPr lang="fr-FR" sz="1600" b="0" dirty="0">
                <a:solidFill>
                  <a:schemeClr val="tx1"/>
                </a:solidFill>
              </a:rPr>
            </a:br>
            <a:r>
              <a:rPr lang="fr-FR" sz="1600" b="0" dirty="0" err="1">
                <a:solidFill>
                  <a:schemeClr val="tx1"/>
                </a:solidFill>
              </a:rPr>
              <a:t>contaminated</a:t>
            </a:r>
            <a:r>
              <a:rPr lang="fr-FR" sz="1600" b="0" dirty="0">
                <a:solidFill>
                  <a:schemeClr val="tx1"/>
                </a:solidFill>
              </a:rPr>
              <a:t> by 40-60 MeV protons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C01926D-1732-4E24-AA7F-E3248C873686}"/>
              </a:ext>
            </a:extLst>
          </p:cNvPr>
          <p:cNvSpPr/>
          <p:nvPr/>
        </p:nvSpPr>
        <p:spPr>
          <a:xfrm>
            <a:off x="737458" y="4875833"/>
            <a:ext cx="31840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800" b="0" dirty="0">
                <a:solidFill>
                  <a:schemeClr val="tx1"/>
                </a:solidFill>
              </a:rPr>
              <a:t>Protons and </a:t>
            </a:r>
            <a:r>
              <a:rPr lang="fr-FR" sz="1800" b="0" dirty="0" err="1">
                <a:solidFill>
                  <a:schemeClr val="tx1"/>
                </a:solidFill>
              </a:rPr>
              <a:t>electrons</a:t>
            </a:r>
            <a:r>
              <a:rPr lang="fr-FR" sz="1800" b="0" dirty="0">
                <a:solidFill>
                  <a:schemeClr val="tx1"/>
                </a:solidFill>
              </a:rPr>
              <a:t> of </a:t>
            </a:r>
            <a:r>
              <a:rPr lang="fr-FR" sz="1800" b="0" dirty="0" err="1">
                <a:solidFill>
                  <a:schemeClr val="tx1"/>
                </a:solidFill>
              </a:rPr>
              <a:t>different</a:t>
            </a:r>
            <a:r>
              <a:rPr lang="fr-FR" sz="1800" b="0" dirty="0">
                <a:solidFill>
                  <a:schemeClr val="tx1"/>
                </a:solidFill>
              </a:rPr>
              <a:t> </a:t>
            </a:r>
            <a:r>
              <a:rPr lang="fr-FR" sz="1800" b="0" dirty="0" err="1">
                <a:solidFill>
                  <a:schemeClr val="tx1"/>
                </a:solidFill>
              </a:rPr>
              <a:t>energies</a:t>
            </a:r>
            <a:r>
              <a:rPr lang="fr-FR" sz="1800" b="0" dirty="0">
                <a:solidFill>
                  <a:schemeClr val="tx1"/>
                </a:solidFill>
              </a:rPr>
              <a:t> can </a:t>
            </a:r>
            <a:r>
              <a:rPr lang="fr-FR" sz="1800" b="0" dirty="0" err="1">
                <a:solidFill>
                  <a:schemeClr val="tx1"/>
                </a:solidFill>
              </a:rPr>
              <a:t>deposit</a:t>
            </a:r>
            <a:r>
              <a:rPr lang="fr-FR" sz="1800" b="0" dirty="0">
                <a:solidFill>
                  <a:schemeClr val="tx1"/>
                </a:solidFill>
              </a:rPr>
              <a:t> the </a:t>
            </a:r>
            <a:r>
              <a:rPr lang="fr-FR" sz="1800" b="0" dirty="0" err="1">
                <a:solidFill>
                  <a:schemeClr val="tx1"/>
                </a:solidFill>
              </a:rPr>
              <a:t>same</a:t>
            </a:r>
            <a:r>
              <a:rPr lang="fr-FR" sz="1800" b="0" dirty="0">
                <a:solidFill>
                  <a:schemeClr val="tx1"/>
                </a:solidFill>
              </a:rPr>
              <a:t> </a:t>
            </a:r>
            <a:r>
              <a:rPr lang="fr-FR" sz="1800" b="0" dirty="0" err="1">
                <a:solidFill>
                  <a:schemeClr val="tx1"/>
                </a:solidFill>
              </a:rPr>
              <a:t>amount</a:t>
            </a:r>
            <a:r>
              <a:rPr lang="fr-FR" sz="1800" b="0" dirty="0">
                <a:solidFill>
                  <a:schemeClr val="tx1"/>
                </a:solidFill>
              </a:rPr>
              <a:t> of charge</a:t>
            </a: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B319D401-6CB6-4304-9BCC-A101660C0016}"/>
              </a:ext>
            </a:extLst>
          </p:cNvPr>
          <p:cNvSpPr txBox="1"/>
          <p:nvPr/>
        </p:nvSpPr>
        <p:spPr>
          <a:xfrm>
            <a:off x="2699367" y="2302697"/>
            <a:ext cx="1680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Protons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4A3A207E-6482-452F-9AFD-3360501229C4}"/>
              </a:ext>
            </a:extLst>
          </p:cNvPr>
          <p:cNvSpPr txBox="1"/>
          <p:nvPr/>
        </p:nvSpPr>
        <p:spPr>
          <a:xfrm>
            <a:off x="288031" y="2302697"/>
            <a:ext cx="1680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Electrons</a:t>
            </a: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109" name="Groupe 108">
            <a:extLst>
              <a:ext uri="{FF2B5EF4-FFF2-40B4-BE49-F238E27FC236}">
                <a16:creationId xmlns:a16="http://schemas.microsoft.com/office/drawing/2014/main" id="{548F780E-AAE6-43E6-9905-B8F38575BAC8}"/>
              </a:ext>
            </a:extLst>
          </p:cNvPr>
          <p:cNvGrpSpPr/>
          <p:nvPr/>
        </p:nvGrpSpPr>
        <p:grpSpPr>
          <a:xfrm>
            <a:off x="126556" y="2661286"/>
            <a:ext cx="4764254" cy="1806193"/>
            <a:chOff x="4223507" y="1242020"/>
            <a:chExt cx="4764254" cy="1806193"/>
          </a:xfrm>
        </p:grpSpPr>
        <p:grpSp>
          <p:nvGrpSpPr>
            <p:cNvPr id="110" name="Groupe 109">
              <a:extLst>
                <a:ext uri="{FF2B5EF4-FFF2-40B4-BE49-F238E27FC236}">
                  <a16:creationId xmlns:a16="http://schemas.microsoft.com/office/drawing/2014/main" id="{643B291F-F5B5-4129-B628-3585E5829767}"/>
                </a:ext>
              </a:extLst>
            </p:cNvPr>
            <p:cNvGrpSpPr/>
            <p:nvPr/>
          </p:nvGrpSpPr>
          <p:grpSpPr>
            <a:xfrm>
              <a:off x="4223507" y="1242020"/>
              <a:ext cx="4764254" cy="1806193"/>
              <a:chOff x="4223507" y="1242020"/>
              <a:chExt cx="4764254" cy="1806193"/>
            </a:xfrm>
          </p:grpSpPr>
          <p:pic>
            <p:nvPicPr>
              <p:cNvPr id="112" name="Image 111">
                <a:extLst>
                  <a:ext uri="{FF2B5EF4-FFF2-40B4-BE49-F238E27FC236}">
                    <a16:creationId xmlns:a16="http://schemas.microsoft.com/office/drawing/2014/main" id="{5B38B1F3-D7DD-4841-9C74-7629C54B03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05634" y="1242020"/>
                <a:ext cx="2382127" cy="1800000"/>
              </a:xfrm>
              <a:prstGeom prst="rect">
                <a:avLst/>
              </a:prstGeom>
            </p:spPr>
          </p:pic>
          <p:pic>
            <p:nvPicPr>
              <p:cNvPr id="113" name="Image 112">
                <a:extLst>
                  <a:ext uri="{FF2B5EF4-FFF2-40B4-BE49-F238E27FC236}">
                    <a16:creationId xmlns:a16="http://schemas.microsoft.com/office/drawing/2014/main" id="{6187031A-BA24-4307-8103-95645913E5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23507" y="1248213"/>
                <a:ext cx="2382127" cy="1800000"/>
              </a:xfrm>
              <a:prstGeom prst="rect">
                <a:avLst/>
              </a:prstGeom>
            </p:spPr>
          </p:pic>
        </p:grp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E9B08B97-230A-457A-932F-4818EA355A91}"/>
                </a:ext>
              </a:extLst>
            </p:cNvPr>
            <p:cNvSpPr/>
            <p:nvPr/>
          </p:nvSpPr>
          <p:spPr bwMode="auto">
            <a:xfrm>
              <a:off x="4427984" y="2445991"/>
              <a:ext cx="4104456" cy="485799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headEnd type="none" w="med" len="med"/>
              <a:tailEnd type="none" w="med" len="med"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400">
                <a:solidFill>
                  <a:srgbClr val="000000"/>
                </a:solidFill>
                <a:latin typeface="Arial" charset="0"/>
                <a:ea typeface="ＭＳ Ｐゴシック" charset="0"/>
                <a:cs typeface="Geneva" charset="0"/>
              </a:endParaRPr>
            </a:p>
          </p:txBody>
        </p:sp>
      </p:grpSp>
      <p:sp>
        <p:nvSpPr>
          <p:cNvPr id="114" name="ZoneTexte 113">
            <a:extLst>
              <a:ext uri="{FF2B5EF4-FFF2-40B4-BE49-F238E27FC236}">
                <a16:creationId xmlns:a16="http://schemas.microsoft.com/office/drawing/2014/main" id="{FEC8F07E-DC60-4383-85FE-E614034C3A69}"/>
              </a:ext>
            </a:extLst>
          </p:cNvPr>
          <p:cNvSpPr txBox="1"/>
          <p:nvPr/>
        </p:nvSpPr>
        <p:spPr>
          <a:xfrm>
            <a:off x="5270768" y="2446344"/>
            <a:ext cx="1823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Electrons</a:t>
            </a:r>
          </a:p>
        </p:txBody>
      </p:sp>
      <p:sp>
        <p:nvSpPr>
          <p:cNvPr id="115" name="ZoneTexte 114">
            <a:extLst>
              <a:ext uri="{FF2B5EF4-FFF2-40B4-BE49-F238E27FC236}">
                <a16:creationId xmlns:a16="http://schemas.microsoft.com/office/drawing/2014/main" id="{A8C49895-547B-434C-BB42-8F88C1A22DCF}"/>
              </a:ext>
            </a:extLst>
          </p:cNvPr>
          <p:cNvSpPr txBox="1"/>
          <p:nvPr/>
        </p:nvSpPr>
        <p:spPr>
          <a:xfrm>
            <a:off x="5517691" y="3954267"/>
            <a:ext cx="1823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Protons</a:t>
            </a:r>
          </a:p>
        </p:txBody>
      </p:sp>
    </p:spTree>
    <p:extLst>
      <p:ext uri="{BB962C8B-B14F-4D97-AF65-F5344CB8AC3E}">
        <p14:creationId xmlns:p14="http://schemas.microsoft.com/office/powerpoint/2010/main" val="6180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  <p:bldP spid="82" grpId="0" animBg="1"/>
      <p:bldP spid="82" grpId="1" animBg="1"/>
      <p:bldP spid="86" grpId="0" animBg="1"/>
      <p:bldP spid="86" grpId="1" animBg="1"/>
      <p:bldP spid="94" grpId="0"/>
      <p:bldP spid="96" grpId="0"/>
      <p:bldP spid="98" grpId="0"/>
      <p:bldP spid="114" grpId="0"/>
      <p:bldP spid="1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F4FDC0-959A-46B7-A759-F7471268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Discrimination </a:t>
            </a:r>
            <a:r>
              <a:rPr lang="fr-FR" dirty="0" err="1"/>
              <a:t>with</a:t>
            </a:r>
            <a:r>
              <a:rPr lang="fr-FR" dirty="0"/>
              <a:t> Pulse Shape </a:t>
            </a:r>
            <a:r>
              <a:rPr lang="fr-FR" dirty="0" err="1"/>
              <a:t>Analysis</a:t>
            </a:r>
            <a:r>
              <a:rPr lang="fr-FR" dirty="0"/>
              <a:t> (PSA)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D9D8D4-8169-4F80-82A4-47EF4D6E2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3223" y="1176290"/>
            <a:ext cx="7251052" cy="4114800"/>
          </a:xfrm>
        </p:spPr>
        <p:txBody>
          <a:bodyPr/>
          <a:lstStyle/>
          <a:p>
            <a:r>
              <a:rPr lang="fr-FR" sz="2000" dirty="0" err="1"/>
              <a:t>Simulated</a:t>
            </a:r>
            <a:r>
              <a:rPr lang="fr-FR" sz="2000" dirty="0"/>
              <a:t> </a:t>
            </a:r>
            <a:r>
              <a:rPr lang="fr-FR" sz="2000" dirty="0" err="1"/>
              <a:t>electron</a:t>
            </a:r>
            <a:r>
              <a:rPr lang="fr-FR" sz="2000" dirty="0"/>
              <a:t> and proton pulse </a:t>
            </a:r>
            <a:r>
              <a:rPr lang="fr-FR" sz="2000" dirty="0" err="1"/>
              <a:t>shapes</a:t>
            </a:r>
            <a:endParaRPr lang="fr-FR" sz="2000" dirty="0"/>
          </a:p>
          <a:p>
            <a:r>
              <a:rPr lang="fr-FR" sz="2000" dirty="0" err="1"/>
              <a:t>Equal</a:t>
            </a:r>
            <a:r>
              <a:rPr lang="fr-FR" sz="2000" dirty="0"/>
              <a:t> </a:t>
            </a:r>
            <a:r>
              <a:rPr lang="fr-FR" sz="2000" dirty="0" err="1"/>
              <a:t>amount</a:t>
            </a:r>
            <a:r>
              <a:rPr lang="fr-FR" sz="2000" dirty="0"/>
              <a:t> of </a:t>
            </a:r>
            <a:r>
              <a:rPr lang="fr-FR" sz="2000" dirty="0" err="1"/>
              <a:t>energy</a:t>
            </a:r>
            <a:r>
              <a:rPr lang="fr-FR" sz="2000" dirty="0"/>
              <a:t> </a:t>
            </a:r>
            <a:r>
              <a:rPr lang="fr-FR" sz="2000" dirty="0" err="1"/>
              <a:t>deposited</a:t>
            </a:r>
            <a:r>
              <a:rPr lang="fr-FR" sz="2000" dirty="0"/>
              <a:t> (200 keV) =&gt; </a:t>
            </a:r>
            <a:r>
              <a:rPr lang="fr-FR" sz="2000" dirty="0" err="1"/>
              <a:t>indistinguishable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charge </a:t>
            </a:r>
            <a:r>
              <a:rPr lang="fr-FR" sz="2000" dirty="0" err="1"/>
              <a:t>based</a:t>
            </a:r>
            <a:r>
              <a:rPr lang="fr-FR" sz="2000" dirty="0"/>
              <a:t> </a:t>
            </a:r>
            <a:r>
              <a:rPr lang="fr-FR" sz="2000" dirty="0" err="1"/>
              <a:t>methods</a:t>
            </a:r>
            <a:r>
              <a:rPr lang="fr-FR" sz="2000" dirty="0"/>
              <a:t> (Pulse </a:t>
            </a:r>
            <a:r>
              <a:rPr lang="fr-FR" sz="2000" dirty="0" err="1"/>
              <a:t>Height</a:t>
            </a:r>
            <a:r>
              <a:rPr lang="fr-FR" sz="2000" dirty="0"/>
              <a:t> Analyzer)</a:t>
            </a:r>
          </a:p>
          <a:p>
            <a:r>
              <a:rPr lang="fr-FR" sz="2000" dirty="0"/>
              <a:t>Distinct pulse </a:t>
            </a:r>
            <a:r>
              <a:rPr lang="fr-FR" sz="2000" dirty="0" err="1"/>
              <a:t>shapes</a:t>
            </a:r>
            <a:r>
              <a:rPr lang="fr-FR" sz="2000" dirty="0"/>
              <a:t> </a:t>
            </a:r>
            <a:r>
              <a:rPr lang="fr-FR" sz="2000" dirty="0" err="1"/>
              <a:t>between</a:t>
            </a:r>
            <a:r>
              <a:rPr lang="fr-FR" sz="2000" dirty="0"/>
              <a:t> the </a:t>
            </a:r>
            <a:r>
              <a:rPr lang="fr-FR" sz="2000" dirty="0" err="1"/>
              <a:t>particle</a:t>
            </a:r>
            <a:r>
              <a:rPr lang="fr-FR" sz="2000" dirty="0"/>
              <a:t> types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1CB62B24-4E57-4CC9-9C0F-4E0C40E3EE7B}"/>
              </a:ext>
            </a:extLst>
          </p:cNvPr>
          <p:cNvSpPr txBox="1">
            <a:spLocks/>
          </p:cNvSpPr>
          <p:nvPr/>
        </p:nvSpPr>
        <p:spPr>
          <a:xfrm>
            <a:off x="257944" y="1176290"/>
            <a:ext cx="3431095" cy="4430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Symbol" panose="05050102010706020507" pitchFamily="18" charset="2"/>
              <a:buChar char="-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Char char="q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</a:pPr>
            <a:r>
              <a:rPr lang="en-US" b="0" dirty="0"/>
              <a:t>In-situ pulse shape discrimination: already used in controlled environments, not yet used in the mixed and uncontrolled environment of the radiation belts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162D3F"/>
                </a:solidFill>
                <a:effectLst/>
                <a:uLnTx/>
                <a:uFillTx/>
              </a:rPr>
              <a:t>Protons and </a:t>
            </a:r>
            <a:r>
              <a:rPr kumimoji="0" lang="fr-FR" b="0" i="0" u="none" strike="noStrike" kern="1200" cap="none" spc="0" normalizeH="0" baseline="0" noProof="0" dirty="0" err="1">
                <a:ln>
                  <a:noFill/>
                </a:ln>
                <a:solidFill>
                  <a:srgbClr val="162D3F"/>
                </a:solidFill>
                <a:effectLst/>
                <a:uLnTx/>
                <a:uFillTx/>
              </a:rPr>
              <a:t>electrons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162D3F"/>
                </a:solidFill>
                <a:effectLst/>
                <a:uLnTx/>
                <a:uFillTx/>
              </a:rPr>
              <a:t> </a:t>
            </a:r>
            <a:r>
              <a:rPr kumimoji="0" lang="fr-FR" b="0" i="0" u="none" strike="noStrike" kern="1200" cap="none" spc="0" normalizeH="0" baseline="0" noProof="0" dirty="0" err="1">
                <a:ln>
                  <a:noFill/>
                </a:ln>
                <a:solidFill>
                  <a:srgbClr val="162D3F"/>
                </a:solidFill>
                <a:effectLst/>
                <a:uLnTx/>
                <a:uFillTx/>
              </a:rPr>
              <a:t>that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162D3F"/>
                </a:solidFill>
                <a:effectLst/>
                <a:uLnTx/>
                <a:uFillTx/>
              </a:rPr>
              <a:t> </a:t>
            </a:r>
            <a:r>
              <a:rPr kumimoji="0" lang="fr-FR" b="0" i="0" u="none" strike="noStrike" kern="1200" cap="none" spc="0" normalizeH="0" baseline="0" noProof="0" dirty="0" err="1">
                <a:ln>
                  <a:noFill/>
                </a:ln>
                <a:solidFill>
                  <a:srgbClr val="162D3F"/>
                </a:solidFill>
                <a:effectLst/>
                <a:uLnTx/>
                <a:uFillTx/>
              </a:rPr>
              <a:t>deposit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162D3F"/>
                </a:solidFill>
                <a:effectLst/>
                <a:uLnTx/>
                <a:uFillTx/>
              </a:rPr>
              <a:t> the </a:t>
            </a:r>
            <a:r>
              <a:rPr kumimoji="0" lang="fr-FR" b="0" i="0" u="none" strike="noStrike" kern="1200" cap="none" spc="0" normalizeH="0" baseline="0" noProof="0" dirty="0" err="1">
                <a:ln>
                  <a:noFill/>
                </a:ln>
                <a:solidFill>
                  <a:srgbClr val="162D3F"/>
                </a:solidFill>
                <a:effectLst/>
                <a:uLnTx/>
                <a:uFillTx/>
              </a:rPr>
              <a:t>same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162D3F"/>
                </a:solidFill>
                <a:effectLst/>
                <a:uLnTx/>
                <a:uFillTx/>
              </a:rPr>
              <a:t> </a:t>
            </a:r>
            <a:r>
              <a:rPr kumimoji="0" lang="fr-FR" b="0" i="0" u="none" strike="noStrike" kern="1200" cap="none" spc="0" normalizeH="0" baseline="0" noProof="0" dirty="0" err="1">
                <a:ln>
                  <a:noFill/>
                </a:ln>
                <a:solidFill>
                  <a:srgbClr val="162D3F"/>
                </a:solidFill>
                <a:effectLst/>
                <a:uLnTx/>
                <a:uFillTx/>
              </a:rPr>
              <a:t>amount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162D3F"/>
                </a:solidFill>
                <a:effectLst/>
                <a:uLnTx/>
                <a:uFillTx/>
              </a:rPr>
              <a:t> of charges do not </a:t>
            </a:r>
            <a:r>
              <a:rPr kumimoji="0" lang="fr-FR" b="0" i="0" u="none" strike="noStrike" kern="1200" cap="none" spc="0" normalizeH="0" baseline="0" noProof="0" dirty="0" err="1">
                <a:ln>
                  <a:noFill/>
                </a:ln>
                <a:solidFill>
                  <a:srgbClr val="162D3F"/>
                </a:solidFill>
                <a:effectLst/>
                <a:uLnTx/>
                <a:uFillTx/>
              </a:rPr>
              <a:t>necessarily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162D3F"/>
                </a:solidFill>
                <a:effectLst/>
                <a:uLnTx/>
                <a:uFillTx/>
              </a:rPr>
              <a:t> follow the </a:t>
            </a:r>
            <a:r>
              <a:rPr kumimoji="0" lang="fr-FR" b="0" i="0" u="none" strike="noStrike" kern="1200" cap="none" spc="0" normalizeH="0" baseline="0" noProof="0" dirty="0" err="1">
                <a:ln>
                  <a:noFill/>
                </a:ln>
                <a:solidFill>
                  <a:srgbClr val="162D3F"/>
                </a:solidFill>
                <a:effectLst/>
                <a:uLnTx/>
                <a:uFillTx/>
              </a:rPr>
              <a:t>same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162D3F"/>
                </a:solidFill>
                <a:effectLst/>
                <a:uLnTx/>
                <a:uFillTx/>
              </a:rPr>
              <a:t> </a:t>
            </a:r>
            <a:r>
              <a:rPr kumimoji="0" lang="fr-FR" b="0" i="0" u="none" strike="noStrike" kern="1200" cap="none" spc="0" normalizeH="0" baseline="0" noProof="0" dirty="0" err="1">
                <a:ln>
                  <a:noFill/>
                </a:ln>
                <a:solidFill>
                  <a:srgbClr val="162D3F"/>
                </a:solidFill>
                <a:effectLst/>
                <a:uLnTx/>
                <a:uFillTx/>
              </a:rPr>
              <a:t>path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162D3F"/>
                </a:solidFill>
                <a:effectLst/>
                <a:uLnTx/>
                <a:uFillTx/>
              </a:rPr>
              <a:t> in </a:t>
            </a:r>
            <a:r>
              <a:rPr kumimoji="0" lang="fr-FR" b="0" i="0" u="none" strike="noStrike" kern="1200" cap="none" spc="0" normalizeH="0" baseline="0" noProof="0" dirty="0" err="1">
                <a:ln>
                  <a:noFill/>
                </a:ln>
                <a:solidFill>
                  <a:srgbClr val="162D3F"/>
                </a:solidFill>
                <a:effectLst/>
                <a:uLnTx/>
                <a:uFillTx/>
              </a:rPr>
              <a:t>matter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162D3F"/>
                </a:solidFill>
                <a:effectLst/>
                <a:uLnTx/>
                <a:uFillTx/>
              </a:rPr>
              <a:t>Charges </a:t>
            </a:r>
            <a:r>
              <a:rPr kumimoji="0" lang="fr-FR" b="0" i="0" u="none" strike="noStrike" kern="1200" cap="none" spc="0" normalizeH="0" baseline="0" noProof="0" dirty="0" err="1">
                <a:ln>
                  <a:noFill/>
                </a:ln>
                <a:solidFill>
                  <a:srgbClr val="162D3F"/>
                </a:solidFill>
                <a:effectLst/>
                <a:uLnTx/>
                <a:uFillTx/>
              </a:rPr>
              <a:t>deposited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162D3F"/>
                </a:solidFill>
                <a:effectLst/>
                <a:uLnTx/>
                <a:uFillTx/>
              </a:rPr>
              <a:t> in </a:t>
            </a:r>
            <a:r>
              <a:rPr kumimoji="0" lang="fr-FR" b="0" i="0" u="none" strike="noStrike" kern="1200" cap="none" spc="0" normalizeH="0" baseline="0" noProof="0" dirty="0" err="1">
                <a:ln>
                  <a:noFill/>
                </a:ln>
                <a:solidFill>
                  <a:srgbClr val="162D3F"/>
                </a:solidFill>
                <a:effectLst/>
                <a:uLnTx/>
                <a:uFillTx/>
              </a:rPr>
              <a:t>different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162D3F"/>
                </a:solidFill>
                <a:effectLst/>
                <a:uLnTx/>
                <a:uFillTx/>
              </a:rPr>
              <a:t> places lead to </a:t>
            </a:r>
            <a:r>
              <a:rPr kumimoji="0" lang="fr-FR" b="0" i="0" u="none" strike="noStrike" kern="1200" cap="none" spc="0" normalizeH="0" baseline="0" noProof="0" dirty="0" err="1">
                <a:ln>
                  <a:noFill/>
                </a:ln>
                <a:solidFill>
                  <a:srgbClr val="162D3F"/>
                </a:solidFill>
                <a:effectLst/>
                <a:uLnTx/>
                <a:uFillTx/>
              </a:rPr>
              <a:t>different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162D3F"/>
                </a:solidFill>
                <a:effectLst/>
                <a:uLnTx/>
                <a:uFillTx/>
              </a:rPr>
              <a:t> transient pulse </a:t>
            </a:r>
            <a:r>
              <a:rPr kumimoji="0" lang="fr-FR" b="0" i="0" u="none" strike="noStrike" kern="1200" cap="none" spc="0" normalizeH="0" baseline="0" noProof="0" dirty="0" err="1">
                <a:ln>
                  <a:noFill/>
                </a:ln>
                <a:solidFill>
                  <a:srgbClr val="162D3F"/>
                </a:solidFill>
                <a:effectLst/>
                <a:uLnTx/>
                <a:uFillTx/>
              </a:rPr>
              <a:t>shapes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C491B5-FDE5-4AD6-BDD7-4F570B18DC44}"/>
              </a:ext>
            </a:extLst>
          </p:cNvPr>
          <p:cNvSpPr/>
          <p:nvPr/>
        </p:nvSpPr>
        <p:spPr>
          <a:xfrm>
            <a:off x="560353" y="5616394"/>
            <a:ext cx="11308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It </a:t>
            </a:r>
            <a:r>
              <a:rPr lang="fr-FR" dirty="0" err="1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should</a:t>
            </a:r>
            <a:r>
              <a:rPr lang="fr-FR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be</a:t>
            </a:r>
            <a:r>
              <a:rPr lang="fr-FR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 possible to </a:t>
            </a:r>
            <a:r>
              <a:rPr lang="fr-FR" dirty="0" err="1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improve</a:t>
            </a:r>
            <a:r>
              <a:rPr lang="fr-FR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particle</a:t>
            </a:r>
            <a:r>
              <a:rPr lang="fr-FR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 discrimination </a:t>
            </a:r>
            <a:r>
              <a:rPr lang="fr-FR" dirty="0" err="1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using</a:t>
            </a:r>
            <a:r>
              <a:rPr lang="fr-FR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 pulse </a:t>
            </a:r>
            <a:r>
              <a:rPr lang="fr-FR" dirty="0" err="1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shape</a:t>
            </a:r>
            <a:r>
              <a:rPr lang="fr-FR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analysis</a:t>
            </a:r>
            <a:r>
              <a:rPr lang="fr-FR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 (PSA)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72794483-406C-42AF-9803-68FF1AE668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404746" y="2916309"/>
            <a:ext cx="3431096" cy="269024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6A72078A-803B-4A34-9EB5-79F686AC609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101805" y="2916309"/>
            <a:ext cx="3431096" cy="269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C71C108-1632-4D9A-9F63-65E59EB00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Simulation of proton and </a:t>
            </a:r>
            <a:r>
              <a:rPr lang="fr-FR" dirty="0" err="1"/>
              <a:t>electron</a:t>
            </a:r>
            <a:r>
              <a:rPr lang="fr-FR" dirty="0"/>
              <a:t> </a:t>
            </a:r>
            <a:r>
              <a:rPr lang="fr-FR" dirty="0" err="1"/>
              <a:t>induced</a:t>
            </a:r>
            <a:r>
              <a:rPr lang="fr-FR" dirty="0"/>
              <a:t> transients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D49E753-6FC7-4D1D-BF3D-FD97A2A1E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168271"/>
            <a:ext cx="11235431" cy="1495236"/>
          </a:xfrm>
        </p:spPr>
        <p:txBody>
          <a:bodyPr/>
          <a:lstStyle/>
          <a:p>
            <a:r>
              <a:rPr lang="en-US" sz="2000" dirty="0"/>
              <a:t>Python code for transient pulse simulation TIPODDIS</a:t>
            </a:r>
          </a:p>
          <a:p>
            <a:r>
              <a:rPr lang="en-US" sz="2000" dirty="0"/>
              <a:t>2D Drift-Diffusion-Poisson (DDP) solver for charge transport and computation of the transient current based on the Shockley-</a:t>
            </a:r>
            <a:r>
              <a:rPr lang="en-US" sz="2000" dirty="0" err="1"/>
              <a:t>Ramo</a:t>
            </a:r>
            <a:r>
              <a:rPr lang="en-US" sz="2000" dirty="0"/>
              <a:t> theorem</a:t>
            </a:r>
          </a:p>
          <a:p>
            <a:r>
              <a:rPr lang="fr-FR" sz="2000" dirty="0"/>
              <a:t>Code </a:t>
            </a:r>
            <a:r>
              <a:rPr lang="fr-FR" sz="2000" dirty="0" err="1"/>
              <a:t>validated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/>
              <a:t>experimental</a:t>
            </a:r>
            <a:r>
              <a:rPr lang="fr-FR" sz="2000" dirty="0"/>
              <a:t> </a:t>
            </a:r>
            <a:r>
              <a:rPr lang="fr-FR" sz="2000" dirty="0" err="1"/>
              <a:t>literature</a:t>
            </a:r>
            <a:r>
              <a:rPr lang="fr-FR" sz="2000" dirty="0"/>
              <a:t> data for </a:t>
            </a:r>
            <a:r>
              <a:rPr lang="fr-FR" sz="2000" dirty="0" err="1"/>
              <a:t>several</a:t>
            </a:r>
            <a:r>
              <a:rPr lang="fr-FR" sz="2000" dirty="0"/>
              <a:t> </a:t>
            </a:r>
            <a:r>
              <a:rPr lang="fr-FR" sz="2000" dirty="0" err="1"/>
              <a:t>particle</a:t>
            </a:r>
            <a:r>
              <a:rPr lang="fr-FR" sz="2000" dirty="0"/>
              <a:t> types and SSD </a:t>
            </a:r>
            <a:r>
              <a:rPr lang="fr-FR" sz="2000" dirty="0" err="1"/>
              <a:t>parameters</a:t>
            </a:r>
            <a:endParaRPr lang="fr-FR" sz="20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0382030-45F1-4820-AF62-7A96189773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2880" y="3489960"/>
            <a:ext cx="3937436" cy="264480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42C1764-01C0-4C08-B647-2EE45E678F7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494141" y="3364688"/>
            <a:ext cx="3844167" cy="277274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7608175-19B7-4992-872D-7F11E68F7941}"/>
              </a:ext>
            </a:extLst>
          </p:cNvPr>
          <p:cNvSpPr txBox="1"/>
          <p:nvPr/>
        </p:nvSpPr>
        <p:spPr>
          <a:xfrm>
            <a:off x="4626458" y="2845901"/>
            <a:ext cx="3368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2 MeV Electrons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D606FDB-B4BB-4045-A308-164A840CBBAA}"/>
              </a:ext>
            </a:extLst>
          </p:cNvPr>
          <p:cNvSpPr txBox="1"/>
          <p:nvPr/>
        </p:nvSpPr>
        <p:spPr>
          <a:xfrm>
            <a:off x="511981" y="2889610"/>
            <a:ext cx="3368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10 MeV Protons 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169EA5B-DC44-41E3-8F2D-87E5706C2E0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137468" y="3471668"/>
            <a:ext cx="3724370" cy="2663302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B91AD7A9-B2E6-4106-B8C1-A5AF2B8047CD}"/>
              </a:ext>
            </a:extLst>
          </p:cNvPr>
          <p:cNvSpPr txBox="1"/>
          <p:nvPr/>
        </p:nvSpPr>
        <p:spPr>
          <a:xfrm>
            <a:off x="8311250" y="2665950"/>
            <a:ext cx="3525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5 MeV Alpha </a:t>
            </a:r>
            <a:br>
              <a:rPr lang="fr-FR" dirty="0"/>
            </a:br>
            <a:r>
              <a:rPr lang="fr-FR" dirty="0"/>
              <a:t>+ variable </a:t>
            </a:r>
            <a:r>
              <a:rPr lang="fr-FR" dirty="0" err="1"/>
              <a:t>bias</a:t>
            </a:r>
            <a:r>
              <a:rPr lang="fr-FR" dirty="0"/>
              <a:t> voltage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9571DE91-D940-4ED9-A295-B480FA10D3C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270991" y="3395169"/>
            <a:ext cx="3844167" cy="277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128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BF7E07-0B9C-46C6-AABA-C5F0DD04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Simulation </a:t>
            </a:r>
            <a:r>
              <a:rPr lang="fr-FR" sz="2800" dirty="0" err="1"/>
              <a:t>results</a:t>
            </a:r>
            <a:r>
              <a:rPr lang="fr-FR" sz="2800" dirty="0"/>
              <a:t> for proton discrimination by PSA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7D69AA6-7934-4644-AA39-26FA21E15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427" y="2034919"/>
            <a:ext cx="4338868" cy="320333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BDCF427-8BFC-4639-AEA0-87C0B3753D40}"/>
              </a:ext>
            </a:extLst>
          </p:cNvPr>
          <p:cNvSpPr txBox="1"/>
          <p:nvPr/>
        </p:nvSpPr>
        <p:spPr>
          <a:xfrm>
            <a:off x="6702144" y="1206204"/>
            <a:ext cx="4565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>
                <a:solidFill>
                  <a:schemeClr val="tx1"/>
                </a:solidFill>
              </a:rPr>
              <a:t>Deposited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energy</a:t>
            </a:r>
            <a:r>
              <a:rPr lang="fr-FR" sz="2000" dirty="0">
                <a:solidFill>
                  <a:schemeClr val="tx1"/>
                </a:solidFill>
              </a:rPr>
              <a:t> vs 90% charge time for 1 – 200 MeV protons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BB97859-AA38-49A0-96AA-7021170A63ED}"/>
              </a:ext>
            </a:extLst>
          </p:cNvPr>
          <p:cNvSpPr txBox="1"/>
          <p:nvPr/>
        </p:nvSpPr>
        <p:spPr>
          <a:xfrm>
            <a:off x="6843427" y="5343539"/>
            <a:ext cx="4647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0" dirty="0" err="1">
                <a:solidFill>
                  <a:schemeClr val="tx1"/>
                </a:solidFill>
              </a:rPr>
              <a:t>Equal</a:t>
            </a:r>
            <a:r>
              <a:rPr lang="fr-FR" sz="1800" b="0" dirty="0">
                <a:solidFill>
                  <a:schemeClr val="tx1"/>
                </a:solidFill>
              </a:rPr>
              <a:t> </a:t>
            </a:r>
            <a:r>
              <a:rPr lang="fr-FR" sz="1800" b="0" dirty="0" err="1">
                <a:solidFill>
                  <a:schemeClr val="tx1"/>
                </a:solidFill>
              </a:rPr>
              <a:t>deposited</a:t>
            </a:r>
            <a:r>
              <a:rPr lang="fr-FR" sz="1800" b="0" dirty="0">
                <a:solidFill>
                  <a:schemeClr val="tx1"/>
                </a:solidFill>
              </a:rPr>
              <a:t> </a:t>
            </a:r>
            <a:r>
              <a:rPr lang="fr-FR" sz="1800" b="0" dirty="0" err="1">
                <a:solidFill>
                  <a:schemeClr val="tx1"/>
                </a:solidFill>
              </a:rPr>
              <a:t>energy</a:t>
            </a:r>
            <a:r>
              <a:rPr lang="fr-FR" sz="1800" b="0" dirty="0">
                <a:solidFill>
                  <a:schemeClr val="tx1"/>
                </a:solidFill>
              </a:rPr>
              <a:t> : able to </a:t>
            </a:r>
            <a:r>
              <a:rPr lang="fr-FR" sz="1800" b="0" dirty="0" err="1">
                <a:solidFill>
                  <a:schemeClr val="tx1"/>
                </a:solidFill>
              </a:rPr>
              <a:t>separate</a:t>
            </a:r>
            <a:r>
              <a:rPr lang="fr-FR" sz="1800" b="0" dirty="0">
                <a:solidFill>
                  <a:schemeClr val="tx1"/>
                </a:solidFill>
              </a:rPr>
              <a:t> </a:t>
            </a:r>
            <a:r>
              <a:rPr lang="fr-FR" sz="1800" b="0" dirty="0" err="1">
                <a:solidFill>
                  <a:schemeClr val="tx1"/>
                </a:solidFill>
              </a:rPr>
              <a:t>low</a:t>
            </a:r>
            <a:r>
              <a:rPr lang="fr-FR" sz="1800" b="0" dirty="0">
                <a:solidFill>
                  <a:schemeClr val="tx1"/>
                </a:solidFill>
              </a:rPr>
              <a:t> </a:t>
            </a:r>
            <a:r>
              <a:rPr lang="fr-FR" sz="1800" b="0" dirty="0" err="1">
                <a:solidFill>
                  <a:schemeClr val="tx1"/>
                </a:solidFill>
              </a:rPr>
              <a:t>energy</a:t>
            </a:r>
            <a:r>
              <a:rPr lang="fr-FR" sz="1800" b="0" dirty="0">
                <a:solidFill>
                  <a:schemeClr val="tx1"/>
                </a:solidFill>
              </a:rPr>
              <a:t> and high </a:t>
            </a:r>
            <a:r>
              <a:rPr lang="fr-FR" sz="1800" b="0" dirty="0" err="1">
                <a:solidFill>
                  <a:schemeClr val="tx1"/>
                </a:solidFill>
              </a:rPr>
              <a:t>energy</a:t>
            </a:r>
            <a:r>
              <a:rPr lang="fr-FR" sz="1800" b="0" dirty="0">
                <a:solidFill>
                  <a:schemeClr val="tx1"/>
                </a:solidFill>
              </a:rPr>
              <a:t> protons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5EAD3E-42C5-4295-9253-495679F8F826}"/>
              </a:ext>
            </a:extLst>
          </p:cNvPr>
          <p:cNvSpPr/>
          <p:nvPr/>
        </p:nvSpPr>
        <p:spPr bwMode="auto">
          <a:xfrm>
            <a:off x="8422547" y="2215598"/>
            <a:ext cx="2139755" cy="2685920"/>
          </a:xfrm>
          <a:prstGeom prst="rect">
            <a:avLst/>
          </a:prstGeom>
          <a:solidFill>
            <a:srgbClr val="A6A6A6">
              <a:alpha val="16078"/>
            </a:srgbClr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Geneva" charset="0"/>
              </a:rPr>
              <a:t>Low </a:t>
            </a:r>
            <a:r>
              <a:rPr kumimoji="0" lang="fr-FR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Geneva" charset="0"/>
              </a:rPr>
              <a:t>energy</a:t>
            </a:r>
            <a:r>
              <a:rPr kumimoji="0" 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Geneva" charset="0"/>
              </a:rPr>
              <a:t> protons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7F17EF-DF19-4D60-B9AB-A646BCE75F44}"/>
              </a:ext>
            </a:extLst>
          </p:cNvPr>
          <p:cNvSpPr/>
          <p:nvPr/>
        </p:nvSpPr>
        <p:spPr bwMode="auto">
          <a:xfrm>
            <a:off x="7516535" y="2215598"/>
            <a:ext cx="830511" cy="2685920"/>
          </a:xfrm>
          <a:prstGeom prst="rect">
            <a:avLst/>
          </a:prstGeom>
          <a:solidFill>
            <a:srgbClr val="A6A6A6">
              <a:alpha val="16078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Geneva" charset="0"/>
              </a:rPr>
              <a:t>High </a:t>
            </a:r>
            <a:r>
              <a:rPr kumimoji="0" lang="fr-FR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Geneva" charset="0"/>
              </a:rPr>
              <a:t>energy</a:t>
            </a:r>
            <a:r>
              <a:rPr kumimoji="0" 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Geneva" charset="0"/>
              </a:rPr>
              <a:t> protons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238A7C2-B84F-4E30-B4CA-73F0B9664483}"/>
              </a:ext>
            </a:extLst>
          </p:cNvPr>
          <p:cNvSpPr txBox="1"/>
          <p:nvPr/>
        </p:nvSpPr>
        <p:spPr>
          <a:xfrm>
            <a:off x="200642" y="1360092"/>
            <a:ext cx="456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tx1"/>
                </a:solidFill>
              </a:rPr>
              <a:t>Protons </a:t>
            </a:r>
            <a:r>
              <a:rPr lang="fr-FR" sz="2000" dirty="0" err="1">
                <a:solidFill>
                  <a:schemeClr val="tx1"/>
                </a:solidFill>
              </a:rPr>
              <a:t>response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function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8EC8D67-3FF9-45A1-AB95-1BF992BF4903}"/>
              </a:ext>
            </a:extLst>
          </p:cNvPr>
          <p:cNvSpPr txBox="1"/>
          <p:nvPr/>
        </p:nvSpPr>
        <p:spPr>
          <a:xfrm>
            <a:off x="531141" y="5097799"/>
            <a:ext cx="390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0" dirty="0" err="1">
                <a:solidFill>
                  <a:schemeClr val="tx1"/>
                </a:solidFill>
              </a:rPr>
              <a:t>Deposited</a:t>
            </a:r>
            <a:r>
              <a:rPr lang="fr-FR" sz="1600" b="0" dirty="0">
                <a:solidFill>
                  <a:schemeClr val="tx1"/>
                </a:solidFill>
              </a:rPr>
              <a:t> </a:t>
            </a:r>
            <a:r>
              <a:rPr lang="fr-FR" sz="1600" b="0" dirty="0" err="1">
                <a:solidFill>
                  <a:schemeClr val="tx1"/>
                </a:solidFill>
              </a:rPr>
              <a:t>energy</a:t>
            </a:r>
            <a:r>
              <a:rPr lang="fr-FR" sz="1600" b="0" dirty="0">
                <a:solidFill>
                  <a:schemeClr val="tx1"/>
                </a:solidFill>
              </a:rPr>
              <a:t> </a:t>
            </a:r>
            <a:r>
              <a:rPr lang="fr-FR" sz="1600" b="0" dirty="0" err="1">
                <a:solidFill>
                  <a:schemeClr val="tx1"/>
                </a:solidFill>
              </a:rPr>
              <a:t>overlap</a:t>
            </a:r>
            <a:r>
              <a:rPr lang="fr-FR" sz="1600" b="0" dirty="0">
                <a:solidFill>
                  <a:schemeClr val="tx1"/>
                </a:solidFill>
              </a:rPr>
              <a:t> </a:t>
            </a:r>
            <a:r>
              <a:rPr lang="fr-FR" sz="1600" b="0" dirty="0" err="1">
                <a:solidFill>
                  <a:schemeClr val="tx1"/>
                </a:solidFill>
              </a:rPr>
              <a:t>between</a:t>
            </a:r>
            <a:r>
              <a:rPr lang="fr-FR" sz="1600" b="0" dirty="0">
                <a:solidFill>
                  <a:schemeClr val="tx1"/>
                </a:solidFill>
              </a:rPr>
              <a:t> </a:t>
            </a:r>
            <a:r>
              <a:rPr lang="fr-FR" sz="1600" b="0" dirty="0" err="1">
                <a:solidFill>
                  <a:schemeClr val="tx1"/>
                </a:solidFill>
              </a:rPr>
              <a:t>low</a:t>
            </a:r>
            <a:r>
              <a:rPr lang="fr-FR" sz="1600" b="0" dirty="0">
                <a:solidFill>
                  <a:schemeClr val="tx1"/>
                </a:solidFill>
              </a:rPr>
              <a:t> </a:t>
            </a:r>
            <a:r>
              <a:rPr lang="fr-FR" sz="1600" b="0" dirty="0" err="1">
                <a:solidFill>
                  <a:schemeClr val="tx1"/>
                </a:solidFill>
              </a:rPr>
              <a:t>energy</a:t>
            </a:r>
            <a:r>
              <a:rPr lang="fr-FR" sz="1600" b="0" dirty="0">
                <a:solidFill>
                  <a:schemeClr val="tx1"/>
                </a:solidFill>
              </a:rPr>
              <a:t> protons </a:t>
            </a:r>
            <a:r>
              <a:rPr lang="fr-FR" sz="1600" b="0" dirty="0" err="1">
                <a:solidFill>
                  <a:schemeClr val="tx1"/>
                </a:solidFill>
              </a:rPr>
              <a:t>stopping</a:t>
            </a:r>
            <a:r>
              <a:rPr lang="fr-FR" sz="1600" b="0" dirty="0">
                <a:solidFill>
                  <a:schemeClr val="tx1"/>
                </a:solidFill>
              </a:rPr>
              <a:t> in the SSD and high </a:t>
            </a:r>
            <a:r>
              <a:rPr lang="fr-FR" sz="1600" b="0" dirty="0" err="1">
                <a:solidFill>
                  <a:schemeClr val="tx1"/>
                </a:solidFill>
              </a:rPr>
              <a:t>energy</a:t>
            </a:r>
            <a:r>
              <a:rPr lang="fr-FR" sz="1600" b="0" dirty="0">
                <a:solidFill>
                  <a:schemeClr val="tx1"/>
                </a:solidFill>
              </a:rPr>
              <a:t> protons </a:t>
            </a:r>
            <a:r>
              <a:rPr lang="fr-FR" sz="1600" b="0" dirty="0" err="1">
                <a:solidFill>
                  <a:schemeClr val="tx1"/>
                </a:solidFill>
              </a:rPr>
              <a:t>crossing</a:t>
            </a:r>
            <a:r>
              <a:rPr lang="fr-FR" sz="1600" b="0" dirty="0">
                <a:solidFill>
                  <a:schemeClr val="tx1"/>
                </a:solidFill>
              </a:rPr>
              <a:t> the SSD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7AA898D-155F-42F9-8E3A-CC6BC2E50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66" y="1686757"/>
            <a:ext cx="4384501" cy="328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3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BF7E07-0B9C-46C6-AABA-C5F0DD04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Simulation </a:t>
            </a:r>
            <a:r>
              <a:rPr lang="fr-FR" sz="2800" dirty="0" err="1"/>
              <a:t>results</a:t>
            </a:r>
            <a:r>
              <a:rPr lang="fr-FR" sz="2800" dirty="0"/>
              <a:t> for proton and </a:t>
            </a:r>
            <a:r>
              <a:rPr lang="fr-FR" sz="2800" dirty="0" err="1"/>
              <a:t>electron</a:t>
            </a:r>
            <a:r>
              <a:rPr lang="fr-FR" sz="2800" dirty="0"/>
              <a:t> discrimination by PSA</a:t>
            </a:r>
          </a:p>
        </p:txBody>
      </p:sp>
      <p:pic>
        <p:nvPicPr>
          <p:cNvPr id="10" name="Espace réservé du contenu 16">
            <a:extLst>
              <a:ext uri="{FF2B5EF4-FFF2-40B4-BE49-F238E27FC236}">
                <a16:creationId xmlns:a16="http://schemas.microsoft.com/office/drawing/2014/main" id="{3623F74D-4EF5-46F0-A640-2A6A1B42C48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3" b="1"/>
          <a:stretch/>
        </p:blipFill>
        <p:spPr bwMode="auto">
          <a:xfrm>
            <a:off x="62236" y="2670584"/>
            <a:ext cx="3327884" cy="25053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lc="http://schemas.openxmlformats.org/drawingml/2006/lockedCanvas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</a:ext>
          </a:extLst>
        </p:spPr>
      </p:pic>
      <p:pic>
        <p:nvPicPr>
          <p:cNvPr id="11" name="Espace réservé du contenu 7">
            <a:extLst>
              <a:ext uri="{FF2B5EF4-FFF2-40B4-BE49-F238E27FC236}">
                <a16:creationId xmlns:a16="http://schemas.microsoft.com/office/drawing/2014/main" id="{57F2DA62-E72F-49CD-A0D1-8AB0A62FE292}"/>
              </a:ext>
            </a:extLst>
          </p:cNvPr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0"/>
          <a:stretch/>
        </p:blipFill>
        <p:spPr bwMode="auto">
          <a:xfrm>
            <a:off x="4072935" y="2670583"/>
            <a:ext cx="3522640" cy="236675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73DCAC7-7519-42F6-AF3B-6A2B7480CC6A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1113" y="2649400"/>
            <a:ext cx="3522640" cy="240678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11391087-0E9A-4EC8-ABFB-6CBBDEFBD72D}"/>
              </a:ext>
            </a:extLst>
          </p:cNvPr>
          <p:cNvSpPr txBox="1"/>
          <p:nvPr/>
        </p:nvSpPr>
        <p:spPr>
          <a:xfrm>
            <a:off x="528320" y="1163721"/>
            <a:ext cx="11054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0" dirty="0">
                <a:solidFill>
                  <a:schemeClr val="tx1"/>
                </a:solidFill>
              </a:rPr>
              <a:t>Confusion </a:t>
            </a:r>
            <a:r>
              <a:rPr lang="fr-FR" sz="2000" b="0" dirty="0" err="1">
                <a:solidFill>
                  <a:schemeClr val="tx1"/>
                </a:solidFill>
              </a:rPr>
              <a:t>matrixes</a:t>
            </a:r>
            <a:r>
              <a:rPr lang="fr-FR" sz="2000" b="0" dirty="0">
                <a:solidFill>
                  <a:schemeClr val="tx1"/>
                </a:solidFill>
              </a:rPr>
              <a:t> for </a:t>
            </a:r>
            <a:r>
              <a:rPr lang="fr-FR" sz="2000" b="0" dirty="0" err="1">
                <a:solidFill>
                  <a:schemeClr val="tx1"/>
                </a:solidFill>
              </a:rPr>
              <a:t>electron</a:t>
            </a:r>
            <a:r>
              <a:rPr lang="fr-FR" sz="2000" b="0" dirty="0">
                <a:solidFill>
                  <a:schemeClr val="tx1"/>
                </a:solidFill>
              </a:rPr>
              <a:t>/proton discrimination at </a:t>
            </a:r>
            <a:r>
              <a:rPr lang="fr-FR" sz="2000" b="0" dirty="0" err="1">
                <a:solidFill>
                  <a:schemeClr val="tx1"/>
                </a:solidFill>
              </a:rPr>
              <a:t>equal</a:t>
            </a:r>
            <a:r>
              <a:rPr lang="fr-FR" sz="2000" b="0" dirty="0">
                <a:solidFill>
                  <a:schemeClr val="tx1"/>
                </a:solidFill>
              </a:rPr>
              <a:t> </a:t>
            </a:r>
            <a:r>
              <a:rPr lang="fr-FR" sz="2000" b="0" dirty="0" err="1">
                <a:solidFill>
                  <a:schemeClr val="tx1"/>
                </a:solidFill>
              </a:rPr>
              <a:t>deposited</a:t>
            </a:r>
            <a:r>
              <a:rPr lang="fr-FR" sz="2000" b="0" dirty="0">
                <a:solidFill>
                  <a:schemeClr val="tx1"/>
                </a:solidFill>
              </a:rPr>
              <a:t> </a:t>
            </a:r>
            <a:r>
              <a:rPr lang="fr-FR" sz="2000" b="0" dirty="0" err="1">
                <a:solidFill>
                  <a:schemeClr val="tx1"/>
                </a:solidFill>
              </a:rPr>
              <a:t>energy</a:t>
            </a:r>
            <a:endParaRPr lang="fr-FR" sz="2000" b="0" dirty="0">
              <a:solidFill>
                <a:schemeClr val="tx1"/>
              </a:solidFill>
            </a:endParaRPr>
          </a:p>
          <a:p>
            <a:r>
              <a:rPr lang="fr-FR" sz="2000" b="0" dirty="0">
                <a:solidFill>
                  <a:schemeClr val="tx1"/>
                </a:solidFill>
              </a:rPr>
              <a:t>A </a:t>
            </a:r>
            <a:r>
              <a:rPr lang="fr-FR" sz="2000" b="0" dirty="0" err="1">
                <a:solidFill>
                  <a:schemeClr val="tx1"/>
                </a:solidFill>
              </a:rPr>
              <a:t>random</a:t>
            </a:r>
            <a:r>
              <a:rPr lang="fr-FR" sz="2000" b="0" dirty="0">
                <a:solidFill>
                  <a:schemeClr val="tx1"/>
                </a:solidFill>
              </a:rPr>
              <a:t> </a:t>
            </a:r>
            <a:r>
              <a:rPr lang="fr-FR" sz="2000" b="0" dirty="0" err="1">
                <a:solidFill>
                  <a:schemeClr val="tx1"/>
                </a:solidFill>
              </a:rPr>
              <a:t>forest</a:t>
            </a:r>
            <a:r>
              <a:rPr lang="fr-FR" sz="2000" b="0" dirty="0">
                <a:solidFill>
                  <a:schemeClr val="tx1"/>
                </a:solidFill>
              </a:rPr>
              <a:t> classifier </a:t>
            </a:r>
            <a:r>
              <a:rPr lang="fr-FR" sz="2000" b="0" dirty="0" err="1">
                <a:solidFill>
                  <a:schemeClr val="tx1"/>
                </a:solidFill>
              </a:rPr>
              <a:t>was</a:t>
            </a:r>
            <a:r>
              <a:rPr lang="fr-FR" sz="2000" b="0" dirty="0">
                <a:solidFill>
                  <a:schemeClr val="tx1"/>
                </a:solidFill>
              </a:rPr>
              <a:t> </a:t>
            </a:r>
            <a:r>
              <a:rPr lang="fr-FR" sz="2000" b="0" dirty="0" err="1">
                <a:solidFill>
                  <a:schemeClr val="tx1"/>
                </a:solidFill>
              </a:rPr>
              <a:t>trained</a:t>
            </a:r>
            <a:r>
              <a:rPr lang="fr-FR" sz="2000" b="0" dirty="0">
                <a:solidFill>
                  <a:schemeClr val="tx1"/>
                </a:solidFill>
              </a:rPr>
              <a:t> and </a:t>
            </a:r>
            <a:r>
              <a:rPr lang="fr-FR" sz="2000" b="0" dirty="0" err="1">
                <a:solidFill>
                  <a:schemeClr val="tx1"/>
                </a:solidFill>
              </a:rPr>
              <a:t>tested</a:t>
            </a:r>
            <a:r>
              <a:rPr lang="fr-FR" sz="2000" b="0" dirty="0">
                <a:solidFill>
                  <a:schemeClr val="tx1"/>
                </a:solidFill>
              </a:rPr>
              <a:t> for </a:t>
            </a:r>
            <a:r>
              <a:rPr lang="fr-FR" sz="2000" b="0" dirty="0" err="1">
                <a:solidFill>
                  <a:schemeClr val="tx1"/>
                </a:solidFill>
              </a:rPr>
              <a:t>electron</a:t>
            </a:r>
            <a:r>
              <a:rPr lang="fr-FR" sz="2000" b="0" dirty="0">
                <a:solidFill>
                  <a:schemeClr val="tx1"/>
                </a:solidFill>
              </a:rPr>
              <a:t>/proton discrimination in 3 cases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AD68852-DEAC-49E4-9398-A9251B726856}"/>
              </a:ext>
            </a:extLst>
          </p:cNvPr>
          <p:cNvSpPr txBox="1"/>
          <p:nvPr/>
        </p:nvSpPr>
        <p:spPr>
          <a:xfrm>
            <a:off x="471151" y="2162016"/>
            <a:ext cx="3117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0" dirty="0" err="1">
                <a:solidFill>
                  <a:schemeClr val="tx1"/>
                </a:solidFill>
              </a:rPr>
              <a:t>Deposited</a:t>
            </a:r>
            <a:r>
              <a:rPr lang="fr-FR" sz="1800" b="0" dirty="0">
                <a:solidFill>
                  <a:schemeClr val="tx1"/>
                </a:solidFill>
              </a:rPr>
              <a:t> </a:t>
            </a:r>
            <a:r>
              <a:rPr lang="fr-FR" sz="1800" b="0" dirty="0" err="1">
                <a:solidFill>
                  <a:schemeClr val="tx1"/>
                </a:solidFill>
              </a:rPr>
              <a:t>energy</a:t>
            </a:r>
            <a:r>
              <a:rPr lang="fr-FR" sz="1800" b="0" dirty="0">
                <a:solidFill>
                  <a:schemeClr val="tx1"/>
                </a:solidFill>
              </a:rPr>
              <a:t> (PHA)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DD69FAF-EF41-44BB-B8B7-1B649FE645B0}"/>
              </a:ext>
            </a:extLst>
          </p:cNvPr>
          <p:cNvSpPr txBox="1"/>
          <p:nvPr/>
        </p:nvSpPr>
        <p:spPr>
          <a:xfrm>
            <a:off x="4583508" y="2160896"/>
            <a:ext cx="2369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0" dirty="0">
                <a:solidFill>
                  <a:schemeClr val="tx1"/>
                </a:solidFill>
              </a:rPr>
              <a:t>PSA </a:t>
            </a:r>
            <a:r>
              <a:rPr lang="fr-FR" sz="2000" b="0" dirty="0" err="1">
                <a:solidFill>
                  <a:schemeClr val="tx1"/>
                </a:solidFill>
              </a:rPr>
              <a:t>isotropic</a:t>
            </a:r>
            <a:endParaRPr lang="fr-FR" sz="2000" b="0" dirty="0">
              <a:solidFill>
                <a:schemeClr val="tx1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A5AF539-DF7F-41F0-A7FF-BA4C44AC4E47}"/>
              </a:ext>
            </a:extLst>
          </p:cNvPr>
          <p:cNvSpPr txBox="1"/>
          <p:nvPr/>
        </p:nvSpPr>
        <p:spPr>
          <a:xfrm>
            <a:off x="8943124" y="1995373"/>
            <a:ext cx="1697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0" dirty="0">
                <a:solidFill>
                  <a:schemeClr val="tx1"/>
                </a:solidFill>
              </a:rPr>
              <a:t>PSA + 20°</a:t>
            </a:r>
            <a:br>
              <a:rPr lang="fr-FR" sz="2000" b="0" dirty="0">
                <a:solidFill>
                  <a:schemeClr val="tx1"/>
                </a:solidFill>
              </a:rPr>
            </a:br>
            <a:r>
              <a:rPr lang="fr-FR" sz="2000" b="0" dirty="0">
                <a:solidFill>
                  <a:schemeClr val="tx1"/>
                </a:solidFill>
              </a:rPr>
              <a:t>collimation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E2D0986-0EE0-434C-AD8F-41F78E2314F2}"/>
              </a:ext>
            </a:extLst>
          </p:cNvPr>
          <p:cNvSpPr txBox="1"/>
          <p:nvPr/>
        </p:nvSpPr>
        <p:spPr>
          <a:xfrm>
            <a:off x="846074" y="5479675"/>
            <a:ext cx="10736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solidFill>
                  <a:schemeClr val="tx1"/>
                </a:solidFill>
              </a:rPr>
              <a:t>From</a:t>
            </a:r>
            <a:r>
              <a:rPr lang="fr-FR" sz="2000" dirty="0">
                <a:solidFill>
                  <a:schemeClr val="tx1"/>
                </a:solidFill>
              </a:rPr>
              <a:t> 50/50 </a:t>
            </a:r>
            <a:r>
              <a:rPr lang="fr-FR" sz="2000" dirty="0" err="1">
                <a:solidFill>
                  <a:schemeClr val="tx1"/>
                </a:solidFill>
              </a:rPr>
              <a:t>with</a:t>
            </a:r>
            <a:r>
              <a:rPr lang="fr-FR" sz="2000" dirty="0">
                <a:solidFill>
                  <a:schemeClr val="tx1"/>
                </a:solidFill>
              </a:rPr>
              <a:t> a </a:t>
            </a:r>
            <a:r>
              <a:rPr lang="fr-FR" sz="2000" dirty="0" err="1">
                <a:solidFill>
                  <a:schemeClr val="tx1"/>
                </a:solidFill>
              </a:rPr>
              <a:t>conventional</a:t>
            </a:r>
            <a:r>
              <a:rPr lang="fr-FR" sz="2000" dirty="0">
                <a:solidFill>
                  <a:schemeClr val="tx1"/>
                </a:solidFill>
              </a:rPr>
              <a:t> SSD monitor to 90% discrimination </a:t>
            </a:r>
            <a:r>
              <a:rPr lang="fr-FR" sz="2000" dirty="0" err="1">
                <a:solidFill>
                  <a:schemeClr val="tx1"/>
                </a:solidFill>
              </a:rPr>
              <a:t>efficiency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with</a:t>
            </a:r>
            <a:r>
              <a:rPr lang="fr-FR" sz="2000" dirty="0">
                <a:solidFill>
                  <a:schemeClr val="tx1"/>
                </a:solidFill>
              </a:rPr>
              <a:t> PSA</a:t>
            </a:r>
          </a:p>
        </p:txBody>
      </p:sp>
    </p:spTree>
    <p:extLst>
      <p:ext uri="{BB962C8B-B14F-4D97-AF65-F5344CB8AC3E}">
        <p14:creationId xmlns:p14="http://schemas.microsoft.com/office/powerpoint/2010/main" val="181118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du contenu 3">
            <a:extLst>
              <a:ext uri="{FF2B5EF4-FFF2-40B4-BE49-F238E27FC236}">
                <a16:creationId xmlns:a16="http://schemas.microsoft.com/office/drawing/2014/main" id="{F85383AC-2AD5-4D8D-B2CE-2836E7C4F39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2857" y="3457110"/>
            <a:ext cx="3845768" cy="304698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4995F99-3E28-4573-BCFC-EACC61090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0"/>
            <a:ext cx="11717867" cy="1025525"/>
          </a:xfrm>
        </p:spPr>
        <p:txBody>
          <a:bodyPr/>
          <a:lstStyle/>
          <a:p>
            <a:r>
              <a:rPr lang="fr-FR" dirty="0"/>
              <a:t>The challenge of </a:t>
            </a:r>
            <a:r>
              <a:rPr lang="fr-FR" dirty="0" err="1"/>
              <a:t>accurate</a:t>
            </a:r>
            <a:r>
              <a:rPr lang="fr-FR" dirty="0"/>
              <a:t> pulse </a:t>
            </a:r>
            <a:r>
              <a:rPr lang="fr-FR" dirty="0" err="1"/>
              <a:t>shape</a:t>
            </a:r>
            <a:r>
              <a:rPr lang="fr-FR" dirty="0"/>
              <a:t> acquisition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9A0B321-A355-4C16-BAB7-32AAF171C3D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4" y="3501867"/>
            <a:ext cx="3489821" cy="26188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C3EB5610-0455-4708-841F-1FB3DF4CDF07}"/>
              </a:ext>
            </a:extLst>
          </p:cNvPr>
          <p:cNvGrpSpPr/>
          <p:nvPr/>
        </p:nvGrpSpPr>
        <p:grpSpPr>
          <a:xfrm>
            <a:off x="7547399" y="3594771"/>
            <a:ext cx="3340387" cy="2518873"/>
            <a:chOff x="7643304" y="1540931"/>
            <a:chExt cx="4199508" cy="345705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531BFC-BF6B-4C8E-87FD-0DE818E5CAB3}"/>
                </a:ext>
              </a:extLst>
            </p:cNvPr>
            <p:cNvSpPr/>
            <p:nvPr/>
          </p:nvSpPr>
          <p:spPr>
            <a:xfrm>
              <a:off x="7643304" y="1540931"/>
              <a:ext cx="2447925" cy="3457058"/>
            </a:xfrm>
            <a:prstGeom prst="rect">
              <a:avLst/>
            </a:prstGeom>
            <a:solidFill>
              <a:srgbClr val="98AAC3">
                <a:alpha val="34902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ysClr val="windowText" lastClr="000000"/>
                  </a:solidFill>
                </a:rPr>
                <a:t>PSA single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8FBC32-E2D2-43AC-B831-6A10A9118B5C}"/>
                </a:ext>
              </a:extLst>
            </p:cNvPr>
            <p:cNvSpPr/>
            <p:nvPr/>
          </p:nvSpPr>
          <p:spPr>
            <a:xfrm>
              <a:off x="10091229" y="1540931"/>
              <a:ext cx="1751583" cy="3457058"/>
            </a:xfrm>
            <a:prstGeom prst="rect">
              <a:avLst/>
            </a:prstGeom>
            <a:solidFill>
              <a:srgbClr val="98AAC3">
                <a:alpha val="18039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ysClr val="windowText" lastClr="000000"/>
                  </a:solidFill>
                </a:rPr>
                <a:t>PHA </a:t>
              </a:r>
            </a:p>
            <a:p>
              <a:pPr algn="ctr"/>
              <a:r>
                <a:rPr lang="fr-FR" dirty="0">
                  <a:solidFill>
                    <a:sysClr val="windowText" lastClr="000000"/>
                  </a:solidFill>
                </a:rPr>
                <a:t>+ </a:t>
              </a:r>
              <a:r>
                <a:rPr lang="fr-FR" sz="1600" dirty="0" err="1">
                  <a:solidFill>
                    <a:sysClr val="windowText" lastClr="000000"/>
                  </a:solidFill>
                </a:rPr>
                <a:t>coincidence</a:t>
              </a:r>
              <a:endParaRPr lang="fr-FR" dirty="0">
                <a:solidFill>
                  <a:sysClr val="windowText" lastClr="0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E25C4265-E8FB-4653-B89F-A835E3597ED2}"/>
                  </a:ext>
                </a:extLst>
              </p:cNvPr>
              <p:cNvSpPr txBox="1"/>
              <p:nvPr/>
            </p:nvSpPr>
            <p:spPr>
              <a:xfrm>
                <a:off x="354615" y="1089898"/>
                <a:ext cx="4896854" cy="2616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</a:rPr>
                  <a:t>Challenges for in-situ radiation belt monitoring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b="0" dirty="0">
                    <a:solidFill>
                      <a:schemeClr val="tx1"/>
                    </a:solidFill>
                  </a:rPr>
                  <a:t>Space-compatible techniques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800" b="0" dirty="0">
                    <a:solidFill>
                      <a:schemeClr val="tx1"/>
                    </a:solidFill>
                  </a:rPr>
                  <a:t>Duration of a transient signal : 10 – 50 ns =&gt; Sampling </a:t>
                </a:r>
                <a:r>
                  <a:rPr lang="fr-FR" sz="1800" b="0" dirty="0" err="1">
                    <a:solidFill>
                      <a:schemeClr val="tx1"/>
                    </a:solidFill>
                  </a:rPr>
                  <a:t>period</a:t>
                </a:r>
                <a:r>
                  <a:rPr lang="fr-FR" sz="1800" b="0" dirty="0">
                    <a:solidFill>
                      <a:schemeClr val="tx1"/>
                    </a:solidFill>
                  </a:rPr>
                  <a:t> of a few ns at </a:t>
                </a:r>
                <a:r>
                  <a:rPr lang="fr-FR" sz="1800" b="0" dirty="0" err="1">
                    <a:solidFill>
                      <a:schemeClr val="tx1"/>
                    </a:solidFill>
                  </a:rPr>
                  <a:t>most</a:t>
                </a:r>
                <a:endParaRPr lang="fr-FR" sz="1800" b="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800" b="0" dirty="0">
                  <a:solidFill>
                    <a:schemeClr val="tx1"/>
                  </a:solidFill>
                </a:endParaRPr>
              </a:p>
              <a:p>
                <a:r>
                  <a:rPr lang="en-US" sz="1800" b="0" dirty="0">
                    <a:solidFill>
                      <a:schemeClr val="tx1"/>
                    </a:solidFill>
                  </a:rPr>
                  <a:t>2 sampling approaches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b="0" dirty="0">
                    <a:solidFill>
                      <a:schemeClr val="tx1"/>
                    </a:solidFill>
                  </a:rPr>
                  <a:t>High resolution time sampling (</a:t>
                </a:r>
                <a14:m>
                  <m:oMath xmlns:m="http://schemas.openxmlformats.org/officeDocument/2006/math">
                    <m:r>
                      <a:rPr lang="en-US" sz="1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1800" b="0" dirty="0">
                    <a:solidFill>
                      <a:schemeClr val="tx1"/>
                    </a:solidFill>
                  </a:rPr>
                  <a:t> 500 MHz)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b="0" dirty="0">
                    <a:solidFill>
                      <a:schemeClr val="tx1"/>
                    </a:solidFill>
                  </a:rPr>
                  <a:t>Amplitude sampling (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1800" b="0" dirty="0">
                    <a:solidFill>
                      <a:schemeClr val="tx1"/>
                    </a:solidFill>
                  </a:rPr>
                  <a:t> 6 thresholds)</a:t>
                </a:r>
              </a:p>
              <a:p>
                <a:endParaRPr lang="fr-FR" sz="2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E25C4265-E8FB-4653-B89F-A835E3597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15" y="1089898"/>
                <a:ext cx="4896854" cy="2616101"/>
              </a:xfrm>
              <a:prstGeom prst="rect">
                <a:avLst/>
              </a:prstGeom>
              <a:blipFill>
                <a:blip r:embed="rId4"/>
                <a:stretch>
                  <a:fillRect l="-996" t="-1399" r="-1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50818640-BB3E-45C9-B77A-C75745958F6A}"/>
              </a:ext>
            </a:extLst>
          </p:cNvPr>
          <p:cNvSpPr/>
          <p:nvPr/>
        </p:nvSpPr>
        <p:spPr>
          <a:xfrm>
            <a:off x="1916214" y="4811269"/>
            <a:ext cx="2305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Amplitude sampling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BA7486-9984-4BD7-90AE-D4FE4272054D}"/>
              </a:ext>
            </a:extLst>
          </p:cNvPr>
          <p:cNvSpPr/>
          <p:nvPr/>
        </p:nvSpPr>
        <p:spPr>
          <a:xfrm>
            <a:off x="5846308" y="1089898"/>
            <a:ext cx="5991077" cy="2316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</a:rPr>
              <a:t>Comparison of time-sampling, threshold sampling and the total charge based method for the prediction of proton incident energy</a:t>
            </a:r>
          </a:p>
          <a:p>
            <a:endParaRPr lang="en-US" sz="105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All transient-based approaches are more accurate than the charge based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Improvement ranges from 8% at 30 MeV up to 60% at 1 MeV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No significant difference of accuracy between time-sampling and amplitude-sampling approaches</a:t>
            </a:r>
          </a:p>
        </p:txBody>
      </p:sp>
    </p:spTree>
    <p:extLst>
      <p:ext uri="{BB962C8B-B14F-4D97-AF65-F5344CB8AC3E}">
        <p14:creationId xmlns:p14="http://schemas.microsoft.com/office/powerpoint/2010/main" val="197508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1EE44C-E5FB-414A-8B80-5207BCB52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Hardware </a:t>
            </a:r>
            <a:r>
              <a:rPr lang="fr-FR" dirty="0" err="1"/>
              <a:t>developed</a:t>
            </a:r>
            <a:r>
              <a:rPr lang="fr-FR" dirty="0"/>
              <a:t> at ONERA for transient acquisition</a:t>
            </a:r>
          </a:p>
        </p:txBody>
      </p:sp>
      <p:pic>
        <p:nvPicPr>
          <p:cNvPr id="5" name="Image 4" descr="\\bigdad\Projet_PR_TRAM$\SCIENTIFIQUE ET TECHNIQUE\totem_sampling\Intégration\TRAM proto 2.jpg">
            <a:extLst>
              <a:ext uri="{FF2B5EF4-FFF2-40B4-BE49-F238E27FC236}">
                <a16:creationId xmlns:a16="http://schemas.microsoft.com/office/drawing/2014/main" id="{07E01D16-17C8-4337-86DF-553A3B4CC8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744" y="1856298"/>
            <a:ext cx="2788511" cy="22402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A707D13-0169-4F46-B88D-1E4FD47F0A00}"/>
              </a:ext>
            </a:extLst>
          </p:cNvPr>
          <p:cNvSpPr txBox="1"/>
          <p:nvPr/>
        </p:nvSpPr>
        <p:spPr>
          <a:xfrm>
            <a:off x="4564877" y="1196293"/>
            <a:ext cx="3062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TOTEM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681E4FE-8F77-45D5-A035-BBA2033F233E}"/>
              </a:ext>
            </a:extLst>
          </p:cNvPr>
          <p:cNvSpPr txBox="1"/>
          <p:nvPr/>
        </p:nvSpPr>
        <p:spPr>
          <a:xfrm>
            <a:off x="291744" y="1924848"/>
            <a:ext cx="394290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0" dirty="0" err="1">
                <a:solidFill>
                  <a:schemeClr val="tx1"/>
                </a:solidFill>
              </a:rPr>
              <a:t>Two</a:t>
            </a:r>
            <a:r>
              <a:rPr lang="fr-FR" sz="1800" b="0" dirty="0">
                <a:solidFill>
                  <a:schemeClr val="tx1"/>
                </a:solidFill>
              </a:rPr>
              <a:t> </a:t>
            </a:r>
            <a:r>
              <a:rPr lang="fr-FR" sz="1800" b="0" dirty="0" err="1">
                <a:solidFill>
                  <a:schemeClr val="tx1"/>
                </a:solidFill>
              </a:rPr>
              <a:t>approaches</a:t>
            </a:r>
            <a:r>
              <a:rPr lang="fr-FR" sz="1800" b="0" dirty="0">
                <a:solidFill>
                  <a:schemeClr val="tx1"/>
                </a:solidFill>
              </a:rPr>
              <a:t> </a:t>
            </a:r>
            <a:r>
              <a:rPr lang="fr-FR" sz="1800" b="0" dirty="0" err="1">
                <a:solidFill>
                  <a:schemeClr val="tx1"/>
                </a:solidFill>
              </a:rPr>
              <a:t>investigated</a:t>
            </a:r>
            <a:r>
              <a:rPr lang="fr-FR" sz="1800" b="0" dirty="0">
                <a:solidFill>
                  <a:schemeClr val="tx1"/>
                </a:solidFill>
              </a:rPr>
              <a:t>: time sampling and amplitude sampling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0" dirty="0" err="1">
                <a:solidFill>
                  <a:schemeClr val="tx1"/>
                </a:solidFill>
              </a:rPr>
              <a:t>Two</a:t>
            </a:r>
            <a:r>
              <a:rPr lang="fr-FR" sz="1800" b="0" dirty="0">
                <a:solidFill>
                  <a:schemeClr val="tx1"/>
                </a:solidFill>
              </a:rPr>
              <a:t> acquisition setups </a:t>
            </a:r>
            <a:r>
              <a:rPr lang="fr-FR" sz="1800" b="0" dirty="0" err="1">
                <a:solidFill>
                  <a:schemeClr val="tx1"/>
                </a:solidFill>
              </a:rPr>
              <a:t>developed</a:t>
            </a:r>
            <a:endParaRPr lang="fr-FR" sz="18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0" dirty="0">
                <a:solidFill>
                  <a:schemeClr val="tx1"/>
                </a:solidFill>
              </a:rPr>
              <a:t>TOTEM: amplitude </a:t>
            </a:r>
            <a:r>
              <a:rPr lang="fr-FR" sz="1800" b="0" dirty="0" err="1">
                <a:solidFill>
                  <a:schemeClr val="tx1"/>
                </a:solidFill>
              </a:rPr>
              <a:t>threshold</a:t>
            </a:r>
            <a:r>
              <a:rPr lang="fr-FR" sz="1800" b="0" dirty="0">
                <a:solidFill>
                  <a:schemeClr val="tx1"/>
                </a:solidFill>
              </a:rPr>
              <a:t> sampling standalone </a:t>
            </a:r>
            <a:r>
              <a:rPr lang="fr-FR" sz="1800" b="0" dirty="0" err="1">
                <a:solidFill>
                  <a:schemeClr val="tx1"/>
                </a:solidFill>
              </a:rPr>
              <a:t>card</a:t>
            </a:r>
            <a:r>
              <a:rPr lang="fr-FR" sz="1800" b="0" dirty="0">
                <a:solidFill>
                  <a:schemeClr val="tx1"/>
                </a:solidFill>
              </a:rPr>
              <a:t> </a:t>
            </a:r>
            <a:r>
              <a:rPr lang="fr-FR" sz="1800" b="0" dirty="0" err="1">
                <a:solidFill>
                  <a:schemeClr val="tx1"/>
                </a:solidFill>
              </a:rPr>
              <a:t>with</a:t>
            </a:r>
            <a:r>
              <a:rPr lang="fr-FR" sz="1800" b="0" dirty="0">
                <a:solidFill>
                  <a:schemeClr val="tx1"/>
                </a:solidFill>
              </a:rPr>
              <a:t> 6 </a:t>
            </a:r>
            <a:r>
              <a:rPr lang="fr-FR" sz="1800" b="0" dirty="0" err="1">
                <a:solidFill>
                  <a:schemeClr val="tx1"/>
                </a:solidFill>
              </a:rPr>
              <a:t>thresholds</a:t>
            </a:r>
            <a:endParaRPr lang="fr-FR" sz="18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0" dirty="0">
                <a:solidFill>
                  <a:schemeClr val="tx1"/>
                </a:solidFill>
              </a:rPr>
              <a:t>Time sampling setup </a:t>
            </a:r>
            <a:r>
              <a:rPr lang="en-US" sz="1800" b="0" dirty="0">
                <a:solidFill>
                  <a:schemeClr val="tx1"/>
                </a:solidFill>
              </a:rPr>
              <a:t>with a high performance ADC at 1 Gs/s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b="0" dirty="0">
              <a:solidFill>
                <a:schemeClr val="tx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9961952-BA84-4CE7-98B9-718709DBADA6}"/>
              </a:ext>
            </a:extLst>
          </p:cNvPr>
          <p:cNvSpPr txBox="1"/>
          <p:nvPr/>
        </p:nvSpPr>
        <p:spPr>
          <a:xfrm>
            <a:off x="8209691" y="1196292"/>
            <a:ext cx="377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Time sampling setup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262B36A-F034-4F40-9486-FE8208A9E9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31" b="-1"/>
          <a:stretch/>
        </p:blipFill>
        <p:spPr>
          <a:xfrm>
            <a:off x="7693060" y="1924467"/>
            <a:ext cx="4295973" cy="170854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254909D-757A-4B4D-BD0D-319FF96333D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994" y="3899518"/>
            <a:ext cx="2701278" cy="1858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5C1A491-B187-4752-8732-1ABE543431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242" y="4225770"/>
            <a:ext cx="2945512" cy="143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81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C953B4-EA20-4D9D-82DB-48B77FFE2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Fast charge amplifier for transient acquisition 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F4C3DB6-191A-4DB2-96FD-0A5B9F85F06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85" y="2195150"/>
            <a:ext cx="4149619" cy="34055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19B5E79-B4EB-4559-BDC7-9C65133CB4E2}"/>
              </a:ext>
            </a:extLst>
          </p:cNvPr>
          <p:cNvSpPr txBox="1"/>
          <p:nvPr/>
        </p:nvSpPr>
        <p:spPr>
          <a:xfrm>
            <a:off x="355599" y="1379505"/>
            <a:ext cx="4149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PACI (</a:t>
            </a:r>
            <a:r>
              <a:rPr lang="fr-FR" dirty="0" err="1"/>
              <a:t>IJCLab</a:t>
            </a:r>
            <a:r>
              <a:rPr lang="fr-FR" dirty="0"/>
              <a:t>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5CCBF51-1270-4986-808D-CE076DD9AA05}"/>
              </a:ext>
            </a:extLst>
          </p:cNvPr>
          <p:cNvSpPr txBox="1"/>
          <p:nvPr/>
        </p:nvSpPr>
        <p:spPr>
          <a:xfrm>
            <a:off x="5708762" y="1184694"/>
            <a:ext cx="5450889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b="0" dirty="0">
                <a:solidFill>
                  <a:schemeClr val="tx1"/>
                </a:solidFill>
              </a:rPr>
              <a:t>Fast charge </a:t>
            </a:r>
            <a:r>
              <a:rPr lang="fr-FR" sz="1800" b="0" dirty="0" err="1">
                <a:solidFill>
                  <a:schemeClr val="tx1"/>
                </a:solidFill>
              </a:rPr>
              <a:t>preamplifier</a:t>
            </a:r>
            <a:r>
              <a:rPr lang="fr-FR" sz="1800" b="0" dirty="0">
                <a:solidFill>
                  <a:schemeClr val="tx1"/>
                </a:solidFill>
              </a:rPr>
              <a:t> </a:t>
            </a:r>
            <a:r>
              <a:rPr lang="fr-FR" sz="1800" b="0" dirty="0" err="1">
                <a:solidFill>
                  <a:schemeClr val="tx1"/>
                </a:solidFill>
              </a:rPr>
              <a:t>with</a:t>
            </a:r>
            <a:r>
              <a:rPr lang="fr-FR" sz="1800" b="0" dirty="0">
                <a:solidFill>
                  <a:schemeClr val="tx1"/>
                </a:solidFill>
              </a:rPr>
              <a:t> </a:t>
            </a:r>
            <a:r>
              <a:rPr lang="fr-FR" sz="1800" b="0" dirty="0" err="1">
                <a:solidFill>
                  <a:schemeClr val="tx1"/>
                </a:solidFill>
              </a:rPr>
              <a:t>additional</a:t>
            </a:r>
            <a:r>
              <a:rPr lang="fr-FR" sz="1800" b="0" dirty="0">
                <a:solidFill>
                  <a:schemeClr val="tx1"/>
                </a:solidFill>
              </a:rPr>
              <a:t> </a:t>
            </a:r>
            <a:r>
              <a:rPr lang="fr-FR" sz="1800" b="0" dirty="0" err="1">
                <a:solidFill>
                  <a:schemeClr val="tx1"/>
                </a:solidFill>
              </a:rPr>
              <a:t>current</a:t>
            </a:r>
            <a:r>
              <a:rPr lang="fr-FR" sz="1800" b="0" dirty="0">
                <a:solidFill>
                  <a:schemeClr val="tx1"/>
                </a:solidFill>
              </a:rPr>
              <a:t> output, </a:t>
            </a:r>
            <a:r>
              <a:rPr lang="fr-FR" sz="1800" b="0" dirty="0" err="1">
                <a:solidFill>
                  <a:schemeClr val="tx1"/>
                </a:solidFill>
              </a:rPr>
              <a:t>developed</a:t>
            </a:r>
            <a:r>
              <a:rPr lang="fr-FR" sz="1800" b="0" dirty="0">
                <a:solidFill>
                  <a:schemeClr val="tx1"/>
                </a:solidFill>
              </a:rPr>
              <a:t> for pulse </a:t>
            </a:r>
            <a:r>
              <a:rPr lang="fr-FR" sz="1800" b="0" dirty="0" err="1">
                <a:solidFill>
                  <a:schemeClr val="tx1"/>
                </a:solidFill>
              </a:rPr>
              <a:t>shape</a:t>
            </a:r>
            <a:r>
              <a:rPr lang="fr-FR" sz="1800" b="0" dirty="0">
                <a:solidFill>
                  <a:schemeClr val="tx1"/>
                </a:solidFill>
              </a:rPr>
              <a:t> </a:t>
            </a:r>
            <a:r>
              <a:rPr lang="fr-FR" sz="1800" b="0" dirty="0" err="1">
                <a:solidFill>
                  <a:schemeClr val="tx1"/>
                </a:solidFill>
              </a:rPr>
              <a:t>analysis</a:t>
            </a:r>
            <a:endParaRPr lang="fr-FR" sz="1800" b="0" dirty="0">
              <a:solidFill>
                <a:schemeClr val="tx1"/>
              </a:solidFill>
            </a:endParaRPr>
          </a:p>
          <a:p>
            <a:endParaRPr lang="fr-FR" sz="105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b="0" dirty="0">
                <a:solidFill>
                  <a:schemeClr val="tx1"/>
                </a:solidFill>
              </a:rPr>
              <a:t>Low noise </a:t>
            </a:r>
            <a:r>
              <a:rPr lang="fr-FR" sz="1800" b="0" dirty="0" err="1">
                <a:solidFill>
                  <a:schemeClr val="tx1"/>
                </a:solidFill>
              </a:rPr>
              <a:t>levels</a:t>
            </a:r>
            <a:r>
              <a:rPr lang="fr-FR" sz="1800" b="0" dirty="0">
                <a:solidFill>
                  <a:schemeClr val="tx1"/>
                </a:solidFill>
              </a:rPr>
              <a:t>: 200 keV fast </a:t>
            </a:r>
            <a:r>
              <a:rPr lang="fr-FR" sz="1800" b="0" dirty="0" err="1">
                <a:solidFill>
                  <a:schemeClr val="tx1"/>
                </a:solidFill>
              </a:rPr>
              <a:t>channel</a:t>
            </a:r>
            <a:r>
              <a:rPr lang="fr-FR" sz="1800" b="0" dirty="0">
                <a:solidFill>
                  <a:schemeClr val="tx1"/>
                </a:solidFill>
              </a:rPr>
              <a:t>, 100 keV slow </a:t>
            </a:r>
            <a:r>
              <a:rPr lang="fr-FR" sz="1800" b="0" dirty="0" err="1">
                <a:solidFill>
                  <a:schemeClr val="tx1"/>
                </a:solidFill>
              </a:rPr>
              <a:t>channel</a:t>
            </a:r>
            <a:endParaRPr lang="fr-FR" sz="18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05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b="0" dirty="0" err="1">
                <a:solidFill>
                  <a:schemeClr val="tx1"/>
                </a:solidFill>
              </a:rPr>
              <a:t>Ongoing</a:t>
            </a:r>
            <a:r>
              <a:rPr lang="fr-FR" sz="1800" b="0" dirty="0">
                <a:solidFill>
                  <a:schemeClr val="tx1"/>
                </a:solidFill>
              </a:rPr>
              <a:t> </a:t>
            </a:r>
            <a:r>
              <a:rPr lang="fr-FR" sz="1800" b="0" dirty="0" err="1">
                <a:solidFill>
                  <a:schemeClr val="tx1"/>
                </a:solidFill>
              </a:rPr>
              <a:t>work</a:t>
            </a:r>
            <a:r>
              <a:rPr lang="fr-FR" sz="1800" b="0" dirty="0">
                <a:solidFill>
                  <a:schemeClr val="tx1"/>
                </a:solidFill>
              </a:rPr>
              <a:t> to </a:t>
            </a:r>
            <a:r>
              <a:rPr lang="fr-FR" sz="1800" b="0" dirty="0" err="1">
                <a:solidFill>
                  <a:schemeClr val="tx1"/>
                </a:solidFill>
              </a:rPr>
              <a:t>further</a:t>
            </a:r>
            <a:r>
              <a:rPr lang="fr-FR" sz="1800" b="0" dirty="0">
                <a:solidFill>
                  <a:schemeClr val="tx1"/>
                </a:solidFill>
              </a:rPr>
              <a:t> </a:t>
            </a:r>
            <a:r>
              <a:rPr lang="fr-FR" sz="1800" b="0" dirty="0" err="1">
                <a:solidFill>
                  <a:schemeClr val="tx1"/>
                </a:solidFill>
              </a:rPr>
              <a:t>reduce</a:t>
            </a:r>
            <a:r>
              <a:rPr lang="fr-FR" sz="1800" b="0" dirty="0">
                <a:solidFill>
                  <a:schemeClr val="tx1"/>
                </a:solidFill>
              </a:rPr>
              <a:t> noise </a:t>
            </a:r>
            <a:r>
              <a:rPr lang="fr-FR" sz="1800" b="0" dirty="0" err="1">
                <a:solidFill>
                  <a:schemeClr val="tx1"/>
                </a:solidFill>
              </a:rPr>
              <a:t>levels</a:t>
            </a:r>
            <a:r>
              <a:rPr lang="fr-FR" sz="1800" b="0" dirty="0">
                <a:solidFill>
                  <a:schemeClr val="tx1"/>
                </a:solidFill>
              </a:rPr>
              <a:t> (</a:t>
            </a:r>
            <a:r>
              <a:rPr lang="fr-FR" sz="1800" b="0" dirty="0" err="1">
                <a:solidFill>
                  <a:schemeClr val="tx1"/>
                </a:solidFill>
              </a:rPr>
              <a:t>target</a:t>
            </a:r>
            <a:r>
              <a:rPr lang="fr-FR" sz="1800" b="0" dirty="0">
                <a:solidFill>
                  <a:schemeClr val="tx1"/>
                </a:solidFill>
              </a:rPr>
              <a:t> 50 keV)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0619B0D-14FA-4AE6-B1C3-3AA923ED4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389" y="3429000"/>
            <a:ext cx="4281855" cy="24085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42A80EB-18C9-4D00-91D8-5ADC8FE3E4F7}"/>
              </a:ext>
            </a:extLst>
          </p:cNvPr>
          <p:cNvSpPr/>
          <p:nvPr/>
        </p:nvSpPr>
        <p:spPr>
          <a:xfrm>
            <a:off x="7114147" y="5129657"/>
            <a:ext cx="35559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2000" b="0" dirty="0">
                <a:solidFill>
                  <a:schemeClr val="bg1"/>
                </a:solidFill>
              </a:rPr>
              <a:t>400 keV </a:t>
            </a:r>
            <a:r>
              <a:rPr lang="fr-FR" sz="2000" b="0" dirty="0" err="1">
                <a:solidFill>
                  <a:schemeClr val="bg1"/>
                </a:solidFill>
              </a:rPr>
              <a:t>electron</a:t>
            </a:r>
            <a:br>
              <a:rPr lang="fr-FR" sz="2000" b="0" dirty="0">
                <a:solidFill>
                  <a:schemeClr val="bg1"/>
                </a:solidFill>
              </a:rPr>
            </a:br>
            <a:r>
              <a:rPr lang="fr-FR" sz="2000" b="0" dirty="0">
                <a:solidFill>
                  <a:schemeClr val="bg1"/>
                </a:solidFill>
              </a:rPr>
              <a:t>transient </a:t>
            </a:r>
            <a:r>
              <a:rPr lang="fr-FR" sz="2000" b="0" dirty="0" err="1">
                <a:solidFill>
                  <a:schemeClr val="bg1"/>
                </a:solidFill>
              </a:rPr>
              <a:t>measured</a:t>
            </a:r>
            <a:r>
              <a:rPr lang="fr-FR" sz="2000" b="0" dirty="0">
                <a:solidFill>
                  <a:schemeClr val="bg1"/>
                </a:solidFill>
              </a:rPr>
              <a:t> </a:t>
            </a:r>
            <a:r>
              <a:rPr lang="fr-FR" sz="2000" b="0" dirty="0" err="1">
                <a:solidFill>
                  <a:schemeClr val="bg1"/>
                </a:solidFill>
              </a:rPr>
              <a:t>with</a:t>
            </a:r>
            <a:r>
              <a:rPr lang="fr-FR" sz="2000" b="0" dirty="0">
                <a:solidFill>
                  <a:schemeClr val="bg1"/>
                </a:solidFill>
              </a:rPr>
              <a:t> PACI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97627"/>
      </p:ext>
    </p:extLst>
  </p:cSld>
  <p:clrMapOvr>
    <a:masterClrMapping/>
  </p:clrMapOvr>
</p:sld>
</file>

<file path=ppt/theme/theme1.xml><?xml version="1.0" encoding="utf-8"?>
<a:theme xmlns:a="http://schemas.openxmlformats.org/drawingml/2006/main" name="onera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Geneva"/>
      </a:majorFont>
      <a:minorFont>
        <a:latin typeface="Arial"/>
        <a:ea typeface="ＭＳ Ｐゴシック"/>
        <a:cs typeface="Genev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Geneva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nera" id="{35F95662-0112-4030-8164-88868FA2741F}" vid="{63395480-6705-4334-81E8-5EE45E4A21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onera</Template>
  <TotalTime>6331</TotalTime>
  <Words>888</Words>
  <Application>Microsoft Office PowerPoint</Application>
  <PresentationFormat>Grand écran</PresentationFormat>
  <Paragraphs>126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Calibri</vt:lpstr>
      <vt:lpstr>Cambria Math</vt:lpstr>
      <vt:lpstr>Geneva</vt:lpstr>
      <vt:lpstr>Wingdings</vt:lpstr>
      <vt:lpstr>onera</vt:lpstr>
      <vt:lpstr>Transient-based radiation monitor : Development and Performances </vt:lpstr>
      <vt:lpstr>How to improve data quality from SSD based detectors ?</vt:lpstr>
      <vt:lpstr>Discrimination with Pulse Shape Analysis (PSA)</vt:lpstr>
      <vt:lpstr>Simulation of proton and electron induced transients</vt:lpstr>
      <vt:lpstr>Simulation results for proton discrimination by PSA</vt:lpstr>
      <vt:lpstr>Simulation results for proton and electron discrimination by PSA</vt:lpstr>
      <vt:lpstr>The challenge of accurate pulse shape acquisition</vt:lpstr>
      <vt:lpstr>Hardware developed at ONERA for transient acquisition</vt:lpstr>
      <vt:lpstr>Fast charge amplifier for transient acquisition </vt:lpstr>
      <vt:lpstr>Transient experimental measurements at ONERA</vt:lpstr>
      <vt:lpstr>First concept of PSA + PHA based monitor</vt:lpstr>
      <vt:lpstr>Extension of PSA discrimination to other particles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Transient-based radiation monitor : Development and Performances </dc:title>
  <dc:creator>Quentin GIBARU</dc:creator>
  <cp:lastModifiedBy>Quentin GIBARU</cp:lastModifiedBy>
  <cp:revision>222</cp:revision>
  <dcterms:created xsi:type="dcterms:W3CDTF">2025-06-06T08:32:50Z</dcterms:created>
  <dcterms:modified xsi:type="dcterms:W3CDTF">2025-06-11T08:41:23Z</dcterms:modified>
</cp:coreProperties>
</file>