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 id="2147483950" r:id="rId5"/>
    <p:sldMasterId id="2147483957" r:id="rId6"/>
    <p:sldMasterId id="2147483970" r:id="rId7"/>
  </p:sldMasterIdLst>
  <p:notesMasterIdLst>
    <p:notesMasterId r:id="rId26"/>
  </p:notesMasterIdLst>
  <p:handoutMasterIdLst>
    <p:handoutMasterId r:id="rId27"/>
  </p:handoutMasterIdLst>
  <p:sldIdLst>
    <p:sldId id="304" r:id="rId8"/>
    <p:sldId id="317" r:id="rId9"/>
    <p:sldId id="318" r:id="rId10"/>
    <p:sldId id="311" r:id="rId11"/>
    <p:sldId id="309" r:id="rId12"/>
    <p:sldId id="315" r:id="rId13"/>
    <p:sldId id="2147482174" r:id="rId14"/>
    <p:sldId id="305" r:id="rId15"/>
    <p:sldId id="306" r:id="rId16"/>
    <p:sldId id="313" r:id="rId17"/>
    <p:sldId id="2147482172" r:id="rId18"/>
    <p:sldId id="310" r:id="rId19"/>
    <p:sldId id="308" r:id="rId20"/>
    <p:sldId id="316" r:id="rId21"/>
    <p:sldId id="314" r:id="rId22"/>
    <p:sldId id="256" r:id="rId23"/>
    <p:sldId id="257" r:id="rId24"/>
    <p:sldId id="2147482176" r:id="rId25"/>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000000"/>
    <a:srgbClr val="8197A6"/>
    <a:srgbClr val="F1666A"/>
    <a:srgbClr val="D9D9D9"/>
    <a:srgbClr val="053249"/>
    <a:srgbClr val="003249"/>
    <a:srgbClr val="335E6F"/>
    <a:srgbClr val="006196"/>
    <a:srgbClr val="6DCFF6"/>
    <a:srgbClr val="FFCC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85" autoAdjust="0"/>
    <p:restoredTop sz="92316" autoAdjust="0"/>
  </p:normalViewPr>
  <p:slideViewPr>
    <p:cSldViewPr snapToGrid="0">
      <p:cViewPr varScale="1">
        <p:scale>
          <a:sx n="81" d="100"/>
          <a:sy n="81" d="100"/>
        </p:scale>
        <p:origin x="545" y="264"/>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4" d="100"/>
          <a:sy n="74" d="100"/>
        </p:scale>
        <p:origin x="2926" y="50"/>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 Vuolo" userId="4d77284d-d969-4609-835a-1a835f637c0e" providerId="ADAL" clId="{EE047BF0-A910-4A61-88CE-979774D9AD64}"/>
    <pc:docChg chg="modSld">
      <pc:chgData name="Marco Vuolo" userId="4d77284d-d969-4609-835a-1a835f637c0e" providerId="ADAL" clId="{EE047BF0-A910-4A61-88CE-979774D9AD64}" dt="2025-06-10T12:37:53.843" v="17" actId="20577"/>
      <pc:docMkLst>
        <pc:docMk/>
      </pc:docMkLst>
      <pc:sldChg chg="modSp mod">
        <pc:chgData name="Marco Vuolo" userId="4d77284d-d969-4609-835a-1a835f637c0e" providerId="ADAL" clId="{EE047BF0-A910-4A61-88CE-979774D9AD64}" dt="2025-06-10T12:37:53.843" v="17" actId="20577"/>
        <pc:sldMkLst>
          <pc:docMk/>
          <pc:sldMk cId="2762734032" sldId="2147482176"/>
        </pc:sldMkLst>
        <pc:spChg chg="mod">
          <ac:chgData name="Marco Vuolo" userId="4d77284d-d969-4609-835a-1a835f637c0e" providerId="ADAL" clId="{EE047BF0-A910-4A61-88CE-979774D9AD64}" dt="2025-06-10T12:37:53.843" v="17" actId="20577"/>
          <ac:spMkLst>
            <pc:docMk/>
            <pc:sldMk cId="2762734032" sldId="2147482176"/>
            <ac:spMk id="3" creationId="{CA4E9A1C-F866-C091-3202-858FAE60F5A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6/10/2025</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1082705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7E7CB-037C-22BD-69AD-356399D96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B1573-4707-30A6-FE67-E02ACA29B8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B02826-4B4D-7E0E-73AB-A770CE8F44C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5DC7B5D-1E87-DAFD-3A3C-79ECC7202A1A}"/>
              </a:ext>
            </a:extLst>
          </p:cNvPr>
          <p:cNvSpPr>
            <a:spLocks noGrp="1"/>
          </p:cNvSpPr>
          <p:nvPr>
            <p:ph type="sldNum" sz="quarter" idx="5"/>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1543086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9</a:t>
            </a:fld>
            <a:endParaRPr lang="en-US" dirty="0"/>
          </a:p>
        </p:txBody>
      </p:sp>
    </p:spTree>
    <p:extLst>
      <p:ext uri="{BB962C8B-B14F-4D97-AF65-F5344CB8AC3E}">
        <p14:creationId xmlns:p14="http://schemas.microsoft.com/office/powerpoint/2010/main" val="352118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14</a:t>
            </a:fld>
            <a:endParaRPr lang="en-US" dirty="0"/>
          </a:p>
        </p:txBody>
      </p:sp>
    </p:spTree>
    <p:extLst>
      <p:ext uri="{BB962C8B-B14F-4D97-AF65-F5344CB8AC3E}">
        <p14:creationId xmlns:p14="http://schemas.microsoft.com/office/powerpoint/2010/main" val="3274093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15</a:t>
            </a:fld>
            <a:endParaRPr lang="en-US" dirty="0"/>
          </a:p>
        </p:txBody>
      </p:sp>
    </p:spTree>
    <p:extLst>
      <p:ext uri="{BB962C8B-B14F-4D97-AF65-F5344CB8AC3E}">
        <p14:creationId xmlns:p14="http://schemas.microsoft.com/office/powerpoint/2010/main" val="2379682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16</a:t>
            </a:fld>
            <a:endParaRPr lang="en-US" dirty="0"/>
          </a:p>
        </p:txBody>
      </p:sp>
    </p:spTree>
    <p:extLst>
      <p:ext uri="{BB962C8B-B14F-4D97-AF65-F5344CB8AC3E}">
        <p14:creationId xmlns:p14="http://schemas.microsoft.com/office/powerpoint/2010/main" val="1822512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12.emf"/><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689" y="6454954"/>
            <a:ext cx="9956800" cy="405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up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 fill="hold"/>
                                        <p:tgtEl>
                                          <p:spTgt spid="41"/>
                                        </p:tgtEl>
                                        <p:attrNameLst>
                                          <p:attrName>ppt_x</p:attrName>
                                        </p:attrNameLst>
                                      </p:cBhvr>
                                      <p:tavLst>
                                        <p:tav tm="0">
                                          <p:val>
                                            <p:strVal val="0-#ppt_w/2"/>
                                          </p:val>
                                        </p:tav>
                                        <p:tav tm="100000">
                                          <p:val>
                                            <p:strVal val="#ppt_x"/>
                                          </p:val>
                                        </p:tav>
                                      </p:tavLst>
                                    </p:anim>
                                    <p:anim calcmode="lin" valueType="num">
                                      <p:cBhvr additive="base">
                                        <p:cTn id="12" dur="1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left)">
                                      <p:cBhvr>
                                        <p:cTn id="24" dur="500"/>
                                        <p:tgtEl>
                                          <p:spTgt spid="9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2291853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D9DF32D-C159-5B80-EFB3-DD8A5ECD1F29}"/>
              </a:ext>
            </a:extLst>
          </p:cNvPr>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t="2466" b="2428"/>
          <a:stretch/>
        </p:blipFill>
        <p:spPr bwMode="auto">
          <a:xfrm>
            <a:off x="0" y="0"/>
            <a:ext cx="122300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6FDC22-A2F0-F92D-5979-0DC655186AE1}"/>
              </a:ext>
            </a:extLst>
          </p:cNvPr>
          <p:cNvSpPr>
            <a:spLocks noGrp="1"/>
          </p:cNvSpPr>
          <p:nvPr>
            <p:ph type="title"/>
          </p:nvPr>
        </p:nvSpPr>
        <p:spPr/>
        <p:txBody>
          <a:bodyPr/>
          <a:lstStyle/>
          <a:p>
            <a:r>
              <a:rPr lang="en-GB"/>
              <a:t>Click to edit Master title style</a:t>
            </a:r>
            <a:endParaRPr lang="fr-FR"/>
          </a:p>
        </p:txBody>
      </p:sp>
      <p:sp>
        <p:nvSpPr>
          <p:cNvPr id="3" name="Content Placeholder 2">
            <a:extLst>
              <a:ext uri="{FF2B5EF4-FFF2-40B4-BE49-F238E27FC236}">
                <a16:creationId xmlns:a16="http://schemas.microsoft.com/office/drawing/2014/main" id="{71CE24F9-0014-EB9D-DD48-2D63B3DE5CA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Date Placeholder 3">
            <a:extLst>
              <a:ext uri="{FF2B5EF4-FFF2-40B4-BE49-F238E27FC236}">
                <a16:creationId xmlns:a16="http://schemas.microsoft.com/office/drawing/2014/main" id="{D8C5C77C-21BB-09BD-FF9C-A519D6132805}"/>
              </a:ext>
            </a:extLst>
          </p:cNvPr>
          <p:cNvSpPr>
            <a:spLocks noGrp="1"/>
          </p:cNvSpPr>
          <p:nvPr>
            <p:ph type="dt" sz="half" idx="10"/>
          </p:nvPr>
        </p:nvSpPr>
        <p:spPr/>
        <p:txBody>
          <a:bodyPr/>
          <a:lstStyle/>
          <a:p>
            <a:fld id="{13D96483-976E-4386-84FD-54D2413842BE}" type="datetimeFigureOut">
              <a:rPr lang="fr-FR" smtClean="0"/>
              <a:t>10/06/2025</a:t>
            </a:fld>
            <a:endParaRPr lang="fr-FR"/>
          </a:p>
        </p:txBody>
      </p:sp>
      <p:sp>
        <p:nvSpPr>
          <p:cNvPr id="5" name="Footer Placeholder 4">
            <a:extLst>
              <a:ext uri="{FF2B5EF4-FFF2-40B4-BE49-F238E27FC236}">
                <a16:creationId xmlns:a16="http://schemas.microsoft.com/office/drawing/2014/main" id="{4C73EA7F-4725-97CF-FAF0-95FDDA35CF1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699A2DF-63C1-821B-020E-181E050C749F}"/>
              </a:ext>
            </a:extLst>
          </p:cNvPr>
          <p:cNvSpPr>
            <a:spLocks noGrp="1"/>
          </p:cNvSpPr>
          <p:nvPr>
            <p:ph type="sldNum" sz="quarter" idx="12"/>
          </p:nvPr>
        </p:nvSpPr>
        <p:spPr/>
        <p:txBody>
          <a:bodyPr/>
          <a:lstStyle/>
          <a:p>
            <a:fld id="{2ED7D38C-ECE0-4319-A916-90D6C47F1D79}" type="slidenum">
              <a:rPr lang="fr-FR" smtClean="0"/>
              <a:t>‹#›</a:t>
            </a:fld>
            <a:endParaRPr lang="fr-FR"/>
          </a:p>
        </p:txBody>
      </p:sp>
      <p:pic>
        <p:nvPicPr>
          <p:cNvPr id="8" name="Picture 7">
            <a:extLst>
              <a:ext uri="{FF2B5EF4-FFF2-40B4-BE49-F238E27FC236}">
                <a16:creationId xmlns:a16="http://schemas.microsoft.com/office/drawing/2014/main" id="{BFD3C0C5-2918-DBF2-6158-283900D5244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Tree>
    <p:extLst>
      <p:ext uri="{BB962C8B-B14F-4D97-AF65-F5344CB8AC3E}">
        <p14:creationId xmlns:p14="http://schemas.microsoft.com/office/powerpoint/2010/main" val="2517546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3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5" name="Picture 64">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276" y="6452251"/>
            <a:ext cx="9956800" cy="405130"/>
          </a:xfrm>
          <a:prstGeom prst="rect">
            <a:avLst/>
          </a:prstGeom>
        </p:spPr>
      </p:pic>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a:picLocks noChangeAspect="1"/>
          </p:cNvPicPr>
          <p:nvPr userDrawn="1"/>
        </p:nvPicPr>
        <p:blipFill>
          <a:blip r:embed="rId5"/>
          <a:srcRect/>
          <a:stretch/>
        </p:blipFill>
        <p:spPr>
          <a:xfrm>
            <a:off x="0" y="6454954"/>
            <a:ext cx="10424160" cy="445922"/>
          </a:xfrm>
          <a:prstGeom prst="rect">
            <a:avLst/>
          </a:prstGeom>
        </p:spPr>
      </p:pic>
    </p:spTree>
    <p:extLst>
      <p:ext uri="{BB962C8B-B14F-4D97-AF65-F5344CB8AC3E}">
        <p14:creationId xmlns:p14="http://schemas.microsoft.com/office/powerpoint/2010/main" val="195727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up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 fill="hold"/>
                                        <p:tgtEl>
                                          <p:spTgt spid="41"/>
                                        </p:tgtEl>
                                        <p:attrNameLst>
                                          <p:attrName>ppt_x</p:attrName>
                                        </p:attrNameLst>
                                      </p:cBhvr>
                                      <p:tavLst>
                                        <p:tav tm="0">
                                          <p:val>
                                            <p:strVal val="0-#ppt_w/2"/>
                                          </p:val>
                                        </p:tav>
                                        <p:tav tm="100000">
                                          <p:val>
                                            <p:strVal val="#ppt_x"/>
                                          </p:val>
                                        </p:tav>
                                      </p:tavLst>
                                    </p:anim>
                                    <p:anim calcmode="lin" valueType="num">
                                      <p:cBhvr additive="base">
                                        <p:cTn id="12" dur="1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left)">
                                      <p:cBhvr>
                                        <p:cTn id="24" dur="500"/>
                                        <p:tgtEl>
                                          <p:spTgt spid="9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717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860" y="6465593"/>
            <a:ext cx="9956800" cy="405130"/>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4">
                                            <p:txEl>
                                              <p:pRg st="0" end="0"/>
                                            </p:txEl>
                                          </p:spTgt>
                                        </p:tgtEl>
                                        <p:attrNameLst>
                                          <p:attrName>style.visibility</p:attrName>
                                        </p:attrNameLst>
                                      </p:cBhvr>
                                      <p:to>
                                        <p:strVal val="visible"/>
                                      </p:to>
                                    </p:set>
                                    <p:anim calcmode="lin" valueType="num">
                                      <p:cBhvr additive="base">
                                        <p:cTn id="5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4">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5">
                                            <p:txEl>
                                              <p:pRg st="0" end="0"/>
                                            </p:txEl>
                                          </p:spTgt>
                                        </p:tgtEl>
                                        <p:attrNameLst>
                                          <p:attrName>style.visibility</p:attrName>
                                        </p:attrNameLst>
                                      </p:cBhvr>
                                      <p:to>
                                        <p:strVal val="visible"/>
                                      </p:to>
                                    </p:set>
                                    <p:anim calcmode="lin" valueType="num">
                                      <p:cBhvr additive="base">
                                        <p:cTn id="5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33"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73" y="6449087"/>
            <a:ext cx="9956800" cy="405130"/>
          </a:xfrm>
          <a:prstGeom prst="rect">
            <a:avLst/>
          </a:prstGeom>
        </p:spPr>
      </p:pic>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33"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639" y="6449973"/>
            <a:ext cx="9956800" cy="405130"/>
          </a:xfrm>
          <a:prstGeom prst="rect">
            <a:avLst/>
          </a:prstGeom>
        </p:spPr>
      </p:pic>
    </p:spTree>
    <p:extLst>
      <p:ext uri="{BB962C8B-B14F-4D97-AF65-F5344CB8AC3E}">
        <p14:creationId xmlns:p14="http://schemas.microsoft.com/office/powerpoint/2010/main" val="102765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20.xml"/><Relationship Id="rId7" Type="http://schemas.openxmlformats.org/officeDocument/2006/relationships/image" Target="../media/image2.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4.emf"/><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image" Target="../media/image4.emf"/><Relationship Id="rId5" Type="http://schemas.openxmlformats.org/officeDocument/2006/relationships/image" Target="../media/image14.png"/><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1"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2">
            <a:extLst>
              <a:ext uri="{28A0092B-C50C-407E-A947-70E740481C1C}">
                <a14:useLocalDpi xmlns:a14="http://schemas.microsoft.com/office/drawing/2010/main"/>
              </a:ext>
            </a:extLst>
          </a:blip>
          <a:stretch>
            <a:fillRect/>
          </a:stretch>
        </p:blipFill>
        <p:spPr>
          <a:xfrm>
            <a:off x="0" y="6452225"/>
            <a:ext cx="9956800" cy="40513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6"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BB965BA-5FAA-5543-9444-B14F3D19DD2B}"/>
              </a:ext>
            </a:extLst>
          </p:cNvPr>
          <p:cNvPicPr/>
          <p:nvPr userDrawn="1"/>
        </p:nvPicPr>
        <p:blipFill>
          <a:blip r:embed="rId8">
            <a:extLst>
              <a:ext uri="{28A0092B-C50C-407E-A947-70E740481C1C}">
                <a14:useLocalDpi xmlns:a14="http://schemas.microsoft.com/office/drawing/2010/main"/>
              </a:ext>
            </a:extLst>
          </a:blip>
          <a:stretch>
            <a:fillRect/>
          </a:stretch>
        </p:blipFill>
        <p:spPr>
          <a:xfrm>
            <a:off x="-8467" y="6460601"/>
            <a:ext cx="9956800" cy="405130"/>
          </a:xfrm>
          <a:prstGeom prst="rect">
            <a:avLst/>
          </a:prstGeom>
        </p:spPr>
      </p:pic>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 id="2147483978" r:id="rId2"/>
    <p:sldLayoutId id="2147483979" r:id="rId3"/>
    <p:sldLayoutId id="2147483980" r:id="rId4"/>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5">
            <a:extLst>
              <a:ext uri="{28A0092B-C50C-407E-A947-70E740481C1C}">
                <a14:useLocalDpi xmlns:a14="http://schemas.microsoft.com/office/drawing/2010/main"/>
              </a:ext>
            </a:extLst>
          </a:blip>
          <a:stretch>
            <a:fillRect/>
          </a:stretch>
        </p:blipFill>
        <p:spPr>
          <a:xfrm>
            <a:off x="-8467" y="6455517"/>
            <a:ext cx="9956800" cy="40513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EC1D1E1-F167-4275-B0D3-2DDB714BE6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EE9226E0-2BA4-4DC2-994B-AD70CB993B22}"/>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6538" y="6462927"/>
            <a:ext cx="9956800" cy="40513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image" Target="../media/image46.jpe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23.png"/><Relationship Id="rId4" Type="http://schemas.openxmlformats.org/officeDocument/2006/relationships/image" Target="../media/image48.jpg"/></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hyperlink" Target="https://www.iadc-home.org/" TargetMode="External"/><Relationship Id="rId13" Type="http://schemas.openxmlformats.org/officeDocument/2006/relationships/hyperlink" Target="https://gssc.esa.int/activities/gssc-datasets/" TargetMode="External"/><Relationship Id="rId3" Type="http://schemas.openxmlformats.org/officeDocument/2006/relationships/hyperlink" Target="https://esww.eu/" TargetMode="External"/><Relationship Id="rId7" Type="http://schemas.openxmlformats.org/officeDocument/2006/relationships/hyperlink" Target="https://geant4.web.cern.ch/collaboration/" TargetMode="External"/><Relationship Id="rId12" Type="http://schemas.openxmlformats.org/officeDocument/2006/relationships/hyperlink" Target="https://wrmiss.org/workshops/twentyseventh/"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hyperlink" Target="https://www.spis.org/" TargetMode="External"/><Relationship Id="rId11" Type="http://schemas.openxmlformats.org/officeDocument/2006/relationships/hyperlink" Target="https://indico.esa.int/event/501/" TargetMode="External"/><Relationship Id="rId5" Type="http://schemas.openxmlformats.org/officeDocument/2006/relationships/hyperlink" Target="https://spacecomponents.org/" TargetMode="External"/><Relationship Id="rId10" Type="http://schemas.openxmlformats.org/officeDocument/2006/relationships/hyperlink" Target="https://2025.smallsateurope.com/7th-cubesat-industry-days-forum/?track=null" TargetMode="External"/><Relationship Id="rId4" Type="http://schemas.openxmlformats.org/officeDocument/2006/relationships/hyperlink" Target="https://www.radecs-association.net/" TargetMode="External"/><Relationship Id="rId9" Type="http://schemas.openxmlformats.org/officeDocument/2006/relationships/hyperlink" Target="https://indico.esa.int/event/509/"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hyperlink" Target="mailto:spacemon@esa.int" TargetMode="Externa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indico.esa.int/event/555" TargetMode="Externa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6.jpg"/><Relationship Id="rId7"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1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D72F05E-6467-74EF-F2D2-323BC78C5078}"/>
              </a:ext>
            </a:extLst>
          </p:cNvPr>
          <p:cNvSpPr>
            <a:spLocks noGrp="1"/>
          </p:cNvSpPr>
          <p:nvPr>
            <p:ph type="title"/>
          </p:nvPr>
        </p:nvSpPr>
        <p:spPr>
          <a:xfrm>
            <a:off x="216000" y="154800"/>
            <a:ext cx="10108800" cy="565200"/>
          </a:xfrm>
        </p:spPr>
        <p:txBody>
          <a:bodyPr/>
          <a:lstStyle/>
          <a:p>
            <a:endParaRPr lang="en-US"/>
          </a:p>
        </p:txBody>
      </p:sp>
      <p:pic>
        <p:nvPicPr>
          <p:cNvPr id="2" name="Picture 1">
            <a:extLst>
              <a:ext uri="{FF2B5EF4-FFF2-40B4-BE49-F238E27FC236}">
                <a16:creationId xmlns:a16="http://schemas.microsoft.com/office/drawing/2014/main" id="{5E948E2B-0B95-BA26-9F2D-F5D3FC4C7A69}"/>
              </a:ext>
            </a:extLst>
          </p:cNvPr>
          <p:cNvPicPr>
            <a:picLocks noChangeAspect="1"/>
          </p:cNvPicPr>
          <p:nvPr/>
        </p:nvPicPr>
        <p:blipFill>
          <a:blip r:embed="rId2"/>
          <a:srcRect b="8510"/>
          <a:stretch>
            <a:fillRect/>
          </a:stretch>
        </p:blipFill>
        <p:spPr>
          <a:xfrm>
            <a:off x="-1" y="-1"/>
            <a:ext cx="12235909" cy="6417203"/>
          </a:xfrm>
          <a:prstGeom prst="rect">
            <a:avLst/>
          </a:prstGeom>
          <a:noFill/>
        </p:spPr>
      </p:pic>
    </p:spTree>
    <p:extLst>
      <p:ext uri="{BB962C8B-B14F-4D97-AF65-F5344CB8AC3E}">
        <p14:creationId xmlns:p14="http://schemas.microsoft.com/office/powerpoint/2010/main" val="3813648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B8B1E5D-699C-EBA4-CBB8-F878897920F0}"/>
              </a:ext>
            </a:extLst>
          </p:cNvPr>
          <p:cNvSpPr/>
          <p:nvPr/>
        </p:nvSpPr>
        <p:spPr>
          <a:xfrm>
            <a:off x="0" y="0"/>
            <a:ext cx="12225337" cy="638047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DD1647B6-8C4B-C923-A683-A9490CD79205}"/>
              </a:ext>
            </a:extLst>
          </p:cNvPr>
          <p:cNvSpPr>
            <a:spLocks noGrp="1"/>
          </p:cNvSpPr>
          <p:nvPr>
            <p:ph idx="4294967295"/>
          </p:nvPr>
        </p:nvSpPr>
        <p:spPr>
          <a:xfrm>
            <a:off x="6934200" y="989013"/>
            <a:ext cx="5291138" cy="5327650"/>
          </a:xfrm>
        </p:spPr>
        <p:txBody>
          <a:bodyPr/>
          <a:lstStyle/>
          <a:p>
            <a:pPr marL="285750"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endParaRPr lang="en-GB" b="1" dirty="0">
              <a:solidFill>
                <a:schemeClr val="tx1"/>
              </a:solidFill>
            </a:endParaRPr>
          </a:p>
        </p:txBody>
      </p:sp>
      <p:pic>
        <p:nvPicPr>
          <p:cNvPr id="4" name="Picture 3" descr="A picture containing outdoor, night&#10;&#10;Description automatically generated">
            <a:extLst>
              <a:ext uri="{FF2B5EF4-FFF2-40B4-BE49-F238E27FC236}">
                <a16:creationId xmlns:a16="http://schemas.microsoft.com/office/drawing/2014/main" id="{2320B0A3-B7B1-AF2A-0E41-99037FEC85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4847" y="2996238"/>
            <a:ext cx="4505878" cy="3384241"/>
          </a:xfrm>
          <a:prstGeom prst="rect">
            <a:avLst/>
          </a:prstGeom>
        </p:spPr>
      </p:pic>
      <p:sp>
        <p:nvSpPr>
          <p:cNvPr id="5" name="TextBox 4">
            <a:extLst>
              <a:ext uri="{FF2B5EF4-FFF2-40B4-BE49-F238E27FC236}">
                <a16:creationId xmlns:a16="http://schemas.microsoft.com/office/drawing/2014/main" id="{E5E15695-4D59-34BE-B8CB-89BDE430C758}"/>
              </a:ext>
            </a:extLst>
          </p:cNvPr>
          <p:cNvSpPr txBox="1"/>
          <p:nvPr/>
        </p:nvSpPr>
        <p:spPr>
          <a:xfrm>
            <a:off x="10607014" y="5850252"/>
            <a:ext cx="1601018" cy="461665"/>
          </a:xfrm>
          <a:prstGeom prst="rect">
            <a:avLst/>
          </a:prstGeom>
          <a:noFill/>
        </p:spPr>
        <p:txBody>
          <a:bodyPr wrap="square" rtlCol="0">
            <a:spAutoFit/>
          </a:bodyPr>
          <a:lstStyle/>
          <a:p>
            <a:pPr algn="l"/>
            <a:r>
              <a:rPr lang="en-US" sz="2400" dirty="0">
                <a:solidFill>
                  <a:schemeClr val="bg1"/>
                </a:solidFill>
                <a:latin typeface="Arial" panose="020B0604020202020204" pitchFamily="34" charset="0"/>
                <a:ea typeface="MS PGothic" pitchFamily="34" charset="-128"/>
                <a:cs typeface="Arial" panose="020B0604020202020204" pitchFamily="34" charset="0"/>
              </a:rPr>
              <a:t>Argonaut   </a:t>
            </a:r>
            <a:endParaRPr lang="en-GB" sz="2400"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8" name="Picture 7">
            <a:extLst>
              <a:ext uri="{FF2B5EF4-FFF2-40B4-BE49-F238E27FC236}">
                <a16:creationId xmlns:a16="http://schemas.microsoft.com/office/drawing/2014/main" id="{77B1E502-5129-4DCE-BD74-8E5D49EBF020}"/>
              </a:ext>
            </a:extLst>
          </p:cNvPr>
          <p:cNvPicPr>
            <a:picLocks noChangeAspect="1"/>
          </p:cNvPicPr>
          <p:nvPr/>
        </p:nvPicPr>
        <p:blipFill>
          <a:blip r:embed="rId3"/>
          <a:stretch>
            <a:fillRect/>
          </a:stretch>
        </p:blipFill>
        <p:spPr>
          <a:xfrm>
            <a:off x="7684847" y="519867"/>
            <a:ext cx="3882313" cy="2476372"/>
          </a:xfrm>
          <a:prstGeom prst="rect">
            <a:avLst/>
          </a:prstGeom>
        </p:spPr>
      </p:pic>
      <p:sp>
        <p:nvSpPr>
          <p:cNvPr id="9" name="TextBox 8">
            <a:extLst>
              <a:ext uri="{FF2B5EF4-FFF2-40B4-BE49-F238E27FC236}">
                <a16:creationId xmlns:a16="http://schemas.microsoft.com/office/drawing/2014/main" id="{6548798A-1C16-AA14-9A47-0CB7438AAEA4}"/>
              </a:ext>
            </a:extLst>
          </p:cNvPr>
          <p:cNvSpPr txBox="1"/>
          <p:nvPr/>
        </p:nvSpPr>
        <p:spPr>
          <a:xfrm>
            <a:off x="7865499" y="2532349"/>
            <a:ext cx="1559011" cy="461665"/>
          </a:xfrm>
          <a:prstGeom prst="rect">
            <a:avLst/>
          </a:prstGeom>
          <a:noFill/>
        </p:spPr>
        <p:txBody>
          <a:bodyPr wrap="square" rtlCol="0">
            <a:spAutoFit/>
          </a:bodyPr>
          <a:lstStyle/>
          <a:p>
            <a:pPr algn="l"/>
            <a:r>
              <a:rPr lang="en-US" sz="2400" dirty="0">
                <a:solidFill>
                  <a:schemeClr val="bg1"/>
                </a:solidFill>
                <a:latin typeface="Arial" panose="020B0604020202020204" pitchFamily="34" charset="0"/>
                <a:ea typeface="MS PGothic" pitchFamily="34" charset="-128"/>
                <a:cs typeface="Arial" panose="020B0604020202020204" pitchFamily="34" charset="0"/>
              </a:rPr>
              <a:t>Moonlight </a:t>
            </a:r>
            <a:endParaRPr lang="en-GB" sz="2400"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11" name="Picture 10" descr="A picture containing satellite&#10;&#10;Description automatically generated">
            <a:extLst>
              <a:ext uri="{FF2B5EF4-FFF2-40B4-BE49-F238E27FC236}">
                <a16:creationId xmlns:a16="http://schemas.microsoft.com/office/drawing/2014/main" id="{FA00E94D-ACF8-5B55-6089-9E96133CCD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 y="629195"/>
            <a:ext cx="7668379" cy="5751284"/>
          </a:xfrm>
          <a:prstGeom prst="rect">
            <a:avLst/>
          </a:prstGeom>
        </p:spPr>
      </p:pic>
      <p:sp>
        <p:nvSpPr>
          <p:cNvPr id="12" name="TextBox 11">
            <a:extLst>
              <a:ext uri="{FF2B5EF4-FFF2-40B4-BE49-F238E27FC236}">
                <a16:creationId xmlns:a16="http://schemas.microsoft.com/office/drawing/2014/main" id="{6F7EF79A-2924-AF28-0D8D-FBDD70F013AC}"/>
              </a:ext>
            </a:extLst>
          </p:cNvPr>
          <p:cNvSpPr txBox="1"/>
          <p:nvPr/>
        </p:nvSpPr>
        <p:spPr>
          <a:xfrm>
            <a:off x="350872" y="527348"/>
            <a:ext cx="2327701" cy="461665"/>
          </a:xfrm>
          <a:prstGeom prst="rect">
            <a:avLst/>
          </a:prstGeom>
          <a:noFill/>
        </p:spPr>
        <p:txBody>
          <a:bodyPr wrap="square" rtlCol="0">
            <a:spAutoFit/>
          </a:bodyPr>
          <a:lstStyle/>
          <a:p>
            <a:pPr algn="l"/>
            <a:r>
              <a:rPr lang="en-US" sz="2400" dirty="0">
                <a:solidFill>
                  <a:schemeClr val="bg1"/>
                </a:solidFill>
                <a:latin typeface="Arial" panose="020B0604020202020204" pitchFamily="34" charset="0"/>
                <a:ea typeface="MS PGothic" pitchFamily="34" charset="-128"/>
                <a:cs typeface="Arial" panose="020B0604020202020204" pitchFamily="34" charset="0"/>
              </a:rPr>
              <a:t>Artemis-1 ESM   </a:t>
            </a:r>
            <a:endParaRPr lang="en-GB" sz="2400" dirty="0">
              <a:solidFill>
                <a:schemeClr val="bg1"/>
              </a:solidFill>
              <a:latin typeface="Arial" panose="020B0604020202020204" pitchFamily="34" charset="0"/>
              <a:ea typeface="MS PGothic" pitchFamily="34" charset="-128"/>
              <a:cs typeface="Arial" panose="020B0604020202020204" pitchFamily="34" charset="0"/>
            </a:endParaRPr>
          </a:p>
        </p:txBody>
      </p:sp>
      <p:sp>
        <p:nvSpPr>
          <p:cNvPr id="13" name="TextBox 12">
            <a:extLst>
              <a:ext uri="{FF2B5EF4-FFF2-40B4-BE49-F238E27FC236}">
                <a16:creationId xmlns:a16="http://schemas.microsoft.com/office/drawing/2014/main" id="{4E4DC8A7-1645-D88C-6081-B669B0617D01}"/>
              </a:ext>
            </a:extLst>
          </p:cNvPr>
          <p:cNvSpPr txBox="1"/>
          <p:nvPr/>
        </p:nvSpPr>
        <p:spPr>
          <a:xfrm>
            <a:off x="390286" y="6034918"/>
            <a:ext cx="807908" cy="276999"/>
          </a:xfrm>
          <a:prstGeom prst="rect">
            <a:avLst/>
          </a:prstGeom>
          <a:noFill/>
        </p:spPr>
        <p:txBody>
          <a:bodyPr wrap="square" rtlCol="0">
            <a:spAutoFit/>
          </a:bodyPr>
          <a:lstStyle/>
          <a:p>
            <a:pPr algn="l"/>
            <a:r>
              <a:rPr lang="en-US" sz="1200" dirty="0">
                <a:solidFill>
                  <a:schemeClr val="bg1"/>
                </a:solidFill>
                <a:latin typeface="Arial" panose="020B0604020202020204" pitchFamily="34" charset="0"/>
                <a:ea typeface="MS PGothic" pitchFamily="34" charset="-128"/>
                <a:cs typeface="Arial" panose="020B0604020202020204" pitchFamily="34" charset="0"/>
              </a:rPr>
              <a:t>© NASA   </a:t>
            </a:r>
            <a:endParaRPr lang="en-GB" sz="1200"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16" name="Picture 15">
            <a:extLst>
              <a:ext uri="{FF2B5EF4-FFF2-40B4-BE49-F238E27FC236}">
                <a16:creationId xmlns:a16="http://schemas.microsoft.com/office/drawing/2014/main" id="{05C0E901-56BB-7B4C-D429-954471541A75}"/>
              </a:ext>
            </a:extLst>
          </p:cNvPr>
          <p:cNvPicPr>
            <a:picLocks noChangeAspect="1"/>
          </p:cNvPicPr>
          <p:nvPr/>
        </p:nvPicPr>
        <p:blipFill>
          <a:blip r:embed="rId5"/>
          <a:stretch>
            <a:fillRect/>
          </a:stretch>
        </p:blipFill>
        <p:spPr>
          <a:xfrm>
            <a:off x="10362260" y="130239"/>
            <a:ext cx="1671618" cy="822196"/>
          </a:xfrm>
          <a:prstGeom prst="rect">
            <a:avLst/>
          </a:prstGeom>
        </p:spPr>
      </p:pic>
      <p:pic>
        <p:nvPicPr>
          <p:cNvPr id="2" name="Picture 1">
            <a:extLst>
              <a:ext uri="{FF2B5EF4-FFF2-40B4-BE49-F238E27FC236}">
                <a16:creationId xmlns:a16="http://schemas.microsoft.com/office/drawing/2014/main" id="{5B50A521-8C39-A1E7-02DE-F700FF3730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6605" y="4836045"/>
            <a:ext cx="1476512" cy="1544434"/>
          </a:xfrm>
          <a:prstGeom prst="rect">
            <a:avLst/>
          </a:prstGeom>
        </p:spPr>
      </p:pic>
      <p:sp>
        <p:nvSpPr>
          <p:cNvPr id="6" name="TextBox 5">
            <a:extLst>
              <a:ext uri="{FF2B5EF4-FFF2-40B4-BE49-F238E27FC236}">
                <a16:creationId xmlns:a16="http://schemas.microsoft.com/office/drawing/2014/main" id="{E7CC0804-BBAB-B964-F64E-5913E5D6BDB6}"/>
              </a:ext>
            </a:extLst>
          </p:cNvPr>
          <p:cNvSpPr txBox="1"/>
          <p:nvPr/>
        </p:nvSpPr>
        <p:spPr>
          <a:xfrm>
            <a:off x="3814342" y="4226693"/>
            <a:ext cx="1984089" cy="461665"/>
          </a:xfrm>
          <a:prstGeom prst="rect">
            <a:avLst/>
          </a:prstGeom>
          <a:noFill/>
        </p:spPr>
        <p:txBody>
          <a:bodyPr wrap="square" rtlCol="0">
            <a:spAutoFit/>
          </a:bodyPr>
          <a:lstStyle/>
          <a:p>
            <a:pPr algn="l"/>
            <a:r>
              <a:rPr lang="en-US" sz="2400" dirty="0">
                <a:solidFill>
                  <a:schemeClr val="bg1"/>
                </a:solidFill>
                <a:latin typeface="Arial" panose="020B0604020202020204" pitchFamily="34" charset="0"/>
                <a:ea typeface="MS PGothic" pitchFamily="34" charset="-128"/>
                <a:cs typeface="Arial" panose="020B0604020202020204" pitchFamily="34" charset="0"/>
              </a:rPr>
              <a:t>ERSA &amp; IDA   </a:t>
            </a:r>
            <a:endParaRPr lang="en-GB" sz="2400"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7" name="Picture 6" descr="A picture containing music&#10;&#10;Description automatically generated">
            <a:extLst>
              <a:ext uri="{FF2B5EF4-FFF2-40B4-BE49-F238E27FC236}">
                <a16:creationId xmlns:a16="http://schemas.microsoft.com/office/drawing/2014/main" id="{9AE3AB22-6E86-89CE-ED40-C0415E70A2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5704979" y="4836045"/>
            <a:ext cx="1194609" cy="1156525"/>
          </a:xfrm>
          <a:prstGeom prst="rect">
            <a:avLst/>
          </a:prstGeom>
        </p:spPr>
      </p:pic>
    </p:spTree>
    <p:extLst>
      <p:ext uri="{BB962C8B-B14F-4D97-AF65-F5344CB8AC3E}">
        <p14:creationId xmlns:p14="http://schemas.microsoft.com/office/powerpoint/2010/main" val="291069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C8ADB-7EDF-E204-86B2-8998F70A80BB}"/>
              </a:ext>
            </a:extLst>
          </p:cNvPr>
          <p:cNvSpPr>
            <a:spLocks noGrp="1"/>
          </p:cNvSpPr>
          <p:nvPr>
            <p:ph type="title"/>
          </p:nvPr>
        </p:nvSpPr>
        <p:spPr/>
        <p:txBody>
          <a:bodyPr/>
          <a:lstStyle/>
          <a:p>
            <a:r>
              <a:rPr lang="en-GB" dirty="0"/>
              <a:t>Future Radiation Facility Definition Team</a:t>
            </a:r>
          </a:p>
        </p:txBody>
      </p:sp>
      <p:sp>
        <p:nvSpPr>
          <p:cNvPr id="3" name="Content Placeholder 2">
            <a:extLst>
              <a:ext uri="{FF2B5EF4-FFF2-40B4-BE49-F238E27FC236}">
                <a16:creationId xmlns:a16="http://schemas.microsoft.com/office/drawing/2014/main" id="{53690B28-918A-189A-649E-30AD4172AC9D}"/>
              </a:ext>
            </a:extLst>
          </p:cNvPr>
          <p:cNvSpPr>
            <a:spLocks noGrp="1"/>
          </p:cNvSpPr>
          <p:nvPr>
            <p:ph idx="1"/>
          </p:nvPr>
        </p:nvSpPr>
        <p:spPr>
          <a:xfrm>
            <a:off x="0" y="946150"/>
            <a:ext cx="12225338" cy="5263850"/>
          </a:xfrm>
          <a:gradFill>
            <a:gsLst>
              <a:gs pos="0">
                <a:schemeClr val="bg1">
                  <a:lumMod val="10000"/>
                  <a:alpha val="60000"/>
                </a:schemeClr>
              </a:gs>
              <a:gs pos="38000">
                <a:schemeClr val="accent1">
                  <a:lumMod val="50000"/>
                  <a:alpha val="60000"/>
                </a:schemeClr>
              </a:gs>
              <a:gs pos="72000">
                <a:schemeClr val="accent4">
                  <a:lumMod val="50000"/>
                  <a:alpha val="60000"/>
                </a:schemeClr>
              </a:gs>
              <a:gs pos="100000">
                <a:srgbClr val="002060">
                  <a:alpha val="60000"/>
                </a:srgbClr>
              </a:gs>
            </a:gsLst>
            <a:lin ang="0" scaled="0"/>
          </a:gradFill>
          <a:ln>
            <a:noFill/>
          </a:ln>
        </p:spPr>
        <p:txBody>
          <a:bodyPr>
            <a:normAutofit fontScale="92500" lnSpcReduction="20000"/>
          </a:bodyPr>
          <a:lstStyle/>
          <a:p>
            <a:pPr algn="l">
              <a:lnSpc>
                <a:spcPts val="2400"/>
              </a:lnSpc>
              <a:spcAft>
                <a:spcPts val="1200"/>
              </a:spcAft>
            </a:pPr>
            <a:r>
              <a:rPr lang="en-US" sz="2200" b="1" i="1" dirty="0">
                <a:solidFill>
                  <a:schemeClr val="bg1"/>
                </a:solidFill>
                <a:effectLst/>
              </a:rPr>
              <a:t>This campaign is an Announcement of Opportunity (AO) for those wishing to become part of the Future Exploration Radiation Facility Definition Team (FDT)</a:t>
            </a:r>
          </a:p>
          <a:p>
            <a:pPr marL="1064966" lvl="1" indent="-285750">
              <a:spcAft>
                <a:spcPts val="788"/>
              </a:spcAft>
              <a:buFont typeface="Wingdings" panose="05000000000000000000" pitchFamily="2" charset="2"/>
              <a:buChar char="Ø"/>
            </a:pPr>
            <a:r>
              <a:rPr lang="en-US" b="0" i="0" dirty="0">
                <a:solidFill>
                  <a:schemeClr val="bg2"/>
                </a:solidFill>
                <a:effectLst/>
                <a:latin typeface="Open Sans" panose="020B0606030504020204" pitchFamily="34" charset="0"/>
              </a:rPr>
              <a:t>FDT to consult and help define science requirements for radiation instruments for ESA exploration missions and identify possible measurement techniques.</a:t>
            </a:r>
          </a:p>
          <a:p>
            <a:pPr algn="l">
              <a:spcAft>
                <a:spcPts val="788"/>
              </a:spcAft>
              <a:buNone/>
            </a:pPr>
            <a:r>
              <a:rPr lang="en-US" b="1" i="0" dirty="0">
                <a:solidFill>
                  <a:schemeClr val="bg2"/>
                </a:solidFill>
                <a:effectLst/>
                <a:latin typeface="Open Sans" panose="020B0606030504020204" pitchFamily="34" charset="0"/>
              </a:rPr>
              <a:t>      </a:t>
            </a:r>
            <a:r>
              <a:rPr lang="en-US" b="1" i="0" u="sng" dirty="0">
                <a:solidFill>
                  <a:schemeClr val="bg2"/>
                </a:solidFill>
                <a:effectLst/>
                <a:latin typeface="Open Sans" panose="020B0606030504020204" pitchFamily="34" charset="0"/>
              </a:rPr>
              <a:t>Measurement targets</a:t>
            </a:r>
          </a:p>
          <a:p>
            <a:pPr marL="1064966" lvl="1" indent="-285750">
              <a:spcAft>
                <a:spcPts val="788"/>
              </a:spcAft>
              <a:buFont typeface="Arial" panose="020B0604020202020204" pitchFamily="34" charset="0"/>
              <a:buChar char="•"/>
            </a:pPr>
            <a:r>
              <a:rPr lang="en-US" b="0" i="0" dirty="0">
                <a:solidFill>
                  <a:schemeClr val="bg2"/>
                </a:solidFill>
                <a:effectLst/>
                <a:latin typeface="Open Sans" panose="020B0606030504020204" pitchFamily="34" charset="0"/>
              </a:rPr>
              <a:t>Primary energy spectra and composition of particle radiation</a:t>
            </a:r>
          </a:p>
          <a:p>
            <a:pPr marL="1064966" lvl="1" indent="-285750">
              <a:spcAft>
                <a:spcPts val="788"/>
              </a:spcAft>
              <a:buFont typeface="Arial" panose="020B0604020202020204" pitchFamily="34" charset="0"/>
              <a:buChar char="•"/>
            </a:pPr>
            <a:r>
              <a:rPr lang="en-US" b="0" i="0" dirty="0">
                <a:solidFill>
                  <a:schemeClr val="bg2"/>
                </a:solidFill>
                <a:effectLst/>
                <a:latin typeface="Open Sans" panose="020B0606030504020204" pitchFamily="34" charset="0"/>
              </a:rPr>
              <a:t>Albedo radiation resulting from interactions of the primary particle radiation with surface regolith</a:t>
            </a:r>
          </a:p>
          <a:p>
            <a:pPr marL="1064966" lvl="1" indent="-285750">
              <a:spcAft>
                <a:spcPts val="788"/>
              </a:spcAft>
              <a:buFont typeface="Arial" panose="020B0604020202020204" pitchFamily="34" charset="0"/>
              <a:buChar char="•"/>
            </a:pPr>
            <a:r>
              <a:rPr lang="en-US" b="0" i="0" dirty="0">
                <a:solidFill>
                  <a:schemeClr val="bg2"/>
                </a:solidFill>
                <a:effectLst/>
                <a:latin typeface="Open Sans" panose="020B0606030504020204" pitchFamily="34" charset="0"/>
              </a:rPr>
              <a:t>Surviving particles/induced secondary radiation after spacecraft/habitat shielding/Martian atmosphere</a:t>
            </a:r>
          </a:p>
          <a:p>
            <a:pPr marL="1064966" lvl="1" indent="-285750">
              <a:spcAft>
                <a:spcPts val="788"/>
              </a:spcAft>
              <a:buFont typeface="Arial" panose="020B0604020202020204" pitchFamily="34" charset="0"/>
              <a:buChar char="•"/>
            </a:pPr>
            <a:r>
              <a:rPr lang="en-US" dirty="0">
                <a:solidFill>
                  <a:schemeClr val="bg2"/>
                </a:solidFill>
                <a:latin typeface="Open Sans" panose="020B0606030504020204" pitchFamily="34" charset="0"/>
              </a:rPr>
              <a:t>R</a:t>
            </a:r>
            <a:r>
              <a:rPr lang="en-US" b="0" i="0" dirty="0">
                <a:solidFill>
                  <a:schemeClr val="bg2"/>
                </a:solidFill>
                <a:effectLst/>
                <a:latin typeface="Open Sans" panose="020B0606030504020204" pitchFamily="34" charset="0"/>
              </a:rPr>
              <a:t>adiation doses to understand potential biological effects and equipment damage</a:t>
            </a:r>
          </a:p>
          <a:p>
            <a:pPr algn="l">
              <a:spcAft>
                <a:spcPts val="788"/>
              </a:spcAft>
            </a:pPr>
            <a:r>
              <a:rPr lang="en-US" b="1" i="0" dirty="0">
                <a:solidFill>
                  <a:schemeClr val="bg2"/>
                </a:solidFill>
                <a:effectLst/>
                <a:latin typeface="Open Sans" panose="020B0606030504020204" pitchFamily="34" charset="0"/>
              </a:rPr>
              <a:t>      </a:t>
            </a:r>
            <a:r>
              <a:rPr lang="en-US" b="1" i="0" u="sng" dirty="0">
                <a:solidFill>
                  <a:schemeClr val="bg2"/>
                </a:solidFill>
                <a:effectLst/>
                <a:latin typeface="Open Sans" panose="020B0606030504020204" pitchFamily="34" charset="0"/>
              </a:rPr>
              <a:t>FDT Timeline &amp; Duration</a:t>
            </a:r>
            <a:endParaRPr lang="en-US" b="0" i="0" dirty="0">
              <a:solidFill>
                <a:schemeClr val="bg2"/>
              </a:solidFill>
              <a:effectLst/>
              <a:latin typeface="Open Sans" panose="020B0606030504020204" pitchFamily="34" charset="0"/>
            </a:endParaRPr>
          </a:p>
          <a:p>
            <a:pPr marL="1064966" lvl="1" indent="-285750">
              <a:spcAft>
                <a:spcPts val="788"/>
              </a:spcAft>
              <a:buFont typeface="Arial" panose="020B0604020202020204" pitchFamily="34" charset="0"/>
              <a:buChar char="•"/>
            </a:pPr>
            <a:r>
              <a:rPr lang="en-US" b="0" i="0" dirty="0">
                <a:solidFill>
                  <a:schemeClr val="bg2"/>
                </a:solidFill>
                <a:effectLst/>
                <a:latin typeface="Open Sans" panose="020B0606030504020204" pitchFamily="34" charset="0"/>
              </a:rPr>
              <a:t>AO open now - closing on 13</a:t>
            </a:r>
            <a:r>
              <a:rPr lang="en-US" b="0" i="0" baseline="30000" dirty="0">
                <a:solidFill>
                  <a:schemeClr val="bg2"/>
                </a:solidFill>
                <a:effectLst/>
                <a:latin typeface="Open Sans" panose="020B0606030504020204" pitchFamily="34" charset="0"/>
              </a:rPr>
              <a:t>th</a:t>
            </a:r>
            <a:r>
              <a:rPr lang="en-US" b="0" i="0" dirty="0">
                <a:solidFill>
                  <a:schemeClr val="bg2"/>
                </a:solidFill>
                <a:effectLst/>
                <a:latin typeface="Open Sans" panose="020B0606030504020204" pitchFamily="34" charset="0"/>
              </a:rPr>
              <a:t> July 2025</a:t>
            </a:r>
          </a:p>
          <a:p>
            <a:pPr marL="1064966" lvl="1" indent="-285750">
              <a:spcAft>
                <a:spcPts val="788"/>
              </a:spcAft>
              <a:buFont typeface="Arial" panose="020B0604020202020204" pitchFamily="34" charset="0"/>
              <a:buChar char="•"/>
            </a:pPr>
            <a:r>
              <a:rPr lang="en-US" b="0" i="0" dirty="0">
                <a:solidFill>
                  <a:schemeClr val="bg2"/>
                </a:solidFill>
                <a:effectLst/>
                <a:latin typeface="Open Sans" panose="020B0606030504020204" pitchFamily="34" charset="0"/>
              </a:rPr>
              <a:t>Announcement of selected team members by 30th August 2025</a:t>
            </a:r>
          </a:p>
          <a:p>
            <a:pPr marL="1064966" lvl="1" indent="-285750">
              <a:spcAft>
                <a:spcPts val="788"/>
              </a:spcAft>
              <a:buFont typeface="Arial" panose="020B0604020202020204" pitchFamily="34" charset="0"/>
              <a:buChar char="•"/>
            </a:pPr>
            <a:r>
              <a:rPr lang="en-US" b="0" i="0" dirty="0">
                <a:solidFill>
                  <a:schemeClr val="bg2"/>
                </a:solidFill>
                <a:effectLst/>
                <a:latin typeface="Open Sans" panose="020B0606030504020204" pitchFamily="34" charset="0"/>
              </a:rPr>
              <a:t>FDT to run from 1st October 2025 for 12 months</a:t>
            </a:r>
            <a:endParaRPr lang="en-GB" dirty="0">
              <a:solidFill>
                <a:schemeClr val="bg2"/>
              </a:solidFill>
            </a:endParaRPr>
          </a:p>
        </p:txBody>
      </p:sp>
      <p:sp>
        <p:nvSpPr>
          <p:cNvPr id="4" name="Footer Placeholder 3">
            <a:extLst>
              <a:ext uri="{FF2B5EF4-FFF2-40B4-BE49-F238E27FC236}">
                <a16:creationId xmlns:a16="http://schemas.microsoft.com/office/drawing/2014/main" id="{0435D8E2-91E3-F8CB-53A1-2C2A0BA4DB5E}"/>
              </a:ext>
            </a:extLst>
          </p:cNvPr>
          <p:cNvSpPr>
            <a:spLocks noGrp="1"/>
          </p:cNvSpPr>
          <p:nvPr>
            <p:ph type="ftr" sz="quarter" idx="11"/>
          </p:nvPr>
        </p:nvSpPr>
        <p:spPr/>
        <p:txBody>
          <a:bodyPr/>
          <a:lstStyle/>
          <a:p>
            <a:endParaRPr lang="fr-FR" dirty="0"/>
          </a:p>
        </p:txBody>
      </p:sp>
      <p:sp>
        <p:nvSpPr>
          <p:cNvPr id="5" name="Slide Number Placeholder 4">
            <a:extLst>
              <a:ext uri="{FF2B5EF4-FFF2-40B4-BE49-F238E27FC236}">
                <a16:creationId xmlns:a16="http://schemas.microsoft.com/office/drawing/2014/main" id="{47AD35A0-5381-0F29-77E5-BFACE5E95D66}"/>
              </a:ext>
            </a:extLst>
          </p:cNvPr>
          <p:cNvSpPr>
            <a:spLocks noGrp="1"/>
          </p:cNvSpPr>
          <p:nvPr>
            <p:ph type="sldNum" sz="quarter" idx="12"/>
          </p:nvPr>
        </p:nvSpPr>
        <p:spPr/>
        <p:txBody>
          <a:bodyPr/>
          <a:lstStyle/>
          <a:p>
            <a:fld id="{2ED7D38C-ECE0-4319-A916-90D6C47F1D79}" type="slidenum">
              <a:rPr lang="fr-FR" smtClean="0"/>
              <a:t>11</a:t>
            </a:fld>
            <a:endParaRPr lang="fr-FR" dirty="0"/>
          </a:p>
        </p:txBody>
      </p:sp>
      <p:sp>
        <p:nvSpPr>
          <p:cNvPr id="6" name="TextBox 5">
            <a:extLst>
              <a:ext uri="{FF2B5EF4-FFF2-40B4-BE49-F238E27FC236}">
                <a16:creationId xmlns:a16="http://schemas.microsoft.com/office/drawing/2014/main" id="{F9A48B22-5555-2542-5CED-C5F4514EC907}"/>
              </a:ext>
            </a:extLst>
          </p:cNvPr>
          <p:cNvSpPr txBox="1"/>
          <p:nvPr/>
        </p:nvSpPr>
        <p:spPr>
          <a:xfrm>
            <a:off x="8293100" y="2273300"/>
            <a:ext cx="3645550" cy="830997"/>
          </a:xfrm>
          <a:prstGeom prst="rect">
            <a:avLst/>
          </a:prstGeom>
          <a:solidFill>
            <a:srgbClr val="053249">
              <a:alpha val="80000"/>
            </a:srgbClr>
          </a:solidFill>
          <a:ln w="28575">
            <a:solidFill>
              <a:schemeClr val="bg2"/>
            </a:solidFill>
          </a:ln>
        </p:spPr>
        <p:txBody>
          <a:bodyPr wrap="none" rtlCol="0">
            <a:spAutoFit/>
          </a:bodyPr>
          <a:lstStyle/>
          <a:p>
            <a:pPr algn="l"/>
            <a:r>
              <a:rPr lang="en-GB" sz="4800" u="sng" dirty="0">
                <a:solidFill>
                  <a:schemeClr val="bg1"/>
                </a:solidFill>
                <a:latin typeface="Arial" panose="020B0604020202020204" pitchFamily="34" charset="0"/>
                <a:ea typeface="MS PGothic" pitchFamily="34" charset="-128"/>
                <a:cs typeface="Arial" panose="020B0604020202020204" pitchFamily="34" charset="0"/>
              </a:rPr>
              <a:t>ideas.esa.int</a:t>
            </a:r>
          </a:p>
        </p:txBody>
      </p:sp>
      <p:pic>
        <p:nvPicPr>
          <p:cNvPr id="8" name="Picture 7" descr="A qr code with a logo&#10;&#10;AI-generated content may be incorrect.">
            <a:extLst>
              <a:ext uri="{FF2B5EF4-FFF2-40B4-BE49-F238E27FC236}">
                <a16:creationId xmlns:a16="http://schemas.microsoft.com/office/drawing/2014/main" id="{8B4AC724-1E2E-DDB3-A86F-46C0620BDA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1700" y="4015255"/>
            <a:ext cx="2082800" cy="2082800"/>
          </a:xfrm>
          <a:prstGeom prst="rect">
            <a:avLst/>
          </a:prstGeom>
        </p:spPr>
      </p:pic>
    </p:spTree>
    <p:extLst>
      <p:ext uri="{BB962C8B-B14F-4D97-AF65-F5344CB8AC3E}">
        <p14:creationId xmlns:p14="http://schemas.microsoft.com/office/powerpoint/2010/main" val="254609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019386-806F-F488-556A-F9D91D286681}"/>
              </a:ext>
            </a:extLst>
          </p:cNvPr>
          <p:cNvSpPr/>
          <p:nvPr/>
        </p:nvSpPr>
        <p:spPr>
          <a:xfrm>
            <a:off x="-77331" y="0"/>
            <a:ext cx="12302669" cy="63923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DD1647B6-8C4B-C923-A683-A9490CD79205}"/>
              </a:ext>
            </a:extLst>
          </p:cNvPr>
          <p:cNvSpPr>
            <a:spLocks noGrp="1"/>
          </p:cNvSpPr>
          <p:nvPr>
            <p:ph idx="4294967295"/>
          </p:nvPr>
        </p:nvSpPr>
        <p:spPr>
          <a:xfrm>
            <a:off x="6934200" y="989013"/>
            <a:ext cx="5291138" cy="5327650"/>
          </a:xfrm>
        </p:spPr>
        <p:txBody>
          <a:bodyPr/>
          <a:lstStyle/>
          <a:p>
            <a:pPr marL="285750"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endParaRPr lang="en-GB" b="1" dirty="0">
              <a:solidFill>
                <a:schemeClr val="tx1"/>
              </a:solidFill>
            </a:endParaRPr>
          </a:p>
        </p:txBody>
      </p:sp>
      <p:sp>
        <p:nvSpPr>
          <p:cNvPr id="14" name="TextBox 13">
            <a:extLst>
              <a:ext uri="{FF2B5EF4-FFF2-40B4-BE49-F238E27FC236}">
                <a16:creationId xmlns:a16="http://schemas.microsoft.com/office/drawing/2014/main" id="{80F620F6-FAF8-BF61-9A9C-17638999ACFC}"/>
              </a:ext>
            </a:extLst>
          </p:cNvPr>
          <p:cNvSpPr txBox="1"/>
          <p:nvPr/>
        </p:nvSpPr>
        <p:spPr>
          <a:xfrm>
            <a:off x="442345" y="236527"/>
            <a:ext cx="6428509" cy="523220"/>
          </a:xfrm>
          <a:prstGeom prst="rect">
            <a:avLst/>
          </a:prstGeom>
          <a:noFill/>
        </p:spPr>
        <p:txBody>
          <a:bodyPr wrap="square" rtlCol="0">
            <a:spAutoFit/>
          </a:bodyPr>
          <a:lstStyle/>
          <a:p>
            <a:pPr algn="l"/>
            <a:r>
              <a:rPr lang="en-US" sz="2800" b="1" dirty="0">
                <a:solidFill>
                  <a:schemeClr val="bg1"/>
                </a:solidFill>
                <a:latin typeface="Arial" panose="020B0604020202020204" pitchFamily="34" charset="0"/>
                <a:ea typeface="MS PGothic" pitchFamily="34" charset="-128"/>
                <a:cs typeface="Arial" panose="020B0604020202020204" pitchFamily="34" charset="0"/>
              </a:rPr>
              <a:t>Space Safety </a:t>
            </a:r>
            <a:r>
              <a:rPr lang="en-US" sz="2800" b="1" dirty="0" err="1">
                <a:solidFill>
                  <a:schemeClr val="bg1"/>
                </a:solidFill>
                <a:latin typeface="Arial" panose="020B0604020202020204" pitchFamily="34" charset="0"/>
                <a:ea typeface="MS PGothic" pitchFamily="34" charset="-128"/>
                <a:cs typeface="Arial" panose="020B0604020202020204" pitchFamily="34" charset="0"/>
              </a:rPr>
              <a:t>Programme</a:t>
            </a:r>
            <a:endParaRPr lang="en-GB" sz="2800" b="1"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4" name="Picture 3">
            <a:extLst>
              <a:ext uri="{FF2B5EF4-FFF2-40B4-BE49-F238E27FC236}">
                <a16:creationId xmlns:a16="http://schemas.microsoft.com/office/drawing/2014/main" id="{7D734372-CBA4-0F6B-31D7-5768F569A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868" y="989013"/>
            <a:ext cx="9241648" cy="5198427"/>
          </a:xfrm>
          <a:prstGeom prst="rect">
            <a:avLst/>
          </a:prstGeom>
        </p:spPr>
      </p:pic>
      <p:sp>
        <p:nvSpPr>
          <p:cNvPr id="5" name="TextBox 4">
            <a:extLst>
              <a:ext uri="{FF2B5EF4-FFF2-40B4-BE49-F238E27FC236}">
                <a16:creationId xmlns:a16="http://schemas.microsoft.com/office/drawing/2014/main" id="{E6A85630-2B1A-E86E-40BC-12C876C7EE7B}"/>
              </a:ext>
            </a:extLst>
          </p:cNvPr>
          <p:cNvSpPr txBox="1"/>
          <p:nvPr/>
        </p:nvSpPr>
        <p:spPr>
          <a:xfrm>
            <a:off x="9819640" y="924897"/>
            <a:ext cx="2445912" cy="1323439"/>
          </a:xfrm>
          <a:prstGeom prst="rect">
            <a:avLst/>
          </a:prstGeom>
          <a:noFill/>
        </p:spPr>
        <p:txBody>
          <a:bodyPr wrap="square" rtlCol="0">
            <a:spAutoFit/>
          </a:bodyPr>
          <a:lstStyle/>
          <a:p>
            <a:pPr algn="l"/>
            <a:r>
              <a:rPr lang="en-US" sz="2000" dirty="0">
                <a:solidFill>
                  <a:schemeClr val="bg1"/>
                </a:solidFill>
                <a:latin typeface="Arial" panose="020B0604020202020204" pitchFamily="34" charset="0"/>
                <a:ea typeface="MS PGothic" pitchFamily="34" charset="-128"/>
                <a:cs typeface="Arial" panose="020B0604020202020204" pitchFamily="34" charset="0"/>
              </a:rPr>
              <a:t>Distributed Space Weather Sensor System (D3S) →</a:t>
            </a:r>
          </a:p>
          <a:p>
            <a:pPr algn="l"/>
            <a:r>
              <a:rPr lang="en-US" sz="2000" dirty="0">
                <a:solidFill>
                  <a:schemeClr val="bg1"/>
                </a:solidFill>
                <a:latin typeface="Arial" panose="020B0604020202020204" pitchFamily="34" charset="0"/>
                <a:ea typeface="MS PGothic" pitchFamily="34" charset="-128"/>
                <a:cs typeface="Arial" panose="020B0604020202020204" pitchFamily="34" charset="0"/>
              </a:rPr>
              <a:t>Melanie Heil</a:t>
            </a:r>
          </a:p>
        </p:txBody>
      </p:sp>
      <p:pic>
        <p:nvPicPr>
          <p:cNvPr id="8" name="Picture 7">
            <a:extLst>
              <a:ext uri="{FF2B5EF4-FFF2-40B4-BE49-F238E27FC236}">
                <a16:creationId xmlns:a16="http://schemas.microsoft.com/office/drawing/2014/main" id="{E6FB5500-6B33-09BF-E796-E0B6BC90957F}"/>
              </a:ext>
            </a:extLst>
          </p:cNvPr>
          <p:cNvPicPr>
            <a:picLocks noChangeAspect="1"/>
          </p:cNvPicPr>
          <p:nvPr/>
        </p:nvPicPr>
        <p:blipFill>
          <a:blip r:embed="rId3"/>
          <a:stretch>
            <a:fillRect/>
          </a:stretch>
        </p:blipFill>
        <p:spPr>
          <a:xfrm>
            <a:off x="9819640" y="2585720"/>
            <a:ext cx="2241818" cy="3601720"/>
          </a:xfrm>
          <a:prstGeom prst="rect">
            <a:avLst/>
          </a:prstGeom>
        </p:spPr>
      </p:pic>
      <p:sp>
        <p:nvSpPr>
          <p:cNvPr id="9" name="TextBox 8">
            <a:extLst>
              <a:ext uri="{FF2B5EF4-FFF2-40B4-BE49-F238E27FC236}">
                <a16:creationId xmlns:a16="http://schemas.microsoft.com/office/drawing/2014/main" id="{A1D9130D-B1E9-0E93-2C90-224DB9E8EE93}"/>
              </a:ext>
            </a:extLst>
          </p:cNvPr>
          <p:cNvSpPr txBox="1"/>
          <p:nvPr/>
        </p:nvSpPr>
        <p:spPr>
          <a:xfrm>
            <a:off x="9870440" y="5763826"/>
            <a:ext cx="2445912" cy="338554"/>
          </a:xfrm>
          <a:prstGeom prst="rect">
            <a:avLst/>
          </a:prstGeom>
          <a:noFill/>
        </p:spPr>
        <p:txBody>
          <a:bodyPr wrap="square" rtlCol="0">
            <a:spAutoFit/>
          </a:bodyPr>
          <a:lstStyle/>
          <a:p>
            <a:pPr algn="l"/>
            <a:r>
              <a:rPr lang="en-US" sz="1600" dirty="0">
                <a:solidFill>
                  <a:schemeClr val="bg1"/>
                </a:solidFill>
                <a:latin typeface="Arial" panose="020B0604020202020204" pitchFamily="34" charset="0"/>
                <a:ea typeface="MS PGothic" pitchFamily="34" charset="-128"/>
                <a:cs typeface="Arial" panose="020B0604020202020204" pitchFamily="34" charset="0"/>
              </a:rPr>
              <a:t>VIGIL mission</a:t>
            </a:r>
          </a:p>
        </p:txBody>
      </p:sp>
      <p:pic>
        <p:nvPicPr>
          <p:cNvPr id="11" name="Picture 10">
            <a:extLst>
              <a:ext uri="{FF2B5EF4-FFF2-40B4-BE49-F238E27FC236}">
                <a16:creationId xmlns:a16="http://schemas.microsoft.com/office/drawing/2014/main" id="{D3581FD8-C51C-7380-E173-DFA142EDF1EC}"/>
              </a:ext>
            </a:extLst>
          </p:cNvPr>
          <p:cNvPicPr>
            <a:picLocks noChangeAspect="1"/>
          </p:cNvPicPr>
          <p:nvPr/>
        </p:nvPicPr>
        <p:blipFill>
          <a:blip r:embed="rId4"/>
          <a:stretch>
            <a:fillRect/>
          </a:stretch>
        </p:blipFill>
        <p:spPr>
          <a:xfrm>
            <a:off x="10362260" y="130239"/>
            <a:ext cx="1671618" cy="822196"/>
          </a:xfrm>
          <a:prstGeom prst="rect">
            <a:avLst/>
          </a:prstGeom>
        </p:spPr>
      </p:pic>
    </p:spTree>
    <p:extLst>
      <p:ext uri="{BB962C8B-B14F-4D97-AF65-F5344CB8AC3E}">
        <p14:creationId xmlns:p14="http://schemas.microsoft.com/office/powerpoint/2010/main" val="200477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EF65436-D04A-33C9-3CB8-B3E2E93182B9}"/>
              </a:ext>
            </a:extLst>
          </p:cNvPr>
          <p:cNvSpPr/>
          <p:nvPr/>
        </p:nvSpPr>
        <p:spPr>
          <a:xfrm>
            <a:off x="0" y="0"/>
            <a:ext cx="12225338" cy="63923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DD1647B6-8C4B-C923-A683-A9490CD79205}"/>
              </a:ext>
            </a:extLst>
          </p:cNvPr>
          <p:cNvSpPr>
            <a:spLocks noGrp="1"/>
          </p:cNvSpPr>
          <p:nvPr>
            <p:ph idx="4294967295"/>
          </p:nvPr>
        </p:nvSpPr>
        <p:spPr>
          <a:xfrm>
            <a:off x="6934200" y="989013"/>
            <a:ext cx="5291138" cy="5327650"/>
          </a:xfrm>
        </p:spPr>
        <p:txBody>
          <a:bodyPr/>
          <a:lstStyle/>
          <a:p>
            <a:pPr marL="285750"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endParaRPr lang="en-GB" b="1" dirty="0">
              <a:solidFill>
                <a:schemeClr val="tx1"/>
              </a:solidFill>
            </a:endParaRPr>
          </a:p>
        </p:txBody>
      </p:sp>
      <p:pic>
        <p:nvPicPr>
          <p:cNvPr id="6" name="Picture 5">
            <a:extLst>
              <a:ext uri="{FF2B5EF4-FFF2-40B4-BE49-F238E27FC236}">
                <a16:creationId xmlns:a16="http://schemas.microsoft.com/office/drawing/2014/main" id="{F9C4C53F-BAF7-1927-6641-F05F4B15B3B7}"/>
              </a:ext>
            </a:extLst>
          </p:cNvPr>
          <p:cNvPicPr>
            <a:picLocks noChangeAspect="1"/>
          </p:cNvPicPr>
          <p:nvPr/>
        </p:nvPicPr>
        <p:blipFill>
          <a:blip r:embed="rId2"/>
          <a:stretch>
            <a:fillRect/>
          </a:stretch>
        </p:blipFill>
        <p:spPr>
          <a:xfrm>
            <a:off x="863600" y="0"/>
            <a:ext cx="10266034" cy="6392360"/>
          </a:xfrm>
          <a:prstGeom prst="rect">
            <a:avLst/>
          </a:prstGeom>
        </p:spPr>
      </p:pic>
      <p:sp>
        <p:nvSpPr>
          <p:cNvPr id="14" name="TextBox 13">
            <a:extLst>
              <a:ext uri="{FF2B5EF4-FFF2-40B4-BE49-F238E27FC236}">
                <a16:creationId xmlns:a16="http://schemas.microsoft.com/office/drawing/2014/main" id="{80F620F6-FAF8-BF61-9A9C-17638999ACFC}"/>
              </a:ext>
            </a:extLst>
          </p:cNvPr>
          <p:cNvSpPr txBox="1"/>
          <p:nvPr/>
        </p:nvSpPr>
        <p:spPr>
          <a:xfrm>
            <a:off x="432185" y="256847"/>
            <a:ext cx="6502015" cy="830997"/>
          </a:xfrm>
          <a:prstGeom prst="rect">
            <a:avLst/>
          </a:prstGeom>
          <a:solidFill>
            <a:srgbClr val="000000"/>
          </a:solidFill>
        </p:spPr>
        <p:txBody>
          <a:bodyPr wrap="square" rtlCol="0">
            <a:spAutoFit/>
          </a:bodyPr>
          <a:lstStyle/>
          <a:p>
            <a:pPr algn="l"/>
            <a:r>
              <a:rPr lang="en-US" sz="2400" b="1" dirty="0">
                <a:solidFill>
                  <a:schemeClr val="bg1"/>
                </a:solidFill>
                <a:latin typeface="Arial" panose="020B0604020202020204" pitchFamily="34" charset="0"/>
                <a:ea typeface="MS PGothic" pitchFamily="34" charset="-128"/>
                <a:cs typeface="Arial" panose="020B0604020202020204" pitchFamily="34" charset="0"/>
              </a:rPr>
              <a:t>Space Debris and Microparticles</a:t>
            </a:r>
          </a:p>
          <a:p>
            <a:pPr algn="l"/>
            <a:r>
              <a:rPr lang="en-US" sz="2400" b="1" dirty="0">
                <a:solidFill>
                  <a:schemeClr val="bg1"/>
                </a:solidFill>
                <a:latin typeface="Arial" panose="020B0604020202020204" pitchFamily="34" charset="0"/>
                <a:ea typeface="MS PGothic" pitchFamily="34" charset="-128"/>
                <a:cs typeface="Arial" panose="020B0604020202020204" pitchFamily="34" charset="0"/>
              </a:rPr>
              <a:t> </a:t>
            </a:r>
            <a:endParaRPr lang="en-GB" sz="2400" b="1"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15" name="Picture 14">
            <a:extLst>
              <a:ext uri="{FF2B5EF4-FFF2-40B4-BE49-F238E27FC236}">
                <a16:creationId xmlns:a16="http://schemas.microsoft.com/office/drawing/2014/main" id="{20775C73-71BD-19EE-3874-B51675FFC72C}"/>
              </a:ext>
            </a:extLst>
          </p:cNvPr>
          <p:cNvPicPr>
            <a:picLocks noChangeAspect="1"/>
          </p:cNvPicPr>
          <p:nvPr/>
        </p:nvPicPr>
        <p:blipFill>
          <a:blip r:embed="rId3"/>
          <a:stretch>
            <a:fillRect/>
          </a:stretch>
        </p:blipFill>
        <p:spPr>
          <a:xfrm>
            <a:off x="10362260" y="130239"/>
            <a:ext cx="1671618" cy="822196"/>
          </a:xfrm>
          <a:prstGeom prst="rect">
            <a:avLst/>
          </a:prstGeom>
        </p:spPr>
      </p:pic>
    </p:spTree>
    <p:extLst>
      <p:ext uri="{BB962C8B-B14F-4D97-AF65-F5344CB8AC3E}">
        <p14:creationId xmlns:p14="http://schemas.microsoft.com/office/powerpoint/2010/main" val="8897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CA83F40-A7B5-6370-C84A-F50898C15939}"/>
              </a:ext>
            </a:extLst>
          </p:cNvPr>
          <p:cNvSpPr txBox="1"/>
          <p:nvPr/>
        </p:nvSpPr>
        <p:spPr>
          <a:xfrm>
            <a:off x="301341" y="473283"/>
            <a:ext cx="11622655" cy="6063198"/>
          </a:xfrm>
          <a:prstGeom prst="rect">
            <a:avLst/>
          </a:prstGeom>
          <a:noFill/>
        </p:spPr>
        <p:txBody>
          <a:bodyPr wrap="square" rtlCol="0" anchor="t">
            <a:spAutoFit/>
          </a:bodyPr>
          <a:lstStyle/>
          <a:p>
            <a:r>
              <a:rPr lang="en-US" sz="3200" b="1" dirty="0">
                <a:solidFill>
                  <a:schemeClr val="bg1"/>
                </a:solidFill>
                <a:latin typeface="Arial" panose="020B0604020202020204" pitchFamily="34" charset="0"/>
                <a:ea typeface="MS PGothic" pitchFamily="34" charset="-128"/>
                <a:cs typeface="Arial" panose="020B0604020202020204" pitchFamily="34" charset="0"/>
              </a:rPr>
              <a:t>Ongoing and planned ESA R&amp;D</a:t>
            </a:r>
          </a:p>
          <a:p>
            <a:endParaRPr lang="en-US" sz="1600" b="1" dirty="0">
              <a:solidFill>
                <a:schemeClr val="bg1"/>
              </a:solidFill>
              <a:latin typeface="Arial" panose="020B0604020202020204" pitchFamily="34" charset="0"/>
              <a:ea typeface="MS PGothic" pitchFamily="34" charset="-128"/>
              <a:cs typeface="Arial" panose="020B0604020202020204" pitchFamily="34" charset="0"/>
            </a:endParaRPr>
          </a:p>
          <a:p>
            <a:r>
              <a:rPr lang="en-US" sz="1600" b="1" dirty="0">
                <a:solidFill>
                  <a:schemeClr val="bg1"/>
                </a:solidFill>
                <a:latin typeface="Arial" panose="020B0604020202020204" pitchFamily="34" charset="0"/>
                <a:ea typeface="MS PGothic" pitchFamily="34" charset="-128"/>
                <a:cs typeface="Arial" panose="020B0604020202020204" pitchFamily="34" charset="0"/>
              </a:rPr>
              <a:t>TEC-EPS: 50+ active R&amp;D items. A number activities from other areas in D/TEC, S2P, and other </a:t>
            </a:r>
            <a:r>
              <a:rPr lang="en-US" sz="1600" b="1" dirty="0" err="1">
                <a:solidFill>
                  <a:schemeClr val="bg1"/>
                </a:solidFill>
                <a:latin typeface="Arial" panose="020B0604020202020204" pitchFamily="34" charset="0"/>
                <a:ea typeface="MS PGothic" pitchFamily="34" charset="-128"/>
                <a:cs typeface="Arial" panose="020B0604020202020204" pitchFamily="34" charset="0"/>
              </a:rPr>
              <a:t>Programmes</a:t>
            </a:r>
            <a:r>
              <a:rPr lang="en-US" sz="1600" b="1" dirty="0">
                <a:solidFill>
                  <a:schemeClr val="bg1"/>
                </a:solidFill>
                <a:latin typeface="Arial" panose="020B0604020202020204" pitchFamily="34" charset="0"/>
                <a:ea typeface="MS PGothic" pitchFamily="34" charset="-128"/>
                <a:cs typeface="Arial" panose="020B0604020202020204" pitchFamily="34" charset="0"/>
              </a:rPr>
              <a:t> </a:t>
            </a:r>
          </a:p>
          <a:p>
            <a:pPr algn="l"/>
            <a:endParaRPr lang="en-US" sz="2400" b="1" dirty="0">
              <a:solidFill>
                <a:schemeClr val="bg1"/>
              </a:solidFill>
              <a:latin typeface="Arial" panose="020B0604020202020204" pitchFamily="34" charset="0"/>
              <a:ea typeface="MS PGothic" pitchFamily="34" charset="-128"/>
              <a:cs typeface="Arial" panose="020B0604020202020204" pitchFamily="34" charset="0"/>
            </a:endParaRPr>
          </a:p>
          <a:p>
            <a:pPr marL="457200" indent="-457200" algn="l">
              <a:buFont typeface="Wingdings" panose="05000000000000000000" pitchFamily="2" charset="2"/>
              <a:buChar char="§"/>
            </a:pPr>
            <a:r>
              <a:rPr lang="en-US" sz="1700" dirty="0">
                <a:solidFill>
                  <a:schemeClr val="bg1"/>
                </a:solidFill>
                <a:latin typeface="Arial" panose="020B0604020202020204" pitchFamily="34" charset="0"/>
                <a:ea typeface="MS PGothic" pitchFamily="34" charset="-128"/>
                <a:cs typeface="Arial" panose="020B0604020202020204" pitchFamily="34" charset="0"/>
              </a:rPr>
              <a:t>Event-based Electron Belt Radiation Storm Environments Modelling</a:t>
            </a:r>
          </a:p>
          <a:p>
            <a:pPr marL="457200" indent="-457200" algn="l">
              <a:buFont typeface="Wingdings" panose="05000000000000000000" pitchFamily="2" charset="2"/>
              <a:buChar char="§"/>
            </a:pPr>
            <a:r>
              <a:rPr lang="en-US" sz="1700" dirty="0" err="1">
                <a:solidFill>
                  <a:schemeClr val="bg1"/>
                </a:solidFill>
                <a:latin typeface="Arial" panose="020B0604020202020204" pitchFamily="34" charset="0"/>
                <a:ea typeface="MS PGothic" pitchFamily="34" charset="-128"/>
                <a:cs typeface="Arial" panose="020B0604020202020204" pitchFamily="34" charset="0"/>
              </a:rPr>
              <a:t>SpacePix</a:t>
            </a:r>
            <a:r>
              <a:rPr lang="en-US" sz="1700" dirty="0">
                <a:solidFill>
                  <a:schemeClr val="bg1"/>
                </a:solidFill>
                <a:latin typeface="Arial" panose="020B0604020202020204" pitchFamily="34" charset="0"/>
                <a:ea typeface="MS PGothic" pitchFamily="34" charset="-128"/>
                <a:cs typeface="Arial" panose="020B0604020202020204" pitchFamily="34" charset="0"/>
              </a:rPr>
              <a:t> 2</a:t>
            </a:r>
          </a:p>
          <a:p>
            <a:pPr marL="457200" indent="-457200" algn="l">
              <a:buFont typeface="Wingdings" panose="05000000000000000000" pitchFamily="2" charset="2"/>
              <a:buChar char="§"/>
            </a:pPr>
            <a:r>
              <a:rPr lang="en-US" sz="1700" dirty="0">
                <a:solidFill>
                  <a:schemeClr val="bg1"/>
                </a:solidFill>
                <a:latin typeface="Arial" panose="020B0604020202020204" pitchFamily="34" charset="0"/>
                <a:ea typeface="MS PGothic" pitchFamily="34" charset="-128"/>
                <a:cs typeface="Arial" panose="020B0604020202020204" pitchFamily="34" charset="0"/>
              </a:rPr>
              <a:t>Ion Drift Meter and Radio-Frequency Mass-Spectrometer for Space Application</a:t>
            </a:r>
          </a:p>
          <a:p>
            <a:pPr marL="457200" indent="-457200" algn="l">
              <a:buFont typeface="Wingdings" panose="05000000000000000000" pitchFamily="2" charset="2"/>
              <a:buChar char="§"/>
            </a:pPr>
            <a:r>
              <a:rPr lang="en-US" sz="1700" dirty="0">
                <a:solidFill>
                  <a:schemeClr val="bg1"/>
                </a:solidFill>
                <a:latin typeface="Arial" panose="020B0604020202020204" pitchFamily="34" charset="0"/>
                <a:ea typeface="MS PGothic" pitchFamily="34" charset="-128"/>
                <a:cs typeface="Arial" panose="020B0604020202020204" pitchFamily="34" charset="0"/>
              </a:rPr>
              <a:t>Large Area Low Resource Integrated Impact Detector</a:t>
            </a:r>
          </a:p>
          <a:p>
            <a:pPr marL="457200" indent="-457200" algn="l">
              <a:buFont typeface="Wingdings" panose="05000000000000000000" pitchFamily="2" charset="2"/>
              <a:buChar char="§"/>
            </a:pPr>
            <a:r>
              <a:rPr lang="en-US" sz="1700" dirty="0">
                <a:solidFill>
                  <a:schemeClr val="bg1"/>
                </a:solidFill>
                <a:latin typeface="Arial" panose="020B0604020202020204" pitchFamily="34" charset="0"/>
                <a:ea typeface="MS PGothic" pitchFamily="34" charset="-128"/>
                <a:cs typeface="Arial" panose="020B0604020202020204" pitchFamily="34" charset="0"/>
              </a:rPr>
              <a:t>XMM-Newton Radiation Monitor Data Set Cross-Calibration and Processing Pipeline Maintenance</a:t>
            </a:r>
          </a:p>
          <a:p>
            <a:pPr marL="457200" indent="-457200" algn="l">
              <a:buFont typeface="Wingdings" panose="05000000000000000000" pitchFamily="2" charset="2"/>
              <a:buChar char="§"/>
            </a:pPr>
            <a:r>
              <a:rPr lang="en-US" sz="1700" dirty="0">
                <a:solidFill>
                  <a:schemeClr val="bg1"/>
                </a:solidFill>
                <a:latin typeface="Arial" panose="020B0604020202020204" pitchFamily="34" charset="0"/>
                <a:ea typeface="MS PGothic" pitchFamily="34" charset="-128"/>
                <a:cs typeface="Arial" panose="020B0604020202020204" pitchFamily="34" charset="0"/>
              </a:rPr>
              <a:t>SREM Data Processing</a:t>
            </a:r>
          </a:p>
          <a:p>
            <a:pPr marL="457200" indent="-457200" algn="l">
              <a:buFont typeface="Wingdings" panose="05000000000000000000" pitchFamily="2" charset="2"/>
              <a:buChar char="§"/>
            </a:pPr>
            <a:r>
              <a:rPr lang="en-US" sz="1700" dirty="0">
                <a:solidFill>
                  <a:schemeClr val="bg1"/>
                </a:solidFill>
                <a:latin typeface="Arial" panose="020B0604020202020204" pitchFamily="34" charset="0"/>
                <a:ea typeface="MS PGothic" pitchFamily="34" charset="-128"/>
                <a:cs typeface="Arial" panose="020B0604020202020204" pitchFamily="34" charset="0"/>
              </a:rPr>
              <a:t>Tissue-Equivalent Crew Dosimeter Based on Novel 3D Si Processing</a:t>
            </a:r>
          </a:p>
          <a:p>
            <a:pPr marL="457200" indent="-457200" algn="l">
              <a:buFont typeface="Wingdings" panose="05000000000000000000" pitchFamily="2" charset="2"/>
              <a:buChar char="§"/>
            </a:pPr>
            <a:r>
              <a:rPr lang="en-US" sz="1700" dirty="0">
                <a:solidFill>
                  <a:schemeClr val="bg1"/>
                </a:solidFill>
                <a:latin typeface="Arial" panose="020B0604020202020204" pitchFamily="34" charset="0"/>
                <a:ea typeface="MS PGothic" pitchFamily="34" charset="-128"/>
                <a:cs typeface="Arial" panose="020B0604020202020204" pitchFamily="34" charset="0"/>
              </a:rPr>
              <a:t>Plasma Monitor for Small Platforms</a:t>
            </a:r>
          </a:p>
          <a:p>
            <a:pPr marL="457200" indent="-457200" algn="l">
              <a:buFont typeface="Wingdings" panose="05000000000000000000" pitchFamily="2" charset="2"/>
              <a:buChar char="§"/>
            </a:pPr>
            <a:r>
              <a:rPr lang="en-US" sz="1700" dirty="0">
                <a:solidFill>
                  <a:schemeClr val="bg1"/>
                </a:solidFill>
                <a:latin typeface="Arial" panose="020B0604020202020204" pitchFamily="34" charset="0"/>
                <a:ea typeface="MS PGothic" pitchFamily="34" charset="-128"/>
                <a:cs typeface="Arial" panose="020B0604020202020204" pitchFamily="34" charset="0"/>
              </a:rPr>
              <a:t>Lunar Environment Surface Package</a:t>
            </a:r>
          </a:p>
          <a:p>
            <a:pPr marL="457200" indent="-457200" algn="l">
              <a:buFont typeface="Wingdings" panose="05000000000000000000" pitchFamily="2" charset="2"/>
              <a:buChar char="§"/>
            </a:pPr>
            <a:r>
              <a:rPr lang="en-US" sz="1700" dirty="0">
                <a:solidFill>
                  <a:schemeClr val="bg1"/>
                </a:solidFill>
                <a:latin typeface="Arial" panose="020B0604020202020204" pitchFamily="34" charset="0"/>
                <a:ea typeface="MS PGothic" pitchFamily="34" charset="-128"/>
                <a:cs typeface="Arial" panose="020B0604020202020204" pitchFamily="34" charset="0"/>
              </a:rPr>
              <a:t>Scintillator / Cerenkov Detector for Small Satellites</a:t>
            </a:r>
          </a:p>
          <a:p>
            <a:pPr marL="457200" indent="-457200" algn="l">
              <a:buFont typeface="Wingdings" panose="05000000000000000000" pitchFamily="2" charset="2"/>
              <a:buChar char="§"/>
            </a:pPr>
            <a:r>
              <a:rPr lang="en-US" sz="1700" dirty="0">
                <a:solidFill>
                  <a:schemeClr val="bg1"/>
                </a:solidFill>
                <a:latin typeface="Arial" panose="020B0604020202020204" pitchFamily="34" charset="0"/>
                <a:ea typeface="MS PGothic" pitchFamily="34" charset="-128"/>
                <a:cs typeface="Arial" panose="020B0604020202020204" pitchFamily="34" charset="0"/>
              </a:rPr>
              <a:t>Radiation Monitor System in a Package</a:t>
            </a:r>
          </a:p>
          <a:p>
            <a:pPr marL="457200" indent="-457200" algn="l">
              <a:buFont typeface="Wingdings" panose="05000000000000000000" pitchFamily="2" charset="2"/>
              <a:buChar char="§"/>
            </a:pPr>
            <a:r>
              <a:rPr lang="en-US" sz="1700" dirty="0">
                <a:solidFill>
                  <a:schemeClr val="bg1"/>
                </a:solidFill>
                <a:latin typeface="Arial" panose="020B0604020202020204" pitchFamily="34" charset="0"/>
                <a:ea typeface="MS PGothic" pitchFamily="34" charset="-128"/>
                <a:cs typeface="Arial" panose="020B0604020202020204" pitchFamily="34" charset="0"/>
              </a:rPr>
              <a:t>PRISE (Particle Radiation Instrument and Spectrometer for Europe)</a:t>
            </a:r>
            <a:endParaRPr lang="en-US" sz="1700" dirty="0">
              <a:solidFill>
                <a:srgbClr val="FEFFFF"/>
              </a:solidFill>
              <a:latin typeface="Arial"/>
              <a:ea typeface="Verdana"/>
              <a:cs typeface="Arial"/>
            </a:endParaRPr>
          </a:p>
          <a:p>
            <a:pPr marL="457200" indent="-457200">
              <a:buFont typeface="Wingdings" panose="05000000000000000000" pitchFamily="2" charset="2"/>
              <a:buChar char="§"/>
            </a:pPr>
            <a:r>
              <a:rPr lang="en-US" sz="1700" dirty="0">
                <a:solidFill>
                  <a:srgbClr val="FEFFFF"/>
                </a:solidFill>
                <a:latin typeface="Arial"/>
                <a:ea typeface="Verdana"/>
                <a:cs typeface="Arial"/>
              </a:rPr>
              <a:t>Global</a:t>
            </a:r>
            <a:r>
              <a:rPr lang="en-US" sz="1700" dirty="0">
                <a:solidFill>
                  <a:schemeClr val="bg1"/>
                </a:solidFill>
                <a:latin typeface="Arial" panose="020B0604020202020204" pitchFamily="34" charset="0"/>
                <a:ea typeface="MS PGothic" pitchFamily="34" charset="-128"/>
                <a:cs typeface="Arial" panose="020B0604020202020204" pitchFamily="34" charset="0"/>
              </a:rPr>
              <a:t> Radiation Belt Model Improvement by Radiation Monitor Data (GRABMIRAD)</a:t>
            </a:r>
          </a:p>
          <a:p>
            <a:pPr marL="457200" indent="-457200">
              <a:buFont typeface="Wingdings" panose="05000000000000000000" pitchFamily="2" charset="2"/>
              <a:buChar char="§"/>
            </a:pPr>
            <a:r>
              <a:rPr lang="en-US" sz="1700" dirty="0">
                <a:solidFill>
                  <a:schemeClr val="bg1"/>
                </a:solidFill>
                <a:latin typeface="Arial" panose="020B0604020202020204" pitchFamily="34" charset="0"/>
                <a:ea typeface="MS PGothic" pitchFamily="34" charset="-128"/>
                <a:cs typeface="Arial" panose="020B0604020202020204" pitchFamily="34" charset="0"/>
              </a:rPr>
              <a:t>Advanced Monitoring of </a:t>
            </a:r>
            <a:r>
              <a:rPr lang="en-US" sz="1700" dirty="0" err="1">
                <a:solidFill>
                  <a:schemeClr val="bg1"/>
                </a:solidFill>
                <a:latin typeface="Arial" panose="020B0604020202020204" pitchFamily="34" charset="0"/>
                <a:ea typeface="MS PGothic" pitchFamily="34" charset="-128"/>
                <a:cs typeface="Arial" panose="020B0604020202020204" pitchFamily="34" charset="0"/>
              </a:rPr>
              <a:t>Geospace</a:t>
            </a:r>
            <a:r>
              <a:rPr lang="en-US" sz="1700" dirty="0">
                <a:solidFill>
                  <a:schemeClr val="bg1"/>
                </a:solidFill>
                <a:latin typeface="Arial" panose="020B0604020202020204" pitchFamily="34" charset="0"/>
                <a:ea typeface="MS PGothic" pitchFamily="34" charset="-128"/>
                <a:cs typeface="Arial" panose="020B0604020202020204" pitchFamily="34" charset="0"/>
              </a:rPr>
              <a:t> using Satellite Platform Magnetometers</a:t>
            </a:r>
          </a:p>
          <a:p>
            <a:pPr marL="457200" indent="-457200">
              <a:buFont typeface="Wingdings" panose="05000000000000000000" pitchFamily="2" charset="2"/>
              <a:buChar char="§"/>
            </a:pPr>
            <a:r>
              <a:rPr lang="en-US" sz="1700" dirty="0">
                <a:solidFill>
                  <a:schemeClr val="bg1"/>
                </a:solidFill>
                <a:latin typeface="Arial" panose="020B0604020202020204" pitchFamily="34" charset="0"/>
                <a:ea typeface="MS PGothic" pitchFamily="34" charset="-128"/>
                <a:cs typeface="Arial" panose="020B0604020202020204" pitchFamily="34" charset="0"/>
              </a:rPr>
              <a:t>Implementation of Multi-Needle Langmuir Probe on ISS</a:t>
            </a:r>
          </a:p>
          <a:p>
            <a:pPr marL="457200" indent="-457200">
              <a:buFont typeface="Wingdings" panose="05000000000000000000" pitchFamily="2" charset="2"/>
              <a:buChar char="§"/>
            </a:pPr>
            <a:endParaRPr lang="en-US" sz="1700" dirty="0">
              <a:solidFill>
                <a:srgbClr val="003249"/>
              </a:solidFill>
              <a:latin typeface="Verdana"/>
              <a:ea typeface="Verdana"/>
              <a:cs typeface="Arial" panose="020B0604020202020204" pitchFamily="34" charset="0"/>
            </a:endParaRPr>
          </a:p>
          <a:p>
            <a:pPr marL="457200" indent="-457200" algn="l">
              <a:buFont typeface="Wingdings" panose="05000000000000000000" pitchFamily="2" charset="2"/>
              <a:buChar char="§"/>
            </a:pPr>
            <a:endParaRPr lang="en-US" sz="2800" dirty="0">
              <a:solidFill>
                <a:schemeClr val="bg1"/>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43043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CA83F40-A7B5-6370-C84A-F50898C15939}"/>
              </a:ext>
            </a:extLst>
          </p:cNvPr>
          <p:cNvSpPr txBox="1"/>
          <p:nvPr/>
        </p:nvSpPr>
        <p:spPr>
          <a:xfrm>
            <a:off x="301341" y="474696"/>
            <a:ext cx="11622655" cy="6186309"/>
          </a:xfrm>
          <a:prstGeom prst="rect">
            <a:avLst/>
          </a:prstGeom>
          <a:noFill/>
        </p:spPr>
        <p:txBody>
          <a:bodyPr wrap="square" rtlCol="0" anchor="t">
            <a:spAutoFit/>
          </a:bodyPr>
          <a:lstStyle/>
          <a:p>
            <a:r>
              <a:rPr lang="en-US" sz="3200" b="1" dirty="0">
                <a:solidFill>
                  <a:schemeClr val="bg1"/>
                </a:solidFill>
                <a:latin typeface="Arial" panose="020B0604020202020204" pitchFamily="34" charset="0"/>
                <a:ea typeface="MS PGothic" pitchFamily="34" charset="-128"/>
                <a:cs typeface="Arial" panose="020B0604020202020204" pitchFamily="34" charset="0"/>
              </a:rPr>
              <a:t>Venues, networks, communities and other sources</a:t>
            </a:r>
          </a:p>
          <a:p>
            <a:pPr algn="l"/>
            <a:endParaRPr lang="en-US" sz="2400" b="1" dirty="0">
              <a:solidFill>
                <a:schemeClr val="bg1"/>
              </a:solidFill>
              <a:latin typeface="Arial" panose="020B0604020202020204" pitchFamily="34" charset="0"/>
              <a:ea typeface="MS PGothic" pitchFamily="34" charset="-128"/>
              <a:cs typeface="Arial" panose="020B0604020202020204" pitchFamily="34" charset="0"/>
            </a:endParaRPr>
          </a:p>
          <a:p>
            <a:pPr marL="457200" indent="-457200" algn="l">
              <a:buFont typeface="Wingdings" panose="05000000000000000000" pitchFamily="2" charset="2"/>
              <a:buChar char="§"/>
            </a:pPr>
            <a:r>
              <a:rPr lang="en-US" sz="2400" dirty="0">
                <a:solidFill>
                  <a:schemeClr val="bg1"/>
                </a:solidFill>
                <a:latin typeface="Arial" panose="020B0604020202020204" pitchFamily="34" charset="0"/>
                <a:ea typeface="MS PGothic" pitchFamily="34" charset="-128"/>
                <a:cs typeface="Arial" panose="020B0604020202020204" pitchFamily="34" charset="0"/>
              </a:rPr>
              <a:t>ESWW 2025 (European Space Weather Week): </a:t>
            </a:r>
            <a:r>
              <a:rPr lang="en-US" sz="2400" dirty="0">
                <a:solidFill>
                  <a:schemeClr val="bg1"/>
                </a:solidFill>
                <a:latin typeface="Arial" panose="020B0604020202020204" pitchFamily="34" charset="0"/>
                <a:ea typeface="MS PGothic" pitchFamily="34" charset="-128"/>
                <a:cs typeface="Arial" panose="020B0604020202020204" pitchFamily="34" charset="0"/>
                <a:hlinkClick r:id="rId3"/>
              </a:rPr>
              <a:t>https://esww.eu/</a:t>
            </a:r>
            <a:endParaRPr lang="en-US" sz="2400" dirty="0">
              <a:solidFill>
                <a:schemeClr val="bg1"/>
              </a:solidFill>
              <a:latin typeface="Arial" panose="020B0604020202020204" pitchFamily="34" charset="0"/>
              <a:ea typeface="MS PGothic" pitchFamily="34" charset="-128"/>
              <a:cs typeface="Arial" panose="020B0604020202020204" pitchFamily="34" charset="0"/>
            </a:endParaRPr>
          </a:p>
          <a:p>
            <a:pPr marL="457200" indent="-457200">
              <a:buFont typeface="Wingdings" panose="05000000000000000000" pitchFamily="2" charset="2"/>
              <a:buChar char="§"/>
            </a:pPr>
            <a:r>
              <a:rPr lang="en-US" sz="2400" dirty="0">
                <a:solidFill>
                  <a:schemeClr val="bg1"/>
                </a:solidFill>
                <a:latin typeface="Arial" panose="020B0604020202020204" pitchFamily="34" charset="0"/>
                <a:ea typeface="MS PGothic" pitchFamily="34" charset="-128"/>
                <a:cs typeface="Arial" panose="020B0604020202020204" pitchFamily="34" charset="0"/>
              </a:rPr>
              <a:t>RADECS 2025: </a:t>
            </a:r>
            <a:r>
              <a:rPr lang="en-US" sz="2400" dirty="0">
                <a:solidFill>
                  <a:schemeClr val="bg1"/>
                </a:solidFill>
                <a:latin typeface="Arial" panose="020B0604020202020204" pitchFamily="34" charset="0"/>
                <a:ea typeface="MS PGothic" pitchFamily="34" charset="-128"/>
                <a:cs typeface="Arial" panose="020B0604020202020204" pitchFamily="34" charset="0"/>
                <a:hlinkClick r:id="rId4"/>
              </a:rPr>
              <a:t>https://www.radecs-association.net/</a:t>
            </a:r>
            <a:endParaRPr lang="en-US" sz="2400" dirty="0">
              <a:solidFill>
                <a:schemeClr val="bg1"/>
              </a:solidFill>
              <a:latin typeface="Arial" panose="020B0604020202020204" pitchFamily="34" charset="0"/>
              <a:ea typeface="MS PGothic" pitchFamily="34" charset="-128"/>
              <a:cs typeface="Arial" panose="020B0604020202020204" pitchFamily="34" charset="0"/>
            </a:endParaRPr>
          </a:p>
          <a:p>
            <a:pPr marL="457200" indent="-457200">
              <a:buFont typeface="Wingdings" panose="05000000000000000000" pitchFamily="2" charset="2"/>
              <a:buChar char="§"/>
            </a:pPr>
            <a:r>
              <a:rPr lang="en-US" sz="2400" dirty="0">
                <a:solidFill>
                  <a:schemeClr val="bg1"/>
                </a:solidFill>
                <a:latin typeface="Arial" panose="020B0604020202020204" pitchFamily="34" charset="0"/>
                <a:ea typeface="MS PGothic" pitchFamily="34" charset="-128"/>
                <a:cs typeface="Arial" panose="020B0604020202020204" pitchFamily="34" charset="0"/>
              </a:rPr>
              <a:t>ESCC RWG (Radiation Working Group): </a:t>
            </a:r>
            <a:r>
              <a:rPr lang="en-US" sz="2400" dirty="0">
                <a:solidFill>
                  <a:schemeClr val="bg1"/>
                </a:solidFill>
                <a:latin typeface="Arial" panose="020B0604020202020204" pitchFamily="34" charset="0"/>
                <a:ea typeface="MS PGothic" pitchFamily="34" charset="-128"/>
                <a:cs typeface="Arial" panose="020B0604020202020204" pitchFamily="34" charset="0"/>
                <a:hlinkClick r:id="rId5"/>
              </a:rPr>
              <a:t>https://spacecomponents.org/</a:t>
            </a:r>
            <a:endParaRPr lang="en-US" sz="2400" dirty="0">
              <a:solidFill>
                <a:schemeClr val="bg1"/>
              </a:solidFill>
              <a:latin typeface="Arial" panose="020B0604020202020204" pitchFamily="34" charset="0"/>
              <a:ea typeface="MS PGothic" pitchFamily="34" charset="-128"/>
              <a:cs typeface="Arial" panose="020B0604020202020204" pitchFamily="34" charset="0"/>
            </a:endParaRPr>
          </a:p>
          <a:p>
            <a:pPr marL="457200" indent="-457200">
              <a:buFont typeface="Wingdings" panose="05000000000000000000" pitchFamily="2" charset="2"/>
              <a:buChar char="§"/>
            </a:pPr>
            <a:r>
              <a:rPr lang="en-US" sz="2400" dirty="0">
                <a:solidFill>
                  <a:schemeClr val="bg1"/>
                </a:solidFill>
                <a:latin typeface="Arial" panose="020B0604020202020204" pitchFamily="34" charset="0"/>
                <a:ea typeface="MS PGothic" pitchFamily="34" charset="-128"/>
                <a:cs typeface="Arial" panose="020B0604020202020204" pitchFamily="34" charset="0"/>
              </a:rPr>
              <a:t>SPINE (Spacecraft Plasma Interaction Network in Europe): </a:t>
            </a:r>
            <a:r>
              <a:rPr lang="en-US" sz="2400" dirty="0">
                <a:solidFill>
                  <a:schemeClr val="bg1"/>
                </a:solidFill>
                <a:latin typeface="Arial" panose="020B0604020202020204" pitchFamily="34" charset="0"/>
                <a:ea typeface="MS PGothic" pitchFamily="34" charset="-128"/>
                <a:cs typeface="Arial" panose="020B0604020202020204" pitchFamily="34" charset="0"/>
                <a:hlinkClick r:id="rId6"/>
              </a:rPr>
              <a:t>https://www.spis.org/</a:t>
            </a:r>
            <a:r>
              <a:rPr lang="en-US" sz="2400" dirty="0">
                <a:solidFill>
                  <a:schemeClr val="bg1"/>
                </a:solidFill>
                <a:latin typeface="Arial" panose="020B0604020202020204" pitchFamily="34" charset="0"/>
                <a:ea typeface="MS PGothic" pitchFamily="34" charset="-128"/>
                <a:cs typeface="Arial" panose="020B0604020202020204" pitchFamily="34" charset="0"/>
              </a:rPr>
              <a:t> </a:t>
            </a:r>
          </a:p>
          <a:p>
            <a:pPr marL="457200" indent="-457200" algn="l">
              <a:buFont typeface="Wingdings" panose="05000000000000000000" pitchFamily="2" charset="2"/>
              <a:buChar char="§"/>
            </a:pPr>
            <a:r>
              <a:rPr lang="en-US" sz="2400" dirty="0">
                <a:solidFill>
                  <a:schemeClr val="bg1"/>
                </a:solidFill>
                <a:latin typeface="Arial" panose="020B0604020202020204" pitchFamily="34" charset="0"/>
                <a:ea typeface="MS PGothic" pitchFamily="34" charset="-128"/>
                <a:cs typeface="Arial" panose="020B0604020202020204" pitchFamily="34" charset="0"/>
              </a:rPr>
              <a:t>Geant4 Collaboration: </a:t>
            </a:r>
            <a:r>
              <a:rPr lang="en-US" sz="2400" dirty="0">
                <a:solidFill>
                  <a:schemeClr val="bg1"/>
                </a:solidFill>
                <a:latin typeface="Arial" panose="020B0604020202020204" pitchFamily="34" charset="0"/>
                <a:ea typeface="MS PGothic" pitchFamily="34" charset="-128"/>
                <a:cs typeface="Arial" panose="020B0604020202020204" pitchFamily="34" charset="0"/>
                <a:hlinkClick r:id="rId7"/>
              </a:rPr>
              <a:t>https://geant4.web.cern.ch/collaboration/</a:t>
            </a:r>
            <a:endParaRPr lang="en-US" sz="2400" dirty="0">
              <a:solidFill>
                <a:schemeClr val="bg1"/>
              </a:solidFill>
              <a:latin typeface="Arial" panose="020B0604020202020204" pitchFamily="34" charset="0"/>
              <a:ea typeface="MS PGothic" pitchFamily="34" charset="-128"/>
              <a:cs typeface="Arial" panose="020B0604020202020204" pitchFamily="34" charset="0"/>
            </a:endParaRPr>
          </a:p>
          <a:p>
            <a:pPr marL="457200" indent="-457200" algn="l">
              <a:buFont typeface="Wingdings" panose="05000000000000000000" pitchFamily="2" charset="2"/>
              <a:buChar char="§"/>
            </a:pPr>
            <a:r>
              <a:rPr lang="en-US" sz="2400" dirty="0">
                <a:solidFill>
                  <a:schemeClr val="bg1"/>
                </a:solidFill>
                <a:latin typeface="Arial" panose="020B0604020202020204" pitchFamily="34" charset="0"/>
                <a:ea typeface="MS PGothic" pitchFamily="34" charset="-128"/>
                <a:cs typeface="Arial" panose="020B0604020202020204" pitchFamily="34" charset="0"/>
              </a:rPr>
              <a:t>IADC (Inter-Agency Debris Coordination Committee): </a:t>
            </a:r>
            <a:r>
              <a:rPr lang="en-US" sz="2400" dirty="0">
                <a:solidFill>
                  <a:schemeClr val="bg1"/>
                </a:solidFill>
                <a:latin typeface="Arial" panose="020B0604020202020204" pitchFamily="34" charset="0"/>
                <a:ea typeface="MS PGothic" pitchFamily="34" charset="-128"/>
                <a:cs typeface="Arial" panose="020B0604020202020204" pitchFamily="34" charset="0"/>
                <a:hlinkClick r:id="rId8"/>
              </a:rPr>
              <a:t>https://www.iadc-home.org/</a:t>
            </a:r>
            <a:endParaRPr lang="en-US" sz="2400" dirty="0">
              <a:solidFill>
                <a:schemeClr val="bg1"/>
              </a:solidFill>
              <a:latin typeface="Arial" panose="020B0604020202020204" pitchFamily="34" charset="0"/>
              <a:ea typeface="MS PGothic" pitchFamily="34" charset="-128"/>
              <a:cs typeface="Arial" panose="020B0604020202020204" pitchFamily="34" charset="0"/>
            </a:endParaRPr>
          </a:p>
          <a:p>
            <a:pPr marL="457200" indent="-457200" algn="l">
              <a:buFont typeface="Wingdings" panose="05000000000000000000" pitchFamily="2" charset="2"/>
              <a:buChar char="§"/>
            </a:pPr>
            <a:r>
              <a:rPr lang="en-US" sz="2400" dirty="0">
                <a:solidFill>
                  <a:schemeClr val="bg1"/>
                </a:solidFill>
                <a:latin typeface="Arial" panose="020B0604020202020204" pitchFamily="34" charset="0"/>
                <a:ea typeface="MS PGothic" pitchFamily="34" charset="-128"/>
                <a:cs typeface="Arial" panose="020B0604020202020204" pitchFamily="34" charset="0"/>
              </a:rPr>
              <a:t>EHIRAF (European Hypervelocity Impact Risk Assessment Forum): </a:t>
            </a:r>
            <a:r>
              <a:rPr lang="en-US" sz="2400" dirty="0">
                <a:solidFill>
                  <a:schemeClr val="bg1"/>
                </a:solidFill>
                <a:latin typeface="Arial" panose="020B0604020202020204" pitchFamily="34" charset="0"/>
                <a:ea typeface="MS PGothic" pitchFamily="34" charset="-128"/>
                <a:cs typeface="Arial" panose="020B0604020202020204" pitchFamily="34" charset="0"/>
                <a:hlinkClick r:id="rId9"/>
              </a:rPr>
              <a:t>https://indico.esa.int/event/509/</a:t>
            </a:r>
            <a:endParaRPr lang="en-US" sz="2400" dirty="0">
              <a:solidFill>
                <a:schemeClr val="bg1"/>
              </a:solidFill>
              <a:latin typeface="Arial" panose="020B0604020202020204" pitchFamily="34" charset="0"/>
              <a:ea typeface="MS PGothic" pitchFamily="34" charset="-128"/>
              <a:cs typeface="Arial" panose="020B0604020202020204" pitchFamily="34" charset="0"/>
            </a:endParaRPr>
          </a:p>
          <a:p>
            <a:pPr marL="457200" indent="-457200">
              <a:buFont typeface="Wingdings" panose="05000000000000000000" pitchFamily="2" charset="2"/>
              <a:buChar char="§"/>
            </a:pPr>
            <a:r>
              <a:rPr lang="en-US" sz="2400" dirty="0">
                <a:solidFill>
                  <a:schemeClr val="bg1"/>
                </a:solidFill>
                <a:latin typeface="Arial" panose="020B0604020202020204" pitchFamily="34" charset="0"/>
                <a:ea typeface="MS PGothic" pitchFamily="34" charset="-128"/>
                <a:cs typeface="Arial" panose="020B0604020202020204" pitchFamily="34" charset="0"/>
              </a:rPr>
              <a:t>ESA CubeSat Industry Days 2025: </a:t>
            </a:r>
            <a:r>
              <a:rPr lang="en-US" sz="2400" dirty="0">
                <a:solidFill>
                  <a:schemeClr val="bg1"/>
                </a:solidFill>
                <a:latin typeface="Arial" panose="020B0604020202020204" pitchFamily="34" charset="0"/>
                <a:ea typeface="MS PGothic" pitchFamily="34" charset="-128"/>
                <a:cs typeface="Arial" panose="020B0604020202020204" pitchFamily="34" charset="0"/>
                <a:hlinkClick r:id="rId10"/>
              </a:rPr>
              <a:t>https://2025.smallsateurope.com/7th-cubesat-industry-days-forum/?track=null</a:t>
            </a:r>
            <a:endParaRPr lang="en-US" sz="2400" dirty="0">
              <a:solidFill>
                <a:schemeClr val="bg1"/>
              </a:solidFill>
              <a:latin typeface="Arial" panose="020B0604020202020204" pitchFamily="34" charset="0"/>
              <a:ea typeface="MS PGothic" pitchFamily="34" charset="-128"/>
              <a:cs typeface="Arial" panose="020B0604020202020204" pitchFamily="34" charset="0"/>
            </a:endParaRPr>
          </a:p>
          <a:p>
            <a:pPr marL="457200" indent="-457200">
              <a:buFont typeface="Wingdings" panose="05000000000000000000" pitchFamily="2" charset="2"/>
              <a:buChar char="§"/>
            </a:pPr>
            <a:r>
              <a:rPr lang="en-US" sz="2400" dirty="0">
                <a:solidFill>
                  <a:schemeClr val="bg1"/>
                </a:solidFill>
                <a:latin typeface="Arial" panose="020B0604020202020204" pitchFamily="34" charset="0"/>
                <a:ea typeface="MS PGothic" pitchFamily="34" charset="-128"/>
                <a:cs typeface="Arial" panose="020B0604020202020204" pitchFamily="34" charset="0"/>
              </a:rPr>
              <a:t>RADSHIELD 2024: </a:t>
            </a:r>
            <a:r>
              <a:rPr lang="en-US" sz="2400" dirty="0">
                <a:solidFill>
                  <a:schemeClr val="bg1"/>
                </a:solidFill>
                <a:latin typeface="Arial" panose="020B0604020202020204" pitchFamily="34" charset="0"/>
                <a:ea typeface="MS PGothic" pitchFamily="34" charset="-128"/>
                <a:cs typeface="Arial" panose="020B0604020202020204" pitchFamily="34" charset="0"/>
                <a:hlinkClick r:id="rId11"/>
              </a:rPr>
              <a:t>https://indico.esa.int/event/501/</a:t>
            </a:r>
            <a:endParaRPr lang="en-US" sz="2400" dirty="0">
              <a:solidFill>
                <a:schemeClr val="bg1"/>
              </a:solidFill>
              <a:latin typeface="Arial" panose="020B0604020202020204" pitchFamily="34" charset="0"/>
              <a:ea typeface="MS PGothic" pitchFamily="34" charset="-128"/>
              <a:cs typeface="Arial" panose="020B0604020202020204" pitchFamily="34" charset="0"/>
            </a:endParaRPr>
          </a:p>
          <a:p>
            <a:pPr marL="457200" indent="-457200">
              <a:buFont typeface="Wingdings" panose="05000000000000000000" pitchFamily="2" charset="2"/>
              <a:buChar char="§"/>
            </a:pPr>
            <a:r>
              <a:rPr lang="en-US" sz="2400" dirty="0">
                <a:solidFill>
                  <a:schemeClr val="bg1"/>
                </a:solidFill>
                <a:latin typeface="Arial" panose="020B0604020202020204" pitchFamily="34" charset="0"/>
                <a:ea typeface="MS PGothic" pitchFamily="34" charset="-128"/>
                <a:cs typeface="Arial" panose="020B0604020202020204" pitchFamily="34" charset="0"/>
              </a:rPr>
              <a:t>WRMISS: </a:t>
            </a:r>
            <a:r>
              <a:rPr lang="en-US" sz="2400" dirty="0">
                <a:solidFill>
                  <a:schemeClr val="bg1"/>
                </a:solidFill>
                <a:latin typeface="Arial" panose="020B0604020202020204" pitchFamily="34" charset="0"/>
                <a:ea typeface="MS PGothic" pitchFamily="34" charset="-128"/>
                <a:cs typeface="Arial" panose="020B0604020202020204" pitchFamily="34" charset="0"/>
                <a:hlinkClick r:id="rId12"/>
              </a:rPr>
              <a:t>https://wrmiss.org/workshops/twentyseventh/</a:t>
            </a:r>
            <a:endParaRPr lang="en-US" sz="2400" dirty="0">
              <a:solidFill>
                <a:schemeClr val="bg1"/>
              </a:solidFill>
              <a:latin typeface="Arial" panose="020B0604020202020204" pitchFamily="34" charset="0"/>
              <a:ea typeface="MS PGothic" pitchFamily="34" charset="-128"/>
              <a:cs typeface="Arial" panose="020B0604020202020204" pitchFamily="34" charset="0"/>
            </a:endParaRPr>
          </a:p>
          <a:p>
            <a:pPr marL="457200" indent="-457200">
              <a:buFont typeface="Wingdings" panose="05000000000000000000" pitchFamily="2" charset="2"/>
              <a:buChar char="§"/>
            </a:pPr>
            <a:r>
              <a:rPr lang="en-US" sz="2400" dirty="0">
                <a:solidFill>
                  <a:schemeClr val="bg1"/>
                </a:solidFill>
                <a:latin typeface="Arial" panose="020B0604020202020204" pitchFamily="34" charset="0"/>
                <a:ea typeface="MS PGothic" pitchFamily="34" charset="-128"/>
                <a:cs typeface="Arial" panose="020B0604020202020204" pitchFamily="34" charset="0"/>
              </a:rPr>
              <a:t>Galileo radiation monitor data: </a:t>
            </a:r>
            <a:r>
              <a:rPr lang="en-US" sz="2400" dirty="0">
                <a:solidFill>
                  <a:schemeClr val="bg1"/>
                </a:solidFill>
                <a:latin typeface="Arial" panose="020B0604020202020204" pitchFamily="34" charset="0"/>
                <a:ea typeface="MS PGothic" pitchFamily="34" charset="-128"/>
                <a:cs typeface="Arial" panose="020B0604020202020204" pitchFamily="34" charset="0"/>
                <a:hlinkClick r:id="rId13"/>
              </a:rPr>
              <a:t>https://gssc.esa.int/activities/gssc-datasets/</a:t>
            </a:r>
            <a:endParaRPr lang="en-US" sz="2400" dirty="0">
              <a:solidFill>
                <a:schemeClr val="bg1"/>
              </a:solidFill>
              <a:latin typeface="Arial" panose="020B0604020202020204" pitchFamily="34" charset="0"/>
              <a:ea typeface="MS PGothic" pitchFamily="34" charset="-128"/>
              <a:cs typeface="Arial" panose="020B0604020202020204" pitchFamily="34" charset="0"/>
            </a:endParaRPr>
          </a:p>
          <a:p>
            <a:pPr marL="457200" indent="-457200">
              <a:buFont typeface="Wingdings" panose="05000000000000000000" pitchFamily="2" charset="2"/>
              <a:buChar char="§"/>
            </a:pPr>
            <a:endParaRPr lang="en-US" sz="2800" dirty="0">
              <a:solidFill>
                <a:schemeClr val="bg1"/>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83156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25999" y="2806062"/>
            <a:ext cx="11913401" cy="132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30">
              <a:defRPr/>
            </a:pPr>
            <a:r>
              <a:rPr lang="en-GB" sz="4000" b="1" dirty="0">
                <a:solidFill>
                  <a:schemeClr val="bg1"/>
                </a:solidFill>
                <a:latin typeface="Arial" panose="020B0604020202020204" pitchFamily="34" charset="0"/>
                <a:ea typeface="+mj-ea"/>
                <a:cs typeface="Arial" panose="020B0604020202020204" pitchFamily="34" charset="0"/>
              </a:rPr>
              <a:t>REISCA: Radiation Effects Inside Spacecraft Compatible with ADHA development </a:t>
            </a:r>
          </a:p>
        </p:txBody>
      </p:sp>
      <p:sp>
        <p:nvSpPr>
          <p:cNvPr id="7" name="Text Box 24"/>
          <p:cNvSpPr txBox="1">
            <a:spLocks noChangeArrowheads="1"/>
          </p:cNvSpPr>
          <p:nvPr/>
        </p:nvSpPr>
        <p:spPr bwMode="auto">
          <a:xfrm>
            <a:off x="6915706" y="5224144"/>
            <a:ext cx="5123696" cy="461665"/>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Sam Rason, Cristina Plettner, Francesco Faillace (TEC-EDR), </a:t>
            </a:r>
          </a:p>
          <a:p>
            <a:pPr algn="r">
              <a:spcBef>
                <a:spcPts val="0"/>
              </a:spcBef>
            </a:pPr>
            <a:r>
              <a:rPr lang="en-GB" sz="1200" dirty="0">
                <a:solidFill>
                  <a:schemeClr val="bg1"/>
                </a:solidFill>
                <a:latin typeface="Arial" panose="020B0604020202020204" pitchFamily="34" charset="0"/>
                <a:cs typeface="Arial" panose="020B0604020202020204" pitchFamily="34" charset="0"/>
              </a:rPr>
              <a:t>David Steenari (TEC-EDD), Hugh Evans, Giovanni Santin (TEC-EPS) </a:t>
            </a:r>
          </a:p>
        </p:txBody>
      </p:sp>
      <p:sp>
        <p:nvSpPr>
          <p:cNvPr id="8" name="Text Box 25"/>
          <p:cNvSpPr txBox="1">
            <a:spLocks noChangeArrowheads="1"/>
          </p:cNvSpPr>
          <p:nvPr/>
        </p:nvSpPr>
        <p:spPr bwMode="auto">
          <a:xfrm>
            <a:off x="6915681" y="5885467"/>
            <a:ext cx="5123720" cy="276999"/>
          </a:xfrm>
          <a:prstGeom prst="rect">
            <a:avLst/>
          </a:prstGeom>
          <a:noFill/>
          <a:ln>
            <a:noFill/>
          </a:ln>
          <a:effectLst/>
        </p:spPr>
        <p:txBody>
          <a:bodyPr wrap="squar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10/06/2025</a:t>
            </a:r>
            <a:endParaRPr lang="en-GB" sz="1200" dirty="0">
              <a:solidFill>
                <a:schemeClr val="bg1"/>
              </a:solidFill>
              <a:latin typeface="Arial" panose="020B0604020202020204" pitchFamily="34" charset="0"/>
              <a:cs typeface="Arial" panose="020B0604020202020204" pitchFamily="34" charset="0"/>
            </a:endParaRP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nodePh="1">
                                  <p:stCondLst>
                                    <p:cond delay="0"/>
                                  </p:stCondLst>
                                  <p:endCondLst>
                                    <p:cond evt="begin" delay="0">
                                      <p:tn val="19"/>
                                    </p:cond>
                                  </p:end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additive="base">
                                        <p:cTn id="21"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2">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allAtOnce"/>
      <p:bldP spid="8" grpId="0" build="allAtOnce"/>
      <p:bldP spid="2"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a:xfrm>
            <a:off x="240938" y="124587"/>
            <a:ext cx="10579518" cy="1046440"/>
          </a:xfrm>
        </p:spPr>
        <p:txBody>
          <a:bodyPr/>
          <a:lstStyle/>
          <a:p>
            <a:r>
              <a:rPr lang="en-GB" sz="2400" b="1" dirty="0">
                <a:solidFill>
                  <a:schemeClr val="tx1"/>
                </a:solidFill>
                <a:latin typeface="Arial" panose="020B0604020202020204" pitchFamily="34" charset="0"/>
                <a:ea typeface="+mj-ea"/>
                <a:cs typeface="Arial" panose="020B0604020202020204" pitchFamily="34" charset="0"/>
              </a:rPr>
              <a:t>REISCA: </a:t>
            </a:r>
            <a:r>
              <a:rPr lang="en-GB" sz="2000" b="1" dirty="0">
                <a:solidFill>
                  <a:schemeClr val="tx1"/>
                </a:solidFill>
                <a:latin typeface="Arial" panose="020B0604020202020204" pitchFamily="34" charset="0"/>
                <a:ea typeface="+mj-ea"/>
                <a:cs typeface="Arial" panose="020B0604020202020204" pitchFamily="34" charset="0"/>
              </a:rPr>
              <a:t>Radiation Effects Inside Spacecraft Compatible with ADHA development TDE Proposal submitted: STAT 7935 – 300kE, 24 months – </a:t>
            </a:r>
            <a:r>
              <a:rPr lang="en-GB" sz="1800" b="1" dirty="0">
                <a:solidFill>
                  <a:schemeClr val="tx1"/>
                </a:solidFill>
                <a:latin typeface="Arial" panose="020B0604020202020204" pitchFamily="34" charset="0"/>
                <a:ea typeface="+mj-ea"/>
                <a:cs typeface="Arial" panose="020B0604020202020204" pitchFamily="34" charset="0"/>
              </a:rPr>
              <a:t>potential KO 2026 if approved</a:t>
            </a:r>
            <a:br>
              <a:rPr lang="en-GB" sz="1800" b="1" dirty="0">
                <a:solidFill>
                  <a:schemeClr val="tx1"/>
                </a:solidFill>
                <a:latin typeface="Arial" panose="020B0604020202020204" pitchFamily="34" charset="0"/>
                <a:ea typeface="+mj-ea"/>
                <a:cs typeface="Arial" panose="020B0604020202020204" pitchFamily="34" charset="0"/>
              </a:rPr>
            </a:br>
            <a:endParaRPr lang="en-GB" sz="1800" dirty="0">
              <a:solidFill>
                <a:schemeClr val="tx1"/>
              </a:solidFill>
            </a:endParaRPr>
          </a:p>
        </p:txBody>
      </p:sp>
      <p:sp>
        <p:nvSpPr>
          <p:cNvPr id="6" name="Content Placeholder 5">
            <a:extLst>
              <a:ext uri="{FF2B5EF4-FFF2-40B4-BE49-F238E27FC236}">
                <a16:creationId xmlns:a16="http://schemas.microsoft.com/office/drawing/2014/main" id="{8EC819FE-71DD-4432-ACCA-09AB45CF9924}"/>
              </a:ext>
            </a:extLst>
          </p:cNvPr>
          <p:cNvSpPr>
            <a:spLocks noGrp="1"/>
          </p:cNvSpPr>
          <p:nvPr>
            <p:ph idx="1"/>
          </p:nvPr>
        </p:nvSpPr>
        <p:spPr>
          <a:xfrm>
            <a:off x="219600" y="882193"/>
            <a:ext cx="11764800" cy="5593252"/>
          </a:xfrm>
        </p:spPr>
        <p:txBody>
          <a:bodyPr/>
          <a:lstStyle/>
          <a:p>
            <a:r>
              <a:rPr lang="en-GB" sz="1600" b="1" dirty="0"/>
              <a:t>Objective:</a:t>
            </a:r>
            <a:r>
              <a:rPr lang="en-GB" sz="1600" dirty="0"/>
              <a:t> to develop radiation detection units based on existing Advanced Data Handling Architecture (ADHA) resources that minimise on-board resources, whilst maximising ease of integration and deployment to ensure widespread use across ESA missions.</a:t>
            </a:r>
            <a:endParaRPr lang="en-GB" sz="800" dirty="0"/>
          </a:p>
          <a:p>
            <a:r>
              <a:rPr lang="en-GB" sz="1200" dirty="0">
                <a:latin typeface="+mn-lt"/>
              </a:rPr>
              <a:t>Presently</a:t>
            </a:r>
            <a:r>
              <a:rPr lang="en-GB" sz="1200" b="0" i="0" dirty="0">
                <a:effectLst/>
                <a:latin typeface="+mn-lt"/>
              </a:rPr>
              <a:t>, there are no low resource radiation monitors available for ESA missions capable of integration within the spacecraft and its units where the sensitive systems are located and capable to provide useful, unparalleled feedback to satellite operations. The benefits would be significant in the short term by monitoring the spacecraft health, providing very useful operational diagnostics, but also for the long term, they can provide more accurate information on the environment. </a:t>
            </a:r>
          </a:p>
          <a:p>
            <a:endParaRPr lang="en-GB" sz="800" b="0" i="0" dirty="0">
              <a:effectLst/>
              <a:latin typeface="+mn-lt"/>
            </a:endParaRPr>
          </a:p>
          <a:p>
            <a:r>
              <a:rPr lang="en-GB" sz="1200" b="0" i="0" dirty="0">
                <a:effectLst/>
                <a:latin typeface="+mn-lt"/>
              </a:rPr>
              <a:t>To enhance the European competitiveness for LEO applications, by 2028 and for mid-size satellites, we propose to design and test a portfolio of standardized dosimeters and memories. By including the radiation monitors in the Advanced Data Handling architecture (ADHA), standardized, interchangeable, and inter-operable electronics modules equipped with the latest generation of microelectronics components can be integrated within the spacecraft units. Components and commercial processes from European foundries and manufacturers shall be baselined for dose measurements. </a:t>
            </a:r>
          </a:p>
          <a:p>
            <a:endParaRPr lang="en-GB" sz="800" b="0" i="0" dirty="0">
              <a:effectLst/>
              <a:latin typeface="+mn-lt"/>
            </a:endParaRPr>
          </a:p>
          <a:p>
            <a:r>
              <a:rPr lang="en-GB" sz="1200" b="0" i="0" dirty="0">
                <a:effectLst/>
                <a:latin typeface="+mn-lt"/>
              </a:rPr>
              <a:t>The activity will encompass the following tasks: </a:t>
            </a:r>
          </a:p>
          <a:p>
            <a:pPr marL="342900" indent="-342900">
              <a:buAutoNum type="arabicPeriod"/>
            </a:pPr>
            <a:r>
              <a:rPr lang="en-GB" sz="1200" b="0" i="0" dirty="0">
                <a:effectLst/>
                <a:latin typeface="+mn-lt"/>
              </a:rPr>
              <a:t>A trade-off shall be made between of the following: </a:t>
            </a:r>
          </a:p>
          <a:p>
            <a:r>
              <a:rPr lang="en-GB" sz="1200" dirty="0">
                <a:latin typeface="+mn-lt"/>
              </a:rPr>
              <a:t>	</a:t>
            </a:r>
            <a:r>
              <a:rPr lang="en-GB" sz="1200" b="0" i="0" dirty="0">
                <a:effectLst/>
                <a:latin typeface="+mn-lt"/>
              </a:rPr>
              <a:t>- RADFETS/FGD + thermistor + PIN/photo diode embedded into each ADHA board would be ideal to measure TID &amp; TNID for each board, but requires primes and subcontractors to include this in their designs and qualify it. </a:t>
            </a:r>
          </a:p>
          <a:p>
            <a:r>
              <a:rPr lang="en-GB" sz="1200" b="0" i="0" dirty="0">
                <a:effectLst/>
                <a:latin typeface="+mn-lt"/>
              </a:rPr>
              <a:t>	- RADFETS/FGD + thermistor + PIN/photo diode as mezzanine board placed at different points of ADHA could be envisaged, but there are increased AIT costs regarding the harness for this. </a:t>
            </a:r>
          </a:p>
          <a:p>
            <a:r>
              <a:rPr lang="en-GB" sz="1200" dirty="0">
                <a:latin typeface="+mn-lt"/>
              </a:rPr>
              <a:t>	</a:t>
            </a:r>
            <a:r>
              <a:rPr lang="en-GB" sz="1200" b="0" i="0" dirty="0">
                <a:effectLst/>
                <a:latin typeface="+mn-lt"/>
              </a:rPr>
              <a:t>- RADFETS/FGD + thermistor + PIN diode + memories as a specific 3U/6U board or standalone radiation monitor unit to measure TID, TNID and SEUs/SEL/potentially other SEE. </a:t>
            </a:r>
          </a:p>
          <a:p>
            <a:r>
              <a:rPr lang="en-GB" sz="1200" b="0" i="0" dirty="0">
                <a:effectLst/>
                <a:latin typeface="+mn-lt"/>
              </a:rPr>
              <a:t>2. Breadboarding and functional testing </a:t>
            </a:r>
          </a:p>
          <a:p>
            <a:r>
              <a:rPr lang="en-GB" sz="1200" b="0" i="0" dirty="0">
                <a:effectLst/>
                <a:latin typeface="+mn-lt"/>
              </a:rPr>
              <a:t>3. Total ionising Dose and SEE testing </a:t>
            </a:r>
          </a:p>
          <a:p>
            <a:r>
              <a:rPr lang="en-GB" sz="1200" b="0" i="0" dirty="0">
                <a:effectLst/>
                <a:latin typeface="+mn-lt"/>
              </a:rPr>
              <a:t>4. Roadmap to fully characterise and fly European memories once they become available</a:t>
            </a:r>
            <a:endParaRPr lang="en-GB" sz="1200" dirty="0">
              <a:latin typeface="+mn-lt"/>
            </a:endParaRPr>
          </a:p>
        </p:txBody>
      </p:sp>
    </p:spTree>
    <p:extLst>
      <p:ext uri="{BB962C8B-B14F-4D97-AF65-F5344CB8AC3E}">
        <p14:creationId xmlns:p14="http://schemas.microsoft.com/office/powerpoint/2010/main" val="262181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7DC65-180F-4218-870F-963C021693C2}"/>
              </a:ext>
            </a:extLst>
          </p:cNvPr>
          <p:cNvSpPr>
            <a:spLocks noGrp="1"/>
          </p:cNvSpPr>
          <p:nvPr>
            <p:ph type="title"/>
          </p:nvPr>
        </p:nvSpPr>
        <p:spPr/>
        <p:txBody>
          <a:bodyPr/>
          <a:lstStyle/>
          <a:p>
            <a:r>
              <a:rPr lang="en-GB" dirty="0">
                <a:solidFill>
                  <a:schemeClr val="tx1"/>
                </a:solidFill>
              </a:rPr>
              <a:t>Topics for Discussion Sessions</a:t>
            </a:r>
          </a:p>
        </p:txBody>
      </p:sp>
      <p:sp>
        <p:nvSpPr>
          <p:cNvPr id="3" name="Content Placeholder 2">
            <a:extLst>
              <a:ext uri="{FF2B5EF4-FFF2-40B4-BE49-F238E27FC236}">
                <a16:creationId xmlns:a16="http://schemas.microsoft.com/office/drawing/2014/main" id="{CA4E9A1C-F866-C091-3202-858FAE60F5A1}"/>
              </a:ext>
            </a:extLst>
          </p:cNvPr>
          <p:cNvSpPr>
            <a:spLocks noGrp="1"/>
          </p:cNvSpPr>
          <p:nvPr>
            <p:ph idx="1"/>
          </p:nvPr>
        </p:nvSpPr>
        <p:spPr>
          <a:xfrm>
            <a:off x="219600" y="882192"/>
            <a:ext cx="11764800" cy="2506743"/>
          </a:xfrm>
        </p:spPr>
        <p:txBody>
          <a:bodyPr/>
          <a:lstStyle/>
          <a:p>
            <a:r>
              <a:rPr lang="en-GB" sz="2400" dirty="0"/>
              <a:t>Please share with us topics you would like to be discussed during the Discussion Sessions.</a:t>
            </a:r>
          </a:p>
          <a:p>
            <a:endParaRPr lang="en-GB" sz="2400" dirty="0"/>
          </a:p>
          <a:p>
            <a:r>
              <a:rPr lang="en-GB" sz="2400" dirty="0"/>
              <a:t>We’ve already collected few inputs in the past days but please send us an email with your </a:t>
            </a:r>
            <a:r>
              <a:rPr lang="en-GB" sz="2400"/>
              <a:t>suggestions: </a:t>
            </a:r>
            <a:r>
              <a:rPr lang="en-GB" sz="2400">
                <a:hlinkClick r:id="rId2"/>
              </a:rPr>
              <a:t>spacemon</a:t>
            </a:r>
            <a:r>
              <a:rPr lang="en-GB" sz="2400" dirty="0">
                <a:hlinkClick r:id="rId2"/>
              </a:rPr>
              <a:t>@esa.int</a:t>
            </a:r>
            <a:r>
              <a:rPr lang="en-GB" sz="2400" dirty="0"/>
              <a:t> </a:t>
            </a:r>
          </a:p>
          <a:p>
            <a:endParaRPr lang="en-GB" dirty="0"/>
          </a:p>
        </p:txBody>
      </p:sp>
      <p:sp>
        <p:nvSpPr>
          <p:cNvPr id="5" name="TextBox 4">
            <a:extLst>
              <a:ext uri="{FF2B5EF4-FFF2-40B4-BE49-F238E27FC236}">
                <a16:creationId xmlns:a16="http://schemas.microsoft.com/office/drawing/2014/main" id="{BE778802-38D5-0C92-0F75-B58EC3D2EB06}"/>
              </a:ext>
            </a:extLst>
          </p:cNvPr>
          <p:cNvSpPr txBox="1"/>
          <p:nvPr/>
        </p:nvSpPr>
        <p:spPr>
          <a:xfrm>
            <a:off x="2698423" y="3508285"/>
            <a:ext cx="6216976" cy="523220"/>
          </a:xfrm>
          <a:prstGeom prst="rect">
            <a:avLst/>
          </a:prstGeom>
          <a:noFill/>
        </p:spPr>
        <p:txBody>
          <a:bodyPr wrap="square">
            <a:spAutoFit/>
          </a:bodyPr>
          <a:lstStyle/>
          <a:p>
            <a:pPr algn="ctr"/>
            <a:r>
              <a:rPr lang="en-GB" sz="2800" b="1" dirty="0"/>
              <a:t>THANK YOU!</a:t>
            </a:r>
          </a:p>
        </p:txBody>
      </p:sp>
    </p:spTree>
    <p:extLst>
      <p:ext uri="{BB962C8B-B14F-4D97-AF65-F5344CB8AC3E}">
        <p14:creationId xmlns:p14="http://schemas.microsoft.com/office/powerpoint/2010/main" val="2762734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CA83F40-A7B5-6370-C84A-F50898C15939}"/>
              </a:ext>
            </a:extLst>
          </p:cNvPr>
          <p:cNvSpPr txBox="1"/>
          <p:nvPr/>
        </p:nvSpPr>
        <p:spPr>
          <a:xfrm>
            <a:off x="9352665" y="2402572"/>
            <a:ext cx="2488815" cy="1631216"/>
          </a:xfrm>
          <a:prstGeom prst="rect">
            <a:avLst/>
          </a:prstGeom>
          <a:noFill/>
        </p:spPr>
        <p:txBody>
          <a:bodyPr wrap="square" rtlCol="0">
            <a:spAutoFit/>
          </a:bodyPr>
          <a:lstStyle/>
          <a:p>
            <a:pPr algn="l"/>
            <a:r>
              <a:rPr lang="en-US" sz="3200" b="1" dirty="0">
                <a:solidFill>
                  <a:schemeClr val="bg1"/>
                </a:solidFill>
                <a:latin typeface="Arial" panose="020B0604020202020204" pitchFamily="34" charset="0"/>
                <a:ea typeface="MS PGothic" pitchFamily="34" charset="-128"/>
                <a:cs typeface="Arial" panose="020B0604020202020204" pitchFamily="34" charset="0"/>
              </a:rPr>
              <a:t>ESTEC Map</a:t>
            </a:r>
          </a:p>
          <a:p>
            <a:pPr algn="l"/>
            <a:endParaRPr lang="en-US" sz="3200" b="1" dirty="0">
              <a:solidFill>
                <a:schemeClr val="bg1"/>
              </a:solidFill>
              <a:latin typeface="Arial" panose="020B0604020202020204" pitchFamily="34" charset="0"/>
              <a:ea typeface="MS PGothic" pitchFamily="34" charset="-128"/>
              <a:cs typeface="Arial" panose="020B0604020202020204" pitchFamily="34" charset="0"/>
            </a:endParaRPr>
          </a:p>
          <a:p>
            <a:pPr algn="l"/>
            <a:r>
              <a:rPr lang="en-US" b="1" dirty="0">
                <a:solidFill>
                  <a:schemeClr val="bg1"/>
                </a:solidFill>
                <a:latin typeface="Arial" panose="020B0604020202020204" pitchFamily="34" charset="0"/>
                <a:ea typeface="MS PGothic" pitchFamily="34" charset="-128"/>
                <a:cs typeface="Arial" panose="020B0604020202020204" pitchFamily="34" charset="0"/>
              </a:rPr>
              <a:t>Please follow the  security instructions</a:t>
            </a:r>
          </a:p>
        </p:txBody>
      </p:sp>
      <p:pic>
        <p:nvPicPr>
          <p:cNvPr id="3" name="Picture 2">
            <a:extLst>
              <a:ext uri="{FF2B5EF4-FFF2-40B4-BE49-F238E27FC236}">
                <a16:creationId xmlns:a16="http://schemas.microsoft.com/office/drawing/2014/main" id="{FAE15245-8C7A-2707-1F0B-3E79DA5CBE78}"/>
              </a:ext>
            </a:extLst>
          </p:cNvPr>
          <p:cNvPicPr>
            <a:picLocks noChangeAspect="1"/>
          </p:cNvPicPr>
          <p:nvPr/>
        </p:nvPicPr>
        <p:blipFill>
          <a:blip r:embed="rId2"/>
          <a:stretch>
            <a:fillRect/>
          </a:stretch>
        </p:blipFill>
        <p:spPr>
          <a:xfrm>
            <a:off x="0" y="0"/>
            <a:ext cx="8885593" cy="6436360"/>
          </a:xfrm>
          <a:prstGeom prst="rect">
            <a:avLst/>
          </a:prstGeom>
        </p:spPr>
      </p:pic>
      <p:sp>
        <p:nvSpPr>
          <p:cNvPr id="5" name="Rectangle 4">
            <a:extLst>
              <a:ext uri="{FF2B5EF4-FFF2-40B4-BE49-F238E27FC236}">
                <a16:creationId xmlns:a16="http://schemas.microsoft.com/office/drawing/2014/main" id="{1DF3A354-954E-3D1D-C40B-85009CC6D756}"/>
              </a:ext>
            </a:extLst>
          </p:cNvPr>
          <p:cNvSpPr/>
          <p:nvPr/>
        </p:nvSpPr>
        <p:spPr>
          <a:xfrm>
            <a:off x="7457825" y="190500"/>
            <a:ext cx="1305175" cy="414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1737E61-6D1A-F72C-5AC2-59E96A9952F6}"/>
              </a:ext>
            </a:extLst>
          </p:cNvPr>
          <p:cNvSpPr/>
          <p:nvPr/>
        </p:nvSpPr>
        <p:spPr>
          <a:xfrm>
            <a:off x="970770" y="2387600"/>
            <a:ext cx="608619" cy="6200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E74AA21-957D-0BBA-05CF-08B7137AE969}"/>
              </a:ext>
            </a:extLst>
          </p:cNvPr>
          <p:cNvSpPr txBox="1"/>
          <p:nvPr/>
        </p:nvSpPr>
        <p:spPr>
          <a:xfrm>
            <a:off x="7378549" y="190500"/>
            <a:ext cx="1223412" cy="369332"/>
          </a:xfrm>
          <a:prstGeom prst="rect">
            <a:avLst/>
          </a:prstGeom>
          <a:noFill/>
        </p:spPr>
        <p:txBody>
          <a:bodyPr wrap="none" rtlCol="0">
            <a:spAutoFit/>
          </a:bodyPr>
          <a:lstStyle/>
          <a:p>
            <a:pPr algn="l"/>
            <a:r>
              <a:rPr lang="en-US" dirty="0">
                <a:solidFill>
                  <a:srgbClr val="FF0000"/>
                </a:solidFill>
                <a:latin typeface="Arial" panose="020B0604020202020204" pitchFamily="34" charset="0"/>
                <a:ea typeface="MS PGothic" pitchFamily="34" charset="-128"/>
                <a:cs typeface="Arial" panose="020B0604020202020204" pitchFamily="34" charset="0"/>
              </a:rPr>
              <a:t>Reception</a:t>
            </a:r>
            <a:endParaRPr lang="en-GB" dirty="0" err="1">
              <a:solidFill>
                <a:srgbClr val="FF0000"/>
              </a:solidFill>
              <a:latin typeface="Arial" panose="020B0604020202020204" pitchFamily="34" charset="0"/>
              <a:ea typeface="MS PGothic" pitchFamily="34" charset="-128"/>
              <a:cs typeface="Arial" panose="020B0604020202020204" pitchFamily="34" charset="0"/>
            </a:endParaRPr>
          </a:p>
        </p:txBody>
      </p:sp>
      <p:sp>
        <p:nvSpPr>
          <p:cNvPr id="8" name="Oval 7">
            <a:extLst>
              <a:ext uri="{FF2B5EF4-FFF2-40B4-BE49-F238E27FC236}">
                <a16:creationId xmlns:a16="http://schemas.microsoft.com/office/drawing/2014/main" id="{C4899B7F-E8B5-4050-CF57-5E1C29CB8F31}"/>
              </a:ext>
            </a:extLst>
          </p:cNvPr>
          <p:cNvSpPr/>
          <p:nvPr/>
        </p:nvSpPr>
        <p:spPr>
          <a:xfrm>
            <a:off x="2448329" y="807720"/>
            <a:ext cx="548871" cy="5388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F5CF1CF-96AB-9128-E687-7897EE31A65D}"/>
              </a:ext>
            </a:extLst>
          </p:cNvPr>
          <p:cNvSpPr txBox="1"/>
          <p:nvPr/>
        </p:nvSpPr>
        <p:spPr>
          <a:xfrm>
            <a:off x="97907" y="4686300"/>
            <a:ext cx="1924758" cy="461665"/>
          </a:xfrm>
          <a:prstGeom prst="rect">
            <a:avLst/>
          </a:prstGeom>
          <a:solidFill>
            <a:schemeClr val="bg1"/>
          </a:solidFill>
        </p:spPr>
        <p:txBody>
          <a:bodyPr wrap="none" rtlCol="0">
            <a:spAutoFit/>
          </a:bodyPr>
          <a:lstStyle/>
          <a:p>
            <a:pPr algn="l"/>
            <a:r>
              <a:rPr lang="en-US" sz="2400" b="1" dirty="0">
                <a:solidFill>
                  <a:srgbClr val="FF0000"/>
                </a:solidFill>
                <a:latin typeface="Arial" panose="020B0604020202020204" pitchFamily="34" charset="0"/>
                <a:ea typeface="MS PGothic" pitchFamily="34" charset="-128"/>
                <a:cs typeface="Arial" panose="020B0604020202020204" pitchFamily="34" charset="0"/>
              </a:rPr>
              <a:t>We are here</a:t>
            </a:r>
            <a:endParaRPr lang="en-GB" sz="2400" b="1" dirty="0" err="1">
              <a:solidFill>
                <a:srgbClr val="FF0000"/>
              </a:solidFill>
              <a:latin typeface="Arial" panose="020B0604020202020204" pitchFamily="34" charset="0"/>
              <a:ea typeface="MS PGothic" pitchFamily="34" charset="-128"/>
              <a:cs typeface="Arial" panose="020B0604020202020204" pitchFamily="34" charset="0"/>
            </a:endParaRPr>
          </a:p>
        </p:txBody>
      </p:sp>
      <p:cxnSp>
        <p:nvCxnSpPr>
          <p:cNvPr id="11" name="Straight Arrow Connector 10">
            <a:extLst>
              <a:ext uri="{FF2B5EF4-FFF2-40B4-BE49-F238E27FC236}">
                <a16:creationId xmlns:a16="http://schemas.microsoft.com/office/drawing/2014/main" id="{293D290F-5CAE-DE22-9459-907E0B1A15FD}"/>
              </a:ext>
            </a:extLst>
          </p:cNvPr>
          <p:cNvCxnSpPr>
            <a:cxnSpLocks/>
          </p:cNvCxnSpPr>
          <p:nvPr/>
        </p:nvCxnSpPr>
        <p:spPr>
          <a:xfrm flipV="1">
            <a:off x="874741" y="3077375"/>
            <a:ext cx="334299" cy="1560665"/>
          </a:xfrm>
          <a:prstGeom prst="straightConnector1">
            <a:avLst/>
          </a:prstGeom>
          <a:ln w="38100">
            <a:headEnd type="none"/>
            <a:tailEnd type="triangle"/>
          </a:ln>
        </p:spPr>
        <p:style>
          <a:lnRef idx="1">
            <a:schemeClr val="accent2"/>
          </a:lnRef>
          <a:fillRef idx="0">
            <a:schemeClr val="accent2"/>
          </a:fillRef>
          <a:effectRef idx="0">
            <a:schemeClr val="accent2"/>
          </a:effectRef>
          <a:fontRef idx="minor">
            <a:schemeClr val="tx1"/>
          </a:fontRef>
        </p:style>
      </p:cxnSp>
      <p:sp>
        <p:nvSpPr>
          <p:cNvPr id="13" name="Oval 12">
            <a:extLst>
              <a:ext uri="{FF2B5EF4-FFF2-40B4-BE49-F238E27FC236}">
                <a16:creationId xmlns:a16="http://schemas.microsoft.com/office/drawing/2014/main" id="{942A5CED-50CB-0099-837B-CE440AB9D662}"/>
              </a:ext>
            </a:extLst>
          </p:cNvPr>
          <p:cNvSpPr/>
          <p:nvPr/>
        </p:nvSpPr>
        <p:spPr>
          <a:xfrm>
            <a:off x="4775200" y="1183640"/>
            <a:ext cx="528320" cy="5388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D903934-AC24-02A1-96D4-D6838C87F55F}"/>
              </a:ext>
            </a:extLst>
          </p:cNvPr>
          <p:cNvSpPr txBox="1"/>
          <p:nvPr/>
        </p:nvSpPr>
        <p:spPr>
          <a:xfrm>
            <a:off x="7358398" y="1173811"/>
            <a:ext cx="1415772" cy="369332"/>
          </a:xfrm>
          <a:prstGeom prst="rect">
            <a:avLst/>
          </a:prstGeom>
          <a:noFill/>
        </p:spPr>
        <p:txBody>
          <a:bodyPr wrap="none" rtlCol="0">
            <a:spAutoFit/>
          </a:bodyPr>
          <a:lstStyle/>
          <a:p>
            <a:pPr algn="l"/>
            <a:r>
              <a:rPr lang="en-US" dirty="0">
                <a:solidFill>
                  <a:srgbClr val="FF0000"/>
                </a:solidFill>
                <a:latin typeface="Arial" panose="020B0604020202020204" pitchFamily="34" charset="0"/>
                <a:ea typeface="MS PGothic" pitchFamily="34" charset="-128"/>
                <a:cs typeface="Arial" panose="020B0604020202020204" pitchFamily="34" charset="0"/>
              </a:rPr>
              <a:t>“Lunch pad”</a:t>
            </a:r>
            <a:endParaRPr lang="en-GB" dirty="0" err="1">
              <a:solidFill>
                <a:srgbClr val="FF0000"/>
              </a:solidFill>
              <a:latin typeface="Arial" panose="020B0604020202020204" pitchFamily="34" charset="0"/>
              <a:ea typeface="MS PGothic" pitchFamily="34" charset="-128"/>
              <a:cs typeface="Arial" panose="020B0604020202020204" pitchFamily="34" charset="0"/>
            </a:endParaRPr>
          </a:p>
        </p:txBody>
      </p:sp>
      <p:cxnSp>
        <p:nvCxnSpPr>
          <p:cNvPr id="18" name="Straight Arrow Connector 17">
            <a:extLst>
              <a:ext uri="{FF2B5EF4-FFF2-40B4-BE49-F238E27FC236}">
                <a16:creationId xmlns:a16="http://schemas.microsoft.com/office/drawing/2014/main" id="{88A7F7B6-2CA3-E0CD-92C4-0895F831FD75}"/>
              </a:ext>
            </a:extLst>
          </p:cNvPr>
          <p:cNvCxnSpPr>
            <a:cxnSpLocks/>
          </p:cNvCxnSpPr>
          <p:nvPr/>
        </p:nvCxnSpPr>
        <p:spPr>
          <a:xfrm flipH="1">
            <a:off x="5374640" y="1346531"/>
            <a:ext cx="1912638" cy="146989"/>
          </a:xfrm>
          <a:prstGeom prst="straightConnector1">
            <a:avLst/>
          </a:prstGeom>
          <a:ln w="38100">
            <a:headEnd type="none"/>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17576DE8-49CD-2E16-F1C2-4CECBF8815F2}"/>
              </a:ext>
            </a:extLst>
          </p:cNvPr>
          <p:cNvSpPr txBox="1"/>
          <p:nvPr/>
        </p:nvSpPr>
        <p:spPr>
          <a:xfrm>
            <a:off x="935095" y="28178"/>
            <a:ext cx="1787669" cy="369332"/>
          </a:xfrm>
          <a:prstGeom prst="rect">
            <a:avLst/>
          </a:prstGeom>
          <a:solidFill>
            <a:schemeClr val="bg1"/>
          </a:solidFill>
        </p:spPr>
        <p:txBody>
          <a:bodyPr wrap="none" rtlCol="0">
            <a:spAutoFit/>
          </a:bodyPr>
          <a:lstStyle/>
          <a:p>
            <a:pPr algn="l"/>
            <a:r>
              <a:rPr lang="en-US" dirty="0">
                <a:solidFill>
                  <a:srgbClr val="FF0000"/>
                </a:solidFill>
                <a:latin typeface="Arial" panose="020B0604020202020204" pitchFamily="34" charset="0"/>
                <a:ea typeface="MS PGothic" pitchFamily="34" charset="-128"/>
                <a:cs typeface="Arial" panose="020B0604020202020204" pitchFamily="34" charset="0"/>
              </a:rPr>
              <a:t>Main restaurant</a:t>
            </a:r>
            <a:endParaRPr lang="en-GB" dirty="0" err="1">
              <a:solidFill>
                <a:srgbClr val="FF0000"/>
              </a:solidFill>
              <a:latin typeface="Arial" panose="020B0604020202020204" pitchFamily="34" charset="0"/>
              <a:ea typeface="MS PGothic" pitchFamily="34" charset="-128"/>
              <a:cs typeface="Arial" panose="020B0604020202020204" pitchFamily="34" charset="0"/>
            </a:endParaRPr>
          </a:p>
        </p:txBody>
      </p:sp>
      <p:cxnSp>
        <p:nvCxnSpPr>
          <p:cNvPr id="22" name="Straight Arrow Connector 21">
            <a:extLst>
              <a:ext uri="{FF2B5EF4-FFF2-40B4-BE49-F238E27FC236}">
                <a16:creationId xmlns:a16="http://schemas.microsoft.com/office/drawing/2014/main" id="{C5FF286A-2FCC-28E0-70A5-D1B003D57F10}"/>
              </a:ext>
            </a:extLst>
          </p:cNvPr>
          <p:cNvCxnSpPr>
            <a:cxnSpLocks/>
          </p:cNvCxnSpPr>
          <p:nvPr/>
        </p:nvCxnSpPr>
        <p:spPr>
          <a:xfrm>
            <a:off x="1912637" y="372275"/>
            <a:ext cx="535692" cy="511645"/>
          </a:xfrm>
          <a:prstGeom prst="straightConnector1">
            <a:avLst/>
          </a:prstGeom>
          <a:ln w="38100">
            <a:headEnd type="none"/>
            <a:tailEnd type="triangle"/>
          </a:ln>
        </p:spPr>
        <p:style>
          <a:lnRef idx="1">
            <a:schemeClr val="accent2"/>
          </a:lnRef>
          <a:fillRef idx="0">
            <a:schemeClr val="accent2"/>
          </a:fillRef>
          <a:effectRef idx="0">
            <a:schemeClr val="accent2"/>
          </a:effectRef>
          <a:fontRef idx="minor">
            <a:schemeClr val="tx1"/>
          </a:fontRef>
        </p:style>
      </p:cxnSp>
      <p:sp>
        <p:nvSpPr>
          <p:cNvPr id="26" name="Oval 25">
            <a:extLst>
              <a:ext uri="{FF2B5EF4-FFF2-40B4-BE49-F238E27FC236}">
                <a16:creationId xmlns:a16="http://schemas.microsoft.com/office/drawing/2014/main" id="{3BBF3348-9FCB-A855-7A50-99C9B9B70E46}"/>
              </a:ext>
            </a:extLst>
          </p:cNvPr>
          <p:cNvSpPr/>
          <p:nvPr/>
        </p:nvSpPr>
        <p:spPr>
          <a:xfrm>
            <a:off x="1078880" y="1779105"/>
            <a:ext cx="548871" cy="5388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5072F76-EFDF-E18F-5F25-C12A65A97E53}"/>
              </a:ext>
            </a:extLst>
          </p:cNvPr>
          <p:cNvSpPr txBox="1"/>
          <p:nvPr/>
        </p:nvSpPr>
        <p:spPr>
          <a:xfrm>
            <a:off x="2050821" y="3106142"/>
            <a:ext cx="1997663" cy="369332"/>
          </a:xfrm>
          <a:prstGeom prst="rect">
            <a:avLst/>
          </a:prstGeom>
          <a:solidFill>
            <a:schemeClr val="bg1"/>
          </a:solidFill>
        </p:spPr>
        <p:txBody>
          <a:bodyPr wrap="none" rtlCol="0">
            <a:spAutoFit/>
          </a:bodyPr>
          <a:lstStyle/>
          <a:p>
            <a:pPr algn="l"/>
            <a:r>
              <a:rPr lang="en-US" dirty="0">
                <a:solidFill>
                  <a:srgbClr val="FF0000"/>
                </a:solidFill>
                <a:latin typeface="Arial" panose="020B0604020202020204" pitchFamily="34" charset="0"/>
                <a:ea typeface="MS PGothic" pitchFamily="34" charset="-128"/>
                <a:cs typeface="Arial" panose="020B0604020202020204" pitchFamily="34" charset="0"/>
              </a:rPr>
              <a:t>“Escape” canteen</a:t>
            </a:r>
            <a:endParaRPr lang="en-GB" dirty="0" err="1">
              <a:solidFill>
                <a:srgbClr val="FF0000"/>
              </a:solidFill>
              <a:latin typeface="Arial" panose="020B0604020202020204" pitchFamily="34" charset="0"/>
              <a:ea typeface="MS PGothic" pitchFamily="34" charset="-128"/>
              <a:cs typeface="Arial" panose="020B0604020202020204" pitchFamily="34" charset="0"/>
            </a:endParaRPr>
          </a:p>
        </p:txBody>
      </p:sp>
      <p:cxnSp>
        <p:nvCxnSpPr>
          <p:cNvPr id="28" name="Straight Arrow Connector 27">
            <a:extLst>
              <a:ext uri="{FF2B5EF4-FFF2-40B4-BE49-F238E27FC236}">
                <a16:creationId xmlns:a16="http://schemas.microsoft.com/office/drawing/2014/main" id="{3991A7A2-E163-29DD-E452-483219B1768D}"/>
              </a:ext>
            </a:extLst>
          </p:cNvPr>
          <p:cNvCxnSpPr>
            <a:cxnSpLocks/>
          </p:cNvCxnSpPr>
          <p:nvPr/>
        </p:nvCxnSpPr>
        <p:spPr>
          <a:xfrm flipH="1" flipV="1">
            <a:off x="1676113" y="2152842"/>
            <a:ext cx="1460689" cy="956376"/>
          </a:xfrm>
          <a:prstGeom prst="straightConnector1">
            <a:avLst/>
          </a:prstGeom>
          <a:ln w="38100">
            <a:headEnd type="none"/>
            <a:tailEnd type="triangle"/>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85104293-2D16-CD03-105A-FCB93CF165E7}"/>
              </a:ext>
            </a:extLst>
          </p:cNvPr>
          <p:cNvSpPr txBox="1"/>
          <p:nvPr/>
        </p:nvSpPr>
        <p:spPr>
          <a:xfrm>
            <a:off x="7090384" y="4686300"/>
            <a:ext cx="1326004" cy="369332"/>
          </a:xfrm>
          <a:prstGeom prst="rect">
            <a:avLst/>
          </a:prstGeom>
          <a:noFill/>
        </p:spPr>
        <p:txBody>
          <a:bodyPr wrap="none" rtlCol="0">
            <a:spAutoFit/>
          </a:bodyPr>
          <a:lstStyle/>
          <a:p>
            <a:pPr algn="l"/>
            <a:r>
              <a:rPr lang="en-US" dirty="0">
                <a:solidFill>
                  <a:srgbClr val="FF0000"/>
                </a:solidFill>
                <a:latin typeface="Arial" panose="020B0604020202020204" pitchFamily="34" charset="0"/>
                <a:ea typeface="MS PGothic" pitchFamily="34" charset="-128"/>
                <a:cs typeface="Arial" panose="020B0604020202020204" pitchFamily="34" charset="0"/>
              </a:rPr>
              <a:t>ERASMUS</a:t>
            </a:r>
            <a:endParaRPr lang="en-GB" dirty="0" err="1">
              <a:solidFill>
                <a:srgbClr val="FF0000"/>
              </a:solidFill>
              <a:latin typeface="Arial" panose="020B0604020202020204" pitchFamily="34" charset="0"/>
              <a:ea typeface="MS PGothic" pitchFamily="34" charset="-128"/>
              <a:cs typeface="Arial" panose="020B0604020202020204" pitchFamily="34" charset="0"/>
            </a:endParaRPr>
          </a:p>
        </p:txBody>
      </p:sp>
      <p:cxnSp>
        <p:nvCxnSpPr>
          <p:cNvPr id="4" name="Straight Arrow Connector 3">
            <a:extLst>
              <a:ext uri="{FF2B5EF4-FFF2-40B4-BE49-F238E27FC236}">
                <a16:creationId xmlns:a16="http://schemas.microsoft.com/office/drawing/2014/main" id="{BE0C4341-9577-B7B4-C5A3-0639D26280D4}"/>
              </a:ext>
            </a:extLst>
          </p:cNvPr>
          <p:cNvCxnSpPr>
            <a:cxnSpLocks/>
          </p:cNvCxnSpPr>
          <p:nvPr/>
        </p:nvCxnSpPr>
        <p:spPr>
          <a:xfrm flipH="1" flipV="1">
            <a:off x="4775200" y="4120376"/>
            <a:ext cx="2272393" cy="649767"/>
          </a:xfrm>
          <a:prstGeom prst="straightConnector1">
            <a:avLst/>
          </a:prstGeom>
          <a:ln w="38100">
            <a:headEnd type="non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0087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sign&#10;&#10;AI-generated content may be incorrect.">
            <a:extLst>
              <a:ext uri="{FF2B5EF4-FFF2-40B4-BE49-F238E27FC236}">
                <a16:creationId xmlns:a16="http://schemas.microsoft.com/office/drawing/2014/main" id="{8B2F9087-FB57-0395-7883-33D6A86B81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394" y="0"/>
            <a:ext cx="4645971" cy="6194628"/>
          </a:xfrm>
          <a:prstGeom prst="rect">
            <a:avLst/>
          </a:prstGeom>
        </p:spPr>
      </p:pic>
      <p:sp>
        <p:nvSpPr>
          <p:cNvPr id="16" name="TextBox 15">
            <a:extLst>
              <a:ext uri="{FF2B5EF4-FFF2-40B4-BE49-F238E27FC236}">
                <a16:creationId xmlns:a16="http://schemas.microsoft.com/office/drawing/2014/main" id="{ACA83F40-A7B5-6370-C84A-F50898C15939}"/>
              </a:ext>
            </a:extLst>
          </p:cNvPr>
          <p:cNvSpPr txBox="1"/>
          <p:nvPr/>
        </p:nvSpPr>
        <p:spPr>
          <a:xfrm>
            <a:off x="6356078" y="155461"/>
            <a:ext cx="3550987" cy="3354765"/>
          </a:xfrm>
          <a:prstGeom prst="rect">
            <a:avLst/>
          </a:prstGeom>
          <a:noFill/>
        </p:spPr>
        <p:txBody>
          <a:bodyPr wrap="square" rtlCol="0">
            <a:spAutoFit/>
          </a:bodyPr>
          <a:lstStyle/>
          <a:p>
            <a:pPr algn="l"/>
            <a:r>
              <a:rPr lang="en-US" sz="2800" b="1" u="sng" dirty="0">
                <a:solidFill>
                  <a:schemeClr val="bg1"/>
                </a:solidFill>
                <a:latin typeface="Arial" panose="020B0604020202020204" pitchFamily="34" charset="0"/>
                <a:ea typeface="MS PGothic" pitchFamily="34" charset="-128"/>
                <a:cs typeface="Arial" panose="020B0604020202020204" pitchFamily="34" charset="0"/>
              </a:rPr>
              <a:t>WIFI Connection:</a:t>
            </a:r>
          </a:p>
          <a:p>
            <a:pPr algn="l"/>
            <a:endParaRPr lang="en-US" sz="2800" b="1" dirty="0">
              <a:solidFill>
                <a:schemeClr val="bg1"/>
              </a:solidFill>
              <a:latin typeface="Arial" panose="020B0604020202020204" pitchFamily="34" charset="0"/>
              <a:ea typeface="MS PGothic" pitchFamily="34" charset="-128"/>
              <a:cs typeface="Arial" panose="020B0604020202020204" pitchFamily="34" charset="0"/>
            </a:endParaRPr>
          </a:p>
          <a:p>
            <a:pPr algn="l"/>
            <a:r>
              <a:rPr lang="en-US" sz="2800" b="1" dirty="0" err="1">
                <a:solidFill>
                  <a:schemeClr val="bg1"/>
                </a:solidFill>
                <a:latin typeface="Arial" panose="020B0604020202020204" pitchFamily="34" charset="0"/>
                <a:ea typeface="MS PGothic" pitchFamily="34" charset="-128"/>
                <a:cs typeface="Arial" panose="020B0604020202020204" pitchFamily="34" charset="0"/>
              </a:rPr>
              <a:t>esa</a:t>
            </a:r>
            <a:r>
              <a:rPr lang="en-US" sz="2800" b="1" dirty="0">
                <a:solidFill>
                  <a:schemeClr val="bg1"/>
                </a:solidFill>
                <a:latin typeface="Arial" panose="020B0604020202020204" pitchFamily="34" charset="0"/>
                <a:ea typeface="MS PGothic" pitchFamily="34" charset="-128"/>
                <a:cs typeface="Arial" panose="020B0604020202020204" pitchFamily="34" charset="0"/>
              </a:rPr>
              <a:t>-public  </a:t>
            </a:r>
          </a:p>
          <a:p>
            <a:pPr algn="l"/>
            <a:r>
              <a:rPr lang="en-US" sz="2800" b="1" dirty="0">
                <a:solidFill>
                  <a:schemeClr val="bg1"/>
                </a:solidFill>
                <a:latin typeface="Arial" panose="020B0604020202020204" pitchFamily="34" charset="0"/>
                <a:ea typeface="MS PGothic" pitchFamily="34" charset="-128"/>
                <a:cs typeface="Arial" panose="020B0604020202020204" pitchFamily="34" charset="0"/>
              </a:rPr>
              <a:t>Code 45961</a:t>
            </a:r>
          </a:p>
          <a:p>
            <a:pPr algn="l"/>
            <a:r>
              <a:rPr lang="en-US" sz="2800" b="1" dirty="0" err="1">
                <a:solidFill>
                  <a:schemeClr val="bg1"/>
                </a:solidFill>
                <a:latin typeface="Arial" panose="020B0604020202020204" pitchFamily="34" charset="0"/>
                <a:ea typeface="MS PGothic" pitchFamily="34" charset="-128"/>
                <a:cs typeface="Arial" panose="020B0604020202020204" pitchFamily="34" charset="0"/>
              </a:rPr>
              <a:t>esa</a:t>
            </a:r>
            <a:r>
              <a:rPr lang="en-US" sz="2800" b="1" dirty="0">
                <a:solidFill>
                  <a:schemeClr val="bg1"/>
                </a:solidFill>
                <a:latin typeface="Arial" panose="020B0604020202020204" pitchFamily="34" charset="0"/>
                <a:ea typeface="MS PGothic" pitchFamily="34" charset="-128"/>
                <a:cs typeface="Arial" panose="020B0604020202020204" pitchFamily="34" charset="0"/>
              </a:rPr>
              <a:t>-conference</a:t>
            </a:r>
          </a:p>
          <a:p>
            <a:pPr algn="l"/>
            <a:r>
              <a:rPr lang="en-US" sz="2800" b="1" dirty="0">
                <a:solidFill>
                  <a:schemeClr val="bg1"/>
                </a:solidFill>
                <a:latin typeface="Arial" panose="020B0604020202020204" pitchFamily="34" charset="0"/>
                <a:ea typeface="MS PGothic" pitchFamily="34" charset="-128"/>
                <a:cs typeface="Arial" panose="020B0604020202020204" pitchFamily="34" charset="0"/>
              </a:rPr>
              <a:t>Code 31495</a:t>
            </a:r>
          </a:p>
          <a:p>
            <a:pPr algn="l"/>
            <a:endParaRPr lang="en-US" sz="2200" b="1" dirty="0">
              <a:solidFill>
                <a:schemeClr val="bg1"/>
              </a:solidFill>
              <a:latin typeface="Arial" panose="020B0604020202020204" pitchFamily="34" charset="0"/>
              <a:ea typeface="MS PGothic" pitchFamily="34" charset="-128"/>
              <a:cs typeface="Arial" panose="020B0604020202020204" pitchFamily="34" charset="0"/>
            </a:endParaRPr>
          </a:p>
          <a:p>
            <a:pPr algn="l"/>
            <a:endParaRPr lang="en-US" sz="2200" b="1"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19" name="Picture 18">
            <a:extLst>
              <a:ext uri="{FF2B5EF4-FFF2-40B4-BE49-F238E27FC236}">
                <a16:creationId xmlns:a16="http://schemas.microsoft.com/office/drawing/2014/main" id="{CCC2157C-9961-AF28-720B-D29BCC3FAA64}"/>
              </a:ext>
            </a:extLst>
          </p:cNvPr>
          <p:cNvPicPr>
            <a:picLocks noChangeAspect="1"/>
          </p:cNvPicPr>
          <p:nvPr/>
        </p:nvPicPr>
        <p:blipFill>
          <a:blip r:embed="rId3"/>
          <a:stretch>
            <a:fillRect/>
          </a:stretch>
        </p:blipFill>
        <p:spPr>
          <a:xfrm>
            <a:off x="6356078" y="3209355"/>
            <a:ext cx="5664239" cy="3009878"/>
          </a:xfrm>
          <a:prstGeom prst="rect">
            <a:avLst/>
          </a:prstGeom>
        </p:spPr>
      </p:pic>
      <p:sp>
        <p:nvSpPr>
          <p:cNvPr id="13" name="Oval 12">
            <a:extLst>
              <a:ext uri="{FF2B5EF4-FFF2-40B4-BE49-F238E27FC236}">
                <a16:creationId xmlns:a16="http://schemas.microsoft.com/office/drawing/2014/main" id="{942A5CED-50CB-0099-837B-CE440AB9D662}"/>
              </a:ext>
            </a:extLst>
          </p:cNvPr>
          <p:cNvSpPr/>
          <p:nvPr/>
        </p:nvSpPr>
        <p:spPr>
          <a:xfrm>
            <a:off x="4884034" y="1737341"/>
            <a:ext cx="1040015"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4B562891-45FB-01BA-2D18-7AF98843CEA8}"/>
              </a:ext>
            </a:extLst>
          </p:cNvPr>
          <p:cNvSpPr/>
          <p:nvPr/>
        </p:nvSpPr>
        <p:spPr>
          <a:xfrm>
            <a:off x="4829246" y="4363220"/>
            <a:ext cx="1040015"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5DB854B-BFB9-F640-7F23-C6BE94177F7B}"/>
              </a:ext>
            </a:extLst>
          </p:cNvPr>
          <p:cNvSpPr txBox="1"/>
          <p:nvPr/>
        </p:nvSpPr>
        <p:spPr>
          <a:xfrm>
            <a:off x="9619869" y="2120705"/>
            <a:ext cx="2581929" cy="646331"/>
          </a:xfrm>
          <a:prstGeom prst="rect">
            <a:avLst/>
          </a:prstGeom>
          <a:noFill/>
        </p:spPr>
        <p:txBody>
          <a:bodyPr wrap="square">
            <a:spAutoFit/>
          </a:bodyPr>
          <a:lstStyle/>
          <a:p>
            <a:pPr algn="l"/>
            <a:r>
              <a:rPr lang="en-US" sz="1800" b="1" dirty="0">
                <a:solidFill>
                  <a:schemeClr val="bg1"/>
                </a:solidFill>
                <a:latin typeface="Arial" panose="020B0604020202020204" pitchFamily="34" charset="0"/>
                <a:ea typeface="MS PGothic" pitchFamily="34" charset="-128"/>
                <a:cs typeface="Arial" panose="020B0604020202020204" pitchFamily="34" charset="0"/>
              </a:rPr>
              <a:t>Contact person:</a:t>
            </a:r>
          </a:p>
          <a:p>
            <a:pPr algn="l"/>
            <a:r>
              <a:rPr lang="en-US" sz="1800" b="1" dirty="0">
                <a:solidFill>
                  <a:schemeClr val="bg1"/>
                </a:solidFill>
                <a:latin typeface="Arial" panose="020B0604020202020204" pitchFamily="34" charset="0"/>
                <a:ea typeface="MS PGothic" pitchFamily="34" charset="-128"/>
                <a:cs typeface="Arial" panose="020B0604020202020204" pitchFamily="34" charset="0"/>
              </a:rPr>
              <a:t>spacemon@esa.int</a:t>
            </a:r>
            <a:endParaRPr lang="en-GB" dirty="0"/>
          </a:p>
        </p:txBody>
      </p:sp>
    </p:spTree>
    <p:extLst>
      <p:ext uri="{BB962C8B-B14F-4D97-AF65-F5344CB8AC3E}">
        <p14:creationId xmlns:p14="http://schemas.microsoft.com/office/powerpoint/2010/main" val="56732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1647B6-8C4B-C923-A683-A9490CD79205}"/>
              </a:ext>
            </a:extLst>
          </p:cNvPr>
          <p:cNvSpPr>
            <a:spLocks noGrp="1"/>
          </p:cNvSpPr>
          <p:nvPr>
            <p:ph idx="4294967295"/>
          </p:nvPr>
        </p:nvSpPr>
        <p:spPr>
          <a:xfrm>
            <a:off x="6934200" y="989013"/>
            <a:ext cx="5291138" cy="5327650"/>
          </a:xfrm>
        </p:spPr>
        <p:txBody>
          <a:bodyPr/>
          <a:lstStyle/>
          <a:p>
            <a:pPr marL="285750"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endParaRPr lang="en-GB" b="1" dirty="0">
              <a:solidFill>
                <a:schemeClr val="tx1"/>
              </a:solidFill>
            </a:endParaRPr>
          </a:p>
        </p:txBody>
      </p:sp>
      <p:sp>
        <p:nvSpPr>
          <p:cNvPr id="14" name="TextBox 13">
            <a:extLst>
              <a:ext uri="{FF2B5EF4-FFF2-40B4-BE49-F238E27FC236}">
                <a16:creationId xmlns:a16="http://schemas.microsoft.com/office/drawing/2014/main" id="{80F620F6-FAF8-BF61-9A9C-17638999ACFC}"/>
              </a:ext>
            </a:extLst>
          </p:cNvPr>
          <p:cNvSpPr txBox="1"/>
          <p:nvPr/>
        </p:nvSpPr>
        <p:spPr>
          <a:xfrm>
            <a:off x="8178855" y="5161101"/>
            <a:ext cx="5025275" cy="707886"/>
          </a:xfrm>
          <a:prstGeom prst="rect">
            <a:avLst/>
          </a:prstGeom>
          <a:noFill/>
        </p:spPr>
        <p:txBody>
          <a:bodyPr wrap="square" rtlCol="0">
            <a:spAutoFit/>
          </a:bodyPr>
          <a:lstStyle/>
          <a:p>
            <a:pPr algn="l"/>
            <a:r>
              <a:rPr lang="en-US" sz="2000" b="1" dirty="0">
                <a:solidFill>
                  <a:schemeClr val="bg1"/>
                </a:solidFill>
                <a:latin typeface="Arial" panose="020B0604020202020204" pitchFamily="34" charset="0"/>
                <a:ea typeface="MS PGothic" pitchFamily="34" charset="-128"/>
                <a:cs typeface="Arial" panose="020B0604020202020204" pitchFamily="34" charset="0"/>
              </a:rPr>
              <a:t>Timetable:</a:t>
            </a:r>
            <a:endParaRPr lang="en-US" sz="2000" b="1" dirty="0">
              <a:solidFill>
                <a:schemeClr val="bg1"/>
              </a:solidFill>
              <a:latin typeface="Arial" panose="020B0604020202020204" pitchFamily="34" charset="0"/>
              <a:ea typeface="MS PGothic" pitchFamily="34" charset="-128"/>
              <a:cs typeface="Arial" panose="020B0604020202020204" pitchFamily="34" charset="0"/>
              <a:hlinkClick r:id="rId2"/>
            </a:endParaRPr>
          </a:p>
          <a:p>
            <a:pPr algn="l"/>
            <a:r>
              <a:rPr lang="en-US" sz="2000" b="1" dirty="0">
                <a:solidFill>
                  <a:schemeClr val="bg1"/>
                </a:solidFill>
                <a:latin typeface="Arial" panose="020B0604020202020204" pitchFamily="34" charset="0"/>
                <a:ea typeface="MS PGothic" pitchFamily="34" charset="-128"/>
                <a:cs typeface="Arial" panose="020B0604020202020204" pitchFamily="34" charset="0"/>
                <a:hlinkClick r:id="rId2"/>
              </a:rPr>
              <a:t>https://indico.esa.int/event/555</a:t>
            </a:r>
            <a:endParaRPr lang="en-GB" sz="2000" b="1"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4" name="Picture 3">
            <a:extLst>
              <a:ext uri="{FF2B5EF4-FFF2-40B4-BE49-F238E27FC236}">
                <a16:creationId xmlns:a16="http://schemas.microsoft.com/office/drawing/2014/main" id="{CFA212AB-DDDE-B0C5-1A76-DFA962F8FC02}"/>
              </a:ext>
            </a:extLst>
          </p:cNvPr>
          <p:cNvPicPr>
            <a:picLocks noChangeAspect="1"/>
          </p:cNvPicPr>
          <p:nvPr/>
        </p:nvPicPr>
        <p:blipFill>
          <a:blip r:embed="rId3"/>
          <a:stretch>
            <a:fillRect/>
          </a:stretch>
        </p:blipFill>
        <p:spPr>
          <a:xfrm>
            <a:off x="160761" y="739382"/>
            <a:ext cx="3885722" cy="5577281"/>
          </a:xfrm>
          <a:prstGeom prst="rect">
            <a:avLst/>
          </a:prstGeom>
        </p:spPr>
      </p:pic>
      <p:pic>
        <p:nvPicPr>
          <p:cNvPr id="6" name="Picture 5">
            <a:extLst>
              <a:ext uri="{FF2B5EF4-FFF2-40B4-BE49-F238E27FC236}">
                <a16:creationId xmlns:a16="http://schemas.microsoft.com/office/drawing/2014/main" id="{1A4AE260-FD95-2EFB-C3C4-A298E4CCD5CD}"/>
              </a:ext>
            </a:extLst>
          </p:cNvPr>
          <p:cNvPicPr>
            <a:picLocks noChangeAspect="1"/>
          </p:cNvPicPr>
          <p:nvPr/>
        </p:nvPicPr>
        <p:blipFill>
          <a:blip r:embed="rId4"/>
          <a:stretch>
            <a:fillRect/>
          </a:stretch>
        </p:blipFill>
        <p:spPr>
          <a:xfrm>
            <a:off x="4173219" y="739382"/>
            <a:ext cx="3867472" cy="5577281"/>
          </a:xfrm>
          <a:prstGeom prst="rect">
            <a:avLst/>
          </a:prstGeom>
        </p:spPr>
      </p:pic>
      <p:pic>
        <p:nvPicPr>
          <p:cNvPr id="8" name="Picture 7">
            <a:extLst>
              <a:ext uri="{FF2B5EF4-FFF2-40B4-BE49-F238E27FC236}">
                <a16:creationId xmlns:a16="http://schemas.microsoft.com/office/drawing/2014/main" id="{2257C022-5E6E-47BC-0290-DAA9201B8F2E}"/>
              </a:ext>
            </a:extLst>
          </p:cNvPr>
          <p:cNvPicPr>
            <a:picLocks noChangeAspect="1"/>
          </p:cNvPicPr>
          <p:nvPr/>
        </p:nvPicPr>
        <p:blipFill>
          <a:blip r:embed="rId5"/>
          <a:stretch>
            <a:fillRect/>
          </a:stretch>
        </p:blipFill>
        <p:spPr>
          <a:xfrm>
            <a:off x="8178855" y="739382"/>
            <a:ext cx="3897149" cy="3862086"/>
          </a:xfrm>
          <a:prstGeom prst="rect">
            <a:avLst/>
          </a:prstGeom>
        </p:spPr>
      </p:pic>
      <p:sp>
        <p:nvSpPr>
          <p:cNvPr id="10" name="TextBox 9">
            <a:extLst>
              <a:ext uri="{FF2B5EF4-FFF2-40B4-BE49-F238E27FC236}">
                <a16:creationId xmlns:a16="http://schemas.microsoft.com/office/drawing/2014/main" id="{8421091C-57BE-1D00-7B95-17757874A9F4}"/>
              </a:ext>
            </a:extLst>
          </p:cNvPr>
          <p:cNvSpPr txBox="1"/>
          <p:nvPr/>
        </p:nvSpPr>
        <p:spPr>
          <a:xfrm>
            <a:off x="160761" y="98432"/>
            <a:ext cx="6605750" cy="523220"/>
          </a:xfrm>
          <a:prstGeom prst="rect">
            <a:avLst/>
          </a:prstGeom>
          <a:noFill/>
        </p:spPr>
        <p:txBody>
          <a:bodyPr wrap="square">
            <a:spAutoFit/>
          </a:bodyPr>
          <a:lstStyle/>
          <a:p>
            <a:pPr algn="l"/>
            <a:r>
              <a:rPr lang="en-US" sz="2800" b="1" dirty="0">
                <a:solidFill>
                  <a:schemeClr val="bg1"/>
                </a:solidFill>
                <a:latin typeface="Arial" panose="020B0604020202020204" pitchFamily="34" charset="0"/>
                <a:ea typeface="MS PGothic" pitchFamily="34" charset="-128"/>
                <a:cs typeface="Arial" panose="020B0604020202020204" pitchFamily="34" charset="0"/>
              </a:rPr>
              <a:t>SPACEMON 2025 Workshop</a:t>
            </a:r>
          </a:p>
        </p:txBody>
      </p:sp>
    </p:spTree>
    <p:extLst>
      <p:ext uri="{BB962C8B-B14F-4D97-AF65-F5344CB8AC3E}">
        <p14:creationId xmlns:p14="http://schemas.microsoft.com/office/powerpoint/2010/main" val="247611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CA83F40-A7B5-6370-C84A-F50898C15939}"/>
              </a:ext>
            </a:extLst>
          </p:cNvPr>
          <p:cNvSpPr txBox="1"/>
          <p:nvPr/>
        </p:nvSpPr>
        <p:spPr>
          <a:xfrm>
            <a:off x="427105" y="566727"/>
            <a:ext cx="11622655" cy="4832092"/>
          </a:xfrm>
          <a:prstGeom prst="rect">
            <a:avLst/>
          </a:prstGeom>
          <a:noFill/>
        </p:spPr>
        <p:txBody>
          <a:bodyPr wrap="square" rtlCol="0" anchor="t">
            <a:spAutoFit/>
          </a:bodyPr>
          <a:lstStyle/>
          <a:p>
            <a:pPr algn="l"/>
            <a:r>
              <a:rPr lang="en-US" sz="3200" b="1" dirty="0">
                <a:solidFill>
                  <a:schemeClr val="bg1"/>
                </a:solidFill>
                <a:latin typeface="Arial" panose="020B0604020202020204" pitchFamily="34" charset="0"/>
                <a:ea typeface="MS PGothic" pitchFamily="34" charset="-128"/>
                <a:cs typeface="Arial" panose="020B0604020202020204" pitchFamily="34" charset="0"/>
              </a:rPr>
              <a:t>SPACEMON 2025 Workshop</a:t>
            </a:r>
          </a:p>
          <a:p>
            <a:pPr algn="l"/>
            <a:endParaRPr lang="en-US" sz="2400" b="1" dirty="0">
              <a:solidFill>
                <a:schemeClr val="bg1"/>
              </a:solidFill>
              <a:latin typeface="Arial" panose="020B0604020202020204" pitchFamily="34" charset="0"/>
              <a:ea typeface="MS PGothic" pitchFamily="34" charset="-128"/>
              <a:cs typeface="Arial" panose="020B0604020202020204" pitchFamily="34" charset="0"/>
            </a:endParaRPr>
          </a:p>
          <a:p>
            <a:pPr marL="457200" indent="-457200" algn="l">
              <a:buFont typeface="Wingdings" panose="05000000000000000000" pitchFamily="2" charset="2"/>
              <a:buChar char="§"/>
            </a:pPr>
            <a:r>
              <a:rPr lang="en-US" sz="2800" b="1" dirty="0">
                <a:solidFill>
                  <a:schemeClr val="bg1"/>
                </a:solidFill>
                <a:latin typeface="Arial" panose="020B0604020202020204" pitchFamily="34" charset="0"/>
                <a:ea typeface="MS PGothic" pitchFamily="34" charset="-128"/>
                <a:cs typeface="Arial" panose="020B0604020202020204" pitchFamily="34" charset="0"/>
              </a:rPr>
              <a:t>The 20</a:t>
            </a:r>
            <a:r>
              <a:rPr lang="en-US" sz="2800" b="1" baseline="30000" dirty="0">
                <a:solidFill>
                  <a:schemeClr val="bg1"/>
                </a:solidFill>
                <a:latin typeface="Arial" panose="020B0604020202020204" pitchFamily="34" charset="0"/>
                <a:ea typeface="MS PGothic" pitchFamily="34" charset="-128"/>
                <a:cs typeface="Arial" panose="020B0604020202020204" pitchFamily="34" charset="0"/>
              </a:rPr>
              <a:t>th</a:t>
            </a:r>
            <a:r>
              <a:rPr lang="en-US" sz="2800" b="1" dirty="0">
                <a:solidFill>
                  <a:schemeClr val="bg1"/>
                </a:solidFill>
                <a:latin typeface="Arial" panose="020B0604020202020204" pitchFamily="34" charset="0"/>
                <a:ea typeface="MS PGothic" pitchFamily="34" charset="-128"/>
                <a:cs typeface="Arial" panose="020B0604020202020204" pitchFamily="34" charset="0"/>
              </a:rPr>
              <a:t> anniversary!</a:t>
            </a:r>
            <a:r>
              <a:rPr lang="en-US" sz="2800" dirty="0">
                <a:solidFill>
                  <a:schemeClr val="bg1"/>
                </a:solidFill>
                <a:latin typeface="Arial" panose="020B0604020202020204" pitchFamily="34" charset="0"/>
                <a:ea typeface="MS PGothic" pitchFamily="34" charset="-128"/>
                <a:cs typeface="Arial" panose="020B0604020202020204" pitchFamily="34" charset="0"/>
              </a:rPr>
              <a:t> First event in series (“RADMON” at the time) </a:t>
            </a:r>
            <a:r>
              <a:rPr lang="en-US" sz="2800" dirty="0" err="1">
                <a:solidFill>
                  <a:schemeClr val="bg1"/>
                </a:solidFill>
                <a:latin typeface="Arial" panose="020B0604020202020204" pitchFamily="34" charset="0"/>
                <a:ea typeface="MS PGothic" pitchFamily="34" charset="-128"/>
                <a:cs typeface="Arial" panose="020B0604020202020204" pitchFamily="34" charset="0"/>
              </a:rPr>
              <a:t>organised</a:t>
            </a:r>
            <a:r>
              <a:rPr lang="en-US" sz="2800" dirty="0">
                <a:solidFill>
                  <a:schemeClr val="bg1"/>
                </a:solidFill>
                <a:latin typeface="Arial" panose="020B0604020202020204" pitchFamily="34" charset="0"/>
                <a:ea typeface="MS PGothic" pitchFamily="34" charset="-128"/>
                <a:cs typeface="Arial" panose="020B0604020202020204" pitchFamily="34" charset="0"/>
              </a:rPr>
              <a:t> in 2005 </a:t>
            </a:r>
          </a:p>
          <a:p>
            <a:pPr marL="457200" indent="-457200" algn="l">
              <a:buFont typeface="Wingdings" panose="05000000000000000000" pitchFamily="2" charset="2"/>
              <a:buChar char="§"/>
            </a:pPr>
            <a:r>
              <a:rPr lang="en-US" sz="2800" dirty="0">
                <a:solidFill>
                  <a:schemeClr val="bg1"/>
                </a:solidFill>
                <a:latin typeface="Arial" panose="020B0604020202020204" pitchFamily="34" charset="0"/>
                <a:ea typeface="MS PGothic" pitchFamily="34" charset="-128"/>
                <a:cs typeface="Arial" panose="020B0604020202020204" pitchFamily="34" charset="0"/>
              </a:rPr>
              <a:t>Information exchange on existing and planned developments</a:t>
            </a:r>
          </a:p>
          <a:p>
            <a:pPr marL="457200" indent="-457200" algn="l">
              <a:buFont typeface="Wingdings" panose="05000000000000000000" pitchFamily="2" charset="2"/>
              <a:buChar char="§"/>
            </a:pPr>
            <a:r>
              <a:rPr lang="en-US" sz="2800" dirty="0">
                <a:solidFill>
                  <a:schemeClr val="bg1"/>
                </a:solidFill>
                <a:latin typeface="Arial" panose="020B0604020202020204" pitchFamily="34" charset="0"/>
                <a:ea typeface="MS PGothic" pitchFamily="34" charset="-128"/>
                <a:cs typeface="Arial" panose="020B0604020202020204" pitchFamily="34" charset="0"/>
              </a:rPr>
              <a:t>Look at the needs of existing and future mission categories</a:t>
            </a:r>
          </a:p>
          <a:p>
            <a:pPr marL="457200" indent="-457200" algn="l">
              <a:buFont typeface="Wingdings" panose="05000000000000000000" pitchFamily="2" charset="2"/>
              <a:buChar char="§"/>
            </a:pPr>
            <a:r>
              <a:rPr lang="en-US" sz="2800" dirty="0">
                <a:solidFill>
                  <a:schemeClr val="bg1"/>
                </a:solidFill>
                <a:latin typeface="Arial" panose="020B0604020202020204" pitchFamily="34" charset="0"/>
                <a:ea typeface="MS PGothic" pitchFamily="34" charset="-128"/>
                <a:cs typeface="Arial" panose="020B0604020202020204" pitchFamily="34" charset="0"/>
              </a:rPr>
              <a:t>Identify gaps in current instrumentation with the aim to fill them</a:t>
            </a:r>
          </a:p>
          <a:p>
            <a:pPr marL="457200" indent="-457200">
              <a:buFont typeface="Wingdings" panose="05000000000000000000" pitchFamily="2" charset="2"/>
              <a:buChar char="§"/>
            </a:pPr>
            <a:r>
              <a:rPr lang="en-US" sz="2800" dirty="0">
                <a:solidFill>
                  <a:schemeClr val="bg1"/>
                </a:solidFill>
                <a:latin typeface="Arial" panose="020B0604020202020204" pitchFamily="34" charset="0"/>
                <a:ea typeface="MS PGothic" pitchFamily="34" charset="-128"/>
                <a:cs typeface="Arial" panose="020B0604020202020204" pitchFamily="34" charset="0"/>
              </a:rPr>
              <a:t>Explore possible flight opportunities</a:t>
            </a:r>
          </a:p>
          <a:p>
            <a:pPr marL="457200" indent="-457200" algn="l">
              <a:buFont typeface="Wingdings" panose="05000000000000000000" pitchFamily="2" charset="2"/>
              <a:buChar char="§"/>
            </a:pPr>
            <a:r>
              <a:rPr lang="en-US" sz="2800" dirty="0">
                <a:solidFill>
                  <a:schemeClr val="bg1"/>
                </a:solidFill>
                <a:latin typeface="Arial" panose="020B0604020202020204" pitchFamily="34" charset="0"/>
                <a:ea typeface="MS PGothic" pitchFamily="34" charset="-128"/>
                <a:cs typeface="Arial" panose="020B0604020202020204" pitchFamily="34" charset="0"/>
              </a:rPr>
              <a:t>Establish and strengthen links between Industry, Academia and Agencies</a:t>
            </a:r>
          </a:p>
          <a:p>
            <a:pPr marL="457200" indent="-457200" algn="l">
              <a:buFont typeface="Wingdings" panose="05000000000000000000" pitchFamily="2" charset="2"/>
              <a:buChar char="§"/>
            </a:pPr>
            <a:r>
              <a:rPr lang="en-US" sz="2800" dirty="0">
                <a:solidFill>
                  <a:schemeClr val="bg1"/>
                </a:solidFill>
                <a:latin typeface="Arial" panose="020B0604020202020204" pitchFamily="34" charset="0"/>
                <a:ea typeface="MS PGothic" pitchFamily="34" charset="-128"/>
                <a:cs typeface="Arial" panose="020B0604020202020204" pitchFamily="34" charset="0"/>
              </a:rPr>
              <a:t>Community discussions</a:t>
            </a:r>
            <a:endParaRPr lang="en-GB" sz="2800" dirty="0">
              <a:solidFill>
                <a:schemeClr val="bg1"/>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55504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EF65436-D04A-33C9-3CB8-B3E2E93182B9}"/>
              </a:ext>
            </a:extLst>
          </p:cNvPr>
          <p:cNvSpPr/>
          <p:nvPr/>
        </p:nvSpPr>
        <p:spPr>
          <a:xfrm>
            <a:off x="0" y="0"/>
            <a:ext cx="12225338" cy="63923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DD1647B6-8C4B-C923-A683-A9490CD79205}"/>
              </a:ext>
            </a:extLst>
          </p:cNvPr>
          <p:cNvSpPr>
            <a:spLocks noGrp="1"/>
          </p:cNvSpPr>
          <p:nvPr>
            <p:ph idx="4294967295"/>
          </p:nvPr>
        </p:nvSpPr>
        <p:spPr>
          <a:xfrm>
            <a:off x="3205958" y="935884"/>
            <a:ext cx="5291138" cy="5327650"/>
          </a:xfrm>
        </p:spPr>
        <p:txBody>
          <a:bodyPr/>
          <a:lstStyle/>
          <a:p>
            <a:pPr marL="285750"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endParaRPr lang="en-GB" b="1" dirty="0">
              <a:solidFill>
                <a:schemeClr val="tx1"/>
              </a:solidFill>
            </a:endParaRPr>
          </a:p>
        </p:txBody>
      </p:sp>
      <p:sp>
        <p:nvSpPr>
          <p:cNvPr id="14" name="TextBox 13">
            <a:extLst>
              <a:ext uri="{FF2B5EF4-FFF2-40B4-BE49-F238E27FC236}">
                <a16:creationId xmlns:a16="http://schemas.microsoft.com/office/drawing/2014/main" id="{80F620F6-FAF8-BF61-9A9C-17638999ACFC}"/>
              </a:ext>
            </a:extLst>
          </p:cNvPr>
          <p:cNvSpPr txBox="1"/>
          <p:nvPr/>
        </p:nvSpPr>
        <p:spPr>
          <a:xfrm>
            <a:off x="432185" y="256847"/>
            <a:ext cx="7649799" cy="830997"/>
          </a:xfrm>
          <a:prstGeom prst="rect">
            <a:avLst/>
          </a:prstGeom>
          <a:solidFill>
            <a:srgbClr val="000000"/>
          </a:solidFill>
        </p:spPr>
        <p:txBody>
          <a:bodyPr wrap="square" rtlCol="0">
            <a:spAutoFit/>
          </a:bodyPr>
          <a:lstStyle/>
          <a:p>
            <a:pPr algn="l"/>
            <a:r>
              <a:rPr lang="en-US" sz="2400" b="1" dirty="0">
                <a:solidFill>
                  <a:schemeClr val="bg1"/>
                </a:solidFill>
                <a:latin typeface="Arial" panose="020B0604020202020204" pitchFamily="34" charset="0"/>
                <a:ea typeface="MS PGothic" pitchFamily="34" charset="-128"/>
                <a:cs typeface="Arial" panose="020B0604020202020204" pitchFamily="34" charset="0"/>
              </a:rPr>
              <a:t>Some ESA highlights since SPACEMON 2023</a:t>
            </a:r>
          </a:p>
          <a:p>
            <a:pPr algn="l"/>
            <a:r>
              <a:rPr lang="en-US" sz="2400" b="1" dirty="0">
                <a:solidFill>
                  <a:schemeClr val="bg1"/>
                </a:solidFill>
                <a:latin typeface="Arial" panose="020B0604020202020204" pitchFamily="34" charset="0"/>
                <a:ea typeface="MS PGothic" pitchFamily="34" charset="-128"/>
                <a:cs typeface="Arial" panose="020B0604020202020204" pitchFamily="34" charset="0"/>
              </a:rPr>
              <a:t> </a:t>
            </a:r>
            <a:endParaRPr lang="en-GB" sz="2400" b="1"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15" name="Picture 14">
            <a:extLst>
              <a:ext uri="{FF2B5EF4-FFF2-40B4-BE49-F238E27FC236}">
                <a16:creationId xmlns:a16="http://schemas.microsoft.com/office/drawing/2014/main" id="{20775C73-71BD-19EE-3874-B51675FFC72C}"/>
              </a:ext>
            </a:extLst>
          </p:cNvPr>
          <p:cNvPicPr>
            <a:picLocks noChangeAspect="1"/>
          </p:cNvPicPr>
          <p:nvPr/>
        </p:nvPicPr>
        <p:blipFill>
          <a:blip r:embed="rId3"/>
          <a:stretch>
            <a:fillRect/>
          </a:stretch>
        </p:blipFill>
        <p:spPr>
          <a:xfrm>
            <a:off x="10362260" y="130239"/>
            <a:ext cx="1671618" cy="822196"/>
          </a:xfrm>
          <a:prstGeom prst="rect">
            <a:avLst/>
          </a:prstGeom>
        </p:spPr>
      </p:pic>
      <p:sp>
        <p:nvSpPr>
          <p:cNvPr id="4" name="Rectangle 3">
            <a:extLst>
              <a:ext uri="{FF2B5EF4-FFF2-40B4-BE49-F238E27FC236}">
                <a16:creationId xmlns:a16="http://schemas.microsoft.com/office/drawing/2014/main" id="{F93401CA-D4A2-3E8A-7BBE-26696A4C9908}"/>
              </a:ext>
            </a:extLst>
          </p:cNvPr>
          <p:cNvSpPr/>
          <p:nvPr/>
        </p:nvSpPr>
        <p:spPr>
          <a:xfrm>
            <a:off x="4209263" y="900599"/>
            <a:ext cx="1991135" cy="28905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181E6CD3-034A-F604-00DF-8CCAC92E5303}"/>
              </a:ext>
            </a:extLst>
          </p:cNvPr>
          <p:cNvPicPr>
            <a:picLocks noChangeAspect="1"/>
          </p:cNvPicPr>
          <p:nvPr/>
        </p:nvPicPr>
        <p:blipFill>
          <a:blip r:embed="rId4"/>
          <a:stretch>
            <a:fillRect/>
          </a:stretch>
        </p:blipFill>
        <p:spPr>
          <a:xfrm>
            <a:off x="350245" y="3740179"/>
            <a:ext cx="3554750" cy="2369833"/>
          </a:xfrm>
          <a:prstGeom prst="rect">
            <a:avLst/>
          </a:prstGeom>
        </p:spPr>
      </p:pic>
      <p:pic>
        <p:nvPicPr>
          <p:cNvPr id="28" name="Picture 27">
            <a:extLst>
              <a:ext uri="{FF2B5EF4-FFF2-40B4-BE49-F238E27FC236}">
                <a16:creationId xmlns:a16="http://schemas.microsoft.com/office/drawing/2014/main" id="{1A7A681E-42F4-7309-F56F-2F1DE830049B}"/>
              </a:ext>
            </a:extLst>
          </p:cNvPr>
          <p:cNvPicPr>
            <a:picLocks noChangeAspect="1"/>
          </p:cNvPicPr>
          <p:nvPr/>
        </p:nvPicPr>
        <p:blipFill>
          <a:blip r:embed="rId5"/>
          <a:stretch>
            <a:fillRect/>
          </a:stretch>
        </p:blipFill>
        <p:spPr>
          <a:xfrm rot="10800000">
            <a:off x="350244" y="1012152"/>
            <a:ext cx="3554749" cy="2548808"/>
          </a:xfrm>
          <a:prstGeom prst="rect">
            <a:avLst/>
          </a:prstGeom>
        </p:spPr>
      </p:pic>
      <p:sp>
        <p:nvSpPr>
          <p:cNvPr id="29" name="TextBox 28">
            <a:extLst>
              <a:ext uri="{FF2B5EF4-FFF2-40B4-BE49-F238E27FC236}">
                <a16:creationId xmlns:a16="http://schemas.microsoft.com/office/drawing/2014/main" id="{0650AAA8-308C-DE8E-7AD7-6CF930BC80EA}"/>
              </a:ext>
            </a:extLst>
          </p:cNvPr>
          <p:cNvSpPr txBox="1"/>
          <p:nvPr/>
        </p:nvSpPr>
        <p:spPr>
          <a:xfrm>
            <a:off x="339821" y="946117"/>
            <a:ext cx="2972868" cy="584775"/>
          </a:xfrm>
          <a:prstGeom prst="rect">
            <a:avLst/>
          </a:prstGeom>
          <a:noFill/>
        </p:spPr>
        <p:txBody>
          <a:bodyPr wrap="square" rtlCol="0">
            <a:spAutoFit/>
          </a:bodyPr>
          <a:lstStyle/>
          <a:p>
            <a:pPr algn="l"/>
            <a:r>
              <a:rPr lang="en-US" sz="1600" dirty="0">
                <a:solidFill>
                  <a:schemeClr val="bg1"/>
                </a:solidFill>
                <a:latin typeface="Arial" panose="020B0604020202020204" pitchFamily="34" charset="0"/>
                <a:ea typeface="MS PGothic" pitchFamily="34" charset="-128"/>
                <a:cs typeface="Arial" panose="020B0604020202020204" pitchFamily="34" charset="0"/>
              </a:rPr>
              <a:t>M-NLP on ISS Bartolomeo</a:t>
            </a:r>
          </a:p>
          <a:p>
            <a:pPr algn="l"/>
            <a:r>
              <a:rPr lang="en-US" sz="1600" dirty="0">
                <a:solidFill>
                  <a:schemeClr val="bg1"/>
                </a:solidFill>
                <a:latin typeface="Arial" panose="020B0604020202020204" pitchFamily="34" charset="0"/>
                <a:ea typeface="MS PGothic" pitchFamily="34" charset="-128"/>
                <a:cs typeface="Arial" panose="020B0604020202020204" pitchFamily="34" charset="0"/>
              </a:rPr>
              <a:t>2 August 2023</a:t>
            </a:r>
          </a:p>
        </p:txBody>
      </p:sp>
      <p:sp>
        <p:nvSpPr>
          <p:cNvPr id="30" name="TextBox 29">
            <a:extLst>
              <a:ext uri="{FF2B5EF4-FFF2-40B4-BE49-F238E27FC236}">
                <a16:creationId xmlns:a16="http://schemas.microsoft.com/office/drawing/2014/main" id="{63D1C57A-BE0E-139C-C7CA-AB094CC4E8EF}"/>
              </a:ext>
            </a:extLst>
          </p:cNvPr>
          <p:cNvSpPr txBox="1"/>
          <p:nvPr/>
        </p:nvSpPr>
        <p:spPr>
          <a:xfrm>
            <a:off x="2384427" y="5754265"/>
            <a:ext cx="2972868" cy="338554"/>
          </a:xfrm>
          <a:prstGeom prst="rect">
            <a:avLst/>
          </a:prstGeom>
          <a:noFill/>
        </p:spPr>
        <p:txBody>
          <a:bodyPr wrap="square" rtlCol="0">
            <a:spAutoFit/>
          </a:bodyPr>
          <a:lstStyle/>
          <a:p>
            <a:pPr algn="l"/>
            <a:r>
              <a:rPr lang="en-US" sz="1600" dirty="0">
                <a:latin typeface="Arial" panose="020B0604020202020204" pitchFamily="34" charset="0"/>
                <a:ea typeface="MS PGothic" pitchFamily="34" charset="-128"/>
                <a:cs typeface="Arial" panose="020B0604020202020204" pitchFamily="34" charset="0"/>
              </a:rPr>
              <a:t>© </a:t>
            </a:r>
            <a:r>
              <a:rPr lang="en-US" sz="1600" dirty="0" err="1">
                <a:latin typeface="Arial" panose="020B0604020202020204" pitchFamily="34" charset="0"/>
                <a:ea typeface="MS PGothic" pitchFamily="34" charset="-128"/>
                <a:cs typeface="Arial" panose="020B0604020202020204" pitchFamily="34" charset="0"/>
              </a:rPr>
              <a:t>UiO</a:t>
            </a:r>
            <a:r>
              <a:rPr lang="en-US" sz="1600" dirty="0">
                <a:latin typeface="Arial" panose="020B0604020202020204" pitchFamily="34" charset="0"/>
                <a:ea typeface="MS PGothic" pitchFamily="34" charset="-128"/>
                <a:cs typeface="Arial" panose="020B0604020202020204" pitchFamily="34" charset="0"/>
              </a:rPr>
              <a:t>, EIDEL</a:t>
            </a:r>
          </a:p>
        </p:txBody>
      </p:sp>
      <p:pic>
        <p:nvPicPr>
          <p:cNvPr id="33" name="Picture 32">
            <a:extLst>
              <a:ext uri="{FF2B5EF4-FFF2-40B4-BE49-F238E27FC236}">
                <a16:creationId xmlns:a16="http://schemas.microsoft.com/office/drawing/2014/main" id="{3BB1FF34-433C-C584-636A-4033C63E4CE9}"/>
              </a:ext>
            </a:extLst>
          </p:cNvPr>
          <p:cNvPicPr>
            <a:picLocks noChangeAspect="1"/>
          </p:cNvPicPr>
          <p:nvPr/>
        </p:nvPicPr>
        <p:blipFill>
          <a:blip r:embed="rId6"/>
          <a:stretch>
            <a:fillRect/>
          </a:stretch>
        </p:blipFill>
        <p:spPr>
          <a:xfrm>
            <a:off x="4053946" y="3740179"/>
            <a:ext cx="4294198" cy="2369810"/>
          </a:xfrm>
          <a:prstGeom prst="rect">
            <a:avLst/>
          </a:prstGeom>
        </p:spPr>
      </p:pic>
      <p:sp>
        <p:nvSpPr>
          <p:cNvPr id="35" name="TextBox 34">
            <a:extLst>
              <a:ext uri="{FF2B5EF4-FFF2-40B4-BE49-F238E27FC236}">
                <a16:creationId xmlns:a16="http://schemas.microsoft.com/office/drawing/2014/main" id="{6B43CB09-BB4B-60EA-A671-2EC53382BDC5}"/>
              </a:ext>
            </a:extLst>
          </p:cNvPr>
          <p:cNvSpPr txBox="1"/>
          <p:nvPr/>
        </p:nvSpPr>
        <p:spPr>
          <a:xfrm>
            <a:off x="4083024" y="5754265"/>
            <a:ext cx="2972868" cy="338554"/>
          </a:xfrm>
          <a:prstGeom prst="rect">
            <a:avLst/>
          </a:prstGeom>
          <a:noFill/>
        </p:spPr>
        <p:txBody>
          <a:bodyPr wrap="square" rtlCol="0">
            <a:spAutoFit/>
          </a:bodyPr>
          <a:lstStyle/>
          <a:p>
            <a:pPr algn="l"/>
            <a:r>
              <a:rPr lang="en-US" sz="1600" dirty="0">
                <a:latin typeface="Arial" panose="020B0604020202020204" pitchFamily="34" charset="0"/>
                <a:ea typeface="MS PGothic" pitchFamily="34" charset="-128"/>
                <a:cs typeface="Arial" panose="020B0604020202020204" pitchFamily="34" charset="0"/>
              </a:rPr>
              <a:t>© IDEAS</a:t>
            </a:r>
          </a:p>
        </p:txBody>
      </p:sp>
      <p:pic>
        <p:nvPicPr>
          <p:cNvPr id="36" name="Picture 35">
            <a:extLst>
              <a:ext uri="{FF2B5EF4-FFF2-40B4-BE49-F238E27FC236}">
                <a16:creationId xmlns:a16="http://schemas.microsoft.com/office/drawing/2014/main" id="{C35F653C-1F16-0F18-3C3B-391F2D9DE913}"/>
              </a:ext>
            </a:extLst>
          </p:cNvPr>
          <p:cNvPicPr>
            <a:picLocks noChangeAspect="1"/>
          </p:cNvPicPr>
          <p:nvPr/>
        </p:nvPicPr>
        <p:blipFill>
          <a:blip r:embed="rId7"/>
          <a:stretch>
            <a:fillRect/>
          </a:stretch>
        </p:blipFill>
        <p:spPr>
          <a:xfrm>
            <a:off x="4083024" y="1012150"/>
            <a:ext cx="4222612" cy="2534177"/>
          </a:xfrm>
          <a:prstGeom prst="rect">
            <a:avLst/>
          </a:prstGeom>
        </p:spPr>
      </p:pic>
      <p:sp>
        <p:nvSpPr>
          <p:cNvPr id="32" name="TextBox 31">
            <a:extLst>
              <a:ext uri="{FF2B5EF4-FFF2-40B4-BE49-F238E27FC236}">
                <a16:creationId xmlns:a16="http://schemas.microsoft.com/office/drawing/2014/main" id="{025C9163-67B7-B63C-BB0C-1E6E2230C436}"/>
              </a:ext>
            </a:extLst>
          </p:cNvPr>
          <p:cNvSpPr txBox="1"/>
          <p:nvPr/>
        </p:nvSpPr>
        <p:spPr>
          <a:xfrm>
            <a:off x="4109548" y="1012151"/>
            <a:ext cx="1952123" cy="584775"/>
          </a:xfrm>
          <a:prstGeom prst="rect">
            <a:avLst/>
          </a:prstGeom>
          <a:noFill/>
        </p:spPr>
        <p:txBody>
          <a:bodyPr wrap="square" rtlCol="0">
            <a:spAutoFit/>
          </a:bodyPr>
          <a:lstStyle/>
          <a:p>
            <a:pPr algn="l"/>
            <a:r>
              <a:rPr lang="en-US" sz="1600" dirty="0">
                <a:solidFill>
                  <a:schemeClr val="bg1"/>
                </a:solidFill>
                <a:latin typeface="Arial" panose="020B0604020202020204" pitchFamily="34" charset="0"/>
                <a:ea typeface="MS PGothic" pitchFamily="34" charset="-128"/>
                <a:cs typeface="Arial" panose="020B0604020202020204" pitchFamily="34" charset="0"/>
              </a:rPr>
              <a:t>NORM on ASBM</a:t>
            </a:r>
          </a:p>
          <a:p>
            <a:pPr algn="l"/>
            <a:r>
              <a:rPr lang="en-US" sz="1600" dirty="0">
                <a:solidFill>
                  <a:schemeClr val="bg1"/>
                </a:solidFill>
                <a:latin typeface="Arial" panose="020B0604020202020204" pitchFamily="34" charset="0"/>
                <a:ea typeface="MS PGothic" pitchFamily="34" charset="-128"/>
                <a:cs typeface="Arial" panose="020B0604020202020204" pitchFamily="34" charset="0"/>
              </a:rPr>
              <a:t>11 August 2024</a:t>
            </a:r>
          </a:p>
        </p:txBody>
      </p:sp>
      <p:sp>
        <p:nvSpPr>
          <p:cNvPr id="38" name="TextBox 37">
            <a:extLst>
              <a:ext uri="{FF2B5EF4-FFF2-40B4-BE49-F238E27FC236}">
                <a16:creationId xmlns:a16="http://schemas.microsoft.com/office/drawing/2014/main" id="{C57FBFC8-94F1-25F6-B917-CF861F3D3715}"/>
              </a:ext>
            </a:extLst>
          </p:cNvPr>
          <p:cNvSpPr txBox="1"/>
          <p:nvPr/>
        </p:nvSpPr>
        <p:spPr>
          <a:xfrm>
            <a:off x="6113056" y="3204819"/>
            <a:ext cx="2235088" cy="338554"/>
          </a:xfrm>
          <a:prstGeom prst="rect">
            <a:avLst/>
          </a:prstGeom>
          <a:noFill/>
        </p:spPr>
        <p:txBody>
          <a:bodyPr wrap="square" rtlCol="0">
            <a:spAutoFit/>
          </a:bodyPr>
          <a:lstStyle/>
          <a:p>
            <a:pPr algn="l"/>
            <a:r>
              <a:rPr lang="en-US" sz="1600" dirty="0">
                <a:solidFill>
                  <a:schemeClr val="bg1"/>
                </a:solidFill>
                <a:latin typeface="Arial" panose="020B0604020202020204" pitchFamily="34" charset="0"/>
                <a:ea typeface="MS PGothic" pitchFamily="34" charset="-128"/>
                <a:cs typeface="Arial" panose="020B0604020202020204" pitchFamily="34" charset="0"/>
              </a:rPr>
              <a:t>© Northrop Grumman</a:t>
            </a:r>
          </a:p>
        </p:txBody>
      </p:sp>
      <p:pic>
        <p:nvPicPr>
          <p:cNvPr id="2" name="Picture 1">
            <a:extLst>
              <a:ext uri="{FF2B5EF4-FFF2-40B4-BE49-F238E27FC236}">
                <a16:creationId xmlns:a16="http://schemas.microsoft.com/office/drawing/2014/main" id="{FFB30785-EE4C-CA83-974F-A4C8395BC5D2}"/>
              </a:ext>
            </a:extLst>
          </p:cNvPr>
          <p:cNvPicPr>
            <a:picLocks noChangeAspect="1"/>
          </p:cNvPicPr>
          <p:nvPr/>
        </p:nvPicPr>
        <p:blipFill>
          <a:blip r:embed="rId8"/>
          <a:stretch>
            <a:fillRect/>
          </a:stretch>
        </p:blipFill>
        <p:spPr>
          <a:xfrm>
            <a:off x="8497096" y="946117"/>
            <a:ext cx="3432423" cy="2600210"/>
          </a:xfrm>
          <a:prstGeom prst="rect">
            <a:avLst/>
          </a:prstGeom>
        </p:spPr>
      </p:pic>
      <p:pic>
        <p:nvPicPr>
          <p:cNvPr id="5" name="Picture 4">
            <a:extLst>
              <a:ext uri="{FF2B5EF4-FFF2-40B4-BE49-F238E27FC236}">
                <a16:creationId xmlns:a16="http://schemas.microsoft.com/office/drawing/2014/main" id="{F0A7C948-6290-A92F-7D9B-B9DCCC227AF9}"/>
              </a:ext>
            </a:extLst>
          </p:cNvPr>
          <p:cNvPicPr>
            <a:picLocks noChangeAspect="1"/>
          </p:cNvPicPr>
          <p:nvPr/>
        </p:nvPicPr>
        <p:blipFill>
          <a:blip r:embed="rId9"/>
          <a:stretch>
            <a:fillRect/>
          </a:stretch>
        </p:blipFill>
        <p:spPr>
          <a:xfrm>
            <a:off x="8497096" y="3725569"/>
            <a:ext cx="3432424" cy="2384420"/>
          </a:xfrm>
          <a:prstGeom prst="rect">
            <a:avLst/>
          </a:prstGeom>
        </p:spPr>
      </p:pic>
      <p:sp>
        <p:nvSpPr>
          <p:cNvPr id="7" name="Oval 6">
            <a:extLst>
              <a:ext uri="{FF2B5EF4-FFF2-40B4-BE49-F238E27FC236}">
                <a16:creationId xmlns:a16="http://schemas.microsoft.com/office/drawing/2014/main" id="{62A75FB1-C232-4879-B0C8-7ECBA41A2BCD}"/>
              </a:ext>
            </a:extLst>
          </p:cNvPr>
          <p:cNvSpPr/>
          <p:nvPr/>
        </p:nvSpPr>
        <p:spPr>
          <a:xfrm>
            <a:off x="9094925" y="4274480"/>
            <a:ext cx="872358" cy="108256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8CBCD4F-5CC9-DF1E-527A-36AED63F8F9C}"/>
              </a:ext>
            </a:extLst>
          </p:cNvPr>
          <p:cNvSpPr txBox="1"/>
          <p:nvPr/>
        </p:nvSpPr>
        <p:spPr>
          <a:xfrm>
            <a:off x="8603827" y="1020082"/>
            <a:ext cx="1952123" cy="584775"/>
          </a:xfrm>
          <a:prstGeom prst="rect">
            <a:avLst/>
          </a:prstGeom>
          <a:noFill/>
        </p:spPr>
        <p:txBody>
          <a:bodyPr wrap="square" rtlCol="0">
            <a:spAutoFit/>
          </a:bodyPr>
          <a:lstStyle/>
          <a:p>
            <a:pPr algn="l"/>
            <a:r>
              <a:rPr lang="en-US" sz="1600" dirty="0">
                <a:solidFill>
                  <a:schemeClr val="bg1"/>
                </a:solidFill>
                <a:latin typeface="Arial" panose="020B0604020202020204" pitchFamily="34" charset="0"/>
                <a:ea typeface="MS PGothic" pitchFamily="34" charset="-128"/>
                <a:cs typeface="Arial" panose="020B0604020202020204" pitchFamily="34" charset="0"/>
              </a:rPr>
              <a:t>3DEES on Proba-3</a:t>
            </a:r>
          </a:p>
          <a:p>
            <a:pPr algn="l"/>
            <a:r>
              <a:rPr lang="en-US" sz="1600" dirty="0">
                <a:solidFill>
                  <a:schemeClr val="bg1"/>
                </a:solidFill>
                <a:latin typeface="Arial" panose="020B0604020202020204" pitchFamily="34" charset="0"/>
                <a:ea typeface="MS PGothic" pitchFamily="34" charset="-128"/>
                <a:cs typeface="Arial" panose="020B0604020202020204" pitchFamily="34" charset="0"/>
              </a:rPr>
              <a:t>5 December 2024</a:t>
            </a:r>
          </a:p>
        </p:txBody>
      </p:sp>
      <p:sp>
        <p:nvSpPr>
          <p:cNvPr id="9" name="TextBox 8">
            <a:extLst>
              <a:ext uri="{FF2B5EF4-FFF2-40B4-BE49-F238E27FC236}">
                <a16:creationId xmlns:a16="http://schemas.microsoft.com/office/drawing/2014/main" id="{62748F78-8E22-289D-8609-A547A6B1B35C}"/>
              </a:ext>
            </a:extLst>
          </p:cNvPr>
          <p:cNvSpPr txBox="1"/>
          <p:nvPr/>
        </p:nvSpPr>
        <p:spPr>
          <a:xfrm>
            <a:off x="8775235" y="5756802"/>
            <a:ext cx="2972868" cy="338554"/>
          </a:xfrm>
          <a:prstGeom prst="rect">
            <a:avLst/>
          </a:prstGeom>
          <a:noFill/>
        </p:spPr>
        <p:txBody>
          <a:bodyPr wrap="square" rtlCol="0">
            <a:spAutoFit/>
          </a:bodyPr>
          <a:lstStyle/>
          <a:p>
            <a:pPr algn="l"/>
            <a:r>
              <a:rPr lang="en-US" sz="1600" dirty="0">
                <a:solidFill>
                  <a:schemeClr val="bg1"/>
                </a:solidFill>
                <a:latin typeface="Arial" panose="020B0604020202020204" pitchFamily="34" charset="0"/>
                <a:ea typeface="MS PGothic" pitchFamily="34" charset="-128"/>
                <a:cs typeface="Arial" panose="020B0604020202020204" pitchFamily="34" charset="0"/>
              </a:rPr>
              <a:t>© UCL, BISA, </a:t>
            </a:r>
            <a:r>
              <a:rPr lang="en-US" sz="1600" dirty="0" err="1">
                <a:solidFill>
                  <a:schemeClr val="bg1"/>
                </a:solidFill>
                <a:latin typeface="Arial" panose="020B0604020202020204" pitchFamily="34" charset="0"/>
                <a:ea typeface="MS PGothic" pitchFamily="34" charset="-128"/>
                <a:cs typeface="Arial" panose="020B0604020202020204" pitchFamily="34" charset="0"/>
              </a:rPr>
              <a:t>Redwire</a:t>
            </a:r>
            <a:r>
              <a:rPr lang="en-US" sz="1600" dirty="0">
                <a:solidFill>
                  <a:schemeClr val="bg1"/>
                </a:solidFill>
                <a:latin typeface="Arial" panose="020B0604020202020204" pitchFamily="34" charset="0"/>
                <a:ea typeface="MS PGothic" pitchFamily="34" charset="-128"/>
                <a:cs typeface="Arial" panose="020B0604020202020204" pitchFamily="34" charset="0"/>
              </a:rPr>
              <a:t> Space</a:t>
            </a:r>
          </a:p>
        </p:txBody>
      </p:sp>
    </p:spTree>
    <p:extLst>
      <p:ext uri="{BB962C8B-B14F-4D97-AF65-F5344CB8AC3E}">
        <p14:creationId xmlns:p14="http://schemas.microsoft.com/office/powerpoint/2010/main" val="24152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13C6B-DE0B-447E-F564-2273E217B73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E055235-5FC3-2685-871F-14407C332F47}"/>
              </a:ext>
            </a:extLst>
          </p:cNvPr>
          <p:cNvSpPr/>
          <p:nvPr/>
        </p:nvSpPr>
        <p:spPr>
          <a:xfrm>
            <a:off x="0" y="0"/>
            <a:ext cx="12225338" cy="63923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CB65B9D-1CD0-A7CC-F387-7F970ABE9C27}"/>
              </a:ext>
            </a:extLst>
          </p:cNvPr>
          <p:cNvSpPr>
            <a:spLocks noGrp="1"/>
          </p:cNvSpPr>
          <p:nvPr>
            <p:ph idx="4294967295"/>
          </p:nvPr>
        </p:nvSpPr>
        <p:spPr>
          <a:xfrm>
            <a:off x="6934200" y="989013"/>
            <a:ext cx="5291138" cy="5327650"/>
          </a:xfrm>
        </p:spPr>
        <p:txBody>
          <a:bodyPr/>
          <a:lstStyle/>
          <a:p>
            <a:pPr marL="285750"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endParaRPr lang="en-GB" b="1" dirty="0">
              <a:solidFill>
                <a:schemeClr val="tx1"/>
              </a:solidFill>
            </a:endParaRPr>
          </a:p>
        </p:txBody>
      </p:sp>
      <p:sp>
        <p:nvSpPr>
          <p:cNvPr id="14" name="TextBox 13">
            <a:extLst>
              <a:ext uri="{FF2B5EF4-FFF2-40B4-BE49-F238E27FC236}">
                <a16:creationId xmlns:a16="http://schemas.microsoft.com/office/drawing/2014/main" id="{7BDDC643-68BA-D076-055F-6D6F3B9A5127}"/>
              </a:ext>
            </a:extLst>
          </p:cNvPr>
          <p:cNvSpPr txBox="1"/>
          <p:nvPr/>
        </p:nvSpPr>
        <p:spPr>
          <a:xfrm>
            <a:off x="432185" y="256847"/>
            <a:ext cx="7104439" cy="830997"/>
          </a:xfrm>
          <a:prstGeom prst="rect">
            <a:avLst/>
          </a:prstGeom>
          <a:solidFill>
            <a:srgbClr val="000000"/>
          </a:solidFill>
        </p:spPr>
        <p:txBody>
          <a:bodyPr wrap="square" rtlCol="0">
            <a:spAutoFit/>
          </a:bodyPr>
          <a:lstStyle/>
          <a:p>
            <a:pPr algn="l"/>
            <a:r>
              <a:rPr lang="en-US" sz="2400" b="1" dirty="0">
                <a:solidFill>
                  <a:schemeClr val="bg1"/>
                </a:solidFill>
                <a:latin typeface="Arial" panose="020B0604020202020204" pitchFamily="34" charset="0"/>
                <a:ea typeface="MS PGothic" pitchFamily="34" charset="-128"/>
                <a:cs typeface="Arial" panose="020B0604020202020204" pitchFamily="34" charset="0"/>
              </a:rPr>
              <a:t>Some ESA highlights since SPACEMON 2023</a:t>
            </a:r>
          </a:p>
          <a:p>
            <a:pPr algn="l"/>
            <a:r>
              <a:rPr lang="en-US" sz="2400" b="1" dirty="0">
                <a:solidFill>
                  <a:schemeClr val="bg1"/>
                </a:solidFill>
                <a:latin typeface="Arial" panose="020B0604020202020204" pitchFamily="34" charset="0"/>
                <a:ea typeface="MS PGothic" pitchFamily="34" charset="-128"/>
                <a:cs typeface="Arial" panose="020B0604020202020204" pitchFamily="34" charset="0"/>
              </a:rPr>
              <a:t> </a:t>
            </a:r>
            <a:endParaRPr lang="en-GB" sz="2400" b="1"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15" name="Picture 14">
            <a:extLst>
              <a:ext uri="{FF2B5EF4-FFF2-40B4-BE49-F238E27FC236}">
                <a16:creationId xmlns:a16="http://schemas.microsoft.com/office/drawing/2014/main" id="{B4F5CF30-9BDC-F020-2E00-A4BAD5AB8694}"/>
              </a:ext>
            </a:extLst>
          </p:cNvPr>
          <p:cNvPicPr>
            <a:picLocks noChangeAspect="1"/>
          </p:cNvPicPr>
          <p:nvPr/>
        </p:nvPicPr>
        <p:blipFill>
          <a:blip r:embed="rId3"/>
          <a:stretch>
            <a:fillRect/>
          </a:stretch>
        </p:blipFill>
        <p:spPr>
          <a:xfrm>
            <a:off x="10362260" y="130239"/>
            <a:ext cx="1671618" cy="822196"/>
          </a:xfrm>
          <a:prstGeom prst="rect">
            <a:avLst/>
          </a:prstGeom>
        </p:spPr>
      </p:pic>
      <p:sp>
        <p:nvSpPr>
          <p:cNvPr id="25" name="TextBox 24">
            <a:extLst>
              <a:ext uri="{FF2B5EF4-FFF2-40B4-BE49-F238E27FC236}">
                <a16:creationId xmlns:a16="http://schemas.microsoft.com/office/drawing/2014/main" id="{4732794D-1872-AB24-43BD-24614113E726}"/>
              </a:ext>
            </a:extLst>
          </p:cNvPr>
          <p:cNvSpPr txBox="1"/>
          <p:nvPr/>
        </p:nvSpPr>
        <p:spPr>
          <a:xfrm>
            <a:off x="527006" y="5153583"/>
            <a:ext cx="4857476" cy="1015663"/>
          </a:xfrm>
          <a:prstGeom prst="rect">
            <a:avLst/>
          </a:prstGeom>
          <a:noFill/>
        </p:spPr>
        <p:txBody>
          <a:bodyPr wrap="square" rtlCol="0">
            <a:spAutoFit/>
          </a:bodyPr>
          <a:lstStyle/>
          <a:p>
            <a:pPr algn="l"/>
            <a:r>
              <a:rPr lang="en-US" sz="2000" b="1" dirty="0">
                <a:solidFill>
                  <a:schemeClr val="bg1"/>
                </a:solidFill>
                <a:latin typeface="Arial" panose="020B0604020202020204" pitchFamily="34" charset="0"/>
                <a:ea typeface="MS PGothic" pitchFamily="34" charset="-128"/>
                <a:cs typeface="Arial" panose="020B0604020202020204" pitchFamily="34" charset="0"/>
              </a:rPr>
              <a:t>INTEGRAL</a:t>
            </a:r>
            <a:r>
              <a:rPr lang="en-US" sz="2000" dirty="0">
                <a:solidFill>
                  <a:schemeClr val="bg1"/>
                </a:solidFill>
                <a:latin typeface="Arial" panose="020B0604020202020204" pitchFamily="34" charset="0"/>
                <a:ea typeface="MS PGothic" pitchFamily="34" charset="-128"/>
                <a:cs typeface="Arial" panose="020B0604020202020204" pitchFamily="34" charset="0"/>
              </a:rPr>
              <a:t> IREM data extension until spacecraft re-entry in 2029</a:t>
            </a:r>
            <a:endParaRPr lang="en-US" sz="2000" b="1" dirty="0">
              <a:solidFill>
                <a:schemeClr val="bg1"/>
              </a:solidFill>
              <a:latin typeface="Arial" panose="020B0604020202020204" pitchFamily="34" charset="0"/>
              <a:ea typeface="MS PGothic" pitchFamily="34" charset="-128"/>
              <a:cs typeface="Arial" panose="020B0604020202020204" pitchFamily="34" charset="0"/>
            </a:endParaRPr>
          </a:p>
          <a:p>
            <a:pPr algn="l"/>
            <a:r>
              <a:rPr lang="en-US" sz="2000" b="1" dirty="0">
                <a:solidFill>
                  <a:schemeClr val="bg1"/>
                </a:solidFill>
                <a:latin typeface="Arial" panose="020B0604020202020204" pitchFamily="34" charset="0"/>
                <a:ea typeface="MS PGothic" pitchFamily="34" charset="-128"/>
                <a:cs typeface="Arial" panose="020B0604020202020204" pitchFamily="34" charset="0"/>
              </a:rPr>
              <a:t>XMM-Newton</a:t>
            </a:r>
            <a:r>
              <a:rPr lang="en-US" sz="2000" dirty="0">
                <a:solidFill>
                  <a:schemeClr val="bg1"/>
                </a:solidFill>
                <a:latin typeface="Arial" panose="020B0604020202020204" pitchFamily="34" charset="0"/>
                <a:ea typeface="MS PGothic" pitchFamily="34" charset="-128"/>
                <a:cs typeface="Arial" panose="020B0604020202020204" pitchFamily="34" charset="0"/>
              </a:rPr>
              <a:t> possible extension to 2045 </a:t>
            </a:r>
          </a:p>
        </p:txBody>
      </p:sp>
      <p:sp>
        <p:nvSpPr>
          <p:cNvPr id="35" name="TextBox 34">
            <a:extLst>
              <a:ext uri="{FF2B5EF4-FFF2-40B4-BE49-F238E27FC236}">
                <a16:creationId xmlns:a16="http://schemas.microsoft.com/office/drawing/2014/main" id="{7EC11D7E-5F39-B2C5-8879-2B8A91C03E53}"/>
              </a:ext>
            </a:extLst>
          </p:cNvPr>
          <p:cNvSpPr txBox="1"/>
          <p:nvPr/>
        </p:nvSpPr>
        <p:spPr>
          <a:xfrm>
            <a:off x="7811266" y="5807394"/>
            <a:ext cx="2972868" cy="338554"/>
          </a:xfrm>
          <a:prstGeom prst="rect">
            <a:avLst/>
          </a:prstGeom>
          <a:noFill/>
        </p:spPr>
        <p:txBody>
          <a:bodyPr wrap="square" rtlCol="0">
            <a:spAutoFit/>
          </a:bodyPr>
          <a:lstStyle/>
          <a:p>
            <a:pPr algn="l"/>
            <a:r>
              <a:rPr lang="en-US" sz="1600" dirty="0">
                <a:latin typeface="Arial" panose="020B0604020202020204" pitchFamily="34" charset="0"/>
                <a:ea typeface="MS PGothic" pitchFamily="34" charset="-128"/>
                <a:cs typeface="Arial" panose="020B0604020202020204" pitchFamily="34" charset="0"/>
              </a:rPr>
              <a:t>© IDEAS</a:t>
            </a:r>
          </a:p>
        </p:txBody>
      </p:sp>
      <p:pic>
        <p:nvPicPr>
          <p:cNvPr id="2" name="Picture 1">
            <a:extLst>
              <a:ext uri="{FF2B5EF4-FFF2-40B4-BE49-F238E27FC236}">
                <a16:creationId xmlns:a16="http://schemas.microsoft.com/office/drawing/2014/main" id="{9DDE2599-508B-4D66-4243-7D56156D34B6}"/>
              </a:ext>
            </a:extLst>
          </p:cNvPr>
          <p:cNvPicPr>
            <a:picLocks noChangeAspect="1"/>
          </p:cNvPicPr>
          <p:nvPr/>
        </p:nvPicPr>
        <p:blipFill>
          <a:blip r:embed="rId4"/>
          <a:stretch>
            <a:fillRect/>
          </a:stretch>
        </p:blipFill>
        <p:spPr>
          <a:xfrm>
            <a:off x="527006" y="974705"/>
            <a:ext cx="4907879" cy="1905654"/>
          </a:xfrm>
          <a:prstGeom prst="rect">
            <a:avLst/>
          </a:prstGeom>
        </p:spPr>
      </p:pic>
      <p:pic>
        <p:nvPicPr>
          <p:cNvPr id="5" name="Picture 4">
            <a:extLst>
              <a:ext uri="{FF2B5EF4-FFF2-40B4-BE49-F238E27FC236}">
                <a16:creationId xmlns:a16="http://schemas.microsoft.com/office/drawing/2014/main" id="{70D99170-B9E3-6C3E-364E-C0B9C6B799B3}"/>
              </a:ext>
            </a:extLst>
          </p:cNvPr>
          <p:cNvPicPr>
            <a:picLocks noChangeAspect="1"/>
          </p:cNvPicPr>
          <p:nvPr/>
        </p:nvPicPr>
        <p:blipFill>
          <a:blip r:embed="rId5"/>
          <a:stretch>
            <a:fillRect/>
          </a:stretch>
        </p:blipFill>
        <p:spPr>
          <a:xfrm>
            <a:off x="527006" y="3064144"/>
            <a:ext cx="4907879" cy="1905654"/>
          </a:xfrm>
          <a:prstGeom prst="rect">
            <a:avLst/>
          </a:prstGeom>
        </p:spPr>
      </p:pic>
      <p:pic>
        <p:nvPicPr>
          <p:cNvPr id="8" name="Picture 7">
            <a:extLst>
              <a:ext uri="{FF2B5EF4-FFF2-40B4-BE49-F238E27FC236}">
                <a16:creationId xmlns:a16="http://schemas.microsoft.com/office/drawing/2014/main" id="{3FDFE7D5-AFE7-7965-83B3-37FA61FF3818}"/>
              </a:ext>
            </a:extLst>
          </p:cNvPr>
          <p:cNvPicPr>
            <a:picLocks noChangeAspect="1"/>
          </p:cNvPicPr>
          <p:nvPr/>
        </p:nvPicPr>
        <p:blipFill>
          <a:blip r:embed="rId6"/>
          <a:stretch>
            <a:fillRect/>
          </a:stretch>
        </p:blipFill>
        <p:spPr>
          <a:xfrm>
            <a:off x="5812844" y="3948615"/>
            <a:ext cx="5522843" cy="2197333"/>
          </a:xfrm>
          <a:prstGeom prst="rect">
            <a:avLst/>
          </a:prstGeom>
        </p:spPr>
      </p:pic>
      <p:pic>
        <p:nvPicPr>
          <p:cNvPr id="9" name="Picture 8">
            <a:extLst>
              <a:ext uri="{FF2B5EF4-FFF2-40B4-BE49-F238E27FC236}">
                <a16:creationId xmlns:a16="http://schemas.microsoft.com/office/drawing/2014/main" id="{4DC80155-2B92-69B5-8ED2-B341CE4A8D39}"/>
              </a:ext>
            </a:extLst>
          </p:cNvPr>
          <p:cNvPicPr>
            <a:picLocks noChangeAspect="1"/>
          </p:cNvPicPr>
          <p:nvPr/>
        </p:nvPicPr>
        <p:blipFill>
          <a:blip r:embed="rId7"/>
          <a:stretch>
            <a:fillRect/>
          </a:stretch>
        </p:blipFill>
        <p:spPr>
          <a:xfrm>
            <a:off x="5812845" y="974705"/>
            <a:ext cx="2242710" cy="2657412"/>
          </a:xfrm>
          <a:prstGeom prst="rect">
            <a:avLst/>
          </a:prstGeom>
          <a:ln>
            <a:solidFill>
              <a:schemeClr val="bg1"/>
            </a:solidFill>
          </a:ln>
        </p:spPr>
      </p:pic>
      <p:pic>
        <p:nvPicPr>
          <p:cNvPr id="12" name="Picture 11">
            <a:extLst>
              <a:ext uri="{FF2B5EF4-FFF2-40B4-BE49-F238E27FC236}">
                <a16:creationId xmlns:a16="http://schemas.microsoft.com/office/drawing/2014/main" id="{B8F84075-B07F-8AE5-0EAC-F988C74674CA}"/>
              </a:ext>
            </a:extLst>
          </p:cNvPr>
          <p:cNvPicPr>
            <a:picLocks noChangeAspect="1"/>
          </p:cNvPicPr>
          <p:nvPr/>
        </p:nvPicPr>
        <p:blipFill>
          <a:blip r:embed="rId8"/>
          <a:stretch>
            <a:fillRect/>
          </a:stretch>
        </p:blipFill>
        <p:spPr>
          <a:xfrm>
            <a:off x="8319752" y="969375"/>
            <a:ext cx="2973088" cy="2683463"/>
          </a:xfrm>
          <a:prstGeom prst="rect">
            <a:avLst/>
          </a:prstGeom>
          <a:ln>
            <a:solidFill>
              <a:schemeClr val="bg1"/>
            </a:solidFill>
          </a:ln>
        </p:spPr>
      </p:pic>
    </p:spTree>
    <p:extLst>
      <p:ext uri="{BB962C8B-B14F-4D97-AF65-F5344CB8AC3E}">
        <p14:creationId xmlns:p14="http://schemas.microsoft.com/office/powerpoint/2010/main" val="175060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6FD37C-2503-795C-EC3D-7A4328189E66}"/>
              </a:ext>
            </a:extLst>
          </p:cNvPr>
          <p:cNvSpPr/>
          <p:nvPr/>
        </p:nvSpPr>
        <p:spPr>
          <a:xfrm>
            <a:off x="-17581" y="0"/>
            <a:ext cx="12242919" cy="635159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DD1647B6-8C4B-C923-A683-A9490CD79205}"/>
              </a:ext>
            </a:extLst>
          </p:cNvPr>
          <p:cNvSpPr>
            <a:spLocks noGrp="1"/>
          </p:cNvSpPr>
          <p:nvPr>
            <p:ph idx="4294967295"/>
          </p:nvPr>
        </p:nvSpPr>
        <p:spPr>
          <a:xfrm>
            <a:off x="6934200" y="989013"/>
            <a:ext cx="5291138" cy="5327650"/>
          </a:xfrm>
        </p:spPr>
        <p:txBody>
          <a:bodyPr/>
          <a:lstStyle/>
          <a:p>
            <a:pPr marL="285750"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endParaRPr lang="en-GB" b="1" dirty="0">
              <a:solidFill>
                <a:schemeClr val="tx1"/>
              </a:solidFill>
            </a:endParaRPr>
          </a:p>
        </p:txBody>
      </p:sp>
      <p:pic>
        <p:nvPicPr>
          <p:cNvPr id="11" name="Picture 10" descr="A picture containing text, indoor&#10;&#10;Description automatically generated">
            <a:extLst>
              <a:ext uri="{FF2B5EF4-FFF2-40B4-BE49-F238E27FC236}">
                <a16:creationId xmlns:a16="http://schemas.microsoft.com/office/drawing/2014/main" id="{DE35B8D1-74B0-4E03-438A-653CD750DC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98" y="57984"/>
            <a:ext cx="4071866" cy="3098800"/>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5ED13EF6-39EB-9938-B482-1E49E9089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1" y="3214767"/>
            <a:ext cx="4070000" cy="3061626"/>
          </a:xfrm>
          <a:prstGeom prst="rect">
            <a:avLst/>
          </a:prstGeom>
        </p:spPr>
      </p:pic>
      <p:sp>
        <p:nvSpPr>
          <p:cNvPr id="16" name="TextBox 15">
            <a:extLst>
              <a:ext uri="{FF2B5EF4-FFF2-40B4-BE49-F238E27FC236}">
                <a16:creationId xmlns:a16="http://schemas.microsoft.com/office/drawing/2014/main" id="{ACA83F40-A7B5-6370-C84A-F50898C15939}"/>
              </a:ext>
            </a:extLst>
          </p:cNvPr>
          <p:cNvSpPr txBox="1"/>
          <p:nvPr/>
        </p:nvSpPr>
        <p:spPr>
          <a:xfrm>
            <a:off x="4572385" y="408151"/>
            <a:ext cx="6428509" cy="523220"/>
          </a:xfrm>
          <a:prstGeom prst="rect">
            <a:avLst/>
          </a:prstGeom>
          <a:noFill/>
        </p:spPr>
        <p:txBody>
          <a:bodyPr wrap="square" rtlCol="0">
            <a:spAutoFit/>
          </a:bodyPr>
          <a:lstStyle/>
          <a:p>
            <a:pPr algn="l"/>
            <a:r>
              <a:rPr lang="en-US" sz="2800" b="1" dirty="0">
                <a:solidFill>
                  <a:schemeClr val="bg1"/>
                </a:solidFill>
                <a:latin typeface="Arial" panose="020B0604020202020204" pitchFamily="34" charset="0"/>
                <a:ea typeface="MS PGothic" pitchFamily="34" charset="-128"/>
                <a:cs typeface="Arial" panose="020B0604020202020204" pitchFamily="34" charset="0"/>
              </a:rPr>
              <a:t>Space Science and Exploration </a:t>
            </a:r>
            <a:endParaRPr lang="en-GB" sz="2800" b="1" dirty="0">
              <a:solidFill>
                <a:schemeClr val="bg1"/>
              </a:solidFill>
              <a:latin typeface="Arial" panose="020B0604020202020204" pitchFamily="34" charset="0"/>
              <a:ea typeface="MS PGothic" pitchFamily="34" charset="-128"/>
              <a:cs typeface="Arial" panose="020B0604020202020204" pitchFamily="34" charset="0"/>
            </a:endParaRPr>
          </a:p>
        </p:txBody>
      </p:sp>
      <p:sp>
        <p:nvSpPr>
          <p:cNvPr id="25" name="TextBox 24">
            <a:extLst>
              <a:ext uri="{FF2B5EF4-FFF2-40B4-BE49-F238E27FC236}">
                <a16:creationId xmlns:a16="http://schemas.microsoft.com/office/drawing/2014/main" id="{F2704EF3-C75F-DA36-ED0D-0E92C614D39A}"/>
              </a:ext>
            </a:extLst>
          </p:cNvPr>
          <p:cNvSpPr txBox="1"/>
          <p:nvPr/>
        </p:nvSpPr>
        <p:spPr>
          <a:xfrm>
            <a:off x="8946801" y="3422005"/>
            <a:ext cx="1167322" cy="461665"/>
          </a:xfrm>
          <a:prstGeom prst="rect">
            <a:avLst/>
          </a:prstGeom>
          <a:noFill/>
        </p:spPr>
        <p:txBody>
          <a:bodyPr wrap="square" rtlCol="0">
            <a:spAutoFit/>
          </a:bodyPr>
          <a:lstStyle/>
          <a:p>
            <a:pPr algn="l"/>
            <a:r>
              <a:rPr lang="en-US" sz="2400" dirty="0">
                <a:solidFill>
                  <a:schemeClr val="bg1"/>
                </a:solidFill>
                <a:latin typeface="Arial" panose="020B0604020202020204" pitchFamily="34" charset="0"/>
                <a:ea typeface="MS PGothic" pitchFamily="34" charset="-128"/>
                <a:cs typeface="Arial" panose="020B0604020202020204" pitchFamily="34" charset="0"/>
              </a:rPr>
              <a:t>JUICE </a:t>
            </a:r>
            <a:endParaRPr lang="en-GB" sz="2400"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27" name="Picture 26">
            <a:extLst>
              <a:ext uri="{FF2B5EF4-FFF2-40B4-BE49-F238E27FC236}">
                <a16:creationId xmlns:a16="http://schemas.microsoft.com/office/drawing/2014/main" id="{5B096366-9448-B180-EBAD-34B8C3CC3E87}"/>
              </a:ext>
            </a:extLst>
          </p:cNvPr>
          <p:cNvPicPr>
            <a:picLocks noChangeAspect="1"/>
          </p:cNvPicPr>
          <p:nvPr/>
        </p:nvPicPr>
        <p:blipFill>
          <a:blip r:embed="rId4"/>
          <a:stretch>
            <a:fillRect/>
          </a:stretch>
        </p:blipFill>
        <p:spPr>
          <a:xfrm>
            <a:off x="10362260" y="130239"/>
            <a:ext cx="1671618" cy="822196"/>
          </a:xfrm>
          <a:prstGeom prst="rect">
            <a:avLst/>
          </a:prstGeom>
        </p:spPr>
      </p:pic>
      <p:pic>
        <p:nvPicPr>
          <p:cNvPr id="4" name="Picture 3" descr="A satellite in space with stars and a purple background&#10;&#10;AI-generated content may be incorrect.">
            <a:extLst>
              <a:ext uri="{FF2B5EF4-FFF2-40B4-BE49-F238E27FC236}">
                <a16:creationId xmlns:a16="http://schemas.microsoft.com/office/drawing/2014/main" id="{24FDFA18-A528-BDA0-EFEC-F5097FDEBD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7281" y="3947694"/>
            <a:ext cx="3073873" cy="1730784"/>
          </a:xfrm>
          <a:prstGeom prst="rect">
            <a:avLst/>
          </a:prstGeom>
        </p:spPr>
      </p:pic>
      <p:sp>
        <p:nvSpPr>
          <p:cNvPr id="5" name="TextBox 4">
            <a:extLst>
              <a:ext uri="{FF2B5EF4-FFF2-40B4-BE49-F238E27FC236}">
                <a16:creationId xmlns:a16="http://schemas.microsoft.com/office/drawing/2014/main" id="{2F5BE5FC-A905-63F5-184D-3F4E0C8B17BD}"/>
              </a:ext>
            </a:extLst>
          </p:cNvPr>
          <p:cNvSpPr txBox="1"/>
          <p:nvPr/>
        </p:nvSpPr>
        <p:spPr>
          <a:xfrm>
            <a:off x="5410052" y="5785085"/>
            <a:ext cx="2190907" cy="461665"/>
          </a:xfrm>
          <a:prstGeom prst="rect">
            <a:avLst/>
          </a:prstGeom>
          <a:noFill/>
        </p:spPr>
        <p:txBody>
          <a:bodyPr wrap="square" rtlCol="0">
            <a:spAutoFit/>
          </a:bodyPr>
          <a:lstStyle/>
          <a:p>
            <a:pPr algn="l"/>
            <a:r>
              <a:rPr lang="en-US" sz="2400" dirty="0" err="1">
                <a:solidFill>
                  <a:schemeClr val="bg1"/>
                </a:solidFill>
                <a:latin typeface="Arial" panose="020B0604020202020204" pitchFamily="34" charset="0"/>
                <a:ea typeface="MS PGothic" pitchFamily="34" charset="-128"/>
                <a:cs typeface="Arial" panose="020B0604020202020204" pitchFamily="34" charset="0"/>
              </a:rPr>
              <a:t>NewAthena</a:t>
            </a:r>
            <a:r>
              <a:rPr lang="en-US" sz="2400" dirty="0">
                <a:solidFill>
                  <a:schemeClr val="bg1"/>
                </a:solidFill>
                <a:latin typeface="Arial" panose="020B0604020202020204" pitchFamily="34" charset="0"/>
                <a:ea typeface="MS PGothic" pitchFamily="34" charset="-128"/>
                <a:cs typeface="Arial" panose="020B0604020202020204" pitchFamily="34" charset="0"/>
              </a:rPr>
              <a:t> </a:t>
            </a:r>
            <a:endParaRPr lang="en-GB" sz="2400"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7" name="Picture 6" descr="A close-up of a space ship&#10;&#10;AI-generated content may be incorrect.">
            <a:extLst>
              <a:ext uri="{FF2B5EF4-FFF2-40B4-BE49-F238E27FC236}">
                <a16:creationId xmlns:a16="http://schemas.microsoft.com/office/drawing/2014/main" id="{C5ACA8A9-20F7-6578-CFBA-FAA23F3B6B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8164" y="3977461"/>
            <a:ext cx="2672640" cy="1671249"/>
          </a:xfrm>
          <a:prstGeom prst="rect">
            <a:avLst/>
          </a:prstGeom>
        </p:spPr>
      </p:pic>
      <p:sp>
        <p:nvSpPr>
          <p:cNvPr id="8" name="TextBox 7">
            <a:extLst>
              <a:ext uri="{FF2B5EF4-FFF2-40B4-BE49-F238E27FC236}">
                <a16:creationId xmlns:a16="http://schemas.microsoft.com/office/drawing/2014/main" id="{D23364BA-47C7-AD35-36D9-97223DB8FCAA}"/>
              </a:ext>
            </a:extLst>
          </p:cNvPr>
          <p:cNvSpPr txBox="1"/>
          <p:nvPr/>
        </p:nvSpPr>
        <p:spPr>
          <a:xfrm>
            <a:off x="9041900" y="5785085"/>
            <a:ext cx="977124" cy="461665"/>
          </a:xfrm>
          <a:prstGeom prst="rect">
            <a:avLst/>
          </a:prstGeom>
          <a:noFill/>
        </p:spPr>
        <p:txBody>
          <a:bodyPr wrap="square" rtlCol="0">
            <a:spAutoFit/>
          </a:bodyPr>
          <a:lstStyle/>
          <a:p>
            <a:pPr algn="l"/>
            <a:r>
              <a:rPr lang="en-US" sz="2400" dirty="0">
                <a:solidFill>
                  <a:schemeClr val="bg1"/>
                </a:solidFill>
                <a:latin typeface="Arial" panose="020B0604020202020204" pitchFamily="34" charset="0"/>
                <a:ea typeface="MS PGothic" pitchFamily="34" charset="-128"/>
                <a:cs typeface="Arial" panose="020B0604020202020204" pitchFamily="34" charset="0"/>
              </a:rPr>
              <a:t>LISA </a:t>
            </a:r>
            <a:endParaRPr lang="en-GB" sz="2400"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10" name="Picture 9" descr="A satellite in space with earth and arrows&#10;&#10;AI-generated content may be incorrect.">
            <a:extLst>
              <a:ext uri="{FF2B5EF4-FFF2-40B4-BE49-F238E27FC236}">
                <a16:creationId xmlns:a16="http://schemas.microsoft.com/office/drawing/2014/main" id="{9F5EFA0B-8F42-714C-B90C-5BFD875245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4949" y="1025162"/>
            <a:ext cx="4269537" cy="2403838"/>
          </a:xfrm>
          <a:prstGeom prst="rect">
            <a:avLst/>
          </a:prstGeom>
        </p:spPr>
      </p:pic>
      <p:pic>
        <p:nvPicPr>
          <p:cNvPr id="24" name="Picture 23">
            <a:extLst>
              <a:ext uri="{FF2B5EF4-FFF2-40B4-BE49-F238E27FC236}">
                <a16:creationId xmlns:a16="http://schemas.microsoft.com/office/drawing/2014/main" id="{9D5BAD81-C7A1-2FBD-4D6D-3AC65B0847E2}"/>
              </a:ext>
            </a:extLst>
          </p:cNvPr>
          <p:cNvPicPr>
            <a:picLocks noChangeAspect="1"/>
          </p:cNvPicPr>
          <p:nvPr/>
        </p:nvPicPr>
        <p:blipFill>
          <a:blip r:embed="rId8"/>
          <a:stretch>
            <a:fillRect/>
          </a:stretch>
        </p:blipFill>
        <p:spPr>
          <a:xfrm>
            <a:off x="4757281" y="1073173"/>
            <a:ext cx="3052669" cy="2555724"/>
          </a:xfrm>
          <a:prstGeom prst="rect">
            <a:avLst/>
          </a:prstGeom>
        </p:spPr>
      </p:pic>
    </p:spTree>
    <p:extLst>
      <p:ext uri="{BB962C8B-B14F-4D97-AF65-F5344CB8AC3E}">
        <p14:creationId xmlns:p14="http://schemas.microsoft.com/office/powerpoint/2010/main" val="300904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C620814-D371-79A0-FDD9-2C346DE0C4ED}"/>
              </a:ext>
            </a:extLst>
          </p:cNvPr>
          <p:cNvSpPr/>
          <p:nvPr/>
        </p:nvSpPr>
        <p:spPr>
          <a:xfrm>
            <a:off x="-77331" y="0"/>
            <a:ext cx="12302669" cy="63923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DD1647B6-8C4B-C923-A683-A9490CD79205}"/>
              </a:ext>
            </a:extLst>
          </p:cNvPr>
          <p:cNvSpPr>
            <a:spLocks noGrp="1"/>
          </p:cNvSpPr>
          <p:nvPr>
            <p:ph type="subTitle" idx="4294967295"/>
          </p:nvPr>
        </p:nvSpPr>
        <p:spPr>
          <a:xfrm>
            <a:off x="0" y="5257800"/>
            <a:ext cx="10626725" cy="381000"/>
          </a:xfrm>
        </p:spPr>
        <p:txBody>
          <a:bodyPr/>
          <a:lstStyle/>
          <a:p>
            <a:pPr marL="285750"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endParaRPr lang="en-GB" b="1" dirty="0">
              <a:solidFill>
                <a:schemeClr val="tx1"/>
              </a:solidFill>
            </a:endParaRPr>
          </a:p>
        </p:txBody>
      </p:sp>
      <p:pic>
        <p:nvPicPr>
          <p:cNvPr id="6" name="Picture 5" descr="A planet in space&#10;&#10;Description automatically generated with low confidence">
            <a:extLst>
              <a:ext uri="{FF2B5EF4-FFF2-40B4-BE49-F238E27FC236}">
                <a16:creationId xmlns:a16="http://schemas.microsoft.com/office/drawing/2014/main" id="{72912EFC-8AE2-6AA3-DC84-E3087BBAF6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226" y="875741"/>
            <a:ext cx="3835775" cy="2876832"/>
          </a:xfrm>
          <a:prstGeom prst="rect">
            <a:avLst/>
          </a:prstGeom>
        </p:spPr>
      </p:pic>
      <p:sp>
        <p:nvSpPr>
          <p:cNvPr id="9" name="TextBox 8">
            <a:extLst>
              <a:ext uri="{FF2B5EF4-FFF2-40B4-BE49-F238E27FC236}">
                <a16:creationId xmlns:a16="http://schemas.microsoft.com/office/drawing/2014/main" id="{72E58D8A-C812-1BE0-CD3D-7B670AA8BA2A}"/>
              </a:ext>
            </a:extLst>
          </p:cNvPr>
          <p:cNvSpPr txBox="1"/>
          <p:nvPr/>
        </p:nvSpPr>
        <p:spPr>
          <a:xfrm>
            <a:off x="2866608" y="182325"/>
            <a:ext cx="6884276" cy="461665"/>
          </a:xfrm>
          <a:prstGeom prst="rect">
            <a:avLst/>
          </a:prstGeom>
          <a:noFill/>
        </p:spPr>
        <p:txBody>
          <a:bodyPr wrap="square" rtlCol="0">
            <a:spAutoFit/>
          </a:bodyPr>
          <a:lstStyle/>
          <a:p>
            <a:pPr algn="l"/>
            <a:r>
              <a:rPr lang="en-US" sz="2400" b="1" dirty="0">
                <a:solidFill>
                  <a:schemeClr val="bg1"/>
                </a:solidFill>
                <a:latin typeface="Arial" panose="020B0604020202020204" pitchFamily="34" charset="0"/>
                <a:ea typeface="MS PGothic" pitchFamily="34" charset="-128"/>
                <a:cs typeface="Arial" panose="020B0604020202020204" pitchFamily="34" charset="0"/>
              </a:rPr>
              <a:t>The Emergence of Constellations </a:t>
            </a:r>
            <a:endParaRPr lang="en-GB" sz="2400" b="1"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21" name="Picture 20">
            <a:extLst>
              <a:ext uri="{FF2B5EF4-FFF2-40B4-BE49-F238E27FC236}">
                <a16:creationId xmlns:a16="http://schemas.microsoft.com/office/drawing/2014/main" id="{FEC03113-31E2-08B6-C890-1FC6F3D5EBBF}"/>
              </a:ext>
            </a:extLst>
          </p:cNvPr>
          <p:cNvPicPr>
            <a:picLocks noChangeAspect="1"/>
          </p:cNvPicPr>
          <p:nvPr/>
        </p:nvPicPr>
        <p:blipFill>
          <a:blip r:embed="rId4"/>
          <a:stretch>
            <a:fillRect/>
          </a:stretch>
        </p:blipFill>
        <p:spPr>
          <a:xfrm>
            <a:off x="5643992" y="925167"/>
            <a:ext cx="4846320" cy="2876831"/>
          </a:xfrm>
          <a:prstGeom prst="rect">
            <a:avLst/>
          </a:prstGeom>
        </p:spPr>
      </p:pic>
      <p:pic>
        <p:nvPicPr>
          <p:cNvPr id="22" name="Picture 21">
            <a:extLst>
              <a:ext uri="{FF2B5EF4-FFF2-40B4-BE49-F238E27FC236}">
                <a16:creationId xmlns:a16="http://schemas.microsoft.com/office/drawing/2014/main" id="{A070D7D5-0F44-1785-32F2-9E0731C9071B}"/>
              </a:ext>
            </a:extLst>
          </p:cNvPr>
          <p:cNvPicPr>
            <a:picLocks noChangeAspect="1"/>
          </p:cNvPicPr>
          <p:nvPr/>
        </p:nvPicPr>
        <p:blipFill>
          <a:blip r:embed="rId5"/>
          <a:stretch>
            <a:fillRect/>
          </a:stretch>
        </p:blipFill>
        <p:spPr>
          <a:xfrm>
            <a:off x="3810657" y="3911600"/>
            <a:ext cx="3974539" cy="2235678"/>
          </a:xfrm>
          <a:prstGeom prst="rect">
            <a:avLst/>
          </a:prstGeom>
        </p:spPr>
      </p:pic>
      <p:sp>
        <p:nvSpPr>
          <p:cNvPr id="23" name="TextBox 22">
            <a:extLst>
              <a:ext uri="{FF2B5EF4-FFF2-40B4-BE49-F238E27FC236}">
                <a16:creationId xmlns:a16="http://schemas.microsoft.com/office/drawing/2014/main" id="{3C5EF7E2-8545-8658-1BEF-436EA1BC7427}"/>
              </a:ext>
            </a:extLst>
          </p:cNvPr>
          <p:cNvSpPr txBox="1"/>
          <p:nvPr/>
        </p:nvSpPr>
        <p:spPr>
          <a:xfrm>
            <a:off x="1577057" y="3202242"/>
            <a:ext cx="1447251" cy="461665"/>
          </a:xfrm>
          <a:prstGeom prst="rect">
            <a:avLst/>
          </a:prstGeom>
          <a:noFill/>
        </p:spPr>
        <p:txBody>
          <a:bodyPr wrap="square" rtlCol="0">
            <a:spAutoFit/>
          </a:bodyPr>
          <a:lstStyle/>
          <a:p>
            <a:pPr algn="l"/>
            <a:r>
              <a:rPr lang="en-US" sz="2400" dirty="0">
                <a:solidFill>
                  <a:schemeClr val="bg1"/>
                </a:solidFill>
                <a:latin typeface="Arial" panose="020B0604020202020204" pitchFamily="34" charset="0"/>
                <a:ea typeface="MS PGothic" pitchFamily="34" charset="-128"/>
                <a:cs typeface="Arial" panose="020B0604020202020204" pitchFamily="34" charset="0"/>
              </a:rPr>
              <a:t>Galileo </a:t>
            </a:r>
            <a:endParaRPr lang="en-GB" sz="2400" dirty="0">
              <a:solidFill>
                <a:schemeClr val="bg1"/>
              </a:solidFill>
              <a:latin typeface="Arial" panose="020B0604020202020204" pitchFamily="34" charset="0"/>
              <a:ea typeface="MS PGothic" pitchFamily="34" charset="-128"/>
              <a:cs typeface="Arial" panose="020B0604020202020204" pitchFamily="34" charset="0"/>
            </a:endParaRPr>
          </a:p>
        </p:txBody>
      </p:sp>
      <p:sp>
        <p:nvSpPr>
          <p:cNvPr id="24" name="TextBox 23">
            <a:extLst>
              <a:ext uri="{FF2B5EF4-FFF2-40B4-BE49-F238E27FC236}">
                <a16:creationId xmlns:a16="http://schemas.microsoft.com/office/drawing/2014/main" id="{085FD6EF-D152-398B-1154-D23967B094BD}"/>
              </a:ext>
            </a:extLst>
          </p:cNvPr>
          <p:cNvSpPr txBox="1"/>
          <p:nvPr/>
        </p:nvSpPr>
        <p:spPr>
          <a:xfrm>
            <a:off x="6004572" y="5498908"/>
            <a:ext cx="1802851" cy="461665"/>
          </a:xfrm>
          <a:prstGeom prst="rect">
            <a:avLst/>
          </a:prstGeom>
          <a:noFill/>
        </p:spPr>
        <p:txBody>
          <a:bodyPr wrap="square" rtlCol="0">
            <a:spAutoFit/>
          </a:bodyPr>
          <a:lstStyle/>
          <a:p>
            <a:pPr algn="l"/>
            <a:r>
              <a:rPr lang="en-US" sz="2400" dirty="0">
                <a:solidFill>
                  <a:schemeClr val="bg1"/>
                </a:solidFill>
                <a:latin typeface="Arial" panose="020B0604020202020204" pitchFamily="34" charset="0"/>
                <a:ea typeface="MS PGothic" pitchFamily="34" charset="-128"/>
                <a:cs typeface="Arial" panose="020B0604020202020204" pitchFamily="34" charset="0"/>
              </a:rPr>
              <a:t>Copernicus </a:t>
            </a:r>
            <a:endParaRPr lang="en-GB" sz="2400"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26" name="Picture 25" descr="A picture containing hydrozoan&#10;&#10;Description automatically generated">
            <a:extLst>
              <a:ext uri="{FF2B5EF4-FFF2-40B4-BE49-F238E27FC236}">
                <a16:creationId xmlns:a16="http://schemas.microsoft.com/office/drawing/2014/main" id="{9B7768C6-4A65-154F-6B9E-76A5EF2C50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610" y="3911600"/>
            <a:ext cx="3270630" cy="2187688"/>
          </a:xfrm>
          <a:prstGeom prst="rect">
            <a:avLst/>
          </a:prstGeom>
        </p:spPr>
      </p:pic>
      <p:sp>
        <p:nvSpPr>
          <p:cNvPr id="27" name="TextBox 26">
            <a:extLst>
              <a:ext uri="{FF2B5EF4-FFF2-40B4-BE49-F238E27FC236}">
                <a16:creationId xmlns:a16="http://schemas.microsoft.com/office/drawing/2014/main" id="{6AA29910-A623-D417-9146-F282FAC6FB36}"/>
              </a:ext>
            </a:extLst>
          </p:cNvPr>
          <p:cNvSpPr txBox="1"/>
          <p:nvPr/>
        </p:nvSpPr>
        <p:spPr>
          <a:xfrm>
            <a:off x="2007828" y="5520594"/>
            <a:ext cx="1802851" cy="461665"/>
          </a:xfrm>
          <a:prstGeom prst="rect">
            <a:avLst/>
          </a:prstGeom>
          <a:noFill/>
        </p:spPr>
        <p:txBody>
          <a:bodyPr wrap="square" rtlCol="0">
            <a:spAutoFit/>
          </a:bodyPr>
          <a:lstStyle/>
          <a:p>
            <a:pPr algn="l"/>
            <a:r>
              <a:rPr lang="en-US" sz="2400" dirty="0" err="1">
                <a:solidFill>
                  <a:schemeClr val="bg1"/>
                </a:solidFill>
                <a:latin typeface="Arial" panose="020B0604020202020204" pitchFamily="34" charset="0"/>
                <a:ea typeface="MS PGothic" pitchFamily="34" charset="-128"/>
                <a:cs typeface="Arial" panose="020B0604020202020204" pitchFamily="34" charset="0"/>
              </a:rPr>
              <a:t>OneWeb</a:t>
            </a:r>
            <a:r>
              <a:rPr lang="en-US" sz="2400" dirty="0">
                <a:solidFill>
                  <a:schemeClr val="bg1"/>
                </a:solidFill>
                <a:latin typeface="Arial" panose="020B0604020202020204" pitchFamily="34" charset="0"/>
                <a:ea typeface="MS PGothic" pitchFamily="34" charset="-128"/>
                <a:cs typeface="Arial" panose="020B0604020202020204" pitchFamily="34" charset="0"/>
              </a:rPr>
              <a:t> </a:t>
            </a:r>
            <a:endParaRPr lang="en-GB" sz="2400"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30" name="Picture 29">
            <a:extLst>
              <a:ext uri="{FF2B5EF4-FFF2-40B4-BE49-F238E27FC236}">
                <a16:creationId xmlns:a16="http://schemas.microsoft.com/office/drawing/2014/main" id="{49E8E2A0-DC1C-CD26-1C1B-E2EAA572D6F0}"/>
              </a:ext>
            </a:extLst>
          </p:cNvPr>
          <p:cNvPicPr>
            <a:picLocks noChangeAspect="1"/>
          </p:cNvPicPr>
          <p:nvPr/>
        </p:nvPicPr>
        <p:blipFill>
          <a:blip r:embed="rId7"/>
          <a:stretch>
            <a:fillRect/>
          </a:stretch>
        </p:blipFill>
        <p:spPr>
          <a:xfrm>
            <a:off x="7976613" y="3911600"/>
            <a:ext cx="3548542" cy="2180260"/>
          </a:xfrm>
          <a:prstGeom prst="rect">
            <a:avLst/>
          </a:prstGeom>
        </p:spPr>
      </p:pic>
      <p:sp>
        <p:nvSpPr>
          <p:cNvPr id="31" name="TextBox 30">
            <a:extLst>
              <a:ext uri="{FF2B5EF4-FFF2-40B4-BE49-F238E27FC236}">
                <a16:creationId xmlns:a16="http://schemas.microsoft.com/office/drawing/2014/main" id="{E482F693-7B47-DC59-C118-D449F4D8D1D1}"/>
              </a:ext>
            </a:extLst>
          </p:cNvPr>
          <p:cNvSpPr txBox="1"/>
          <p:nvPr/>
        </p:nvSpPr>
        <p:spPr>
          <a:xfrm>
            <a:off x="8176238" y="5520593"/>
            <a:ext cx="1802851" cy="461665"/>
          </a:xfrm>
          <a:prstGeom prst="rect">
            <a:avLst/>
          </a:prstGeom>
          <a:noFill/>
        </p:spPr>
        <p:txBody>
          <a:bodyPr wrap="square" rtlCol="0">
            <a:spAutoFit/>
          </a:bodyPr>
          <a:lstStyle/>
          <a:p>
            <a:pPr algn="l"/>
            <a:r>
              <a:rPr lang="en-US" sz="2400" dirty="0" err="1">
                <a:solidFill>
                  <a:schemeClr val="bg1"/>
                </a:solidFill>
                <a:latin typeface="Arial" panose="020B0604020202020204" pitchFamily="34" charset="0"/>
                <a:ea typeface="MS PGothic" pitchFamily="34" charset="-128"/>
                <a:cs typeface="Arial" panose="020B0604020202020204" pitchFamily="34" charset="0"/>
              </a:rPr>
              <a:t>Starlink</a:t>
            </a:r>
            <a:r>
              <a:rPr lang="en-US" sz="2400" dirty="0">
                <a:solidFill>
                  <a:schemeClr val="bg1"/>
                </a:solidFill>
                <a:latin typeface="Arial" panose="020B0604020202020204" pitchFamily="34" charset="0"/>
                <a:ea typeface="MS PGothic" pitchFamily="34" charset="-128"/>
                <a:cs typeface="Arial" panose="020B0604020202020204" pitchFamily="34" charset="0"/>
              </a:rPr>
              <a:t> </a:t>
            </a:r>
            <a:endParaRPr lang="en-GB" sz="2400"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33" name="Picture 32">
            <a:extLst>
              <a:ext uri="{FF2B5EF4-FFF2-40B4-BE49-F238E27FC236}">
                <a16:creationId xmlns:a16="http://schemas.microsoft.com/office/drawing/2014/main" id="{A6A3140D-F909-87BE-CDDA-1F46823D50E7}"/>
              </a:ext>
            </a:extLst>
          </p:cNvPr>
          <p:cNvPicPr>
            <a:picLocks noChangeAspect="1"/>
          </p:cNvPicPr>
          <p:nvPr/>
        </p:nvPicPr>
        <p:blipFill>
          <a:blip r:embed="rId8"/>
          <a:stretch>
            <a:fillRect/>
          </a:stretch>
        </p:blipFill>
        <p:spPr>
          <a:xfrm>
            <a:off x="10362260" y="130239"/>
            <a:ext cx="1671618" cy="822196"/>
          </a:xfrm>
          <a:prstGeom prst="rect">
            <a:avLst/>
          </a:prstGeom>
        </p:spPr>
      </p:pic>
    </p:spTree>
    <p:extLst>
      <p:ext uri="{BB962C8B-B14F-4D97-AF65-F5344CB8AC3E}">
        <p14:creationId xmlns:p14="http://schemas.microsoft.com/office/powerpoint/2010/main" val="270539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6AA67823-AB11-4C2B-8D34-BC63FAC8D624}"/>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1B2B1F32-0869-4E70-95F0-DD1D08A8AFC1}"/>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FD0E5E75-7717-46C2-B7DD-6B9340E741A3}"/>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8F05BAB2-BE42-419F-A679-AC1342FCD50B}"/>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19C8DD48D2E9A428598691863435530" ma:contentTypeVersion="4" ma:contentTypeDescription="Create a new document." ma:contentTypeScope="" ma:versionID="f60b790776d9466de3b9d2767e20ec2d">
  <xsd:schema xmlns:xsd="http://www.w3.org/2001/XMLSchema" xmlns:xs="http://www.w3.org/2001/XMLSchema" xmlns:p="http://schemas.microsoft.com/office/2006/metadata/properties" xmlns:ns1="http://schemas.microsoft.com/sharepoint/v3" xmlns:ns2="dc5ee834-c038-43bb-9f0e-f9a618c9c5de" targetNamespace="http://schemas.microsoft.com/office/2006/metadata/properties" ma:root="true" ma:fieldsID="9ec5815350cc27379ffd750bfcfa3931" ns1:_="" ns2:_="">
    <xsd:import namespace="http://schemas.microsoft.com/sharepoint/v3"/>
    <xsd:import namespace="dc5ee834-c038-43bb-9f0e-f9a618c9c5de"/>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c5ee834-c038-43bb-9f0e-f9a618c9c5d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22279E-2C4C-4C93-8498-455A58D1433E}">
  <ds:schemaRefs>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dc5ee834-c038-43bb-9f0e-f9a618c9c5de"/>
    <ds:schemaRef ds:uri="http://purl.org/dc/dcmitype/"/>
    <ds:schemaRef ds:uri="http://schemas.microsoft.com/sharepoint/v3"/>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63B70742-04DF-4AF4-BA1B-A827D225E3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c5ee834-c038-43bb-9f0e-f9a618c9c5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2020_ESA_Presentation</Template>
  <TotalTime>33517</TotalTime>
  <Words>1167</Words>
  <Application>Microsoft Office PowerPoint</Application>
  <PresentationFormat>Custom</PresentationFormat>
  <Paragraphs>141</Paragraphs>
  <Slides>18</Slides>
  <Notes>6</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18</vt:i4>
      </vt:variant>
    </vt:vector>
  </HeadingPairs>
  <TitlesOfParts>
    <vt:vector size="27" baseType="lpstr">
      <vt:lpstr>Arial</vt:lpstr>
      <vt:lpstr>Calibri</vt:lpstr>
      <vt:lpstr>Open Sans</vt:lpstr>
      <vt:lpstr>Verdana</vt:lpstr>
      <vt:lpstr>Wingdings</vt:lpstr>
      <vt:lpstr>ESA_Presentation_DARK</vt:lpstr>
      <vt:lpstr>ESA_Presentation_DARK_BG</vt:lpstr>
      <vt:lpstr>ESA_Presentation_CLEAR</vt:lpstr>
      <vt:lpstr>ESA_Presentation_CLEAR_BG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Radiation Facility Definition Team</vt:lpstr>
      <vt:lpstr>PowerPoint Presentation</vt:lpstr>
      <vt:lpstr>PowerPoint Presentation</vt:lpstr>
      <vt:lpstr>PowerPoint Presentation</vt:lpstr>
      <vt:lpstr>PowerPoint Presentation</vt:lpstr>
      <vt:lpstr>PowerPoint Presentation</vt:lpstr>
      <vt:lpstr>REISCA: Radiation Effects Inside Spacecraft Compatible with ADHA development TDE Proposal submitted: STAT 7935 – 300kE, 24 months – potential KO 2026 if approved </vt:lpstr>
      <vt:lpstr>Topics for Discussion Sessions</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JUICE Launch event - Environment inputs</dc:title>
  <dc:subject>JUICE Launch event - Environment inputs</dc:subject>
  <dc:creator>Fabrice Cipriani</dc:creator>
  <cp:keywords/>
  <dc:description/>
  <cp:lastModifiedBy>Marco Vuolo</cp:lastModifiedBy>
  <cp:revision>16</cp:revision>
  <cp:lastPrinted>2008-08-26T16:26:23Z</cp:lastPrinted>
  <dcterms:created xsi:type="dcterms:W3CDTF">2023-04-05T12:35:34Z</dcterms:created>
  <dcterms:modified xsi:type="dcterms:W3CDTF">2025-06-10T12:37:57Z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Fabrice Cipriani</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0x010100E19C8DD48D2E9A428598691863435530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Draft</vt:lpwstr>
  </property>
  <property fmtid="{D5CDD505-2E9C-101B-9397-08002B2CF9AE}" pid="20" name="bmsSiteName">
    <vt:lpwstr>ESA ESTEC</vt:lpwstr>
  </property>
  <property fmtid="{D5CDD505-2E9C-101B-9397-08002B2CF9AE}" pid="21" name="Originating Organisation">
    <vt:lpwstr>ESA</vt:lpwstr>
  </property>
  <property fmtid="{D5CDD505-2E9C-101B-9397-08002B2CF9AE}" pid="22" name="Distribution">
    <vt:lpwstr/>
  </property>
  <property fmtid="{D5CDD505-2E9C-101B-9397-08002B2CF9AE}" pid="23" name="bmsSitename2">
    <vt:lpwstr>ESA ESTEC</vt:lpwstr>
  </property>
  <property fmtid="{D5CDD505-2E9C-101B-9397-08002B2CF9AE}" pid="24" name="bmsAddress">
    <vt:lpwstr>Keplerlaan 1 - 2201 AZ Noordwijk - The Netherlands</vt:lpwstr>
  </property>
  <property fmtid="{D5CDD505-2E9C-101B-9397-08002B2CF9AE}" pid="25" name="bmsPlace">
    <vt:lpwstr>Noordwijk</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2023-04-04T22:00:00Z</vt:filetime>
  </property>
  <property fmtid="{D5CDD505-2E9C-101B-9397-08002B2CF9AE}" pid="30" name="Organisational_x0020_entity">
    <vt:lpwstr>ESA</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y fmtid="{D5CDD505-2E9C-101B-9397-08002B2CF9AE}" pid="42" name="Scheduling End Date">
    <vt:lpwstr/>
  </property>
  <property fmtid="{D5CDD505-2E9C-101B-9397-08002B2CF9AE}" pid="43" name="Scheduling Start Date">
    <vt:lpwstr/>
  </property>
</Properties>
</file>