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9"/>
  </p:notesMasterIdLst>
  <p:sldIdLst>
    <p:sldId id="398" r:id="rId2"/>
    <p:sldId id="408" r:id="rId3"/>
    <p:sldId id="477" r:id="rId4"/>
    <p:sldId id="481" r:id="rId5"/>
    <p:sldId id="479" r:id="rId6"/>
    <p:sldId id="478" r:id="rId7"/>
    <p:sldId id="480" r:id="rId8"/>
    <p:sldId id="482" r:id="rId9"/>
    <p:sldId id="483" r:id="rId10"/>
    <p:sldId id="485" r:id="rId11"/>
    <p:sldId id="487" r:id="rId12"/>
    <p:sldId id="486" r:id="rId13"/>
    <p:sldId id="488" r:id="rId14"/>
    <p:sldId id="490" r:id="rId15"/>
    <p:sldId id="492" r:id="rId16"/>
    <p:sldId id="508" r:id="rId17"/>
    <p:sldId id="509" r:id="rId18"/>
    <p:sldId id="491" r:id="rId19"/>
    <p:sldId id="493" r:id="rId20"/>
    <p:sldId id="494" r:id="rId21"/>
    <p:sldId id="495" r:id="rId22"/>
    <p:sldId id="496" r:id="rId23"/>
    <p:sldId id="498" r:id="rId24"/>
    <p:sldId id="499" r:id="rId25"/>
    <p:sldId id="501" r:id="rId26"/>
    <p:sldId id="500" r:id="rId27"/>
    <p:sldId id="503" r:id="rId28"/>
    <p:sldId id="506" r:id="rId29"/>
    <p:sldId id="510" r:id="rId30"/>
    <p:sldId id="513" r:id="rId31"/>
    <p:sldId id="504" r:id="rId32"/>
    <p:sldId id="514" r:id="rId33"/>
    <p:sldId id="518" r:id="rId34"/>
    <p:sldId id="450" r:id="rId35"/>
    <p:sldId id="459" r:id="rId36"/>
    <p:sldId id="462" r:id="rId37"/>
    <p:sldId id="460" r:id="rId38"/>
  </p:sldIdLst>
  <p:sldSz cx="9144000" cy="6858000" type="screen4x3"/>
  <p:notesSz cx="7315200" cy="9601200"/>
  <p:defaultTextStyle>
    <a:defPPr>
      <a:defRPr lang="en-GB"/>
    </a:defPPr>
    <a:lvl1pPr algn="l" defTabSz="455613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pitchFamily="34" charset="0"/>
        <a:ea typeface="+mn-ea"/>
        <a:cs typeface="Lucida Sans Unicode" pitchFamily="34" charset="0"/>
      </a:defRPr>
    </a:lvl1pPr>
    <a:lvl2pPr marL="455613" indent="1588" algn="l" defTabSz="455613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pitchFamily="34" charset="0"/>
        <a:ea typeface="+mn-ea"/>
        <a:cs typeface="Lucida Sans Unicode" pitchFamily="34" charset="0"/>
      </a:defRPr>
    </a:lvl2pPr>
    <a:lvl3pPr marL="912813" indent="1588" algn="l" defTabSz="455613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pitchFamily="34" charset="0"/>
        <a:ea typeface="+mn-ea"/>
        <a:cs typeface="Lucida Sans Unicode" pitchFamily="34" charset="0"/>
      </a:defRPr>
    </a:lvl3pPr>
    <a:lvl4pPr marL="1370013" indent="1588" algn="l" defTabSz="455613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pitchFamily="34" charset="0"/>
        <a:ea typeface="+mn-ea"/>
        <a:cs typeface="Lucida Sans Unicode" pitchFamily="34" charset="0"/>
      </a:defRPr>
    </a:lvl4pPr>
    <a:lvl5pPr marL="1827213" indent="1588" algn="l" defTabSz="455613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" pitchFamily="34" charset="0"/>
        <a:ea typeface="+mn-ea"/>
        <a:cs typeface="Lucida Sans Unicode" pitchFamily="34" charset="0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Arial" pitchFamily="34" charset="0"/>
        <a:ea typeface="+mn-ea"/>
        <a:cs typeface="Lucida Sans Unicode" pitchFamily="34" charset="0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Arial" pitchFamily="34" charset="0"/>
        <a:ea typeface="+mn-ea"/>
        <a:cs typeface="Lucida Sans Unicode" pitchFamily="34" charset="0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Arial" pitchFamily="34" charset="0"/>
        <a:ea typeface="+mn-ea"/>
        <a:cs typeface="Lucida Sans Unicode" pitchFamily="34" charset="0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Arial" pitchFamily="34" charset="0"/>
        <a:ea typeface="+mn-ea"/>
        <a:cs typeface="Lucida Sans Unicode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evans" initials="ae(iroc)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F47E"/>
    <a:srgbClr val="F9AF81"/>
    <a:srgbClr val="F0D510"/>
    <a:srgbClr val="FFFC7E"/>
    <a:srgbClr val="C95D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73" autoAdjust="0"/>
    <p:restoredTop sz="77929" autoAdjust="0"/>
  </p:normalViewPr>
  <p:slideViewPr>
    <p:cSldViewPr snapToGrid="0">
      <p:cViewPr>
        <p:scale>
          <a:sx n="100" d="100"/>
          <a:sy n="100" d="100"/>
        </p:scale>
        <p:origin x="-624" y="-1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-1752" y="-72"/>
      </p:cViewPr>
      <p:guideLst>
        <p:guide orient="horz" pos="2975"/>
        <p:guide pos="2255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AutoShape 1"/>
          <p:cNvSpPr>
            <a:spLocks noChangeArrowheads="1"/>
          </p:cNvSpPr>
          <p:nvPr/>
        </p:nvSpPr>
        <p:spPr bwMode="auto">
          <a:xfrm>
            <a:off x="0" y="0"/>
            <a:ext cx="7315200" cy="96012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</p:spPr>
        <p:txBody>
          <a:bodyPr wrap="none" lIns="97210" tIns="48605" rIns="97210" bIns="48605" anchor="ctr"/>
          <a:lstStyle/>
          <a:p>
            <a:pPr eaLnBrk="0" hangingPunct="0">
              <a:lnSpc>
                <a:spcPct val="87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fr-FR">
              <a:latin typeface="Arial" charset="0"/>
              <a:ea typeface="Lucida Sans Unicode" pitchFamily="34" charset="0"/>
            </a:endParaRPr>
          </a:p>
        </p:txBody>
      </p:sp>
      <p:sp>
        <p:nvSpPr>
          <p:cNvPr id="39939" name="AutoShape 2"/>
          <p:cNvSpPr>
            <a:spLocks noChangeArrowheads="1"/>
          </p:cNvSpPr>
          <p:nvPr/>
        </p:nvSpPr>
        <p:spPr bwMode="auto">
          <a:xfrm>
            <a:off x="0" y="0"/>
            <a:ext cx="7315200" cy="96012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97210" tIns="48605" rIns="97210" bIns="48605" anchor="ctr"/>
          <a:lstStyle/>
          <a:p>
            <a:pPr eaLnBrk="0" hangingPunct="0">
              <a:lnSpc>
                <a:spcPct val="87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fr-FR">
              <a:latin typeface="Arial" charset="0"/>
              <a:ea typeface="Lucida Sans Unicode" pitchFamily="34" charset="0"/>
            </a:endParaRPr>
          </a:p>
        </p:txBody>
      </p:sp>
      <p:sp>
        <p:nvSpPr>
          <p:cNvPr id="39940" name="Rectangle 3"/>
          <p:cNvSpPr>
            <a:spLocks noChangeArrowheads="1"/>
          </p:cNvSpPr>
          <p:nvPr/>
        </p:nvSpPr>
        <p:spPr bwMode="auto">
          <a:xfrm>
            <a:off x="6523038" y="8891588"/>
            <a:ext cx="468312" cy="2206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7210" tIns="48605" rIns="97210" bIns="48605" anchor="ctr"/>
          <a:lstStyle/>
          <a:p>
            <a:pPr eaLnBrk="0" hangingPunct="0">
              <a:lnSpc>
                <a:spcPct val="87000"/>
              </a:lnSpc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fr-FR">
              <a:latin typeface="Arial" charset="0"/>
              <a:ea typeface="Lucida Sans Unicode" pitchFamily="34" charset="0"/>
            </a:endParaRPr>
          </a:p>
        </p:txBody>
      </p:sp>
      <p:sp>
        <p:nvSpPr>
          <p:cNvPr id="39941" name="Rectangle 4"/>
          <p:cNvSpPr>
            <a:spLocks noChangeArrowheads="1"/>
          </p:cNvSpPr>
          <p:nvPr/>
        </p:nvSpPr>
        <p:spPr bwMode="auto">
          <a:xfrm>
            <a:off x="58738" y="9075738"/>
            <a:ext cx="2735262" cy="384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1802" tIns="53198" rIns="101802" bIns="53198">
            <a:spAutoFit/>
          </a:bodyPr>
          <a:lstStyle/>
          <a:p>
            <a:pPr eaLnBrk="0" hangingPunct="0">
              <a:buClr>
                <a:srgbClr val="000000"/>
              </a:buClr>
              <a:buSzPct val="100000"/>
              <a:buFont typeface="Arial" charset="0"/>
              <a:buNone/>
              <a:tabLst>
                <a:tab pos="0" algn="l"/>
                <a:tab pos="485775" algn="l"/>
                <a:tab pos="971550" algn="l"/>
                <a:tab pos="1457325" algn="l"/>
                <a:tab pos="1943100" algn="l"/>
                <a:tab pos="2428875" algn="l"/>
                <a:tab pos="2916238" algn="l"/>
                <a:tab pos="3402013" algn="l"/>
                <a:tab pos="3887788" algn="l"/>
                <a:tab pos="4373563" algn="l"/>
                <a:tab pos="4859338" algn="l"/>
                <a:tab pos="5345113" algn="l"/>
                <a:tab pos="5832475" algn="l"/>
                <a:tab pos="6318250" algn="l"/>
                <a:tab pos="6804025" algn="l"/>
                <a:tab pos="7289800" algn="l"/>
                <a:tab pos="7775575" algn="l"/>
                <a:tab pos="8261350" algn="l"/>
                <a:tab pos="8748713" algn="l"/>
                <a:tab pos="9234488" algn="l"/>
                <a:tab pos="9720263" algn="l"/>
              </a:tabLst>
              <a:defRPr/>
            </a:pPr>
            <a:r>
              <a:rPr lang="en-GB" sz="900">
                <a:solidFill>
                  <a:srgbClr val="000000"/>
                </a:solidFill>
                <a:latin typeface="Arial" charset="0"/>
                <a:ea typeface="Lucida Sans Unicode" pitchFamily="34" charset="0"/>
              </a:rPr>
              <a:t>© 2006, Cisco Systems, Inc. All rights reserved.</a:t>
            </a:r>
          </a:p>
          <a:p>
            <a:pPr eaLnBrk="0" hangingPunct="0">
              <a:buClr>
                <a:srgbClr val="000000"/>
              </a:buClr>
              <a:buSzPct val="100000"/>
              <a:buFont typeface="Arial" charset="0"/>
              <a:buNone/>
              <a:tabLst>
                <a:tab pos="0" algn="l"/>
                <a:tab pos="485775" algn="l"/>
                <a:tab pos="971550" algn="l"/>
                <a:tab pos="1457325" algn="l"/>
                <a:tab pos="1943100" algn="l"/>
                <a:tab pos="2428875" algn="l"/>
                <a:tab pos="2916238" algn="l"/>
                <a:tab pos="3402013" algn="l"/>
                <a:tab pos="3887788" algn="l"/>
                <a:tab pos="4373563" algn="l"/>
                <a:tab pos="4859338" algn="l"/>
                <a:tab pos="5345113" algn="l"/>
                <a:tab pos="5832475" algn="l"/>
                <a:tab pos="6318250" algn="l"/>
                <a:tab pos="6804025" algn="l"/>
                <a:tab pos="7289800" algn="l"/>
                <a:tab pos="7775575" algn="l"/>
                <a:tab pos="8261350" algn="l"/>
                <a:tab pos="8748713" algn="l"/>
                <a:tab pos="9234488" algn="l"/>
                <a:tab pos="9720263" algn="l"/>
              </a:tabLst>
              <a:defRPr/>
            </a:pPr>
            <a:r>
              <a:rPr lang="en-GB" sz="900">
                <a:solidFill>
                  <a:srgbClr val="000000"/>
                </a:solidFill>
                <a:latin typeface="Arial" charset="0"/>
                <a:ea typeface="Lucida Sans Unicode" pitchFamily="34" charset="0"/>
              </a:rPr>
              <a:t>Presentation_ID.scr</a:t>
            </a:r>
          </a:p>
        </p:txBody>
      </p:sp>
      <p:sp>
        <p:nvSpPr>
          <p:cNvPr id="39942" name="Line 5"/>
          <p:cNvSpPr>
            <a:spLocks noChangeShapeType="1"/>
          </p:cNvSpPr>
          <p:nvPr/>
        </p:nvSpPr>
        <p:spPr bwMode="auto">
          <a:xfrm>
            <a:off x="158750" y="9088438"/>
            <a:ext cx="6943725" cy="3175"/>
          </a:xfrm>
          <a:prstGeom prst="line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</p:spPr>
        <p:txBody>
          <a:bodyPr lIns="97210" tIns="48605" rIns="97210" bIns="48605"/>
          <a:lstStyle/>
          <a:p>
            <a:pPr>
              <a:defRPr/>
            </a:pPr>
            <a:endParaRPr lang="en-US">
              <a:latin typeface="Arial" charset="0"/>
              <a:ea typeface="Lucida Sans Unicode" pitchFamily="34" charset="0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188075" y="8964613"/>
            <a:ext cx="846138" cy="2936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19901" tIns="0" rIns="19901" bIns="0" numCol="1" anchor="b" anchorCtr="0" compatLnSpc="1">
            <a:prstTxWarp prst="textNoShape">
              <a:avLst/>
            </a:prstTxWarp>
          </a:bodyPr>
          <a:lstStyle>
            <a:lvl1pPr algn="r" defTabSz="457153" eaLnBrk="0" hangingPunct="0">
              <a:lnSpc>
                <a:spcPct val="100000"/>
              </a:lnSpc>
              <a:buClr>
                <a:srgbClr val="000000"/>
              </a:buClr>
              <a:buSzPct val="100000"/>
              <a:buFont typeface="Arial" charset="0"/>
              <a:buNone/>
              <a:tabLst>
                <a:tab pos="0" algn="l"/>
                <a:tab pos="486049" algn="l"/>
                <a:tab pos="972099" algn="l"/>
                <a:tab pos="1458148" algn="l"/>
                <a:tab pos="1944197" algn="l"/>
                <a:tab pos="2430247" algn="l"/>
                <a:tab pos="2916296" algn="l"/>
                <a:tab pos="3402345" algn="l"/>
                <a:tab pos="3888395" algn="l"/>
                <a:tab pos="4374444" algn="l"/>
                <a:tab pos="4860493" algn="l"/>
                <a:tab pos="5346543" algn="l"/>
                <a:tab pos="5832592" algn="l"/>
                <a:tab pos="6318641" algn="l"/>
                <a:tab pos="6804690" algn="l"/>
                <a:tab pos="7290740" algn="l"/>
                <a:tab pos="7776789" algn="l"/>
                <a:tab pos="8262838" algn="l"/>
                <a:tab pos="8748888" algn="l"/>
                <a:tab pos="9234937" algn="l"/>
                <a:tab pos="9720986" algn="l"/>
              </a:tabLst>
              <a:defRPr sz="900">
                <a:solidFill>
                  <a:srgbClr val="000000"/>
                </a:solidFill>
                <a:latin typeface="Arial" charset="0"/>
                <a:ea typeface="+mn-ea"/>
                <a:cs typeface="Lucida Sans Unicode" pitchFamily="32" charset="0"/>
              </a:defRPr>
            </a:lvl1pPr>
          </a:lstStyle>
          <a:p>
            <a:pPr>
              <a:defRPr/>
            </a:pPr>
            <a:fld id="{F31F2D52-CF94-4E5D-A6EE-57D4F96B117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28680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39800" y="252413"/>
            <a:ext cx="5492750" cy="4119562"/>
          </a:xfrm>
          <a:prstGeom prst="rect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801688" y="4522788"/>
            <a:ext cx="5705475" cy="439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101802" tIns="53198" rIns="101802" bIns="53198" numCol="1" anchor="t" anchorCtr="0" compatLnSpc="1">
            <a:prstTxWarp prst="textNoShape">
              <a:avLst/>
            </a:prstTxWarp>
          </a:bodyPr>
          <a:lstStyle/>
          <a:p>
            <a:pPr lvl="0"/>
            <a:endParaRPr lang="fr-FR" noProof="0" smtClean="0"/>
          </a:p>
        </p:txBody>
      </p:sp>
    </p:spTree>
    <p:extLst>
      <p:ext uri="{BB962C8B-B14F-4D97-AF65-F5344CB8AC3E}">
        <p14:creationId xmlns:p14="http://schemas.microsoft.com/office/powerpoint/2010/main" val="38956185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561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561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561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561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561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5763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5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20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85888" y="647700"/>
            <a:ext cx="4308475" cy="3232150"/>
          </a:xfrm>
          <a:solidFill>
            <a:srgbClr val="FFFFFF"/>
          </a:solidFill>
          <a:ln/>
        </p:spPr>
      </p:sp>
      <p:sp>
        <p:nvSpPr>
          <p:cNvPr id="4096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42975" y="4095750"/>
            <a:ext cx="5192713" cy="38798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7BA854D-C1B7-4ADA-A2D9-D380603EAD35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1031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7BA854D-C1B7-4ADA-A2D9-D380603EAD35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1031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7BA854D-C1B7-4ADA-A2D9-D380603EAD35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1031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85888" y="647700"/>
            <a:ext cx="4308475" cy="3232150"/>
          </a:xfrm>
          <a:solidFill>
            <a:srgbClr val="FFFFFF"/>
          </a:solidFill>
          <a:ln/>
        </p:spPr>
      </p:sp>
      <p:sp>
        <p:nvSpPr>
          <p:cNvPr id="4096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42975" y="4095750"/>
            <a:ext cx="5192713" cy="38798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7BA854D-C1B7-4ADA-A2D9-D380603EAD35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1031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7BA854D-C1B7-4ADA-A2D9-D380603EAD35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1031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7BA854D-C1B7-4ADA-A2D9-D380603EAD35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1031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7BA854D-C1B7-4ADA-A2D9-D380603EAD35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1031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7BA854D-C1B7-4ADA-A2D9-D380603EAD35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1031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7BA854D-C1B7-4ADA-A2D9-D380603EAD35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103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85775" algn="l"/>
                <a:tab pos="971550" algn="l"/>
                <a:tab pos="1457325" algn="l"/>
                <a:tab pos="1943100" algn="l"/>
                <a:tab pos="2428875" algn="l"/>
                <a:tab pos="2916238" algn="l"/>
                <a:tab pos="3402013" algn="l"/>
                <a:tab pos="3887788" algn="l"/>
                <a:tab pos="4373563" algn="l"/>
                <a:tab pos="4859338" algn="l"/>
                <a:tab pos="5345113" algn="l"/>
                <a:tab pos="5832475" algn="l"/>
                <a:tab pos="6318250" algn="l"/>
                <a:tab pos="6804025" algn="l"/>
                <a:tab pos="7289800" algn="l"/>
                <a:tab pos="7775575" algn="l"/>
                <a:tab pos="8261350" algn="l"/>
                <a:tab pos="8748713" algn="l"/>
                <a:tab pos="9234488" algn="l"/>
                <a:tab pos="9720263" algn="l"/>
              </a:tabLst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1pPr>
            <a:lvl2pPr marL="742950" indent="-285750" eaLnBrk="0" hangingPunct="0">
              <a:tabLst>
                <a:tab pos="0" algn="l"/>
                <a:tab pos="485775" algn="l"/>
                <a:tab pos="971550" algn="l"/>
                <a:tab pos="1457325" algn="l"/>
                <a:tab pos="1943100" algn="l"/>
                <a:tab pos="2428875" algn="l"/>
                <a:tab pos="2916238" algn="l"/>
                <a:tab pos="3402013" algn="l"/>
                <a:tab pos="3887788" algn="l"/>
                <a:tab pos="4373563" algn="l"/>
                <a:tab pos="4859338" algn="l"/>
                <a:tab pos="5345113" algn="l"/>
                <a:tab pos="5832475" algn="l"/>
                <a:tab pos="6318250" algn="l"/>
                <a:tab pos="6804025" algn="l"/>
                <a:tab pos="7289800" algn="l"/>
                <a:tab pos="7775575" algn="l"/>
                <a:tab pos="8261350" algn="l"/>
                <a:tab pos="8748713" algn="l"/>
                <a:tab pos="9234488" algn="l"/>
                <a:tab pos="9720263" algn="l"/>
              </a:tabLst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2pPr>
            <a:lvl3pPr marL="1143000" indent="-228600" eaLnBrk="0" hangingPunct="0">
              <a:tabLst>
                <a:tab pos="0" algn="l"/>
                <a:tab pos="485775" algn="l"/>
                <a:tab pos="971550" algn="l"/>
                <a:tab pos="1457325" algn="l"/>
                <a:tab pos="1943100" algn="l"/>
                <a:tab pos="2428875" algn="l"/>
                <a:tab pos="2916238" algn="l"/>
                <a:tab pos="3402013" algn="l"/>
                <a:tab pos="3887788" algn="l"/>
                <a:tab pos="4373563" algn="l"/>
                <a:tab pos="4859338" algn="l"/>
                <a:tab pos="5345113" algn="l"/>
                <a:tab pos="5832475" algn="l"/>
                <a:tab pos="6318250" algn="l"/>
                <a:tab pos="6804025" algn="l"/>
                <a:tab pos="7289800" algn="l"/>
                <a:tab pos="7775575" algn="l"/>
                <a:tab pos="8261350" algn="l"/>
                <a:tab pos="8748713" algn="l"/>
                <a:tab pos="9234488" algn="l"/>
                <a:tab pos="9720263" algn="l"/>
              </a:tabLst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3pPr>
            <a:lvl4pPr marL="1600200" indent="-228600" eaLnBrk="0" hangingPunct="0">
              <a:tabLst>
                <a:tab pos="0" algn="l"/>
                <a:tab pos="485775" algn="l"/>
                <a:tab pos="971550" algn="l"/>
                <a:tab pos="1457325" algn="l"/>
                <a:tab pos="1943100" algn="l"/>
                <a:tab pos="2428875" algn="l"/>
                <a:tab pos="2916238" algn="l"/>
                <a:tab pos="3402013" algn="l"/>
                <a:tab pos="3887788" algn="l"/>
                <a:tab pos="4373563" algn="l"/>
                <a:tab pos="4859338" algn="l"/>
                <a:tab pos="5345113" algn="l"/>
                <a:tab pos="5832475" algn="l"/>
                <a:tab pos="6318250" algn="l"/>
                <a:tab pos="6804025" algn="l"/>
                <a:tab pos="7289800" algn="l"/>
                <a:tab pos="7775575" algn="l"/>
                <a:tab pos="8261350" algn="l"/>
                <a:tab pos="8748713" algn="l"/>
                <a:tab pos="9234488" algn="l"/>
                <a:tab pos="9720263" algn="l"/>
              </a:tabLst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4pPr>
            <a:lvl5pPr marL="2057400" indent="-228600" eaLnBrk="0" hangingPunct="0">
              <a:tabLst>
                <a:tab pos="0" algn="l"/>
                <a:tab pos="485775" algn="l"/>
                <a:tab pos="971550" algn="l"/>
                <a:tab pos="1457325" algn="l"/>
                <a:tab pos="1943100" algn="l"/>
                <a:tab pos="2428875" algn="l"/>
                <a:tab pos="2916238" algn="l"/>
                <a:tab pos="3402013" algn="l"/>
                <a:tab pos="3887788" algn="l"/>
                <a:tab pos="4373563" algn="l"/>
                <a:tab pos="4859338" algn="l"/>
                <a:tab pos="5345113" algn="l"/>
                <a:tab pos="5832475" algn="l"/>
                <a:tab pos="6318250" algn="l"/>
                <a:tab pos="6804025" algn="l"/>
                <a:tab pos="7289800" algn="l"/>
                <a:tab pos="7775575" algn="l"/>
                <a:tab pos="8261350" algn="l"/>
                <a:tab pos="8748713" algn="l"/>
                <a:tab pos="9234488" algn="l"/>
                <a:tab pos="9720263" algn="l"/>
              </a:tabLst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85775" algn="l"/>
                <a:tab pos="971550" algn="l"/>
                <a:tab pos="1457325" algn="l"/>
                <a:tab pos="1943100" algn="l"/>
                <a:tab pos="2428875" algn="l"/>
                <a:tab pos="2916238" algn="l"/>
                <a:tab pos="3402013" algn="l"/>
                <a:tab pos="3887788" algn="l"/>
                <a:tab pos="4373563" algn="l"/>
                <a:tab pos="4859338" algn="l"/>
                <a:tab pos="5345113" algn="l"/>
                <a:tab pos="5832475" algn="l"/>
                <a:tab pos="6318250" algn="l"/>
                <a:tab pos="6804025" algn="l"/>
                <a:tab pos="7289800" algn="l"/>
                <a:tab pos="7775575" algn="l"/>
                <a:tab pos="8261350" algn="l"/>
                <a:tab pos="8748713" algn="l"/>
                <a:tab pos="9234488" algn="l"/>
                <a:tab pos="9720263" algn="l"/>
              </a:tabLst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85775" algn="l"/>
                <a:tab pos="971550" algn="l"/>
                <a:tab pos="1457325" algn="l"/>
                <a:tab pos="1943100" algn="l"/>
                <a:tab pos="2428875" algn="l"/>
                <a:tab pos="2916238" algn="l"/>
                <a:tab pos="3402013" algn="l"/>
                <a:tab pos="3887788" algn="l"/>
                <a:tab pos="4373563" algn="l"/>
                <a:tab pos="4859338" algn="l"/>
                <a:tab pos="5345113" algn="l"/>
                <a:tab pos="5832475" algn="l"/>
                <a:tab pos="6318250" algn="l"/>
                <a:tab pos="6804025" algn="l"/>
                <a:tab pos="7289800" algn="l"/>
                <a:tab pos="7775575" algn="l"/>
                <a:tab pos="8261350" algn="l"/>
                <a:tab pos="8748713" algn="l"/>
                <a:tab pos="9234488" algn="l"/>
                <a:tab pos="9720263" algn="l"/>
              </a:tabLst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85775" algn="l"/>
                <a:tab pos="971550" algn="l"/>
                <a:tab pos="1457325" algn="l"/>
                <a:tab pos="1943100" algn="l"/>
                <a:tab pos="2428875" algn="l"/>
                <a:tab pos="2916238" algn="l"/>
                <a:tab pos="3402013" algn="l"/>
                <a:tab pos="3887788" algn="l"/>
                <a:tab pos="4373563" algn="l"/>
                <a:tab pos="4859338" algn="l"/>
                <a:tab pos="5345113" algn="l"/>
                <a:tab pos="5832475" algn="l"/>
                <a:tab pos="6318250" algn="l"/>
                <a:tab pos="6804025" algn="l"/>
                <a:tab pos="7289800" algn="l"/>
                <a:tab pos="7775575" algn="l"/>
                <a:tab pos="8261350" algn="l"/>
                <a:tab pos="8748713" algn="l"/>
                <a:tab pos="9234488" algn="l"/>
                <a:tab pos="9720263" algn="l"/>
              </a:tabLst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85775" algn="l"/>
                <a:tab pos="971550" algn="l"/>
                <a:tab pos="1457325" algn="l"/>
                <a:tab pos="1943100" algn="l"/>
                <a:tab pos="2428875" algn="l"/>
                <a:tab pos="2916238" algn="l"/>
                <a:tab pos="3402013" algn="l"/>
                <a:tab pos="3887788" algn="l"/>
                <a:tab pos="4373563" algn="l"/>
                <a:tab pos="4859338" algn="l"/>
                <a:tab pos="5345113" algn="l"/>
                <a:tab pos="5832475" algn="l"/>
                <a:tab pos="6318250" algn="l"/>
                <a:tab pos="6804025" algn="l"/>
                <a:tab pos="7289800" algn="l"/>
                <a:tab pos="7775575" algn="l"/>
                <a:tab pos="8261350" algn="l"/>
                <a:tab pos="8748713" algn="l"/>
                <a:tab pos="9234488" algn="l"/>
                <a:tab pos="9720263" algn="l"/>
              </a:tabLst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9pPr>
          </a:lstStyle>
          <a:p>
            <a:pPr>
              <a:buFont typeface="Arial" pitchFamily="34" charset="0"/>
              <a:buNone/>
            </a:pPr>
            <a:fld id="{C0F74BE2-D4C9-4FC4-9A3C-49F0E4D767C0}" type="slidenum">
              <a:rPr lang="en-GB" sz="900" smtClean="0">
                <a:solidFill>
                  <a:srgbClr val="000000"/>
                </a:solidFill>
              </a:rPr>
              <a:pPr>
                <a:buFont typeface="Arial" pitchFamily="34" charset="0"/>
                <a:buNone/>
              </a:pPr>
              <a:t>2</a:t>
            </a:fld>
            <a:endParaRPr lang="en-GB" sz="900" smtClean="0">
              <a:solidFill>
                <a:srgbClr val="000000"/>
              </a:solidFill>
            </a:endParaRPr>
          </a:p>
        </p:txBody>
      </p:sp>
      <p:sp>
        <p:nvSpPr>
          <p:cNvPr id="16387" name="Text Box 1"/>
          <p:cNvSpPr txBox="1">
            <a:spLocks noChangeArrowheads="1"/>
          </p:cNvSpPr>
          <p:nvPr/>
        </p:nvSpPr>
        <p:spPr bwMode="auto">
          <a:xfrm>
            <a:off x="1233488" y="728663"/>
            <a:ext cx="4849812" cy="36004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7210" tIns="48605" rIns="97210" bIns="48605" anchor="ctr"/>
          <a:lstStyle>
            <a:lvl1pPr eaLnBrk="0" hangingPunct="0"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9pPr>
          </a:lstStyle>
          <a:p>
            <a:pPr>
              <a:lnSpc>
                <a:spcPct val="87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fr-FR"/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body"/>
          </p:nvPr>
        </p:nvSpPr>
        <p:spPr>
          <a:xfrm>
            <a:off x="801688" y="4522788"/>
            <a:ext cx="5707062" cy="43926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85888" y="647700"/>
            <a:ext cx="4308475" cy="3232150"/>
          </a:xfrm>
          <a:solidFill>
            <a:srgbClr val="FFFFFF"/>
          </a:solidFill>
          <a:ln/>
        </p:spPr>
      </p:sp>
      <p:sp>
        <p:nvSpPr>
          <p:cNvPr id="4096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42975" y="4095750"/>
            <a:ext cx="5192713" cy="38798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7BA854D-C1B7-4ADA-A2D9-D380603EAD35}" type="slidenum">
              <a:rPr lang="en-GB" smtClean="0"/>
              <a:pPr>
                <a:defRPr/>
              </a:pPr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1031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7BA854D-C1B7-4ADA-A2D9-D380603EAD35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1031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85888" y="647700"/>
            <a:ext cx="4308475" cy="3232150"/>
          </a:xfrm>
          <a:solidFill>
            <a:srgbClr val="FFFFFF"/>
          </a:solidFill>
          <a:ln/>
        </p:spPr>
      </p:sp>
      <p:sp>
        <p:nvSpPr>
          <p:cNvPr id="4096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42975" y="4095750"/>
            <a:ext cx="5192713" cy="38798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7BA854D-C1B7-4ADA-A2D9-D380603EAD35}" type="slidenum">
              <a:rPr lang="en-GB" smtClean="0"/>
              <a:pPr>
                <a:defRPr/>
              </a:pPr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1031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85888" y="647700"/>
            <a:ext cx="4308475" cy="3232150"/>
          </a:xfrm>
          <a:solidFill>
            <a:srgbClr val="FFFFFF"/>
          </a:solidFill>
          <a:ln/>
        </p:spPr>
      </p:sp>
      <p:sp>
        <p:nvSpPr>
          <p:cNvPr id="4096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42975" y="4095750"/>
            <a:ext cx="5192713" cy="38798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7BA854D-C1B7-4ADA-A2D9-D380603EAD35}" type="slidenum">
              <a:rPr lang="en-GB" smtClean="0"/>
              <a:pPr>
                <a:defRPr/>
              </a:pPr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1031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7BA854D-C1B7-4ADA-A2D9-D380603EAD35}" type="slidenum">
              <a:rPr lang="en-GB" smtClean="0"/>
              <a:pPr>
                <a:defRPr/>
              </a:pPr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1031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7BA854D-C1B7-4ADA-A2D9-D380603EAD35}" type="slidenum">
              <a:rPr lang="en-GB" smtClean="0"/>
              <a:pPr>
                <a:defRPr/>
              </a:pPr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103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85888" y="647700"/>
            <a:ext cx="4308475" cy="3232150"/>
          </a:xfrm>
          <a:solidFill>
            <a:srgbClr val="FFFFFF"/>
          </a:solidFill>
          <a:ln/>
        </p:spPr>
      </p:sp>
      <p:sp>
        <p:nvSpPr>
          <p:cNvPr id="4096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42975" y="4095750"/>
            <a:ext cx="5192713" cy="38798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7BA854D-C1B7-4ADA-A2D9-D380603EAD35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1031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7BA854D-C1B7-4ADA-A2D9-D380603EAD35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1031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85888" y="647700"/>
            <a:ext cx="4308475" cy="3232150"/>
          </a:xfrm>
          <a:solidFill>
            <a:srgbClr val="FFFFFF"/>
          </a:solidFill>
          <a:ln/>
        </p:spPr>
      </p:sp>
      <p:sp>
        <p:nvSpPr>
          <p:cNvPr id="4096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42975" y="4095750"/>
            <a:ext cx="5192713" cy="38798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7BA854D-C1B7-4ADA-A2D9-D380603EAD35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1031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7BA854D-C1B7-4ADA-A2D9-D380603EAD35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1031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7BA854D-C1B7-4ADA-A2D9-D380603EAD35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103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 lIns="91430" tIns="45715" rIns="91430" bIns="45715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  <a:prstGeom prst="rect">
            <a:avLst/>
          </a:prstGeom>
        </p:spPr>
        <p:txBody>
          <a:bodyPr lIns="91430" tIns="45715" rIns="91430" bIns="45715"/>
          <a:lstStyle>
            <a:lvl1pPr marL="0" indent="0" algn="ctr">
              <a:buNone/>
              <a:defRPr/>
            </a:lvl1pPr>
            <a:lvl2pPr marL="457153" indent="0" algn="ctr">
              <a:buNone/>
              <a:defRPr/>
            </a:lvl2pPr>
            <a:lvl3pPr marL="914305" indent="0" algn="ctr">
              <a:buNone/>
              <a:defRPr/>
            </a:lvl3pPr>
            <a:lvl4pPr marL="1371458" indent="0" algn="ctr">
              <a:buNone/>
              <a:defRPr/>
            </a:lvl4pPr>
            <a:lvl5pPr marL="1828610" indent="0" algn="ctr">
              <a:buNone/>
              <a:defRPr/>
            </a:lvl5pPr>
            <a:lvl6pPr marL="2285763" indent="0" algn="ctr">
              <a:buNone/>
              <a:defRPr/>
            </a:lvl6pPr>
            <a:lvl7pPr marL="2742915" indent="0" algn="ctr">
              <a:buNone/>
              <a:defRPr/>
            </a:lvl7pPr>
            <a:lvl8pPr marL="3200068" indent="0" algn="ctr">
              <a:buNone/>
              <a:defRPr/>
            </a:lvl8pPr>
            <a:lvl9pPr marL="365722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9" y="304800"/>
            <a:ext cx="8142287" cy="835025"/>
          </a:xfrm>
          <a:prstGeom prst="rect">
            <a:avLst/>
          </a:prstGeom>
        </p:spPr>
        <p:txBody>
          <a:bodyPr lIns="91430" tIns="45715" rIns="91430" bIns="45715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1520825"/>
            <a:ext cx="7937500" cy="4010025"/>
          </a:xfrm>
          <a:prstGeom prst="rect">
            <a:avLst/>
          </a:prstGeom>
        </p:spPr>
        <p:txBody>
          <a:bodyPr vert="eaVert" lIns="91430" tIns="45715" rIns="91430" bIns="45715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2751" y="304800"/>
            <a:ext cx="2035175" cy="5226050"/>
          </a:xfrm>
          <a:prstGeom prst="rect">
            <a:avLst/>
          </a:prstGeom>
        </p:spPr>
        <p:txBody>
          <a:bodyPr vert="eaVert" lIns="91430" tIns="45715" rIns="91430" bIns="45715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304800"/>
            <a:ext cx="5954712" cy="5226050"/>
          </a:xfrm>
          <a:prstGeom prst="rect">
            <a:avLst/>
          </a:prstGeom>
        </p:spPr>
        <p:txBody>
          <a:bodyPr vert="eaVert" lIns="91430" tIns="45715" rIns="91430" bIns="45715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9" y="304800"/>
            <a:ext cx="8142287" cy="835025"/>
          </a:xfrm>
          <a:prstGeom prst="rect">
            <a:avLst/>
          </a:prstGeom>
        </p:spPr>
        <p:txBody>
          <a:bodyPr lIns="91430" tIns="45715" rIns="91430" bIns="45715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55638" y="1520825"/>
            <a:ext cx="7937500" cy="4010025"/>
          </a:xfrm>
          <a:prstGeom prst="rect">
            <a:avLst/>
          </a:prstGeom>
        </p:spPr>
        <p:txBody>
          <a:bodyPr lIns="91430" tIns="45715" rIns="91430" bIns="45715" rtlCol="0">
            <a:normAutofit/>
          </a:bodyPr>
          <a:lstStyle/>
          <a:p>
            <a:pPr lvl="0"/>
            <a:r>
              <a:rPr lang="en-US" noProof="0" smtClean="0"/>
              <a:t>Click icon to add table</a:t>
            </a:r>
            <a:endParaRPr lang="fr-FR" noProof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3" name="Rectangle 24"/>
          <p:cNvSpPr>
            <a:spLocks noGrp="1" noChangeArrowheads="1"/>
          </p:cNvSpPr>
          <p:nvPr>
            <p:ph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" name="Rectangle 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78182" y="6282070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2810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3" name="Rectangle 24"/>
          <p:cNvSpPr>
            <a:spLocks noGrp="1" noChangeArrowheads="1"/>
          </p:cNvSpPr>
          <p:nvPr>
            <p:ph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7313379" y="6528394"/>
            <a:ext cx="1743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tx1"/>
                </a:solidFill>
              </a:rPr>
              <a:t>SEFUW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00130" y="6528394"/>
            <a:ext cx="1743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525AB002-CA7A-4A20-8758-329A1439ACAF}" type="slidenum">
              <a:rPr lang="en-US" sz="1600" smtClean="0">
                <a:solidFill>
                  <a:schemeClr val="tx1"/>
                </a:solidFill>
              </a:rPr>
              <a:pPr algn="ctr"/>
              <a:t>‹#›</a:t>
            </a:fld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6528396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 userDrawn="1"/>
        </p:nvSpPr>
        <p:spPr>
          <a:xfrm>
            <a:off x="167847" y="6506839"/>
            <a:ext cx="1743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>
                <a:solidFill>
                  <a:schemeClr val="tx1"/>
                </a:solidFill>
              </a:rPr>
              <a:t>17-SEP-14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8812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27838" y="6324600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13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457200" y="1114426"/>
            <a:ext cx="8229600" cy="50117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5796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27838" y="6324600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13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457200" y="1114426"/>
            <a:ext cx="8229600" cy="50117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1679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27838" y="6324600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13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457200" y="1114426"/>
            <a:ext cx="8229600" cy="50117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026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lIns="91430" tIns="45715" rIns="91430" bIns="45715"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  <a:prstGeom prst="rect">
            <a:avLst/>
          </a:prstGeom>
        </p:spPr>
        <p:txBody>
          <a:bodyPr lIns="91430" tIns="45715" rIns="91430" bIns="45715" anchor="b"/>
          <a:lstStyle>
            <a:lvl1pPr marL="0" indent="0">
              <a:buNone/>
              <a:defRPr sz="2000"/>
            </a:lvl1pPr>
            <a:lvl2pPr marL="457153" indent="0">
              <a:buNone/>
              <a:defRPr sz="1800"/>
            </a:lvl2pPr>
            <a:lvl3pPr marL="914305" indent="0">
              <a:buNone/>
              <a:defRPr sz="1600"/>
            </a:lvl3pPr>
            <a:lvl4pPr marL="1371458" indent="0">
              <a:buNone/>
              <a:defRPr sz="1400"/>
            </a:lvl4pPr>
            <a:lvl5pPr marL="1828610" indent="0">
              <a:buNone/>
              <a:defRPr sz="1400"/>
            </a:lvl5pPr>
            <a:lvl6pPr marL="2285763" indent="0">
              <a:buNone/>
              <a:defRPr sz="1400"/>
            </a:lvl6pPr>
            <a:lvl7pPr marL="2742915" indent="0">
              <a:buNone/>
              <a:defRPr sz="1400"/>
            </a:lvl7pPr>
            <a:lvl8pPr marL="3200068" indent="0">
              <a:buNone/>
              <a:defRPr sz="1400"/>
            </a:lvl8pPr>
            <a:lvl9pPr marL="365722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142287" cy="685800"/>
          </a:xfrm>
          <a:prstGeom prst="rect">
            <a:avLst/>
          </a:prstGeom>
        </p:spPr>
        <p:txBody>
          <a:bodyPr lIns="91430" tIns="45715" rIns="91430" bIns="45715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520825"/>
            <a:ext cx="3892550" cy="4010025"/>
          </a:xfrm>
          <a:prstGeom prst="rect">
            <a:avLst/>
          </a:prstGeom>
        </p:spPr>
        <p:txBody>
          <a:bodyPr lIns="91430" tIns="45715" rIns="91430" bIns="45715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588" y="1520825"/>
            <a:ext cx="3892550" cy="4010025"/>
          </a:xfrm>
          <a:prstGeom prst="rect">
            <a:avLst/>
          </a:prstGeom>
        </p:spPr>
        <p:txBody>
          <a:bodyPr lIns="91430" tIns="45715" rIns="91430" bIns="45715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229600" cy="715962"/>
          </a:xfrm>
          <a:prstGeom prst="rect">
            <a:avLst/>
          </a:prstGeom>
        </p:spPr>
        <p:txBody>
          <a:bodyPr lIns="91430" tIns="45715" rIns="91430" bIns="45715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  <a:prstGeom prst="rect">
            <a:avLst/>
          </a:prstGeom>
        </p:spPr>
        <p:txBody>
          <a:bodyPr lIns="91430" tIns="45715" rIns="91430" bIns="45715" anchor="b"/>
          <a:lstStyle>
            <a:lvl1pPr marL="0" indent="0">
              <a:buNone/>
              <a:defRPr sz="2400" b="1"/>
            </a:lvl1pPr>
            <a:lvl2pPr marL="457153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8" indent="0">
              <a:buNone/>
              <a:defRPr sz="1600" b="1"/>
            </a:lvl4pPr>
            <a:lvl5pPr marL="1828610" indent="0">
              <a:buNone/>
              <a:defRPr sz="1600" b="1"/>
            </a:lvl5pPr>
            <a:lvl6pPr marL="2285763" indent="0">
              <a:buNone/>
              <a:defRPr sz="1600" b="1"/>
            </a:lvl6pPr>
            <a:lvl7pPr marL="2742915" indent="0">
              <a:buNone/>
              <a:defRPr sz="1600" b="1"/>
            </a:lvl7pPr>
            <a:lvl8pPr marL="3200068" indent="0">
              <a:buNone/>
              <a:defRPr sz="1600" b="1"/>
            </a:lvl8pPr>
            <a:lvl9pPr marL="365722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lIns="91430" tIns="45715" rIns="91430" bIns="45715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  <a:prstGeom prst="rect">
            <a:avLst/>
          </a:prstGeom>
        </p:spPr>
        <p:txBody>
          <a:bodyPr lIns="91430" tIns="45715" rIns="91430" bIns="45715" anchor="b"/>
          <a:lstStyle>
            <a:lvl1pPr marL="0" indent="0">
              <a:buNone/>
              <a:defRPr sz="2400" b="1"/>
            </a:lvl1pPr>
            <a:lvl2pPr marL="457153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8" indent="0">
              <a:buNone/>
              <a:defRPr sz="1600" b="1"/>
            </a:lvl4pPr>
            <a:lvl5pPr marL="1828610" indent="0">
              <a:buNone/>
              <a:defRPr sz="1600" b="1"/>
            </a:lvl5pPr>
            <a:lvl6pPr marL="2285763" indent="0">
              <a:buNone/>
              <a:defRPr sz="1600" b="1"/>
            </a:lvl6pPr>
            <a:lvl7pPr marL="2742915" indent="0">
              <a:buNone/>
              <a:defRPr sz="1600" b="1"/>
            </a:lvl7pPr>
            <a:lvl8pPr marL="3200068" indent="0">
              <a:buNone/>
              <a:defRPr sz="1600" b="1"/>
            </a:lvl8pPr>
            <a:lvl9pPr marL="365722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lIns="91430" tIns="45715" rIns="91430" bIns="45715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142287" cy="835025"/>
          </a:xfrm>
          <a:prstGeom prst="rect">
            <a:avLst/>
          </a:prstGeom>
        </p:spPr>
        <p:txBody>
          <a:bodyPr lIns="91430" tIns="45715" rIns="91430" bIns="45715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  <a:prstGeom prst="rect">
            <a:avLst/>
          </a:prstGeom>
        </p:spPr>
        <p:txBody>
          <a:bodyPr lIns="91430" tIns="45715" rIns="91430" bIns="45715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  <a:prstGeom prst="rect">
            <a:avLst/>
          </a:prstGeom>
        </p:spPr>
        <p:txBody>
          <a:bodyPr lIns="91430" tIns="45715" rIns="91430" bIns="45715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  <a:prstGeom prst="rect">
            <a:avLst/>
          </a:prstGeom>
        </p:spPr>
        <p:txBody>
          <a:bodyPr lIns="91430" tIns="45715" rIns="91430" bIns="45715"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5" indent="0">
              <a:buNone/>
              <a:defRPr sz="1000"/>
            </a:lvl3pPr>
            <a:lvl4pPr marL="1371458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5" indent="0">
              <a:buNone/>
              <a:defRPr sz="900"/>
            </a:lvl7pPr>
            <a:lvl8pPr marL="3200068" indent="0">
              <a:buNone/>
              <a:defRPr sz="900"/>
            </a:lvl8pPr>
            <a:lvl9pPr marL="365722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lIns="91430" tIns="45715" rIns="91430" bIns="45715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lIns="91430" tIns="45715" rIns="91430" bIns="45715" rtlCol="0">
            <a:normAutofit/>
          </a:bodyPr>
          <a:lstStyle>
            <a:lvl1pPr marL="0" indent="0">
              <a:buNone/>
              <a:defRPr sz="3200"/>
            </a:lvl1pPr>
            <a:lvl2pPr marL="457153" indent="0">
              <a:buNone/>
              <a:defRPr sz="2800"/>
            </a:lvl2pPr>
            <a:lvl3pPr marL="914305" indent="0">
              <a:buNone/>
              <a:defRPr sz="2400"/>
            </a:lvl3pPr>
            <a:lvl4pPr marL="1371458" indent="0">
              <a:buNone/>
              <a:defRPr sz="2000"/>
            </a:lvl4pPr>
            <a:lvl5pPr marL="1828610" indent="0">
              <a:buNone/>
              <a:defRPr sz="2000"/>
            </a:lvl5pPr>
            <a:lvl6pPr marL="2285763" indent="0">
              <a:buNone/>
              <a:defRPr sz="2000"/>
            </a:lvl6pPr>
            <a:lvl7pPr marL="2742915" indent="0">
              <a:buNone/>
              <a:defRPr sz="2000"/>
            </a:lvl7pPr>
            <a:lvl8pPr marL="3200068" indent="0">
              <a:buNone/>
              <a:defRPr sz="2000"/>
            </a:lvl8pPr>
            <a:lvl9pPr marL="365722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r-F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lIns="91430" tIns="45715" rIns="91430" bIns="45715"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5" indent="0">
              <a:buNone/>
              <a:defRPr sz="1000"/>
            </a:lvl3pPr>
            <a:lvl4pPr marL="1371458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5" indent="0">
              <a:buNone/>
              <a:defRPr sz="900"/>
            </a:lvl7pPr>
            <a:lvl8pPr marL="3200068" indent="0">
              <a:buNone/>
              <a:defRPr sz="900"/>
            </a:lvl8pPr>
            <a:lvl9pPr marL="365722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17-SEP-2014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F73D52A-701E-4BD5-8D2C-CD5D020621F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SEFUW’14</a:t>
            </a:r>
            <a:endParaRPr lang="en-US" dirty="0"/>
          </a:p>
        </p:txBody>
      </p:sp>
      <p:pic>
        <p:nvPicPr>
          <p:cNvPr id="1031" name="Picture 6" descr="iroc.jpg"/>
          <p:cNvPicPr>
            <a:picLocks noChangeAspect="1"/>
          </p:cNvPicPr>
          <p:nvPr userDrawn="1"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061200" y="76200"/>
            <a:ext cx="2082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32" name="Group 7"/>
          <p:cNvGrpSpPr>
            <a:grpSpLocks/>
          </p:cNvGrpSpPr>
          <p:nvPr userDrawn="1"/>
        </p:nvGrpSpPr>
        <p:grpSpPr bwMode="auto">
          <a:xfrm>
            <a:off x="0" y="76200"/>
            <a:ext cx="7391400" cy="269875"/>
            <a:chOff x="0" y="233384"/>
            <a:chExt cx="7391401" cy="269535"/>
          </a:xfrm>
        </p:grpSpPr>
        <p:sp>
          <p:nvSpPr>
            <p:cNvPr id="9" name="Rectangle 27"/>
            <p:cNvSpPr>
              <a:spLocks noChangeArrowheads="1"/>
            </p:cNvSpPr>
            <p:nvPr userDrawn="1"/>
          </p:nvSpPr>
          <p:spPr bwMode="auto">
            <a:xfrm>
              <a:off x="0" y="233384"/>
              <a:ext cx="7391401" cy="223556"/>
            </a:xfrm>
            <a:prstGeom prst="rtTriangle">
              <a:avLst/>
            </a:prstGeom>
            <a:gradFill flip="none" rotWithShape="1">
              <a:gsLst>
                <a:gs pos="4000">
                  <a:srgbClr val="1C75BC"/>
                </a:gs>
                <a:gs pos="100000">
                  <a:schemeClr val="bg1"/>
                </a:gs>
              </a:gsLst>
              <a:lin ang="18000000" scaled="0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rgbClr val="28399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0" name="Rectangle 9"/>
            <p:cNvSpPr/>
            <p:nvPr userDrawn="1"/>
          </p:nvSpPr>
          <p:spPr bwMode="auto">
            <a:xfrm>
              <a:off x="0" y="456940"/>
              <a:ext cx="7391401" cy="45979"/>
            </a:xfrm>
            <a:prstGeom prst="rect">
              <a:avLst/>
            </a:prstGeom>
            <a:gradFill flip="none" rotWithShape="1">
              <a:gsLst>
                <a:gs pos="4000">
                  <a:srgbClr val="1C75BC"/>
                </a:gs>
                <a:gs pos="100000">
                  <a:schemeClr val="bg1"/>
                </a:gs>
              </a:gsLst>
              <a:lin ang="18000000" scaled="0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4400" eaLnBrk="0" hangingPunct="0">
                <a:defRPr/>
              </a:pPr>
              <a:endParaRPr lang="en-US">
                <a:solidFill>
                  <a:srgbClr val="283990"/>
                </a:solidFill>
                <a:latin typeface="Arial" charset="0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8" r:id="rId13"/>
    <p:sldLayoutId id="2147483822" r:id="rId14"/>
    <p:sldLayoutId id="2147483823" r:id="rId15"/>
    <p:sldLayoutId id="2147483824" r:id="rId16"/>
    <p:sldLayoutId id="2147483825" r:id="rId17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457200" y="3356338"/>
            <a:ext cx="7924800" cy="762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381000" y="1830956"/>
            <a:ext cx="8470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Results of Heavy-Ion Broad and </a:t>
            </a:r>
          </a:p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Micro</a:t>
            </a:r>
            <a:r>
              <a:rPr lang="en-US" sz="3200" b="1" dirty="0" smtClean="0">
                <a:solidFill>
                  <a:schemeClr val="tx1"/>
                </a:solidFill>
              </a:rPr>
              <a:t> Beam Testing of</a:t>
            </a:r>
          </a:p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Flash Based FPGAs</a:t>
            </a:r>
            <a:endParaRPr lang="en-US" sz="3200" b="1" dirty="0" smtClean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2457" y="5791200"/>
            <a:ext cx="628293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i="1" dirty="0" smtClean="0">
                <a:solidFill>
                  <a:schemeClr val="tx1"/>
                </a:solidFill>
              </a:rPr>
              <a:t>Radiation Testing</a:t>
            </a:r>
            <a:endParaRPr lang="en-US" sz="1800" i="1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SEFUW – Wednesday, September 17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r>
              <a:rPr lang="en-US" dirty="0" smtClean="0">
                <a:solidFill>
                  <a:schemeClr val="tx1"/>
                </a:solidFill>
              </a:rPr>
              <a:t> 2014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9450" y="3478608"/>
            <a:ext cx="4381649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>
                <a:solidFill>
                  <a:schemeClr val="tx1"/>
                </a:solidFill>
              </a:rPr>
              <a:t>Adrian </a:t>
            </a:r>
            <a:r>
              <a:rPr lang="en-US" sz="2000" u="sng" dirty="0" smtClean="0">
                <a:solidFill>
                  <a:schemeClr val="tx1"/>
                </a:solidFill>
              </a:rPr>
              <a:t>Evans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u="sng" dirty="0" smtClean="0">
                <a:solidFill>
                  <a:schemeClr val="tx1"/>
                </a:solidFill>
              </a:rPr>
              <a:t>Dan </a:t>
            </a:r>
            <a:r>
              <a:rPr lang="en-US" sz="2000" u="sng" dirty="0" err="1" smtClean="0">
                <a:solidFill>
                  <a:schemeClr val="tx1"/>
                </a:solidFill>
              </a:rPr>
              <a:t>Alexandrescu</a:t>
            </a:r>
            <a:endParaRPr lang="en-US" sz="2000" u="sng" dirty="0" smtClean="0">
              <a:solidFill>
                <a:schemeClr val="tx1"/>
              </a:solidFill>
            </a:endParaRPr>
          </a:p>
          <a:p>
            <a:pPr>
              <a:spcAft>
                <a:spcPts val="1200"/>
              </a:spcAft>
            </a:pPr>
            <a:r>
              <a:rPr lang="en-US" sz="2000" dirty="0">
                <a:solidFill>
                  <a:schemeClr val="tx1"/>
                </a:solidFill>
              </a:rPr>
              <a:t>	</a:t>
            </a:r>
            <a:r>
              <a:rPr lang="en-US" sz="2000" dirty="0" err="1" smtClean="0">
                <a:solidFill>
                  <a:schemeClr val="tx1"/>
                </a:solidFill>
              </a:rPr>
              <a:t>iROC</a:t>
            </a:r>
            <a:r>
              <a:rPr lang="en-US" sz="2000" dirty="0" smtClean="0">
                <a:solidFill>
                  <a:schemeClr val="tx1"/>
                </a:solidFill>
              </a:rPr>
              <a:t> Technologies </a:t>
            </a:r>
            <a:r>
              <a:rPr lang="en-US" sz="2000" dirty="0" smtClean="0">
                <a:solidFill>
                  <a:schemeClr val="tx1"/>
                </a:solidFill>
              </a:rPr>
              <a:t>– France</a:t>
            </a:r>
            <a:br>
              <a:rPr lang="en-US" sz="2000" dirty="0" smtClean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>	{</a:t>
            </a:r>
            <a:r>
              <a:rPr lang="en-US" sz="2000" dirty="0" err="1" smtClean="0">
                <a:solidFill>
                  <a:schemeClr val="tx1"/>
                </a:solidFill>
              </a:rPr>
              <a:t>adrian,dan</a:t>
            </a:r>
            <a:r>
              <a:rPr lang="en-US" sz="2000" dirty="0" smtClean="0">
                <a:solidFill>
                  <a:schemeClr val="tx1"/>
                </a:solidFill>
              </a:rPr>
              <a:t>}@iroctech.com</a:t>
            </a:r>
            <a:endParaRPr lang="en-US" sz="2000" dirty="0" smtClean="0">
              <a:solidFill>
                <a:schemeClr val="tx1"/>
              </a:solidFill>
            </a:endParaRPr>
          </a:p>
          <a:p>
            <a:r>
              <a:rPr lang="en-US" sz="2000" u="sng" dirty="0" smtClean="0">
                <a:solidFill>
                  <a:schemeClr val="tx1"/>
                </a:solidFill>
              </a:rPr>
              <a:t>V</a:t>
            </a:r>
            <a:r>
              <a:rPr lang="fr-CA" sz="2000" u="sng" dirty="0" err="1" smtClean="0">
                <a:solidFill>
                  <a:schemeClr val="tx1"/>
                </a:solidFill>
              </a:rPr>
              <a:t>éronique</a:t>
            </a:r>
            <a:r>
              <a:rPr lang="fr-CA" sz="2000" u="sng" dirty="0" smtClean="0">
                <a:solidFill>
                  <a:schemeClr val="tx1"/>
                </a:solidFill>
              </a:rPr>
              <a:t> </a:t>
            </a:r>
            <a:r>
              <a:rPr lang="fr-CA" sz="2000" u="sng" dirty="0" err="1" smtClean="0">
                <a:solidFill>
                  <a:schemeClr val="tx1"/>
                </a:solidFill>
              </a:rPr>
              <a:t>Ferlet-Cavrois</a:t>
            </a:r>
            <a:endParaRPr lang="en-US" sz="2000" u="sng" dirty="0" smtClean="0">
              <a:solidFill>
                <a:schemeClr val="tx1"/>
              </a:solidFill>
            </a:endParaRPr>
          </a:p>
          <a:p>
            <a:r>
              <a:rPr lang="en-US" sz="2000" dirty="0">
                <a:solidFill>
                  <a:schemeClr val="tx1"/>
                </a:solidFill>
              </a:rPr>
              <a:t>	</a:t>
            </a:r>
            <a:r>
              <a:rPr lang="en-US" sz="2000" dirty="0" smtClean="0">
                <a:solidFill>
                  <a:schemeClr val="tx1"/>
                </a:solidFill>
              </a:rPr>
              <a:t>ESA-ESTEC – </a:t>
            </a:r>
            <a:r>
              <a:rPr lang="en-US" sz="2000" dirty="0" smtClean="0">
                <a:solidFill>
                  <a:schemeClr val="tx1"/>
                </a:solidFill>
              </a:rPr>
              <a:t>Netherlands</a:t>
            </a:r>
            <a:br>
              <a:rPr lang="en-US" sz="2000" dirty="0" smtClean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>	veronique.ferlet-Cavrois@esa.int</a:t>
            </a:r>
            <a:endParaRPr lang="en-US" sz="2000" dirty="0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442791" y="0"/>
            <a:ext cx="1701209" cy="1068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959895" y="393405"/>
            <a:ext cx="1701209" cy="1149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 descr="iroc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1390" y="706264"/>
            <a:ext cx="2473639" cy="723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676969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97" y="533732"/>
            <a:ext cx="3898400" cy="2612141"/>
          </a:xfrm>
          <a:prstGeom prst="rect">
            <a:avLst/>
          </a:prstGeom>
        </p:spPr>
      </p:pic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387706" y="457200"/>
            <a:ext cx="6927494" cy="838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chemeClr val="tx1"/>
                </a:solidFill>
                <a:latin typeface="Arial"/>
                <a:cs typeface="Arial"/>
              </a:rPr>
              <a:t>SET Sensors (3 Topologies)</a:t>
            </a:r>
            <a:endParaRPr lang="en-US" sz="28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95" y="3459931"/>
            <a:ext cx="5477262" cy="223088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031" y="1816652"/>
            <a:ext cx="2859812" cy="21775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1175" y="2466933"/>
            <a:ext cx="32656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Simple Chain of Gates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3446" y="5583976"/>
            <a:ext cx="3406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Multiple Parallel Chains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77096" y="4219492"/>
            <a:ext cx="2119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Tree Topology</a:t>
            </a:r>
          </a:p>
        </p:txBody>
      </p:sp>
    </p:spTree>
    <p:extLst>
      <p:ext uri="{BB962C8B-B14F-4D97-AF65-F5344CB8AC3E}">
        <p14:creationId xmlns:p14="http://schemas.microsoft.com/office/powerpoint/2010/main" val="1248247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387706" y="457200"/>
            <a:ext cx="6927494" cy="838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chemeClr val="tx1"/>
                </a:solidFill>
                <a:latin typeface="Arial"/>
                <a:cs typeface="Arial"/>
              </a:rPr>
              <a:t>Full Device Under Test (DUT)</a:t>
            </a:r>
            <a:endParaRPr lang="en-US" sz="28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26" y="1278413"/>
            <a:ext cx="8620691" cy="3452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2507" y="4921857"/>
            <a:ext cx="85698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In total 92 different detectors integrated into one A3P3000L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Configuration logic and interrupt logic (DMR/TMR) used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to multiplex detectors and report events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70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387706" y="457200"/>
            <a:ext cx="6927494" cy="838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chemeClr val="tx1"/>
                </a:solidFill>
                <a:latin typeface="Arial"/>
                <a:cs typeface="Arial"/>
              </a:rPr>
              <a:t>SETs in Clocked Circuits</a:t>
            </a:r>
            <a:endParaRPr lang="en-US" sz="28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57" y="1633601"/>
            <a:ext cx="4238484" cy="24259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5516" y="4767171"/>
            <a:ext cx="820968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Objective is to measure SETs in clocked circuits (50 MHz)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Study commonly used combo circuits (adders, state-machine… 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Differentiate between SEUs and SETs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SEU={001,010,100} ; SET={110,101,011}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Measures “effective” impact of SET (post temporal, logical masking)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947722"/>
              </p:ext>
            </p:extLst>
          </p:nvPr>
        </p:nvGraphicFramePr>
        <p:xfrm>
          <a:off x="4911256" y="1437124"/>
          <a:ext cx="4004676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3918"/>
                <a:gridCol w="168075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Combinatorial Network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PI</a:t>
                      </a:r>
                      <a:r>
                        <a:rPr lang="en-US" sz="1400" baseline="0" dirty="0" smtClean="0"/>
                        <a:t> / PO / VersaTiles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16-bit CLA Adder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33 / 17 / 136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32-bit priority encoder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32 / 6 /</a:t>
                      </a:r>
                      <a:r>
                        <a:rPr lang="en-US" sz="1400" baseline="0" dirty="0" smtClean="0"/>
                        <a:t> 76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State machine logic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25 / 12 / 63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4-bit, 8:1</a:t>
                      </a:r>
                      <a:r>
                        <a:rPr lang="en-US" sz="1400" baseline="0" dirty="0" smtClean="0"/>
                        <a:t> MUX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35 /4 /</a:t>
                      </a:r>
                      <a:r>
                        <a:rPr lang="en-US" sz="1400" baseline="0" dirty="0" smtClean="0"/>
                        <a:t> 28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16-bit Hamming ECC Encoder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16 / 5 / 20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16-bit Hamming ECC Decoder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21 / 16 /60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Rounded Rectangular Callout 11"/>
          <p:cNvSpPr/>
          <p:nvPr/>
        </p:nvSpPr>
        <p:spPr>
          <a:xfrm>
            <a:off x="477078" y="1470721"/>
            <a:ext cx="1089329" cy="313442"/>
          </a:xfrm>
          <a:prstGeom prst="wedgeRoundRectCallout">
            <a:avLst>
              <a:gd name="adj1" fmla="val -2050"/>
              <a:gd name="adj2" fmla="val 157574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3 Copies</a:t>
            </a:r>
          </a:p>
        </p:txBody>
      </p:sp>
      <p:sp>
        <p:nvSpPr>
          <p:cNvPr id="13" name="Rounded Rectangular Callout 12"/>
          <p:cNvSpPr/>
          <p:nvPr/>
        </p:nvSpPr>
        <p:spPr>
          <a:xfrm>
            <a:off x="1689871" y="3881291"/>
            <a:ext cx="1558456" cy="477078"/>
          </a:xfrm>
          <a:prstGeom prst="wedgeRoundRectCallout">
            <a:avLst>
              <a:gd name="adj1" fmla="val -68143"/>
              <a:gd name="adj2" fmla="val -216128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Pairwise comparison:</a:t>
            </a: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distinguish SEU vs. SET</a:t>
            </a:r>
          </a:p>
        </p:txBody>
      </p:sp>
      <p:sp>
        <p:nvSpPr>
          <p:cNvPr id="14" name="Rounded Rectangular Callout 13"/>
          <p:cNvSpPr/>
          <p:nvPr/>
        </p:nvSpPr>
        <p:spPr>
          <a:xfrm>
            <a:off x="2983374" y="1266500"/>
            <a:ext cx="1604967" cy="313442"/>
          </a:xfrm>
          <a:prstGeom prst="wedgeRoundRectCallout">
            <a:avLst>
              <a:gd name="adj1" fmla="val -61274"/>
              <a:gd name="adj2" fmla="val 105719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Pseudo-random vectors</a:t>
            </a:r>
          </a:p>
        </p:txBody>
      </p:sp>
    </p:spTree>
    <p:extLst>
      <p:ext uri="{BB962C8B-B14F-4D97-AF65-F5344CB8AC3E}">
        <p14:creationId xmlns:p14="http://schemas.microsoft.com/office/powerpoint/2010/main" val="5730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81000" y="2971800"/>
            <a:ext cx="8470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Broad Beam HI Test Results (UCL)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5" name="Rettangolo 2"/>
          <p:cNvSpPr/>
          <p:nvPr/>
        </p:nvSpPr>
        <p:spPr>
          <a:xfrm>
            <a:off x="457200" y="3499338"/>
            <a:ext cx="8534400" cy="8206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6832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387706" y="457200"/>
            <a:ext cx="6927494" cy="838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tx1"/>
                </a:solidFill>
                <a:latin typeface="Arial"/>
                <a:cs typeface="Arial"/>
              </a:rPr>
              <a:t>Voltage and LET</a:t>
            </a:r>
            <a:endParaRPr lang="en-US" sz="24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22" y="1276429"/>
            <a:ext cx="6946447" cy="396058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4154" y="5362793"/>
            <a:ext cx="85731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SETs are observed even at low LET (6.4 MeV * cm</a:t>
            </a:r>
            <a:r>
              <a:rPr lang="en-US" sz="2000" baseline="30000" dirty="0" smtClean="0">
                <a:solidFill>
                  <a:schemeClr val="tx1"/>
                </a:solidFill>
              </a:rPr>
              <a:t>2</a:t>
            </a:r>
            <a:r>
              <a:rPr lang="en-US" sz="2000" dirty="0" smtClean="0">
                <a:solidFill>
                  <a:schemeClr val="tx1"/>
                </a:solidFill>
              </a:rPr>
              <a:t> / mg)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SET sensitivity reduces with higher voltage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At lower voltage (1.08V) increased </a:t>
            </a:r>
            <a:r>
              <a:rPr lang="en-US" sz="2000" dirty="0" err="1" smtClean="0">
                <a:solidFill>
                  <a:schemeClr val="tx1"/>
                </a:solidFill>
              </a:rPr>
              <a:t>t</a:t>
            </a:r>
            <a:r>
              <a:rPr lang="en-US" sz="2000" baseline="-25000" dirty="0" err="1" smtClean="0">
                <a:solidFill>
                  <a:schemeClr val="tx1"/>
                </a:solidFill>
              </a:rPr>
              <a:t>setup</a:t>
            </a:r>
            <a:r>
              <a:rPr lang="en-US" sz="2000" dirty="0" err="1" smtClean="0">
                <a:solidFill>
                  <a:schemeClr val="tx1"/>
                </a:solidFill>
              </a:rPr>
              <a:t>,t</a:t>
            </a:r>
            <a:r>
              <a:rPr lang="en-US" sz="2000" baseline="-25000" dirty="0" err="1" smtClean="0">
                <a:solidFill>
                  <a:schemeClr val="tx1"/>
                </a:solidFill>
              </a:rPr>
              <a:t>hold</a:t>
            </a:r>
            <a:r>
              <a:rPr lang="en-US" sz="2000" dirty="0" smtClean="0">
                <a:solidFill>
                  <a:schemeClr val="tx1"/>
                </a:solidFill>
              </a:rPr>
              <a:t> reduces detector sensitivity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3398514" y="3755791"/>
            <a:ext cx="1558456" cy="655292"/>
          </a:xfrm>
          <a:prstGeom prst="wedgeRoundRectCallout">
            <a:avLst>
              <a:gd name="adj1" fmla="val -47224"/>
              <a:gd name="adj2" fmla="val -122203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Lower voltage </a:t>
            </a: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“apparent” lower sensitivity</a:t>
            </a:r>
          </a:p>
        </p:txBody>
      </p:sp>
    </p:spTree>
    <p:extLst>
      <p:ext uri="{BB962C8B-B14F-4D97-AF65-F5344CB8AC3E}">
        <p14:creationId xmlns:p14="http://schemas.microsoft.com/office/powerpoint/2010/main" val="1960576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387706" y="457200"/>
            <a:ext cx="6927494" cy="838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tx1"/>
                </a:solidFill>
                <a:latin typeface="Arial"/>
                <a:cs typeface="Arial"/>
              </a:rPr>
              <a:t>Pulse Broadening / Narrowing</a:t>
            </a:r>
            <a:endParaRPr lang="en-US" sz="24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9561" y="5013742"/>
            <a:ext cx="86744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Pulse broadening[1,2] was studied using gate chains of different length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In BUF VersaTiles, positive (0-&gt;1) transients are broadened and negative (1-&gt;0) transients are reduced in width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62" y="1297953"/>
            <a:ext cx="4141693" cy="3200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132" y="1297953"/>
            <a:ext cx="4141694" cy="3200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53618" y="4469565"/>
            <a:ext cx="30556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</a:rPr>
              <a:t>Broadening – BUF (0-&gt;1)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48647" y="4438436"/>
            <a:ext cx="29129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</a:rPr>
              <a:t>Narrowing – BUF (1-&gt;0)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7932" y="6050942"/>
            <a:ext cx="784060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1"/>
                </a:solidFill>
              </a:rPr>
              <a:t>[1] V</a:t>
            </a:r>
            <a:r>
              <a:rPr lang="en-US" sz="1100" dirty="0">
                <a:solidFill>
                  <a:schemeClr val="tx1"/>
                </a:solidFill>
              </a:rPr>
              <a:t>. </a:t>
            </a:r>
            <a:r>
              <a:rPr lang="en-US" sz="1100" dirty="0" err="1" smtClean="0">
                <a:solidFill>
                  <a:schemeClr val="tx1"/>
                </a:solidFill>
              </a:rPr>
              <a:t>Ferlet-Cavrois</a:t>
            </a:r>
            <a:r>
              <a:rPr lang="en-US" sz="1100" dirty="0" smtClean="0">
                <a:solidFill>
                  <a:schemeClr val="tx1"/>
                </a:solidFill>
              </a:rPr>
              <a:t>, et. al, </a:t>
            </a:r>
            <a:r>
              <a:rPr lang="en-US" sz="1100" dirty="0">
                <a:solidFill>
                  <a:schemeClr val="tx1"/>
                </a:solidFill>
              </a:rPr>
              <a:t>“New insights into </a:t>
            </a:r>
            <a:r>
              <a:rPr lang="en-US" sz="1100" dirty="0" smtClean="0">
                <a:solidFill>
                  <a:schemeClr val="tx1"/>
                </a:solidFill>
              </a:rPr>
              <a:t>SET Propagation </a:t>
            </a:r>
            <a:r>
              <a:rPr lang="en-US" sz="1100" dirty="0">
                <a:solidFill>
                  <a:schemeClr val="tx1"/>
                </a:solidFill>
              </a:rPr>
              <a:t>in </a:t>
            </a:r>
            <a:r>
              <a:rPr lang="en-US" sz="1100" dirty="0" smtClean="0">
                <a:solidFill>
                  <a:schemeClr val="tx1"/>
                </a:solidFill>
              </a:rPr>
              <a:t>Chains </a:t>
            </a:r>
            <a:r>
              <a:rPr lang="en-US" sz="1100" dirty="0">
                <a:solidFill>
                  <a:schemeClr val="tx1"/>
                </a:solidFill>
              </a:rPr>
              <a:t>of </a:t>
            </a:r>
            <a:r>
              <a:rPr lang="en-US" sz="1100" dirty="0" smtClean="0">
                <a:solidFill>
                  <a:schemeClr val="tx1"/>
                </a:solidFill>
              </a:rPr>
              <a:t>Inverters</a:t>
            </a:r>
            <a:r>
              <a:rPr lang="en-US" sz="1100" dirty="0">
                <a:solidFill>
                  <a:schemeClr val="tx1"/>
                </a:solidFill>
              </a:rPr>
              <a:t>; </a:t>
            </a:r>
            <a:r>
              <a:rPr lang="en-US" sz="1100" dirty="0" smtClean="0">
                <a:solidFill>
                  <a:schemeClr val="tx1"/>
                </a:solidFill>
              </a:rPr>
              <a:t>Evidence </a:t>
            </a:r>
            <a:r>
              <a:rPr lang="en-US" sz="1100" dirty="0">
                <a:solidFill>
                  <a:schemeClr val="tx1"/>
                </a:solidFill>
              </a:rPr>
              <a:t>for </a:t>
            </a:r>
            <a:r>
              <a:rPr lang="en-US" sz="1100" dirty="0" smtClean="0">
                <a:solidFill>
                  <a:schemeClr val="tx1"/>
                </a:solidFill>
              </a:rPr>
              <a:t>PIPB,” TNS’07, vol</a:t>
            </a:r>
            <a:r>
              <a:rPr lang="en-US" sz="1100" dirty="0">
                <a:solidFill>
                  <a:schemeClr val="tx1"/>
                </a:solidFill>
              </a:rPr>
              <a:t>. </a:t>
            </a:r>
            <a:r>
              <a:rPr lang="en-US" sz="1100" dirty="0" smtClean="0">
                <a:solidFill>
                  <a:schemeClr val="tx1"/>
                </a:solidFill>
              </a:rPr>
              <a:t>54.</a:t>
            </a:r>
          </a:p>
          <a:p>
            <a:r>
              <a:rPr lang="en-US" sz="1100" dirty="0" smtClean="0">
                <a:solidFill>
                  <a:schemeClr val="tx1"/>
                </a:solidFill>
              </a:rPr>
              <a:t>[2] V</a:t>
            </a:r>
            <a:r>
              <a:rPr lang="en-US" sz="1100" dirty="0">
                <a:solidFill>
                  <a:schemeClr val="tx1"/>
                </a:solidFill>
              </a:rPr>
              <a:t>. </a:t>
            </a:r>
            <a:r>
              <a:rPr lang="en-US" sz="1100" dirty="0" err="1">
                <a:solidFill>
                  <a:schemeClr val="tx1"/>
                </a:solidFill>
              </a:rPr>
              <a:t>Ferlet-Cavrois</a:t>
            </a:r>
            <a:r>
              <a:rPr lang="en-US" sz="1100" dirty="0">
                <a:solidFill>
                  <a:schemeClr val="tx1"/>
                </a:solidFill>
              </a:rPr>
              <a:t>, </a:t>
            </a:r>
            <a:r>
              <a:rPr lang="en-US" sz="1100" dirty="0" smtClean="0">
                <a:solidFill>
                  <a:schemeClr val="tx1"/>
                </a:solidFill>
              </a:rPr>
              <a:t>et al., </a:t>
            </a:r>
            <a:r>
              <a:rPr lang="en-US" sz="1100" dirty="0">
                <a:solidFill>
                  <a:schemeClr val="tx1"/>
                </a:solidFill>
              </a:rPr>
              <a:t>“</a:t>
            </a:r>
            <a:r>
              <a:rPr lang="en-US" sz="1100" dirty="0" smtClean="0">
                <a:solidFill>
                  <a:schemeClr val="tx1"/>
                </a:solidFill>
              </a:rPr>
              <a:t>Investigation of </a:t>
            </a:r>
            <a:r>
              <a:rPr lang="en-US" sz="1100" dirty="0">
                <a:solidFill>
                  <a:schemeClr val="tx1"/>
                </a:solidFill>
              </a:rPr>
              <a:t>the </a:t>
            </a:r>
            <a:r>
              <a:rPr lang="en-US" sz="1100" dirty="0" smtClean="0">
                <a:solidFill>
                  <a:schemeClr val="tx1"/>
                </a:solidFill>
              </a:rPr>
              <a:t>PIPB </a:t>
            </a:r>
            <a:r>
              <a:rPr lang="en-US" sz="1100" dirty="0">
                <a:solidFill>
                  <a:schemeClr val="tx1"/>
                </a:solidFill>
              </a:rPr>
              <a:t>effect on </a:t>
            </a:r>
            <a:r>
              <a:rPr lang="en-US" sz="1100" dirty="0" smtClean="0">
                <a:solidFill>
                  <a:schemeClr val="tx1"/>
                </a:solidFill>
              </a:rPr>
              <a:t>SET in SOI </a:t>
            </a:r>
            <a:r>
              <a:rPr lang="en-US" sz="1100" dirty="0">
                <a:solidFill>
                  <a:schemeClr val="tx1"/>
                </a:solidFill>
              </a:rPr>
              <a:t>and bulk inverter chains,” </a:t>
            </a:r>
            <a:r>
              <a:rPr lang="en-US" sz="1100" dirty="0" smtClean="0">
                <a:solidFill>
                  <a:schemeClr val="tx1"/>
                </a:solidFill>
              </a:rPr>
              <a:t>TNS’08, </a:t>
            </a:r>
            <a:r>
              <a:rPr lang="en-US" sz="1100" dirty="0">
                <a:solidFill>
                  <a:schemeClr val="tx1"/>
                </a:solidFill>
              </a:rPr>
              <a:t>vol. </a:t>
            </a:r>
            <a:r>
              <a:rPr lang="en-US" sz="1100" dirty="0" smtClean="0">
                <a:solidFill>
                  <a:schemeClr val="tx1"/>
                </a:solidFill>
              </a:rPr>
              <a:t>55.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999093" y="748247"/>
            <a:ext cx="1883849" cy="738664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Ne : 6.4 MeV cm</a:t>
            </a:r>
            <a:r>
              <a:rPr lang="en-US" sz="1400" baseline="30000" dirty="0" smtClean="0">
                <a:solidFill>
                  <a:schemeClr val="tx1"/>
                </a:solidFill>
              </a:rPr>
              <a:t>2</a:t>
            </a:r>
            <a:r>
              <a:rPr lang="en-US" sz="1400" dirty="0" smtClean="0">
                <a:solidFill>
                  <a:schemeClr val="tx1"/>
                </a:solidFill>
              </a:rPr>
              <a:t>/mg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err="1" smtClean="0">
                <a:solidFill>
                  <a:schemeClr val="tx1"/>
                </a:solidFill>
              </a:rPr>
              <a:t>Ar</a:t>
            </a:r>
            <a:r>
              <a:rPr lang="en-US" sz="1400" dirty="0" smtClean="0">
                <a:solidFill>
                  <a:schemeClr val="tx1"/>
                </a:solidFill>
              </a:rPr>
              <a:t> : 16 MeV cm</a:t>
            </a:r>
            <a:r>
              <a:rPr lang="en-US" sz="1400" baseline="30000" dirty="0" smtClean="0">
                <a:solidFill>
                  <a:schemeClr val="tx1"/>
                </a:solidFill>
              </a:rPr>
              <a:t>2</a:t>
            </a:r>
            <a:r>
              <a:rPr lang="en-US" sz="1400" dirty="0" smtClean="0">
                <a:solidFill>
                  <a:schemeClr val="tx1"/>
                </a:solidFill>
              </a:rPr>
              <a:t>/mg</a:t>
            </a:r>
          </a:p>
          <a:p>
            <a:r>
              <a:rPr lang="en-US" sz="1400" dirty="0" smtClean="0">
                <a:solidFill>
                  <a:schemeClr val="tx1"/>
                </a:solidFill>
              </a:rPr>
              <a:t>Kr : 40 MeV cm</a:t>
            </a:r>
            <a:r>
              <a:rPr lang="en-US" sz="1400" baseline="30000" dirty="0" smtClean="0">
                <a:solidFill>
                  <a:schemeClr val="tx1"/>
                </a:solidFill>
              </a:rPr>
              <a:t>2</a:t>
            </a:r>
            <a:r>
              <a:rPr lang="en-US" sz="1400" dirty="0" smtClean="0">
                <a:solidFill>
                  <a:schemeClr val="tx1"/>
                </a:solidFill>
              </a:rPr>
              <a:t>/mg</a:t>
            </a:r>
          </a:p>
        </p:txBody>
      </p:sp>
    </p:spTree>
    <p:extLst>
      <p:ext uri="{BB962C8B-B14F-4D97-AF65-F5344CB8AC3E}">
        <p14:creationId xmlns:p14="http://schemas.microsoft.com/office/powerpoint/2010/main" val="168783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387706" y="457200"/>
            <a:ext cx="6927494" cy="838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chemeClr val="tx1"/>
                </a:solidFill>
                <a:latin typeface="Arial"/>
                <a:cs typeface="Arial"/>
              </a:rPr>
              <a:t>Variation Between VersaTiles</a:t>
            </a:r>
            <a:endParaRPr lang="en-US" sz="28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464" y="1643583"/>
            <a:ext cx="2958353" cy="228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509" y="1643583"/>
            <a:ext cx="2958353" cy="2286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05515" y="4818268"/>
            <a:ext cx="784419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Characterization of a VersaTile presented as Cross Section (CS)</a:t>
            </a:r>
            <a:br>
              <a:rPr lang="en-US" sz="2000" dirty="0" smtClean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>   versus pulse width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Measurement occurs at the output of detector chain (7x22 cells)</a:t>
            </a:r>
          </a:p>
          <a:p>
            <a:pPr marL="798513" lvl="1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Measured pulse subject to broadening / narrowing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Significant variation based on input state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82104" y="904919"/>
            <a:ext cx="1883849" cy="738664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Ne : 6.4 MeV cm</a:t>
            </a:r>
            <a:r>
              <a:rPr lang="en-US" sz="1400" baseline="30000" dirty="0" smtClean="0">
                <a:solidFill>
                  <a:schemeClr val="tx1"/>
                </a:solidFill>
              </a:rPr>
              <a:t>2</a:t>
            </a:r>
            <a:r>
              <a:rPr lang="en-US" sz="1400" dirty="0" smtClean="0">
                <a:solidFill>
                  <a:schemeClr val="tx1"/>
                </a:solidFill>
              </a:rPr>
              <a:t>/mg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err="1" smtClean="0">
                <a:solidFill>
                  <a:schemeClr val="tx1"/>
                </a:solidFill>
              </a:rPr>
              <a:t>Ar</a:t>
            </a:r>
            <a:r>
              <a:rPr lang="en-US" sz="1400" dirty="0" smtClean="0">
                <a:solidFill>
                  <a:schemeClr val="tx1"/>
                </a:solidFill>
              </a:rPr>
              <a:t> : 16 MeV cm</a:t>
            </a:r>
            <a:r>
              <a:rPr lang="en-US" sz="1400" baseline="30000" dirty="0" smtClean="0">
                <a:solidFill>
                  <a:schemeClr val="tx1"/>
                </a:solidFill>
              </a:rPr>
              <a:t>2</a:t>
            </a:r>
            <a:r>
              <a:rPr lang="en-US" sz="1400" dirty="0" smtClean="0">
                <a:solidFill>
                  <a:schemeClr val="tx1"/>
                </a:solidFill>
              </a:rPr>
              <a:t>/mg</a:t>
            </a:r>
          </a:p>
          <a:p>
            <a:r>
              <a:rPr lang="en-US" sz="1400" dirty="0" smtClean="0">
                <a:solidFill>
                  <a:schemeClr val="tx1"/>
                </a:solidFill>
              </a:rPr>
              <a:t>Kr : 40 MeV cm</a:t>
            </a:r>
            <a:r>
              <a:rPr lang="en-US" sz="1400" baseline="30000" dirty="0" smtClean="0">
                <a:solidFill>
                  <a:schemeClr val="tx1"/>
                </a:solidFill>
              </a:rPr>
              <a:t>2</a:t>
            </a:r>
            <a:r>
              <a:rPr lang="en-US" sz="1400" dirty="0" smtClean="0">
                <a:solidFill>
                  <a:schemeClr val="tx1"/>
                </a:solidFill>
              </a:rPr>
              <a:t>/mg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5402" y="3965111"/>
            <a:ext cx="9348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 smtClean="0">
                <a:solidFill>
                  <a:schemeClr val="tx1"/>
                </a:solidFill>
              </a:rPr>
              <a:t>OR2</a:t>
            </a:r>
          </a:p>
          <a:p>
            <a:pPr algn="ctr"/>
            <a:r>
              <a:rPr lang="en-US" sz="1800" dirty="0" smtClean="0">
                <a:solidFill>
                  <a:schemeClr val="tx1"/>
                </a:solidFill>
              </a:rPr>
              <a:t>IN = 00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86601" y="3965111"/>
            <a:ext cx="10631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 smtClean="0">
                <a:solidFill>
                  <a:schemeClr val="tx1"/>
                </a:solidFill>
              </a:rPr>
              <a:t>MAJ3</a:t>
            </a:r>
          </a:p>
          <a:p>
            <a:pPr algn="ctr"/>
            <a:r>
              <a:rPr lang="en-US" sz="1800" dirty="0" smtClean="0">
                <a:solidFill>
                  <a:schemeClr val="tx1"/>
                </a:solidFill>
              </a:rPr>
              <a:t>IN = 110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14271" y="3965111"/>
            <a:ext cx="10631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 smtClean="0">
                <a:solidFill>
                  <a:schemeClr val="tx1"/>
                </a:solidFill>
              </a:rPr>
              <a:t>MAJ3</a:t>
            </a:r>
          </a:p>
          <a:p>
            <a:pPr algn="ctr"/>
            <a:r>
              <a:rPr lang="en-US" sz="1800" dirty="0" smtClean="0">
                <a:solidFill>
                  <a:schemeClr val="tx1"/>
                </a:solidFill>
              </a:rPr>
              <a:t>IN = 100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1" y="1643583"/>
            <a:ext cx="2958353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387706" y="457200"/>
            <a:ext cx="6927494" cy="838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chemeClr val="tx1"/>
                </a:solidFill>
                <a:latin typeface="Arial"/>
                <a:cs typeface="Arial"/>
              </a:rPr>
              <a:t>Temperature Effect</a:t>
            </a:r>
            <a:endParaRPr lang="en-US" sz="28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049" y="1202152"/>
            <a:ext cx="5928980" cy="4697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08403" y="6090794"/>
            <a:ext cx="79512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Little sensitivity in cross section or pulse width versus temperature</a:t>
            </a:r>
          </a:p>
        </p:txBody>
      </p:sp>
      <p:sp>
        <p:nvSpPr>
          <p:cNvPr id="3" name="Rectangle 2"/>
          <p:cNvSpPr/>
          <p:nvPr/>
        </p:nvSpPr>
        <p:spPr>
          <a:xfrm>
            <a:off x="1562986" y="1116419"/>
            <a:ext cx="318977" cy="48697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1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3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387706" y="457200"/>
            <a:ext cx="6927494" cy="838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tx1"/>
                </a:solidFill>
                <a:latin typeface="Arial"/>
                <a:cs typeface="Arial"/>
              </a:rPr>
              <a:t>Complex Circuits : Cross Section</a:t>
            </a:r>
            <a:endParaRPr lang="en-US" sz="24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00" y="1073200"/>
            <a:ext cx="6899562" cy="460914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62688" y="5656798"/>
            <a:ext cx="86744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Cross section has been normalized per-VersaTile (50 MHz operation)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Significant variation (nearly 10x) depending on circuit function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53272" y="1591294"/>
            <a:ext cx="1883849" cy="738664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Ne : 6.4 MeV cm</a:t>
            </a:r>
            <a:r>
              <a:rPr lang="en-US" sz="1400" baseline="30000" dirty="0" smtClean="0">
                <a:solidFill>
                  <a:schemeClr val="tx1"/>
                </a:solidFill>
              </a:rPr>
              <a:t>2</a:t>
            </a:r>
            <a:r>
              <a:rPr lang="en-US" sz="1400" dirty="0" smtClean="0">
                <a:solidFill>
                  <a:schemeClr val="tx1"/>
                </a:solidFill>
              </a:rPr>
              <a:t>/mg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err="1" smtClean="0">
                <a:solidFill>
                  <a:schemeClr val="tx1"/>
                </a:solidFill>
              </a:rPr>
              <a:t>Ar</a:t>
            </a:r>
            <a:r>
              <a:rPr lang="en-US" sz="1400" dirty="0" smtClean="0">
                <a:solidFill>
                  <a:schemeClr val="tx1"/>
                </a:solidFill>
              </a:rPr>
              <a:t> : 16 MeV cm</a:t>
            </a:r>
            <a:r>
              <a:rPr lang="en-US" sz="1400" baseline="30000" dirty="0" smtClean="0">
                <a:solidFill>
                  <a:schemeClr val="tx1"/>
                </a:solidFill>
              </a:rPr>
              <a:t>2</a:t>
            </a:r>
            <a:r>
              <a:rPr lang="en-US" sz="1400" dirty="0" smtClean="0">
                <a:solidFill>
                  <a:schemeClr val="tx1"/>
                </a:solidFill>
              </a:rPr>
              <a:t>/mg</a:t>
            </a:r>
          </a:p>
          <a:p>
            <a:r>
              <a:rPr lang="en-US" sz="1400" dirty="0" smtClean="0">
                <a:solidFill>
                  <a:schemeClr val="tx1"/>
                </a:solidFill>
              </a:rPr>
              <a:t>Kr : 40 MeV cm</a:t>
            </a:r>
            <a:r>
              <a:rPr lang="en-US" sz="1400" baseline="30000" dirty="0" smtClean="0">
                <a:solidFill>
                  <a:schemeClr val="tx1"/>
                </a:solidFill>
              </a:rPr>
              <a:t>2</a:t>
            </a:r>
            <a:r>
              <a:rPr lang="en-US" sz="1400" dirty="0" smtClean="0">
                <a:solidFill>
                  <a:schemeClr val="tx1"/>
                </a:solidFill>
              </a:rPr>
              <a:t>/mg</a:t>
            </a:r>
          </a:p>
        </p:txBody>
      </p:sp>
    </p:spTree>
    <p:extLst>
      <p:ext uri="{BB962C8B-B14F-4D97-AF65-F5344CB8AC3E}">
        <p14:creationId xmlns:p14="http://schemas.microsoft.com/office/powerpoint/2010/main" val="194879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387706" y="457200"/>
            <a:ext cx="6927494" cy="8382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chemeClr val="tx1"/>
                </a:solidFill>
                <a:latin typeface="Arial"/>
                <a:cs typeface="Arial"/>
              </a:rPr>
              <a:t>Complex Circuits : Number of Affected Bits</a:t>
            </a:r>
            <a:endParaRPr lang="en-US" sz="20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2688" y="5229298"/>
            <a:ext cx="86744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Number of output bits that are affected by a single event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Even at low LET (6.4 </a:t>
            </a:r>
            <a:r>
              <a:rPr lang="en-US" sz="2000" dirty="0" err="1" smtClean="0">
                <a:solidFill>
                  <a:schemeClr val="tx1"/>
                </a:solidFill>
              </a:rPr>
              <a:t>Mev</a:t>
            </a:r>
            <a:r>
              <a:rPr lang="en-US" sz="2000" dirty="0" smtClean="0">
                <a:solidFill>
                  <a:schemeClr val="tx1"/>
                </a:solidFill>
              </a:rPr>
              <a:t> cm</a:t>
            </a:r>
            <a:r>
              <a:rPr lang="en-US" sz="2000" baseline="30000" dirty="0" smtClean="0">
                <a:solidFill>
                  <a:schemeClr val="tx1"/>
                </a:solidFill>
              </a:rPr>
              <a:t>2</a:t>
            </a:r>
            <a:r>
              <a:rPr lang="en-US" sz="2000" dirty="0" smtClean="0">
                <a:solidFill>
                  <a:schemeClr val="tx1"/>
                </a:solidFill>
              </a:rPr>
              <a:t>/mg), multiple output bits can be affected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At higher LETs – multiple output upsets are frequent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Implications for parity protection techniques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63" y="855030"/>
            <a:ext cx="7061976" cy="44235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01444" y="1781299"/>
            <a:ext cx="1883849" cy="738664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Ne : 6.4 MeV cm</a:t>
            </a:r>
            <a:r>
              <a:rPr lang="en-US" sz="1400" baseline="30000" dirty="0" smtClean="0">
                <a:solidFill>
                  <a:schemeClr val="tx1"/>
                </a:solidFill>
              </a:rPr>
              <a:t>2</a:t>
            </a:r>
            <a:r>
              <a:rPr lang="en-US" sz="1400" dirty="0" smtClean="0">
                <a:solidFill>
                  <a:schemeClr val="tx1"/>
                </a:solidFill>
              </a:rPr>
              <a:t>/mg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err="1" smtClean="0">
                <a:solidFill>
                  <a:schemeClr val="tx1"/>
                </a:solidFill>
              </a:rPr>
              <a:t>Ar</a:t>
            </a:r>
            <a:r>
              <a:rPr lang="en-US" sz="1400" dirty="0" smtClean="0">
                <a:solidFill>
                  <a:schemeClr val="tx1"/>
                </a:solidFill>
              </a:rPr>
              <a:t> : 16 MeV cm</a:t>
            </a:r>
            <a:r>
              <a:rPr lang="en-US" sz="1400" baseline="30000" dirty="0" smtClean="0">
                <a:solidFill>
                  <a:schemeClr val="tx1"/>
                </a:solidFill>
              </a:rPr>
              <a:t>2</a:t>
            </a:r>
            <a:r>
              <a:rPr lang="en-US" sz="1400" dirty="0" smtClean="0">
                <a:solidFill>
                  <a:schemeClr val="tx1"/>
                </a:solidFill>
              </a:rPr>
              <a:t>/mg</a:t>
            </a:r>
          </a:p>
          <a:p>
            <a:r>
              <a:rPr lang="en-US" sz="1400" dirty="0" smtClean="0">
                <a:solidFill>
                  <a:schemeClr val="tx1"/>
                </a:solidFill>
              </a:rPr>
              <a:t>Kr : 40 MeV cm</a:t>
            </a:r>
            <a:r>
              <a:rPr lang="en-US" sz="1400" baseline="30000" dirty="0" smtClean="0">
                <a:solidFill>
                  <a:schemeClr val="tx1"/>
                </a:solidFill>
              </a:rPr>
              <a:t>2</a:t>
            </a:r>
            <a:r>
              <a:rPr lang="en-US" sz="1400" dirty="0" smtClean="0">
                <a:solidFill>
                  <a:schemeClr val="tx1"/>
                </a:solidFill>
              </a:rPr>
              <a:t>/mg</a:t>
            </a:r>
          </a:p>
        </p:txBody>
      </p:sp>
    </p:spTree>
    <p:extLst>
      <p:ext uri="{BB962C8B-B14F-4D97-AF65-F5344CB8AC3E}">
        <p14:creationId xmlns:p14="http://schemas.microsoft.com/office/powerpoint/2010/main" val="136366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1"/>
          <p:cNvSpPr txBox="1">
            <a:spLocks noChangeArrowheads="1"/>
          </p:cNvSpPr>
          <p:nvPr/>
        </p:nvSpPr>
        <p:spPr bwMode="auto">
          <a:xfrm>
            <a:off x="609600" y="533400"/>
            <a:ext cx="7151688" cy="83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>
            <a:lvl1pPr algn="l" defTabSz="455613" rtl="0" eaLnBrk="0" fontAlgn="base" hangingPunct="0">
              <a:lnSpc>
                <a:spcPct val="78000"/>
              </a:lnSpc>
              <a:spcBef>
                <a:spcPct val="0"/>
              </a:spcBef>
              <a:spcAft>
                <a:spcPct val="0"/>
              </a:spcAft>
              <a:buClr>
                <a:srgbClr val="0183B7"/>
              </a:buClr>
              <a:buSzPct val="100000"/>
              <a:buFont typeface="Arial" pitchFamily="34" charset="0"/>
              <a:defRPr sz="3200" b="1">
                <a:solidFill>
                  <a:srgbClr val="0183B7"/>
                </a:solidFill>
                <a:latin typeface="+mj-lt"/>
                <a:ea typeface="Lucida Sans Unicode" pitchFamily="34" charset="0"/>
                <a:cs typeface="+mj-cs"/>
              </a:defRPr>
            </a:lvl1pPr>
            <a:lvl2pPr algn="l" defTabSz="455613" rtl="0" eaLnBrk="0" fontAlgn="base" hangingPunct="0">
              <a:lnSpc>
                <a:spcPct val="78000"/>
              </a:lnSpc>
              <a:spcBef>
                <a:spcPct val="0"/>
              </a:spcBef>
              <a:spcAft>
                <a:spcPct val="0"/>
              </a:spcAft>
              <a:buClr>
                <a:srgbClr val="0183B7"/>
              </a:buClr>
              <a:buSzPct val="100000"/>
              <a:buFont typeface="Arial" pitchFamily="34" charset="0"/>
              <a:defRPr sz="3200" b="1">
                <a:solidFill>
                  <a:srgbClr val="0183B7"/>
                </a:solidFill>
                <a:latin typeface="Arial" charset="0"/>
                <a:ea typeface="Lucida Sans Unicode" pitchFamily="34" charset="0"/>
                <a:cs typeface="Lucida Sans Unicode" pitchFamily="32" charset="0"/>
              </a:defRPr>
            </a:lvl2pPr>
            <a:lvl3pPr algn="l" defTabSz="455613" rtl="0" eaLnBrk="0" fontAlgn="base" hangingPunct="0">
              <a:lnSpc>
                <a:spcPct val="78000"/>
              </a:lnSpc>
              <a:spcBef>
                <a:spcPct val="0"/>
              </a:spcBef>
              <a:spcAft>
                <a:spcPct val="0"/>
              </a:spcAft>
              <a:buClr>
                <a:srgbClr val="0183B7"/>
              </a:buClr>
              <a:buSzPct val="100000"/>
              <a:buFont typeface="Arial" pitchFamily="34" charset="0"/>
              <a:defRPr sz="3200" b="1">
                <a:solidFill>
                  <a:srgbClr val="0183B7"/>
                </a:solidFill>
                <a:latin typeface="Arial" charset="0"/>
                <a:ea typeface="Lucida Sans Unicode" pitchFamily="34" charset="0"/>
                <a:cs typeface="Lucida Sans Unicode" pitchFamily="32" charset="0"/>
              </a:defRPr>
            </a:lvl3pPr>
            <a:lvl4pPr algn="l" defTabSz="455613" rtl="0" eaLnBrk="0" fontAlgn="base" hangingPunct="0">
              <a:lnSpc>
                <a:spcPct val="78000"/>
              </a:lnSpc>
              <a:spcBef>
                <a:spcPct val="0"/>
              </a:spcBef>
              <a:spcAft>
                <a:spcPct val="0"/>
              </a:spcAft>
              <a:buClr>
                <a:srgbClr val="0183B7"/>
              </a:buClr>
              <a:buSzPct val="100000"/>
              <a:buFont typeface="Arial" pitchFamily="34" charset="0"/>
              <a:defRPr sz="3200" b="1">
                <a:solidFill>
                  <a:srgbClr val="0183B7"/>
                </a:solidFill>
                <a:latin typeface="Arial" charset="0"/>
                <a:ea typeface="Lucida Sans Unicode" pitchFamily="34" charset="0"/>
                <a:cs typeface="Lucida Sans Unicode" pitchFamily="32" charset="0"/>
              </a:defRPr>
            </a:lvl4pPr>
            <a:lvl5pPr algn="l" defTabSz="455613" rtl="0" eaLnBrk="0" fontAlgn="base" hangingPunct="0">
              <a:lnSpc>
                <a:spcPct val="78000"/>
              </a:lnSpc>
              <a:spcBef>
                <a:spcPct val="0"/>
              </a:spcBef>
              <a:spcAft>
                <a:spcPct val="0"/>
              </a:spcAft>
              <a:buClr>
                <a:srgbClr val="0183B7"/>
              </a:buClr>
              <a:buSzPct val="100000"/>
              <a:buFont typeface="Arial" pitchFamily="34" charset="0"/>
              <a:defRPr sz="3200" b="1">
                <a:solidFill>
                  <a:srgbClr val="0183B7"/>
                </a:solidFill>
                <a:latin typeface="Arial" charset="0"/>
                <a:ea typeface="Lucida Sans Unicode" pitchFamily="34" charset="0"/>
                <a:cs typeface="Lucida Sans Unicode" pitchFamily="32" charset="0"/>
              </a:defRPr>
            </a:lvl5pPr>
            <a:lvl6pPr marL="457153" algn="l" defTabSz="457153" rtl="0" fontAlgn="base">
              <a:lnSpc>
                <a:spcPct val="78000"/>
              </a:lnSpc>
              <a:spcBef>
                <a:spcPct val="0"/>
              </a:spcBef>
              <a:spcAft>
                <a:spcPct val="0"/>
              </a:spcAft>
              <a:buClr>
                <a:srgbClr val="0183B7"/>
              </a:buClr>
              <a:buSzPct val="100000"/>
              <a:buFont typeface="Arial" charset="0"/>
              <a:defRPr sz="3200" b="1">
                <a:solidFill>
                  <a:srgbClr val="0183B7"/>
                </a:solidFill>
                <a:latin typeface="Arial" charset="0"/>
                <a:cs typeface="Lucida Sans Unicode" pitchFamily="32" charset="0"/>
              </a:defRPr>
            </a:lvl6pPr>
            <a:lvl7pPr marL="914305" algn="l" defTabSz="457153" rtl="0" fontAlgn="base">
              <a:lnSpc>
                <a:spcPct val="78000"/>
              </a:lnSpc>
              <a:spcBef>
                <a:spcPct val="0"/>
              </a:spcBef>
              <a:spcAft>
                <a:spcPct val="0"/>
              </a:spcAft>
              <a:buClr>
                <a:srgbClr val="0183B7"/>
              </a:buClr>
              <a:buSzPct val="100000"/>
              <a:buFont typeface="Arial" charset="0"/>
              <a:defRPr sz="3200" b="1">
                <a:solidFill>
                  <a:srgbClr val="0183B7"/>
                </a:solidFill>
                <a:latin typeface="Arial" charset="0"/>
                <a:cs typeface="Lucida Sans Unicode" pitchFamily="32" charset="0"/>
              </a:defRPr>
            </a:lvl7pPr>
            <a:lvl8pPr marL="1371458" algn="l" defTabSz="457153" rtl="0" fontAlgn="base">
              <a:lnSpc>
                <a:spcPct val="78000"/>
              </a:lnSpc>
              <a:spcBef>
                <a:spcPct val="0"/>
              </a:spcBef>
              <a:spcAft>
                <a:spcPct val="0"/>
              </a:spcAft>
              <a:buClr>
                <a:srgbClr val="0183B7"/>
              </a:buClr>
              <a:buSzPct val="100000"/>
              <a:buFont typeface="Arial" charset="0"/>
              <a:defRPr sz="3200" b="1">
                <a:solidFill>
                  <a:srgbClr val="0183B7"/>
                </a:solidFill>
                <a:latin typeface="Arial" charset="0"/>
                <a:cs typeface="Lucida Sans Unicode" pitchFamily="32" charset="0"/>
              </a:defRPr>
            </a:lvl8pPr>
            <a:lvl9pPr marL="1828610" algn="l" defTabSz="457153" rtl="0" fontAlgn="base">
              <a:lnSpc>
                <a:spcPct val="78000"/>
              </a:lnSpc>
              <a:spcBef>
                <a:spcPct val="0"/>
              </a:spcBef>
              <a:spcAft>
                <a:spcPct val="0"/>
              </a:spcAft>
              <a:buClr>
                <a:srgbClr val="0183B7"/>
              </a:buClr>
              <a:buSzPct val="100000"/>
              <a:buFont typeface="Arial" charset="0"/>
              <a:defRPr sz="3200" b="1">
                <a:solidFill>
                  <a:srgbClr val="0183B7"/>
                </a:solidFill>
                <a:latin typeface="Arial" charset="0"/>
                <a:cs typeface="Lucida Sans Unicode" pitchFamily="32" charset="0"/>
              </a:defRPr>
            </a:lvl9pPr>
          </a:lstStyle>
          <a:p>
            <a:pPr eaLnBrk="1" hangingPunct="1">
              <a:lnSpc>
                <a:spcPct val="84000"/>
              </a:lnSpc>
              <a:tabLst>
                <a:tab pos="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Outline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485775" y="1363682"/>
            <a:ext cx="8162925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0C0"/>
              </a:buClr>
              <a:buFont typeface="Wingdings" pitchFamily="2" charset="2"/>
              <a:buChar char="Ø"/>
            </a:pPr>
            <a:r>
              <a:rPr lang="en-US" sz="2800" b="1" dirty="0" smtClean="0">
                <a:solidFill>
                  <a:schemeClr val="tx1"/>
                </a:solidFill>
                <a:latin typeface="Calibri"/>
                <a:cs typeface="Calibri"/>
              </a:rPr>
              <a:t>Background – ProASIC3L, SETs</a:t>
            </a:r>
            <a:endParaRPr lang="en-US" sz="2800" b="1" dirty="0" smtClean="0">
              <a:solidFill>
                <a:schemeClr val="tx1"/>
              </a:solidFill>
              <a:latin typeface="Calibri"/>
              <a:cs typeface="Calibri"/>
            </a:endParaRPr>
          </a:p>
          <a:p>
            <a:pPr lvl="1" indent="0">
              <a:buClr>
                <a:srgbClr val="0070C0"/>
              </a:buClr>
            </a:pPr>
            <a:endParaRPr lang="en-US" sz="1400" dirty="0" smtClean="0">
              <a:solidFill>
                <a:schemeClr val="tx1"/>
              </a:solidFill>
              <a:latin typeface="Calibri"/>
              <a:cs typeface="Calibri"/>
            </a:endParaRPr>
          </a:p>
          <a:p>
            <a:pPr marL="342900" indent="-342900">
              <a:buClr>
                <a:srgbClr val="0070C0"/>
              </a:buClr>
              <a:buFont typeface="Wingdings" pitchFamily="2" charset="2"/>
              <a:buChar char="Ø"/>
            </a:pPr>
            <a:r>
              <a:rPr lang="en-US" sz="2800" b="1" dirty="0" smtClean="0">
                <a:solidFill>
                  <a:schemeClr val="tx1"/>
                </a:solidFill>
                <a:latin typeface="Calibri"/>
                <a:cs typeface="Calibri"/>
              </a:rPr>
              <a:t>SET Measurement Techniques</a:t>
            </a:r>
          </a:p>
          <a:p>
            <a:pPr marL="342900" indent="-342900">
              <a:buClr>
                <a:srgbClr val="0070C0"/>
              </a:buClr>
              <a:buFont typeface="Wingdings" pitchFamily="2" charset="2"/>
              <a:buChar char="Ø"/>
            </a:pPr>
            <a:endParaRPr lang="en-US" sz="1400" b="1" dirty="0" smtClean="0">
              <a:solidFill>
                <a:schemeClr val="tx1"/>
              </a:solidFill>
              <a:latin typeface="Calibri"/>
              <a:cs typeface="Calibri"/>
            </a:endParaRPr>
          </a:p>
          <a:p>
            <a:pPr marL="342900" indent="-342900">
              <a:buClr>
                <a:srgbClr val="0070C0"/>
              </a:buClr>
              <a:buFont typeface="Wingdings" pitchFamily="2" charset="2"/>
              <a:buChar char="Ø"/>
            </a:pPr>
            <a:r>
              <a:rPr lang="en-US" sz="2800" b="1" dirty="0" smtClean="0">
                <a:solidFill>
                  <a:schemeClr val="tx1"/>
                </a:solidFill>
                <a:latin typeface="Calibri"/>
                <a:cs typeface="Calibri"/>
              </a:rPr>
              <a:t>Results of Heavy Ion (HI) SET measurements (UCL)</a:t>
            </a:r>
          </a:p>
          <a:p>
            <a:pPr marL="342900" indent="-342900">
              <a:buClr>
                <a:srgbClr val="0070C0"/>
              </a:buClr>
              <a:buFont typeface="Wingdings" pitchFamily="2" charset="2"/>
              <a:buChar char="Ø"/>
            </a:pPr>
            <a:endParaRPr lang="en-US" sz="1400" b="1" dirty="0" smtClean="0">
              <a:solidFill>
                <a:schemeClr val="tx1"/>
              </a:solidFill>
              <a:latin typeface="Calibri"/>
              <a:cs typeface="Calibri"/>
            </a:endParaRPr>
          </a:p>
          <a:p>
            <a:pPr marL="342900" indent="-342900">
              <a:buClr>
                <a:srgbClr val="0070C0"/>
              </a:buClr>
              <a:buFont typeface="Wingdings" pitchFamily="2" charset="2"/>
              <a:buChar char="Ø"/>
            </a:pPr>
            <a:r>
              <a:rPr lang="en-US" sz="2800" b="1" dirty="0" smtClean="0">
                <a:solidFill>
                  <a:schemeClr val="tx1"/>
                </a:solidFill>
                <a:latin typeface="Calibri"/>
                <a:cs typeface="Calibri"/>
              </a:rPr>
              <a:t>HI </a:t>
            </a:r>
            <a:r>
              <a:rPr lang="en-US" sz="2800" b="1" dirty="0" smtClean="0">
                <a:solidFill>
                  <a:schemeClr val="tx1"/>
                </a:solidFill>
                <a:latin typeface="Calibri"/>
                <a:cs typeface="Calibri"/>
              </a:rPr>
              <a:t>Micro Beam Setup (GSI)</a:t>
            </a:r>
          </a:p>
          <a:p>
            <a:pPr marL="342900" indent="-342900">
              <a:buClr>
                <a:srgbClr val="0070C0"/>
              </a:buClr>
              <a:buFont typeface="Wingdings" pitchFamily="2" charset="2"/>
              <a:buChar char="Ø"/>
            </a:pPr>
            <a:endParaRPr lang="en-US" sz="1400" b="1" dirty="0" smtClean="0">
              <a:solidFill>
                <a:schemeClr val="tx1"/>
              </a:solidFill>
              <a:latin typeface="Calibri"/>
              <a:cs typeface="Calibri"/>
            </a:endParaRPr>
          </a:p>
          <a:p>
            <a:pPr marL="342900" indent="-342900">
              <a:buClr>
                <a:srgbClr val="0070C0"/>
              </a:buClr>
              <a:buFont typeface="Wingdings" pitchFamily="2" charset="2"/>
              <a:buChar char="Ø"/>
            </a:pPr>
            <a:r>
              <a:rPr lang="en-US" sz="2800" b="1" dirty="0" smtClean="0">
                <a:solidFill>
                  <a:schemeClr val="tx1"/>
                </a:solidFill>
                <a:latin typeface="Calibri"/>
                <a:cs typeface="Calibri"/>
              </a:rPr>
              <a:t>Results of Micro Beam Testing</a:t>
            </a:r>
          </a:p>
          <a:p>
            <a:pPr marL="342900" indent="-342900">
              <a:buClr>
                <a:srgbClr val="0070C0"/>
              </a:buClr>
              <a:buFont typeface="Wingdings" pitchFamily="2" charset="2"/>
              <a:buChar char="Ø"/>
            </a:pPr>
            <a:endParaRPr lang="en-US" sz="1400" b="1" dirty="0">
              <a:solidFill>
                <a:schemeClr val="tx1"/>
              </a:solidFill>
              <a:latin typeface="Calibri"/>
              <a:cs typeface="Calibri"/>
            </a:endParaRPr>
          </a:p>
          <a:p>
            <a:pPr marL="342900" indent="-342900">
              <a:buClr>
                <a:srgbClr val="0070C0"/>
              </a:buClr>
              <a:buFont typeface="Wingdings" pitchFamily="2" charset="2"/>
              <a:buChar char="Ø"/>
            </a:pPr>
            <a:r>
              <a:rPr lang="en-US" sz="2800" b="1" dirty="0" smtClean="0">
                <a:solidFill>
                  <a:schemeClr val="tx1"/>
                </a:solidFill>
                <a:latin typeface="Calibri"/>
                <a:cs typeface="Calibri"/>
              </a:rPr>
              <a:t>Permanent Effects</a:t>
            </a:r>
          </a:p>
          <a:p>
            <a:pPr marL="342900" indent="-342900">
              <a:buClr>
                <a:srgbClr val="0070C0"/>
              </a:buClr>
              <a:buFont typeface="Wingdings" pitchFamily="2" charset="2"/>
              <a:buChar char="Ø"/>
            </a:pPr>
            <a:endParaRPr lang="en-US" sz="1400" b="1" dirty="0" smtClean="0">
              <a:solidFill>
                <a:schemeClr val="tx1"/>
              </a:solidFill>
              <a:latin typeface="Calibri"/>
              <a:cs typeface="Calibri"/>
            </a:endParaRPr>
          </a:p>
          <a:p>
            <a:pPr marL="342900" indent="-342900">
              <a:buClr>
                <a:srgbClr val="0070C0"/>
              </a:buClr>
              <a:buFont typeface="Wingdings" pitchFamily="2" charset="2"/>
              <a:buChar char="Ø"/>
            </a:pPr>
            <a:r>
              <a:rPr lang="en-US" sz="2800" b="1" dirty="0" smtClean="0">
                <a:solidFill>
                  <a:schemeClr val="tx1"/>
                </a:solidFill>
                <a:latin typeface="Calibri"/>
                <a:cs typeface="Calibri"/>
              </a:rPr>
              <a:t>Conclusions and Future Work</a:t>
            </a:r>
            <a:endParaRPr lang="en-US" sz="2800" b="1" dirty="0">
              <a:solidFill>
                <a:schemeClr val="tx1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39945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81000" y="2971800"/>
            <a:ext cx="8470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Micro Beam Test Setup (GSI)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5" name="Rettangolo 2"/>
          <p:cNvSpPr/>
          <p:nvPr/>
        </p:nvSpPr>
        <p:spPr>
          <a:xfrm>
            <a:off x="457200" y="3499338"/>
            <a:ext cx="8534400" cy="8206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9504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7216" y="2159494"/>
            <a:ext cx="2931361" cy="1851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387706" y="457200"/>
            <a:ext cx="6927494" cy="838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chemeClr val="tx1"/>
                </a:solidFill>
                <a:latin typeface="Arial"/>
                <a:cs typeface="Arial"/>
              </a:rPr>
              <a:t>GSI Heavy Ion Micro-Beam</a:t>
            </a:r>
            <a:endParaRPr lang="en-US" sz="28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084" y="992654"/>
            <a:ext cx="2320326" cy="681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6884" y="1188490"/>
            <a:ext cx="7072770" cy="51398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Located in Darmstadt (near Frankfurt)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Individual ions launched at specific x-y positions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Beam is scanned over a region</a:t>
            </a:r>
          </a:p>
          <a:p>
            <a:pPr marL="798513" lvl="1" indent="-34290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16 </a:t>
            </a:r>
            <a:r>
              <a:rPr lang="el-GR" sz="1600" dirty="0" smtClean="0">
                <a:solidFill>
                  <a:schemeClr val="tx1"/>
                </a:solidFill>
              </a:rPr>
              <a:t>μ</a:t>
            </a:r>
            <a:r>
              <a:rPr lang="en-US" sz="1600" dirty="0" smtClean="0">
                <a:solidFill>
                  <a:schemeClr val="tx1"/>
                </a:solidFill>
              </a:rPr>
              <a:t>m x 16 </a:t>
            </a:r>
            <a:r>
              <a:rPr lang="el-GR" sz="1600" dirty="0">
                <a:solidFill>
                  <a:schemeClr val="tx1"/>
                </a:solidFill>
              </a:rPr>
              <a:t>μ</a:t>
            </a:r>
            <a:r>
              <a:rPr lang="en-US" sz="1600" dirty="0" smtClean="0">
                <a:solidFill>
                  <a:schemeClr val="tx1"/>
                </a:solidFill>
              </a:rPr>
              <a:t>m</a:t>
            </a:r>
          </a:p>
          <a:p>
            <a:pPr marL="798513" lvl="1" indent="-34290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48 </a:t>
            </a:r>
            <a:r>
              <a:rPr lang="el-GR" sz="1600" dirty="0">
                <a:solidFill>
                  <a:schemeClr val="tx1"/>
                </a:solidFill>
              </a:rPr>
              <a:t>μ</a:t>
            </a:r>
            <a:r>
              <a:rPr lang="en-US" sz="1600" dirty="0">
                <a:solidFill>
                  <a:schemeClr val="tx1"/>
                </a:solidFill>
              </a:rPr>
              <a:t>m x </a:t>
            </a:r>
            <a:r>
              <a:rPr lang="en-US" sz="1600" dirty="0" smtClean="0">
                <a:solidFill>
                  <a:schemeClr val="tx1"/>
                </a:solidFill>
              </a:rPr>
              <a:t>48 </a:t>
            </a:r>
            <a:r>
              <a:rPr lang="el-GR" sz="1600" dirty="0">
                <a:solidFill>
                  <a:schemeClr val="tx1"/>
                </a:solidFill>
              </a:rPr>
              <a:t>μ</a:t>
            </a:r>
            <a:r>
              <a:rPr lang="en-US" sz="1600" dirty="0" smtClean="0">
                <a:solidFill>
                  <a:schemeClr val="tx1"/>
                </a:solidFill>
              </a:rPr>
              <a:t>m</a:t>
            </a:r>
          </a:p>
          <a:p>
            <a:pPr marL="798513" lvl="1" indent="-34290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144 </a:t>
            </a:r>
            <a:r>
              <a:rPr lang="el-GR" sz="1600" dirty="0">
                <a:solidFill>
                  <a:schemeClr val="tx1"/>
                </a:solidFill>
              </a:rPr>
              <a:t>μ</a:t>
            </a:r>
            <a:r>
              <a:rPr lang="en-US" sz="1600" dirty="0">
                <a:solidFill>
                  <a:schemeClr val="tx1"/>
                </a:solidFill>
              </a:rPr>
              <a:t>m x </a:t>
            </a:r>
            <a:r>
              <a:rPr lang="en-US" sz="1600" dirty="0" smtClean="0">
                <a:solidFill>
                  <a:schemeClr val="tx1"/>
                </a:solidFill>
              </a:rPr>
              <a:t>144 </a:t>
            </a:r>
            <a:r>
              <a:rPr lang="el-GR" sz="1600" dirty="0">
                <a:solidFill>
                  <a:schemeClr val="tx1"/>
                </a:solidFill>
              </a:rPr>
              <a:t>μ</a:t>
            </a:r>
            <a:r>
              <a:rPr lang="en-US" sz="1600" dirty="0" smtClean="0">
                <a:solidFill>
                  <a:schemeClr val="tx1"/>
                </a:solidFill>
              </a:rPr>
              <a:t>m</a:t>
            </a:r>
          </a:p>
          <a:p>
            <a:pPr marL="798513" lvl="1" indent="-34290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432 </a:t>
            </a:r>
            <a:r>
              <a:rPr lang="el-GR" sz="1600" dirty="0">
                <a:solidFill>
                  <a:schemeClr val="tx1"/>
                </a:solidFill>
              </a:rPr>
              <a:t>μ</a:t>
            </a:r>
            <a:r>
              <a:rPr lang="en-US" sz="1600" dirty="0">
                <a:solidFill>
                  <a:schemeClr val="tx1"/>
                </a:solidFill>
              </a:rPr>
              <a:t>m x </a:t>
            </a:r>
            <a:r>
              <a:rPr lang="en-US" sz="1600" dirty="0" smtClean="0">
                <a:solidFill>
                  <a:schemeClr val="tx1"/>
                </a:solidFill>
              </a:rPr>
              <a:t>432 </a:t>
            </a:r>
            <a:r>
              <a:rPr lang="el-GR" sz="1600" dirty="0">
                <a:solidFill>
                  <a:schemeClr val="tx1"/>
                </a:solidFill>
              </a:rPr>
              <a:t>μ</a:t>
            </a:r>
            <a:r>
              <a:rPr lang="en-US" sz="1600" dirty="0">
                <a:solidFill>
                  <a:schemeClr val="tx1"/>
                </a:solidFill>
              </a:rPr>
              <a:t>m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500 nm resolution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Ions accelerated up to 11.4 MeV/</a:t>
            </a:r>
            <a:r>
              <a:rPr lang="el-GR" dirty="0" smtClean="0">
                <a:solidFill>
                  <a:schemeClr val="tx1"/>
                </a:solidFill>
              </a:rPr>
              <a:t>μ</a:t>
            </a:r>
            <a:r>
              <a:rPr lang="en-US" dirty="0" smtClean="0">
                <a:solidFill>
                  <a:schemeClr val="tx1"/>
                </a:solidFill>
              </a:rPr>
              <a:t>m</a:t>
            </a:r>
          </a:p>
          <a:p>
            <a:pPr marL="798513" lvl="1" indent="-34290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Au – 4.8MeV/</a:t>
            </a:r>
            <a:r>
              <a:rPr lang="el-GR" sz="1600" dirty="0" smtClean="0">
                <a:solidFill>
                  <a:schemeClr val="tx1"/>
                </a:solidFill>
              </a:rPr>
              <a:t>μ</a:t>
            </a:r>
            <a:r>
              <a:rPr lang="en-US" sz="1600" dirty="0" smtClean="0">
                <a:solidFill>
                  <a:schemeClr val="tx1"/>
                </a:solidFill>
              </a:rPr>
              <a:t>m - 94 MeV (mg/cm</a:t>
            </a:r>
            <a:r>
              <a:rPr lang="en-US" sz="1600" baseline="30000" dirty="0" smtClean="0">
                <a:solidFill>
                  <a:schemeClr val="tx1"/>
                </a:solidFill>
              </a:rPr>
              <a:t>2</a:t>
            </a:r>
            <a:r>
              <a:rPr lang="en-US" sz="1600" dirty="0" smtClean="0">
                <a:solidFill>
                  <a:schemeClr val="tx1"/>
                </a:solidFill>
              </a:rPr>
              <a:t>)</a:t>
            </a:r>
          </a:p>
          <a:p>
            <a:pPr marL="798513" lvl="1" indent="-342900">
              <a:buFont typeface="Wingdings" panose="05000000000000000000" pitchFamily="2" charset="2"/>
              <a:buChar char="Ø"/>
            </a:pPr>
            <a:r>
              <a:rPr lang="en-US" sz="1600" dirty="0" err="1" smtClean="0">
                <a:solidFill>
                  <a:schemeClr val="tx1"/>
                </a:solidFill>
              </a:rPr>
              <a:t>Ti</a:t>
            </a:r>
            <a:r>
              <a:rPr lang="en-US" sz="1600" dirty="0" smtClean="0">
                <a:solidFill>
                  <a:schemeClr val="tx1"/>
                </a:solidFill>
              </a:rPr>
              <a:t> – 4.8 MeV/um</a:t>
            </a:r>
            <a:r>
              <a:rPr lang="en-US" sz="1600" dirty="0">
                <a:solidFill>
                  <a:schemeClr val="tx1"/>
                </a:solidFill>
              </a:rPr>
              <a:t> - </a:t>
            </a:r>
            <a:r>
              <a:rPr lang="en-US" sz="1600" dirty="0" smtClean="0">
                <a:solidFill>
                  <a:schemeClr val="tx1"/>
                </a:solidFill>
              </a:rPr>
              <a:t>19 MeV/(mg/cm</a:t>
            </a:r>
            <a:r>
              <a:rPr lang="en-US" sz="1600" baseline="30000" dirty="0" smtClean="0">
                <a:solidFill>
                  <a:schemeClr val="tx1"/>
                </a:solidFill>
              </a:rPr>
              <a:t>2</a:t>
            </a:r>
            <a:r>
              <a:rPr lang="en-US" sz="1600" dirty="0" smtClean="0">
                <a:solidFill>
                  <a:schemeClr val="tx1"/>
                </a:solidFill>
              </a:rPr>
              <a:t>)</a:t>
            </a:r>
          </a:p>
          <a:p>
            <a:endParaRPr lang="en-US" sz="1600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endParaRPr lang="en-US" dirty="0" err="1" smtClean="0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657" y="4312422"/>
            <a:ext cx="5559753" cy="212344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08" y="4732067"/>
            <a:ext cx="1027278" cy="103449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78719" y="5766559"/>
            <a:ext cx="1140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1"/>
                </a:solidFill>
              </a:rPr>
              <a:t>Opened</a:t>
            </a:r>
            <a:br>
              <a:rPr lang="en-US" sz="1600" dirty="0" smtClean="0">
                <a:solidFill>
                  <a:schemeClr val="tx1"/>
                </a:solidFill>
              </a:rPr>
            </a:br>
            <a:r>
              <a:rPr lang="en-US" sz="1600" dirty="0" smtClean="0">
                <a:solidFill>
                  <a:schemeClr val="tx1"/>
                </a:solidFill>
              </a:rPr>
              <a:t>A3P3000L</a:t>
            </a:r>
          </a:p>
        </p:txBody>
      </p:sp>
    </p:spTree>
    <p:extLst>
      <p:ext uri="{BB962C8B-B14F-4D97-AF65-F5344CB8AC3E}">
        <p14:creationId xmlns:p14="http://schemas.microsoft.com/office/powerpoint/2010/main" val="371753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387706" y="457200"/>
            <a:ext cx="6927494" cy="838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chemeClr val="tx1"/>
                </a:solidFill>
                <a:latin typeface="Arial"/>
                <a:cs typeface="Arial"/>
              </a:rPr>
              <a:t>Beam Control</a:t>
            </a:r>
            <a:endParaRPr lang="en-US" sz="28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7511" y="2914246"/>
            <a:ext cx="605672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User requests an ion (hit request)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GSI responds saying ion detected (</a:t>
            </a:r>
            <a:r>
              <a:rPr lang="en-US" sz="2000" dirty="0" err="1" smtClean="0">
                <a:solidFill>
                  <a:schemeClr val="tx1"/>
                </a:solidFill>
              </a:rPr>
              <a:t>gsi</a:t>
            </a:r>
            <a:r>
              <a:rPr lang="en-US" sz="2000" dirty="0" smtClean="0">
                <a:solidFill>
                  <a:schemeClr val="tx1"/>
                </a:solidFill>
              </a:rPr>
              <a:t> hit)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tx1"/>
                </a:solidFill>
              </a:rPr>
              <a:t>5..10 ions available in a 5ms burst every 200 </a:t>
            </a:r>
            <a:r>
              <a:rPr lang="en-US" sz="2000" dirty="0" err="1">
                <a:solidFill>
                  <a:schemeClr val="tx1"/>
                </a:solidFill>
              </a:rPr>
              <a:t>ms</a:t>
            </a:r>
            <a:endParaRPr 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Typically repeat rate around 15..50 ions / second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839" y="4478978"/>
            <a:ext cx="4108591" cy="1949148"/>
          </a:xfrm>
          <a:prstGeom prst="rect">
            <a:avLst/>
          </a:prstGeom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392" y="585388"/>
            <a:ext cx="5428283" cy="2278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79" y="4246530"/>
            <a:ext cx="3297028" cy="2181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254104" y="6012718"/>
            <a:ext cx="16642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tx1"/>
                </a:solidFill>
              </a:rPr>
              <a:t>Digilent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Nexys</a:t>
            </a:r>
            <a:r>
              <a:rPr lang="en-US" sz="1600" dirty="0" smtClean="0">
                <a:solidFill>
                  <a:schemeClr val="tx1"/>
                </a:solidFill>
              </a:rPr>
              <a:t> 4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Xilinx Artix-7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5959" y="4478978"/>
            <a:ext cx="9845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Interface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Card</a:t>
            </a:r>
          </a:p>
        </p:txBody>
      </p:sp>
    </p:spTree>
    <p:extLst>
      <p:ext uri="{BB962C8B-B14F-4D97-AF65-F5344CB8AC3E}">
        <p14:creationId xmlns:p14="http://schemas.microsoft.com/office/powerpoint/2010/main" val="290959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56" y="1282157"/>
            <a:ext cx="6406194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7345" y="4690744"/>
            <a:ext cx="868276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800" dirty="0" smtClean="0">
                <a:solidFill>
                  <a:schemeClr val="tx1"/>
                </a:solidFill>
              </a:rPr>
              <a:t>Write pattern into memory. (~1.3 </a:t>
            </a:r>
            <a:r>
              <a:rPr lang="en-US" sz="1800" dirty="0" err="1" smtClean="0">
                <a:solidFill>
                  <a:schemeClr val="tx1"/>
                </a:solidFill>
              </a:rPr>
              <a:t>usec</a:t>
            </a:r>
            <a:r>
              <a:rPr lang="en-US" sz="1800" dirty="0" smtClean="0">
                <a:solidFill>
                  <a:schemeClr val="tx1"/>
                </a:solidFill>
              </a:rPr>
              <a:t>).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 smtClean="0">
                <a:solidFill>
                  <a:schemeClr val="tx1"/>
                </a:solidFill>
              </a:rPr>
              <a:t>Read back pattern from memory + check. </a:t>
            </a:r>
            <a:r>
              <a:rPr lang="en-US" sz="1800" dirty="0">
                <a:solidFill>
                  <a:schemeClr val="tx1"/>
                </a:solidFill>
              </a:rPr>
              <a:t>(~1.3 </a:t>
            </a:r>
            <a:r>
              <a:rPr lang="en-US" sz="1800" dirty="0" err="1">
                <a:solidFill>
                  <a:schemeClr val="tx1"/>
                </a:solidFill>
              </a:rPr>
              <a:t>usec</a:t>
            </a:r>
            <a:r>
              <a:rPr lang="en-US" sz="1800" dirty="0">
                <a:solidFill>
                  <a:schemeClr val="tx1"/>
                </a:solidFill>
              </a:rPr>
              <a:t>).</a:t>
            </a:r>
            <a:endParaRPr lang="en-US" sz="1800" dirty="0" smtClean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800" dirty="0" smtClean="0">
                <a:solidFill>
                  <a:schemeClr val="tx1"/>
                </a:solidFill>
              </a:rPr>
              <a:t>Wait for ions. (Handshaking).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 smtClean="0">
                <a:solidFill>
                  <a:schemeClr val="tx1"/>
                </a:solidFill>
              </a:rPr>
              <a:t>Read back pattern from memory. (~1.3 </a:t>
            </a:r>
            <a:r>
              <a:rPr lang="en-US" sz="1800" dirty="0" err="1" smtClean="0">
                <a:solidFill>
                  <a:schemeClr val="tx1"/>
                </a:solidFill>
              </a:rPr>
              <a:t>usec</a:t>
            </a:r>
            <a:r>
              <a:rPr lang="en-US" sz="1800" dirty="0" smtClean="0">
                <a:solidFill>
                  <a:schemeClr val="tx1"/>
                </a:solidFill>
              </a:rPr>
              <a:t>). -&gt; Report </a:t>
            </a:r>
            <a:r>
              <a:rPr lang="en-US" sz="1800" dirty="0" smtClean="0">
                <a:solidFill>
                  <a:schemeClr val="tx1"/>
                </a:solidFill>
              </a:rPr>
              <a:t>errors (macro, </a:t>
            </a:r>
            <a:r>
              <a:rPr lang="en-US" sz="1800" dirty="0" err="1" smtClean="0">
                <a:solidFill>
                  <a:schemeClr val="tx1"/>
                </a:solidFill>
              </a:rPr>
              <a:t>addr</a:t>
            </a:r>
            <a:r>
              <a:rPr lang="en-US" sz="1800" dirty="0" smtClean="0">
                <a:solidFill>
                  <a:schemeClr val="tx1"/>
                </a:solidFill>
              </a:rPr>
              <a:t>, </a:t>
            </a:r>
            <a:r>
              <a:rPr lang="en-US" sz="1800" dirty="0" smtClean="0">
                <a:solidFill>
                  <a:schemeClr val="tx1"/>
                </a:solidFill>
              </a:rPr>
              <a:t>bit)</a:t>
            </a:r>
            <a:endParaRPr lang="en-US" sz="1800" dirty="0" smtClean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800" dirty="0" smtClean="0">
                <a:solidFill>
                  <a:schemeClr val="tx1"/>
                </a:solidFill>
              </a:rPr>
              <a:t>Read back pattern from memory. (~1.3 </a:t>
            </a:r>
            <a:r>
              <a:rPr lang="en-US" sz="1800" dirty="0" err="1" smtClean="0">
                <a:solidFill>
                  <a:schemeClr val="tx1"/>
                </a:solidFill>
              </a:rPr>
              <a:t>usec</a:t>
            </a:r>
            <a:r>
              <a:rPr lang="en-US" sz="1800" dirty="0" smtClean="0">
                <a:solidFill>
                  <a:schemeClr val="tx1"/>
                </a:solidFill>
              </a:rPr>
              <a:t>). -&gt; Report </a:t>
            </a:r>
            <a:r>
              <a:rPr lang="en-US" sz="1800" dirty="0" smtClean="0">
                <a:solidFill>
                  <a:schemeClr val="tx1"/>
                </a:solidFill>
              </a:rPr>
              <a:t>errors (macro, </a:t>
            </a:r>
            <a:r>
              <a:rPr lang="en-US" sz="1800" dirty="0" err="1" smtClean="0">
                <a:solidFill>
                  <a:schemeClr val="tx1"/>
                </a:solidFill>
              </a:rPr>
              <a:t>addr</a:t>
            </a:r>
            <a:r>
              <a:rPr lang="en-US" sz="1800" dirty="0" smtClean="0">
                <a:solidFill>
                  <a:schemeClr val="tx1"/>
                </a:solidFill>
              </a:rPr>
              <a:t>, bit)</a:t>
            </a:r>
            <a:endParaRPr lang="en-US" sz="1800" dirty="0" smtClean="0">
              <a:solidFill>
                <a:schemeClr val="tx1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chemeClr val="tx1"/>
                </a:solidFill>
                <a:latin typeface="Arial"/>
                <a:cs typeface="Arial"/>
              </a:rPr>
              <a:t>BRAM Test Flow</a:t>
            </a:r>
            <a:endParaRPr lang="en-US" sz="28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2013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ounded Rectangle 28"/>
          <p:cNvSpPr/>
          <p:nvPr/>
        </p:nvSpPr>
        <p:spPr>
          <a:xfrm>
            <a:off x="4795535" y="5264276"/>
            <a:ext cx="3479471" cy="120032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100" dirty="0" smtClean="0">
              <a:solidFill>
                <a:schemeClr val="tx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380010" y="5266251"/>
            <a:ext cx="3479471" cy="120032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100" dirty="0" smtClean="0">
              <a:solidFill>
                <a:schemeClr val="tx1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tx1"/>
                </a:solidFill>
                <a:latin typeface="Arial"/>
                <a:cs typeface="Arial"/>
              </a:rPr>
              <a:t>PLL Test Flow (On Chip Monitoring)</a:t>
            </a:r>
            <a:endParaRPr lang="en-US" sz="24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083" y="3409220"/>
            <a:ext cx="8153400" cy="15949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936" y="1729196"/>
            <a:ext cx="3565406" cy="12656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65036" y="1055892"/>
            <a:ext cx="526701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Basic idea sample CLK_UUT at 8x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At power-up, each sample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    point “locks” into position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4 / 8 sample points “lock”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Error if locked position moves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 (</a:t>
            </a:r>
            <a:r>
              <a:rPr lang="en-US" dirty="0" err="1" smtClean="0">
                <a:solidFill>
                  <a:schemeClr val="tx1"/>
                </a:solidFill>
              </a:rPr>
              <a:t>eg</a:t>
            </a:r>
            <a:r>
              <a:rPr lang="en-US" dirty="0" smtClean="0">
                <a:solidFill>
                  <a:schemeClr val="tx1"/>
                </a:solidFill>
              </a:rPr>
              <a:t>. edge moves ≥ 25% cycle)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6576" y="5266251"/>
            <a:ext cx="32800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Reference PLL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In : 50 MHz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Out : 50,62.5,250 MHz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56677" y="5266251"/>
            <a:ext cx="34660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PLL Under Test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In : 50 MHz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Output : 5 x (62.5 MHz)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87045" y="935931"/>
            <a:ext cx="18966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Locked (4/8)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6056986" y="1382738"/>
            <a:ext cx="438817" cy="3464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6378854" y="1382738"/>
            <a:ext cx="314554" cy="3464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7303448" y="1382738"/>
            <a:ext cx="92219" cy="3464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7490765" y="1382738"/>
            <a:ext cx="197510" cy="3464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514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5603358" y="944882"/>
            <a:ext cx="2665218" cy="3393201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>
              <a:solidFill>
                <a:schemeClr val="tx1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tx1"/>
                </a:solidFill>
                <a:latin typeface="Arial"/>
                <a:cs typeface="Arial"/>
              </a:rPr>
              <a:t>PLL Test Flow (Off Chip Monitoring)</a:t>
            </a:r>
            <a:endParaRPr lang="en-US" sz="24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3" name="AutoShape 2" descr="data:image/jpeg;base64,/9j/4AAQSkZJRgABAQAAAQABAAD/2wCEAAkGBxQTEhQUEhQUFhUXGBcXFBgWGBcYFRgYFRcWFxUXFxgYHSggGR0lGxcUJTEhJSktLi4uFx8zODMsNygtLiwBCgoKDg0OGhAQGiwkHCQsLC0sLCwsLCwsLCwsLCwsLCwsLCwtLCwsMCwsLCwsLCwsLCwsLCwuNywsLCw4NzcsLP/AABEIANgA6QMBIgACEQEDEQH/xAAcAAABBAMBAAAAAAAAAAAAAAAAAwQFBwECBgj/xABQEAABAwIDAwcHCQQGBwkAAAABAAIRAyEEEjEFQVEGBxMiYXGRMlKBobHB0RQjQlNicpLh8BckM7IVVGOi0uIWQ4KDk6PCCCU0NURzhMPx/8QAGAEBAQEBAQAAAAAAAAAAAAAAAAECAwT/xAAqEQEAAgECBQEIAwAAAAAAAAAAARECAxIhMUFRYaEEEzJCU5HB0RSBsf/aAAwDAQACEQMRAD8AvFCEIBCb7RxraNJ9V5hrGlzu4Kv6nOtTnq0nR2kT7UFkIVaftWZ9Uf16UHnVb9T6/wA0FloVaftUH1Pr/NZ/amPqfWgspCrT9qf9j60ftS/sf7yCy0KuMPzlPeSGYcuMTDSSYkDQDiR4pWtzg1m+VhHDjrHiBbuQWEhVl+1M/UD8f+VY/aofqB+L/Kgs5CrA86h+oH4/yWP2qn6gfi/JBaCFV37Vj9QPxfktTzsH6gfi/JBaaFVf7WT9QPFY/a0fqB4oLVQqpPO6fqB4/mtTzvH6j1/mgthCqD9sri6BhpixMiLa6uWHc8rv6vxFiDcCY1QXAhcryN5ZMxohzejqWsd8iRvMGCDE3BBXVIBCEIBCEIBCEIOb5xHRs7En7I9bmheeMViSHMa1oLnTEuDR1Y3nvXoLnOfGzcR3MHjUYvMvKN5zU4JFn6ehBLNr1IBy04OnzjUoKtWQMjJOg6Ru5cb0zvOd4n4rem6o4gBzyeEn4qjsBiqkTkZExPSN1mPathiasxkZMT/EbpxXOUdn1D5VRw9JJ9q3ds10fxXev4q7Z7OU62EdXQfLKvmM1y/xG68FsMVVmMjJiY6Rui5HEUarDcujiCY9qa9O6PLd4n4qOkTE8ne4Hb9fDuFWnkYSC0HOwyJEiCDvAS1flpiXNc0vpgOBDocxsh3lXAm+9V507vPd4n4p5UxTujHWLYcRIJvN7yVFdJ/SruFP/iBOqFSs9he2mwtbEnpG7zA9a4x2Lfm/iO3e7tQzGPg/Ov04niO1B2RfWydJkZl49I3hPsWa7a7A0uptAcJb1xJkwLdq5rBYl7QHF7nFxLabTJB3F0TBA0A4nsUjjqFWnkpPeQ9wa6mQTJe1rc1MknedO2OJQ/tIV31m5c1NozRll4vMwNNbFYxnS046RjGzpLwuTO0ap1rVDGkuJjxKDjqhbeq833knd2lXgkX1dEcaf7P/AIgW9HEF06WMWMjcbH0rmqWJeXNHSOvEqc2eer3ud7VFOKYb1nPeW3LRAadDAF76lLmiwQOmdnv1Ybu7Y4LFGi04dzqjC5rTVeYbYBryCC+RBMeTG8cUthWse9tQNa45SZBDbQAT1iBMR2oEX4BpdDarpMZpAbBOm7TtW20di9DTa/pKkPzZMzQD1deqbjjpceCVp5WE1KQs4hpzwXTEgBmaQI9GqhMZhhXrMbSqdZzmtLbw3M4MJF+1Wa6JDveRGNZSxuJbVcW5xhadOA4/OGi0iI0s037Fd2xMbnZlc4F7LO0mD5JI3TfwKpbm4ZTxGMxlRzZydAWz9F7GGmSO4h4SvKrlBVwe021KLocKVMOafJe0uecjh+uxRV7IUHyU5T0cdSFSmYcIFSmT1mHt4jgd6nEAhCEAhCEHGc7lSNm1PtPpD++D7l5u21lNVodmjKfJAJ14FehOeyrGBpjzsQweDKrvcF532mwOrQTAyXO/VCWlDD4c6ureloA8RKl6NJjR1AI/WpUG5tHJIY8QYBLhmcbHrbmiOAJWcNXPSAMAptOolzhAvJmSfQt45U8+ppTlHCU7KJS2GxmGAl/SE2nRrb7mxJ9JI1Wa+3cOxvVpTIBDDEXJgl3lO7tLb1vdDzRo5EQm+Jw1Ejrw3tBg+pIYnaZdBqOIkGGUwJA3DMbC3AHRR8UwA54e4mSGy0CJsC7U24ALM5O2Hs+UTd03qYehuq1fwT7wkyHdHYP8onqz2j3Jq67pAgTpMx43S7gTTbHAbwPpVD7wucvTjFdWWseXaVeO/cJ9ymti7EFWmXVKtVkSSIJgAx4mygWtOYgB2+Id2FPnY91NnRNEgHrHWXGbTwEkeJ4LWFXxaSfJqi6riWucHhrQYBmBua0TwEn0SpblzSJyluaQ5p6utweHoWvIPDQ3MZ60m/AWHrJUhywozTdEzkzCNeqSVI+OMfEs5cfZp1e2pjHpX+y5enswVafSudWa4iHtDJGYHyvKFnATprPYoM03wLVNTuPYnmA2q9gjKS2IOskE39I1HaAmmIY5tpeRqCCYIMEFay21FNN6NN2YWqeSdx1ymPXCnMEZbO4lx9ZUJhKjs4u/dvPYpfZv8NncsB+Nnuq4TKC67nOEZspOdxggWOpTfZVKpSa2m4ZSHEuzWEQYib65d3HuW+KxFQYJvR62uHuBaMxdIZoSdCeFlnBYzpQ15ubSDpIPbuUkq+B3UfWLXOawGZDLDhYi5EZp1Jt6jZ7ycRQb1S0VGXBBnrtI7ePAaLNPEuDy6MvWENabCAOyJPlaR1uCUwm0g/H4al0WTKCC4uLnPLQ5we5xAk7pgbuCkcrJx2zTo+ZcTUx54uZ/NWK5/nVd/wB5O7KdIE7rguh3ZfVdVzNUQBjCN7qJ/FTLz63Fcpzmmdp1YjyaQ006jTcbx+a0M8gdv1MLjKT2ybhlRpN3Me4Ajt4g9nj6cXjHGPc10sc5sRcGw1PVI3WC9O809bEP2bSOKc975OV1QEVCy0Zs1zBzAE6gAoOxQhCAQhCCtOfR/wC7YYca5PhTeP8AqVA48s6V2cuFgLRvBnVXnz7VerhG9tV3gGD3qgtqn51/ePYiTFliKHGp4M4R53BA6GZDqu/6LeEeco3hojjos7fLO3zKRy0dzqm76LdwjzkFtK3Wf9H6A3f7SjvD9elbP1Gmg9gTb5Xb5PclPz32j6A3H76wGU/Of+AcZ89MR+roI/UpRt8n2WnM5nfg7QfORVMsYMtPRu8iwESYdrxTNrb/AJhSWGwGHLWF+KDXECWijUcW95sD6FaPhJ0iBmcAzPcNubAi7ru4GB6TuCbtpmPJbr53+ZP8Tsekx0HEtuAQejqQQdCCAU5/oTCt6tXGhr+DaNRzR2ONr9m5LYnWx8/af0VwXKPEUxDGUYygDsjQDrpfHcpa73EFlEgZgL6i+vXUc3YtCROOoRuiniCfDox7Vl2xqRJyY7Dn7/T0z4Gmfar827q37yJ0/dfL2qaRzma/NtEnQPHxSrGgsyuaJElvW9JbM79R296d09iZg7Li8O4tEkB1aYGpE0r+haUNjF5gYmhYEk53wANSepolp7zGOpvSaA4nLFhfMPsg+9S2CtTZ90Jridi02tc5mMoPygktJc1xgTDAQQ4ncLJzSMUx933KLjnGUXCUqno6B+bkU2NJeTZ+YMJGWLDrQLmfTZth8kAs8lwBt2kzZJbTwjqmHphtZ0ACaZc7JbgJifik+TuHMFrnZSIIB79BftVak9wZaA9xD3NaXHfmfLw0HrzE5gSTum25SuzsFlq4eqWwH9LkmC8FlN0id41vabpgxnR6vMy4zTgQDeAJsIMJtsw1vljX1XveBSrFrncBSfFt29BY3NDTilivv0R4YdnxXDc4rp2pW1tk01EU2acRrbtXf80w+ZxR/tmj8NCkPiq65xTO0cRr5TY4+Q27T+tEDXZNDM4tt1i1tvJvvA3a6L1g0QAF5X5HtzVafbWpj+80X7V6pQCEIQCEIQU7z7P+ewg4Mqnxcz4KqthbNw9epiPlFTJlc3Lpec0+wKy+fSp+94ccKJPi93wVI4oy533nLGpjOWMxE15Id6OS+AOmI9YW55IYI6Vo7jdV2Nd6w0niV5J9l1fqy1ujssB3IrCbsTHpCByIw0z8pn0j4LgHOPErdzzJud6v8fW+rP2guOzv28hMP9fPpHwWh5A0f6x4kfBcG2u4fTdu3lbHFPt847xPFT+Pr/V9C47Ot2pyKZRpVKortdkaXAWk8AuPeyDEtOm9buxLzIL3EQZEmE9/oDFEtjD1jmgtIpuIIItcCOC9OlhnjFZ5X6M5ZRHhvs8zSLnAE0Tmbe3X0HodB8VFvk3MEkkm/wCanm4KpTc2l0VQsuKpDHkEvEGDFw0R4FRuI2PWY4sNGoSDuY4zwIgbwujhp5Y3PHnyNWtuLDdv/NaBnZ6wnbtnVWkZqNRumrHj2hJswNUgkUqhG8hj4VdrhjDPcxzXN1BnUJ7tOmKbcrAfnYqHsYbsb4z4BN8Fg8xJc0imy9R17fZ7zoB2pfFONZhcR1qZ0/s3afhMD0qOWcxvj1/CODDJsd/sK6F56n+z7lzoFz6d6n6p6h7j7FXY529jKjKdEBpAaQZLnEGGxla02aCLmNTdPtm18zc1N9Njjl61To4DY6wHSdXWO31pnt2vSy0mEh06iXy2w6xkAAzIgTYJOrQIEMa0tgauAtAmx1sgcY/H0jXcyk8OHRjrCzekynpAw+bOnpSuzsO6ma5L2vihXIy7vmXC43blAjZRa6T5F7y02I4Az6l0GDc1wxLmvL5w1UXEQTlEaCfKN0Flc03/AIbEO44l8ehtMD2LgOXTQ7G4iR9MxOhIAFnbjujtVi81zIwdTtxNeO4Oyj2KtuVTwcXiToOmqDiw5XEGeBmfBAryKo/vFAGb16eog+W3VenV5t5D0v3rCgz/AB6ViZj5xtp4L0kgEIQgEIQgoPnrrTtKPNo0x4uefeFVjsE00xUdUDZL7EO1mwGUHWDqrF536k7Vr/ZbSH/Kafeofk+MO+hTZVbTMNnruAEn7ysRaTLhGEEgXvbXjbgnOOwJpRmMybQTwne0cV21fZeENUtDWQYgtc2PJB170rjdj4QFgFNsEHQ75F1dpE8eLg/kZ6MVJ6ukXzaxwj1rengXPY6oJDRJvbibcdCu52hyfwrWWpkSRcTwcd7u9YZybw3RFwpvnI68ugwPvQPBSlmqtX1CkXmGybjdpuvwF1qG9bLedNOC7/CcnaEZhTNMzY9I7dvPW/UJDC8m8MXyXvaRNw4g+hyzhO/k5Ya0Zcvx+3E16ZY4tdr2QRe+oKVealL6Tm5rw069+U+1dyeTODdUcHvrOJiHB7SIyjUkJPaXJejLM9aqRDo62Y2I4t7SnHjwdODixXqZS7pHwCB5TtTJ49ikKG1cb0XUr1ejE3DnSI1Ad5QHZopzbGwWUMM6pTrVCacFs/aIbGnBxXJO2nUcCHOLgRF/aiThjPODvD7fxLTIxVYcYq1PitXbfxRmcVXP+9qfFRKFTbj2Srtu4oiDiax76r/itsPt7EscHDEVLcXuIPEEOMEdhXR4TkHRfknHNZmAJmg+GkiYnNe9kVeb5oMDGUyMpdORw0IERmSicMZ6IPGcpMRVaab3tDHeU1oaJuNTr61vWNinG1eSRoAvbWZVa3KczRAMkbiZsbabk0qO072/zBDHDHGKxij/AGzhQ7I1xp5jOUtmxbGZpPESJT/Z1JuUDISRY37PvBQm2n1Hlj873ZBABJIb93huW9Q1HNDmNkCM3ZP6KNJmrSa8xTa2LTne1tyYA8u8mwG9a7OodGMS0syENDXN60gmrTaQQdO5NcNinsdLHZTxhpjS8Osjkw+rWxFWnVcS6oBUc83PzTmv9cNCC3ubMfuDT51Wu7xquVR7axP7ziDxrVpgWvVd5Td9o8Vb3Nx/5dQPnGq7xrVCqX2l1q1Zw+sqOka+W4G2/f4IO25u6IOMwURBcHW0tmd7l6EVDc2jJxmCjzZ/5Tz71fKAQhCAQhCDzTznVZ2ri/vtHhSphQIos0yU/wADPgun56cG3D411SnLjWcXPzHRwDfJjdrquA/pl3mtViZjkJtuz2u0otMzEN4CTotamzaY1pNHj8VG09vvbEdtiQWiRBgGRoeCHbdcdWt9ED2KB/8AIKX1bR6XD3pRmzGG4puPc6pFtdHd3io6ntwgghsEXEFLjlMYgtnU34kAbu4KLFdTz5O37Y7qlT/Ekzgm7nVR3VHJl/TQ80pVm3Q0RlJnWwJ8TcehWIiGaiDhuEi4q1weyp/lSjqbjE1sQYmJqAxOv0UlU5SMdOZhuSdXRck6T2pt/S1Pt8FZVI4nZJcCx1VzhaYqUiOIvlHYm/8Aok2JDj+OiT6RK1G26O9u6xEi8i5mZtPisVtr0nHU+A9wCgweSBmA4jffozbv6QJCryVc0xmJMwOoDeJizylhjqcTmsj5czzggyNk4qwFWvuIEVPRvTv5PWbHzuKBiCS4xfcJb6kizGU/PIPZHxR8tboahjdee60oDH06oZlNWtlkS2poQDIAtroo+m7rNkSA5pI7AQSneJxmZpBeT2FxPtUa50FvDMJ7RvE7kEhtrabXVWQ974BFRz2taDJloAbOn5aBL0S3UVADu107SozC4dr56RwZERY3M3FuzelcJSDnOa59NrR5LnAmbwNGk6XQS2z8RSZJqPY1sjMTT6UlonM0Ajqk9XrCNNQluTGJpvxuIfRa5tNtKqWB1yGl1MCT6SoRmHDnuaX0g0TDjIabwIhsmRfQKU5M4cUnYwgghtB4BaZBvNj6Agt3kGMuzMJ/7eb8TnO96pSm/O5xiTOaJyuE3t4jxV3bEb0ezaA83DM9VMFUOypEesO7b2P60QWpzXCcdhtbUt+tqMX7VeKo7mgvjKXZSd/KB71eKAQhCAQhYKDz3zxVWvxeV2gB8S93uhVnj8M0FgZfMPfAVjctK87RfUNNlZrBem8wHFzW+y/gq9xZy1GyAcrJi8TJPFEIMwDpI3iQR2hLbR2eGSWSW21ib+hKlheYyDNwbUObwlZfhXNdleyoCCJa5/hIKNdDGpQcZdlAFhazRw9hS+E2YXB02gSNL+v2SpfDYd9UODGOMAucGyYDRdxytMROqUwHJ/E1WOfRbWexupaZAtMCW3MbhdSSHO/Jy0uaRJi1zad/atRhnToVKMYAZcS4u3mDp3JXFU3OOeYPHK24HpVRGVtnODWumcwnfbvkexIRIEA6XvqezgprE4HENAzgtDx1S6nlDhxaSbrSjUZTEGNCwyJ74vqpCz4RNDDucQNJ4mB6SUPoFrodMTBIv3wn7cRl8l9PszBwPZcFYq1M7m5nUiJnql0nxCvVOFGLKcuOUZtdeHFL1MNYS3J3g38U/otYCZI8U/pVKOUSRIkbzPC4HFBzjaHaPV8VrSbMyYgSuhqdCTcekGO5NjSZuJvY6fFBD1cO4NzlpySWh26RqJSUE8bepT+0KIFMhpouvMgAvjWAeCaspSCbk9SfxDggjhQfE3hZ+T1ImHRxvCnsXiAWUmCk1uQOzPHlPkyJEbu8rFTGN6JtMU25g4k1M1y0izYjj2rNz2aqO6AFN8T1vWlMM5+ZoBdcgGCbyQIU2cTTFEsyEvLwQ8EABsQ4Eb5snPJbDtdi8O0ixqN/uhz/APpCsSkwubFuyYA/Zw3spKgJgbxbQ3G6P12q++WFXJgsQeFF/wDKQvP5fHEd1x4KouHmXvjB2Ydx9dMe9XeqP5i74yp2Yc+t9P4K8EAhCEAkcY+Kbzwa4+AKWSeIpB7XNOjgWnuIgoPNfKF+bE1j9twH+yY9y4vaRzV6kX0Fu4K8dp81VZz3Op1WEEk+VkJkzJBpPAJ3wQJ3DRR1HmiqZiXyHcR0D54knK0+pBWOx8eyhWz1Gl0T1SDB3xIHckMXtFtQt6xc7MLnWJJDQTeBorXrc07gPKd/w5/lcub2hyMp4Z0VK7KRdMB9DEMJiJI699RpxUpbQPJ3bHydxcG5nTnZcCHBj2DNIu35w6XkBdpsDliyjs80enp03tHkVGiJJlz2ERIkExcyY4LnXcm8Of8A1OF8arfa9ankbSeOriMIf/kPHqIKUjk34o1ar3WALnuECB1jOnpXZ4fb1M/JWOHVp1elcXtzMYRTDGtAzdZmYBxAy6XvMps5CuH8N1B33cQffSKz/oHiBZoJ7G1qZ/maFaE5zscpBUotafk75yODqZM5rmWifNsTpcBVfSeSWk69c+mF01Xm9xEk9DWPc/Df4whvI7ENicPWtMT0Z118iqgbbBpMc2o6qWuAaXNz6E5RDepBkmwUbXgPsBDgYECW2Fid8FStXktXAI6PEjua8j1OKaUuTlVl3NrEiY+ZrQJ7AwqKjGi7oDZLouJ0aNAp2vsmkMPTflHSPLgLiAQ3NJYBOX7UpqdivE2qC8yadUR+KkkMZhK2UAVCQNzur28B4IGbmgB0AAiQSNNJ96xQoNJaCBeJMmbiZSgwphwL2Fx169PhHnLdlB4ILIm29p000eqhxtrZDaLg1pcTla85ur1XgkEXMi3f2Jvg4DZEwSNe4/ktcWMQ50kTIiQOyBxNtw0CXw2Gc1gBG/t4Ds70gBxDhoT6kHEu4+oFYfRdwPgtA2NR64QBq93g34Kc5ENzY7D9jnnwpP4d4UEGFdHzds/f6U6AVT/dY0eswg77l5jmO2biHsc1zS3KC0gt6z2sNxwJPgqMJ/QKuTlxgG0tmPo0pAzMiTOtUPPvVQVMG8fRB7kFw8wJnFYk8KLPW/8AJXgvL/M7QxR2nTdhxVDQW9ORIp9GT1uk3GWh+UedHBeoEAhCEAhCEAhCEAqo/wC0C4Nw+FcP4nTODT9jo3F48RT8Fa6o7/tDYua+EpTZtN7yO172tHqY5BVRxD/On9H4L0jzbbDo0dmYXPTYXVGCq8va0nNV68XG4ED0LzZQYXEAan3x/iV61cZUytpZoaxoYI4MGUeiyDs8TicCDleyhPAsYfcvOHODghS2jiTSb809/SU3Nb1YeASBFhDp8FZ+Rammgrfmtwbq+0aAqOd0DCX1Q4nKQ0GGkGxl0W716G/oTZ50Ywfde5v8rguA6JZ6NBYOH5P4NpluaYIvWqkX7C+J7dyS/wBEcJ9F9cdvymu7+d5C4MTxPithUcNHO8Sg7j/Q6luxGJH+8Yf5mFJP5GTpjcT6Rhz7aS49uLqjSo/xKUbtKsP9Y7xQdO7kOf604/eo0T7GhNq3N8T/AK3Dn72EB9lQKFbtrED/AFjkq3lDiB9P1IHFXmzJ/qLu/CR/9hTV3Ne7dS2ee6m9nslLN5UYkfSHglW8rsQPNQV1yqbSwOIdh62Folwa1006lQNIeLRLQdxHoUZU2vgOjLnYernB8ltapERc5swv2R6Ujzr7VdiMdmfEto02273u/wCpcvs2mHVWCNTp3X9yCy9uclRhMMcViMHUbSGQktxJe4ZyA2zn8XBc/snlVgaDs1OlWa42Jd1jA0HlGBPBWdyw218twVbCmmBnaA0zADmkOYd9gQFTZ5C4r+y/Ef8ACg6jbm0sRjaDXUMPXdQzE5203OBc20dUGIlcg57g4MLHh5sGFrg8ngGkSVePIHa1PAYKlhiC4tzFx4l7i46cJj0Lrtm8p6dZwAaR2kaIOL5jNj16QxVSvRqUhUFBtPpGlrndH0xccpuB12+vgrUWAVlAIQhAIQhALVzgNUhiazh5LSVB7QxLvpT3BBJYza7W+Tf2Lz7zrVKuIx7qgZVe0U2NaWscW2zEgEDiVaWJzvNwQOA/V03qUCNxQUlsLDu+UUs1OoBnbqx/Hu4QrjNNLtYZ3pU00DHo1jo0+6NY6NAxNNBpp70awaaBj0axkT7oljo0DIsWMie9GsdGgZFixkTw0lg0kDPIsZE86JY6JBTHLWpONr9ha38LGg+uUjyXp5sVSH2vepbbvJbGPxFZ4oFwdUc4HPTuCbWzcICdcjuTuJp4pj6tBzWgGSS0gWtoeMILALFjo066JY6NA3bSkwF1+xcB0be06qN2JgJOY6DRdK1qCbwZ6je72WSyZ7NccscNE8QCEIQCELDxYoGGMxLjZgMcfgo40ncClKjLnvSOcglBnLG71LBg6hbCs7cXeJ+KyMS7eT+vQgSNJh+ijoGcB4Jb5Qf0B8Fh2I4hv4fzQInCs4LU4FnBOBWHBvgfijpW+aPEj3IGh2cxanZbeKe52cD+Ie8LPV+1/dKCPOyRxSZ2RwKlIbxd4fBGUecfwlBEnZB4hJnZLuxTeUeePTb2oy/ab4hBAu2W/gkzs5/BdH0buzxCOjdwQcwcC7gtDhXeaV1GV3A+CwZ4IOPqYczoVq2kQdF15jgsFjeAQcqaazQw+ZwAXSuoNO4Lejh2jQIMYWiGgAJzTbdD2RCXosQPsGLJwkcONUsgEIQgEIQgjMVT63emlSndSuKYmrqaBtTEFavaNydFiwaSBGjTBsfFOaNEOZaPetMixkKBmaUFLtw+nAmPfZb5FktQJ4zCRcAhNg1P3uJEGUl0SBuKMg30WgZCdhpC1yIGwlbPputdLdEtjpEIGkrIncljTQGoEc7hx8T8UoKruJ8St6ome1YDEGvTu4n1fBHTn/8AQFksWMiDPS9g8EtQaDeI4pEMTvC05kcR7Cg3rU9EpSalXssssagVphbrUBbIBCEIBCEIE6oSPRIQgx0ax0aEIMdGjIhCDBYtciyhBjKsZEIQAYsOYhCDGRZhCEGC1a5EIQDmdyxkQhAGmVjo1lCDIppegyCsoQOiEAIQg2WUIQCEIQ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eg;base64,/9j/4AAQSkZJRgABAQAAAQABAAD/2wCEAAkGBhQSERQUEhIWFRQWFxQYFBUWGBQUGhUUGBUVGBUWFBcaGyYeGBkjGRUUHy8gIycpLCwsFR4xNTAqNSYrLCkBCQoKDgwOGg8PGCklHCQpKSwsLSksKSksLCksLCwsKSwpLCwsLiwpLC0sLCwsLCwpLCwsKikpKSkqKSwsLCwpLP/AABEIAM4A9AMBIgACEQEDEQH/xAAcAAABBQEBAQAAAAAAAAAAAAAEAAMFBgcCAQj/xABCEAACAQIDAwkFBQgCAgIDAAABAhEAAwQhMQUSQQYiUWFxgZGhsQcTMsHRQlJywvAUI2KCkqKy4TNDFfEk0hZjs//EABkBAQEBAQEBAAAAAAAAAAAAAAABAgMEBf/EAC0RAQACAQMCBAQGAwAAAAAAAAABAhEDEiExQQQTMpFRcYGxQmGhweHwBRQi/9oADAMBAAIRAxEAPwDcaVKlQKlSpUCpUqVAqVKlQKlSpUCpUqVAqVKvC0a0HtKhL217KfFetjtZfSaj7/LLCr/3A/hDH5UE3SqqX/aLhx8KXG7gPnUff9pZ+xYH8zT5ACgvdKs1v+0LEtoEXsWfUmgbnK3Etreb+UhfQUGsUqyI8pL8/wDPd7N80TY21iz8LXz/AFmg1SlWeWNqbQ4MR+MW/nnUhh9p477Vy13rP+MUFzpVX8Pti8Pj3G7FZfzmlc2633lHh8zQWClVQxXLW3a/5MRbX8RVfWKjb3tewy6XVf8AAjv5oCKDQaVULYHtdw2JvrZzRnIVd6F3mOgHOJntA+VX2gVKlSoFSpVT8V7UsGjMoLuQSJAABjoJOndQXClVCf2qof8AjtA9rx5bvzoK/wC0q+fht2wOnM/P5UGlUqye/wAuMW3/AG7v4VUecTUff25ff4r9w/zGPCg2S7iFX4mC9pA9aCv8osOnxX7fcwb0msda4TqSe0mnLeEdvhRj2KT8qg06/wAu8Iulwt+FT84oC/7SbQ+C07dpC+k1Srewr5/6yO0hfU0Vb5LXTqUXvJ9BQTl72lufgsqPxEt6RUfe5fYptCi9ig+s1zb5Jfeu+C/U0Vb5LWh8Rc9pCjyFBEXuU+Kb4r7R1Er6GgbuMdvidj2kmrUuzcMv2U72LeUmm723sHY+K5aT+hPWKCs28K7fCjN2BjRVvYN8/wDWR2kL6mjMR7ScGujs/wCBXceKqRURi/a9ZX4LLH8RRfVwfKglbfJW6dSi95PoKKt8kfvXT/Kv1NU257WMRckWbC6E5b9whQJJIFsZAcZqH2j7RsdEsxRTpCBeE5F2fh1UGpryYsr8RY9rBfQCnP2PCpmVTtMt6zWFYnlhiX1vXD/OV/8A5hKjL2PZjLQT0sN8+Lyao329ywwFnL39oHoUpPgDPlUdivalhV+EXH7EcDxcKPOsP/an03iB0AwPAZUksMxyUseoEmg1fF+2RR/x2P63QeSb9Q2L9sGIb4BbTsV38yU9Kp9nk5iGEiy8DUkboHaTFOWeTrtPPtiNefvEdu6DFMSmUni/aHi7mt5x+EW1/KT51FYnb9658dx2/E91h4Ft3yprauyzYKDfV99d6VnLqM9VDWbkZlQ0cD/rPwoEMUeGR/hAX0FeuWMEyfxeoJo2xjnAYIg3X1hSY1EKdQIPXpTjoXW2Lm8oUkEndAA4BYgzkPOkRkdbItPbv2LjJuxeskE5aOpyHn3V9bivlHk7day8e7957woqQoBZt/JAzLADnIxn519WiivaVKlQUf2pbbv4e1Z9zcKB2cOV1yAKgHUfa06Kxu4Jmtu9p+y/e4FmBzssLnasFWHg091YowoAP2kDju9sr60TbxjjRjTSkywI0OXWOuuTh1P2RPSMj4ioiQt7ZcawaufI57NxDcvpJ3t1RwAAEkjiZPlWdmz0Me+G9c/OrnyQJ/ZyCQYdtBHBes0VfrN2wPg3V/lAoTb3KSxhAvvbgJb4VWWJHYAT5VVtu7QezaLpbLkESFG8QucsFkb2YGUjWqFy42hcN74iu9bgrpzSQSp8vCqL7i/azYX4bTntAT/NlNQ+J9sTfYtoO1p/xRvWsxt2yxhQSeoTRdvYl5tLTd43fWiLZivavim0ZV/Ch9S8f21D4rlziX1vXO4ov+KA+dCnkxdAlyiDLNm6THCeNOjk/bUxcxCgxPNG8I7Z16qYkyAv7Zuv8TFvxM7+TsRQ/wC1NwMfhAX/ABAqat4DDZwLtwiYAyBjTQZA/oUamDURuYPon3hjLjqdevyrFr0r6rRC8qqzFtST2kmn7OzrrfDbY9imrYlq8AYWzbBmCNVHQCMjHSa6WyzMguYrQgcwAHokkanPjXGfF6Efiz8uV2yf2Vt+/YsJb/ZbIKxNy66qTutvpI1hWgxMZZzmKjtv7VuYsIt/EWgqbxVbYuPBaN4kkmSd0cdSTxNA7awttLLsjMbmR3jHFhPDrNRmBtG5c3d4xuE6mJBjTsM110dSut6Y/LldszOIGW8DhwQGe4evdW2B/UaPc7PS4oRTdTItLMW4SvNA6xPVTdjk9aBlgTlMRvZ9B3m0maMXZtoElUjmnUqM54BQIFe2PD2d48JqT1DW+Uti2XKYVSpBVJReaTOctJJA066YPK69uuqDKeBOcyRAUDh6V7i7CriQIEFJiJzFwicx0GnLV0qOaWEgAwYkbrCMuyuM1mJmMvBrank32Y5B28diQPdiVVhJ3lEyTGr5xJmojFO6gAmDxiBrmNMtKsT3NTqR0knih+tQu1gfeMAM4UiAOBI+dZmMcsaWtN7YC78k9UfP605h7hDaxGc00GljnPn0UThklgJEkjMkADtJyjtrPZ6E/dwqXLIuKzbxDlmO6tu3uEBVYnV2mRB4jI5wBiMSzhfeYgtHDnuVnuiew8a9v7LDCfeKxEHdTPjEyoKgdvdQ9lrYLb6ORxgj4stdIyHkKArZt5VuoQzkpcRhMAQGDaTIOR6q+uBXyPs1Fu3dxYTmswke8aFt7xC5AsxggAR28a+ssFe37aNBG8qmCIIkAwRwNVT1KlSoI/lDh/eYTEJ961dHfuGPOvng19LOsgg8cq+bcTZ3WZfusV8CR8qAJhzj3Hy/1XkV1d+LtHof914aI8irXyPP7px0P6qPpVUFWjkYcro60Pk30qCwFazH2hL/API7j6W/rWoxWae0dP369YP+K/SqqrYDGtaJZTBAGfUWAM9OtWlsKIKviHYGZA0M69Ijqqn24zmYgzGRgQcuvKrMjSAekA+Irw+LveuNs4argR7iwPss3aT9RXS4hF+G0g7QD8qYVCdBNPJs+4dEPp618y1s+q0/WW3bbSfhA7B9abuYtz9o8Orh1V0+C3fjuW0/EwFM3MZhlicQGMaW1ZuJ4/rWpWsT6Yz8oyrktSU5g1wds2R8Nq6/buoKbbbzfYw9petiXNd66GtbpSfriHSule3Ss+xbWtfu7o6A3kZ+VRWxMV+9DMQPjk5KOcoPADiDR+0tr3231e4qhgZVUCyGE8cxINVxGy7hp1Tr4V9PwunfR9WOuUtS+laJmFwubWtRncGXafQHrof/APIrQmA7c1ogAZxlMk5VVt7L9f6pzCkFhKkgyMieKkDPPjFfRnxF258VqT0xCSxe2t+6jqsQu7BOsnuoRtp3I+KIOoAHr2+dDAafrgevqr0jXPp9VPVXCZmZzLy2pF53W5l3dxDNvSxM6iTHTlrTZbPu/Qr3Lzj1HXXk9Xz1ArK7Yh7a17v16UQtuTQ1o6frp6qe386MSnsFtFrNtraH3isQTO8N1ihTgYbJ2AnQ5x0xRI3jPdpn21KYVrfuQ5Fy65uKoQNuid2d6YMsTkBH3iZ0MdjbBW5cQHQkGY0DRl4cKiCbDAruiOJkAlp4d+Q8a+q+Tbk4PDE6mzZJnp92szXytsLEPaaQd0Fbiq+u4zKVDiMwRIzGY1GYr6L9lGCe3syzv3Td3951Msd1WOSgsAYETnxJqquFKlSoFXz9yrsbmNxK9F24e5mLDyNfQNYj7SbG7tG9/ELbeKKD5qaCoYkZr2keIn5VyacxQyHUy+sfOmzUCqxcjG590fwqfAn61XTU5yOf98w6UPky0FurO/aTb/fWz0gejfStFIqie0tM7R61/P8AWgz22ufaGHipHzqawm3XFtAtm0IVRvNLEwAJjhUQuT9jfOvLIhQJmMqzbRpq8XjL0+FpW1piyafb18gg3QvRuKFigb2JLfHduP2s0eAihqVapoaVPTWPZ9GNPTjpWPry6G4NEHfnTz4okKOABAHQJJ9SaYFs9FO+4MdGZ17vpXZ1iJ/DHtBs3T01zNdHdGrjuz9K4bEIOk+XrFMs2tEeq0e52/me5f8AEVHK2QyHAceBPX10Zd2gMoQacSToSOj50FvaiOJPpWJl4PE6lJxtnJEkdWZ6uFKyxkHrHT099OjDuTO4e0jd8zFPfsQ3Ze6iGSCCGJiEIIKKQdSNeFTD583qGI9Pr9aRInxnwinjbsj7Vx+xQo/qJY+VI30BytD+d2byUr6UwebM9In7fcOWEd8/qadtWHf4EZuwFvka6/8AIsPh3U/AiA/1QG86avYpm+Jnb8TE+v1pwZvPwPHBuubADq3lno+HenyroGhbZz0/U0QFqSRnulEvLbQm29wMQA27KqcswSGBPHhTuAvWwSrWwzCedmdchkCI7Z7qbwmNuYYA5lbikCH3DEqxhlzXMAGMyCRxprDYprd8XhAO+HgZQZ3ubrHVUUZjPeWzz7RBJICkPujLgDxB6dONfRXsquTsnC9Suv8ATduD5V86WMRACYfeYlyzMwUGCAAAssJyzaZM9Wf0B7HLpOy7YOq3L6men3jN+airvSpUqoVZH7XbEYu233rI8Vd/kRWuVQ/alycu4hbVyyhf3YuB1X4t1t0ggfajdOQzzoMhxI5jdk+Gfyrg0+65EdIIoSxdkaHIKZ6ZHDzqI6NS3JRoxK9auPKflUUakOTrxibXW0eKkfOir4Vqme0+1+5Q9B/Mv1q7lc6qvtItThJ6D81P5aDKMVk7ds/OvRdVS29PxNp0T017jRzu0Kf7RTF6JMgnQ5EDVVOeRqxLenqzpTuiD37anBfEz6TTZ2keAA7vqflXCsJHMWMtSW+ceVTS2QNAB2AfKukRM901v8jq0/jEIcXbrabx7J+QFPjZTm2XdlQbwEuSSTDExAY5QPHqNSdebRWcKxj4biHSdVIrWzjl4LeN1NS0RM9Z+aDZEmN8t+FTH9xB8q8G6NEP8zR5AD1pv3p9K8g/r9CuWXr2/GRV29zUhUUjeBMbxOcj4pjWK9sO3P15wB6JkET2TQxXmjtPmB9OmnLWJ3QYjgZ3VPVxmmUtXjgZM6CT3mmMahXURJMZAcO402cS7cWPUCfQZV0mEcgkIeGgJOc8B19VWZ4ZrWY5kLE11u6d1P8A7C4+KE/GyqfDJvKujhUEb1yfwIx49L7tct8f3lrzK9v05+wUL1+H+qWVFTaGiM34my8FWf7qX7XHwoi/yhv8yxq5ntBuntAdMzkOvpp8zXj45zkXYjokx4ZDyroNVjPdYz3SOyym9F0SpDQd7dE7p3ASAYUtEmNDwpzE4e2Wb3YZxkA0mIgDTdngdY7Ka2Xaa6wtqVBJAEkLr/EdB30YcZ7rmlmiFKlCo3gRIO9AaCCOuih7tojIAWzA4tmOvMmD8q3n2F3J2c4md3EOOPG3aPHtNYA152cM3OP8RJJ6JJMmtw9h22LbLfsIApAtXd0BtSgRyzEwW3k+yAAI7itUpUqVUKlSpUHz1yhse7xWIXgt274b7R5VWQWWQD05EbwichwYeYq8e0DD7m0MQOllb+q2p9Saza9t9kuOtxQ4DMJ+FhmeOh7xUEquM+8p7V5w8ucPCjdk4se+tMpBi5b0I+8JnoymorDYm1dzRoPQ+RHYdPOu7lkqwYjMEENxyM/EM6DYytVvl7ZnBv1T/g/+qsymc+nOorlTY3sLcHUP8gPnQYdjPsHpUeRND4lcgZzIGWc5SJ00yom//wAds9TD0Pzoe6khcwMjmSBo06/zUQPuH9fo1JX8e6kZKJ0ObSJIkZ5iQc44UF7gcXB/CGb5R51etm7FsNbtM1sOdxILfhBzExqW4HWtVnPEOWp5eN1+kKSce5y3j2CB6Qa9bDXN0syPAgywbjMHMfwnwrSbFlE+BFTTQBejPm7vV4Uxjbf7m+wMN7pyGGRG6rRBGejNx41qazjLh/s6VeKx+zOWw1zipGXEbo/urz3Oebr2Alv8ZFcPcnM5npOfmZrz3mfh0+n+q54n4vXie8iFtIEMs0hlygLIIeTJPUOHHqorYllHvhWWVKPAniJIMxQNhGIIUEnLIDPXqqU2XsPEgh1tODDbpI3QScvtRPHSrWOWbRxjPK0YPDW1Qj3VtjJzYFiIMQMyIoHlIwFp4IBJUkDmzzlBEDtPDhXN3ZeIkb7Lbgnmks5beGRKwBHhnUbyj2fcsWlm5vBmIIhR0Nw6+s6V0tfdWP8Al5dPTtv3Z90CLn609IpEmB39XrTPvD0/Kua5vck9l7IvYpylhDcYAsQIyXIEknICSBrxqwL7NMQEL3bli2ACYN0O2Q03bYaD2kVXNi7RNm4W5uasOcCR0jIdYFTI5Rs6lEYhiCTG7aGYg84uNDwiqJc8gcOmRxTO4Oe7b3ECR8W+zGc/4R2jSqm6AMw1AJAOuhgVJLceSWaZCgkm5cOQgkFd1TrxPCo+5ZOrRLSSAZjPj/7NRDuHaIIneGYIMEEcenopwsHbeulj0kGW0jjXGzsR7q4rxvAMpKkAhgGmDPA6UditqG44ZQ7tB57gFmlidAYgAgDXThkBAAl2XABjPU+sVrfsPwXu8bd/eKxbDKxUSSoNxGQsY3cwTkCSONZULTuxXdAOpB3U6OmM8xxq/exHaNwbTFpnJX3N5QJylShHbABAnQExRX0JSpUqoVKlSoMd9quH3cdP37Vs+BdfyisY25bi/cHXPiAa3f2w2Iu4d+lLi/0sp/PWUbR2NvuXjUDXqEZVBA7DbnVZVOUfrwquvs57TStEWNsEfGI66Db9lvvWrZ6UQ/2iudsWpsXR/AT4Z/KmOS17fwlk/wAMeBI9KkcTb3kYdKsPEEUHz5i7cKR92449fpQdz4R1FvRfpUptVIa+Oi4D/Vn+anOTWHtPcK3gSm62QYpzoMSRqOqnPZEBvE9fn6zVp2dykZbNtRbJKqBoxkDKchEVYv8AwmE3CUtiQrRHO527x3gSR30ThNoLBT3YIAORgiBGUZ9ddMT8Wb1reuJV1cVjHAYW91W+EndWYMEicz3V1hdj4i5O/d3ARBkXGJDSDuho6Nal7ip7wu9+3aEmAzIIORyU58Rw41H7X5Q4ZSBavG4Y+wr65ZSY6zlOlatpxjMz+rxUnTm/lxHMflx79HNvkHatMDecun3QdxpKkgmVMCY4+FHWtjYMKd1JaDAgvBjLMg+oqHPKRygVcM5AJ5ztuAyezo66CbaOIIjft2x0CX+q1z45e2YlbsPtJFG6LS5aSVUDh1g+FDYjbXumneRRLRJAjnHITp4VU7pZ/jvXX7IQeU+lNrhbY0tg9bEt848qu9cZnMrBiOUuHd9645JEQttWPTpoMsuPGovlBjv2lFW1ZugAg71zdXIBhHRx1mmVuEfDzfwgL6RTqyo3juHeEc7dYjrA1B664zTNt2Z9+HLyY378z8s8eyIs7BdjG8s9Alz4KDRqcmYgvvx0sFtDxaT5UQMcw0cieC83/GKZ35MwSenXzrbsc/8AF2UIHMOUk865B6OAnup5TbGShj+EJb9ATQZunopw4l934iBpAy9IoCFuasEEZDnc+D/Nx7qCxrljJ8gB6ZUsNaa4SEUmNY0EmBn20DYWXM9flQFWsQEIMAnImc+kRGkaGkca2/vDIxGQjhGXRUrj+T5s2rV3mEXBKwZIMAwQQDoRnpTu18LYQWzYvb5Ky67pXcbm8dDMnLOIzrG6J6NbZhBvdfM6Trwnw7K2z2CbOstae+bS+/Usouxzt0nMDoy3RWUbfxNhyDYtsg3YYMZlulRJIy661L2A4vmXEPScu2D8q1E5jKdGx0qVKtBUqVKgwvljyiv4i81u9uxZuXVQKsQN7dz4nJRxqp46RzlLAgE806xwIPNPeKlNq2yt+6GJJFy4CTmSQ5BJoK8NO/5VAKbzfbQMPvJke9CfQ91MNgrdydwgkajMEdoPOHeKOpm9hVaJGY0IkEdhGYoNA5CN/wDEC/cZl8lPzqwtVQ9nd87t+2WLFWtsN4CYYMNR8XwdtW9hQYZynsbuJxC9QPhA/Kai9mYko8qoYwRBO6DII1kdM91Wfl/ht3Gv/Ej+rH8wqq4cc4VY4RJttTERAuIg6AN892RHnQtwF/jvXX790dHXXW6K9N+2BGe90z18BFW1szkNW8Ig0tjtaW9THlRCsRkMupQF9Ipm5iN0TB+tDDHMxhQO+sg+/h2U84Z+ffTeVMoGDAOMuMSPWh8VbMjWKZBq4xFmQG6iSIPTlXLXpBYDKe7spvB4Zd07wzz3evo4GnFscCciZPV00yBGx7EwBxpwq4gnjwHn6jxr18Oqud1t5ZMayRwkCnWuTwJ7cv1p5UAy/wDIYyEiNTFSNuzI1JAP66eFCW0z3vIdVGWMVcmEBJOUBQdegRE0Hb4HP4gB1mT5a001oaFhHUP161zit/e58hpG8G1zphzr1dJj9GgkRjFsg+7uSx/hEDjILCQZ4ioWzkwjpP0q24Tkot623umJdUVzvSILRlEQRBPOB7QKqLGCD0H5moSLZz1dwrgt2nv+levrXJYVQt6tJ9h2O3cWydMH1H5qzQ9XfVy9lSXP24MiyqiXPQJAHnFFfTNKlSqhV4Wr2uLiSKDFPaNsz3WOuMqwlyHB4FiP3mfTvSY66qOLuQAQJzHgda23lXshXQqRM8OjoNZLtjYr2ToSs6xmMiM/rQRhrykaVRFm5B3IvXB0oD/Sw/8AsavBrO+R17dxS/xK4/tn8taKporMvaxhd02rq5NvEE9IKCB/Yazq05mtc9qeGnChvuuh8yv5xWU2lgiiBnBJOp6s6NGDWBlmfIZ59WYHjXV1wW3t0Lplw06M6XvSfteAqBwYXeyZgMtT1DIZUPYthTmYjTt8KcA6c++a9QSRHEgZDSTAmg6N4awT3AV698lQuW7O8OOcRP6NSuI5OMls3FYXFBgssFYjMg65dBAPVUIXgZcPrQdqhMASegAUmswRI4wQZmpDYe0RbLklRvADngsDmZz1BOWY6I40Tyox1i9dU4XeIhd4sIzGWp6gMz8pIQrHWOHYB41Y8FyU97bJsuXcIrEabpbdgMIzB3hzgYnhxqsFxMyPP5UXZ29eUQlxlyjmZHd6N74ooGXXJgOB+lGbHxwtOWLbsruk7oacwecDO8DmIjQ91ArvGAFznPiW01H0HE1J4Xkpi7uYsuB0lRbHi27QE8otrWr/ALoWbZQqAHZoUGAoEToMmP8ANUE9wTM+tWfD+z59bt60nVLXG8FAHnUhZ5IYRPia7cPUFtD5t50FLO0bpWA77sRAJUQeGXDqpqxs+5dgJbLEabilzP8AFEzU+/KS1bJFnA2VKsV3ru9fYEGPtaVN8iuWl1sWFvFWRkYKm6gUMIYEADoDCqIPBchcbeMLYj8RAP8ASJbyq0bM9h2KeDcfdHUsebEH+2th2NyiRgBkvUIHpU8lwHSqrKdmewa0rTdffWBzSWybiZXd3gejhHGr1sPkXh8LHu0AjOAFUSNCQMye0mp+lQKlSpUCpUqVBDbQSXM/rKq9tTY4YGBVnxo557vShGSgyrbPJ6CSBVbvYUrWzbR2aGGlUrbOwYkgVBVdh3dzE2T/ABqPEwfWtPU51mtzDFWBjMEEHrGYq+7P2vbvAbp53FTqPr2igjeX9nfwV7qUn+kh/wAtYytwbsFvhzQDiZ49Aia2HaWPe8+JwzWiqLb5rkGHDKFkNpq5EcN09OWJBqJIg3M4OndOvCas/Jo2mVUvbiCGm4SAd7grg5QebBEce6o+87Z6qQQsYAk8Acz3D/VTAOxpUXWFtt5AWAYaEBoB7/nQ4YqZ7xMDsiakMHyVxdwZWnCn7w92v95WfOpTD8gG/wC2/bTqXeunwEDzqiLflVe901kMq23Muqrqcs89CYGkeZqO39IUxxk6np4Rwyq74fkphE1N26e1bQ/tG951I2LNq3/xYa0p+8V32/qaTRWf4PZV66f3dpm/AjN5gR51MWOQeIOdzctj/wDZcUeS7x9Kt9zGXG1cx0THkKZ93REPY5FWF/5MQW6rSfmckeVSNnZeET4cPv8AXddm/tEL5USLVdC3RXVvHsgi0qWh0W0VPQU1cuO3xMx7STTgt10LdAykjQ0+tzpHhSFuuhbqDPOUVjcxV0DRiHH8wE+ZNMbKxXu79phwdfAmD5MavO0OTlq/cDuGkDdyJWRMiYz41I7I5JoGBtYdZGc7sn+oyaoksFfdTVu2NyiIgMajcFyWuN8XNqx7P5G2xmX3uygnsJjg4yNFUPhsAiCFFEVQqVKlQKlSpUDGLsyJ4j0qOZKlb2hoB0oAnGdA43AhhpUm6U0woKHtjYepAqs3cMVPRHGtWxeFBGlVfauxdSBUEFhtv3ApS5z1PH7Q6549/jVXxPI3CKWuNibm5m24qZgaxJB0qw38CVNCYjB7ykdII8RFBUr21sBaEWcK91vvX3IX+lTn4CpLk1yoe4zoqWrQABUWkCcYMnMnUVSbqwTUhycxG5iF/iDL4iR5gURoZuM2rE9pml7qh7N6jrZmimxbroW6eCV0LdQMC3XoSiVw56KftYAnh4UAISuhbqdwvJu42i+NTOF5GH7RjsqimLhz0UTZ2YzaAnsFaBhuTNpdRPbUlbwqLooFBQcLyTuN9mO2pezyNCiWM9Qq1zSCk6CqK3htgW10WT11NYPDhRksUQxA1Yd2Z8qbOJXgCe3LyFB3NegHXTr0oc4s8IHYPnrTTMTr9aCTtY+MiwP66dKPBqCwtuWFT1AqVKlQKlSpUHNwUM6UUaacUADrTDCjLqUO60A5FD38ODRbLXG7QVnaWx50FVzE4AqdK0Z7M1HbR2MN0nKoMPxfIK4952FxFQsSMmZoJmIyGXbUhs7kNatsrF3dlMjRRI6h9au+JwMHKidm7CLn4h50EBbwAGgom3gj/wCqu2F5Jp9ozUrY2PbTRRTAoWH2G7aIal8LyQc/EYq4qgGgr2gg8NyUtrrnUnZ2fbTRRRKrNe3VC6z3fWqOQK9GelNHEdCjvzrh7rHj8vKgIYRqQO/5Cm2vqOk+QoaNa6tJJoOzizwAHmfE009wnUk9tOMug48fOuVSg491kTOleBaeZZ1r1UoGd2vQlEpY1nhSVRGlA5s63zpqToPALrRlAqVKlQf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5" y="1092524"/>
            <a:ext cx="2324100" cy="2315485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 flipH="1">
            <a:off x="2682952" y="1637443"/>
            <a:ext cx="3483939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2672300" y="3413135"/>
            <a:ext cx="3122436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779441" y="3043803"/>
            <a:ext cx="2300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1"/>
                </a:solidFill>
              </a:rPr>
              <a:t>Error Detect (trigger)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75138" y="1314215"/>
            <a:ext cx="1535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1"/>
                </a:solidFill>
              </a:rPr>
              <a:t>PLL Output 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0375" y="4479609"/>
            <a:ext cx="813697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To gain better insight into what is occurring when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 the PLL “error detector” triggers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External DSO samples 4 of 5 of the PLL outputs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Record signal trace if on-chip circuit triggers a PLL error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dirty="0" smtClean="0">
              <a:solidFill>
                <a:schemeClr val="tx1"/>
              </a:solidFill>
            </a:endParaRPr>
          </a:p>
        </p:txBody>
      </p:sp>
      <p:cxnSp>
        <p:nvCxnSpPr>
          <p:cNvPr id="20" name="Straight Arrow Connector 19"/>
          <p:cNvCxnSpPr>
            <a:stCxn id="31" idx="1"/>
          </p:cNvCxnSpPr>
          <p:nvPr/>
        </p:nvCxnSpPr>
        <p:spPr>
          <a:xfrm flipH="1" flipV="1">
            <a:off x="2707756" y="2023769"/>
            <a:ext cx="3459135" cy="17599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899942" y="1700541"/>
            <a:ext cx="1535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1"/>
                </a:solidFill>
              </a:rPr>
              <a:t>PLL Output 2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 flipH="1">
            <a:off x="2711294" y="2388829"/>
            <a:ext cx="3455597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903480" y="2065601"/>
            <a:ext cx="1535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1"/>
                </a:solidFill>
              </a:rPr>
              <a:t>PLL Output 3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2704200" y="2743256"/>
            <a:ext cx="3462691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896385" y="2420028"/>
            <a:ext cx="1535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1"/>
                </a:solidFill>
              </a:rPr>
              <a:t>PLL Output 4</a:t>
            </a:r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2690404" y="1314215"/>
            <a:ext cx="3476487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861343" y="1008681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1"/>
                </a:solidFill>
              </a:rPr>
              <a:t>Loss of Lock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166891" y="1097650"/>
            <a:ext cx="808075" cy="188743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PLL</a:t>
            </a:r>
            <a:br>
              <a:rPr lang="en-US" sz="2000" dirty="0" smtClean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>UUT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54007" y="3335974"/>
            <a:ext cx="14713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 smtClean="0">
                <a:solidFill>
                  <a:schemeClr val="tx1"/>
                </a:solidFill>
              </a:rPr>
              <a:t>LeCroy</a:t>
            </a:r>
            <a:r>
              <a:rPr lang="en-US" sz="1800" dirty="0" smtClean="0">
                <a:solidFill>
                  <a:schemeClr val="tx1"/>
                </a:solidFill>
              </a:rPr>
              <a:t/>
            </a:r>
            <a:br>
              <a:rPr lang="en-US" sz="1800" dirty="0" smtClean="0">
                <a:solidFill>
                  <a:schemeClr val="tx1"/>
                </a:solidFill>
              </a:rPr>
            </a:br>
            <a:r>
              <a:rPr lang="en-US" sz="1800" dirty="0" err="1" smtClean="0">
                <a:solidFill>
                  <a:schemeClr val="tx1"/>
                </a:solidFill>
              </a:rPr>
              <a:t>WaveMaster</a:t>
            </a:r>
            <a:r>
              <a:rPr lang="en-US" sz="1800" dirty="0" smtClean="0">
                <a:solidFill>
                  <a:schemeClr val="tx1"/>
                </a:solidFill>
              </a:rPr>
              <a:t/>
            </a:r>
            <a:br>
              <a:rPr lang="en-US" sz="1800" dirty="0" smtClean="0">
                <a:solidFill>
                  <a:schemeClr val="tx1"/>
                </a:solidFill>
              </a:rPr>
            </a:br>
            <a:r>
              <a:rPr lang="en-US" sz="1800" dirty="0" smtClean="0">
                <a:solidFill>
                  <a:schemeClr val="tx1"/>
                </a:solidFill>
              </a:rPr>
              <a:t>DSO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792538" y="3228469"/>
            <a:ext cx="1143429" cy="9994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PLL</a:t>
            </a:r>
            <a:br>
              <a:rPr lang="en-US" sz="2000" dirty="0" smtClean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>Error</a:t>
            </a:r>
            <a:br>
              <a:rPr lang="en-US" sz="2000" dirty="0" smtClean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>Detector</a:t>
            </a:r>
          </a:p>
        </p:txBody>
      </p:sp>
      <p:sp>
        <p:nvSpPr>
          <p:cNvPr id="39" name="Rectangle 38"/>
          <p:cNvSpPr/>
          <p:nvPr/>
        </p:nvSpPr>
        <p:spPr>
          <a:xfrm>
            <a:off x="7216990" y="1097649"/>
            <a:ext cx="808075" cy="188743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REF</a:t>
            </a:r>
            <a:br>
              <a:rPr lang="en-US" sz="2000" dirty="0" smtClean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>PLL</a:t>
            </a:r>
          </a:p>
        </p:txBody>
      </p:sp>
      <p:cxnSp>
        <p:nvCxnSpPr>
          <p:cNvPr id="41" name="Straight Arrow Connector 40"/>
          <p:cNvCxnSpPr>
            <a:stCxn id="39" idx="1"/>
            <a:endCxn id="31" idx="3"/>
          </p:cNvCxnSpPr>
          <p:nvPr/>
        </p:nvCxnSpPr>
        <p:spPr>
          <a:xfrm flipH="1">
            <a:off x="6974966" y="2041367"/>
            <a:ext cx="242024" cy="1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H="1">
            <a:off x="6933450" y="3721027"/>
            <a:ext cx="687577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V="1">
            <a:off x="7621027" y="2985085"/>
            <a:ext cx="0" cy="735942"/>
          </a:xfrm>
          <a:prstGeom prst="straightConnector1">
            <a:avLst/>
          </a:prstGeom>
          <a:ln w="254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H="1">
            <a:off x="5947146" y="1332149"/>
            <a:ext cx="1" cy="189632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507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81000" y="2971800"/>
            <a:ext cx="8470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Micro Beam Test Results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5" name="Rettangolo 2"/>
          <p:cNvSpPr/>
          <p:nvPr/>
        </p:nvSpPr>
        <p:spPr>
          <a:xfrm>
            <a:off x="457200" y="3499338"/>
            <a:ext cx="8534400" cy="8206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949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520" y="1185554"/>
            <a:ext cx="5176838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954772" y="4719520"/>
            <a:ext cx="37943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Logical Organization: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Two RAMs (U+L)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Each :512W x 9 bits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7" y="2843680"/>
            <a:ext cx="3751988" cy="2813991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4258162" y="1921113"/>
            <a:ext cx="1330036" cy="1258785"/>
          </a:xfrm>
          <a:prstGeom prst="ellips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100" dirty="0" smtClean="0">
              <a:solidFill>
                <a:schemeClr val="tx1"/>
              </a:solidFill>
            </a:endParaRPr>
          </a:p>
        </p:txBody>
      </p:sp>
      <p:cxnSp>
        <p:nvCxnSpPr>
          <p:cNvPr id="15" name="Straight Connector 14"/>
          <p:cNvCxnSpPr>
            <a:stCxn id="13" idx="1"/>
          </p:cNvCxnSpPr>
          <p:nvPr/>
        </p:nvCxnSpPr>
        <p:spPr>
          <a:xfrm flipH="1">
            <a:off x="300008" y="2105458"/>
            <a:ext cx="4152933" cy="738222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13" idx="5"/>
          </p:cNvCxnSpPr>
          <p:nvPr/>
        </p:nvCxnSpPr>
        <p:spPr>
          <a:xfrm flipH="1">
            <a:off x="4051996" y="2995553"/>
            <a:ext cx="1341423" cy="2662118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le 1"/>
          <p:cNvSpPr txBox="1">
            <a:spLocks/>
          </p:cNvSpPr>
          <p:nvPr/>
        </p:nvSpPr>
        <p:spPr bwMode="auto">
          <a:xfrm>
            <a:off x="178646" y="411266"/>
            <a:ext cx="8229600" cy="641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 defTabSz="914400"/>
            <a:r>
              <a:rPr lang="en-US" sz="2800" b="1" kern="0" dirty="0" smtClean="0">
                <a:solidFill>
                  <a:schemeClr val="tx1"/>
                </a:solidFill>
                <a:latin typeface="Arial"/>
                <a:cs typeface="Arial"/>
              </a:rPr>
              <a:t>Imaging of BRAM (1)</a:t>
            </a:r>
            <a:endParaRPr lang="en-US" sz="2400" i="1" kern="0"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918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487" y="1089803"/>
            <a:ext cx="5908166" cy="4286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08343" y="5530392"/>
            <a:ext cx="62311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Results from imaging with Au ions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Each color represents a bit cell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Note image from ion beam slightly rotated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82880" y="411480"/>
            <a:ext cx="8229600" cy="641349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tx1"/>
                </a:solidFill>
                <a:latin typeface="Arial"/>
                <a:cs typeface="Arial"/>
              </a:rPr>
              <a:t>Imaging of BRAM (2)</a:t>
            </a:r>
            <a:endParaRPr lang="en-US" sz="24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2468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4458" y="5699412"/>
            <a:ext cx="84561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Zoomed in scan on BRAM region – </a:t>
            </a:r>
            <a:r>
              <a:rPr lang="en-US" b="1" dirty="0" smtClean="0">
                <a:solidFill>
                  <a:schemeClr val="tx1"/>
                </a:solidFill>
              </a:rPr>
              <a:t>Au ions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Bit cells overlap – not possible to identify shape of bit cells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371599"/>
            <a:ext cx="3697637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533400" y="1371600"/>
            <a:ext cx="0" cy="271130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775647" y="963100"/>
            <a:ext cx="15152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48um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33400" y="1295400"/>
            <a:ext cx="377278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16200000">
            <a:off x="-601384" y="2514823"/>
            <a:ext cx="17531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38um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356" y="1371600"/>
            <a:ext cx="3657184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itle 1"/>
          <p:cNvSpPr txBox="1">
            <a:spLocks/>
          </p:cNvSpPr>
          <p:nvPr/>
        </p:nvSpPr>
        <p:spPr bwMode="auto">
          <a:xfrm>
            <a:off x="182880" y="411480"/>
            <a:ext cx="8229600" cy="641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 defTabSz="914400"/>
            <a:r>
              <a:rPr lang="en-US" sz="2800" b="1" kern="0" dirty="0" smtClean="0">
                <a:solidFill>
                  <a:schemeClr val="tx1"/>
                </a:solidFill>
                <a:latin typeface="Arial"/>
                <a:cs typeface="Arial"/>
              </a:rPr>
              <a:t>Imaging of BRAM (3)</a:t>
            </a:r>
            <a:endParaRPr lang="en-US" sz="2400" i="1" kern="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09846" y="4654936"/>
            <a:ext cx="35750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Coloured</a:t>
            </a:r>
            <a:r>
              <a:rPr lang="en-US" dirty="0" smtClean="0">
                <a:solidFill>
                  <a:schemeClr val="tx1"/>
                </a:solidFill>
              </a:rPr>
              <a:t> dots represent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bit cells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50234" y="4654935"/>
            <a:ext cx="39324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White dots represent points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with no response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5226940" y="1318437"/>
            <a:ext cx="377278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468162" y="1001147"/>
            <a:ext cx="15152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48um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5150234" y="1480849"/>
            <a:ext cx="0" cy="271130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 rot="16200000">
            <a:off x="4015450" y="2624072"/>
            <a:ext cx="17531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38um</a:t>
            </a:r>
          </a:p>
        </p:txBody>
      </p:sp>
    </p:spTree>
    <p:extLst>
      <p:ext uri="{BB962C8B-B14F-4D97-AF65-F5344CB8AC3E}">
        <p14:creationId xmlns:p14="http://schemas.microsoft.com/office/powerpoint/2010/main" val="342628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81000" y="2971800"/>
            <a:ext cx="8470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Background - ProASIC3L, SETs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5" name="Rettangolo 2"/>
          <p:cNvSpPr/>
          <p:nvPr/>
        </p:nvSpPr>
        <p:spPr>
          <a:xfrm>
            <a:off x="457200" y="3499338"/>
            <a:ext cx="8534400" cy="8206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9877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97621" y="4391597"/>
            <a:ext cx="831990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BRAM image produced using </a:t>
            </a:r>
            <a:r>
              <a:rPr lang="en-US" b="1" dirty="0" err="1" smtClean="0">
                <a:solidFill>
                  <a:schemeClr val="tx1"/>
                </a:solidFill>
              </a:rPr>
              <a:t>Ti</a:t>
            </a:r>
            <a:r>
              <a:rPr lang="en-US" b="1" dirty="0" smtClean="0">
                <a:solidFill>
                  <a:schemeClr val="tx1"/>
                </a:solidFill>
              </a:rPr>
              <a:t> ions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err="1" smtClean="0">
                <a:solidFill>
                  <a:schemeClr val="tx1"/>
                </a:solidFill>
              </a:rPr>
              <a:t>Colours</a:t>
            </a:r>
            <a:r>
              <a:rPr lang="en-US" dirty="0" smtClean="0">
                <a:solidFill>
                  <a:schemeClr val="tx1"/>
                </a:solidFill>
              </a:rPr>
              <a:t> represent individual bit cells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Shape of bit cell can be discerned (e.g. vertical mirroring)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Logic to physical mapping has been extracted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 bwMode="auto">
          <a:xfrm>
            <a:off x="182880" y="411480"/>
            <a:ext cx="8229600" cy="641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 defTabSz="914400"/>
            <a:r>
              <a:rPr lang="en-US" sz="2800" b="1" kern="0" dirty="0" smtClean="0">
                <a:solidFill>
                  <a:schemeClr val="tx1"/>
                </a:solidFill>
                <a:latin typeface="Arial"/>
                <a:cs typeface="Arial"/>
              </a:rPr>
              <a:t>Imaging of BRAM (4)</a:t>
            </a:r>
            <a:endParaRPr lang="en-US" sz="2400" i="1" kern="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983" y="1170424"/>
            <a:ext cx="3261697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983" y="1246624"/>
            <a:ext cx="3261697" cy="2209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12085" y="3480379"/>
            <a:ext cx="2751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BRAM – All zeroes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805734" y="3480379"/>
            <a:ext cx="24952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BRAM – All ones</a:t>
            </a:r>
          </a:p>
        </p:txBody>
      </p:sp>
    </p:spTree>
    <p:extLst>
      <p:ext uri="{BB962C8B-B14F-4D97-AF65-F5344CB8AC3E}">
        <p14:creationId xmlns:p14="http://schemas.microsoft.com/office/powerpoint/2010/main" val="395262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182880" y="411480"/>
            <a:ext cx="8229600" cy="641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 defTabSz="914400"/>
            <a:r>
              <a:rPr lang="en-US" sz="2800" b="1" kern="0" dirty="0" smtClean="0">
                <a:solidFill>
                  <a:schemeClr val="tx1"/>
                </a:solidFill>
                <a:latin typeface="Arial"/>
                <a:cs typeface="Arial"/>
              </a:rPr>
              <a:t>PLL Imaging (Au Ions)</a:t>
            </a:r>
            <a:endParaRPr lang="en-US" sz="2400" i="1" kern="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164131"/>
              </p:ext>
            </p:extLst>
          </p:nvPr>
        </p:nvGraphicFramePr>
        <p:xfrm>
          <a:off x="227275" y="5867400"/>
          <a:ext cx="7620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/>
                <a:gridCol w="3810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Purple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 = 5 outputs glitch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Pink = 1..4 outputs glitch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Dark Blue = Loss of lock ONLY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Yellow = Loss of lock + outpu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t glitches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77349"/>
            <a:ext cx="6010275" cy="4838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035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182880" y="411480"/>
            <a:ext cx="8229600" cy="641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 defTabSz="914400"/>
            <a:r>
              <a:rPr lang="en-US" sz="2800" b="1" kern="0" dirty="0" smtClean="0">
                <a:solidFill>
                  <a:schemeClr val="tx1"/>
                </a:solidFill>
                <a:latin typeface="Arial"/>
                <a:cs typeface="Arial"/>
              </a:rPr>
              <a:t>PLL Imaging (</a:t>
            </a:r>
            <a:r>
              <a:rPr lang="en-US" sz="2800" b="1" kern="0" dirty="0" err="1" smtClean="0">
                <a:solidFill>
                  <a:schemeClr val="tx1"/>
                </a:solidFill>
                <a:latin typeface="Arial"/>
                <a:cs typeface="Arial"/>
              </a:rPr>
              <a:t>Ti</a:t>
            </a:r>
            <a:r>
              <a:rPr lang="en-US" sz="2800" b="1" kern="0" dirty="0" smtClean="0">
                <a:solidFill>
                  <a:schemeClr val="tx1"/>
                </a:solidFill>
                <a:latin typeface="Arial"/>
                <a:cs typeface="Arial"/>
              </a:rPr>
              <a:t> Ions)</a:t>
            </a:r>
            <a:endParaRPr lang="en-US" sz="2400" i="1" kern="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423325"/>
              </p:ext>
            </p:extLst>
          </p:nvPr>
        </p:nvGraphicFramePr>
        <p:xfrm>
          <a:off x="182880" y="4215678"/>
          <a:ext cx="7620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/>
                <a:gridCol w="3810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Purple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 = 5 outputs glitch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Pink = 1..4 outputs glitch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Dark Blue = Loss of lock ONLY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Yellow = Loss of lock + outpu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t glitches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077" y="896664"/>
            <a:ext cx="4043249" cy="32053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" y="1027808"/>
            <a:ext cx="4252913" cy="3052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91295" y="5107579"/>
            <a:ext cx="80618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Many cases where clocks glitch but no loss of lock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From external captures, appears clock disappears for a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  handful of clock cycles</a:t>
            </a:r>
          </a:p>
        </p:txBody>
      </p:sp>
    </p:spTree>
    <p:extLst>
      <p:ext uri="{BB962C8B-B14F-4D97-AF65-F5344CB8AC3E}">
        <p14:creationId xmlns:p14="http://schemas.microsoft.com/office/powerpoint/2010/main" val="10864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387706" y="457200"/>
            <a:ext cx="6927494" cy="8382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chemeClr val="tx1"/>
                </a:solidFill>
                <a:latin typeface="Arial"/>
                <a:cs typeface="Arial"/>
              </a:rPr>
              <a:t>Permanent Effects</a:t>
            </a:r>
            <a:endParaRPr lang="en-US" sz="20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2687" y="1178278"/>
            <a:ext cx="867443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Devices were re-programmed with beam OFF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During broad beam testing (UCL)</a:t>
            </a:r>
          </a:p>
          <a:p>
            <a:pPr marL="798513" lvl="1" indent="-342900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chemeClr val="tx1"/>
                </a:solidFill>
              </a:rPr>
              <a:t>One device failed to re-program after 1.37 part/cm</a:t>
            </a:r>
            <a:r>
              <a:rPr lang="en-US" sz="1800" baseline="30000" dirty="0" smtClean="0">
                <a:solidFill>
                  <a:schemeClr val="tx1"/>
                </a:solidFill>
              </a:rPr>
              <a:t>2</a:t>
            </a:r>
            <a:r>
              <a:rPr lang="en-US" sz="1800" dirty="0" smtClean="0">
                <a:solidFill>
                  <a:schemeClr val="tx1"/>
                </a:solidFill>
              </a:rPr>
              <a:t> of </a:t>
            </a:r>
            <a:r>
              <a:rPr lang="en-US" sz="1800" dirty="0" err="1" smtClean="0">
                <a:solidFill>
                  <a:schemeClr val="tx1"/>
                </a:solidFill>
              </a:rPr>
              <a:t>Xe</a:t>
            </a:r>
            <a:r>
              <a:rPr lang="en-US" sz="1800" dirty="0" smtClean="0">
                <a:solidFill>
                  <a:schemeClr val="tx1"/>
                </a:solidFill>
              </a:rPr>
              <a:t> ions (≈4.2Krad)</a:t>
            </a:r>
          </a:p>
          <a:p>
            <a:pPr marL="798513" lvl="1" indent="-342900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chemeClr val="tx1"/>
                </a:solidFill>
              </a:rPr>
              <a:t>Others failed after longer exposure </a:t>
            </a:r>
          </a:p>
          <a:p>
            <a:pPr marL="798513" lvl="1" indent="-342900">
              <a:buFont typeface="Wingdings" panose="05000000000000000000" pitchFamily="2" charset="2"/>
              <a:buChar char="Ø"/>
            </a:pPr>
            <a:endParaRPr 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During micro-beam testing (GSI)</a:t>
            </a:r>
          </a:p>
          <a:p>
            <a:pPr marL="798513" lvl="1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One device failed to re-program after ≈1000 Au ions</a:t>
            </a:r>
          </a:p>
          <a:p>
            <a:pPr marL="798513" lvl="1" indent="-342900">
              <a:buFont typeface="Wingdings" panose="05000000000000000000" pitchFamily="2" charset="2"/>
              <a:buChar char="Ø"/>
            </a:pPr>
            <a:endParaRPr 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Messages were “Verification 0 failed at rows 7843”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Devices </a:t>
            </a:r>
            <a:r>
              <a:rPr lang="en-US" sz="2000" i="1" dirty="0" smtClean="0">
                <a:solidFill>
                  <a:schemeClr val="tx1"/>
                </a:solidFill>
              </a:rPr>
              <a:t>appeared</a:t>
            </a:r>
            <a:r>
              <a:rPr lang="en-US" sz="2000" dirty="0" smtClean="0">
                <a:solidFill>
                  <a:schemeClr val="tx1"/>
                </a:solidFill>
              </a:rPr>
              <a:t> to function correctly if verification disabled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Subsequent to the testing, some of the devices damaged at UCL</a:t>
            </a:r>
            <a:br>
              <a:rPr lang="en-US" sz="2000" dirty="0" smtClean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>   could be successfully programmed at being annealed at 100°C</a:t>
            </a:r>
            <a:r>
              <a:rPr lang="en-US" sz="2000" dirty="0">
                <a:solidFill>
                  <a:schemeClr val="tx1"/>
                </a:solidFill>
              </a:rPr>
              <a:t/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>   for four days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More work required to understand this effect (not focus of current work)</a:t>
            </a:r>
          </a:p>
        </p:txBody>
      </p:sp>
    </p:spTree>
    <p:extLst>
      <p:ext uri="{BB962C8B-B14F-4D97-AF65-F5344CB8AC3E}">
        <p14:creationId xmlns:p14="http://schemas.microsoft.com/office/powerpoint/2010/main" val="365064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81000" y="2971800"/>
            <a:ext cx="8470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Conclusions and Future Work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5" name="Rettangolo 2"/>
          <p:cNvSpPr/>
          <p:nvPr/>
        </p:nvSpPr>
        <p:spPr>
          <a:xfrm>
            <a:off x="457200" y="3499338"/>
            <a:ext cx="8534400" cy="8206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3801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6400800" cy="8382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chemeClr val="tx1"/>
                </a:solidFill>
                <a:latin typeface="Arial"/>
                <a:cs typeface="Arial"/>
              </a:rPr>
              <a:t>Conclusions</a:t>
            </a:r>
            <a:endParaRPr lang="en-US" sz="28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48" y="1249609"/>
            <a:ext cx="8753475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Characterization of SETs is complex</a:t>
            </a:r>
          </a:p>
          <a:p>
            <a:pPr marL="798513" lvl="1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Dependent on : VersaTile configuration, input state, propagation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Vernier detector - good sensitivity and temporal precision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SET characterization of complex circuits more exploitable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7622" y="4323324"/>
            <a:ext cx="87534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HI micro-beam highly effective tool for investigating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sensitive regions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Selection of ion energy is important for resolution</a:t>
            </a:r>
            <a:endParaRPr lang="en-US" dirty="0" smtClean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Setup of experiments and data logging is complex</a:t>
            </a:r>
          </a:p>
        </p:txBody>
      </p:sp>
    </p:spTree>
    <p:extLst>
      <p:ext uri="{BB962C8B-B14F-4D97-AF65-F5344CB8AC3E}">
        <p14:creationId xmlns:p14="http://schemas.microsoft.com/office/powerpoint/2010/main" val="60655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6400800" cy="8382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chemeClr val="tx1"/>
                </a:solidFill>
                <a:latin typeface="Arial"/>
                <a:cs typeface="Arial"/>
              </a:rPr>
              <a:t>Future </a:t>
            </a:r>
            <a:r>
              <a:rPr lang="en-US" sz="3200" b="1" dirty="0" smtClean="0">
                <a:solidFill>
                  <a:schemeClr val="tx1"/>
                </a:solidFill>
                <a:latin typeface="Arial"/>
                <a:cs typeface="Arial"/>
              </a:rPr>
              <a:t>and Ongoing Work</a:t>
            </a:r>
            <a:endParaRPr lang="en-US" sz="28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1447800"/>
            <a:ext cx="83666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Complete data analysis for GSI experiments</a:t>
            </a:r>
          </a:p>
          <a:p>
            <a:pPr marL="342900" indent="-342900">
              <a:buFont typeface="Wingdings" pitchFamily="2" charset="2"/>
              <a:buChar char="Ø"/>
            </a:pPr>
            <a:endParaRPr lang="en-US" dirty="0">
              <a:solidFill>
                <a:schemeClr val="tx1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Extend SET measurement circuits to characterize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  ASIC standard cells</a:t>
            </a:r>
          </a:p>
          <a:p>
            <a:pPr marL="342900" indent="-342900">
              <a:buFont typeface="Wingdings" pitchFamily="2" charset="2"/>
              <a:buChar char="Ø"/>
            </a:pPr>
            <a:endParaRPr lang="en-US" dirty="0">
              <a:solidFill>
                <a:schemeClr val="tx1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Continue investigation of destructive effects</a:t>
            </a:r>
            <a:endParaRPr lang="en-US" dirty="0" smtClean="0">
              <a:solidFill>
                <a:schemeClr val="tx1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endParaRPr lang="en-US" dirty="0">
              <a:solidFill>
                <a:schemeClr val="tx1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endParaRPr lang="en-US" dirty="0">
              <a:solidFill>
                <a:schemeClr val="tx1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50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383" y="3733800"/>
            <a:ext cx="30412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tx1"/>
                </a:solidFill>
              </a:rPr>
              <a:t>Questions?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8526" y="1981200"/>
            <a:ext cx="30112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tx1"/>
                </a:solidFill>
              </a:rPr>
              <a:t>Thank You!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08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6400800" cy="8382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err="1" smtClean="0">
                <a:solidFill>
                  <a:schemeClr val="tx1"/>
                </a:solidFill>
                <a:latin typeface="Arial"/>
                <a:cs typeface="Arial"/>
              </a:rPr>
              <a:t>MicroSemi</a:t>
            </a:r>
            <a:r>
              <a:rPr lang="en-US" sz="3200" b="1" dirty="0" smtClean="0">
                <a:solidFill>
                  <a:schemeClr val="tx1"/>
                </a:solidFill>
                <a:latin typeface="Arial"/>
                <a:cs typeface="Arial"/>
              </a:rPr>
              <a:t> ProASIC3L</a:t>
            </a:r>
            <a:endParaRPr lang="en-US" sz="28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862328"/>
              </p:ext>
            </p:extLst>
          </p:nvPr>
        </p:nvGraphicFramePr>
        <p:xfrm>
          <a:off x="570885" y="1201943"/>
          <a:ext cx="3490466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9177"/>
                <a:gridCol w="1401289"/>
              </a:tblGrid>
              <a:tr h="33978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A3PE3000L</a:t>
                      </a:r>
                      <a:endParaRPr lang="en-US" dirty="0"/>
                    </a:p>
                  </a:txBody>
                  <a:tcPr/>
                </a:tc>
              </a:tr>
              <a:tr h="207934">
                <a:tc>
                  <a:txBody>
                    <a:bodyPr/>
                    <a:lstStyle/>
                    <a:p>
                      <a:r>
                        <a:rPr lang="fr-CA" dirty="0" err="1" smtClean="0"/>
                        <a:t>Core</a:t>
                      </a:r>
                      <a:r>
                        <a:rPr lang="fr-CA" dirty="0" smtClean="0"/>
                        <a:t> Voltage (V)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1.2 .. 1.5</a:t>
                      </a:r>
                      <a:endParaRPr lang="en-US" dirty="0"/>
                    </a:p>
                  </a:txBody>
                  <a:tcPr/>
                </a:tc>
              </a:tr>
              <a:tr h="339782">
                <a:tc>
                  <a:txBody>
                    <a:bodyPr/>
                    <a:lstStyle/>
                    <a:p>
                      <a:r>
                        <a:rPr lang="en-US" dirty="0" smtClean="0"/>
                        <a:t>Technology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130nm,</a:t>
                      </a:r>
                      <a:r>
                        <a:rPr lang="en-US" baseline="0" dirty="0" smtClean="0"/>
                        <a:t> 7ML</a:t>
                      </a:r>
                      <a:endParaRPr lang="en-US" dirty="0"/>
                    </a:p>
                  </a:txBody>
                  <a:tcPr/>
                </a:tc>
              </a:tr>
              <a:tr h="339782">
                <a:tc>
                  <a:txBody>
                    <a:bodyPr/>
                    <a:lstStyle/>
                    <a:p>
                      <a:r>
                        <a:rPr lang="fr-CA" dirty="0" err="1" smtClean="0"/>
                        <a:t>VeraTiles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75 264</a:t>
                      </a:r>
                      <a:endParaRPr lang="en-US" dirty="0"/>
                    </a:p>
                  </a:txBody>
                  <a:tcPr/>
                </a:tc>
              </a:tr>
              <a:tr h="339782">
                <a:tc>
                  <a:txBody>
                    <a:bodyPr/>
                    <a:lstStyle/>
                    <a:p>
                      <a:r>
                        <a:rPr lang="fr-CA" dirty="0" smtClean="0"/>
                        <a:t>4608 bit BRAMS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112</a:t>
                      </a:r>
                      <a:endParaRPr lang="en-US" dirty="0"/>
                    </a:p>
                  </a:txBody>
                  <a:tcPr/>
                </a:tc>
              </a:tr>
              <a:tr h="339782">
                <a:tc>
                  <a:txBody>
                    <a:bodyPr/>
                    <a:lstStyle/>
                    <a:p>
                      <a:r>
                        <a:rPr lang="fr-CA" dirty="0" smtClean="0"/>
                        <a:t>CCC (</a:t>
                      </a:r>
                      <a:r>
                        <a:rPr lang="fr-CA" dirty="0" err="1" smtClean="0"/>
                        <a:t>including</a:t>
                      </a:r>
                      <a:r>
                        <a:rPr lang="fr-CA" dirty="0" smtClean="0"/>
                        <a:t> PLL)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6</a:t>
                      </a:r>
                      <a:endParaRPr lang="en-US" dirty="0"/>
                    </a:p>
                  </a:txBody>
                  <a:tcPr/>
                </a:tc>
              </a:tr>
              <a:tr h="339782">
                <a:tc>
                  <a:txBody>
                    <a:bodyPr/>
                    <a:lstStyle/>
                    <a:p>
                      <a:r>
                        <a:rPr lang="fr-CA" dirty="0" err="1" smtClean="0"/>
                        <a:t>VersaNet</a:t>
                      </a:r>
                      <a:r>
                        <a:rPr lang="fr-CA" dirty="0" smtClean="0"/>
                        <a:t> </a:t>
                      </a:r>
                      <a:r>
                        <a:rPr lang="fr-CA" dirty="0" err="1" smtClean="0"/>
                        <a:t>Globals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18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96" y="3978249"/>
            <a:ext cx="3338922" cy="21717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23974" y="6149957"/>
            <a:ext cx="14579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 err="1" smtClean="0">
                <a:solidFill>
                  <a:schemeClr val="tx1"/>
                </a:solidFill>
              </a:rPr>
              <a:t>VersaTile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33330" y="4050997"/>
            <a:ext cx="431400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1"/>
                </a:solidFill>
              </a:rPr>
              <a:t>One VersaTile can implement:</a:t>
            </a: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chemeClr val="tx1"/>
                </a:solidFill>
              </a:rPr>
              <a:t>Any 3 input combinatorial function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chemeClr val="tx1"/>
                </a:solidFill>
              </a:rPr>
              <a:t>A DFF or latch with options for</a:t>
            </a:r>
            <a:br>
              <a:rPr lang="en-US" sz="1800" dirty="0" smtClean="0">
                <a:solidFill>
                  <a:schemeClr val="tx1"/>
                </a:solidFill>
              </a:rPr>
            </a:br>
            <a:r>
              <a:rPr lang="en-US" sz="1800" dirty="0" smtClean="0">
                <a:solidFill>
                  <a:schemeClr val="tx1"/>
                </a:solidFill>
              </a:rPr>
              <a:t> preset, clear, enable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chemeClr val="tx1"/>
                </a:solidFill>
              </a:rPr>
              <a:t>Configuration is controlled by floating</a:t>
            </a:r>
            <a:br>
              <a:rPr lang="en-US" sz="1800" dirty="0" smtClean="0">
                <a:solidFill>
                  <a:schemeClr val="tx1"/>
                </a:solidFill>
              </a:rPr>
            </a:br>
            <a:r>
              <a:rPr lang="en-US" sz="1800" dirty="0" smtClean="0">
                <a:solidFill>
                  <a:schemeClr val="tx1"/>
                </a:solidFill>
              </a:rPr>
              <a:t>gate switch</a:t>
            </a:r>
          </a:p>
        </p:txBody>
      </p:sp>
      <p:sp>
        <p:nvSpPr>
          <p:cNvPr id="9" name="AutoShape 2" descr="imap://adrian%2Eevans@mail.iroctech.com:143/fetch%3EUID%3E/INBOX%3E22240?part=1.2&amp;type=image/jpeg&amp;filename=phot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803683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887" y="1155643"/>
            <a:ext cx="4314221" cy="2450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930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6400800" cy="8382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chemeClr val="tx1"/>
                </a:solidFill>
                <a:latin typeface="Arial"/>
                <a:cs typeface="Arial"/>
              </a:rPr>
              <a:t>Single Event Transients (SETs)</a:t>
            </a:r>
            <a:endParaRPr lang="en-US" sz="28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47" y="1225689"/>
            <a:ext cx="875347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chemeClr val="tx1"/>
                </a:solidFill>
              </a:rPr>
              <a:t>Upsets in combinatorial logic (VersaTiles)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1800" dirty="0" smtClean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chemeClr val="tx1"/>
                </a:solidFill>
              </a:rPr>
              <a:t>Characterization requires :</a:t>
            </a:r>
          </a:p>
          <a:p>
            <a:pPr marL="798513" lvl="1" indent="-342900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chemeClr val="tx1"/>
                </a:solidFill>
              </a:rPr>
              <a:t>Measuring rate of occurrence</a:t>
            </a:r>
          </a:p>
          <a:p>
            <a:pPr marL="798513" lvl="1" indent="-342900">
              <a:buFont typeface="Wingdings" panose="05000000000000000000" pitchFamily="2" charset="2"/>
              <a:buChar char="Ø"/>
            </a:pPr>
            <a:r>
              <a:rPr lang="en-US" sz="1800" i="1" dirty="0" smtClean="0">
                <a:solidFill>
                  <a:schemeClr val="tx1"/>
                </a:solidFill>
              </a:rPr>
              <a:t>Distribution</a:t>
            </a:r>
            <a:r>
              <a:rPr lang="en-US" sz="1800" dirty="0" smtClean="0">
                <a:solidFill>
                  <a:schemeClr val="tx1"/>
                </a:solidFill>
              </a:rPr>
              <a:t> of pulse widths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18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chemeClr val="tx1"/>
                </a:solidFill>
              </a:rPr>
              <a:t>Function of :</a:t>
            </a:r>
          </a:p>
          <a:p>
            <a:pPr marL="798513" lvl="1" indent="-342900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chemeClr val="tx1"/>
                </a:solidFill>
              </a:rPr>
              <a:t>VersaTile configuration (AND,OR</a:t>
            </a:r>
            <a:r>
              <a:rPr lang="en-US" sz="1800" dirty="0" smtClean="0">
                <a:solidFill>
                  <a:schemeClr val="tx1"/>
                </a:solidFill>
              </a:rPr>
              <a:t>, XOR, MAJ,</a:t>
            </a:r>
            <a:r>
              <a:rPr lang="en-US" sz="1800" dirty="0" smtClean="0">
                <a:solidFill>
                  <a:schemeClr val="tx1"/>
                </a:solidFill>
              </a:rPr>
              <a:t>…)</a:t>
            </a:r>
          </a:p>
          <a:p>
            <a:pPr marL="798513" lvl="1" indent="-342900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chemeClr val="tx1"/>
                </a:solidFill>
              </a:rPr>
              <a:t>Input state</a:t>
            </a:r>
          </a:p>
          <a:p>
            <a:pPr marL="798513" lvl="1" indent="-342900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chemeClr val="tx1"/>
                </a:solidFill>
              </a:rPr>
              <a:t>Voltage, Temperature</a:t>
            </a:r>
          </a:p>
          <a:p>
            <a:pPr marL="798513" lvl="1" indent="-342900">
              <a:buFont typeface="Wingdings" panose="05000000000000000000" pitchFamily="2" charset="2"/>
              <a:buChar char="Ø"/>
            </a:pPr>
            <a:endParaRPr lang="en-US" sz="18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chemeClr val="tx1"/>
                </a:solidFill>
              </a:rPr>
              <a:t>SETs in flash based FPGAs have been extensively studied [1..7]</a:t>
            </a:r>
          </a:p>
          <a:p>
            <a:pPr marL="798513" lvl="1" indent="-342900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chemeClr val="tx1"/>
                </a:solidFill>
              </a:rPr>
              <a:t>New contributions : finer temporal resolution and complex circuits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18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1800" dirty="0" smtClean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4995" y="5131888"/>
            <a:ext cx="8316927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tx1"/>
                </a:solidFill>
              </a:rPr>
              <a:t>[1] S</a:t>
            </a:r>
            <a:r>
              <a:rPr lang="en-US" sz="1100" dirty="0">
                <a:solidFill>
                  <a:schemeClr val="tx1"/>
                </a:solidFill>
              </a:rPr>
              <a:t>. </a:t>
            </a:r>
            <a:r>
              <a:rPr lang="en-US" sz="1100" dirty="0" err="1">
                <a:solidFill>
                  <a:schemeClr val="tx1"/>
                </a:solidFill>
              </a:rPr>
              <a:t>Rezgui</a:t>
            </a:r>
            <a:r>
              <a:rPr lang="en-US" sz="1100" dirty="0">
                <a:solidFill>
                  <a:schemeClr val="tx1"/>
                </a:solidFill>
              </a:rPr>
              <a:t>, </a:t>
            </a:r>
            <a:r>
              <a:rPr lang="en-US" sz="1100" dirty="0" smtClean="0">
                <a:solidFill>
                  <a:schemeClr val="tx1"/>
                </a:solidFill>
              </a:rPr>
              <a:t>et al., “New </a:t>
            </a:r>
            <a:r>
              <a:rPr lang="en-US" sz="1100" dirty="0">
                <a:solidFill>
                  <a:schemeClr val="tx1"/>
                </a:solidFill>
              </a:rPr>
              <a:t>methodologies for set characterization and mitigation in </a:t>
            </a:r>
            <a:r>
              <a:rPr lang="en-US" sz="1100" dirty="0" smtClean="0">
                <a:solidFill>
                  <a:schemeClr val="tx1"/>
                </a:solidFill>
              </a:rPr>
              <a:t>flash Based FPGAs,”  TNS’07, </a:t>
            </a:r>
            <a:r>
              <a:rPr lang="en-US" sz="1100" dirty="0">
                <a:solidFill>
                  <a:schemeClr val="tx1"/>
                </a:solidFill>
              </a:rPr>
              <a:t>vol. 54, no. </a:t>
            </a:r>
            <a:r>
              <a:rPr lang="en-US" sz="1100" dirty="0" smtClean="0">
                <a:solidFill>
                  <a:schemeClr val="tx1"/>
                </a:solidFill>
              </a:rPr>
              <a:t>6.</a:t>
            </a:r>
            <a:endParaRPr lang="en-US" sz="1100" dirty="0">
              <a:solidFill>
                <a:schemeClr val="tx1"/>
              </a:solidFill>
            </a:endParaRPr>
          </a:p>
          <a:p>
            <a:r>
              <a:rPr lang="en-US" sz="1100" dirty="0" smtClean="0">
                <a:solidFill>
                  <a:schemeClr val="tx1"/>
                </a:solidFill>
              </a:rPr>
              <a:t>[2] S</a:t>
            </a:r>
            <a:r>
              <a:rPr lang="en-US" sz="1100" dirty="0">
                <a:solidFill>
                  <a:schemeClr val="tx1"/>
                </a:solidFill>
              </a:rPr>
              <a:t>. </a:t>
            </a:r>
            <a:r>
              <a:rPr lang="en-US" sz="1100" dirty="0" err="1">
                <a:solidFill>
                  <a:schemeClr val="tx1"/>
                </a:solidFill>
              </a:rPr>
              <a:t>Rezgui</a:t>
            </a:r>
            <a:r>
              <a:rPr lang="en-US" sz="1100" dirty="0">
                <a:solidFill>
                  <a:schemeClr val="tx1"/>
                </a:solidFill>
              </a:rPr>
              <a:t>, </a:t>
            </a:r>
            <a:r>
              <a:rPr lang="en-US" sz="1100" dirty="0" smtClean="0">
                <a:solidFill>
                  <a:schemeClr val="tx1"/>
                </a:solidFill>
              </a:rPr>
              <a:t>et al., “Configuration and </a:t>
            </a:r>
            <a:r>
              <a:rPr lang="en-US" sz="1100" dirty="0">
                <a:solidFill>
                  <a:schemeClr val="tx1"/>
                </a:solidFill>
              </a:rPr>
              <a:t>routing effects on the set propagation in flash-based </a:t>
            </a:r>
            <a:r>
              <a:rPr lang="en-US" sz="1100" dirty="0" err="1">
                <a:solidFill>
                  <a:schemeClr val="tx1"/>
                </a:solidFill>
              </a:rPr>
              <a:t>fpgas</a:t>
            </a:r>
            <a:r>
              <a:rPr lang="en-US" sz="1100" dirty="0" smtClean="0">
                <a:solidFill>
                  <a:schemeClr val="tx1"/>
                </a:solidFill>
              </a:rPr>
              <a:t>,” TNS’08, vol. 55, no.6.</a:t>
            </a:r>
          </a:p>
          <a:p>
            <a:r>
              <a:rPr lang="en-US" sz="1100" dirty="0">
                <a:solidFill>
                  <a:schemeClr val="tx1"/>
                </a:solidFill>
              </a:rPr>
              <a:t>[3] C. </a:t>
            </a:r>
            <a:r>
              <a:rPr lang="en-US" sz="1100" dirty="0" err="1">
                <a:solidFill>
                  <a:schemeClr val="tx1"/>
                </a:solidFill>
              </a:rPr>
              <a:t>Poivey</a:t>
            </a:r>
            <a:r>
              <a:rPr lang="en-US" sz="1100" dirty="0">
                <a:solidFill>
                  <a:schemeClr val="tx1"/>
                </a:solidFill>
              </a:rPr>
              <a:t>, </a:t>
            </a:r>
            <a:r>
              <a:rPr lang="en-US" sz="1100" dirty="0" smtClean="0">
                <a:solidFill>
                  <a:schemeClr val="tx1"/>
                </a:solidFill>
              </a:rPr>
              <a:t>et al., </a:t>
            </a:r>
            <a:r>
              <a:rPr lang="en-US" sz="1100" dirty="0">
                <a:solidFill>
                  <a:schemeClr val="tx1"/>
                </a:solidFill>
              </a:rPr>
              <a:t>“Radiation </a:t>
            </a:r>
            <a:r>
              <a:rPr lang="en-US" sz="1100" dirty="0" smtClean="0">
                <a:solidFill>
                  <a:schemeClr val="tx1"/>
                </a:solidFill>
              </a:rPr>
              <a:t>characterization of </a:t>
            </a:r>
            <a:r>
              <a:rPr lang="en-US" sz="1100" dirty="0" err="1" smtClean="0">
                <a:solidFill>
                  <a:schemeClr val="tx1"/>
                </a:solidFill>
              </a:rPr>
              <a:t>Microsemi</a:t>
            </a:r>
            <a:r>
              <a:rPr lang="en-US" sz="1100" dirty="0" smtClean="0">
                <a:solidFill>
                  <a:schemeClr val="tx1"/>
                </a:solidFill>
              </a:rPr>
              <a:t> Proasic3 </a:t>
            </a:r>
            <a:r>
              <a:rPr lang="en-US" sz="1100" dirty="0">
                <a:solidFill>
                  <a:schemeClr val="tx1"/>
                </a:solidFill>
              </a:rPr>
              <a:t>flash </a:t>
            </a:r>
            <a:r>
              <a:rPr lang="en-US" sz="1100" dirty="0" smtClean="0">
                <a:solidFill>
                  <a:schemeClr val="tx1"/>
                </a:solidFill>
              </a:rPr>
              <a:t>FPGA Family</a:t>
            </a:r>
            <a:r>
              <a:rPr lang="en-US" sz="1100" dirty="0">
                <a:solidFill>
                  <a:schemeClr val="tx1"/>
                </a:solidFill>
              </a:rPr>
              <a:t>,”  </a:t>
            </a:r>
            <a:r>
              <a:rPr lang="en-US" sz="1100" dirty="0" smtClean="0">
                <a:solidFill>
                  <a:schemeClr val="tx1"/>
                </a:solidFill>
              </a:rPr>
              <a:t>REDW , 2011.</a:t>
            </a:r>
          </a:p>
          <a:p>
            <a:r>
              <a:rPr lang="en-US" sz="1100" dirty="0" smtClean="0">
                <a:solidFill>
                  <a:schemeClr val="tx1"/>
                </a:solidFill>
              </a:rPr>
              <a:t>[4] N</a:t>
            </a:r>
            <a:r>
              <a:rPr lang="en-US" sz="1100" dirty="0">
                <a:solidFill>
                  <a:schemeClr val="tx1"/>
                </a:solidFill>
              </a:rPr>
              <a:t>. </a:t>
            </a:r>
            <a:r>
              <a:rPr lang="en-US" sz="1100" dirty="0" err="1">
                <a:solidFill>
                  <a:schemeClr val="tx1"/>
                </a:solidFill>
              </a:rPr>
              <a:t>Battezzati</a:t>
            </a:r>
            <a:r>
              <a:rPr lang="en-US" sz="1100" dirty="0">
                <a:solidFill>
                  <a:schemeClr val="tx1"/>
                </a:solidFill>
              </a:rPr>
              <a:t>, </a:t>
            </a:r>
            <a:r>
              <a:rPr lang="en-US" sz="1100" dirty="0" smtClean="0">
                <a:solidFill>
                  <a:schemeClr val="tx1"/>
                </a:solidFill>
              </a:rPr>
              <a:t>et al., </a:t>
            </a:r>
            <a:r>
              <a:rPr lang="en-US" sz="1100" dirty="0">
                <a:solidFill>
                  <a:schemeClr val="tx1"/>
                </a:solidFill>
              </a:rPr>
              <a:t>“Analysis of </a:t>
            </a:r>
            <a:r>
              <a:rPr lang="en-US" sz="1100" dirty="0" smtClean="0">
                <a:solidFill>
                  <a:schemeClr val="tx1"/>
                </a:solidFill>
              </a:rPr>
              <a:t>SET Propagation </a:t>
            </a:r>
            <a:r>
              <a:rPr lang="en-US" sz="1100" dirty="0">
                <a:solidFill>
                  <a:schemeClr val="tx1"/>
                </a:solidFill>
              </a:rPr>
              <a:t>in </a:t>
            </a:r>
            <a:r>
              <a:rPr lang="en-US" sz="1100" dirty="0" smtClean="0">
                <a:solidFill>
                  <a:schemeClr val="tx1"/>
                </a:solidFill>
              </a:rPr>
              <a:t>Flash-based FPGAs  </a:t>
            </a:r>
            <a:r>
              <a:rPr lang="en-US" sz="1100" dirty="0">
                <a:solidFill>
                  <a:schemeClr val="tx1"/>
                </a:solidFill>
              </a:rPr>
              <a:t>by means of electrical pulse injection</a:t>
            </a:r>
            <a:r>
              <a:rPr lang="en-US" sz="1100" dirty="0" smtClean="0">
                <a:solidFill>
                  <a:schemeClr val="tx1"/>
                </a:solidFill>
              </a:rPr>
              <a:t>,” RADECs 2009.</a:t>
            </a:r>
          </a:p>
          <a:p>
            <a:r>
              <a:rPr lang="en-US" sz="1100" dirty="0" smtClean="0">
                <a:solidFill>
                  <a:schemeClr val="tx1"/>
                </a:solidFill>
              </a:rPr>
              <a:t>[5] M</a:t>
            </a:r>
            <a:r>
              <a:rPr lang="en-US" sz="1100" dirty="0">
                <a:solidFill>
                  <a:schemeClr val="tx1"/>
                </a:solidFill>
              </a:rPr>
              <a:t>. D. Berg, </a:t>
            </a:r>
            <a:r>
              <a:rPr lang="en-US" sz="1100" dirty="0" smtClean="0">
                <a:solidFill>
                  <a:schemeClr val="tx1"/>
                </a:solidFill>
              </a:rPr>
              <a:t>et al., “A </a:t>
            </a:r>
            <a:r>
              <a:rPr lang="en-US" sz="1100" dirty="0">
                <a:solidFill>
                  <a:schemeClr val="tx1"/>
                </a:solidFill>
              </a:rPr>
              <a:t>comprehensive methodology for complex </a:t>
            </a:r>
            <a:r>
              <a:rPr lang="en-US" sz="1100" dirty="0" smtClean="0">
                <a:solidFill>
                  <a:schemeClr val="tx1"/>
                </a:solidFill>
              </a:rPr>
              <a:t>FPGA SEE Evaluation</a:t>
            </a:r>
            <a:r>
              <a:rPr lang="en-US" sz="1100" dirty="0">
                <a:solidFill>
                  <a:schemeClr val="tx1"/>
                </a:solidFill>
              </a:rPr>
              <a:t>,” </a:t>
            </a:r>
            <a:r>
              <a:rPr lang="en-US" sz="1100" dirty="0" smtClean="0">
                <a:solidFill>
                  <a:schemeClr val="tx1"/>
                </a:solidFill>
              </a:rPr>
              <a:t>TNS’09, </a:t>
            </a:r>
            <a:r>
              <a:rPr lang="en-US" sz="1100" dirty="0">
                <a:solidFill>
                  <a:schemeClr val="tx1"/>
                </a:solidFill>
              </a:rPr>
              <a:t>vol. </a:t>
            </a:r>
            <a:r>
              <a:rPr lang="en-US" sz="1100" dirty="0" smtClean="0">
                <a:solidFill>
                  <a:schemeClr val="tx1"/>
                </a:solidFill>
              </a:rPr>
              <a:t>56.</a:t>
            </a:r>
          </a:p>
          <a:p>
            <a:r>
              <a:rPr lang="en-US" sz="1100" dirty="0" smtClean="0">
                <a:solidFill>
                  <a:schemeClr val="tx1"/>
                </a:solidFill>
              </a:rPr>
              <a:t>[6] L</a:t>
            </a:r>
            <a:r>
              <a:rPr lang="en-US" sz="1100" dirty="0">
                <a:solidFill>
                  <a:schemeClr val="tx1"/>
                </a:solidFill>
              </a:rPr>
              <a:t>. </a:t>
            </a:r>
            <a:r>
              <a:rPr lang="en-US" sz="1100" dirty="0" err="1" smtClean="0">
                <a:solidFill>
                  <a:schemeClr val="tx1"/>
                </a:solidFill>
              </a:rPr>
              <a:t>Sterpone,et</a:t>
            </a:r>
            <a:r>
              <a:rPr lang="en-US" sz="1100" dirty="0" smtClean="0">
                <a:solidFill>
                  <a:schemeClr val="tx1"/>
                </a:solidFill>
              </a:rPr>
              <a:t> al. “Analysis </a:t>
            </a:r>
            <a:r>
              <a:rPr lang="en-US" sz="1100" dirty="0">
                <a:solidFill>
                  <a:schemeClr val="tx1"/>
                </a:solidFill>
              </a:rPr>
              <a:t>of </a:t>
            </a:r>
            <a:r>
              <a:rPr lang="en-US" sz="1100" dirty="0" smtClean="0">
                <a:solidFill>
                  <a:schemeClr val="tx1"/>
                </a:solidFill>
              </a:rPr>
              <a:t>SET Propagation </a:t>
            </a:r>
            <a:r>
              <a:rPr lang="en-US" sz="1100" dirty="0">
                <a:solidFill>
                  <a:schemeClr val="tx1"/>
                </a:solidFill>
              </a:rPr>
              <a:t>in flash-based </a:t>
            </a:r>
            <a:r>
              <a:rPr lang="en-US" sz="1100" dirty="0" smtClean="0">
                <a:solidFill>
                  <a:schemeClr val="tx1"/>
                </a:solidFill>
              </a:rPr>
              <a:t>FPGA </a:t>
            </a:r>
            <a:r>
              <a:rPr lang="en-US" sz="1100" dirty="0">
                <a:solidFill>
                  <a:schemeClr val="tx1"/>
                </a:solidFill>
              </a:rPr>
              <a:t>by means of electrical pulse injection</a:t>
            </a:r>
            <a:r>
              <a:rPr lang="en-US" sz="1100" dirty="0" smtClean="0">
                <a:solidFill>
                  <a:schemeClr val="tx1"/>
                </a:solidFill>
              </a:rPr>
              <a:t>,” TNS’10, vol. 57.</a:t>
            </a:r>
          </a:p>
          <a:p>
            <a:r>
              <a:rPr lang="en-US" sz="1100" dirty="0" smtClean="0">
                <a:solidFill>
                  <a:schemeClr val="tx1"/>
                </a:solidFill>
              </a:rPr>
              <a:t>[7] L</a:t>
            </a:r>
            <a:r>
              <a:rPr lang="en-US" sz="1100" dirty="0">
                <a:solidFill>
                  <a:schemeClr val="tx1"/>
                </a:solidFill>
              </a:rPr>
              <a:t>. </a:t>
            </a:r>
            <a:r>
              <a:rPr lang="en-US" sz="1100" dirty="0" err="1">
                <a:solidFill>
                  <a:schemeClr val="tx1"/>
                </a:solidFill>
              </a:rPr>
              <a:t>Sterpone</a:t>
            </a:r>
            <a:r>
              <a:rPr lang="en-US" sz="1100" dirty="0">
                <a:solidFill>
                  <a:schemeClr val="tx1"/>
                </a:solidFill>
              </a:rPr>
              <a:t>, </a:t>
            </a:r>
            <a:r>
              <a:rPr lang="en-US" sz="1100" dirty="0" smtClean="0">
                <a:solidFill>
                  <a:schemeClr val="tx1"/>
                </a:solidFill>
              </a:rPr>
              <a:t>et al., </a:t>
            </a:r>
            <a:r>
              <a:rPr lang="en-US" sz="1100" dirty="0">
                <a:solidFill>
                  <a:schemeClr val="tx1"/>
                </a:solidFill>
              </a:rPr>
              <a:t>“</a:t>
            </a:r>
            <a:r>
              <a:rPr lang="en-US" sz="1100" dirty="0" smtClean="0">
                <a:solidFill>
                  <a:schemeClr val="tx1"/>
                </a:solidFill>
              </a:rPr>
              <a:t>An Analytical Model </a:t>
            </a:r>
            <a:r>
              <a:rPr lang="en-US" sz="1100" dirty="0">
                <a:solidFill>
                  <a:schemeClr val="tx1"/>
                </a:solidFill>
              </a:rPr>
              <a:t>of </a:t>
            </a:r>
            <a:r>
              <a:rPr lang="en-US" sz="1100" dirty="0" smtClean="0">
                <a:solidFill>
                  <a:schemeClr val="tx1"/>
                </a:solidFill>
              </a:rPr>
              <a:t>PIPB on SETs </a:t>
            </a:r>
            <a:r>
              <a:rPr lang="en-US" sz="1100" dirty="0">
                <a:solidFill>
                  <a:schemeClr val="tx1"/>
                </a:solidFill>
              </a:rPr>
              <a:t>in flash-based </a:t>
            </a:r>
            <a:r>
              <a:rPr lang="en-US" sz="1100" dirty="0" smtClean="0">
                <a:solidFill>
                  <a:schemeClr val="tx1"/>
                </a:solidFill>
              </a:rPr>
              <a:t>FPGAs</a:t>
            </a:r>
            <a:r>
              <a:rPr lang="en-US" sz="1100" dirty="0">
                <a:solidFill>
                  <a:schemeClr val="tx1"/>
                </a:solidFill>
              </a:rPr>
              <a:t>,” </a:t>
            </a:r>
            <a:r>
              <a:rPr lang="en-US" sz="1100" dirty="0" smtClean="0">
                <a:solidFill>
                  <a:schemeClr val="tx1"/>
                </a:solidFill>
              </a:rPr>
              <a:t>TNS’11, </a:t>
            </a:r>
            <a:r>
              <a:rPr lang="en-US" sz="1100" dirty="0">
                <a:solidFill>
                  <a:schemeClr val="tx1"/>
                </a:solidFill>
              </a:rPr>
              <a:t>vol. </a:t>
            </a:r>
            <a:r>
              <a:rPr lang="en-US" sz="1100" dirty="0" smtClean="0">
                <a:solidFill>
                  <a:schemeClr val="tx1"/>
                </a:solidFill>
              </a:rPr>
              <a:t>58.</a:t>
            </a:r>
            <a:endParaRPr 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22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81000" y="2971800"/>
            <a:ext cx="8470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SET Measurement Techniques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5" name="Rettangolo 2"/>
          <p:cNvSpPr/>
          <p:nvPr/>
        </p:nvSpPr>
        <p:spPr>
          <a:xfrm>
            <a:off x="457200" y="3499338"/>
            <a:ext cx="8534400" cy="8206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7992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387706" y="457200"/>
            <a:ext cx="6927494" cy="838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chemeClr val="tx1"/>
                </a:solidFill>
                <a:latin typeface="Arial"/>
                <a:cs typeface="Arial"/>
              </a:rPr>
              <a:t>Existing SET Measurement Techniques</a:t>
            </a:r>
            <a:endParaRPr lang="en-US" sz="24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47" y="1286892"/>
            <a:ext cx="87534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</a:rPr>
              <a:t>Pulse Filter [1,2]</a:t>
            </a:r>
            <a:br>
              <a:rPr lang="en-US" sz="2800" dirty="0" smtClean="0">
                <a:solidFill>
                  <a:schemeClr val="tx1"/>
                </a:solidFill>
              </a:rPr>
            </a:br>
            <a:endParaRPr lang="en-US" sz="2800" dirty="0" smtClean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552" y="1222872"/>
            <a:ext cx="3131359" cy="101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1845" y="5872977"/>
            <a:ext cx="865297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tx1"/>
                </a:solidFill>
              </a:rPr>
              <a:t>[1] S</a:t>
            </a:r>
            <a:r>
              <a:rPr lang="en-US" sz="1100" dirty="0">
                <a:solidFill>
                  <a:schemeClr val="tx1"/>
                </a:solidFill>
              </a:rPr>
              <a:t>. </a:t>
            </a:r>
            <a:r>
              <a:rPr lang="en-US" sz="1100" dirty="0" err="1" smtClean="0">
                <a:solidFill>
                  <a:schemeClr val="tx1"/>
                </a:solidFill>
              </a:rPr>
              <a:t>Rezgui</a:t>
            </a:r>
            <a:r>
              <a:rPr lang="en-US" sz="1100" dirty="0" smtClean="0">
                <a:solidFill>
                  <a:schemeClr val="tx1"/>
                </a:solidFill>
              </a:rPr>
              <a:t> et al., “New </a:t>
            </a:r>
            <a:r>
              <a:rPr lang="en-US" sz="1100" dirty="0">
                <a:solidFill>
                  <a:schemeClr val="tx1"/>
                </a:solidFill>
              </a:rPr>
              <a:t>methodologies for set characterization and mitigation in </a:t>
            </a:r>
            <a:r>
              <a:rPr lang="en-US" sz="1100" dirty="0" smtClean="0">
                <a:solidFill>
                  <a:schemeClr val="tx1"/>
                </a:solidFill>
              </a:rPr>
              <a:t>flash Based FPGAs,”  TNS’07, </a:t>
            </a:r>
            <a:r>
              <a:rPr lang="en-US" sz="1100" dirty="0">
                <a:solidFill>
                  <a:schemeClr val="tx1"/>
                </a:solidFill>
              </a:rPr>
              <a:t>vol. 54, no. </a:t>
            </a:r>
            <a:r>
              <a:rPr lang="en-US" sz="1100" dirty="0" smtClean="0">
                <a:solidFill>
                  <a:schemeClr val="tx1"/>
                </a:solidFill>
              </a:rPr>
              <a:t>6.</a:t>
            </a:r>
            <a:endParaRPr lang="en-US" sz="1100" dirty="0">
              <a:solidFill>
                <a:schemeClr val="tx1"/>
              </a:solidFill>
            </a:endParaRPr>
          </a:p>
          <a:p>
            <a:r>
              <a:rPr lang="en-US" sz="1100" dirty="0" smtClean="0">
                <a:solidFill>
                  <a:schemeClr val="tx1"/>
                </a:solidFill>
              </a:rPr>
              <a:t>[2] S</a:t>
            </a:r>
            <a:r>
              <a:rPr lang="en-US" sz="1100" dirty="0">
                <a:solidFill>
                  <a:schemeClr val="tx1"/>
                </a:solidFill>
              </a:rPr>
              <a:t>. </a:t>
            </a:r>
            <a:r>
              <a:rPr lang="en-US" sz="1100" dirty="0" err="1" smtClean="0">
                <a:solidFill>
                  <a:schemeClr val="tx1"/>
                </a:solidFill>
              </a:rPr>
              <a:t>Rezgui</a:t>
            </a:r>
            <a:r>
              <a:rPr lang="en-US" sz="1100" dirty="0" smtClean="0">
                <a:solidFill>
                  <a:schemeClr val="tx1"/>
                </a:solidFill>
              </a:rPr>
              <a:t> et al., “Configuration and </a:t>
            </a:r>
            <a:r>
              <a:rPr lang="en-US" sz="1100" dirty="0">
                <a:solidFill>
                  <a:schemeClr val="tx1"/>
                </a:solidFill>
              </a:rPr>
              <a:t>routing effects on the set propagation in flash-based </a:t>
            </a:r>
            <a:r>
              <a:rPr lang="en-US" sz="1100" dirty="0" err="1">
                <a:solidFill>
                  <a:schemeClr val="tx1"/>
                </a:solidFill>
              </a:rPr>
              <a:t>fpgas</a:t>
            </a:r>
            <a:r>
              <a:rPr lang="en-US" sz="1100" dirty="0" smtClean="0">
                <a:solidFill>
                  <a:schemeClr val="tx1"/>
                </a:solidFill>
              </a:rPr>
              <a:t>,” TNS’08, vol. 55, no.6.</a:t>
            </a:r>
          </a:p>
          <a:p>
            <a:r>
              <a:rPr lang="en-US" sz="1100" dirty="0" smtClean="0">
                <a:solidFill>
                  <a:schemeClr val="tx1"/>
                </a:solidFill>
              </a:rPr>
              <a:t>[3] L. </a:t>
            </a:r>
            <a:r>
              <a:rPr lang="en-US" sz="1100" dirty="0" err="1" smtClean="0">
                <a:solidFill>
                  <a:schemeClr val="tx1"/>
                </a:solidFill>
              </a:rPr>
              <a:t>Sterpone</a:t>
            </a:r>
            <a:r>
              <a:rPr lang="en-US" sz="1100" dirty="0" smtClean="0">
                <a:solidFill>
                  <a:schemeClr val="tx1"/>
                </a:solidFill>
              </a:rPr>
              <a:t> et al., “Analysis of SET Propagation in </a:t>
            </a:r>
            <a:r>
              <a:rPr lang="en-US" sz="1100" dirty="0" err="1" smtClean="0">
                <a:solidFill>
                  <a:schemeClr val="tx1"/>
                </a:solidFill>
              </a:rPr>
              <a:t>Flash_based</a:t>
            </a:r>
            <a:r>
              <a:rPr lang="en-US" sz="1100" dirty="0" smtClean="0">
                <a:solidFill>
                  <a:schemeClr val="tx1"/>
                </a:solidFill>
              </a:rPr>
              <a:t> FPGAs by means of Electrical Pulse Injection,” TNS’10, vol. 57, no.4</a:t>
            </a:r>
          </a:p>
        </p:txBody>
      </p:sp>
      <p:pic>
        <p:nvPicPr>
          <p:cNvPr id="1028" name="Picture 4" descr="https://encrypted-tbn1.gstatic.com/images?q=tbn:ANd9GcQa1mKtyx2JMz2tWe27CswBX7ZI1rfscbm2BlE3mn9K3pKVTox6b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345" y="3509176"/>
            <a:ext cx="1914600" cy="19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77495" y="3699330"/>
            <a:ext cx="1871331" cy="15523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8659" y="2947860"/>
            <a:ext cx="8753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</a:rPr>
              <a:t>Off-chip measurement [3]</a:t>
            </a:r>
          </a:p>
        </p:txBody>
      </p:sp>
      <p:sp>
        <p:nvSpPr>
          <p:cNvPr id="9" name="Rectangle 8"/>
          <p:cNvSpPr/>
          <p:nvPr/>
        </p:nvSpPr>
        <p:spPr>
          <a:xfrm>
            <a:off x="1640405" y="4321618"/>
            <a:ext cx="503663" cy="30777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640405" y="4312010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Pad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0313" y="1829319"/>
            <a:ext cx="60121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Requires multiple filters to characterize </a:t>
            </a:r>
            <a:br>
              <a:rPr lang="en-US" sz="1600" dirty="0" smtClean="0">
                <a:solidFill>
                  <a:schemeClr val="tx1"/>
                </a:solidFill>
              </a:rPr>
            </a:br>
            <a:r>
              <a:rPr lang="en-US" sz="1600" dirty="0" smtClean="0">
                <a:solidFill>
                  <a:schemeClr val="tx1"/>
                </a:solidFill>
              </a:rPr>
              <a:t>     pulse width distribution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Subject to on-chip delay variation (voltage, variability, etc.)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Resolution limited to 1 gate delay</a:t>
            </a:r>
          </a:p>
          <a:p>
            <a:endParaRPr lang="en-US" sz="1600" dirty="0" smtClean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7003" y="3391553"/>
            <a:ext cx="5533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DUT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80982" y="3982624"/>
            <a:ext cx="909599" cy="9665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SET</a:t>
            </a:r>
            <a:br>
              <a:rPr lang="en-US" sz="1100" dirty="0" smtClean="0">
                <a:solidFill>
                  <a:schemeClr val="tx1"/>
                </a:solidFill>
              </a:rPr>
            </a:br>
            <a:r>
              <a:rPr lang="en-US" sz="1100" dirty="0" smtClean="0">
                <a:solidFill>
                  <a:schemeClr val="tx1"/>
                </a:solidFill>
              </a:rPr>
              <a:t>Generation</a:t>
            </a: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or</a:t>
            </a: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Pulse Injection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10" name="Straight Arrow Connector 9"/>
          <p:cNvCxnSpPr>
            <a:stCxn id="13" idx="3"/>
            <a:endCxn id="3" idx="1"/>
          </p:cNvCxnSpPr>
          <p:nvPr/>
        </p:nvCxnSpPr>
        <p:spPr>
          <a:xfrm>
            <a:off x="1390581" y="4465899"/>
            <a:ext cx="249824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3" idx="3"/>
          </p:cNvCxnSpPr>
          <p:nvPr/>
        </p:nvCxnSpPr>
        <p:spPr>
          <a:xfrm flipV="1">
            <a:off x="2144069" y="4465898"/>
            <a:ext cx="191562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508673" y="4949174"/>
            <a:ext cx="1984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1"/>
                </a:solidFill>
              </a:rPr>
              <a:t>Digital</a:t>
            </a:r>
            <a:br>
              <a:rPr lang="en-US" sz="1600" dirty="0" smtClean="0">
                <a:solidFill>
                  <a:schemeClr val="tx1"/>
                </a:solidFill>
              </a:rPr>
            </a:br>
            <a:r>
              <a:rPr lang="en-US" sz="1600" dirty="0" smtClean="0">
                <a:solidFill>
                  <a:schemeClr val="tx1"/>
                </a:solidFill>
              </a:rPr>
              <a:t>Oscilloscope (DSO)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585396" y="3868748"/>
            <a:ext cx="60121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Subject to bandwidth of IO pads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Number of observations limited by</a:t>
            </a:r>
            <a:br>
              <a:rPr lang="en-US" sz="1600" dirty="0" smtClean="0">
                <a:solidFill>
                  <a:schemeClr val="tx1"/>
                </a:solidFill>
              </a:rPr>
            </a:br>
            <a:r>
              <a:rPr lang="en-US" sz="1600" dirty="0" smtClean="0">
                <a:solidFill>
                  <a:schemeClr val="tx1"/>
                </a:solidFill>
              </a:rPr>
              <a:t>available channels on DSO</a:t>
            </a:r>
          </a:p>
          <a:p>
            <a:endParaRPr lang="en-US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88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9" grpId="0" animBg="1"/>
      <p:bldP spid="3" grpId="0"/>
      <p:bldP spid="12" grpId="0"/>
      <p:bldP spid="13" grpId="0" animBg="1"/>
      <p:bldP spid="15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432386" y="1945667"/>
            <a:ext cx="2228850" cy="841453"/>
            <a:chOff x="1057275" y="4876800"/>
            <a:chExt cx="2228850" cy="547687"/>
          </a:xfrm>
        </p:grpSpPr>
        <p:cxnSp>
          <p:nvCxnSpPr>
            <p:cNvPr id="18" name="Straight Connector 17"/>
            <p:cNvCxnSpPr/>
            <p:nvPr/>
          </p:nvCxnSpPr>
          <p:spPr>
            <a:xfrm>
              <a:off x="1057275" y="5400675"/>
              <a:ext cx="6477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V="1">
              <a:off x="1685925" y="4876800"/>
              <a:ext cx="152400" cy="52387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838325" y="4895850"/>
              <a:ext cx="6477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2638425" y="5424487"/>
              <a:ext cx="6477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 flipV="1">
              <a:off x="2486025" y="4900612"/>
              <a:ext cx="152400" cy="52387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387706" y="457200"/>
            <a:ext cx="6927494" cy="8382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chemeClr val="tx1"/>
                </a:solidFill>
                <a:latin typeface="Arial"/>
                <a:cs typeface="Arial"/>
              </a:rPr>
              <a:t>Vernier SET Measurement Technique (1)</a:t>
            </a:r>
            <a:endParaRPr lang="en-US" sz="20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756486" y="1591732"/>
            <a:ext cx="2690812" cy="2390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100" dirty="0" smtClean="0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964" y="1211206"/>
            <a:ext cx="5766671" cy="2604142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213311" y="1626877"/>
            <a:ext cx="1323975" cy="2390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100" dirty="0" smtClean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09111" y="1484002"/>
            <a:ext cx="452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796572" y="3008002"/>
            <a:ext cx="452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786055" y="2325454"/>
            <a:ext cx="452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0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740672" y="2325454"/>
            <a:ext cx="452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0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908922" y="2325454"/>
            <a:ext cx="452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1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802139" y="1491953"/>
            <a:ext cx="45243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66991" y="4017652"/>
            <a:ext cx="697928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Two latches are used to detect the SET (rising and falling edge)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Exploit the difference in delay along two chains for finer delay resolution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“Slow” delay chain (t1)</a:t>
            </a:r>
          </a:p>
          <a:p>
            <a:pPr marL="741363" lvl="1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Triggered by rising (leading) edge of the transient</a:t>
            </a:r>
          </a:p>
          <a:p>
            <a:pPr marL="741363" lvl="1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Feeds </a:t>
            </a:r>
            <a:r>
              <a:rPr lang="en-US" sz="1600" dirty="0">
                <a:solidFill>
                  <a:schemeClr val="tx1"/>
                </a:solidFill>
              </a:rPr>
              <a:t>data input of </a:t>
            </a:r>
            <a:r>
              <a:rPr lang="en-US" sz="1600" dirty="0" smtClean="0">
                <a:solidFill>
                  <a:schemeClr val="tx1"/>
                </a:solidFill>
              </a:rPr>
              <a:t>transparent capture latches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“Fast” delay chain (t2)</a:t>
            </a:r>
          </a:p>
          <a:p>
            <a:pPr marL="741363" lvl="1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Triggered by falling (trailing) edge of the transient</a:t>
            </a:r>
            <a:r>
              <a:rPr lang="en-US" sz="1600" dirty="0">
                <a:solidFill>
                  <a:schemeClr val="tx1"/>
                </a:solidFill>
              </a:rPr>
              <a:t>	</a:t>
            </a:r>
            <a:endParaRPr lang="en-US" sz="1600" dirty="0" smtClean="0">
              <a:solidFill>
                <a:schemeClr val="tx1"/>
              </a:solidFill>
            </a:endParaRPr>
          </a:p>
          <a:p>
            <a:pPr marL="741363" lvl="1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Feeds clock input of transparent capture latches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At each stage, the trailing edge catches up by (t2-t1) units of time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After a number of stages equal to PW / (t1-t2), the edges cross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0" name="Rounded Rectangular Callout 39"/>
          <p:cNvSpPr/>
          <p:nvPr/>
        </p:nvSpPr>
        <p:spPr>
          <a:xfrm>
            <a:off x="6966890" y="3815348"/>
            <a:ext cx="1478943" cy="477078"/>
          </a:xfrm>
          <a:prstGeom prst="wedgeRoundRectCallout">
            <a:avLst>
              <a:gd name="adj1" fmla="val -21908"/>
              <a:gd name="adj2" fmla="val -166128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Slow Delay Chain</a:t>
            </a:r>
          </a:p>
        </p:txBody>
      </p:sp>
      <p:sp>
        <p:nvSpPr>
          <p:cNvPr id="43" name="Rounded Rectangular Callout 42"/>
          <p:cNvSpPr/>
          <p:nvPr/>
        </p:nvSpPr>
        <p:spPr>
          <a:xfrm>
            <a:off x="6966889" y="781883"/>
            <a:ext cx="1478943" cy="477078"/>
          </a:xfrm>
          <a:prstGeom prst="wedgeRoundRectCallout">
            <a:avLst>
              <a:gd name="adj1" fmla="val -19758"/>
              <a:gd name="adj2" fmla="val 162206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Fast Delay Chain</a:t>
            </a:r>
          </a:p>
        </p:txBody>
      </p:sp>
      <p:sp>
        <p:nvSpPr>
          <p:cNvPr id="44" name="Rounded Rectangular Callout 43"/>
          <p:cNvSpPr/>
          <p:nvPr/>
        </p:nvSpPr>
        <p:spPr>
          <a:xfrm>
            <a:off x="3792190" y="1756625"/>
            <a:ext cx="1478943" cy="477078"/>
          </a:xfrm>
          <a:prstGeom prst="wedgeRoundRectCallout">
            <a:avLst>
              <a:gd name="adj1" fmla="val 68414"/>
              <a:gd name="adj2" fmla="val 63873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Capture Latches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829329" y="3120644"/>
            <a:ext cx="45243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1</a:t>
            </a:r>
          </a:p>
        </p:txBody>
      </p:sp>
      <p:sp>
        <p:nvSpPr>
          <p:cNvPr id="46" name="Rounded Rectangular Callout 45"/>
          <p:cNvSpPr/>
          <p:nvPr/>
        </p:nvSpPr>
        <p:spPr>
          <a:xfrm>
            <a:off x="1267141" y="3120644"/>
            <a:ext cx="1478943" cy="477078"/>
          </a:xfrm>
          <a:prstGeom prst="wedgeRoundRectCallout">
            <a:avLst>
              <a:gd name="adj1" fmla="val 108199"/>
              <a:gd name="adj2" fmla="val -72794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Start Latch</a:t>
            </a:r>
            <a:br>
              <a:rPr lang="en-US" sz="1100" dirty="0" smtClean="0">
                <a:solidFill>
                  <a:schemeClr val="tx1"/>
                </a:solidFill>
              </a:rPr>
            </a:br>
            <a:r>
              <a:rPr lang="en-US" sz="1100" dirty="0" smtClean="0">
                <a:solidFill>
                  <a:schemeClr val="tx1"/>
                </a:solidFill>
              </a:rPr>
              <a:t>(rising edge)</a:t>
            </a:r>
          </a:p>
        </p:txBody>
      </p:sp>
      <p:sp>
        <p:nvSpPr>
          <p:cNvPr id="47" name="Rounded Rectangular Callout 46"/>
          <p:cNvSpPr/>
          <p:nvPr/>
        </p:nvSpPr>
        <p:spPr>
          <a:xfrm>
            <a:off x="1373125" y="1388338"/>
            <a:ext cx="1478943" cy="477078"/>
          </a:xfrm>
          <a:prstGeom prst="wedgeRoundRectCallout">
            <a:avLst>
              <a:gd name="adj1" fmla="val 101211"/>
              <a:gd name="adj2" fmla="val 107206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Stop Latch</a:t>
            </a:r>
            <a:br>
              <a:rPr lang="en-US" sz="1100" dirty="0" smtClean="0">
                <a:solidFill>
                  <a:schemeClr val="tx1"/>
                </a:solidFill>
              </a:rPr>
            </a:br>
            <a:r>
              <a:rPr lang="en-US" sz="1100" dirty="0" smtClean="0">
                <a:solidFill>
                  <a:schemeClr val="tx1"/>
                </a:solidFill>
              </a:rPr>
              <a:t>(falling edge)</a:t>
            </a:r>
          </a:p>
        </p:txBody>
      </p:sp>
    </p:spTree>
    <p:extLst>
      <p:ext uri="{BB962C8B-B14F-4D97-AF65-F5344CB8AC3E}">
        <p14:creationId xmlns:p14="http://schemas.microsoft.com/office/powerpoint/2010/main" val="287238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1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L 0.25104 -0.00116 " pathEditMode="relative" rAng="0" ptsTypes="AA">
                                      <p:cBhvr>
                                        <p:cTn id="38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52" y="-6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33333E-6 3.49063E-6 L 0.38195 3.49063E-6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97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261 -4.5177E-6 L 0.3724 -4.5177E-6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35" grpId="0"/>
      <p:bldP spid="36" grpId="0"/>
      <p:bldP spid="37" grpId="0"/>
      <p:bldP spid="39" grpId="0" animBg="1"/>
      <p:bldP spid="40" grpId="0" animBg="1"/>
      <p:bldP spid="40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6" grpId="0" animBg="1"/>
      <p:bldP spid="46" grpId="1" animBg="1"/>
      <p:bldP spid="47" grpId="0" animBg="1"/>
      <p:bldP spid="4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387706" y="457200"/>
            <a:ext cx="6927494" cy="8382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chemeClr val="tx1"/>
                </a:solidFill>
                <a:latin typeface="Arial"/>
                <a:cs typeface="Arial"/>
              </a:rPr>
              <a:t>Vernier SET Measurement Technique (2)</a:t>
            </a:r>
            <a:endParaRPr lang="en-US" sz="2000" i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756486" y="1567879"/>
            <a:ext cx="2690812" cy="2390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100" dirty="0" smtClean="0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964" y="1211206"/>
            <a:ext cx="5766671" cy="2604142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66991" y="3779120"/>
            <a:ext cx="8778685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Detector was designed with :</a:t>
            </a:r>
          </a:p>
          <a:p>
            <a:pPr marL="741363" lvl="1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t1 ≈ 780 </a:t>
            </a:r>
            <a:r>
              <a:rPr lang="en-US" sz="1600" dirty="0" err="1" smtClean="0">
                <a:solidFill>
                  <a:schemeClr val="tx1"/>
                </a:solidFill>
              </a:rPr>
              <a:t>ps</a:t>
            </a:r>
            <a:r>
              <a:rPr lang="en-US" sz="1600" dirty="0" smtClean="0">
                <a:solidFill>
                  <a:schemeClr val="tx1"/>
                </a:solidFill>
              </a:rPr>
              <a:t> (AO1 VersaTile)</a:t>
            </a:r>
          </a:p>
          <a:p>
            <a:pPr marL="741363" lvl="1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t2 </a:t>
            </a:r>
            <a:r>
              <a:rPr lang="en-US" sz="1600" dirty="0">
                <a:solidFill>
                  <a:schemeClr val="tx1"/>
                </a:solidFill>
              </a:rPr>
              <a:t>≈</a:t>
            </a:r>
            <a:r>
              <a:rPr lang="en-US" sz="1600" dirty="0" smtClean="0">
                <a:solidFill>
                  <a:schemeClr val="tx1"/>
                </a:solidFill>
              </a:rPr>
              <a:t> 640 </a:t>
            </a:r>
            <a:r>
              <a:rPr lang="en-US" sz="1600" dirty="0" err="1" smtClean="0">
                <a:solidFill>
                  <a:schemeClr val="tx1"/>
                </a:solidFill>
              </a:rPr>
              <a:t>ps</a:t>
            </a:r>
            <a:r>
              <a:rPr lang="en-US" sz="1600" dirty="0" smtClean="0">
                <a:solidFill>
                  <a:schemeClr val="tx1"/>
                </a:solidFill>
              </a:rPr>
              <a:t> (BUF VersaTile)</a:t>
            </a:r>
          </a:p>
          <a:p>
            <a:pPr marL="741363" lvl="1" indent="-285750"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chemeClr val="tx1"/>
                </a:solidFill>
              </a:rPr>
              <a:t>36 stages </a:t>
            </a:r>
          </a:p>
          <a:p>
            <a:pPr marL="741363" lvl="1" indent="-285750"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chemeClr val="tx1"/>
                </a:solidFill>
              </a:rPr>
              <a:t>≈ </a:t>
            </a:r>
            <a:r>
              <a:rPr lang="en-US" sz="1600" dirty="0" smtClean="0">
                <a:solidFill>
                  <a:schemeClr val="tx1"/>
                </a:solidFill>
              </a:rPr>
              <a:t>140 </a:t>
            </a:r>
            <a:r>
              <a:rPr lang="en-US" sz="1600" dirty="0" err="1" smtClean="0">
                <a:solidFill>
                  <a:schemeClr val="tx1"/>
                </a:solidFill>
              </a:rPr>
              <a:t>ps</a:t>
            </a:r>
            <a:r>
              <a:rPr lang="en-US" sz="1600" dirty="0" smtClean="0">
                <a:solidFill>
                  <a:schemeClr val="tx1"/>
                </a:solidFill>
              </a:rPr>
              <a:t> delay resolution ; </a:t>
            </a:r>
            <a:r>
              <a:rPr lang="en-US" sz="1600" dirty="0">
                <a:solidFill>
                  <a:schemeClr val="tx1"/>
                </a:solidFill>
              </a:rPr>
              <a:t>≈ </a:t>
            </a:r>
            <a:r>
              <a:rPr lang="en-US" sz="1600" dirty="0" smtClean="0">
                <a:solidFill>
                  <a:schemeClr val="tx1"/>
                </a:solidFill>
              </a:rPr>
              <a:t>5 ns maximum transient detection</a:t>
            </a:r>
          </a:p>
          <a:p>
            <a:pPr marL="741363" lvl="1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Placement all done by “hand” (</a:t>
            </a:r>
            <a:r>
              <a:rPr lang="en-US" sz="1600" dirty="0" err="1" smtClean="0">
                <a:solidFill>
                  <a:schemeClr val="tx1"/>
                </a:solidFill>
              </a:rPr>
              <a:t>TcL</a:t>
            </a:r>
            <a:r>
              <a:rPr lang="en-US" sz="1600" dirty="0" smtClean="0">
                <a:solidFill>
                  <a:schemeClr val="tx1"/>
                </a:solidFill>
              </a:rPr>
              <a:t> scripts)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The detector is SEE robust</a:t>
            </a:r>
          </a:p>
          <a:p>
            <a:pPr marL="741363" lvl="1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A valid event occurs only if both start and stop latches are triggered</a:t>
            </a:r>
          </a:p>
          <a:p>
            <a:pPr marL="741363" lvl="1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The capture latches are normally open – not immune to upsets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Delays are calibrated prior to radiation testing</a:t>
            </a:r>
          </a:p>
          <a:p>
            <a:pPr marL="741363" lvl="1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1"/>
                </a:solidFill>
              </a:rPr>
              <a:t>Each delay chain can be configured as a ring-oscillator and the frequency is measured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" name="Arc 5"/>
          <p:cNvSpPr/>
          <p:nvPr/>
        </p:nvSpPr>
        <p:spPr>
          <a:xfrm>
            <a:off x="4541709" y="3333836"/>
            <a:ext cx="3565506" cy="350954"/>
          </a:xfrm>
          <a:prstGeom prst="arc">
            <a:avLst>
              <a:gd name="adj1" fmla="val 408491"/>
              <a:gd name="adj2" fmla="val 266458"/>
            </a:avLst>
          </a:prstGeom>
          <a:ln w="254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c 28"/>
          <p:cNvSpPr/>
          <p:nvPr/>
        </p:nvSpPr>
        <p:spPr>
          <a:xfrm flipV="1">
            <a:off x="4541709" y="1368549"/>
            <a:ext cx="3565506" cy="350954"/>
          </a:xfrm>
          <a:prstGeom prst="arc">
            <a:avLst>
              <a:gd name="adj1" fmla="val 408491"/>
              <a:gd name="adj2" fmla="val 266458"/>
            </a:avLst>
          </a:prstGeom>
          <a:ln w="254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60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</a:spPr>
      <a:bodyPr rtlCol="0" anchor="ctr"/>
      <a:lstStyle>
        <a:defPPr algn="ctr">
          <a:defRPr sz="11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tx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iRoC Technologies</Template>
  <TotalTime>28365</TotalTime>
  <Words>1864</Words>
  <Application>Microsoft Office PowerPoint</Application>
  <PresentationFormat>On-screen Show (4:3)</PresentationFormat>
  <Paragraphs>344</Paragraphs>
  <Slides>37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PowerPoint Presentation</vt:lpstr>
      <vt:lpstr>PowerPoint Presentation</vt:lpstr>
      <vt:lpstr>PowerPoint Presentation</vt:lpstr>
      <vt:lpstr>MicroSemi ProASIC3L</vt:lpstr>
      <vt:lpstr>Single Event Transients (SETs)</vt:lpstr>
      <vt:lpstr>PowerPoint Presentation</vt:lpstr>
      <vt:lpstr>Existing SET Measurement Techniques</vt:lpstr>
      <vt:lpstr>Vernier SET Measurement Technique (1)</vt:lpstr>
      <vt:lpstr>Vernier SET Measurement Technique (2)</vt:lpstr>
      <vt:lpstr>SET Sensors (3 Topologies)</vt:lpstr>
      <vt:lpstr>Full Device Under Test (DUT)</vt:lpstr>
      <vt:lpstr>SETs in Clocked Circuits</vt:lpstr>
      <vt:lpstr>PowerPoint Presentation</vt:lpstr>
      <vt:lpstr>Voltage and LET</vt:lpstr>
      <vt:lpstr>Pulse Broadening / Narrowing</vt:lpstr>
      <vt:lpstr>Variation Between VersaTiles</vt:lpstr>
      <vt:lpstr>Temperature Effect</vt:lpstr>
      <vt:lpstr>Complex Circuits : Cross Section</vt:lpstr>
      <vt:lpstr>Complex Circuits : Number of Affected Bits</vt:lpstr>
      <vt:lpstr>PowerPoint Presentation</vt:lpstr>
      <vt:lpstr>GSI Heavy Ion Micro-Beam</vt:lpstr>
      <vt:lpstr>Beam Control</vt:lpstr>
      <vt:lpstr>BRAM Test Flow</vt:lpstr>
      <vt:lpstr>PLL Test Flow (On Chip Monitoring)</vt:lpstr>
      <vt:lpstr>PLL Test Flow (Off Chip Monitoring)</vt:lpstr>
      <vt:lpstr>PowerPoint Presentation</vt:lpstr>
      <vt:lpstr>PowerPoint Presentation</vt:lpstr>
      <vt:lpstr>Imaging of BRAM (2)</vt:lpstr>
      <vt:lpstr>PowerPoint Presentation</vt:lpstr>
      <vt:lpstr>PowerPoint Presentation</vt:lpstr>
      <vt:lpstr>PowerPoint Presentation</vt:lpstr>
      <vt:lpstr>PowerPoint Presentation</vt:lpstr>
      <vt:lpstr>Permanent Effects</vt:lpstr>
      <vt:lpstr>PowerPoint Presentation</vt:lpstr>
      <vt:lpstr>Conclusions</vt:lpstr>
      <vt:lpstr>Future and Ongoing Work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SoCFIT Platform Presentation</dc:title>
  <dc:creator>olivier Lauzeral</dc:creator>
  <cp:lastModifiedBy>aevans</cp:lastModifiedBy>
  <cp:revision>326</cp:revision>
  <dcterms:created xsi:type="dcterms:W3CDTF">2012-03-07T20:11:21Z</dcterms:created>
  <dcterms:modified xsi:type="dcterms:W3CDTF">2014-09-18T07:13:57Z</dcterms:modified>
</cp:coreProperties>
</file>