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4" r:id="rId3"/>
    <p:sldId id="284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43" r:id="rId12"/>
    <p:sldId id="361" r:id="rId13"/>
    <p:sldId id="383" r:id="rId14"/>
    <p:sldId id="34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CF62C-C931-0726-9FBD-9C4639478702}" name="Marco Micheli" initials="MM" userId="S::marco.micheli@ext.esa.int::b89bd2b0-3dd4-41a7-9ad9-43a10661c101" providerId="AD"/>
  <p188:author id="{65B96038-FDE4-29B3-8716-347681F0C869}" name="Francisco Ocana" initials="FO" userId="S::francisco.ocana@ext.esa.int::948c66c5-68cf-46d2-9410-fbb7858a39d6" providerId="AD"/>
  <p188:author id="{488E7B75-E863-9B09-E558-70972DB60FC3}" name="Francisco Ocana" initials="FO" userId="S::Francisco.Ocana@ext.esa.int::948c66c5-68cf-46d2-9410-fbb7858a39d6" providerId="AD"/>
  <p188:author id="{4B86CDB9-B9C6-EDB0-3DB8-4BEFC1E7BCC9}" name="Luca Conversi" initials="LC" userId="S::luca.conversi@esa.int::c60dddf6-f75e-4cd9-917f-385620962a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166AD-7BE2-DEED-2B7C-D05053734ABF}" v="828" dt="2024-11-09T23:13:35.683"/>
    <p1510:client id="{DDF09B39-9139-4EFB-A8E5-6D37420BFE8C}" v="195" dt="2024-11-10T11:40:18.495"/>
    <p1510:client id="{DED9A2A1-C1E4-8BC8-A360-EF77088BDFD4}" v="161" dt="2024-11-10T11:55:21.52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DF1"/>
          </a:solidFill>
        </a:fill>
      </a:tcStyle>
    </a:wholeTbl>
    <a:band2H>
      <a:tcTxStyle/>
      <a:tcStyle>
        <a:tcBdr/>
        <a:fill>
          <a:solidFill>
            <a:srgbClr val="E6EFF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9E9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CE99-4924-4798-B99F-7ABF28CC5FA0}" type="datetimeFigureOut">
              <a:rPr lang="en-GB" smtClean="0"/>
              <a:t>2025-10-07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0F05-FF05-455B-AD23-69B808ABB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89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5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FAC1-BDC7-4833-9CFD-9DCF655AA3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4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D640-A233-445D-4333-93266429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6C264-5DAF-3BA3-6BE9-2B9D1D661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AE76E-D508-4883-2F72-206629158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A076F-A805-8EE8-5389-AC16A866E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FAC1-BDC7-4833-9CFD-9DCF655AA3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4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ownload.jpeg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87" y="-939814"/>
            <a:ext cx="12359374" cy="824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33" descr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88" y="-215904"/>
            <a:ext cx="2095201" cy="131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8261" y="3438002"/>
            <a:ext cx="11766165" cy="1904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218263" y="2637141"/>
            <a:ext cx="11766162" cy="584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2F2F2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46" name="Picture 59" descr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488" y="-216085"/>
            <a:ext cx="2093893" cy="131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60"/>
          <p:cNvSpPr/>
          <p:nvPr/>
        </p:nvSpPr>
        <p:spPr>
          <a:xfrm>
            <a:off x="218261" y="6398941"/>
            <a:ext cx="11766165" cy="984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405" y="6587564"/>
            <a:ext cx="1183568" cy="8194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7961" y="6127998"/>
            <a:ext cx="153964" cy="1355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F6357-C1B3-C5FE-0744-06D3F29BBB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4954"/>
            <a:ext cx="10424160" cy="4459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82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645" y="-85863"/>
            <a:ext cx="12497290" cy="7029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icture 33" descr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88" y="-215904"/>
            <a:ext cx="2095201" cy="131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Picture 31" descr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488" y="-216085"/>
            <a:ext cx="2093893" cy="131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traight Connector 32"/>
          <p:cNvSpPr/>
          <p:nvPr userDrawn="1"/>
        </p:nvSpPr>
        <p:spPr>
          <a:xfrm>
            <a:off x="218261" y="6398941"/>
            <a:ext cx="11766165" cy="984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8" name="Straight Connector 33"/>
          <p:cNvSpPr/>
          <p:nvPr/>
        </p:nvSpPr>
        <p:spPr>
          <a:xfrm>
            <a:off x="218261" y="882192"/>
            <a:ext cx="11768402" cy="1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9" name="Body Level One…"/>
          <p:cNvSpPr txBox="1">
            <a:spLocks noGrp="1"/>
          </p:cNvSpPr>
          <p:nvPr>
            <p:ph type="body" idx="1"/>
          </p:nvPr>
        </p:nvSpPr>
        <p:spPr>
          <a:xfrm>
            <a:off x="318256" y="1020995"/>
            <a:ext cx="11555488" cy="49491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0" name="Title Text"/>
          <p:cNvSpPr txBox="1">
            <a:spLocks noGrp="1"/>
          </p:cNvSpPr>
          <p:nvPr>
            <p:ph type="title"/>
          </p:nvPr>
        </p:nvSpPr>
        <p:spPr>
          <a:xfrm>
            <a:off x="231799" y="93503"/>
            <a:ext cx="10347302" cy="6951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21" name="Text Box 38"/>
          <p:cNvSpPr txBox="1"/>
          <p:nvPr/>
        </p:nvSpPr>
        <p:spPr>
          <a:xfrm>
            <a:off x="222774" y="6140698"/>
            <a:ext cx="374915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defRPr sz="10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ESA UNCLASSIFIED - For Official Use</a:t>
            </a:r>
          </a:p>
        </p:txBody>
      </p:sp>
      <p:sp>
        <p:nvSpPr>
          <p:cNvPr id="522" name="Text Box 34"/>
          <p:cNvSpPr txBox="1"/>
          <p:nvPr userDrawn="1"/>
        </p:nvSpPr>
        <p:spPr>
          <a:xfrm>
            <a:off x="4970513" y="6140698"/>
            <a:ext cx="699871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/>
              <a:t>Marco Micheli | EU-ESA Workshop on Astrometric and Radar Observations of NEOs | 2025-10-07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FillTx/>
                <a:latin typeface="Verdana"/>
                <a:ea typeface="Verdana"/>
                <a:sym typeface="Verdana"/>
              </a:rPr>
              <a:t>|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Slide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FillTx/>
                <a:latin typeface="Verdana"/>
                <a:ea typeface="Verdana"/>
                <a:sym typeface="Verdana"/>
              </a:rPr>
              <a:t> </a:t>
            </a:r>
            <a:fld id="{71EAD4F2-866B-304A-9A50-FC7592816342}" type="slidenum">
              <a:rPr kumimoji="0" lang="en-GB" sz="1000" b="0" i="0" u="none" strike="noStrike" cap="none" spc="0" normalizeH="0" baseline="0" noProof="1" smtClean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pPr/>
              <a:t>‹#›</a:t>
            </a:fld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chemeClr val="accent3">
                  <a:lumOff val="44000"/>
                </a:schemeClr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405" y="6587564"/>
            <a:ext cx="1183568" cy="81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PDO Visual Identity.pdf" descr="PDO Visual Identity.pdf"/>
          <p:cNvPicPr>
            <a:picLocks noChangeAspect="1"/>
          </p:cNvPicPr>
          <p:nvPr/>
        </p:nvPicPr>
        <p:blipFill>
          <a:blip r:embed="rId6"/>
          <a:srcRect l="13243" t="13228" r="13261" b="10245"/>
          <a:stretch>
            <a:fillRect/>
          </a:stretch>
        </p:blipFill>
        <p:spPr>
          <a:xfrm>
            <a:off x="10043340" y="166932"/>
            <a:ext cx="526617" cy="548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9" h="21505" extrusionOk="0">
                <a:moveTo>
                  <a:pt x="10283" y="1"/>
                </a:moveTo>
                <a:cubicBezTo>
                  <a:pt x="8305" y="-25"/>
                  <a:pt x="6298" y="537"/>
                  <a:pt x="4515" y="1713"/>
                </a:cubicBezTo>
                <a:cubicBezTo>
                  <a:pt x="4097" y="1989"/>
                  <a:pt x="3881" y="2111"/>
                  <a:pt x="3721" y="2149"/>
                </a:cubicBezTo>
                <a:lnTo>
                  <a:pt x="3690" y="2180"/>
                </a:lnTo>
                <a:lnTo>
                  <a:pt x="3645" y="2165"/>
                </a:lnTo>
                <a:cubicBezTo>
                  <a:pt x="3569" y="2169"/>
                  <a:pt x="3495" y="2151"/>
                  <a:pt x="3416" y="2118"/>
                </a:cubicBezTo>
                <a:cubicBezTo>
                  <a:pt x="3255" y="2052"/>
                  <a:pt x="3010" y="1983"/>
                  <a:pt x="2866" y="1962"/>
                </a:cubicBezTo>
                <a:cubicBezTo>
                  <a:pt x="2584" y="1921"/>
                  <a:pt x="2106" y="1563"/>
                  <a:pt x="1569" y="1013"/>
                </a:cubicBezTo>
                <a:cubicBezTo>
                  <a:pt x="1382" y="821"/>
                  <a:pt x="1140" y="634"/>
                  <a:pt x="1035" y="593"/>
                </a:cubicBezTo>
                <a:cubicBezTo>
                  <a:pt x="869" y="528"/>
                  <a:pt x="850" y="552"/>
                  <a:pt x="959" y="795"/>
                </a:cubicBezTo>
                <a:cubicBezTo>
                  <a:pt x="1027" y="948"/>
                  <a:pt x="1211" y="1150"/>
                  <a:pt x="1356" y="1246"/>
                </a:cubicBezTo>
                <a:cubicBezTo>
                  <a:pt x="1500" y="1343"/>
                  <a:pt x="1615" y="1512"/>
                  <a:pt x="1615" y="1604"/>
                </a:cubicBezTo>
                <a:cubicBezTo>
                  <a:pt x="1615" y="1697"/>
                  <a:pt x="1667" y="1760"/>
                  <a:pt x="1722" y="1760"/>
                </a:cubicBezTo>
                <a:cubicBezTo>
                  <a:pt x="1880" y="1760"/>
                  <a:pt x="2213" y="2371"/>
                  <a:pt x="2195" y="2616"/>
                </a:cubicBezTo>
                <a:cubicBezTo>
                  <a:pt x="2186" y="2739"/>
                  <a:pt x="2222" y="2893"/>
                  <a:pt x="2271" y="2959"/>
                </a:cubicBezTo>
                <a:cubicBezTo>
                  <a:pt x="2510" y="3278"/>
                  <a:pt x="2478" y="3477"/>
                  <a:pt x="2058" y="4048"/>
                </a:cubicBezTo>
                <a:cubicBezTo>
                  <a:pt x="17" y="6818"/>
                  <a:pt x="-545" y="10395"/>
                  <a:pt x="547" y="13683"/>
                </a:cubicBezTo>
                <a:cubicBezTo>
                  <a:pt x="1738" y="17271"/>
                  <a:pt x="4824" y="19951"/>
                  <a:pt x="8391" y="20500"/>
                </a:cubicBezTo>
                <a:cubicBezTo>
                  <a:pt x="8883" y="20576"/>
                  <a:pt x="9572" y="20763"/>
                  <a:pt x="9917" y="20920"/>
                </a:cubicBezTo>
                <a:cubicBezTo>
                  <a:pt x="10261" y="21078"/>
                  <a:pt x="10804" y="21274"/>
                  <a:pt x="11138" y="21356"/>
                </a:cubicBezTo>
                <a:cubicBezTo>
                  <a:pt x="12025" y="21575"/>
                  <a:pt x="13006" y="21551"/>
                  <a:pt x="13991" y="21294"/>
                </a:cubicBezTo>
                <a:cubicBezTo>
                  <a:pt x="16095" y="20745"/>
                  <a:pt x="17568" y="19285"/>
                  <a:pt x="18234" y="17076"/>
                </a:cubicBezTo>
                <a:cubicBezTo>
                  <a:pt x="18376" y="16602"/>
                  <a:pt x="18637" y="15971"/>
                  <a:pt x="18813" y="15691"/>
                </a:cubicBezTo>
                <a:cubicBezTo>
                  <a:pt x="18990" y="15410"/>
                  <a:pt x="19279" y="14823"/>
                  <a:pt x="19454" y="14383"/>
                </a:cubicBezTo>
                <a:cubicBezTo>
                  <a:pt x="21055" y="10382"/>
                  <a:pt x="20197" y="5932"/>
                  <a:pt x="17242" y="2959"/>
                </a:cubicBezTo>
                <a:cubicBezTo>
                  <a:pt x="15325" y="1030"/>
                  <a:pt x="12826" y="35"/>
                  <a:pt x="1028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EBBD41-E80E-6C90-5785-AE93AAB90CE9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90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emf"/><Relationship Id="rId8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" descr="Picture 61"/>
          <p:cNvPicPr>
            <a:picLocks noChangeAspect="1"/>
          </p:cNvPicPr>
          <p:nvPr/>
        </p:nvPicPr>
        <p:blipFill>
          <a:blip r:embed="rId5"/>
          <a:srcRect t="93306"/>
          <a:stretch>
            <a:fillRect/>
          </a:stretch>
        </p:blipFill>
        <p:spPr>
          <a:xfrm>
            <a:off x="0" y="6398941"/>
            <a:ext cx="12192000" cy="45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33" descr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488" y="-215904"/>
            <a:ext cx="2095201" cy="131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4" descr="Picture 34"/>
          <p:cNvPicPr>
            <a:picLocks noChangeAspect="1"/>
          </p:cNvPicPr>
          <p:nvPr/>
        </p:nvPicPr>
        <p:blipFill>
          <a:blip r:embed="rId7"/>
          <a:srcRect l="6504" t="15320" r="4098" b="16253"/>
          <a:stretch>
            <a:fillRect/>
          </a:stretch>
        </p:blipFill>
        <p:spPr>
          <a:xfrm>
            <a:off x="10937898" y="6398941"/>
            <a:ext cx="1085752" cy="459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roup 35"/>
          <p:cNvGrpSpPr/>
          <p:nvPr/>
        </p:nvGrpSpPr>
        <p:grpSpPr>
          <a:xfrm>
            <a:off x="219599" y="6570478"/>
            <a:ext cx="6826668" cy="111520"/>
            <a:chOff x="0" y="0"/>
            <a:chExt cx="6826665" cy="111519"/>
          </a:xfrm>
        </p:grpSpPr>
        <p:pic>
          <p:nvPicPr>
            <p:cNvPr id="5" name="Picture 36" descr="Picture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37" descr="Picture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528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Picture 38" descr="Picture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2759" y="-1"/>
              <a:ext cx="163907" cy="1083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Picture 39" descr="Picture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83398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40" descr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9262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icture 41" descr="Picture 4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8203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icture 42" descr="Picture 4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7497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icture 43" descr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16029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icture 44" descr="Picture 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24878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45" descr="Picture 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99687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Picture 46" descr="Picture 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77046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Picture 47" descr="Picture 4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35564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Picture 48" descr="Picture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512926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icture 49" descr="Picture 4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90286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50" descr="Picture 5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067644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icture 51" descr="Picture 5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46203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icture 52" descr="Picture 5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627359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icture 53" descr="Picture 5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911118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icture 54" descr="Picture 5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187178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Picture 55" descr="Picture 55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67034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Picture 56" descr="Picture 5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748191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Picture 57" descr="Picture 57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303532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Picture 58" descr="Picture 5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858266" y="3175"/>
              <a:ext cx="163907" cy="108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Picture 59" descr="Picture 59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263058" y="1907"/>
              <a:ext cx="163386" cy="1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" name="Picture 1" descr="Picture 1"/>
          <p:cNvPicPr>
            <a:picLocks noChangeAspect="1"/>
          </p:cNvPicPr>
          <p:nvPr/>
        </p:nvPicPr>
        <p:blipFill>
          <a:blip r:embed="rId5"/>
          <a:srcRect b="87137"/>
          <a:stretch>
            <a:fillRect/>
          </a:stretch>
        </p:blipFill>
        <p:spPr>
          <a:xfrm>
            <a:off x="0" y="-1"/>
            <a:ext cx="12192000" cy="882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63" descr="Picture 63"/>
          <p:cNvPicPr>
            <a:picLocks noChangeAspect="1"/>
          </p:cNvPicPr>
          <p:nvPr/>
        </p:nvPicPr>
        <p:blipFill>
          <a:blip r:embed="rId5"/>
          <a:srcRect t="93306"/>
          <a:stretch>
            <a:fillRect/>
          </a:stretch>
        </p:blipFill>
        <p:spPr>
          <a:xfrm>
            <a:off x="0" y="6398941"/>
            <a:ext cx="12192000" cy="45905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 Box 38"/>
          <p:cNvSpPr txBox="1"/>
          <p:nvPr/>
        </p:nvSpPr>
        <p:spPr>
          <a:xfrm>
            <a:off x="222774" y="6140698"/>
            <a:ext cx="374915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197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ESA UNCLASSIFIED - For Official Use</a:t>
            </a:r>
          </a:p>
        </p:txBody>
      </p:sp>
      <p:pic>
        <p:nvPicPr>
          <p:cNvPr id="34" name="Picture 58" descr="Picture 5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331488" y="-216085"/>
            <a:ext cx="2093893" cy="131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 Box 34"/>
          <p:cNvSpPr txBox="1"/>
          <p:nvPr/>
        </p:nvSpPr>
        <p:spPr>
          <a:xfrm>
            <a:off x="3287245" y="6140698"/>
            <a:ext cx="868198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8197A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dirty="0"/>
              <a:t>Marco Micheli | EU-ESA Workshop on Astrometric and Radar Observations of NEOs | 2025-10-07 |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8197A6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Slide</a:t>
            </a:r>
            <a:r>
              <a:rPr lang="en-GB" dirty="0"/>
              <a:t> </a:t>
            </a:r>
            <a:fld id="{71EAD4F2-866B-304A-9A50-FC7592816342}" type="slidenum">
              <a:rPr kumimoji="0" lang="en-GB" sz="1000" b="0" i="0" u="none" strike="noStrike" cap="none" spc="0" normalizeH="0" baseline="0" noProof="1" smtClean="0">
                <a:ln>
                  <a:noFill/>
                </a:ln>
                <a:solidFill>
                  <a:srgbClr val="8197A6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pPr/>
              <a:t>‹#›</a:t>
            </a:fld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rgbClr val="8197A6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317500" y="1016000"/>
            <a:ext cx="11557000" cy="49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2pPr marL="635000" indent="-254000">
              <a:buSzPct val="100000"/>
              <a:buChar char="•"/>
            </a:lvl2pPr>
            <a:lvl3pPr marL="1016000" indent="-254000">
              <a:buSzPct val="100000"/>
              <a:buChar char="‣"/>
            </a:lvl3pPr>
            <a:lvl4pPr marL="1397000" indent="-254000">
              <a:buSzPct val="100000"/>
              <a:buChar char="-"/>
            </a:lvl4pPr>
            <a:lvl5pPr marL="1778000" indent="-254000">
              <a:buSzPct val="100000"/>
              <a:buChar char="✓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28600" y="92074"/>
            <a:ext cx="10346532" cy="69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825405" y="6587564"/>
            <a:ext cx="1183568" cy="81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DO Visual Identity.pdf" descr="PDO Visual Identity.pdf"/>
          <p:cNvPicPr>
            <a:picLocks noChangeAspect="1"/>
          </p:cNvPicPr>
          <p:nvPr/>
        </p:nvPicPr>
        <p:blipFill>
          <a:blip r:embed="rId34"/>
          <a:srcRect l="13243" t="13228" r="13261" b="10245"/>
          <a:stretch>
            <a:fillRect/>
          </a:stretch>
        </p:blipFill>
        <p:spPr>
          <a:xfrm>
            <a:off x="10043340" y="166932"/>
            <a:ext cx="526617" cy="548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9" h="21505" extrusionOk="0">
                <a:moveTo>
                  <a:pt x="10283" y="1"/>
                </a:moveTo>
                <a:cubicBezTo>
                  <a:pt x="8305" y="-25"/>
                  <a:pt x="6298" y="537"/>
                  <a:pt x="4515" y="1713"/>
                </a:cubicBezTo>
                <a:cubicBezTo>
                  <a:pt x="4097" y="1989"/>
                  <a:pt x="3881" y="2111"/>
                  <a:pt x="3721" y="2149"/>
                </a:cubicBezTo>
                <a:lnTo>
                  <a:pt x="3690" y="2180"/>
                </a:lnTo>
                <a:lnTo>
                  <a:pt x="3645" y="2165"/>
                </a:lnTo>
                <a:cubicBezTo>
                  <a:pt x="3569" y="2169"/>
                  <a:pt x="3495" y="2151"/>
                  <a:pt x="3416" y="2118"/>
                </a:cubicBezTo>
                <a:cubicBezTo>
                  <a:pt x="3255" y="2052"/>
                  <a:pt x="3010" y="1983"/>
                  <a:pt x="2866" y="1962"/>
                </a:cubicBezTo>
                <a:cubicBezTo>
                  <a:pt x="2584" y="1921"/>
                  <a:pt x="2106" y="1563"/>
                  <a:pt x="1569" y="1013"/>
                </a:cubicBezTo>
                <a:cubicBezTo>
                  <a:pt x="1382" y="821"/>
                  <a:pt x="1140" y="634"/>
                  <a:pt x="1035" y="593"/>
                </a:cubicBezTo>
                <a:cubicBezTo>
                  <a:pt x="869" y="528"/>
                  <a:pt x="850" y="552"/>
                  <a:pt x="959" y="795"/>
                </a:cubicBezTo>
                <a:cubicBezTo>
                  <a:pt x="1027" y="948"/>
                  <a:pt x="1211" y="1150"/>
                  <a:pt x="1356" y="1246"/>
                </a:cubicBezTo>
                <a:cubicBezTo>
                  <a:pt x="1500" y="1343"/>
                  <a:pt x="1615" y="1512"/>
                  <a:pt x="1615" y="1604"/>
                </a:cubicBezTo>
                <a:cubicBezTo>
                  <a:pt x="1615" y="1697"/>
                  <a:pt x="1667" y="1760"/>
                  <a:pt x="1722" y="1760"/>
                </a:cubicBezTo>
                <a:cubicBezTo>
                  <a:pt x="1880" y="1760"/>
                  <a:pt x="2213" y="2371"/>
                  <a:pt x="2195" y="2616"/>
                </a:cubicBezTo>
                <a:cubicBezTo>
                  <a:pt x="2186" y="2739"/>
                  <a:pt x="2222" y="2893"/>
                  <a:pt x="2271" y="2959"/>
                </a:cubicBezTo>
                <a:cubicBezTo>
                  <a:pt x="2510" y="3278"/>
                  <a:pt x="2478" y="3477"/>
                  <a:pt x="2058" y="4048"/>
                </a:cubicBezTo>
                <a:cubicBezTo>
                  <a:pt x="17" y="6818"/>
                  <a:pt x="-545" y="10395"/>
                  <a:pt x="547" y="13683"/>
                </a:cubicBezTo>
                <a:cubicBezTo>
                  <a:pt x="1738" y="17271"/>
                  <a:pt x="4824" y="19951"/>
                  <a:pt x="8391" y="20500"/>
                </a:cubicBezTo>
                <a:cubicBezTo>
                  <a:pt x="8883" y="20576"/>
                  <a:pt x="9572" y="20763"/>
                  <a:pt x="9917" y="20920"/>
                </a:cubicBezTo>
                <a:cubicBezTo>
                  <a:pt x="10261" y="21078"/>
                  <a:pt x="10804" y="21274"/>
                  <a:pt x="11138" y="21356"/>
                </a:cubicBezTo>
                <a:cubicBezTo>
                  <a:pt x="12025" y="21575"/>
                  <a:pt x="13006" y="21551"/>
                  <a:pt x="13991" y="21294"/>
                </a:cubicBezTo>
                <a:cubicBezTo>
                  <a:pt x="16095" y="20745"/>
                  <a:pt x="17568" y="19285"/>
                  <a:pt x="18234" y="17076"/>
                </a:cubicBezTo>
                <a:cubicBezTo>
                  <a:pt x="18376" y="16602"/>
                  <a:pt x="18637" y="15971"/>
                  <a:pt x="18813" y="15691"/>
                </a:cubicBezTo>
                <a:cubicBezTo>
                  <a:pt x="18990" y="15410"/>
                  <a:pt x="19279" y="14823"/>
                  <a:pt x="19454" y="14383"/>
                </a:cubicBezTo>
                <a:cubicBezTo>
                  <a:pt x="21055" y="10382"/>
                  <a:pt x="20197" y="5932"/>
                  <a:pt x="17242" y="2959"/>
                </a:cubicBezTo>
                <a:cubicBezTo>
                  <a:pt x="15325" y="1030"/>
                  <a:pt x="12826" y="35"/>
                  <a:pt x="1028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362DD84-C10D-464D-4063-B2FAE74EA097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0" y="6454954"/>
            <a:ext cx="10424160" cy="44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3532187" marR="0" indent="-471487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989387" marR="0" indent="-471487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4446587" marR="0" indent="-471487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4903787" marR="0" indent="-471487" algn="l" defTabSz="91440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Luca Conversi…"/>
          <p:cNvSpPr txBox="1">
            <a:spLocks noGrp="1"/>
          </p:cNvSpPr>
          <p:nvPr>
            <p:ph type="body" sz="half" idx="1"/>
          </p:nvPr>
        </p:nvSpPr>
        <p:spPr>
          <a:xfrm>
            <a:off x="841408" y="4135655"/>
            <a:ext cx="11766165" cy="1904998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>
              <a:defRPr sz="1400"/>
            </a:pPr>
            <a:r>
              <a:rPr lang="en-GB" sz="1400" u="sng" dirty="0"/>
              <a:t>Marco Micheli</a:t>
            </a:r>
            <a:r>
              <a:rPr lang="en-GB" sz="1400" dirty="0"/>
              <a:t>, </a:t>
            </a:r>
            <a:r>
              <a:rPr lang="es-ES" sz="1400" dirty="0"/>
              <a:t>Francisco Ocaña,</a:t>
            </a:r>
          </a:p>
          <a:p>
            <a:pPr>
              <a:defRPr sz="1400"/>
            </a:pPr>
            <a:r>
              <a:rPr lang="en-GB" sz="1400" dirty="0"/>
              <a:t>Luca Conversi, </a:t>
            </a:r>
            <a:r>
              <a:rPr lang="es-ES" sz="1400" dirty="0"/>
              <a:t>Maxime </a:t>
            </a:r>
            <a:r>
              <a:rPr lang="es-ES" sz="1400" dirty="0" err="1"/>
              <a:t>Devogèle</a:t>
            </a:r>
            <a:r>
              <a:rPr lang="es-ES" sz="1400" dirty="0"/>
              <a:t>, </a:t>
            </a:r>
          </a:p>
          <a:p>
            <a:pPr>
              <a:defRPr sz="1400"/>
            </a:pPr>
            <a:r>
              <a:rPr lang="es-ES" sz="1400" dirty="0" err="1"/>
              <a:t>Dóra</a:t>
            </a:r>
            <a:r>
              <a:rPr lang="es-ES" sz="1400" dirty="0"/>
              <a:t> </a:t>
            </a:r>
            <a:r>
              <a:rPr lang="es-ES" sz="1400" dirty="0" err="1"/>
              <a:t>Föhring</a:t>
            </a:r>
            <a:r>
              <a:rPr lang="es-ES" sz="1400" dirty="0"/>
              <a:t>, Rainer Kresken</a:t>
            </a:r>
          </a:p>
          <a:p>
            <a:pPr>
              <a:defRPr sz="1400"/>
            </a:pPr>
            <a:endParaRPr lang="es-ES" u="sng" dirty="0"/>
          </a:p>
          <a:p>
            <a:pPr>
              <a:defRPr sz="1400"/>
            </a:pPr>
            <a:r>
              <a:rPr lang="es-ES" i="1" dirty="0"/>
              <a:t>ESA NEO </a:t>
            </a:r>
            <a:r>
              <a:rPr lang="es-ES" i="1" dirty="0" err="1"/>
              <a:t>Coordination</a:t>
            </a:r>
            <a:r>
              <a:rPr lang="es-ES" i="1" dirty="0"/>
              <a:t> Centre,</a:t>
            </a:r>
            <a:br>
              <a:rPr lang="es-ES" i="1" dirty="0"/>
            </a:br>
            <a:r>
              <a:rPr lang="es-ES" i="1" dirty="0"/>
              <a:t>Planetary Defence Office</a:t>
            </a:r>
          </a:p>
        </p:txBody>
      </p:sp>
      <p:sp>
        <p:nvSpPr>
          <p:cNvPr id="732" name="ESA PDO Observing Network"/>
          <p:cNvSpPr txBox="1">
            <a:spLocks noGrp="1"/>
          </p:cNvSpPr>
          <p:nvPr>
            <p:ph type="title"/>
          </p:nvPr>
        </p:nvSpPr>
        <p:spPr>
          <a:xfrm>
            <a:off x="4838253" y="1474464"/>
            <a:ext cx="5766248" cy="5847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Challenges of </a:t>
            </a:r>
            <a:br>
              <a:rPr lang="en-GB" dirty="0"/>
            </a:br>
            <a:r>
              <a:rPr lang="en-GB" dirty="0"/>
              <a:t>High-precision astrometry at ESA NEOCC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1A30-D07A-CBD2-1DCC-D1ECAFDDA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F474-183C-5938-0152-738211AF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Chromatic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1706-AB71-2829-F588-057B482B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DCR</a:t>
            </a:r>
            <a:r>
              <a:rPr lang="en-GB" dirty="0"/>
              <a:t> is one of the most significant challenges of astrometry in the Gaia era.</a:t>
            </a:r>
          </a:p>
          <a:p>
            <a:r>
              <a:rPr lang="en-GB" dirty="0"/>
              <a:t>For many professional ground-based facilities, it has become </a:t>
            </a:r>
            <a:r>
              <a:rPr lang="en-GB" dirty="0">
                <a:solidFill>
                  <a:schemeClr val="accent1"/>
                </a:solidFill>
              </a:rPr>
              <a:t>the limiting factor on precision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How can we address it? I can think of a few possible approaches: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Taking it into account in the error bars and correlations.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Observing with narrower filters (not really feasible on faint sources).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Fitting the chromatic shift as a parameter of your solution.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Shifting the astrometric solution on the basis of altitude and the local average </a:t>
            </a:r>
            <a:r>
              <a:rPr lang="en-GB" dirty="0" err="1"/>
              <a:t>color</a:t>
            </a:r>
            <a:r>
              <a:rPr lang="en-GB" dirty="0"/>
              <a:t> of stars.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Limiting the astrometric solution to solar </a:t>
            </a:r>
            <a:r>
              <a:rPr lang="en-GB" dirty="0" err="1"/>
              <a:t>colored</a:t>
            </a:r>
            <a:r>
              <a:rPr lang="en-GB" dirty="0"/>
              <a:t> stars.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Correcting the position of each star as a function of its </a:t>
            </a:r>
            <a:r>
              <a:rPr lang="en-GB" dirty="0" err="1"/>
              <a:t>color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What’s the most feasible pathway through these approaches?</a:t>
            </a:r>
          </a:p>
          <a:p>
            <a:r>
              <a:rPr lang="en-GB" dirty="0">
                <a:solidFill>
                  <a:srgbClr val="FFC000"/>
                </a:solidFill>
              </a:rPr>
              <a:t>Can we all agree that at least 1. should always be considered? If yes, how?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11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397" y="980728"/>
            <a:ext cx="11664000" cy="5097600"/>
          </a:xfrm>
        </p:spPr>
        <p:txBody>
          <a:bodyPr/>
          <a:lstStyle/>
          <a:p>
            <a:r>
              <a:rPr lang="en-GB" dirty="0"/>
              <a:t>Immediate follow-up is frequently complicated by large and non-linear uncertainties.</a:t>
            </a:r>
          </a:p>
          <a:p>
            <a:r>
              <a:rPr lang="en-GB" dirty="0"/>
              <a:t>It is sometimes necessary to cover multiple adjacent fields (spatial uncertainty).</a:t>
            </a:r>
          </a:p>
          <a:p>
            <a:r>
              <a:rPr lang="en-GB" dirty="0"/>
              <a:t>But observers often forget that it is also essential to cover multiple stacking rates!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000" dirty="0"/>
          </a:p>
          <a:p>
            <a:r>
              <a:rPr lang="en-GB" dirty="0"/>
              <a:t>This is especially dangerous if we want to rely on non-detection reports: they need to include the scanned ranges in both spatial and velocity space!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How do observers deal with these challenges? How about the MPC?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19536" y="-411262"/>
            <a:ext cx="7992888" cy="182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800" b="1" cap="small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Challenging targets to locate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FA5B3C-7AA2-F543-F10E-0B4164809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t="17211" r="7350" b="22827"/>
          <a:stretch/>
        </p:blipFill>
        <p:spPr bwMode="auto">
          <a:xfrm>
            <a:off x="528236" y="2227646"/>
            <a:ext cx="3403525" cy="221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E98EF-1814-C69E-80D5-71D697D02F2A}"/>
              </a:ext>
            </a:extLst>
          </p:cNvPr>
          <p:cNvSpPr txBox="1"/>
          <p:nvPr/>
        </p:nvSpPr>
        <p:spPr>
          <a:xfrm>
            <a:off x="9537860" y="7276793"/>
            <a:ext cx="2455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accent1"/>
                </a:solidFill>
              </a:rPr>
              <a:t>ESA PDO</a:t>
            </a:r>
            <a:endParaRPr lang="en-GB" sz="800" i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F45FA-7FA9-95BF-0853-0A60548F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339" y="2227646"/>
            <a:ext cx="2259871" cy="224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B6C19-0A03-569D-A295-0DACE4FE5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365" y="2227646"/>
            <a:ext cx="3552515" cy="224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A8F37-7E74-374F-8440-608FDDE664D1}"/>
              </a:ext>
            </a:extLst>
          </p:cNvPr>
          <p:cNvSpPr txBox="1"/>
          <p:nvPr/>
        </p:nvSpPr>
        <p:spPr>
          <a:xfrm>
            <a:off x="7099985" y="4468512"/>
            <a:ext cx="12770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chemeClr val="accent1"/>
                </a:solidFill>
              </a:rPr>
              <a:t>C. Zhai, M. Shao et 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EB258-EE67-6B18-1797-3037DB65DFCD}"/>
              </a:ext>
            </a:extLst>
          </p:cNvPr>
          <p:cNvSpPr txBox="1"/>
          <p:nvPr/>
        </p:nvSpPr>
        <p:spPr>
          <a:xfrm>
            <a:off x="10176201" y="4468512"/>
            <a:ext cx="12770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 dirty="0">
                <a:solidFill>
                  <a:schemeClr val="accent1"/>
                </a:solidFill>
              </a:rPr>
              <a:t>D. Parrott</a:t>
            </a:r>
          </a:p>
        </p:txBody>
      </p:sp>
    </p:spTree>
    <p:extLst>
      <p:ext uri="{BB962C8B-B14F-4D97-AF65-F5344CB8AC3E}">
        <p14:creationId xmlns:p14="http://schemas.microsoft.com/office/powerpoint/2010/main" val="20478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6063B-FEB7-A4F1-F817-945A227B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B58B-85CD-C9A1-CA96-20424EC2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faint with small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D22E-6EAB-E7E3-1A56-E0F78C8F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LSST beginning very soon, astrometric follow-up facilities will be challenged with many more </a:t>
            </a:r>
            <a:r>
              <a:rPr lang="en-GB" dirty="0">
                <a:solidFill>
                  <a:schemeClr val="accent1"/>
                </a:solidFill>
              </a:rPr>
              <a:t>faint high-priority NEOs</a:t>
            </a:r>
            <a:r>
              <a:rPr lang="en-GB" dirty="0"/>
              <a:t>. </a:t>
            </a:r>
          </a:p>
          <a:p>
            <a:r>
              <a:rPr lang="en-GB" dirty="0"/>
              <a:t>Large professional facilities are scarce, but smaller telescopes are common.</a:t>
            </a:r>
          </a:p>
          <a:p>
            <a:r>
              <a:rPr lang="en-GB" dirty="0"/>
              <a:t>We need to learn how to use small telescopes to go </a:t>
            </a:r>
            <a:r>
              <a:rPr lang="en-GB" dirty="0">
                <a:solidFill>
                  <a:schemeClr val="accent1"/>
                </a:solidFill>
              </a:rPr>
              <a:t>faint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do we “reward” people who invest large amounts of telescope time to chase faint targets?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https://neo.ssa.esa.int/documents/20126/9162102/going+faint.png/e0c11717-9550-334e-db66-c42be2ec3f91?t=1619010329939&amp;imagePreview=1">
            <a:extLst>
              <a:ext uri="{FF2B5EF4-FFF2-40B4-BE49-F238E27FC236}">
                <a16:creationId xmlns:a16="http://schemas.microsoft.com/office/drawing/2014/main" id="{09BD8C64-68EF-214E-25A3-3B97661B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88" y="2584399"/>
            <a:ext cx="4363695" cy="217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5E0CA0A8-75D2-B670-1172-17B5E48F68B5}"/>
              </a:ext>
            </a:extLst>
          </p:cNvPr>
          <p:cNvSpPr txBox="1"/>
          <p:nvPr/>
        </p:nvSpPr>
        <p:spPr>
          <a:xfrm>
            <a:off x="5297106" y="4757757"/>
            <a:ext cx="2819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800" i="1" dirty="0">
                <a:solidFill>
                  <a:schemeClr val="accent1"/>
                </a:solidFill>
              </a:rPr>
              <a:t>Calar Alto Observatory / ESA PDO</a:t>
            </a:r>
          </a:p>
        </p:txBody>
      </p:sp>
    </p:spTree>
    <p:extLst>
      <p:ext uri="{BB962C8B-B14F-4D97-AF65-F5344CB8AC3E}">
        <p14:creationId xmlns:p14="http://schemas.microsoft.com/office/powerpoint/2010/main" val="272798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E459-AB8B-9749-7DA3-410E870DC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56535F-B3E8-95EA-317E-5C2D1F80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2074"/>
            <a:ext cx="10346532" cy="698044"/>
          </a:xfrm>
        </p:spPr>
        <p:txBody>
          <a:bodyPr anchor="ctr">
            <a:normAutofit/>
          </a:bodyPr>
          <a:lstStyle/>
          <a:p>
            <a:r>
              <a:rPr lang="en-GB" dirty="0"/>
              <a:t>Astrometry from other datasets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2A59C-E3F9-D97E-0156-A39AC6DF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99" y="1016000"/>
            <a:ext cx="11557000" cy="5035550"/>
          </a:xfrm>
        </p:spPr>
        <p:txBody>
          <a:bodyPr>
            <a:noAutofit/>
          </a:bodyPr>
          <a:lstStyle/>
          <a:p>
            <a:r>
              <a:rPr lang="en-GB" dirty="0"/>
              <a:t>Various observers dedicate observing resources to </a:t>
            </a:r>
            <a:r>
              <a:rPr lang="en-GB" dirty="0">
                <a:solidFill>
                  <a:schemeClr val="accent1"/>
                </a:solidFill>
              </a:rPr>
              <a:t>physical characterization </a:t>
            </a:r>
            <a:r>
              <a:rPr lang="en-GB" dirty="0"/>
              <a:t>of NEOs.</a:t>
            </a:r>
          </a:p>
          <a:p>
            <a:r>
              <a:rPr lang="en-GB" dirty="0"/>
              <a:t>These </a:t>
            </a:r>
            <a:r>
              <a:rPr lang="en-GB" dirty="0">
                <a:solidFill>
                  <a:schemeClr val="accent1"/>
                </a:solidFill>
              </a:rPr>
              <a:t>images</a:t>
            </a:r>
            <a:r>
              <a:rPr lang="en-GB" dirty="0"/>
              <a:t> are also extremely useful for astrometric purposes!</a:t>
            </a:r>
          </a:p>
          <a:p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An example: during the 2024 YR4 campaign we could extract a dozen nights of high precision (±0.05” or better) astrometry from photometric data taken by P. Pravec and collaborators with the 1.54 m Danish reflector in La Silla, Chile.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Another example: excellent astrometry of 3I/ATLAS could be extracted from pointing and </a:t>
            </a:r>
            <a:r>
              <a:rPr lang="en-GB" dirty="0">
                <a:solidFill>
                  <a:schemeClr val="accent1"/>
                </a:solidFill>
              </a:rPr>
              <a:t>acquisition images </a:t>
            </a:r>
            <a:r>
              <a:rPr lang="en-GB" dirty="0"/>
              <a:t>of the polarimetric program by S. Bagnulo with ESO’s VLT and FORS2.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can we ensure that physical characterization observers are in contact with </a:t>
            </a:r>
            <a:r>
              <a:rPr lang="en-GB" dirty="0" err="1">
                <a:solidFill>
                  <a:srgbClr val="FFC000"/>
                </a:solidFill>
              </a:rPr>
              <a:t>astrometrists</a:t>
            </a:r>
            <a:r>
              <a:rPr lang="en-GB" dirty="0">
                <a:solidFill>
                  <a:srgbClr val="FFC000"/>
                </a:solidFill>
              </a:rPr>
              <a:t> to take advantage of these resources?</a:t>
            </a:r>
          </a:p>
          <a:p>
            <a:r>
              <a:rPr lang="en-GB" dirty="0">
                <a:solidFill>
                  <a:srgbClr val="FFC000"/>
                </a:solidFill>
              </a:rPr>
              <a:t>Which other “side products” with astrometric value can you think of?</a:t>
            </a:r>
          </a:p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C493E8-FC1F-ED4A-F01B-E4A71BB140AE}"/>
              </a:ext>
            </a:extLst>
          </p:cNvPr>
          <p:cNvSpPr txBox="1">
            <a:spLocks/>
          </p:cNvSpPr>
          <p:nvPr/>
        </p:nvSpPr>
        <p:spPr>
          <a:xfrm>
            <a:off x="1919536" y="-411262"/>
            <a:ext cx="7992888" cy="182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800" b="1" cap="small" dirty="0">
              <a:solidFill>
                <a:schemeClr val="accent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16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8FF6-968E-52D0-04C1-598CDB1A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/>
          <a:lstStyle/>
          <a:p>
            <a:r>
              <a:rPr lang="en-GB" dirty="0"/>
              <a:t>Conclusions / Open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F1AB-D306-07A5-FB00-36B19A47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45719" tIns="45720" rIns="45719" bIns="45720" anchor="t"/>
          <a:lstStyle/>
          <a:p>
            <a:pPr>
              <a:buClr>
                <a:schemeClr val="accent1"/>
              </a:buClr>
            </a:pPr>
            <a:r>
              <a:rPr lang="en-GB" dirty="0"/>
              <a:t>This is a workshop designed to trigger ideas, discussions and collaborations.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Telescopes all over the world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Challenges of large field of view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Pixel sampling and trailing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Crowded fields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Cometary astrometry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Low elongation/altitude and DCR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Follow-up with variable rates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Going faint with small telescopes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Astrometry from other datasets</a:t>
            </a:r>
          </a:p>
          <a:p>
            <a:pPr marL="342900" indent="-342900">
              <a:buClr>
                <a:srgbClr val="FFC000"/>
              </a:buClr>
              <a:buFont typeface="Arial"/>
              <a:buChar char="•"/>
            </a:pPr>
            <a:r>
              <a:rPr lang="en-GB" dirty="0"/>
              <a:t>…And </a:t>
            </a:r>
            <a:r>
              <a:rPr lang="en-GB" dirty="0">
                <a:solidFill>
                  <a:srgbClr val="FFC000"/>
                </a:solidFill>
              </a:rPr>
              <a:t>anything else </a:t>
            </a:r>
            <a:r>
              <a:rPr lang="en-GB" dirty="0"/>
              <a:t>you may want to bring up!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58EAB-88B6-DFC1-D58D-00EB9DEAEB45}"/>
              </a:ext>
            </a:extLst>
          </p:cNvPr>
          <p:cNvSpPr txBox="1"/>
          <p:nvPr/>
        </p:nvSpPr>
        <p:spPr>
          <a:xfrm>
            <a:off x="7186409" y="2615264"/>
            <a:ext cx="3599645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Let’s discuss!</a:t>
            </a:r>
          </a:p>
        </p:txBody>
      </p:sp>
    </p:spTree>
    <p:extLst>
      <p:ext uri="{BB962C8B-B14F-4D97-AF65-F5344CB8AC3E}">
        <p14:creationId xmlns:p14="http://schemas.microsoft.com/office/powerpoint/2010/main" val="187286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568B-A5D8-A76F-9CEF-B67F40141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3BD3-CAE7-E33F-EE2F-7116F5FB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discuss astrometry!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AF98-D310-AE9B-535A-4C209597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talk is </a:t>
            </a:r>
            <a:r>
              <a:rPr lang="en-GB" dirty="0">
                <a:solidFill>
                  <a:schemeClr val="accent1"/>
                </a:solidFill>
              </a:rPr>
              <a:t>NOT</a:t>
            </a:r>
            <a:r>
              <a:rPr lang="en-GB" dirty="0"/>
              <a:t> a normal presentation of what we do here at ESA NEOCC.</a:t>
            </a:r>
          </a:p>
          <a:p>
            <a:r>
              <a:rPr lang="en-GB" dirty="0"/>
              <a:t>This time, we want to present some topics for discussion within the community.</a:t>
            </a:r>
          </a:p>
          <a:p>
            <a:endParaRPr lang="en-GB" dirty="0"/>
          </a:p>
          <a:p>
            <a:r>
              <a:rPr lang="en-GB" dirty="0"/>
              <a:t>They broadly relate to: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How we </a:t>
            </a:r>
            <a:r>
              <a:rPr lang="en-GB" dirty="0">
                <a:solidFill>
                  <a:schemeClr val="accent1"/>
                </a:solidFill>
              </a:rPr>
              <a:t>use telescopes </a:t>
            </a:r>
            <a:r>
              <a:rPr lang="en-GB" dirty="0"/>
              <a:t>to get astrometric observations.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How we </a:t>
            </a:r>
            <a:r>
              <a:rPr lang="en-GB" dirty="0">
                <a:solidFill>
                  <a:schemeClr val="accent1"/>
                </a:solidFill>
              </a:rPr>
              <a:t>process</a:t>
            </a:r>
            <a:r>
              <a:rPr lang="en-GB" dirty="0"/>
              <a:t> and </a:t>
            </a:r>
            <a:r>
              <a:rPr lang="en-GB" dirty="0" err="1"/>
              <a:t>analyze</a:t>
            </a:r>
            <a:r>
              <a:rPr lang="en-GB" dirty="0"/>
              <a:t> astrometric </a:t>
            </a:r>
            <a:r>
              <a:rPr lang="en-GB" dirty="0">
                <a:solidFill>
                  <a:schemeClr val="accent1"/>
                </a:solidFill>
              </a:rPr>
              <a:t>data</a:t>
            </a:r>
            <a:r>
              <a:rPr lang="en-GB" dirty="0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How we </a:t>
            </a:r>
            <a:r>
              <a:rPr lang="en-GB" dirty="0">
                <a:solidFill>
                  <a:schemeClr val="accent1"/>
                </a:solidFill>
              </a:rPr>
              <a:t>extract</a:t>
            </a:r>
            <a:r>
              <a:rPr lang="en-GB" dirty="0"/>
              <a:t> the best possible astrometry from our data.</a:t>
            </a:r>
          </a:p>
          <a:p>
            <a:endParaRPr lang="en-GB" dirty="0"/>
          </a:p>
          <a:p>
            <a:r>
              <a:rPr lang="en-GB" dirty="0"/>
              <a:t>Each slide will end with one or more </a:t>
            </a:r>
            <a:r>
              <a:rPr lang="en-GB" dirty="0">
                <a:solidFill>
                  <a:srgbClr val="FFC000"/>
                </a:solidFill>
              </a:rPr>
              <a:t>open questions</a:t>
            </a:r>
            <a:r>
              <a:rPr lang="en-GB" dirty="0"/>
              <a:t>. Our goal is to stimulate contributions during the “Open discussion” time at the end of this section, and during the workshop in general.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2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Longitudinal and latitudinal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Dedicated survey telescopes typically don’t provide follow-up (unless incidentally).</a:t>
            </a:r>
          </a:p>
          <a:p>
            <a:r>
              <a:rPr lang="en-GB" dirty="0"/>
              <a:t>Other telescopes must react and get additional data. </a:t>
            </a:r>
            <a:r>
              <a:rPr lang="en-GB" dirty="0">
                <a:solidFill>
                  <a:schemeClr val="accent1"/>
                </a:solidFill>
              </a:rPr>
              <a:t>Quickly</a:t>
            </a:r>
            <a:r>
              <a:rPr lang="en-GB" dirty="0"/>
              <a:t>, often in &lt; 24 h.</a:t>
            </a:r>
          </a:p>
          <a:p>
            <a:r>
              <a:rPr lang="en-GB" dirty="0"/>
              <a:t>It is therefore essential to use telescopes all over the world.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can we get access to facilities in various continents and countries?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8" name="2021.jpg" descr="2021.jpg">
            <a:extLst>
              <a:ext uri="{FF2B5EF4-FFF2-40B4-BE49-F238E27FC236}">
                <a16:creationId xmlns:a16="http://schemas.microsoft.com/office/drawing/2014/main" id="{B16A8FF9-FC10-DE0A-132C-1EF04276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492"/>
          <a:stretch/>
        </p:blipFill>
        <p:spPr>
          <a:xfrm>
            <a:off x="6815324" y="2399073"/>
            <a:ext cx="4976341" cy="291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EAD25A-BD70-0F76-4FBB-0409B0F2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2399073"/>
            <a:ext cx="2915877" cy="291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4950E6-E3D5-0B96-A90D-B12DCBDDF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956" y="2399073"/>
            <a:ext cx="2915877" cy="291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05D5CC-46BC-927E-7FF4-F8C3FD05F403}"/>
              </a:ext>
            </a:extLst>
          </p:cNvPr>
          <p:cNvSpPr txBox="1"/>
          <p:nvPr/>
        </p:nvSpPr>
        <p:spPr>
          <a:xfrm>
            <a:off x="4752541" y="5325388"/>
            <a:ext cx="1600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>
                <a:solidFill>
                  <a:schemeClr val="accent1"/>
                </a:solidFill>
              </a:rPr>
              <a:t>JPL Scout</a:t>
            </a:r>
          </a:p>
        </p:txBody>
      </p:sp>
    </p:spTree>
    <p:extLst>
      <p:ext uri="{BB962C8B-B14F-4D97-AF65-F5344CB8AC3E}">
        <p14:creationId xmlns:p14="http://schemas.microsoft.com/office/powerpoint/2010/main" val="316271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EBDE-50F7-4E59-7EF9-E7785ABC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fields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DA0F-72E7-68DA-2F3B-5DC8FBE35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the advent of large CCD and CMOS sensors, it is not unusual to deal with very large images.</a:t>
            </a:r>
          </a:p>
          <a:p>
            <a:endParaRPr lang="en-GB" dirty="0"/>
          </a:p>
          <a:p>
            <a:r>
              <a:rPr lang="en-GB" dirty="0"/>
              <a:t>For many optical systems, using the edges of the optical </a:t>
            </a:r>
            <a:r>
              <a:rPr lang="en-GB" dirty="0" err="1"/>
              <a:t>FoV</a:t>
            </a:r>
            <a:r>
              <a:rPr lang="en-GB" dirty="0"/>
              <a:t> of the telescope often leads to: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Significant </a:t>
            </a:r>
            <a:r>
              <a:rPr lang="en-GB" dirty="0">
                <a:solidFill>
                  <a:schemeClr val="accent1"/>
                </a:solidFill>
              </a:rPr>
              <a:t>astrometric distortions </a:t>
            </a:r>
            <a:r>
              <a:rPr lang="en-GB" dirty="0"/>
              <a:t>near the edges/corners.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Variable PSF </a:t>
            </a:r>
            <a:r>
              <a:rPr lang="en-GB" dirty="0"/>
              <a:t>shapes across the </a:t>
            </a:r>
            <a:r>
              <a:rPr lang="en-GB" dirty="0" err="1"/>
              <a:t>FoV</a:t>
            </a:r>
            <a:r>
              <a:rPr lang="en-GB" dirty="0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Heavy </a:t>
            </a:r>
            <a:r>
              <a:rPr lang="en-GB" dirty="0">
                <a:solidFill>
                  <a:schemeClr val="accent1"/>
                </a:solidFill>
              </a:rPr>
              <a:t>vignetting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 simple way to deal with some of these issues is to </a:t>
            </a:r>
            <a:r>
              <a:rPr lang="en-GB" dirty="0">
                <a:solidFill>
                  <a:schemeClr val="accent1"/>
                </a:solidFill>
              </a:rPr>
              <a:t>crop images </a:t>
            </a:r>
            <a:r>
              <a:rPr lang="en-GB" dirty="0"/>
              <a:t>around the target of interest.</a:t>
            </a:r>
          </a:p>
          <a:p>
            <a:r>
              <a:rPr lang="en-GB" dirty="0"/>
              <a:t>It is also useful to </a:t>
            </a:r>
            <a:r>
              <a:rPr lang="en-GB" dirty="0">
                <a:solidFill>
                  <a:schemeClr val="accent1"/>
                </a:solidFill>
              </a:rPr>
              <a:t>self-flatten frames</a:t>
            </a:r>
            <a:r>
              <a:rPr lang="en-GB" dirty="0"/>
              <a:t>, if properly </a:t>
            </a:r>
            <a:r>
              <a:rPr lang="en-GB" dirty="0">
                <a:solidFill>
                  <a:schemeClr val="accent1"/>
                </a:solidFill>
              </a:rPr>
              <a:t>dithered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do we deal with these issues while doing astrometry?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4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6CBFB-32F2-E9D1-9F10-E5FE30298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D882-C637-0BE5-9CF9-8ACF0F8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Pixel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9C09-8CB5-E0A3-A17D-2810A149E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telescopes, especially professional facilities, </a:t>
            </a:r>
            <a:r>
              <a:rPr lang="en-GB" dirty="0">
                <a:solidFill>
                  <a:schemeClr val="accent1"/>
                </a:solidFill>
              </a:rPr>
              <a:t>oversample</a:t>
            </a:r>
            <a:r>
              <a:rPr lang="en-GB" dirty="0"/>
              <a:t> their images.</a:t>
            </a:r>
          </a:p>
          <a:p>
            <a:r>
              <a:rPr lang="en-GB" dirty="0"/>
              <a:t>This is often useful for other astrophysical purposes, but it is detrimental to astrometry.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ideal astrometric sampling </a:t>
            </a:r>
            <a:r>
              <a:rPr lang="en-GB" dirty="0"/>
              <a:t>is ~2-3 pixels per FWHM</a:t>
            </a:r>
          </a:p>
          <a:p>
            <a:r>
              <a:rPr lang="en-GB" dirty="0"/>
              <a:t>Astrometry heavily </a:t>
            </a:r>
            <a:r>
              <a:rPr lang="en-GB" dirty="0">
                <a:solidFill>
                  <a:schemeClr val="accent1"/>
                </a:solidFill>
              </a:rPr>
              <a:t>degrades</a:t>
            </a:r>
            <a:r>
              <a:rPr lang="en-GB" dirty="0"/>
              <a:t> below ~1.6 pixels per FWHM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How do people deal with oversampled images?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D2EB2-D3DA-9F34-591D-B325041B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5" y="3159080"/>
            <a:ext cx="11899989" cy="19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D65DC-6EA0-1D5B-806C-FF6312B8E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7969-BEA4-4B80-40AD-2FC9DE53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8318-C2BA-7CC1-0CAD-2B574F10D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nearby NEOs have </a:t>
            </a:r>
            <a:r>
              <a:rPr lang="en-GB" dirty="0">
                <a:solidFill>
                  <a:schemeClr val="accent1"/>
                </a:solidFill>
              </a:rPr>
              <a:t>fast angular motion </a:t>
            </a:r>
            <a:r>
              <a:rPr lang="en-GB" dirty="0"/>
              <a:t>in the sky.</a:t>
            </a:r>
          </a:p>
          <a:p>
            <a:r>
              <a:rPr lang="en-GB" dirty="0"/>
              <a:t>With imminent impactors, we’ve seen cases of ~10000”/min.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Three approaches: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Track non-</a:t>
            </a:r>
            <a:r>
              <a:rPr lang="en-GB" dirty="0" err="1">
                <a:solidFill>
                  <a:schemeClr val="accent1"/>
                </a:solidFill>
              </a:rPr>
              <a:t>sidereally</a:t>
            </a:r>
            <a:r>
              <a:rPr lang="en-GB" dirty="0"/>
              <a:t>: the object stays (nearly) round, stars trail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Track </a:t>
            </a:r>
            <a:r>
              <a:rPr lang="en-GB" dirty="0" err="1">
                <a:solidFill>
                  <a:schemeClr val="accent1"/>
                </a:solidFill>
              </a:rPr>
              <a:t>sidereally</a:t>
            </a:r>
            <a:r>
              <a:rPr lang="en-GB" dirty="0"/>
              <a:t>: the object is trailed in the images, and its signal is diluted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Short exposures</a:t>
            </a:r>
            <a:r>
              <a:rPr lang="en-GB" dirty="0"/>
              <a:t>: keep exposures short enough that neither trail, and then stack if needed.</a:t>
            </a:r>
          </a:p>
          <a:p>
            <a:r>
              <a:rPr lang="en-GB" dirty="0"/>
              <a:t>Each approach has different pros and cons.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do you prefer to observe fast-moving objects?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04B577-F42D-2D0C-D63A-B9792A6D8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0" r="31813"/>
          <a:stretch/>
        </p:blipFill>
        <p:spPr bwMode="auto">
          <a:xfrm rot="5400000">
            <a:off x="5053070" y="783493"/>
            <a:ext cx="1549925" cy="36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D314F-38D5-8690-992A-CEFB327DAC12}"/>
              </a:ext>
            </a:extLst>
          </p:cNvPr>
          <p:cNvSpPr txBox="1"/>
          <p:nvPr/>
        </p:nvSpPr>
        <p:spPr>
          <a:xfrm>
            <a:off x="4844462" y="3394362"/>
            <a:ext cx="2819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accent1"/>
                </a:solidFill>
              </a:rPr>
              <a:t>L. Buzzi, G. V. Schiaparelli Observatory</a:t>
            </a:r>
            <a:endParaRPr lang="en-GB" sz="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1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3228-25E2-B072-F5FD-C88B9E63D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777E-4183-B20A-3B77-53FECBD1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Galactic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0620-6EA6-C59B-8F20-C28F7A1B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recent example of 3I/ATLAS around the time of discovery shows how challenging it is to perform good astrometric measurements in </a:t>
            </a:r>
            <a:r>
              <a:rPr lang="en-GB" dirty="0">
                <a:solidFill>
                  <a:schemeClr val="accent1"/>
                </a:solidFill>
              </a:rPr>
              <a:t>crowded stellar fields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However, NEOs are often faster, and </a:t>
            </a:r>
            <a:r>
              <a:rPr lang="en-GB" dirty="0" err="1">
                <a:solidFill>
                  <a:schemeClr val="accent1"/>
                </a:solidFill>
              </a:rPr>
              <a:t>medianing</a:t>
            </a:r>
            <a:r>
              <a:rPr lang="en-GB" dirty="0"/>
              <a:t> can be used.</a:t>
            </a:r>
          </a:p>
          <a:p>
            <a:r>
              <a:rPr lang="en-GB" dirty="0"/>
              <a:t>Alternatively, consecutive images can be </a:t>
            </a:r>
            <a:r>
              <a:rPr lang="en-GB" dirty="0">
                <a:solidFill>
                  <a:schemeClr val="accent1"/>
                </a:solidFill>
              </a:rPr>
              <a:t>self-subtract</a:t>
            </a:r>
            <a:r>
              <a:rPr lang="en-GB" dirty="0"/>
              <a:t>ed to reduce contamination.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well does astrometry on </a:t>
            </a:r>
            <a:r>
              <a:rPr lang="en-GB" dirty="0" err="1">
                <a:solidFill>
                  <a:srgbClr val="FFC000"/>
                </a:solidFill>
              </a:rPr>
              <a:t>medianed</a:t>
            </a:r>
            <a:r>
              <a:rPr lang="en-GB" dirty="0">
                <a:solidFill>
                  <a:srgbClr val="FFC000"/>
                </a:solidFill>
              </a:rPr>
              <a:t> images work?</a:t>
            </a:r>
          </a:p>
          <a:p>
            <a:r>
              <a:rPr lang="en-GB" dirty="0">
                <a:solidFill>
                  <a:srgbClr val="FFC000"/>
                </a:solidFill>
              </a:rPr>
              <a:t>Is image subtraction better or worse than </a:t>
            </a:r>
            <a:r>
              <a:rPr lang="en-GB" dirty="0" err="1">
                <a:solidFill>
                  <a:srgbClr val="FFC000"/>
                </a:solidFill>
              </a:rPr>
              <a:t>medianing</a:t>
            </a:r>
            <a:r>
              <a:rPr lang="en-GB" dirty="0">
                <a:solidFill>
                  <a:srgbClr val="FFC000"/>
                </a:solidFill>
              </a:rPr>
              <a:t>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group of stars in space&#10;&#10;AI-generated content may be incorrect.">
            <a:extLst>
              <a:ext uri="{FF2B5EF4-FFF2-40B4-BE49-F238E27FC236}">
                <a16:creationId xmlns:a16="http://schemas.microsoft.com/office/drawing/2014/main" id="{BB4849DB-FA64-00BC-3720-E1A25DF9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13" y="1824177"/>
            <a:ext cx="3568488" cy="201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E7A1E-B1C5-76CF-62E4-D6CDFEECA1F3}"/>
              </a:ext>
            </a:extLst>
          </p:cNvPr>
          <p:cNvSpPr txBox="1"/>
          <p:nvPr/>
        </p:nvSpPr>
        <p:spPr>
          <a:xfrm>
            <a:off x="4660824" y="3834425"/>
            <a:ext cx="2819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accent1"/>
                </a:solidFill>
              </a:rPr>
              <a:t>ESO, O. Hainaut</a:t>
            </a:r>
            <a:endParaRPr lang="en-GB" sz="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C6D8B-2C72-BD22-C378-9687CFC5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32BD-5998-D143-A11C-C0F8D2C3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Cometary astrometry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D25A-A6D8-437E-A4B7-BEA4B2D47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IAWN</a:t>
            </a:r>
            <a:r>
              <a:rPr lang="en-GB" dirty="0"/>
              <a:t> is currently organizing a campaign highlighting the challenges of cometary astrometry.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“</a:t>
            </a:r>
            <a:r>
              <a:rPr lang="en-GB" dirty="0">
                <a:solidFill>
                  <a:schemeClr val="accent1"/>
                </a:solidFill>
              </a:rPr>
              <a:t>extrapolate to zero aperture</a:t>
            </a:r>
            <a:r>
              <a:rPr lang="en-GB" dirty="0"/>
              <a:t>” technique (Tholen and Chesley, 2004) has become the proven best approach to at least partly compensate with coma asymmetries.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How can we standardize it or improve on it?</a:t>
            </a:r>
          </a:p>
          <a:p>
            <a:r>
              <a:rPr lang="en-GB" dirty="0">
                <a:solidFill>
                  <a:srgbClr val="FFC000"/>
                </a:solidFill>
              </a:rPr>
              <a:t>Can commonly used astrometric software packages be adapted to use this approach?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2" descr="bluish comet trailing dust and gas as it travels through space.">
            <a:extLst>
              <a:ext uri="{FF2B5EF4-FFF2-40B4-BE49-F238E27FC236}">
                <a16:creationId xmlns:a16="http://schemas.microsoft.com/office/drawing/2014/main" id="{B955D278-35B0-EB4F-9CE2-9EBCAD797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38995" r="22404" b="22335"/>
          <a:stretch>
            <a:fillRect/>
          </a:stretch>
        </p:blipFill>
        <p:spPr bwMode="auto">
          <a:xfrm>
            <a:off x="4033256" y="1491930"/>
            <a:ext cx="3520750" cy="23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FD681E-6C3B-F5A5-6B1C-8A1E6B8FFB72}"/>
              </a:ext>
            </a:extLst>
          </p:cNvPr>
          <p:cNvSpPr txBox="1"/>
          <p:nvPr/>
        </p:nvSpPr>
        <p:spPr>
          <a:xfrm>
            <a:off x="5981230" y="3810122"/>
            <a:ext cx="1572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 dirty="0">
                <a:solidFill>
                  <a:schemeClr val="accent1"/>
                </a:solidFill>
              </a:rPr>
              <a:t>NASA, ESA, D. </a:t>
            </a:r>
            <a:r>
              <a:rPr lang="en-GB" sz="800" i="1" dirty="0" err="1">
                <a:solidFill>
                  <a:schemeClr val="accent1"/>
                </a:solidFill>
              </a:rPr>
              <a:t>Jewitt</a:t>
            </a:r>
            <a:r>
              <a:rPr lang="en-GB" sz="800" i="1" dirty="0">
                <a:solidFill>
                  <a:schemeClr val="accent1"/>
                </a:solidFill>
              </a:rPr>
              <a:t> (UCLA)</a:t>
            </a:r>
          </a:p>
        </p:txBody>
      </p:sp>
      <p:pic>
        <p:nvPicPr>
          <p:cNvPr id="15" name="Picture 2" descr="bluish comet trailing dust and gas as it travels through space.">
            <a:extLst>
              <a:ext uri="{FF2B5EF4-FFF2-40B4-BE49-F238E27FC236}">
                <a16:creationId xmlns:a16="http://schemas.microsoft.com/office/drawing/2014/main" id="{759F343C-9CE0-7B65-BC62-5468B743C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38995" r="22404" b="22335"/>
          <a:stretch>
            <a:fillRect/>
          </a:stretch>
        </p:blipFill>
        <p:spPr bwMode="auto">
          <a:xfrm>
            <a:off x="4033256" y="1493948"/>
            <a:ext cx="3520750" cy="23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6232C5D-9052-BBFE-0DB9-62BA25D586D5}"/>
              </a:ext>
            </a:extLst>
          </p:cNvPr>
          <p:cNvSpPr/>
          <p:nvPr/>
        </p:nvSpPr>
        <p:spPr>
          <a:xfrm>
            <a:off x="4837869" y="2637451"/>
            <a:ext cx="429208" cy="41676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521E51-ADBB-8451-9E94-BBC02CF237BB}"/>
              </a:ext>
            </a:extLst>
          </p:cNvPr>
          <p:cNvSpPr/>
          <p:nvPr/>
        </p:nvSpPr>
        <p:spPr>
          <a:xfrm>
            <a:off x="4940509" y="2880044"/>
            <a:ext cx="156068" cy="152400"/>
          </a:xfrm>
          <a:prstGeom prst="ellips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9905BD-3232-CE2F-4260-E6EFE2F0141D}"/>
              </a:ext>
            </a:extLst>
          </p:cNvPr>
          <p:cNvCxnSpPr>
            <a:cxnSpLocks/>
          </p:cNvCxnSpPr>
          <p:nvPr/>
        </p:nvCxnSpPr>
        <p:spPr>
          <a:xfrm flipV="1">
            <a:off x="5016547" y="2830685"/>
            <a:ext cx="40023" cy="1293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42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739DA-54DC-8409-A802-F8A330EE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455F-6169-E62B-3260-8F94BD06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elongation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074B-592B-AF66-F8D2-EE665302F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Observing at low elongation is often essential for NEO follow-up, since contrary to other fields of astronomy it might not be possible to wait for other suitable observing conditions.</a:t>
            </a:r>
          </a:p>
          <a:p>
            <a:endParaRPr lang="en-GB" dirty="0"/>
          </a:p>
          <a:p>
            <a:r>
              <a:rPr lang="en-GB" dirty="0"/>
              <a:t>These observations present various challenges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Reduced </a:t>
            </a:r>
            <a:r>
              <a:rPr lang="en-GB" dirty="0">
                <a:solidFill>
                  <a:schemeClr val="accent1"/>
                </a:solidFill>
              </a:rPr>
              <a:t>depth</a:t>
            </a:r>
            <a:r>
              <a:rPr lang="en-GB" dirty="0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Poorer </a:t>
            </a:r>
            <a:r>
              <a:rPr lang="en-GB" dirty="0">
                <a:solidFill>
                  <a:schemeClr val="accent1"/>
                </a:solidFill>
              </a:rPr>
              <a:t>seeing</a:t>
            </a:r>
            <a:r>
              <a:rPr lang="en-GB" dirty="0"/>
              <a:t>.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Gradients</a:t>
            </a:r>
            <a:r>
              <a:rPr lang="en-GB" dirty="0"/>
              <a:t> (Self-flattening?).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Increased </a:t>
            </a:r>
            <a:r>
              <a:rPr lang="en-GB" dirty="0">
                <a:solidFill>
                  <a:schemeClr val="accent1"/>
                </a:solidFill>
              </a:rPr>
              <a:t>background</a:t>
            </a:r>
            <a:r>
              <a:rPr lang="en-GB" dirty="0"/>
              <a:t> and/or fringing.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Inability of many telescopes to </a:t>
            </a:r>
            <a:r>
              <a:rPr lang="en-GB" dirty="0">
                <a:solidFill>
                  <a:schemeClr val="accent1"/>
                </a:solidFill>
              </a:rPr>
              <a:t>point low</a:t>
            </a:r>
            <a:r>
              <a:rPr lang="en-GB" dirty="0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Increased </a:t>
            </a:r>
            <a:r>
              <a:rPr lang="en-GB" dirty="0">
                <a:solidFill>
                  <a:schemeClr val="accent1"/>
                </a:solidFill>
              </a:rPr>
              <a:t>distortions</a:t>
            </a:r>
            <a:r>
              <a:rPr lang="en-GB" dirty="0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And, last but not least… </a:t>
            </a:r>
            <a:r>
              <a:rPr lang="en-GB" dirty="0">
                <a:solidFill>
                  <a:schemeClr val="accent1"/>
                </a:solidFill>
              </a:rPr>
              <a:t>Differential Chromatic Refraction </a:t>
            </a:r>
            <a:r>
              <a:rPr lang="en-GB" dirty="0"/>
              <a:t>(DCR).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What do people do to address these issues?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3C62540A-C7C5-C8DA-D703-B1D1B24B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4801" y="1357349"/>
            <a:ext cx="2444061" cy="385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80129-B976-D7F0-BDFC-0040D6A2BE7B}"/>
              </a:ext>
            </a:extLst>
          </p:cNvPr>
          <p:cNvSpPr txBox="1"/>
          <p:nvPr/>
        </p:nvSpPr>
        <p:spPr>
          <a:xfrm>
            <a:off x="8786389" y="4515118"/>
            <a:ext cx="2455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>
                <a:solidFill>
                  <a:schemeClr val="accent1"/>
                </a:solidFill>
              </a:rPr>
              <a:t>ESA PDO</a:t>
            </a:r>
            <a:endParaRPr lang="en-GB" sz="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41704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8DB"/>
      </a:accent1>
      <a:accent2>
        <a:srgbClr val="D5D6D2"/>
      </a:accent2>
      <a:accent3>
        <a:srgbClr val="8F8F8F"/>
      </a:accent3>
      <a:accent4>
        <a:srgbClr val="707070"/>
      </a:accent4>
      <a:accent5>
        <a:srgbClr val="AACAEA"/>
      </a:accent5>
      <a:accent6>
        <a:srgbClr val="C1C2BE"/>
      </a:accent6>
      <a:hlink>
        <a:srgbClr val="0000FF"/>
      </a:hlink>
      <a:folHlink>
        <a:srgbClr val="FF00FF"/>
      </a:folHlink>
    </a:clrScheme>
    <a:fontScheme name="ESA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SA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SA Presentation">
  <a:themeElements>
    <a:clrScheme name="ESA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8DB"/>
      </a:accent1>
      <a:accent2>
        <a:srgbClr val="D5D6D2"/>
      </a:accent2>
      <a:accent3>
        <a:srgbClr val="8F8F8F"/>
      </a:accent3>
      <a:accent4>
        <a:srgbClr val="707070"/>
      </a:accent4>
      <a:accent5>
        <a:srgbClr val="AACAEA"/>
      </a:accent5>
      <a:accent6>
        <a:srgbClr val="C1C2BE"/>
      </a:accent6>
      <a:hlink>
        <a:srgbClr val="0000FF"/>
      </a:hlink>
      <a:folHlink>
        <a:srgbClr val="FF00FF"/>
      </a:folHlink>
    </a:clrScheme>
    <a:fontScheme name="ESA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SA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1238</Words>
  <Application>Microsoft Office PowerPoint</Application>
  <PresentationFormat>Widescreen</PresentationFormat>
  <Paragraphs>220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Verdana</vt:lpstr>
      <vt:lpstr>ESA Presentation</vt:lpstr>
      <vt:lpstr> Challenges of  High-precision astrometry at ESA NEOCC </vt:lpstr>
      <vt:lpstr>Let’s discuss astrometry!</vt:lpstr>
      <vt:lpstr>Longitudinal and latitudinal coverage</vt:lpstr>
      <vt:lpstr>Large fields of view</vt:lpstr>
      <vt:lpstr>Pixel sampling</vt:lpstr>
      <vt:lpstr>Trailing</vt:lpstr>
      <vt:lpstr>Galactic confusion</vt:lpstr>
      <vt:lpstr>Cometary astrometry</vt:lpstr>
      <vt:lpstr>Low elongation observation</vt:lpstr>
      <vt:lpstr>Differential Chromatic Refraction</vt:lpstr>
      <vt:lpstr>Challenging targets to locate</vt:lpstr>
      <vt:lpstr>Going faint with small facilities</vt:lpstr>
      <vt:lpstr>Astrometry from other datasets</vt:lpstr>
      <vt:lpstr>Conclusions / Open discussion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PDO Observing Network</dc:title>
  <cp:lastModifiedBy>Marco Micheli</cp:lastModifiedBy>
  <cp:revision>152</cp:revision>
  <dcterms:modified xsi:type="dcterms:W3CDTF">2025-10-07T06:42:00Z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2022-12-05T13:59:31Z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8cda3a72-2ae3-4ad1-b6de-502d8d531e46</vt:lpwstr>
  </property>
  <property fmtid="{D5CDD505-2E9C-101B-9397-08002B2CF9AE}" pid="8" name="MSIP_Label_3976fa30-1907-4356-8241-62ea5e1c0256_ContentBits">
    <vt:lpwstr>0</vt:lpwstr>
  </property>
</Properties>
</file>