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0" r:id="rId2"/>
    <p:sldId id="359" r:id="rId3"/>
    <p:sldId id="338" r:id="rId4"/>
    <p:sldId id="345" r:id="rId5"/>
    <p:sldId id="344" r:id="rId6"/>
    <p:sldId id="355" r:id="rId7"/>
    <p:sldId id="356" r:id="rId8"/>
    <p:sldId id="360" r:id="rId9"/>
    <p:sldId id="357" r:id="rId10"/>
    <p:sldId id="358" r:id="rId11"/>
    <p:sldId id="361" r:id="rId12"/>
    <p:sldId id="362" r:id="rId13"/>
    <p:sldId id="342" r:id="rId14"/>
    <p:sldId id="349" r:id="rId15"/>
    <p:sldId id="346" r:id="rId16"/>
    <p:sldId id="348" r:id="rId17"/>
    <p:sldId id="347" r:id="rId18"/>
    <p:sldId id="343" r:id="rId19"/>
    <p:sldId id="351" r:id="rId20"/>
    <p:sldId id="352" r:id="rId21"/>
    <p:sldId id="350" r:id="rId22"/>
    <p:sldId id="353" r:id="rId23"/>
    <p:sldId id="35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8" d="100"/>
          <a:sy n="108"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aniel\Desktop\posts\2025-02-01_Tycho_GNSS_TimingOffset\2025-02-01_measuremen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Offset: Bin 1 vs 2 vs 3</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v>Bin 1</c:v>
          </c:tx>
          <c:spPr>
            <a:ln w="22225" cap="rnd">
              <a:solidFill>
                <a:schemeClr val="accent1"/>
              </a:solidFill>
              <a:round/>
            </a:ln>
            <a:effectLst/>
          </c:spPr>
          <c:marker>
            <c:symbol val="none"/>
          </c:marker>
          <c:val>
            <c:numRef>
              <c:f>Combined!$A$13:$A$21</c:f>
              <c:numCache>
                <c:formatCode>General</c:formatCode>
                <c:ptCount val="9"/>
                <c:pt idx="0">
                  <c:v>-5.9900000000000002E-2</c:v>
                </c:pt>
                <c:pt idx="1">
                  <c:v>-5.6500000000000002E-2</c:v>
                </c:pt>
                <c:pt idx="2">
                  <c:v>-9.1300000000000006E-2</c:v>
                </c:pt>
                <c:pt idx="3">
                  <c:v>-0.1076</c:v>
                </c:pt>
                <c:pt idx="4">
                  <c:v>-8.6199999999999999E-2</c:v>
                </c:pt>
                <c:pt idx="5">
                  <c:v>-0.1095</c:v>
                </c:pt>
                <c:pt idx="6">
                  <c:v>-8.77E-2</c:v>
                </c:pt>
                <c:pt idx="7">
                  <c:v>-9.1999999999999998E-2</c:v>
                </c:pt>
                <c:pt idx="8">
                  <c:v>-7.7499999999999999E-2</c:v>
                </c:pt>
              </c:numCache>
            </c:numRef>
          </c:val>
          <c:smooth val="0"/>
          <c:extLst>
            <c:ext xmlns:c16="http://schemas.microsoft.com/office/drawing/2014/chart" uri="{C3380CC4-5D6E-409C-BE32-E72D297353CC}">
              <c16:uniqueId val="{00000000-2D61-455D-86C9-41CA2605C1E0}"/>
            </c:ext>
          </c:extLst>
        </c:ser>
        <c:ser>
          <c:idx val="1"/>
          <c:order val="1"/>
          <c:tx>
            <c:v>Bin 2</c:v>
          </c:tx>
          <c:spPr>
            <a:ln w="22225" cap="rnd">
              <a:solidFill>
                <a:schemeClr val="accent2"/>
              </a:solidFill>
              <a:round/>
            </a:ln>
            <a:effectLst/>
          </c:spPr>
          <c:marker>
            <c:symbol val="none"/>
          </c:marker>
          <c:val>
            <c:numRef>
              <c:f>Combined!$B$13:$B$21</c:f>
              <c:numCache>
                <c:formatCode>General</c:formatCode>
                <c:ptCount val="9"/>
                <c:pt idx="0">
                  <c:v>-9.8500000000000004E-2</c:v>
                </c:pt>
                <c:pt idx="1">
                  <c:v>-0.12659999999999999</c:v>
                </c:pt>
                <c:pt idx="2">
                  <c:v>-9.1300000000000006E-2</c:v>
                </c:pt>
                <c:pt idx="3">
                  <c:v>-8.9599999999999999E-2</c:v>
                </c:pt>
                <c:pt idx="4">
                  <c:v>-0.1182</c:v>
                </c:pt>
                <c:pt idx="5">
                  <c:v>-8.2600000000000007E-2</c:v>
                </c:pt>
                <c:pt idx="6">
                  <c:v>-0.1227</c:v>
                </c:pt>
                <c:pt idx="7">
                  <c:v>-8.9200000000000002E-2</c:v>
                </c:pt>
                <c:pt idx="8">
                  <c:v>-0.1255</c:v>
                </c:pt>
              </c:numCache>
            </c:numRef>
          </c:val>
          <c:smooth val="0"/>
          <c:extLst>
            <c:ext xmlns:c16="http://schemas.microsoft.com/office/drawing/2014/chart" uri="{C3380CC4-5D6E-409C-BE32-E72D297353CC}">
              <c16:uniqueId val="{00000001-2D61-455D-86C9-41CA2605C1E0}"/>
            </c:ext>
          </c:extLst>
        </c:ser>
        <c:ser>
          <c:idx val="2"/>
          <c:order val="2"/>
          <c:tx>
            <c:v>Bin 3</c:v>
          </c:tx>
          <c:spPr>
            <a:ln w="22225" cap="rnd">
              <a:solidFill>
                <a:schemeClr val="accent3"/>
              </a:solidFill>
              <a:round/>
            </a:ln>
            <a:effectLst/>
          </c:spPr>
          <c:marker>
            <c:symbol val="none"/>
          </c:marker>
          <c:val>
            <c:numRef>
              <c:f>Combined!$C$13:$C$21</c:f>
              <c:numCache>
                <c:formatCode>General</c:formatCode>
                <c:ptCount val="9"/>
                <c:pt idx="0">
                  <c:v>-0.35980000000000001</c:v>
                </c:pt>
                <c:pt idx="1">
                  <c:v>-0.36420000000000002</c:v>
                </c:pt>
                <c:pt idx="2">
                  <c:v>-0.36659999999999998</c:v>
                </c:pt>
                <c:pt idx="3">
                  <c:v>-0.43640000000000001</c:v>
                </c:pt>
                <c:pt idx="4">
                  <c:v>-0.41239999999999999</c:v>
                </c:pt>
                <c:pt idx="5">
                  <c:v>-0.41620000000000001</c:v>
                </c:pt>
                <c:pt idx="6">
                  <c:v>-0.35899999999999999</c:v>
                </c:pt>
                <c:pt idx="7">
                  <c:v>-0.36</c:v>
                </c:pt>
                <c:pt idx="8">
                  <c:v>-0.32890000000000003</c:v>
                </c:pt>
              </c:numCache>
            </c:numRef>
          </c:val>
          <c:smooth val="0"/>
          <c:extLst>
            <c:ext xmlns:c16="http://schemas.microsoft.com/office/drawing/2014/chart" uri="{C3380CC4-5D6E-409C-BE32-E72D297353CC}">
              <c16:uniqueId val="{00000002-2D61-455D-86C9-41CA2605C1E0}"/>
            </c:ext>
          </c:extLst>
        </c:ser>
        <c:dLbls>
          <c:showLegendKey val="0"/>
          <c:showVal val="0"/>
          <c:showCatName val="0"/>
          <c:showSerName val="0"/>
          <c:showPercent val="0"/>
          <c:showBubbleSize val="0"/>
        </c:dLbls>
        <c:smooth val="0"/>
        <c:axId val="1553190000"/>
        <c:axId val="1553184720"/>
      </c:lineChart>
      <c:catAx>
        <c:axId val="1553190000"/>
        <c:scaling>
          <c:orientation val="minMax"/>
        </c:scaling>
        <c:delete val="0"/>
        <c:axPos val="b"/>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553184720"/>
        <c:crosses val="autoZero"/>
        <c:auto val="1"/>
        <c:lblAlgn val="ctr"/>
        <c:lblOffset val="100"/>
        <c:noMultiLvlLbl val="0"/>
      </c:catAx>
      <c:valAx>
        <c:axId val="1553184720"/>
        <c:scaling>
          <c:orientation val="minMax"/>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dirty="0"/>
                  <a:t>Offset (seconds)</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553190000"/>
        <c:crosses val="autoZero"/>
        <c:crossBetween val="between"/>
      </c:valAx>
      <c:spPr>
        <a:pattFill prst="ltDnDiag">
          <a:fgClr>
            <a:schemeClr val="dk1">
              <a:lumMod val="15000"/>
              <a:lumOff val="85000"/>
            </a:schemeClr>
          </a:fgClr>
          <a:bgClr>
            <a:schemeClr val="lt1"/>
          </a:bgClr>
        </a:patt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dirty="0"/>
              <a:t>Click to edit Master title style</a:t>
            </a:r>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D9E37-7E3E-42B1-A15D-38F86D27D883}" type="datetimeFigureOut">
              <a:rPr lang="en-US" smtClean="0"/>
              <a:t>10/4/2025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140F26-5082-492C-8A3F-87C443A0A7B9}" type="slidenum">
              <a:rPr lang="en-US" smtClean="0"/>
              <a:t>‹#›</a:t>
            </a:fld>
            <a:endParaRPr lang="en-US" dirty="0"/>
          </a:p>
        </p:txBody>
      </p:sp>
    </p:spTree>
    <p:extLst>
      <p:ext uri="{BB962C8B-B14F-4D97-AF65-F5344CB8AC3E}">
        <p14:creationId xmlns:p14="http://schemas.microsoft.com/office/powerpoint/2010/main" val="747172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11ED9E37-7E3E-42B1-A15D-38F86D27D883}" type="datetimeFigureOut">
              <a:rPr lang="en-US" smtClean="0"/>
              <a:t>10/4/2025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5140F26-5082-492C-8A3F-87C443A0A7B9}" type="slidenum">
              <a:rPr lang="en-US" smtClean="0"/>
              <a:t>‹#›</a:t>
            </a:fld>
            <a:endParaRPr lang="en-US" dirty="0"/>
          </a:p>
        </p:txBody>
      </p:sp>
    </p:spTree>
    <p:extLst>
      <p:ext uri="{BB962C8B-B14F-4D97-AF65-F5344CB8AC3E}">
        <p14:creationId xmlns:p14="http://schemas.microsoft.com/office/powerpoint/2010/main" val="3571957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D9E37-7E3E-42B1-A15D-38F86D27D883}" type="datetimeFigureOut">
              <a:rPr lang="en-US" smtClean="0"/>
              <a:t>10/4/2025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140F26-5082-492C-8A3F-87C443A0A7B9}" type="slidenum">
              <a:rPr lang="en-US" smtClean="0"/>
              <a:t>‹#›</a:t>
            </a:fld>
            <a:endParaRPr lang="en-US" dirty="0"/>
          </a:p>
        </p:txBody>
      </p:sp>
    </p:spTree>
    <p:extLst>
      <p:ext uri="{BB962C8B-B14F-4D97-AF65-F5344CB8AC3E}">
        <p14:creationId xmlns:p14="http://schemas.microsoft.com/office/powerpoint/2010/main" val="3572220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D9E37-7E3E-42B1-A15D-38F86D27D883}" type="datetimeFigureOut">
              <a:rPr lang="en-US" smtClean="0"/>
              <a:t>10/4/2025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140F26-5082-492C-8A3F-87C443A0A7B9}"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47889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D9E37-7E3E-42B1-A15D-38F86D27D883}" type="datetimeFigureOut">
              <a:rPr lang="en-US" smtClean="0"/>
              <a:t>10/4/2025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140F26-5082-492C-8A3F-87C443A0A7B9}" type="slidenum">
              <a:rPr lang="en-US" smtClean="0"/>
              <a:t>‹#›</a:t>
            </a:fld>
            <a:endParaRPr lang="en-US" dirty="0"/>
          </a:p>
        </p:txBody>
      </p:sp>
    </p:spTree>
    <p:extLst>
      <p:ext uri="{BB962C8B-B14F-4D97-AF65-F5344CB8AC3E}">
        <p14:creationId xmlns:p14="http://schemas.microsoft.com/office/powerpoint/2010/main" val="180508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D9E37-7E3E-42B1-A15D-38F86D27D883}" type="datetimeFigureOut">
              <a:rPr lang="en-US" smtClean="0"/>
              <a:t>10/4/2025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140F26-5082-492C-8A3F-87C443A0A7B9}" type="slidenum">
              <a:rPr lang="en-US" smtClean="0"/>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18782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D9E37-7E3E-42B1-A15D-38F86D27D883}" type="datetimeFigureOut">
              <a:rPr lang="en-US" smtClean="0"/>
              <a:t>10/4/2025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140F26-5082-492C-8A3F-87C443A0A7B9}" type="slidenum">
              <a:rPr lang="en-US" smtClean="0"/>
              <a:t>‹#›</a:t>
            </a:fld>
            <a:endParaRPr lang="en-US" dirty="0"/>
          </a:p>
        </p:txBody>
      </p:sp>
    </p:spTree>
    <p:extLst>
      <p:ext uri="{BB962C8B-B14F-4D97-AF65-F5344CB8AC3E}">
        <p14:creationId xmlns:p14="http://schemas.microsoft.com/office/powerpoint/2010/main" val="3785648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D9E37-7E3E-42B1-A15D-38F86D27D883}" type="datetimeFigureOut">
              <a:rPr lang="en-US" smtClean="0"/>
              <a:t>10/4/2025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140F26-5082-492C-8A3F-87C443A0A7B9}" type="slidenum">
              <a:rPr lang="en-US" smtClean="0"/>
              <a:t>‹#›</a:t>
            </a:fld>
            <a:endParaRPr lang="en-US" dirty="0"/>
          </a:p>
        </p:txBody>
      </p:sp>
    </p:spTree>
    <p:extLst>
      <p:ext uri="{BB962C8B-B14F-4D97-AF65-F5344CB8AC3E}">
        <p14:creationId xmlns:p14="http://schemas.microsoft.com/office/powerpoint/2010/main" val="3247209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D9E37-7E3E-42B1-A15D-38F86D27D883}" type="datetimeFigureOut">
              <a:rPr lang="en-US" smtClean="0"/>
              <a:t>10/4/2025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140F26-5082-492C-8A3F-87C443A0A7B9}" type="slidenum">
              <a:rPr lang="en-US" smtClean="0"/>
              <a:t>‹#›</a:t>
            </a:fld>
            <a:endParaRPr lang="en-US" dirty="0"/>
          </a:p>
        </p:txBody>
      </p:sp>
    </p:spTree>
    <p:extLst>
      <p:ext uri="{BB962C8B-B14F-4D97-AF65-F5344CB8AC3E}">
        <p14:creationId xmlns:p14="http://schemas.microsoft.com/office/powerpoint/2010/main" val="2646140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D9E37-7E3E-42B1-A15D-38F86D27D883}" type="datetimeFigureOut">
              <a:rPr lang="en-US" smtClean="0"/>
              <a:t>10/4/2025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140F26-5082-492C-8A3F-87C443A0A7B9}" type="slidenum">
              <a:rPr lang="en-US" smtClean="0"/>
              <a:t>‹#›</a:t>
            </a:fld>
            <a:endParaRPr lang="en-US" dirty="0"/>
          </a:p>
        </p:txBody>
      </p:sp>
    </p:spTree>
    <p:extLst>
      <p:ext uri="{BB962C8B-B14F-4D97-AF65-F5344CB8AC3E}">
        <p14:creationId xmlns:p14="http://schemas.microsoft.com/office/powerpoint/2010/main" val="1461436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D9E37-7E3E-42B1-A15D-38F86D27D883}" type="datetimeFigureOut">
              <a:rPr lang="en-US" smtClean="0"/>
              <a:t>10/4/2025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140F26-5082-492C-8A3F-87C443A0A7B9}" type="slidenum">
              <a:rPr lang="en-US" smtClean="0"/>
              <a:t>‹#›</a:t>
            </a:fld>
            <a:endParaRPr lang="en-US" dirty="0"/>
          </a:p>
        </p:txBody>
      </p:sp>
    </p:spTree>
    <p:extLst>
      <p:ext uri="{BB962C8B-B14F-4D97-AF65-F5344CB8AC3E}">
        <p14:creationId xmlns:p14="http://schemas.microsoft.com/office/powerpoint/2010/main" val="4173726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D9E37-7E3E-42B1-A15D-38F86D27D883}" type="datetimeFigureOut">
              <a:rPr lang="en-US" smtClean="0"/>
              <a:t>10/4/2025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140F26-5082-492C-8A3F-87C443A0A7B9}" type="slidenum">
              <a:rPr lang="en-US" smtClean="0"/>
              <a:t>‹#›</a:t>
            </a:fld>
            <a:endParaRPr lang="en-US" dirty="0"/>
          </a:p>
        </p:txBody>
      </p:sp>
    </p:spTree>
    <p:extLst>
      <p:ext uri="{BB962C8B-B14F-4D97-AF65-F5344CB8AC3E}">
        <p14:creationId xmlns:p14="http://schemas.microsoft.com/office/powerpoint/2010/main" val="729576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D9E37-7E3E-42B1-A15D-38F86D27D883}" type="datetimeFigureOut">
              <a:rPr lang="en-US" smtClean="0"/>
              <a:t>10/4/2025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5140F26-5082-492C-8A3F-87C443A0A7B9}" type="slidenum">
              <a:rPr lang="en-US" smtClean="0"/>
              <a:t>‹#›</a:t>
            </a:fld>
            <a:endParaRPr lang="en-US" dirty="0"/>
          </a:p>
        </p:txBody>
      </p:sp>
    </p:spTree>
    <p:extLst>
      <p:ext uri="{BB962C8B-B14F-4D97-AF65-F5344CB8AC3E}">
        <p14:creationId xmlns:p14="http://schemas.microsoft.com/office/powerpoint/2010/main" val="1408144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D9E37-7E3E-42B1-A15D-38F86D27D883}" type="datetimeFigureOut">
              <a:rPr lang="en-US" smtClean="0"/>
              <a:t>10/4/2025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5140F26-5082-492C-8A3F-87C443A0A7B9}" type="slidenum">
              <a:rPr lang="en-US" smtClean="0"/>
              <a:t>‹#›</a:t>
            </a:fld>
            <a:endParaRPr lang="en-US" dirty="0"/>
          </a:p>
        </p:txBody>
      </p:sp>
    </p:spTree>
    <p:extLst>
      <p:ext uri="{BB962C8B-B14F-4D97-AF65-F5344CB8AC3E}">
        <p14:creationId xmlns:p14="http://schemas.microsoft.com/office/powerpoint/2010/main" val="3311090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D9E37-7E3E-42B1-A15D-38F86D27D883}" type="datetimeFigureOut">
              <a:rPr lang="en-US" smtClean="0"/>
              <a:t>10/4/2025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5140F26-5082-492C-8A3F-87C443A0A7B9}" type="slidenum">
              <a:rPr lang="en-US" smtClean="0"/>
              <a:t>‹#›</a:t>
            </a:fld>
            <a:endParaRPr lang="en-US" dirty="0"/>
          </a:p>
        </p:txBody>
      </p:sp>
    </p:spTree>
    <p:extLst>
      <p:ext uri="{BB962C8B-B14F-4D97-AF65-F5344CB8AC3E}">
        <p14:creationId xmlns:p14="http://schemas.microsoft.com/office/powerpoint/2010/main" val="513484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1ED9E37-7E3E-42B1-A15D-38F86D27D883}" type="datetimeFigureOut">
              <a:rPr lang="en-US" smtClean="0"/>
              <a:t>10/4/2025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140F26-5082-492C-8A3F-87C443A0A7B9}" type="slidenum">
              <a:rPr lang="en-US" smtClean="0"/>
              <a:t>‹#›</a:t>
            </a:fld>
            <a:endParaRPr lang="en-US" dirty="0"/>
          </a:p>
        </p:txBody>
      </p:sp>
    </p:spTree>
    <p:extLst>
      <p:ext uri="{BB962C8B-B14F-4D97-AF65-F5344CB8AC3E}">
        <p14:creationId xmlns:p14="http://schemas.microsoft.com/office/powerpoint/2010/main" val="951730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1ED9E37-7E3E-42B1-A15D-38F86D27D883}" type="datetimeFigureOut">
              <a:rPr lang="en-US" smtClean="0"/>
              <a:t>10/4/2025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140F26-5082-492C-8A3F-87C443A0A7B9}" type="slidenum">
              <a:rPr lang="en-US" smtClean="0"/>
              <a:t>‹#›</a:t>
            </a:fld>
            <a:endParaRPr lang="en-US" dirty="0"/>
          </a:p>
        </p:txBody>
      </p:sp>
    </p:spTree>
    <p:extLst>
      <p:ext uri="{BB962C8B-B14F-4D97-AF65-F5344CB8AC3E}">
        <p14:creationId xmlns:p14="http://schemas.microsoft.com/office/powerpoint/2010/main" val="2896911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1ED9E37-7E3E-42B1-A15D-38F86D27D883}" type="datetimeFigureOut">
              <a:rPr lang="en-US" smtClean="0"/>
              <a:t>10/4/2025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15140F26-5082-492C-8A3F-87C443A0A7B9}" type="slidenum">
              <a:rPr lang="en-US" smtClean="0"/>
              <a:t>‹#›</a:t>
            </a:fld>
            <a:endParaRPr lang="en-US" dirty="0"/>
          </a:p>
        </p:txBody>
      </p:sp>
    </p:spTree>
    <p:extLst>
      <p:ext uri="{BB962C8B-B14F-4D97-AF65-F5344CB8AC3E}">
        <p14:creationId xmlns:p14="http://schemas.microsoft.com/office/powerpoint/2010/main" val="404346010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C9861CB0-C176-16B4-F6E2-650BA82F43D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B9C6A1B-1DD4-CF0C-7C28-DA6196D58DB8}"/>
              </a:ext>
            </a:extLst>
          </p:cNvPr>
          <p:cNvPicPr>
            <a:picLocks noChangeAspect="1"/>
          </p:cNvPicPr>
          <p:nvPr/>
        </p:nvPicPr>
        <p:blipFill>
          <a:blip r:embed="rId2"/>
          <a:stretch>
            <a:fillRect/>
          </a:stretch>
        </p:blipFill>
        <p:spPr>
          <a:xfrm>
            <a:off x="718197" y="750852"/>
            <a:ext cx="1614070" cy="1616162"/>
          </a:xfrm>
          <a:prstGeom prst="rect">
            <a:avLst/>
          </a:prstGeom>
        </p:spPr>
      </p:pic>
      <p:sp>
        <p:nvSpPr>
          <p:cNvPr id="9" name="TextBox 8">
            <a:extLst>
              <a:ext uri="{FF2B5EF4-FFF2-40B4-BE49-F238E27FC236}">
                <a16:creationId xmlns:a16="http://schemas.microsoft.com/office/drawing/2014/main" id="{5FB7708F-775F-60ED-16F5-B3033353EEAB}"/>
              </a:ext>
            </a:extLst>
          </p:cNvPr>
          <p:cNvSpPr txBox="1"/>
          <p:nvPr/>
        </p:nvSpPr>
        <p:spPr>
          <a:xfrm>
            <a:off x="2616327" y="589437"/>
            <a:ext cx="8953363" cy="1938992"/>
          </a:xfrm>
          <a:prstGeom prst="rect">
            <a:avLst/>
          </a:prstGeom>
          <a:noFill/>
        </p:spPr>
        <p:txBody>
          <a:bodyPr wrap="square" rtlCol="0">
            <a:spAutoFit/>
          </a:bodyPr>
          <a:lstStyle/>
          <a:p>
            <a:r>
              <a:rPr lang="en-US" sz="6000" dirty="0">
                <a:solidFill>
                  <a:srgbClr val="FFFF00"/>
                </a:solidFill>
                <a:latin typeface="Arial Black" panose="020B0A04020102020204" pitchFamily="34" charset="0"/>
                <a:ea typeface="Verdana" panose="020B0604030504040204" pitchFamily="34" charset="0"/>
                <a:cs typeface="Verdana" panose="020B0604030504040204" pitchFamily="34" charset="0"/>
              </a:rPr>
              <a:t>Camera Timing and NEO Astrometry</a:t>
            </a:r>
          </a:p>
        </p:txBody>
      </p:sp>
      <p:sp>
        <p:nvSpPr>
          <p:cNvPr id="6" name="TextBox 5">
            <a:extLst>
              <a:ext uri="{FF2B5EF4-FFF2-40B4-BE49-F238E27FC236}">
                <a16:creationId xmlns:a16="http://schemas.microsoft.com/office/drawing/2014/main" id="{FF1B815E-9796-7182-94A5-BA4F1C5AD5FF}"/>
              </a:ext>
            </a:extLst>
          </p:cNvPr>
          <p:cNvSpPr txBox="1"/>
          <p:nvPr/>
        </p:nvSpPr>
        <p:spPr>
          <a:xfrm>
            <a:off x="3689732" y="4883568"/>
            <a:ext cx="4812536" cy="1384995"/>
          </a:xfrm>
          <a:prstGeom prst="rect">
            <a:avLst/>
          </a:prstGeom>
          <a:noFill/>
        </p:spPr>
        <p:txBody>
          <a:bodyPr wrap="square" rtlCol="0">
            <a:spAutoFit/>
          </a:bodyPr>
          <a:lstStyle/>
          <a:p>
            <a:pPr algn="ctr"/>
            <a:r>
              <a:rPr lang="en-US" sz="4800" b="1" dirty="0"/>
              <a:t>Daniel Parrott</a:t>
            </a:r>
          </a:p>
          <a:p>
            <a:pPr algn="ctr"/>
            <a:r>
              <a:rPr lang="en-US" sz="3600" b="1" dirty="0"/>
              <a:t>2025 10 07</a:t>
            </a:r>
          </a:p>
        </p:txBody>
      </p:sp>
    </p:spTree>
    <p:extLst>
      <p:ext uri="{BB962C8B-B14F-4D97-AF65-F5344CB8AC3E}">
        <p14:creationId xmlns:p14="http://schemas.microsoft.com/office/powerpoint/2010/main" val="3997984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A6DAEDA6-1552-A3D4-8E47-DF26D0B0CF65}"/>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ECFDB0F8-DEF6-1E68-29E1-1480210FBC60}"/>
              </a:ext>
            </a:extLst>
          </p:cNvPr>
          <p:cNvPicPr>
            <a:picLocks noChangeAspect="1"/>
          </p:cNvPicPr>
          <p:nvPr/>
        </p:nvPicPr>
        <p:blipFill>
          <a:blip r:embed="rId2"/>
          <a:stretch>
            <a:fillRect/>
          </a:stretch>
        </p:blipFill>
        <p:spPr>
          <a:xfrm>
            <a:off x="2065009" y="4028243"/>
            <a:ext cx="9344025" cy="2466975"/>
          </a:xfrm>
          <a:prstGeom prst="rect">
            <a:avLst/>
          </a:prstGeom>
        </p:spPr>
      </p:pic>
      <p:pic>
        <p:nvPicPr>
          <p:cNvPr id="17" name="Picture 16">
            <a:extLst>
              <a:ext uri="{FF2B5EF4-FFF2-40B4-BE49-F238E27FC236}">
                <a16:creationId xmlns:a16="http://schemas.microsoft.com/office/drawing/2014/main" id="{B5341A9A-87E5-4017-D3DC-CB2452369FA6}"/>
              </a:ext>
            </a:extLst>
          </p:cNvPr>
          <p:cNvPicPr>
            <a:picLocks noChangeAspect="1"/>
          </p:cNvPicPr>
          <p:nvPr/>
        </p:nvPicPr>
        <p:blipFill>
          <a:blip r:embed="rId3"/>
          <a:stretch>
            <a:fillRect/>
          </a:stretch>
        </p:blipFill>
        <p:spPr>
          <a:xfrm>
            <a:off x="500946" y="1258945"/>
            <a:ext cx="3705225" cy="2619375"/>
          </a:xfrm>
          <a:prstGeom prst="rect">
            <a:avLst/>
          </a:prstGeom>
        </p:spPr>
      </p:pic>
      <p:sp>
        <p:nvSpPr>
          <p:cNvPr id="9" name="TextBox 8">
            <a:extLst>
              <a:ext uri="{FF2B5EF4-FFF2-40B4-BE49-F238E27FC236}">
                <a16:creationId xmlns:a16="http://schemas.microsoft.com/office/drawing/2014/main" id="{8C23155A-E30C-1F78-503A-CAEDA360D2C5}"/>
              </a:ext>
            </a:extLst>
          </p:cNvPr>
          <p:cNvSpPr txBox="1"/>
          <p:nvPr/>
        </p:nvSpPr>
        <p:spPr>
          <a:xfrm>
            <a:off x="367469" y="225310"/>
            <a:ext cx="11536823" cy="1015663"/>
          </a:xfrm>
          <a:prstGeom prst="rect">
            <a:avLst/>
          </a:prstGeom>
          <a:noFill/>
        </p:spPr>
        <p:txBody>
          <a:bodyPr wrap="square" rtlCol="0">
            <a:spAutoFit/>
          </a:bodyPr>
          <a:lstStyle/>
          <a:p>
            <a:pPr algn="ctr"/>
            <a:r>
              <a:rPr lang="en-US" sz="6000" dirty="0">
                <a:solidFill>
                  <a:srgbClr val="FFFF00"/>
                </a:solidFill>
                <a:latin typeface="Arial Black" panose="020B0A04020102020204" pitchFamily="34" charset="0"/>
                <a:ea typeface="Verdana" panose="020B0604030504040204" pitchFamily="34" charset="0"/>
                <a:cs typeface="Verdana" panose="020B0604030504040204" pitchFamily="34" charset="0"/>
              </a:rPr>
              <a:t>Evaluation Method</a:t>
            </a:r>
          </a:p>
        </p:txBody>
      </p:sp>
      <p:sp>
        <p:nvSpPr>
          <p:cNvPr id="7" name="Arrow: Right 6">
            <a:extLst>
              <a:ext uri="{FF2B5EF4-FFF2-40B4-BE49-F238E27FC236}">
                <a16:creationId xmlns:a16="http://schemas.microsoft.com/office/drawing/2014/main" id="{D72DF891-1B00-0D6A-3901-35265FF6EE0E}"/>
              </a:ext>
            </a:extLst>
          </p:cNvPr>
          <p:cNvSpPr/>
          <p:nvPr/>
        </p:nvSpPr>
        <p:spPr>
          <a:xfrm rot="2981144">
            <a:off x="3875289" y="3850116"/>
            <a:ext cx="1275543"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E5D223F-AE76-531C-5DEF-12ADB1F5A3C4}"/>
              </a:ext>
            </a:extLst>
          </p:cNvPr>
          <p:cNvSpPr txBox="1"/>
          <p:nvPr/>
        </p:nvSpPr>
        <p:spPr>
          <a:xfrm>
            <a:off x="5332017" y="2624384"/>
            <a:ext cx="3371436" cy="646331"/>
          </a:xfrm>
          <a:prstGeom prst="rect">
            <a:avLst/>
          </a:prstGeom>
          <a:solidFill>
            <a:schemeClr val="accent1"/>
          </a:solidFill>
        </p:spPr>
        <p:txBody>
          <a:bodyPr wrap="none" rtlCol="0">
            <a:spAutoFit/>
          </a:bodyPr>
          <a:lstStyle/>
          <a:p>
            <a:r>
              <a:rPr lang="en-US" dirty="0"/>
              <a:t>(1) Right-click on a TLE</a:t>
            </a:r>
          </a:p>
          <a:p>
            <a:r>
              <a:rPr lang="en-US" dirty="0"/>
              <a:t>(2) Show Upcoming Positions</a:t>
            </a:r>
          </a:p>
        </p:txBody>
      </p:sp>
    </p:spTree>
    <p:extLst>
      <p:ext uri="{BB962C8B-B14F-4D97-AF65-F5344CB8AC3E}">
        <p14:creationId xmlns:p14="http://schemas.microsoft.com/office/powerpoint/2010/main" val="901202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E4CEBAAA-8E79-5BC0-CCAD-F057C013A054}"/>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30C66134-797F-B42A-EC44-5B7889D5466C}"/>
              </a:ext>
            </a:extLst>
          </p:cNvPr>
          <p:cNvSpPr txBox="1"/>
          <p:nvPr/>
        </p:nvSpPr>
        <p:spPr>
          <a:xfrm>
            <a:off x="367469" y="225310"/>
            <a:ext cx="11536823" cy="1015663"/>
          </a:xfrm>
          <a:prstGeom prst="rect">
            <a:avLst/>
          </a:prstGeom>
          <a:noFill/>
        </p:spPr>
        <p:txBody>
          <a:bodyPr wrap="square" rtlCol="0">
            <a:spAutoFit/>
          </a:bodyPr>
          <a:lstStyle/>
          <a:p>
            <a:pPr algn="ctr"/>
            <a:r>
              <a:rPr lang="en-US" sz="6000" dirty="0">
                <a:solidFill>
                  <a:srgbClr val="FFFF00"/>
                </a:solidFill>
                <a:latin typeface="Arial Black" panose="020B0A04020102020204" pitchFamily="34" charset="0"/>
                <a:ea typeface="Verdana" panose="020B0604030504040204" pitchFamily="34" charset="0"/>
                <a:cs typeface="Verdana" panose="020B0604030504040204" pitchFamily="34" charset="0"/>
              </a:rPr>
              <a:t>Evaluation Method</a:t>
            </a:r>
          </a:p>
        </p:txBody>
      </p:sp>
      <p:sp>
        <p:nvSpPr>
          <p:cNvPr id="8" name="TextBox 7">
            <a:extLst>
              <a:ext uri="{FF2B5EF4-FFF2-40B4-BE49-F238E27FC236}">
                <a16:creationId xmlns:a16="http://schemas.microsoft.com/office/drawing/2014/main" id="{C52E8B22-6EB5-D440-D0AF-63934F306A77}"/>
              </a:ext>
            </a:extLst>
          </p:cNvPr>
          <p:cNvSpPr txBox="1"/>
          <p:nvPr/>
        </p:nvSpPr>
        <p:spPr>
          <a:xfrm>
            <a:off x="5332017" y="2624384"/>
            <a:ext cx="3182281" cy="369332"/>
          </a:xfrm>
          <a:prstGeom prst="rect">
            <a:avLst/>
          </a:prstGeom>
          <a:solidFill>
            <a:schemeClr val="accent1"/>
          </a:solidFill>
        </p:spPr>
        <p:txBody>
          <a:bodyPr wrap="none" rtlCol="0">
            <a:spAutoFit/>
          </a:bodyPr>
          <a:lstStyle/>
          <a:p>
            <a:r>
              <a:rPr lang="en-US" dirty="0"/>
              <a:t>(1) Satellites-&gt;Observations</a:t>
            </a:r>
          </a:p>
        </p:txBody>
      </p:sp>
      <p:pic>
        <p:nvPicPr>
          <p:cNvPr id="3" name="Picture 2">
            <a:extLst>
              <a:ext uri="{FF2B5EF4-FFF2-40B4-BE49-F238E27FC236}">
                <a16:creationId xmlns:a16="http://schemas.microsoft.com/office/drawing/2014/main" id="{FB08EC72-769A-7384-6431-0459E22D430C}"/>
              </a:ext>
            </a:extLst>
          </p:cNvPr>
          <p:cNvPicPr>
            <a:picLocks noChangeAspect="1"/>
          </p:cNvPicPr>
          <p:nvPr/>
        </p:nvPicPr>
        <p:blipFill>
          <a:blip r:embed="rId2"/>
          <a:stretch>
            <a:fillRect/>
          </a:stretch>
        </p:blipFill>
        <p:spPr>
          <a:xfrm>
            <a:off x="367469" y="1555927"/>
            <a:ext cx="4810125" cy="1704975"/>
          </a:xfrm>
          <a:prstGeom prst="rect">
            <a:avLst/>
          </a:prstGeom>
        </p:spPr>
      </p:pic>
      <p:pic>
        <p:nvPicPr>
          <p:cNvPr id="5" name="Picture 4">
            <a:extLst>
              <a:ext uri="{FF2B5EF4-FFF2-40B4-BE49-F238E27FC236}">
                <a16:creationId xmlns:a16="http://schemas.microsoft.com/office/drawing/2014/main" id="{B6D5F982-85BC-9E82-0159-3DFD14E0E753}"/>
              </a:ext>
            </a:extLst>
          </p:cNvPr>
          <p:cNvPicPr>
            <a:picLocks noChangeAspect="1"/>
          </p:cNvPicPr>
          <p:nvPr/>
        </p:nvPicPr>
        <p:blipFill>
          <a:blip r:embed="rId3"/>
          <a:stretch>
            <a:fillRect/>
          </a:stretch>
        </p:blipFill>
        <p:spPr>
          <a:xfrm>
            <a:off x="2126609" y="3429000"/>
            <a:ext cx="5667375" cy="3143250"/>
          </a:xfrm>
          <a:prstGeom prst="rect">
            <a:avLst/>
          </a:prstGeom>
        </p:spPr>
      </p:pic>
      <p:sp>
        <p:nvSpPr>
          <p:cNvPr id="6" name="TextBox 5">
            <a:extLst>
              <a:ext uri="{FF2B5EF4-FFF2-40B4-BE49-F238E27FC236}">
                <a16:creationId xmlns:a16="http://schemas.microsoft.com/office/drawing/2014/main" id="{2D44A643-319D-4216-615B-8E8B5A506F8B}"/>
              </a:ext>
            </a:extLst>
          </p:cNvPr>
          <p:cNvSpPr txBox="1"/>
          <p:nvPr/>
        </p:nvSpPr>
        <p:spPr>
          <a:xfrm>
            <a:off x="8076788" y="4815959"/>
            <a:ext cx="3280065" cy="369332"/>
          </a:xfrm>
          <a:prstGeom prst="rect">
            <a:avLst/>
          </a:prstGeom>
          <a:solidFill>
            <a:schemeClr val="accent1"/>
          </a:solidFill>
        </p:spPr>
        <p:txBody>
          <a:bodyPr wrap="none" rtlCol="0">
            <a:spAutoFit/>
          </a:bodyPr>
          <a:lstStyle/>
          <a:p>
            <a:r>
              <a:rPr lang="en-US" dirty="0"/>
              <a:t>(2) GNSS Analysis-&gt;Evaluate</a:t>
            </a:r>
          </a:p>
        </p:txBody>
      </p:sp>
    </p:spTree>
    <p:extLst>
      <p:ext uri="{BB962C8B-B14F-4D97-AF65-F5344CB8AC3E}">
        <p14:creationId xmlns:p14="http://schemas.microsoft.com/office/powerpoint/2010/main" val="1478710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092624B5-FC70-918D-3D6C-2C9B698B3BCC}"/>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F301C21A-0766-71F4-5BC8-D1946AF3D3FC}"/>
              </a:ext>
            </a:extLst>
          </p:cNvPr>
          <p:cNvSpPr txBox="1"/>
          <p:nvPr/>
        </p:nvSpPr>
        <p:spPr>
          <a:xfrm>
            <a:off x="367469" y="225310"/>
            <a:ext cx="11536823" cy="1015663"/>
          </a:xfrm>
          <a:prstGeom prst="rect">
            <a:avLst/>
          </a:prstGeom>
          <a:noFill/>
        </p:spPr>
        <p:txBody>
          <a:bodyPr wrap="square" rtlCol="0">
            <a:spAutoFit/>
          </a:bodyPr>
          <a:lstStyle/>
          <a:p>
            <a:pPr algn="ctr"/>
            <a:r>
              <a:rPr lang="en-US" sz="6000" dirty="0">
                <a:solidFill>
                  <a:srgbClr val="FFFF00"/>
                </a:solidFill>
                <a:latin typeface="Arial Black" panose="020B0A04020102020204" pitchFamily="34" charset="0"/>
                <a:ea typeface="Verdana" panose="020B0604030504040204" pitchFamily="34" charset="0"/>
                <a:cs typeface="Verdana" panose="020B0604030504040204" pitchFamily="34" charset="0"/>
              </a:rPr>
              <a:t>Evaluation Method</a:t>
            </a:r>
          </a:p>
        </p:txBody>
      </p:sp>
      <p:pic>
        <p:nvPicPr>
          <p:cNvPr id="4" name="Picture 3">
            <a:extLst>
              <a:ext uri="{FF2B5EF4-FFF2-40B4-BE49-F238E27FC236}">
                <a16:creationId xmlns:a16="http://schemas.microsoft.com/office/drawing/2014/main" id="{6C983EFC-130A-3D60-DD53-54F28A9AA474}"/>
              </a:ext>
            </a:extLst>
          </p:cNvPr>
          <p:cNvPicPr>
            <a:picLocks noChangeAspect="1"/>
          </p:cNvPicPr>
          <p:nvPr/>
        </p:nvPicPr>
        <p:blipFill>
          <a:blip r:embed="rId2"/>
          <a:stretch>
            <a:fillRect/>
          </a:stretch>
        </p:blipFill>
        <p:spPr>
          <a:xfrm>
            <a:off x="3380278" y="1782950"/>
            <a:ext cx="6245218" cy="3995681"/>
          </a:xfrm>
          <a:prstGeom prst="rect">
            <a:avLst/>
          </a:prstGeom>
        </p:spPr>
      </p:pic>
      <p:sp>
        <p:nvSpPr>
          <p:cNvPr id="7" name="TextBox 6">
            <a:extLst>
              <a:ext uri="{FF2B5EF4-FFF2-40B4-BE49-F238E27FC236}">
                <a16:creationId xmlns:a16="http://schemas.microsoft.com/office/drawing/2014/main" id="{A8221985-02F4-B9F4-862B-64209BB8FB3B}"/>
              </a:ext>
            </a:extLst>
          </p:cNvPr>
          <p:cNvSpPr txBox="1"/>
          <p:nvPr/>
        </p:nvSpPr>
        <p:spPr>
          <a:xfrm>
            <a:off x="7179670" y="4113819"/>
            <a:ext cx="1983235" cy="369332"/>
          </a:xfrm>
          <a:prstGeom prst="rect">
            <a:avLst/>
          </a:prstGeom>
          <a:solidFill>
            <a:schemeClr val="accent1"/>
          </a:solidFill>
        </p:spPr>
        <p:txBody>
          <a:bodyPr wrap="none" rtlCol="0">
            <a:spAutoFit/>
          </a:bodyPr>
          <a:lstStyle/>
          <a:p>
            <a:r>
              <a:rPr lang="en-US" dirty="0"/>
              <a:t>Galileo 19 (2C5)</a:t>
            </a:r>
          </a:p>
        </p:txBody>
      </p:sp>
    </p:spTree>
    <p:extLst>
      <p:ext uri="{BB962C8B-B14F-4D97-AF65-F5344CB8AC3E}">
        <p14:creationId xmlns:p14="http://schemas.microsoft.com/office/powerpoint/2010/main" val="1914235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189EF395-DF8C-CA46-49A3-4FCCB1C5C0F6}"/>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6F5A7CFD-F4B5-228A-1821-78DDDE211F59}"/>
              </a:ext>
            </a:extLst>
          </p:cNvPr>
          <p:cNvSpPr txBox="1"/>
          <p:nvPr/>
        </p:nvSpPr>
        <p:spPr>
          <a:xfrm>
            <a:off x="367469" y="225310"/>
            <a:ext cx="11536823" cy="1015663"/>
          </a:xfrm>
          <a:prstGeom prst="rect">
            <a:avLst/>
          </a:prstGeom>
          <a:noFill/>
        </p:spPr>
        <p:txBody>
          <a:bodyPr wrap="square" rtlCol="0">
            <a:spAutoFit/>
          </a:bodyPr>
          <a:lstStyle/>
          <a:p>
            <a:pPr algn="ctr"/>
            <a:r>
              <a:rPr lang="en-US" sz="6000" dirty="0">
                <a:solidFill>
                  <a:srgbClr val="FFFF00"/>
                </a:solidFill>
                <a:latin typeface="Arial Black" panose="020B0A04020102020204" pitchFamily="34" charset="0"/>
                <a:ea typeface="Verdana" panose="020B0604030504040204" pitchFamily="34" charset="0"/>
                <a:cs typeface="Verdana" panose="020B0604030504040204" pitchFamily="34" charset="0"/>
              </a:rPr>
              <a:t>GNSS Timing Trials</a:t>
            </a:r>
          </a:p>
        </p:txBody>
      </p:sp>
      <p:graphicFrame>
        <p:nvGraphicFramePr>
          <p:cNvPr id="5" name="Table 4">
            <a:extLst>
              <a:ext uri="{FF2B5EF4-FFF2-40B4-BE49-F238E27FC236}">
                <a16:creationId xmlns:a16="http://schemas.microsoft.com/office/drawing/2014/main" id="{D5593054-7C8F-A875-2A32-A2A4F6BE09C6}"/>
              </a:ext>
            </a:extLst>
          </p:cNvPr>
          <p:cNvGraphicFramePr>
            <a:graphicFrameLocks noGrp="1"/>
          </p:cNvGraphicFramePr>
          <p:nvPr/>
        </p:nvGraphicFramePr>
        <p:xfrm>
          <a:off x="589660" y="1818182"/>
          <a:ext cx="3393786" cy="3614741"/>
        </p:xfrm>
        <a:graphic>
          <a:graphicData uri="http://schemas.openxmlformats.org/drawingml/2006/table">
            <a:tbl>
              <a:tblPr>
                <a:tableStyleId>{5C22544A-7EE6-4342-B048-85BDC9FD1C3A}</a:tableStyleId>
              </a:tblPr>
              <a:tblGrid>
                <a:gridCol w="565631">
                  <a:extLst>
                    <a:ext uri="{9D8B030D-6E8A-4147-A177-3AD203B41FA5}">
                      <a16:colId xmlns:a16="http://schemas.microsoft.com/office/drawing/2014/main" val="2594671295"/>
                    </a:ext>
                  </a:extLst>
                </a:gridCol>
                <a:gridCol w="565631">
                  <a:extLst>
                    <a:ext uri="{9D8B030D-6E8A-4147-A177-3AD203B41FA5}">
                      <a16:colId xmlns:a16="http://schemas.microsoft.com/office/drawing/2014/main" val="1744182850"/>
                    </a:ext>
                  </a:extLst>
                </a:gridCol>
                <a:gridCol w="565631">
                  <a:extLst>
                    <a:ext uri="{9D8B030D-6E8A-4147-A177-3AD203B41FA5}">
                      <a16:colId xmlns:a16="http://schemas.microsoft.com/office/drawing/2014/main" val="3979299993"/>
                    </a:ext>
                  </a:extLst>
                </a:gridCol>
                <a:gridCol w="565631">
                  <a:extLst>
                    <a:ext uri="{9D8B030D-6E8A-4147-A177-3AD203B41FA5}">
                      <a16:colId xmlns:a16="http://schemas.microsoft.com/office/drawing/2014/main" val="3906583471"/>
                    </a:ext>
                  </a:extLst>
                </a:gridCol>
                <a:gridCol w="565631">
                  <a:extLst>
                    <a:ext uri="{9D8B030D-6E8A-4147-A177-3AD203B41FA5}">
                      <a16:colId xmlns:a16="http://schemas.microsoft.com/office/drawing/2014/main" val="4201419501"/>
                    </a:ext>
                  </a:extLst>
                </a:gridCol>
                <a:gridCol w="565631">
                  <a:extLst>
                    <a:ext uri="{9D8B030D-6E8A-4147-A177-3AD203B41FA5}">
                      <a16:colId xmlns:a16="http://schemas.microsoft.com/office/drawing/2014/main" val="3511411541"/>
                    </a:ext>
                  </a:extLst>
                </a:gridCol>
              </a:tblGrid>
              <a:tr h="512603">
                <a:tc>
                  <a:txBody>
                    <a:bodyPr/>
                    <a:lstStyle/>
                    <a:p>
                      <a:pPr algn="l" fontAlgn="ctr">
                        <a:buNone/>
                      </a:pPr>
                      <a:r>
                        <a:rPr lang="en-US" sz="1000" b="1" u="none" strike="noStrike">
                          <a:effectLst/>
                        </a:rPr>
                        <a:t>Bin</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a:effectLst/>
                        </a:rPr>
                        <a:t>Satellite</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a:effectLst/>
                        </a:rPr>
                        <a:t>Avg Cross</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dirty="0">
                          <a:effectLst/>
                        </a:rPr>
                        <a:t>Std Cross</a:t>
                      </a:r>
                      <a:endParaRPr lang="en-US" sz="1000" b="1" i="0" u="none" strike="noStrike" dirty="0">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a:effectLst/>
                        </a:rPr>
                        <a:t>Avg Along-Track</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dirty="0">
                          <a:effectLst/>
                        </a:rPr>
                        <a:t>Std Along-Track</a:t>
                      </a:r>
                      <a:endParaRPr lang="en-US" sz="1000" b="1" i="0" u="none" strike="noStrike" dirty="0">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33479203"/>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-0.0119</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0.7082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dirty="0">
                          <a:effectLst/>
                        </a:rPr>
                        <a:t>-0.0599</a:t>
                      </a:r>
                      <a:endParaRPr lang="en-US" sz="1000" b="0" i="0" u="none" strike="noStrike" dirty="0">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0.0204</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224158545"/>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0.3117</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0.5353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-0.0565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0.0185</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3352412385"/>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-0.7107</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0.9522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-0.0913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0.0252</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746450237"/>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Galileo 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-0.1033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0.5019</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-0.1076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0.0355</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708649405"/>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Galileo 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-0.1969</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0.6703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-0.0862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0.0226</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777301707"/>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Galileo 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0.3621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0.3559</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-0.1095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0.0229</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2563877938"/>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0.0261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0.6242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-0.0877</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0.0371</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930654621"/>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0.0031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0.455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-0.092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0.0389</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727217464"/>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-0.1535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0.4777</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-0.0775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dirty="0">
                          <a:effectLst/>
                        </a:rPr>
                        <a:t>0.014 </a:t>
                      </a:r>
                      <a:endParaRPr lang="en-US" sz="1000" b="0" i="0" u="none" strike="noStrike" dirty="0">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2455000973"/>
                  </a:ext>
                </a:extLst>
              </a:tr>
            </a:tbl>
          </a:graphicData>
        </a:graphic>
      </p:graphicFrame>
      <p:sp>
        <p:nvSpPr>
          <p:cNvPr id="2" name="TextBox 1">
            <a:extLst>
              <a:ext uri="{FF2B5EF4-FFF2-40B4-BE49-F238E27FC236}">
                <a16:creationId xmlns:a16="http://schemas.microsoft.com/office/drawing/2014/main" id="{B258A7AA-B1CB-611C-E9BA-1F9C8D432F2F}"/>
              </a:ext>
            </a:extLst>
          </p:cNvPr>
          <p:cNvSpPr txBox="1"/>
          <p:nvPr/>
        </p:nvSpPr>
        <p:spPr>
          <a:xfrm>
            <a:off x="4303242" y="2786374"/>
            <a:ext cx="6688411" cy="1477328"/>
          </a:xfrm>
          <a:prstGeom prst="rect">
            <a:avLst/>
          </a:prstGeom>
          <a:solidFill>
            <a:schemeClr val="accent1"/>
          </a:solidFill>
        </p:spPr>
        <p:txBody>
          <a:bodyPr wrap="square">
            <a:spAutoFit/>
          </a:bodyPr>
          <a:lstStyle/>
          <a:p>
            <a:pPr marL="285750" indent="-285750">
              <a:buFont typeface="Arial" panose="020B0604020202020204" pitchFamily="34" charset="0"/>
              <a:buChar char="•"/>
            </a:pPr>
            <a:r>
              <a:rPr lang="en-US" dirty="0"/>
              <a:t>27 datasets</a:t>
            </a:r>
          </a:p>
          <a:p>
            <a:pPr marL="285750" indent="-285750">
              <a:buFont typeface="Arial" panose="020B0604020202020204" pitchFamily="34" charset="0"/>
              <a:buChar char="•"/>
            </a:pPr>
            <a:r>
              <a:rPr lang="en-US" dirty="0"/>
              <a:t>3 GNSS satellites: </a:t>
            </a:r>
            <a:r>
              <a:rPr lang="en-US" dirty="0" err="1"/>
              <a:t>NavStar</a:t>
            </a:r>
            <a:r>
              <a:rPr lang="en-US" dirty="0"/>
              <a:t> 61, Galileo 24, and </a:t>
            </a:r>
            <a:r>
              <a:rPr lang="en-US" dirty="0" err="1"/>
              <a:t>NavStar</a:t>
            </a:r>
            <a:r>
              <a:rPr lang="en-US" dirty="0"/>
              <a:t> 64</a:t>
            </a:r>
          </a:p>
          <a:p>
            <a:pPr marL="285750" indent="-285750">
              <a:buFont typeface="Arial" panose="020B0604020202020204" pitchFamily="34" charset="0"/>
              <a:buChar char="•"/>
            </a:pPr>
            <a:r>
              <a:rPr lang="en-US" dirty="0"/>
              <a:t>3 Datasets per satellite</a:t>
            </a:r>
          </a:p>
          <a:p>
            <a:pPr marL="285750" indent="-285750">
              <a:buFont typeface="Arial" panose="020B0604020202020204" pitchFamily="34" charset="0"/>
              <a:buChar char="•"/>
            </a:pPr>
            <a:r>
              <a:rPr lang="en-US" dirty="0"/>
              <a:t>3 bin modes (1x1, 2x2, 3x3)</a:t>
            </a:r>
          </a:p>
          <a:p>
            <a:pPr marL="285750" indent="-285750">
              <a:buFont typeface="Arial" panose="020B0604020202020204" pitchFamily="34" charset="0"/>
              <a:buChar char="•"/>
            </a:pPr>
            <a:r>
              <a:rPr lang="en-US" dirty="0"/>
              <a:t>Took three measurements per dataset</a:t>
            </a:r>
          </a:p>
        </p:txBody>
      </p:sp>
    </p:spTree>
    <p:extLst>
      <p:ext uri="{BB962C8B-B14F-4D97-AF65-F5344CB8AC3E}">
        <p14:creationId xmlns:p14="http://schemas.microsoft.com/office/powerpoint/2010/main" val="1847987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982C6DD5-5755-91E7-D6D0-9731BB1628E4}"/>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98433433-5557-473F-914D-C234DD1A9A32}"/>
              </a:ext>
            </a:extLst>
          </p:cNvPr>
          <p:cNvSpPr txBox="1"/>
          <p:nvPr/>
        </p:nvSpPr>
        <p:spPr>
          <a:xfrm>
            <a:off x="367469" y="225310"/>
            <a:ext cx="11536823" cy="1015663"/>
          </a:xfrm>
          <a:prstGeom prst="rect">
            <a:avLst/>
          </a:prstGeom>
          <a:noFill/>
        </p:spPr>
        <p:txBody>
          <a:bodyPr wrap="square" rtlCol="0">
            <a:spAutoFit/>
          </a:bodyPr>
          <a:lstStyle/>
          <a:p>
            <a:pPr algn="ctr"/>
            <a:r>
              <a:rPr lang="en-US" sz="6000" dirty="0">
                <a:solidFill>
                  <a:srgbClr val="FFFF00"/>
                </a:solidFill>
                <a:latin typeface="Arial Black" panose="020B0A04020102020204" pitchFamily="34" charset="0"/>
                <a:ea typeface="Verdana" panose="020B0604030504040204" pitchFamily="34" charset="0"/>
                <a:cs typeface="Verdana" panose="020B0604030504040204" pitchFamily="34" charset="0"/>
              </a:rPr>
              <a:t>GNSS Timing Trials</a:t>
            </a:r>
          </a:p>
        </p:txBody>
      </p:sp>
      <p:graphicFrame>
        <p:nvGraphicFramePr>
          <p:cNvPr id="3" name="Table 2">
            <a:extLst>
              <a:ext uri="{FF2B5EF4-FFF2-40B4-BE49-F238E27FC236}">
                <a16:creationId xmlns:a16="http://schemas.microsoft.com/office/drawing/2014/main" id="{CC636545-74E6-A4BF-5348-5AC3DE04DE0F}"/>
              </a:ext>
            </a:extLst>
          </p:cNvPr>
          <p:cNvGraphicFramePr>
            <a:graphicFrameLocks noGrp="1"/>
          </p:cNvGraphicFramePr>
          <p:nvPr/>
        </p:nvGraphicFramePr>
        <p:xfrm>
          <a:off x="7808736" y="1833201"/>
          <a:ext cx="3393786" cy="3614741"/>
        </p:xfrm>
        <a:graphic>
          <a:graphicData uri="http://schemas.openxmlformats.org/drawingml/2006/table">
            <a:tbl>
              <a:tblPr>
                <a:tableStyleId>{5C22544A-7EE6-4342-B048-85BDC9FD1C3A}</a:tableStyleId>
              </a:tblPr>
              <a:tblGrid>
                <a:gridCol w="565631">
                  <a:extLst>
                    <a:ext uri="{9D8B030D-6E8A-4147-A177-3AD203B41FA5}">
                      <a16:colId xmlns:a16="http://schemas.microsoft.com/office/drawing/2014/main" val="2727325621"/>
                    </a:ext>
                  </a:extLst>
                </a:gridCol>
                <a:gridCol w="565631">
                  <a:extLst>
                    <a:ext uri="{9D8B030D-6E8A-4147-A177-3AD203B41FA5}">
                      <a16:colId xmlns:a16="http://schemas.microsoft.com/office/drawing/2014/main" val="3593562356"/>
                    </a:ext>
                  </a:extLst>
                </a:gridCol>
                <a:gridCol w="565631">
                  <a:extLst>
                    <a:ext uri="{9D8B030D-6E8A-4147-A177-3AD203B41FA5}">
                      <a16:colId xmlns:a16="http://schemas.microsoft.com/office/drawing/2014/main" val="2777062805"/>
                    </a:ext>
                  </a:extLst>
                </a:gridCol>
                <a:gridCol w="565631">
                  <a:extLst>
                    <a:ext uri="{9D8B030D-6E8A-4147-A177-3AD203B41FA5}">
                      <a16:colId xmlns:a16="http://schemas.microsoft.com/office/drawing/2014/main" val="3646253408"/>
                    </a:ext>
                  </a:extLst>
                </a:gridCol>
                <a:gridCol w="565631">
                  <a:extLst>
                    <a:ext uri="{9D8B030D-6E8A-4147-A177-3AD203B41FA5}">
                      <a16:colId xmlns:a16="http://schemas.microsoft.com/office/drawing/2014/main" val="2983608963"/>
                    </a:ext>
                  </a:extLst>
                </a:gridCol>
                <a:gridCol w="565631">
                  <a:extLst>
                    <a:ext uri="{9D8B030D-6E8A-4147-A177-3AD203B41FA5}">
                      <a16:colId xmlns:a16="http://schemas.microsoft.com/office/drawing/2014/main" val="3488440901"/>
                    </a:ext>
                  </a:extLst>
                </a:gridCol>
              </a:tblGrid>
              <a:tr h="512603">
                <a:tc>
                  <a:txBody>
                    <a:bodyPr/>
                    <a:lstStyle/>
                    <a:p>
                      <a:pPr algn="l" fontAlgn="ctr">
                        <a:buNone/>
                      </a:pPr>
                      <a:r>
                        <a:rPr lang="en-US" sz="1000" b="1" u="none" strike="noStrike" dirty="0">
                          <a:effectLst/>
                        </a:rPr>
                        <a:t>Bin</a:t>
                      </a:r>
                      <a:endParaRPr lang="en-US" sz="1000" b="1" i="0" u="none" strike="noStrike" dirty="0">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a:effectLst/>
                        </a:rPr>
                        <a:t>Satellite</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a:effectLst/>
                        </a:rPr>
                        <a:t>Avg Cross</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a:effectLst/>
                        </a:rPr>
                        <a:t>Std Cross</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dirty="0">
                          <a:effectLst/>
                        </a:rPr>
                        <a:t>Avg Along-Track</a:t>
                      </a:r>
                      <a:endParaRPr lang="en-US" sz="1000" b="1" i="0" u="none" strike="noStrike" dirty="0">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dirty="0">
                          <a:effectLst/>
                        </a:rPr>
                        <a:t>Std Along-Track</a:t>
                      </a:r>
                      <a:endParaRPr lang="en-US" sz="1000" b="1" i="0" u="none" strike="noStrike" dirty="0">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2576516727"/>
                  </a:ext>
                </a:extLst>
              </a:tr>
              <a:tr h="344682">
                <a:tc>
                  <a:txBody>
                    <a:bodyPr/>
                    <a:lstStyle/>
                    <a:p>
                      <a:pPr algn="l" fontAlgn="ctr">
                        <a:buNone/>
                      </a:pPr>
                      <a:r>
                        <a:rPr lang="en-US" sz="1000" u="none" strike="noStrike">
                          <a:effectLst/>
                        </a:rPr>
                        <a:t>3x3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-0.4903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2.0418</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-0.3598</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0.0515</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4276809182"/>
                  </a:ext>
                </a:extLst>
              </a:tr>
              <a:tr h="344682">
                <a:tc>
                  <a:txBody>
                    <a:bodyPr/>
                    <a:lstStyle/>
                    <a:p>
                      <a:pPr algn="l" fontAlgn="ctr">
                        <a:buNone/>
                      </a:pPr>
                      <a:r>
                        <a:rPr lang="en-US" sz="1000" u="none" strike="noStrike">
                          <a:effectLst/>
                        </a:rPr>
                        <a:t>3x3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0.4172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2.2034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-0.3642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0.0606</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894298498"/>
                  </a:ext>
                </a:extLst>
              </a:tr>
              <a:tr h="344682">
                <a:tc>
                  <a:txBody>
                    <a:bodyPr/>
                    <a:lstStyle/>
                    <a:p>
                      <a:pPr algn="l" fontAlgn="ctr">
                        <a:buNone/>
                      </a:pPr>
                      <a:r>
                        <a:rPr lang="en-US" sz="1000" u="none" strike="noStrike">
                          <a:effectLst/>
                        </a:rPr>
                        <a:t>3x3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-0.8535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1.8796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-0.3666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0.0704</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087440197"/>
                  </a:ext>
                </a:extLst>
              </a:tr>
              <a:tr h="344682">
                <a:tc>
                  <a:txBody>
                    <a:bodyPr/>
                    <a:lstStyle/>
                    <a:p>
                      <a:pPr algn="l" fontAlgn="ctr">
                        <a:buNone/>
                      </a:pPr>
                      <a:r>
                        <a:rPr lang="en-US" sz="1000" u="none" strike="noStrike">
                          <a:effectLst/>
                        </a:rPr>
                        <a:t>3x3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Galileo 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1.2713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2.7609</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-0.4364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0.0935</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3049623809"/>
                  </a:ext>
                </a:extLst>
              </a:tr>
              <a:tr h="344682">
                <a:tc>
                  <a:txBody>
                    <a:bodyPr/>
                    <a:lstStyle/>
                    <a:p>
                      <a:pPr algn="l" fontAlgn="ctr">
                        <a:buNone/>
                      </a:pPr>
                      <a:r>
                        <a:rPr lang="en-US" sz="1000" u="none" strike="noStrike">
                          <a:effectLst/>
                        </a:rPr>
                        <a:t>3x3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Galileo 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-1.0932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2.2313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-0.4124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0.0491</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3008199185"/>
                  </a:ext>
                </a:extLst>
              </a:tr>
              <a:tr h="344682">
                <a:tc>
                  <a:txBody>
                    <a:bodyPr/>
                    <a:lstStyle/>
                    <a:p>
                      <a:pPr algn="l" fontAlgn="ctr">
                        <a:buNone/>
                      </a:pPr>
                      <a:r>
                        <a:rPr lang="en-US" sz="1000" u="none" strike="noStrike">
                          <a:effectLst/>
                        </a:rPr>
                        <a:t>3x3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Galileo 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1.008</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1.7526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-0.4162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0.0506</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3232869473"/>
                  </a:ext>
                </a:extLst>
              </a:tr>
              <a:tr h="344682">
                <a:tc>
                  <a:txBody>
                    <a:bodyPr/>
                    <a:lstStyle/>
                    <a:p>
                      <a:pPr algn="l" fontAlgn="ctr">
                        <a:buNone/>
                      </a:pPr>
                      <a:r>
                        <a:rPr lang="en-US" sz="1000" u="none" strike="noStrike">
                          <a:effectLst/>
                        </a:rPr>
                        <a:t>3x3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-0.4465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2.6276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-0.359</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0.0659</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175485433"/>
                  </a:ext>
                </a:extLst>
              </a:tr>
              <a:tr h="344682">
                <a:tc>
                  <a:txBody>
                    <a:bodyPr/>
                    <a:lstStyle/>
                    <a:p>
                      <a:pPr algn="l" fontAlgn="ctr">
                        <a:buNone/>
                      </a:pPr>
                      <a:r>
                        <a:rPr lang="en-US" sz="1000" u="none" strike="noStrike">
                          <a:effectLst/>
                        </a:rPr>
                        <a:t>3x3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-1.4692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3.159</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-0.36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0.0636</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4127638282"/>
                  </a:ext>
                </a:extLst>
              </a:tr>
              <a:tr h="344682">
                <a:tc>
                  <a:txBody>
                    <a:bodyPr/>
                    <a:lstStyle/>
                    <a:p>
                      <a:pPr algn="l" fontAlgn="ctr">
                        <a:buNone/>
                      </a:pPr>
                      <a:r>
                        <a:rPr lang="en-US" sz="1000" u="none" strike="noStrike">
                          <a:effectLst/>
                        </a:rPr>
                        <a:t>3x3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1.6205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4.9918</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-0.3289</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dirty="0">
                          <a:effectLst/>
                        </a:rPr>
                        <a:t>0.1294 </a:t>
                      </a:r>
                      <a:endParaRPr lang="en-US" sz="1000" b="0" i="0" u="none" strike="noStrike" dirty="0">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4269944338"/>
                  </a:ext>
                </a:extLst>
              </a:tr>
            </a:tbl>
          </a:graphicData>
        </a:graphic>
      </p:graphicFrame>
      <p:graphicFrame>
        <p:nvGraphicFramePr>
          <p:cNvPr id="4" name="Table 3">
            <a:extLst>
              <a:ext uri="{FF2B5EF4-FFF2-40B4-BE49-F238E27FC236}">
                <a16:creationId xmlns:a16="http://schemas.microsoft.com/office/drawing/2014/main" id="{7073A00D-4283-FCE3-0FA4-599567861B84}"/>
              </a:ext>
            </a:extLst>
          </p:cNvPr>
          <p:cNvGraphicFramePr>
            <a:graphicFrameLocks noGrp="1"/>
          </p:cNvGraphicFramePr>
          <p:nvPr/>
        </p:nvGraphicFramePr>
        <p:xfrm>
          <a:off x="4199198" y="1816110"/>
          <a:ext cx="3393786" cy="3614741"/>
        </p:xfrm>
        <a:graphic>
          <a:graphicData uri="http://schemas.openxmlformats.org/drawingml/2006/table">
            <a:tbl>
              <a:tblPr>
                <a:tableStyleId>{5C22544A-7EE6-4342-B048-85BDC9FD1C3A}</a:tableStyleId>
              </a:tblPr>
              <a:tblGrid>
                <a:gridCol w="565631">
                  <a:extLst>
                    <a:ext uri="{9D8B030D-6E8A-4147-A177-3AD203B41FA5}">
                      <a16:colId xmlns:a16="http://schemas.microsoft.com/office/drawing/2014/main" val="3856563115"/>
                    </a:ext>
                  </a:extLst>
                </a:gridCol>
                <a:gridCol w="565631">
                  <a:extLst>
                    <a:ext uri="{9D8B030D-6E8A-4147-A177-3AD203B41FA5}">
                      <a16:colId xmlns:a16="http://schemas.microsoft.com/office/drawing/2014/main" val="3687511360"/>
                    </a:ext>
                  </a:extLst>
                </a:gridCol>
                <a:gridCol w="565631">
                  <a:extLst>
                    <a:ext uri="{9D8B030D-6E8A-4147-A177-3AD203B41FA5}">
                      <a16:colId xmlns:a16="http://schemas.microsoft.com/office/drawing/2014/main" val="1601405764"/>
                    </a:ext>
                  </a:extLst>
                </a:gridCol>
                <a:gridCol w="565631">
                  <a:extLst>
                    <a:ext uri="{9D8B030D-6E8A-4147-A177-3AD203B41FA5}">
                      <a16:colId xmlns:a16="http://schemas.microsoft.com/office/drawing/2014/main" val="3133508055"/>
                    </a:ext>
                  </a:extLst>
                </a:gridCol>
                <a:gridCol w="565631">
                  <a:extLst>
                    <a:ext uri="{9D8B030D-6E8A-4147-A177-3AD203B41FA5}">
                      <a16:colId xmlns:a16="http://schemas.microsoft.com/office/drawing/2014/main" val="2362371788"/>
                    </a:ext>
                  </a:extLst>
                </a:gridCol>
                <a:gridCol w="565631">
                  <a:extLst>
                    <a:ext uri="{9D8B030D-6E8A-4147-A177-3AD203B41FA5}">
                      <a16:colId xmlns:a16="http://schemas.microsoft.com/office/drawing/2014/main" val="2053889333"/>
                    </a:ext>
                  </a:extLst>
                </a:gridCol>
              </a:tblGrid>
              <a:tr h="512603">
                <a:tc>
                  <a:txBody>
                    <a:bodyPr/>
                    <a:lstStyle/>
                    <a:p>
                      <a:pPr algn="l" fontAlgn="ctr">
                        <a:buNone/>
                      </a:pPr>
                      <a:r>
                        <a:rPr lang="en-US" sz="1000" b="1" u="none" strike="noStrike">
                          <a:effectLst/>
                        </a:rPr>
                        <a:t>Bin</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dirty="0">
                          <a:effectLst/>
                        </a:rPr>
                        <a:t>Satellite</a:t>
                      </a:r>
                      <a:endParaRPr lang="en-US" sz="1000" b="1" i="0" u="none" strike="noStrike" dirty="0">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a:effectLst/>
                        </a:rPr>
                        <a:t>Avg Cross</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a:effectLst/>
                        </a:rPr>
                        <a:t>Std Cross</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dirty="0">
                          <a:effectLst/>
                        </a:rPr>
                        <a:t>Avg Along-Track</a:t>
                      </a:r>
                      <a:endParaRPr lang="en-US" sz="1000" b="1" i="0" u="none" strike="noStrike" dirty="0">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dirty="0">
                          <a:effectLst/>
                        </a:rPr>
                        <a:t>Std Along-Track</a:t>
                      </a:r>
                      <a:endParaRPr lang="en-US" sz="1000" b="1" i="0" u="none" strike="noStrike" dirty="0">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3335417292"/>
                  </a:ext>
                </a:extLst>
              </a:tr>
              <a:tr h="344682">
                <a:tc>
                  <a:txBody>
                    <a:bodyPr/>
                    <a:lstStyle/>
                    <a:p>
                      <a:pPr algn="l" fontAlgn="ctr">
                        <a:buNone/>
                      </a:pPr>
                      <a:r>
                        <a:rPr lang="en-US" sz="1000" u="none" strike="noStrike">
                          <a:effectLst/>
                        </a:rPr>
                        <a:t>2x2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-0.4227</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0.8982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-0.0985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0.0217</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297591333"/>
                  </a:ext>
                </a:extLst>
              </a:tr>
              <a:tr h="344682">
                <a:tc>
                  <a:txBody>
                    <a:bodyPr/>
                    <a:lstStyle/>
                    <a:p>
                      <a:pPr algn="l" fontAlgn="ctr">
                        <a:buNone/>
                      </a:pPr>
                      <a:r>
                        <a:rPr lang="en-US" sz="1000" u="none" strike="noStrike">
                          <a:effectLst/>
                        </a:rPr>
                        <a:t>2x2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-0.1227</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0.7835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-0.1266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0.0243</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3505123822"/>
                  </a:ext>
                </a:extLst>
              </a:tr>
              <a:tr h="344682">
                <a:tc>
                  <a:txBody>
                    <a:bodyPr/>
                    <a:lstStyle/>
                    <a:p>
                      <a:pPr algn="l" fontAlgn="ctr">
                        <a:buNone/>
                      </a:pPr>
                      <a:r>
                        <a:rPr lang="en-US" sz="1000" u="none" strike="noStrike">
                          <a:effectLst/>
                        </a:rPr>
                        <a:t>2x2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0.0408</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0.6694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-0.0913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0.0143</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2694241539"/>
                  </a:ext>
                </a:extLst>
              </a:tr>
              <a:tr h="344682">
                <a:tc>
                  <a:txBody>
                    <a:bodyPr/>
                    <a:lstStyle/>
                    <a:p>
                      <a:pPr algn="l" fontAlgn="ctr">
                        <a:buNone/>
                      </a:pPr>
                      <a:r>
                        <a:rPr lang="en-US" sz="1000" u="none" strike="noStrike">
                          <a:effectLst/>
                        </a:rPr>
                        <a:t>2x2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Galileo 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-0.1186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0.5734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-0.0896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0.0503</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3539775022"/>
                  </a:ext>
                </a:extLst>
              </a:tr>
              <a:tr h="344682">
                <a:tc>
                  <a:txBody>
                    <a:bodyPr/>
                    <a:lstStyle/>
                    <a:p>
                      <a:pPr algn="l" fontAlgn="ctr">
                        <a:buNone/>
                      </a:pPr>
                      <a:r>
                        <a:rPr lang="en-US" sz="1000" u="none" strike="noStrike">
                          <a:effectLst/>
                        </a:rPr>
                        <a:t>2x2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Galileo 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0.2092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0.8517</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-0.1182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0.0456</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3641193600"/>
                  </a:ext>
                </a:extLst>
              </a:tr>
              <a:tr h="344682">
                <a:tc>
                  <a:txBody>
                    <a:bodyPr/>
                    <a:lstStyle/>
                    <a:p>
                      <a:pPr algn="l" fontAlgn="ctr">
                        <a:buNone/>
                      </a:pPr>
                      <a:r>
                        <a:rPr lang="en-US" sz="1000" u="none" strike="noStrike">
                          <a:effectLst/>
                        </a:rPr>
                        <a:t>2x2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Galileo 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-0.0836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0.9194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-0.0826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0.0433</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215864779"/>
                  </a:ext>
                </a:extLst>
              </a:tr>
              <a:tr h="344682">
                <a:tc>
                  <a:txBody>
                    <a:bodyPr/>
                    <a:lstStyle/>
                    <a:p>
                      <a:pPr algn="l" fontAlgn="ctr">
                        <a:buNone/>
                      </a:pPr>
                      <a:r>
                        <a:rPr lang="en-US" sz="1000" u="none" strike="noStrike">
                          <a:effectLst/>
                        </a:rPr>
                        <a:t>2x2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0.0084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0.9031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-0.1227</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0.0364</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463057673"/>
                  </a:ext>
                </a:extLst>
              </a:tr>
              <a:tr h="344682">
                <a:tc>
                  <a:txBody>
                    <a:bodyPr/>
                    <a:lstStyle/>
                    <a:p>
                      <a:pPr algn="l" fontAlgn="ctr">
                        <a:buNone/>
                      </a:pPr>
                      <a:r>
                        <a:rPr lang="en-US" sz="1000" u="none" strike="noStrike">
                          <a:effectLst/>
                        </a:rPr>
                        <a:t>2x2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-0.1983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0.8543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-0.0892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0.0182</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933846939"/>
                  </a:ext>
                </a:extLst>
              </a:tr>
              <a:tr h="344682">
                <a:tc>
                  <a:txBody>
                    <a:bodyPr/>
                    <a:lstStyle/>
                    <a:p>
                      <a:pPr algn="l" fontAlgn="ctr">
                        <a:buNone/>
                      </a:pPr>
                      <a:r>
                        <a:rPr lang="en-US" sz="1000" u="none" strike="noStrike">
                          <a:effectLst/>
                        </a:rPr>
                        <a:t>2x2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0.8042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1.3653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-0.1255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dirty="0">
                          <a:effectLst/>
                        </a:rPr>
                        <a:t>0.0328 </a:t>
                      </a:r>
                      <a:endParaRPr lang="en-US" sz="1000" b="0" i="0" u="none" strike="noStrike" dirty="0">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3135400661"/>
                  </a:ext>
                </a:extLst>
              </a:tr>
            </a:tbl>
          </a:graphicData>
        </a:graphic>
      </p:graphicFrame>
      <p:graphicFrame>
        <p:nvGraphicFramePr>
          <p:cNvPr id="5" name="Table 4">
            <a:extLst>
              <a:ext uri="{FF2B5EF4-FFF2-40B4-BE49-F238E27FC236}">
                <a16:creationId xmlns:a16="http://schemas.microsoft.com/office/drawing/2014/main" id="{1471125D-C204-D1A6-32DA-BF1DFD9D17C2}"/>
              </a:ext>
            </a:extLst>
          </p:cNvPr>
          <p:cNvGraphicFramePr>
            <a:graphicFrameLocks noGrp="1"/>
          </p:cNvGraphicFramePr>
          <p:nvPr/>
        </p:nvGraphicFramePr>
        <p:xfrm>
          <a:off x="589660" y="1818182"/>
          <a:ext cx="3393786" cy="3614741"/>
        </p:xfrm>
        <a:graphic>
          <a:graphicData uri="http://schemas.openxmlformats.org/drawingml/2006/table">
            <a:tbl>
              <a:tblPr>
                <a:tableStyleId>{5C22544A-7EE6-4342-B048-85BDC9FD1C3A}</a:tableStyleId>
              </a:tblPr>
              <a:tblGrid>
                <a:gridCol w="565631">
                  <a:extLst>
                    <a:ext uri="{9D8B030D-6E8A-4147-A177-3AD203B41FA5}">
                      <a16:colId xmlns:a16="http://schemas.microsoft.com/office/drawing/2014/main" val="2594671295"/>
                    </a:ext>
                  </a:extLst>
                </a:gridCol>
                <a:gridCol w="565631">
                  <a:extLst>
                    <a:ext uri="{9D8B030D-6E8A-4147-A177-3AD203B41FA5}">
                      <a16:colId xmlns:a16="http://schemas.microsoft.com/office/drawing/2014/main" val="1744182850"/>
                    </a:ext>
                  </a:extLst>
                </a:gridCol>
                <a:gridCol w="565631">
                  <a:extLst>
                    <a:ext uri="{9D8B030D-6E8A-4147-A177-3AD203B41FA5}">
                      <a16:colId xmlns:a16="http://schemas.microsoft.com/office/drawing/2014/main" val="3979299993"/>
                    </a:ext>
                  </a:extLst>
                </a:gridCol>
                <a:gridCol w="565631">
                  <a:extLst>
                    <a:ext uri="{9D8B030D-6E8A-4147-A177-3AD203B41FA5}">
                      <a16:colId xmlns:a16="http://schemas.microsoft.com/office/drawing/2014/main" val="3906583471"/>
                    </a:ext>
                  </a:extLst>
                </a:gridCol>
                <a:gridCol w="565631">
                  <a:extLst>
                    <a:ext uri="{9D8B030D-6E8A-4147-A177-3AD203B41FA5}">
                      <a16:colId xmlns:a16="http://schemas.microsoft.com/office/drawing/2014/main" val="4201419501"/>
                    </a:ext>
                  </a:extLst>
                </a:gridCol>
                <a:gridCol w="565631">
                  <a:extLst>
                    <a:ext uri="{9D8B030D-6E8A-4147-A177-3AD203B41FA5}">
                      <a16:colId xmlns:a16="http://schemas.microsoft.com/office/drawing/2014/main" val="3511411541"/>
                    </a:ext>
                  </a:extLst>
                </a:gridCol>
              </a:tblGrid>
              <a:tr h="512603">
                <a:tc>
                  <a:txBody>
                    <a:bodyPr/>
                    <a:lstStyle/>
                    <a:p>
                      <a:pPr algn="l" fontAlgn="ctr">
                        <a:buNone/>
                      </a:pPr>
                      <a:r>
                        <a:rPr lang="en-US" sz="1000" b="1" u="none" strike="noStrike">
                          <a:effectLst/>
                        </a:rPr>
                        <a:t>Bin</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a:effectLst/>
                        </a:rPr>
                        <a:t>Satellite</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a:effectLst/>
                        </a:rPr>
                        <a:t>Avg Cross</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dirty="0">
                          <a:effectLst/>
                        </a:rPr>
                        <a:t>Std Cross</a:t>
                      </a:r>
                      <a:endParaRPr lang="en-US" sz="1000" b="1" i="0" u="none" strike="noStrike" dirty="0">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a:effectLst/>
                        </a:rPr>
                        <a:t>Avg Along-Track</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dirty="0">
                          <a:effectLst/>
                        </a:rPr>
                        <a:t>Std Along-Track</a:t>
                      </a:r>
                      <a:endParaRPr lang="en-US" sz="1000" b="1" i="0" u="none" strike="noStrike" dirty="0">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33479203"/>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-0.0119</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0.7082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-0.0599</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0.0204</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224158545"/>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0.3117</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0.5353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-0.0565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0.0185</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3352412385"/>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-0.7107</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0.9522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-0.0913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0.0252</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746450237"/>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Galileo 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-0.1033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0.5019</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-0.1076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0.0355</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708649405"/>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Galileo 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-0.1969</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0.6703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-0.0862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0.0226</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777301707"/>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Galileo 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0.3621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0.3559</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-0.1095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0.0229</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2563877938"/>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0.0261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0.6242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-0.0877</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0.0371</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930654621"/>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0.0031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0.455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-0.092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0.0389</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727217464"/>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-0.1535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0.4777</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-0.0775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dirty="0">
                          <a:effectLst/>
                        </a:rPr>
                        <a:t>0.014 </a:t>
                      </a:r>
                      <a:endParaRPr lang="en-US" sz="1000" b="0" i="0" u="none" strike="noStrike" dirty="0">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2455000973"/>
                  </a:ext>
                </a:extLst>
              </a:tr>
            </a:tbl>
          </a:graphicData>
        </a:graphic>
      </p:graphicFrame>
      <p:sp>
        <p:nvSpPr>
          <p:cNvPr id="6" name="TextBox 5">
            <a:extLst>
              <a:ext uri="{FF2B5EF4-FFF2-40B4-BE49-F238E27FC236}">
                <a16:creationId xmlns:a16="http://schemas.microsoft.com/office/drawing/2014/main" id="{0E1624BB-3C3A-DE91-09A7-44E447CEA270}"/>
              </a:ext>
            </a:extLst>
          </p:cNvPr>
          <p:cNvSpPr txBox="1"/>
          <p:nvPr/>
        </p:nvSpPr>
        <p:spPr>
          <a:xfrm>
            <a:off x="1818315" y="5640800"/>
            <a:ext cx="936475" cy="369332"/>
          </a:xfrm>
          <a:prstGeom prst="rect">
            <a:avLst/>
          </a:prstGeom>
          <a:noFill/>
        </p:spPr>
        <p:txBody>
          <a:bodyPr wrap="none" rtlCol="0">
            <a:spAutoFit/>
          </a:bodyPr>
          <a:lstStyle/>
          <a:p>
            <a:r>
              <a:rPr lang="en-US" dirty="0"/>
              <a:t>Bin 1x1</a:t>
            </a:r>
          </a:p>
        </p:txBody>
      </p:sp>
      <p:sp>
        <p:nvSpPr>
          <p:cNvPr id="7" name="TextBox 6">
            <a:extLst>
              <a:ext uri="{FF2B5EF4-FFF2-40B4-BE49-F238E27FC236}">
                <a16:creationId xmlns:a16="http://schemas.microsoft.com/office/drawing/2014/main" id="{34E831FC-285B-625C-1097-FF6FB8340C8E}"/>
              </a:ext>
            </a:extLst>
          </p:cNvPr>
          <p:cNvSpPr txBox="1"/>
          <p:nvPr/>
        </p:nvSpPr>
        <p:spPr>
          <a:xfrm>
            <a:off x="5427853" y="5640800"/>
            <a:ext cx="936475" cy="369332"/>
          </a:xfrm>
          <a:prstGeom prst="rect">
            <a:avLst/>
          </a:prstGeom>
          <a:noFill/>
        </p:spPr>
        <p:txBody>
          <a:bodyPr wrap="none" rtlCol="0">
            <a:spAutoFit/>
          </a:bodyPr>
          <a:lstStyle/>
          <a:p>
            <a:r>
              <a:rPr lang="en-US" dirty="0"/>
              <a:t>Bin 2x2</a:t>
            </a:r>
          </a:p>
        </p:txBody>
      </p:sp>
      <p:sp>
        <p:nvSpPr>
          <p:cNvPr id="8" name="TextBox 7">
            <a:extLst>
              <a:ext uri="{FF2B5EF4-FFF2-40B4-BE49-F238E27FC236}">
                <a16:creationId xmlns:a16="http://schemas.microsoft.com/office/drawing/2014/main" id="{E79A61D3-17D6-DDFF-1F4D-9A2A7C555109}"/>
              </a:ext>
            </a:extLst>
          </p:cNvPr>
          <p:cNvSpPr txBox="1"/>
          <p:nvPr/>
        </p:nvSpPr>
        <p:spPr>
          <a:xfrm>
            <a:off x="9037391" y="5640800"/>
            <a:ext cx="936475" cy="369332"/>
          </a:xfrm>
          <a:prstGeom prst="rect">
            <a:avLst/>
          </a:prstGeom>
          <a:noFill/>
        </p:spPr>
        <p:txBody>
          <a:bodyPr wrap="none" rtlCol="0">
            <a:spAutoFit/>
          </a:bodyPr>
          <a:lstStyle/>
          <a:p>
            <a:r>
              <a:rPr lang="en-US" dirty="0"/>
              <a:t>Bin 3x3</a:t>
            </a:r>
          </a:p>
        </p:txBody>
      </p:sp>
    </p:spTree>
    <p:extLst>
      <p:ext uri="{BB962C8B-B14F-4D97-AF65-F5344CB8AC3E}">
        <p14:creationId xmlns:p14="http://schemas.microsoft.com/office/powerpoint/2010/main" val="249151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55AAE3CE-E347-DD4D-C229-60287C49CF00}"/>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3E3BF047-4E51-6A62-A591-E7ADC0E7FC29}"/>
              </a:ext>
            </a:extLst>
          </p:cNvPr>
          <p:cNvSpPr txBox="1"/>
          <p:nvPr/>
        </p:nvSpPr>
        <p:spPr>
          <a:xfrm>
            <a:off x="367469" y="225310"/>
            <a:ext cx="11536823" cy="1015663"/>
          </a:xfrm>
          <a:prstGeom prst="rect">
            <a:avLst/>
          </a:prstGeom>
          <a:noFill/>
        </p:spPr>
        <p:txBody>
          <a:bodyPr wrap="square" rtlCol="0">
            <a:spAutoFit/>
          </a:bodyPr>
          <a:lstStyle/>
          <a:p>
            <a:pPr algn="ctr"/>
            <a:r>
              <a:rPr lang="en-US" sz="6000" dirty="0">
                <a:solidFill>
                  <a:srgbClr val="FFFF00"/>
                </a:solidFill>
                <a:latin typeface="Arial Black" panose="020B0A04020102020204" pitchFamily="34" charset="0"/>
                <a:ea typeface="Verdana" panose="020B0604030504040204" pitchFamily="34" charset="0"/>
                <a:cs typeface="Verdana" panose="020B0604030504040204" pitchFamily="34" charset="0"/>
              </a:rPr>
              <a:t>GNSS Timing Trials</a:t>
            </a:r>
          </a:p>
        </p:txBody>
      </p:sp>
      <p:graphicFrame>
        <p:nvGraphicFramePr>
          <p:cNvPr id="3" name="Table 2">
            <a:extLst>
              <a:ext uri="{FF2B5EF4-FFF2-40B4-BE49-F238E27FC236}">
                <a16:creationId xmlns:a16="http://schemas.microsoft.com/office/drawing/2014/main" id="{976ABA06-34AF-98A2-7C84-2BB29ABFE8D0}"/>
              </a:ext>
            </a:extLst>
          </p:cNvPr>
          <p:cNvGraphicFramePr>
            <a:graphicFrameLocks noGrp="1"/>
          </p:cNvGraphicFramePr>
          <p:nvPr/>
        </p:nvGraphicFramePr>
        <p:xfrm>
          <a:off x="7808736" y="1833201"/>
          <a:ext cx="3393786" cy="3614741"/>
        </p:xfrm>
        <a:graphic>
          <a:graphicData uri="http://schemas.openxmlformats.org/drawingml/2006/table">
            <a:tbl>
              <a:tblPr>
                <a:tableStyleId>{5C22544A-7EE6-4342-B048-85BDC9FD1C3A}</a:tableStyleId>
              </a:tblPr>
              <a:tblGrid>
                <a:gridCol w="565631">
                  <a:extLst>
                    <a:ext uri="{9D8B030D-6E8A-4147-A177-3AD203B41FA5}">
                      <a16:colId xmlns:a16="http://schemas.microsoft.com/office/drawing/2014/main" val="2727325621"/>
                    </a:ext>
                  </a:extLst>
                </a:gridCol>
                <a:gridCol w="565631">
                  <a:extLst>
                    <a:ext uri="{9D8B030D-6E8A-4147-A177-3AD203B41FA5}">
                      <a16:colId xmlns:a16="http://schemas.microsoft.com/office/drawing/2014/main" val="3593562356"/>
                    </a:ext>
                  </a:extLst>
                </a:gridCol>
                <a:gridCol w="565631">
                  <a:extLst>
                    <a:ext uri="{9D8B030D-6E8A-4147-A177-3AD203B41FA5}">
                      <a16:colId xmlns:a16="http://schemas.microsoft.com/office/drawing/2014/main" val="2777062805"/>
                    </a:ext>
                  </a:extLst>
                </a:gridCol>
                <a:gridCol w="565631">
                  <a:extLst>
                    <a:ext uri="{9D8B030D-6E8A-4147-A177-3AD203B41FA5}">
                      <a16:colId xmlns:a16="http://schemas.microsoft.com/office/drawing/2014/main" val="3646253408"/>
                    </a:ext>
                  </a:extLst>
                </a:gridCol>
                <a:gridCol w="565631">
                  <a:extLst>
                    <a:ext uri="{9D8B030D-6E8A-4147-A177-3AD203B41FA5}">
                      <a16:colId xmlns:a16="http://schemas.microsoft.com/office/drawing/2014/main" val="2983608963"/>
                    </a:ext>
                  </a:extLst>
                </a:gridCol>
                <a:gridCol w="565631">
                  <a:extLst>
                    <a:ext uri="{9D8B030D-6E8A-4147-A177-3AD203B41FA5}">
                      <a16:colId xmlns:a16="http://schemas.microsoft.com/office/drawing/2014/main" val="3488440901"/>
                    </a:ext>
                  </a:extLst>
                </a:gridCol>
              </a:tblGrid>
              <a:tr h="512603">
                <a:tc>
                  <a:txBody>
                    <a:bodyPr/>
                    <a:lstStyle/>
                    <a:p>
                      <a:pPr algn="l" fontAlgn="ctr">
                        <a:buNone/>
                      </a:pPr>
                      <a:r>
                        <a:rPr lang="en-US" sz="1000" b="1" u="none" strike="noStrike" dirty="0">
                          <a:effectLst/>
                        </a:rPr>
                        <a:t>Bin</a:t>
                      </a:r>
                      <a:endParaRPr lang="en-US" sz="1000" b="1" i="0" u="none" strike="noStrike" dirty="0">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a:effectLst/>
                        </a:rPr>
                        <a:t>Satellite</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a:effectLst/>
                        </a:rPr>
                        <a:t>Avg Cross</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a:effectLst/>
                        </a:rPr>
                        <a:t>Std Cross</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dirty="0">
                          <a:effectLst/>
                        </a:rPr>
                        <a:t>Avg Along-Track</a:t>
                      </a:r>
                      <a:endParaRPr lang="en-US" sz="1000" b="1" i="0" u="none" strike="noStrike" dirty="0">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dirty="0">
                          <a:effectLst/>
                        </a:rPr>
                        <a:t>Std Along-Track</a:t>
                      </a:r>
                      <a:endParaRPr lang="en-US" sz="1000" b="1" i="0" u="none" strike="noStrike" dirty="0">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2576516727"/>
                  </a:ext>
                </a:extLst>
              </a:tr>
              <a:tr h="344682">
                <a:tc>
                  <a:txBody>
                    <a:bodyPr/>
                    <a:lstStyle/>
                    <a:p>
                      <a:pPr algn="l" fontAlgn="ctr">
                        <a:buNone/>
                      </a:pPr>
                      <a:r>
                        <a:rPr lang="en-US" sz="1000" u="none" strike="noStrike">
                          <a:effectLst/>
                        </a:rPr>
                        <a:t>3x3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-0.4903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2.0418</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-0.3598</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0.0515</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4276809182"/>
                  </a:ext>
                </a:extLst>
              </a:tr>
              <a:tr h="344682">
                <a:tc>
                  <a:txBody>
                    <a:bodyPr/>
                    <a:lstStyle/>
                    <a:p>
                      <a:pPr algn="l" fontAlgn="ctr">
                        <a:buNone/>
                      </a:pPr>
                      <a:r>
                        <a:rPr lang="en-US" sz="1000" u="none" strike="noStrike">
                          <a:effectLst/>
                        </a:rPr>
                        <a:t>3x3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0.4172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2.2034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-0.3642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0.0606</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894298498"/>
                  </a:ext>
                </a:extLst>
              </a:tr>
              <a:tr h="344682">
                <a:tc>
                  <a:txBody>
                    <a:bodyPr/>
                    <a:lstStyle/>
                    <a:p>
                      <a:pPr algn="l" fontAlgn="ctr">
                        <a:buNone/>
                      </a:pPr>
                      <a:r>
                        <a:rPr lang="en-US" sz="1000" u="none" strike="noStrike">
                          <a:effectLst/>
                        </a:rPr>
                        <a:t>3x3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-0.8535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1.8796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-0.3666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0.0704</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087440197"/>
                  </a:ext>
                </a:extLst>
              </a:tr>
              <a:tr h="344682">
                <a:tc>
                  <a:txBody>
                    <a:bodyPr/>
                    <a:lstStyle/>
                    <a:p>
                      <a:pPr algn="l" fontAlgn="ctr">
                        <a:buNone/>
                      </a:pPr>
                      <a:r>
                        <a:rPr lang="en-US" sz="1000" u="none" strike="noStrike">
                          <a:effectLst/>
                        </a:rPr>
                        <a:t>3x3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Galileo 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1.2713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2.7609</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-0.4364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0.0935</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3049623809"/>
                  </a:ext>
                </a:extLst>
              </a:tr>
              <a:tr h="344682">
                <a:tc>
                  <a:txBody>
                    <a:bodyPr/>
                    <a:lstStyle/>
                    <a:p>
                      <a:pPr algn="l" fontAlgn="ctr">
                        <a:buNone/>
                      </a:pPr>
                      <a:r>
                        <a:rPr lang="en-US" sz="1000" u="none" strike="noStrike">
                          <a:effectLst/>
                        </a:rPr>
                        <a:t>3x3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Galileo 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-1.0932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2.2313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-0.4124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0.0491</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3008199185"/>
                  </a:ext>
                </a:extLst>
              </a:tr>
              <a:tr h="344682">
                <a:tc>
                  <a:txBody>
                    <a:bodyPr/>
                    <a:lstStyle/>
                    <a:p>
                      <a:pPr algn="l" fontAlgn="ctr">
                        <a:buNone/>
                      </a:pPr>
                      <a:r>
                        <a:rPr lang="en-US" sz="1000" u="none" strike="noStrike">
                          <a:effectLst/>
                        </a:rPr>
                        <a:t>3x3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Galileo 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1.008</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1.7526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-0.4162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0.0506</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3232869473"/>
                  </a:ext>
                </a:extLst>
              </a:tr>
              <a:tr h="344682">
                <a:tc>
                  <a:txBody>
                    <a:bodyPr/>
                    <a:lstStyle/>
                    <a:p>
                      <a:pPr algn="l" fontAlgn="ctr">
                        <a:buNone/>
                      </a:pPr>
                      <a:r>
                        <a:rPr lang="en-US" sz="1000" u="none" strike="noStrike">
                          <a:effectLst/>
                        </a:rPr>
                        <a:t>3x3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-0.4465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2.6276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-0.359</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0.0659</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175485433"/>
                  </a:ext>
                </a:extLst>
              </a:tr>
              <a:tr h="344682">
                <a:tc>
                  <a:txBody>
                    <a:bodyPr/>
                    <a:lstStyle/>
                    <a:p>
                      <a:pPr algn="l" fontAlgn="ctr">
                        <a:buNone/>
                      </a:pPr>
                      <a:r>
                        <a:rPr lang="en-US" sz="1000" u="none" strike="noStrike">
                          <a:effectLst/>
                        </a:rPr>
                        <a:t>3x3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-1.4692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3.159</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-0.36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0.0636</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4127638282"/>
                  </a:ext>
                </a:extLst>
              </a:tr>
              <a:tr h="344682">
                <a:tc>
                  <a:txBody>
                    <a:bodyPr/>
                    <a:lstStyle/>
                    <a:p>
                      <a:pPr algn="l" fontAlgn="ctr">
                        <a:buNone/>
                      </a:pPr>
                      <a:r>
                        <a:rPr lang="en-US" sz="1000" u="none" strike="noStrike">
                          <a:effectLst/>
                        </a:rPr>
                        <a:t>3x3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1.6205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4.9918</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-0.3289</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dirty="0">
                          <a:effectLst/>
                        </a:rPr>
                        <a:t>0.1294 </a:t>
                      </a:r>
                      <a:endParaRPr lang="en-US" sz="1000" b="0" i="0" u="none" strike="noStrike" dirty="0">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4269944338"/>
                  </a:ext>
                </a:extLst>
              </a:tr>
            </a:tbl>
          </a:graphicData>
        </a:graphic>
      </p:graphicFrame>
      <p:graphicFrame>
        <p:nvGraphicFramePr>
          <p:cNvPr id="4" name="Table 3">
            <a:extLst>
              <a:ext uri="{FF2B5EF4-FFF2-40B4-BE49-F238E27FC236}">
                <a16:creationId xmlns:a16="http://schemas.microsoft.com/office/drawing/2014/main" id="{289A8A4C-B508-22D8-9B48-AF9C40B8B277}"/>
              </a:ext>
            </a:extLst>
          </p:cNvPr>
          <p:cNvGraphicFramePr>
            <a:graphicFrameLocks noGrp="1"/>
          </p:cNvGraphicFramePr>
          <p:nvPr/>
        </p:nvGraphicFramePr>
        <p:xfrm>
          <a:off x="4199198" y="1816110"/>
          <a:ext cx="3393786" cy="3614741"/>
        </p:xfrm>
        <a:graphic>
          <a:graphicData uri="http://schemas.openxmlformats.org/drawingml/2006/table">
            <a:tbl>
              <a:tblPr>
                <a:tableStyleId>{5C22544A-7EE6-4342-B048-85BDC9FD1C3A}</a:tableStyleId>
              </a:tblPr>
              <a:tblGrid>
                <a:gridCol w="565631">
                  <a:extLst>
                    <a:ext uri="{9D8B030D-6E8A-4147-A177-3AD203B41FA5}">
                      <a16:colId xmlns:a16="http://schemas.microsoft.com/office/drawing/2014/main" val="3856563115"/>
                    </a:ext>
                  </a:extLst>
                </a:gridCol>
                <a:gridCol w="565631">
                  <a:extLst>
                    <a:ext uri="{9D8B030D-6E8A-4147-A177-3AD203B41FA5}">
                      <a16:colId xmlns:a16="http://schemas.microsoft.com/office/drawing/2014/main" val="3687511360"/>
                    </a:ext>
                  </a:extLst>
                </a:gridCol>
                <a:gridCol w="565631">
                  <a:extLst>
                    <a:ext uri="{9D8B030D-6E8A-4147-A177-3AD203B41FA5}">
                      <a16:colId xmlns:a16="http://schemas.microsoft.com/office/drawing/2014/main" val="1601405764"/>
                    </a:ext>
                  </a:extLst>
                </a:gridCol>
                <a:gridCol w="565631">
                  <a:extLst>
                    <a:ext uri="{9D8B030D-6E8A-4147-A177-3AD203B41FA5}">
                      <a16:colId xmlns:a16="http://schemas.microsoft.com/office/drawing/2014/main" val="3133508055"/>
                    </a:ext>
                  </a:extLst>
                </a:gridCol>
                <a:gridCol w="565631">
                  <a:extLst>
                    <a:ext uri="{9D8B030D-6E8A-4147-A177-3AD203B41FA5}">
                      <a16:colId xmlns:a16="http://schemas.microsoft.com/office/drawing/2014/main" val="2362371788"/>
                    </a:ext>
                  </a:extLst>
                </a:gridCol>
                <a:gridCol w="565631">
                  <a:extLst>
                    <a:ext uri="{9D8B030D-6E8A-4147-A177-3AD203B41FA5}">
                      <a16:colId xmlns:a16="http://schemas.microsoft.com/office/drawing/2014/main" val="2053889333"/>
                    </a:ext>
                  </a:extLst>
                </a:gridCol>
              </a:tblGrid>
              <a:tr h="512603">
                <a:tc>
                  <a:txBody>
                    <a:bodyPr/>
                    <a:lstStyle/>
                    <a:p>
                      <a:pPr algn="l" fontAlgn="ctr">
                        <a:buNone/>
                      </a:pPr>
                      <a:r>
                        <a:rPr lang="en-US" sz="1000" b="1" u="none" strike="noStrike">
                          <a:effectLst/>
                        </a:rPr>
                        <a:t>Bin</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dirty="0">
                          <a:effectLst/>
                        </a:rPr>
                        <a:t>Satellite</a:t>
                      </a:r>
                      <a:endParaRPr lang="en-US" sz="1000" b="1" i="0" u="none" strike="noStrike" dirty="0">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a:effectLst/>
                        </a:rPr>
                        <a:t>Avg Cross</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a:effectLst/>
                        </a:rPr>
                        <a:t>Std Cross</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dirty="0">
                          <a:effectLst/>
                        </a:rPr>
                        <a:t>Avg Along-Track</a:t>
                      </a:r>
                      <a:endParaRPr lang="en-US" sz="1000" b="1" i="0" u="none" strike="noStrike" dirty="0">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dirty="0">
                          <a:effectLst/>
                        </a:rPr>
                        <a:t>Std Along-Track</a:t>
                      </a:r>
                      <a:endParaRPr lang="en-US" sz="1000" b="1" i="0" u="none" strike="noStrike" dirty="0">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3335417292"/>
                  </a:ext>
                </a:extLst>
              </a:tr>
              <a:tr h="344682">
                <a:tc>
                  <a:txBody>
                    <a:bodyPr/>
                    <a:lstStyle/>
                    <a:p>
                      <a:pPr algn="l" fontAlgn="ctr">
                        <a:buNone/>
                      </a:pPr>
                      <a:r>
                        <a:rPr lang="en-US" sz="1000" u="none" strike="noStrike">
                          <a:effectLst/>
                        </a:rPr>
                        <a:t>2x2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-0.4227</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0.8982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-0.0985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0.0217</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297591333"/>
                  </a:ext>
                </a:extLst>
              </a:tr>
              <a:tr h="344682">
                <a:tc>
                  <a:txBody>
                    <a:bodyPr/>
                    <a:lstStyle/>
                    <a:p>
                      <a:pPr algn="l" fontAlgn="ctr">
                        <a:buNone/>
                      </a:pPr>
                      <a:r>
                        <a:rPr lang="en-US" sz="1000" u="none" strike="noStrike">
                          <a:effectLst/>
                        </a:rPr>
                        <a:t>2x2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-0.1227</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0.7835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-0.1266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0.0243</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3505123822"/>
                  </a:ext>
                </a:extLst>
              </a:tr>
              <a:tr h="344682">
                <a:tc>
                  <a:txBody>
                    <a:bodyPr/>
                    <a:lstStyle/>
                    <a:p>
                      <a:pPr algn="l" fontAlgn="ctr">
                        <a:buNone/>
                      </a:pPr>
                      <a:r>
                        <a:rPr lang="en-US" sz="1000" u="none" strike="noStrike">
                          <a:effectLst/>
                        </a:rPr>
                        <a:t>2x2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0.0408</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0.6694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-0.0913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0.0143</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2694241539"/>
                  </a:ext>
                </a:extLst>
              </a:tr>
              <a:tr h="344682">
                <a:tc>
                  <a:txBody>
                    <a:bodyPr/>
                    <a:lstStyle/>
                    <a:p>
                      <a:pPr algn="l" fontAlgn="ctr">
                        <a:buNone/>
                      </a:pPr>
                      <a:r>
                        <a:rPr lang="en-US" sz="1000" u="none" strike="noStrike">
                          <a:effectLst/>
                        </a:rPr>
                        <a:t>2x2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Galileo 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-0.1186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0.5734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-0.0896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0.0503</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3539775022"/>
                  </a:ext>
                </a:extLst>
              </a:tr>
              <a:tr h="344682">
                <a:tc>
                  <a:txBody>
                    <a:bodyPr/>
                    <a:lstStyle/>
                    <a:p>
                      <a:pPr algn="l" fontAlgn="ctr">
                        <a:buNone/>
                      </a:pPr>
                      <a:r>
                        <a:rPr lang="en-US" sz="1000" u="none" strike="noStrike">
                          <a:effectLst/>
                        </a:rPr>
                        <a:t>2x2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Galileo 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0.2092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0.8517</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-0.1182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0.0456</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3641193600"/>
                  </a:ext>
                </a:extLst>
              </a:tr>
              <a:tr h="344682">
                <a:tc>
                  <a:txBody>
                    <a:bodyPr/>
                    <a:lstStyle/>
                    <a:p>
                      <a:pPr algn="l" fontAlgn="ctr">
                        <a:buNone/>
                      </a:pPr>
                      <a:r>
                        <a:rPr lang="en-US" sz="1000" u="none" strike="noStrike">
                          <a:effectLst/>
                        </a:rPr>
                        <a:t>2x2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Galileo 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-0.0836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0.9194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-0.0826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0.0433</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215864779"/>
                  </a:ext>
                </a:extLst>
              </a:tr>
              <a:tr h="344682">
                <a:tc>
                  <a:txBody>
                    <a:bodyPr/>
                    <a:lstStyle/>
                    <a:p>
                      <a:pPr algn="l" fontAlgn="ctr">
                        <a:buNone/>
                      </a:pPr>
                      <a:r>
                        <a:rPr lang="en-US" sz="1000" u="none" strike="noStrike">
                          <a:effectLst/>
                        </a:rPr>
                        <a:t>2x2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0.0084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0.9031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-0.1227</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0.0364</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463057673"/>
                  </a:ext>
                </a:extLst>
              </a:tr>
              <a:tr h="344682">
                <a:tc>
                  <a:txBody>
                    <a:bodyPr/>
                    <a:lstStyle/>
                    <a:p>
                      <a:pPr algn="l" fontAlgn="ctr">
                        <a:buNone/>
                      </a:pPr>
                      <a:r>
                        <a:rPr lang="en-US" sz="1000" u="none" strike="noStrike">
                          <a:effectLst/>
                        </a:rPr>
                        <a:t>2x2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-0.1983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0.8543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-0.0892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0.0182</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933846939"/>
                  </a:ext>
                </a:extLst>
              </a:tr>
              <a:tr h="344682">
                <a:tc>
                  <a:txBody>
                    <a:bodyPr/>
                    <a:lstStyle/>
                    <a:p>
                      <a:pPr algn="l" fontAlgn="ctr">
                        <a:buNone/>
                      </a:pPr>
                      <a:r>
                        <a:rPr lang="en-US" sz="1000" u="none" strike="noStrike">
                          <a:effectLst/>
                        </a:rPr>
                        <a:t>2x2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0.8042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1.3653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-0.1255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dirty="0">
                          <a:effectLst/>
                        </a:rPr>
                        <a:t>0.0328 </a:t>
                      </a:r>
                      <a:endParaRPr lang="en-US" sz="1000" b="0" i="0" u="none" strike="noStrike" dirty="0">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3135400661"/>
                  </a:ext>
                </a:extLst>
              </a:tr>
            </a:tbl>
          </a:graphicData>
        </a:graphic>
      </p:graphicFrame>
      <p:graphicFrame>
        <p:nvGraphicFramePr>
          <p:cNvPr id="5" name="Table 4">
            <a:extLst>
              <a:ext uri="{FF2B5EF4-FFF2-40B4-BE49-F238E27FC236}">
                <a16:creationId xmlns:a16="http://schemas.microsoft.com/office/drawing/2014/main" id="{510532A6-4827-6C3A-83C8-A5744B7DFAB2}"/>
              </a:ext>
            </a:extLst>
          </p:cNvPr>
          <p:cNvGraphicFramePr>
            <a:graphicFrameLocks noGrp="1"/>
          </p:cNvGraphicFramePr>
          <p:nvPr/>
        </p:nvGraphicFramePr>
        <p:xfrm>
          <a:off x="589660" y="1818182"/>
          <a:ext cx="3393786" cy="3614741"/>
        </p:xfrm>
        <a:graphic>
          <a:graphicData uri="http://schemas.openxmlformats.org/drawingml/2006/table">
            <a:tbl>
              <a:tblPr>
                <a:tableStyleId>{5C22544A-7EE6-4342-B048-85BDC9FD1C3A}</a:tableStyleId>
              </a:tblPr>
              <a:tblGrid>
                <a:gridCol w="565631">
                  <a:extLst>
                    <a:ext uri="{9D8B030D-6E8A-4147-A177-3AD203B41FA5}">
                      <a16:colId xmlns:a16="http://schemas.microsoft.com/office/drawing/2014/main" val="2594671295"/>
                    </a:ext>
                  </a:extLst>
                </a:gridCol>
                <a:gridCol w="565631">
                  <a:extLst>
                    <a:ext uri="{9D8B030D-6E8A-4147-A177-3AD203B41FA5}">
                      <a16:colId xmlns:a16="http://schemas.microsoft.com/office/drawing/2014/main" val="1744182850"/>
                    </a:ext>
                  </a:extLst>
                </a:gridCol>
                <a:gridCol w="565631">
                  <a:extLst>
                    <a:ext uri="{9D8B030D-6E8A-4147-A177-3AD203B41FA5}">
                      <a16:colId xmlns:a16="http://schemas.microsoft.com/office/drawing/2014/main" val="3979299993"/>
                    </a:ext>
                  </a:extLst>
                </a:gridCol>
                <a:gridCol w="565631">
                  <a:extLst>
                    <a:ext uri="{9D8B030D-6E8A-4147-A177-3AD203B41FA5}">
                      <a16:colId xmlns:a16="http://schemas.microsoft.com/office/drawing/2014/main" val="3906583471"/>
                    </a:ext>
                  </a:extLst>
                </a:gridCol>
                <a:gridCol w="565631">
                  <a:extLst>
                    <a:ext uri="{9D8B030D-6E8A-4147-A177-3AD203B41FA5}">
                      <a16:colId xmlns:a16="http://schemas.microsoft.com/office/drawing/2014/main" val="4201419501"/>
                    </a:ext>
                  </a:extLst>
                </a:gridCol>
                <a:gridCol w="565631">
                  <a:extLst>
                    <a:ext uri="{9D8B030D-6E8A-4147-A177-3AD203B41FA5}">
                      <a16:colId xmlns:a16="http://schemas.microsoft.com/office/drawing/2014/main" val="3511411541"/>
                    </a:ext>
                  </a:extLst>
                </a:gridCol>
              </a:tblGrid>
              <a:tr h="512603">
                <a:tc>
                  <a:txBody>
                    <a:bodyPr/>
                    <a:lstStyle/>
                    <a:p>
                      <a:pPr algn="l" fontAlgn="ctr">
                        <a:buNone/>
                      </a:pPr>
                      <a:r>
                        <a:rPr lang="en-US" sz="1000" b="1" u="none" strike="noStrike">
                          <a:effectLst/>
                        </a:rPr>
                        <a:t>Bin</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a:effectLst/>
                        </a:rPr>
                        <a:t>Satellite</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a:effectLst/>
                        </a:rPr>
                        <a:t>Avg Cross</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dirty="0">
                          <a:effectLst/>
                        </a:rPr>
                        <a:t>Std Cross</a:t>
                      </a:r>
                      <a:endParaRPr lang="en-US" sz="1000" b="1" i="0" u="none" strike="noStrike" dirty="0">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a:effectLst/>
                        </a:rPr>
                        <a:t>Avg Along-Track</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dirty="0">
                          <a:effectLst/>
                        </a:rPr>
                        <a:t>Std Along-Track</a:t>
                      </a:r>
                      <a:endParaRPr lang="en-US" sz="1000" b="1" i="0" u="none" strike="noStrike" dirty="0">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33479203"/>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-0.0119</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0.7082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-0.0599</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0.0204</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224158545"/>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0.3117</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0.5353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-0.0565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0.0185</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3352412385"/>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-0.7107</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0.9522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-0.0913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0.0252</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746450237"/>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Galileo 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-0.1033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0.5019</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-0.1076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0.0355</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708649405"/>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Galileo 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-0.1969</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0.6703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-0.0862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0.0226</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777301707"/>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Galileo 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0.3621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0.3559</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-0.1095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0.0229</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2563877938"/>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0.0261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0.6242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-0.0877</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0.0371</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930654621"/>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0.0031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0.455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-0.092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0.0389</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727217464"/>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-0.1535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0.4777</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-0.0775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dirty="0">
                          <a:effectLst/>
                        </a:rPr>
                        <a:t>0.014 </a:t>
                      </a:r>
                      <a:endParaRPr lang="en-US" sz="1000" b="0" i="0" u="none" strike="noStrike" dirty="0">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2455000973"/>
                  </a:ext>
                </a:extLst>
              </a:tr>
            </a:tbl>
          </a:graphicData>
        </a:graphic>
      </p:graphicFrame>
      <p:sp>
        <p:nvSpPr>
          <p:cNvPr id="6" name="TextBox 5">
            <a:extLst>
              <a:ext uri="{FF2B5EF4-FFF2-40B4-BE49-F238E27FC236}">
                <a16:creationId xmlns:a16="http://schemas.microsoft.com/office/drawing/2014/main" id="{D7FC4617-E364-61BF-43F3-0A67B22DF99A}"/>
              </a:ext>
            </a:extLst>
          </p:cNvPr>
          <p:cNvSpPr txBox="1"/>
          <p:nvPr/>
        </p:nvSpPr>
        <p:spPr>
          <a:xfrm>
            <a:off x="1818315" y="5640800"/>
            <a:ext cx="936475" cy="369332"/>
          </a:xfrm>
          <a:prstGeom prst="rect">
            <a:avLst/>
          </a:prstGeom>
          <a:noFill/>
        </p:spPr>
        <p:txBody>
          <a:bodyPr wrap="none" rtlCol="0">
            <a:spAutoFit/>
          </a:bodyPr>
          <a:lstStyle/>
          <a:p>
            <a:r>
              <a:rPr lang="en-US" dirty="0"/>
              <a:t>Bin 1x1</a:t>
            </a:r>
          </a:p>
        </p:txBody>
      </p:sp>
      <p:sp>
        <p:nvSpPr>
          <p:cNvPr id="7" name="TextBox 6">
            <a:extLst>
              <a:ext uri="{FF2B5EF4-FFF2-40B4-BE49-F238E27FC236}">
                <a16:creationId xmlns:a16="http://schemas.microsoft.com/office/drawing/2014/main" id="{991EDC6B-1D35-D814-4B62-6A26D21D2347}"/>
              </a:ext>
            </a:extLst>
          </p:cNvPr>
          <p:cNvSpPr txBox="1"/>
          <p:nvPr/>
        </p:nvSpPr>
        <p:spPr>
          <a:xfrm>
            <a:off x="5427853" y="5640800"/>
            <a:ext cx="936475" cy="369332"/>
          </a:xfrm>
          <a:prstGeom prst="rect">
            <a:avLst/>
          </a:prstGeom>
          <a:noFill/>
        </p:spPr>
        <p:txBody>
          <a:bodyPr wrap="none" rtlCol="0">
            <a:spAutoFit/>
          </a:bodyPr>
          <a:lstStyle/>
          <a:p>
            <a:r>
              <a:rPr lang="en-US" dirty="0"/>
              <a:t>Bin 2x2</a:t>
            </a:r>
          </a:p>
        </p:txBody>
      </p:sp>
      <p:sp>
        <p:nvSpPr>
          <p:cNvPr id="8" name="TextBox 7">
            <a:extLst>
              <a:ext uri="{FF2B5EF4-FFF2-40B4-BE49-F238E27FC236}">
                <a16:creationId xmlns:a16="http://schemas.microsoft.com/office/drawing/2014/main" id="{4574FFDC-EFF1-F26D-DE7E-F31EDB03FB2F}"/>
              </a:ext>
            </a:extLst>
          </p:cNvPr>
          <p:cNvSpPr txBox="1"/>
          <p:nvPr/>
        </p:nvSpPr>
        <p:spPr>
          <a:xfrm>
            <a:off x="9037391" y="5640800"/>
            <a:ext cx="936475" cy="369332"/>
          </a:xfrm>
          <a:prstGeom prst="rect">
            <a:avLst/>
          </a:prstGeom>
          <a:noFill/>
        </p:spPr>
        <p:txBody>
          <a:bodyPr wrap="none" rtlCol="0">
            <a:spAutoFit/>
          </a:bodyPr>
          <a:lstStyle/>
          <a:p>
            <a:r>
              <a:rPr lang="en-US" dirty="0"/>
              <a:t>Bin 3x3</a:t>
            </a:r>
          </a:p>
        </p:txBody>
      </p:sp>
      <p:sp>
        <p:nvSpPr>
          <p:cNvPr id="2" name="Rectangle 1">
            <a:extLst>
              <a:ext uri="{FF2B5EF4-FFF2-40B4-BE49-F238E27FC236}">
                <a16:creationId xmlns:a16="http://schemas.microsoft.com/office/drawing/2014/main" id="{2A652474-2A5D-E122-68EA-D1D50D861CCC}"/>
              </a:ext>
            </a:extLst>
          </p:cNvPr>
          <p:cNvSpPr/>
          <p:nvPr/>
        </p:nvSpPr>
        <p:spPr>
          <a:xfrm>
            <a:off x="2754790" y="1674976"/>
            <a:ext cx="1292340" cy="3965824"/>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CFC8C74-180D-D052-0B3E-DD0194C98F8C}"/>
              </a:ext>
            </a:extLst>
          </p:cNvPr>
          <p:cNvSpPr/>
          <p:nvPr/>
        </p:nvSpPr>
        <p:spPr>
          <a:xfrm>
            <a:off x="6391618" y="1674976"/>
            <a:ext cx="1264214" cy="3965824"/>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5FFBB6-1EA2-FAC7-241A-C57769536DE5}"/>
              </a:ext>
            </a:extLst>
          </p:cNvPr>
          <p:cNvSpPr/>
          <p:nvPr/>
        </p:nvSpPr>
        <p:spPr>
          <a:xfrm>
            <a:off x="10000319" y="1674976"/>
            <a:ext cx="1292340" cy="3965824"/>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8CDDF74-57EA-8CEE-FA2C-1929ADDF6A58}"/>
              </a:ext>
            </a:extLst>
          </p:cNvPr>
          <p:cNvSpPr txBox="1"/>
          <p:nvPr/>
        </p:nvSpPr>
        <p:spPr>
          <a:xfrm>
            <a:off x="1462449" y="3636803"/>
            <a:ext cx="1292341" cy="646331"/>
          </a:xfrm>
          <a:prstGeom prst="rect">
            <a:avLst/>
          </a:prstGeom>
          <a:solidFill>
            <a:schemeClr val="accent1"/>
          </a:solidFill>
          <a:ln w="63500">
            <a:solidFill>
              <a:srgbClr val="FF0000"/>
            </a:solidFill>
          </a:ln>
        </p:spPr>
        <p:txBody>
          <a:bodyPr wrap="none" rtlCol="0">
            <a:spAutoFit/>
          </a:bodyPr>
          <a:lstStyle/>
          <a:p>
            <a:r>
              <a:rPr lang="en-US" dirty="0"/>
              <a:t>-0.085 sec</a:t>
            </a:r>
          </a:p>
          <a:p>
            <a:r>
              <a:rPr lang="en-US" dirty="0"/>
              <a:t>+/- 0.026</a:t>
            </a:r>
          </a:p>
        </p:txBody>
      </p:sp>
      <p:sp>
        <p:nvSpPr>
          <p:cNvPr id="14" name="TextBox 13">
            <a:extLst>
              <a:ext uri="{FF2B5EF4-FFF2-40B4-BE49-F238E27FC236}">
                <a16:creationId xmlns:a16="http://schemas.microsoft.com/office/drawing/2014/main" id="{D003E7DD-F156-FA5A-6176-CD246CCB358E}"/>
              </a:ext>
            </a:extLst>
          </p:cNvPr>
          <p:cNvSpPr txBox="1"/>
          <p:nvPr/>
        </p:nvSpPr>
        <p:spPr>
          <a:xfrm>
            <a:off x="5071150" y="3623480"/>
            <a:ext cx="1292341" cy="646331"/>
          </a:xfrm>
          <a:prstGeom prst="rect">
            <a:avLst/>
          </a:prstGeom>
          <a:solidFill>
            <a:schemeClr val="accent1"/>
          </a:solidFill>
          <a:ln w="63500">
            <a:solidFill>
              <a:srgbClr val="FF0000"/>
            </a:solidFill>
          </a:ln>
        </p:spPr>
        <p:txBody>
          <a:bodyPr wrap="none" rtlCol="0">
            <a:spAutoFit/>
          </a:bodyPr>
          <a:lstStyle/>
          <a:p>
            <a:r>
              <a:rPr lang="en-US" dirty="0"/>
              <a:t>-0.105 sec</a:t>
            </a:r>
          </a:p>
          <a:p>
            <a:r>
              <a:rPr lang="en-US" dirty="0"/>
              <a:t>+/- 0.032</a:t>
            </a:r>
          </a:p>
        </p:txBody>
      </p:sp>
      <p:sp>
        <p:nvSpPr>
          <p:cNvPr id="15" name="TextBox 14">
            <a:extLst>
              <a:ext uri="{FF2B5EF4-FFF2-40B4-BE49-F238E27FC236}">
                <a16:creationId xmlns:a16="http://schemas.microsoft.com/office/drawing/2014/main" id="{91641047-DBD5-CE0B-1E0A-6B6F1C0DCA20}"/>
              </a:ext>
            </a:extLst>
          </p:cNvPr>
          <p:cNvSpPr txBox="1"/>
          <p:nvPr/>
        </p:nvSpPr>
        <p:spPr>
          <a:xfrm>
            <a:off x="8707978" y="3623480"/>
            <a:ext cx="1292341" cy="646331"/>
          </a:xfrm>
          <a:prstGeom prst="rect">
            <a:avLst/>
          </a:prstGeom>
          <a:solidFill>
            <a:schemeClr val="accent1"/>
          </a:solidFill>
          <a:ln w="63500">
            <a:solidFill>
              <a:srgbClr val="FF0000"/>
            </a:solidFill>
          </a:ln>
        </p:spPr>
        <p:txBody>
          <a:bodyPr wrap="none" rtlCol="0">
            <a:spAutoFit/>
          </a:bodyPr>
          <a:lstStyle/>
          <a:p>
            <a:r>
              <a:rPr lang="en-US" dirty="0"/>
              <a:t>-0.378 sec</a:t>
            </a:r>
          </a:p>
          <a:p>
            <a:r>
              <a:rPr lang="en-US" dirty="0"/>
              <a:t>+/- 0.071</a:t>
            </a:r>
          </a:p>
        </p:txBody>
      </p:sp>
    </p:spTree>
    <p:extLst>
      <p:ext uri="{BB962C8B-B14F-4D97-AF65-F5344CB8AC3E}">
        <p14:creationId xmlns:p14="http://schemas.microsoft.com/office/powerpoint/2010/main" val="2219678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06A94E3A-BDAA-F9A8-B98E-015E56256E7B}"/>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513FE83D-14A7-FA66-5886-CE1E38290DBE}"/>
              </a:ext>
            </a:extLst>
          </p:cNvPr>
          <p:cNvSpPr txBox="1"/>
          <p:nvPr/>
        </p:nvSpPr>
        <p:spPr>
          <a:xfrm>
            <a:off x="367469" y="225310"/>
            <a:ext cx="11536823" cy="1015663"/>
          </a:xfrm>
          <a:prstGeom prst="rect">
            <a:avLst/>
          </a:prstGeom>
          <a:noFill/>
        </p:spPr>
        <p:txBody>
          <a:bodyPr wrap="square" rtlCol="0">
            <a:spAutoFit/>
          </a:bodyPr>
          <a:lstStyle/>
          <a:p>
            <a:pPr algn="ctr"/>
            <a:r>
              <a:rPr lang="en-US" sz="6000" dirty="0">
                <a:solidFill>
                  <a:srgbClr val="FFFF00"/>
                </a:solidFill>
                <a:latin typeface="Arial Black" panose="020B0A04020102020204" pitchFamily="34" charset="0"/>
                <a:ea typeface="Verdana" panose="020B0604030504040204" pitchFamily="34" charset="0"/>
                <a:cs typeface="Verdana" panose="020B0604030504040204" pitchFamily="34" charset="0"/>
              </a:rPr>
              <a:t>GNSS Timing Trials</a:t>
            </a:r>
          </a:p>
        </p:txBody>
      </p:sp>
      <p:graphicFrame>
        <p:nvGraphicFramePr>
          <p:cNvPr id="3" name="Table 2">
            <a:extLst>
              <a:ext uri="{FF2B5EF4-FFF2-40B4-BE49-F238E27FC236}">
                <a16:creationId xmlns:a16="http://schemas.microsoft.com/office/drawing/2014/main" id="{3C12E57F-BDE0-9BEB-80A3-EFD80749FF12}"/>
              </a:ext>
            </a:extLst>
          </p:cNvPr>
          <p:cNvGraphicFramePr>
            <a:graphicFrameLocks noGrp="1"/>
          </p:cNvGraphicFramePr>
          <p:nvPr/>
        </p:nvGraphicFramePr>
        <p:xfrm>
          <a:off x="7808736" y="1833201"/>
          <a:ext cx="3393786" cy="3614741"/>
        </p:xfrm>
        <a:graphic>
          <a:graphicData uri="http://schemas.openxmlformats.org/drawingml/2006/table">
            <a:tbl>
              <a:tblPr>
                <a:tableStyleId>{5C22544A-7EE6-4342-B048-85BDC9FD1C3A}</a:tableStyleId>
              </a:tblPr>
              <a:tblGrid>
                <a:gridCol w="565631">
                  <a:extLst>
                    <a:ext uri="{9D8B030D-6E8A-4147-A177-3AD203B41FA5}">
                      <a16:colId xmlns:a16="http://schemas.microsoft.com/office/drawing/2014/main" val="2727325621"/>
                    </a:ext>
                  </a:extLst>
                </a:gridCol>
                <a:gridCol w="565631">
                  <a:extLst>
                    <a:ext uri="{9D8B030D-6E8A-4147-A177-3AD203B41FA5}">
                      <a16:colId xmlns:a16="http://schemas.microsoft.com/office/drawing/2014/main" val="3593562356"/>
                    </a:ext>
                  </a:extLst>
                </a:gridCol>
                <a:gridCol w="565631">
                  <a:extLst>
                    <a:ext uri="{9D8B030D-6E8A-4147-A177-3AD203B41FA5}">
                      <a16:colId xmlns:a16="http://schemas.microsoft.com/office/drawing/2014/main" val="2777062805"/>
                    </a:ext>
                  </a:extLst>
                </a:gridCol>
                <a:gridCol w="565631">
                  <a:extLst>
                    <a:ext uri="{9D8B030D-6E8A-4147-A177-3AD203B41FA5}">
                      <a16:colId xmlns:a16="http://schemas.microsoft.com/office/drawing/2014/main" val="3646253408"/>
                    </a:ext>
                  </a:extLst>
                </a:gridCol>
                <a:gridCol w="565631">
                  <a:extLst>
                    <a:ext uri="{9D8B030D-6E8A-4147-A177-3AD203B41FA5}">
                      <a16:colId xmlns:a16="http://schemas.microsoft.com/office/drawing/2014/main" val="2983608963"/>
                    </a:ext>
                  </a:extLst>
                </a:gridCol>
                <a:gridCol w="565631">
                  <a:extLst>
                    <a:ext uri="{9D8B030D-6E8A-4147-A177-3AD203B41FA5}">
                      <a16:colId xmlns:a16="http://schemas.microsoft.com/office/drawing/2014/main" val="3488440901"/>
                    </a:ext>
                  </a:extLst>
                </a:gridCol>
              </a:tblGrid>
              <a:tr h="512603">
                <a:tc>
                  <a:txBody>
                    <a:bodyPr/>
                    <a:lstStyle/>
                    <a:p>
                      <a:pPr algn="l" fontAlgn="ctr">
                        <a:buNone/>
                      </a:pPr>
                      <a:r>
                        <a:rPr lang="en-US" sz="1000" b="1" u="none" strike="noStrike" dirty="0">
                          <a:effectLst/>
                        </a:rPr>
                        <a:t>Bin</a:t>
                      </a:r>
                      <a:endParaRPr lang="en-US" sz="1000" b="1" i="0" u="none" strike="noStrike" dirty="0">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a:effectLst/>
                        </a:rPr>
                        <a:t>Satellite</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a:effectLst/>
                        </a:rPr>
                        <a:t>Avg Cross</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a:effectLst/>
                        </a:rPr>
                        <a:t>Std Cross</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dirty="0">
                          <a:effectLst/>
                        </a:rPr>
                        <a:t>Avg Along-Track</a:t>
                      </a:r>
                      <a:endParaRPr lang="en-US" sz="1000" b="1" i="0" u="none" strike="noStrike" dirty="0">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dirty="0">
                          <a:effectLst/>
                        </a:rPr>
                        <a:t>Std Along-Track</a:t>
                      </a:r>
                      <a:endParaRPr lang="en-US" sz="1000" b="1" i="0" u="none" strike="noStrike" dirty="0">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2576516727"/>
                  </a:ext>
                </a:extLst>
              </a:tr>
              <a:tr h="344682">
                <a:tc>
                  <a:txBody>
                    <a:bodyPr/>
                    <a:lstStyle/>
                    <a:p>
                      <a:pPr algn="l" fontAlgn="ctr">
                        <a:buNone/>
                      </a:pPr>
                      <a:r>
                        <a:rPr lang="en-US" sz="1000" u="none" strike="noStrike">
                          <a:effectLst/>
                        </a:rPr>
                        <a:t>3x3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-0.4903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2.0418</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-0.3598</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0.0515</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4276809182"/>
                  </a:ext>
                </a:extLst>
              </a:tr>
              <a:tr h="344682">
                <a:tc>
                  <a:txBody>
                    <a:bodyPr/>
                    <a:lstStyle/>
                    <a:p>
                      <a:pPr algn="l" fontAlgn="ctr">
                        <a:buNone/>
                      </a:pPr>
                      <a:r>
                        <a:rPr lang="en-US" sz="1000" u="none" strike="noStrike">
                          <a:effectLst/>
                        </a:rPr>
                        <a:t>3x3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0.4172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2.2034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-0.3642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0.0606</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894298498"/>
                  </a:ext>
                </a:extLst>
              </a:tr>
              <a:tr h="344682">
                <a:tc>
                  <a:txBody>
                    <a:bodyPr/>
                    <a:lstStyle/>
                    <a:p>
                      <a:pPr algn="l" fontAlgn="ctr">
                        <a:buNone/>
                      </a:pPr>
                      <a:r>
                        <a:rPr lang="en-US" sz="1000" u="none" strike="noStrike">
                          <a:effectLst/>
                        </a:rPr>
                        <a:t>3x3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-0.8535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1.8796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-0.3666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0.0704</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087440197"/>
                  </a:ext>
                </a:extLst>
              </a:tr>
              <a:tr h="344682">
                <a:tc>
                  <a:txBody>
                    <a:bodyPr/>
                    <a:lstStyle/>
                    <a:p>
                      <a:pPr algn="l" fontAlgn="ctr">
                        <a:buNone/>
                      </a:pPr>
                      <a:r>
                        <a:rPr lang="en-US" sz="1000" u="none" strike="noStrike">
                          <a:effectLst/>
                        </a:rPr>
                        <a:t>3x3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Galileo 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1.2713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2.7609</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-0.4364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0.0935</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3049623809"/>
                  </a:ext>
                </a:extLst>
              </a:tr>
              <a:tr h="344682">
                <a:tc>
                  <a:txBody>
                    <a:bodyPr/>
                    <a:lstStyle/>
                    <a:p>
                      <a:pPr algn="l" fontAlgn="ctr">
                        <a:buNone/>
                      </a:pPr>
                      <a:r>
                        <a:rPr lang="en-US" sz="1000" u="none" strike="noStrike">
                          <a:effectLst/>
                        </a:rPr>
                        <a:t>3x3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Galileo 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-1.0932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2.2313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-0.4124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0.0491</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3008199185"/>
                  </a:ext>
                </a:extLst>
              </a:tr>
              <a:tr h="344682">
                <a:tc>
                  <a:txBody>
                    <a:bodyPr/>
                    <a:lstStyle/>
                    <a:p>
                      <a:pPr algn="l" fontAlgn="ctr">
                        <a:buNone/>
                      </a:pPr>
                      <a:r>
                        <a:rPr lang="en-US" sz="1000" u="none" strike="noStrike">
                          <a:effectLst/>
                        </a:rPr>
                        <a:t>3x3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Galileo 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1.008</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1.7526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-0.4162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0.0506</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3232869473"/>
                  </a:ext>
                </a:extLst>
              </a:tr>
              <a:tr h="344682">
                <a:tc>
                  <a:txBody>
                    <a:bodyPr/>
                    <a:lstStyle/>
                    <a:p>
                      <a:pPr algn="l" fontAlgn="ctr">
                        <a:buNone/>
                      </a:pPr>
                      <a:r>
                        <a:rPr lang="en-US" sz="1000" u="none" strike="noStrike">
                          <a:effectLst/>
                        </a:rPr>
                        <a:t>3x3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-0.4465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2.6276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-0.359</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0.0659</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175485433"/>
                  </a:ext>
                </a:extLst>
              </a:tr>
              <a:tr h="344682">
                <a:tc>
                  <a:txBody>
                    <a:bodyPr/>
                    <a:lstStyle/>
                    <a:p>
                      <a:pPr algn="l" fontAlgn="ctr">
                        <a:buNone/>
                      </a:pPr>
                      <a:r>
                        <a:rPr lang="en-US" sz="1000" u="none" strike="noStrike">
                          <a:effectLst/>
                        </a:rPr>
                        <a:t>3x3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-1.4692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3.159</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-0.36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0.0636</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4127638282"/>
                  </a:ext>
                </a:extLst>
              </a:tr>
              <a:tr h="344682">
                <a:tc>
                  <a:txBody>
                    <a:bodyPr/>
                    <a:lstStyle/>
                    <a:p>
                      <a:pPr algn="l" fontAlgn="ctr">
                        <a:buNone/>
                      </a:pPr>
                      <a:r>
                        <a:rPr lang="en-US" sz="1000" u="none" strike="noStrike">
                          <a:effectLst/>
                        </a:rPr>
                        <a:t>3x3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1.6205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4.9918</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-0.3289</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dirty="0">
                          <a:effectLst/>
                        </a:rPr>
                        <a:t>0.1294 </a:t>
                      </a:r>
                      <a:endParaRPr lang="en-US" sz="1000" b="0" i="0" u="none" strike="noStrike" dirty="0">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4269944338"/>
                  </a:ext>
                </a:extLst>
              </a:tr>
            </a:tbl>
          </a:graphicData>
        </a:graphic>
      </p:graphicFrame>
      <p:graphicFrame>
        <p:nvGraphicFramePr>
          <p:cNvPr id="4" name="Table 3">
            <a:extLst>
              <a:ext uri="{FF2B5EF4-FFF2-40B4-BE49-F238E27FC236}">
                <a16:creationId xmlns:a16="http://schemas.microsoft.com/office/drawing/2014/main" id="{979C8A16-E0CA-9FF0-646C-35E6FB5B642F}"/>
              </a:ext>
            </a:extLst>
          </p:cNvPr>
          <p:cNvGraphicFramePr>
            <a:graphicFrameLocks noGrp="1"/>
          </p:cNvGraphicFramePr>
          <p:nvPr/>
        </p:nvGraphicFramePr>
        <p:xfrm>
          <a:off x="4199198" y="1816110"/>
          <a:ext cx="3393786" cy="3614741"/>
        </p:xfrm>
        <a:graphic>
          <a:graphicData uri="http://schemas.openxmlformats.org/drawingml/2006/table">
            <a:tbl>
              <a:tblPr>
                <a:tableStyleId>{5C22544A-7EE6-4342-B048-85BDC9FD1C3A}</a:tableStyleId>
              </a:tblPr>
              <a:tblGrid>
                <a:gridCol w="565631">
                  <a:extLst>
                    <a:ext uri="{9D8B030D-6E8A-4147-A177-3AD203B41FA5}">
                      <a16:colId xmlns:a16="http://schemas.microsoft.com/office/drawing/2014/main" val="3856563115"/>
                    </a:ext>
                  </a:extLst>
                </a:gridCol>
                <a:gridCol w="565631">
                  <a:extLst>
                    <a:ext uri="{9D8B030D-6E8A-4147-A177-3AD203B41FA5}">
                      <a16:colId xmlns:a16="http://schemas.microsoft.com/office/drawing/2014/main" val="3687511360"/>
                    </a:ext>
                  </a:extLst>
                </a:gridCol>
                <a:gridCol w="565631">
                  <a:extLst>
                    <a:ext uri="{9D8B030D-6E8A-4147-A177-3AD203B41FA5}">
                      <a16:colId xmlns:a16="http://schemas.microsoft.com/office/drawing/2014/main" val="1601405764"/>
                    </a:ext>
                  </a:extLst>
                </a:gridCol>
                <a:gridCol w="565631">
                  <a:extLst>
                    <a:ext uri="{9D8B030D-6E8A-4147-A177-3AD203B41FA5}">
                      <a16:colId xmlns:a16="http://schemas.microsoft.com/office/drawing/2014/main" val="3133508055"/>
                    </a:ext>
                  </a:extLst>
                </a:gridCol>
                <a:gridCol w="565631">
                  <a:extLst>
                    <a:ext uri="{9D8B030D-6E8A-4147-A177-3AD203B41FA5}">
                      <a16:colId xmlns:a16="http://schemas.microsoft.com/office/drawing/2014/main" val="2362371788"/>
                    </a:ext>
                  </a:extLst>
                </a:gridCol>
                <a:gridCol w="565631">
                  <a:extLst>
                    <a:ext uri="{9D8B030D-6E8A-4147-A177-3AD203B41FA5}">
                      <a16:colId xmlns:a16="http://schemas.microsoft.com/office/drawing/2014/main" val="2053889333"/>
                    </a:ext>
                  </a:extLst>
                </a:gridCol>
              </a:tblGrid>
              <a:tr h="512603">
                <a:tc>
                  <a:txBody>
                    <a:bodyPr/>
                    <a:lstStyle/>
                    <a:p>
                      <a:pPr algn="l" fontAlgn="ctr">
                        <a:buNone/>
                      </a:pPr>
                      <a:r>
                        <a:rPr lang="en-US" sz="1000" b="1" u="none" strike="noStrike">
                          <a:effectLst/>
                        </a:rPr>
                        <a:t>Bin</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dirty="0">
                          <a:effectLst/>
                        </a:rPr>
                        <a:t>Satellite</a:t>
                      </a:r>
                      <a:endParaRPr lang="en-US" sz="1000" b="1" i="0" u="none" strike="noStrike" dirty="0">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a:effectLst/>
                        </a:rPr>
                        <a:t>Avg Cross</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a:effectLst/>
                        </a:rPr>
                        <a:t>Std Cross</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dirty="0">
                          <a:effectLst/>
                        </a:rPr>
                        <a:t>Avg Along-Track</a:t>
                      </a:r>
                      <a:endParaRPr lang="en-US" sz="1000" b="1" i="0" u="none" strike="noStrike" dirty="0">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dirty="0">
                          <a:effectLst/>
                        </a:rPr>
                        <a:t>Std Along-Track</a:t>
                      </a:r>
                      <a:endParaRPr lang="en-US" sz="1000" b="1" i="0" u="none" strike="noStrike" dirty="0">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3335417292"/>
                  </a:ext>
                </a:extLst>
              </a:tr>
              <a:tr h="344682">
                <a:tc>
                  <a:txBody>
                    <a:bodyPr/>
                    <a:lstStyle/>
                    <a:p>
                      <a:pPr algn="l" fontAlgn="ctr">
                        <a:buNone/>
                      </a:pPr>
                      <a:r>
                        <a:rPr lang="en-US" sz="1000" u="none" strike="noStrike">
                          <a:effectLst/>
                        </a:rPr>
                        <a:t>2x2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-0.4227</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0.8982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-0.0985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0.0217</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297591333"/>
                  </a:ext>
                </a:extLst>
              </a:tr>
              <a:tr h="344682">
                <a:tc>
                  <a:txBody>
                    <a:bodyPr/>
                    <a:lstStyle/>
                    <a:p>
                      <a:pPr algn="l" fontAlgn="ctr">
                        <a:buNone/>
                      </a:pPr>
                      <a:r>
                        <a:rPr lang="en-US" sz="1000" u="none" strike="noStrike">
                          <a:effectLst/>
                        </a:rPr>
                        <a:t>2x2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-0.1227</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0.7835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-0.1266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0.0243</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3505123822"/>
                  </a:ext>
                </a:extLst>
              </a:tr>
              <a:tr h="344682">
                <a:tc>
                  <a:txBody>
                    <a:bodyPr/>
                    <a:lstStyle/>
                    <a:p>
                      <a:pPr algn="l" fontAlgn="ctr">
                        <a:buNone/>
                      </a:pPr>
                      <a:r>
                        <a:rPr lang="en-US" sz="1000" u="none" strike="noStrike">
                          <a:effectLst/>
                        </a:rPr>
                        <a:t>2x2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0.0408</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0.6694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-0.0913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0.0143</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2694241539"/>
                  </a:ext>
                </a:extLst>
              </a:tr>
              <a:tr h="344682">
                <a:tc>
                  <a:txBody>
                    <a:bodyPr/>
                    <a:lstStyle/>
                    <a:p>
                      <a:pPr algn="l" fontAlgn="ctr">
                        <a:buNone/>
                      </a:pPr>
                      <a:r>
                        <a:rPr lang="en-US" sz="1000" u="none" strike="noStrike">
                          <a:effectLst/>
                        </a:rPr>
                        <a:t>2x2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Galileo 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-0.1186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0.5734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-0.0896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0.0503</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3539775022"/>
                  </a:ext>
                </a:extLst>
              </a:tr>
              <a:tr h="344682">
                <a:tc>
                  <a:txBody>
                    <a:bodyPr/>
                    <a:lstStyle/>
                    <a:p>
                      <a:pPr algn="l" fontAlgn="ctr">
                        <a:buNone/>
                      </a:pPr>
                      <a:r>
                        <a:rPr lang="en-US" sz="1000" u="none" strike="noStrike">
                          <a:effectLst/>
                        </a:rPr>
                        <a:t>2x2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Galileo 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0.2092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0.8517</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-0.1182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0.0456</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3641193600"/>
                  </a:ext>
                </a:extLst>
              </a:tr>
              <a:tr h="344682">
                <a:tc>
                  <a:txBody>
                    <a:bodyPr/>
                    <a:lstStyle/>
                    <a:p>
                      <a:pPr algn="l" fontAlgn="ctr">
                        <a:buNone/>
                      </a:pPr>
                      <a:r>
                        <a:rPr lang="en-US" sz="1000" u="none" strike="noStrike">
                          <a:effectLst/>
                        </a:rPr>
                        <a:t>2x2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Galileo 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-0.0836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0.9194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-0.0826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0.0433</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215864779"/>
                  </a:ext>
                </a:extLst>
              </a:tr>
              <a:tr h="344682">
                <a:tc>
                  <a:txBody>
                    <a:bodyPr/>
                    <a:lstStyle/>
                    <a:p>
                      <a:pPr algn="l" fontAlgn="ctr">
                        <a:buNone/>
                      </a:pPr>
                      <a:r>
                        <a:rPr lang="en-US" sz="1000" u="none" strike="noStrike">
                          <a:effectLst/>
                        </a:rPr>
                        <a:t>2x2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0.0084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0.9031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-0.1227</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0.0364</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463057673"/>
                  </a:ext>
                </a:extLst>
              </a:tr>
              <a:tr h="344682">
                <a:tc>
                  <a:txBody>
                    <a:bodyPr/>
                    <a:lstStyle/>
                    <a:p>
                      <a:pPr algn="l" fontAlgn="ctr">
                        <a:buNone/>
                      </a:pPr>
                      <a:r>
                        <a:rPr lang="en-US" sz="1000" u="none" strike="noStrike">
                          <a:effectLst/>
                        </a:rPr>
                        <a:t>2x2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-0.1983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0.8543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-0.0892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0.0182</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933846939"/>
                  </a:ext>
                </a:extLst>
              </a:tr>
              <a:tr h="344682">
                <a:tc>
                  <a:txBody>
                    <a:bodyPr/>
                    <a:lstStyle/>
                    <a:p>
                      <a:pPr algn="l" fontAlgn="ctr">
                        <a:buNone/>
                      </a:pPr>
                      <a:r>
                        <a:rPr lang="en-US" sz="1000" u="none" strike="noStrike">
                          <a:effectLst/>
                        </a:rPr>
                        <a:t>2x2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0.8042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1.3653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-0.1255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dirty="0">
                          <a:effectLst/>
                        </a:rPr>
                        <a:t>0.0328 </a:t>
                      </a:r>
                      <a:endParaRPr lang="en-US" sz="1000" b="0" i="0" u="none" strike="noStrike" dirty="0">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3135400661"/>
                  </a:ext>
                </a:extLst>
              </a:tr>
            </a:tbl>
          </a:graphicData>
        </a:graphic>
      </p:graphicFrame>
      <p:graphicFrame>
        <p:nvGraphicFramePr>
          <p:cNvPr id="5" name="Table 4">
            <a:extLst>
              <a:ext uri="{FF2B5EF4-FFF2-40B4-BE49-F238E27FC236}">
                <a16:creationId xmlns:a16="http://schemas.microsoft.com/office/drawing/2014/main" id="{CBE1E334-6D52-8FD2-A129-0EE1C18FDF32}"/>
              </a:ext>
            </a:extLst>
          </p:cNvPr>
          <p:cNvGraphicFramePr>
            <a:graphicFrameLocks noGrp="1"/>
          </p:cNvGraphicFramePr>
          <p:nvPr/>
        </p:nvGraphicFramePr>
        <p:xfrm>
          <a:off x="589660" y="1818182"/>
          <a:ext cx="3393786" cy="3614741"/>
        </p:xfrm>
        <a:graphic>
          <a:graphicData uri="http://schemas.openxmlformats.org/drawingml/2006/table">
            <a:tbl>
              <a:tblPr>
                <a:tableStyleId>{5C22544A-7EE6-4342-B048-85BDC9FD1C3A}</a:tableStyleId>
              </a:tblPr>
              <a:tblGrid>
                <a:gridCol w="565631">
                  <a:extLst>
                    <a:ext uri="{9D8B030D-6E8A-4147-A177-3AD203B41FA5}">
                      <a16:colId xmlns:a16="http://schemas.microsoft.com/office/drawing/2014/main" val="2594671295"/>
                    </a:ext>
                  </a:extLst>
                </a:gridCol>
                <a:gridCol w="565631">
                  <a:extLst>
                    <a:ext uri="{9D8B030D-6E8A-4147-A177-3AD203B41FA5}">
                      <a16:colId xmlns:a16="http://schemas.microsoft.com/office/drawing/2014/main" val="1744182850"/>
                    </a:ext>
                  </a:extLst>
                </a:gridCol>
                <a:gridCol w="565631">
                  <a:extLst>
                    <a:ext uri="{9D8B030D-6E8A-4147-A177-3AD203B41FA5}">
                      <a16:colId xmlns:a16="http://schemas.microsoft.com/office/drawing/2014/main" val="3979299993"/>
                    </a:ext>
                  </a:extLst>
                </a:gridCol>
                <a:gridCol w="565631">
                  <a:extLst>
                    <a:ext uri="{9D8B030D-6E8A-4147-A177-3AD203B41FA5}">
                      <a16:colId xmlns:a16="http://schemas.microsoft.com/office/drawing/2014/main" val="3906583471"/>
                    </a:ext>
                  </a:extLst>
                </a:gridCol>
                <a:gridCol w="565631">
                  <a:extLst>
                    <a:ext uri="{9D8B030D-6E8A-4147-A177-3AD203B41FA5}">
                      <a16:colId xmlns:a16="http://schemas.microsoft.com/office/drawing/2014/main" val="4201419501"/>
                    </a:ext>
                  </a:extLst>
                </a:gridCol>
                <a:gridCol w="565631">
                  <a:extLst>
                    <a:ext uri="{9D8B030D-6E8A-4147-A177-3AD203B41FA5}">
                      <a16:colId xmlns:a16="http://schemas.microsoft.com/office/drawing/2014/main" val="3511411541"/>
                    </a:ext>
                  </a:extLst>
                </a:gridCol>
              </a:tblGrid>
              <a:tr h="512603">
                <a:tc>
                  <a:txBody>
                    <a:bodyPr/>
                    <a:lstStyle/>
                    <a:p>
                      <a:pPr algn="l" fontAlgn="ctr">
                        <a:buNone/>
                      </a:pPr>
                      <a:r>
                        <a:rPr lang="en-US" sz="1000" b="1" u="none" strike="noStrike">
                          <a:effectLst/>
                        </a:rPr>
                        <a:t>Bin</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a:effectLst/>
                        </a:rPr>
                        <a:t>Satellite</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a:effectLst/>
                        </a:rPr>
                        <a:t>Avg Cross</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dirty="0">
                          <a:effectLst/>
                        </a:rPr>
                        <a:t>Std Cross</a:t>
                      </a:r>
                      <a:endParaRPr lang="en-US" sz="1000" b="1" i="0" u="none" strike="noStrike" dirty="0">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a:effectLst/>
                        </a:rPr>
                        <a:t>Avg Along-Track</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dirty="0">
                          <a:effectLst/>
                        </a:rPr>
                        <a:t>Std Along-Track</a:t>
                      </a:r>
                      <a:endParaRPr lang="en-US" sz="1000" b="1" i="0" u="none" strike="noStrike" dirty="0">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33479203"/>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-0.0119</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0.7082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-0.0599</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0.0204</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224158545"/>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0.3117</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0.5353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-0.0565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0.0185</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3352412385"/>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-0.7107</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0.9522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-0.0913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0.0252</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746450237"/>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Galileo 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-0.1033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0.5019</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-0.1076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0.0355</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708649405"/>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Galileo 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-0.1969</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0.6703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-0.0862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0.0226</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777301707"/>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Galileo 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0.3621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0.3559</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-0.1095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0.0229</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2563877938"/>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0.0261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0.6242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-0.0877</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0.0371</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930654621"/>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0.0031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0.455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-0.092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0.0389</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727217464"/>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-0.1535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0.4777</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-0.0775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dirty="0">
                          <a:effectLst/>
                        </a:rPr>
                        <a:t>0.014 </a:t>
                      </a:r>
                      <a:endParaRPr lang="en-US" sz="1000" b="0" i="0" u="none" strike="noStrike" dirty="0">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2455000973"/>
                  </a:ext>
                </a:extLst>
              </a:tr>
            </a:tbl>
          </a:graphicData>
        </a:graphic>
      </p:graphicFrame>
      <p:sp>
        <p:nvSpPr>
          <p:cNvPr id="6" name="TextBox 5">
            <a:extLst>
              <a:ext uri="{FF2B5EF4-FFF2-40B4-BE49-F238E27FC236}">
                <a16:creationId xmlns:a16="http://schemas.microsoft.com/office/drawing/2014/main" id="{654A268B-6A2C-0466-D1BA-7E333375A401}"/>
              </a:ext>
            </a:extLst>
          </p:cNvPr>
          <p:cNvSpPr txBox="1"/>
          <p:nvPr/>
        </p:nvSpPr>
        <p:spPr>
          <a:xfrm>
            <a:off x="1818315" y="5640800"/>
            <a:ext cx="936475" cy="369332"/>
          </a:xfrm>
          <a:prstGeom prst="rect">
            <a:avLst/>
          </a:prstGeom>
          <a:noFill/>
        </p:spPr>
        <p:txBody>
          <a:bodyPr wrap="none" rtlCol="0">
            <a:spAutoFit/>
          </a:bodyPr>
          <a:lstStyle/>
          <a:p>
            <a:r>
              <a:rPr lang="en-US" dirty="0"/>
              <a:t>Bin 1x1</a:t>
            </a:r>
          </a:p>
        </p:txBody>
      </p:sp>
      <p:sp>
        <p:nvSpPr>
          <p:cNvPr id="7" name="TextBox 6">
            <a:extLst>
              <a:ext uri="{FF2B5EF4-FFF2-40B4-BE49-F238E27FC236}">
                <a16:creationId xmlns:a16="http://schemas.microsoft.com/office/drawing/2014/main" id="{C6199BE4-35BA-9331-404F-6DE4A2BFE99B}"/>
              </a:ext>
            </a:extLst>
          </p:cNvPr>
          <p:cNvSpPr txBox="1"/>
          <p:nvPr/>
        </p:nvSpPr>
        <p:spPr>
          <a:xfrm>
            <a:off x="5427853" y="5640800"/>
            <a:ext cx="936475" cy="369332"/>
          </a:xfrm>
          <a:prstGeom prst="rect">
            <a:avLst/>
          </a:prstGeom>
          <a:noFill/>
        </p:spPr>
        <p:txBody>
          <a:bodyPr wrap="none" rtlCol="0">
            <a:spAutoFit/>
          </a:bodyPr>
          <a:lstStyle/>
          <a:p>
            <a:r>
              <a:rPr lang="en-US" dirty="0"/>
              <a:t>Bin 2x2</a:t>
            </a:r>
          </a:p>
        </p:txBody>
      </p:sp>
      <p:sp>
        <p:nvSpPr>
          <p:cNvPr id="8" name="TextBox 7">
            <a:extLst>
              <a:ext uri="{FF2B5EF4-FFF2-40B4-BE49-F238E27FC236}">
                <a16:creationId xmlns:a16="http://schemas.microsoft.com/office/drawing/2014/main" id="{D8B43A0B-04D9-9870-D155-56DF1482C743}"/>
              </a:ext>
            </a:extLst>
          </p:cNvPr>
          <p:cNvSpPr txBox="1"/>
          <p:nvPr/>
        </p:nvSpPr>
        <p:spPr>
          <a:xfrm>
            <a:off x="9037391" y="5640800"/>
            <a:ext cx="936475" cy="369332"/>
          </a:xfrm>
          <a:prstGeom prst="rect">
            <a:avLst/>
          </a:prstGeom>
          <a:noFill/>
        </p:spPr>
        <p:txBody>
          <a:bodyPr wrap="none" rtlCol="0">
            <a:spAutoFit/>
          </a:bodyPr>
          <a:lstStyle/>
          <a:p>
            <a:r>
              <a:rPr lang="en-US" dirty="0"/>
              <a:t>Bin 3x3</a:t>
            </a:r>
          </a:p>
        </p:txBody>
      </p:sp>
      <p:sp>
        <p:nvSpPr>
          <p:cNvPr id="2" name="Rectangle 1">
            <a:extLst>
              <a:ext uri="{FF2B5EF4-FFF2-40B4-BE49-F238E27FC236}">
                <a16:creationId xmlns:a16="http://schemas.microsoft.com/office/drawing/2014/main" id="{18518E6E-4A27-985C-C1C3-93ACCC17EF0B}"/>
              </a:ext>
            </a:extLst>
          </p:cNvPr>
          <p:cNvSpPr/>
          <p:nvPr/>
        </p:nvSpPr>
        <p:spPr>
          <a:xfrm>
            <a:off x="2754790" y="1674976"/>
            <a:ext cx="1292340" cy="3965824"/>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584DAD-88B0-4878-A0FE-9EECF699891D}"/>
              </a:ext>
            </a:extLst>
          </p:cNvPr>
          <p:cNvSpPr/>
          <p:nvPr/>
        </p:nvSpPr>
        <p:spPr>
          <a:xfrm>
            <a:off x="6391618" y="1674976"/>
            <a:ext cx="1264214" cy="3965824"/>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B6F359-C8AC-26CE-96F7-05A4A6E840FC}"/>
              </a:ext>
            </a:extLst>
          </p:cNvPr>
          <p:cNvSpPr/>
          <p:nvPr/>
        </p:nvSpPr>
        <p:spPr>
          <a:xfrm>
            <a:off x="10000319" y="1674976"/>
            <a:ext cx="1292340" cy="3965824"/>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67E870C-D034-F345-AC40-31ABB943F627}"/>
              </a:ext>
            </a:extLst>
          </p:cNvPr>
          <p:cNvSpPr txBox="1"/>
          <p:nvPr/>
        </p:nvSpPr>
        <p:spPr>
          <a:xfrm>
            <a:off x="1462449" y="3636803"/>
            <a:ext cx="1292341" cy="646331"/>
          </a:xfrm>
          <a:prstGeom prst="rect">
            <a:avLst/>
          </a:prstGeom>
          <a:solidFill>
            <a:schemeClr val="accent1"/>
          </a:solidFill>
          <a:ln w="63500">
            <a:solidFill>
              <a:srgbClr val="FF0000"/>
            </a:solidFill>
          </a:ln>
        </p:spPr>
        <p:txBody>
          <a:bodyPr wrap="none" rtlCol="0">
            <a:spAutoFit/>
          </a:bodyPr>
          <a:lstStyle/>
          <a:p>
            <a:r>
              <a:rPr lang="en-US" dirty="0"/>
              <a:t>-0.085 sec</a:t>
            </a:r>
          </a:p>
          <a:p>
            <a:r>
              <a:rPr lang="en-US" dirty="0"/>
              <a:t>+/- 0.026</a:t>
            </a:r>
          </a:p>
        </p:txBody>
      </p:sp>
      <p:sp>
        <p:nvSpPr>
          <p:cNvPr id="14" name="TextBox 13">
            <a:extLst>
              <a:ext uri="{FF2B5EF4-FFF2-40B4-BE49-F238E27FC236}">
                <a16:creationId xmlns:a16="http://schemas.microsoft.com/office/drawing/2014/main" id="{50B7E83A-0EF4-EECA-123A-87E3FD643751}"/>
              </a:ext>
            </a:extLst>
          </p:cNvPr>
          <p:cNvSpPr txBox="1"/>
          <p:nvPr/>
        </p:nvSpPr>
        <p:spPr>
          <a:xfrm>
            <a:off x="5071150" y="3623480"/>
            <a:ext cx="1292341" cy="646331"/>
          </a:xfrm>
          <a:prstGeom prst="rect">
            <a:avLst/>
          </a:prstGeom>
          <a:solidFill>
            <a:schemeClr val="accent1"/>
          </a:solidFill>
          <a:ln w="63500">
            <a:solidFill>
              <a:srgbClr val="FF0000"/>
            </a:solidFill>
          </a:ln>
        </p:spPr>
        <p:txBody>
          <a:bodyPr wrap="none" rtlCol="0">
            <a:spAutoFit/>
          </a:bodyPr>
          <a:lstStyle/>
          <a:p>
            <a:r>
              <a:rPr lang="en-US" dirty="0"/>
              <a:t>-0.105 sec</a:t>
            </a:r>
          </a:p>
          <a:p>
            <a:r>
              <a:rPr lang="en-US" dirty="0"/>
              <a:t>+/- 0.032</a:t>
            </a:r>
          </a:p>
        </p:txBody>
      </p:sp>
      <p:sp>
        <p:nvSpPr>
          <p:cNvPr id="15" name="TextBox 14">
            <a:extLst>
              <a:ext uri="{FF2B5EF4-FFF2-40B4-BE49-F238E27FC236}">
                <a16:creationId xmlns:a16="http://schemas.microsoft.com/office/drawing/2014/main" id="{A6325BC9-E4A1-B273-11DB-BF56EE12CA3D}"/>
              </a:ext>
            </a:extLst>
          </p:cNvPr>
          <p:cNvSpPr txBox="1"/>
          <p:nvPr/>
        </p:nvSpPr>
        <p:spPr>
          <a:xfrm>
            <a:off x="8707978" y="3623480"/>
            <a:ext cx="1292341" cy="646331"/>
          </a:xfrm>
          <a:prstGeom prst="rect">
            <a:avLst/>
          </a:prstGeom>
          <a:solidFill>
            <a:schemeClr val="accent1"/>
          </a:solidFill>
          <a:ln w="63500">
            <a:solidFill>
              <a:srgbClr val="FF0000"/>
            </a:solidFill>
          </a:ln>
        </p:spPr>
        <p:txBody>
          <a:bodyPr wrap="none" rtlCol="0">
            <a:spAutoFit/>
          </a:bodyPr>
          <a:lstStyle/>
          <a:p>
            <a:r>
              <a:rPr lang="en-US" dirty="0"/>
              <a:t>-0.378 sec</a:t>
            </a:r>
          </a:p>
          <a:p>
            <a:r>
              <a:rPr lang="en-US" dirty="0"/>
              <a:t>+/- 0.071</a:t>
            </a:r>
          </a:p>
        </p:txBody>
      </p:sp>
      <p:graphicFrame>
        <p:nvGraphicFramePr>
          <p:cNvPr id="13" name="Chart 12">
            <a:extLst>
              <a:ext uri="{FF2B5EF4-FFF2-40B4-BE49-F238E27FC236}">
                <a16:creationId xmlns:a16="http://schemas.microsoft.com/office/drawing/2014/main" id="{55BFAE85-F2F1-93C2-00D3-F9187D310DEA}"/>
              </a:ext>
            </a:extLst>
          </p:cNvPr>
          <p:cNvGraphicFramePr>
            <a:graphicFrameLocks/>
          </p:cNvGraphicFramePr>
          <p:nvPr>
            <p:extLst>
              <p:ext uri="{D42A27DB-BD31-4B8C-83A1-F6EECF244321}">
                <p14:modId xmlns:p14="http://schemas.microsoft.com/office/powerpoint/2010/main" val="2493094127"/>
              </p:ext>
            </p:extLst>
          </p:nvPr>
        </p:nvGraphicFramePr>
        <p:xfrm>
          <a:off x="1965759" y="1925838"/>
          <a:ext cx="8340242" cy="34219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1913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D56F09C5-59CF-B828-FF0D-643538ADD809}"/>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818C6CE0-FA8B-9371-79F8-A9064240AED9}"/>
              </a:ext>
            </a:extLst>
          </p:cNvPr>
          <p:cNvSpPr txBox="1"/>
          <p:nvPr/>
        </p:nvSpPr>
        <p:spPr>
          <a:xfrm>
            <a:off x="367469" y="225310"/>
            <a:ext cx="11536823" cy="1015663"/>
          </a:xfrm>
          <a:prstGeom prst="rect">
            <a:avLst/>
          </a:prstGeom>
          <a:noFill/>
        </p:spPr>
        <p:txBody>
          <a:bodyPr wrap="square" rtlCol="0">
            <a:spAutoFit/>
          </a:bodyPr>
          <a:lstStyle/>
          <a:p>
            <a:pPr algn="ctr"/>
            <a:r>
              <a:rPr lang="en-US" sz="6000" dirty="0">
                <a:solidFill>
                  <a:srgbClr val="FFFF00"/>
                </a:solidFill>
                <a:latin typeface="Arial Black" panose="020B0A04020102020204" pitchFamily="34" charset="0"/>
                <a:ea typeface="Verdana" panose="020B0604030504040204" pitchFamily="34" charset="0"/>
                <a:cs typeface="Verdana" panose="020B0604030504040204" pitchFamily="34" charset="0"/>
              </a:rPr>
              <a:t>GNSS Timing Trials</a:t>
            </a:r>
          </a:p>
        </p:txBody>
      </p:sp>
      <p:graphicFrame>
        <p:nvGraphicFramePr>
          <p:cNvPr id="3" name="Table 2">
            <a:extLst>
              <a:ext uri="{FF2B5EF4-FFF2-40B4-BE49-F238E27FC236}">
                <a16:creationId xmlns:a16="http://schemas.microsoft.com/office/drawing/2014/main" id="{03E75963-2F4C-E590-C943-FED75E5B2842}"/>
              </a:ext>
            </a:extLst>
          </p:cNvPr>
          <p:cNvGraphicFramePr>
            <a:graphicFrameLocks noGrp="1"/>
          </p:cNvGraphicFramePr>
          <p:nvPr/>
        </p:nvGraphicFramePr>
        <p:xfrm>
          <a:off x="7808736" y="1833201"/>
          <a:ext cx="3393786" cy="3614741"/>
        </p:xfrm>
        <a:graphic>
          <a:graphicData uri="http://schemas.openxmlformats.org/drawingml/2006/table">
            <a:tbl>
              <a:tblPr>
                <a:tableStyleId>{5C22544A-7EE6-4342-B048-85BDC9FD1C3A}</a:tableStyleId>
              </a:tblPr>
              <a:tblGrid>
                <a:gridCol w="565631">
                  <a:extLst>
                    <a:ext uri="{9D8B030D-6E8A-4147-A177-3AD203B41FA5}">
                      <a16:colId xmlns:a16="http://schemas.microsoft.com/office/drawing/2014/main" val="2727325621"/>
                    </a:ext>
                  </a:extLst>
                </a:gridCol>
                <a:gridCol w="565631">
                  <a:extLst>
                    <a:ext uri="{9D8B030D-6E8A-4147-A177-3AD203B41FA5}">
                      <a16:colId xmlns:a16="http://schemas.microsoft.com/office/drawing/2014/main" val="3593562356"/>
                    </a:ext>
                  </a:extLst>
                </a:gridCol>
                <a:gridCol w="565631">
                  <a:extLst>
                    <a:ext uri="{9D8B030D-6E8A-4147-A177-3AD203B41FA5}">
                      <a16:colId xmlns:a16="http://schemas.microsoft.com/office/drawing/2014/main" val="2777062805"/>
                    </a:ext>
                  </a:extLst>
                </a:gridCol>
                <a:gridCol w="565631">
                  <a:extLst>
                    <a:ext uri="{9D8B030D-6E8A-4147-A177-3AD203B41FA5}">
                      <a16:colId xmlns:a16="http://schemas.microsoft.com/office/drawing/2014/main" val="3646253408"/>
                    </a:ext>
                  </a:extLst>
                </a:gridCol>
                <a:gridCol w="565631">
                  <a:extLst>
                    <a:ext uri="{9D8B030D-6E8A-4147-A177-3AD203B41FA5}">
                      <a16:colId xmlns:a16="http://schemas.microsoft.com/office/drawing/2014/main" val="2983608963"/>
                    </a:ext>
                  </a:extLst>
                </a:gridCol>
                <a:gridCol w="565631">
                  <a:extLst>
                    <a:ext uri="{9D8B030D-6E8A-4147-A177-3AD203B41FA5}">
                      <a16:colId xmlns:a16="http://schemas.microsoft.com/office/drawing/2014/main" val="3488440901"/>
                    </a:ext>
                  </a:extLst>
                </a:gridCol>
              </a:tblGrid>
              <a:tr h="512603">
                <a:tc>
                  <a:txBody>
                    <a:bodyPr/>
                    <a:lstStyle/>
                    <a:p>
                      <a:pPr algn="l" fontAlgn="ctr">
                        <a:buNone/>
                      </a:pPr>
                      <a:r>
                        <a:rPr lang="en-US" sz="1000" b="1" u="none" strike="noStrike" dirty="0">
                          <a:effectLst/>
                        </a:rPr>
                        <a:t>Bin</a:t>
                      </a:r>
                      <a:endParaRPr lang="en-US" sz="1000" b="1" i="0" u="none" strike="noStrike" dirty="0">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a:effectLst/>
                        </a:rPr>
                        <a:t>Satellite</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a:effectLst/>
                        </a:rPr>
                        <a:t>Avg Cross</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a:effectLst/>
                        </a:rPr>
                        <a:t>Std Cross</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dirty="0">
                          <a:effectLst/>
                        </a:rPr>
                        <a:t>Avg Along-Track</a:t>
                      </a:r>
                      <a:endParaRPr lang="en-US" sz="1000" b="1" i="0" u="none" strike="noStrike" dirty="0">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dirty="0">
                          <a:effectLst/>
                        </a:rPr>
                        <a:t>Std Along-Track</a:t>
                      </a:r>
                      <a:endParaRPr lang="en-US" sz="1000" b="1" i="0" u="none" strike="noStrike" dirty="0">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2576516727"/>
                  </a:ext>
                </a:extLst>
              </a:tr>
              <a:tr h="344682">
                <a:tc>
                  <a:txBody>
                    <a:bodyPr/>
                    <a:lstStyle/>
                    <a:p>
                      <a:pPr algn="l" fontAlgn="ctr">
                        <a:buNone/>
                      </a:pPr>
                      <a:r>
                        <a:rPr lang="en-US" sz="1000" u="none" strike="noStrike">
                          <a:effectLst/>
                        </a:rPr>
                        <a:t>3x3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-0.4903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2.0418</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-0.3598</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0.0515</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4276809182"/>
                  </a:ext>
                </a:extLst>
              </a:tr>
              <a:tr h="344682">
                <a:tc>
                  <a:txBody>
                    <a:bodyPr/>
                    <a:lstStyle/>
                    <a:p>
                      <a:pPr algn="l" fontAlgn="ctr">
                        <a:buNone/>
                      </a:pPr>
                      <a:r>
                        <a:rPr lang="en-US" sz="1000" u="none" strike="noStrike">
                          <a:effectLst/>
                        </a:rPr>
                        <a:t>3x3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0.4172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2.2034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-0.3642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0.0606</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894298498"/>
                  </a:ext>
                </a:extLst>
              </a:tr>
              <a:tr h="344682">
                <a:tc>
                  <a:txBody>
                    <a:bodyPr/>
                    <a:lstStyle/>
                    <a:p>
                      <a:pPr algn="l" fontAlgn="ctr">
                        <a:buNone/>
                      </a:pPr>
                      <a:r>
                        <a:rPr lang="en-US" sz="1000" u="none" strike="noStrike">
                          <a:effectLst/>
                        </a:rPr>
                        <a:t>3x3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-0.8535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1.8796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-0.3666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0.0704</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087440197"/>
                  </a:ext>
                </a:extLst>
              </a:tr>
              <a:tr h="344682">
                <a:tc>
                  <a:txBody>
                    <a:bodyPr/>
                    <a:lstStyle/>
                    <a:p>
                      <a:pPr algn="l" fontAlgn="ctr">
                        <a:buNone/>
                      </a:pPr>
                      <a:r>
                        <a:rPr lang="en-US" sz="1000" u="none" strike="noStrike">
                          <a:effectLst/>
                        </a:rPr>
                        <a:t>3x3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Galileo 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1.2713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2.7609</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-0.4364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0.0935</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3049623809"/>
                  </a:ext>
                </a:extLst>
              </a:tr>
              <a:tr h="344682">
                <a:tc>
                  <a:txBody>
                    <a:bodyPr/>
                    <a:lstStyle/>
                    <a:p>
                      <a:pPr algn="l" fontAlgn="ctr">
                        <a:buNone/>
                      </a:pPr>
                      <a:r>
                        <a:rPr lang="en-US" sz="1000" u="none" strike="noStrike">
                          <a:effectLst/>
                        </a:rPr>
                        <a:t>3x3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Galileo 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-1.0932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2.2313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-0.4124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0.0491</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3008199185"/>
                  </a:ext>
                </a:extLst>
              </a:tr>
              <a:tr h="344682">
                <a:tc>
                  <a:txBody>
                    <a:bodyPr/>
                    <a:lstStyle/>
                    <a:p>
                      <a:pPr algn="l" fontAlgn="ctr">
                        <a:buNone/>
                      </a:pPr>
                      <a:r>
                        <a:rPr lang="en-US" sz="1000" u="none" strike="noStrike">
                          <a:effectLst/>
                        </a:rPr>
                        <a:t>3x3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Galileo 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1.008</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1.7526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-0.4162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0.0506</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3232869473"/>
                  </a:ext>
                </a:extLst>
              </a:tr>
              <a:tr h="344682">
                <a:tc>
                  <a:txBody>
                    <a:bodyPr/>
                    <a:lstStyle/>
                    <a:p>
                      <a:pPr algn="l" fontAlgn="ctr">
                        <a:buNone/>
                      </a:pPr>
                      <a:r>
                        <a:rPr lang="en-US" sz="1000" u="none" strike="noStrike">
                          <a:effectLst/>
                        </a:rPr>
                        <a:t>3x3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-0.4465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2.6276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-0.359</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0.0659</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175485433"/>
                  </a:ext>
                </a:extLst>
              </a:tr>
              <a:tr h="344682">
                <a:tc>
                  <a:txBody>
                    <a:bodyPr/>
                    <a:lstStyle/>
                    <a:p>
                      <a:pPr algn="l" fontAlgn="ctr">
                        <a:buNone/>
                      </a:pPr>
                      <a:r>
                        <a:rPr lang="en-US" sz="1000" u="none" strike="noStrike">
                          <a:effectLst/>
                        </a:rPr>
                        <a:t>3x3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-1.4692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3.159</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-0.36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0.0636</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4127638282"/>
                  </a:ext>
                </a:extLst>
              </a:tr>
              <a:tr h="344682">
                <a:tc>
                  <a:txBody>
                    <a:bodyPr/>
                    <a:lstStyle/>
                    <a:p>
                      <a:pPr algn="l" fontAlgn="ctr">
                        <a:buNone/>
                      </a:pPr>
                      <a:r>
                        <a:rPr lang="en-US" sz="1000" u="none" strike="noStrike">
                          <a:effectLst/>
                        </a:rPr>
                        <a:t>3x3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1.6205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4.9918</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-0.3289</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dirty="0">
                          <a:effectLst/>
                        </a:rPr>
                        <a:t>0.1294 </a:t>
                      </a:r>
                      <a:endParaRPr lang="en-US" sz="1000" b="0" i="0" u="none" strike="noStrike" dirty="0">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4269944338"/>
                  </a:ext>
                </a:extLst>
              </a:tr>
            </a:tbl>
          </a:graphicData>
        </a:graphic>
      </p:graphicFrame>
      <p:graphicFrame>
        <p:nvGraphicFramePr>
          <p:cNvPr id="4" name="Table 3">
            <a:extLst>
              <a:ext uri="{FF2B5EF4-FFF2-40B4-BE49-F238E27FC236}">
                <a16:creationId xmlns:a16="http://schemas.microsoft.com/office/drawing/2014/main" id="{6C50AA96-B437-97BB-5828-ECC8BDACAD81}"/>
              </a:ext>
            </a:extLst>
          </p:cNvPr>
          <p:cNvGraphicFramePr>
            <a:graphicFrameLocks noGrp="1"/>
          </p:cNvGraphicFramePr>
          <p:nvPr/>
        </p:nvGraphicFramePr>
        <p:xfrm>
          <a:off x="4199198" y="1816110"/>
          <a:ext cx="3393786" cy="3614741"/>
        </p:xfrm>
        <a:graphic>
          <a:graphicData uri="http://schemas.openxmlformats.org/drawingml/2006/table">
            <a:tbl>
              <a:tblPr>
                <a:tableStyleId>{5C22544A-7EE6-4342-B048-85BDC9FD1C3A}</a:tableStyleId>
              </a:tblPr>
              <a:tblGrid>
                <a:gridCol w="565631">
                  <a:extLst>
                    <a:ext uri="{9D8B030D-6E8A-4147-A177-3AD203B41FA5}">
                      <a16:colId xmlns:a16="http://schemas.microsoft.com/office/drawing/2014/main" val="3856563115"/>
                    </a:ext>
                  </a:extLst>
                </a:gridCol>
                <a:gridCol w="565631">
                  <a:extLst>
                    <a:ext uri="{9D8B030D-6E8A-4147-A177-3AD203B41FA5}">
                      <a16:colId xmlns:a16="http://schemas.microsoft.com/office/drawing/2014/main" val="3687511360"/>
                    </a:ext>
                  </a:extLst>
                </a:gridCol>
                <a:gridCol w="565631">
                  <a:extLst>
                    <a:ext uri="{9D8B030D-6E8A-4147-A177-3AD203B41FA5}">
                      <a16:colId xmlns:a16="http://schemas.microsoft.com/office/drawing/2014/main" val="1601405764"/>
                    </a:ext>
                  </a:extLst>
                </a:gridCol>
                <a:gridCol w="565631">
                  <a:extLst>
                    <a:ext uri="{9D8B030D-6E8A-4147-A177-3AD203B41FA5}">
                      <a16:colId xmlns:a16="http://schemas.microsoft.com/office/drawing/2014/main" val="3133508055"/>
                    </a:ext>
                  </a:extLst>
                </a:gridCol>
                <a:gridCol w="565631">
                  <a:extLst>
                    <a:ext uri="{9D8B030D-6E8A-4147-A177-3AD203B41FA5}">
                      <a16:colId xmlns:a16="http://schemas.microsoft.com/office/drawing/2014/main" val="2362371788"/>
                    </a:ext>
                  </a:extLst>
                </a:gridCol>
                <a:gridCol w="565631">
                  <a:extLst>
                    <a:ext uri="{9D8B030D-6E8A-4147-A177-3AD203B41FA5}">
                      <a16:colId xmlns:a16="http://schemas.microsoft.com/office/drawing/2014/main" val="2053889333"/>
                    </a:ext>
                  </a:extLst>
                </a:gridCol>
              </a:tblGrid>
              <a:tr h="512603">
                <a:tc>
                  <a:txBody>
                    <a:bodyPr/>
                    <a:lstStyle/>
                    <a:p>
                      <a:pPr algn="l" fontAlgn="ctr">
                        <a:buNone/>
                      </a:pPr>
                      <a:r>
                        <a:rPr lang="en-US" sz="1000" b="1" u="none" strike="noStrike">
                          <a:effectLst/>
                        </a:rPr>
                        <a:t>Bin</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dirty="0">
                          <a:effectLst/>
                        </a:rPr>
                        <a:t>Satellite</a:t>
                      </a:r>
                      <a:endParaRPr lang="en-US" sz="1000" b="1" i="0" u="none" strike="noStrike" dirty="0">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a:effectLst/>
                        </a:rPr>
                        <a:t>Avg Cross</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a:effectLst/>
                        </a:rPr>
                        <a:t>Std Cross</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dirty="0">
                          <a:effectLst/>
                        </a:rPr>
                        <a:t>Avg Along-Track</a:t>
                      </a:r>
                      <a:endParaRPr lang="en-US" sz="1000" b="1" i="0" u="none" strike="noStrike" dirty="0">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dirty="0">
                          <a:effectLst/>
                        </a:rPr>
                        <a:t>Std Along-Track</a:t>
                      </a:r>
                      <a:endParaRPr lang="en-US" sz="1000" b="1" i="0" u="none" strike="noStrike" dirty="0">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3335417292"/>
                  </a:ext>
                </a:extLst>
              </a:tr>
              <a:tr h="344682">
                <a:tc>
                  <a:txBody>
                    <a:bodyPr/>
                    <a:lstStyle/>
                    <a:p>
                      <a:pPr algn="l" fontAlgn="ctr">
                        <a:buNone/>
                      </a:pPr>
                      <a:r>
                        <a:rPr lang="en-US" sz="1000" u="none" strike="noStrike">
                          <a:effectLst/>
                        </a:rPr>
                        <a:t>2x2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-0.4227</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0.8982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-0.0985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0.0217</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297591333"/>
                  </a:ext>
                </a:extLst>
              </a:tr>
              <a:tr h="344682">
                <a:tc>
                  <a:txBody>
                    <a:bodyPr/>
                    <a:lstStyle/>
                    <a:p>
                      <a:pPr algn="l" fontAlgn="ctr">
                        <a:buNone/>
                      </a:pPr>
                      <a:r>
                        <a:rPr lang="en-US" sz="1000" u="none" strike="noStrike">
                          <a:effectLst/>
                        </a:rPr>
                        <a:t>2x2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-0.1227</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0.7835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-0.1266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0.0243</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3505123822"/>
                  </a:ext>
                </a:extLst>
              </a:tr>
              <a:tr h="344682">
                <a:tc>
                  <a:txBody>
                    <a:bodyPr/>
                    <a:lstStyle/>
                    <a:p>
                      <a:pPr algn="l" fontAlgn="ctr">
                        <a:buNone/>
                      </a:pPr>
                      <a:r>
                        <a:rPr lang="en-US" sz="1000" u="none" strike="noStrike">
                          <a:effectLst/>
                        </a:rPr>
                        <a:t>2x2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0.0408</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0.6694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-0.0913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0.0143</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2694241539"/>
                  </a:ext>
                </a:extLst>
              </a:tr>
              <a:tr h="344682">
                <a:tc>
                  <a:txBody>
                    <a:bodyPr/>
                    <a:lstStyle/>
                    <a:p>
                      <a:pPr algn="l" fontAlgn="ctr">
                        <a:buNone/>
                      </a:pPr>
                      <a:r>
                        <a:rPr lang="en-US" sz="1000" u="none" strike="noStrike">
                          <a:effectLst/>
                        </a:rPr>
                        <a:t>2x2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Galileo 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-0.1186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0.5734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-0.0896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0.0503</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3539775022"/>
                  </a:ext>
                </a:extLst>
              </a:tr>
              <a:tr h="344682">
                <a:tc>
                  <a:txBody>
                    <a:bodyPr/>
                    <a:lstStyle/>
                    <a:p>
                      <a:pPr algn="l" fontAlgn="ctr">
                        <a:buNone/>
                      </a:pPr>
                      <a:r>
                        <a:rPr lang="en-US" sz="1000" u="none" strike="noStrike">
                          <a:effectLst/>
                        </a:rPr>
                        <a:t>2x2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Galileo 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0.2092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0.8517</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-0.1182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0.0456</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3641193600"/>
                  </a:ext>
                </a:extLst>
              </a:tr>
              <a:tr h="344682">
                <a:tc>
                  <a:txBody>
                    <a:bodyPr/>
                    <a:lstStyle/>
                    <a:p>
                      <a:pPr algn="l" fontAlgn="ctr">
                        <a:buNone/>
                      </a:pPr>
                      <a:r>
                        <a:rPr lang="en-US" sz="1000" u="none" strike="noStrike">
                          <a:effectLst/>
                        </a:rPr>
                        <a:t>2x2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Galileo 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-0.0836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0.9194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-0.0826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0.0433</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215864779"/>
                  </a:ext>
                </a:extLst>
              </a:tr>
              <a:tr h="344682">
                <a:tc>
                  <a:txBody>
                    <a:bodyPr/>
                    <a:lstStyle/>
                    <a:p>
                      <a:pPr algn="l" fontAlgn="ctr">
                        <a:buNone/>
                      </a:pPr>
                      <a:r>
                        <a:rPr lang="en-US" sz="1000" u="none" strike="noStrike">
                          <a:effectLst/>
                        </a:rPr>
                        <a:t>2x2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0.0084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0.9031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-0.1227</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0.0364</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463057673"/>
                  </a:ext>
                </a:extLst>
              </a:tr>
              <a:tr h="344682">
                <a:tc>
                  <a:txBody>
                    <a:bodyPr/>
                    <a:lstStyle/>
                    <a:p>
                      <a:pPr algn="l" fontAlgn="ctr">
                        <a:buNone/>
                      </a:pPr>
                      <a:r>
                        <a:rPr lang="en-US" sz="1000" u="none" strike="noStrike">
                          <a:effectLst/>
                        </a:rPr>
                        <a:t>2x2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-0.1983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0.8543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-0.0892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0.0182</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933846939"/>
                  </a:ext>
                </a:extLst>
              </a:tr>
              <a:tr h="344682">
                <a:tc>
                  <a:txBody>
                    <a:bodyPr/>
                    <a:lstStyle/>
                    <a:p>
                      <a:pPr algn="l" fontAlgn="ctr">
                        <a:buNone/>
                      </a:pPr>
                      <a:r>
                        <a:rPr lang="en-US" sz="1000" u="none" strike="noStrike">
                          <a:effectLst/>
                        </a:rPr>
                        <a:t>2x2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0.8042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1.3653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-0.1255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dirty="0">
                          <a:effectLst/>
                        </a:rPr>
                        <a:t>0.0328 </a:t>
                      </a:r>
                      <a:endParaRPr lang="en-US" sz="1000" b="0" i="0" u="none" strike="noStrike" dirty="0">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3135400661"/>
                  </a:ext>
                </a:extLst>
              </a:tr>
            </a:tbl>
          </a:graphicData>
        </a:graphic>
      </p:graphicFrame>
      <p:graphicFrame>
        <p:nvGraphicFramePr>
          <p:cNvPr id="5" name="Table 4">
            <a:extLst>
              <a:ext uri="{FF2B5EF4-FFF2-40B4-BE49-F238E27FC236}">
                <a16:creationId xmlns:a16="http://schemas.microsoft.com/office/drawing/2014/main" id="{0876B93B-946E-60F7-BDFC-F7CB15B7475A}"/>
              </a:ext>
            </a:extLst>
          </p:cNvPr>
          <p:cNvGraphicFramePr>
            <a:graphicFrameLocks noGrp="1"/>
          </p:cNvGraphicFramePr>
          <p:nvPr/>
        </p:nvGraphicFramePr>
        <p:xfrm>
          <a:off x="589660" y="1818182"/>
          <a:ext cx="3393786" cy="3614741"/>
        </p:xfrm>
        <a:graphic>
          <a:graphicData uri="http://schemas.openxmlformats.org/drawingml/2006/table">
            <a:tbl>
              <a:tblPr>
                <a:tableStyleId>{5C22544A-7EE6-4342-B048-85BDC9FD1C3A}</a:tableStyleId>
              </a:tblPr>
              <a:tblGrid>
                <a:gridCol w="565631">
                  <a:extLst>
                    <a:ext uri="{9D8B030D-6E8A-4147-A177-3AD203B41FA5}">
                      <a16:colId xmlns:a16="http://schemas.microsoft.com/office/drawing/2014/main" val="2594671295"/>
                    </a:ext>
                  </a:extLst>
                </a:gridCol>
                <a:gridCol w="565631">
                  <a:extLst>
                    <a:ext uri="{9D8B030D-6E8A-4147-A177-3AD203B41FA5}">
                      <a16:colId xmlns:a16="http://schemas.microsoft.com/office/drawing/2014/main" val="1744182850"/>
                    </a:ext>
                  </a:extLst>
                </a:gridCol>
                <a:gridCol w="565631">
                  <a:extLst>
                    <a:ext uri="{9D8B030D-6E8A-4147-A177-3AD203B41FA5}">
                      <a16:colId xmlns:a16="http://schemas.microsoft.com/office/drawing/2014/main" val="3979299993"/>
                    </a:ext>
                  </a:extLst>
                </a:gridCol>
                <a:gridCol w="565631">
                  <a:extLst>
                    <a:ext uri="{9D8B030D-6E8A-4147-A177-3AD203B41FA5}">
                      <a16:colId xmlns:a16="http://schemas.microsoft.com/office/drawing/2014/main" val="3906583471"/>
                    </a:ext>
                  </a:extLst>
                </a:gridCol>
                <a:gridCol w="565631">
                  <a:extLst>
                    <a:ext uri="{9D8B030D-6E8A-4147-A177-3AD203B41FA5}">
                      <a16:colId xmlns:a16="http://schemas.microsoft.com/office/drawing/2014/main" val="4201419501"/>
                    </a:ext>
                  </a:extLst>
                </a:gridCol>
                <a:gridCol w="565631">
                  <a:extLst>
                    <a:ext uri="{9D8B030D-6E8A-4147-A177-3AD203B41FA5}">
                      <a16:colId xmlns:a16="http://schemas.microsoft.com/office/drawing/2014/main" val="3511411541"/>
                    </a:ext>
                  </a:extLst>
                </a:gridCol>
              </a:tblGrid>
              <a:tr h="512603">
                <a:tc>
                  <a:txBody>
                    <a:bodyPr/>
                    <a:lstStyle/>
                    <a:p>
                      <a:pPr algn="l" fontAlgn="ctr">
                        <a:buNone/>
                      </a:pPr>
                      <a:r>
                        <a:rPr lang="en-US" sz="1000" b="1" u="none" strike="noStrike">
                          <a:effectLst/>
                        </a:rPr>
                        <a:t>Bin</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a:effectLst/>
                        </a:rPr>
                        <a:t>Satellite</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a:effectLst/>
                        </a:rPr>
                        <a:t>Avg Cross</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dirty="0">
                          <a:effectLst/>
                        </a:rPr>
                        <a:t>Std Cross</a:t>
                      </a:r>
                      <a:endParaRPr lang="en-US" sz="1000" b="1" i="0" u="none" strike="noStrike" dirty="0">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a:effectLst/>
                        </a:rPr>
                        <a:t>Avg Along-Track</a:t>
                      </a:r>
                      <a:endParaRPr lang="en-US" sz="1000" b="1"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b="1" u="none" strike="noStrike" dirty="0">
                          <a:effectLst/>
                        </a:rPr>
                        <a:t>Std Along-Track</a:t>
                      </a:r>
                      <a:endParaRPr lang="en-US" sz="1000" b="1" i="0" u="none" strike="noStrike" dirty="0">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33479203"/>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-0.0119</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0.7082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-0.0599</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0.0204</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224158545"/>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0.3117</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0.5353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-0.0565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0.0185</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3352412385"/>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-0.7107</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0.9522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-0.0913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0.0252</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746450237"/>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Galileo 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-0.1033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0.5019</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-0.1076</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0.0355</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708649405"/>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Galileo 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-0.1969</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0.6703</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-0.0862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0.0226</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777301707"/>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Galileo 24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0.3621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0.3559</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-0.1095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0.0229</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2563877938"/>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0.0261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0.6242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-0.0877</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0.0371</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930654621"/>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0.0031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0.455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-0.092</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0.0389</a:t>
                      </a:r>
                      <a:endParaRPr lang="en-US" sz="1000" b="0" i="0" u="none" strike="noStrike">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1727217464"/>
                  </a:ext>
                </a:extLst>
              </a:tr>
              <a:tr h="344682">
                <a:tc>
                  <a:txBody>
                    <a:bodyPr/>
                    <a:lstStyle/>
                    <a:p>
                      <a:pPr algn="l" fontAlgn="ctr">
                        <a:buNone/>
                      </a:pPr>
                      <a:r>
                        <a:rPr lang="en-US" sz="1000" u="none" strike="noStrike">
                          <a:effectLst/>
                        </a:rPr>
                        <a:t>1x1</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l" fontAlgn="ctr">
                        <a:buNone/>
                      </a:pPr>
                      <a:r>
                        <a:rPr lang="en-US" sz="1000" u="none" strike="noStrike">
                          <a:effectLst/>
                        </a:rPr>
                        <a:t>NavStar 64</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-0.1535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0.4777</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a:effectLst/>
                        </a:rPr>
                        <a:t>-0.0775</a:t>
                      </a:r>
                      <a:endParaRPr lang="en-US" sz="1000" b="0" i="0" u="none" strike="noStrike">
                        <a:solidFill>
                          <a:srgbClr val="000000"/>
                        </a:solidFill>
                        <a:effectLst/>
                        <a:latin typeface="Arial" panose="020B0604020202020204" pitchFamily="34" charset="0"/>
                      </a:endParaRPr>
                    </a:p>
                  </a:txBody>
                  <a:tcPr marL="8838" marR="8838" marT="8838" marB="0" anchor="ctr"/>
                </a:tc>
                <a:tc>
                  <a:txBody>
                    <a:bodyPr/>
                    <a:lstStyle/>
                    <a:p>
                      <a:pPr algn="r" fontAlgn="ctr">
                        <a:buNone/>
                      </a:pPr>
                      <a:r>
                        <a:rPr lang="en-US" sz="1000" u="none" strike="noStrike" dirty="0">
                          <a:effectLst/>
                        </a:rPr>
                        <a:t>0.014 </a:t>
                      </a:r>
                      <a:endParaRPr lang="en-US" sz="1000" b="0" i="0" u="none" strike="noStrike" dirty="0">
                        <a:solidFill>
                          <a:srgbClr val="000000"/>
                        </a:solidFill>
                        <a:effectLst/>
                        <a:latin typeface="Arial" panose="020B0604020202020204" pitchFamily="34" charset="0"/>
                      </a:endParaRPr>
                    </a:p>
                  </a:txBody>
                  <a:tcPr marL="8838" marR="8838" marT="8838" marB="0" anchor="ctr"/>
                </a:tc>
                <a:extLst>
                  <a:ext uri="{0D108BD9-81ED-4DB2-BD59-A6C34878D82A}">
                    <a16:rowId xmlns:a16="http://schemas.microsoft.com/office/drawing/2014/main" val="2455000973"/>
                  </a:ext>
                </a:extLst>
              </a:tr>
            </a:tbl>
          </a:graphicData>
        </a:graphic>
      </p:graphicFrame>
      <p:sp>
        <p:nvSpPr>
          <p:cNvPr id="6" name="TextBox 5">
            <a:extLst>
              <a:ext uri="{FF2B5EF4-FFF2-40B4-BE49-F238E27FC236}">
                <a16:creationId xmlns:a16="http://schemas.microsoft.com/office/drawing/2014/main" id="{97FECB39-6B30-6477-34C3-1B7742432DF4}"/>
              </a:ext>
            </a:extLst>
          </p:cNvPr>
          <p:cNvSpPr txBox="1"/>
          <p:nvPr/>
        </p:nvSpPr>
        <p:spPr>
          <a:xfrm>
            <a:off x="1818315" y="5640800"/>
            <a:ext cx="936475" cy="369332"/>
          </a:xfrm>
          <a:prstGeom prst="rect">
            <a:avLst/>
          </a:prstGeom>
          <a:noFill/>
        </p:spPr>
        <p:txBody>
          <a:bodyPr wrap="none" rtlCol="0">
            <a:spAutoFit/>
          </a:bodyPr>
          <a:lstStyle/>
          <a:p>
            <a:r>
              <a:rPr lang="en-US" dirty="0"/>
              <a:t>Bin 1x1</a:t>
            </a:r>
          </a:p>
        </p:txBody>
      </p:sp>
      <p:sp>
        <p:nvSpPr>
          <p:cNvPr id="7" name="TextBox 6">
            <a:extLst>
              <a:ext uri="{FF2B5EF4-FFF2-40B4-BE49-F238E27FC236}">
                <a16:creationId xmlns:a16="http://schemas.microsoft.com/office/drawing/2014/main" id="{5BA7183E-D4C8-C7B0-A1CA-8162A7DA7568}"/>
              </a:ext>
            </a:extLst>
          </p:cNvPr>
          <p:cNvSpPr txBox="1"/>
          <p:nvPr/>
        </p:nvSpPr>
        <p:spPr>
          <a:xfrm>
            <a:off x="5427853" y="5640800"/>
            <a:ext cx="936475" cy="369332"/>
          </a:xfrm>
          <a:prstGeom prst="rect">
            <a:avLst/>
          </a:prstGeom>
          <a:noFill/>
        </p:spPr>
        <p:txBody>
          <a:bodyPr wrap="none" rtlCol="0">
            <a:spAutoFit/>
          </a:bodyPr>
          <a:lstStyle/>
          <a:p>
            <a:r>
              <a:rPr lang="en-US" dirty="0"/>
              <a:t>Bin 2x2</a:t>
            </a:r>
          </a:p>
        </p:txBody>
      </p:sp>
      <p:sp>
        <p:nvSpPr>
          <p:cNvPr id="8" name="TextBox 7">
            <a:extLst>
              <a:ext uri="{FF2B5EF4-FFF2-40B4-BE49-F238E27FC236}">
                <a16:creationId xmlns:a16="http://schemas.microsoft.com/office/drawing/2014/main" id="{9799D941-7FA0-DEAF-703E-FEA80A041753}"/>
              </a:ext>
            </a:extLst>
          </p:cNvPr>
          <p:cNvSpPr txBox="1"/>
          <p:nvPr/>
        </p:nvSpPr>
        <p:spPr>
          <a:xfrm>
            <a:off x="9037391" y="5640800"/>
            <a:ext cx="936475" cy="369332"/>
          </a:xfrm>
          <a:prstGeom prst="rect">
            <a:avLst/>
          </a:prstGeom>
          <a:noFill/>
        </p:spPr>
        <p:txBody>
          <a:bodyPr wrap="none" rtlCol="0">
            <a:spAutoFit/>
          </a:bodyPr>
          <a:lstStyle/>
          <a:p>
            <a:r>
              <a:rPr lang="en-US" dirty="0"/>
              <a:t>Bin 3x3</a:t>
            </a:r>
          </a:p>
        </p:txBody>
      </p:sp>
      <p:sp>
        <p:nvSpPr>
          <p:cNvPr id="2" name="Rectangle 1">
            <a:extLst>
              <a:ext uri="{FF2B5EF4-FFF2-40B4-BE49-F238E27FC236}">
                <a16:creationId xmlns:a16="http://schemas.microsoft.com/office/drawing/2014/main" id="{01B3F1BB-2F8F-2878-ED48-4495E2950641}"/>
              </a:ext>
            </a:extLst>
          </p:cNvPr>
          <p:cNvSpPr/>
          <p:nvPr/>
        </p:nvSpPr>
        <p:spPr>
          <a:xfrm>
            <a:off x="2754790" y="1674976"/>
            <a:ext cx="1292340" cy="3965824"/>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4BF457-6D3E-B703-B32E-0E4C64081B12}"/>
              </a:ext>
            </a:extLst>
          </p:cNvPr>
          <p:cNvSpPr/>
          <p:nvPr/>
        </p:nvSpPr>
        <p:spPr>
          <a:xfrm>
            <a:off x="6391618" y="1674976"/>
            <a:ext cx="1264214" cy="3965824"/>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4715C8F-C93F-3CA7-24EA-2C8C9F9ADB3C}"/>
              </a:ext>
            </a:extLst>
          </p:cNvPr>
          <p:cNvSpPr/>
          <p:nvPr/>
        </p:nvSpPr>
        <p:spPr>
          <a:xfrm>
            <a:off x="10000319" y="1674976"/>
            <a:ext cx="1292340" cy="3965824"/>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2AE4028-B9C5-06D6-6037-C26B054B315C}"/>
              </a:ext>
            </a:extLst>
          </p:cNvPr>
          <p:cNvSpPr txBox="1"/>
          <p:nvPr/>
        </p:nvSpPr>
        <p:spPr>
          <a:xfrm>
            <a:off x="1462449" y="3636803"/>
            <a:ext cx="1292341" cy="646331"/>
          </a:xfrm>
          <a:prstGeom prst="rect">
            <a:avLst/>
          </a:prstGeom>
          <a:solidFill>
            <a:schemeClr val="accent1"/>
          </a:solidFill>
          <a:ln w="63500">
            <a:solidFill>
              <a:srgbClr val="FF0000"/>
            </a:solidFill>
          </a:ln>
        </p:spPr>
        <p:txBody>
          <a:bodyPr wrap="none" rtlCol="0">
            <a:spAutoFit/>
          </a:bodyPr>
          <a:lstStyle/>
          <a:p>
            <a:r>
              <a:rPr lang="en-US" dirty="0"/>
              <a:t>-0.085 sec</a:t>
            </a:r>
          </a:p>
          <a:p>
            <a:r>
              <a:rPr lang="en-US" dirty="0"/>
              <a:t>+/- 0.026</a:t>
            </a:r>
          </a:p>
        </p:txBody>
      </p:sp>
      <p:sp>
        <p:nvSpPr>
          <p:cNvPr id="14" name="TextBox 13">
            <a:extLst>
              <a:ext uri="{FF2B5EF4-FFF2-40B4-BE49-F238E27FC236}">
                <a16:creationId xmlns:a16="http://schemas.microsoft.com/office/drawing/2014/main" id="{B2986997-76D6-0179-BE91-59A53A1CD1FE}"/>
              </a:ext>
            </a:extLst>
          </p:cNvPr>
          <p:cNvSpPr txBox="1"/>
          <p:nvPr/>
        </p:nvSpPr>
        <p:spPr>
          <a:xfrm>
            <a:off x="5071150" y="3623480"/>
            <a:ext cx="1292341" cy="646331"/>
          </a:xfrm>
          <a:prstGeom prst="rect">
            <a:avLst/>
          </a:prstGeom>
          <a:solidFill>
            <a:schemeClr val="accent1"/>
          </a:solidFill>
          <a:ln w="63500">
            <a:solidFill>
              <a:srgbClr val="FF0000"/>
            </a:solidFill>
          </a:ln>
        </p:spPr>
        <p:txBody>
          <a:bodyPr wrap="none" rtlCol="0">
            <a:spAutoFit/>
          </a:bodyPr>
          <a:lstStyle/>
          <a:p>
            <a:r>
              <a:rPr lang="en-US" dirty="0"/>
              <a:t>-0.105 sec</a:t>
            </a:r>
          </a:p>
          <a:p>
            <a:r>
              <a:rPr lang="en-US" dirty="0"/>
              <a:t>+/- 0.032</a:t>
            </a:r>
          </a:p>
        </p:txBody>
      </p:sp>
      <p:sp>
        <p:nvSpPr>
          <p:cNvPr id="15" name="TextBox 14">
            <a:extLst>
              <a:ext uri="{FF2B5EF4-FFF2-40B4-BE49-F238E27FC236}">
                <a16:creationId xmlns:a16="http://schemas.microsoft.com/office/drawing/2014/main" id="{F3F6191C-3C47-9E70-AC95-1EB8395DEE52}"/>
              </a:ext>
            </a:extLst>
          </p:cNvPr>
          <p:cNvSpPr txBox="1"/>
          <p:nvPr/>
        </p:nvSpPr>
        <p:spPr>
          <a:xfrm>
            <a:off x="8707978" y="3623480"/>
            <a:ext cx="1292341" cy="646331"/>
          </a:xfrm>
          <a:prstGeom prst="rect">
            <a:avLst/>
          </a:prstGeom>
          <a:solidFill>
            <a:schemeClr val="accent1"/>
          </a:solidFill>
          <a:ln w="63500">
            <a:solidFill>
              <a:srgbClr val="FF0000"/>
            </a:solidFill>
          </a:ln>
        </p:spPr>
        <p:txBody>
          <a:bodyPr wrap="none" rtlCol="0">
            <a:spAutoFit/>
          </a:bodyPr>
          <a:lstStyle/>
          <a:p>
            <a:r>
              <a:rPr lang="en-US" dirty="0"/>
              <a:t>-0.378 sec</a:t>
            </a:r>
          </a:p>
          <a:p>
            <a:r>
              <a:rPr lang="en-US" dirty="0"/>
              <a:t>+/- 0.071</a:t>
            </a:r>
          </a:p>
        </p:txBody>
      </p:sp>
      <p:sp>
        <p:nvSpPr>
          <p:cNvPr id="13" name="TextBox 12">
            <a:extLst>
              <a:ext uri="{FF2B5EF4-FFF2-40B4-BE49-F238E27FC236}">
                <a16:creationId xmlns:a16="http://schemas.microsoft.com/office/drawing/2014/main" id="{727A2897-A5C6-9D90-3F38-27E546C14981}"/>
              </a:ext>
            </a:extLst>
          </p:cNvPr>
          <p:cNvSpPr txBox="1"/>
          <p:nvPr/>
        </p:nvSpPr>
        <p:spPr>
          <a:xfrm>
            <a:off x="1462449" y="4287491"/>
            <a:ext cx="9857523" cy="369332"/>
          </a:xfrm>
          <a:prstGeom prst="rect">
            <a:avLst/>
          </a:prstGeom>
          <a:solidFill>
            <a:schemeClr val="accent1"/>
          </a:solidFill>
          <a:ln w="63500">
            <a:solidFill>
              <a:srgbClr val="FF0000"/>
            </a:solidFill>
          </a:ln>
        </p:spPr>
        <p:txBody>
          <a:bodyPr wrap="square" rtlCol="0">
            <a:spAutoFit/>
          </a:bodyPr>
          <a:lstStyle/>
          <a:p>
            <a:pPr algn="ctr"/>
            <a:r>
              <a:rPr lang="en-US" dirty="0"/>
              <a:t>The camera delay appears to have a random component of at least 0.02 seconds</a:t>
            </a:r>
          </a:p>
        </p:txBody>
      </p:sp>
    </p:spTree>
    <p:extLst>
      <p:ext uri="{BB962C8B-B14F-4D97-AF65-F5344CB8AC3E}">
        <p14:creationId xmlns:p14="http://schemas.microsoft.com/office/powerpoint/2010/main" val="3494200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3FA83E17-DE9B-D890-34B1-ED7870AE50D1}"/>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70167F27-11BB-0FDD-0AA6-B02CA463A84F}"/>
              </a:ext>
            </a:extLst>
          </p:cNvPr>
          <p:cNvSpPr txBox="1"/>
          <p:nvPr/>
        </p:nvSpPr>
        <p:spPr>
          <a:xfrm>
            <a:off x="367469" y="225310"/>
            <a:ext cx="11536823" cy="830997"/>
          </a:xfrm>
          <a:prstGeom prst="rect">
            <a:avLst/>
          </a:prstGeom>
          <a:noFill/>
        </p:spPr>
        <p:txBody>
          <a:bodyPr wrap="square" rtlCol="0">
            <a:spAutoFit/>
          </a:bodyPr>
          <a:lstStyle/>
          <a:p>
            <a:pPr algn="ctr"/>
            <a:r>
              <a:rPr lang="en-US" sz="4800" dirty="0">
                <a:solidFill>
                  <a:srgbClr val="FFFF00"/>
                </a:solidFill>
                <a:latin typeface="Arial Black" panose="020B0A04020102020204" pitchFamily="34" charset="0"/>
                <a:ea typeface="Verdana" panose="020B0604030504040204" pitchFamily="34" charset="0"/>
                <a:cs typeface="Verdana" panose="020B0604030504040204" pitchFamily="34" charset="0"/>
              </a:rPr>
              <a:t>Higher Accuracy (&lt;0.02 sec)</a:t>
            </a:r>
          </a:p>
        </p:txBody>
      </p:sp>
      <p:sp>
        <p:nvSpPr>
          <p:cNvPr id="16" name="TextBox 15">
            <a:extLst>
              <a:ext uri="{FF2B5EF4-FFF2-40B4-BE49-F238E27FC236}">
                <a16:creationId xmlns:a16="http://schemas.microsoft.com/office/drawing/2014/main" id="{981E2B96-BF64-A073-A2D6-99326CF99BBD}"/>
              </a:ext>
            </a:extLst>
          </p:cNvPr>
          <p:cNvSpPr txBox="1"/>
          <p:nvPr/>
        </p:nvSpPr>
        <p:spPr>
          <a:xfrm>
            <a:off x="2907487" y="2551837"/>
            <a:ext cx="6377025" cy="1754326"/>
          </a:xfrm>
          <a:prstGeom prst="rect">
            <a:avLst/>
          </a:prstGeom>
          <a:solidFill>
            <a:schemeClr val="accent1"/>
          </a:solidFill>
        </p:spPr>
        <p:txBody>
          <a:bodyPr wrap="square">
            <a:spAutoFit/>
          </a:bodyPr>
          <a:lstStyle/>
          <a:p>
            <a:pPr algn="ctr"/>
            <a:r>
              <a:rPr lang="en-US" b="1" dirty="0"/>
              <a:t>Approach #2</a:t>
            </a:r>
          </a:p>
          <a:p>
            <a:endParaRPr lang="en-US" dirty="0"/>
          </a:p>
          <a:p>
            <a:r>
              <a:rPr lang="en-US" dirty="0"/>
              <a:t>If higher accuracy than 0.02 seconds is needed, one cannot rely on the acquisition software alone.  Instead, the camera must communicate the exact time that it actually started the exposure.</a:t>
            </a:r>
          </a:p>
        </p:txBody>
      </p:sp>
    </p:spTree>
    <p:extLst>
      <p:ext uri="{BB962C8B-B14F-4D97-AF65-F5344CB8AC3E}">
        <p14:creationId xmlns:p14="http://schemas.microsoft.com/office/powerpoint/2010/main" val="3760471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96BB4EEA-E1A9-ABEE-E5BE-D966E499D529}"/>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5DCF431D-3455-DAA5-9B67-C2106DFC37B9}"/>
              </a:ext>
            </a:extLst>
          </p:cNvPr>
          <p:cNvSpPr txBox="1"/>
          <p:nvPr/>
        </p:nvSpPr>
        <p:spPr>
          <a:xfrm>
            <a:off x="367469" y="225310"/>
            <a:ext cx="11536823" cy="830997"/>
          </a:xfrm>
          <a:prstGeom prst="rect">
            <a:avLst/>
          </a:prstGeom>
          <a:noFill/>
        </p:spPr>
        <p:txBody>
          <a:bodyPr wrap="square" rtlCol="0">
            <a:spAutoFit/>
          </a:bodyPr>
          <a:lstStyle/>
          <a:p>
            <a:pPr algn="ctr"/>
            <a:r>
              <a:rPr lang="en-US" sz="4800" dirty="0">
                <a:solidFill>
                  <a:srgbClr val="FFFF00"/>
                </a:solidFill>
                <a:latin typeface="Arial Black" panose="020B0A04020102020204" pitchFamily="34" charset="0"/>
                <a:ea typeface="Verdana" panose="020B0604030504040204" pitchFamily="34" charset="0"/>
                <a:cs typeface="Verdana" panose="020B0604030504040204" pitchFamily="34" charset="0"/>
              </a:rPr>
              <a:t>Higher Accuracy (&lt;0.02 sec)</a:t>
            </a:r>
          </a:p>
        </p:txBody>
      </p:sp>
      <p:sp>
        <p:nvSpPr>
          <p:cNvPr id="16" name="TextBox 15">
            <a:extLst>
              <a:ext uri="{FF2B5EF4-FFF2-40B4-BE49-F238E27FC236}">
                <a16:creationId xmlns:a16="http://schemas.microsoft.com/office/drawing/2014/main" id="{F4BED7E8-04F1-2792-2FFA-97D06ADA4EC7}"/>
              </a:ext>
            </a:extLst>
          </p:cNvPr>
          <p:cNvSpPr txBox="1"/>
          <p:nvPr/>
        </p:nvSpPr>
        <p:spPr>
          <a:xfrm>
            <a:off x="2684058" y="1552596"/>
            <a:ext cx="6903643" cy="4524315"/>
          </a:xfrm>
          <a:prstGeom prst="rect">
            <a:avLst/>
          </a:prstGeom>
          <a:solidFill>
            <a:schemeClr val="accent1"/>
          </a:solidFill>
        </p:spPr>
        <p:txBody>
          <a:bodyPr wrap="square">
            <a:spAutoFit/>
          </a:bodyPr>
          <a:lstStyle/>
          <a:p>
            <a:pPr algn="ctr"/>
            <a:r>
              <a:rPr lang="en-US" b="1" dirty="0"/>
              <a:t>Sync Exposure with GPS clock</a:t>
            </a:r>
          </a:p>
          <a:p>
            <a:pPr algn="ctr"/>
            <a:endParaRPr lang="en-US" b="1" dirty="0"/>
          </a:p>
          <a:p>
            <a:r>
              <a:rPr lang="en-US" b="1" dirty="0"/>
              <a:t>Example:</a:t>
            </a:r>
          </a:p>
          <a:p>
            <a:r>
              <a:rPr lang="en-US" dirty="0"/>
              <a:t>“The 1PPS signal from a GPS module is used to power the LED.</a:t>
            </a:r>
          </a:p>
          <a:p>
            <a:endParaRPr lang="en-US" dirty="0"/>
          </a:p>
          <a:p>
            <a:r>
              <a:rPr lang="en-US" dirty="0"/>
              <a:t>The light flow is recorded with the digital camera and analyzed with Tangra (see below).</a:t>
            </a:r>
          </a:p>
          <a:p>
            <a:endParaRPr lang="en-US" dirty="0"/>
          </a:p>
          <a:p>
            <a:r>
              <a:rPr lang="en-US" dirty="0"/>
              <a:t>The times T1 to T4 are the end-of-frame timestamps made by the video software, the blue area corresponds to the fluxes measured by Tangra for each frame.”</a:t>
            </a:r>
          </a:p>
          <a:p>
            <a:endParaRPr lang="en-US" dirty="0"/>
          </a:p>
          <a:p>
            <a:r>
              <a:rPr lang="en-US" b="1" dirty="0"/>
              <a:t>From</a:t>
            </a:r>
            <a:r>
              <a:rPr lang="en-US" dirty="0"/>
              <a:t>:</a:t>
            </a:r>
          </a:p>
          <a:p>
            <a:r>
              <a:rPr lang="en-US" dirty="0"/>
              <a:t>https://sf2a.eu/proceedings/2022/2022sf2a.conf.161L.pdf</a:t>
            </a:r>
          </a:p>
          <a:p>
            <a:pPr algn="ctr"/>
            <a:endParaRPr lang="en-US" dirty="0"/>
          </a:p>
        </p:txBody>
      </p:sp>
    </p:spTree>
    <p:extLst>
      <p:ext uri="{BB962C8B-B14F-4D97-AF65-F5344CB8AC3E}">
        <p14:creationId xmlns:p14="http://schemas.microsoft.com/office/powerpoint/2010/main" val="1533015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56C73210-C5F1-57DF-7264-0F464F64E542}"/>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264A796B-363F-23FA-A9EB-930796A0F978}"/>
              </a:ext>
            </a:extLst>
          </p:cNvPr>
          <p:cNvSpPr txBox="1"/>
          <p:nvPr/>
        </p:nvSpPr>
        <p:spPr>
          <a:xfrm>
            <a:off x="367469" y="225310"/>
            <a:ext cx="11536823" cy="1015663"/>
          </a:xfrm>
          <a:prstGeom prst="rect">
            <a:avLst/>
          </a:prstGeom>
          <a:noFill/>
        </p:spPr>
        <p:txBody>
          <a:bodyPr wrap="square" rtlCol="0">
            <a:spAutoFit/>
          </a:bodyPr>
          <a:lstStyle/>
          <a:p>
            <a:pPr algn="ctr"/>
            <a:r>
              <a:rPr lang="en-US" sz="6000" dirty="0">
                <a:solidFill>
                  <a:srgbClr val="FFFF00"/>
                </a:solidFill>
                <a:latin typeface="Arial Black" panose="020B0A04020102020204" pitchFamily="34" charset="0"/>
                <a:ea typeface="Verdana" panose="020B0604030504040204" pitchFamily="34" charset="0"/>
                <a:cs typeface="Verdana" panose="020B0604030504040204" pitchFamily="34" charset="0"/>
              </a:rPr>
              <a:t>Impact of Timing Accuracy</a:t>
            </a:r>
          </a:p>
        </p:txBody>
      </p:sp>
      <p:graphicFrame>
        <p:nvGraphicFramePr>
          <p:cNvPr id="2" name="Table 1">
            <a:extLst>
              <a:ext uri="{FF2B5EF4-FFF2-40B4-BE49-F238E27FC236}">
                <a16:creationId xmlns:a16="http://schemas.microsoft.com/office/drawing/2014/main" id="{18659AF5-CC69-63E6-93A6-50A5C6436ECE}"/>
              </a:ext>
            </a:extLst>
          </p:cNvPr>
          <p:cNvGraphicFramePr>
            <a:graphicFrameLocks noGrp="1"/>
          </p:cNvGraphicFramePr>
          <p:nvPr>
            <p:extLst>
              <p:ext uri="{D42A27DB-BD31-4B8C-83A1-F6EECF244321}">
                <p14:modId xmlns:p14="http://schemas.microsoft.com/office/powerpoint/2010/main" val="1586238109"/>
              </p:ext>
            </p:extLst>
          </p:nvPr>
        </p:nvGraphicFramePr>
        <p:xfrm>
          <a:off x="3971489" y="3337233"/>
          <a:ext cx="4249022" cy="2026920"/>
        </p:xfrm>
        <a:graphic>
          <a:graphicData uri="http://schemas.openxmlformats.org/drawingml/2006/table">
            <a:tbl>
              <a:tblPr firstRow="1" bandRow="1">
                <a:tableStyleId>{5C22544A-7EE6-4342-B048-85BDC9FD1C3A}</a:tableStyleId>
              </a:tblPr>
              <a:tblGrid>
                <a:gridCol w="2437977">
                  <a:extLst>
                    <a:ext uri="{9D8B030D-6E8A-4147-A177-3AD203B41FA5}">
                      <a16:colId xmlns:a16="http://schemas.microsoft.com/office/drawing/2014/main" val="333030018"/>
                    </a:ext>
                  </a:extLst>
                </a:gridCol>
                <a:gridCol w="1811045">
                  <a:extLst>
                    <a:ext uri="{9D8B030D-6E8A-4147-A177-3AD203B41FA5}">
                      <a16:colId xmlns:a16="http://schemas.microsoft.com/office/drawing/2014/main" val="2633630676"/>
                    </a:ext>
                  </a:extLst>
                </a:gridCol>
              </a:tblGrid>
              <a:tr h="370840">
                <a:tc>
                  <a:txBody>
                    <a:bodyPr/>
                    <a:lstStyle/>
                    <a:p>
                      <a:pPr algn="ctr"/>
                      <a:endParaRPr lang="en-US" dirty="0"/>
                    </a:p>
                    <a:p>
                      <a:pPr algn="ctr"/>
                      <a:r>
                        <a:rPr lang="en-US" dirty="0"/>
                        <a:t>NEO Speed (“/min)</a:t>
                      </a:r>
                    </a:p>
                  </a:txBody>
                  <a:tcPr/>
                </a:tc>
                <a:tc>
                  <a:txBody>
                    <a:bodyPr/>
                    <a:lstStyle/>
                    <a:p>
                      <a:pPr algn="ctr"/>
                      <a:r>
                        <a:rPr lang="en-US" dirty="0"/>
                        <a:t>Timing Accuracy for 0.1” Residual</a:t>
                      </a:r>
                    </a:p>
                  </a:txBody>
                  <a:tcPr/>
                </a:tc>
                <a:extLst>
                  <a:ext uri="{0D108BD9-81ED-4DB2-BD59-A6C34878D82A}">
                    <a16:rowId xmlns:a16="http://schemas.microsoft.com/office/drawing/2014/main" val="4210324271"/>
                  </a:ext>
                </a:extLst>
              </a:tr>
              <a:tr h="370840">
                <a:tc>
                  <a:txBody>
                    <a:bodyPr/>
                    <a:lstStyle/>
                    <a:p>
                      <a:pPr algn="ctr"/>
                      <a:r>
                        <a:rPr lang="en-US" dirty="0"/>
                        <a:t>0.5 (main belt)</a:t>
                      </a:r>
                    </a:p>
                  </a:txBody>
                  <a:tcPr/>
                </a:tc>
                <a:tc>
                  <a:txBody>
                    <a:bodyPr/>
                    <a:lstStyle/>
                    <a:p>
                      <a:pPr algn="ctr"/>
                      <a:r>
                        <a:rPr lang="en-US" dirty="0"/>
                        <a:t>10 seconds</a:t>
                      </a:r>
                    </a:p>
                  </a:txBody>
                  <a:tcPr/>
                </a:tc>
                <a:extLst>
                  <a:ext uri="{0D108BD9-81ED-4DB2-BD59-A6C34878D82A}">
                    <a16:rowId xmlns:a16="http://schemas.microsoft.com/office/drawing/2014/main" val="4287185150"/>
                  </a:ext>
                </a:extLst>
              </a:tr>
              <a:tr h="370840">
                <a:tc>
                  <a:txBody>
                    <a:bodyPr/>
                    <a:lstStyle/>
                    <a:p>
                      <a:pPr algn="ctr"/>
                      <a:r>
                        <a:rPr lang="en-US" dirty="0"/>
                        <a:t>5</a:t>
                      </a:r>
                    </a:p>
                  </a:txBody>
                  <a:tcPr/>
                </a:tc>
                <a:tc>
                  <a:txBody>
                    <a:bodyPr/>
                    <a:lstStyle/>
                    <a:p>
                      <a:pPr algn="ctr"/>
                      <a:r>
                        <a:rPr lang="en-US" dirty="0"/>
                        <a:t>1 second</a:t>
                      </a:r>
                    </a:p>
                  </a:txBody>
                  <a:tcPr/>
                </a:tc>
                <a:extLst>
                  <a:ext uri="{0D108BD9-81ED-4DB2-BD59-A6C34878D82A}">
                    <a16:rowId xmlns:a16="http://schemas.microsoft.com/office/drawing/2014/main" val="2719862582"/>
                  </a:ext>
                </a:extLst>
              </a:tr>
              <a:tr h="370840">
                <a:tc>
                  <a:txBody>
                    <a:bodyPr/>
                    <a:lstStyle/>
                    <a:p>
                      <a:pPr algn="ctr"/>
                      <a:r>
                        <a:rPr lang="en-US" dirty="0"/>
                        <a:t>50</a:t>
                      </a:r>
                    </a:p>
                  </a:txBody>
                  <a:tcPr/>
                </a:tc>
                <a:tc>
                  <a:txBody>
                    <a:bodyPr/>
                    <a:lstStyle/>
                    <a:p>
                      <a:pPr algn="ctr"/>
                      <a:r>
                        <a:rPr lang="en-US" dirty="0"/>
                        <a:t>0.1 seconds</a:t>
                      </a:r>
                    </a:p>
                  </a:txBody>
                  <a:tcPr/>
                </a:tc>
                <a:extLst>
                  <a:ext uri="{0D108BD9-81ED-4DB2-BD59-A6C34878D82A}">
                    <a16:rowId xmlns:a16="http://schemas.microsoft.com/office/drawing/2014/main" val="3708600214"/>
                  </a:ext>
                </a:extLst>
              </a:tr>
            </a:tbl>
          </a:graphicData>
        </a:graphic>
      </p:graphicFrame>
      <p:sp>
        <p:nvSpPr>
          <p:cNvPr id="3" name="TextBox 2">
            <a:extLst>
              <a:ext uri="{FF2B5EF4-FFF2-40B4-BE49-F238E27FC236}">
                <a16:creationId xmlns:a16="http://schemas.microsoft.com/office/drawing/2014/main" id="{F5760BBC-F69B-EC6B-1EC4-0F2F1153D574}"/>
              </a:ext>
            </a:extLst>
          </p:cNvPr>
          <p:cNvSpPr txBox="1"/>
          <p:nvPr/>
        </p:nvSpPr>
        <p:spPr>
          <a:xfrm>
            <a:off x="2676034" y="1860977"/>
            <a:ext cx="6839932" cy="646331"/>
          </a:xfrm>
          <a:prstGeom prst="rect">
            <a:avLst/>
          </a:prstGeom>
          <a:solidFill>
            <a:schemeClr val="accent1"/>
          </a:solidFill>
        </p:spPr>
        <p:txBody>
          <a:bodyPr wrap="square">
            <a:spAutoFit/>
          </a:bodyPr>
          <a:lstStyle/>
          <a:p>
            <a:pPr algn="ctr"/>
            <a:r>
              <a:rPr lang="en-US" dirty="0"/>
              <a:t>Relationship of NEO speed to Required Timing Accuracy (approximate)</a:t>
            </a:r>
          </a:p>
        </p:txBody>
      </p:sp>
    </p:spTree>
    <p:extLst>
      <p:ext uri="{BB962C8B-B14F-4D97-AF65-F5344CB8AC3E}">
        <p14:creationId xmlns:p14="http://schemas.microsoft.com/office/powerpoint/2010/main" val="2819643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B52A3880-3277-AE92-9707-373A967A23C5}"/>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08017812-C3B0-611E-FF34-F1B51244F87D}"/>
              </a:ext>
            </a:extLst>
          </p:cNvPr>
          <p:cNvSpPr txBox="1"/>
          <p:nvPr/>
        </p:nvSpPr>
        <p:spPr>
          <a:xfrm>
            <a:off x="367469" y="225310"/>
            <a:ext cx="11536823" cy="830997"/>
          </a:xfrm>
          <a:prstGeom prst="rect">
            <a:avLst/>
          </a:prstGeom>
          <a:noFill/>
        </p:spPr>
        <p:txBody>
          <a:bodyPr wrap="square" rtlCol="0">
            <a:spAutoFit/>
          </a:bodyPr>
          <a:lstStyle/>
          <a:p>
            <a:pPr algn="ctr"/>
            <a:r>
              <a:rPr lang="en-US" sz="4800" dirty="0">
                <a:solidFill>
                  <a:srgbClr val="FFFF00"/>
                </a:solidFill>
                <a:latin typeface="Arial Black" panose="020B0A04020102020204" pitchFamily="34" charset="0"/>
                <a:ea typeface="Verdana" panose="020B0604030504040204" pitchFamily="34" charset="0"/>
                <a:cs typeface="Verdana" panose="020B0604030504040204" pitchFamily="34" charset="0"/>
              </a:rPr>
              <a:t>Higher Accuracy (&lt;0.02 sec)</a:t>
            </a:r>
          </a:p>
        </p:txBody>
      </p:sp>
      <p:sp>
        <p:nvSpPr>
          <p:cNvPr id="16" name="TextBox 15">
            <a:extLst>
              <a:ext uri="{FF2B5EF4-FFF2-40B4-BE49-F238E27FC236}">
                <a16:creationId xmlns:a16="http://schemas.microsoft.com/office/drawing/2014/main" id="{BCF0EE99-9B92-CA8B-AF66-D47F90FA7861}"/>
              </a:ext>
            </a:extLst>
          </p:cNvPr>
          <p:cNvSpPr txBox="1"/>
          <p:nvPr/>
        </p:nvSpPr>
        <p:spPr>
          <a:xfrm>
            <a:off x="2684058" y="1552596"/>
            <a:ext cx="6903643" cy="4524315"/>
          </a:xfrm>
          <a:prstGeom prst="rect">
            <a:avLst/>
          </a:prstGeom>
          <a:solidFill>
            <a:schemeClr val="accent1"/>
          </a:solidFill>
        </p:spPr>
        <p:txBody>
          <a:bodyPr wrap="square">
            <a:spAutoFit/>
          </a:bodyPr>
          <a:lstStyle/>
          <a:p>
            <a:pPr algn="ctr"/>
            <a:r>
              <a:rPr lang="en-US" b="1" dirty="0"/>
              <a:t>Sync Exposure with GPS clock</a:t>
            </a:r>
          </a:p>
          <a:p>
            <a:pPr algn="ctr"/>
            <a:endParaRPr lang="en-US" b="1" dirty="0"/>
          </a:p>
          <a:p>
            <a:r>
              <a:rPr lang="en-US" b="1" dirty="0"/>
              <a:t>Example:</a:t>
            </a:r>
          </a:p>
          <a:p>
            <a:r>
              <a:rPr lang="en-US" dirty="0"/>
              <a:t>“The 1PPS signal from a GPS module is used to power the LED.</a:t>
            </a:r>
          </a:p>
          <a:p>
            <a:endParaRPr lang="en-US" dirty="0"/>
          </a:p>
          <a:p>
            <a:r>
              <a:rPr lang="en-US" dirty="0"/>
              <a:t>The light flow is recorded with the digital camera and analyzed with Tangra (see below).</a:t>
            </a:r>
          </a:p>
          <a:p>
            <a:endParaRPr lang="en-US" dirty="0"/>
          </a:p>
          <a:p>
            <a:r>
              <a:rPr lang="en-US" dirty="0"/>
              <a:t>The times T1 to T4 are the end-of-frame timestamps made by the video software, the blue area corresponds to the fluxes measured by Tangra for each frame.”</a:t>
            </a:r>
          </a:p>
          <a:p>
            <a:endParaRPr lang="en-US" dirty="0"/>
          </a:p>
          <a:p>
            <a:r>
              <a:rPr lang="en-US" b="1" dirty="0"/>
              <a:t>From</a:t>
            </a:r>
            <a:r>
              <a:rPr lang="en-US" dirty="0"/>
              <a:t>:</a:t>
            </a:r>
          </a:p>
          <a:p>
            <a:r>
              <a:rPr lang="en-US" dirty="0"/>
              <a:t>https://sf2a.eu/proceedings/2022/2022sf2a.conf.161L.pdf</a:t>
            </a:r>
          </a:p>
          <a:p>
            <a:pPr algn="ctr"/>
            <a:endParaRPr lang="en-US" dirty="0"/>
          </a:p>
        </p:txBody>
      </p:sp>
      <p:pic>
        <p:nvPicPr>
          <p:cNvPr id="3" name="Picture 2">
            <a:extLst>
              <a:ext uri="{FF2B5EF4-FFF2-40B4-BE49-F238E27FC236}">
                <a16:creationId xmlns:a16="http://schemas.microsoft.com/office/drawing/2014/main" id="{ABD998D2-C0B8-1DDF-39CE-1A191A672444}"/>
              </a:ext>
            </a:extLst>
          </p:cNvPr>
          <p:cNvPicPr>
            <a:picLocks noChangeAspect="1"/>
          </p:cNvPicPr>
          <p:nvPr/>
        </p:nvPicPr>
        <p:blipFill>
          <a:blip r:embed="rId2"/>
          <a:stretch>
            <a:fillRect/>
          </a:stretch>
        </p:blipFill>
        <p:spPr>
          <a:xfrm>
            <a:off x="2173479" y="2243128"/>
            <a:ext cx="7924800" cy="3143250"/>
          </a:xfrm>
          <a:prstGeom prst="rect">
            <a:avLst/>
          </a:prstGeom>
        </p:spPr>
      </p:pic>
    </p:spTree>
    <p:extLst>
      <p:ext uri="{BB962C8B-B14F-4D97-AF65-F5344CB8AC3E}">
        <p14:creationId xmlns:p14="http://schemas.microsoft.com/office/powerpoint/2010/main" val="1094908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A7463A63-614D-0112-117F-076BEEBC266D}"/>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FABCE6D1-65D6-7669-ECE1-DF1A73B04A4A}"/>
              </a:ext>
            </a:extLst>
          </p:cNvPr>
          <p:cNvSpPr txBox="1"/>
          <p:nvPr/>
        </p:nvSpPr>
        <p:spPr>
          <a:xfrm>
            <a:off x="367469" y="225310"/>
            <a:ext cx="11536823" cy="830997"/>
          </a:xfrm>
          <a:prstGeom prst="rect">
            <a:avLst/>
          </a:prstGeom>
          <a:noFill/>
        </p:spPr>
        <p:txBody>
          <a:bodyPr wrap="square" rtlCol="0">
            <a:spAutoFit/>
          </a:bodyPr>
          <a:lstStyle/>
          <a:p>
            <a:pPr algn="ctr"/>
            <a:r>
              <a:rPr lang="en-US" sz="4800" dirty="0">
                <a:solidFill>
                  <a:srgbClr val="FFFF00"/>
                </a:solidFill>
                <a:latin typeface="Arial Black" panose="020B0A04020102020204" pitchFamily="34" charset="0"/>
                <a:ea typeface="Verdana" panose="020B0604030504040204" pitchFamily="34" charset="0"/>
                <a:cs typeface="Verdana" panose="020B0604030504040204" pitchFamily="34" charset="0"/>
              </a:rPr>
              <a:t>Higher Accuracy (&lt;0.02 sec)</a:t>
            </a:r>
          </a:p>
        </p:txBody>
      </p:sp>
      <p:sp>
        <p:nvSpPr>
          <p:cNvPr id="3" name="TextBox 2">
            <a:extLst>
              <a:ext uri="{FF2B5EF4-FFF2-40B4-BE49-F238E27FC236}">
                <a16:creationId xmlns:a16="http://schemas.microsoft.com/office/drawing/2014/main" id="{5A01EC8D-7717-92FD-3BA3-2A1F2D0CBBB5}"/>
              </a:ext>
            </a:extLst>
          </p:cNvPr>
          <p:cNvSpPr txBox="1"/>
          <p:nvPr/>
        </p:nvSpPr>
        <p:spPr>
          <a:xfrm>
            <a:off x="3048786" y="3557602"/>
            <a:ext cx="6094428" cy="1477328"/>
          </a:xfrm>
          <a:prstGeom prst="rect">
            <a:avLst/>
          </a:prstGeom>
          <a:solidFill>
            <a:schemeClr val="accent1"/>
          </a:solidFill>
        </p:spPr>
        <p:txBody>
          <a:bodyPr wrap="square">
            <a:spAutoFit/>
          </a:bodyPr>
          <a:lstStyle/>
          <a:p>
            <a:r>
              <a:rPr lang="en-US" dirty="0"/>
              <a:t>The QHY174M-GPS records the global shutter exposure starting and ending time with microsecond precision.  Two QHY174 cameras, for example, each located anywhere in the world, can have the same time base, accurate to microseconds.</a:t>
            </a:r>
          </a:p>
        </p:txBody>
      </p:sp>
      <p:sp>
        <p:nvSpPr>
          <p:cNvPr id="5" name="TextBox 4">
            <a:extLst>
              <a:ext uri="{FF2B5EF4-FFF2-40B4-BE49-F238E27FC236}">
                <a16:creationId xmlns:a16="http://schemas.microsoft.com/office/drawing/2014/main" id="{E0F3B231-B0A8-3C42-CE34-9EEF1BC62D72}"/>
              </a:ext>
            </a:extLst>
          </p:cNvPr>
          <p:cNvSpPr txBox="1"/>
          <p:nvPr/>
        </p:nvSpPr>
        <p:spPr>
          <a:xfrm>
            <a:off x="3048786" y="5155362"/>
            <a:ext cx="6094428" cy="923330"/>
          </a:xfrm>
          <a:prstGeom prst="rect">
            <a:avLst/>
          </a:prstGeom>
          <a:solidFill>
            <a:schemeClr val="accent1"/>
          </a:solidFill>
        </p:spPr>
        <p:txBody>
          <a:bodyPr wrap="square">
            <a:spAutoFit/>
          </a:bodyPr>
          <a:lstStyle/>
          <a:p>
            <a:r>
              <a:rPr lang="en-US" dirty="0"/>
              <a:t>In order to guarantee the starting and ending time of the exposure, </a:t>
            </a:r>
            <a:r>
              <a:rPr lang="en-US" b="1" dirty="0"/>
              <a:t>the QHY174 has a built-in LED pulse calibration circuit precise to 1 microsecond.</a:t>
            </a:r>
          </a:p>
        </p:txBody>
      </p:sp>
      <p:pic>
        <p:nvPicPr>
          <p:cNvPr id="14" name="Picture 13">
            <a:extLst>
              <a:ext uri="{FF2B5EF4-FFF2-40B4-BE49-F238E27FC236}">
                <a16:creationId xmlns:a16="http://schemas.microsoft.com/office/drawing/2014/main" id="{8582EF00-BF67-B5E3-63C9-F13BB49C44D1}"/>
              </a:ext>
            </a:extLst>
          </p:cNvPr>
          <p:cNvPicPr>
            <a:picLocks noChangeAspect="1"/>
          </p:cNvPicPr>
          <p:nvPr/>
        </p:nvPicPr>
        <p:blipFill>
          <a:blip r:embed="rId2"/>
          <a:stretch>
            <a:fillRect/>
          </a:stretch>
        </p:blipFill>
        <p:spPr>
          <a:xfrm>
            <a:off x="3048786" y="1433627"/>
            <a:ext cx="6094428" cy="2003543"/>
          </a:xfrm>
          <a:prstGeom prst="rect">
            <a:avLst/>
          </a:prstGeom>
        </p:spPr>
      </p:pic>
    </p:spTree>
    <p:extLst>
      <p:ext uri="{BB962C8B-B14F-4D97-AF65-F5344CB8AC3E}">
        <p14:creationId xmlns:p14="http://schemas.microsoft.com/office/powerpoint/2010/main" val="851302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180C4C28-D870-E966-9CFB-953AD52C1AA9}"/>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47E1F61B-E219-DE93-0D95-880B6F6F80E4}"/>
              </a:ext>
            </a:extLst>
          </p:cNvPr>
          <p:cNvSpPr txBox="1"/>
          <p:nvPr/>
        </p:nvSpPr>
        <p:spPr>
          <a:xfrm>
            <a:off x="367469" y="225310"/>
            <a:ext cx="11536823" cy="830997"/>
          </a:xfrm>
          <a:prstGeom prst="rect">
            <a:avLst/>
          </a:prstGeom>
          <a:noFill/>
        </p:spPr>
        <p:txBody>
          <a:bodyPr wrap="square" rtlCol="0">
            <a:spAutoFit/>
          </a:bodyPr>
          <a:lstStyle/>
          <a:p>
            <a:pPr algn="ctr"/>
            <a:r>
              <a:rPr lang="en-US" sz="4800" dirty="0">
                <a:solidFill>
                  <a:srgbClr val="FFFF00"/>
                </a:solidFill>
                <a:latin typeface="Arial Black" panose="020B0A04020102020204" pitchFamily="34" charset="0"/>
                <a:ea typeface="Verdana" panose="020B0604030504040204" pitchFamily="34" charset="0"/>
                <a:cs typeface="Verdana" panose="020B0604030504040204" pitchFamily="34" charset="0"/>
              </a:rPr>
              <a:t>Higher Accuracy (&lt;0.02 sec)</a:t>
            </a:r>
          </a:p>
        </p:txBody>
      </p:sp>
      <p:sp>
        <p:nvSpPr>
          <p:cNvPr id="7" name="TextBox 6">
            <a:extLst>
              <a:ext uri="{FF2B5EF4-FFF2-40B4-BE49-F238E27FC236}">
                <a16:creationId xmlns:a16="http://schemas.microsoft.com/office/drawing/2014/main" id="{C60E6380-16E2-E19C-2116-34B5D0EC7648}"/>
              </a:ext>
            </a:extLst>
          </p:cNvPr>
          <p:cNvSpPr txBox="1"/>
          <p:nvPr/>
        </p:nvSpPr>
        <p:spPr>
          <a:xfrm>
            <a:off x="2594729" y="2090096"/>
            <a:ext cx="7501378" cy="2031325"/>
          </a:xfrm>
          <a:prstGeom prst="rect">
            <a:avLst/>
          </a:prstGeom>
          <a:solidFill>
            <a:schemeClr val="accent1"/>
          </a:solidFill>
        </p:spPr>
        <p:txBody>
          <a:bodyPr wrap="square">
            <a:spAutoFit/>
          </a:bodyPr>
          <a:lstStyle/>
          <a:p>
            <a:r>
              <a:rPr lang="en-US" dirty="0"/>
              <a:t>Tycho Tracker supports “GPS_SUTC” keyword from QHY camera.</a:t>
            </a:r>
          </a:p>
          <a:p>
            <a:endParaRPr lang="en-US" dirty="0"/>
          </a:p>
          <a:p>
            <a:r>
              <a:rPr lang="en-US" b="1" dirty="0"/>
              <a:t>Example:</a:t>
            </a:r>
          </a:p>
          <a:p>
            <a:r>
              <a:rPr lang="en-US" dirty="0"/>
              <a:t>DATE-OBS= '2024-08-18T04:35:36.467' / Time of observation (UTC) </a:t>
            </a:r>
          </a:p>
          <a:p>
            <a:r>
              <a:rPr lang="en-US" dirty="0"/>
              <a:t>GPS_SUTC= '2024-08-18T04:35:36.416' / QHY </a:t>
            </a:r>
            <a:r>
              <a:rPr lang="en-US" dirty="0" err="1"/>
              <a:t>start_time</a:t>
            </a:r>
            <a:r>
              <a:rPr lang="en-US" dirty="0"/>
              <a:t> </a:t>
            </a:r>
          </a:p>
          <a:p>
            <a:endParaRPr lang="en-US" dirty="0"/>
          </a:p>
          <a:p>
            <a:r>
              <a:rPr lang="en-US" dirty="0"/>
              <a:t>Difference=0.051 seconds</a:t>
            </a:r>
          </a:p>
        </p:txBody>
      </p:sp>
      <p:pic>
        <p:nvPicPr>
          <p:cNvPr id="10" name="Picture 9">
            <a:extLst>
              <a:ext uri="{FF2B5EF4-FFF2-40B4-BE49-F238E27FC236}">
                <a16:creationId xmlns:a16="http://schemas.microsoft.com/office/drawing/2014/main" id="{0C55B127-C22B-0B8F-287B-E8291CB5AABB}"/>
              </a:ext>
            </a:extLst>
          </p:cNvPr>
          <p:cNvPicPr>
            <a:picLocks noChangeAspect="1"/>
          </p:cNvPicPr>
          <p:nvPr/>
        </p:nvPicPr>
        <p:blipFill>
          <a:blip r:embed="rId2"/>
          <a:stretch>
            <a:fillRect/>
          </a:stretch>
        </p:blipFill>
        <p:spPr>
          <a:xfrm>
            <a:off x="692919" y="4607522"/>
            <a:ext cx="10353675" cy="1095375"/>
          </a:xfrm>
          <a:prstGeom prst="rect">
            <a:avLst/>
          </a:prstGeom>
        </p:spPr>
      </p:pic>
    </p:spTree>
    <p:extLst>
      <p:ext uri="{BB962C8B-B14F-4D97-AF65-F5344CB8AC3E}">
        <p14:creationId xmlns:p14="http://schemas.microsoft.com/office/powerpoint/2010/main" val="2677998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FA7AC0D6-399E-1EF4-191B-0A52E97CD143}"/>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E00B2A27-8572-41EC-C02A-DB20225B74C7}"/>
              </a:ext>
            </a:extLst>
          </p:cNvPr>
          <p:cNvSpPr txBox="1"/>
          <p:nvPr/>
        </p:nvSpPr>
        <p:spPr>
          <a:xfrm>
            <a:off x="367469" y="225310"/>
            <a:ext cx="11536823" cy="830997"/>
          </a:xfrm>
          <a:prstGeom prst="rect">
            <a:avLst/>
          </a:prstGeom>
          <a:noFill/>
        </p:spPr>
        <p:txBody>
          <a:bodyPr wrap="square" rtlCol="0">
            <a:spAutoFit/>
          </a:bodyPr>
          <a:lstStyle/>
          <a:p>
            <a:pPr algn="ctr"/>
            <a:r>
              <a:rPr lang="en-US" sz="4800" dirty="0">
                <a:solidFill>
                  <a:srgbClr val="FFFF00"/>
                </a:solidFill>
                <a:latin typeface="Arial Black" panose="020B0A04020102020204" pitchFamily="34" charset="0"/>
                <a:ea typeface="Verdana" panose="020B0604030504040204" pitchFamily="34" charset="0"/>
                <a:cs typeface="Verdana" panose="020B0604030504040204" pitchFamily="34" charset="0"/>
              </a:rPr>
              <a:t>Higher Accuracy (&lt;0.02 sec)</a:t>
            </a:r>
          </a:p>
        </p:txBody>
      </p:sp>
      <p:sp>
        <p:nvSpPr>
          <p:cNvPr id="7" name="TextBox 6">
            <a:extLst>
              <a:ext uri="{FF2B5EF4-FFF2-40B4-BE49-F238E27FC236}">
                <a16:creationId xmlns:a16="http://schemas.microsoft.com/office/drawing/2014/main" id="{0F57E6B2-0CE6-2E0F-EE9C-D7711ED0BF3E}"/>
              </a:ext>
            </a:extLst>
          </p:cNvPr>
          <p:cNvSpPr txBox="1"/>
          <p:nvPr/>
        </p:nvSpPr>
        <p:spPr>
          <a:xfrm>
            <a:off x="2594729" y="2090096"/>
            <a:ext cx="7501378" cy="2031325"/>
          </a:xfrm>
          <a:prstGeom prst="rect">
            <a:avLst/>
          </a:prstGeom>
          <a:solidFill>
            <a:schemeClr val="accent1"/>
          </a:solidFill>
        </p:spPr>
        <p:txBody>
          <a:bodyPr wrap="square">
            <a:spAutoFit/>
          </a:bodyPr>
          <a:lstStyle/>
          <a:p>
            <a:r>
              <a:rPr lang="en-US" dirty="0"/>
              <a:t>Tycho Tracker supports “GPS_SUTC” keyword from QHY camera.</a:t>
            </a:r>
          </a:p>
          <a:p>
            <a:endParaRPr lang="en-US" dirty="0"/>
          </a:p>
          <a:p>
            <a:r>
              <a:rPr lang="en-US" b="1" dirty="0"/>
              <a:t>Example:</a:t>
            </a:r>
          </a:p>
          <a:p>
            <a:r>
              <a:rPr lang="en-US" dirty="0"/>
              <a:t>DATE-OBS= '2024-08-18T04:35:36.467' / Time of observation (UTC) </a:t>
            </a:r>
          </a:p>
          <a:p>
            <a:r>
              <a:rPr lang="en-US" dirty="0"/>
              <a:t>GPS_SUTC= '2024-08-18T04:35:36.416' / QHY </a:t>
            </a:r>
            <a:r>
              <a:rPr lang="en-US" dirty="0" err="1"/>
              <a:t>start_time</a:t>
            </a:r>
            <a:r>
              <a:rPr lang="en-US" dirty="0"/>
              <a:t> </a:t>
            </a:r>
          </a:p>
          <a:p>
            <a:endParaRPr lang="en-US" dirty="0"/>
          </a:p>
          <a:p>
            <a:r>
              <a:rPr lang="en-US" dirty="0"/>
              <a:t>Difference=0.051 seconds</a:t>
            </a:r>
          </a:p>
        </p:txBody>
      </p:sp>
      <p:pic>
        <p:nvPicPr>
          <p:cNvPr id="10" name="Picture 9">
            <a:extLst>
              <a:ext uri="{FF2B5EF4-FFF2-40B4-BE49-F238E27FC236}">
                <a16:creationId xmlns:a16="http://schemas.microsoft.com/office/drawing/2014/main" id="{CF911C7D-7585-F951-9618-65AED35DFCFB}"/>
              </a:ext>
            </a:extLst>
          </p:cNvPr>
          <p:cNvPicPr>
            <a:picLocks noChangeAspect="1"/>
          </p:cNvPicPr>
          <p:nvPr/>
        </p:nvPicPr>
        <p:blipFill>
          <a:blip r:embed="rId2"/>
          <a:stretch>
            <a:fillRect/>
          </a:stretch>
        </p:blipFill>
        <p:spPr>
          <a:xfrm>
            <a:off x="692919" y="4607522"/>
            <a:ext cx="10353675" cy="1095375"/>
          </a:xfrm>
          <a:prstGeom prst="rect">
            <a:avLst/>
          </a:prstGeom>
        </p:spPr>
      </p:pic>
      <p:sp>
        <p:nvSpPr>
          <p:cNvPr id="2" name="Rectangle 1">
            <a:extLst>
              <a:ext uri="{FF2B5EF4-FFF2-40B4-BE49-F238E27FC236}">
                <a16:creationId xmlns:a16="http://schemas.microsoft.com/office/drawing/2014/main" id="{8F32D582-C73E-618B-5A9B-4412DB4F942B}"/>
              </a:ext>
            </a:extLst>
          </p:cNvPr>
          <p:cNvSpPr/>
          <p:nvPr/>
        </p:nvSpPr>
        <p:spPr>
          <a:xfrm>
            <a:off x="3902696" y="3221609"/>
            <a:ext cx="2922309" cy="320511"/>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E7ADC20-AEB6-CC7F-B2DD-B43E8D580845}"/>
              </a:ext>
            </a:extLst>
          </p:cNvPr>
          <p:cNvSpPr/>
          <p:nvPr/>
        </p:nvSpPr>
        <p:spPr>
          <a:xfrm>
            <a:off x="5769205" y="5155210"/>
            <a:ext cx="1359423" cy="547687"/>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FAA6367F-513B-A3BA-4433-8530DC4116E8}"/>
              </a:ext>
            </a:extLst>
          </p:cNvPr>
          <p:cNvSpPr/>
          <p:nvPr/>
        </p:nvSpPr>
        <p:spPr>
          <a:xfrm>
            <a:off x="6096000" y="3542120"/>
            <a:ext cx="540470" cy="1600200"/>
          </a:xfrm>
          <a:prstGeom prst="downArrow">
            <a:avLst/>
          </a:prstGeom>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9831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BDA7E782-6DA2-A766-ADC0-385D4938422C}"/>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FC633928-C518-6DFE-7B79-3B4589C75384}"/>
              </a:ext>
            </a:extLst>
          </p:cNvPr>
          <p:cNvSpPr txBox="1"/>
          <p:nvPr/>
        </p:nvSpPr>
        <p:spPr>
          <a:xfrm>
            <a:off x="367469" y="225310"/>
            <a:ext cx="11536823" cy="1015663"/>
          </a:xfrm>
          <a:prstGeom prst="rect">
            <a:avLst/>
          </a:prstGeom>
          <a:noFill/>
        </p:spPr>
        <p:txBody>
          <a:bodyPr wrap="square" rtlCol="0">
            <a:spAutoFit/>
          </a:bodyPr>
          <a:lstStyle/>
          <a:p>
            <a:pPr algn="ctr"/>
            <a:r>
              <a:rPr lang="en-US" sz="6000" dirty="0">
                <a:solidFill>
                  <a:srgbClr val="FFFF00"/>
                </a:solidFill>
                <a:latin typeface="Arial Black" panose="020B0A04020102020204" pitchFamily="34" charset="0"/>
                <a:ea typeface="Verdana" panose="020B0604030504040204" pitchFamily="34" charset="0"/>
                <a:cs typeface="Verdana" panose="020B0604030504040204" pitchFamily="34" charset="0"/>
              </a:rPr>
              <a:t>Understanding DATE-OBS</a:t>
            </a:r>
          </a:p>
        </p:txBody>
      </p:sp>
      <p:sp>
        <p:nvSpPr>
          <p:cNvPr id="10" name="TextBox 9">
            <a:extLst>
              <a:ext uri="{FF2B5EF4-FFF2-40B4-BE49-F238E27FC236}">
                <a16:creationId xmlns:a16="http://schemas.microsoft.com/office/drawing/2014/main" id="{8C0B123A-49C8-1FDE-47D6-BDBD56DC9B05}"/>
              </a:ext>
            </a:extLst>
          </p:cNvPr>
          <p:cNvSpPr txBox="1"/>
          <p:nvPr/>
        </p:nvSpPr>
        <p:spPr>
          <a:xfrm>
            <a:off x="2715914" y="1851550"/>
            <a:ext cx="6839932" cy="923330"/>
          </a:xfrm>
          <a:prstGeom prst="rect">
            <a:avLst/>
          </a:prstGeom>
          <a:solidFill>
            <a:schemeClr val="accent1"/>
          </a:solidFill>
        </p:spPr>
        <p:txBody>
          <a:bodyPr wrap="square">
            <a:spAutoFit/>
          </a:bodyPr>
          <a:lstStyle/>
          <a:p>
            <a:r>
              <a:rPr lang="en-US" dirty="0"/>
              <a:t>Every valid FITS image has a DATE-OBS keyword.</a:t>
            </a:r>
          </a:p>
          <a:p>
            <a:r>
              <a:rPr lang="en-US" dirty="0"/>
              <a:t>Depending on the acquisition software, this keyword relates to the start, mid-point, or end of exposure.</a:t>
            </a:r>
          </a:p>
        </p:txBody>
      </p:sp>
      <p:sp>
        <p:nvSpPr>
          <p:cNvPr id="11" name="TextBox 10">
            <a:extLst>
              <a:ext uri="{FF2B5EF4-FFF2-40B4-BE49-F238E27FC236}">
                <a16:creationId xmlns:a16="http://schemas.microsoft.com/office/drawing/2014/main" id="{63E13DD7-8B92-D701-4F1E-8359F48A5659}"/>
              </a:ext>
            </a:extLst>
          </p:cNvPr>
          <p:cNvSpPr txBox="1"/>
          <p:nvPr/>
        </p:nvSpPr>
        <p:spPr>
          <a:xfrm>
            <a:off x="2715914" y="3385457"/>
            <a:ext cx="6839932" cy="2308324"/>
          </a:xfrm>
          <a:prstGeom prst="rect">
            <a:avLst/>
          </a:prstGeom>
          <a:solidFill>
            <a:schemeClr val="accent1"/>
          </a:solidFill>
        </p:spPr>
        <p:txBody>
          <a:bodyPr wrap="square">
            <a:spAutoFit/>
          </a:bodyPr>
          <a:lstStyle/>
          <a:p>
            <a:r>
              <a:rPr lang="en-US" b="1" dirty="0"/>
              <a:t>Example: Capture an Exposure.</a:t>
            </a:r>
          </a:p>
          <a:p>
            <a:r>
              <a:rPr lang="en-US" dirty="0"/>
              <a:t>(1) Acquisition software sends command to camera.</a:t>
            </a:r>
          </a:p>
          <a:p>
            <a:r>
              <a:rPr lang="en-US" dirty="0"/>
              <a:t>(2) After some delay, camera starts exposure.</a:t>
            </a:r>
          </a:p>
          <a:p>
            <a:r>
              <a:rPr lang="en-US" dirty="0"/>
              <a:t>(3) Acquisition software constantly polls camera for exposure progress.</a:t>
            </a:r>
          </a:p>
          <a:p>
            <a:r>
              <a:rPr lang="en-US" dirty="0"/>
              <a:t>(4) After some polling cycles elapse, acquisition software receives notification that the exposure is complete.</a:t>
            </a:r>
          </a:p>
          <a:p>
            <a:r>
              <a:rPr lang="en-US" dirty="0"/>
              <a:t>(5) Acquisition software downloads the exposure.</a:t>
            </a:r>
          </a:p>
        </p:txBody>
      </p:sp>
    </p:spTree>
    <p:extLst>
      <p:ext uri="{BB962C8B-B14F-4D97-AF65-F5344CB8AC3E}">
        <p14:creationId xmlns:p14="http://schemas.microsoft.com/office/powerpoint/2010/main" val="145174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B0F04C94-4B51-A2C6-0D81-243E4690598F}"/>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65389342-F84D-A4CC-A516-266356EF9B5D}"/>
              </a:ext>
            </a:extLst>
          </p:cNvPr>
          <p:cNvSpPr txBox="1"/>
          <p:nvPr/>
        </p:nvSpPr>
        <p:spPr>
          <a:xfrm>
            <a:off x="367469" y="225310"/>
            <a:ext cx="11536823" cy="1015663"/>
          </a:xfrm>
          <a:prstGeom prst="rect">
            <a:avLst/>
          </a:prstGeom>
          <a:noFill/>
        </p:spPr>
        <p:txBody>
          <a:bodyPr wrap="square" rtlCol="0">
            <a:spAutoFit/>
          </a:bodyPr>
          <a:lstStyle/>
          <a:p>
            <a:pPr algn="ctr"/>
            <a:r>
              <a:rPr lang="en-US" sz="6000" dirty="0">
                <a:solidFill>
                  <a:srgbClr val="FFFF00"/>
                </a:solidFill>
                <a:latin typeface="Arial Black" panose="020B0A04020102020204" pitchFamily="34" charset="0"/>
                <a:ea typeface="Verdana" panose="020B0604030504040204" pitchFamily="34" charset="0"/>
                <a:cs typeface="Verdana" panose="020B0604030504040204" pitchFamily="34" charset="0"/>
              </a:rPr>
              <a:t>Understanding DATE-OBS</a:t>
            </a:r>
          </a:p>
        </p:txBody>
      </p:sp>
      <p:sp>
        <p:nvSpPr>
          <p:cNvPr id="2" name="TextBox 1">
            <a:extLst>
              <a:ext uri="{FF2B5EF4-FFF2-40B4-BE49-F238E27FC236}">
                <a16:creationId xmlns:a16="http://schemas.microsoft.com/office/drawing/2014/main" id="{4B07620E-044E-6F91-3760-877E1E862F76}"/>
              </a:ext>
            </a:extLst>
          </p:cNvPr>
          <p:cNvSpPr txBox="1"/>
          <p:nvPr/>
        </p:nvSpPr>
        <p:spPr>
          <a:xfrm>
            <a:off x="3322856" y="2022803"/>
            <a:ext cx="5546287" cy="3970318"/>
          </a:xfrm>
          <a:prstGeom prst="rect">
            <a:avLst/>
          </a:prstGeom>
          <a:solidFill>
            <a:schemeClr val="accent1"/>
          </a:solidFill>
        </p:spPr>
        <p:txBody>
          <a:bodyPr wrap="square">
            <a:spAutoFit/>
          </a:bodyPr>
          <a:lstStyle/>
          <a:p>
            <a:r>
              <a:rPr lang="en-US" dirty="0"/>
              <a:t>Most acquisition software tend to generate the DATE-OBS timestamp at the moment they send command to camera to start exposure.</a:t>
            </a:r>
          </a:p>
          <a:p>
            <a:endParaRPr lang="en-US" dirty="0"/>
          </a:p>
          <a:p>
            <a:r>
              <a:rPr lang="en-US" b="1" dirty="0"/>
              <a:t>Problem</a:t>
            </a:r>
            <a:r>
              <a:rPr lang="en-US" dirty="0"/>
              <a:t>:</a:t>
            </a:r>
          </a:p>
          <a:p>
            <a:r>
              <a:rPr lang="en-US" dirty="0"/>
              <a:t>It is not possible for the acquisition software to know the delay between sending the command and when the camera actually starts the exposure, as the camera does not communicate any delay or timestamp information back to the host computer.</a:t>
            </a:r>
          </a:p>
          <a:p>
            <a:endParaRPr lang="en-US" dirty="0"/>
          </a:p>
          <a:p>
            <a:r>
              <a:rPr lang="en-US" b="1" dirty="0"/>
              <a:t>Exception</a:t>
            </a:r>
            <a:r>
              <a:rPr lang="en-US" dirty="0"/>
              <a:t>: Cameras with dedicated GPS module.</a:t>
            </a:r>
          </a:p>
        </p:txBody>
      </p:sp>
    </p:spTree>
    <p:extLst>
      <p:ext uri="{BB962C8B-B14F-4D97-AF65-F5344CB8AC3E}">
        <p14:creationId xmlns:p14="http://schemas.microsoft.com/office/powerpoint/2010/main" val="1853101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49DF9F0B-D584-0719-B2C6-8D9FBEA8C18D}"/>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8131C148-864D-DDE2-08AF-A38083B364EC}"/>
              </a:ext>
            </a:extLst>
          </p:cNvPr>
          <p:cNvSpPr txBox="1"/>
          <p:nvPr/>
        </p:nvSpPr>
        <p:spPr>
          <a:xfrm>
            <a:off x="367469" y="225310"/>
            <a:ext cx="11536823" cy="1015663"/>
          </a:xfrm>
          <a:prstGeom prst="rect">
            <a:avLst/>
          </a:prstGeom>
          <a:noFill/>
        </p:spPr>
        <p:txBody>
          <a:bodyPr wrap="square" rtlCol="0">
            <a:spAutoFit/>
          </a:bodyPr>
          <a:lstStyle/>
          <a:p>
            <a:pPr algn="ctr"/>
            <a:r>
              <a:rPr lang="en-US" sz="6000" dirty="0">
                <a:solidFill>
                  <a:srgbClr val="FFFF00"/>
                </a:solidFill>
                <a:latin typeface="Arial Black" panose="020B0A04020102020204" pitchFamily="34" charset="0"/>
                <a:ea typeface="Verdana" panose="020B0604030504040204" pitchFamily="34" charset="0"/>
                <a:cs typeface="Verdana" panose="020B0604030504040204" pitchFamily="34" charset="0"/>
              </a:rPr>
              <a:t>Evaluation Method</a:t>
            </a:r>
          </a:p>
        </p:txBody>
      </p:sp>
      <p:sp>
        <p:nvSpPr>
          <p:cNvPr id="2" name="TextBox 1">
            <a:extLst>
              <a:ext uri="{FF2B5EF4-FFF2-40B4-BE49-F238E27FC236}">
                <a16:creationId xmlns:a16="http://schemas.microsoft.com/office/drawing/2014/main" id="{336D9838-F039-483F-0ACF-58D6AD6A293C}"/>
              </a:ext>
            </a:extLst>
          </p:cNvPr>
          <p:cNvSpPr txBox="1"/>
          <p:nvPr/>
        </p:nvSpPr>
        <p:spPr>
          <a:xfrm>
            <a:off x="3322856" y="3204174"/>
            <a:ext cx="5546287" cy="1754326"/>
          </a:xfrm>
          <a:prstGeom prst="rect">
            <a:avLst/>
          </a:prstGeom>
          <a:solidFill>
            <a:schemeClr val="accent1"/>
          </a:solidFill>
        </p:spPr>
        <p:txBody>
          <a:bodyPr wrap="square">
            <a:spAutoFit/>
          </a:bodyPr>
          <a:lstStyle/>
          <a:p>
            <a:pPr marL="285750" indent="-285750">
              <a:buFont typeface="Arial" panose="020B0604020202020204" pitchFamily="34" charset="0"/>
              <a:buChar char="•"/>
            </a:pPr>
            <a:r>
              <a:rPr lang="en-US" dirty="0"/>
              <a:t>Can take images of Global Navigation Satellite System (GNSS) satellites.</a:t>
            </a:r>
          </a:p>
          <a:p>
            <a:pPr marL="285750" indent="-285750">
              <a:buFont typeface="Arial" panose="020B0604020202020204" pitchFamily="34" charset="0"/>
              <a:buChar char="•"/>
            </a:pPr>
            <a:r>
              <a:rPr lang="en-US" dirty="0"/>
              <a:t>Very accurate ephemeris information for these satellites.</a:t>
            </a:r>
          </a:p>
          <a:p>
            <a:pPr marL="285750" indent="-285750">
              <a:buFont typeface="Arial" panose="020B0604020202020204" pitchFamily="34" charset="0"/>
              <a:buChar char="•"/>
            </a:pPr>
            <a:r>
              <a:rPr lang="en-US" dirty="0"/>
              <a:t>Allows for a robust evaluation of timing error, both systematic and random.</a:t>
            </a:r>
          </a:p>
        </p:txBody>
      </p:sp>
      <p:sp>
        <p:nvSpPr>
          <p:cNvPr id="3" name="TextBox 2">
            <a:extLst>
              <a:ext uri="{FF2B5EF4-FFF2-40B4-BE49-F238E27FC236}">
                <a16:creationId xmlns:a16="http://schemas.microsoft.com/office/drawing/2014/main" id="{70F61F43-8465-E2E9-8247-6856F098CEF4}"/>
              </a:ext>
            </a:extLst>
          </p:cNvPr>
          <p:cNvSpPr txBox="1"/>
          <p:nvPr/>
        </p:nvSpPr>
        <p:spPr>
          <a:xfrm>
            <a:off x="2676033" y="2037907"/>
            <a:ext cx="6839932" cy="369332"/>
          </a:xfrm>
          <a:prstGeom prst="rect">
            <a:avLst/>
          </a:prstGeom>
          <a:solidFill>
            <a:schemeClr val="accent1"/>
          </a:solidFill>
        </p:spPr>
        <p:txBody>
          <a:bodyPr wrap="square">
            <a:spAutoFit/>
          </a:bodyPr>
          <a:lstStyle/>
          <a:p>
            <a:pPr algn="ctr"/>
            <a:r>
              <a:rPr lang="en-US" dirty="0"/>
              <a:t>Approach #1: Attempt to Quantify the Delay.</a:t>
            </a:r>
          </a:p>
        </p:txBody>
      </p:sp>
    </p:spTree>
    <p:extLst>
      <p:ext uri="{BB962C8B-B14F-4D97-AF65-F5344CB8AC3E}">
        <p14:creationId xmlns:p14="http://schemas.microsoft.com/office/powerpoint/2010/main" val="3305396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F810132A-E42A-F8F4-3053-57822AEE3253}"/>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BF467884-A50A-F566-CC87-39F3D9702F09}"/>
              </a:ext>
            </a:extLst>
          </p:cNvPr>
          <p:cNvSpPr txBox="1"/>
          <p:nvPr/>
        </p:nvSpPr>
        <p:spPr>
          <a:xfrm>
            <a:off x="367469" y="225310"/>
            <a:ext cx="11536823" cy="1015663"/>
          </a:xfrm>
          <a:prstGeom prst="rect">
            <a:avLst/>
          </a:prstGeom>
          <a:noFill/>
        </p:spPr>
        <p:txBody>
          <a:bodyPr wrap="square" rtlCol="0">
            <a:spAutoFit/>
          </a:bodyPr>
          <a:lstStyle/>
          <a:p>
            <a:pPr algn="ctr"/>
            <a:r>
              <a:rPr lang="en-US" sz="6000" dirty="0">
                <a:solidFill>
                  <a:srgbClr val="FFFF00"/>
                </a:solidFill>
                <a:latin typeface="Arial Black" panose="020B0A04020102020204" pitchFamily="34" charset="0"/>
                <a:ea typeface="Verdana" panose="020B0604030504040204" pitchFamily="34" charset="0"/>
                <a:cs typeface="Verdana" panose="020B0604030504040204" pitchFamily="34" charset="0"/>
              </a:rPr>
              <a:t>Evaluation Method</a:t>
            </a:r>
          </a:p>
        </p:txBody>
      </p:sp>
      <p:pic>
        <p:nvPicPr>
          <p:cNvPr id="6" name="Picture 5">
            <a:extLst>
              <a:ext uri="{FF2B5EF4-FFF2-40B4-BE49-F238E27FC236}">
                <a16:creationId xmlns:a16="http://schemas.microsoft.com/office/drawing/2014/main" id="{31F2DDE0-5B07-4EDD-42D3-500EC9C5EF40}"/>
              </a:ext>
            </a:extLst>
          </p:cNvPr>
          <p:cNvPicPr>
            <a:picLocks noChangeAspect="1"/>
          </p:cNvPicPr>
          <p:nvPr/>
        </p:nvPicPr>
        <p:blipFill>
          <a:blip r:embed="rId2"/>
          <a:stretch>
            <a:fillRect/>
          </a:stretch>
        </p:blipFill>
        <p:spPr>
          <a:xfrm>
            <a:off x="714375" y="1719724"/>
            <a:ext cx="5381625" cy="1838325"/>
          </a:xfrm>
          <a:prstGeom prst="rect">
            <a:avLst/>
          </a:prstGeom>
        </p:spPr>
      </p:pic>
      <p:pic>
        <p:nvPicPr>
          <p:cNvPr id="8" name="Picture 7">
            <a:extLst>
              <a:ext uri="{FF2B5EF4-FFF2-40B4-BE49-F238E27FC236}">
                <a16:creationId xmlns:a16="http://schemas.microsoft.com/office/drawing/2014/main" id="{F5820C12-A64B-8D10-6E32-B57EEF2C591F}"/>
              </a:ext>
            </a:extLst>
          </p:cNvPr>
          <p:cNvPicPr>
            <a:picLocks noChangeAspect="1"/>
          </p:cNvPicPr>
          <p:nvPr/>
        </p:nvPicPr>
        <p:blipFill>
          <a:blip r:embed="rId3"/>
          <a:stretch>
            <a:fillRect/>
          </a:stretch>
        </p:blipFill>
        <p:spPr>
          <a:xfrm>
            <a:off x="4183232" y="4149848"/>
            <a:ext cx="4038600" cy="2038350"/>
          </a:xfrm>
          <a:prstGeom prst="rect">
            <a:avLst/>
          </a:prstGeom>
        </p:spPr>
      </p:pic>
      <p:sp>
        <p:nvSpPr>
          <p:cNvPr id="10" name="TextBox 9">
            <a:extLst>
              <a:ext uri="{FF2B5EF4-FFF2-40B4-BE49-F238E27FC236}">
                <a16:creationId xmlns:a16="http://schemas.microsoft.com/office/drawing/2014/main" id="{BD4F2034-1275-DE3A-90D5-140205EE4445}"/>
              </a:ext>
            </a:extLst>
          </p:cNvPr>
          <p:cNvSpPr txBox="1"/>
          <p:nvPr/>
        </p:nvSpPr>
        <p:spPr>
          <a:xfrm>
            <a:off x="6386248" y="2454220"/>
            <a:ext cx="2198038" cy="369332"/>
          </a:xfrm>
          <a:prstGeom prst="rect">
            <a:avLst/>
          </a:prstGeom>
          <a:solidFill>
            <a:schemeClr val="accent1"/>
          </a:solidFill>
        </p:spPr>
        <p:txBody>
          <a:bodyPr wrap="none" rtlCol="0">
            <a:spAutoFit/>
          </a:bodyPr>
          <a:lstStyle/>
          <a:p>
            <a:r>
              <a:rPr lang="en-US" dirty="0"/>
              <a:t>1. Satellite Lookup</a:t>
            </a:r>
          </a:p>
        </p:txBody>
      </p:sp>
      <p:sp>
        <p:nvSpPr>
          <p:cNvPr id="11" name="TextBox 10">
            <a:extLst>
              <a:ext uri="{FF2B5EF4-FFF2-40B4-BE49-F238E27FC236}">
                <a16:creationId xmlns:a16="http://schemas.microsoft.com/office/drawing/2014/main" id="{D5C03475-D5C3-1774-6B74-6E73213F245C}"/>
              </a:ext>
            </a:extLst>
          </p:cNvPr>
          <p:cNvSpPr txBox="1"/>
          <p:nvPr/>
        </p:nvSpPr>
        <p:spPr>
          <a:xfrm>
            <a:off x="8565410" y="4984357"/>
            <a:ext cx="1848583" cy="369332"/>
          </a:xfrm>
          <a:prstGeom prst="rect">
            <a:avLst/>
          </a:prstGeom>
          <a:solidFill>
            <a:schemeClr val="accent1"/>
          </a:solidFill>
        </p:spPr>
        <p:txBody>
          <a:bodyPr wrap="none" rtlCol="0">
            <a:spAutoFit/>
          </a:bodyPr>
          <a:lstStyle/>
          <a:p>
            <a:r>
              <a:rPr lang="en-US" dirty="0"/>
              <a:t>2. Specify Type</a:t>
            </a:r>
          </a:p>
        </p:txBody>
      </p:sp>
      <p:sp>
        <p:nvSpPr>
          <p:cNvPr id="12" name="Arrow: Right 11">
            <a:extLst>
              <a:ext uri="{FF2B5EF4-FFF2-40B4-BE49-F238E27FC236}">
                <a16:creationId xmlns:a16="http://schemas.microsoft.com/office/drawing/2014/main" id="{3A4B1D2E-4569-F4CD-642A-AF6EA77DAF88}"/>
              </a:ext>
            </a:extLst>
          </p:cNvPr>
          <p:cNvSpPr/>
          <p:nvPr/>
        </p:nvSpPr>
        <p:spPr>
          <a:xfrm rot="2981144">
            <a:off x="5195043" y="3690191"/>
            <a:ext cx="1275543"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7161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7CE87C61-BEB9-B5D1-AE15-593378679ACA}"/>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504DA65D-044F-B54C-8801-0BDE2DAC155D}"/>
              </a:ext>
            </a:extLst>
          </p:cNvPr>
          <p:cNvSpPr txBox="1"/>
          <p:nvPr/>
        </p:nvSpPr>
        <p:spPr>
          <a:xfrm>
            <a:off x="367469" y="225310"/>
            <a:ext cx="11536823" cy="1015663"/>
          </a:xfrm>
          <a:prstGeom prst="rect">
            <a:avLst/>
          </a:prstGeom>
          <a:noFill/>
        </p:spPr>
        <p:txBody>
          <a:bodyPr wrap="square" rtlCol="0">
            <a:spAutoFit/>
          </a:bodyPr>
          <a:lstStyle/>
          <a:p>
            <a:pPr algn="ctr"/>
            <a:r>
              <a:rPr lang="en-US" sz="6000" dirty="0">
                <a:solidFill>
                  <a:srgbClr val="FFFF00"/>
                </a:solidFill>
                <a:latin typeface="Arial Black" panose="020B0A04020102020204" pitchFamily="34" charset="0"/>
                <a:ea typeface="Verdana" panose="020B0604030504040204" pitchFamily="34" charset="0"/>
                <a:cs typeface="Verdana" panose="020B0604030504040204" pitchFamily="34" charset="0"/>
              </a:rPr>
              <a:t>Evaluation Method</a:t>
            </a:r>
          </a:p>
        </p:txBody>
      </p:sp>
      <p:pic>
        <p:nvPicPr>
          <p:cNvPr id="17" name="Picture 16">
            <a:extLst>
              <a:ext uri="{FF2B5EF4-FFF2-40B4-BE49-F238E27FC236}">
                <a16:creationId xmlns:a16="http://schemas.microsoft.com/office/drawing/2014/main" id="{6D018107-D36B-C41A-F7F1-9EA877C9BF22}"/>
              </a:ext>
            </a:extLst>
          </p:cNvPr>
          <p:cNvPicPr>
            <a:picLocks noChangeAspect="1"/>
          </p:cNvPicPr>
          <p:nvPr/>
        </p:nvPicPr>
        <p:blipFill>
          <a:blip r:embed="rId2"/>
          <a:stretch>
            <a:fillRect/>
          </a:stretch>
        </p:blipFill>
        <p:spPr>
          <a:xfrm>
            <a:off x="1562100" y="1554686"/>
            <a:ext cx="9067800" cy="4257675"/>
          </a:xfrm>
          <a:prstGeom prst="rect">
            <a:avLst/>
          </a:prstGeom>
        </p:spPr>
      </p:pic>
    </p:spTree>
    <p:extLst>
      <p:ext uri="{BB962C8B-B14F-4D97-AF65-F5344CB8AC3E}">
        <p14:creationId xmlns:p14="http://schemas.microsoft.com/office/powerpoint/2010/main" val="106822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6D4FA071-2B2A-184F-C144-0FA5CDF5C5DA}"/>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3D3F27D7-7473-FBD1-8B23-91B0F7F9F427}"/>
              </a:ext>
            </a:extLst>
          </p:cNvPr>
          <p:cNvSpPr txBox="1"/>
          <p:nvPr/>
        </p:nvSpPr>
        <p:spPr>
          <a:xfrm>
            <a:off x="367469" y="225310"/>
            <a:ext cx="11536823" cy="1015663"/>
          </a:xfrm>
          <a:prstGeom prst="rect">
            <a:avLst/>
          </a:prstGeom>
          <a:noFill/>
        </p:spPr>
        <p:txBody>
          <a:bodyPr wrap="square" rtlCol="0">
            <a:spAutoFit/>
          </a:bodyPr>
          <a:lstStyle/>
          <a:p>
            <a:pPr algn="ctr"/>
            <a:r>
              <a:rPr lang="en-US" sz="6000" dirty="0">
                <a:solidFill>
                  <a:srgbClr val="FFFF00"/>
                </a:solidFill>
                <a:latin typeface="Arial Black" panose="020B0A04020102020204" pitchFamily="34" charset="0"/>
                <a:ea typeface="Verdana" panose="020B0604030504040204" pitchFamily="34" charset="0"/>
                <a:cs typeface="Verdana" panose="020B0604030504040204" pitchFamily="34" charset="0"/>
              </a:rPr>
              <a:t>Evaluation Method</a:t>
            </a:r>
          </a:p>
        </p:txBody>
      </p:sp>
      <p:pic>
        <p:nvPicPr>
          <p:cNvPr id="3" name="Picture 2">
            <a:extLst>
              <a:ext uri="{FF2B5EF4-FFF2-40B4-BE49-F238E27FC236}">
                <a16:creationId xmlns:a16="http://schemas.microsoft.com/office/drawing/2014/main" id="{47DC2DB7-E584-389A-2325-02F831D7E20F}"/>
              </a:ext>
            </a:extLst>
          </p:cNvPr>
          <p:cNvPicPr>
            <a:picLocks noChangeAspect="1"/>
          </p:cNvPicPr>
          <p:nvPr/>
        </p:nvPicPr>
        <p:blipFill>
          <a:blip r:embed="rId2"/>
          <a:stretch>
            <a:fillRect/>
          </a:stretch>
        </p:blipFill>
        <p:spPr>
          <a:xfrm>
            <a:off x="3081337" y="2585694"/>
            <a:ext cx="6029325" cy="2667000"/>
          </a:xfrm>
          <a:prstGeom prst="rect">
            <a:avLst/>
          </a:prstGeom>
        </p:spPr>
      </p:pic>
    </p:spTree>
    <p:extLst>
      <p:ext uri="{BB962C8B-B14F-4D97-AF65-F5344CB8AC3E}">
        <p14:creationId xmlns:p14="http://schemas.microsoft.com/office/powerpoint/2010/main" val="310255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1CC50877-79A6-0209-A819-401C55BCEA4D}"/>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08CF8EBE-402E-C859-BE41-9DA5CC74D390}"/>
              </a:ext>
            </a:extLst>
          </p:cNvPr>
          <p:cNvSpPr txBox="1"/>
          <p:nvPr/>
        </p:nvSpPr>
        <p:spPr>
          <a:xfrm>
            <a:off x="367469" y="225310"/>
            <a:ext cx="11536823" cy="1015663"/>
          </a:xfrm>
          <a:prstGeom prst="rect">
            <a:avLst/>
          </a:prstGeom>
          <a:noFill/>
        </p:spPr>
        <p:txBody>
          <a:bodyPr wrap="square" rtlCol="0">
            <a:spAutoFit/>
          </a:bodyPr>
          <a:lstStyle/>
          <a:p>
            <a:pPr algn="ctr"/>
            <a:r>
              <a:rPr lang="en-US" sz="6000" dirty="0">
                <a:solidFill>
                  <a:srgbClr val="FFFF00"/>
                </a:solidFill>
                <a:latin typeface="Arial Black" panose="020B0A04020102020204" pitchFamily="34" charset="0"/>
                <a:ea typeface="Verdana" panose="020B0604030504040204" pitchFamily="34" charset="0"/>
                <a:cs typeface="Verdana" panose="020B0604030504040204" pitchFamily="34" charset="0"/>
              </a:rPr>
              <a:t>Evaluation Method</a:t>
            </a:r>
          </a:p>
        </p:txBody>
      </p:sp>
      <p:pic>
        <p:nvPicPr>
          <p:cNvPr id="7" name="Picture 6">
            <a:extLst>
              <a:ext uri="{FF2B5EF4-FFF2-40B4-BE49-F238E27FC236}">
                <a16:creationId xmlns:a16="http://schemas.microsoft.com/office/drawing/2014/main" id="{769C4F75-A084-F129-5055-5CE17CBBC83F}"/>
              </a:ext>
            </a:extLst>
          </p:cNvPr>
          <p:cNvPicPr>
            <a:picLocks noChangeAspect="1"/>
          </p:cNvPicPr>
          <p:nvPr/>
        </p:nvPicPr>
        <p:blipFill>
          <a:blip r:embed="rId2"/>
          <a:stretch>
            <a:fillRect/>
          </a:stretch>
        </p:blipFill>
        <p:spPr>
          <a:xfrm>
            <a:off x="1900237" y="1319262"/>
            <a:ext cx="8391525" cy="5124450"/>
          </a:xfrm>
          <a:prstGeom prst="rect">
            <a:avLst/>
          </a:prstGeom>
        </p:spPr>
      </p:pic>
    </p:spTree>
    <p:extLst>
      <p:ext uri="{BB962C8B-B14F-4D97-AF65-F5344CB8AC3E}">
        <p14:creationId xmlns:p14="http://schemas.microsoft.com/office/powerpoint/2010/main" val="67990941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14315</TotalTime>
  <Words>1989</Words>
  <Application>Microsoft Office PowerPoint</Application>
  <PresentationFormat>Widescreen</PresentationFormat>
  <Paragraphs>919</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 Black</vt:lpstr>
      <vt:lpstr>Century Gothic</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EU-ESA Timing Presentation</dc:title>
  <dc:creator>Daniel Parrott</dc:creator>
  <cp:lastModifiedBy>Daniel Parrott</cp:lastModifiedBy>
  <cp:revision>412</cp:revision>
  <dcterms:created xsi:type="dcterms:W3CDTF">2018-12-09T22:28:25Z</dcterms:created>
  <dcterms:modified xsi:type="dcterms:W3CDTF">2025-10-04T20:27:18Z</dcterms:modified>
</cp:coreProperties>
</file>