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28"/>
  </p:notesMasterIdLst>
  <p:sldIdLst>
    <p:sldId id="256" r:id="rId3"/>
    <p:sldId id="343" r:id="rId4"/>
    <p:sldId id="303" r:id="rId5"/>
    <p:sldId id="314" r:id="rId6"/>
    <p:sldId id="315" r:id="rId7"/>
    <p:sldId id="365" r:id="rId8"/>
    <p:sldId id="331" r:id="rId9"/>
    <p:sldId id="332" r:id="rId10"/>
    <p:sldId id="338" r:id="rId11"/>
    <p:sldId id="334" r:id="rId12"/>
    <p:sldId id="324" r:id="rId13"/>
    <p:sldId id="352" r:id="rId14"/>
    <p:sldId id="327" r:id="rId15"/>
    <p:sldId id="363" r:id="rId16"/>
    <p:sldId id="364" r:id="rId17"/>
    <p:sldId id="366" r:id="rId18"/>
    <p:sldId id="367" r:id="rId19"/>
    <p:sldId id="350" r:id="rId20"/>
    <p:sldId id="349" r:id="rId21"/>
    <p:sldId id="368" r:id="rId22"/>
    <p:sldId id="351" r:id="rId23"/>
    <p:sldId id="369" r:id="rId24"/>
    <p:sldId id="356" r:id="rId25"/>
    <p:sldId id="370" r:id="rId26"/>
    <p:sldId id="312" r:id="rId27"/>
  </p:sldIdLst>
  <p:sldSz cx="9144000" cy="5143500" type="screen16x9"/>
  <p:notesSz cx="6858000" cy="9144000"/>
  <p:embeddedFontLst>
    <p:embeddedFont>
      <p:font typeface="Bai Jamjuree" panose="00000500000000000000" pitchFamily="2" charset="-34"/>
      <p:regular r:id="rId29"/>
      <p:bold r:id="rId30"/>
      <p:italic r:id="rId31"/>
      <p:boldItalic r:id="rId32"/>
    </p:embeddedFont>
    <p:embeddedFont>
      <p:font typeface="Bai Jamjuree Medium" panose="00000600000000000000" pitchFamily="2" charset="-34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A1"/>
    <a:srgbClr val="222224"/>
    <a:srgbClr val="B8BCC9"/>
    <a:srgbClr val="000000"/>
    <a:srgbClr val="616161"/>
    <a:srgbClr val="40A7C0"/>
    <a:srgbClr val="B47BD7"/>
    <a:srgbClr val="B8C9BC"/>
    <a:srgbClr val="A0C9BC"/>
    <a:srgbClr val="64A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4FF783-71B4-4DDC-9928-16E7A489E29A}">
  <a:tblStyle styleId="{9B4FF783-71B4-4DDC-9928-16E7A489E2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5" autoAdjust="0"/>
    <p:restoredTop sz="95762" autoAdjust="0"/>
  </p:normalViewPr>
  <p:slideViewPr>
    <p:cSldViewPr snapToGrid="0">
      <p:cViewPr varScale="1">
        <p:scale>
          <a:sx n="148" d="100"/>
          <a:sy n="148" d="100"/>
        </p:scale>
        <p:origin x="204" y="-462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5a06c4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5a06c4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763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41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CA1FC2D3-749C-6FCE-A1B4-994109DA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C8EC88FA-854B-C0E3-6A11-99FA01A835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B5296632-C1F7-DD63-13A3-FCE979C7C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69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8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13A402CB-6CCC-17A2-BB8E-A32ECA6AC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CDC17B92-CC57-8187-EBB3-AA821E812B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E24DAAF7-D870-2491-32BC-36800EA05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779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61582593-7FBC-DA06-BA35-8FD8E25B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50460354-9911-8AAD-3DC6-4C3C3EB4B5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2F7D9BCC-6BBD-7775-471D-FF9FDCFA1F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723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6B7C1A81-AA68-834C-5E7D-56D32FFA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648B9923-6E73-B7AD-8436-15488D475E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493CCC82-E174-B550-C53D-7CFC8A1F2C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602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DBF784D-42FA-8BB5-DA35-EF24FC186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C482038B-2CF4-F24C-51FA-DB9CBDB146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1881FDAE-D947-5FAD-CF46-FE24F16D3F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747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BCCDA23-C5F2-07E0-C706-F17D18AA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F4B9BD71-45E2-FC7D-9C34-258AE901C8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33CD0EC4-1088-866E-0DBE-68E8EB3F52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09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AC1BCB22-024D-4FFF-F5E2-385B6EE9A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F499F8F8-7FC3-368A-5B1F-64D5F73B2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F407DC41-588E-4EB8-CD3A-B6A160CB9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43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F3F54E59-DBFD-2E78-48FA-2F8847B6D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7214E261-D1E2-9014-8BF5-46B613055F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246C51F6-91EB-3DAE-8507-93BBC50A07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266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D0A48BAE-D623-6AB5-679B-A34B157EA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7C6129B1-7F25-4F01-74E7-0BE488DC2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DE52C628-F5C2-B262-D687-B429B77438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64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92AEBEC5-0D02-B38B-C453-FAB3FF58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5FAEAF8E-F0FD-24F1-1903-9BC482119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FB8158F8-6E83-C823-6688-B92CBC8153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897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6E3E7AB4-0F5D-9868-E933-94DE4140E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1D0367B9-4F11-C5A0-6127-79E7A2FEF6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5AA92974-9492-D82F-EED8-755B806A7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056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AAAE03B8-72F3-3A8E-F35A-711145A0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54D4017C-CE51-C1B2-B9EE-17CF0B1AC4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4473EB03-8970-AD53-1824-D557814626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96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2F7442EC-C74E-F98D-7399-0EB14C097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5B8FA24B-CE2A-680D-297A-949DE8E67F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0F1E4502-C36A-FF12-0564-0BCAFF2A5B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584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5a06c4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5a06c4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86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31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28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4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05712B4-C712-A5F8-F1AF-4364B528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>
            <a:extLst>
              <a:ext uri="{FF2B5EF4-FFF2-40B4-BE49-F238E27FC236}">
                <a16:creationId xmlns:a16="http://schemas.microsoft.com/office/drawing/2014/main" id="{A9BF529B-5F9F-39AD-9880-3878E12644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>
            <a:extLst>
              <a:ext uri="{FF2B5EF4-FFF2-40B4-BE49-F238E27FC236}">
                <a16:creationId xmlns:a16="http://schemas.microsoft.com/office/drawing/2014/main" id="{D69317FF-7739-16F1-048D-7F77E4912E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65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36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53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12dcb14b8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12dcb14b8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79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59" name="Google Shape;59;p15" descr="A picture containing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17" y="-15035"/>
            <a:ext cx="9181675" cy="5169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22222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B8BCC9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63895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40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defRPr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 dirty="0"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751A1"/>
              </a:buClr>
              <a:buSzPts val="2200"/>
              <a:buFont typeface="Bai Jamjuree"/>
              <a:buNone/>
              <a:defRPr sz="2200">
                <a:solidFill>
                  <a:srgbClr val="3751A1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Bai Jamjuree"/>
              <a:buNone/>
              <a:defRPr sz="2200"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  <p:pic>
        <p:nvPicPr>
          <p:cNvPr id="66" name="Google Shape;6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84325"/>
            <a:ext cx="8839200" cy="13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99545"/>
            <a:ext cx="9144000" cy="55244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4291738" y="48438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70" name="Google Shape;70;p17"/>
          <p:cNvSpPr/>
          <p:nvPr/>
        </p:nvSpPr>
        <p:spPr>
          <a:xfrm>
            <a:off x="103600" y="320175"/>
            <a:ext cx="1506600" cy="19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751A1"/>
              </a:buClr>
              <a:buSzPts val="2200"/>
              <a:buNone/>
              <a:defRPr sz="2200">
                <a:solidFill>
                  <a:srgbClr val="3751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4325"/>
            <a:ext cx="8839200" cy="13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99545"/>
            <a:ext cx="9144000" cy="55244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4291738" y="48438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103600" y="320175"/>
            <a:ext cx="1506600" cy="19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751A1"/>
              </a:buClr>
              <a:buSzPts val="2200"/>
              <a:buNone/>
              <a:defRPr sz="2200">
                <a:solidFill>
                  <a:srgbClr val="3751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pic>
        <p:nvPicPr>
          <p:cNvPr id="78" name="Google Shape;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4325"/>
            <a:ext cx="8839200" cy="13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644A0"/>
              </a:buClr>
              <a:buSzPts val="2800"/>
              <a:buFont typeface="Bai Jamjuree"/>
              <a:buNone/>
              <a:defRPr sz="2800" b="1">
                <a:solidFill>
                  <a:srgbClr val="3644A0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"/>
              <a:buNone/>
              <a:defRPr sz="2800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472"/>
              </a:buClr>
              <a:buSzPts val="1800"/>
              <a:buFont typeface="Bai Jamjuree"/>
              <a:buChar char="●"/>
              <a:defRPr sz="1800"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○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■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●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○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■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●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5472"/>
              </a:buClr>
              <a:buSzPts val="1400"/>
              <a:buFont typeface="Bai Jamjuree"/>
              <a:buChar char="○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05472"/>
              </a:buClr>
              <a:buSzPts val="1400"/>
              <a:buFont typeface="Bai Jamjuree"/>
              <a:buChar char="■"/>
              <a:defRPr>
                <a:solidFill>
                  <a:srgbClr val="50547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653A7-5A5F-BF71-8C46-E378D841D5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000250"/>
            <a:ext cx="9144000" cy="9144000"/>
          </a:xfrm>
          <a:prstGeom prst="rect">
            <a:avLst/>
          </a:prstGeom>
        </p:spPr>
      </p:pic>
      <p:sp>
        <p:nvSpPr>
          <p:cNvPr id="7" name="Google Shape;107;p23">
            <a:extLst>
              <a:ext uri="{FF2B5EF4-FFF2-40B4-BE49-F238E27FC236}">
                <a16:creationId xmlns:a16="http://schemas.microsoft.com/office/drawing/2014/main" id="{52C1A3C7-CE02-9C1F-C1CE-B98B196165F5}"/>
              </a:ext>
            </a:extLst>
          </p:cNvPr>
          <p:cNvSpPr txBox="1">
            <a:spLocks/>
          </p:cNvSpPr>
          <p:nvPr/>
        </p:nvSpPr>
        <p:spPr>
          <a:xfrm>
            <a:off x="221328" y="1036987"/>
            <a:ext cx="4673013" cy="400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NEODetect</a:t>
            </a:r>
            <a:r>
              <a:rPr lang="en-US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presentation, 07.10.2025, Frascati, Italy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84BCC-0775-B12E-5C02-A14BF2FD093A}"/>
              </a:ext>
            </a:extLst>
          </p:cNvPr>
          <p:cNvSpPr txBox="1">
            <a:spLocks/>
          </p:cNvSpPr>
          <p:nvPr/>
        </p:nvSpPr>
        <p:spPr>
          <a:xfrm>
            <a:off x="0" y="1559927"/>
            <a:ext cx="9144000" cy="35240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Real-time Discovery of Near Earth Objects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Via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Accelerated Image Analysis with AI Methods</a:t>
            </a:r>
          </a:p>
          <a:p>
            <a:pPr algn="ctr"/>
            <a:endParaRPr lang="en-US" sz="2500" b="1" dirty="0">
              <a:solidFill>
                <a:schemeClr val="bg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r>
              <a:rPr lang="en-US" sz="2500" b="1" dirty="0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“</a:t>
            </a:r>
            <a:r>
              <a:rPr lang="en-US" sz="2500" b="1" dirty="0" err="1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NEODetect</a:t>
            </a:r>
            <a:r>
              <a:rPr lang="en-US" sz="2500" b="1" dirty="0">
                <a:solidFill>
                  <a:schemeClr val="bg1"/>
                </a:solidFill>
                <a:latin typeface="Bai Jamjuree" panose="020B0604020202020204" charset="-34"/>
                <a:cs typeface="Bai Jamjuree" panose="020B0604020202020204" charset="-34"/>
              </a:rPr>
              <a:t>”</a:t>
            </a:r>
            <a:endParaRPr lang="es-ES" dirty="0">
              <a:solidFill>
                <a:schemeClr val="bg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s-ES" dirty="0">
              <a:solidFill>
                <a:schemeClr val="bg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s-ES" dirty="0">
              <a:solidFill>
                <a:schemeClr val="bg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s-ES" dirty="0">
              <a:solidFill>
                <a:schemeClr val="bg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Bai Jamjuree"/>
                <a:ea typeface="Bai Jamjuree"/>
                <a:cs typeface="Bai Jamjuree"/>
                <a:sym typeface="Bai Jamjuree"/>
              </a:rPr>
              <a:t>Szabolcs Velkei, CEO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B8BCC9"/>
                </a:solidFill>
                <a:latin typeface="Bai Jamjuree"/>
                <a:ea typeface="Bai Jamjuree"/>
                <a:cs typeface="Bai Jamjuree"/>
                <a:sym typeface="Bai Jamjuree"/>
              </a:rPr>
              <a:t>szabolcs.velkei@mi.services</a:t>
            </a:r>
            <a:endParaRPr lang="en-US" dirty="0">
              <a:solidFill>
                <a:srgbClr val="B8BCC9"/>
              </a:solidFill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https://mi.services</a:t>
            </a:r>
          </a:p>
        </p:txBody>
      </p:sp>
      <p:pic>
        <p:nvPicPr>
          <p:cNvPr id="106" name="Google Shape;106;p23" descr="A picture containing text, tableware, dishware&#10;&#10;Description automatically generated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300" y="142732"/>
            <a:ext cx="3285893" cy="9681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oogle Shape;105;p23">
            <a:extLst>
              <a:ext uri="{FF2B5EF4-FFF2-40B4-BE49-F238E27FC236}">
                <a16:creationId xmlns:a16="http://schemas.microsoft.com/office/drawing/2014/main" id="{5AF69DB2-BD1B-FFA4-08DF-07F3871EDB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41F6E-764E-5845-4E21-CC5A394EA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8" b="-10668"/>
          <a:stretch/>
        </p:blipFill>
        <p:spPr>
          <a:xfrm>
            <a:off x="0" y="568662"/>
            <a:ext cx="9144000" cy="5143500"/>
          </a:xfrm>
          <a:prstGeom prst="rect">
            <a:avLst/>
          </a:prstGeom>
        </p:spPr>
      </p:pic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/>
              <a:t>MInD</a:t>
            </a:r>
            <a:r>
              <a:rPr lang="en-US" sz="2600" dirty="0"/>
              <a:t>   -   </a:t>
            </a:r>
            <a:r>
              <a:rPr lang="en-US" sz="2600" dirty="0">
                <a:solidFill>
                  <a:srgbClr val="B8BCC9"/>
                </a:solidFill>
              </a:rPr>
              <a:t>EDITOR</a:t>
            </a: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7" name="Arc 206">
            <a:extLst>
              <a:ext uri="{FF2B5EF4-FFF2-40B4-BE49-F238E27FC236}">
                <a16:creationId xmlns:a16="http://schemas.microsoft.com/office/drawing/2014/main" id="{E954588B-DF4D-AC2A-0340-FCC488B37A0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Arc 207">
            <a:extLst>
              <a:ext uri="{FF2B5EF4-FFF2-40B4-BE49-F238E27FC236}">
                <a16:creationId xmlns:a16="http://schemas.microsoft.com/office/drawing/2014/main" id="{DE8752B2-9808-5157-65DC-DA0B673D8310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3722328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A1FF4B3-C779-CC7D-5247-32B47CCCC0DE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31D61E6-7E52-2A34-5F78-594C84F433C5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BBFA092-F0AC-ACEF-105D-C6C295989EAD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3E27959-ED2C-4463-2BB1-909ABEEDE8DA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70682413-E0FE-3304-039A-371365F791F3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79DBC3E-0880-08AC-D670-D66AC9B6FF86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E7726D4-C9BE-B4A2-085E-6CBB22058B57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992C0978-A192-41DC-B08A-2DB2A5B9DA96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F96B9-812A-C444-B9B3-693B18FA0B4C}"/>
              </a:ext>
            </a:extLst>
          </p:cNvPr>
          <p:cNvSpPr txBox="1">
            <a:spLocks/>
          </p:cNvSpPr>
          <p:nvPr/>
        </p:nvSpPr>
        <p:spPr>
          <a:xfrm>
            <a:off x="159299" y="673033"/>
            <a:ext cx="88107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Acyclic graph implementation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Configurable pre- and post-processing functions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Continuous interactive display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6F9B22-2844-AB27-96B2-289C6BA1146F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6B17C8-5C88-707E-BC71-1DECBE7D6C0E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749CF1-297E-8E93-3A25-742C8AADAD68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E01EE1-C5A1-3E9C-E632-8252EEDA545E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7717B1-738E-EFF1-2D4E-96FF8E5A8369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sky with many white dots&#10;&#10;AI-generated content may be incorrect.">
            <a:extLst>
              <a:ext uri="{FF2B5EF4-FFF2-40B4-BE49-F238E27FC236}">
                <a16:creationId xmlns:a16="http://schemas.microsoft.com/office/drawing/2014/main" id="{C36D3661-2055-A410-9805-57D0415A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828800"/>
            <a:ext cx="2438400" cy="2524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546DE8-2AD6-EB50-EA55-4644E8AF8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1828800"/>
            <a:ext cx="2438400" cy="2524125"/>
          </a:xfrm>
          <a:prstGeom prst="rect">
            <a:avLst/>
          </a:prstGeom>
        </p:spPr>
      </p:pic>
      <p:pic>
        <p:nvPicPr>
          <p:cNvPr id="23" name="Picture 22" descr="A black sky with white dots&#10;&#10;AI-generated content may be incorrect.">
            <a:extLst>
              <a:ext uri="{FF2B5EF4-FFF2-40B4-BE49-F238E27FC236}">
                <a16:creationId xmlns:a16="http://schemas.microsoft.com/office/drawing/2014/main" id="{465DD66A-222B-0BEA-79B9-5CB51ADE1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1828800"/>
            <a:ext cx="2438400" cy="2524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ED0F8-4E17-35DE-E6A2-AC739F447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1528" y="6531"/>
            <a:ext cx="4599123" cy="4599123"/>
          </a:xfrm>
          <a:prstGeom prst="rect">
            <a:avLst/>
          </a:prstGeom>
        </p:spPr>
      </p:pic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TRAINING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864EDCE3-60B6-A221-A171-F24454443E44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6CACFF1-0640-963F-4AF7-A4B45F73FFE1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4424837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F0C44-883E-ECB3-DAB9-3E93F5D39BC3}"/>
              </a:ext>
            </a:extLst>
          </p:cNvPr>
          <p:cNvSpPr txBox="1"/>
          <p:nvPr/>
        </p:nvSpPr>
        <p:spPr>
          <a:xfrm rot="20080233">
            <a:off x="583517" y="4777595"/>
            <a:ext cx="917238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0FB357-F614-0505-928C-17BCB7624E32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5B2A23-61F5-0D01-A465-57F5E4D4B395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53211BF-7EE0-8802-E2AC-9BD8C1E449FE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B3828B-5E3E-6E95-43D6-853B4D0506E9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E06E2A-41C5-2027-5591-587EF5AD2C7B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AA847E-885F-535D-E620-22EB80BA9311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6E22E-7D6B-ADC0-31B1-53C5BDB1C749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C928AE-9BF8-380C-E25F-7D12355DCDB0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381362-A82C-338F-33C4-C751474A6DAC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8AAC33-E4C8-78C6-03CA-FF41AFD9665B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4DA2F3-D7C5-429C-7196-C728B3CE66D7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C6EF2B-F942-7075-5813-CA8EE3C6CD84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F4C493-BB69-B925-2DA9-70E597CF3819}"/>
              </a:ext>
            </a:extLst>
          </p:cNvPr>
          <p:cNvSpPr txBox="1"/>
          <p:nvPr/>
        </p:nvSpPr>
        <p:spPr>
          <a:xfrm rot="21431362">
            <a:off x="3628622" y="4222961"/>
            <a:ext cx="753732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3A237-FBC0-34CE-04F0-0EAD40FDB1E4}"/>
              </a:ext>
            </a:extLst>
          </p:cNvPr>
          <p:cNvSpPr txBox="1">
            <a:spLocks/>
          </p:cNvSpPr>
          <p:nvPr/>
        </p:nvSpPr>
        <p:spPr>
          <a:xfrm>
            <a:off x="172174" y="623317"/>
            <a:ext cx="5005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31.723 million slow-moving synthetic NEOs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323,000 fast-moving synthetic NEOs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81 </a:t>
            </a:r>
            <a:r>
              <a:rPr lang="en-US" sz="1800" dirty="0" err="1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Gpixels</a:t>
            </a: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of information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2874 full-resolution images from K88</a:t>
            </a:r>
          </a:p>
        </p:txBody>
      </p:sp>
      <p:pic>
        <p:nvPicPr>
          <p:cNvPr id="13" name="Picture 12" descr="A black sky with many stars&#10;&#10;AI-generated content may be incorrect.">
            <a:extLst>
              <a:ext uri="{FF2B5EF4-FFF2-40B4-BE49-F238E27FC236}">
                <a16:creationId xmlns:a16="http://schemas.microsoft.com/office/drawing/2014/main" id="{5A9393FA-2C85-C264-6462-51B2B143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1828800"/>
            <a:ext cx="24384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91175BCC-DA69-2C09-860A-BCDB7F7F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>
            <a:extLst>
              <a:ext uri="{FF2B5EF4-FFF2-40B4-BE49-F238E27FC236}">
                <a16:creationId xmlns:a16="http://schemas.microsoft.com/office/drawing/2014/main" id="{6D7F19A3-5875-28D2-C44D-92AE1135CA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TRAINING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A5C2A7A7-2E5D-A6CF-E810-4D93B0A1EB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72E989AB-CC0F-D3E8-5074-82E8071DE41A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0F9193B-D496-5B88-EBB5-62B080CEB742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5081796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03C396-5348-FECD-1DF7-E0A36E6176BE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200CB8-9643-E97C-582C-A549F9E6EB96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E686E-3CE4-EE1A-450E-F5B18ABD3FCF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C9417D-16B3-5DE3-6B3C-64CFF6078026}"/>
              </a:ext>
            </a:extLst>
          </p:cNvPr>
          <p:cNvSpPr txBox="1"/>
          <p:nvPr/>
        </p:nvSpPr>
        <p:spPr>
          <a:xfrm rot="21113533">
            <a:off x="2188012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AE255C4-975B-71E3-D3E0-AA5C329DBA0A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3FA2E1-41E5-F63D-240D-56EBEE9E6F27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F71A70-959B-1441-7FA9-C34C9F7D2B4D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20E140-20C8-85B5-EFE8-855196264D04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516DBC-03C0-B5E6-3B9E-E1EFD86D38CB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593E16-7B96-63B8-CEB0-9C962ADF7D4E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D1BD9A-AA76-BF76-016B-CAFDA4370F84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F57E8F-B95A-8E1A-AA59-C794A6D22599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A79886-E696-343D-E3E1-21D14FC9D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437"/>
            <a:ext cx="9144000" cy="253662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65AA7E7-1985-DA1E-3BD0-BA804618B0E2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30586-BC6A-D2FD-2320-DC939D1B944B}"/>
              </a:ext>
            </a:extLst>
          </p:cNvPr>
          <p:cNvSpPr txBox="1"/>
          <p:nvPr/>
        </p:nvSpPr>
        <p:spPr>
          <a:xfrm rot="21431362">
            <a:off x="3628622" y="4222961"/>
            <a:ext cx="753732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200E9-DFE4-F93C-987F-B97A2EAD3252}"/>
              </a:ext>
            </a:extLst>
          </p:cNvPr>
          <p:cNvSpPr txBox="1">
            <a:spLocks/>
          </p:cNvSpPr>
          <p:nvPr/>
        </p:nvSpPr>
        <p:spPr>
          <a:xfrm>
            <a:off x="159299" y="916873"/>
            <a:ext cx="8810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B8BCC9"/>
              </a:buClr>
            </a:pPr>
            <a:r>
              <a:rPr lang="en-US" sz="1800" b="1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41877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2503D44-DCD9-577F-4083-A8D3043DE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8830" y="576857"/>
            <a:ext cx="6112043" cy="3919065"/>
          </a:xfrm>
          <a:prstGeom prst="rect">
            <a:avLst/>
          </a:prstGeom>
        </p:spPr>
      </p:pic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116AA220-B756-3F51-E929-82E44A4D26C3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B74AA0D-1332-FB73-7AE3-62F006A84480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5807371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E2850-1185-9B5B-DD1F-2AC22E1EC78C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DEFBC-899A-F371-CF8D-70B303AE24AC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583F6-71C8-1FFE-D448-29F6113DBA88}"/>
              </a:ext>
            </a:extLst>
          </p:cNvPr>
          <p:cNvSpPr txBox="1"/>
          <p:nvPr/>
        </p:nvSpPr>
        <p:spPr>
          <a:xfrm rot="20940994">
            <a:off x="1657559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ADB0E-A564-6E33-0DF6-62CD10677E3D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F11254-AF42-4C88-2F4F-5B0539032DAA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6A055-31C2-D6D1-EB35-CFE843D5DCE4}"/>
              </a:ext>
            </a:extLst>
          </p:cNvPr>
          <p:cNvSpPr txBox="1"/>
          <p:nvPr/>
        </p:nvSpPr>
        <p:spPr>
          <a:xfrm rot="21431362">
            <a:off x="3628622" y="4222961"/>
            <a:ext cx="753732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737C2F-3E2C-5067-28F0-A49B5CB3B6FD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C51F15-E4BF-4675-9077-C41049324E3E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8D2132-CEAF-A91A-25CE-3685938B40D6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076D67-A609-791D-F2A7-3D17FDA757FD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51D891-3716-B383-C793-309D1C55D974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575BE1-431B-0947-8071-CE83D5D7C8BE}"/>
              </a:ext>
            </a:extLst>
          </p:cNvPr>
          <p:cNvSpPr txBox="1"/>
          <p:nvPr/>
        </p:nvSpPr>
        <p:spPr>
          <a:xfrm>
            <a:off x="4083294" y="4461453"/>
            <a:ext cx="739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CFD304-142F-4943-7CB5-9B81B7C3A9D2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6810C3-64EA-39A0-5C13-B46C790E117A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ECCA9-4B3B-BC92-C050-BFCB5694AD3D}"/>
              </a:ext>
            </a:extLst>
          </p:cNvPr>
          <p:cNvSpPr txBox="1"/>
          <p:nvPr/>
        </p:nvSpPr>
        <p:spPr>
          <a:xfrm>
            <a:off x="159299" y="939733"/>
            <a:ext cx="27695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Main-belt Asteroids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Near-Earth Objects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HEO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GEO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MEO</a:t>
            </a:r>
            <a:endParaRPr lang="en-US" sz="2000" dirty="0">
              <a:solidFill>
                <a:srgbClr val="3751A1"/>
              </a:solidFill>
              <a:latin typeface="Bai Jamjuree" panose="020B0604020202020204" charset="-34"/>
              <a:cs typeface="Bai Jamjuree" panose="020B060402020202020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9D178AF-7703-AB87-828F-DAB2D9FF4BAD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Google Shape;119;p25">
            <a:extLst>
              <a:ext uri="{FF2B5EF4-FFF2-40B4-BE49-F238E27FC236}">
                <a16:creationId xmlns:a16="http://schemas.microsoft.com/office/drawing/2014/main" id="{EC9D5D69-3A91-E131-7A44-4690860E27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RESULTS (DISCOVERIES)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8ABA72C6-DF19-464E-17BB-3F3DFB2A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18040858-4B28-CEC0-AC68-53647BFC91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4E1D8F02-4CAF-BB2F-58B4-6D9E4E1F7E9C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2817D20-DDBA-4827-34F6-2F8FEEECDA19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6560191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83EC8-4D1A-4DDE-09F6-6F9A91A7D374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FC458-61E3-7775-BB50-D6E92712FCE5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54372-C808-3226-F655-0D0CA2F2D17D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0AB5-D169-751E-CC7F-911E93247A19}"/>
              </a:ext>
            </a:extLst>
          </p:cNvPr>
          <p:cNvSpPr txBox="1"/>
          <p:nvPr/>
        </p:nvSpPr>
        <p:spPr>
          <a:xfrm rot="21113533">
            <a:off x="2188016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1EC80D-9A42-AB46-435A-83F23C812A1A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FC6BD7-1D1E-45ED-2612-199554E33FCC}"/>
              </a:ext>
            </a:extLst>
          </p:cNvPr>
          <p:cNvSpPr txBox="1"/>
          <p:nvPr/>
        </p:nvSpPr>
        <p:spPr>
          <a:xfrm rot="21431362">
            <a:off x="3628622" y="4222961"/>
            <a:ext cx="753732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9629C8-AD64-7469-5A0A-F4FA5DDD843D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FAF3F1-776F-7930-26C2-46531059D34C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DA9C4-F08F-B381-85EA-7CD031388F66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449094-0719-6B96-A12D-F32A700CE145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A75184-34E6-3C30-D083-700F76E559FA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AAA86-2BBA-3243-2D79-EE982C14AEE5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D6D22F-86C5-A3B6-B29F-CD4364CA7741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7F24B0-DF9E-FCEA-535C-588C41E394EF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F8031-420F-0715-3FE6-B7678FADE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994"/>
            <a:ext cx="9144000" cy="362926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AE03A04-89E4-360D-F59A-F88365032A72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Google Shape;119;p25">
            <a:extLst>
              <a:ext uri="{FF2B5EF4-FFF2-40B4-BE49-F238E27FC236}">
                <a16:creationId xmlns:a16="http://schemas.microsoft.com/office/drawing/2014/main" id="{0C717452-44CC-C7C3-CEB1-95B5417B6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RESULTS (FAINT OBJ. DETECTION)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8DD072FB-AE3A-262E-5F5F-7A7660A1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4174312-7EB0-B2ED-C5ED-A08F06D1D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74" y="647724"/>
            <a:ext cx="8622406" cy="3565188"/>
          </a:xfrm>
          <a:prstGeom prst="rect">
            <a:avLst/>
          </a:prstGeom>
        </p:spPr>
      </p:pic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6965F9FC-1EBB-C657-878D-4A9E7DE1FA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59550F5-C79B-7606-E9D9-1FDC26F41CD1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51BB36DA-F4EF-E75D-F038-ABFB2E8BE252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7337103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FE80-AC94-3C04-3415-F657F998B43D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B4C2C-E8E5-FDAA-E0EB-BA996290301E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F2B9A-8CBD-F526-A689-2898D3499226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F3FC3-DAF0-2F65-68C3-37BFC35E14B5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DEC5E-4396-DE31-93DE-FBA81587E65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10240-71C0-6073-D6F2-0DD8D281982A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790A37-C689-D82F-80C7-2FA90C69D2EE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E9B41-A844-553D-A220-AE91D42A6AB0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8591A1-361F-F43B-4E3A-ED208BAF5769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36BF36-359C-90BE-E989-FAA8DCCCC30E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0565E3-EDD2-FEEE-BD4A-D410ADABB543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A3399-E8A8-AA64-467B-1240430C6480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2C5054-10D5-B1DE-4713-398EFE4C556E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0B4A62-F0EE-BD36-1692-8B0D55EAC683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E08008-7CEF-FA01-D773-6388958EC12B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Google Shape;119;p25">
            <a:extLst>
              <a:ext uri="{FF2B5EF4-FFF2-40B4-BE49-F238E27FC236}">
                <a16:creationId xmlns:a16="http://schemas.microsoft.com/office/drawing/2014/main" id="{49C82983-5DD7-A2C0-0CB1-F235D9312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RESULTS (COMPARISON)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58683D19-74C1-451E-333F-5405FD14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02377325-2AF4-899C-3A61-636A219B16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5B0F2BE6-F0ED-C3BA-9029-3597A6BCA196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5F42B1D-584A-8892-EB0B-AF2CE51211B0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8129191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B0087-40F9-E559-E803-521E92D5A446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02277-1570-4051-9107-68303C784ACF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5F4EC-099B-E632-D0EA-D78FDBF33981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2CE90-1C5D-D321-8AC4-D301515F9244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45BC47-460E-1DA1-9E39-AEBA6CD0BA7B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8626E-1C15-4CD8-97AD-36760DFA0B09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48A6830-A51A-2C2E-D41D-6DAFDCBB3A29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A7E9AD-2B12-07D8-1CCA-998841571DA8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9C3744-6D4D-D548-D89B-090C66B6E145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2FCC56-F3A9-9C64-2523-8AEDDE4CAE5B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615D85-3E13-70AE-B128-F6665E03B38F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4A207-D3DC-B578-9B3A-6B9A2A21928D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60CFED2-8A18-5E35-8432-334FDB9BB111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647835-4262-390E-17E0-C7609683CD8E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B7AA4A-36FA-C0EE-B10E-AFA064EEE0E4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6F8EB5-15FE-6032-4065-F8EFF8A2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799" y="573394"/>
            <a:ext cx="6502401" cy="36576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0D49E3B-A8E5-D4EE-D70D-E147541B37F3}"/>
              </a:ext>
            </a:extLst>
          </p:cNvPr>
          <p:cNvSpPr/>
          <p:nvPr/>
        </p:nvSpPr>
        <p:spPr>
          <a:xfrm>
            <a:off x="4476750" y="3352324"/>
            <a:ext cx="166687" cy="166687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19;p25">
            <a:extLst>
              <a:ext uri="{FF2B5EF4-FFF2-40B4-BE49-F238E27FC236}">
                <a16:creationId xmlns:a16="http://schemas.microsoft.com/office/drawing/2014/main" id="{BDBD0268-3379-9BB0-E2DF-57629FF57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RESULTS (SAAS)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F3E0F64D-6855-9D7D-BA2A-29F85DFA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84F1ABDE-C5A8-D04D-914F-DBA817B648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929324CB-8090-829F-6845-D4BA1DFA496F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47E9916-B721-ADAA-3825-CB1BBF2DE927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8668580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6A7A-326B-0823-BF8E-5E63DEA3D675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9280A-46DC-DBFE-75AE-0097A73CBA0D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5FED2-735D-4392-CBA7-CABF948BC9FF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D296E-0F7B-363C-819D-5D2EB3B943C6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386C8C-57C5-10CF-A57C-1A6DDC7ABCF0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BB246-D084-C3EF-CE20-FC66991A218E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AD991E-2315-9553-3A69-0935158615B0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EE323E-3CCA-FD37-4C88-A6F8628038C9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242D3B-66B5-06ED-29C0-CDC5367A5DAF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333A02-CA89-0411-4C0A-F48339629483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123C0F-EC51-D105-6161-999BD73197D5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993485-4F19-0C5E-2BD4-BAB94125213F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BEB644-2F68-91D1-566C-1D1A4B3C25B4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F7DBD0-D99D-A677-1A28-0B60E6F87DFF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CE096C-1A9D-3E2F-498C-745557213A32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Picture 18" descr="A black background with many stars&#10;&#10;AI-generated content may be incorrect.">
            <a:extLst>
              <a:ext uri="{FF2B5EF4-FFF2-40B4-BE49-F238E27FC236}">
                <a16:creationId xmlns:a16="http://schemas.microsoft.com/office/drawing/2014/main" id="{71D6D0F0-2A55-1A36-1DA9-0500CD0B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477" y="579231"/>
            <a:ext cx="6492240" cy="3651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922F87-A1F7-E1AD-4529-11FC2C1D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397" y="579648"/>
            <a:ext cx="6502400" cy="3657600"/>
          </a:xfrm>
          <a:prstGeom prst="rect">
            <a:avLst/>
          </a:prstGeom>
        </p:spPr>
      </p:pic>
      <p:sp>
        <p:nvSpPr>
          <p:cNvPr id="20" name="Google Shape;119;p25">
            <a:extLst>
              <a:ext uri="{FF2B5EF4-FFF2-40B4-BE49-F238E27FC236}">
                <a16:creationId xmlns:a16="http://schemas.microsoft.com/office/drawing/2014/main" id="{A3598274-8D90-2945-3F72-2B1F96DD00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RESULTS (SAAS)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5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32CF8F40-2BE9-5709-4E30-E6642AE29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D2F5ADBF-6AD4-3F99-D65C-269B005578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BBD84F84-2EE7-614E-B3F3-173C5F66D94A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3191B54-04F9-6E75-7330-0EF3E398EADA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9053366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189B1-F055-2E89-6495-F0BCE955BCE7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2F71F-A67D-87C5-4EAF-5DDCD1E09658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0E481-9C2F-E421-7FBE-18A0B19EA58C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3AA51-5414-E10F-AF4D-A5BDB9654133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6350AE-F47D-5FEC-6408-0AF25A26EEA5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AABA8-CBA6-C661-D64A-00410F14126C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E8B6E2-5540-CB28-F108-793C82A3BBEB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CDC951-0A05-5390-EEEF-033FAF95A8D7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23A989-49B7-11CD-835A-AE7CD31E0066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A3C862-25FA-F97B-3C1A-52C3C64AB9D5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CFCBBB-0F8D-E88D-DC0F-661757B60C62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D5248-4C89-4C41-B6EE-D11E202C3042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3A88F5-9F18-A9E2-52DA-F506167E371C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DDEE4-6C14-37C5-76C4-580DD2951446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062041-180A-33AC-4049-7500E905F52F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6E376F-99B7-6B0F-C0CD-46C65566B311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FA4429-EBB5-0E4E-F33C-B1E0935E3A2B}"/>
              </a:ext>
            </a:extLst>
          </p:cNvPr>
          <p:cNvSpPr txBox="1"/>
          <p:nvPr/>
        </p:nvSpPr>
        <p:spPr>
          <a:xfrm>
            <a:off x="334559" y="970213"/>
            <a:ext cx="88107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Strengths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Speed: &lt;4 seconds on 25MPixel image on a 8 cores i9 server docker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Faint object detection:  50% on 0.3 SNR streaks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Weaknesses</a:t>
            </a: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Coarse position calculations (1-5 pixels, depending on visibility)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Coarse direction calculations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No brightness calculation</a:t>
            </a:r>
          </a:p>
        </p:txBody>
      </p:sp>
      <p:sp>
        <p:nvSpPr>
          <p:cNvPr id="23" name="Google Shape;119;p25">
            <a:extLst>
              <a:ext uri="{FF2B5EF4-FFF2-40B4-BE49-F238E27FC236}">
                <a16:creationId xmlns:a16="http://schemas.microsoft.com/office/drawing/2014/main" id="{E8D0B9C5-7B70-824B-28E4-C0286C28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</a:t>
            </a:r>
            <a:endParaRPr sz="2600" dirty="0">
              <a:solidFill>
                <a:srgbClr val="B8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059FDBC9-AC8C-34FD-DA43-ADD0F1236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471F004B-CABD-9247-523A-B9755630DB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E5F7123E-E872-42A9-6EED-42B63C78094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941037A-E9DB-AB30-4F79-89A15F770AD3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9417414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D2F61-62DD-3FA5-7ECC-7A194CAE04CD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BB11E-6946-C44D-76C5-886D1602A40D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FB8B3-3498-5A1C-929A-5F8BEA697CFA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DC560-9305-5073-87D6-A73F18652A0E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87CCCB-7578-855B-C314-D59DA4159222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0D066-B286-2A20-059C-80842E08AA63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2D77BF-47F3-8650-DE29-9C9799EBA350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C5BFB9-E278-E0AD-2C49-26642AB36DB2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2CB8FA-1789-8AF2-89FB-7D55C7E6566B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BCD42C-4CD7-8CBE-FFA0-32B02162743A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6B13B9-D1A2-6326-2125-4D022E527847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6B4FB-EDE3-7E91-3D93-5272CAAD2757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108B83D-684F-57D1-F649-BB43D14BE8E7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9999CC-0213-C08B-F6B6-E625E765BDB3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6A59B8-9D93-F683-01B3-E0C3AE46FC43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ECA65F-591B-E891-C8AB-B55D80150172}"/>
              </a:ext>
            </a:extLst>
          </p:cNvPr>
          <p:cNvSpPr txBox="1"/>
          <p:nvPr/>
        </p:nvSpPr>
        <p:spPr>
          <a:xfrm>
            <a:off x="1422192" y="974743"/>
            <a:ext cx="64315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Second neural network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Works on cropped image parts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We already know that something is there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Calculate the position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Calculate the direction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Calculate the magnitude (brightness)</a:t>
            </a:r>
          </a:p>
          <a:p>
            <a:pPr>
              <a:buClr>
                <a:srgbClr val="B8BCC9"/>
              </a:buClr>
            </a:pPr>
            <a:endParaRPr lang="en-US" sz="2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+ This network can be large</a:t>
            </a:r>
            <a:endParaRPr lang="en-US" sz="2000" baseline="-25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>
              <a:buClr>
                <a:srgbClr val="B8BCC9"/>
              </a:buClr>
            </a:pPr>
            <a:r>
              <a:rPr lang="en-US" sz="2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+ We can use incredibly faint synthetic examples</a:t>
            </a:r>
            <a:endParaRPr lang="en-US" sz="2000" baseline="-25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</p:txBody>
      </p:sp>
      <p:sp>
        <p:nvSpPr>
          <p:cNvPr id="25" name="Google Shape;119;p25">
            <a:extLst>
              <a:ext uri="{FF2B5EF4-FFF2-40B4-BE49-F238E27FC236}">
                <a16:creationId xmlns:a16="http://schemas.microsoft.com/office/drawing/2014/main" id="{F0861868-0E93-BA55-C3D8-8537EAB4D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 (IDEA)</a:t>
            </a:r>
            <a:endParaRPr sz="2600" dirty="0">
              <a:solidFill>
                <a:srgbClr val="B8BCC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AE428-6B87-7CB7-085A-5884DAB60078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19235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FD03FC96-793C-7C3D-3011-28A193845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white dots in the sky&#10;&#10;AI-generated content may be incorrect.">
            <a:extLst>
              <a:ext uri="{FF2B5EF4-FFF2-40B4-BE49-F238E27FC236}">
                <a16:creationId xmlns:a16="http://schemas.microsoft.com/office/drawing/2014/main" id="{F48566B7-2645-C817-EA21-08B3241DE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267" y="2321696"/>
            <a:ext cx="1828800" cy="1828800"/>
          </a:xfrm>
          <a:prstGeom prst="rect">
            <a:avLst/>
          </a:prstGeom>
        </p:spPr>
      </p:pic>
      <p:pic>
        <p:nvPicPr>
          <p:cNvPr id="10" name="Picture 9" descr="A group of stars in the sky&#10;&#10;AI-generated content may be incorrect.">
            <a:extLst>
              <a:ext uri="{FF2B5EF4-FFF2-40B4-BE49-F238E27FC236}">
                <a16:creationId xmlns:a16="http://schemas.microsoft.com/office/drawing/2014/main" id="{A812411F-F666-093C-1A12-0BFB247A7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26" y="2322176"/>
            <a:ext cx="1828800" cy="1828800"/>
          </a:xfrm>
          <a:prstGeom prst="rect">
            <a:avLst/>
          </a:prstGeom>
        </p:spPr>
      </p:pic>
      <p:pic>
        <p:nvPicPr>
          <p:cNvPr id="21" name="Picture 20" descr="A black and white image of a person in a black suit&#10;&#10;AI-generated content may be incorrect.">
            <a:extLst>
              <a:ext uri="{FF2B5EF4-FFF2-40B4-BE49-F238E27FC236}">
                <a16:creationId xmlns:a16="http://schemas.microsoft.com/office/drawing/2014/main" id="{5283350B-84F4-1A11-8039-F04087D76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322176"/>
            <a:ext cx="1828800" cy="1828800"/>
          </a:xfrm>
          <a:prstGeom prst="rect">
            <a:avLst/>
          </a:prstGeom>
        </p:spPr>
      </p:pic>
      <p:pic>
        <p:nvPicPr>
          <p:cNvPr id="24" name="Picture 23" descr="A pixelated image of a space station&#10;&#10;AI-generated content may be incorrect.">
            <a:extLst>
              <a:ext uri="{FF2B5EF4-FFF2-40B4-BE49-F238E27FC236}">
                <a16:creationId xmlns:a16="http://schemas.microsoft.com/office/drawing/2014/main" id="{90F25B9B-FD98-ADC7-BB41-A67536F8B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325662"/>
            <a:ext cx="1828800" cy="1828800"/>
          </a:xfrm>
          <a:prstGeom prst="rect">
            <a:avLst/>
          </a:prstGeom>
        </p:spPr>
      </p:pic>
      <p:pic>
        <p:nvPicPr>
          <p:cNvPr id="26" name="Picture 25" descr="A pixelated image of stars and a light&#10;&#10;AI-generated content may be incorrect.">
            <a:extLst>
              <a:ext uri="{FF2B5EF4-FFF2-40B4-BE49-F238E27FC236}">
                <a16:creationId xmlns:a16="http://schemas.microsoft.com/office/drawing/2014/main" id="{9790B367-827A-6108-3995-19234EEC3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26" y="2321992"/>
            <a:ext cx="1828800" cy="1828800"/>
          </a:xfrm>
          <a:prstGeom prst="rect">
            <a:avLst/>
          </a:prstGeom>
        </p:spPr>
      </p:pic>
      <p:pic>
        <p:nvPicPr>
          <p:cNvPr id="28" name="Picture 27" descr="A pixelated image of a group of white and yellow dots&#10;&#10;AI-generated content may be incorrect.">
            <a:extLst>
              <a:ext uri="{FF2B5EF4-FFF2-40B4-BE49-F238E27FC236}">
                <a16:creationId xmlns:a16="http://schemas.microsoft.com/office/drawing/2014/main" id="{85B45D9B-0443-5D4E-9B68-21B935081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267" y="2321696"/>
            <a:ext cx="1828800" cy="1828800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9966E97A-DBF8-E1CC-8F81-FC3376480AFC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25">
            <a:extLst>
              <a:ext uri="{FF2B5EF4-FFF2-40B4-BE49-F238E27FC236}">
                <a16:creationId xmlns:a16="http://schemas.microsoft.com/office/drawing/2014/main" id="{06423B60-F417-CB34-5507-21F6A5B8FF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THE CHALLENGE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FC03E0B-33BB-7C63-4CA9-95B317E7E95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3901EDC2-14CD-D6E8-CC94-03E1F809AE35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1246758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DA841-0684-6DE6-A72F-6FFE82BEA7C0}"/>
              </a:ext>
            </a:extLst>
          </p:cNvPr>
          <p:cNvSpPr txBox="1"/>
          <p:nvPr/>
        </p:nvSpPr>
        <p:spPr>
          <a:xfrm rot="20080233">
            <a:off x="583518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FA7139-BD55-4E79-3BC9-59B0470C1CAD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D45965-4159-2CAD-BA4B-6CACCDF1271D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A5AEBD-8003-A621-B5A5-96FEEF5C909D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D686D0-A714-03AD-62AD-38B44418E89C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258665-645E-5E20-895F-54A287709C4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8392AE-4AB0-3066-A1F5-780FA1AD615B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DB666B-6313-5BD7-5F70-7241FC1BA67E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B152D5-F54E-F6A5-3A42-E48EAF97215E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D9936-BFD1-D8E2-6973-A701C0F453CA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6A5DC-B9F2-3B6A-0E28-FD081F801B29}"/>
              </a:ext>
            </a:extLst>
          </p:cNvPr>
          <p:cNvSpPr txBox="1"/>
          <p:nvPr/>
        </p:nvSpPr>
        <p:spPr>
          <a:xfrm>
            <a:off x="159299" y="492539"/>
            <a:ext cx="88107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Enhance the detection</a:t>
            </a:r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capabilities</a:t>
            </a:r>
          </a:p>
          <a:p>
            <a:pPr algn="ctr"/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of </a:t>
            </a:r>
            <a:r>
              <a:rPr lang="en-US" sz="2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very faint streaks</a:t>
            </a:r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of NEOs</a:t>
            </a:r>
          </a:p>
          <a:p>
            <a:pPr algn="ctr"/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- including </a:t>
            </a:r>
            <a:r>
              <a:rPr lang="en-US" sz="2800" b="1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both natural and </a:t>
            </a:r>
            <a:r>
              <a:rPr lang="en-US" sz="2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artificial</a:t>
            </a:r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objects -</a:t>
            </a:r>
          </a:p>
          <a:p>
            <a:pPr algn="ctr"/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with a </a:t>
            </a:r>
            <a:r>
              <a:rPr lang="en-US" sz="2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real-time</a:t>
            </a:r>
            <a:r>
              <a:rPr lang="en-US" sz="2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detection framework</a:t>
            </a:r>
            <a:endParaRPr lang="en-US" sz="1800" i="1" dirty="0">
              <a:solidFill>
                <a:srgbClr val="B8BCC9"/>
              </a:solidFill>
              <a:latin typeface="Bai Jamjuree" panose="020B0604020202020204" charset="-34"/>
              <a:ea typeface="Bai Jamjuree"/>
              <a:cs typeface="Bai Jamjuree" panose="020B0604020202020204" charset="-34"/>
              <a:sym typeface="Bai Jamjure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8C6E30-A6E1-D9C6-1B7C-F523A923F1E7}"/>
              </a:ext>
            </a:extLst>
          </p:cNvPr>
          <p:cNvSpPr txBox="1"/>
          <p:nvPr/>
        </p:nvSpPr>
        <p:spPr>
          <a:xfrm>
            <a:off x="563726" y="4111105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ea typeface="Bai Jamjuree"/>
                <a:cs typeface="Bai Jamjuree" panose="020B0604020202020204" charset="-34"/>
                <a:sym typeface="Bai Jamjuree"/>
              </a:rPr>
              <a:t>21.0 mag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61312-738C-744B-AA23-63AD30FA740C}"/>
              </a:ext>
            </a:extLst>
          </p:cNvPr>
          <p:cNvSpPr txBox="1"/>
          <p:nvPr/>
        </p:nvSpPr>
        <p:spPr>
          <a:xfrm>
            <a:off x="3647393" y="4116799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ea typeface="Bai Jamjuree"/>
                <a:cs typeface="Bai Jamjuree" panose="020B0604020202020204" charset="-34"/>
                <a:sym typeface="Bai Jamjuree"/>
              </a:rPr>
              <a:t>21.5 mag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8649F-A76E-3A74-1386-D2E83BB64DE8}"/>
              </a:ext>
            </a:extLst>
          </p:cNvPr>
          <p:cNvSpPr txBox="1"/>
          <p:nvPr/>
        </p:nvSpPr>
        <p:spPr>
          <a:xfrm>
            <a:off x="6736828" y="4155250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ea typeface="Bai Jamjuree"/>
                <a:cs typeface="Bai Jamjuree" panose="020B0604020202020204" charset="-34"/>
                <a:sym typeface="Bai Jamjuree"/>
              </a:rPr>
              <a:t>22.0 mag</a:t>
            </a:r>
          </a:p>
        </p:txBody>
      </p:sp>
    </p:spTree>
    <p:extLst>
      <p:ext uri="{BB962C8B-B14F-4D97-AF65-F5344CB8AC3E}">
        <p14:creationId xmlns:p14="http://schemas.microsoft.com/office/powerpoint/2010/main" val="270047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4BA7D11A-BFDD-9582-1247-BECCB10AC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576A08F6-2C17-C93B-8B81-55BE359126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7B79BA67-BF9C-576E-A6D6-7E0388057E16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3B244AA-B593-7F50-B4D0-B856991F9DF9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9682491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C05E9-A36F-4697-8228-0EBC73198027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0F2C1-B950-49DA-C86C-1F51478A3CFF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2D797-7D9B-BCD9-F99B-C884FD032A25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4C095-9700-14CE-D172-EC8BC68F66D2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566038-967E-E7A8-8C68-114401AD3D6E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AE97F-0B40-E450-10D1-405F43E43E72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21488E-1F86-930E-ABF9-42C319079E86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2284C9-8A9A-F99C-0CFD-D16FFF89823F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714981-69F4-D512-B993-8CAC4D8BD166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E51798-90B2-B285-FF2F-520C63CB45D9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C85795-86D0-4D7E-9DCB-8582C0049EA9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7CA20-3800-1A7E-7AD0-03FDFB2E1AD7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481F17-EA31-9388-9F1B-08B3DD1FFCCF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A5F4EB-C0BA-8D95-A048-7BAF936395EF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A1331B-38AF-A65D-BF97-7E12A87B46DE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9967AA-6DCC-A040-B3A2-4E3EEB1F7BB6}"/>
              </a:ext>
            </a:extLst>
          </p:cNvPr>
          <p:cNvSpPr txBox="1"/>
          <p:nvPr/>
        </p:nvSpPr>
        <p:spPr>
          <a:xfrm>
            <a:off x="747356" y="625490"/>
            <a:ext cx="3098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GALSIM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79E0A5-969A-9A90-227F-ED7A52C25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47720"/>
              </p:ext>
            </p:extLst>
          </p:nvPr>
        </p:nvGraphicFramePr>
        <p:xfrm>
          <a:off x="747356" y="1020842"/>
          <a:ext cx="2581413" cy="3200400"/>
        </p:xfrm>
        <a:graphic>
          <a:graphicData uri="http://schemas.openxmlformats.org/drawingml/2006/table">
            <a:tbl>
              <a:tblPr firstRow="1" bandRow="1">
                <a:tableStyleId>{9B4FF783-71B4-4DDC-9928-16E7A489E29A}</a:tableStyleId>
              </a:tblPr>
              <a:tblGrid>
                <a:gridCol w="1247913">
                  <a:extLst>
                    <a:ext uri="{9D8B030D-6E8A-4147-A177-3AD203B41FA5}">
                      <a16:colId xmlns:a16="http://schemas.microsoft.com/office/drawing/2014/main" val="237600594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04315316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735463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800" baseline="0" dirty="0" err="1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telescope_diameter</a:t>
                      </a:r>
                      <a:endParaRPr lang="en-US" sz="800" baseline="0" dirty="0">
                        <a:solidFill>
                          <a:schemeClr val="bg2"/>
                        </a:solidFill>
                        <a:latin typeface="Bai Jamjuree" panose="00000500000000000000" pitchFamily="2" charset="-34"/>
                        <a:cs typeface="Bai Jamjuree" panose="000005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5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pixel_scale</a:t>
                      </a:r>
                      <a:r>
                        <a:rPr lang="en-US" sz="8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arcsec/pixel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6017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median_seeing_fwhm</a:t>
                      </a:r>
                      <a:r>
                        <a:rPr lang="en-US" sz="8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arcsec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8667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galsim.OpticalPSF.lam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378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diam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568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obscuration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Bai Jamjuree" panose="00000500000000000000" pitchFamily="2" charset="-34"/>
                        <a:cs typeface="Bai Jamjuree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1312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nstruts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Bai Jamjuree" panose="00000500000000000000" pitchFamily="2" charset="-34"/>
                        <a:cs typeface="Bai Jamjuree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42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strut_thick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Bai Jamjuree" panose="00000500000000000000" pitchFamily="2" charset="-34"/>
                        <a:cs typeface="Bai Jamjuree" panose="000005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8551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strut_angle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032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image_size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4096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pixels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2882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read_noise_sigma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e-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710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sky_level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ADU/pixel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675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e- / ADU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2256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saturation_level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ADU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33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exposure_time</a:t>
                      </a:r>
                      <a:endParaRPr lang="en-US" sz="800" b="0" i="0" u="none" strike="noStrike" cap="none" dirty="0">
                        <a:solidFill>
                          <a:schemeClr val="bg2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Bai Jamjuree" panose="00000500000000000000" pitchFamily="2" charset="-34"/>
                          <a:cs typeface="Bai Jamjuree" panose="00000500000000000000" pitchFamily="2" charset="-34"/>
                        </a:rPr>
                        <a:t>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164226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9CB5234C-1089-6488-8811-3D518BC9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64" y="1020842"/>
            <a:ext cx="3218688" cy="3218688"/>
          </a:xfrm>
          <a:prstGeom prst="rect">
            <a:avLst/>
          </a:prstGeom>
        </p:spPr>
      </p:pic>
      <p:sp>
        <p:nvSpPr>
          <p:cNvPr id="26" name="Google Shape;119;p25">
            <a:extLst>
              <a:ext uri="{FF2B5EF4-FFF2-40B4-BE49-F238E27FC236}">
                <a16:creationId xmlns:a16="http://schemas.microsoft.com/office/drawing/2014/main" id="{5212CD16-FD5D-3D6A-112C-A8783A6288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 (DATASET)</a:t>
            </a:r>
            <a:endParaRPr sz="2600" dirty="0">
              <a:solidFill>
                <a:srgbClr val="B8BCC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C29770-32AB-671F-8F7E-C1DB20D262E0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2895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79E5C6BD-A2E2-C232-242B-EB8D9AD2F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23757A75-0B63-56F8-0A51-4F204D8A10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F226CA2B-CB67-0C43-16FE-EF88DE9572A4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345BAF08-7F7B-3BD3-72FD-45EDF15689BB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9948839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0757C-680A-4A45-0695-98600FB71A85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A10C8-D5D8-992B-DE8C-C7629F46507F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57687-ED9E-04F1-91B0-75574BA9EA2F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25DB8-A7B5-1DA4-85E4-A42C688FA5F9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299232-69C7-985D-C2C9-CAC3D5580F5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5D393-17C3-E2A6-F843-45A0BF757C58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160B2-A592-ED79-CAE8-F29DC21A5E28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738C27-FD6D-9717-7E7C-A24817691345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16AF3A-2E4A-264C-54CC-B02E8C9AB1F2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AE5AC8-D959-09BD-F65C-3F26A294F6E0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2C0D9E-5324-C4C3-6A4E-B882F28DE6DD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F8F29-840F-F6A8-2780-FD46DA8FB068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148981C-14D5-F352-0952-45FDB789471E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2E2C79-EAE8-2B91-F687-3D89DADD5758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336CCE-12C4-98BC-47A0-9A1A9EA47383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FAF819-A2BA-D19D-DEF5-8351EE0F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" y="1091804"/>
            <a:ext cx="4572000" cy="27753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7CB176A-06A3-2626-83CC-DC8871988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677" y="1089894"/>
            <a:ext cx="4572000" cy="2725616"/>
          </a:xfrm>
          <a:prstGeom prst="rect">
            <a:avLst/>
          </a:prstGeom>
        </p:spPr>
      </p:pic>
      <p:sp>
        <p:nvSpPr>
          <p:cNvPr id="26" name="Google Shape;119;p25">
            <a:extLst>
              <a:ext uri="{FF2B5EF4-FFF2-40B4-BE49-F238E27FC236}">
                <a16:creationId xmlns:a16="http://schemas.microsoft.com/office/drawing/2014/main" id="{6BD47E71-FE32-7F69-135C-E3095A9BD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 (ACCURACY)</a:t>
            </a:r>
            <a:endParaRPr sz="2600" dirty="0">
              <a:solidFill>
                <a:srgbClr val="B8BCC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9343-EF5D-877B-E6C3-1918D3D11011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326171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2522FA70-7E23-BC4B-2473-7E83DCCC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C5BD0DE-825E-8FCD-3FDD-05A199CB862B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1F6DB-5A33-543C-2891-06D1AB832D13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9C42B749-A3B6-76FA-2733-60D17A774CD0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7DA982E-5B3F-832B-FE55-83B9A5DA2BB6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20152021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8E648-E167-D8DC-E167-8F7A6EEF1249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1F1AF-0C3A-E7AE-2B10-E6CC1A9F4BC6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FE480-7358-D9C6-9C8D-6E13405C303F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A9C41-B9AD-EC48-B907-E7C5E660A5A7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A64349-8A4C-8EF9-AE56-39A60FBE517C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E91A0F-85A6-C718-6D43-0F953CCACD43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EF1EB9-96C0-A874-508E-5B256A2C344A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A8EF4D-798C-BDA3-798F-48D21DE7C9F2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E908AD-9360-06FB-C58C-F31B0C348AC1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F5FEC2-2892-4657-4BB1-CDA7964AF3DB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1B8536-4479-3DCF-13B8-B1EB8A069769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A20AAC-29D4-6ACF-3653-4DF0AD87FB6D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0503FF-5FFE-56DC-864F-A77E4B45446C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FF5B25-7EF6-B32E-3D15-BAF862A8DC2A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CA0A96-DFD5-2431-58D2-FAA81157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473"/>
            <a:ext cx="9144000" cy="4563123"/>
          </a:xfrm>
          <a:prstGeom prst="rect">
            <a:avLst/>
          </a:prstGeom>
        </p:spPr>
      </p:pic>
      <p:sp>
        <p:nvSpPr>
          <p:cNvPr id="26" name="Google Shape;119;p25">
            <a:extLst>
              <a:ext uri="{FF2B5EF4-FFF2-40B4-BE49-F238E27FC236}">
                <a16:creationId xmlns:a16="http://schemas.microsoft.com/office/drawing/2014/main" id="{E8117F22-1F25-EFFC-A77B-42DDAC39E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 (EXAMPLES)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1E48B8-5C36-F0C8-8D22-CDDD8720E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378"/>
            <a:ext cx="9144000" cy="4563122"/>
          </a:xfrm>
          <a:prstGeom prst="rect">
            <a:avLst/>
          </a:prstGeom>
        </p:spPr>
      </p:pic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AAD231A3-3EE7-C9C2-0439-7E77C5CB34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4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24AC0577-BBFC-804F-DDF2-05E4AA2E5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19;p25">
            <a:extLst>
              <a:ext uri="{FF2B5EF4-FFF2-40B4-BE49-F238E27FC236}">
                <a16:creationId xmlns:a16="http://schemas.microsoft.com/office/drawing/2014/main" id="{C8A0E827-207B-CF32-5E45-6561D2F74258}"/>
              </a:ext>
            </a:extLst>
          </p:cNvPr>
          <p:cNvSpPr txBox="1">
            <a:spLocks/>
          </p:cNvSpPr>
          <p:nvPr/>
        </p:nvSpPr>
        <p:spPr>
          <a:xfrm>
            <a:off x="159300" y="6531"/>
            <a:ext cx="8810755" cy="572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1A1"/>
              </a:buClr>
              <a:buSzPts val="2200"/>
              <a:buFont typeface="Bai Jamjuree"/>
              <a:buNone/>
              <a:defRPr sz="2200" b="1" i="0" u="none" strike="noStrike" cap="none">
                <a:solidFill>
                  <a:srgbClr val="3751A1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IMPROVEMENTS (NEW DISCOVERIES)</a:t>
            </a: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B94F7C3A-6FBB-BC1A-0177-9CA1845874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C90DD05B-CA45-396E-5739-639C897FE0C8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0A2FFA-6AFF-EDAC-71BD-867B8802107E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D48CE1-9E4D-6478-868A-F9E8A47CFEA0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55271-D8C4-4B74-06EF-316DB5FDA678}"/>
              </a:ext>
            </a:extLst>
          </p:cNvPr>
          <p:cNvSpPr txBox="1"/>
          <p:nvPr/>
        </p:nvSpPr>
        <p:spPr>
          <a:xfrm rot="590642">
            <a:off x="6019269" y="4623514"/>
            <a:ext cx="1297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NEW DISCOVERIES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5B1B152-6F57-8403-D173-4E1A868FA197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77394C93-0AF5-1D76-EEB8-3E15D25649C6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20301456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ADFAD3-0D2F-2C44-4AE2-6E7FF74D707E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6FD10F-D934-4310-3EA0-D25C97C3E14E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1EA19-2458-3CEC-BEE7-89E8AE59510E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C3014B-318B-FEBE-2F97-0750C9EDBDA6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1210DA-9951-1606-4FA6-31FC1F9E173D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EBCB24-F87C-CC64-1F67-ECC3899E454F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FE9C03E-E37E-E6ED-344A-9C8CFAF39034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CCED040-7014-6C62-9345-4B7F06920205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CA523C-C9AE-5A53-CADE-48C2FAF85DF3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C4D19C-BA5E-44F4-49B8-5CB94C2D36AB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5ED6D4-DE5A-1965-D6D9-8F2A5F3F15DD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B6DFBF-3B94-7CC0-018D-5CF3B7B85374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2C8041B-EBD7-E54C-572D-B0B02AA69522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9BA2D84-A61F-D59D-62C8-367ECADBF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148" y="646812"/>
            <a:ext cx="5667704" cy="350643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508E52-8F15-F283-AEE0-3D0A7E6493E3}"/>
              </a:ext>
            </a:extLst>
          </p:cNvPr>
          <p:cNvCxnSpPr>
            <a:cxnSpLocks/>
          </p:cNvCxnSpPr>
          <p:nvPr/>
        </p:nvCxnSpPr>
        <p:spPr>
          <a:xfrm>
            <a:off x="1558886" y="1658491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98971C0-41C7-0096-83D2-894244795C08}"/>
              </a:ext>
            </a:extLst>
          </p:cNvPr>
          <p:cNvCxnSpPr>
            <a:cxnSpLocks/>
          </p:cNvCxnSpPr>
          <p:nvPr/>
        </p:nvCxnSpPr>
        <p:spPr>
          <a:xfrm>
            <a:off x="1558886" y="1798012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72B882-52F5-0D06-06B5-5D95F7713B7F}"/>
              </a:ext>
            </a:extLst>
          </p:cNvPr>
          <p:cNvCxnSpPr>
            <a:cxnSpLocks/>
          </p:cNvCxnSpPr>
          <p:nvPr/>
        </p:nvCxnSpPr>
        <p:spPr>
          <a:xfrm>
            <a:off x="1558886" y="1950412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60A563D-37E8-3DED-908C-B0877521D8AF}"/>
              </a:ext>
            </a:extLst>
          </p:cNvPr>
          <p:cNvCxnSpPr>
            <a:cxnSpLocks/>
          </p:cNvCxnSpPr>
          <p:nvPr/>
        </p:nvCxnSpPr>
        <p:spPr>
          <a:xfrm>
            <a:off x="1558886" y="2093287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1E43538-FFAE-3EF5-DE5F-B1F66670810F}"/>
              </a:ext>
            </a:extLst>
          </p:cNvPr>
          <p:cNvCxnSpPr>
            <a:cxnSpLocks/>
          </p:cNvCxnSpPr>
          <p:nvPr/>
        </p:nvCxnSpPr>
        <p:spPr>
          <a:xfrm>
            <a:off x="1558886" y="2525087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A983F8-2E89-999E-1C63-ED082FAD0BB8}"/>
              </a:ext>
            </a:extLst>
          </p:cNvPr>
          <p:cNvCxnSpPr>
            <a:cxnSpLocks/>
          </p:cNvCxnSpPr>
          <p:nvPr/>
        </p:nvCxnSpPr>
        <p:spPr>
          <a:xfrm>
            <a:off x="1558886" y="2655262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F6ED03A-F305-FF8F-4650-75D267B08899}"/>
              </a:ext>
            </a:extLst>
          </p:cNvPr>
          <p:cNvCxnSpPr>
            <a:cxnSpLocks/>
          </p:cNvCxnSpPr>
          <p:nvPr/>
        </p:nvCxnSpPr>
        <p:spPr>
          <a:xfrm>
            <a:off x="1558886" y="3649037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E353DC7-A3CA-F60F-64C8-6CCCFD90FD48}"/>
              </a:ext>
            </a:extLst>
          </p:cNvPr>
          <p:cNvCxnSpPr>
            <a:cxnSpLocks/>
          </p:cNvCxnSpPr>
          <p:nvPr/>
        </p:nvCxnSpPr>
        <p:spPr>
          <a:xfrm>
            <a:off x="1558886" y="3795087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3C21072-2EC5-F228-A882-C1B301087DBE}"/>
              </a:ext>
            </a:extLst>
          </p:cNvPr>
          <p:cNvCxnSpPr>
            <a:cxnSpLocks/>
          </p:cNvCxnSpPr>
          <p:nvPr/>
        </p:nvCxnSpPr>
        <p:spPr>
          <a:xfrm>
            <a:off x="1555383" y="1356687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10D527D-214C-F06A-BC12-BC9A96183FE7}"/>
              </a:ext>
            </a:extLst>
          </p:cNvPr>
          <p:cNvCxnSpPr>
            <a:cxnSpLocks/>
          </p:cNvCxnSpPr>
          <p:nvPr/>
        </p:nvCxnSpPr>
        <p:spPr>
          <a:xfrm>
            <a:off x="1558886" y="2909262"/>
            <a:ext cx="170871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39D6DB0-4AA1-4530-2DF4-6EA0B17B0FF3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39080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EA110C4C-2F5F-2521-FAB2-CED50E25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19;p25">
            <a:extLst>
              <a:ext uri="{FF2B5EF4-FFF2-40B4-BE49-F238E27FC236}">
                <a16:creationId xmlns:a16="http://schemas.microsoft.com/office/drawing/2014/main" id="{C3D5FC44-7901-B9D4-FE44-1D16F6A4D1CE}"/>
              </a:ext>
            </a:extLst>
          </p:cNvPr>
          <p:cNvSpPr txBox="1">
            <a:spLocks/>
          </p:cNvSpPr>
          <p:nvPr/>
        </p:nvSpPr>
        <p:spPr>
          <a:xfrm>
            <a:off x="159300" y="6531"/>
            <a:ext cx="8810755" cy="572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1A1"/>
              </a:buClr>
              <a:buSzPts val="2200"/>
              <a:buFont typeface="Bai Jamjuree"/>
              <a:buNone/>
              <a:defRPr sz="2200" b="1" i="0" u="none" strike="noStrike" cap="none">
                <a:solidFill>
                  <a:srgbClr val="3751A1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i Jamjuree"/>
              <a:buNone/>
              <a:defRPr sz="2200" b="0" i="0" u="none" strike="noStrike" cap="none">
                <a:solidFill>
                  <a:schemeClr val="dk1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r>
              <a:rPr lang="en-US" sz="2600" dirty="0"/>
              <a:t>NEODETECT   -</a:t>
            </a:r>
            <a:r>
              <a:rPr lang="en-US" sz="2600" dirty="0">
                <a:solidFill>
                  <a:srgbClr val="B8BCC9"/>
                </a:solidFill>
              </a:rPr>
              <a:t>   QUESTIONS?</a:t>
            </a: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B238FE8B-6667-2AC5-5978-D09B6C21FA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1C50A81-0902-DBCF-E051-51E126FD541E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9ED144-0050-B336-4552-12907EA67682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2838F2-5020-98BA-5107-08DD4AF7CA01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87193-2922-A3FA-C004-1226E0A46EC2}"/>
              </a:ext>
            </a:extLst>
          </p:cNvPr>
          <p:cNvSpPr txBox="1"/>
          <p:nvPr/>
        </p:nvSpPr>
        <p:spPr>
          <a:xfrm rot="1009388">
            <a:off x="7059984" y="4556460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QUESTIONS?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68D6CCB-F1BA-6A34-DC97-E4F324E5A85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FBF9023D-80E3-85CF-D7CD-103A2EFC8E6C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20817997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0C5FDE-15CA-1137-7118-0A658C2F091D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61E0B1-96BA-D1D8-D6BA-8081F9E2FB43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81038B-F4F2-D99A-B32D-039DF31C3327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D20A1F-2066-2156-30AE-F49AC84FA8A9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980873-1B56-5081-0E0A-F48C174C54AE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487DF0-FEAE-7B97-BF4C-B5A1BBC73445}"/>
              </a:ext>
            </a:extLst>
          </p:cNvPr>
          <p:cNvSpPr txBox="1"/>
          <p:nvPr/>
        </p:nvSpPr>
        <p:spPr>
          <a:xfrm rot="21431362">
            <a:off x="3628621" y="4222961"/>
            <a:ext cx="75373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A83001-8BAD-87FB-726F-2BD5FAC11C2A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A55FB5-FBAB-9001-3FF6-7E1B0F741093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BA59295-E601-B89E-9973-5A791D5304E0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5111290-7810-7D68-7741-976128ECB6F6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50ABC9-29F6-A4DC-9AD5-90B76BF4EF5C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5CF3F-00D7-D5A4-91E7-DA50D00FA252}"/>
              </a:ext>
            </a:extLst>
          </p:cNvPr>
          <p:cNvSpPr txBox="1"/>
          <p:nvPr/>
        </p:nvSpPr>
        <p:spPr>
          <a:xfrm>
            <a:off x="4083294" y="446145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RESULTS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242E1D-B879-D4EA-EE51-33C1DFCC8CE6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239DF-BFFC-5493-1CD2-44A464A1EF78}"/>
              </a:ext>
            </a:extLst>
          </p:cNvPr>
          <p:cNvSpPr txBox="1"/>
          <p:nvPr/>
        </p:nvSpPr>
        <p:spPr>
          <a:xfrm>
            <a:off x="1356202" y="1634620"/>
            <a:ext cx="6431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?</a:t>
            </a:r>
            <a:endParaRPr lang="en-US" sz="9600" baseline="-250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1633C-A74D-3A96-00BD-F60A8E767931}"/>
              </a:ext>
            </a:extLst>
          </p:cNvPr>
          <p:cNvSpPr txBox="1"/>
          <p:nvPr/>
        </p:nvSpPr>
        <p:spPr>
          <a:xfrm rot="268989">
            <a:off x="5067325" y="4237930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IMPROVEMENTS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D4035-E6EF-E63D-CF6B-DFA0008B422A}"/>
              </a:ext>
            </a:extLst>
          </p:cNvPr>
          <p:cNvSpPr txBox="1"/>
          <p:nvPr/>
        </p:nvSpPr>
        <p:spPr>
          <a:xfrm rot="590642">
            <a:off x="6019269" y="4623514"/>
            <a:ext cx="1297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NEW DISCOVERIES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237F94-CB19-4641-8902-D65CEE1ECA72}"/>
              </a:ext>
            </a:extLst>
          </p:cNvPr>
          <p:cNvSpPr/>
          <p:nvPr/>
        </p:nvSpPr>
        <p:spPr>
          <a:xfrm>
            <a:off x="7427067" y="474634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ght light in the sky&#10;&#10;Description automatically generated">
            <a:extLst>
              <a:ext uri="{FF2B5EF4-FFF2-40B4-BE49-F238E27FC236}">
                <a16:creationId xmlns:a16="http://schemas.microsoft.com/office/drawing/2014/main" id="{58D97C65-1E43-814B-5B79-1AF0DD082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97127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AE1EF-4128-5D6D-A263-C5C6FB2A33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328" y="1512630"/>
            <a:ext cx="87013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s-ES" sz="2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n-US" sz="2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n-US" sz="2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/>
            <a:endParaRPr lang="en-US" sz="2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r"/>
            <a:endParaRPr lang="en-US" sz="2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r"/>
            <a:endParaRPr lang="en-US" sz="24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B8BCC9"/>
              </a:solidFill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B8BCC9"/>
                </a:solidFill>
                <a:latin typeface="Bai Jamjuree"/>
                <a:ea typeface="Bai Jamjuree"/>
                <a:cs typeface="Bai Jamjuree"/>
                <a:sym typeface="Bai Jamjuree"/>
              </a:rPr>
              <a:t>Szabolcs Velkei, CEO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B8BCC9"/>
                </a:solidFill>
                <a:latin typeface="Bai Jamjuree"/>
                <a:ea typeface="Bai Jamjuree"/>
                <a:cs typeface="Bai Jamjuree"/>
                <a:sym typeface="Bai Jamjuree"/>
              </a:rPr>
              <a:t>szabolcs.velkei@mi.services</a:t>
            </a:r>
            <a:endParaRPr lang="en-US" dirty="0">
              <a:solidFill>
                <a:srgbClr val="B8BCC9"/>
              </a:solidFill>
              <a:latin typeface="Bai Jamjuree"/>
              <a:ea typeface="Bai Jamjuree"/>
              <a:cs typeface="Bai Jamjuree"/>
              <a:sym typeface="Bai Jamjure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https://mi.services</a:t>
            </a:r>
          </a:p>
        </p:txBody>
      </p:sp>
      <p:pic>
        <p:nvPicPr>
          <p:cNvPr id="106" name="Google Shape;106;p23" descr="A picture containing text, tableware, dishware&#10;&#10;Description automatically generated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9300" y="142732"/>
            <a:ext cx="3285893" cy="9681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0"/>
              </a:schemeClr>
            </a:outerShdw>
          </a:effectLst>
        </p:spPr>
      </p:pic>
      <p:pic>
        <p:nvPicPr>
          <p:cNvPr id="2" name="Google Shape;105;p23">
            <a:extLst>
              <a:ext uri="{FF2B5EF4-FFF2-40B4-BE49-F238E27FC236}">
                <a16:creationId xmlns:a16="http://schemas.microsoft.com/office/drawing/2014/main" id="{5AF69DB2-BD1B-FFA4-08DF-07F3871EDB43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2">
                <a:lumMod val="50000"/>
                <a:alpha val="0"/>
              </a:schemeClr>
            </a:outerShdw>
          </a:effectLst>
        </p:spPr>
      </p:pic>
      <p:sp>
        <p:nvSpPr>
          <p:cNvPr id="5" name="Google Shape;120;p25">
            <a:extLst>
              <a:ext uri="{FF2B5EF4-FFF2-40B4-BE49-F238E27FC236}">
                <a16:creationId xmlns:a16="http://schemas.microsoft.com/office/drawing/2014/main" id="{7E905B5E-488C-DC02-79DD-906455566A2F}"/>
              </a:ext>
            </a:extLst>
          </p:cNvPr>
          <p:cNvSpPr txBox="1">
            <a:spLocks/>
          </p:cNvSpPr>
          <p:nvPr/>
        </p:nvSpPr>
        <p:spPr>
          <a:xfrm>
            <a:off x="166621" y="2261107"/>
            <a:ext cx="8810755" cy="6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en-US" sz="2400" dirty="0">
                <a:solidFill>
                  <a:srgbClr val="B8BCC9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5828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PROJECT CONTEXT &amp; </a:t>
            </a:r>
            <a:r>
              <a:rPr lang="en-US" sz="2600" dirty="0">
                <a:solidFill>
                  <a:srgbClr val="B8BCC9"/>
                </a:solidFill>
              </a:rPr>
              <a:t>OBJECTIVES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Arc 44">
            <a:extLst>
              <a:ext uri="{FF2B5EF4-FFF2-40B4-BE49-F238E27FC236}">
                <a16:creationId xmlns:a16="http://schemas.microsoft.com/office/drawing/2014/main" id="{BC2C10AC-9FB5-473D-3B65-E9F92322FF3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D34E6AC1-5645-F69F-C5E3-827C35F70F3D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1552306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A162D5-5ADF-C918-2FAD-D0358330682C}"/>
              </a:ext>
            </a:extLst>
          </p:cNvPr>
          <p:cNvSpPr txBox="1"/>
          <p:nvPr/>
        </p:nvSpPr>
        <p:spPr>
          <a:xfrm rot="20080233">
            <a:off x="583518" y="4777595"/>
            <a:ext cx="917238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22AFE7-CAF6-2A68-BC45-A882A4151181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5C14FE2-666B-634A-8FCD-505C90D61DA3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8BCC9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5129EA1-324D-892A-45BF-366FF1C466E9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F4A9038-0B13-5B52-C0CD-9C83E6BD76AD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9B389-F22A-B0DD-2344-04E9880B83B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2885B70-670E-A1B8-FB65-B59B55EF066F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C4CC29C-4A48-94B1-9B00-99326D957736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200E36-F0E4-C4BD-314F-AED300A671FB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AA57F0-5EE8-0463-2056-BF0F16FACF20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56FF7C-4626-D2ED-C7FC-56D95C9BE3C6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43819-CF6C-F2D0-F9BB-63E4BABC2FA4}"/>
              </a:ext>
            </a:extLst>
          </p:cNvPr>
          <p:cNvSpPr txBox="1"/>
          <p:nvPr/>
        </p:nvSpPr>
        <p:spPr>
          <a:xfrm>
            <a:off x="159299" y="808258"/>
            <a:ext cx="8810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ESA S2P project</a:t>
            </a:r>
          </a:p>
          <a:p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r>
              <a:rPr lang="en-US" sz="1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New AI-driven system for real-time detection of Near-Earth Objects (NEOs)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Finds faint, fast-moving NEOs and space debris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Reduces false alerts using smart image analysis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Operates both in the cloud and directly on premises near telescopes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Faster, more reliable alerts for planetary defense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Replaces slow, traditional tracking methods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Enables earlier response to impact</a:t>
            </a:r>
            <a:endParaRPr lang="en-US" sz="1800" dirty="0">
              <a:solidFill>
                <a:srgbClr val="B8BCC9"/>
              </a:solidFill>
              <a:latin typeface="Bai Jamjuree" panose="020B0604020202020204" charset="-34"/>
              <a:ea typeface="Bai Jamjuree"/>
              <a:cs typeface="Bai Jamjuree" panose="020B0604020202020204" charset="-34"/>
              <a:sym typeface="Bai Jamjuree"/>
            </a:endParaRPr>
          </a:p>
        </p:txBody>
      </p:sp>
    </p:spTree>
    <p:extLst>
      <p:ext uri="{BB962C8B-B14F-4D97-AF65-F5344CB8AC3E}">
        <p14:creationId xmlns:p14="http://schemas.microsoft.com/office/powerpoint/2010/main" val="212289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PROJECT CONTEXT &amp; </a:t>
            </a:r>
            <a:r>
              <a:rPr lang="en-US" sz="2600" dirty="0">
                <a:solidFill>
                  <a:srgbClr val="B8BCC9"/>
                </a:solidFill>
              </a:rPr>
              <a:t>TARGETED SCENARIOS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8042D18F-C0B1-7EE7-E2DC-AA8AD2EE9306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8D30984-897B-A1F0-D08D-95A6EFFE6E26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1740053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7760F-4E7C-D455-20D1-C684F9A868A1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5A3E4D-8893-7BEF-6025-31833E0F3C35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322029-AA2B-3ECA-60DA-342BD8ACC4E2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D6DEB5-4714-48FA-9C74-A418957F4307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764C91-7CDF-B143-8707-CEE25A56AE14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7D206D-E46A-4060-1700-8CB98822221E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7BF8AA-4860-7CE7-8192-65A16B81D8B4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059471A-5179-DA96-8D24-121EC2DC05F6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A5E31D-A249-F26B-5F18-1BB2B04CDB05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A6F155-4077-E4F8-A2B7-139C516AEFB9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F5D083-534A-3CF6-732B-B230C0D691AF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D932C-AF2C-0F27-563D-4D7D3A09E712}"/>
              </a:ext>
            </a:extLst>
          </p:cNvPr>
          <p:cNvSpPr txBox="1"/>
          <p:nvPr/>
        </p:nvSpPr>
        <p:spPr>
          <a:xfrm>
            <a:off x="159299" y="808258"/>
            <a:ext cx="88107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Sequential processing</a:t>
            </a: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: analyzes uninterrupted image sequences of the same sky area, limited only by CCD readout times.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Multi-sensor</a:t>
            </a: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: performs detection separately for each sensor, then merges results for robust, composite identification.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3751A1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751A1"/>
                </a:solidFill>
                <a:latin typeface="Bai Jamjuree" panose="020B0604020202020204" charset="-34"/>
                <a:cs typeface="Bai Jamjuree" panose="020B0604020202020204" charset="-34"/>
              </a:rPr>
              <a:t>Mosaic mode</a:t>
            </a: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: telescope captures a pattern of images across adjacent fields, returns to the starting point to repeat, enabling repeated coverage and discovery.</a:t>
            </a:r>
            <a:endParaRPr lang="en-US" sz="1800" dirty="0">
              <a:solidFill>
                <a:srgbClr val="B8BCC9"/>
              </a:solidFill>
              <a:latin typeface="Bai Jamjuree" panose="020B0604020202020204" charset="-34"/>
              <a:ea typeface="Bai Jamjuree"/>
              <a:cs typeface="Bai Jamjuree" panose="020B0604020202020204" charset="-34"/>
              <a:sym typeface="Bai Jamjuree"/>
            </a:endParaRPr>
          </a:p>
        </p:txBody>
      </p:sp>
    </p:spTree>
    <p:extLst>
      <p:ext uri="{BB962C8B-B14F-4D97-AF65-F5344CB8AC3E}">
        <p14:creationId xmlns:p14="http://schemas.microsoft.com/office/powerpoint/2010/main" val="13385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ARCHITECTURE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864EDCE3-60B6-A221-A171-F24454443E44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6CACFF1-0640-963F-4AF7-A4B45F73FFE1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1944874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F0C44-883E-ECB3-DAB9-3E93F5D39BC3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0FB357-F614-0505-928C-17BCB7624E32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E45FC0-4C18-5E32-206D-6D2B97D3EC1C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5FD24E-FB8A-658D-E4A7-5CEBFB920069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5B2A23-61F5-0D01-A465-57F5E4D4B395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53211BF-7EE0-8802-E2AC-9BD8C1E449FE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B3828B-5E3E-6E95-43D6-853B4D0506E9}"/>
              </a:ext>
            </a:extLst>
          </p:cNvPr>
          <p:cNvSpPr txBox="1"/>
          <p:nvPr/>
        </p:nvSpPr>
        <p:spPr>
          <a:xfrm rot="20940994">
            <a:off x="1657558" y="4410207"/>
            <a:ext cx="111601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AD4021-7464-84C3-1B8F-669753B85718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33CA20-A523-4AE9-F812-E83A5394AFA4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4C350A-8385-CD04-91DD-5002EAC702A5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3CAAEE-F312-1AFC-D86D-2F230447123D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AC452-0D4C-C1A0-B99E-AB8AE13F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77" y="581136"/>
            <a:ext cx="8098999" cy="36749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68A703-8C59-983D-8A62-D3E0CA806E7C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2C958594-A995-3285-C19B-EFA13F88F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B0C56BA-DA5B-3AB2-961B-A2B8AF029E34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7255B68-A417-2E47-8DDC-FE061634331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047931-D532-C377-2222-861316C0A5BB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895A3D-C92B-6587-B97C-82B5D947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4" y="-6531"/>
            <a:ext cx="82788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119;p25">
            <a:extLst>
              <a:ext uri="{FF2B5EF4-FFF2-40B4-BE49-F238E27FC236}">
                <a16:creationId xmlns:a16="http://schemas.microsoft.com/office/drawing/2014/main" id="{4E2D1E03-5C61-F92D-32FA-EA590D8B44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NEODETECT   -   </a:t>
            </a:r>
            <a:r>
              <a:rPr lang="en-US" sz="2600" dirty="0">
                <a:solidFill>
                  <a:srgbClr val="B8BCC9"/>
                </a:solidFill>
              </a:rPr>
              <a:t>ARCHITECTURE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A4956C16-4801-2732-422A-6DBDC565F0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4604F428-49B4-7683-1256-33D70BD7C483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2139055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869043-ED84-A56E-81B1-0437FB0616DD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58A912-5B3C-BB0A-C2DE-4CE9FFA7A683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09EB20-6755-C87F-D86A-08ED83A309E7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7F4C1B-5B60-0E79-C89A-77FA23A8B340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094D681-3056-0957-3AE2-22EA6B25F46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B7DFD-2C7B-B3F0-61EF-9F6B89DB662C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9035AE3-4C24-0D4C-3FF7-CEB841C84054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BD3A9C-94AF-C116-E213-42F6A34CED6F}"/>
              </a:ext>
            </a:extLst>
          </p:cNvPr>
          <p:cNvSpPr txBox="1"/>
          <p:nvPr/>
        </p:nvSpPr>
        <p:spPr>
          <a:xfrm rot="20940994">
            <a:off x="1657560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E7CDF-D552-7B87-C62C-03424EF918DB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BCDF00-4895-FF5F-D7A3-76CE4E3D1793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D20FF4-B15F-C633-3E41-678625277CCB}"/>
              </a:ext>
            </a:extLst>
          </p:cNvPr>
          <p:cNvCxnSpPr>
            <a:cxnSpLocks/>
          </p:cNvCxnSpPr>
          <p:nvPr/>
        </p:nvCxnSpPr>
        <p:spPr>
          <a:xfrm flipV="1">
            <a:off x="2016177" y="1797844"/>
            <a:ext cx="0" cy="226274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D5BF15-88F2-DB17-1589-4012A9E5C331}"/>
              </a:ext>
            </a:extLst>
          </p:cNvPr>
          <p:cNvCxnSpPr>
            <a:cxnSpLocks/>
          </p:cNvCxnSpPr>
          <p:nvPr/>
        </p:nvCxnSpPr>
        <p:spPr>
          <a:xfrm flipV="1">
            <a:off x="4356946" y="1800225"/>
            <a:ext cx="0" cy="300037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47B397-5F9F-8237-2674-1396A342F413}"/>
              </a:ext>
            </a:extLst>
          </p:cNvPr>
          <p:cNvCxnSpPr>
            <a:cxnSpLocks/>
          </p:cNvCxnSpPr>
          <p:nvPr/>
        </p:nvCxnSpPr>
        <p:spPr>
          <a:xfrm>
            <a:off x="3178227" y="1276350"/>
            <a:ext cx="0" cy="133349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4AC0BD-3669-8CC3-918F-245914BEC3F0}"/>
              </a:ext>
            </a:extLst>
          </p:cNvPr>
          <p:cNvCxnSpPr>
            <a:cxnSpLocks/>
          </p:cNvCxnSpPr>
          <p:nvPr/>
        </p:nvCxnSpPr>
        <p:spPr>
          <a:xfrm>
            <a:off x="5499945" y="1233488"/>
            <a:ext cx="0" cy="176211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A0CB3E-8419-BC6D-BD16-233733EB66E1}"/>
              </a:ext>
            </a:extLst>
          </p:cNvPr>
          <p:cNvCxnSpPr>
            <a:cxnSpLocks/>
          </p:cNvCxnSpPr>
          <p:nvPr/>
        </p:nvCxnSpPr>
        <p:spPr>
          <a:xfrm>
            <a:off x="973190" y="1233488"/>
            <a:ext cx="0" cy="17383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B793C-D90E-0AAE-BBBB-28398F934BE6}"/>
              </a:ext>
            </a:extLst>
          </p:cNvPr>
          <p:cNvCxnSpPr>
            <a:cxnSpLocks/>
          </p:cNvCxnSpPr>
          <p:nvPr/>
        </p:nvCxnSpPr>
        <p:spPr>
          <a:xfrm>
            <a:off x="7645878" y="1250157"/>
            <a:ext cx="0" cy="157161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28EC54-BF88-C13F-D688-0E868D17A95A}"/>
              </a:ext>
            </a:extLst>
          </p:cNvPr>
          <p:cNvCxnSpPr>
            <a:cxnSpLocks/>
          </p:cNvCxnSpPr>
          <p:nvPr/>
        </p:nvCxnSpPr>
        <p:spPr>
          <a:xfrm flipH="1">
            <a:off x="6834134" y="2497932"/>
            <a:ext cx="181029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548279-2DA0-70A3-02C5-1607C35D0006}"/>
              </a:ext>
            </a:extLst>
          </p:cNvPr>
          <p:cNvCxnSpPr>
            <a:cxnSpLocks/>
          </p:cNvCxnSpPr>
          <p:nvPr/>
        </p:nvCxnSpPr>
        <p:spPr>
          <a:xfrm flipH="1">
            <a:off x="6834134" y="3617119"/>
            <a:ext cx="154834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FDE6A63-CCF1-436F-D4E5-E18218C5EBB8}"/>
              </a:ext>
            </a:extLst>
          </p:cNvPr>
          <p:cNvCxnSpPr>
            <a:cxnSpLocks/>
          </p:cNvCxnSpPr>
          <p:nvPr/>
        </p:nvCxnSpPr>
        <p:spPr>
          <a:xfrm flipH="1">
            <a:off x="6835172" y="4713820"/>
            <a:ext cx="154834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8DACC9A-BDDD-C2D6-F47A-BC2D4AB72E99}"/>
              </a:ext>
            </a:extLst>
          </p:cNvPr>
          <p:cNvCxnSpPr>
            <a:cxnSpLocks/>
          </p:cNvCxnSpPr>
          <p:nvPr/>
        </p:nvCxnSpPr>
        <p:spPr>
          <a:xfrm flipH="1">
            <a:off x="6831753" y="311153"/>
            <a:ext cx="157215" cy="0"/>
          </a:xfrm>
          <a:prstGeom prst="straightConnector1">
            <a:avLst/>
          </a:prstGeom>
          <a:ln>
            <a:solidFill>
              <a:srgbClr val="B8B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52CAD-470E-8949-8228-97A2B137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18" y="966613"/>
            <a:ext cx="2133701" cy="3245004"/>
          </a:xfrm>
          <a:prstGeom prst="rect">
            <a:avLst/>
          </a:prstGeom>
        </p:spPr>
      </p:pic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/>
              <a:t>MInD</a:t>
            </a:r>
            <a:r>
              <a:rPr lang="en-US" sz="2600" dirty="0"/>
              <a:t>   -   </a:t>
            </a:r>
            <a:r>
              <a:rPr lang="en-US" sz="2600" dirty="0">
                <a:solidFill>
                  <a:srgbClr val="B8BCC9"/>
                </a:solidFill>
              </a:rPr>
              <a:t>DEEP LEARNING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7" name="Arc 206">
            <a:extLst>
              <a:ext uri="{FF2B5EF4-FFF2-40B4-BE49-F238E27FC236}">
                <a16:creationId xmlns:a16="http://schemas.microsoft.com/office/drawing/2014/main" id="{E954588B-DF4D-AC2A-0340-FCC488B37A0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Arc 207">
            <a:extLst>
              <a:ext uri="{FF2B5EF4-FFF2-40B4-BE49-F238E27FC236}">
                <a16:creationId xmlns:a16="http://schemas.microsoft.com/office/drawing/2014/main" id="{DE8752B2-9808-5157-65DC-DA0B673D8310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2352162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A1FF4B3-C779-CC7D-5247-32B47CCCC0DE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31D61E6-7E52-2A34-5F78-594C84F433C5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BBFA092-F0AC-ACEF-105D-C6C295989EAD}"/>
              </a:ext>
            </a:extLst>
          </p:cNvPr>
          <p:cNvSpPr txBox="1"/>
          <p:nvPr/>
        </p:nvSpPr>
        <p:spPr>
          <a:xfrm rot="20940994">
            <a:off x="1657557" y="4410207"/>
            <a:ext cx="111601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3E27959-ED2C-4463-2BB1-909ABEEDE8DA}"/>
              </a:ext>
            </a:extLst>
          </p:cNvPr>
          <p:cNvSpPr txBox="1"/>
          <p:nvPr/>
        </p:nvSpPr>
        <p:spPr>
          <a:xfrm rot="21113533">
            <a:off x="2188016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70682413-E0FE-3304-039A-371365F791F3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79DBC3E-0880-08AC-D670-D66AC9B6FF86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E7726D4-C9BE-B4A2-085E-6CBB22058B57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992C0978-A192-41DC-B08A-2DB2A5B9DA96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D589597-049A-F370-D760-4C6AB4A70D2F}"/>
              </a:ext>
            </a:extLst>
          </p:cNvPr>
          <p:cNvSpPr txBox="1">
            <a:spLocks/>
          </p:cNvSpPr>
          <p:nvPr/>
        </p:nvSpPr>
        <p:spPr>
          <a:xfrm>
            <a:off x="526273" y="673033"/>
            <a:ext cx="84437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B8BCC9"/>
              </a:buClr>
            </a:pPr>
            <a:r>
              <a:rPr lang="en-US" sz="1800" b="1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MACHINE INTELLIGENCE DESIGNER</a:t>
            </a: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End-to-end platform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Industrial AI development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Operational tasks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Hardware agnostic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On-premise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Cloud</a:t>
            </a:r>
          </a:p>
          <a:p>
            <a:pPr marL="342900" indent="-34290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666AC-DEFA-057A-26B5-9701BA9CA775}"/>
              </a:ext>
            </a:extLst>
          </p:cNvPr>
          <p:cNvSpPr txBox="1">
            <a:spLocks/>
          </p:cNvSpPr>
          <p:nvPr/>
        </p:nvSpPr>
        <p:spPr>
          <a:xfrm>
            <a:off x="3974270" y="1058833"/>
            <a:ext cx="44898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	             Data management          Synthetic Data</a:t>
            </a: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Annotation</a:t>
            </a:r>
          </a:p>
          <a:p>
            <a:pPr algn="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Semi-automatic</a:t>
            </a:r>
          </a:p>
          <a:p>
            <a:pPr algn="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Annotation</a:t>
            </a:r>
          </a:p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Training</a:t>
            </a:r>
          </a:p>
          <a:p>
            <a:pPr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    Incremental</a:t>
            </a:r>
          </a:p>
          <a:p>
            <a:pPr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     learning</a:t>
            </a:r>
          </a:p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Deploy</a:t>
            </a: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Monitoring</a:t>
            </a: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endParaRPr lang="en-US" sz="12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algn="ctr">
              <a:buClr>
                <a:srgbClr val="B8BCC9"/>
              </a:buClr>
            </a:pPr>
            <a:r>
              <a:rPr lang="en-US" sz="12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Maintenance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FEF938-DF23-AD63-0F80-91779AA4E949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F82DD5-1D5A-5BE1-1C88-968F24B2AB71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AF15B2-FC4A-AAAF-54C9-BF149E87CB0A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75E3D2-C78D-5D06-290F-A1040BB00C06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B04899-ADCF-5BFB-56C1-530C7A3B64D8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/>
              <a:t>MInD</a:t>
            </a:r>
            <a:r>
              <a:rPr lang="en-US" sz="2600" dirty="0"/>
              <a:t>   -   </a:t>
            </a:r>
            <a:r>
              <a:rPr lang="en-US" sz="2600" dirty="0">
                <a:solidFill>
                  <a:srgbClr val="B8BCC9"/>
                </a:solidFill>
              </a:rPr>
              <a:t>MACHINE INTELLIGENCE DESIGNER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CC6C12-11F1-D8AE-5B6B-FAE62C5B9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80" y="579231"/>
            <a:ext cx="6916440" cy="3740689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3A074924-F50A-C872-BEE3-FF58B0D7B70C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7CF70506-7DA6-2F72-C27F-F67A8E5D2459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2677812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29EBF-6D9A-B4E7-7EB5-BFBA880BB62A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5B752-342D-A74D-1CA0-E90687C34B32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DDCFA9-1C37-62F1-FD7B-107351A3E18A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30C4F-87B5-4AA1-A2DF-40E5895B226E}"/>
              </a:ext>
            </a:extLst>
          </p:cNvPr>
          <p:cNvSpPr txBox="1"/>
          <p:nvPr/>
        </p:nvSpPr>
        <p:spPr>
          <a:xfrm rot="21113533">
            <a:off x="2188016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132A01-7F21-265D-4422-27B4CF9A375A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EE2697F-3775-801B-2E19-22863B831459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DF3B127-947F-F005-FABD-67A679DF4C0F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77DE2B-AE2D-DF12-364F-F712FAA288BB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81C023-6F04-170B-6DFB-343C3217A832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200E89-744B-F314-A996-20DAD86E1176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56EEBC-F74C-DEDA-C622-8FCE0AF7B158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89B532-3798-8FA5-2E67-1173E19A5505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806E69-72CA-F389-E4B5-2DC8973D8F16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193E7-CB14-A7D3-A484-873B5070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5" b="18223"/>
          <a:stretch/>
        </p:blipFill>
        <p:spPr>
          <a:xfrm>
            <a:off x="0" y="568662"/>
            <a:ext cx="9144000" cy="3657600"/>
          </a:xfrm>
          <a:prstGeom prst="rect">
            <a:avLst/>
          </a:prstGeom>
        </p:spPr>
      </p:pic>
      <p:sp>
        <p:nvSpPr>
          <p:cNvPr id="119" name="Google Shape;119;p2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59300" y="6531"/>
            <a:ext cx="8810755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/>
              <a:t>MInD</a:t>
            </a:r>
            <a:r>
              <a:rPr lang="en-US" sz="2600" dirty="0"/>
              <a:t>   -   </a:t>
            </a:r>
            <a:r>
              <a:rPr lang="en-US" sz="2600" dirty="0">
                <a:solidFill>
                  <a:srgbClr val="B8BCC9"/>
                </a:solidFill>
              </a:rPr>
              <a:t>AN ECOSYSTEM</a:t>
            </a:r>
            <a:endParaRPr sz="2600" dirty="0">
              <a:solidFill>
                <a:srgbClr val="B8BCC9"/>
              </a:solidFill>
            </a:endParaRPr>
          </a:p>
        </p:txBody>
      </p:sp>
      <p:pic>
        <p:nvPicPr>
          <p:cNvPr id="4" name="Google Shape;105;p23">
            <a:extLst>
              <a:ext uri="{FF2B5EF4-FFF2-40B4-BE49-F238E27FC236}">
                <a16:creationId xmlns:a16="http://schemas.microsoft.com/office/drawing/2014/main" id="{9A0D5D13-B994-9B31-D28B-D97B26C9035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 r="68694"/>
          <a:stretch/>
        </p:blipFill>
        <p:spPr>
          <a:xfrm>
            <a:off x="8537142" y="4594860"/>
            <a:ext cx="43291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7" name="Arc 206">
            <a:extLst>
              <a:ext uri="{FF2B5EF4-FFF2-40B4-BE49-F238E27FC236}">
                <a16:creationId xmlns:a16="http://schemas.microsoft.com/office/drawing/2014/main" id="{E954588B-DF4D-AC2A-0340-FCC488B37A02}"/>
              </a:ext>
            </a:extLst>
          </p:cNvPr>
          <p:cNvSpPr/>
          <p:nvPr/>
        </p:nvSpPr>
        <p:spPr>
          <a:xfrm>
            <a:off x="679497" y="4456456"/>
            <a:ext cx="7770360" cy="2014180"/>
          </a:xfrm>
          <a:prstGeom prst="arc">
            <a:avLst>
              <a:gd name="adj1" fmla="val 10596411"/>
              <a:gd name="adj2" fmla="val 272845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Arc 207">
            <a:extLst>
              <a:ext uri="{FF2B5EF4-FFF2-40B4-BE49-F238E27FC236}">
                <a16:creationId xmlns:a16="http://schemas.microsoft.com/office/drawing/2014/main" id="{DE8752B2-9808-5157-65DC-DA0B673D8310}"/>
              </a:ext>
            </a:extLst>
          </p:cNvPr>
          <p:cNvSpPr/>
          <p:nvPr/>
        </p:nvSpPr>
        <p:spPr>
          <a:xfrm>
            <a:off x="679497" y="4458361"/>
            <a:ext cx="7770360" cy="2014180"/>
          </a:xfrm>
          <a:prstGeom prst="arc">
            <a:avLst>
              <a:gd name="adj1" fmla="val 10596411"/>
              <a:gd name="adj2" fmla="val 13118039"/>
            </a:avLst>
          </a:prstGeom>
          <a:ln w="19050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A1FF4B3-C779-CC7D-5247-32B47CCCC0DE}"/>
              </a:ext>
            </a:extLst>
          </p:cNvPr>
          <p:cNvSpPr txBox="1"/>
          <p:nvPr/>
        </p:nvSpPr>
        <p:spPr>
          <a:xfrm rot="20080233">
            <a:off x="583517" y="4777595"/>
            <a:ext cx="917239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CHALLENGE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31D61E6-7E52-2A34-5F78-594C84F433C5}"/>
              </a:ext>
            </a:extLst>
          </p:cNvPr>
          <p:cNvSpPr txBox="1"/>
          <p:nvPr/>
        </p:nvSpPr>
        <p:spPr>
          <a:xfrm rot="20675669">
            <a:off x="1180721" y="4805637"/>
            <a:ext cx="93968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OBJECTIVES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BBFA092-F0AC-ACEF-105D-C6C295989EAD}"/>
              </a:ext>
            </a:extLst>
          </p:cNvPr>
          <p:cNvSpPr txBox="1"/>
          <p:nvPr/>
        </p:nvSpPr>
        <p:spPr>
          <a:xfrm rot="20940994">
            <a:off x="1657557" y="4410207"/>
            <a:ext cx="111601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ARCHITECTURE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3E27959-ED2C-4463-2BB1-909ABEEDE8DA}"/>
              </a:ext>
            </a:extLst>
          </p:cNvPr>
          <p:cNvSpPr txBox="1"/>
          <p:nvPr/>
        </p:nvSpPr>
        <p:spPr>
          <a:xfrm rot="21113533">
            <a:off x="2188015" y="4568823"/>
            <a:ext cx="11512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DEEP LEARNING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70682413-E0FE-3304-039A-371365F791F3}"/>
              </a:ext>
            </a:extLst>
          </p:cNvPr>
          <p:cNvSpPr/>
          <p:nvPr/>
        </p:nvSpPr>
        <p:spPr>
          <a:xfrm>
            <a:off x="1045001" y="4965616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79DBC3E-0880-08AC-D670-D66AC9B6FF86}"/>
              </a:ext>
            </a:extLst>
          </p:cNvPr>
          <p:cNvSpPr/>
          <p:nvPr/>
        </p:nvSpPr>
        <p:spPr>
          <a:xfrm>
            <a:off x="1569394" y="4758812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E7726D4-C9BE-B4A2-085E-6CBB22058B57}"/>
              </a:ext>
            </a:extLst>
          </p:cNvPr>
          <p:cNvSpPr/>
          <p:nvPr/>
        </p:nvSpPr>
        <p:spPr>
          <a:xfrm>
            <a:off x="2191431" y="4605654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992C0978-A192-41DC-B08A-2DB2A5B9DA96}"/>
              </a:ext>
            </a:extLst>
          </p:cNvPr>
          <p:cNvSpPr/>
          <p:nvPr/>
        </p:nvSpPr>
        <p:spPr>
          <a:xfrm>
            <a:off x="2693951" y="4521097"/>
            <a:ext cx="99060" cy="99060"/>
          </a:xfrm>
          <a:prstGeom prst="ellipse">
            <a:avLst/>
          </a:prstGeom>
          <a:solidFill>
            <a:srgbClr val="B8BCC9"/>
          </a:solidFill>
          <a:ln w="15875">
            <a:solidFill>
              <a:srgbClr val="B8BC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4F90-2F4E-0AF1-0DE2-287A8DFE2BE2}"/>
              </a:ext>
            </a:extLst>
          </p:cNvPr>
          <p:cNvSpPr txBox="1">
            <a:spLocks/>
          </p:cNvSpPr>
          <p:nvPr/>
        </p:nvSpPr>
        <p:spPr>
          <a:xfrm>
            <a:off x="159299" y="673033"/>
            <a:ext cx="8810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B8BCC9"/>
              </a:solidFill>
              <a:latin typeface="Bai Jamjuree" panose="020B0604020202020204" charset="-34"/>
              <a:cs typeface="Bai Jamjuree" panose="020B0604020202020204" charset="-34"/>
            </a:endParaRP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(Micro)service architecture</a:t>
            </a:r>
          </a:p>
          <a:p>
            <a:pPr marL="285750" indent="-285750">
              <a:buClr>
                <a:srgbClr val="B8BCC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8BCC9"/>
                </a:solidFill>
                <a:latin typeface="Bai Jamjuree" panose="020B0604020202020204" charset="-34"/>
                <a:cs typeface="Bai Jamjuree" panose="020B0604020202020204" charset="-34"/>
              </a:rPr>
              <a:t>Supervisory functions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ADE88A-C1EE-413F-7F38-396C842786D4}"/>
              </a:ext>
            </a:extLst>
          </p:cNvPr>
          <p:cNvSpPr/>
          <p:nvPr/>
        </p:nvSpPr>
        <p:spPr>
          <a:xfrm>
            <a:off x="7427067" y="4746326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EA2492-94CC-A28C-9C4A-0A89F723767D}"/>
              </a:ext>
            </a:extLst>
          </p:cNvPr>
          <p:cNvSpPr/>
          <p:nvPr/>
        </p:nvSpPr>
        <p:spPr>
          <a:xfrm>
            <a:off x="3959981" y="441949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79BB44-2C37-824B-569C-B02499C41E10}"/>
              </a:ext>
            </a:extLst>
          </p:cNvPr>
          <p:cNvSpPr/>
          <p:nvPr/>
        </p:nvSpPr>
        <p:spPr>
          <a:xfrm>
            <a:off x="4400235" y="44076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342FD5-DCB1-41F2-84D5-844BCBD8A5CD}"/>
              </a:ext>
            </a:extLst>
          </p:cNvPr>
          <p:cNvSpPr/>
          <p:nvPr/>
        </p:nvSpPr>
        <p:spPr>
          <a:xfrm>
            <a:off x="5577678" y="4445742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F6E688-1708-4B5E-308E-6CF4C1E28FB0}"/>
              </a:ext>
            </a:extLst>
          </p:cNvPr>
          <p:cNvSpPr/>
          <p:nvPr/>
        </p:nvSpPr>
        <p:spPr>
          <a:xfrm>
            <a:off x="6642207" y="4570627"/>
            <a:ext cx="99060" cy="9906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_styled">
  <a:themeElements>
    <a:clrScheme name="Spearmint">
      <a:dk1>
        <a:srgbClr val="202729"/>
      </a:dk1>
      <a:lt1>
        <a:srgbClr val="FFFFFF"/>
      </a:lt1>
      <a:dk2>
        <a:srgbClr val="B8BCC9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3751A1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</TotalTime>
  <Words>708</Words>
  <Application>Microsoft Office PowerPoint</Application>
  <PresentationFormat>On-screen Show (16:9)</PresentationFormat>
  <Paragraphs>305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Proxima Nova</vt:lpstr>
      <vt:lpstr>Arial</vt:lpstr>
      <vt:lpstr>Bai Jamjuree Medium</vt:lpstr>
      <vt:lpstr>Bai Jamjuree</vt:lpstr>
      <vt:lpstr>Calibri</vt:lpstr>
      <vt:lpstr>Simple Light</vt:lpstr>
      <vt:lpstr>mi_styled</vt:lpstr>
      <vt:lpstr>PowerPoint Presentation</vt:lpstr>
      <vt:lpstr>NEODETECT   -   THE CHALLENGE</vt:lpstr>
      <vt:lpstr>PROJECT CONTEXT &amp; OBJECTIVES</vt:lpstr>
      <vt:lpstr>PROJECT CONTEXT &amp; TARGETED SCENARIOS</vt:lpstr>
      <vt:lpstr>NEODETECT   -   ARCHITECTURE</vt:lpstr>
      <vt:lpstr>NEODETECT   -   ARCHITECTURE</vt:lpstr>
      <vt:lpstr>MInD   -   DEEP LEARNING</vt:lpstr>
      <vt:lpstr>MInD   -   MACHINE INTELLIGENCE DESIGNER</vt:lpstr>
      <vt:lpstr>MInD   -   AN ECOSYSTEM</vt:lpstr>
      <vt:lpstr>MInD   -   EDITOR</vt:lpstr>
      <vt:lpstr>NEODETECT   -   TRAINING</vt:lpstr>
      <vt:lpstr>NEODETECT   -   TRAINING</vt:lpstr>
      <vt:lpstr>NEODETECT   -   RESULTS (DISCOVERIES)</vt:lpstr>
      <vt:lpstr>NEODETECT   -   RESULTS (FAINT OBJ. DETECTION)</vt:lpstr>
      <vt:lpstr>NEODETECT   -   RESULTS (COMPARISON)</vt:lpstr>
      <vt:lpstr>NEODETECT   -   RESULTS (SAAS)</vt:lpstr>
      <vt:lpstr>NEODETECT   -   RESULTS (SAAS)</vt:lpstr>
      <vt:lpstr>NEODETECT   -   IMPROVEMENTS</vt:lpstr>
      <vt:lpstr>NEODETECT   -   IMPROVEMENTS (IDEA)</vt:lpstr>
      <vt:lpstr>NEODETECT   -   IMPROVEMENTS (DATASET)</vt:lpstr>
      <vt:lpstr>NEODETECT   -   IMPROVEMENTS (ACCURACY)</vt:lpstr>
      <vt:lpstr>NEODETECT   -   IMPROVEMENTS (EXAMPLES)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Szabolcs Velkei</cp:lastModifiedBy>
  <cp:revision>681</cp:revision>
  <dcterms:modified xsi:type="dcterms:W3CDTF">2025-10-05T18:17:12Z</dcterms:modified>
</cp:coreProperties>
</file>