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9" r:id="rId7"/>
    <p:sldId id="271" r:id="rId8"/>
    <p:sldId id="262" r:id="rId9"/>
    <p:sldId id="272" r:id="rId10"/>
    <p:sldId id="263" r:id="rId11"/>
    <p:sldId id="264" r:id="rId12"/>
    <p:sldId id="265" r:id="rId13"/>
    <p:sldId id="273" r:id="rId14"/>
    <p:sldId id="266" r:id="rId15"/>
    <p:sldId id="274" r:id="rId16"/>
    <p:sldId id="267" r:id="rId17"/>
    <p:sldId id="268" r:id="rId18"/>
    <p:sldId id="275" r:id="rId19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7EE310-FE68-234F-B985-68AFDF13A996}" v="776" dt="2025-10-07T14:06:48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7"/>
    <p:restoredTop sz="94654"/>
  </p:normalViewPr>
  <p:slideViewPr>
    <p:cSldViewPr snapToGrid="0">
      <p:cViewPr varScale="1">
        <p:scale>
          <a:sx n="104" d="100"/>
          <a:sy n="104" d="100"/>
        </p:scale>
        <p:origin x="2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85A9-654A-FDE5-1B46-DE5CBFB16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C591D-4E12-DA18-3280-70D23E408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EECCF-F9A0-5050-3CEC-085F3D3A3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2E34-5E88-B54F-BE71-016016A482E0}" type="datetimeFigureOut">
              <a:rPr lang="en-IT" smtClean="0"/>
              <a:t>07/10/25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00525-A465-577D-4442-96BE62A2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7DDF2F-CEAA-7FD0-9676-AC71F7EF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1C10-C0E9-2A42-8373-9A628CE785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8457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B0C2-8E61-CD6B-2297-980981A1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4D58B-2D15-1EAE-27E1-1E77E30DD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457C-4F93-EB20-21D0-F0F5D0CA7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2E34-5E88-B54F-BE71-016016A482E0}" type="datetimeFigureOut">
              <a:rPr lang="en-IT" smtClean="0"/>
              <a:t>07/10/25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601D5-F063-ADE8-E5A4-D1330323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A7BD8-671D-201B-A338-B9033186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1C10-C0E9-2A42-8373-9A628CE785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221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EF827A-3AE3-E095-8C83-F987E3264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B724B-1489-FDE8-BEED-4B619C991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8FDFF-9C56-885F-22C7-F9AFCB47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2E34-5E88-B54F-BE71-016016A482E0}" type="datetimeFigureOut">
              <a:rPr lang="en-IT" smtClean="0"/>
              <a:t>07/10/25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A60A9-AE89-F39E-B9E2-7E75BB7E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DCBD8-C04E-1AFB-F0DF-0C4BE955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1C10-C0E9-2A42-8373-9A628CE785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54197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BBBD-18C4-D440-70A3-EB7AE8550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9D55D-A1A5-7124-9EC0-83F1198CB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5E968-EED4-0F6E-7160-71EDBC2C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2E34-5E88-B54F-BE71-016016A482E0}" type="datetimeFigureOut">
              <a:rPr lang="en-IT" smtClean="0"/>
              <a:t>07/10/25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1335-113F-6BAA-5761-6B7F9097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21D07-8DE0-2A19-1864-C37122BE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1C10-C0E9-2A42-8373-9A628CE785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2543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9488-5831-FB27-1D4B-EEC91DEC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C042C-67C6-1696-131A-65B8BF419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494D1-7D50-5DF8-96DA-E3A010C10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2E34-5E88-B54F-BE71-016016A482E0}" type="datetimeFigureOut">
              <a:rPr lang="en-IT" smtClean="0"/>
              <a:t>07/10/25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A5903-5F5B-A8BF-DB43-A32BCC5A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3C4F5-09D2-7A09-5CCE-95D08D03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1C10-C0E9-2A42-8373-9A628CE785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23231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6736C-47E9-3136-7CFE-BFA4507F5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4C3C-B359-99F8-27E1-A9437FF74A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26A65-9619-FBB0-5C17-473DAD4BE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6B64E-42D5-5EC0-FF2A-46CCB14E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2E34-5E88-B54F-BE71-016016A482E0}" type="datetimeFigureOut">
              <a:rPr lang="en-IT" smtClean="0"/>
              <a:t>07/10/25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C236E-6496-2D39-BAF2-1038449A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4AECB-7583-1D1F-CA54-BF890980C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1C10-C0E9-2A42-8373-9A628CE785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980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1534-AFC9-1E7E-7D3F-C88B0605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C9FAAA-C1A5-FA3B-DBEE-368A889F5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5810D-016C-547F-641A-BB85756C1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0596-0F01-FE74-3082-A0F694531C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08F9A-CC16-C769-DCF5-1E6D51766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9208AB-4916-09FC-C927-77B8C8C9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2E34-5E88-B54F-BE71-016016A482E0}" type="datetimeFigureOut">
              <a:rPr lang="en-IT" smtClean="0"/>
              <a:t>07/10/25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F04AEB-42E3-02A6-358A-EA610802B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B5D11C-5A6C-9C56-3DAF-143A1605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1C10-C0E9-2A42-8373-9A628CE785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6899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E26F6-0874-686A-EB18-CD3E6031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E141B-ED5B-8D88-BB29-A4E5DEB34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2E34-5E88-B54F-BE71-016016A482E0}" type="datetimeFigureOut">
              <a:rPr lang="en-IT" smtClean="0"/>
              <a:t>07/10/25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6339A-3F44-A139-ADE8-07B4E6EE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AA17A-98DD-3F65-20F1-ADFE2BD3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1C10-C0E9-2A42-8373-9A628CE785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7174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1D6D02-1E43-2F4D-D6A3-2E81B6D7B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2E34-5E88-B54F-BE71-016016A482E0}" type="datetimeFigureOut">
              <a:rPr lang="en-IT" smtClean="0"/>
              <a:t>07/10/25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8ADAB0-EB87-B40E-76E7-F59DB9C3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82829B-236D-63F8-2BF0-3D4AC7DD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1C10-C0E9-2A42-8373-9A628CE785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1136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5300-8B4B-8D39-4D60-FA259D9A6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2CC93-1C6A-580F-AFBA-1C6ACE830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4ABD3-5492-507F-0204-8D9ECD619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077FA6-939D-2F2D-875D-6DF0B4DA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2E34-5E88-B54F-BE71-016016A482E0}" type="datetimeFigureOut">
              <a:rPr lang="en-IT" smtClean="0"/>
              <a:t>07/10/25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170F5-4289-02B1-C033-3D043041F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1EA20-2C14-69A6-820F-A6E8113E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1C10-C0E9-2A42-8373-9A628CE785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94645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0AEAC-62E2-E6D7-447E-D148A548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D398EB-FEF2-A153-9C33-E85032E835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722412-A84B-165F-5E18-032FDE93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A497F-2338-1859-68B8-B93BE9C6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32E34-5E88-B54F-BE71-016016A482E0}" type="datetimeFigureOut">
              <a:rPr lang="en-IT" smtClean="0"/>
              <a:t>07/10/25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5980-A8CB-EF61-598D-DFD5168D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54030-0782-B21D-2999-C3ECD0AC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1C10-C0E9-2A42-8373-9A628CE785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8289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6F17B-2B48-9DBA-1C10-313BDA5E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ECB22-CE6B-1572-61C2-B06019BF3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F09F-94AF-DAB0-AB23-ADE01AC314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A32E34-5E88-B54F-BE71-016016A482E0}" type="datetimeFigureOut">
              <a:rPr lang="en-IT" smtClean="0"/>
              <a:t>07/10/25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8C93D-39B2-0072-B12B-8531E4638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18C5B-E4FA-1AD8-1487-F7A978618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931C10-C0E9-2A42-8373-9A628CE7851E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2362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30439A-8A5B-46EC-8283-9B6B031D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7"/>
            <a:ext cx="12192001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5521" y="-1720"/>
            <a:ext cx="11750040" cy="6840685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61000"/>
                </a:schemeClr>
              </a:gs>
              <a:gs pos="100000">
                <a:schemeClr val="accent1">
                  <a:alpha val="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6054" y="-1291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274173">
            <a:off x="6059728" y="779270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04A284-9FC1-63FE-2C9D-A16F54741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65" y="818984"/>
            <a:ext cx="6596245" cy="3268520"/>
          </a:xfrm>
        </p:spPr>
        <p:txBody>
          <a:bodyPr>
            <a:normAutofit/>
          </a:bodyPr>
          <a:lstStyle/>
          <a:p>
            <a:pPr algn="r"/>
            <a:r>
              <a:rPr lang="en-GB" sz="4800">
                <a:solidFill>
                  <a:srgbClr val="FFFFFF"/>
                </a:solidFill>
              </a:rPr>
              <a:t>Analysis of NEOMIR's detection capabilities given an astrometric precision of 0.2''</a:t>
            </a:r>
            <a:endParaRPr lang="en-IT" sz="48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314" y="4480038"/>
            <a:ext cx="12179371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77A29-E396-BE7D-BB53-0B216BCE4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4737" y="5254388"/>
            <a:ext cx="9804605" cy="1241828"/>
          </a:xfrm>
        </p:spPr>
        <p:txBody>
          <a:bodyPr>
            <a:normAutofit/>
          </a:bodyPr>
          <a:lstStyle/>
          <a:p>
            <a:pPr algn="r"/>
            <a:r>
              <a:rPr lang="en-IT" dirty="0">
                <a:solidFill>
                  <a:schemeClr val="bg1"/>
                </a:solidFill>
              </a:rPr>
              <a:t>Margherita </a:t>
            </a:r>
            <a:r>
              <a:rPr lang="en-IT">
                <a:solidFill>
                  <a:schemeClr val="bg1"/>
                </a:solidFill>
              </a:rPr>
              <a:t>Maria Revellino, </a:t>
            </a:r>
            <a:r>
              <a:rPr lang="en-IT" dirty="0">
                <a:solidFill>
                  <a:schemeClr val="bg1"/>
                </a:solidFill>
              </a:rPr>
              <a:t>Luca Conversi, Marco Micheli et al.</a:t>
            </a:r>
          </a:p>
          <a:p>
            <a:pPr algn="r"/>
            <a:r>
              <a:rPr lang="en-GB" b="1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EU-ESA Workshop on Astrometric and Radar Observations of NEOs</a:t>
            </a:r>
            <a:endParaRPr lang="en-IT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947E58-F088-49F1-A3D1-DEA690192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6967085" y="1632660"/>
            <a:ext cx="6857572" cy="3592258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0"/>
                </a:srgb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221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855AB7-7966-FF2C-18A1-09728C050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26A6506-8884-915D-F143-9778566B1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6B16C7-F1CF-787E-87A5-E7E4ADD0F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DF8C31-91E8-0C15-C488-C7C605D53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C41858-5C63-2A11-C77C-7B96DA18B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081CD1-5F51-6968-24B4-87A38A68F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A79065F-F2A8-BBEA-977F-AEF68DA00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9A5129-E788-9DBF-28B2-CD0372F4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74" y="1259524"/>
            <a:ext cx="4412021" cy="8135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ORBIT DETERMINATION and IMPACT PROBABILITY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542C93-03C2-CDAF-BACC-1FBCE75445CC}"/>
                  </a:ext>
                </a:extLst>
              </p:cNvPr>
              <p:cNvSpPr txBox="1"/>
              <p:nvPr/>
            </p:nvSpPr>
            <p:spPr>
              <a:xfrm>
                <a:off x="415527" y="2360142"/>
                <a:ext cx="4913711" cy="5355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T" sz="2400" dirty="0">
                    <a:solidFill>
                      <a:schemeClr val="bg1"/>
                    </a:solidFill>
                  </a:rPr>
                  <a:t>Use a sample of objects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T" sz="2400" dirty="0">
                    <a:solidFill>
                      <a:schemeClr val="bg1"/>
                    </a:solidFill>
                  </a:rPr>
                  <a:t>Assume an astrometric precision of 0.2” (foreseen PSF of 4”-5” arcsec, SNR ≥ 5)</a:t>
                </a:r>
              </a:p>
              <a:p>
                <a:endParaRPr lang="en-IT" sz="24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IT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T" sz="2400" dirty="0">
                    <a:solidFill>
                      <a:schemeClr val="bg1"/>
                    </a:solidFill>
                  </a:rPr>
                  <a:t> Orbit can be determined for 85% of them </a:t>
                </a:r>
              </a:p>
              <a:p>
                <a14:m>
                  <m:oMath xmlns:m="http://schemas.openxmlformats.org/officeDocument/2006/math">
                    <m:r>
                      <a:rPr lang="en-IT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T" sz="2400" dirty="0">
                    <a:solidFill>
                      <a:schemeClr val="bg1"/>
                    </a:solidFill>
                  </a:rPr>
                  <a:t> 83% of them would be classified as impactors ( IP &gt; 0% )</a:t>
                </a:r>
              </a:p>
              <a:p>
                <a:endParaRPr lang="en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T" dirty="0">
                  <a:solidFill>
                    <a:schemeClr val="bg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T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542C93-03C2-CDAF-BACC-1FBCE7544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27" y="2360142"/>
                <a:ext cx="4913711" cy="5355312"/>
              </a:xfrm>
              <a:prstGeom prst="rect">
                <a:avLst/>
              </a:prstGeom>
              <a:blipFill>
                <a:blip r:embed="rId2"/>
                <a:stretch>
                  <a:fillRect l="-2062" t="-946" r="-773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A graph with red and blue bars&#10;&#10;AI-generated content may be incorrect.">
            <a:extLst>
              <a:ext uri="{FF2B5EF4-FFF2-40B4-BE49-F238E27FC236}">
                <a16:creationId xmlns:a16="http://schemas.microsoft.com/office/drawing/2014/main" id="{94008B8C-25D4-C8EA-A234-3D3855662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33878" y="1384815"/>
            <a:ext cx="5504449" cy="4088367"/>
          </a:xfrm>
        </p:spPr>
      </p:pic>
    </p:spTree>
    <p:extLst>
      <p:ext uri="{BB962C8B-B14F-4D97-AF65-F5344CB8AC3E}">
        <p14:creationId xmlns:p14="http://schemas.microsoft.com/office/powerpoint/2010/main" val="254725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F9DBAD-9A12-5B50-BF5E-957874934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257690-72A2-94EE-27A2-FA0E54FFE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963535-734C-0CB2-D013-5C362CEB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3423AF-281F-3450-0747-72106F3D2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7C414C9-68D3-1029-C8A2-378124B49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60A47C-E5DC-23A9-046C-5A036E972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7CDE363-53A9-E395-47C5-8DF47337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587D1E-4041-FDB5-F02B-6E941D53C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FF51F3-2C4C-9788-AEFE-88457E0F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593769"/>
            <a:ext cx="3201366" cy="4206831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IT" sz="3200" dirty="0">
                <a:solidFill>
                  <a:schemeClr val="bg1"/>
                </a:solidFill>
              </a:rPr>
              <a:t>OBSERVATIONAL ARC LENGTH</a:t>
            </a:r>
            <a:br>
              <a:rPr lang="en-IT" sz="4000" dirty="0">
                <a:solidFill>
                  <a:schemeClr val="bg1"/>
                </a:solidFill>
              </a:rPr>
            </a:br>
            <a:br>
              <a:rPr lang="en-IT" sz="4000" dirty="0">
                <a:solidFill>
                  <a:schemeClr val="bg1"/>
                </a:solidFill>
              </a:rPr>
            </a:br>
            <a:endParaRPr lang="en-IT" sz="4000" dirty="0">
              <a:solidFill>
                <a:schemeClr val="bg1"/>
              </a:solidFill>
            </a:endParaRPr>
          </a:p>
        </p:txBody>
      </p:sp>
      <p:pic>
        <p:nvPicPr>
          <p:cNvPr id="4" name="Picture 3" descr="A graph with blue dots&#10;&#10;AI-generated content may be incorrect.">
            <a:extLst>
              <a:ext uri="{FF2B5EF4-FFF2-40B4-BE49-F238E27FC236}">
                <a16:creationId xmlns:a16="http://schemas.microsoft.com/office/drawing/2014/main" id="{B15D32A8-59E4-3A4D-B695-5F3EAE3A2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526" y="179429"/>
            <a:ext cx="4001861" cy="3116834"/>
          </a:xfrm>
          <a:prstGeom prst="rect">
            <a:avLst/>
          </a:prstGeom>
        </p:spPr>
      </p:pic>
      <p:pic>
        <p:nvPicPr>
          <p:cNvPr id="6" name="Picture 5" descr="A graph with numbers and a line&#10;&#10;AI-generated content may be incorrect.">
            <a:extLst>
              <a:ext uri="{FF2B5EF4-FFF2-40B4-BE49-F238E27FC236}">
                <a16:creationId xmlns:a16="http://schemas.microsoft.com/office/drawing/2014/main" id="{447C6163-BC28-FFAB-C52D-BB6D6D271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478" y="3296263"/>
            <a:ext cx="3895662" cy="31856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6794E6-A7DA-91A2-C835-0B7ED01AE7C3}"/>
              </a:ext>
            </a:extLst>
          </p:cNvPr>
          <p:cNvSpPr txBox="1"/>
          <p:nvPr/>
        </p:nvSpPr>
        <p:spPr>
          <a:xfrm>
            <a:off x="4456051" y="1737846"/>
            <a:ext cx="26574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800" dirty="0"/>
              <a:t>No univocal relationship</a:t>
            </a:r>
          </a:p>
          <a:p>
            <a:endParaRPr lang="en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sz="2800" dirty="0"/>
              <a:t>Dependency on the amount of days before impact</a:t>
            </a:r>
          </a:p>
        </p:txBody>
      </p:sp>
    </p:spTree>
    <p:extLst>
      <p:ext uri="{BB962C8B-B14F-4D97-AF65-F5344CB8AC3E}">
        <p14:creationId xmlns:p14="http://schemas.microsoft.com/office/powerpoint/2010/main" val="540063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37FA5B-58A2-3794-1D95-A71584216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3D4F90E-35BB-4182-F4EB-24019B703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247578A-624F-3209-88E2-3ACD1E33B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C96802-C023-1DE4-D9EA-7E9854E458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8A4C63-128F-07B4-7400-44A2C6803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03BA6E-DC78-7DBE-296E-BF249894E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BBE1421-686E-0287-C5AA-14D1A54A8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7EB82BF-009B-6BC0-74B7-2B84A85E51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5E898A-7CF2-D7B5-B065-CA1AEDEE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1420455"/>
            <a:ext cx="3201366" cy="4206831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IT" sz="4000" dirty="0">
                <a:solidFill>
                  <a:schemeClr val="bg1"/>
                </a:solidFill>
              </a:rPr>
              <a:t>EVOLUTION OF THE IMPACT CORRIDOR</a:t>
            </a:r>
            <a:br>
              <a:rPr lang="en-IT" sz="4000" dirty="0">
                <a:solidFill>
                  <a:schemeClr val="bg1"/>
                </a:solidFill>
              </a:rPr>
            </a:br>
            <a:br>
              <a:rPr lang="en-IT" sz="4000" dirty="0">
                <a:solidFill>
                  <a:schemeClr val="bg1"/>
                </a:solidFill>
              </a:rPr>
            </a:br>
            <a:endParaRPr lang="en-IT" sz="4000" dirty="0">
              <a:solidFill>
                <a:schemeClr val="bg1"/>
              </a:solidFill>
            </a:endParaRPr>
          </a:p>
        </p:txBody>
      </p:sp>
      <p:pic>
        <p:nvPicPr>
          <p:cNvPr id="5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EAA19132-8388-F816-431A-EE032A47C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162" y="1428072"/>
            <a:ext cx="7462446" cy="40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7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3194A8-8D1C-21B1-6675-60A39869B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1EAF2A-D631-FE78-7199-FFA1C15D1B95}"/>
              </a:ext>
            </a:extLst>
          </p:cNvPr>
          <p:cNvSpPr/>
          <p:nvPr/>
        </p:nvSpPr>
        <p:spPr>
          <a:xfrm>
            <a:off x="420130" y="356976"/>
            <a:ext cx="2607275" cy="17299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Simulate observations of synthetic impactors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D4693B-06FA-DE78-2CAF-597BD0869BFF}"/>
              </a:ext>
            </a:extLst>
          </p:cNvPr>
          <p:cNvCxnSpPr>
            <a:stCxn id="4" idx="3"/>
          </p:cNvCxnSpPr>
          <p:nvPr/>
        </p:nvCxnSpPr>
        <p:spPr>
          <a:xfrm flipV="1">
            <a:off x="3027405" y="1209592"/>
            <a:ext cx="951471" cy="12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A6065DA-A755-FC22-20B2-990B13559D06}"/>
              </a:ext>
            </a:extLst>
          </p:cNvPr>
          <p:cNvSpPr/>
          <p:nvPr/>
        </p:nvSpPr>
        <p:spPr>
          <a:xfrm>
            <a:off x="3978876" y="362977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Check if the object would be observable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49D930F-2A96-6587-984F-56B96D610ADF}"/>
              </a:ext>
            </a:extLst>
          </p:cNvPr>
          <p:cNvCxnSpPr>
            <a:stCxn id="7" idx="3"/>
          </p:cNvCxnSpPr>
          <p:nvPr/>
        </p:nvCxnSpPr>
        <p:spPr>
          <a:xfrm>
            <a:off x="6586151" y="1227950"/>
            <a:ext cx="8279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22D1799-991C-B4D5-7327-1495C369EA07}"/>
              </a:ext>
            </a:extLst>
          </p:cNvPr>
          <p:cNvCxnSpPr>
            <a:cxnSpLocks/>
          </p:cNvCxnSpPr>
          <p:nvPr/>
        </p:nvCxnSpPr>
        <p:spPr>
          <a:xfrm flipH="1">
            <a:off x="5282513" y="1828799"/>
            <a:ext cx="1" cy="691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1FDD5B6-954E-93E1-CBB1-A5A97C1F7B7D}"/>
              </a:ext>
            </a:extLst>
          </p:cNvPr>
          <p:cNvSpPr txBox="1"/>
          <p:nvPr/>
        </p:nvSpPr>
        <p:spPr>
          <a:xfrm>
            <a:off x="6734431" y="852617"/>
            <a:ext cx="61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2B158E-EB53-483A-F3F3-B701CBBF954E}"/>
              </a:ext>
            </a:extLst>
          </p:cNvPr>
          <p:cNvSpPr txBox="1"/>
          <p:nvPr/>
        </p:nvSpPr>
        <p:spPr>
          <a:xfrm>
            <a:off x="5263981" y="2117636"/>
            <a:ext cx="55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28F0F7-F1CC-6494-BA1B-28610D36D4A7}"/>
              </a:ext>
            </a:extLst>
          </p:cNvPr>
          <p:cNvSpPr/>
          <p:nvPr/>
        </p:nvSpPr>
        <p:spPr>
          <a:xfrm>
            <a:off x="3978876" y="2533134"/>
            <a:ext cx="2669058" cy="321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Discard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3BB0E4-0654-94B3-B20F-082C6BBCEF08}"/>
              </a:ext>
            </a:extLst>
          </p:cNvPr>
          <p:cNvSpPr/>
          <p:nvPr/>
        </p:nvSpPr>
        <p:spPr>
          <a:xfrm>
            <a:off x="7414054" y="321276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Add to the object’s observational arc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B4217CCE-0C3B-8757-FB3E-0D9C61484E76}"/>
              </a:ext>
            </a:extLst>
          </p:cNvPr>
          <p:cNvCxnSpPr>
            <a:cxnSpLocks/>
            <a:endCxn id="18" idx="3"/>
          </p:cNvCxnSpPr>
          <p:nvPr/>
        </p:nvCxnSpPr>
        <p:spPr>
          <a:xfrm rot="16200000" flipH="1">
            <a:off x="8316096" y="2415746"/>
            <a:ext cx="2996514" cy="537520"/>
          </a:xfrm>
          <a:prstGeom prst="bentConnector4">
            <a:avLst>
              <a:gd name="adj1" fmla="val 515"/>
              <a:gd name="adj2" fmla="val 14252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F9C243D-08F8-0C66-3890-9CBF89C9A320}"/>
              </a:ext>
            </a:extLst>
          </p:cNvPr>
          <p:cNvSpPr/>
          <p:nvPr/>
        </p:nvSpPr>
        <p:spPr>
          <a:xfrm>
            <a:off x="7475838" y="3317790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/>
              <a:t>Define the geocentric ephemeris and perform a Monte Carlo simulation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74350D-4BA7-C0B7-4F0E-CE9FBC13F2D8}"/>
              </a:ext>
            </a:extLst>
          </p:cNvPr>
          <p:cNvSpPr txBox="1"/>
          <p:nvPr/>
        </p:nvSpPr>
        <p:spPr>
          <a:xfrm>
            <a:off x="10373496" y="1840462"/>
            <a:ext cx="1538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For each object define the complete observational arc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934767D-8CE5-F4B4-4CB1-6FB651A33B49}"/>
              </a:ext>
            </a:extLst>
          </p:cNvPr>
          <p:cNvCxnSpPr>
            <a:stCxn id="18" idx="1"/>
          </p:cNvCxnSpPr>
          <p:nvPr/>
        </p:nvCxnSpPr>
        <p:spPr>
          <a:xfrm flipH="1">
            <a:off x="6734431" y="4182763"/>
            <a:ext cx="7414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348C331-36D0-093A-7ADC-1308DFE082DD}"/>
              </a:ext>
            </a:extLst>
          </p:cNvPr>
          <p:cNvSpPr/>
          <p:nvPr/>
        </p:nvSpPr>
        <p:spPr>
          <a:xfrm>
            <a:off x="3978876" y="3317788"/>
            <a:ext cx="2767912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Check if the objects could be followed-up from Earth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6F12F3-6B10-C56A-D853-FDA62AB20280}"/>
              </a:ext>
            </a:extLst>
          </p:cNvPr>
          <p:cNvCxnSpPr>
            <a:cxnSpLocks/>
            <a:stCxn id="26" idx="2"/>
            <a:endCxn id="26" idx="2"/>
          </p:cNvCxnSpPr>
          <p:nvPr/>
        </p:nvCxnSpPr>
        <p:spPr>
          <a:xfrm>
            <a:off x="5362832" y="504773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C5706C-435C-0A9F-43A5-681E05BC9073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362832" y="5047734"/>
            <a:ext cx="12356" cy="4263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382EDC6-CF9F-16A9-833D-20AA884FE96D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3027404" y="4182761"/>
            <a:ext cx="951472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C15EBD5-39A0-3C7E-5884-EA899E4B1A20}"/>
              </a:ext>
            </a:extLst>
          </p:cNvPr>
          <p:cNvSpPr txBox="1"/>
          <p:nvPr/>
        </p:nvSpPr>
        <p:spPr>
          <a:xfrm>
            <a:off x="5375189" y="5104711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A049F2F-D287-086B-D638-E3081B5F4B59}"/>
              </a:ext>
            </a:extLst>
          </p:cNvPr>
          <p:cNvSpPr/>
          <p:nvPr/>
        </p:nvSpPr>
        <p:spPr>
          <a:xfrm>
            <a:off x="3991232" y="5498756"/>
            <a:ext cx="2767913" cy="8155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The previous results cannot be improved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4F0C3C9-52F5-5ED3-3B43-E0B0DB35DFC8}"/>
              </a:ext>
            </a:extLst>
          </p:cNvPr>
          <p:cNvSpPr/>
          <p:nvPr/>
        </p:nvSpPr>
        <p:spPr>
          <a:xfrm>
            <a:off x="423224" y="3317788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Add Earth-based observations and re-compute the orbit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112F797-78C5-5125-DC3B-908F4E1C49E4}"/>
              </a:ext>
            </a:extLst>
          </p:cNvPr>
          <p:cNvSpPr txBox="1"/>
          <p:nvPr/>
        </p:nvSpPr>
        <p:spPr>
          <a:xfrm>
            <a:off x="3249828" y="3813429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23251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0.05873 -0.1296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" y="-648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/>
      <p:bldP spid="13" grpId="0"/>
      <p:bldP spid="14" grpId="0" animBg="1"/>
      <p:bldP spid="15" grpId="0" animBg="1"/>
      <p:bldP spid="18" grpId="0" animBg="1"/>
      <p:bldP spid="23" grpId="0"/>
      <p:bldP spid="26" grpId="0" animBg="1"/>
      <p:bldP spid="26" grpId="1" animBg="1"/>
      <p:bldP spid="33" grpId="0"/>
      <p:bldP spid="34" grpId="0" animBg="1"/>
      <p:bldP spid="35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545A1C-DF95-06AF-F88E-3803EC8BE55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9347" y="294538"/>
                <a:ext cx="10808204" cy="1033669"/>
              </a:xfrm>
            </p:spPr>
            <p:txBody>
              <a:bodyPr>
                <a:normAutofit/>
              </a:bodyPr>
              <a:lstStyle/>
              <a:p>
                <a:r>
                  <a:rPr lang="en-IT" sz="4000" dirty="0">
                    <a:solidFill>
                      <a:srgbClr val="FFFFFF"/>
                    </a:solidFill>
                  </a:rPr>
                  <a:t>FOLLOWING UP FROM THE GROUND</a:t>
                </a:r>
                <a:br>
                  <a:rPr lang="en-IT" sz="4000" dirty="0">
                    <a:solidFill>
                      <a:srgbClr val="FFFFFF"/>
                    </a:solidFill>
                  </a:rPr>
                </a:br>
                <a14:m>
                  <m:oMath xmlns:m="http://schemas.openxmlformats.org/officeDocument/2006/math">
                    <m:r>
                      <a:rPr lang="en-IT" sz="27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T" sz="2700" dirty="0">
                    <a:solidFill>
                      <a:srgbClr val="FFFFFF"/>
                    </a:solidFill>
                  </a:rPr>
                  <a:t> 97 / 149 objects can be re-observed from the ground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545A1C-DF95-06AF-F88E-3803EC8BE5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9347" y="294538"/>
                <a:ext cx="10808204" cy="1033669"/>
              </a:xfrm>
              <a:blipFill>
                <a:blip r:embed="rId2"/>
                <a:stretch>
                  <a:fillRect l="-1995" t="-15854" b="-14634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73772-C155-FCDF-11BB-70FB6146E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425" y="1831568"/>
            <a:ext cx="3674200" cy="1597432"/>
          </a:xfrm>
        </p:spPr>
        <p:txBody>
          <a:bodyPr anchor="ctr">
            <a:normAutofit/>
          </a:bodyPr>
          <a:lstStyle/>
          <a:p>
            <a:r>
              <a:rPr lang="en-IT" sz="2000" dirty="0"/>
              <a:t>Evolution of the magnitude and positional uncertainty of the objects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3CA4D8-B273-961C-C904-7870ADB6572D}"/>
              </a:ext>
            </a:extLst>
          </p:cNvPr>
          <p:cNvSpPr txBox="1"/>
          <p:nvPr/>
        </p:nvSpPr>
        <p:spPr>
          <a:xfrm>
            <a:off x="4257677" y="2089568"/>
            <a:ext cx="680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/>
              <a:t>Criteria for re-observability: magnitude, elongation angle, and positional uncertainty </a:t>
            </a:r>
          </a:p>
        </p:txBody>
      </p:sp>
      <p:pic>
        <p:nvPicPr>
          <p:cNvPr id="9" name="Picture 8" descr="A graph with a red line and blue dots&#10;&#10;AI-generated content may be incorrect.">
            <a:extLst>
              <a:ext uri="{FF2B5EF4-FFF2-40B4-BE49-F238E27FC236}">
                <a16:creationId xmlns:a16="http://schemas.microsoft.com/office/drawing/2014/main" id="{9F38FC94-04C9-5A37-0962-984975963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288" y="2800570"/>
            <a:ext cx="4217092" cy="3331011"/>
          </a:xfrm>
          <a:prstGeom prst="rect">
            <a:avLst/>
          </a:prstGeom>
        </p:spPr>
      </p:pic>
      <p:pic>
        <p:nvPicPr>
          <p:cNvPr id="13" name="Picture 12" descr="A diagram of a graph&#10;&#10;AI-generated content may be incorrect.">
            <a:extLst>
              <a:ext uri="{FF2B5EF4-FFF2-40B4-BE49-F238E27FC236}">
                <a16:creationId xmlns:a16="http://schemas.microsoft.com/office/drawing/2014/main" id="{B3C8D5B9-1329-F5CF-77A0-C224FEBF36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5299" y="2902847"/>
            <a:ext cx="3988436" cy="322873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6826920-0AA4-00CF-C9EF-A97FE7098C55}"/>
              </a:ext>
            </a:extLst>
          </p:cNvPr>
          <p:cNvCxnSpPr/>
          <p:nvPr/>
        </p:nvCxnSpPr>
        <p:spPr>
          <a:xfrm>
            <a:off x="4110684" y="1874432"/>
            <a:ext cx="0" cy="46549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6C06EA3-A7AF-EA2B-B8A0-73E9757A37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19333"/>
            <a:ext cx="4092190" cy="29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8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7CBC6-A9B3-AA9E-63B8-243BB3436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E245B8-185D-E176-43BE-7EC24407F052}"/>
              </a:ext>
            </a:extLst>
          </p:cNvPr>
          <p:cNvSpPr/>
          <p:nvPr/>
        </p:nvSpPr>
        <p:spPr>
          <a:xfrm>
            <a:off x="420130" y="356976"/>
            <a:ext cx="2607275" cy="17299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Simulate observations of synthetic impactors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366DD1-FBA0-8860-ECF2-443449C7A39F}"/>
              </a:ext>
            </a:extLst>
          </p:cNvPr>
          <p:cNvCxnSpPr>
            <a:stCxn id="4" idx="3"/>
          </p:cNvCxnSpPr>
          <p:nvPr/>
        </p:nvCxnSpPr>
        <p:spPr>
          <a:xfrm flipV="1">
            <a:off x="3027405" y="1209592"/>
            <a:ext cx="951471" cy="12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41559D01-CA06-B66F-13FB-E20674F3FC37}"/>
              </a:ext>
            </a:extLst>
          </p:cNvPr>
          <p:cNvSpPr/>
          <p:nvPr/>
        </p:nvSpPr>
        <p:spPr>
          <a:xfrm>
            <a:off x="3978876" y="362977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Check if the object would be observable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C1A3B6-83A9-6A40-EA78-13001834713C}"/>
              </a:ext>
            </a:extLst>
          </p:cNvPr>
          <p:cNvCxnSpPr>
            <a:stCxn id="7" idx="3"/>
          </p:cNvCxnSpPr>
          <p:nvPr/>
        </p:nvCxnSpPr>
        <p:spPr>
          <a:xfrm>
            <a:off x="6586151" y="1227950"/>
            <a:ext cx="8279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9C60009-A8CD-03DB-4F16-B8A206523158}"/>
              </a:ext>
            </a:extLst>
          </p:cNvPr>
          <p:cNvCxnSpPr>
            <a:cxnSpLocks/>
          </p:cNvCxnSpPr>
          <p:nvPr/>
        </p:nvCxnSpPr>
        <p:spPr>
          <a:xfrm flipH="1">
            <a:off x="5282513" y="1828799"/>
            <a:ext cx="1" cy="691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2E5D589-1AFA-7DAF-1EAB-CA9CED207CDD}"/>
              </a:ext>
            </a:extLst>
          </p:cNvPr>
          <p:cNvSpPr txBox="1"/>
          <p:nvPr/>
        </p:nvSpPr>
        <p:spPr>
          <a:xfrm>
            <a:off x="6734431" y="852617"/>
            <a:ext cx="61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9CA691-84FD-7733-034D-DFC136E86C98}"/>
              </a:ext>
            </a:extLst>
          </p:cNvPr>
          <p:cNvSpPr txBox="1"/>
          <p:nvPr/>
        </p:nvSpPr>
        <p:spPr>
          <a:xfrm>
            <a:off x="5263981" y="2117636"/>
            <a:ext cx="55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EDE5F-58F2-9E2E-4692-CF949425C021}"/>
              </a:ext>
            </a:extLst>
          </p:cNvPr>
          <p:cNvSpPr/>
          <p:nvPr/>
        </p:nvSpPr>
        <p:spPr>
          <a:xfrm>
            <a:off x="3978876" y="2533134"/>
            <a:ext cx="2669058" cy="321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Discard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C1ED22-649C-83D8-0B6D-4CE3707432CA}"/>
              </a:ext>
            </a:extLst>
          </p:cNvPr>
          <p:cNvSpPr/>
          <p:nvPr/>
        </p:nvSpPr>
        <p:spPr>
          <a:xfrm>
            <a:off x="7414054" y="321276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Add to the object’s observational arc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514F8C8C-88EE-F8B3-5F32-D50ECEE07638}"/>
              </a:ext>
            </a:extLst>
          </p:cNvPr>
          <p:cNvCxnSpPr>
            <a:cxnSpLocks/>
            <a:endCxn id="18" idx="3"/>
          </p:cNvCxnSpPr>
          <p:nvPr/>
        </p:nvCxnSpPr>
        <p:spPr>
          <a:xfrm rot="16200000" flipH="1">
            <a:off x="8316096" y="2415746"/>
            <a:ext cx="2996514" cy="537520"/>
          </a:xfrm>
          <a:prstGeom prst="bentConnector4">
            <a:avLst>
              <a:gd name="adj1" fmla="val 515"/>
              <a:gd name="adj2" fmla="val 14252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47FABDD-8977-9C94-0331-9FF3A1EF2169}"/>
              </a:ext>
            </a:extLst>
          </p:cNvPr>
          <p:cNvSpPr/>
          <p:nvPr/>
        </p:nvSpPr>
        <p:spPr>
          <a:xfrm>
            <a:off x="7475838" y="3317790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/>
              <a:t>Define the geocentric ephemeris and perform a Monte Carlo simulation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14EEA0-A1E0-8BAA-2A7F-21F79780E2C7}"/>
              </a:ext>
            </a:extLst>
          </p:cNvPr>
          <p:cNvSpPr txBox="1"/>
          <p:nvPr/>
        </p:nvSpPr>
        <p:spPr>
          <a:xfrm>
            <a:off x="10373496" y="1840462"/>
            <a:ext cx="1538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For each object define the complete observational arc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2C9A138-DE8B-6C61-5A09-C123DD415927}"/>
              </a:ext>
            </a:extLst>
          </p:cNvPr>
          <p:cNvCxnSpPr>
            <a:stCxn id="18" idx="1"/>
          </p:cNvCxnSpPr>
          <p:nvPr/>
        </p:nvCxnSpPr>
        <p:spPr>
          <a:xfrm flipH="1">
            <a:off x="6734431" y="4182763"/>
            <a:ext cx="7414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DDFD56AF-DB6C-7547-0040-C7A0631FBCB4}"/>
              </a:ext>
            </a:extLst>
          </p:cNvPr>
          <p:cNvSpPr/>
          <p:nvPr/>
        </p:nvSpPr>
        <p:spPr>
          <a:xfrm>
            <a:off x="3978876" y="3317788"/>
            <a:ext cx="2767912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Check if the objects could be followed-up from Earth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E1C3C01-CB8F-70FD-9CCC-F0FE2F2F63DD}"/>
              </a:ext>
            </a:extLst>
          </p:cNvPr>
          <p:cNvCxnSpPr>
            <a:cxnSpLocks/>
            <a:stCxn id="26" idx="2"/>
            <a:endCxn id="26" idx="2"/>
          </p:cNvCxnSpPr>
          <p:nvPr/>
        </p:nvCxnSpPr>
        <p:spPr>
          <a:xfrm>
            <a:off x="5362832" y="504773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71D2C35-4C89-46BF-5A51-5E5C75350BE9}"/>
              </a:ext>
            </a:extLst>
          </p:cNvPr>
          <p:cNvCxnSpPr>
            <a:cxnSpLocks/>
            <a:stCxn id="26" idx="2"/>
          </p:cNvCxnSpPr>
          <p:nvPr/>
        </p:nvCxnSpPr>
        <p:spPr>
          <a:xfrm>
            <a:off x="5362832" y="5047734"/>
            <a:ext cx="12356" cy="4263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DA97AFE-5540-0962-80E6-C01F91389ABE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3027404" y="4182761"/>
            <a:ext cx="951472" cy="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9FC977F-3B8F-37BE-C2A9-2F5A362BDD10}"/>
              </a:ext>
            </a:extLst>
          </p:cNvPr>
          <p:cNvSpPr txBox="1"/>
          <p:nvPr/>
        </p:nvSpPr>
        <p:spPr>
          <a:xfrm>
            <a:off x="5375189" y="5104711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FE2685-93C7-B635-9AB3-386AE2A670B4}"/>
              </a:ext>
            </a:extLst>
          </p:cNvPr>
          <p:cNvSpPr/>
          <p:nvPr/>
        </p:nvSpPr>
        <p:spPr>
          <a:xfrm>
            <a:off x="3991232" y="5498756"/>
            <a:ext cx="2767913" cy="8155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The previous results cannot be improved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61EDE5A-A6B7-333C-CBEE-C410661134B5}"/>
              </a:ext>
            </a:extLst>
          </p:cNvPr>
          <p:cNvSpPr/>
          <p:nvPr/>
        </p:nvSpPr>
        <p:spPr>
          <a:xfrm>
            <a:off x="423224" y="3317788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Add Earth-based observations and re-compute the orbit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84A3ACF-BEFB-FB34-3725-62320A312F11}"/>
              </a:ext>
            </a:extLst>
          </p:cNvPr>
          <p:cNvSpPr txBox="1"/>
          <p:nvPr/>
        </p:nvSpPr>
        <p:spPr>
          <a:xfrm>
            <a:off x="3249828" y="3813429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42678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5794 -0.10625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-532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/>
      <p:bldP spid="13" grpId="0"/>
      <p:bldP spid="14" grpId="0" animBg="1"/>
      <p:bldP spid="15" grpId="0" animBg="1"/>
      <p:bldP spid="18" grpId="0" animBg="1"/>
      <p:bldP spid="23" grpId="0"/>
      <p:bldP spid="26" grpId="0" animBg="1"/>
      <p:bldP spid="33" grpId="0"/>
      <p:bldP spid="34" grpId="0" animBg="1"/>
      <p:bldP spid="35" grpId="0" animBg="1"/>
      <p:bldP spid="35" grpId="1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3247DF-5691-26BB-08D9-81830B997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B6A0AFB-BD2C-9BF1-F2B3-59E0568DB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E2265B-1366-F12F-9AD7-BAAE809C4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AFB564-0086-979A-52D0-6259721D5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D44283-21D4-6AD5-4F28-0C9EEE8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091A6D-57BB-D11A-737D-7A4696E0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882EFCF-A036-024C-BC90-31837CFFE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1ACD72-D68F-3C33-4036-C3BCEC6A1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8CDEA-A791-483A-74B5-269DA0A3F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11" y="1452497"/>
            <a:ext cx="3619593" cy="288324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IT" sz="4000" dirty="0">
                <a:solidFill>
                  <a:schemeClr val="bg1"/>
                </a:solidFill>
              </a:rPr>
              <a:t>GROUND BASED OBSERVATIONS</a:t>
            </a:r>
            <a:br>
              <a:rPr lang="en-IT" sz="4000" dirty="0">
                <a:solidFill>
                  <a:schemeClr val="bg1"/>
                </a:solidFill>
              </a:rPr>
            </a:br>
            <a:br>
              <a:rPr lang="en-IT" sz="4000" dirty="0">
                <a:solidFill>
                  <a:schemeClr val="bg1"/>
                </a:solidFill>
              </a:rPr>
            </a:br>
            <a:br>
              <a:rPr lang="en-IT" sz="4000" dirty="0">
                <a:solidFill>
                  <a:schemeClr val="bg1"/>
                </a:solidFill>
              </a:rPr>
            </a:br>
            <a:endParaRPr lang="en-IT" sz="40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BD977D-5380-3443-42A8-3251CEA9752D}"/>
              </a:ext>
            </a:extLst>
          </p:cNvPr>
          <p:cNvSpPr txBox="1"/>
          <p:nvPr/>
        </p:nvSpPr>
        <p:spPr>
          <a:xfrm>
            <a:off x="448875" y="3258489"/>
            <a:ext cx="30146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Both from the Northern and Southern emisphere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T" dirty="0">
                <a:solidFill>
                  <a:schemeClr val="bg1"/>
                </a:solidFill>
              </a:rPr>
              <a:t>Decrease on the positional uncertainty on the day of impact</a:t>
            </a:r>
          </a:p>
          <a:p>
            <a:endParaRPr lang="en-IT" dirty="0"/>
          </a:p>
        </p:txBody>
      </p:sp>
      <p:pic>
        <p:nvPicPr>
          <p:cNvPr id="9" name="Picture 8" descr="A diagram of a graph&#10;&#10;AI-generated content may be incorrect.">
            <a:extLst>
              <a:ext uri="{FF2B5EF4-FFF2-40B4-BE49-F238E27FC236}">
                <a16:creationId xmlns:a16="http://schemas.microsoft.com/office/drawing/2014/main" id="{54A011BB-A9B9-0785-C0B6-97C1ED4F2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932" y="3429000"/>
            <a:ext cx="4464934" cy="3282582"/>
          </a:xfrm>
          <a:prstGeom prst="rect">
            <a:avLst/>
          </a:prstGeom>
        </p:spPr>
      </p:pic>
      <p:pic>
        <p:nvPicPr>
          <p:cNvPr id="5" name="Picture 4" descr="A map of the world&#10;&#10;AI-generated content may be incorrect.">
            <a:extLst>
              <a:ext uri="{FF2B5EF4-FFF2-40B4-BE49-F238E27FC236}">
                <a16:creationId xmlns:a16="http://schemas.microsoft.com/office/drawing/2014/main" id="{F0A3CFB3-F395-877D-52BC-807FF932B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96" y="16405"/>
            <a:ext cx="5793206" cy="342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8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3A62A4-655E-2B2A-474F-4F91E7187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CBA0662-E9F5-4ADC-D5CD-D5431EA3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ADFF4-B4E0-FAE0-50DD-A7B7F1610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133A08-86F8-D982-2884-86BBF9490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82F32C-76C8-ECE9-F41A-B71D061E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B79169-761D-7827-7240-9DAC46D96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A8AAF-812A-D50D-74CF-A8A22E6B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7" y="294538"/>
            <a:ext cx="10808204" cy="1033669"/>
          </a:xfrm>
        </p:spPr>
        <p:txBody>
          <a:bodyPr>
            <a:normAutofit/>
          </a:bodyPr>
          <a:lstStyle/>
          <a:p>
            <a:r>
              <a:rPr lang="en-IT" dirty="0">
                <a:solidFill>
                  <a:srgbClr val="FFFFFF"/>
                </a:solidFill>
              </a:rPr>
              <a:t>SUMMARY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29C6AB4-FA93-C6D6-0552-E036A456E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639381"/>
              </p:ext>
            </p:extLst>
          </p:nvPr>
        </p:nvGraphicFramePr>
        <p:xfrm>
          <a:off x="459347" y="1963711"/>
          <a:ext cx="11113528" cy="452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1753">
                  <a:extLst>
                    <a:ext uri="{9D8B030D-6E8A-4147-A177-3AD203B41FA5}">
                      <a16:colId xmlns:a16="http://schemas.microsoft.com/office/drawing/2014/main" val="1211606690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val="3103067028"/>
                    </a:ext>
                  </a:extLst>
                </a:gridCol>
              </a:tblGrid>
              <a:tr h="703418">
                <a:tc>
                  <a:txBody>
                    <a:bodyPr/>
                    <a:lstStyle/>
                    <a:p>
                      <a:r>
                        <a:rPr lang="en-IT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877645"/>
                  </a:ext>
                </a:extLst>
              </a:tr>
              <a:tr h="624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 number of objects in the synthetic population </a:t>
                      </a:r>
                      <a:endParaRPr lang="en-GB" dirty="0"/>
                    </a:p>
                    <a:p>
                      <a:endParaRPr lang="en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3000 </a:t>
                      </a:r>
                      <a:endParaRPr lang="en-IT" dirty="0"/>
                    </a:p>
                    <a:p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35636"/>
                  </a:ext>
                </a:extLst>
              </a:tr>
              <a:tr h="624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 number of objects with ephemerides temporally agreeing with those of ACE </a:t>
                      </a:r>
                      <a:endParaRPr lang="en-GB" dirty="0"/>
                    </a:p>
                    <a:p>
                      <a:endParaRPr lang="en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 </a:t>
                      </a:r>
                      <a:endParaRPr lang="en-IT" dirty="0"/>
                    </a:p>
                    <a:p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784675"/>
                  </a:ext>
                </a:extLst>
              </a:tr>
              <a:tr h="624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 number of objects passing though NEOMIR’s field of regard</a:t>
                      </a:r>
                      <a:endParaRPr lang="en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</a:t>
                      </a:r>
                      <a:endParaRPr lang="en-IT" dirty="0"/>
                    </a:p>
                    <a:p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890187"/>
                  </a:ext>
                </a:extLst>
              </a:tr>
              <a:tr h="624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 number of objects detectable by NEOMIR (in field of regard and with SNR&gt;5) </a:t>
                      </a:r>
                      <a:endParaRPr lang="en-GB" dirty="0"/>
                    </a:p>
                    <a:p>
                      <a:endParaRPr lang="en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dirty="0"/>
                        <a:t>91.5%</a:t>
                      </a:r>
                    </a:p>
                    <a:p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727755"/>
                  </a:ext>
                </a:extLst>
              </a:tr>
              <a:tr h="624777">
                <a:tc>
                  <a:txBody>
                    <a:bodyPr/>
                    <a:lstStyle/>
                    <a:p>
                      <a:r>
                        <a:rPr lang="en-IT" dirty="0"/>
                        <a:t>Objects identified as impactors using NEOMIR’s 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T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2812449"/>
                  </a:ext>
                </a:extLst>
              </a:tr>
              <a:tr h="6247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 number of objects for which follow up is possible from Earth </a:t>
                      </a:r>
                      <a:endParaRPr lang="en-GB" dirty="0"/>
                    </a:p>
                    <a:p>
                      <a:endParaRPr lang="en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59.5%</a:t>
                      </a:r>
                      <a:endParaRPr lang="en-IT" dirty="0"/>
                    </a:p>
                    <a:p>
                      <a:endParaRPr lang="en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81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308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4ED52-5DD7-484E-C7E3-35722A0BB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564" y="2949315"/>
            <a:ext cx="3482871" cy="959370"/>
          </a:xfrm>
        </p:spPr>
        <p:txBody>
          <a:bodyPr>
            <a:noAutofit/>
          </a:bodyPr>
          <a:lstStyle/>
          <a:p>
            <a:r>
              <a:rPr lang="en-IT" sz="7200" dirty="0">
                <a:solidFill>
                  <a:schemeClr val="accent1"/>
                </a:solidFill>
              </a:rPr>
              <a:t>GRAZIE!</a:t>
            </a:r>
          </a:p>
        </p:txBody>
      </p:sp>
    </p:spTree>
    <p:extLst>
      <p:ext uri="{BB962C8B-B14F-4D97-AF65-F5344CB8AC3E}">
        <p14:creationId xmlns:p14="http://schemas.microsoft.com/office/powerpoint/2010/main" val="1402570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4C5928-2FEC-B06F-9ED7-1EDC427BF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172" y="613449"/>
            <a:ext cx="4412021" cy="8135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NEOMIR?</a:t>
            </a:r>
          </a:p>
        </p:txBody>
      </p:sp>
      <p:pic>
        <p:nvPicPr>
          <p:cNvPr id="5" name="Content Placeholder 4" descr="A logo of a space station&#10;&#10;AI-generated content may be incorrect.">
            <a:extLst>
              <a:ext uri="{FF2B5EF4-FFF2-40B4-BE49-F238E27FC236}">
                <a16:creationId xmlns:a16="http://schemas.microsoft.com/office/drawing/2014/main" id="{5508221C-271C-79A4-10A8-2F406FE57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0" y="1379799"/>
            <a:ext cx="5152414" cy="51524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E255B5-6E6F-D0C5-2AC1-4BBAF2498F2E}"/>
                  </a:ext>
                </a:extLst>
              </p:cNvPr>
              <p:cNvSpPr txBox="1"/>
              <p:nvPr/>
            </p:nvSpPr>
            <p:spPr>
              <a:xfrm>
                <a:off x="387870" y="1590444"/>
                <a:ext cx="5011289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  <a:effectLst/>
                    <a:latin typeface="NimbusSanL"/>
                  </a:rPr>
                  <a:t>NEO Mission in the Infra-Red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  <a:latin typeface="NimbusSanL"/>
                  </a:rPr>
                  <a:t>Currently in Phase A industrial studies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  <a:latin typeface="NimbusSanL"/>
                  </a:rPr>
                  <a:t>Aims at observing NEOs coming from elongation angles comprised between 30 and 70 degrees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800" dirty="0">
                    <a:solidFill>
                      <a:schemeClr val="bg1"/>
                    </a:solidFill>
                    <a:latin typeface="NimbusSanL"/>
                  </a:rPr>
                  <a:t>Observes in the mid-infrared (6-10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sz="2800" dirty="0">
                    <a:solidFill>
                      <a:schemeClr val="bg1"/>
                    </a:solidFill>
                  </a:rPr>
                  <a:t>m)</a:t>
                </a:r>
              </a:p>
              <a:p>
                <a:endParaRPr lang="en-IT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E255B5-6E6F-D0C5-2AC1-4BBAF2498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70" y="1590444"/>
                <a:ext cx="5011289" cy="4247317"/>
              </a:xfrm>
              <a:prstGeom prst="rect">
                <a:avLst/>
              </a:prstGeom>
              <a:blipFill>
                <a:blip r:embed="rId3"/>
                <a:stretch>
                  <a:fillRect l="-2020" t="-1493" r="-2020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6C80B3B-3AAC-F078-9289-B5F712D3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6815" y="-5"/>
            <a:ext cx="22098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23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55537-05D2-1538-7EC4-37C2F9678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6"/>
            <a:ext cx="3201366" cy="3759018"/>
          </a:xfrm>
        </p:spPr>
        <p:txBody>
          <a:bodyPr anchor="b">
            <a:normAutofit/>
          </a:bodyPr>
          <a:lstStyle/>
          <a:p>
            <a:pPr algn="ctr"/>
            <a:r>
              <a:rPr lang="en-IT" sz="4000" dirty="0">
                <a:solidFill>
                  <a:srgbClr val="FFFFFF"/>
                </a:solidFill>
              </a:rPr>
              <a:t>SCOPE </a:t>
            </a:r>
            <a:br>
              <a:rPr lang="en-IT" sz="4000" dirty="0">
                <a:solidFill>
                  <a:srgbClr val="FFFFFF"/>
                </a:solidFill>
              </a:rPr>
            </a:br>
            <a:r>
              <a:rPr lang="en-IT" sz="4000" dirty="0">
                <a:solidFill>
                  <a:srgbClr val="FFFFFF"/>
                </a:solidFill>
              </a:rPr>
              <a:t>OF THE </a:t>
            </a:r>
            <a:br>
              <a:rPr lang="en-IT" sz="4000" dirty="0">
                <a:solidFill>
                  <a:srgbClr val="FFFFFF"/>
                </a:solidFill>
              </a:rPr>
            </a:br>
            <a:r>
              <a:rPr lang="en-IT" sz="4000" dirty="0">
                <a:solidFill>
                  <a:srgbClr val="FFFFFF"/>
                </a:solidFill>
              </a:rPr>
              <a:t>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E5E6F-B0EA-CAE0-39FB-DE07B1A54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IT" b="1" dirty="0"/>
              <a:t>“</a:t>
            </a:r>
            <a:r>
              <a:rPr lang="en-GB" b="1" dirty="0">
                <a:latin typeface="NimbusSanL"/>
              </a:rPr>
              <a:t>H</a:t>
            </a:r>
            <a:r>
              <a:rPr lang="en-GB" b="1" dirty="0">
                <a:effectLst/>
                <a:latin typeface="NimbusSanL"/>
              </a:rPr>
              <a:t>ow </a:t>
            </a:r>
            <a:r>
              <a:rPr lang="en-GB" b="1" dirty="0">
                <a:latin typeface="NimbusSanL"/>
              </a:rPr>
              <a:t>does </a:t>
            </a:r>
            <a:r>
              <a:rPr lang="en-GB" b="1" dirty="0">
                <a:effectLst/>
                <a:latin typeface="NimbusSanL"/>
              </a:rPr>
              <a:t>the NEO orbits’ uncertainty evolve with time as a function of NEOMIR’s observational arc and astrometric precision?”</a:t>
            </a:r>
          </a:p>
          <a:p>
            <a:pPr marL="0" indent="0" algn="ctr">
              <a:buNone/>
            </a:pPr>
            <a:endParaRPr lang="en-GB" b="1" dirty="0">
              <a:effectLst/>
              <a:latin typeface="NimbusSanL"/>
            </a:endParaRPr>
          </a:p>
          <a:p>
            <a:pPr marL="0" indent="0" algn="ctr">
              <a:buNone/>
            </a:pPr>
            <a:r>
              <a:rPr lang="en-GB" dirty="0">
                <a:latin typeface="NimbusSanL"/>
              </a:rPr>
              <a:t>“Is it possible to perform ground-based follow-ups?”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72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B4F91-05F9-E610-ED31-4C17F36CCA0C}"/>
              </a:ext>
            </a:extLst>
          </p:cNvPr>
          <p:cNvSpPr/>
          <p:nvPr/>
        </p:nvSpPr>
        <p:spPr>
          <a:xfrm>
            <a:off x="420130" y="321276"/>
            <a:ext cx="2607275" cy="17299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Simulate observations of synthetic impactors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B0D8C98-626B-523A-CB84-68039817A32B}"/>
              </a:ext>
            </a:extLst>
          </p:cNvPr>
          <p:cNvCxnSpPr>
            <a:stCxn id="4" idx="3"/>
          </p:cNvCxnSpPr>
          <p:nvPr/>
        </p:nvCxnSpPr>
        <p:spPr>
          <a:xfrm flipV="1">
            <a:off x="3027405" y="1173892"/>
            <a:ext cx="951471" cy="12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7D37048-4A21-8A83-D3C1-A0D0A7742F8C}"/>
              </a:ext>
            </a:extLst>
          </p:cNvPr>
          <p:cNvSpPr/>
          <p:nvPr/>
        </p:nvSpPr>
        <p:spPr>
          <a:xfrm>
            <a:off x="3978876" y="321276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Check if the object would be observable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FD430A-D60C-C935-6018-5B429DB93FBA}"/>
              </a:ext>
            </a:extLst>
          </p:cNvPr>
          <p:cNvCxnSpPr>
            <a:stCxn id="7" idx="3"/>
          </p:cNvCxnSpPr>
          <p:nvPr/>
        </p:nvCxnSpPr>
        <p:spPr>
          <a:xfrm>
            <a:off x="6586151" y="1186249"/>
            <a:ext cx="8279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6B43021-B0AA-0FA5-BCD6-0E8B88956AB7}"/>
              </a:ext>
            </a:extLst>
          </p:cNvPr>
          <p:cNvCxnSpPr>
            <a:cxnSpLocks/>
          </p:cNvCxnSpPr>
          <p:nvPr/>
        </p:nvCxnSpPr>
        <p:spPr>
          <a:xfrm flipH="1">
            <a:off x="5282513" y="1828799"/>
            <a:ext cx="1" cy="691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3ED740E-9731-2601-16A0-591D9F2DE78F}"/>
              </a:ext>
            </a:extLst>
          </p:cNvPr>
          <p:cNvSpPr txBox="1"/>
          <p:nvPr/>
        </p:nvSpPr>
        <p:spPr>
          <a:xfrm>
            <a:off x="6734431" y="852617"/>
            <a:ext cx="61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5F07CD-1DD4-0A3A-9F24-22AFF336DBD2}"/>
              </a:ext>
            </a:extLst>
          </p:cNvPr>
          <p:cNvSpPr txBox="1"/>
          <p:nvPr/>
        </p:nvSpPr>
        <p:spPr>
          <a:xfrm>
            <a:off x="5263981" y="2117636"/>
            <a:ext cx="55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C86919-45B9-56DA-97FB-DD735FB6A52C}"/>
              </a:ext>
            </a:extLst>
          </p:cNvPr>
          <p:cNvSpPr/>
          <p:nvPr/>
        </p:nvSpPr>
        <p:spPr>
          <a:xfrm>
            <a:off x="3978876" y="2533134"/>
            <a:ext cx="2669058" cy="321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Discard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EDBC25-28F4-3EBC-118D-A8A2615511EC}"/>
              </a:ext>
            </a:extLst>
          </p:cNvPr>
          <p:cNvSpPr/>
          <p:nvPr/>
        </p:nvSpPr>
        <p:spPr>
          <a:xfrm>
            <a:off x="7414054" y="321276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Add to the object’s observational arc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565D4647-568F-0975-F27F-4B7057ADE984}"/>
              </a:ext>
            </a:extLst>
          </p:cNvPr>
          <p:cNvCxnSpPr>
            <a:cxnSpLocks/>
            <a:endCxn id="18" idx="3"/>
          </p:cNvCxnSpPr>
          <p:nvPr/>
        </p:nvCxnSpPr>
        <p:spPr>
          <a:xfrm rot="16200000" flipH="1">
            <a:off x="8316096" y="2415746"/>
            <a:ext cx="2996514" cy="537520"/>
          </a:xfrm>
          <a:prstGeom prst="bentConnector4">
            <a:avLst>
              <a:gd name="adj1" fmla="val 515"/>
              <a:gd name="adj2" fmla="val 14252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82EBA70F-A029-8D4F-22AE-AB73D8A36A5E}"/>
              </a:ext>
            </a:extLst>
          </p:cNvPr>
          <p:cNvSpPr/>
          <p:nvPr/>
        </p:nvSpPr>
        <p:spPr>
          <a:xfrm>
            <a:off x="7475838" y="3317790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/>
              <a:t>Define the geocentric ephemeris and perform a Monte Carlo simulation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FBBBBFC-0BA5-8134-E4F5-E0FC27501C1F}"/>
              </a:ext>
            </a:extLst>
          </p:cNvPr>
          <p:cNvSpPr txBox="1"/>
          <p:nvPr/>
        </p:nvSpPr>
        <p:spPr>
          <a:xfrm>
            <a:off x="10373496" y="1840462"/>
            <a:ext cx="1538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For each object define the complete observational arc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394DC0A-A318-62C9-1337-668337EF5EBB}"/>
              </a:ext>
            </a:extLst>
          </p:cNvPr>
          <p:cNvCxnSpPr>
            <a:stCxn id="18" idx="1"/>
          </p:cNvCxnSpPr>
          <p:nvPr/>
        </p:nvCxnSpPr>
        <p:spPr>
          <a:xfrm flipH="1">
            <a:off x="6734431" y="4182763"/>
            <a:ext cx="7414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0E451D5-2690-4B93-54FF-0AE5E9CC2340}"/>
              </a:ext>
            </a:extLst>
          </p:cNvPr>
          <p:cNvCxnSpPr>
            <a:cxnSpLocks/>
            <a:stCxn id="24" idx="2"/>
            <a:endCxn id="34" idx="0"/>
          </p:cNvCxnSpPr>
          <p:nvPr/>
        </p:nvCxnSpPr>
        <p:spPr>
          <a:xfrm>
            <a:off x="5356653" y="5035375"/>
            <a:ext cx="9011" cy="463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CE832E8-6814-E25A-A520-57021C56ECCB}"/>
              </a:ext>
            </a:extLst>
          </p:cNvPr>
          <p:cNvCxnSpPr>
            <a:cxnSpLocks/>
          </p:cNvCxnSpPr>
          <p:nvPr/>
        </p:nvCxnSpPr>
        <p:spPr>
          <a:xfrm flipH="1" flipV="1">
            <a:off x="3027404" y="4170403"/>
            <a:ext cx="951472" cy="61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1326934-0CE3-A4FC-3DFA-051FAD63EE21}"/>
              </a:ext>
            </a:extLst>
          </p:cNvPr>
          <p:cNvSpPr txBox="1"/>
          <p:nvPr/>
        </p:nvSpPr>
        <p:spPr>
          <a:xfrm>
            <a:off x="5375189" y="5104711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FAF168-90EC-36DD-A32C-629FF123F98C}"/>
              </a:ext>
            </a:extLst>
          </p:cNvPr>
          <p:cNvSpPr/>
          <p:nvPr/>
        </p:nvSpPr>
        <p:spPr>
          <a:xfrm>
            <a:off x="3981707" y="5498756"/>
            <a:ext cx="2767913" cy="8155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The previous results cannot be improved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72D3133-2A0A-7811-EECC-ED369D4C9DB3}"/>
              </a:ext>
            </a:extLst>
          </p:cNvPr>
          <p:cNvSpPr/>
          <p:nvPr/>
        </p:nvSpPr>
        <p:spPr>
          <a:xfrm>
            <a:off x="423224" y="3317788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Add Earth-based observations and re-compute the orbit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452DD6-627B-B21F-44D4-C2BE8DE7C1A2}"/>
              </a:ext>
            </a:extLst>
          </p:cNvPr>
          <p:cNvSpPr txBox="1"/>
          <p:nvPr/>
        </p:nvSpPr>
        <p:spPr>
          <a:xfrm>
            <a:off x="3249828" y="3813429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Yes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DFCC13-F0EF-46A4-22EC-ADF79457904C}"/>
              </a:ext>
            </a:extLst>
          </p:cNvPr>
          <p:cNvSpPr/>
          <p:nvPr/>
        </p:nvSpPr>
        <p:spPr>
          <a:xfrm>
            <a:off x="3978875" y="3305430"/>
            <a:ext cx="2755555" cy="17299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Check if the objects could be followed-up from Earth</a:t>
            </a:r>
          </a:p>
        </p:txBody>
      </p:sp>
    </p:spTree>
    <p:extLst>
      <p:ext uri="{BB962C8B-B14F-4D97-AF65-F5344CB8AC3E}">
        <p14:creationId xmlns:p14="http://schemas.microsoft.com/office/powerpoint/2010/main" val="315457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/>
      <p:bldP spid="13" grpId="0"/>
      <p:bldP spid="14" grpId="0" animBg="1"/>
      <p:bldP spid="15" grpId="0" animBg="1"/>
      <p:bldP spid="18" grpId="0" animBg="1"/>
      <p:bldP spid="23" grpId="0"/>
      <p:bldP spid="33" grpId="0"/>
      <p:bldP spid="34" grpId="0" animBg="1"/>
      <p:bldP spid="35" grpId="0" animBg="1"/>
      <p:bldP spid="36" grpId="0"/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D0F5-5055-CC70-9A2C-D50CDB4D0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98CC0E-4F6E-85AB-483C-975CDB33E9DA}"/>
              </a:ext>
            </a:extLst>
          </p:cNvPr>
          <p:cNvSpPr/>
          <p:nvPr/>
        </p:nvSpPr>
        <p:spPr>
          <a:xfrm>
            <a:off x="420130" y="321275"/>
            <a:ext cx="2607275" cy="17299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Simulate observations of synthetic impactors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9ADACC2-C56D-927B-D9FD-F1696141AF77}"/>
              </a:ext>
            </a:extLst>
          </p:cNvPr>
          <p:cNvCxnSpPr>
            <a:stCxn id="4" idx="3"/>
          </p:cNvCxnSpPr>
          <p:nvPr/>
        </p:nvCxnSpPr>
        <p:spPr>
          <a:xfrm flipV="1">
            <a:off x="3027405" y="1173891"/>
            <a:ext cx="951471" cy="12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9EDB7723-D7BC-16E1-2DB2-AB8C2468CC68}"/>
              </a:ext>
            </a:extLst>
          </p:cNvPr>
          <p:cNvSpPr/>
          <p:nvPr/>
        </p:nvSpPr>
        <p:spPr>
          <a:xfrm>
            <a:off x="3978876" y="321276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Check if the object would be observable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D966C6-2264-09EB-5817-6A932DA8410D}"/>
              </a:ext>
            </a:extLst>
          </p:cNvPr>
          <p:cNvCxnSpPr>
            <a:stCxn id="7" idx="3"/>
          </p:cNvCxnSpPr>
          <p:nvPr/>
        </p:nvCxnSpPr>
        <p:spPr>
          <a:xfrm>
            <a:off x="6586151" y="1186249"/>
            <a:ext cx="8279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29864D-E86F-6C4D-0084-943F42F9AF76}"/>
              </a:ext>
            </a:extLst>
          </p:cNvPr>
          <p:cNvCxnSpPr>
            <a:cxnSpLocks/>
          </p:cNvCxnSpPr>
          <p:nvPr/>
        </p:nvCxnSpPr>
        <p:spPr>
          <a:xfrm flipH="1">
            <a:off x="5282513" y="1828799"/>
            <a:ext cx="1" cy="691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C154F55-1DA1-19EA-A376-A47002EBFBC5}"/>
              </a:ext>
            </a:extLst>
          </p:cNvPr>
          <p:cNvSpPr txBox="1"/>
          <p:nvPr/>
        </p:nvSpPr>
        <p:spPr>
          <a:xfrm>
            <a:off x="6734431" y="852617"/>
            <a:ext cx="61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AC7E07-1450-440C-0EE6-5B6674F11BE3}"/>
              </a:ext>
            </a:extLst>
          </p:cNvPr>
          <p:cNvSpPr txBox="1"/>
          <p:nvPr/>
        </p:nvSpPr>
        <p:spPr>
          <a:xfrm>
            <a:off x="5263981" y="2117636"/>
            <a:ext cx="55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C2F7F4-67B7-5D28-593D-28F72F529AC2}"/>
              </a:ext>
            </a:extLst>
          </p:cNvPr>
          <p:cNvSpPr/>
          <p:nvPr/>
        </p:nvSpPr>
        <p:spPr>
          <a:xfrm>
            <a:off x="3978876" y="2533134"/>
            <a:ext cx="2669058" cy="321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Discard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07D3ED-12F6-D96B-FB87-7E53B25C5AB6}"/>
              </a:ext>
            </a:extLst>
          </p:cNvPr>
          <p:cNvSpPr/>
          <p:nvPr/>
        </p:nvSpPr>
        <p:spPr>
          <a:xfrm>
            <a:off x="7414054" y="321276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Add to the object’s observational arc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3C59B13A-5C48-F936-C969-94F3F2B6A0D4}"/>
              </a:ext>
            </a:extLst>
          </p:cNvPr>
          <p:cNvCxnSpPr>
            <a:cxnSpLocks/>
            <a:endCxn id="18" idx="3"/>
          </p:cNvCxnSpPr>
          <p:nvPr/>
        </p:nvCxnSpPr>
        <p:spPr>
          <a:xfrm rot="16200000" flipH="1">
            <a:off x="8316096" y="2415746"/>
            <a:ext cx="2996514" cy="537520"/>
          </a:xfrm>
          <a:prstGeom prst="bentConnector4">
            <a:avLst>
              <a:gd name="adj1" fmla="val 515"/>
              <a:gd name="adj2" fmla="val 14252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B8537DFB-4949-6243-8B0E-E097A5B0A4C4}"/>
              </a:ext>
            </a:extLst>
          </p:cNvPr>
          <p:cNvSpPr/>
          <p:nvPr/>
        </p:nvSpPr>
        <p:spPr>
          <a:xfrm>
            <a:off x="7475838" y="3317790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/>
              <a:t>Define the geocentric ephemeris and perform a Monte Carlo simulation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C8E349-3317-76A3-ECD5-EDF39EC78E14}"/>
              </a:ext>
            </a:extLst>
          </p:cNvPr>
          <p:cNvSpPr txBox="1"/>
          <p:nvPr/>
        </p:nvSpPr>
        <p:spPr>
          <a:xfrm>
            <a:off x="10373496" y="1840462"/>
            <a:ext cx="1538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For each object define the complete observational arc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787CA5E-F100-19FA-188F-94A140368CA2}"/>
              </a:ext>
            </a:extLst>
          </p:cNvPr>
          <p:cNvCxnSpPr>
            <a:stCxn id="18" idx="1"/>
          </p:cNvCxnSpPr>
          <p:nvPr/>
        </p:nvCxnSpPr>
        <p:spPr>
          <a:xfrm flipH="1">
            <a:off x="6734431" y="4182763"/>
            <a:ext cx="7414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408C28A8-BA04-4FB3-D76D-A01AE9E0E30F}"/>
              </a:ext>
            </a:extLst>
          </p:cNvPr>
          <p:cNvSpPr/>
          <p:nvPr/>
        </p:nvSpPr>
        <p:spPr>
          <a:xfrm>
            <a:off x="3978875" y="3305430"/>
            <a:ext cx="2755555" cy="17299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Check if the objects could be followed-up from Earth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C7B3871-0578-9B2A-F55A-4E0E1C603FC6}"/>
              </a:ext>
            </a:extLst>
          </p:cNvPr>
          <p:cNvCxnSpPr>
            <a:cxnSpLocks/>
            <a:stCxn id="26" idx="2"/>
            <a:endCxn id="26" idx="2"/>
          </p:cNvCxnSpPr>
          <p:nvPr/>
        </p:nvCxnSpPr>
        <p:spPr>
          <a:xfrm>
            <a:off x="5356653" y="503537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D0635A1-D873-0F49-39F0-32C9CD8C81AF}"/>
              </a:ext>
            </a:extLst>
          </p:cNvPr>
          <p:cNvCxnSpPr>
            <a:cxnSpLocks/>
          </p:cNvCxnSpPr>
          <p:nvPr/>
        </p:nvCxnSpPr>
        <p:spPr>
          <a:xfrm>
            <a:off x="5360640" y="5047736"/>
            <a:ext cx="0" cy="4510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05690D8-476F-2CEE-1321-D85F3A0FD3AC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3015047" y="4170403"/>
            <a:ext cx="96382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6838351-0DD7-767A-9763-FC4EAE5D0FA4}"/>
              </a:ext>
            </a:extLst>
          </p:cNvPr>
          <p:cNvSpPr txBox="1"/>
          <p:nvPr/>
        </p:nvSpPr>
        <p:spPr>
          <a:xfrm>
            <a:off x="5356652" y="5088580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458FDA2-531C-BAB4-B5D2-F66B954D2812}"/>
              </a:ext>
            </a:extLst>
          </p:cNvPr>
          <p:cNvSpPr/>
          <p:nvPr/>
        </p:nvSpPr>
        <p:spPr>
          <a:xfrm>
            <a:off x="3991232" y="5498756"/>
            <a:ext cx="2767913" cy="8155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The previous results cannot be improved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42A006F-1938-F845-9AD4-C780E383F329}"/>
              </a:ext>
            </a:extLst>
          </p:cNvPr>
          <p:cNvSpPr/>
          <p:nvPr/>
        </p:nvSpPr>
        <p:spPr>
          <a:xfrm>
            <a:off x="423224" y="3317788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Add Earth-based observations and re-compute the orbit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C9C939-56FE-527A-FFAA-A6DCFBDFF16A}"/>
              </a:ext>
            </a:extLst>
          </p:cNvPr>
          <p:cNvSpPr txBox="1"/>
          <p:nvPr/>
        </p:nvSpPr>
        <p:spPr>
          <a:xfrm>
            <a:off x="3249828" y="3813429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0280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3.33333E-6 L 0.3582 0.303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86" y="1518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12" grpId="0"/>
      <p:bldP spid="13" grpId="0"/>
      <p:bldP spid="14" grpId="0" animBg="1"/>
      <p:bldP spid="15" grpId="0" animBg="1"/>
      <p:bldP spid="18" grpId="0" animBg="1"/>
      <p:bldP spid="23" grpId="0"/>
      <p:bldP spid="26" grpId="0" animBg="1"/>
      <p:bldP spid="33" grpId="0"/>
      <p:bldP spid="34" grpId="0" animBg="1"/>
      <p:bldP spid="35" grpId="0" animBg="1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F4424-25E9-2CF5-F8D8-F3C8E8F28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IT" sz="4000" dirty="0">
                <a:solidFill>
                  <a:srgbClr val="FFFFFF"/>
                </a:solidFill>
              </a:rPr>
              <a:t>SIMULATE OBSERVATIONS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6FFC47-5662-98C8-AEAB-FA23657CB2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10090" y="1622745"/>
                <a:ext cx="5643564" cy="4667149"/>
              </a:xfrm>
            </p:spPr>
            <p:txBody>
              <a:bodyPr anchor="ctr">
                <a:normAutofit/>
              </a:bodyPr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IT" dirty="0"/>
                  <a:t>Use a population of 3000 synthetic impactors [1]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IT" dirty="0"/>
                  <a:t>60 days before impact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IT" dirty="0"/>
                  <a:t>Position relative to the ACE spacecraft </a:t>
                </a:r>
                <a14:m>
                  <m:oMath xmlns:m="http://schemas.openxmlformats.org/officeDocument/2006/math">
                    <m:r>
                      <a:rPr lang="en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T" dirty="0"/>
                  <a:t> discard all objects impacting after 09/2024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I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T" dirty="0"/>
                  <a:t> Consider a total of 423 impactors</a:t>
                </a:r>
              </a:p>
              <a:p>
                <a:pPr marL="0" indent="0">
                  <a:buNone/>
                </a:pPr>
                <a:endParaRPr lang="en-IT" sz="2000" dirty="0"/>
              </a:p>
              <a:p>
                <a:pPr marL="0" indent="0">
                  <a:buNone/>
                </a:pPr>
                <a:endParaRPr lang="en-IT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6FFC47-5662-98C8-AEAB-FA23657CB2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10090" y="1622745"/>
                <a:ext cx="5643564" cy="4667149"/>
              </a:xfrm>
              <a:blipFill>
                <a:blip r:embed="rId2"/>
                <a:stretch>
                  <a:fillRect l="-2247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312469B-1A02-DB50-E633-390CC31EF76C}"/>
              </a:ext>
            </a:extLst>
          </p:cNvPr>
          <p:cNvSpPr txBox="1"/>
          <p:nvPr/>
        </p:nvSpPr>
        <p:spPr>
          <a:xfrm>
            <a:off x="6604902" y="5495098"/>
            <a:ext cx="5414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>
                <a:solidFill>
                  <a:schemeClr val="bg2">
                    <a:lumMod val="75000"/>
                  </a:schemeClr>
                </a:solidFill>
              </a:rPr>
              <a:t>[1] 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effectLst/>
                <a:latin typeface="NimbusSanL"/>
              </a:rPr>
              <a:t>Chesley, S. R., Valsecchi, G. B.,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  <a:effectLst/>
                <a:latin typeface="NimbusSanL"/>
              </a:rPr>
              <a:t>Eggl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effectLst/>
                <a:latin typeface="NimbusSanL"/>
              </a:rPr>
              <a:t>, S.,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  <a:effectLst/>
                <a:latin typeface="NimbusSanL"/>
              </a:rPr>
              <a:t>Granvik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effectLst/>
                <a:latin typeface="NimbusSanL"/>
              </a:rPr>
              <a:t>, M.,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  <a:effectLst/>
                <a:latin typeface="NimbusSanL"/>
              </a:rPr>
              <a:t>Farnocchia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effectLst/>
                <a:latin typeface="NimbusSanL"/>
              </a:rPr>
              <a:t>, D., and </a:t>
            </a:r>
            <a:r>
              <a:rPr lang="en-GB" sz="1800" dirty="0" err="1">
                <a:solidFill>
                  <a:schemeClr val="bg2">
                    <a:lumMod val="75000"/>
                  </a:schemeClr>
                </a:solidFill>
                <a:effectLst/>
                <a:latin typeface="NimbusSanL"/>
              </a:rPr>
              <a:t>Jedicke</a:t>
            </a:r>
            <a:r>
              <a:rPr lang="en-GB" sz="1800" dirty="0">
                <a:solidFill>
                  <a:schemeClr val="bg2">
                    <a:lumMod val="75000"/>
                  </a:schemeClr>
                </a:solidFill>
                <a:effectLst/>
                <a:latin typeface="NimbusSanL"/>
              </a:rPr>
              <a:t>, R. (2019). Development of a realistic set of synthetic earth impactor orbits. </a:t>
            </a:r>
            <a:r>
              <a:rPr lang="en-GB" sz="1800" i="1" dirty="0">
                <a:solidFill>
                  <a:schemeClr val="bg2">
                    <a:lumMod val="75000"/>
                  </a:schemeClr>
                </a:solidFill>
                <a:effectLst/>
                <a:latin typeface="NimbusSanL"/>
              </a:rPr>
              <a:t>IEEE Aerospace Conference Proceedings 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A large rock in space&#10;&#10;AI-generated content may be incorrect.">
            <a:extLst>
              <a:ext uri="{FF2B5EF4-FFF2-40B4-BE49-F238E27FC236}">
                <a16:creationId xmlns:a16="http://schemas.microsoft.com/office/drawing/2014/main" id="{790B5FAD-1A19-7F24-B7FC-F66346A8E1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68" r="12313"/>
          <a:stretch/>
        </p:blipFill>
        <p:spPr>
          <a:xfrm>
            <a:off x="0" y="1584043"/>
            <a:ext cx="6443248" cy="531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7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380C8-96C3-04CB-4380-4DEA832AA2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44DEE2-2E19-6BD3-C266-088F53997E3D}"/>
              </a:ext>
            </a:extLst>
          </p:cNvPr>
          <p:cNvSpPr/>
          <p:nvPr/>
        </p:nvSpPr>
        <p:spPr>
          <a:xfrm>
            <a:off x="420130" y="356976"/>
            <a:ext cx="2607275" cy="17299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Simulate observations of synthetic impactors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5551964-5546-B9FF-B15B-890DE1A6F535}"/>
              </a:ext>
            </a:extLst>
          </p:cNvPr>
          <p:cNvCxnSpPr>
            <a:stCxn id="4" idx="3"/>
          </p:cNvCxnSpPr>
          <p:nvPr/>
        </p:nvCxnSpPr>
        <p:spPr>
          <a:xfrm flipV="1">
            <a:off x="3027405" y="1209592"/>
            <a:ext cx="951471" cy="12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B728CC0-12A9-F07C-BDF7-980FB8B63ACA}"/>
              </a:ext>
            </a:extLst>
          </p:cNvPr>
          <p:cNvSpPr/>
          <p:nvPr/>
        </p:nvSpPr>
        <p:spPr>
          <a:xfrm>
            <a:off x="3978876" y="362977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Check if the object would be observable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7C9823-1BEA-9B73-CFD7-2313F440E796}"/>
              </a:ext>
            </a:extLst>
          </p:cNvPr>
          <p:cNvCxnSpPr>
            <a:stCxn id="7" idx="3"/>
          </p:cNvCxnSpPr>
          <p:nvPr/>
        </p:nvCxnSpPr>
        <p:spPr>
          <a:xfrm>
            <a:off x="6586151" y="1227950"/>
            <a:ext cx="8279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03AE0B0-E16D-DD87-FD4B-532204B1D90C}"/>
              </a:ext>
            </a:extLst>
          </p:cNvPr>
          <p:cNvCxnSpPr>
            <a:cxnSpLocks/>
          </p:cNvCxnSpPr>
          <p:nvPr/>
        </p:nvCxnSpPr>
        <p:spPr>
          <a:xfrm flipH="1">
            <a:off x="5282513" y="1828799"/>
            <a:ext cx="1" cy="691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D6A398-7956-F7B9-E677-9CDE151508E4}"/>
              </a:ext>
            </a:extLst>
          </p:cNvPr>
          <p:cNvSpPr txBox="1"/>
          <p:nvPr/>
        </p:nvSpPr>
        <p:spPr>
          <a:xfrm>
            <a:off x="6734431" y="852617"/>
            <a:ext cx="61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9C4312-2DE1-D358-A1B1-96702A28A278}"/>
              </a:ext>
            </a:extLst>
          </p:cNvPr>
          <p:cNvSpPr txBox="1"/>
          <p:nvPr/>
        </p:nvSpPr>
        <p:spPr>
          <a:xfrm>
            <a:off x="5263981" y="2117636"/>
            <a:ext cx="55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BFEF01-D15A-1F11-CE2F-998CC82A71D9}"/>
              </a:ext>
            </a:extLst>
          </p:cNvPr>
          <p:cNvSpPr/>
          <p:nvPr/>
        </p:nvSpPr>
        <p:spPr>
          <a:xfrm>
            <a:off x="3978876" y="2533134"/>
            <a:ext cx="2669058" cy="321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Discard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D40426-34E9-2402-C870-DA79C311B15B}"/>
              </a:ext>
            </a:extLst>
          </p:cNvPr>
          <p:cNvSpPr/>
          <p:nvPr/>
        </p:nvSpPr>
        <p:spPr>
          <a:xfrm>
            <a:off x="7414054" y="321276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Add to the object’s observational arc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C8943958-7C38-7A07-EF5A-97F8C939EAE5}"/>
              </a:ext>
            </a:extLst>
          </p:cNvPr>
          <p:cNvCxnSpPr>
            <a:cxnSpLocks/>
            <a:endCxn id="18" idx="3"/>
          </p:cNvCxnSpPr>
          <p:nvPr/>
        </p:nvCxnSpPr>
        <p:spPr>
          <a:xfrm rot="16200000" flipH="1">
            <a:off x="8316096" y="2415746"/>
            <a:ext cx="2996514" cy="537520"/>
          </a:xfrm>
          <a:prstGeom prst="bentConnector4">
            <a:avLst>
              <a:gd name="adj1" fmla="val 515"/>
              <a:gd name="adj2" fmla="val 14252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30F9314-A0FA-556C-B1AB-51B94887FAF0}"/>
              </a:ext>
            </a:extLst>
          </p:cNvPr>
          <p:cNvSpPr/>
          <p:nvPr/>
        </p:nvSpPr>
        <p:spPr>
          <a:xfrm>
            <a:off x="7475838" y="3317790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/>
              <a:t>Define the geocentric ephemeris and perform a Monte Carlo simulation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51F40F-EF61-C43D-B9FB-57A1E3541693}"/>
              </a:ext>
            </a:extLst>
          </p:cNvPr>
          <p:cNvSpPr txBox="1"/>
          <p:nvPr/>
        </p:nvSpPr>
        <p:spPr>
          <a:xfrm>
            <a:off x="10373496" y="1840462"/>
            <a:ext cx="1538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For each object define the complete observational arc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6FB3FEF-1777-3F44-F337-3FCC210D550B}"/>
              </a:ext>
            </a:extLst>
          </p:cNvPr>
          <p:cNvCxnSpPr>
            <a:stCxn id="18" idx="1"/>
          </p:cNvCxnSpPr>
          <p:nvPr/>
        </p:nvCxnSpPr>
        <p:spPr>
          <a:xfrm flipH="1">
            <a:off x="6734431" y="4182763"/>
            <a:ext cx="7414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76D3BFE2-4BD4-9700-16B1-6F4089588399}"/>
              </a:ext>
            </a:extLst>
          </p:cNvPr>
          <p:cNvSpPr/>
          <p:nvPr/>
        </p:nvSpPr>
        <p:spPr>
          <a:xfrm>
            <a:off x="3978876" y="3317790"/>
            <a:ext cx="2767912" cy="17299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Check if the objects could be followed-up from Earth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7E06F13-3E86-9A18-1004-6CD715985063}"/>
              </a:ext>
            </a:extLst>
          </p:cNvPr>
          <p:cNvCxnSpPr>
            <a:stCxn id="26" idx="2"/>
            <a:endCxn id="26" idx="2"/>
          </p:cNvCxnSpPr>
          <p:nvPr/>
        </p:nvCxnSpPr>
        <p:spPr>
          <a:xfrm>
            <a:off x="5362832" y="504773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ACBC258-C262-9245-9DC8-5B80B3B228A9}"/>
              </a:ext>
            </a:extLst>
          </p:cNvPr>
          <p:cNvCxnSpPr>
            <a:stCxn id="26" idx="2"/>
          </p:cNvCxnSpPr>
          <p:nvPr/>
        </p:nvCxnSpPr>
        <p:spPr>
          <a:xfrm>
            <a:off x="5362832" y="5047734"/>
            <a:ext cx="12356" cy="4263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B995936-548F-A13C-279D-6EF0844F7941}"/>
              </a:ext>
            </a:extLst>
          </p:cNvPr>
          <p:cNvCxnSpPr>
            <a:stCxn id="26" idx="1"/>
          </p:cNvCxnSpPr>
          <p:nvPr/>
        </p:nvCxnSpPr>
        <p:spPr>
          <a:xfrm flipH="1">
            <a:off x="3027404" y="4182762"/>
            <a:ext cx="9514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0AA5D367-EF10-3D2D-BEBF-F2A7F4240A7A}"/>
              </a:ext>
            </a:extLst>
          </p:cNvPr>
          <p:cNvSpPr txBox="1"/>
          <p:nvPr/>
        </p:nvSpPr>
        <p:spPr>
          <a:xfrm>
            <a:off x="5375189" y="5104711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73B7EBD-B708-3E37-10FF-C38276D9625E}"/>
              </a:ext>
            </a:extLst>
          </p:cNvPr>
          <p:cNvSpPr/>
          <p:nvPr/>
        </p:nvSpPr>
        <p:spPr>
          <a:xfrm>
            <a:off x="3991232" y="5498756"/>
            <a:ext cx="2767913" cy="8155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The previous results cannot be improved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8D80C6-3D26-0E42-B279-C9525BD1543E}"/>
              </a:ext>
            </a:extLst>
          </p:cNvPr>
          <p:cNvSpPr/>
          <p:nvPr/>
        </p:nvSpPr>
        <p:spPr>
          <a:xfrm>
            <a:off x="423224" y="3317788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Add Earth-based observations and re-compute the orbit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B91D8F-7443-6457-BF81-2F7DA4A00543}"/>
              </a:ext>
            </a:extLst>
          </p:cNvPr>
          <p:cNvSpPr txBox="1"/>
          <p:nvPr/>
        </p:nvSpPr>
        <p:spPr>
          <a:xfrm>
            <a:off x="3249828" y="3813429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70925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06289 0.29652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1481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12" grpId="0"/>
      <p:bldP spid="13" grpId="0"/>
      <p:bldP spid="14" grpId="0" animBg="1"/>
      <p:bldP spid="15" grpId="0" animBg="1"/>
      <p:bldP spid="18" grpId="0" animBg="1"/>
      <p:bldP spid="23" grpId="0"/>
      <p:bldP spid="26" grpId="0" animBg="1"/>
      <p:bldP spid="33" grpId="0"/>
      <p:bldP spid="34" grpId="0" animBg="1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4F9F61-889C-E779-ACD7-1E81E43B2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61F01C6-FBE8-4967-207D-2FE5185487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99A49D4-839C-C3C3-88EC-13E493CA3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2C8CCA-7198-4BB2-775E-701AEF054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69DBA9-2C2F-2517-95BB-5BCE9C090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D0899C-0D80-EDA5-9388-82DDB48B4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E6F7207-AF7A-BD4F-BACF-27FE413F1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5E55F8-C905-12EF-55D6-9153B0606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CF21E-AD0C-978B-A773-7847E11E4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2" y="2772951"/>
            <a:ext cx="3201366" cy="3759018"/>
          </a:xfrm>
        </p:spPr>
        <p:txBody>
          <a:bodyPr anchor="b">
            <a:normAutofit fontScale="90000"/>
          </a:bodyPr>
          <a:lstStyle/>
          <a:p>
            <a:pPr marL="0" indent="0">
              <a:buNone/>
            </a:pPr>
            <a:r>
              <a:rPr lang="en-IT" sz="4000" dirty="0">
                <a:solidFill>
                  <a:schemeClr val="bg1"/>
                </a:solidFill>
              </a:rPr>
              <a:t>COULD NEOMIR OBSERVE THE OBJECT?</a:t>
            </a:r>
            <a:br>
              <a:rPr lang="en-IT" sz="4000" dirty="0">
                <a:solidFill>
                  <a:schemeClr val="bg1"/>
                </a:solidFill>
              </a:rPr>
            </a:br>
            <a:br>
              <a:rPr lang="en-IT" sz="4000" dirty="0">
                <a:solidFill>
                  <a:schemeClr val="bg1"/>
                </a:solidFill>
              </a:rPr>
            </a:br>
            <a:r>
              <a:rPr lang="en-IT" sz="2900" dirty="0">
                <a:solidFill>
                  <a:schemeClr val="bg1"/>
                </a:solidFill>
              </a:rPr>
              <a:t>1. Calculate SNR</a:t>
            </a:r>
            <a:br>
              <a:rPr lang="en-IT" sz="2900" dirty="0">
                <a:solidFill>
                  <a:schemeClr val="bg1"/>
                </a:solidFill>
              </a:rPr>
            </a:br>
            <a:r>
              <a:rPr lang="en-IT" sz="2900" dirty="0">
                <a:solidFill>
                  <a:schemeClr val="bg1"/>
                </a:solidFill>
              </a:rPr>
              <a:t>2. Check if object is in the field of regard</a:t>
            </a:r>
            <a:br>
              <a:rPr lang="en-IT" sz="2400" dirty="0"/>
            </a:br>
            <a:br>
              <a:rPr lang="en-IT" sz="4000" dirty="0">
                <a:solidFill>
                  <a:schemeClr val="bg1"/>
                </a:solidFill>
              </a:rPr>
            </a:br>
            <a:endParaRPr lang="en-IT" sz="4000" dirty="0">
              <a:solidFill>
                <a:schemeClr val="bg1"/>
              </a:solidFill>
            </a:endParaRPr>
          </a:p>
        </p:txBody>
      </p:sp>
      <p:pic>
        <p:nvPicPr>
          <p:cNvPr id="7" name="Picture 6" descr="A graph of a number of blue and white bars&#10;&#10;AI-generated content may be incorrect.">
            <a:extLst>
              <a:ext uri="{FF2B5EF4-FFF2-40B4-BE49-F238E27FC236}">
                <a16:creationId xmlns:a16="http://schemas.microsoft.com/office/drawing/2014/main" id="{4AFF9C19-4755-85B3-21D7-ABB98B0FF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920" y="588460"/>
            <a:ext cx="4991223" cy="406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4D9219-0F8F-D7DB-66DB-75F9E7E95565}"/>
                  </a:ext>
                </a:extLst>
              </p:cNvPr>
              <p:cNvSpPr txBox="1"/>
              <p:nvPr/>
            </p:nvSpPr>
            <p:spPr>
              <a:xfrm>
                <a:off x="5142843" y="4800600"/>
                <a:ext cx="645477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T" sz="2000" dirty="0"/>
                  <a:t>149 / 423 objects are detectable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T" sz="2000" dirty="0"/>
                  <a:t>260 not detectable due to field of regard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IT" sz="2000" dirty="0"/>
                  <a:t>14 not detected due to SNR</a:t>
                </a:r>
              </a:p>
              <a:p>
                <a14:m>
                  <m:oMath xmlns:m="http://schemas.openxmlformats.org/officeDocument/2006/math">
                    <m:r>
                      <a:rPr lang="en-IT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IT" sz="2000" dirty="0"/>
                  <a:t> 91.5 % of objects passing through the FoV would be detected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C4D9219-0F8F-D7DB-66DB-75F9E7E95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843" y="4800600"/>
                <a:ext cx="6454778" cy="1631216"/>
              </a:xfrm>
              <a:prstGeom prst="rect">
                <a:avLst/>
              </a:prstGeom>
              <a:blipFill>
                <a:blip r:embed="rId3"/>
                <a:stretch>
                  <a:fillRect l="-1181" t="-2326" b="-5426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364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72ABF-121B-EEC5-763A-683DF4A10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330EF9-7875-5EC5-2FE8-55B651AE2CCD}"/>
              </a:ext>
            </a:extLst>
          </p:cNvPr>
          <p:cNvSpPr/>
          <p:nvPr/>
        </p:nvSpPr>
        <p:spPr>
          <a:xfrm>
            <a:off x="420130" y="356976"/>
            <a:ext cx="2607275" cy="172994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Simulate observations of synthetic impactors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041853D-87EC-5B92-D7B3-F419EDBD9050}"/>
              </a:ext>
            </a:extLst>
          </p:cNvPr>
          <p:cNvCxnSpPr>
            <a:stCxn id="4" idx="3"/>
          </p:cNvCxnSpPr>
          <p:nvPr/>
        </p:nvCxnSpPr>
        <p:spPr>
          <a:xfrm flipV="1">
            <a:off x="3027405" y="1209592"/>
            <a:ext cx="951471" cy="12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A519C7C-B070-F3FE-F54B-5516BA79C509}"/>
              </a:ext>
            </a:extLst>
          </p:cNvPr>
          <p:cNvSpPr/>
          <p:nvPr/>
        </p:nvSpPr>
        <p:spPr>
          <a:xfrm>
            <a:off x="3978876" y="362977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Check if the object would be observable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C72AED-3094-BE35-57B9-7D05DCFD9601}"/>
              </a:ext>
            </a:extLst>
          </p:cNvPr>
          <p:cNvCxnSpPr>
            <a:stCxn id="7" idx="3"/>
          </p:cNvCxnSpPr>
          <p:nvPr/>
        </p:nvCxnSpPr>
        <p:spPr>
          <a:xfrm>
            <a:off x="6586151" y="1227950"/>
            <a:ext cx="82790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600297-CAE7-9353-702E-DA3CB9A75E66}"/>
              </a:ext>
            </a:extLst>
          </p:cNvPr>
          <p:cNvCxnSpPr>
            <a:cxnSpLocks/>
          </p:cNvCxnSpPr>
          <p:nvPr/>
        </p:nvCxnSpPr>
        <p:spPr>
          <a:xfrm flipH="1">
            <a:off x="5282513" y="1828799"/>
            <a:ext cx="1" cy="6919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D4C2480-FD04-4AA9-2AAD-F2DF57E23A04}"/>
              </a:ext>
            </a:extLst>
          </p:cNvPr>
          <p:cNvSpPr txBox="1"/>
          <p:nvPr/>
        </p:nvSpPr>
        <p:spPr>
          <a:xfrm>
            <a:off x="6734431" y="852617"/>
            <a:ext cx="617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Yes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7F66E4-196C-A568-ACFA-653234E1A7F0}"/>
              </a:ext>
            </a:extLst>
          </p:cNvPr>
          <p:cNvSpPr txBox="1"/>
          <p:nvPr/>
        </p:nvSpPr>
        <p:spPr>
          <a:xfrm>
            <a:off x="5263981" y="2117636"/>
            <a:ext cx="55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D21B55-3BBF-3A0E-8505-143FAA242B3F}"/>
              </a:ext>
            </a:extLst>
          </p:cNvPr>
          <p:cNvSpPr/>
          <p:nvPr/>
        </p:nvSpPr>
        <p:spPr>
          <a:xfrm>
            <a:off x="3978876" y="2533134"/>
            <a:ext cx="2669058" cy="3212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Discard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838C92-F6B9-6073-4138-A5EC3BF72319}"/>
              </a:ext>
            </a:extLst>
          </p:cNvPr>
          <p:cNvSpPr/>
          <p:nvPr/>
        </p:nvSpPr>
        <p:spPr>
          <a:xfrm>
            <a:off x="7414054" y="321276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Add to the object’s observational arc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256FA100-EA51-EEF2-F316-FA5D529B1D30}"/>
              </a:ext>
            </a:extLst>
          </p:cNvPr>
          <p:cNvCxnSpPr>
            <a:cxnSpLocks/>
            <a:endCxn id="18" idx="3"/>
          </p:cNvCxnSpPr>
          <p:nvPr/>
        </p:nvCxnSpPr>
        <p:spPr>
          <a:xfrm rot="16200000" flipH="1">
            <a:off x="8316096" y="2415746"/>
            <a:ext cx="2996514" cy="537520"/>
          </a:xfrm>
          <a:prstGeom prst="bentConnector4">
            <a:avLst>
              <a:gd name="adj1" fmla="val 515"/>
              <a:gd name="adj2" fmla="val 142529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0A97BE1-5A21-7232-DA03-97AED08448C3}"/>
              </a:ext>
            </a:extLst>
          </p:cNvPr>
          <p:cNvSpPr/>
          <p:nvPr/>
        </p:nvSpPr>
        <p:spPr>
          <a:xfrm>
            <a:off x="7475838" y="3317790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1600" dirty="0"/>
              <a:t>Define the geocentric ephemeris and perform a Monte Carlo simulation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E2CFEC-739A-00C2-A84C-79DA557B6536}"/>
              </a:ext>
            </a:extLst>
          </p:cNvPr>
          <p:cNvSpPr txBox="1"/>
          <p:nvPr/>
        </p:nvSpPr>
        <p:spPr>
          <a:xfrm>
            <a:off x="10373496" y="1840462"/>
            <a:ext cx="1538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For each object define the complete observational arc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B138D9C-1C58-D2FA-D9FA-5366DCA9F267}"/>
              </a:ext>
            </a:extLst>
          </p:cNvPr>
          <p:cNvCxnSpPr>
            <a:stCxn id="18" idx="1"/>
          </p:cNvCxnSpPr>
          <p:nvPr/>
        </p:nvCxnSpPr>
        <p:spPr>
          <a:xfrm flipH="1">
            <a:off x="6734431" y="4182763"/>
            <a:ext cx="7414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975D16BD-2473-D311-4737-61F3002DC12D}"/>
              </a:ext>
            </a:extLst>
          </p:cNvPr>
          <p:cNvSpPr/>
          <p:nvPr/>
        </p:nvSpPr>
        <p:spPr>
          <a:xfrm>
            <a:off x="3978876" y="3317790"/>
            <a:ext cx="2767912" cy="172994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Check if the objects could be followed-up from Earth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6B1A99B-90E4-CF73-C1FB-7B87C536260D}"/>
              </a:ext>
            </a:extLst>
          </p:cNvPr>
          <p:cNvCxnSpPr>
            <a:stCxn id="26" idx="2"/>
            <a:endCxn id="26" idx="2"/>
          </p:cNvCxnSpPr>
          <p:nvPr/>
        </p:nvCxnSpPr>
        <p:spPr>
          <a:xfrm>
            <a:off x="5362832" y="504773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AF89D47-6347-A27B-C5D4-3920CB5FA2A0}"/>
              </a:ext>
            </a:extLst>
          </p:cNvPr>
          <p:cNvCxnSpPr>
            <a:stCxn id="26" idx="2"/>
          </p:cNvCxnSpPr>
          <p:nvPr/>
        </p:nvCxnSpPr>
        <p:spPr>
          <a:xfrm>
            <a:off x="5362832" y="5047734"/>
            <a:ext cx="12356" cy="4263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C17EC2D-4DB3-8E04-67A5-E09F6A8F0F96}"/>
              </a:ext>
            </a:extLst>
          </p:cNvPr>
          <p:cNvCxnSpPr>
            <a:stCxn id="26" idx="1"/>
          </p:cNvCxnSpPr>
          <p:nvPr/>
        </p:nvCxnSpPr>
        <p:spPr>
          <a:xfrm flipH="1">
            <a:off x="3027404" y="4182762"/>
            <a:ext cx="95147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D8D92CB-BF9F-49B3-3E41-C3BA0BDAA41C}"/>
              </a:ext>
            </a:extLst>
          </p:cNvPr>
          <p:cNvSpPr txBox="1"/>
          <p:nvPr/>
        </p:nvSpPr>
        <p:spPr>
          <a:xfrm>
            <a:off x="5375189" y="5104711"/>
            <a:ext cx="716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No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CB70507-401D-D1DC-F00D-59983CBAA01D}"/>
              </a:ext>
            </a:extLst>
          </p:cNvPr>
          <p:cNvSpPr/>
          <p:nvPr/>
        </p:nvSpPr>
        <p:spPr>
          <a:xfrm>
            <a:off x="3991232" y="5498756"/>
            <a:ext cx="2767913" cy="81554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The previous results cannot be improved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8B03C31-8E72-7E06-CA1F-359C19EADE88}"/>
              </a:ext>
            </a:extLst>
          </p:cNvPr>
          <p:cNvSpPr/>
          <p:nvPr/>
        </p:nvSpPr>
        <p:spPr>
          <a:xfrm>
            <a:off x="423224" y="3317788"/>
            <a:ext cx="2607275" cy="17299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Add Earth-based observations and re-compute the orbit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FF844CA-C0EC-1A79-A79C-6ABC0CF7E3AF}"/>
              </a:ext>
            </a:extLst>
          </p:cNvPr>
          <p:cNvSpPr txBox="1"/>
          <p:nvPr/>
        </p:nvSpPr>
        <p:spPr>
          <a:xfrm>
            <a:off x="3249828" y="3813429"/>
            <a:ext cx="67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249489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22044 -0.13449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-673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2" grpId="0"/>
      <p:bldP spid="13" grpId="0"/>
      <p:bldP spid="14" grpId="0" animBg="1"/>
      <p:bldP spid="15" grpId="0" animBg="1"/>
      <p:bldP spid="18" grpId="0" animBg="1"/>
      <p:bldP spid="18" grpId="1" animBg="1"/>
      <p:bldP spid="23" grpId="0"/>
      <p:bldP spid="26" grpId="0" animBg="1"/>
      <p:bldP spid="33" grpId="0"/>
      <p:bldP spid="34" grpId="0" animBg="1"/>
      <p:bldP spid="35" grpId="0" animBg="1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853</Words>
  <Application>Microsoft Macintosh PowerPoint</Application>
  <PresentationFormat>Widescreen</PresentationFormat>
  <Paragraphs>140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Aptos Display</vt:lpstr>
      <vt:lpstr>Arial</vt:lpstr>
      <vt:lpstr>Cambria Math</vt:lpstr>
      <vt:lpstr>NimbusSanL</vt:lpstr>
      <vt:lpstr>Office Theme</vt:lpstr>
      <vt:lpstr>Analysis of NEOMIR's detection capabilities given an astrometric precision of 0.2''</vt:lpstr>
      <vt:lpstr>WHAT IS NEOMIR?</vt:lpstr>
      <vt:lpstr>SCOPE  OF THE  PROJECT</vt:lpstr>
      <vt:lpstr>PowerPoint Presentation</vt:lpstr>
      <vt:lpstr>PowerPoint Presentation</vt:lpstr>
      <vt:lpstr>SIMULATE OBSERVATIONS</vt:lpstr>
      <vt:lpstr>PowerPoint Presentation</vt:lpstr>
      <vt:lpstr>COULD NEOMIR OBSERVE THE OBJECT?  1. Calculate SNR 2. Check if object is in the field of regard  </vt:lpstr>
      <vt:lpstr>PowerPoint Presentation</vt:lpstr>
      <vt:lpstr>ORBIT DETERMINATION and IMPACT PROBABILITY</vt:lpstr>
      <vt:lpstr>OBSERVATIONAL ARC LENGTH  </vt:lpstr>
      <vt:lpstr>EVOLUTION OF THE IMPACT CORRIDOR  </vt:lpstr>
      <vt:lpstr>PowerPoint Presentation</vt:lpstr>
      <vt:lpstr>FOLLOWING UP FROM THE GROUND → 97 / 149 objects can be re-observed from the ground</vt:lpstr>
      <vt:lpstr>PowerPoint Presentation</vt:lpstr>
      <vt:lpstr>GROUND BASED OBSERVATIONS   </vt:lpstr>
      <vt:lpstr>SUMMARY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Margherita Maria Revellino</dc:creator>
  <cp:lastModifiedBy>Margherita Maria Revellino</cp:lastModifiedBy>
  <cp:revision>4</cp:revision>
  <dcterms:created xsi:type="dcterms:W3CDTF">2025-09-20T16:46:56Z</dcterms:created>
  <dcterms:modified xsi:type="dcterms:W3CDTF">2025-10-07T14:23:11Z</dcterms:modified>
</cp:coreProperties>
</file>