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1" r:id="rId5"/>
    <p:sldId id="272" r:id="rId6"/>
    <p:sldId id="275" r:id="rId7"/>
    <p:sldId id="305" r:id="rId8"/>
    <p:sldId id="274" r:id="rId9"/>
    <p:sldId id="278" r:id="rId10"/>
    <p:sldId id="277" r:id="rId11"/>
    <p:sldId id="306" r:id="rId12"/>
    <p:sldId id="281" r:id="rId13"/>
    <p:sldId id="283" r:id="rId14"/>
    <p:sldId id="282" r:id="rId15"/>
    <p:sldId id="285" r:id="rId16"/>
    <p:sldId id="288" r:id="rId17"/>
    <p:sldId id="289" r:id="rId18"/>
    <p:sldId id="294" r:id="rId19"/>
    <p:sldId id="290" r:id="rId20"/>
    <p:sldId id="286" r:id="rId21"/>
    <p:sldId id="287" r:id="rId22"/>
    <p:sldId id="297" r:id="rId23"/>
    <p:sldId id="296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4"/>
    <a:srgbClr val="99CC00"/>
    <a:srgbClr val="FFF598"/>
    <a:srgbClr val="945200"/>
    <a:srgbClr val="990099"/>
    <a:srgbClr val="18B0F1"/>
    <a:srgbClr val="FF6600"/>
    <a:srgbClr val="BBEFAA"/>
    <a:srgbClr val="B6DB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89BB5-22E0-432B-A5A8-3858858F5E92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6EC35-1C05-48C7-A6A6-FFF810E52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3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6E9D-8064-43EF-8944-94513ED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50058-0F62-4EF0-8162-5E398AD91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252" y="2366318"/>
            <a:ext cx="11604411" cy="343695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Version log. Example2:  </a:t>
            </a:r>
            <a:br>
              <a:rPr lang="en-US" dirty="0"/>
            </a:br>
            <a:r>
              <a:rPr lang="en-US" dirty="0"/>
              <a:t>2023-10-15, </a:t>
            </a:r>
            <a:r>
              <a:rPr lang="en-US" dirty="0" err="1"/>
              <a:t>ver</a:t>
            </a:r>
            <a:r>
              <a:rPr lang="en-US" dirty="0"/>
              <a:t> 1,  John Doe,   presented at PSET</a:t>
            </a:r>
            <a:br>
              <a:rPr lang="en-US" dirty="0"/>
            </a:br>
            <a:r>
              <a:rPr lang="en-US" dirty="0"/>
              <a:t>2023-10-25, </a:t>
            </a:r>
            <a:r>
              <a:rPr lang="en-US" dirty="0" err="1"/>
              <a:t>ver</a:t>
            </a:r>
            <a:r>
              <a:rPr lang="en-US" dirty="0"/>
              <a:t> 2, John Doe and Jane Doe, updated with comments from PSET</a:t>
            </a: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EDFF5-E029-49EF-8584-3EA0EDC6B3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2319" y="6229041"/>
            <a:ext cx="11604410" cy="2128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lvl="0"/>
            <a:r>
              <a:rPr lang="en-US" dirty="0"/>
              <a:t>Document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B2236D-42B1-42CE-8AB2-F3026B54F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251" y="971551"/>
            <a:ext cx="11604409" cy="122351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(low graphics, higher info content title template)</a:t>
            </a:r>
          </a:p>
        </p:txBody>
      </p:sp>
    </p:spTree>
    <p:extLst>
      <p:ext uri="{BB962C8B-B14F-4D97-AF65-F5344CB8AC3E}">
        <p14:creationId xmlns:p14="http://schemas.microsoft.com/office/powerpoint/2010/main" val="379141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F5FE-465D-4B59-8B63-AC446C029E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53086"/>
            <a:ext cx="9144000" cy="1701566"/>
          </a:xfrm>
        </p:spPr>
        <p:txBody>
          <a:bodyPr anchor="ctr" anchorCtr="1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(standard layout)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48383-D80C-460D-935E-693AF4F10C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85917"/>
            <a:ext cx="9144000" cy="5458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Name, Date,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A8B13-AB43-4277-B745-E3797DAD5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93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379FF9-BEA5-40B8-B275-6941A783A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" y="189561"/>
            <a:ext cx="2482189" cy="248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C0CB75-CB3F-4271-8A52-607BA0B74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4645" r="1178" b="22886"/>
          <a:stretch/>
        </p:blipFill>
        <p:spPr>
          <a:xfrm>
            <a:off x="756532" y="6191225"/>
            <a:ext cx="961451" cy="320040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C9636F-50BB-45A5-AFF0-839664B6B3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0" y="6185101"/>
            <a:ext cx="1760815" cy="365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CA7FEA-5A90-434B-B778-E1DDB0AD2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-1049"/>
          <a:stretch/>
        </p:blipFill>
        <p:spPr>
          <a:xfrm>
            <a:off x="9057100" y="6118723"/>
            <a:ext cx="56913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418052-EB0A-45F7-88C1-239045F28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1322"/>
          <a:stretch/>
        </p:blipFill>
        <p:spPr>
          <a:xfrm>
            <a:off x="6288272" y="6179113"/>
            <a:ext cx="707110" cy="36576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F04A2C-08DF-A3D3-DD68-C02467DB85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0" y="5532438"/>
            <a:ext cx="9144000" cy="365125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Location: where document can be found</a:t>
            </a:r>
          </a:p>
        </p:txBody>
      </p:sp>
      <p:pic>
        <p:nvPicPr>
          <p:cNvPr id="1026" name="Graphic 1">
            <a:extLst>
              <a:ext uri="{FF2B5EF4-FFF2-40B4-BE49-F238E27FC236}">
                <a16:creationId xmlns:a16="http://schemas.microsoft.com/office/drawing/2014/main" id="{E6169E18-6825-0862-65BE-E8ADBACD72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11" y="6108108"/>
            <a:ext cx="1800308" cy="5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054613-5485-4C68-A0C8-D9420A6ABCA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46" y="6260121"/>
            <a:ext cx="1627668" cy="25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9D443-8ADA-4092-AEAD-03D845A9617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7" y="6118721"/>
            <a:ext cx="882672" cy="41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BD4CD-37AE-C61C-70B1-FCB8B55F22F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10" y="6179113"/>
            <a:ext cx="1155052" cy="2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22AA-6E50-44F6-814D-E3C3DEE5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230B-A61F-4A28-BB4D-82C22CCA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53" y="971550"/>
            <a:ext cx="11604411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6E9D-8064-43EF-8944-94513ED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8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4F81-9338-4C27-AABD-484D1240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589FE-2E0F-47BE-A1C0-EA900291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6E9D-8064-43EF-8944-94513ED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B2236D-42B1-42CE-8AB2-F3026B54F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392" y="3429000"/>
            <a:ext cx="11604409" cy="939202"/>
          </a:xfrm>
        </p:spPr>
        <p:txBody>
          <a:bodyPr>
            <a:no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752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41FDD-6B11-4ADE-96C6-BF2CEA9D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4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41FDD-6B11-4ADE-96C6-BF2CEA9D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7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F6F1-DAF4-4168-884F-899406E3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367F-81CA-4F5F-81D2-63B5932E0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336" y="971550"/>
            <a:ext cx="5530299" cy="54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5A104-2D88-4150-A548-77FA8CADB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971550"/>
            <a:ext cx="5812631" cy="54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54E23-BFCE-4320-884A-A690303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ar filled sky&#10;&#10;Description automatically generated">
            <a:extLst>
              <a:ext uri="{FF2B5EF4-FFF2-40B4-BE49-F238E27FC236}">
                <a16:creationId xmlns:a16="http://schemas.microsoft.com/office/drawing/2014/main" id="{F2F4C2D5-522A-471B-9412-DC1EF59B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 b="34147"/>
          <a:stretch/>
        </p:blipFill>
        <p:spPr>
          <a:xfrm>
            <a:off x="0" y="0"/>
            <a:ext cx="12192000" cy="8948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6055D-DB9F-4DAD-AEED-D3EC8A5A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5013D-6E08-423F-B630-94BD35831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785" y="938528"/>
            <a:ext cx="11681879" cy="557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9EF8A-A2D8-4FA4-85E0-39876C065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1813" y="6613097"/>
            <a:ext cx="773851" cy="2128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8C2B7-92A1-400A-880C-95D15DC9CB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25405-3745-4400-853F-DD34C15597B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839" y="43218"/>
            <a:ext cx="808445" cy="8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4" r:id="rId4"/>
    <p:sldLayoutId id="2147483658" r:id="rId5"/>
    <p:sldLayoutId id="2147483655" r:id="rId6"/>
    <p:sldLayoutId id="2147483657" r:id="rId7"/>
    <p:sldLayoutId id="214748365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7B66463-63F0-AD70-2FF2-6DC64FCB4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Predicted astrometric uncertainty for NEO Surveyor tracklets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5C97939-176B-B7EC-21D2-177BC6A08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685" y="4731488"/>
            <a:ext cx="8512629" cy="5458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Joseph Masiero, Federico Marocco, Garrett Levine, Frank Masci, Tyler Linder, Sean Carey, Serina </a:t>
            </a:r>
            <a:r>
              <a:rPr lang="en-US" dirty="0" err="1"/>
              <a:t>Diniega</a:t>
            </a:r>
            <a:r>
              <a:rPr lang="en-US" dirty="0"/>
              <a:t>, Amy Mainzer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EF074C-2955-B4B2-E399-3B71F9B4B7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dirty="0"/>
              <a:t>EU-ESA Workshop on Astrometric and Radar Observations of NEOs, 6 Oct 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28354-C0C5-40E0-AFBF-58B14DD619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8888" y="6613525"/>
            <a:ext cx="773112" cy="212725"/>
          </a:xfrm>
        </p:spPr>
        <p:txBody>
          <a:bodyPr/>
          <a:lstStyle/>
          <a:p>
            <a:fld id="{1698C2B7-92A1-400A-880C-95D15DC9C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CAF-EC96-CBFB-7C4F-470B338E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AB06194B-3537-52E8-9805-EA5084E4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330"/>
            <a:ext cx="12192000" cy="4876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94E9AA-DEF1-22A9-54F9-12EEBCB2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200" dirty="0"/>
              <a:t>Results: Observational Arc Lengths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EB469-54BF-65EF-9CCA-5CC97570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AE2E6-0DA3-051C-82A9-8A9C4F152B1D}"/>
              </a:ext>
            </a:extLst>
          </p:cNvPr>
          <p:cNvSpPr txBox="1"/>
          <p:nvPr/>
        </p:nvSpPr>
        <p:spPr>
          <a:xfrm>
            <a:off x="120230" y="901053"/>
            <a:ext cx="119515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Examined catalog of </a:t>
            </a:r>
            <a:r>
              <a:rPr lang="en-US" sz="3200" i="1" dirty="0"/>
              <a:t>NEOS</a:t>
            </a:r>
            <a:r>
              <a:rPr lang="en-US" sz="3200" dirty="0"/>
              <a:t>-only orbits after each month of survey.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Common short-arc lengths are multiples of “revisit time.”</a:t>
            </a:r>
          </a:p>
        </p:txBody>
      </p:sp>
    </p:spTree>
    <p:extLst>
      <p:ext uri="{BB962C8B-B14F-4D97-AF65-F5344CB8AC3E}">
        <p14:creationId xmlns:p14="http://schemas.microsoft.com/office/powerpoint/2010/main" val="415362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49C7-C30B-CEDB-8DEC-2186FC3E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396E0447-2F8D-E1A1-C5C9-13DC87F8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r="9472"/>
          <a:stretch>
            <a:fillRect/>
          </a:stretch>
        </p:blipFill>
        <p:spPr>
          <a:xfrm>
            <a:off x="136095" y="1854860"/>
            <a:ext cx="12055905" cy="49710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0C2B4F-DC37-1F4B-E01B-F408F361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200" dirty="0"/>
              <a:t>Results: MPC U-Parameter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DF3DC-E64E-5078-A0DB-DD70B404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334C1-0989-29BD-C681-5DC86195EFB7}"/>
              </a:ext>
            </a:extLst>
          </p:cNvPr>
          <p:cNvSpPr txBox="1"/>
          <p:nvPr/>
        </p:nvSpPr>
        <p:spPr>
          <a:xfrm>
            <a:off x="94213" y="917385"/>
            <a:ext cx="120559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Many d &gt; 140m asteroids seen over several apparitions.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Steady-state number of high-U as new discoveries balanced by extending arcs.</a:t>
            </a:r>
          </a:p>
        </p:txBody>
      </p:sp>
    </p:spTree>
    <p:extLst>
      <p:ext uri="{BB962C8B-B14F-4D97-AF65-F5344CB8AC3E}">
        <p14:creationId xmlns:p14="http://schemas.microsoft.com/office/powerpoint/2010/main" val="420680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AF936C-3B47-18F9-4D2C-62F2EC37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0" y="1238648"/>
            <a:ext cx="7061200" cy="53811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DAD95-0C0C-FD9F-24BB-461CA531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37AF984-E37C-FFCC-BCA9-04D9BF02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Results: MPC U-Parameter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B2B13-D26A-1CDD-782D-FB08A149393A}"/>
              </a:ext>
            </a:extLst>
          </p:cNvPr>
          <p:cNvSpPr txBox="1"/>
          <p:nvPr/>
        </p:nvSpPr>
        <p:spPr>
          <a:xfrm>
            <a:off x="86363" y="1986589"/>
            <a:ext cx="48412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Similar U distributions for </a:t>
            </a:r>
            <a:r>
              <a:rPr lang="en-US" sz="3600" i="1" dirty="0"/>
              <a:t>NEOS</a:t>
            </a:r>
            <a:r>
              <a:rPr lang="en-US" sz="3600" dirty="0"/>
              <a:t>-discoveries and known H &lt; 22 near-Earth asteroids with same arc lengths.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9BEA5-07DF-C6A3-6BAE-491B0DCF2918}"/>
              </a:ext>
            </a:extLst>
          </p:cNvPr>
          <p:cNvSpPr txBox="1"/>
          <p:nvPr/>
        </p:nvSpPr>
        <p:spPr>
          <a:xfrm>
            <a:off x="10197766" y="2309754"/>
            <a:ext cx="190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Recent </a:t>
            </a:r>
            <a:r>
              <a:rPr lang="en-US" sz="2400" i="1" dirty="0"/>
              <a:t>NEOS </a:t>
            </a:r>
            <a:r>
              <a:rPr lang="en-US" sz="2400" dirty="0"/>
              <a:t>discoveries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8CE5CB-1B0E-D16F-A3DC-972DCF276F60}"/>
              </a:ext>
            </a:extLst>
          </p:cNvPr>
          <p:cNvCxnSpPr/>
          <p:nvPr/>
        </p:nvCxnSpPr>
        <p:spPr>
          <a:xfrm>
            <a:off x="10728036" y="3099186"/>
            <a:ext cx="384540" cy="297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6AFCB4-2C3D-9B53-93F4-40E71067F392}"/>
              </a:ext>
            </a:extLst>
          </p:cNvPr>
          <p:cNvSpPr txBox="1"/>
          <p:nvPr/>
        </p:nvSpPr>
        <p:spPr>
          <a:xfrm>
            <a:off x="8170985" y="4526074"/>
            <a:ext cx="2121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Long-arc </a:t>
            </a:r>
            <a:r>
              <a:rPr lang="en-US" sz="2400" i="1" dirty="0"/>
              <a:t>NEOS </a:t>
            </a:r>
            <a:r>
              <a:rPr lang="en-US" sz="2400" dirty="0"/>
              <a:t>discoveries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A64F24-1536-7C03-0F17-874D7B8E53C6}"/>
              </a:ext>
            </a:extLst>
          </p:cNvPr>
          <p:cNvCxnSpPr>
            <a:cxnSpLocks/>
          </p:cNvCxnSpPr>
          <p:nvPr/>
        </p:nvCxnSpPr>
        <p:spPr>
          <a:xfrm flipH="1" flipV="1">
            <a:off x="7631723" y="3429000"/>
            <a:ext cx="539262" cy="13970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09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D8E9-ABCF-49F0-8686-643B5E82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5E6C81B-B533-8C71-3D49-7E144A14A918}"/>
              </a:ext>
            </a:extLst>
          </p:cNvPr>
          <p:cNvGrpSpPr/>
          <p:nvPr/>
        </p:nvGrpSpPr>
        <p:grpSpPr>
          <a:xfrm>
            <a:off x="120230" y="2459306"/>
            <a:ext cx="11999554" cy="4398694"/>
            <a:chOff x="0" y="1673046"/>
            <a:chExt cx="11140925" cy="40839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5B2913-E841-11CA-CA79-5727E9FE8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9169"/>
            <a:stretch>
              <a:fillRect/>
            </a:stretch>
          </p:blipFill>
          <p:spPr>
            <a:xfrm>
              <a:off x="0" y="1673046"/>
              <a:ext cx="3899140" cy="4064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7A76F0-DC0E-809C-3B55-346BD3F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80" r="49169"/>
            <a:stretch>
              <a:fillRect/>
            </a:stretch>
          </p:blipFill>
          <p:spPr>
            <a:xfrm>
              <a:off x="3941598" y="1673046"/>
              <a:ext cx="3609215" cy="4064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55BC9B-4385-F463-A549-589ED6F92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13" r="50601"/>
            <a:stretch>
              <a:fillRect/>
            </a:stretch>
          </p:blipFill>
          <p:spPr>
            <a:xfrm>
              <a:off x="7644066" y="1692991"/>
              <a:ext cx="3496859" cy="40640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17E38-EA92-202F-05BB-5A7C599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6B65DE0-4D09-E62A-7D53-34B5ECF6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Uncertainty in Orbital Element for Short-Arcs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98CC7-1C24-647F-0801-BA6482BF3B04}"/>
              </a:ext>
            </a:extLst>
          </p:cNvPr>
          <p:cNvSpPr txBox="1"/>
          <p:nvPr/>
        </p:nvSpPr>
        <p:spPr>
          <a:xfrm>
            <a:off x="756574" y="2196443"/>
            <a:ext cx="322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</a:t>
            </a:r>
            <a:r>
              <a:rPr lang="en-US" sz="2400" dirty="0" err="1"/>
              <a:t>Tracklets</a:t>
            </a:r>
            <a:r>
              <a:rPr lang="en-US" sz="2400" dirty="0"/>
              <a:t> (~14d arc)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767433-4961-FFB4-E10F-9ED97CB07ABB}"/>
              </a:ext>
            </a:extLst>
          </p:cNvPr>
          <p:cNvSpPr txBox="1"/>
          <p:nvPr/>
        </p:nvSpPr>
        <p:spPr>
          <a:xfrm>
            <a:off x="4618620" y="2196443"/>
            <a:ext cx="340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</a:t>
            </a:r>
            <a:r>
              <a:rPr lang="en-US" sz="2400" dirty="0" err="1"/>
              <a:t>Tracklets</a:t>
            </a:r>
            <a:r>
              <a:rPr lang="en-US" sz="2400" dirty="0"/>
              <a:t> (~28d arc)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B2A50-D88E-EEE5-3FD9-DBB640B192A2}"/>
              </a:ext>
            </a:extLst>
          </p:cNvPr>
          <p:cNvSpPr txBox="1"/>
          <p:nvPr/>
        </p:nvSpPr>
        <p:spPr>
          <a:xfrm>
            <a:off x="8652167" y="2196443"/>
            <a:ext cx="302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Six </a:t>
            </a:r>
            <a:r>
              <a:rPr lang="en-US" sz="2400" dirty="0" err="1"/>
              <a:t>Tracklets</a:t>
            </a:r>
            <a:r>
              <a:rPr lang="en-US" sz="2400" dirty="0"/>
              <a:t> (~84d arc)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932EF6-277B-1CD2-80E8-DACD126018B4}"/>
              </a:ext>
            </a:extLst>
          </p:cNvPr>
          <p:cNvSpPr txBox="1"/>
          <p:nvPr/>
        </p:nvSpPr>
        <p:spPr>
          <a:xfrm>
            <a:off x="120230" y="1005235"/>
            <a:ext cx="120717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Calculated orbit from first </a:t>
            </a: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en-US" sz="2800" dirty="0" err="1"/>
              <a:t>tracklets</a:t>
            </a:r>
            <a:r>
              <a:rPr lang="en-US" sz="2800" dirty="0"/>
              <a:t> of 1000 randomly-sampled discoveries with successful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find_orb</a:t>
            </a:r>
            <a:r>
              <a:rPr lang="en-US" sz="2800" dirty="0"/>
              <a:t> initial orbit determination.</a:t>
            </a:r>
          </a:p>
        </p:txBody>
      </p:sp>
    </p:spTree>
    <p:extLst>
      <p:ext uri="{BB962C8B-B14F-4D97-AF65-F5344CB8AC3E}">
        <p14:creationId xmlns:p14="http://schemas.microsoft.com/office/powerpoint/2010/main" val="428092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5550B8A-928A-D006-2937-1A557E0763F3}"/>
              </a:ext>
            </a:extLst>
          </p:cNvPr>
          <p:cNvGrpSpPr/>
          <p:nvPr/>
        </p:nvGrpSpPr>
        <p:grpSpPr>
          <a:xfrm>
            <a:off x="296336" y="2717581"/>
            <a:ext cx="11569148" cy="4138879"/>
            <a:chOff x="283520" y="2440970"/>
            <a:chExt cx="11424561" cy="40871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E5932E-7127-2BD9-D460-D21D04F4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520" y="2464122"/>
              <a:ext cx="3975100" cy="4064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DF9C35-D39C-2404-DEAD-51A8B5AD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067"/>
            <a:stretch>
              <a:fillRect/>
            </a:stretch>
          </p:blipFill>
          <p:spPr>
            <a:xfrm>
              <a:off x="4328903" y="2464122"/>
              <a:ext cx="3654425" cy="4064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716EA0-C4AC-1F18-87FD-020D5AAC0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66"/>
            <a:stretch>
              <a:fillRect/>
            </a:stretch>
          </p:blipFill>
          <p:spPr>
            <a:xfrm>
              <a:off x="8053612" y="2440970"/>
              <a:ext cx="3654469" cy="40640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81B4B-14C0-2A16-1EA5-946D810C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A3759-5324-CBFE-274E-6614780EBD2C}"/>
              </a:ext>
            </a:extLst>
          </p:cNvPr>
          <p:cNvSpPr txBox="1"/>
          <p:nvPr/>
        </p:nvSpPr>
        <p:spPr>
          <a:xfrm>
            <a:off x="1125933" y="2435963"/>
            <a:ext cx="3195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</a:t>
            </a:r>
            <a:r>
              <a:rPr lang="en-US" sz="2400" dirty="0" err="1"/>
              <a:t>Tracklets</a:t>
            </a:r>
            <a:r>
              <a:rPr lang="en-US" sz="2400" dirty="0"/>
              <a:t> (~14d arc)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66BD1-8F56-4310-7686-E0642213BAA9}"/>
              </a:ext>
            </a:extLst>
          </p:cNvPr>
          <p:cNvSpPr txBox="1"/>
          <p:nvPr/>
        </p:nvSpPr>
        <p:spPr>
          <a:xfrm>
            <a:off x="4875200" y="2436800"/>
            <a:ext cx="340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</a:t>
            </a:r>
            <a:r>
              <a:rPr lang="en-US" sz="2400" dirty="0" err="1"/>
              <a:t>Tracklets</a:t>
            </a:r>
            <a:r>
              <a:rPr lang="en-US" sz="2400" dirty="0"/>
              <a:t> (~28d arc)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7C208-830B-4269-00AA-CE3602010227}"/>
              </a:ext>
            </a:extLst>
          </p:cNvPr>
          <p:cNvSpPr txBox="1"/>
          <p:nvPr/>
        </p:nvSpPr>
        <p:spPr>
          <a:xfrm>
            <a:off x="8715024" y="2409579"/>
            <a:ext cx="302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Six </a:t>
            </a:r>
            <a:r>
              <a:rPr lang="en-US" sz="2400" dirty="0" err="1"/>
              <a:t>Tracklets</a:t>
            </a:r>
            <a:r>
              <a:rPr lang="en-US" sz="2400" dirty="0"/>
              <a:t> (~84d arc)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06FE26A3-F9DB-2568-EE09-546A1C22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Results: Short-Arc Orbits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D2B9DE-D8A4-94BD-D877-74E2E51FE30E}"/>
              </a:ext>
            </a:extLst>
          </p:cNvPr>
          <p:cNvSpPr txBox="1"/>
          <p:nvPr/>
        </p:nvSpPr>
        <p:spPr>
          <a:xfrm>
            <a:off x="296336" y="953455"/>
            <a:ext cx="1108789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Decrease in </a:t>
            </a:r>
            <a:r>
              <a:rPr lang="en-US" sz="2600" dirty="0" err="1"/>
              <a:t>geocenter</a:t>
            </a:r>
            <a:r>
              <a:rPr lang="en-US" sz="2600" dirty="0"/>
              <a:t> on-sky uncertainty by ~</a:t>
            </a:r>
            <a:r>
              <a:rPr lang="en-US" sz="2600"/>
              <a:t>10x with </a:t>
            </a:r>
            <a:r>
              <a:rPr lang="en-US" sz="2600" dirty="0"/>
              <a:t>third </a:t>
            </a:r>
            <a:r>
              <a:rPr lang="en-US" sz="2600" dirty="0" err="1"/>
              <a:t>tracklet</a:t>
            </a:r>
            <a:r>
              <a:rPr lang="en-US" sz="2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Typical </a:t>
            </a:r>
            <a:r>
              <a:rPr lang="en-US" sz="2600" i="1" dirty="0"/>
              <a:t>NEOS</a:t>
            </a:r>
            <a:r>
              <a:rPr lang="en-US" sz="2600" dirty="0"/>
              <a:t>-detected d &gt; 140m asteroid reaches highest ground-based detectability (phase angle and brightness) about 1-3 months after discovery.</a:t>
            </a:r>
          </a:p>
        </p:txBody>
      </p:sp>
    </p:spTree>
    <p:extLst>
      <p:ext uri="{BB962C8B-B14F-4D97-AF65-F5344CB8AC3E}">
        <p14:creationId xmlns:p14="http://schemas.microsoft.com/office/powerpoint/2010/main" val="183885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C2311-F27E-A086-B2AA-06366C23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35E7A-FCE2-C737-5E36-5D868179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586C96-A062-6688-80B3-4F95A099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Ground-Based Follow-Up at Brightest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189880-F50B-5505-6553-AD2D3282970D}"/>
              </a:ext>
            </a:extLst>
          </p:cNvPr>
          <p:cNvGrpSpPr/>
          <p:nvPr/>
        </p:nvGrpSpPr>
        <p:grpSpPr>
          <a:xfrm>
            <a:off x="17253" y="2983394"/>
            <a:ext cx="12174747" cy="3874606"/>
            <a:chOff x="0" y="2844894"/>
            <a:chExt cx="12174747" cy="38746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888B63-9748-561D-A9F2-9D78F1D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37" r="19249"/>
            <a:stretch>
              <a:fillRect/>
            </a:stretch>
          </p:blipFill>
          <p:spPr>
            <a:xfrm>
              <a:off x="0" y="2844894"/>
              <a:ext cx="4106587" cy="38746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25A7B0-5B1A-9A44-B68A-CCE41DD7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682" r="18834"/>
            <a:stretch>
              <a:fillRect/>
            </a:stretch>
          </p:blipFill>
          <p:spPr>
            <a:xfrm>
              <a:off x="4080957" y="2844894"/>
              <a:ext cx="3584011" cy="38746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BBC1C6-95BD-715B-E721-97D4C6266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737" r="831"/>
            <a:stretch>
              <a:fillRect/>
            </a:stretch>
          </p:blipFill>
          <p:spPr>
            <a:xfrm>
              <a:off x="7664968" y="2844894"/>
              <a:ext cx="4509779" cy="387460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C40975-CCC7-9B97-945E-7B2F2033CE7F}"/>
              </a:ext>
            </a:extLst>
          </p:cNvPr>
          <p:cNvSpPr txBox="1"/>
          <p:nvPr/>
        </p:nvSpPr>
        <p:spPr>
          <a:xfrm>
            <a:off x="883614" y="2680348"/>
            <a:ext cx="322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</a:t>
            </a:r>
            <a:r>
              <a:rPr lang="en-US" sz="2400" dirty="0" err="1"/>
              <a:t>Tracklets</a:t>
            </a:r>
            <a:r>
              <a:rPr lang="en-US" sz="2400" dirty="0"/>
              <a:t> (~14d arc)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D0D2F-83EF-BBA8-AC79-62BEBEE3B495}"/>
              </a:ext>
            </a:extLst>
          </p:cNvPr>
          <p:cNvSpPr txBox="1"/>
          <p:nvPr/>
        </p:nvSpPr>
        <p:spPr>
          <a:xfrm>
            <a:off x="4401275" y="2648626"/>
            <a:ext cx="340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</a:t>
            </a:r>
            <a:r>
              <a:rPr lang="en-US" sz="2400" dirty="0" err="1"/>
              <a:t>Tracklets</a:t>
            </a:r>
            <a:r>
              <a:rPr lang="en-US" sz="2400" dirty="0"/>
              <a:t> (~28d arc)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A7BE3-EA74-3D4C-27AD-53E654BB85C0}"/>
              </a:ext>
            </a:extLst>
          </p:cNvPr>
          <p:cNvSpPr txBox="1"/>
          <p:nvPr/>
        </p:nvSpPr>
        <p:spPr>
          <a:xfrm>
            <a:off x="8068162" y="2648626"/>
            <a:ext cx="302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Six </a:t>
            </a:r>
            <a:r>
              <a:rPr lang="en-US" sz="2400" dirty="0" err="1"/>
              <a:t>Tracklets</a:t>
            </a:r>
            <a:r>
              <a:rPr lang="en-US" sz="2400" dirty="0"/>
              <a:t> (~84d arc)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5A98B-73E4-E9AC-26EF-55B301272D5D}"/>
              </a:ext>
            </a:extLst>
          </p:cNvPr>
          <p:cNvSpPr txBox="1"/>
          <p:nvPr/>
        </p:nvSpPr>
        <p:spPr>
          <a:xfrm>
            <a:off x="237721" y="955855"/>
            <a:ext cx="118604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Calculated geocentric ephemeris (positional uncertainty and solar elongation) at time with brightest expected V-magnitude within 1yr of </a:t>
            </a:r>
            <a:r>
              <a:rPr lang="en-US" sz="2600" i="1" dirty="0"/>
              <a:t>NEOS</a:t>
            </a:r>
            <a:r>
              <a:rPr lang="en-US" sz="2600" dirty="0"/>
              <a:t> discovery.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Albedos assigned by Reference Small Body Population Model.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Only sampling from asteroids that reached &gt;60</a:t>
            </a:r>
            <a:r>
              <a:rPr lang="en-US" sz="2400" baseline="30000" dirty="0"/>
              <a:t>o</a:t>
            </a:r>
            <a:r>
              <a:rPr lang="en-US" sz="2400" dirty="0"/>
              <a:t> solar elongation.</a:t>
            </a:r>
          </a:p>
        </p:txBody>
      </p:sp>
    </p:spTree>
    <p:extLst>
      <p:ext uri="{BB962C8B-B14F-4D97-AF65-F5344CB8AC3E}">
        <p14:creationId xmlns:p14="http://schemas.microsoft.com/office/powerpoint/2010/main" val="149725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E6F0FB-AADD-4072-B780-81DA3A4E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ADC7D33-79FB-9060-36FD-C30D267E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Conclusions &amp; Looking Ahead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7E542-B045-9F3F-07C4-C05EB23E6127}"/>
              </a:ext>
            </a:extLst>
          </p:cNvPr>
          <p:cNvSpPr txBox="1"/>
          <p:nvPr/>
        </p:nvSpPr>
        <p:spPr>
          <a:xfrm>
            <a:off x="120230" y="1227007"/>
            <a:ext cx="1189566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NEO Surveyor</a:t>
            </a:r>
            <a:r>
              <a:rPr lang="en-US" sz="2800" dirty="0"/>
              <a:t> is expected to bring the PHA catalog to high (&gt;66%) completeness in 5yr and provide well-measured orbits.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and sky-coverage lead to long observational arcs.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Distribution of orbit uncertainties for </a:t>
            </a:r>
            <a:r>
              <a:rPr lang="en-US" sz="2400" i="1" dirty="0"/>
              <a:t>NEOS</a:t>
            </a:r>
            <a:r>
              <a:rPr lang="en-US" sz="2400" dirty="0"/>
              <a:t>-discovered &gt;140m asteroids should be close to current catalog with similar arcs.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Astrometric uncertainties for tracklets will be comparable to NEOWISE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On-sky uncertainty for most 3+ </a:t>
            </a:r>
            <a:r>
              <a:rPr lang="en-US" sz="2800" dirty="0" err="1"/>
              <a:t>tracklet</a:t>
            </a:r>
            <a:r>
              <a:rPr lang="en-US" sz="2800" dirty="0"/>
              <a:t> arcs (and many 2+ </a:t>
            </a:r>
            <a:r>
              <a:rPr lang="en-US" sz="2800" dirty="0" err="1"/>
              <a:t>tracklet</a:t>
            </a:r>
            <a:r>
              <a:rPr lang="en-US" sz="2800" dirty="0"/>
              <a:t> arcs) should be small enough for ground follow-up.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Future Work: d &lt; 140m objects, (virtual) impactors, comets.</a:t>
            </a:r>
          </a:p>
        </p:txBody>
      </p:sp>
    </p:spTree>
    <p:extLst>
      <p:ext uri="{BB962C8B-B14F-4D97-AF65-F5344CB8AC3E}">
        <p14:creationId xmlns:p14="http://schemas.microsoft.com/office/powerpoint/2010/main" val="125159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F2607-C3E1-CB8A-3ACE-431C4CBC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4AFC2-8291-0D9F-36EC-5ACCBB7A1CD7}"/>
              </a:ext>
            </a:extLst>
          </p:cNvPr>
          <p:cNvSpPr txBox="1"/>
          <p:nvPr/>
        </p:nvSpPr>
        <p:spPr>
          <a:xfrm>
            <a:off x="266712" y="2398144"/>
            <a:ext cx="116585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dirty="0">
                <a:solidFill>
                  <a:srgbClr val="FF000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980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C6F3B-50C1-1136-E489-47F141C19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92312-9277-1AFD-AAC0-DFFAE95A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1144964-148D-3410-6C92-9D1BED09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Arc Lengths: Static Figures (1)</a:t>
            </a:r>
          </a:p>
        </p:txBody>
      </p:sp>
      <p:pic>
        <p:nvPicPr>
          <p:cNvPr id="29" name="Picture 28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8AE3BD72-3577-DE31-69A2-F975164F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/>
          <a:stretch>
            <a:fillRect/>
          </a:stretch>
        </p:blipFill>
        <p:spPr>
          <a:xfrm>
            <a:off x="491836" y="1378527"/>
            <a:ext cx="3678382" cy="4572000"/>
          </a:xfrm>
          <a:prstGeom prst="rect">
            <a:avLst/>
          </a:prstGeom>
        </p:spPr>
      </p:pic>
      <p:pic>
        <p:nvPicPr>
          <p:cNvPr id="31" name="Picture 3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0097681-44D9-E698-5046-20C6240B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/>
          <a:stretch>
            <a:fillRect/>
          </a:stretch>
        </p:blipFill>
        <p:spPr>
          <a:xfrm>
            <a:off x="4170218" y="1399309"/>
            <a:ext cx="3678382" cy="4572000"/>
          </a:xfrm>
          <a:prstGeom prst="rect">
            <a:avLst/>
          </a:prstGeom>
        </p:spPr>
      </p:pic>
      <p:pic>
        <p:nvPicPr>
          <p:cNvPr id="33" name="Picture 32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C80D04FF-74CA-4FF2-64BB-CEE9D41F9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399309"/>
            <a:ext cx="381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D889-F239-BD1B-40F4-20648C102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5601C-2CE8-FFD5-E2BB-FD9E1A12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77A9A3E-598A-46E8-4A30-5C33D403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Arc Lengths: Static Figures (2)</a:t>
            </a:r>
          </a:p>
        </p:txBody>
      </p:sp>
      <p:pic>
        <p:nvPicPr>
          <p:cNvPr id="11" name="Picture 1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61352F11-76C4-92AB-5C33-A1429CF2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432064"/>
            <a:ext cx="3810000" cy="4572000"/>
          </a:xfrm>
          <a:prstGeom prst="rect">
            <a:avLst/>
          </a:prstGeom>
        </p:spPr>
      </p:pic>
      <p:pic>
        <p:nvPicPr>
          <p:cNvPr id="13" name="Picture 1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6FDC0AB1-2A54-5D1C-0684-38AD3E46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432064"/>
            <a:ext cx="3810000" cy="4572000"/>
          </a:xfrm>
          <a:prstGeom prst="rect">
            <a:avLst/>
          </a:prstGeom>
        </p:spPr>
      </p:pic>
      <p:pic>
        <p:nvPicPr>
          <p:cNvPr id="16" name="Picture 1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C0F29DCF-6B70-C387-E446-DA4AC957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1432064"/>
            <a:ext cx="381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9D2F-09FA-42BA-A04D-29350B21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NEO Surveyor Mission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9B59C-0E2D-4349-B608-610402B8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diagram of a space ship&#10;&#10;AI-generated content may be incorrect.">
            <a:extLst>
              <a:ext uri="{FF2B5EF4-FFF2-40B4-BE49-F238E27FC236}">
                <a16:creationId xmlns:a16="http://schemas.microsoft.com/office/drawing/2014/main" id="{2AC14DA6-765D-FCC6-BA09-7D919D256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0" y="979964"/>
            <a:ext cx="6933713" cy="5479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7B3DAE-672D-64D1-76CE-049799722231}"/>
              </a:ext>
            </a:extLst>
          </p:cNvPr>
          <p:cNvSpPr txBox="1"/>
          <p:nvPr/>
        </p:nvSpPr>
        <p:spPr>
          <a:xfrm>
            <a:off x="5778620" y="6443077"/>
            <a:ext cx="1358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Mainzer et al.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416D-42FE-57ED-3FCA-E7ED546C5991}"/>
              </a:ext>
            </a:extLst>
          </p:cNvPr>
          <p:cNvSpPr txBox="1"/>
          <p:nvPr/>
        </p:nvSpPr>
        <p:spPr>
          <a:xfrm>
            <a:off x="7136913" y="979964"/>
            <a:ext cx="46808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PI: Amy Mainzer (UCLA)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50 cm primary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3-mirror off-axis anastigmat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Passively cooled to ~40K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2-channel simultaneous imager covering </a:t>
            </a:r>
            <a:r>
              <a:rPr lang="en-US" sz="1600" dirty="0" err="1"/>
              <a:t>bandpasses</a:t>
            </a:r>
            <a:r>
              <a:rPr lang="en-US" sz="1600" dirty="0"/>
              <a:t> of 4 - 5.2 </a:t>
            </a:r>
            <a:r>
              <a:rPr lang="en-US" sz="1600" dirty="0" err="1"/>
              <a:t>μm</a:t>
            </a:r>
            <a:r>
              <a:rPr lang="en-US" sz="1600" dirty="0"/>
              <a:t> and 6 - 10 </a:t>
            </a:r>
            <a:r>
              <a:rPr lang="en-US" sz="1600" dirty="0" err="1"/>
              <a:t>μm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channel is a 4x1 array of 2k x 2k HgCdTe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Pixel size: 3”; PSF FWHM: ~6”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pointing on the sky is covered by 6 dithered 30-sec Exposures, resulting in a 180-sec Visit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Moving object search uses both Exposure and Visit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Launch: Sept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month of IOC, 6-month Survey Verification period, 5 years of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goal of 12-year survey to reach 90% PHA completeness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Targeted </a:t>
            </a:r>
            <a:r>
              <a:rPr lang="en-US" sz="1600" dirty="0" err="1"/>
              <a:t>Followup</a:t>
            </a:r>
            <a:r>
              <a:rPr lang="en-US" sz="1600" dirty="0"/>
              <a:t> (TFO) mode allows for additional data of potential impactors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Mission’s sole science case and survey driver is PHA detection, characterization, and survey completeness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177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A830-0829-79F0-D013-4B48EB21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8A22E-F447-F792-4FF9-2F683123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44730D6-AC88-C8BC-C78C-F7ED740A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MPC U-Parameter: Static Figures (1)</a:t>
            </a:r>
          </a:p>
        </p:txBody>
      </p:sp>
      <p:pic>
        <p:nvPicPr>
          <p:cNvPr id="15" name="Picture 14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9027BA8D-8D81-E3CC-DE37-432D6BC81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4" y="1558636"/>
            <a:ext cx="3810000" cy="4572000"/>
          </a:xfrm>
          <a:prstGeom prst="rect">
            <a:avLst/>
          </a:prstGeom>
        </p:spPr>
      </p:pic>
      <p:pic>
        <p:nvPicPr>
          <p:cNvPr id="17" name="Picture 16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83B765FC-6777-CAA6-8AB0-D331775DE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4" y="1558636"/>
            <a:ext cx="3810000" cy="4572000"/>
          </a:xfrm>
          <a:prstGeom prst="rect">
            <a:avLst/>
          </a:prstGeom>
        </p:spPr>
      </p:pic>
      <p:pic>
        <p:nvPicPr>
          <p:cNvPr id="19" name="Picture 18" descr="A graph of a graph&#10;&#10;AI-generated content may be incorrect.">
            <a:extLst>
              <a:ext uri="{FF2B5EF4-FFF2-40B4-BE49-F238E27FC236}">
                <a16:creationId xmlns:a16="http://schemas.microsoft.com/office/drawing/2014/main" id="{57CCD277-E7CD-F5C7-D5A3-C3BAB5098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664" y="1558636"/>
            <a:ext cx="381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9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79D42-E5C6-3D54-638D-A4C41FB79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01201-0DFB-EBBE-73BD-CDFBF655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1275BA5-ACA3-08A7-6E76-E8ABEC72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30" y="81856"/>
            <a:ext cx="11087894" cy="7550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MPC U-Parameter: Static Figures (2)</a:t>
            </a:r>
          </a:p>
        </p:txBody>
      </p:sp>
      <p:pic>
        <p:nvPicPr>
          <p:cNvPr id="4" name="Picture 3" descr="A graph of a tall building&#10;&#10;AI-generated content may be incorrect.">
            <a:extLst>
              <a:ext uri="{FF2B5EF4-FFF2-40B4-BE49-F238E27FC236}">
                <a16:creationId xmlns:a16="http://schemas.microsoft.com/office/drawing/2014/main" id="{77FE8DEC-08A0-F98B-4C73-E4A7AD28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4" y="1494411"/>
            <a:ext cx="3810000" cy="4572000"/>
          </a:xfrm>
          <a:prstGeom prst="rect">
            <a:avLst/>
          </a:prstGeom>
        </p:spPr>
      </p:pic>
      <p:pic>
        <p:nvPicPr>
          <p:cNvPr id="7" name="Picture 6" descr="A graph of a tall building&#10;&#10;AI-generated content may be incorrect.">
            <a:extLst>
              <a:ext uri="{FF2B5EF4-FFF2-40B4-BE49-F238E27FC236}">
                <a16:creationId xmlns:a16="http://schemas.microsoft.com/office/drawing/2014/main" id="{93C78685-9BDB-4308-3A6C-A25BF265C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4" y="1494411"/>
            <a:ext cx="3810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88939-CA4C-F715-5501-9551691F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7"/>
          <a:stretch>
            <a:fillRect/>
          </a:stretch>
        </p:blipFill>
        <p:spPr>
          <a:xfrm>
            <a:off x="8186825" y="1646064"/>
            <a:ext cx="3722286" cy="44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006A-52B0-9292-7EA1-D3128C46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7415-50C6-BB17-D4A8-DE16554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Survey Field of Regard and Field of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2486-CF48-4098-3B0A-93364491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diagram of a circle with dots&#10;&#10;AI-generated content may be incorrect.">
            <a:extLst>
              <a:ext uri="{FF2B5EF4-FFF2-40B4-BE49-F238E27FC236}">
                <a16:creationId xmlns:a16="http://schemas.microsoft.com/office/drawing/2014/main" id="{F58F8FBC-346D-20F3-644D-C4BCF40B6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57" y="934856"/>
            <a:ext cx="5166743" cy="3640205"/>
          </a:xfrm>
          <a:prstGeom prst="rect">
            <a:avLst/>
          </a:prstGeom>
        </p:spPr>
      </p:pic>
      <p:pic>
        <p:nvPicPr>
          <p:cNvPr id="6" name="Picture 5" descr="A diagram of a global satellite&#10;&#10;AI-generated content may be incorrect.">
            <a:extLst>
              <a:ext uri="{FF2B5EF4-FFF2-40B4-BE49-F238E27FC236}">
                <a16:creationId xmlns:a16="http://schemas.microsoft.com/office/drawing/2014/main" id="{08BE10B6-3A86-07B2-7FE8-2B7EEE72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2839"/>
            <a:ext cx="7239000" cy="3747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4C006-857C-5946-2791-F8D6CDEE3AC0}"/>
              </a:ext>
            </a:extLst>
          </p:cNvPr>
          <p:cNvSpPr txBox="1"/>
          <p:nvPr/>
        </p:nvSpPr>
        <p:spPr>
          <a:xfrm>
            <a:off x="8077200" y="4708750"/>
            <a:ext cx="3712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Surveyor available field of regard spans elongations of 45°-120°. This provide optimal coverage along Earth’s orbit, where PHAs are commonly detected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E6B9F-5077-085C-3CB3-2812E6947AA3}"/>
              </a:ext>
            </a:extLst>
          </p:cNvPr>
          <p:cNvSpPr txBox="1"/>
          <p:nvPr/>
        </p:nvSpPr>
        <p:spPr>
          <a:xfrm>
            <a:off x="250371" y="1070518"/>
            <a:ext cx="6041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NEO Surveyor survey plan consists of repeated coverages of a ~25°x13° region of sky over ~8 hours, stepping up and down in ecliptic latitude and then across in solar longitude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AC2FA-9991-54E5-89EB-6425FE520A4C}"/>
              </a:ext>
            </a:extLst>
          </p:cNvPr>
          <p:cNvSpPr txBox="1"/>
          <p:nvPr/>
        </p:nvSpPr>
        <p:spPr>
          <a:xfrm>
            <a:off x="10829591" y="4281731"/>
            <a:ext cx="1358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Mainzer et al.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9758B4-07C7-B057-5CCD-2FE015A4FCE6}"/>
              </a:ext>
            </a:extLst>
          </p:cNvPr>
          <p:cNvSpPr txBox="1"/>
          <p:nvPr/>
        </p:nvSpPr>
        <p:spPr>
          <a:xfrm>
            <a:off x="5266991" y="6357608"/>
            <a:ext cx="1358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Mainzer et al. 2023</a:t>
            </a:r>
          </a:p>
        </p:txBody>
      </p:sp>
    </p:spTree>
    <p:extLst>
      <p:ext uri="{BB962C8B-B14F-4D97-AF65-F5344CB8AC3E}">
        <p14:creationId xmlns:p14="http://schemas.microsoft.com/office/powerpoint/2010/main" val="288315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9D2F-09FA-42BA-A04D-29350B21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NEOSurveyor</a:t>
            </a:r>
            <a:r>
              <a:rPr lang="en-US" dirty="0"/>
              <a:t> astrometric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9B59C-0E2D-4349-B608-610402B8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98D195-EB28-542C-1022-BA94DE27BFAA}"/>
                  </a:ext>
                </a:extLst>
              </p:cNvPr>
              <p:cNvSpPr txBox="1"/>
              <p:nvPr/>
            </p:nvSpPr>
            <p:spPr>
              <a:xfrm>
                <a:off x="392643" y="1016881"/>
                <a:ext cx="11406714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/>
                  <a:t>Distortion fit (4</a:t>
                </a:r>
                <a:r>
                  <a:rPr lang="en-US" baseline="30000" dirty="0"/>
                  <a:t>th</a:t>
                </a:r>
                <a:r>
                  <a:rPr lang="en-US" dirty="0"/>
                  <a:t> order SIP) using millions of reference stars from multiple Visits. Distortion assumed constant (monitored during QA). “Breathing modes” included in next image simulator;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Differential aberration corrected using 2</a:t>
                </a:r>
                <a:r>
                  <a:rPr lang="en-US" baseline="30000" dirty="0"/>
                  <a:t>nd</a:t>
                </a:r>
                <a:r>
                  <a:rPr lang="en-US" dirty="0"/>
                  <a:t> order SIP;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Gaia DR3 as reference, matched to </a:t>
                </a:r>
                <a:r>
                  <a:rPr lang="en-US" dirty="0" err="1"/>
                  <a:t>AllWISE</a:t>
                </a:r>
                <a:r>
                  <a:rPr lang="en-US" dirty="0"/>
                  <a:t> to keep only IR-bright sources;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Simultaneous dual-band adjustment: bands are co-registered first, then registered to Gaia;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Pattern-matching to correct for large pointing errors (current image simulations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30 arcsec 1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each axis);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Fit and correct for offset, rotation, and scale along each axis between NEOS and Gaia, in each band;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QA metrics tracked both at Exposure level and Visit level;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Bootstrap “failed” framesets from other framesets in the same exposure using pre-calibrated frame-to-frame offset and rotation;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No hard-coded tuning parameters: determined dynamically or adjustable by pipeline operator (informed by </a:t>
                </a:r>
                <a:r>
                  <a:rPr lang="en-US"/>
                  <a:t>QA).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98D195-EB28-542C-1022-BA94DE27B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43" y="1016881"/>
                <a:ext cx="11406714" cy="3139321"/>
              </a:xfrm>
              <a:prstGeom prst="rect">
                <a:avLst/>
              </a:prstGeom>
              <a:blipFill>
                <a:blip r:embed="rId2"/>
                <a:stretch>
                  <a:fillRect l="-444" t="-1210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93007D-B238-3B7E-2F68-03BCC1CC27F9}"/>
              </a:ext>
            </a:extLst>
          </p:cNvPr>
          <p:cNvSpPr txBox="1"/>
          <p:nvPr/>
        </p:nvSpPr>
        <p:spPr>
          <a:xfrm>
            <a:off x="392643" y="4270801"/>
            <a:ext cx="1670049" cy="92333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Diff. aberration + distortion correction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0A1AF-D250-B739-131A-37BD0AF9F04A}"/>
              </a:ext>
            </a:extLst>
          </p:cNvPr>
          <p:cNvSpPr txBox="1"/>
          <p:nvPr/>
        </p:nvSpPr>
        <p:spPr>
          <a:xfrm>
            <a:off x="2457710" y="4547800"/>
            <a:ext cx="1920398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Ref. stars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99A0D-995C-28E9-D65B-77B6BBF3B67B}"/>
              </a:ext>
            </a:extLst>
          </p:cNvPr>
          <p:cNvSpPr txBox="1"/>
          <p:nvPr/>
        </p:nvSpPr>
        <p:spPr>
          <a:xfrm>
            <a:off x="6323844" y="4547798"/>
            <a:ext cx="2170851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Bands co-registration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E625D-6731-8590-ED6B-ECE18B8A4BC4}"/>
              </a:ext>
            </a:extLst>
          </p:cNvPr>
          <p:cNvSpPr txBox="1"/>
          <p:nvPr/>
        </p:nvSpPr>
        <p:spPr>
          <a:xfrm>
            <a:off x="8889714" y="4547798"/>
            <a:ext cx="2909643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Pattern-match with Gaia DR3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C425A-3190-E522-B7B7-56118A7A8938}"/>
              </a:ext>
            </a:extLst>
          </p:cNvPr>
          <p:cNvSpPr txBox="1"/>
          <p:nvPr/>
        </p:nvSpPr>
        <p:spPr>
          <a:xfrm>
            <a:off x="8138510" y="6048218"/>
            <a:ext cx="1887120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Adjustment fitting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9A1822-7886-C11A-E1C2-8BF1450FFFB7}"/>
              </a:ext>
            </a:extLst>
          </p:cNvPr>
          <p:cNvGrpSpPr/>
          <p:nvPr/>
        </p:nvGrpSpPr>
        <p:grpSpPr>
          <a:xfrm>
            <a:off x="6621177" y="5844746"/>
            <a:ext cx="1155700" cy="768351"/>
            <a:chOff x="7359650" y="5562599"/>
            <a:chExt cx="1155700" cy="768351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31D77E5A-0293-484C-5C4E-EFC3EC6BDA7A}"/>
                </a:ext>
              </a:extLst>
            </p:cNvPr>
            <p:cNvSpPr/>
            <p:nvPr/>
          </p:nvSpPr>
          <p:spPr>
            <a:xfrm>
              <a:off x="7359650" y="5562599"/>
              <a:ext cx="1155700" cy="768351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C3671D-6E86-D2C4-575F-4CC5DA5399D4}"/>
                </a:ext>
              </a:extLst>
            </p:cNvPr>
            <p:cNvSpPr txBox="1"/>
            <p:nvPr/>
          </p:nvSpPr>
          <p:spPr>
            <a:xfrm>
              <a:off x="7432393" y="5762108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Success?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559976-714E-50F1-5412-F37693436C7F}"/>
              </a:ext>
            </a:extLst>
          </p:cNvPr>
          <p:cNvSpPr txBox="1"/>
          <p:nvPr/>
        </p:nvSpPr>
        <p:spPr>
          <a:xfrm>
            <a:off x="4795021" y="5395166"/>
            <a:ext cx="1102289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Bootstrap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F838C9-1119-BF40-4C31-D601F010D176}"/>
              </a:ext>
            </a:extLst>
          </p:cNvPr>
          <p:cNvSpPr txBox="1"/>
          <p:nvPr/>
        </p:nvSpPr>
        <p:spPr>
          <a:xfrm>
            <a:off x="1872577" y="6041001"/>
            <a:ext cx="2138214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Compute QA metrics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49C75-E7E9-B055-ACB3-D56F00C84169}"/>
              </a:ext>
            </a:extLst>
          </p:cNvPr>
          <p:cNvGrpSpPr/>
          <p:nvPr/>
        </p:nvGrpSpPr>
        <p:grpSpPr>
          <a:xfrm>
            <a:off x="10387263" y="5844746"/>
            <a:ext cx="1155700" cy="768351"/>
            <a:chOff x="7359650" y="5562599"/>
            <a:chExt cx="1155700" cy="768351"/>
          </a:xfrm>
        </p:grpSpPr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C760ADF0-92E4-BA90-AAA9-FAB1513A8F7A}"/>
                </a:ext>
              </a:extLst>
            </p:cNvPr>
            <p:cNvSpPr/>
            <p:nvPr/>
          </p:nvSpPr>
          <p:spPr>
            <a:xfrm>
              <a:off x="7359650" y="5562599"/>
              <a:ext cx="1155700" cy="768351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A879E-F9D2-D6AB-03E7-133018A9792B}"/>
                </a:ext>
              </a:extLst>
            </p:cNvPr>
            <p:cNvSpPr txBox="1"/>
            <p:nvPr/>
          </p:nvSpPr>
          <p:spPr>
            <a:xfrm>
              <a:off x="7432393" y="5762108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Success?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43DFC3-B51E-9354-DDEF-79DC0A905372}"/>
              </a:ext>
            </a:extLst>
          </p:cNvPr>
          <p:cNvGrpSpPr/>
          <p:nvPr/>
        </p:nvGrpSpPr>
        <p:grpSpPr>
          <a:xfrm>
            <a:off x="4773126" y="4348290"/>
            <a:ext cx="1155700" cy="768351"/>
            <a:chOff x="7359650" y="5562599"/>
            <a:chExt cx="1155700" cy="768351"/>
          </a:xfrm>
        </p:grpSpPr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3605A8B5-8533-30BD-FF78-4DA95E01654B}"/>
                </a:ext>
              </a:extLst>
            </p:cNvPr>
            <p:cNvSpPr/>
            <p:nvPr/>
          </p:nvSpPr>
          <p:spPr>
            <a:xfrm>
              <a:off x="7359650" y="5562599"/>
              <a:ext cx="1155700" cy="768351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DF93AE-4D4A-AB7A-8E34-1D937F01432A}"/>
                </a:ext>
              </a:extLst>
            </p:cNvPr>
            <p:cNvSpPr txBox="1"/>
            <p:nvPr/>
          </p:nvSpPr>
          <p:spPr>
            <a:xfrm>
              <a:off x="7432393" y="5762108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Enough?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83908C-FFCB-9BCF-9BBA-A6A130779F1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062692" y="4732466"/>
            <a:ext cx="3950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2E5713-AF40-E51A-96CA-79D440EA713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378108" y="4732464"/>
            <a:ext cx="395018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65A4C6-0D3A-2F0D-AF1C-6A1C83BD13F6}"/>
              </a:ext>
            </a:extLst>
          </p:cNvPr>
          <p:cNvCxnSpPr>
            <a:cxnSpLocks/>
            <a:stCxn id="20" idx="3"/>
            <a:endCxn id="8" idx="1"/>
          </p:cNvCxnSpPr>
          <p:nvPr/>
        </p:nvCxnSpPr>
        <p:spPr>
          <a:xfrm flipV="1">
            <a:off x="5928826" y="4732464"/>
            <a:ext cx="395018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05D5A2-1508-FF4B-6E08-88649FDD502B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8494695" y="4732464"/>
            <a:ext cx="3950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B4C34-4D55-E0E3-36FC-DDD262065C1C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 flipV="1">
            <a:off x="4010791" y="6225667"/>
            <a:ext cx="2610386" cy="32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AE4299-323D-B9E3-353E-0282E4028046}"/>
              </a:ext>
            </a:extLst>
          </p:cNvPr>
          <p:cNvCxnSpPr>
            <a:cxnSpLocks/>
            <a:stCxn id="17" idx="1"/>
            <a:endCxn id="10" idx="3"/>
          </p:cNvCxnSpPr>
          <p:nvPr/>
        </p:nvCxnSpPr>
        <p:spPr>
          <a:xfrm flipH="1">
            <a:off x="10025630" y="6228922"/>
            <a:ext cx="361633" cy="39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389C47-21C6-18D8-6222-279EC6B3D388}"/>
              </a:ext>
            </a:extLst>
          </p:cNvPr>
          <p:cNvCxnSpPr>
            <a:cxnSpLocks/>
            <a:stCxn id="10" idx="1"/>
            <a:endCxn id="14" idx="3"/>
          </p:cNvCxnSpPr>
          <p:nvPr/>
        </p:nvCxnSpPr>
        <p:spPr>
          <a:xfrm flipH="1" flipV="1">
            <a:off x="7776877" y="6228922"/>
            <a:ext cx="361633" cy="39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DDDCAB1D-6079-2D89-331C-7252B138E22C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11542963" y="4732464"/>
            <a:ext cx="256394" cy="1500420"/>
          </a:xfrm>
          <a:prstGeom prst="bentConnector4">
            <a:avLst>
              <a:gd name="adj1" fmla="val -89160"/>
              <a:gd name="adj2" fmla="val 99469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9D3BC7E-480B-3DAD-2CDD-A29C40584D50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5346166" y="5116641"/>
            <a:ext cx="4810" cy="2785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DDA91A4-E400-1980-9F11-75CAF07B4BBE}"/>
              </a:ext>
            </a:extLst>
          </p:cNvPr>
          <p:cNvSpPr txBox="1"/>
          <p:nvPr/>
        </p:nvSpPr>
        <p:spPr>
          <a:xfrm>
            <a:off x="5838326" y="4409299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023F29-E335-BC2F-4087-09D2146B2610}"/>
              </a:ext>
            </a:extLst>
          </p:cNvPr>
          <p:cNvSpPr txBox="1"/>
          <p:nvPr/>
        </p:nvSpPr>
        <p:spPr>
          <a:xfrm>
            <a:off x="9995011" y="5863552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BDE751-4F01-E09F-5F9D-57FF3CB3D89D}"/>
              </a:ext>
            </a:extLst>
          </p:cNvPr>
          <p:cNvSpPr txBox="1"/>
          <p:nvPr/>
        </p:nvSpPr>
        <p:spPr>
          <a:xfrm>
            <a:off x="6193093" y="5873585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90AC34-BBC1-5831-A5D9-4C14F69E2953}"/>
              </a:ext>
            </a:extLst>
          </p:cNvPr>
          <p:cNvSpPr txBox="1"/>
          <p:nvPr/>
        </p:nvSpPr>
        <p:spPr>
          <a:xfrm>
            <a:off x="5315984" y="504744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9A044B-62BF-87F5-BE1F-CAE64404A379}"/>
              </a:ext>
            </a:extLst>
          </p:cNvPr>
          <p:cNvSpPr txBox="1"/>
          <p:nvPr/>
        </p:nvSpPr>
        <p:spPr>
          <a:xfrm>
            <a:off x="7170598" y="553448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8F2809-0CD9-E785-08CB-19E1F1E304D5}"/>
              </a:ext>
            </a:extLst>
          </p:cNvPr>
          <p:cNvSpPr txBox="1"/>
          <p:nvPr/>
        </p:nvSpPr>
        <p:spPr>
          <a:xfrm>
            <a:off x="10932875" y="550727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6BA2577-7FEF-FAEB-7E20-5654DBEDB6C4}"/>
              </a:ext>
            </a:extLst>
          </p:cNvPr>
          <p:cNvCxnSpPr>
            <a:cxnSpLocks/>
            <a:stCxn id="17" idx="0"/>
            <a:endCxn id="12" idx="3"/>
          </p:cNvCxnSpPr>
          <p:nvPr/>
        </p:nvCxnSpPr>
        <p:spPr>
          <a:xfrm rot="16200000" flipV="1">
            <a:off x="8298755" y="3178387"/>
            <a:ext cx="264914" cy="506780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C2A085B-CBFA-CC29-78F5-AEBBAC5D1DC0}"/>
              </a:ext>
            </a:extLst>
          </p:cNvPr>
          <p:cNvCxnSpPr>
            <a:cxnSpLocks/>
          </p:cNvCxnSpPr>
          <p:nvPr/>
        </p:nvCxnSpPr>
        <p:spPr>
          <a:xfrm>
            <a:off x="7199026" y="5579831"/>
            <a:ext cx="0" cy="2649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599B8757-B565-A4FB-F22F-6C8687F6F126}"/>
              </a:ext>
            </a:extLst>
          </p:cNvPr>
          <p:cNvCxnSpPr>
            <a:cxnSpLocks/>
            <a:stCxn id="12" idx="1"/>
            <a:endCxn id="13" idx="0"/>
          </p:cNvCxnSpPr>
          <p:nvPr/>
        </p:nvCxnSpPr>
        <p:spPr>
          <a:xfrm rot="10800000" flipV="1">
            <a:off x="2941685" y="5579831"/>
            <a:ext cx="1853337" cy="461169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15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9EDD46-7A31-8872-33E4-2E08E859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Visit-level astrometric residuals </a:t>
            </a:r>
            <a:r>
              <a:rPr lang="en-US" dirty="0" err="1"/>
              <a:t>w.r.t.</a:t>
            </a:r>
            <a:r>
              <a:rPr lang="en-US" dirty="0"/>
              <a:t> Gaia DR3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F6CE7-0252-F9D9-AE15-6941696A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8015-3B82-FB12-2BD2-0DC4DC570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8897"/>
            <a:ext cx="5854700" cy="439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A8EF1-6916-AAC5-4225-D10D5E8CB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2218897"/>
            <a:ext cx="5854700" cy="439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62C7DC-4582-0B6E-394D-E7B36BCB9FD2}"/>
                  </a:ext>
                </a:extLst>
              </p:cNvPr>
              <p:cNvSpPr txBox="1"/>
              <p:nvPr/>
            </p:nvSpPr>
            <p:spPr>
              <a:xfrm>
                <a:off x="6997700" y="1122915"/>
                <a:ext cx="296908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RMS RA SNR &gt; 20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140 mas</a:t>
                </a:r>
              </a:p>
              <a:p>
                <a:r>
                  <a:rPr lang="en-US" dirty="0"/>
                  <a:t>RMS Dec SNR &gt; 20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125 mas</a:t>
                </a:r>
              </a:p>
              <a:p>
                <a:r>
                  <a:rPr lang="en-US" dirty="0"/>
                  <a:t>RMS RA SNR &gt; 5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160 mas</a:t>
                </a:r>
              </a:p>
              <a:p>
                <a:r>
                  <a:rPr lang="en-US" dirty="0"/>
                  <a:t>RMS Dec SNR &gt; 5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150 mas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62C7DC-4582-0B6E-394D-E7B36BCB9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700" y="1122915"/>
                <a:ext cx="2969083" cy="1200329"/>
              </a:xfrm>
              <a:prstGeom prst="rect">
                <a:avLst/>
              </a:prstGeom>
              <a:blipFill>
                <a:blip r:embed="rId4"/>
                <a:stretch>
                  <a:fillRect l="-1709" t="-2105" r="-855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408A9B4-671B-2277-9B23-3B567D7CC32B}"/>
              </a:ext>
            </a:extLst>
          </p:cNvPr>
          <p:cNvSpPr txBox="1"/>
          <p:nvPr/>
        </p:nvSpPr>
        <p:spPr>
          <a:xfrm>
            <a:off x="431800" y="1122915"/>
            <a:ext cx="5796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Residuals computed for isolated, unsaturated stars.</a:t>
            </a:r>
          </a:p>
          <a:p>
            <a:r>
              <a:rPr lang="en-US" dirty="0"/>
              <a:t>Gaia positions propagated to epoch of NEOS observation.</a:t>
            </a:r>
          </a:p>
          <a:p>
            <a:r>
              <a:rPr lang="en-US" dirty="0"/>
              <a:t>Dual band source extraction.</a:t>
            </a:r>
          </a:p>
          <a:p>
            <a:r>
              <a:rPr lang="en-US" dirty="0"/>
              <a:t>Simulated images include distortion, offsets, jitter, and drift. </a:t>
            </a:r>
          </a:p>
        </p:txBody>
      </p:sp>
    </p:spTree>
    <p:extLst>
      <p:ext uri="{BB962C8B-B14F-4D97-AF65-F5344CB8AC3E}">
        <p14:creationId xmlns:p14="http://schemas.microsoft.com/office/powerpoint/2010/main" val="29110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C3657-9F84-E190-D2C9-EE55491B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6AEE4F-0D3C-185D-A074-4D38D4D4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Tracklet Astrometric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6E1CD-0728-54CE-315D-B84DB38E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F36A2-EC90-80FB-FDBD-7798BD4C0E29}"/>
              </a:ext>
            </a:extLst>
          </p:cNvPr>
          <p:cNvSpPr txBox="1"/>
          <p:nvPr/>
        </p:nvSpPr>
        <p:spPr>
          <a:xfrm>
            <a:off x="102977" y="900659"/>
            <a:ext cx="120717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Overall astrometric accuracy is measured by comparing the measured positions of bright stars over all six 30-sec dither 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Asteroids will show slight, sub-pixel motions in this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Moving object astronomy is determined by allowing the PSF to move during the 180-sec Visit, resulting in velocity being constrained for the fastest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This will result in asteroid astrometry being driven by the positional constraints available from the 30-sec Exposures, which will be coarser than the Visit-level astrometric constraints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Typical moving objects will have uncertainties of ~0.5”, similar to NEOWISE</a:t>
            </a:r>
          </a:p>
        </p:txBody>
      </p:sp>
      <p:pic>
        <p:nvPicPr>
          <p:cNvPr id="6" name="Picture 5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92784181-8717-BBE6-4D6B-DA049EE26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5801" r="6630" b="2077"/>
          <a:stretch/>
        </p:blipFill>
        <p:spPr>
          <a:xfrm>
            <a:off x="1861457" y="3429000"/>
            <a:ext cx="3320143" cy="3417293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DBC5E097-BADF-67A1-5457-062B464A6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4535" r="7329"/>
          <a:stretch/>
        </p:blipFill>
        <p:spPr>
          <a:xfrm>
            <a:off x="5903663" y="3429000"/>
            <a:ext cx="4197691" cy="34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0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9F507-EE03-1C93-2146-F50FFF02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BA0DC-2D70-D17C-3BFF-1C68DE094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MPC Testing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1208-E69F-0A19-CF05-6C1ADC59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4ACB1-E55D-021B-7CD6-27CFC42C1B00}"/>
              </a:ext>
            </a:extLst>
          </p:cNvPr>
          <p:cNvSpPr txBox="1">
            <a:spLocks/>
          </p:cNvSpPr>
          <p:nvPr/>
        </p:nvSpPr>
        <p:spPr>
          <a:xfrm>
            <a:off x="0" y="1036848"/>
            <a:ext cx="4549741" cy="549430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Most recent test submission of Sides 9 and 11:</a:t>
            </a:r>
          </a:p>
          <a:p>
            <a:r>
              <a:rPr lang="en-US" dirty="0"/>
              <a:t>Tracklets submitted, Side 9: 539,675</a:t>
            </a:r>
          </a:p>
          <a:p>
            <a:r>
              <a:rPr lang="en-US" dirty="0"/>
              <a:t>Tracklets submitted, Side 11: 484,882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All tracklets:</a:t>
            </a:r>
          </a:p>
          <a:p>
            <a:r>
              <a:rPr lang="en-US" dirty="0"/>
              <a:t>Number of unique real </a:t>
            </a:r>
            <a:r>
              <a:rPr lang="en-US" dirty="0" err="1"/>
              <a:t>objs</a:t>
            </a:r>
            <a:r>
              <a:rPr lang="en-US" dirty="0"/>
              <a:t>: 635,492</a:t>
            </a:r>
          </a:p>
          <a:p>
            <a:r>
              <a:rPr lang="en-US" dirty="0"/>
              <a:t>One side only: 379,067</a:t>
            </a:r>
          </a:p>
          <a:p>
            <a:r>
              <a:rPr lang="en-US" dirty="0"/>
              <a:t>N in 2 sides: 256,425</a:t>
            </a:r>
          </a:p>
          <a:p>
            <a:r>
              <a:rPr lang="en-US" dirty="0"/>
              <a:t>Total real tracklets: 933,031</a:t>
            </a:r>
          </a:p>
          <a:p>
            <a:r>
              <a:rPr lang="en-US" dirty="0"/>
              <a:t>Total Reliability vs implanted: 98.4%</a:t>
            </a:r>
          </a:p>
          <a:p>
            <a:r>
              <a:rPr lang="en-US" dirty="0"/>
              <a:t>Fraction of unambiguously linkable tracklets: 91.1%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NEOs:</a:t>
            </a:r>
          </a:p>
          <a:p>
            <a:r>
              <a:rPr lang="en-US" dirty="0"/>
              <a:t>Number of unique </a:t>
            </a:r>
            <a:r>
              <a:rPr lang="en-US" dirty="0" err="1"/>
              <a:t>objs</a:t>
            </a:r>
            <a:r>
              <a:rPr lang="en-US" dirty="0"/>
              <a:t>: 1742</a:t>
            </a:r>
          </a:p>
          <a:p>
            <a:r>
              <a:rPr lang="en-US" dirty="0"/>
              <a:t>One side only: 1082</a:t>
            </a:r>
          </a:p>
          <a:p>
            <a:r>
              <a:rPr lang="en-US" dirty="0"/>
              <a:t>N in 2 sides: 660</a:t>
            </a:r>
          </a:p>
          <a:p>
            <a:r>
              <a:rPr lang="en-US" dirty="0"/>
              <a:t>Total real tracklets (NEO) 2564</a:t>
            </a:r>
          </a:p>
          <a:p>
            <a:endParaRPr lang="en-US" dirty="0"/>
          </a:p>
        </p:txBody>
      </p:sp>
      <p:pic>
        <p:nvPicPr>
          <p:cNvPr id="3" name="Picture 2" descr="A red and blue dots&#10;&#10;AI-generated content may be incorrect.">
            <a:extLst>
              <a:ext uri="{FF2B5EF4-FFF2-40B4-BE49-F238E27FC236}">
                <a16:creationId xmlns:a16="http://schemas.microsoft.com/office/drawing/2014/main" id="{9ADFD1E5-0A2A-BDDB-9F51-320493822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7744" r="7289" b="2892"/>
          <a:stretch/>
        </p:blipFill>
        <p:spPr>
          <a:xfrm>
            <a:off x="4434487" y="1077103"/>
            <a:ext cx="7757513" cy="4804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1DA9F-14F2-FB0A-EABF-863DD4773953}"/>
              </a:ext>
            </a:extLst>
          </p:cNvPr>
          <p:cNvSpPr txBox="1"/>
          <p:nvPr/>
        </p:nvSpPr>
        <p:spPr>
          <a:xfrm>
            <a:off x="4916557" y="5881650"/>
            <a:ext cx="715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On-sky location of all submitted real tracklets from Sides 9 and 11; confusion due to the galactic bulge causes the apparent decrease near </a:t>
            </a:r>
            <a:r>
              <a:rPr lang="en-US" sz="1600" dirty="0" err="1"/>
              <a:t>RA,Dec</a:t>
            </a:r>
            <a:r>
              <a:rPr lang="en-US" sz="1600" dirty="0"/>
              <a:t> = 250,-45</a:t>
            </a:r>
          </a:p>
        </p:txBody>
      </p:sp>
    </p:spTree>
    <p:extLst>
      <p:ext uri="{BB962C8B-B14F-4D97-AF65-F5344CB8AC3E}">
        <p14:creationId xmlns:p14="http://schemas.microsoft.com/office/powerpoint/2010/main" val="290790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94A3C-436A-5BD2-CCE1-5B9B5A1AF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213E7C-6EC9-28EC-F46D-72EE9CCE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Orbit Quality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03C01-ABE7-FD50-786F-0103EF80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A2297-679E-6512-C76A-54010B7B3F4C}"/>
              </a:ext>
            </a:extLst>
          </p:cNvPr>
          <p:cNvSpPr txBox="1"/>
          <p:nvPr/>
        </p:nvSpPr>
        <p:spPr>
          <a:xfrm>
            <a:off x="102977" y="900659"/>
            <a:ext cx="1207177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Under current survey, tracklets from the same side would be 6 hours long, and 14 days apart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Our test program with the MPC has been set up to evaluate the </a:t>
            </a:r>
            <a:r>
              <a:rPr lang="en-US" sz="3200" dirty="0" err="1"/>
              <a:t>linkability</a:t>
            </a:r>
            <a:r>
              <a:rPr lang="en-US" sz="3200" dirty="0"/>
              <a:t> of tracklets made from this cadence, as well as the quality of orbits derived from these tracklets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Surveyor team is also looking into how orbital quality improves as the survey progresses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current analysis assumes Surveyor-only detections, as a way of identifying subpopulations of NEOs that would benefit from additional </a:t>
            </a:r>
            <a:r>
              <a:rPr lang="en-US" sz="3200" dirty="0" err="1"/>
              <a:t>followup</a:t>
            </a:r>
            <a:r>
              <a:rPr lang="en-US" sz="3200" dirty="0"/>
              <a:t> observations.</a:t>
            </a:r>
          </a:p>
        </p:txBody>
      </p:sp>
    </p:spTree>
    <p:extLst>
      <p:ext uri="{BB962C8B-B14F-4D97-AF65-F5344CB8AC3E}">
        <p14:creationId xmlns:p14="http://schemas.microsoft.com/office/powerpoint/2010/main" val="114535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75AF4-F086-0D2C-FACB-031F287F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0C5830-046D-D58A-33E2-E8ADA198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200" dirty="0"/>
              <a:t>Procedure for This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E1DDE-F349-5281-9007-34C91B94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8C2B7-92A1-400A-880C-95D15DC9CBE9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9068B-2769-40CD-0B36-9E02ECC64796}"/>
              </a:ext>
            </a:extLst>
          </p:cNvPr>
          <p:cNvSpPr txBox="1"/>
          <p:nvPr/>
        </p:nvSpPr>
        <p:spPr>
          <a:xfrm>
            <a:off x="102977" y="900659"/>
            <a:ext cx="120717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Simulated </a:t>
            </a:r>
            <a:r>
              <a:rPr lang="en-US" sz="3200" i="1" dirty="0"/>
              <a:t>NEOS</a:t>
            </a:r>
            <a:r>
              <a:rPr lang="en-US" sz="3200" dirty="0"/>
              <a:t>’ search for d &gt; 140m near-Earth asteroids using mission’s survey simulator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nss</a:t>
            </a:r>
            <a:r>
              <a:rPr lang="en-US" sz="3200" dirty="0"/>
              <a:t> </a:t>
            </a:r>
            <a:r>
              <a:rPr lang="en-US" sz="2400" dirty="0"/>
              <a:t>(Masiero et al. 2023)</a:t>
            </a:r>
            <a:r>
              <a:rPr lang="en-US" sz="32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Synthetic asteroids (orbits &amp; physical properties) from Reference Small Body Population Model </a:t>
            </a:r>
            <a:r>
              <a:rPr lang="en-US" sz="2400" dirty="0"/>
              <a:t>(Mainzer et al. 2023)</a:t>
            </a:r>
            <a:r>
              <a:rPr lang="en-US" sz="32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Applied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find_orb</a:t>
            </a:r>
            <a:r>
              <a:rPr lang="en-US" sz="3200" dirty="0"/>
              <a:t> for initial orbit determination </a:t>
            </a:r>
            <a:r>
              <a:rPr lang="en-US" sz="2400" dirty="0"/>
              <a:t>(Gray 2022)</a:t>
            </a:r>
            <a:r>
              <a:rPr lang="en-US" sz="32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Considered </a:t>
            </a:r>
            <a:r>
              <a:rPr lang="en-US" sz="2800" b="1" dirty="0"/>
              <a:t>only</a:t>
            </a:r>
            <a:r>
              <a:rPr lang="en-US" sz="2800" i="1" dirty="0"/>
              <a:t> NEOS</a:t>
            </a:r>
            <a:r>
              <a:rPr lang="en-US" sz="2800" dirty="0"/>
              <a:t> astrometry with 0.5” uncertainty.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Assumed no ground-based follow-up or pre-</a:t>
            </a:r>
            <a:r>
              <a:rPr lang="en-US" sz="2800" i="1" dirty="0"/>
              <a:t>NEOS</a:t>
            </a:r>
            <a:r>
              <a:rPr lang="en-US" sz="2800" dirty="0"/>
              <a:t> detections.</a:t>
            </a:r>
          </a:p>
        </p:txBody>
      </p:sp>
    </p:spTree>
    <p:extLst>
      <p:ext uri="{BB962C8B-B14F-4D97-AF65-F5344CB8AC3E}">
        <p14:creationId xmlns:p14="http://schemas.microsoft.com/office/powerpoint/2010/main" val="3229742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O Surveyor PowerPoint template _2025_0929.potm" id="{1576EA15-DBE6-4CB1-B539-F1E6453AD5E7}" vid="{22B94A00-CB8A-4B3C-9AF0-078B4DBA42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24704930DD714FA9EA99A3E0E3F6E1" ma:contentTypeVersion="9" ma:contentTypeDescription="Create a new document." ma:contentTypeScope="" ma:versionID="38ad74072827c3024bcd2b187084ddf5">
  <xsd:schema xmlns:xsd="http://www.w3.org/2001/XMLSchema" xmlns:xs="http://www.w3.org/2001/XMLSchema" xmlns:p="http://schemas.microsoft.com/office/2006/metadata/properties" xmlns:ns3="03e0b7b3-d36c-4392-9eba-eb8c504b29ff" targetNamespace="http://schemas.microsoft.com/office/2006/metadata/properties" ma:root="true" ma:fieldsID="b1a4bf6a726ab51d48588024337dad33" ns3:_="">
    <xsd:import namespace="03e0b7b3-d36c-4392-9eba-eb8c504b29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0b7b3-d36c-4392-9eba-eb8c504b29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24EC5C-9239-46AD-81E3-0414F1E3F0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A0B0B-8BD9-417A-9217-4E0A2F63A6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e0b7b3-d36c-4392-9eba-eb8c504b29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152A28-5A39-4C8A-8537-4BC9D18D1307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03e0b7b3-d36c-4392-9eba-eb8c504b29ff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1343</Words>
  <Application>Microsoft Macintosh PowerPoint</Application>
  <PresentationFormat>Widescreen</PresentationFormat>
  <Paragraphs>158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Courier New</vt:lpstr>
      <vt:lpstr>Office Theme</vt:lpstr>
      <vt:lpstr>Predicted astrometric uncertainty for NEO Surveyor tracklets</vt:lpstr>
      <vt:lpstr>NEO Surveyor Mission Overview</vt:lpstr>
      <vt:lpstr>Survey Field of Regard and Field of View</vt:lpstr>
      <vt:lpstr>NEOSurveyor astrometric calibration</vt:lpstr>
      <vt:lpstr>Visit-level astrometric residuals w.r.t. Gaia DR3</vt:lpstr>
      <vt:lpstr>Tracklet Astrometric Accuracy</vt:lpstr>
      <vt:lpstr>MPC Testing Program</vt:lpstr>
      <vt:lpstr>Orbit Quality Characterization</vt:lpstr>
      <vt:lpstr>Procedure for This Study</vt:lpstr>
      <vt:lpstr>Results: Observational Arc Lengths</vt:lpstr>
      <vt:lpstr>Results: MPC U-Parameter (1)</vt:lpstr>
      <vt:lpstr>Results: MPC U-Parameter (2)</vt:lpstr>
      <vt:lpstr>Uncertainty in Orbital Element for Short-Arcs</vt:lpstr>
      <vt:lpstr>Results: Short-Arc Orbits</vt:lpstr>
      <vt:lpstr>Ground-Based Follow-Up at Brightest Time</vt:lpstr>
      <vt:lpstr>Conclusions &amp; Looking Ahead</vt:lpstr>
      <vt:lpstr>PowerPoint Presentation</vt:lpstr>
      <vt:lpstr>Arc Lengths: Static Figures (1)</vt:lpstr>
      <vt:lpstr>Arc Lengths: Static Figures (2)</vt:lpstr>
      <vt:lpstr>MPC U-Parameter: Static Figures (1)</vt:lpstr>
      <vt:lpstr>MPC U-Parameter: Static Figures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Masiero, Joe</dc:creator>
  <cp:lastModifiedBy>Masiero, Joe</cp:lastModifiedBy>
  <cp:revision>35</cp:revision>
  <dcterms:created xsi:type="dcterms:W3CDTF">2025-09-29T16:57:32Z</dcterms:created>
  <dcterms:modified xsi:type="dcterms:W3CDTF">2025-10-02T22:40:49Z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0x0101009224704930DD714FA9EA99A3E0E3F6E1</vt:lpwstr>
  </property>
</Properties>
</file>