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80" r:id="rId21"/>
    <p:sldId id="281" r:id="rId22"/>
    <p:sldId id="262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5507" autoAdjust="0"/>
  </p:normalViewPr>
  <p:slideViewPr>
    <p:cSldViewPr showGuides="1">
      <p:cViewPr varScale="1">
        <p:scale>
          <a:sx n="81" d="100"/>
          <a:sy n="81" d="100"/>
        </p:scale>
        <p:origin x="70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E15-2FD2-4424-8C32-23F7660C961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F9E-EBFC-4ECE-A306-84417B5A89E0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1" y="2010174"/>
            <a:ext cx="9867900" cy="26670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61" y="201600"/>
            <a:ext cx="394267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1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E15-2FD2-4424-8C32-23F7660C961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F9E-EBFC-4ECE-A306-84417B5A89E0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39" y="836714"/>
            <a:ext cx="9003804" cy="24334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02630"/>
            <a:ext cx="1704191" cy="77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6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E15-2FD2-4424-8C32-23F7660C961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F9E-EBFC-4ECE-A306-84417B5A89E0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1" y="2010174"/>
            <a:ext cx="9867900" cy="26670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45" y="201600"/>
            <a:ext cx="394267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4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E15-2FD2-4424-8C32-23F7660C961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F9E-EBFC-4ECE-A306-84417B5A89E0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39" y="836714"/>
            <a:ext cx="9003804" cy="24334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3" y="202630"/>
            <a:ext cx="1704191" cy="77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2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E15-2FD2-4424-8C32-23F7660C961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F9E-EBFC-4ECE-A306-84417B5A89E0}" type="slidenum">
              <a:rPr lang="it-IT" smtClean="0"/>
              <a:t>‹N›</a:t>
            </a:fld>
            <a:endParaRPr lang="it-IT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39" y="836714"/>
            <a:ext cx="9003804" cy="24334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3" y="202630"/>
            <a:ext cx="1704191" cy="77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2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E15-2FD2-4424-8C32-23F7660C961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F9E-EBFC-4ECE-A306-84417B5A89E0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39" y="836714"/>
            <a:ext cx="9003804" cy="24334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3" y="202630"/>
            <a:ext cx="1704191" cy="77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7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E15-2FD2-4424-8C32-23F7660C961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F9E-EBFC-4ECE-A306-84417B5A89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404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4" y="1268760"/>
            <a:ext cx="4011084" cy="7424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060851"/>
            <a:ext cx="4011084" cy="40653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E15-2FD2-4424-8C32-23F7660C961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F9E-EBFC-4ECE-A306-84417B5A89E0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50" y="201600"/>
            <a:ext cx="1704191" cy="77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2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784514"/>
            <a:ext cx="73152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545874"/>
            <a:ext cx="7315200" cy="30987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51252"/>
            <a:ext cx="73152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DE15-2FD2-4424-8C32-23F7660C961F}" type="datetimeFigureOut">
              <a:rPr lang="it-IT" smtClean="0"/>
              <a:t>06/10/2025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96F9E-EBFC-4ECE-A306-84417B5A89E0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32" y="339747"/>
            <a:ext cx="2207135" cy="100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8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5680" y="274638"/>
            <a:ext cx="836672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0DE15-2FD2-4424-8C32-23F7660C961F}" type="datetimeFigureOut">
              <a:rPr lang="it-IT" smtClean="0"/>
              <a:t>06/10/2025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96F9E-EBFC-4ECE-A306-84417B5A89E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786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Impact of Observation Time Uncertainty on Orbit Determination: An experiment with real data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ESRIN</a:t>
            </a:r>
          </a:p>
          <a:p>
            <a:r>
              <a:rPr lang="en-US" dirty="0"/>
              <a:t>October 7</a:t>
            </a:r>
            <a:r>
              <a:rPr lang="en-US" baseline="30000" dirty="0"/>
              <a:t>th</a:t>
            </a:r>
            <a:r>
              <a:rPr lang="en-US" dirty="0"/>
              <a:t> 2025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066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2BC015-6844-49F5-9031-58184D7F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Ranking comparison</a:t>
            </a:r>
            <a:endParaRPr lang="it-IT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BAF5BF4-7509-443D-96F7-73F59794E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340768"/>
            <a:ext cx="5544616" cy="453650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BBAFDB6-809C-4129-AC4C-8DBC726EF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44" y="1340769"/>
            <a:ext cx="58521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8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3CB32016-AEDF-4FEA-9E24-65AC4947D41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/>
                  <a:t>Scatter plot according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b="1" dirty="0"/>
                  <a:t>-norm</a:t>
                </a:r>
                <a:r>
                  <a:rPr lang="en-US" dirty="0"/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2" name="Titolo 1">
                <a:extLst>
                  <a:ext uri="{FF2B5EF4-FFF2-40B4-BE49-F238E27FC236}">
                    <a16:creationId xmlns:a16="http://schemas.microsoft.com/office/drawing/2014/main" id="{3CB32016-AEDF-4FEA-9E24-65AC4947D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r="-1093" b="-163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174F0AD9-B257-467F-898F-7ADD9F922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94" y="1340768"/>
            <a:ext cx="5852172" cy="468052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95BAC55C-58C0-47BF-92DF-674C1C74C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79" y="1340768"/>
            <a:ext cx="585217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62FEBA-323C-4CAA-8BF9-960A14E7A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 of rejections</a:t>
            </a:r>
            <a:endParaRPr lang="it-IT" b="1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B12FF493-0686-4A4D-892F-D820D04B2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630639"/>
              </p:ext>
            </p:extLst>
          </p:nvPr>
        </p:nvGraphicFramePr>
        <p:xfrm>
          <a:off x="983432" y="1772816"/>
          <a:ext cx="10225136" cy="370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474299867"/>
                    </a:ext>
                  </a:extLst>
                </a:gridCol>
                <a:gridCol w="1818315">
                  <a:extLst>
                    <a:ext uri="{9D8B030D-6E8A-4147-A177-3AD203B41FA5}">
                      <a16:colId xmlns:a16="http://schemas.microsoft.com/office/drawing/2014/main" val="2315126368"/>
                    </a:ext>
                  </a:extLst>
                </a:gridCol>
                <a:gridCol w="1926101">
                  <a:extLst>
                    <a:ext uri="{9D8B030D-6E8A-4147-A177-3AD203B41FA5}">
                      <a16:colId xmlns:a16="http://schemas.microsoft.com/office/drawing/2014/main" val="62658383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9385373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191957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OD neglecting time uncertainty</a:t>
                      </a:r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OD including time uncertainty</a:t>
                      </a:r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2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NEOs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NEOs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NEOs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NEOs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800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# observations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144483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19452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144483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19452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11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rejected (total)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1724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88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1694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88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849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/>
                        <a:t># </a:t>
                      </a:r>
                      <a:r>
                        <a:rPr lang="en-US" sz="1600" i="1" kern="1200" dirty="0" err="1"/>
                        <a:t>rmsTime</a:t>
                      </a:r>
                      <a:r>
                        <a:rPr lang="en-US" sz="1600" i="0" kern="1200" dirty="0"/>
                        <a:t> (only)</a:t>
                      </a:r>
                      <a:endParaRPr lang="it-IT" sz="16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5923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433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5923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433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961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rejected</a:t>
                      </a:r>
                      <a:endParaRPr lang="it-IT" sz="1600" b="0" i="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61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560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/>
                        <a:t># </a:t>
                      </a:r>
                      <a:r>
                        <a:rPr lang="en-US" sz="1600" i="1" kern="1200" dirty="0" err="1"/>
                        <a:t>uncTime</a:t>
                      </a:r>
                      <a:r>
                        <a:rPr lang="en-US" sz="1600" i="0" kern="1200" dirty="0"/>
                        <a:t> (only)</a:t>
                      </a:r>
                      <a:endParaRPr lang="it-IT" sz="16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379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379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61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rejected</a:t>
                      </a:r>
                      <a:endParaRPr lang="it-IT" sz="16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13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/>
                        <a:t># </a:t>
                      </a:r>
                      <a:r>
                        <a:rPr lang="en-US" sz="1600" i="1" kern="1200" dirty="0" err="1"/>
                        <a:t>uncTime</a:t>
                      </a:r>
                      <a:r>
                        <a:rPr lang="en-US" sz="1600" i="0" kern="1200" dirty="0"/>
                        <a:t> and </a:t>
                      </a:r>
                      <a:r>
                        <a:rPr lang="en-US" sz="1600" kern="1200" dirty="0"/>
                        <a:t># </a:t>
                      </a:r>
                      <a:r>
                        <a:rPr lang="en-US" sz="1600" i="1" kern="1200" dirty="0" err="1"/>
                        <a:t>rmsTime</a:t>
                      </a:r>
                      <a:endParaRPr lang="it-IT" sz="16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558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558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630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rejected</a:t>
                      </a:r>
                      <a:endParaRPr lang="it-IT" sz="16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it-IT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75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342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2F3AAA-873B-4A29-9702-EA7593D0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Asteroids with recovered observations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2F1B40-DA1E-4C2E-83FF-289DAE1D8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15" y="1166019"/>
            <a:ext cx="10533745" cy="11108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741 asteroids have at least 1 rejection</a:t>
            </a:r>
          </a:p>
          <a:p>
            <a:r>
              <a:rPr lang="en-US" dirty="0"/>
              <a:t>36 asteroids have at least 1 rejection with time uncertainty</a:t>
            </a:r>
          </a:p>
          <a:p>
            <a:r>
              <a:rPr lang="en-US" dirty="0"/>
              <a:t>Only for 7 asteroids we recovered some rejections</a:t>
            </a:r>
          </a:p>
          <a:p>
            <a:endParaRPr lang="it-IT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26430662-A6A9-4A12-B668-10B2CB204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737025"/>
              </p:ext>
            </p:extLst>
          </p:nvPr>
        </p:nvGraphicFramePr>
        <p:xfrm>
          <a:off x="602815" y="2276873"/>
          <a:ext cx="10811489" cy="3876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1924715767"/>
                    </a:ext>
                  </a:extLst>
                </a:gridCol>
                <a:gridCol w="1810489">
                  <a:extLst>
                    <a:ext uri="{9D8B030D-6E8A-4147-A177-3AD203B41FA5}">
                      <a16:colId xmlns:a16="http://schemas.microsoft.com/office/drawing/2014/main" val="2764681884"/>
                    </a:ext>
                  </a:extLst>
                </a:gridCol>
                <a:gridCol w="2437983">
                  <a:extLst>
                    <a:ext uri="{9D8B030D-6E8A-4147-A177-3AD203B41FA5}">
                      <a16:colId xmlns:a16="http://schemas.microsoft.com/office/drawing/2014/main" val="5356298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313937093"/>
                    </a:ext>
                  </a:extLst>
                </a:gridCol>
                <a:gridCol w="3250649">
                  <a:extLst>
                    <a:ext uri="{9D8B030D-6E8A-4147-A177-3AD203B41FA5}">
                      <a16:colId xmlns:a16="http://schemas.microsoft.com/office/drawing/2014/main" val="1492891285"/>
                    </a:ext>
                  </a:extLst>
                </a:gridCol>
              </a:tblGrid>
              <a:tr h="190232">
                <a:tc>
                  <a:txBody>
                    <a:bodyPr/>
                    <a:lstStyle/>
                    <a:p>
                      <a:r>
                        <a:rPr lang="it-IT" dirty="0" err="1"/>
                        <a:t>Asteroid</a:t>
                      </a:r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OD neglecting time uncertainty</a:t>
                      </a:r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OD including time uncertainty</a:t>
                      </a:r>
                      <a:endParaRPr lang="it-IT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969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#rejections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#rejections of obs. with time uncertainty</a:t>
                      </a:r>
                      <a:endParaRPr lang="it-IT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#rejections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#rejections of obs. with time uncertainty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501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2022EB5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03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2022WJ1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60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2024BX1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691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2024GJ2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542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2023CX1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08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2023ST6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98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2024UG9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it-IT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755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07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0651D6-23BC-485F-BB6E-25EA6650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Focus on 2022EB5 residuals</a:t>
            </a:r>
            <a:endParaRPr lang="it-IT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67B82A8-9278-496B-BF86-347D13C00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980729"/>
            <a:ext cx="9204853" cy="54006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AB52F26E-B54B-40C1-B9FE-B30450F5D9CB}"/>
              </a:ext>
            </a:extLst>
          </p:cNvPr>
          <p:cNvSpPr/>
          <p:nvPr/>
        </p:nvSpPr>
        <p:spPr>
          <a:xfrm>
            <a:off x="4943872" y="2204864"/>
            <a:ext cx="72008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FD139B-2DC0-4A8A-A587-D3B5D4B112C8}"/>
              </a:ext>
            </a:extLst>
          </p:cNvPr>
          <p:cNvSpPr/>
          <p:nvPr/>
        </p:nvSpPr>
        <p:spPr>
          <a:xfrm>
            <a:off x="8832304" y="2204864"/>
            <a:ext cx="72008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55C55D5-C1F8-499A-9273-4E26C2804ED3}"/>
              </a:ext>
            </a:extLst>
          </p:cNvPr>
          <p:cNvSpPr/>
          <p:nvPr/>
        </p:nvSpPr>
        <p:spPr>
          <a:xfrm>
            <a:off x="4943872" y="4653136"/>
            <a:ext cx="72008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23EA2A2-A936-4055-A011-39B545DE92D7}"/>
              </a:ext>
            </a:extLst>
          </p:cNvPr>
          <p:cNvSpPr/>
          <p:nvPr/>
        </p:nvSpPr>
        <p:spPr>
          <a:xfrm>
            <a:off x="8832304" y="4653136"/>
            <a:ext cx="72008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41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0651D6-23BC-485F-BB6E-25EA6650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Focus on 2022EB5 residuals - zoom</a:t>
            </a:r>
            <a:endParaRPr lang="it-IT" b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21EF6F1-2BFF-46C8-8403-E0F4375EF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" y="980728"/>
            <a:ext cx="1077685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42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0651D6-23BC-485F-BB6E-25EA6650C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Focus on 2022EB5 residuals – Along and cross track</a:t>
            </a:r>
            <a:endParaRPr lang="it-IT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7C6EF3F-A99B-4A60-AFAC-94A7FE3F1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" y="908720"/>
            <a:ext cx="1077685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21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B623D1-54F4-4E1E-ADD5-8F16FCF5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 of Impact corridor – 2022EB5</a:t>
            </a:r>
            <a:endParaRPr lang="it-IT" b="1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B081C8D-A275-4F7D-9046-E3B6D8891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412776"/>
            <a:ext cx="6336704" cy="4320480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360A89-2060-45FC-934E-B6D9CFC4D7DA}"/>
              </a:ext>
            </a:extLst>
          </p:cNvPr>
          <p:cNvSpPr txBox="1"/>
          <p:nvPr/>
        </p:nvSpPr>
        <p:spPr>
          <a:xfrm>
            <a:off x="7104112" y="1412776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Displacement of ≈70m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177 optical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Recovered 17 observations of one entire </a:t>
            </a:r>
            <a:r>
              <a:rPr lang="en-US" dirty="0" err="1"/>
              <a:t>tracklet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err="1"/>
              <a:t>trkID</a:t>
            </a:r>
            <a:r>
              <a:rPr lang="it-IT" dirty="0"/>
              <a:t>=00000GRAnM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it-IT" dirty="0"/>
              <a:t>tn=N86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obsT-1=</a:t>
            </a:r>
            <a:r>
              <a:rPr lang="it-IT" dirty="0"/>
              <a:t>2022-03-11T21:00:57.2Z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obsT-17=2022-03-11T21:15:18.2Z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rmsTime</a:t>
            </a:r>
            <a:r>
              <a:rPr lang="en-US" b="1" dirty="0"/>
              <a:t>=2s</a:t>
            </a:r>
            <a:r>
              <a:rPr lang="en-US" dirty="0"/>
              <a:t> for all observations</a:t>
            </a:r>
            <a:endParaRPr lang="it-I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9465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B623D1-54F4-4E1E-ADD5-8F16FCF5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 of Impact corridor – 2022WJ1</a:t>
            </a:r>
            <a:endParaRPr lang="it-IT" b="1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1B7348B9-AF73-45EC-A8AE-D222FC4B2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8" y="1412776"/>
            <a:ext cx="6984776" cy="4392488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FC7835D-61D4-4742-9E4F-AFC8E2DC0039}"/>
              </a:ext>
            </a:extLst>
          </p:cNvPr>
          <p:cNvSpPr txBox="1"/>
          <p:nvPr/>
        </p:nvSpPr>
        <p:spPr>
          <a:xfrm>
            <a:off x="7608168" y="1412776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Displacement of ≈1.5km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51 optical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Recovered 2 observations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stn</a:t>
            </a:r>
            <a:r>
              <a:rPr lang="en-US" dirty="0"/>
              <a:t>=T12, </a:t>
            </a:r>
            <a:r>
              <a:rPr lang="en-US" dirty="0" err="1"/>
              <a:t>obsT</a:t>
            </a:r>
            <a:r>
              <a:rPr lang="en-US" dirty="0"/>
              <a:t>=2022-11-19T07:47:31.70Z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stn</a:t>
            </a:r>
            <a:r>
              <a:rPr lang="en-US" dirty="0"/>
              <a:t>=G37, </a:t>
            </a:r>
            <a:r>
              <a:rPr lang="en-US" dirty="0" err="1"/>
              <a:t>obsT</a:t>
            </a:r>
            <a:r>
              <a:rPr lang="en-US" dirty="0"/>
              <a:t>=2022-11-19T07:55:15.68Z, </a:t>
            </a:r>
            <a:r>
              <a:rPr lang="en-US" b="1" dirty="0" err="1"/>
              <a:t>uncTime</a:t>
            </a:r>
            <a:r>
              <a:rPr lang="en-US" b="1" dirty="0"/>
              <a:t>=0.1s, </a:t>
            </a:r>
            <a:r>
              <a:rPr lang="en-US" b="1" dirty="0" err="1"/>
              <a:t>rmsTime</a:t>
            </a:r>
            <a:r>
              <a:rPr lang="en-US" b="1" dirty="0"/>
              <a:t>=0.1s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Rejected 1 observation (before accepted):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stn</a:t>
            </a:r>
            <a:r>
              <a:rPr lang="en-US" dirty="0"/>
              <a:t>=T05, </a:t>
            </a:r>
            <a:r>
              <a:rPr lang="en-US" dirty="0" err="1"/>
              <a:t>obsT</a:t>
            </a:r>
            <a:r>
              <a:rPr lang="en-US" dirty="0"/>
              <a:t>=2022-11-19T06:40:22.66Z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2845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B623D1-54F4-4E1E-ADD5-8F16FCF5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 of Impact corridor – 2023CX1</a:t>
            </a:r>
            <a:endParaRPr lang="it-IT" b="1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429D84B7-462A-4CAD-85A8-B91AF1E15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" y="1264106"/>
            <a:ext cx="6624736" cy="4613166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59A2008-DB05-4435-9A0E-0C4A53CEB28C}"/>
              </a:ext>
            </a:extLst>
          </p:cNvPr>
          <p:cNvSpPr txBox="1"/>
          <p:nvPr/>
        </p:nvSpPr>
        <p:spPr>
          <a:xfrm>
            <a:off x="7392144" y="1264106"/>
            <a:ext cx="40275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Displacement of ≈70m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368 optical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Recovered 1 observation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stn</a:t>
            </a:r>
            <a:r>
              <a:rPr lang="en-US" dirty="0"/>
              <a:t>=Y66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obsT</a:t>
            </a:r>
            <a:r>
              <a:rPr lang="en-US" dirty="0"/>
              <a:t>=2023-02-13T01:39:58.752Z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706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 bit of context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340769"/>
            <a:ext cx="4838328" cy="4785398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/>
              <a:t>Currently, operational Aegis SW is capable to automatically process observations from MPEC 80-column format</a:t>
            </a:r>
          </a:p>
          <a:p>
            <a:pPr algn="just"/>
            <a:r>
              <a:rPr lang="en-GB" dirty="0"/>
              <a:t>In these days at NEOCC new version of Aegis SW capable to retrieve observations directly from a replica of MPC DB is under testing</a:t>
            </a:r>
          </a:p>
          <a:p>
            <a:pPr algn="just"/>
            <a:r>
              <a:rPr lang="en-GB" dirty="0"/>
              <a:t>This entails the definitive adoption of ADES</a:t>
            </a:r>
            <a:r>
              <a:rPr lang="en-GB" baseline="30000" dirty="0"/>
              <a:t>[1]</a:t>
            </a:r>
            <a:r>
              <a:rPr lang="en-GB" dirty="0"/>
              <a:t> format in the automatic process of orbital and residuals update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52B62FC-09BE-4461-B04E-D5A1562AE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1142426"/>
            <a:ext cx="5756244" cy="462683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80E834-B283-49FD-93AC-5AF566E87174}"/>
              </a:ext>
            </a:extLst>
          </p:cNvPr>
          <p:cNvSpPr txBox="1"/>
          <p:nvPr/>
        </p:nvSpPr>
        <p:spPr>
          <a:xfrm>
            <a:off x="7418625" y="5972278"/>
            <a:ext cx="2892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10507"/>
                </a:solidFill>
              </a:rPr>
              <a:t>Sketch of new Aegis SW architecture</a:t>
            </a:r>
            <a:endParaRPr lang="it-IT" sz="1400" b="1" dirty="0">
              <a:solidFill>
                <a:srgbClr val="0105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44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B623D1-54F4-4E1E-ADD5-8F16FCF5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Comparison of Impact corridor – 2024BX1</a:t>
            </a:r>
            <a:endParaRPr lang="it-IT" b="1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06B3F96E-F398-4070-90CA-8C4F27B91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484784"/>
            <a:ext cx="6048672" cy="4248472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02804D-1589-4438-B502-26D9846B893B}"/>
              </a:ext>
            </a:extLst>
          </p:cNvPr>
          <p:cNvSpPr txBox="1"/>
          <p:nvPr/>
        </p:nvSpPr>
        <p:spPr>
          <a:xfrm>
            <a:off x="7176120" y="1484784"/>
            <a:ext cx="4536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Displacement of ≈70m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328 optical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Recovered 4 observations from one entire </a:t>
            </a:r>
            <a:r>
              <a:rPr lang="en-US" dirty="0" err="1"/>
              <a:t>tracklet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trkID</a:t>
            </a:r>
            <a:r>
              <a:rPr lang="en-US" dirty="0"/>
              <a:t>=00000Ho1eS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stn</a:t>
            </a:r>
            <a:r>
              <a:rPr lang="en-US" dirty="0"/>
              <a:t>=Z21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obsT-1=2024-01-21T00:12:54.76Z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obsT-4=2024-01-21T00:14:32.11Z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rmsTime</a:t>
            </a:r>
            <a:r>
              <a:rPr lang="en-US" b="1" dirty="0"/>
              <a:t>=0.1s</a:t>
            </a:r>
            <a:r>
              <a:rPr lang="en-US" dirty="0"/>
              <a:t> for all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Recovered 2 observations from </a:t>
            </a:r>
            <a:r>
              <a:rPr lang="en-US" dirty="0" err="1"/>
              <a:t>stn</a:t>
            </a:r>
            <a:r>
              <a:rPr lang="en-US" dirty="0"/>
              <a:t>=204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obsT-1=2024-01-21T00:20:23.1Z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obsT-2=2024-01-21T00:15:01.1Z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err="1"/>
              <a:t>rmsTime</a:t>
            </a:r>
            <a:r>
              <a:rPr lang="en-US" b="1" dirty="0"/>
              <a:t>=0.5s</a:t>
            </a:r>
            <a:r>
              <a:rPr lang="en-US" dirty="0"/>
              <a:t> for both of them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71992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62EE5F-F898-4D8D-9B1B-54727AF1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Open points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8E9115-02B8-4E9A-B1BA-7FD8F98FD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0769"/>
            <a:ext cx="10972800" cy="4785398"/>
          </a:xfrm>
        </p:spPr>
        <p:txBody>
          <a:bodyPr/>
          <a:lstStyle/>
          <a:p>
            <a:r>
              <a:rPr lang="en-US" dirty="0"/>
              <a:t>Extend the effect of time uncertainty for initial confidence region defined by more general definite positive matrix</a:t>
            </a:r>
          </a:p>
          <a:p>
            <a:r>
              <a:rPr lang="en-US" dirty="0"/>
              <a:t>How to improve the characterization of the asteroid based on the interaction between proper motion and time uncertainty</a:t>
            </a:r>
          </a:p>
          <a:p>
            <a:r>
              <a:rPr lang="en-US" dirty="0"/>
              <a:t>How to define a threshold (if possible) to assess if the correction for time uncertainty is necessary</a:t>
            </a:r>
          </a:p>
          <a:p>
            <a:r>
              <a:rPr lang="en-US" dirty="0"/>
              <a:t>Check if the correction for time uncertainty generates a pattern for the Impact Monitoring outcome of asteroids in risk list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328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666A7A-8D56-4F8C-B3C7-09115866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Bibliography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3D4B32-C13C-407D-8DD3-DAA7D7F1A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43" y="1196752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[1] “A Concise Description of the Astrometry Data Exchange Format”, Version 02-May-2024, https://github.com/IAU-ADES/ADES-Master/blob/master/ADES_Description.pdf</a:t>
            </a:r>
          </a:p>
          <a:p>
            <a:pPr marL="0" indent="0">
              <a:buNone/>
            </a:pPr>
            <a:r>
              <a:rPr lang="en-US" dirty="0"/>
              <a:t>[2] </a:t>
            </a:r>
            <a:r>
              <a:rPr lang="en-US" dirty="0" err="1"/>
              <a:t>Farnocchia</a:t>
            </a:r>
            <a:r>
              <a:rPr lang="en-US" dirty="0"/>
              <a:t>, D. and Chesley, S.R. and Chamberlin, A.B. and </a:t>
            </a:r>
            <a:r>
              <a:rPr lang="en-US" dirty="0" err="1"/>
              <a:t>Tholen</a:t>
            </a:r>
            <a:r>
              <a:rPr lang="en-US" dirty="0"/>
              <a:t>, D.J., “Star catalog position and proper motion corrections in asteroid astrometry”, 2014</a:t>
            </a:r>
          </a:p>
          <a:p>
            <a:pPr marL="0" indent="0">
              <a:buNone/>
            </a:pPr>
            <a:r>
              <a:rPr lang="en-US" dirty="0"/>
              <a:t>[3] </a:t>
            </a:r>
            <a:r>
              <a:rPr lang="en-US" dirty="0" err="1"/>
              <a:t>Veres</a:t>
            </a:r>
            <a:r>
              <a:rPr lang="en-US" dirty="0"/>
              <a:t>, P. and </a:t>
            </a:r>
            <a:r>
              <a:rPr lang="en-US" dirty="0" err="1"/>
              <a:t>Farnocchia</a:t>
            </a:r>
            <a:r>
              <a:rPr lang="en-US" dirty="0"/>
              <a:t>, D. and Chesley, S.R. and Chamberlin, A.B., “Statistical analysis of astrometric errors for the most productive asteroid surveys”, 2017</a:t>
            </a:r>
          </a:p>
          <a:p>
            <a:pPr marL="0" indent="0">
              <a:buNone/>
            </a:pPr>
            <a:r>
              <a:rPr lang="en-US" dirty="0"/>
              <a:t>[4] Barker, D.R. and Diana, L.M., “Simple Method for Fitting Data when Both Variables Have Uncertainties”, 1974</a:t>
            </a:r>
          </a:p>
          <a:p>
            <a:pPr marL="0" indent="0">
              <a:buNone/>
            </a:pPr>
            <a:r>
              <a:rPr lang="en-US" dirty="0"/>
              <a:t>[5] </a:t>
            </a:r>
            <a:r>
              <a:rPr lang="en-US" dirty="0" err="1"/>
              <a:t>Orear</a:t>
            </a:r>
            <a:r>
              <a:rPr lang="en-US" dirty="0"/>
              <a:t>, J., “Least squares when both variables have uncertainties”, 1982</a:t>
            </a:r>
          </a:p>
          <a:p>
            <a:pPr marL="0" indent="0">
              <a:buNone/>
            </a:pPr>
            <a:r>
              <a:rPr lang="en-US" dirty="0"/>
              <a:t>[6] </a:t>
            </a:r>
            <a:r>
              <a:rPr lang="en-US" dirty="0" err="1"/>
              <a:t>Farnocchia</a:t>
            </a:r>
            <a:r>
              <a:rPr lang="en-US" dirty="0"/>
              <a:t>, D., et al., “International Asteroid Warning Network Timing Campaign: 2019 XS”, 2022</a:t>
            </a:r>
          </a:p>
          <a:p>
            <a:pPr marL="0" indent="0">
              <a:buNone/>
            </a:pPr>
            <a:r>
              <a:rPr lang="en-US" dirty="0"/>
              <a:t>[7] </a:t>
            </a:r>
            <a:r>
              <a:rPr lang="en-US" dirty="0" err="1"/>
              <a:t>Fenucci</a:t>
            </a:r>
            <a:r>
              <a:rPr lang="en-US" dirty="0"/>
              <a:t>, M., et al., “The Aegis Orbit Determination and Impact Monitoring System and services of the ESA NEOCC web portal”, 2024</a:t>
            </a:r>
          </a:p>
        </p:txBody>
      </p:sp>
    </p:spTree>
    <p:extLst>
      <p:ext uri="{BB962C8B-B14F-4D97-AF65-F5344CB8AC3E}">
        <p14:creationId xmlns:p14="http://schemas.microsoft.com/office/powerpoint/2010/main" val="182449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CC9467-7ED3-4695-A1C9-F5217106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ADES and time uncertainty</a:t>
            </a:r>
            <a:endParaRPr lang="it-IT" b="1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6EAE1AD-B242-4723-8D4F-F49F82D33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34053"/>
              </p:ext>
            </p:extLst>
          </p:nvPr>
        </p:nvGraphicFramePr>
        <p:xfrm>
          <a:off x="623392" y="1052736"/>
          <a:ext cx="10729192" cy="3474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1438970893"/>
                    </a:ext>
                  </a:extLst>
                </a:gridCol>
                <a:gridCol w="9361040">
                  <a:extLst>
                    <a:ext uri="{9D8B030D-6E8A-4147-A177-3AD203B41FA5}">
                      <a16:colId xmlns:a16="http://schemas.microsoft.com/office/drawing/2014/main" val="260589488"/>
                    </a:ext>
                  </a:extLst>
                </a:gridCol>
              </a:tblGrid>
              <a:tr h="341091">
                <a:tc>
                  <a:txBody>
                    <a:bodyPr/>
                    <a:lstStyle/>
                    <a:p>
                      <a:r>
                        <a:rPr lang="en-US" dirty="0"/>
                        <a:t>FIELD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35397"/>
                  </a:ext>
                </a:extLst>
              </a:tr>
              <a:tr h="1875998">
                <a:tc>
                  <a:txBody>
                    <a:bodyPr/>
                    <a:lstStyle/>
                    <a:p>
                      <a:r>
                        <a:rPr lang="en-US" i="1" dirty="0" err="1"/>
                        <a:t>uncTime</a:t>
                      </a:r>
                      <a:endParaRPr lang="it-I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/>
                        <a:t>Estimated systematic time error in seconds. Unlike the preceding RMS fields, which indicate random errors, this field indicates a presumed level of systematic clock error. This element can be used to communicate the quality of a clock calibration if one was conducted, in which case it would represent the RMS of the systematic error in </a:t>
                      </a:r>
                      <a:r>
                        <a:rPr lang="en-US" i="1" dirty="0" err="1"/>
                        <a:t>obsTime</a:t>
                      </a:r>
                      <a:r>
                        <a:rPr lang="en-US" dirty="0"/>
                        <a:t>. If no calibration has been conducted then the element should be neglected. In unusual cases, it can also be used to communicate the size of a large and unknown clock error that is markedly different from an observatory’s usual performance.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84927"/>
                  </a:ext>
                </a:extLst>
              </a:tr>
              <a:tr h="341091">
                <a:tc>
                  <a:txBody>
                    <a:bodyPr/>
                    <a:lstStyle/>
                    <a:p>
                      <a:r>
                        <a:rPr lang="en-US" i="1" dirty="0" err="1"/>
                        <a:t>rmsTime</a:t>
                      </a:r>
                      <a:endParaRPr lang="it-I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Random uncertainty in </a:t>
                      </a:r>
                      <a:r>
                        <a:rPr lang="en-US" dirty="0" err="1"/>
                        <a:t>obsTime</a:t>
                      </a:r>
                      <a:r>
                        <a:rPr lang="en-US" dirty="0"/>
                        <a:t> in seconds as estimated by the observer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004696"/>
                  </a:ext>
                </a:extLst>
              </a:tr>
              <a:tr h="341091">
                <a:tc>
                  <a:txBody>
                    <a:bodyPr/>
                    <a:lstStyle/>
                    <a:p>
                      <a:r>
                        <a:rPr lang="en-US" i="1" dirty="0" err="1"/>
                        <a:t>biasTime</a:t>
                      </a:r>
                      <a:endParaRPr lang="it-I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Adopted time bias in seconds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631460"/>
                  </a:ext>
                </a:extLst>
              </a:tr>
              <a:tr h="341091">
                <a:tc>
                  <a:txBody>
                    <a:bodyPr/>
                    <a:lstStyle/>
                    <a:p>
                      <a:r>
                        <a:rPr lang="en-US" i="1" dirty="0" err="1"/>
                        <a:t>sigTime</a:t>
                      </a:r>
                      <a:endParaRPr lang="it-I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Adopted time uncertainty in seconds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319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6B92AB9-8309-40C7-89A0-258015CD82E0}"/>
                  </a:ext>
                </a:extLst>
              </p:cNvPr>
              <p:cNvSpPr txBox="1"/>
              <p:nvPr/>
            </p:nvSpPr>
            <p:spPr>
              <a:xfrm>
                <a:off x="695400" y="4885612"/>
                <a:ext cx="1065718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as the number of observations in the </a:t>
                </a:r>
                <a:r>
                  <a:rPr lang="en-US" dirty="0" err="1"/>
                  <a:t>tracklet</a:t>
                </a:r>
                <a:r>
                  <a:rPr lang="en-US" dirty="0"/>
                  <a:t>, the overall uncertainty error can be computed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b="1" u="sng" dirty="0"/>
                  <a:t>N.B.</a:t>
                </a:r>
                <a:r>
                  <a:rPr lang="en-US" dirty="0"/>
                  <a:t>: Field </a:t>
                </a:r>
                <a:r>
                  <a:rPr lang="en-US" i="1" dirty="0" err="1"/>
                  <a:t>uncTime</a:t>
                </a:r>
                <a:r>
                  <a:rPr lang="en-US" dirty="0"/>
                  <a:t> is an estimated quantity, typically an average of historical data, not the actual one. The variance of the estimator given by the average of the sample of a random variable scale by the number of samples, so the factor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necessary.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6B92AB9-8309-40C7-89A0-258015CD8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4885612"/>
                <a:ext cx="10657184" cy="1477328"/>
              </a:xfrm>
              <a:prstGeom prst="rect">
                <a:avLst/>
              </a:prstGeom>
              <a:blipFill>
                <a:blip r:embed="rId2"/>
                <a:stretch>
                  <a:fillRect l="-458" t="-2058" b="-53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42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48FB29-1710-439F-9EE9-6AF913FE2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use it? First, let’s see Least Squares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517CE38-48D4-48E4-AE99-E572C3FD7B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68760"/>
                <a:ext cx="10972800" cy="482453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Aegis SW adopts a </a:t>
                </a:r>
                <a:r>
                  <a:rPr lang="en-US" i="1" dirty="0"/>
                  <a:t>Batch Weighted Least Squares</a:t>
                </a:r>
                <a:r>
                  <a:rPr lang="en-US" dirty="0"/>
                  <a:t> method to compute orbits, residuals and covariance matrix of asteroids according to the available set of optical observations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1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. The goal is to find the minimum of the following </a:t>
                </a:r>
                <a:r>
                  <a:rPr lang="en-US" i="1" dirty="0"/>
                  <a:t>target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it-IT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l-GR" b="1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l-GR" b="1" i="1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l-GR" b="1" i="1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𝝃</m:t>
                      </m:r>
                      <m:r>
                        <a:rPr lang="el-GR" b="1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is the vector of 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fit parameters</a:t>
                </a:r>
              </a:p>
              <a:p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𝝃</m:t>
                    </m:r>
                    <m:r>
                      <a:rPr lang="en-US" b="1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=1,…,2</m:t>
                        </m:r>
                        <m:r>
                          <a:rPr lang="en-US" b="0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:r>
                  <a:rPr lang="it-IT" dirty="0"/>
                  <a:t>is the vector of residuals in right ascension and declination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1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1" i="1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1" i="1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1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solidFill>
                          <a:srgbClr val="01050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rgbClr val="01050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=1,…,</m:t>
                    </m:r>
                    <m:r>
                      <a:rPr lang="en-US" i="1">
                        <a:solidFill>
                          <a:srgbClr val="01050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the 2-dim block </a:t>
                </a:r>
                <a:r>
                  <a:rPr lang="it-IT" dirty="0" err="1"/>
                  <a:t>diagonal</a:t>
                </a:r>
                <a:r>
                  <a:rPr lang="it-IT" dirty="0"/>
                  <a:t> weight </a:t>
                </a:r>
                <a:r>
                  <a:rPr lang="it-IT" dirty="0" err="1"/>
                  <a:t>matrix</a:t>
                </a:r>
                <a:r>
                  <a:rPr lang="it-IT" dirty="0"/>
                  <a:t>, </a:t>
                </a:r>
                <a:r>
                  <a:rPr lang="it-IT" dirty="0" err="1"/>
                  <a:t>representing</a:t>
                </a:r>
                <a:r>
                  <a:rPr lang="it-IT" dirty="0"/>
                  <a:t> the </a:t>
                </a:r>
                <a:r>
                  <a:rPr lang="it-IT" dirty="0" err="1"/>
                  <a:t>error</a:t>
                </a:r>
                <a:r>
                  <a:rPr lang="it-IT" dirty="0"/>
                  <a:t> model of the optical </a:t>
                </a:r>
                <a:r>
                  <a:rPr lang="it-IT" dirty="0" err="1"/>
                  <a:t>measurements</a:t>
                </a:r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r>
                  <a:rPr lang="it-IT" dirty="0"/>
                  <a:t> </a:t>
                </a:r>
                <a:r>
                  <a:rPr lang="it-IT" dirty="0" err="1"/>
                  <a:t>described</a:t>
                </a:r>
                <a:r>
                  <a:rPr lang="it-IT" dirty="0"/>
                  <a:t> in Farnocchia et al., 2014</a:t>
                </a:r>
                <a:r>
                  <a:rPr lang="it-IT" baseline="30000" dirty="0"/>
                  <a:t>[2]</a:t>
                </a:r>
                <a:r>
                  <a:rPr lang="it-IT" dirty="0"/>
                  <a:t> and </a:t>
                </a:r>
                <a:r>
                  <a:rPr lang="it-IT" dirty="0" err="1"/>
                  <a:t>Veres</a:t>
                </a:r>
                <a:r>
                  <a:rPr lang="it-IT" dirty="0"/>
                  <a:t> et al., 2017</a:t>
                </a:r>
                <a:r>
                  <a:rPr lang="it-IT" baseline="30000" dirty="0"/>
                  <a:t>[3]</a:t>
                </a:r>
                <a:endParaRPr lang="it-IT" b="1" baseline="300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6517CE38-48D4-48E4-AE99-E572C3FD7B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68760"/>
                <a:ext cx="10972800" cy="4824536"/>
              </a:xfrm>
              <a:blipFill>
                <a:blip r:embed="rId2"/>
                <a:stretch>
                  <a:fillRect l="-722" t="-884" r="-278" b="-252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27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D1228E-7A71-4EC3-BA26-442564DC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use it? Now we can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8052298-28C6-4B80-9483-D9B0612AEA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3490" y="1268760"/>
                <a:ext cx="10972800" cy="475252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Treating uncertainties in both independent and dependent variables in Least Squares method has been also addressed in Barker et al., 1974</a:t>
                </a:r>
                <a:r>
                  <a:rPr lang="en-US" baseline="30000" dirty="0"/>
                  <a:t>[4]</a:t>
                </a:r>
                <a:r>
                  <a:rPr lang="en-US" dirty="0"/>
                  <a:t> and </a:t>
                </a:r>
                <a:r>
                  <a:rPr lang="en-US" dirty="0" err="1"/>
                  <a:t>Orear</a:t>
                </a:r>
                <a:r>
                  <a:rPr lang="en-US" dirty="0"/>
                  <a:t>, 1982</a:t>
                </a:r>
                <a:r>
                  <a:rPr lang="en-US" baseline="30000" dirty="0"/>
                  <a:t>[5] </a:t>
                </a:r>
                <a:r>
                  <a:rPr lang="en-US" dirty="0"/>
                  <a:t>in a completely different research area. Re-adapting into our context</a:t>
                </a:r>
                <a:endParaRPr lang="it-IT" baseline="30000" dirty="0"/>
              </a:p>
              <a:p>
                <a:r>
                  <a:rPr lang="en-US" dirty="0"/>
                  <a:t>determine observation times as additional fit parameters (</a:t>
                </a:r>
                <a:r>
                  <a:rPr lang="en-US" i="1" dirty="0"/>
                  <a:t>total variance method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“propagate” the time uncertainties to the astrometric errors (</a:t>
                </a:r>
                <a:r>
                  <a:rPr lang="en-US" i="1" dirty="0"/>
                  <a:t>effective variance method</a:t>
                </a:r>
                <a:r>
                  <a:rPr lang="en-US" dirty="0"/>
                  <a:t>) as follows</a:t>
                </a:r>
              </a:p>
              <a:p>
                <a:pPr lvl="1"/>
                <a:r>
                  <a:rPr lang="en-US" dirty="0"/>
                  <a:t>assuming as inverse of the weight matrix of a single observation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sub>
                    </m:sSub>
                    <m:r>
                      <a:rPr lang="en-US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b="0" i="1" smtClean="0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augmented covariance matrix is computed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sub>
                    </m:sSub>
                    <m:r>
                      <a:rPr lang="en-US" i="1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d>
                          <m:dPr>
                            <m:ctrlP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 smtClean="0">
                                          <a:solidFill>
                                            <a:srgbClr val="01050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010507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i="1" smtClean="0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01050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>
                                          <a:solidFill>
                                            <a:srgbClr val="01050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01050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os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1050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i="1" smtClean="0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func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acc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smtClean="0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acc>
                            </m:e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solidFill>
                                            <a:srgbClr val="01050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010507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augmented weight matrix is simply the inverse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</m:acc>
                      </m:e>
                      <m:sub>
                        <m:d>
                          <m:dPr>
                            <m:ctrlP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second approach has been adopted in </a:t>
                </a:r>
                <a:r>
                  <a:rPr lang="en-US" dirty="0" err="1"/>
                  <a:t>Farnocchia</a:t>
                </a:r>
                <a:r>
                  <a:rPr lang="en-US" dirty="0"/>
                  <a:t> et al., 2022</a:t>
                </a:r>
                <a:r>
                  <a:rPr lang="en-US" baseline="30000" dirty="0"/>
                  <a:t>[6] </a:t>
                </a:r>
                <a:r>
                  <a:rPr lang="en-US" dirty="0"/>
                  <a:t>for IAWN timing campaign of asteroid 2019XS, and also in Aegis as described in </a:t>
                </a:r>
                <a:r>
                  <a:rPr lang="en-US" dirty="0" err="1"/>
                  <a:t>Fenucci</a:t>
                </a:r>
                <a:r>
                  <a:rPr lang="en-US" dirty="0"/>
                  <a:t> et al., 2024</a:t>
                </a:r>
                <a:r>
                  <a:rPr lang="en-US" baseline="30000" dirty="0"/>
                  <a:t>[7]</a:t>
                </a: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D8052298-28C6-4B80-9483-D9B0612AE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490" y="1268760"/>
                <a:ext cx="10972800" cy="4752528"/>
              </a:xfrm>
              <a:blipFill>
                <a:blip r:embed="rId2"/>
                <a:stretch>
                  <a:fillRect l="-722" t="-217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65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C77BF0-6AEE-4DEA-84AD-2E9864E70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 of the weight matrix modification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CC1F416-4FCC-4159-AD35-6E2D44F3DF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40768"/>
                <a:ext cx="6134472" cy="4525963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en-US" dirty="0"/>
                  <a:t>The weight matrix computed according to </a:t>
                </a:r>
                <a:r>
                  <a:rPr lang="en-US" dirty="0" err="1"/>
                  <a:t>Farnocchia</a:t>
                </a:r>
                <a:r>
                  <a:rPr lang="en-US" dirty="0"/>
                  <a:t> et al., 2014</a:t>
                </a:r>
                <a:r>
                  <a:rPr lang="en-US" baseline="30000" dirty="0"/>
                  <a:t>[2]</a:t>
                </a:r>
                <a:r>
                  <a:rPr lang="en-US" dirty="0"/>
                  <a:t> and </a:t>
                </a:r>
                <a:r>
                  <a:rPr lang="en-US" dirty="0" err="1"/>
                  <a:t>Veres</a:t>
                </a:r>
                <a:r>
                  <a:rPr lang="en-US" dirty="0"/>
                  <a:t> et al., 2017</a:t>
                </a:r>
                <a:r>
                  <a:rPr lang="en-US" baseline="30000" dirty="0"/>
                  <a:t>[3]</a:t>
                </a:r>
                <a:r>
                  <a:rPr lang="en-US" dirty="0"/>
                  <a:t> is usually a multiple of 2-dim identity, so the uncertainty region of the observation is simply a circle in the Sky Plane.</a:t>
                </a:r>
              </a:p>
              <a:p>
                <a:pPr algn="just"/>
                <a:r>
                  <a:rPr lang="en-US" dirty="0"/>
                  <a:t>In such a case, the augmented weight matrix entails a stretched uncertainty region in the direction of asteroid motion. In fact,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0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sub>
                      </m:sSub>
                      <m:r>
                        <a:rPr lang="en-US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func>
                              </m:e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010507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10507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η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010507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10507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η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  <m:func>
                                  <m:funcPr>
                                    <m:ctrlP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00050" lvl="1" indent="0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η</m:t>
                    </m:r>
                    <m:r>
                      <a:rPr lang="en-US" sz="2400" b="0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2400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  <m:t>os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func>
                        <m:r>
                          <a:rPr lang="en-US" sz="2400" b="0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/>
                  <a:t> is the proper motion.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CC1F416-4FCC-4159-AD35-6E2D44F3DF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40768"/>
                <a:ext cx="6134472" cy="4525963"/>
              </a:xfrm>
              <a:blipFill>
                <a:blip r:embed="rId2"/>
                <a:stretch>
                  <a:fillRect l="-497" t="-1482" r="-5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38F53383-E2AE-4FD2-81FE-075538748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1340768"/>
            <a:ext cx="4610500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992127-67BE-4CBF-9282-B448BE2A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of the experiment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87301B-17CB-48E5-ABF1-C23F3B3F6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/>
              <a:t>Main idea</a:t>
            </a:r>
            <a:r>
              <a:rPr lang="en-US" dirty="0"/>
              <a:t> To retrieve from MPC DB all the asteroids having at least 1 observation with time uncertainty and to trigger the Orbit Determination process, first, disregarding time uncertainties, then including them. The initial orbits are taken from NEOCC DB.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Population sample on July 17</a:t>
            </a:r>
            <a:r>
              <a:rPr lang="en-US" b="1" baseline="30000" dirty="0"/>
              <a:t>th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</a:t>
            </a:r>
            <a:r>
              <a:rPr lang="it-IT" b="1" dirty="0" err="1"/>
              <a:t>egis</a:t>
            </a:r>
            <a:r>
              <a:rPr lang="it-IT" b="1" dirty="0"/>
              <a:t> </a:t>
            </a:r>
            <a:r>
              <a:rPr lang="it-IT" b="1" dirty="0" err="1"/>
              <a:t>configuration</a:t>
            </a:r>
            <a:endParaRPr lang="it-IT" b="1" dirty="0"/>
          </a:p>
          <a:p>
            <a:r>
              <a:rPr lang="en-US" dirty="0"/>
              <a:t>Standard dynamical model: Sun, all planets + Moon, 17 major </a:t>
            </a:r>
            <a:r>
              <a:rPr lang="en-US" dirty="0" err="1"/>
              <a:t>perturbers</a:t>
            </a:r>
            <a:r>
              <a:rPr lang="en-US" dirty="0"/>
              <a:t> (only 3 for Not NEOs), PPN formalism for relativity, SRP and </a:t>
            </a:r>
            <a:r>
              <a:rPr lang="en-US" dirty="0" err="1"/>
              <a:t>Yarkovsky</a:t>
            </a:r>
            <a:r>
              <a:rPr lang="en-US" dirty="0"/>
              <a:t> (if needed)</a:t>
            </a:r>
          </a:p>
          <a:p>
            <a:r>
              <a:rPr lang="en-US" dirty="0"/>
              <a:t>Planetary Ephemerides DE441, Error model VFCC17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933D8A2-FC49-4138-A549-CA2598485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67057"/>
              </p:ext>
            </p:extLst>
          </p:nvPr>
        </p:nvGraphicFramePr>
        <p:xfrm>
          <a:off x="695400" y="2276872"/>
          <a:ext cx="10009112" cy="2433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6451">
                  <a:extLst>
                    <a:ext uri="{9D8B030D-6E8A-4147-A177-3AD203B41FA5}">
                      <a16:colId xmlns:a16="http://schemas.microsoft.com/office/drawing/2014/main" val="474299867"/>
                    </a:ext>
                  </a:extLst>
                </a:gridCol>
                <a:gridCol w="1843789">
                  <a:extLst>
                    <a:ext uri="{9D8B030D-6E8A-4147-A177-3AD203B41FA5}">
                      <a16:colId xmlns:a16="http://schemas.microsoft.com/office/drawing/2014/main" val="2315126368"/>
                    </a:ext>
                  </a:extLst>
                </a:gridCol>
                <a:gridCol w="2009624">
                  <a:extLst>
                    <a:ext uri="{9D8B030D-6E8A-4147-A177-3AD203B41FA5}">
                      <a16:colId xmlns:a16="http://schemas.microsoft.com/office/drawing/2014/main" val="626583830"/>
                    </a:ext>
                  </a:extLst>
                </a:gridCol>
                <a:gridCol w="2009624">
                  <a:extLst>
                    <a:ext uri="{9D8B030D-6E8A-4147-A177-3AD203B41FA5}">
                      <a16:colId xmlns:a16="http://schemas.microsoft.com/office/drawing/2014/main" val="3931424661"/>
                    </a:ext>
                  </a:extLst>
                </a:gridCol>
                <a:gridCol w="2009624">
                  <a:extLst>
                    <a:ext uri="{9D8B030D-6E8A-4147-A177-3AD203B41FA5}">
                      <a16:colId xmlns:a16="http://schemas.microsoft.com/office/drawing/2014/main" val="3672375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NEOs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NEOs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Single opp.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Total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800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/>
                        <a:t># objects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1468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81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1660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607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/>
                        <a:t># observations</a:t>
                      </a:r>
                      <a:endParaRPr lang="it-IT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144483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19452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4166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168101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15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/>
                        <a:t># </a:t>
                      </a:r>
                      <a:r>
                        <a:rPr lang="en-US" sz="1600" i="1" kern="1200" dirty="0" err="1"/>
                        <a:t>rmsTime</a:t>
                      </a:r>
                      <a:r>
                        <a:rPr lang="en-US" sz="1600" i="0" kern="1200" dirty="0"/>
                        <a:t> (only)</a:t>
                      </a:r>
                      <a:endParaRPr lang="it-IT" sz="16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5923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433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355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6711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961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/>
                        <a:t># </a:t>
                      </a:r>
                      <a:r>
                        <a:rPr lang="en-US" sz="1600" i="1" kern="1200" dirty="0" err="1"/>
                        <a:t>uncTime</a:t>
                      </a:r>
                      <a:r>
                        <a:rPr lang="en-US" sz="1600" i="0" kern="1200" dirty="0"/>
                        <a:t> (only)</a:t>
                      </a:r>
                      <a:endParaRPr lang="it-IT" sz="16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379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379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61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kern="1200" dirty="0"/>
                        <a:t># </a:t>
                      </a:r>
                      <a:r>
                        <a:rPr lang="en-US" sz="1600" i="1" kern="1200" dirty="0" err="1"/>
                        <a:t>uncTime</a:t>
                      </a:r>
                      <a:r>
                        <a:rPr lang="en-US" sz="1600" i="0" kern="1200" dirty="0"/>
                        <a:t> and </a:t>
                      </a:r>
                    </a:p>
                    <a:p>
                      <a:r>
                        <a:rPr lang="en-US" sz="1600" kern="1200" dirty="0"/>
                        <a:t># </a:t>
                      </a:r>
                      <a:r>
                        <a:rPr lang="en-US" sz="1600" i="1" kern="1200" dirty="0" err="1"/>
                        <a:t>rmsTime</a:t>
                      </a:r>
                      <a:endParaRPr lang="it-IT" sz="1600" b="1" i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558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568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630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87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3A42E1-685D-4881-B175-192EA4F1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Orbit comparison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771F32F-1465-4E35-AF00-F4F524D092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4488" y="1268760"/>
                <a:ext cx="5623520" cy="492941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comparison of orbits is done using the classical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-norm. Assuming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baseline="-2500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as normal matrix of fit neglecting time uncertainty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baseline="-25000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as solution of fit neglecting time uncertainty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baseline="-25000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as solution of fit including time uncertainty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1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 baseline="-2500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1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 baseline="-2500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 baseline="-2500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i="1" baseline="-2500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1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i="1" baseline="-2500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pPr marL="0" indent="0">
                  <a:buNone/>
                </a:pPr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C771F32F-1465-4E35-AF00-F4F524D092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4488" y="1268760"/>
                <a:ext cx="5623520" cy="4929414"/>
              </a:xfrm>
              <a:blipFill>
                <a:blip r:embed="rId2"/>
                <a:stretch>
                  <a:fillRect l="-1625" t="-989" r="-26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a 8">
                <a:extLst>
                  <a:ext uri="{FF2B5EF4-FFF2-40B4-BE49-F238E27FC236}">
                    <a16:creationId xmlns:a16="http://schemas.microsoft.com/office/drawing/2014/main" id="{F320EDEB-4C0B-4CA1-9105-649D661ADE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463524"/>
                  </p:ext>
                </p:extLst>
              </p:nvPr>
            </p:nvGraphicFramePr>
            <p:xfrm>
              <a:off x="6456040" y="1268760"/>
              <a:ext cx="4856088" cy="457130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28044">
                      <a:extLst>
                        <a:ext uri="{9D8B030D-6E8A-4147-A177-3AD203B41FA5}">
                          <a16:colId xmlns:a16="http://schemas.microsoft.com/office/drawing/2014/main" val="3581458358"/>
                        </a:ext>
                      </a:extLst>
                    </a:gridCol>
                    <a:gridCol w="2428044">
                      <a:extLst>
                        <a:ext uri="{9D8B030D-6E8A-4147-A177-3AD203B41FA5}">
                          <a16:colId xmlns:a16="http://schemas.microsoft.com/office/drawing/2014/main" val="1667990452"/>
                        </a:ext>
                      </a:extLst>
                    </a:gridCol>
                  </a:tblGrid>
                  <a:tr h="99956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Asteroids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Interval for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87150"/>
                      </a:ext>
                    </a:extLst>
                  </a:tr>
                  <a:tr h="5846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1569/1579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462804"/>
                      </a:ext>
                    </a:extLst>
                  </a:tr>
                  <a:tr h="1249768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2025DH30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2024UG9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2024GJ2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2023RS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1≤</m:t>
                                </m:r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0923923"/>
                      </a:ext>
                    </a:extLst>
                  </a:tr>
                  <a:tr h="1414528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2022EB5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2022WJ1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2023CX1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2024YN7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2024BX1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2024XA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b="0" i="1" baseline="-25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it-IT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205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a 8">
                <a:extLst>
                  <a:ext uri="{FF2B5EF4-FFF2-40B4-BE49-F238E27FC236}">
                    <a16:creationId xmlns:a16="http://schemas.microsoft.com/office/drawing/2014/main" id="{F320EDEB-4C0B-4CA1-9105-649D661ADE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7463524"/>
                  </p:ext>
                </p:extLst>
              </p:nvPr>
            </p:nvGraphicFramePr>
            <p:xfrm>
              <a:off x="6456040" y="1268760"/>
              <a:ext cx="4856088" cy="457130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428044">
                      <a:extLst>
                        <a:ext uri="{9D8B030D-6E8A-4147-A177-3AD203B41FA5}">
                          <a16:colId xmlns:a16="http://schemas.microsoft.com/office/drawing/2014/main" val="3581458358"/>
                        </a:ext>
                      </a:extLst>
                    </a:gridCol>
                    <a:gridCol w="2428044">
                      <a:extLst>
                        <a:ext uri="{9D8B030D-6E8A-4147-A177-3AD203B41FA5}">
                          <a16:colId xmlns:a16="http://schemas.microsoft.com/office/drawing/2014/main" val="1667990452"/>
                        </a:ext>
                      </a:extLst>
                    </a:gridCol>
                  </a:tblGrid>
                  <a:tr h="99956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Asteroids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3049" r="-1005" b="-3670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87150"/>
                      </a:ext>
                    </a:extLst>
                  </a:tr>
                  <a:tr h="584608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1569/1579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176042" r="-1005" b="-527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462804"/>
                      </a:ext>
                    </a:extLst>
                  </a:tr>
                  <a:tr h="1249768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2025DH30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2024UG9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2024GJ2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2023RS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128641" r="-1005" b="-1456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0923923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2022EB5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2022WJ1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2023CX1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2024YN7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2024BX1</a:t>
                          </a:r>
                        </a:p>
                        <a:p>
                          <a:pPr marL="285750" indent="-285750"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dirty="0"/>
                            <a:t>2024XA</a:t>
                          </a:r>
                          <a:endParaRPr lang="it-IT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>
                          <a:blip r:embed="rId3"/>
                          <a:stretch>
                            <a:fillRect l="-100503" t="-165263" r="-1005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2051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478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2BC015-6844-49F5-9031-58184D7FE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Ranking comparison</a:t>
            </a:r>
            <a:endParaRPr lang="it-IT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BAF5BF4-7509-443D-96F7-73F59794E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340768"/>
            <a:ext cx="5544616" cy="4536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5C16AD6-A4D4-469C-90B7-9CD2931E8386}"/>
                  </a:ext>
                </a:extLst>
              </p:cNvPr>
              <p:cNvSpPr txBox="1"/>
              <p:nvPr/>
            </p:nvSpPr>
            <p:spPr>
              <a:xfrm>
                <a:off x="5879976" y="933934"/>
                <a:ext cx="5544616" cy="5467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Fixed an asteroid, let us assume to have a list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tracklets</a:t>
                </a:r>
                <a:endParaRPr lang="en-US" dirty="0"/>
              </a:p>
              <a:p>
                <a:endParaRPr lang="en-US" dirty="0"/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 smtClean="0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1050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1050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1050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srgbClr val="010507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1050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rgbClr val="01050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1050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1050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it-IT" dirty="0"/>
                  <a:t>, 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solidFill>
                          <a:srgbClr val="010507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it-IT" dirty="0"/>
                  <a:t>, </a:t>
                </a:r>
                <a:r>
                  <a:rPr lang="it-IT" dirty="0" err="1"/>
                  <a:t>all</a:t>
                </a:r>
                <a:r>
                  <a:rPr lang="it-IT" dirty="0"/>
                  <a:t> </a:t>
                </a:r>
                <a:r>
                  <a:rPr lang="it-IT" dirty="0" err="1"/>
                  <a:t>containing</a:t>
                </a:r>
                <a:r>
                  <a:rPr lang="it-IT" dirty="0"/>
                  <a:t> time </a:t>
                </a:r>
                <a:r>
                  <a:rPr lang="it-IT" dirty="0" err="1"/>
                  <a:t>uncertainties</a:t>
                </a:r>
                <a:r>
                  <a:rPr lang="it-IT" dirty="0"/>
                  <a:t> for </a:t>
                </a:r>
                <a:r>
                  <a:rPr lang="it-IT" dirty="0" err="1"/>
                  <a:t>each</a:t>
                </a:r>
                <a:r>
                  <a:rPr lang="it-IT" dirty="0"/>
                  <a:t> time in the </a:t>
                </a:r>
                <a:r>
                  <a:rPr lang="it-IT" dirty="0" err="1"/>
                  <a:t>tracklet</a:t>
                </a: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/>
                  <a:t>we</a:t>
                </a:r>
                <a:r>
                  <a:rPr lang="it-IT" dirty="0"/>
                  <a:t> can compute, first, the maximum of the </a:t>
                </a:r>
                <a:r>
                  <a:rPr lang="it-IT" dirty="0" err="1"/>
                  <a:t>proper</a:t>
                </a:r>
                <a:r>
                  <a:rPr lang="it-IT" dirty="0"/>
                  <a:t> </a:t>
                </a:r>
                <a:r>
                  <a:rPr lang="it-IT" dirty="0" err="1"/>
                  <a:t>motion</a:t>
                </a:r>
                <a:r>
                  <a:rPr lang="it-IT" dirty="0"/>
                  <a:t> </a:t>
                </a:r>
                <a:r>
                  <a:rPr lang="it-IT" dirty="0" err="1"/>
                  <a:t>along</a:t>
                </a:r>
                <a:r>
                  <a:rPr lang="it-IT" dirty="0"/>
                  <a:t> a single </a:t>
                </a:r>
                <a:r>
                  <a:rPr lang="it-IT" dirty="0" err="1"/>
                  <a:t>tracklet</a:t>
                </a:r>
                <a:r>
                  <a:rPr lang="it-IT" dirty="0"/>
                  <a:t> </a:t>
                </a:r>
                <a:r>
                  <a:rPr lang="it-IT" dirty="0" err="1"/>
                  <a:t>as</a:t>
                </a: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it-IT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=1,…,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η</m:t>
                          </m:r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/>
                  <a:t>then</a:t>
                </a:r>
                <a:r>
                  <a:rPr lang="it-IT" dirty="0"/>
                  <a:t> , </a:t>
                </a:r>
                <a:r>
                  <a:rPr lang="it-IT" dirty="0" err="1"/>
                  <a:t>we</a:t>
                </a:r>
                <a:r>
                  <a:rPr lang="it-IT" dirty="0"/>
                  <a:t> can compute the maximum of </a:t>
                </a:r>
                <a:r>
                  <a:rPr lang="it-IT" dirty="0" err="1"/>
                  <a:t>proper</a:t>
                </a:r>
                <a:r>
                  <a:rPr lang="it-IT" dirty="0"/>
                  <a:t> </a:t>
                </a:r>
                <a:r>
                  <a:rPr lang="it-IT" dirty="0" err="1"/>
                  <a:t>motion</a:t>
                </a:r>
                <a:r>
                  <a:rPr lang="it-IT" dirty="0"/>
                  <a:t> on </a:t>
                </a:r>
                <a:r>
                  <a:rPr lang="it-IT" dirty="0" err="1"/>
                  <a:t>all</a:t>
                </a:r>
                <a:r>
                  <a:rPr lang="it-IT" dirty="0"/>
                  <a:t> the </a:t>
                </a:r>
                <a:r>
                  <a:rPr lang="it-IT" dirty="0" err="1"/>
                  <a:t>tracklets</a:t>
                </a:r>
                <a:r>
                  <a:rPr lang="it-IT" dirty="0"/>
                  <a:t> with time </a:t>
                </a:r>
                <a:r>
                  <a:rPr lang="it-IT" dirty="0" err="1"/>
                  <a:t>uncertainties</a:t>
                </a: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  <m:t>η</m:t>
                          </m:r>
                        </m:e>
                      </m:acc>
                      <m:r>
                        <a:rPr lang="en-US" i="1">
                          <a:solidFill>
                            <a:srgbClr val="01050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10507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=1,…,</m:t>
                              </m:r>
                              <m:r>
                                <a:rPr lang="en-US" b="0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i="1" smtClean="0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it-IT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it-IT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010507"/>
                                      </a:solidFill>
                                      <a:latin typeface="Cambria Math" panose="02040503050406030204" pitchFamily="18" charset="0"/>
                                    </a:rPr>
                                    <m:t>η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rgbClr val="010507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it-IT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 err="1"/>
                  <a:t>we</a:t>
                </a:r>
                <a:r>
                  <a:rPr lang="it-IT" dirty="0"/>
                  <a:t> can </a:t>
                </a:r>
                <a:r>
                  <a:rPr lang="it-IT" dirty="0" err="1"/>
                  <a:t>also</a:t>
                </a:r>
                <a:r>
                  <a:rPr lang="it-IT" dirty="0"/>
                  <a:t> </a:t>
                </a:r>
                <a:r>
                  <a:rPr lang="it-IT" dirty="0" err="1"/>
                  <a:t>retrieve</a:t>
                </a:r>
                <a:r>
                  <a:rPr lang="it-IT" dirty="0"/>
                  <a:t> the </a:t>
                </a:r>
                <a:r>
                  <a:rPr lang="it-IT" dirty="0" err="1"/>
                  <a:t>corresponding</a:t>
                </a:r>
                <a:r>
                  <a:rPr lang="it-IT" dirty="0"/>
                  <a:t> </a:t>
                </a:r>
                <a:r>
                  <a:rPr lang="it-IT" dirty="0" err="1"/>
                  <a:t>overall</a:t>
                </a:r>
                <a:r>
                  <a:rPr lang="it-IT" dirty="0"/>
                  <a:t> time </a:t>
                </a:r>
                <a:r>
                  <a:rPr lang="it-IT" dirty="0" err="1"/>
                  <a:t>uncertainty</a:t>
                </a:r>
                <a:r>
                  <a:rPr lang="it-IT" dirty="0"/>
                  <a:t> </a:t>
                </a:r>
                <a:r>
                  <a:rPr lang="it-IT" dirty="0" err="1"/>
                  <a:t>error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it-IT" i="1" smtClean="0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acc>
                  </m:oMath>
                </a14:m>
                <a:r>
                  <a:rPr lang="it-IT" dirty="0"/>
                  <a:t> to </a:t>
                </a:r>
                <a:r>
                  <a:rPr lang="it-IT" dirty="0" err="1"/>
                  <a:t>have</a:t>
                </a:r>
                <a:r>
                  <a:rPr lang="it-IT" dirty="0"/>
                  <a:t> the </a:t>
                </a:r>
                <a:r>
                  <a:rPr lang="it-IT" dirty="0" err="1"/>
                  <a:t>triplet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̃"/>
                        <m:ctrlPr>
                          <a:rPr lang="it-IT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1" i="1">
                                <a:solidFill>
                                  <a:srgbClr val="01050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01050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15C16AD6-A4D4-469C-90B7-9CD2931E8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6" y="933934"/>
                <a:ext cx="5544616" cy="5467202"/>
              </a:xfrm>
              <a:prstGeom prst="rect">
                <a:avLst/>
              </a:prstGeom>
              <a:blipFill>
                <a:blip r:embed="rId3"/>
                <a:stretch>
                  <a:fillRect l="-990" t="-557" b="-8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1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SpaceDyS">
      <a:dk1>
        <a:srgbClr val="197298"/>
      </a:dk1>
      <a:lt1>
        <a:sysClr val="window" lastClr="FFFFFF"/>
      </a:lt1>
      <a:dk2>
        <a:srgbClr val="197298"/>
      </a:dk2>
      <a:lt2>
        <a:srgbClr val="197298"/>
      </a:lt2>
      <a:accent1>
        <a:srgbClr val="E2991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97298"/>
      </a:hlink>
      <a:folHlink>
        <a:srgbClr val="E2991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7" id="{D423A153-0427-4D4A-BB7E-2956FABE20E7}" vid="{23C95D91-6BB5-4378-9196-7FF90B2DA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SpaceDys 2018</Template>
  <TotalTime>2255</TotalTime>
  <Words>1687</Words>
  <Application>Microsoft Office PowerPoint</Application>
  <PresentationFormat>Widescreen</PresentationFormat>
  <Paragraphs>284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 Math</vt:lpstr>
      <vt:lpstr>Tema di Office</vt:lpstr>
      <vt:lpstr>Impact of Observation Time Uncertainty on Orbit Determination: An experiment with real data</vt:lpstr>
      <vt:lpstr>A bit of context</vt:lpstr>
      <vt:lpstr>ADES and time uncertainty</vt:lpstr>
      <vt:lpstr>How to use it? First, let’s see Least Squares</vt:lpstr>
      <vt:lpstr>How to use it? Now we can</vt:lpstr>
      <vt:lpstr>Effect of the weight matrix modification</vt:lpstr>
      <vt:lpstr>Definition of the experiment</vt:lpstr>
      <vt:lpstr>Orbit comparison</vt:lpstr>
      <vt:lpstr>Ranking comparison</vt:lpstr>
      <vt:lpstr>Ranking comparison</vt:lpstr>
      <vt:lpstr>Scatter plot according C-norm </vt:lpstr>
      <vt:lpstr>Comparison of rejections</vt:lpstr>
      <vt:lpstr>Asteroids with recovered observations</vt:lpstr>
      <vt:lpstr>Focus on 2022EB5 residuals</vt:lpstr>
      <vt:lpstr>Focus on 2022EB5 residuals - zoom</vt:lpstr>
      <vt:lpstr>Focus on 2022EB5 residuals – Along and cross track</vt:lpstr>
      <vt:lpstr>Comparison of Impact corridor – 2022EB5</vt:lpstr>
      <vt:lpstr>Comparison of Impact corridor – 2022WJ1</vt:lpstr>
      <vt:lpstr>Comparison of Impact corridor – 2023CX1</vt:lpstr>
      <vt:lpstr>Comparison of Impact corridor – 2024BX1</vt:lpstr>
      <vt:lpstr>Open points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Fabrizio Bernardi</dc:creator>
  <cp:lastModifiedBy>Davide</cp:lastModifiedBy>
  <cp:revision>129</cp:revision>
  <dcterms:created xsi:type="dcterms:W3CDTF">2020-02-03T13:38:56Z</dcterms:created>
  <dcterms:modified xsi:type="dcterms:W3CDTF">2025-10-06T21:54:43Z</dcterms:modified>
</cp:coreProperties>
</file>