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5"/>
    <p:sldMasterId id="2147483950" r:id="rId6"/>
    <p:sldMasterId id="2147483957" r:id="rId7"/>
    <p:sldMasterId id="2147483970" r:id="rId8"/>
  </p:sldMasterIdLst>
  <p:notesMasterIdLst>
    <p:notesMasterId r:id="rId31"/>
  </p:notesMasterIdLst>
  <p:handoutMasterIdLst>
    <p:handoutMasterId r:id="rId32"/>
  </p:handoutMasterIdLst>
  <p:sldIdLst>
    <p:sldId id="256" r:id="rId9"/>
    <p:sldId id="276" r:id="rId10"/>
    <p:sldId id="284" r:id="rId11"/>
    <p:sldId id="291" r:id="rId12"/>
    <p:sldId id="288" r:id="rId13"/>
    <p:sldId id="289" r:id="rId14"/>
    <p:sldId id="290" r:id="rId15"/>
    <p:sldId id="259" r:id="rId16"/>
    <p:sldId id="274" r:id="rId17"/>
    <p:sldId id="273" r:id="rId18"/>
    <p:sldId id="286" r:id="rId19"/>
    <p:sldId id="287" r:id="rId20"/>
    <p:sldId id="278" r:id="rId21"/>
    <p:sldId id="282" r:id="rId22"/>
    <p:sldId id="277" r:id="rId23"/>
    <p:sldId id="279" r:id="rId24"/>
    <p:sldId id="281" r:id="rId25"/>
    <p:sldId id="293" r:id="rId26"/>
    <p:sldId id="292" r:id="rId27"/>
    <p:sldId id="294" r:id="rId28"/>
    <p:sldId id="280" r:id="rId29"/>
    <p:sldId id="275" r:id="rId30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F04A69"/>
    <a:srgbClr val="000000"/>
    <a:srgbClr val="8197A6"/>
    <a:srgbClr val="F1666A"/>
    <a:srgbClr val="D9D9D9"/>
    <a:srgbClr val="053249"/>
    <a:srgbClr val="003249"/>
    <a:srgbClr val="335E6F"/>
    <a:srgbClr val="006196"/>
    <a:srgbClr val="6DC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700" autoAdjust="0"/>
    <p:restoredTop sz="97722" autoAdjust="0"/>
  </p:normalViewPr>
  <p:slideViewPr>
    <p:cSldViewPr snapToGrid="0">
      <p:cViewPr>
        <p:scale>
          <a:sx n="210" d="100"/>
          <a:sy n="210" d="100"/>
        </p:scale>
        <p:origin x="672" y="224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9/24/25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784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208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5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sv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5">
            <a:extLst>
              <a:ext uri="{FF2B5EF4-FFF2-40B4-BE49-F238E27FC236}">
                <a16:creationId xmlns:a16="http://schemas.microsoft.com/office/drawing/2014/main" id="{33C1AA27-468E-4F19-A563-21152A310F35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" y="6455664"/>
            <a:ext cx="10159937" cy="430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 err="1"/>
              <a:t>fth</a:t>
            </a:r>
            <a:r>
              <a:rPr lang="en-GB" noProof="0" dirty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44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E7E9920D-5148-4C5E-AF4F-672E07B42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5">
            <a:extLst>
              <a:ext uri="{FF2B5EF4-FFF2-40B4-BE49-F238E27FC236}">
                <a16:creationId xmlns:a16="http://schemas.microsoft.com/office/drawing/2014/main" id="{75432A0F-AD37-4EDF-A3C9-9129332D7C90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" y="6456648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421831"/>
            <a:ext cx="10625007" cy="567399"/>
          </a:xfrm>
          <a:prstGeom prst="rect">
            <a:avLst/>
          </a:prstGeom>
        </p:spPr>
        <p:txBody>
          <a:bodyPr/>
          <a:lstStyle>
            <a:lvl1pPr algn="l"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102" name="Picture 5">
            <a:extLst>
              <a:ext uri="{FF2B5EF4-FFF2-40B4-BE49-F238E27FC236}">
                <a16:creationId xmlns:a16="http://schemas.microsoft.com/office/drawing/2014/main" id="{EA088D67-7B06-4281-990B-01FE6467697E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/>
              <a:t>Second</a:t>
            </a:r>
            <a:r>
              <a:rPr lang="en-US" noProof="0" dirty="0"/>
              <a:t> 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GB" noProof="0" dirty="0"/>
              <a:t>Fourth</a:t>
            </a:r>
            <a:r>
              <a:rPr lang="en-US" noProof="0" dirty="0"/>
              <a:t> level</a:t>
            </a:r>
          </a:p>
          <a:p>
            <a:pPr lvl="4"/>
            <a:r>
              <a:rPr lang="en-GB" noProof="0" dirty="0"/>
              <a:t>Fifth</a:t>
            </a:r>
            <a:r>
              <a:rPr lang="en-US" noProof="0" dirty="0"/>
              <a:t> 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AAC5E67-E08A-4CAC-8F4D-A2D8638C2B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2361E30E-1C22-46B3-9AB9-AB1BC0D7C98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" y="6457300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7362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422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394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79E19F2-F57B-45DE-B862-DD01F0612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9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3656F8C5-B6A5-414F-86D9-8C977E5C1BBD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" y="6460816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sv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5.sv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5.sv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theme" Target="../theme/theme4.xml"/><Relationship Id="rId9" Type="http://schemas.openxmlformats.org/officeDocument/2006/relationships/image" Target="../media/image5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 dirty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  <a:endParaRPr lang="en-GB" altLang="en-US" noProof="0" dirty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294C493E-467F-427F-AD20-6EDFB99CC1EE}"/>
              </a:ext>
            </a:extLst>
          </p:cNvPr>
          <p:cNvPicPr>
            <a:picLocks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79" r:id="rId2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95660-CE89-4345-8089-CAD36085B63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E516291-A401-44B3-B7C0-494EEF7A0709}"/>
              </a:ext>
            </a:extLst>
          </p:cNvPr>
          <p:cNvPicPr>
            <a:picLocks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" y="6455688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  <p:sldLayoutId id="2147484006" r:id="rId12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07ED2C1-0776-4663-8284-733C83AE37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F90349B-FF48-4A3E-8266-C6C8B77A2E91}"/>
              </a:ext>
            </a:extLst>
          </p:cNvPr>
          <p:cNvPicPr>
            <a:picLocks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" y="6457900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8" r:id="rId2"/>
    <p:sldLayoutId id="2147483980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5.png"/><Relationship Id="rId4" Type="http://schemas.openxmlformats.org/officeDocument/2006/relationships/image" Target="../media/image3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github.com/IAU-ADE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5999" y="2744507"/>
            <a:ext cx="11913401" cy="13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Advancing orbit determination and impact monitoring with ADES and high-precision astrometry</a:t>
            </a:r>
          </a:p>
          <a:p>
            <a:pPr algn="ctr"/>
            <a:r>
              <a:rPr lang="en-GB" sz="2800" b="1" dirty="0">
                <a:solidFill>
                  <a:schemeClr val="bg1"/>
                </a:solidFill>
              </a:rPr>
              <a:t> An example on 2024 YR4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3774831" y="4498850"/>
            <a:ext cx="8184475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Fenucci, Laura Faggioli, Francesco Gianotto</a:t>
            </a:r>
          </a:p>
          <a:p>
            <a:pPr algn="r"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NEO Coordination Centre</a:t>
            </a:r>
          </a:p>
          <a:p>
            <a:pPr algn="r">
              <a:spcBef>
                <a:spcPts val="0"/>
              </a:spcBef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EU-ESA Workshop on Astrometric and Radar Observations of NEOs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728796" y="5807699"/>
            <a:ext cx="512372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06/10/2025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allAtOnce"/>
      <p:bldP spid="8" grpId="0" build="allAtOnce"/>
      <p:bldP spid="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0867D-85AB-83E6-6C8E-37F556283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short-lived doom: 2024 YR4 claimed by (H)ADES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9E5AC-E3B0-EF2B-D371-9B3B18C77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6" name="Content Placeholder 4" descr="A screen shot of a black background&#10;&#10;AI-generated content may be incorrect.">
            <a:extLst>
              <a:ext uri="{FF2B5EF4-FFF2-40B4-BE49-F238E27FC236}">
                <a16:creationId xmlns:a16="http://schemas.microsoft.com/office/drawing/2014/main" id="{A2E68F6A-7D38-E01E-8878-E0ADB6CEA1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8" b="28160"/>
          <a:stretch/>
        </p:blipFill>
        <p:spPr bwMode="auto">
          <a:xfrm>
            <a:off x="295828" y="1089795"/>
            <a:ext cx="11633681" cy="510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10231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DDC40-194B-1215-BC6C-5D808615A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Who contributed to the observations?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E29A95-8450-BA69-5CB3-47A1FDEC8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t="11619" r="8221" b="6572"/>
          <a:stretch>
            <a:fillRect/>
          </a:stretch>
        </p:blipFill>
        <p:spPr>
          <a:xfrm>
            <a:off x="1165538" y="1233781"/>
            <a:ext cx="9592874" cy="4951515"/>
          </a:xfrm>
        </p:spPr>
      </p:pic>
      <p:pic>
        <p:nvPicPr>
          <p:cNvPr id="1026" name="Picture 2" descr="Webb Telescope Tracker - Where is the Webb Telescope? - Live* tracker">
            <a:extLst>
              <a:ext uri="{FF2B5EF4-FFF2-40B4-BE49-F238E27FC236}">
                <a16:creationId xmlns:a16="http://schemas.microsoft.com/office/drawing/2014/main" id="{424EE076-5471-58BC-9DAA-7E957FAF1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110396"/>
            <a:ext cx="2277429" cy="238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865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66DB1-676C-4622-81EF-8A95D8CD6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Claimed uncertainties in ADES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94BED5-D8A7-B692-A1D4-DF0270663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r="2611" b="9198"/>
          <a:stretch>
            <a:fillRect/>
          </a:stretch>
        </p:blipFill>
        <p:spPr>
          <a:xfrm>
            <a:off x="282744" y="1232811"/>
            <a:ext cx="11465682" cy="360616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2ADFBD-439D-4B82-A51D-399A973C485A}"/>
              </a:ext>
            </a:extLst>
          </p:cNvPr>
          <p:cNvSpPr txBox="1"/>
          <p:nvPr/>
        </p:nvSpPr>
        <p:spPr>
          <a:xfrm>
            <a:off x="3640539" y="5181328"/>
            <a:ext cx="61718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good obervations reported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8AEDC608-950C-F383-BEDF-F4C9982149A4}"/>
              </a:ext>
            </a:extLst>
          </p:cNvPr>
          <p:cNvSpPr/>
          <p:nvPr/>
        </p:nvSpPr>
        <p:spPr>
          <a:xfrm>
            <a:off x="2709830" y="5291466"/>
            <a:ext cx="827631" cy="3337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35812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8C139-9392-077D-23B6-EC5715F09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Astrometric uncertainties during 2024 YR4 scenario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9CB59-516A-EF7D-5AC0-985D6B56F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6000990" cy="5431836"/>
          </a:xfrm>
        </p:spPr>
        <p:txBody>
          <a:bodyPr/>
          <a:lstStyle/>
          <a:p>
            <a:r>
              <a:rPr lang="en-IT" b="1" dirty="0">
                <a:solidFill>
                  <a:srgbClr val="F04A69"/>
                </a:solidFill>
              </a:rPr>
              <a:t>Phase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Statistical weighting scheme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Manual weighting for </a:t>
            </a:r>
            <a:r>
              <a:rPr lang="en-IT" b="1" dirty="0">
                <a:solidFill>
                  <a:srgbClr val="00B0F0"/>
                </a:solidFill>
              </a:rPr>
              <a:t>few selected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>
              <a:solidFill>
                <a:srgbClr val="000000"/>
              </a:solidFill>
            </a:endParaRPr>
          </a:p>
          <a:p>
            <a:r>
              <a:rPr lang="en-IT" b="1" dirty="0">
                <a:solidFill>
                  <a:srgbClr val="F04A69"/>
                </a:solidFill>
              </a:rPr>
              <a:t>Phase 2</a:t>
            </a:r>
          </a:p>
          <a:p>
            <a:r>
              <a:rPr lang="en-IT" dirty="0">
                <a:solidFill>
                  <a:srgbClr val="000000"/>
                </a:solidFill>
              </a:rPr>
              <a:t>Recurring meetings between NEOCC, JPL, NEODyS: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Review of observartional dataset, identification of </a:t>
            </a:r>
            <a:r>
              <a:rPr lang="en-IT" b="1" dirty="0">
                <a:solidFill>
                  <a:srgbClr val="00B0F0"/>
                </a:solidFill>
              </a:rPr>
              <a:t>some problematic tracklets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Direct </a:t>
            </a:r>
            <a:r>
              <a:rPr lang="en-IT" b="1" dirty="0">
                <a:solidFill>
                  <a:srgbClr val="00B0F0"/>
                </a:solidFill>
              </a:rPr>
              <a:t>communication</a:t>
            </a:r>
            <a:r>
              <a:rPr lang="en-IT" dirty="0">
                <a:solidFill>
                  <a:srgbClr val="000000"/>
                </a:solidFill>
              </a:rPr>
              <a:t> with observers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Dedicated </a:t>
            </a:r>
            <a:r>
              <a:rPr lang="en-IT" b="1" dirty="0">
                <a:solidFill>
                  <a:srgbClr val="00B0F0"/>
                </a:solidFill>
              </a:rPr>
              <a:t>manual weights</a:t>
            </a:r>
            <a:r>
              <a:rPr lang="en-IT" b="1" dirty="0">
                <a:solidFill>
                  <a:srgbClr val="000000"/>
                </a:solidFill>
              </a:rPr>
              <a:t> </a:t>
            </a:r>
            <a:r>
              <a:rPr lang="en-IT" dirty="0">
                <a:solidFill>
                  <a:srgbClr val="000000"/>
                </a:solidFill>
              </a:rPr>
              <a:t>for few selected and trusted observers, </a:t>
            </a:r>
            <a:r>
              <a:rPr lang="en-IT" b="1" dirty="0">
                <a:solidFill>
                  <a:srgbClr val="00B0F0"/>
                </a:solidFill>
              </a:rPr>
              <a:t>based on ADES </a:t>
            </a:r>
            <a:r>
              <a:rPr lang="en-IT" dirty="0">
                <a:solidFill>
                  <a:srgbClr val="000000"/>
                </a:solidFill>
              </a:rPr>
              <a:t>reported uncertainties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Inclusion of </a:t>
            </a:r>
            <a:r>
              <a:rPr lang="en-IT" b="1" dirty="0">
                <a:solidFill>
                  <a:srgbClr val="00B0F0"/>
                </a:solidFill>
              </a:rPr>
              <a:t>time uncertainties</a:t>
            </a:r>
          </a:p>
        </p:txBody>
      </p:sp>
      <p:pic>
        <p:nvPicPr>
          <p:cNvPr id="6" name="Content Placeholder 4" descr="A group of people in a video conference&#10;&#10;Description automatically generated">
            <a:extLst>
              <a:ext uri="{FF2B5EF4-FFF2-40B4-BE49-F238E27FC236}">
                <a16:creationId xmlns:a16="http://schemas.microsoft.com/office/drawing/2014/main" id="{3518AED6-5D4D-BE95-13B0-15C605C03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5797" y="1672938"/>
            <a:ext cx="5723360" cy="323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F1C7B6-63F7-435C-F0DF-ADF429A66888}"/>
              </a:ext>
            </a:extLst>
          </p:cNvPr>
          <p:cNvSpPr txBox="1"/>
          <p:nvPr/>
        </p:nvSpPr>
        <p:spPr>
          <a:xfrm>
            <a:off x="6355797" y="5046562"/>
            <a:ext cx="5727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200" b="1" dirty="0">
                <a:solidFill>
                  <a:srgbClr val="000000"/>
                </a:solidFill>
              </a:rPr>
              <a:t>Fig 5. </a:t>
            </a:r>
            <a:r>
              <a:rPr lang="en-IT" sz="1200" dirty="0">
                <a:solidFill>
                  <a:srgbClr val="000000"/>
                </a:solidFill>
              </a:rPr>
              <a:t>Asteroid avengers team during the 2024 YR4 crisis.</a:t>
            </a:r>
          </a:p>
        </p:txBody>
      </p:sp>
    </p:spTree>
    <p:extLst>
      <p:ext uri="{BB962C8B-B14F-4D97-AF65-F5344CB8AC3E}">
        <p14:creationId xmlns:p14="http://schemas.microsoft.com/office/powerpoint/2010/main" val="4198482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D71B1-25BA-D948-77CC-1549B6F63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Other possible automated approaches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884DF-0B35-1E83-B8E2-95298015E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6067278" cy="879315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IT" dirty="0">
                <a:solidFill>
                  <a:srgbClr val="000000"/>
                </a:solidFill>
              </a:rPr>
              <a:t>Blindly </a:t>
            </a:r>
            <a:r>
              <a:rPr lang="en-IT" b="1" dirty="0">
                <a:solidFill>
                  <a:schemeClr val="accent1">
                    <a:lumMod val="75000"/>
                  </a:schemeClr>
                </a:solidFill>
              </a:rPr>
              <a:t>trust ADES uncertainties</a:t>
            </a:r>
            <a:r>
              <a:rPr lang="en-IT" dirty="0">
                <a:solidFill>
                  <a:srgbClr val="000000"/>
                </a:solidFill>
              </a:rPr>
              <a:t>, possibly with a </a:t>
            </a:r>
            <a:r>
              <a:rPr lang="en-IT" b="1" dirty="0">
                <a:solidFill>
                  <a:srgbClr val="000000"/>
                </a:solidFill>
              </a:rPr>
              <a:t>more aggressive rejection</a:t>
            </a:r>
          </a:p>
          <a:p>
            <a:pPr marL="342900" indent="-342900">
              <a:buAutoNum type="arabicPeriod"/>
            </a:pPr>
            <a:r>
              <a:rPr lang="en-IT" dirty="0">
                <a:solidFill>
                  <a:srgbClr val="000000"/>
                </a:solidFill>
              </a:rPr>
              <a:t>Use a </a:t>
            </a:r>
            <a:r>
              <a:rPr lang="en-IT" b="1" dirty="0">
                <a:solidFill>
                  <a:schemeClr val="accent1">
                    <a:lumMod val="75000"/>
                  </a:schemeClr>
                </a:solidFill>
              </a:rPr>
              <a:t>minimum astrometric uncertainty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5162AD-9DFA-3623-AEE1-92319D5E8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91418" y="2050061"/>
            <a:ext cx="4584875" cy="9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CD56EA-190F-89A2-9614-FDBFBDC7B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801" y="2934988"/>
            <a:ext cx="4446108" cy="9880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F00B495E-AACB-855A-F3A5-360DF8EB8A0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18318" y="4079596"/>
                <a:ext cx="4931074" cy="2122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8197A6"/>
                  </a:buClr>
                  <a:buFont typeface="Arial" panose="020B0604020202020204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81326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357771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934216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4pPr>
                <a:lvl5pPr marL="2510661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GB" altLang="en-US" sz="1800">
                    <a:solidFill>
                      <a:srgbClr val="8197A6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5pPr>
                <a:lvl6pPr marL="3356615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6pPr>
                <a:lvl7pPr marL="3797630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7pPr>
                <a:lvl8pPr marL="4238645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8pPr>
                <a:lvl9pPr marL="4679660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9pPr>
              </a:lstStyle>
              <a:p>
                <a:r>
                  <a:rPr lang="en-IT" b="1" kern="0" dirty="0">
                    <a:solidFill>
                      <a:srgbClr val="000000"/>
                    </a:solidFill>
                  </a:rPr>
                  <a:t>Determination of the floor: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T" kern="0" dirty="0">
                    <a:solidFill>
                      <a:srgbClr val="000000"/>
                    </a:solidFill>
                  </a:rPr>
                  <a:t>Statistical analysis of post-fit residuals,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floor</m:t>
                    </m:r>
                    <m:r>
                      <a:rPr lang="en-GB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𝑟𝑚𝑠</m:t>
                    </m:r>
                    <m:r>
                      <a:rPr lang="en-US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IT" kern="0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T" kern="0" dirty="0">
                    <a:solidFill>
                      <a:srgbClr val="000000"/>
                    </a:solidFill>
                  </a:rPr>
                  <a:t>Only for observatories with decent statistics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T" kern="0" dirty="0">
                    <a:solidFill>
                      <a:srgbClr val="000000"/>
                    </a:solidFill>
                  </a:rPr>
                  <a:t>Analysis on different program codes, catalogues, ecc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IT" kern="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F00B495E-AACB-855A-F3A5-360DF8EB8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8318" y="4079596"/>
                <a:ext cx="4931074" cy="2122900"/>
              </a:xfrm>
              <a:prstGeom prst="rect">
                <a:avLst/>
              </a:prstGeom>
              <a:blipFill>
                <a:blip r:embed="rId4"/>
                <a:stretch>
                  <a:fillRect l="-1028" t="-595" r="-7969" b="-89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AFD1F25-6806-E07A-94CB-0000752C0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811" y="1838812"/>
            <a:ext cx="5727429" cy="2950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4ECCF-CAFD-C881-8210-E00928552777}"/>
              </a:ext>
            </a:extLst>
          </p:cNvPr>
          <p:cNvSpPr txBox="1"/>
          <p:nvPr/>
        </p:nvSpPr>
        <p:spPr>
          <a:xfrm>
            <a:off x="6286810" y="4819491"/>
            <a:ext cx="5727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200" b="1" dirty="0">
                <a:solidFill>
                  <a:srgbClr val="000000"/>
                </a:solidFill>
              </a:rPr>
              <a:t>Fig. 6. </a:t>
            </a:r>
            <a:r>
              <a:rPr lang="en-IT" sz="1200" dirty="0">
                <a:solidFill>
                  <a:srgbClr val="000000"/>
                </a:solidFill>
              </a:rPr>
              <a:t>Floors used for 2024 YR4 based on post-fit residuals statistics.</a:t>
            </a:r>
          </a:p>
        </p:txBody>
      </p:sp>
    </p:spTree>
    <p:extLst>
      <p:ext uri="{BB962C8B-B14F-4D97-AF65-F5344CB8AC3E}">
        <p14:creationId xmlns:p14="http://schemas.microsoft.com/office/powerpoint/2010/main" val="3437538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4A45F-D4E5-33CB-AC1E-B2600E3A5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Uncertainty on the 2032 Target Plane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41A62-A20B-34BC-D994-568CB52EFAAB}"/>
              </a:ext>
            </a:extLst>
          </p:cNvPr>
          <p:cNvSpPr txBox="1">
            <a:spLocks/>
          </p:cNvSpPr>
          <p:nvPr/>
        </p:nvSpPr>
        <p:spPr bwMode="auto">
          <a:xfrm>
            <a:off x="219600" y="889176"/>
            <a:ext cx="12005738" cy="87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endParaRPr lang="en-IT" b="1" kern="0" dirty="0">
              <a:solidFill>
                <a:srgbClr val="000000"/>
              </a:solidFill>
            </a:endParaRPr>
          </a:p>
        </p:txBody>
      </p:sp>
      <p:pic>
        <p:nvPicPr>
          <p:cNvPr id="6" name="Content Placeholder 5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45E1AA9E-8999-48E4-3E9A-4DF156C1F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t="10522" r="8881" b="11933"/>
          <a:stretch>
            <a:fillRect/>
          </a:stretch>
        </p:blipFill>
        <p:spPr>
          <a:xfrm>
            <a:off x="1332732" y="889176"/>
            <a:ext cx="9559873" cy="5489973"/>
          </a:xfrm>
        </p:spPr>
      </p:pic>
    </p:spTree>
    <p:extLst>
      <p:ext uri="{BB962C8B-B14F-4D97-AF65-F5344CB8AC3E}">
        <p14:creationId xmlns:p14="http://schemas.microsoft.com/office/powerpoint/2010/main" val="1930375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1C8FE-730B-7C10-EA01-4A5A80535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Impact Probability evolution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AC6367-274C-BFF3-B21C-18CEC37D2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t="10964" r="9432" b="12391"/>
          <a:stretch>
            <a:fillRect/>
          </a:stretch>
        </p:blipFill>
        <p:spPr>
          <a:xfrm>
            <a:off x="1379966" y="921381"/>
            <a:ext cx="9417416" cy="5467308"/>
          </a:xfrm>
        </p:spPr>
      </p:pic>
    </p:spTree>
    <p:extLst>
      <p:ext uri="{BB962C8B-B14F-4D97-AF65-F5344CB8AC3E}">
        <p14:creationId xmlns:p14="http://schemas.microsoft.com/office/powerpoint/2010/main" val="3529379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B289A9D-FEF6-C877-0BAE-708745E7D8A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IT" dirty="0">
                    <a:solidFill>
                      <a:schemeClr val="bg1"/>
                    </a:solidFill>
                  </a:rPr>
                  <a:t>Residuals of final orbit, ADES + </a:t>
                </a:r>
                <a14:m>
                  <m:oMath xmlns:m="http://schemas.openxmlformats.org/officeDocument/2006/math">
                    <m:r>
                      <a:rPr lang="en-GB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GB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 1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B289A9D-FEF6-C877-0BAE-708745E7D8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78" t="-11111" b="-3111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FCC6CA4-D141-7B7C-6CBF-2897BE5D8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2425" r="17096" b="2519"/>
          <a:stretch>
            <a:fillRect/>
          </a:stretch>
        </p:blipFill>
        <p:spPr>
          <a:xfrm>
            <a:off x="869807" y="1123369"/>
            <a:ext cx="4638744" cy="45016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5320A33-2979-C9EC-A690-9028BE3EC402}"/>
                  </a:ext>
                </a:extLst>
              </p:cNvPr>
              <p:cNvSpPr txBox="1"/>
              <p:nvPr/>
            </p:nvSpPr>
            <p:spPr>
              <a:xfrm>
                <a:off x="869807" y="5625043"/>
                <a:ext cx="48432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T" sz="1200" b="1" dirty="0">
                    <a:solidFill>
                      <a:srgbClr val="000000"/>
                    </a:solidFill>
                  </a:rPr>
                  <a:t>Fig. 7. </a:t>
                </a:r>
                <a:r>
                  <a:rPr lang="en-IT" sz="1200" dirty="0">
                    <a:solidFill>
                      <a:srgbClr val="000000"/>
                    </a:solidFill>
                  </a:rPr>
                  <a:t>Normalized residuals, rejections at </a:t>
                </a:r>
                <a14:m>
                  <m:oMath xmlns:m="http://schemas.openxmlformats.org/officeDocument/2006/math">
                    <m:r>
                      <a:rPr lang="en-GB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GB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IT" sz="1200" dirty="0">
                    <a:solidFill>
                      <a:srgbClr val="000000"/>
                    </a:solidFill>
                  </a:rPr>
                  <a:t>1. Red correspond to rejected observations.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5320A33-2979-C9EC-A690-9028BE3EC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807" y="5625043"/>
                <a:ext cx="4843235" cy="461665"/>
              </a:xfrm>
              <a:prstGeom prst="rect">
                <a:avLst/>
              </a:prstGeom>
              <a:blipFill>
                <a:blip r:embed="rId4"/>
                <a:stretch>
                  <a:fillRect t="-2703" b="-540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F8794AD0-BB8C-162B-55C8-875D4D9017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13" y="1183456"/>
            <a:ext cx="5842000" cy="4381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268B11-C58C-B9D6-2F31-8F783D465551}"/>
                  </a:ext>
                </a:extLst>
              </p:cNvPr>
              <p:cNvSpPr txBox="1"/>
              <p:nvPr/>
            </p:nvSpPr>
            <p:spPr>
              <a:xfrm>
                <a:off x="6642096" y="5589151"/>
                <a:ext cx="48432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T" sz="1200" b="1" dirty="0">
                    <a:solidFill>
                      <a:srgbClr val="000000"/>
                    </a:solidFill>
                  </a:rPr>
                  <a:t>Fig. 8. </a:t>
                </a:r>
                <a:r>
                  <a:rPr lang="en-IT" sz="1200" dirty="0">
                    <a:solidFill>
                      <a:srgbClr val="000000"/>
                    </a:solidFill>
                  </a:rPr>
                  <a:t>Residuals or rejected observations, rejections at </a:t>
                </a:r>
                <a14:m>
                  <m:oMath xmlns:m="http://schemas.openxmlformats.org/officeDocument/2006/math">
                    <m:r>
                      <a:rPr lang="en-GB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GB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IT" sz="1200" dirty="0">
                    <a:solidFill>
                      <a:srgbClr val="000000"/>
                    </a:solidFill>
                  </a:rPr>
                  <a:t>1. Red correspond to rejected observations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268B11-C58C-B9D6-2F31-8F783D465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096" y="5589151"/>
                <a:ext cx="4843235" cy="461665"/>
              </a:xfrm>
              <a:prstGeom prst="rect">
                <a:avLst/>
              </a:prstGeom>
              <a:blipFill>
                <a:blip r:embed="rId6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058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7E7EC-201F-ED8D-CC30-1FA860F68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F516B-19B9-9A38-0B78-C35D7AC31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>
                <a:solidFill>
                  <a:schemeClr val="bg1"/>
                </a:solidFill>
              </a:rPr>
              <a:t>Residuals of final orbit, ADES + floor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170124-B252-3A87-5E1D-CE9F0ECF4AB4}"/>
              </a:ext>
            </a:extLst>
          </p:cNvPr>
          <p:cNvSpPr txBox="1"/>
          <p:nvPr/>
        </p:nvSpPr>
        <p:spPr>
          <a:xfrm>
            <a:off x="2015684" y="5630509"/>
            <a:ext cx="7528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200" b="1" dirty="0">
                <a:solidFill>
                  <a:srgbClr val="000000"/>
                </a:solidFill>
              </a:rPr>
              <a:t>Fig. 9. </a:t>
            </a:r>
            <a:r>
              <a:rPr lang="en-IT" sz="1200" dirty="0">
                <a:solidFill>
                  <a:srgbClr val="000000"/>
                </a:solidFill>
              </a:rPr>
              <a:t>Normalized residuals, </a:t>
            </a:r>
            <a:r>
              <a:rPr lang="en-US" sz="1200" dirty="0">
                <a:solidFill>
                  <a:srgbClr val="000000"/>
                </a:solidFill>
              </a:rPr>
              <a:t>ADES weights with floor</a:t>
            </a:r>
            <a:r>
              <a:rPr lang="en-IT" sz="1200" dirty="0">
                <a:solidFill>
                  <a:srgbClr val="000000"/>
                </a:solidFill>
              </a:rPr>
              <a:t>. Red correspond to rejected observations.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6BBC63-C8F2-729B-5E97-13CFEE704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t="2027" r="17096" b="3451"/>
          <a:stretch>
            <a:fillRect/>
          </a:stretch>
        </p:blipFill>
        <p:spPr>
          <a:xfrm>
            <a:off x="3458263" y="996658"/>
            <a:ext cx="4643626" cy="451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88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D4B91-C707-7DD9-4151-02BC8BF7C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IT" dirty="0"/>
              <a:t>What if... We had radar observations?</a:t>
            </a:r>
          </a:p>
        </p:txBody>
      </p:sp>
      <p:pic>
        <p:nvPicPr>
          <p:cNvPr id="8" name="Content Placeholder 7" descr="A graph with colored lines&#10;&#10;AI-generated content may be incorrect.">
            <a:extLst>
              <a:ext uri="{FF2B5EF4-FFF2-40B4-BE49-F238E27FC236}">
                <a16:creationId xmlns:a16="http://schemas.microsoft.com/office/drawing/2014/main" id="{CF1D6E14-3FAB-5DD8-0A01-E5D5A917B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5" t="10030" r="9068" b="5858"/>
          <a:stretch>
            <a:fillRect/>
          </a:stretch>
        </p:blipFill>
        <p:spPr>
          <a:xfrm>
            <a:off x="509559" y="1756313"/>
            <a:ext cx="5458479" cy="3428907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A69CFC8-4251-19E6-4CB6-94B872463069}"/>
              </a:ext>
            </a:extLst>
          </p:cNvPr>
          <p:cNvSpPr txBox="1">
            <a:spLocks/>
          </p:cNvSpPr>
          <p:nvPr/>
        </p:nvSpPr>
        <p:spPr bwMode="auto">
          <a:xfrm>
            <a:off x="219600" y="882196"/>
            <a:ext cx="11744382" cy="87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IT" sz="2900" b="1" kern="0" dirty="0">
                <a:solidFill>
                  <a:srgbClr val="F04A69"/>
                </a:solidFill>
              </a:rPr>
              <a:t>Simulated radar observations on 28 Dec. 2024</a:t>
            </a:r>
          </a:p>
        </p:txBody>
      </p:sp>
      <p:pic>
        <p:nvPicPr>
          <p:cNvPr id="12" name="Picture 11" descr="A screen shot of a graph&#10;&#10;AI-generated content may be incorrect.">
            <a:extLst>
              <a:ext uri="{FF2B5EF4-FFF2-40B4-BE49-F238E27FC236}">
                <a16:creationId xmlns:a16="http://schemas.microsoft.com/office/drawing/2014/main" id="{2E865354-46A7-D874-D763-2E99BB5C1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t="10776" r="8821" b="5883"/>
          <a:stretch>
            <a:fillRect/>
          </a:stretch>
        </p:blipFill>
        <p:spPr>
          <a:xfrm>
            <a:off x="6289117" y="1793015"/>
            <a:ext cx="5524384" cy="33942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C077A5-1474-08C3-6B3F-A5F192E11055}"/>
              </a:ext>
            </a:extLst>
          </p:cNvPr>
          <p:cNvSpPr txBox="1"/>
          <p:nvPr/>
        </p:nvSpPr>
        <p:spPr>
          <a:xfrm>
            <a:off x="561688" y="5280571"/>
            <a:ext cx="5727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200" b="1" dirty="0">
                <a:solidFill>
                  <a:srgbClr val="000000"/>
                </a:solidFill>
              </a:rPr>
              <a:t>Fig. 10. </a:t>
            </a:r>
            <a:r>
              <a:rPr lang="en-IT" sz="1200" dirty="0">
                <a:solidFill>
                  <a:srgbClr val="000000"/>
                </a:solidFill>
              </a:rPr>
              <a:t>TP uncertainty, beginning of observational arc.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643193-CAA1-58FF-146B-305C049B4E90}"/>
              </a:ext>
            </a:extLst>
          </p:cNvPr>
          <p:cNvSpPr txBox="1"/>
          <p:nvPr/>
        </p:nvSpPr>
        <p:spPr>
          <a:xfrm>
            <a:off x="6289117" y="5246473"/>
            <a:ext cx="5727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200" b="1" dirty="0">
                <a:solidFill>
                  <a:srgbClr val="000000"/>
                </a:solidFill>
              </a:rPr>
              <a:t>Fig. 11. </a:t>
            </a:r>
            <a:r>
              <a:rPr lang="en-IT" sz="1200" dirty="0">
                <a:solidFill>
                  <a:srgbClr val="000000"/>
                </a:solidFill>
              </a:rPr>
              <a:t>TP uncertainty, end of observational arc.</a:t>
            </a:r>
          </a:p>
        </p:txBody>
      </p:sp>
    </p:spTree>
    <p:extLst>
      <p:ext uri="{BB962C8B-B14F-4D97-AF65-F5344CB8AC3E}">
        <p14:creationId xmlns:p14="http://schemas.microsoft.com/office/powerpoint/2010/main" val="3672533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30CA3-5EA4-1EDD-2647-587250815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Astrometric Data at Minor Planet </a:t>
            </a:r>
            <a:r>
              <a:rPr lang="en-GB" dirty="0" err="1"/>
              <a:t>Center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BC6B11-47CC-ECFD-7160-B6D72277C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32" y="1019207"/>
            <a:ext cx="5047803" cy="2296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6BDF7-5EB4-C3D6-E43C-F5573CA2F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78" y="3541838"/>
            <a:ext cx="5011357" cy="272547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C0B26A-8792-81B6-064C-DB43ADC92F57}"/>
              </a:ext>
            </a:extLst>
          </p:cNvPr>
          <p:cNvCxnSpPr/>
          <p:nvPr/>
        </p:nvCxnSpPr>
        <p:spPr>
          <a:xfrm>
            <a:off x="0" y="3440680"/>
            <a:ext cx="12225338" cy="0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D92D1F4-5B8E-B21D-27C6-51986BEEF9D8}"/>
              </a:ext>
            </a:extLst>
          </p:cNvPr>
          <p:cNvSpPr txBox="1"/>
          <p:nvPr/>
        </p:nvSpPr>
        <p:spPr>
          <a:xfrm>
            <a:off x="6112669" y="940426"/>
            <a:ext cx="5573168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T" b="1" dirty="0">
                <a:solidFill>
                  <a:srgbClr val="F04A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MPC1992 (80-colum) format:</a:t>
            </a:r>
          </a:p>
          <a:p>
            <a:pPr marL="896386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Plain text file</a:t>
            </a:r>
          </a:p>
          <a:p>
            <a:pPr marL="896386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lang="en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accuracy</a:t>
            </a:r>
          </a:p>
          <a:p>
            <a:pPr marL="896386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astrometric and photometric </a:t>
            </a:r>
            <a:r>
              <a:rPr lang="en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errors</a:t>
            </a:r>
          </a:p>
          <a:p>
            <a:pPr marL="896386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uncertainties</a:t>
            </a:r>
          </a:p>
          <a:p>
            <a:pPr marL="896386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</a:t>
            </a:r>
            <a:r>
              <a:rPr lang="en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flexibility and extensibility</a:t>
            </a:r>
          </a:p>
          <a:p>
            <a:endParaRPr lang="en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C4E429-16B0-9EA2-25DE-50F1FD7C9B25}"/>
              </a:ext>
            </a:extLst>
          </p:cNvPr>
          <p:cNvSpPr txBox="1"/>
          <p:nvPr/>
        </p:nvSpPr>
        <p:spPr>
          <a:xfrm>
            <a:off x="5986984" y="3465722"/>
            <a:ext cx="6287333" cy="308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T" b="1" dirty="0">
                <a:solidFill>
                  <a:srgbClr val="F04A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Astrometry Data Exchange Standard (ADES):</a:t>
            </a:r>
          </a:p>
          <a:p>
            <a:pPr marL="896386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XML</a:t>
            </a:r>
            <a:r>
              <a:rPr lang="en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PSV</a:t>
            </a:r>
            <a:r>
              <a:rPr lang="en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formats</a:t>
            </a:r>
          </a:p>
          <a:p>
            <a:pPr marL="896386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 </a:t>
            </a:r>
            <a:r>
              <a:rPr lang="en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data</a:t>
            </a:r>
          </a:p>
          <a:p>
            <a:pPr marL="896386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readable </a:t>
            </a:r>
          </a:p>
          <a:p>
            <a:pPr marL="896386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</a:t>
            </a:r>
            <a:r>
              <a:rPr lang="en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adaptable</a:t>
            </a:r>
          </a:p>
          <a:p>
            <a:pPr marL="896386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Unified standard for </a:t>
            </a:r>
            <a:r>
              <a:rPr lang="en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observers</a:t>
            </a:r>
            <a:r>
              <a:rPr lang="en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 computers</a:t>
            </a:r>
          </a:p>
          <a:p>
            <a:pPr marL="896386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support: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github.com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/IAU-ADES</a:t>
            </a:r>
            <a:endParaRPr lang="en-IT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211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D1B5F-10AF-B2F0-7162-2E32FF167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General effect of radar observations</a:t>
            </a:r>
          </a:p>
        </p:txBody>
      </p:sp>
      <p:pic>
        <p:nvPicPr>
          <p:cNvPr id="5" name="Content Placeholder 4" descr="A graph with red and blue dots&#10;&#10;AI-generated content may be incorrect.">
            <a:extLst>
              <a:ext uri="{FF2B5EF4-FFF2-40B4-BE49-F238E27FC236}">
                <a16:creationId xmlns:a16="http://schemas.microsoft.com/office/drawing/2014/main" id="{E3999D78-213F-3E57-2059-840721137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68" y="1504222"/>
            <a:ext cx="5401764" cy="4201373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633D99F-E06B-2440-99B8-BC9C226D5F24}"/>
              </a:ext>
            </a:extLst>
          </p:cNvPr>
          <p:cNvSpPr txBox="1">
            <a:spLocks/>
          </p:cNvSpPr>
          <p:nvPr/>
        </p:nvSpPr>
        <p:spPr bwMode="auto">
          <a:xfrm>
            <a:off x="219600" y="882196"/>
            <a:ext cx="11744382" cy="87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IT" sz="2900" b="1" kern="0" dirty="0">
                <a:solidFill>
                  <a:srgbClr val="F04A69"/>
                </a:solidFill>
              </a:rPr>
              <a:t>Yarkovsky effect determination, with and without radar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883688-256D-6372-7059-FC0C75CF1CB8}"/>
              </a:ext>
            </a:extLst>
          </p:cNvPr>
          <p:cNvSpPr txBox="1"/>
          <p:nvPr/>
        </p:nvSpPr>
        <p:spPr>
          <a:xfrm>
            <a:off x="216000" y="5617640"/>
            <a:ext cx="5727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200" b="1" dirty="0">
                <a:solidFill>
                  <a:srgbClr val="000000"/>
                </a:solidFill>
              </a:rPr>
              <a:t>Fig. 12. </a:t>
            </a:r>
            <a:r>
              <a:rPr lang="en-IT" sz="1200" dirty="0">
                <a:solidFill>
                  <a:srgbClr val="000000"/>
                </a:solidFill>
              </a:rPr>
              <a:t>Yarkvosky SNR with radar and withour radar.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A923C4-08DE-7CD6-042B-AFB4C0C04EC0}"/>
              </a:ext>
            </a:extLst>
          </p:cNvPr>
          <p:cNvSpPr txBox="1"/>
          <p:nvPr/>
        </p:nvSpPr>
        <p:spPr>
          <a:xfrm>
            <a:off x="6281909" y="5567095"/>
            <a:ext cx="5727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200" b="1" dirty="0">
                <a:solidFill>
                  <a:srgbClr val="000000"/>
                </a:solidFill>
              </a:rPr>
              <a:t>Fig. 13. </a:t>
            </a:r>
            <a:r>
              <a:rPr lang="en-IT" sz="1200" dirty="0">
                <a:solidFill>
                  <a:srgbClr val="000000"/>
                </a:solidFill>
              </a:rPr>
              <a:t>Difference in Yarkvosky SNR.</a:t>
            </a:r>
          </a:p>
        </p:txBody>
      </p:sp>
      <p:pic>
        <p:nvPicPr>
          <p:cNvPr id="4" name="Picture 3" descr="A graph with blue dots&#10;&#10;AI-generated content may be incorrect.">
            <a:extLst>
              <a:ext uri="{FF2B5EF4-FFF2-40B4-BE49-F238E27FC236}">
                <a16:creationId xmlns:a16="http://schemas.microsoft.com/office/drawing/2014/main" id="{50C6F83E-A7D1-96CC-C201-06E5D3A93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14" y="1610797"/>
            <a:ext cx="6410948" cy="400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37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10ED9-4808-EE22-CB82-A26F5D576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Summary and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F5BFB-2286-34CE-6565-648B99F03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sz="2000" b="1" dirty="0">
                <a:solidFill>
                  <a:schemeClr val="accent1">
                    <a:lumMod val="75000"/>
                  </a:schemeClr>
                </a:solidFill>
              </a:rPr>
              <a:t>Consolidated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b="1" dirty="0">
                <a:solidFill>
                  <a:srgbClr val="000000"/>
                </a:solidFill>
              </a:rPr>
              <a:t>ADES</a:t>
            </a:r>
            <a:r>
              <a:rPr lang="en-IT" dirty="0">
                <a:solidFill>
                  <a:srgbClr val="000000"/>
                </a:solidFill>
              </a:rPr>
              <a:t> standard is now </a:t>
            </a:r>
            <a:r>
              <a:rPr lang="en-IT" b="1" dirty="0">
                <a:solidFill>
                  <a:srgbClr val="000000"/>
                </a:solidFill>
              </a:rPr>
              <a:t>widely used </a:t>
            </a:r>
            <a:r>
              <a:rPr lang="en-IT" dirty="0">
                <a:solidFill>
                  <a:srgbClr val="000000"/>
                </a:solidFill>
              </a:rPr>
              <a:t>to report </a:t>
            </a:r>
            <a:r>
              <a:rPr lang="en-IT" b="1" dirty="0">
                <a:solidFill>
                  <a:srgbClr val="000000"/>
                </a:solidFill>
              </a:rPr>
              <a:t>astrometry</a:t>
            </a:r>
          </a:p>
          <a:p>
            <a:pPr marL="1067076" lvl="1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Yet, </a:t>
            </a:r>
            <a:r>
              <a:rPr lang="en-IT" b="1" dirty="0">
                <a:solidFill>
                  <a:srgbClr val="000000"/>
                </a:solidFill>
              </a:rPr>
              <a:t>reliability</a:t>
            </a:r>
            <a:r>
              <a:rPr lang="en-IT" dirty="0">
                <a:solidFill>
                  <a:srgbClr val="000000"/>
                </a:solidFill>
              </a:rPr>
              <a:t> sometimes is an </a:t>
            </a:r>
            <a:r>
              <a:rPr lang="en-IT" b="1" dirty="0">
                <a:solidFill>
                  <a:srgbClr val="000000"/>
                </a:solidFill>
              </a:rPr>
              <a:t>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b="1" dirty="0">
                <a:solidFill>
                  <a:srgbClr val="000000"/>
                </a:solidFill>
              </a:rPr>
              <a:t>Radar</a:t>
            </a:r>
            <a:r>
              <a:rPr lang="en-IT" dirty="0">
                <a:solidFill>
                  <a:srgbClr val="000000"/>
                </a:solidFill>
              </a:rPr>
              <a:t> and </a:t>
            </a:r>
            <a:r>
              <a:rPr lang="en-IT" b="1" dirty="0">
                <a:solidFill>
                  <a:srgbClr val="000000"/>
                </a:solidFill>
              </a:rPr>
              <a:t>high-precision astrometry </a:t>
            </a:r>
            <a:r>
              <a:rPr lang="en-IT" dirty="0">
                <a:solidFill>
                  <a:srgbClr val="000000"/>
                </a:solidFill>
              </a:rPr>
              <a:t>needed to improve impact monitoring</a:t>
            </a:r>
          </a:p>
          <a:p>
            <a:pPr marL="1067076" lvl="1" indent="-285750">
              <a:buFont typeface="Arial" panose="020B0604020202020204" pitchFamily="34" charset="0"/>
              <a:buChar char="•"/>
            </a:pPr>
            <a:r>
              <a:rPr lang="en-IT" b="1" dirty="0">
                <a:solidFill>
                  <a:srgbClr val="000000"/>
                </a:solidFill>
              </a:rPr>
              <a:t>Quick reaction </a:t>
            </a:r>
            <a:r>
              <a:rPr lang="en-IT" dirty="0">
                <a:solidFill>
                  <a:srgbClr val="000000"/>
                </a:solidFill>
              </a:rPr>
              <a:t>for </a:t>
            </a:r>
            <a:r>
              <a:rPr lang="en-IT" b="1" dirty="0">
                <a:solidFill>
                  <a:srgbClr val="000000"/>
                </a:solidFill>
              </a:rPr>
              <a:t>ground-based</a:t>
            </a:r>
            <a:r>
              <a:rPr lang="en-IT" dirty="0">
                <a:solidFill>
                  <a:srgbClr val="000000"/>
                </a:solidFill>
              </a:rPr>
              <a:t> high-precision astrometry</a:t>
            </a:r>
          </a:p>
          <a:p>
            <a:pPr marL="1067076" lvl="1" indent="-285750">
              <a:buFont typeface="Arial" panose="020B0604020202020204" pitchFamily="34" charset="0"/>
              <a:buChar char="•"/>
            </a:pPr>
            <a:r>
              <a:rPr lang="en-IT" b="1" dirty="0">
                <a:solidFill>
                  <a:srgbClr val="000000"/>
                </a:solidFill>
              </a:rPr>
              <a:t>JWST</a:t>
            </a:r>
            <a:r>
              <a:rPr lang="en-IT" dirty="0">
                <a:solidFill>
                  <a:srgbClr val="000000"/>
                </a:solidFill>
              </a:rPr>
              <a:t> is a </a:t>
            </a:r>
            <a:r>
              <a:rPr lang="en-IT" b="1" dirty="0">
                <a:solidFill>
                  <a:srgbClr val="000000"/>
                </a:solidFill>
              </a:rPr>
              <a:t>great asset </a:t>
            </a:r>
            <a:r>
              <a:rPr lang="en-IT" dirty="0">
                <a:solidFill>
                  <a:srgbClr val="000000"/>
                </a:solidFill>
              </a:rPr>
              <a:t>for high-precision astrometry for planetary defence purposes</a:t>
            </a:r>
          </a:p>
          <a:p>
            <a:r>
              <a:rPr lang="en-IT" sz="2000" b="1" dirty="0">
                <a:solidFill>
                  <a:srgbClr val="F04A69"/>
                </a:solidFill>
              </a:rPr>
              <a:t>Gaps to close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b="1" dirty="0">
                <a:solidFill>
                  <a:srgbClr val="000000"/>
                </a:solidFill>
              </a:rPr>
              <a:t>ADES</a:t>
            </a:r>
            <a:r>
              <a:rPr lang="en-IT" dirty="0">
                <a:solidFill>
                  <a:srgbClr val="000000"/>
                </a:solidFill>
              </a:rPr>
              <a:t> standard is </a:t>
            </a:r>
            <a:r>
              <a:rPr lang="en-IT" b="1" dirty="0">
                <a:solidFill>
                  <a:srgbClr val="000000"/>
                </a:solidFill>
              </a:rPr>
              <a:t>NOT</a:t>
            </a:r>
            <a:r>
              <a:rPr lang="en-IT" dirty="0">
                <a:solidFill>
                  <a:srgbClr val="000000"/>
                </a:solidFill>
              </a:rPr>
              <a:t> yet widely used by </a:t>
            </a:r>
            <a:r>
              <a:rPr lang="en-IT" b="1" dirty="0">
                <a:solidFill>
                  <a:srgbClr val="000000"/>
                </a:solidFill>
              </a:rPr>
              <a:t>orbit computers</a:t>
            </a:r>
          </a:p>
          <a:p>
            <a:pPr marL="1067076" lvl="1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Still relies on </a:t>
            </a:r>
            <a:r>
              <a:rPr lang="en-IT" b="1" dirty="0">
                <a:solidFill>
                  <a:srgbClr val="000000"/>
                </a:solidFill>
              </a:rPr>
              <a:t>statistical models </a:t>
            </a:r>
            <a:r>
              <a:rPr lang="en-IT" dirty="0">
                <a:solidFill>
                  <a:srgbClr val="000000"/>
                </a:solidFill>
              </a:rPr>
              <a:t>for astrometric uncertainties, ADES uncertainties </a:t>
            </a:r>
            <a:r>
              <a:rPr lang="en-IT" b="1" dirty="0">
                <a:solidFill>
                  <a:srgbClr val="000000"/>
                </a:solidFill>
              </a:rPr>
              <a:t>often ignored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Need for a </a:t>
            </a:r>
            <a:r>
              <a:rPr lang="en-IT" b="1" dirty="0">
                <a:solidFill>
                  <a:srgbClr val="000000"/>
                </a:solidFill>
              </a:rPr>
              <a:t>robust model</a:t>
            </a:r>
            <a:r>
              <a:rPr lang="en-IT" dirty="0">
                <a:solidFill>
                  <a:srgbClr val="000000"/>
                </a:solidFill>
              </a:rPr>
              <a:t> to treat ADES uncertainties</a:t>
            </a:r>
          </a:p>
          <a:p>
            <a:pPr marL="1067076" lvl="1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Promimising preliminary results by using a </a:t>
            </a:r>
            <a:r>
              <a:rPr lang="en-IT" b="1" dirty="0">
                <a:solidFill>
                  <a:srgbClr val="000000"/>
                </a:solidFill>
              </a:rPr>
              <a:t>floor uncertainty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b="1" dirty="0">
                <a:solidFill>
                  <a:srgbClr val="000000"/>
                </a:solidFill>
              </a:rPr>
              <a:t>Radar</a:t>
            </a:r>
            <a:r>
              <a:rPr lang="en-IT" dirty="0">
                <a:solidFill>
                  <a:srgbClr val="000000"/>
                </a:solidFill>
              </a:rPr>
              <a:t> astrometry: </a:t>
            </a:r>
            <a:r>
              <a:rPr lang="en-IT" b="1" dirty="0">
                <a:solidFill>
                  <a:srgbClr val="000000"/>
                </a:solidFill>
              </a:rPr>
              <a:t>reaction times </a:t>
            </a:r>
            <a:r>
              <a:rPr lang="en-IT" dirty="0">
                <a:solidFill>
                  <a:srgbClr val="000000"/>
                </a:solidFill>
              </a:rPr>
              <a:t>can be improved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28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6A4EC-39CA-9DE5-6281-595636972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ACA220A-BA50-AEC6-8037-8AD4176A4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" y="2737694"/>
            <a:ext cx="11764800" cy="1353745"/>
          </a:xfrm>
        </p:spPr>
        <p:txBody>
          <a:bodyPr/>
          <a:lstStyle/>
          <a:p>
            <a:pPr algn="ctr"/>
            <a:r>
              <a:rPr lang="en-US" sz="6500" b="1" dirty="0">
                <a:solidFill>
                  <a:schemeClr val="accent1">
                    <a:lumMod val="75000"/>
                  </a:schemeClr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42377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32079-8114-0842-65D9-82254623C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Astrometry Data Exchange Standard (ADES)</a:t>
            </a:r>
            <a:endParaRPr lang="en-IT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0BBFA3-6988-7C93-92CD-61D3D981F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985" y="1836742"/>
            <a:ext cx="4912134" cy="972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981C01-83FA-991D-8BF7-B32322F83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84" y="2834778"/>
            <a:ext cx="4858738" cy="1766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F36D3A-4D0C-E199-8DA2-F48992BAE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220" y="1836742"/>
            <a:ext cx="5357326" cy="386521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EEF896-141B-FB62-4E66-F5F81E39CC70}"/>
              </a:ext>
            </a:extLst>
          </p:cNvPr>
          <p:cNvSpPr txBox="1">
            <a:spLocks/>
          </p:cNvSpPr>
          <p:nvPr/>
        </p:nvSpPr>
        <p:spPr bwMode="auto">
          <a:xfrm>
            <a:off x="136246" y="907134"/>
            <a:ext cx="5881609" cy="71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IT" kern="0" dirty="0">
                <a:solidFill>
                  <a:srgbClr val="000000"/>
                </a:solidFill>
              </a:rPr>
              <a:t>Astrometric and photometric </a:t>
            </a:r>
            <a:r>
              <a:rPr lang="en-IT" b="1" kern="0" dirty="0">
                <a:solidFill>
                  <a:srgbClr val="00B0F0"/>
                </a:solidFill>
              </a:rPr>
              <a:t>uncertainties</a:t>
            </a:r>
            <a:r>
              <a:rPr lang="en-IT" kern="0" dirty="0">
                <a:solidFill>
                  <a:srgbClr val="000000"/>
                </a:solidFill>
              </a:rPr>
              <a:t>, observing conditions, and </a:t>
            </a:r>
            <a:r>
              <a:rPr lang="en-IT" b="1" kern="0" dirty="0">
                <a:solidFill>
                  <a:srgbClr val="00B0F0"/>
                </a:solidFill>
              </a:rPr>
              <a:t>much more </a:t>
            </a:r>
            <a:r>
              <a:rPr lang="en-IT" kern="0" dirty="0">
                <a:solidFill>
                  <a:srgbClr val="000000"/>
                </a:solidFill>
              </a:rPr>
              <a:t>can be submitted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37E0FE-BCEA-64D0-9A58-DB1A52F44B4B}"/>
              </a:ext>
            </a:extLst>
          </p:cNvPr>
          <p:cNvCxnSpPr>
            <a:cxnSpLocks/>
          </p:cNvCxnSpPr>
          <p:nvPr/>
        </p:nvCxnSpPr>
        <p:spPr>
          <a:xfrm>
            <a:off x="6112669" y="901052"/>
            <a:ext cx="0" cy="5519772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A2E4DE9-1E49-2BBB-5545-946738C93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84" y="4621008"/>
            <a:ext cx="4912134" cy="970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9939B4-EC86-7C3E-2B7E-F2C3D6139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85" y="5642441"/>
            <a:ext cx="4858738" cy="612813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A11F5C3-9008-4AA8-808F-A18A445B8BED}"/>
              </a:ext>
            </a:extLst>
          </p:cNvPr>
          <p:cNvSpPr txBox="1">
            <a:spLocks/>
          </p:cNvSpPr>
          <p:nvPr/>
        </p:nvSpPr>
        <p:spPr bwMode="auto">
          <a:xfrm>
            <a:off x="6550220" y="909154"/>
            <a:ext cx="5130074" cy="71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IT" kern="0" dirty="0">
                <a:solidFill>
                  <a:srgbClr val="000000"/>
                </a:solidFill>
              </a:rPr>
              <a:t>Unified and standardized format for </a:t>
            </a:r>
          </a:p>
          <a:p>
            <a:pPr algn="ctr"/>
            <a:r>
              <a:rPr lang="en-IT" b="1" kern="0" dirty="0">
                <a:solidFill>
                  <a:srgbClr val="00B0F0"/>
                </a:solidFill>
              </a:rPr>
              <a:t>residuals of orbital fit</a:t>
            </a:r>
          </a:p>
        </p:txBody>
      </p:sp>
    </p:spTree>
    <p:extLst>
      <p:ext uri="{BB962C8B-B14F-4D97-AF65-F5344CB8AC3E}">
        <p14:creationId xmlns:p14="http://schemas.microsoft.com/office/powerpoint/2010/main" val="3321296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18EA7-745C-6507-DD05-0600B95C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Astrometry Data Exchange Standard (ADES)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9A16E-25A1-B0CC-E898-A3B63D2EC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44" y="5139460"/>
            <a:ext cx="5726680" cy="565200"/>
          </a:xfrm>
        </p:spPr>
        <p:txBody>
          <a:bodyPr/>
          <a:lstStyle/>
          <a:p>
            <a:pPr algn="ctr"/>
            <a:r>
              <a:rPr lang="en-IT" b="1" dirty="0">
                <a:solidFill>
                  <a:srgbClr val="000000"/>
                </a:solidFill>
              </a:rPr>
              <a:t>Source:</a:t>
            </a:r>
            <a:r>
              <a:rPr lang="en-IT" dirty="0">
                <a:solidFill>
                  <a:srgbClr val="000000"/>
                </a:solidFill>
              </a:rPr>
              <a:t> MPC Newsletter, January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4C91CB-7F27-093D-EA66-A58C292AA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15" y="1234129"/>
            <a:ext cx="6087338" cy="375168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669916-1117-F1A8-C1A5-F2C308B21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2133" y="1234129"/>
            <a:ext cx="4470531" cy="447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552010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8B57A-31F2-39D0-FA57-91E5B1ADE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Astrometric uncertainties pre-ADES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30030-4BAF-6BDF-AF02-31D0F3FA4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5800756" cy="5328000"/>
          </a:xfrm>
        </p:spPr>
        <p:txBody>
          <a:bodyPr/>
          <a:lstStyle/>
          <a:p>
            <a:r>
              <a:rPr lang="en-IT" b="1" dirty="0">
                <a:solidFill>
                  <a:schemeClr val="accent1">
                    <a:lumMod val="75000"/>
                  </a:schemeClr>
                </a:solidFill>
              </a:rPr>
              <a:t>Statistical approach </a:t>
            </a:r>
            <a:r>
              <a:rPr lang="en-IT" dirty="0">
                <a:solidFill>
                  <a:srgbClr val="000000"/>
                </a:solidFill>
              </a:rPr>
              <a:t>(e.g. Vereš et al. 2017):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Analysis of </a:t>
            </a:r>
            <a:r>
              <a:rPr lang="en-IT" b="1" dirty="0">
                <a:solidFill>
                  <a:srgbClr val="000000"/>
                </a:solidFill>
              </a:rPr>
              <a:t>post-fit residuals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Indentify changes wrt time, magnitude, rate of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Use a </a:t>
            </a:r>
            <a:r>
              <a:rPr lang="en-IT" b="1" dirty="0">
                <a:solidFill>
                  <a:srgbClr val="000000"/>
                </a:solidFill>
              </a:rPr>
              <a:t>conservative</a:t>
            </a:r>
            <a:r>
              <a:rPr lang="en-IT" dirty="0">
                <a:solidFill>
                  <a:srgbClr val="000000"/>
                </a:solidFill>
              </a:rPr>
              <a:t> general rule</a:t>
            </a:r>
          </a:p>
          <a:p>
            <a:endParaRPr lang="en-IT" dirty="0">
              <a:solidFill>
                <a:srgbClr val="000000"/>
              </a:solidFill>
            </a:endParaRPr>
          </a:p>
          <a:p>
            <a:r>
              <a:rPr lang="en-IT" b="1" dirty="0">
                <a:solidFill>
                  <a:srgbClr val="F04A69"/>
                </a:solidFill>
              </a:rPr>
              <a:t>Limitations: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Feasible mostly for </a:t>
            </a:r>
            <a:r>
              <a:rPr lang="en-IT" b="1" dirty="0">
                <a:solidFill>
                  <a:srgbClr val="000000"/>
                </a:solidFill>
              </a:rPr>
              <a:t>large surveys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Agnostic of </a:t>
            </a:r>
            <a:r>
              <a:rPr lang="en-IT" b="1" dirty="0">
                <a:solidFill>
                  <a:srgbClr val="000000"/>
                </a:solidFill>
              </a:rPr>
              <a:t>specific observing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Statistics also on non-NEAs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Dedicated rules for </a:t>
            </a:r>
            <a:r>
              <a:rPr lang="en-IT" b="1" dirty="0">
                <a:solidFill>
                  <a:srgbClr val="000000"/>
                </a:solidFill>
              </a:rPr>
              <a:t>selected follow-uppers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Conservative weight for everything else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E80A1D-6300-75D5-C499-A210E0926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356" y="1043443"/>
            <a:ext cx="5684273" cy="443628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4DF1A3-48E4-2CE4-BE73-5511087ED6C1}"/>
              </a:ext>
            </a:extLst>
          </p:cNvPr>
          <p:cNvSpPr txBox="1">
            <a:spLocks/>
          </p:cNvSpPr>
          <p:nvPr/>
        </p:nvSpPr>
        <p:spPr bwMode="auto">
          <a:xfrm>
            <a:off x="6572567" y="5412490"/>
            <a:ext cx="5314633" cy="80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IT" sz="1400" b="1" kern="0" dirty="0">
                <a:solidFill>
                  <a:srgbClr val="000000"/>
                </a:solidFill>
              </a:rPr>
              <a:t>Fig 1.</a:t>
            </a:r>
            <a:r>
              <a:rPr lang="en-IT" sz="1400" kern="0" dirty="0">
                <a:solidFill>
                  <a:srgbClr val="000000"/>
                </a:solidFill>
              </a:rPr>
              <a:t> RMS of astrometric residuals of Pan-STARRS 1 (F51) from Vereš et al. 2017.</a:t>
            </a:r>
          </a:p>
        </p:txBody>
      </p:sp>
    </p:spTree>
    <p:extLst>
      <p:ext uri="{BB962C8B-B14F-4D97-AF65-F5344CB8AC3E}">
        <p14:creationId xmlns:p14="http://schemas.microsoft.com/office/powerpoint/2010/main" val="2702719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85849-84F5-21DB-ECDC-81B7D1089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-70431"/>
            <a:ext cx="10623311" cy="1015663"/>
          </a:xfrm>
        </p:spPr>
        <p:txBody>
          <a:bodyPr/>
          <a:lstStyle/>
          <a:p>
            <a:r>
              <a:rPr lang="en-IT" dirty="0"/>
              <a:t>How to treat astrometric uncertainties in the ADES era?</a:t>
            </a:r>
          </a:p>
        </p:txBody>
      </p:sp>
      <p:pic>
        <p:nvPicPr>
          <p:cNvPr id="6" name="Picture 5" descr="A group of heads with red markings&#10;&#10;AI-generated content may be incorrect.">
            <a:extLst>
              <a:ext uri="{FF2B5EF4-FFF2-40B4-BE49-F238E27FC236}">
                <a16:creationId xmlns:a16="http://schemas.microsoft.com/office/drawing/2014/main" id="{8082FE40-8817-DACA-EEB3-97923F942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710" y="1044868"/>
            <a:ext cx="4754507" cy="489231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5CC2189-EB08-7285-2910-9EC532F8E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5893069" cy="5328000"/>
          </a:xfrm>
        </p:spPr>
        <p:txBody>
          <a:bodyPr/>
          <a:lstStyle/>
          <a:p>
            <a:r>
              <a:rPr lang="en-IT" b="1" dirty="0">
                <a:solidFill>
                  <a:srgbClr val="F04A69"/>
                </a:solidFill>
              </a:rPr>
              <a:t>Issues with ADES data: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Some data </a:t>
            </a:r>
            <a:r>
              <a:rPr lang="en-IT" b="1" dirty="0">
                <a:solidFill>
                  <a:srgbClr val="000000"/>
                </a:solidFill>
              </a:rPr>
              <a:t>may</a:t>
            </a:r>
            <a:r>
              <a:rPr lang="en-IT" dirty="0">
                <a:solidFill>
                  <a:srgbClr val="000000"/>
                </a:solidFill>
              </a:rPr>
              <a:t> </a:t>
            </a:r>
            <a:r>
              <a:rPr lang="en-IT" b="1" dirty="0">
                <a:solidFill>
                  <a:srgbClr val="000000"/>
                </a:solidFill>
              </a:rPr>
              <a:t>not be reliable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Uncertainties may be </a:t>
            </a:r>
            <a:r>
              <a:rPr lang="en-IT" b="1" dirty="0">
                <a:solidFill>
                  <a:srgbClr val="000000"/>
                </a:solidFill>
              </a:rPr>
              <a:t>too optimistic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There is </a:t>
            </a:r>
            <a:r>
              <a:rPr lang="en-IT" b="1" dirty="0">
                <a:solidFill>
                  <a:srgbClr val="000000"/>
                </a:solidFill>
              </a:rPr>
              <a:t>not a single way </a:t>
            </a:r>
            <a:r>
              <a:rPr lang="en-IT" dirty="0">
                <a:solidFill>
                  <a:srgbClr val="000000"/>
                </a:solidFill>
              </a:rPr>
              <a:t>to do astrometry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b="1" dirty="0">
                <a:solidFill>
                  <a:srgbClr val="000000"/>
                </a:solidFill>
              </a:rPr>
              <a:t>No way </a:t>
            </a:r>
            <a:r>
              <a:rPr lang="en-IT" dirty="0">
                <a:solidFill>
                  <a:srgbClr val="000000"/>
                </a:solidFill>
              </a:rPr>
              <a:t>to understand problematic data from the submission alone</a:t>
            </a:r>
          </a:p>
          <a:p>
            <a:r>
              <a:rPr lang="en-IT" b="1" dirty="0">
                <a:solidFill>
                  <a:schemeClr val="accent3"/>
                </a:solidFill>
              </a:rPr>
              <a:t>Possible mitigations: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Trust ADES, but more aggressive rejection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Trust only Marco Micheli (maybe few selected others)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Minimum astrometric uncertainty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</a:rPr>
              <a:t>Combination of the above</a:t>
            </a:r>
          </a:p>
          <a:p>
            <a:pPr algn="ctr"/>
            <a:r>
              <a:rPr lang="en-IT" sz="4500" b="1" dirty="0">
                <a:solidFill>
                  <a:srgbClr val="F04A69"/>
                </a:solidFill>
              </a:rPr>
              <a:t>What to do??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22FE9E4-7BDA-45FC-6739-9652C8959960}"/>
              </a:ext>
            </a:extLst>
          </p:cNvPr>
          <p:cNvSpPr txBox="1">
            <a:spLocks/>
          </p:cNvSpPr>
          <p:nvPr/>
        </p:nvSpPr>
        <p:spPr bwMode="auto">
          <a:xfrm>
            <a:off x="6691105" y="5937187"/>
            <a:ext cx="5314633" cy="40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IT" sz="1400" b="1" kern="0" dirty="0">
                <a:solidFill>
                  <a:srgbClr val="000000"/>
                </a:solidFill>
              </a:rPr>
              <a:t>Fig 2.</a:t>
            </a:r>
            <a:r>
              <a:rPr lang="en-IT" sz="1400" kern="0" dirty="0">
                <a:solidFill>
                  <a:srgbClr val="000000"/>
                </a:solidFill>
              </a:rPr>
              <a:t> Orbit computer dealing with ADES astrometry.</a:t>
            </a:r>
          </a:p>
        </p:txBody>
      </p:sp>
    </p:spTree>
    <p:extLst>
      <p:ext uri="{BB962C8B-B14F-4D97-AF65-F5344CB8AC3E}">
        <p14:creationId xmlns:p14="http://schemas.microsoft.com/office/powerpoint/2010/main" val="1470127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50E36-1D28-82B9-5EB9-43BADF9E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F5A97-E067-C7AB-0C0A-6538EB81A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94" y="2918500"/>
            <a:ext cx="11764800" cy="1021000"/>
          </a:xfrm>
        </p:spPr>
        <p:txBody>
          <a:bodyPr/>
          <a:lstStyle/>
          <a:p>
            <a:pPr algn="ctr"/>
            <a:r>
              <a:rPr lang="en-IT" sz="6000" b="1" dirty="0">
                <a:solidFill>
                  <a:srgbClr val="F04A69"/>
                </a:solidFill>
              </a:rPr>
              <a:t>Test Case: 2024 YR4</a:t>
            </a:r>
          </a:p>
        </p:txBody>
      </p:sp>
    </p:spTree>
    <p:extLst>
      <p:ext uri="{BB962C8B-B14F-4D97-AF65-F5344CB8AC3E}">
        <p14:creationId xmlns:p14="http://schemas.microsoft.com/office/powerpoint/2010/main" val="1169566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4177B-0994-0B33-9D21-44990DC0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>
            <a:normAutofit/>
          </a:bodyPr>
          <a:lstStyle/>
          <a:p>
            <a:r>
              <a:rPr lang="en-GB" dirty="0"/>
              <a:t>A short-lived doom: 2024 YR4 claimed by (H)ADES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7393F-42BD-6E9E-974E-DD004A875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" y="898862"/>
            <a:ext cx="11764800" cy="5328000"/>
          </a:xfrm>
        </p:spPr>
        <p:txBody>
          <a:bodyPr/>
          <a:lstStyle/>
          <a:p>
            <a:r>
              <a:rPr lang="en-IT" b="1" dirty="0">
                <a:solidFill>
                  <a:schemeClr val="accent1">
                    <a:lumMod val="75000"/>
                  </a:schemeClr>
                </a:solidFill>
              </a:rPr>
              <a:t>Asteroid 2024 YR4 in summary: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 dirty="0">
                <a:solidFill>
                  <a:srgbClr val="000000"/>
                </a:solidFill>
              </a:rPr>
              <a:t>Discovered on </a:t>
            </a: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27/12/2024</a:t>
            </a:r>
            <a:r>
              <a:rPr lang="en-IT" dirty="0">
                <a:solidFill>
                  <a:srgbClr val="000000"/>
                </a:solidFill>
              </a:rPr>
              <a:t> by ATLAS Chile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 dirty="0">
                <a:solidFill>
                  <a:srgbClr val="000000"/>
                </a:solidFill>
              </a:rPr>
              <a:t>Estimated diameter: </a:t>
            </a: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60 ± 7 meters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 dirty="0">
                <a:solidFill>
                  <a:srgbClr val="000000"/>
                </a:solidFill>
              </a:rPr>
              <a:t>Close approach on </a:t>
            </a: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22/12/2032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 dirty="0">
                <a:solidFill>
                  <a:srgbClr val="000000"/>
                </a:solidFill>
              </a:rPr>
              <a:t>IP at discovery: </a:t>
            </a: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 x 10</a:t>
            </a:r>
            <a:r>
              <a:rPr lang="en-IT" b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-4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 dirty="0">
                <a:solidFill>
                  <a:srgbClr val="000000"/>
                </a:solidFill>
              </a:rPr>
              <a:t>Close approach uncertainty at discovery: </a:t>
            </a: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~1400 ER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 dirty="0">
                <a:solidFill>
                  <a:srgbClr val="000000"/>
                </a:solidFill>
              </a:rPr>
              <a:t>Torino Scale at discovery: </a:t>
            </a: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  <a:p>
            <a:r>
              <a:rPr lang="en-IT" b="1" dirty="0">
                <a:solidFill>
                  <a:schemeClr val="accent1">
                    <a:lumMod val="75000"/>
                  </a:schemeClr>
                </a:solidFill>
              </a:rPr>
              <a:t>End of observation windows for: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 dirty="0">
                <a:solidFill>
                  <a:srgbClr val="000000"/>
                </a:solidFill>
              </a:rPr>
              <a:t>2 m class telescopes: </a:t>
            </a: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~10 Feb. 2025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 dirty="0">
                <a:solidFill>
                  <a:srgbClr val="000000"/>
                </a:solidFill>
              </a:rPr>
              <a:t>4 m class telescopes: </a:t>
            </a: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~4 Mar. 2025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 dirty="0">
                <a:solidFill>
                  <a:srgbClr val="000000"/>
                </a:solidFill>
              </a:rPr>
              <a:t>10 m class telescopes: </a:t>
            </a: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~1 Apr. 2025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 dirty="0">
                <a:solidFill>
                  <a:srgbClr val="000000"/>
                </a:solidFill>
              </a:rPr>
              <a:t>JWST: </a:t>
            </a: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~3 May 2025</a:t>
            </a:r>
          </a:p>
          <a:p>
            <a:endParaRPr lang="en-IT" dirty="0"/>
          </a:p>
        </p:txBody>
      </p:sp>
      <p:pic>
        <p:nvPicPr>
          <p:cNvPr id="5" name="Picture 4" descr="A screenshot of a screen shot of a solar system&#10;&#10;AI-generated content may be incorrect.">
            <a:extLst>
              <a:ext uri="{FF2B5EF4-FFF2-40B4-BE49-F238E27FC236}">
                <a16:creationId xmlns:a16="http://schemas.microsoft.com/office/drawing/2014/main" id="{5E612191-F42D-B47B-4918-F66F63E49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71" y="1098365"/>
            <a:ext cx="5474743" cy="46582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E491C8-71BF-A1C2-CC0A-5D382FAE3471}"/>
              </a:ext>
            </a:extLst>
          </p:cNvPr>
          <p:cNvSpPr txBox="1"/>
          <p:nvPr/>
        </p:nvSpPr>
        <p:spPr>
          <a:xfrm>
            <a:off x="6422571" y="5790642"/>
            <a:ext cx="5474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200" b="1" dirty="0">
                <a:solidFill>
                  <a:srgbClr val="000000"/>
                </a:solidFill>
              </a:rPr>
              <a:t>Fig. 3. </a:t>
            </a:r>
            <a:r>
              <a:rPr lang="en-IT" sz="1200" dirty="0">
                <a:solidFill>
                  <a:srgbClr val="000000"/>
                </a:solidFill>
              </a:rPr>
              <a:t>Heliocentric orbit of 2024 YR4.</a:t>
            </a:r>
          </a:p>
        </p:txBody>
      </p:sp>
    </p:spTree>
    <p:extLst>
      <p:ext uri="{BB962C8B-B14F-4D97-AF65-F5344CB8AC3E}">
        <p14:creationId xmlns:p14="http://schemas.microsoft.com/office/powerpoint/2010/main" val="184889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C975E-29DD-01FA-B8BD-863855C6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short-lived doom: 2024 YR4 claimed by (H)ADES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0CE87-AB5E-1063-6D87-9F739E876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5474742" cy="5328000"/>
          </a:xfrm>
        </p:spPr>
        <p:txBody>
          <a:bodyPr/>
          <a:lstStyle/>
          <a:p>
            <a:r>
              <a:rPr lang="en-IT" b="1" dirty="0">
                <a:solidFill>
                  <a:schemeClr val="accent1">
                    <a:lumMod val="75000"/>
                  </a:schemeClr>
                </a:solidFill>
              </a:rPr>
              <a:t>Evolution of risk assessment of 2024 YR4: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 dirty="0">
                <a:solidFill>
                  <a:srgbClr val="000000"/>
                </a:solidFill>
              </a:rPr>
              <a:t>Continuos </a:t>
            </a: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follow-up</a:t>
            </a:r>
            <a:r>
              <a:rPr lang="en-IT" dirty="0">
                <a:solidFill>
                  <a:srgbClr val="000000"/>
                </a:solidFill>
              </a:rPr>
              <a:t> and precoveries efforts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IP continued to grow </a:t>
            </a:r>
            <a:r>
              <a:rPr lang="en-IT" dirty="0">
                <a:solidFill>
                  <a:srgbClr val="000000"/>
                </a:solidFill>
              </a:rPr>
              <a:t>in the first half of Jan. 2025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 dirty="0">
                <a:solidFill>
                  <a:srgbClr val="000000"/>
                </a:solidFill>
              </a:rPr>
              <a:t>Reached </a:t>
            </a: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1%</a:t>
            </a:r>
            <a:r>
              <a:rPr lang="en-IT" b="1" dirty="0">
                <a:solidFill>
                  <a:schemeClr val="accent1"/>
                </a:solidFill>
              </a:rPr>
              <a:t> </a:t>
            </a:r>
            <a:r>
              <a:rPr lang="en-IT" dirty="0">
                <a:solidFill>
                  <a:srgbClr val="000000"/>
                </a:solidFill>
              </a:rPr>
              <a:t>on </a:t>
            </a: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27 Jan. 2025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 dirty="0">
                <a:solidFill>
                  <a:srgbClr val="000000"/>
                </a:solidFill>
              </a:rPr>
              <a:t>Torino Scale hit </a:t>
            </a: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en-IT" b="1" dirty="0">
                <a:solidFill>
                  <a:schemeClr val="accent1"/>
                </a:solidFill>
              </a:rPr>
              <a:t>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 dirty="0">
                <a:solidFill>
                  <a:srgbClr val="000000"/>
                </a:solidFill>
              </a:rPr>
              <a:t>Coordination with NASA JPL and NEODyS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 dirty="0">
                <a:solidFill>
                  <a:srgbClr val="000000"/>
                </a:solidFill>
              </a:rPr>
              <a:t>Notification by </a:t>
            </a: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IAWN</a:t>
            </a:r>
            <a:r>
              <a:rPr lang="en-IT" dirty="0">
                <a:solidFill>
                  <a:srgbClr val="000000"/>
                </a:solidFill>
              </a:rPr>
              <a:t> on </a:t>
            </a: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29 Jan. 2025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 dirty="0">
                <a:solidFill>
                  <a:srgbClr val="000000"/>
                </a:solidFill>
              </a:rPr>
              <a:t>IP reached highest ever value of </a:t>
            </a: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2.8%</a:t>
            </a:r>
            <a:r>
              <a:rPr lang="en-IT" dirty="0">
                <a:solidFill>
                  <a:srgbClr val="000000"/>
                </a:solidFill>
              </a:rPr>
              <a:t> on </a:t>
            </a: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 Feb. 2025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 dirty="0">
                <a:solidFill>
                  <a:srgbClr val="000000"/>
                </a:solidFill>
              </a:rPr>
              <a:t>IP suddenly </a:t>
            </a: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drops towards 0 </a:t>
            </a:r>
            <a:r>
              <a:rPr lang="en-IT" dirty="0">
                <a:solidFill>
                  <a:srgbClr val="000000"/>
                </a:solidFill>
              </a:rPr>
              <a:t>in the week after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 dirty="0">
                <a:solidFill>
                  <a:srgbClr val="000000"/>
                </a:solidFill>
              </a:rPr>
              <a:t>IP with the </a:t>
            </a: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Moon</a:t>
            </a:r>
            <a:r>
              <a:rPr lang="en-IT" dirty="0">
                <a:solidFill>
                  <a:srgbClr val="000000"/>
                </a:solidFill>
              </a:rPr>
              <a:t> currently at </a:t>
            </a: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~3-4%</a:t>
            </a:r>
          </a:p>
          <a:p>
            <a:endParaRPr lang="en-IT" dirty="0"/>
          </a:p>
          <a:p>
            <a:r>
              <a:rPr lang="en-IT" b="1" dirty="0">
                <a:solidFill>
                  <a:schemeClr val="accent2"/>
                </a:solidFill>
              </a:rPr>
              <a:t>Next observation window: </a:t>
            </a:r>
            <a:r>
              <a:rPr lang="en-IT" dirty="0">
                <a:solidFill>
                  <a:srgbClr val="000000"/>
                </a:solidFill>
              </a:rPr>
              <a:t>from Aug. 2028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9E7246-9BF5-78A5-D60C-6F0ACFA04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932" y="1187867"/>
            <a:ext cx="6081688" cy="4214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13A8D5-9905-6014-EC7B-4A7DA41D2791}"/>
              </a:ext>
            </a:extLst>
          </p:cNvPr>
          <p:cNvSpPr txBox="1"/>
          <p:nvPr/>
        </p:nvSpPr>
        <p:spPr>
          <a:xfrm>
            <a:off x="6164646" y="5338093"/>
            <a:ext cx="5474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200" b="1" dirty="0">
                <a:solidFill>
                  <a:srgbClr val="000000"/>
                </a:solidFill>
              </a:rPr>
              <a:t>Fig. 4. </a:t>
            </a:r>
            <a:r>
              <a:rPr lang="en-IT" sz="1200" dirty="0">
                <a:solidFill>
                  <a:srgbClr val="000000"/>
                </a:solidFill>
              </a:rPr>
              <a:t>IP evolution of 2024 YR4 with the computation date.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D2861C6-E201-EC85-7F6B-17A64A3A4A07}"/>
              </a:ext>
            </a:extLst>
          </p:cNvPr>
          <p:cNvCxnSpPr>
            <a:cxnSpLocks/>
          </p:cNvCxnSpPr>
          <p:nvPr/>
        </p:nvCxnSpPr>
        <p:spPr>
          <a:xfrm flipV="1">
            <a:off x="7555472" y="2361088"/>
            <a:ext cx="200233" cy="762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C65D7E-80EE-4CD6-1D58-B5D0CF285C8E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8048269" y="2240948"/>
            <a:ext cx="583181" cy="770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DF60788-D975-DF82-9AA2-1EDC58D5DF93}"/>
              </a:ext>
            </a:extLst>
          </p:cNvPr>
          <p:cNvCxnSpPr>
            <a:cxnSpLocks/>
          </p:cNvCxnSpPr>
          <p:nvPr/>
        </p:nvCxnSpPr>
        <p:spPr>
          <a:xfrm flipV="1">
            <a:off x="10735975" y="1622400"/>
            <a:ext cx="190095" cy="1003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8189F8E-BE36-512A-F1FD-F740D305B2F4}"/>
              </a:ext>
            </a:extLst>
          </p:cNvPr>
          <p:cNvSpPr txBox="1"/>
          <p:nvPr/>
        </p:nvSpPr>
        <p:spPr>
          <a:xfrm>
            <a:off x="7268471" y="3088237"/>
            <a:ext cx="1274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>
                <a:solidFill>
                  <a:srgbClr val="000000"/>
                </a:solidFill>
              </a:rPr>
              <a:t>TS=3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2D3416-C313-D7A5-7C33-7176780AAD35}"/>
              </a:ext>
            </a:extLst>
          </p:cNvPr>
          <p:cNvSpPr txBox="1"/>
          <p:nvPr/>
        </p:nvSpPr>
        <p:spPr>
          <a:xfrm>
            <a:off x="8052163" y="3011376"/>
            <a:ext cx="1158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200" dirty="0">
                <a:solidFill>
                  <a:srgbClr val="000000"/>
                </a:solidFill>
              </a:rPr>
              <a:t>IAWN Notification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DA963D-477E-4007-DD87-1B3001CF732D}"/>
              </a:ext>
            </a:extLst>
          </p:cNvPr>
          <p:cNvSpPr txBox="1"/>
          <p:nvPr/>
        </p:nvSpPr>
        <p:spPr>
          <a:xfrm>
            <a:off x="9994428" y="2676896"/>
            <a:ext cx="1274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200" dirty="0">
                <a:solidFill>
                  <a:srgbClr val="000000"/>
                </a:solidFill>
              </a:rPr>
              <a:t>IP = 2.8%</a:t>
            </a:r>
          </a:p>
          <a:p>
            <a:pPr algn="ctr"/>
            <a:r>
              <a:rPr lang="en-IT" sz="1200" dirty="0">
                <a:solidFill>
                  <a:srgbClr val="000000"/>
                </a:solidFill>
              </a:rPr>
              <a:t>Higest ever</a:t>
            </a:r>
          </a:p>
        </p:txBody>
      </p:sp>
    </p:spTree>
    <p:extLst>
      <p:ext uri="{BB962C8B-B14F-4D97-AF65-F5344CB8AC3E}">
        <p14:creationId xmlns:p14="http://schemas.microsoft.com/office/powerpoint/2010/main" val="1660912610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09097DF0-382D-424A-9165-E801FB7EB7C7}" vid="{BDE7B75B-A53E-4A0C-A018-324417FC5F25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09097DF0-382D-424A-9165-E801FB7EB7C7}" vid="{CE9BA172-12AB-4CF2-A84F-4D49500C4126}"/>
    </a:ext>
  </a:extLst>
</a:theme>
</file>

<file path=ppt/theme/theme3.xml><?xml version="1.0" encoding="utf-8"?>
<a:theme xmlns:a="http://schemas.openxmlformats.org/drawingml/2006/main" name="ESA_Presentation_CLEAR">
  <a:themeElements>
    <a:clrScheme name="Custom 1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09097DF0-382D-424A-9165-E801FB7EB7C7}" vid="{F1C9DDF4-71DE-46CA-8709-804BCB73C9ED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09097DF0-382D-424A-9165-E801FB7EB7C7}" vid="{4D975B86-B99F-4C9E-B7A0-BB545EB3B9BC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6DFE6FE-3DDF-7046-8206-3E1581CEA56C}">
  <we:reference id="wa200005566" version="3.0.0.3" store="en-GB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- For ESA Official Use Only</Classification>
    <Issue_x0020_Date xmlns="ddc99d1b-0883-4f2c-a8e6-6d8ebaa0e5d6">2020-08-04T22:00:00+00:00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PKKMWAM5UKCP-1108600927-1287</_dlc_DocId>
    <_dlc_DocIdUrl xmlns="ddc99d1b-0883-4f2c-a8e6-6d8ebaa0e5d6">
      <Url>https://esateamsite.sso.esa.int/support/EOT2018/_layouts/15/DocIdRedir.aspx?ID=PKKMWAM5UKCP-1108600927-1287</Url>
      <Description>PKKMWAM5UKCP-1108600927-1287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573401-998D-45E4-9CC0-0B59B0B357B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783E3FC-67DA-4725-BDDF-DC15FF7560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purl.org/dc/elements/1.1/"/>
    <ds:schemaRef ds:uri="http://schemas.microsoft.com/office/2006/metadata/properties"/>
    <ds:schemaRef ds:uri="http://schemas.microsoft.com/sharepoint/v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sharepoint/v3/fields"/>
    <ds:schemaRef ds:uri="ddc99d1b-0883-4f2c-a8e6-6d8ebaa0e5d6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ESA_Presentation_DARK</Template>
  <TotalTime>8640</TotalTime>
  <Words>986</Words>
  <Application>Microsoft Macintosh PowerPoint</Application>
  <PresentationFormat>Custom</PresentationFormat>
  <Paragraphs>142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Cambria Math</vt:lpstr>
      <vt:lpstr>Verdana</vt:lpstr>
      <vt:lpstr>Wingdings</vt:lpstr>
      <vt:lpstr>ESA_Presentation_DARK</vt:lpstr>
      <vt:lpstr>ESA_Presentation_DARK_BG</vt:lpstr>
      <vt:lpstr>ESA_Presentation_CLEAR</vt:lpstr>
      <vt:lpstr>ESA_Presentation_CLEAR_BG</vt:lpstr>
      <vt:lpstr>PowerPoint Presentation</vt:lpstr>
      <vt:lpstr>Astrometric Data at Minor Planet Center</vt:lpstr>
      <vt:lpstr>Astrometry Data Exchange Standard (ADES)</vt:lpstr>
      <vt:lpstr>Astrometry Data Exchange Standard (ADES)</vt:lpstr>
      <vt:lpstr>Astrometric uncertainties pre-ADES</vt:lpstr>
      <vt:lpstr>How to treat astrometric uncertainties in the ADES era?</vt:lpstr>
      <vt:lpstr>PowerPoint Presentation</vt:lpstr>
      <vt:lpstr>A short-lived doom: 2024 YR4 claimed by (H)ADES</vt:lpstr>
      <vt:lpstr>A short-lived doom: 2024 YR4 claimed by (H)ADES</vt:lpstr>
      <vt:lpstr>A short-lived doom: 2024 YR4 claimed by (H)ADES</vt:lpstr>
      <vt:lpstr>Who contributed to the observations?</vt:lpstr>
      <vt:lpstr>Claimed uncertainties in ADES</vt:lpstr>
      <vt:lpstr>Astrometric uncertainties during 2024 YR4 scenario</vt:lpstr>
      <vt:lpstr>Other possible automated approaches </vt:lpstr>
      <vt:lpstr>Uncertainty on the 2032 Target Plane</vt:lpstr>
      <vt:lpstr>Impact Probability evolution</vt:lpstr>
      <vt:lpstr>Residuals of final orbit, ADES + χ= 1</vt:lpstr>
      <vt:lpstr>Residuals of final orbit, ADES + floor</vt:lpstr>
      <vt:lpstr>What if... We had radar observations?</vt:lpstr>
      <vt:lpstr>General effect of radar observations</vt:lpstr>
      <vt:lpstr>Summary and conclusions</vt:lpstr>
      <vt:lpstr>PowerPoint Presentation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Aegis, the ESA asteroid orbit determination and impact monitoring system</dc:title>
  <dc:subject>Aegis, the ESA asteroid orbit determination and impact monitoring system</dc:subject>
  <dc:creator>Marco Fenucci, Laura Faggioli, Francesco Gianotto, et al.</dc:creator>
  <cp:keywords/>
  <dc:description/>
  <cp:lastModifiedBy>Marco Fenucci</cp:lastModifiedBy>
  <cp:revision>83</cp:revision>
  <cp:lastPrinted>2008-08-26T16:26:23Z</cp:lastPrinted>
  <dcterms:created xsi:type="dcterms:W3CDTF">2025-03-12T14:28:13Z</dcterms:created>
  <dcterms:modified xsi:type="dcterms:W3CDTF">2025-09-24T10:23:36Z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Marco Fenucci, Laura Faggioli, Francesco Gianotto, et al.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2025-03-11T23:00:00Z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8efe0189-68e5-46b3-80c8-078d88a4045d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PKKMWAM5UKCP-1108600927-1287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