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28"/>
  </p:notesMasterIdLst>
  <p:handoutMasterIdLst>
    <p:handoutMasterId r:id="rId29"/>
  </p:handoutMasterIdLst>
  <p:sldIdLst>
    <p:sldId id="256" r:id="rId9"/>
    <p:sldId id="257" r:id="rId10"/>
    <p:sldId id="276" r:id="rId11"/>
    <p:sldId id="271" r:id="rId12"/>
    <p:sldId id="259" r:id="rId13"/>
    <p:sldId id="262" r:id="rId14"/>
    <p:sldId id="261" r:id="rId15"/>
    <p:sldId id="270" r:id="rId16"/>
    <p:sldId id="277" r:id="rId17"/>
    <p:sldId id="278" r:id="rId18"/>
    <p:sldId id="272" r:id="rId19"/>
    <p:sldId id="273" r:id="rId20"/>
    <p:sldId id="274" r:id="rId21"/>
    <p:sldId id="275" r:id="rId22"/>
    <p:sldId id="260" r:id="rId23"/>
    <p:sldId id="268" r:id="rId24"/>
    <p:sldId id="265" r:id="rId25"/>
    <p:sldId id="266" r:id="rId26"/>
    <p:sldId id="267" r:id="rId27"/>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053249"/>
    <a:srgbClr val="8197A6"/>
    <a:srgbClr val="F1666A"/>
    <a:srgbClr val="D9D9D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46" autoAdjust="0"/>
    <p:restoredTop sz="94035" autoAdjust="0"/>
  </p:normalViewPr>
  <p:slideViewPr>
    <p:cSldViewPr snapToGrid="0">
      <p:cViewPr varScale="1">
        <p:scale>
          <a:sx n="117" d="100"/>
          <a:sy n="117" d="100"/>
        </p:scale>
        <p:origin x="152" y="46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10/6/25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4.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image" Target="../media/image4.emf"/><Relationship Id="rId5" Type="http://schemas.openxmlformats.org/officeDocument/2006/relationships/image" Target="../media/image12.png"/><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8467" y="6460601"/>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6538" y="6462927"/>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2.xml"/><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30.em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3421616"/>
            <a:ext cx="11913401" cy="70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4000" b="1">
                <a:solidFill>
                  <a:schemeClr val="bg1"/>
                </a:solidFill>
                <a:latin typeface="Arial" panose="020B0604020202020204" pitchFamily="34" charset="0"/>
                <a:ea typeface="+mj-ea"/>
                <a:cs typeface="Arial" panose="020B0604020202020204" pitchFamily="34" charset="0"/>
              </a:rPr>
              <a:t>TOWARDS A EUROPEAN PLANETARY RADAR</a:t>
            </a:r>
            <a:endParaRPr lang="en-GB" sz="40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Marco Alessandrini, Piermario Besso</a:t>
            </a:r>
            <a:endParaRPr lang="en-GB" sz="1200" dirty="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06/10/2025</a:t>
            </a:r>
            <a:endParaRPr lang="en-GB" sz="1200" dirty="0">
              <a:solidFill>
                <a:schemeClr val="bg1"/>
              </a:solidFill>
              <a:latin typeface="Arial" panose="020B0604020202020204" pitchFamily="34" charset="0"/>
              <a:cs typeface="Arial" panose="020B0604020202020204" pitchFamily="34" charset="0"/>
            </a:endParaRP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nodePh="1">
                                  <p:stCondLst>
                                    <p:cond delay="0"/>
                                  </p:stCondLst>
                                  <p:endCondLst>
                                    <p:cond evt="begin" delay="0">
                                      <p:tn val="14"/>
                                    </p:cond>
                                  </p:end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5999" y="-70431"/>
            <a:ext cx="10627015" cy="1015663"/>
          </a:xfrm>
        </p:spPr>
        <p:txBody>
          <a:bodyPr/>
          <a:lstStyle/>
          <a:p>
            <a:r>
              <a:rPr lang="en-GB" b="0" i="0" dirty="0">
                <a:solidFill>
                  <a:srgbClr val="374151"/>
                </a:solidFill>
                <a:effectLst/>
                <a:latin typeface="+mj-lt"/>
              </a:rPr>
              <a:t>Instruments and Technology</a:t>
            </a:r>
            <a:r>
              <a:rPr lang="en-GB" b="0" dirty="0">
                <a:solidFill>
                  <a:srgbClr val="374151"/>
                </a:solidFill>
                <a:latin typeface="+mj-lt"/>
              </a:rPr>
              <a:t> - P</a:t>
            </a:r>
            <a:r>
              <a:rPr lang="en-GB" b="0" i="0" dirty="0">
                <a:solidFill>
                  <a:srgbClr val="374151"/>
                </a:solidFill>
                <a:effectLst/>
                <a:latin typeface="+mj-lt"/>
              </a:rPr>
              <a:t>olarization and Radar </a:t>
            </a:r>
            <a:r>
              <a:rPr lang="en-GB" b="0" dirty="0">
                <a:solidFill>
                  <a:srgbClr val="374151"/>
                </a:solidFill>
                <a:latin typeface="+mj-lt"/>
              </a:rPr>
              <a:t>C</a:t>
            </a:r>
            <a:r>
              <a:rPr lang="en-GB" b="0" i="0" dirty="0">
                <a:solidFill>
                  <a:srgbClr val="374151"/>
                </a:solidFill>
                <a:effectLst/>
                <a:latin typeface="+mj-lt"/>
              </a:rPr>
              <a:t>ross </a:t>
            </a:r>
            <a:r>
              <a:rPr lang="en-GB" b="0" dirty="0">
                <a:solidFill>
                  <a:srgbClr val="374151"/>
                </a:solidFill>
                <a:latin typeface="+mj-lt"/>
              </a:rPr>
              <a:t>S</a:t>
            </a:r>
            <a:r>
              <a:rPr lang="en-GB" b="0" i="0" dirty="0">
                <a:solidFill>
                  <a:srgbClr val="374151"/>
                </a:solidFill>
                <a:effectLst/>
                <a:latin typeface="+mj-lt"/>
              </a:rPr>
              <a:t>ection</a:t>
            </a:r>
            <a:endParaRPr lang="en-GB" dirty="0">
              <a:latin typeface="+mj-lt"/>
            </a:endParaRPr>
          </a:p>
        </p:txBody>
      </p:sp>
      <p:sp>
        <p:nvSpPr>
          <p:cNvPr id="5" name="TextBox 4">
            <a:extLst>
              <a:ext uri="{FF2B5EF4-FFF2-40B4-BE49-F238E27FC236}">
                <a16:creationId xmlns:a16="http://schemas.microsoft.com/office/drawing/2014/main" id="{F196A1A4-5354-F4A0-5057-D085C6FD72F1}"/>
              </a:ext>
            </a:extLst>
          </p:cNvPr>
          <p:cNvSpPr txBox="1"/>
          <p:nvPr/>
        </p:nvSpPr>
        <p:spPr>
          <a:xfrm>
            <a:off x="484849" y="4484827"/>
            <a:ext cx="11090787" cy="1661993"/>
          </a:xfrm>
          <a:prstGeom prst="rect">
            <a:avLst/>
          </a:prstGeom>
          <a:noFill/>
        </p:spPr>
        <p:txBody>
          <a:bodyPr wrap="square">
            <a:spAutoFit/>
          </a:bodyPr>
          <a:lstStyle/>
          <a:p>
            <a:r>
              <a:rPr lang="en-GB" sz="1700" b="1" dirty="0">
                <a:solidFill>
                  <a:schemeClr val="tx1">
                    <a:lumMod val="75000"/>
                    <a:lumOff val="25000"/>
                  </a:schemeClr>
                </a:solidFill>
                <a:latin typeface="+mn-lt"/>
              </a:rPr>
              <a:t>Polarization: </a:t>
            </a:r>
            <a:r>
              <a:rPr lang="en-GB" sz="1700" dirty="0">
                <a:latin typeface="+mn-lt"/>
              </a:rPr>
              <a:t>the Tx signal has a circular polarization (CW or CCW) and the receiver is usually composed on two channel capable of receiving both CW and CCW polarizations. Normal reflections revert the polarization and the one in accordance with the Tx waveform is due to </a:t>
            </a:r>
            <a:r>
              <a:rPr lang="en-GB" sz="1700" b="1" dirty="0">
                <a:latin typeface="+mn-lt"/>
              </a:rPr>
              <a:t>surface roughness</a:t>
            </a:r>
            <a:r>
              <a:rPr lang="en-GB" sz="1700" dirty="0">
                <a:latin typeface="+mn-lt"/>
              </a:rPr>
              <a:t>, </a:t>
            </a:r>
            <a:r>
              <a:rPr lang="en-GB" sz="1700" b="1" dirty="0">
                <a:latin typeface="+mn-lt"/>
              </a:rPr>
              <a:t>subsurface heterogeneities</a:t>
            </a:r>
            <a:r>
              <a:rPr lang="en-GB" sz="1700" dirty="0">
                <a:latin typeface="+mn-lt"/>
              </a:rPr>
              <a:t>, </a:t>
            </a:r>
            <a:r>
              <a:rPr lang="en-GB" sz="1700" b="1" dirty="0">
                <a:latin typeface="+mn-lt"/>
              </a:rPr>
              <a:t>multiple scattering from smooth surfaces</a:t>
            </a:r>
            <a:r>
              <a:rPr lang="en-GB" sz="1700" dirty="0">
                <a:latin typeface="+mn-lt"/>
              </a:rPr>
              <a:t>. The ratio between the output of the two Rx channels </a:t>
            </a:r>
            <a:r>
              <a:rPr lang="el-GR" sz="1700" dirty="0">
                <a:latin typeface="+mn-lt"/>
                <a:cs typeface="72" panose="020B0503030000000003" pitchFamily="34" charset="0"/>
              </a:rPr>
              <a:t>σ</a:t>
            </a:r>
            <a:r>
              <a:rPr lang="en-GB" sz="1700" baseline="-25000" dirty="0">
                <a:latin typeface="+mn-lt"/>
                <a:cs typeface="72" panose="020B0503030000000003" pitchFamily="34" charset="0"/>
              </a:rPr>
              <a:t>CW </a:t>
            </a:r>
            <a:r>
              <a:rPr lang="en-GB" sz="1700" dirty="0">
                <a:latin typeface="+mn-lt"/>
                <a:cs typeface="72" panose="020B0503030000000003" pitchFamily="34" charset="0"/>
              </a:rPr>
              <a:t>/</a:t>
            </a:r>
            <a:r>
              <a:rPr lang="el-GR" sz="1700" dirty="0">
                <a:latin typeface="+mn-lt"/>
                <a:cs typeface="72" panose="020B0503030000000003" pitchFamily="34" charset="0"/>
              </a:rPr>
              <a:t>σ</a:t>
            </a:r>
            <a:r>
              <a:rPr lang="en-GB" sz="1700" baseline="-25000" dirty="0">
                <a:latin typeface="+mn-lt"/>
                <a:cs typeface="72" panose="020B0503030000000003" pitchFamily="34" charset="0"/>
              </a:rPr>
              <a:t>CCW</a:t>
            </a:r>
            <a:r>
              <a:rPr lang="en-GB" sz="1700" dirty="0">
                <a:latin typeface="+mn-lt"/>
                <a:cs typeface="72" panose="020B0503030000000003" pitchFamily="34" charset="0"/>
              </a:rPr>
              <a:t> </a:t>
            </a:r>
            <a:r>
              <a:rPr lang="en-GB" sz="1700" dirty="0">
                <a:latin typeface="+mn-lt"/>
              </a:rPr>
              <a:t>provides a measure of near-surface structural complexity (roughness).</a:t>
            </a:r>
          </a:p>
          <a:p>
            <a:endParaRPr lang="en-GB" sz="1700" dirty="0"/>
          </a:p>
        </p:txBody>
      </p:sp>
      <p:sp>
        <p:nvSpPr>
          <p:cNvPr id="4" name="TextBox 3">
            <a:extLst>
              <a:ext uri="{FF2B5EF4-FFF2-40B4-BE49-F238E27FC236}">
                <a16:creationId xmlns:a16="http://schemas.microsoft.com/office/drawing/2014/main" id="{EBBF14B5-01E3-A67B-025C-7F142AA2BCAD}"/>
              </a:ext>
            </a:extLst>
          </p:cNvPr>
          <p:cNvSpPr txBox="1"/>
          <p:nvPr/>
        </p:nvSpPr>
        <p:spPr>
          <a:xfrm>
            <a:off x="550127" y="1497784"/>
            <a:ext cx="4244897" cy="1400383"/>
          </a:xfrm>
          <a:prstGeom prst="rect">
            <a:avLst/>
          </a:prstGeom>
          <a:noFill/>
        </p:spPr>
        <p:txBody>
          <a:bodyPr wrap="square">
            <a:spAutoFit/>
          </a:bodyPr>
          <a:lstStyle/>
          <a:p>
            <a:pPr algn="l"/>
            <a:r>
              <a:rPr lang="en-GB" sz="1700" dirty="0">
                <a:latin typeface="+mn-lt"/>
              </a:rPr>
              <a:t>One of the goal of the initial radar investigation of any planetary target is the estimation of the target’s radar cross section, and its normalized radar cross section or ‘‘radar albedo’’</a:t>
            </a:r>
          </a:p>
        </p:txBody>
      </p:sp>
      <p:pic>
        <p:nvPicPr>
          <p:cNvPr id="7" name="Picture 6">
            <a:extLst>
              <a:ext uri="{FF2B5EF4-FFF2-40B4-BE49-F238E27FC236}">
                <a16:creationId xmlns:a16="http://schemas.microsoft.com/office/drawing/2014/main" id="{A20948EC-3B3B-DA35-E197-9F18294ABBD8}"/>
              </a:ext>
            </a:extLst>
          </p:cNvPr>
          <p:cNvPicPr>
            <a:picLocks noChangeAspect="1"/>
          </p:cNvPicPr>
          <p:nvPr/>
        </p:nvPicPr>
        <p:blipFill>
          <a:blip r:embed="rId2"/>
          <a:stretch>
            <a:fillRect/>
          </a:stretch>
        </p:blipFill>
        <p:spPr>
          <a:xfrm>
            <a:off x="6222584" y="1109580"/>
            <a:ext cx="4229466" cy="2602748"/>
          </a:xfrm>
          <a:prstGeom prst="rect">
            <a:avLst/>
          </a:prstGeom>
        </p:spPr>
      </p:pic>
      <p:sp>
        <p:nvSpPr>
          <p:cNvPr id="12" name="TextBox 11">
            <a:extLst>
              <a:ext uri="{FF2B5EF4-FFF2-40B4-BE49-F238E27FC236}">
                <a16:creationId xmlns:a16="http://schemas.microsoft.com/office/drawing/2014/main" id="{3C9B1FA2-C3E1-63C1-5619-B2557FF8C755}"/>
              </a:ext>
            </a:extLst>
          </p:cNvPr>
          <p:cNvSpPr txBox="1"/>
          <p:nvPr/>
        </p:nvSpPr>
        <p:spPr>
          <a:xfrm>
            <a:off x="5220629" y="3712328"/>
            <a:ext cx="6218662" cy="600164"/>
          </a:xfrm>
          <a:prstGeom prst="rect">
            <a:avLst/>
          </a:prstGeom>
          <a:noFill/>
        </p:spPr>
        <p:txBody>
          <a:bodyPr wrap="square">
            <a:spAutoFit/>
          </a:bodyPr>
          <a:lstStyle/>
          <a:p>
            <a:r>
              <a:rPr lang="en-GB" sz="1100" i="1" dirty="0">
                <a:latin typeface="+mn-lt"/>
              </a:rPr>
              <a:t>This is a simple cylindrical projection of values of the radar cross section of Mars at normal incidence in the same sense polarization. Darker shades represent higher values of cross section.</a:t>
            </a:r>
          </a:p>
        </p:txBody>
      </p:sp>
    </p:spTree>
    <p:extLst>
      <p:ext uri="{BB962C8B-B14F-4D97-AF65-F5344CB8AC3E}">
        <p14:creationId xmlns:p14="http://schemas.microsoft.com/office/powerpoint/2010/main" val="27374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Instruments and Technology</a:t>
            </a:r>
            <a:r>
              <a:rPr lang="en-GB" b="0" dirty="0">
                <a:solidFill>
                  <a:srgbClr val="374151"/>
                </a:solidFill>
                <a:latin typeface="+mj-lt"/>
              </a:rPr>
              <a:t> - A</a:t>
            </a:r>
            <a:r>
              <a:rPr lang="en-GB" b="0" i="0" dirty="0">
                <a:solidFill>
                  <a:srgbClr val="374151"/>
                </a:solidFill>
                <a:effectLst/>
                <a:latin typeface="+mj-lt"/>
              </a:rPr>
              <a:t>mplitude</a:t>
            </a:r>
            <a:endParaRPr lang="en-GB" dirty="0">
              <a:latin typeface="+mj-lt"/>
            </a:endParaRPr>
          </a:p>
        </p:txBody>
      </p:sp>
      <p:sp>
        <p:nvSpPr>
          <p:cNvPr id="5" name="TextBox 4">
            <a:extLst>
              <a:ext uri="{FF2B5EF4-FFF2-40B4-BE49-F238E27FC236}">
                <a16:creationId xmlns:a16="http://schemas.microsoft.com/office/drawing/2014/main" id="{F06F9B59-398E-2141-DE15-7DF9B70FE3DA}"/>
              </a:ext>
            </a:extLst>
          </p:cNvPr>
          <p:cNvSpPr txBox="1"/>
          <p:nvPr/>
        </p:nvSpPr>
        <p:spPr>
          <a:xfrm>
            <a:off x="623857" y="1036771"/>
            <a:ext cx="10891684" cy="646331"/>
          </a:xfrm>
          <a:prstGeom prst="rect">
            <a:avLst/>
          </a:prstGeom>
          <a:noFill/>
        </p:spPr>
        <p:txBody>
          <a:bodyPr wrap="square">
            <a:spAutoFit/>
          </a:bodyPr>
          <a:lstStyle/>
          <a:p>
            <a:r>
              <a:rPr lang="en-GB" dirty="0">
                <a:latin typeface="+mn-lt"/>
              </a:rPr>
              <a:t>The received signal carries information on several quantities: the amplitude, the time delay, the Doppler shift and the polarization.</a:t>
            </a:r>
          </a:p>
        </p:txBody>
      </p:sp>
      <p:pic>
        <p:nvPicPr>
          <p:cNvPr id="9" name="Picture 8">
            <a:extLst>
              <a:ext uri="{FF2B5EF4-FFF2-40B4-BE49-F238E27FC236}">
                <a16:creationId xmlns:a16="http://schemas.microsoft.com/office/drawing/2014/main" id="{2848C31C-3AC0-1EC5-497A-7FC74D22EA98}"/>
              </a:ext>
            </a:extLst>
          </p:cNvPr>
          <p:cNvPicPr>
            <a:picLocks noChangeAspect="1"/>
          </p:cNvPicPr>
          <p:nvPr/>
        </p:nvPicPr>
        <p:blipFill>
          <a:blip r:embed="rId2"/>
          <a:stretch>
            <a:fillRect/>
          </a:stretch>
        </p:blipFill>
        <p:spPr>
          <a:xfrm>
            <a:off x="581824" y="1759210"/>
            <a:ext cx="5840951" cy="1902302"/>
          </a:xfrm>
          <a:prstGeom prst="rect">
            <a:avLst/>
          </a:prstGeom>
        </p:spPr>
      </p:pic>
      <p:pic>
        <p:nvPicPr>
          <p:cNvPr id="11" name="Picture 10">
            <a:extLst>
              <a:ext uri="{FF2B5EF4-FFF2-40B4-BE49-F238E27FC236}">
                <a16:creationId xmlns:a16="http://schemas.microsoft.com/office/drawing/2014/main" id="{DA4ED280-40F4-127F-B0B2-B4A279C802BF}"/>
              </a:ext>
            </a:extLst>
          </p:cNvPr>
          <p:cNvPicPr>
            <a:picLocks noChangeAspect="1"/>
          </p:cNvPicPr>
          <p:nvPr/>
        </p:nvPicPr>
        <p:blipFill>
          <a:blip r:embed="rId3"/>
          <a:stretch>
            <a:fillRect/>
          </a:stretch>
        </p:blipFill>
        <p:spPr>
          <a:xfrm>
            <a:off x="3391614" y="3621038"/>
            <a:ext cx="6228833" cy="1987489"/>
          </a:xfrm>
          <a:prstGeom prst="rect">
            <a:avLst/>
          </a:prstGeom>
        </p:spPr>
      </p:pic>
      <p:sp>
        <p:nvSpPr>
          <p:cNvPr id="3" name="TextBox 2">
            <a:extLst>
              <a:ext uri="{FF2B5EF4-FFF2-40B4-BE49-F238E27FC236}">
                <a16:creationId xmlns:a16="http://schemas.microsoft.com/office/drawing/2014/main" id="{AA0C43E9-1E37-628F-B84B-EF9A71BAB14D}"/>
              </a:ext>
            </a:extLst>
          </p:cNvPr>
          <p:cNvSpPr txBox="1"/>
          <p:nvPr/>
        </p:nvSpPr>
        <p:spPr>
          <a:xfrm>
            <a:off x="429916" y="3974570"/>
            <a:ext cx="3300984" cy="1846659"/>
          </a:xfrm>
          <a:prstGeom prst="rect">
            <a:avLst/>
          </a:prstGeom>
          <a:noFill/>
        </p:spPr>
        <p:txBody>
          <a:bodyPr wrap="square" rtlCol="0">
            <a:spAutoFit/>
          </a:bodyPr>
          <a:lstStyle/>
          <a:p>
            <a:r>
              <a:rPr lang="en-US" sz="1200" dirty="0">
                <a:latin typeface="+mn-lt"/>
              </a:rPr>
              <a:t>The left graph shows a specular reflection, where most of the radar echo power is concentrated in a narrow peak at zero or near-zero frequency shift. This indicates a smooth surface that reflects radar signals in a mirror-like manner, resulting in a strong, narrowband echo. The area under the curve represents the total reflected power.</a:t>
            </a:r>
          </a:p>
          <a:p>
            <a:pPr algn="l"/>
            <a:endParaRPr lang="en-US"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B8A0EEE3-9A32-A566-460B-B6DC2D8E9455}"/>
              </a:ext>
            </a:extLst>
          </p:cNvPr>
          <p:cNvSpPr txBox="1"/>
          <p:nvPr/>
        </p:nvSpPr>
        <p:spPr>
          <a:xfrm>
            <a:off x="9281160" y="3737620"/>
            <a:ext cx="2783514" cy="1754326"/>
          </a:xfrm>
          <a:prstGeom prst="rect">
            <a:avLst/>
          </a:prstGeom>
          <a:noFill/>
        </p:spPr>
        <p:txBody>
          <a:bodyPr wrap="square" rtlCol="0">
            <a:spAutoFit/>
          </a:bodyPr>
          <a:lstStyle>
            <a:defPPr>
              <a:defRPr lang="en-GB"/>
            </a:defPPr>
            <a:lvl1pPr>
              <a:defRPr sz="1200">
                <a:latin typeface="+mn-lt"/>
              </a:defRPr>
            </a:lvl1pPr>
          </a:lstStyle>
          <a:p>
            <a:r>
              <a:rPr lang="en-US" dirty="0"/>
              <a:t>The right graph illustrates a diffuse reflection, where the radar power is spread broadly across a range of frequencies. This is characteristic of a rough or irregular surface that scatters radar signals in many directions, resulting in a weaker, broadband echo spread over frequency.</a:t>
            </a:r>
          </a:p>
          <a:p>
            <a:endParaRPr lang="en-US" dirty="0"/>
          </a:p>
        </p:txBody>
      </p:sp>
      <p:sp>
        <p:nvSpPr>
          <p:cNvPr id="6" name="TextBox 5">
            <a:extLst>
              <a:ext uri="{FF2B5EF4-FFF2-40B4-BE49-F238E27FC236}">
                <a16:creationId xmlns:a16="http://schemas.microsoft.com/office/drawing/2014/main" id="{C8A9B9B6-8B1E-3171-3651-12B0EA362FAB}"/>
              </a:ext>
            </a:extLst>
          </p:cNvPr>
          <p:cNvSpPr txBox="1"/>
          <p:nvPr/>
        </p:nvSpPr>
        <p:spPr>
          <a:xfrm>
            <a:off x="6670548" y="1898705"/>
            <a:ext cx="4270248" cy="1569660"/>
          </a:xfrm>
          <a:prstGeom prst="rect">
            <a:avLst/>
          </a:prstGeom>
          <a:noFill/>
        </p:spPr>
        <p:txBody>
          <a:bodyPr wrap="square" rtlCol="0">
            <a:spAutoFit/>
          </a:bodyPr>
          <a:lstStyle/>
          <a:p>
            <a:r>
              <a:rPr lang="en-US" sz="1600" dirty="0">
                <a:solidFill>
                  <a:srgbClr val="FF0000"/>
                </a:solidFill>
              </a:rPr>
              <a:t>In planetary radar and NEO detection, the radar power reflection helps characterize </a:t>
            </a:r>
            <a:r>
              <a:rPr lang="en-US" sz="1600" b="1" dirty="0">
                <a:solidFill>
                  <a:srgbClr val="FF0000"/>
                </a:solidFill>
              </a:rPr>
              <a:t>surface roughness </a:t>
            </a:r>
            <a:r>
              <a:rPr lang="en-US" sz="1600" dirty="0">
                <a:solidFill>
                  <a:srgbClr val="FF0000"/>
                </a:solidFill>
              </a:rPr>
              <a:t>and </a:t>
            </a:r>
            <a:r>
              <a:rPr lang="en-US" sz="1600" b="1" dirty="0">
                <a:solidFill>
                  <a:srgbClr val="FF0000"/>
                </a:solidFill>
              </a:rPr>
              <a:t>scattering properties </a:t>
            </a:r>
            <a:r>
              <a:rPr lang="en-US" sz="1600" dirty="0">
                <a:solidFill>
                  <a:srgbClr val="FF0000"/>
                </a:solidFill>
              </a:rPr>
              <a:t>of asteroids or planetary bodies, providing insight into their physical nature.</a:t>
            </a:r>
            <a:endParaRPr lang="en-US" sz="1600" dirty="0">
              <a:solidFill>
                <a:srgbClr val="FF000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84598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Instruments and Technology - </a:t>
            </a:r>
            <a:r>
              <a:rPr lang="en-GB" b="0" dirty="0">
                <a:solidFill>
                  <a:srgbClr val="374151"/>
                </a:solidFill>
                <a:latin typeface="+mj-lt"/>
              </a:rPr>
              <a:t>Doppler shift</a:t>
            </a:r>
            <a:endParaRPr lang="en-GB" dirty="0">
              <a:latin typeface="+mj-lt"/>
            </a:endParaRPr>
          </a:p>
        </p:txBody>
      </p:sp>
      <p:pic>
        <p:nvPicPr>
          <p:cNvPr id="7" name="Picture 6">
            <a:extLst>
              <a:ext uri="{FF2B5EF4-FFF2-40B4-BE49-F238E27FC236}">
                <a16:creationId xmlns:a16="http://schemas.microsoft.com/office/drawing/2014/main" id="{77D36A43-12F2-CABF-5611-4C3B319F350D}"/>
              </a:ext>
            </a:extLst>
          </p:cNvPr>
          <p:cNvPicPr>
            <a:picLocks noChangeAspect="1"/>
          </p:cNvPicPr>
          <p:nvPr/>
        </p:nvPicPr>
        <p:blipFill>
          <a:blip r:embed="rId2"/>
          <a:stretch>
            <a:fillRect/>
          </a:stretch>
        </p:blipFill>
        <p:spPr>
          <a:xfrm>
            <a:off x="8971446" y="1688731"/>
            <a:ext cx="3148570" cy="4132498"/>
          </a:xfrm>
          <a:prstGeom prst="rect">
            <a:avLst/>
          </a:prstGeom>
        </p:spPr>
      </p:pic>
      <p:pic>
        <p:nvPicPr>
          <p:cNvPr id="4" name="Picture 3">
            <a:extLst>
              <a:ext uri="{FF2B5EF4-FFF2-40B4-BE49-F238E27FC236}">
                <a16:creationId xmlns:a16="http://schemas.microsoft.com/office/drawing/2014/main" id="{F1EDA606-49AF-6B39-FED8-8448A5F10615}"/>
              </a:ext>
            </a:extLst>
          </p:cNvPr>
          <p:cNvPicPr>
            <a:picLocks noChangeAspect="1"/>
          </p:cNvPicPr>
          <p:nvPr/>
        </p:nvPicPr>
        <p:blipFill>
          <a:blip r:embed="rId3"/>
          <a:stretch>
            <a:fillRect/>
          </a:stretch>
        </p:blipFill>
        <p:spPr>
          <a:xfrm>
            <a:off x="1917503" y="1466659"/>
            <a:ext cx="4893605" cy="1630099"/>
          </a:xfrm>
          <a:prstGeom prst="rect">
            <a:avLst/>
          </a:prstGeom>
        </p:spPr>
      </p:pic>
      <p:sp>
        <p:nvSpPr>
          <p:cNvPr id="3" name="TextBox 2">
            <a:extLst>
              <a:ext uri="{FF2B5EF4-FFF2-40B4-BE49-F238E27FC236}">
                <a16:creationId xmlns:a16="http://schemas.microsoft.com/office/drawing/2014/main" id="{34F9DDF4-BF7F-971D-3A4B-3AE90CADFFB9}"/>
              </a:ext>
            </a:extLst>
          </p:cNvPr>
          <p:cNvSpPr txBox="1"/>
          <p:nvPr/>
        </p:nvSpPr>
        <p:spPr>
          <a:xfrm>
            <a:off x="658502" y="3009881"/>
            <a:ext cx="8312944" cy="3693319"/>
          </a:xfrm>
          <a:prstGeom prst="rect">
            <a:avLst/>
          </a:prstGeom>
          <a:noFill/>
        </p:spPr>
        <p:txBody>
          <a:bodyPr wrap="square" rtlCol="0">
            <a:spAutoFit/>
          </a:bodyPr>
          <a:lstStyle/>
          <a:p>
            <a:pPr algn="l"/>
            <a:r>
              <a:rPr lang="en-US" sz="1400" dirty="0">
                <a:solidFill>
                  <a:srgbClr val="8197A6"/>
                </a:solidFill>
                <a:latin typeface="Arial" panose="020B0604020202020204" pitchFamily="34" charset="0"/>
                <a:ea typeface="MS PGothic" pitchFamily="34" charset="-128"/>
                <a:cs typeface="Arial" panose="020B0604020202020204" pitchFamily="34" charset="0"/>
              </a:rPr>
              <a:t>How the Doppler frequency spectrum of a radar echo from a rotating near-Earth object (NEO), such as an asteroid, relates to its physical and rotational properties:</a:t>
            </a:r>
          </a:p>
          <a:p>
            <a:pPr algn="l"/>
            <a:endParaRPr lang="en-US" sz="1400"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l">
              <a:buFont typeface="Arial" panose="020B0604020202020204" pitchFamily="34" charset="0"/>
              <a:buChar char="•"/>
            </a:pPr>
            <a:r>
              <a:rPr lang="en-US" sz="1400" dirty="0">
                <a:solidFill>
                  <a:srgbClr val="8197A6"/>
                </a:solidFill>
                <a:latin typeface="Arial" panose="020B0604020202020204" pitchFamily="34" charset="0"/>
                <a:ea typeface="MS PGothic" pitchFamily="34" charset="-128"/>
                <a:cs typeface="Arial" panose="020B0604020202020204" pitchFamily="34" charset="0"/>
              </a:rPr>
              <a:t>The upper part of the image shows a rotating spherical body (an asteroid or planetary object). The axis of rotation is perpendicular to the radar line of sight.</a:t>
            </a:r>
          </a:p>
          <a:p>
            <a:pPr algn="l"/>
            <a:endParaRPr lang="en-US" sz="1400"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l">
              <a:buFont typeface="Arial" panose="020B0604020202020204" pitchFamily="34" charset="0"/>
              <a:buChar char="•"/>
            </a:pPr>
            <a:r>
              <a:rPr lang="en-US" sz="1400" dirty="0">
                <a:solidFill>
                  <a:srgbClr val="8197A6"/>
                </a:solidFill>
                <a:latin typeface="Arial" panose="020B0604020202020204" pitchFamily="34" charset="0"/>
                <a:ea typeface="MS PGothic" pitchFamily="34" charset="-128"/>
                <a:cs typeface="Arial" panose="020B0604020202020204" pitchFamily="34" charset="0"/>
              </a:rPr>
              <a:t>The lower part of the image is a plot of radar echo power versus frequency (Doppler shift).</a:t>
            </a:r>
          </a:p>
          <a:p>
            <a:pPr marL="896386" lvl="1" indent="-285750">
              <a:buFont typeface="Arial" panose="020B0604020202020204" pitchFamily="34" charset="0"/>
              <a:buChar char="•"/>
            </a:pPr>
            <a:r>
              <a:rPr lang="en-US" sz="1400" dirty="0">
                <a:solidFill>
                  <a:srgbClr val="8197A6"/>
                </a:solidFill>
                <a:latin typeface="Arial" panose="020B0604020202020204" pitchFamily="34" charset="0"/>
                <a:ea typeface="MS PGothic" pitchFamily="34" charset="-128"/>
                <a:cs typeface="Arial" panose="020B0604020202020204" pitchFamily="34" charset="0"/>
              </a:rPr>
              <a:t>The central peak in the frequency spectrum corresponds to radar reflections from the region of the object's surface moving nearly perpendicular (with minimal velocity along the radar line of sight), often the "specular" or sub-radar point.</a:t>
            </a:r>
          </a:p>
          <a:p>
            <a:pPr marL="896386" lvl="1" indent="-285750">
              <a:buFont typeface="Arial" panose="020B0604020202020204" pitchFamily="34" charset="0"/>
              <a:buChar char="•"/>
            </a:pPr>
            <a:r>
              <a:rPr lang="en-US" sz="1400" dirty="0">
                <a:solidFill>
                  <a:srgbClr val="8197A6"/>
                </a:solidFill>
                <a:latin typeface="Arial" panose="020B0604020202020204" pitchFamily="34" charset="0"/>
                <a:ea typeface="MS PGothic" pitchFamily="34" charset="-128"/>
                <a:cs typeface="Arial" panose="020B0604020202020204" pitchFamily="34" charset="0"/>
              </a:rPr>
              <a:t>The skirt refers to the broader, lower-power features in the spectrum, which are produced by echoes from the object's limbs or regions rotating toward or away from the radar (maximal Doppler shift).</a:t>
            </a:r>
          </a:p>
          <a:p>
            <a:pPr marL="896386" lvl="1" indent="-285750">
              <a:buFont typeface="Arial" panose="020B0604020202020204" pitchFamily="34" charset="0"/>
              <a:buChar char="•"/>
            </a:pPr>
            <a:r>
              <a:rPr lang="en-US" sz="1400" dirty="0">
                <a:solidFill>
                  <a:srgbClr val="8197A6"/>
                </a:solidFill>
                <a:latin typeface="Arial" panose="020B0604020202020204" pitchFamily="34" charset="0"/>
                <a:ea typeface="MS PGothic" pitchFamily="34" charset="-128"/>
                <a:cs typeface="Arial" panose="020B0604020202020204" pitchFamily="34" charset="0"/>
              </a:rPr>
              <a:t>The bandwidth of the spectrum directly reflects the object's rotational velocity and size: a faster or larger rotating object will have a wider Doppler spectrum.</a:t>
            </a:r>
          </a:p>
          <a:p>
            <a:pPr algn="l"/>
            <a:br>
              <a:rPr lang="en-US" sz="1200" dirty="0">
                <a:solidFill>
                  <a:srgbClr val="8197A6"/>
                </a:solidFill>
                <a:latin typeface="Arial" panose="020B0604020202020204" pitchFamily="34" charset="0"/>
                <a:ea typeface="MS PGothic" pitchFamily="34" charset="-128"/>
                <a:cs typeface="Arial" panose="020B0604020202020204" pitchFamily="34" charset="0"/>
              </a:rPr>
            </a:br>
            <a:endParaRPr lang="en-US" sz="1200" dirty="0">
              <a:solidFill>
                <a:srgbClr val="8197A6"/>
              </a:solidFill>
              <a:latin typeface="Arial" panose="020B0604020202020204" pitchFamily="34" charset="0"/>
              <a:ea typeface="MS PGothic" pitchFamily="34" charset="-128"/>
              <a:cs typeface="Arial" panose="020B0604020202020204" pitchFamily="34" charset="0"/>
            </a:endParaRPr>
          </a:p>
        </p:txBody>
      </p:sp>
      <p:pic>
        <p:nvPicPr>
          <p:cNvPr id="8" name="Graphic 7" descr="Question mark with solid fill">
            <a:extLst>
              <a:ext uri="{FF2B5EF4-FFF2-40B4-BE49-F238E27FC236}">
                <a16:creationId xmlns:a16="http://schemas.microsoft.com/office/drawing/2014/main" id="{4AC7A3F6-741F-1768-AEBF-8AE705B5F1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28" y="2840580"/>
            <a:ext cx="914400" cy="914400"/>
          </a:xfrm>
          <a:prstGeom prst="rect">
            <a:avLst/>
          </a:prstGeom>
        </p:spPr>
      </p:pic>
      <p:sp>
        <p:nvSpPr>
          <p:cNvPr id="5" name="TextBox 4">
            <a:extLst>
              <a:ext uri="{FF2B5EF4-FFF2-40B4-BE49-F238E27FC236}">
                <a16:creationId xmlns:a16="http://schemas.microsoft.com/office/drawing/2014/main" id="{F06F9B59-398E-2141-DE15-7DF9B70FE3DA}"/>
              </a:ext>
            </a:extLst>
          </p:cNvPr>
          <p:cNvSpPr txBox="1"/>
          <p:nvPr/>
        </p:nvSpPr>
        <p:spPr>
          <a:xfrm>
            <a:off x="623857" y="1036771"/>
            <a:ext cx="10891684" cy="646331"/>
          </a:xfrm>
          <a:prstGeom prst="rect">
            <a:avLst/>
          </a:prstGeom>
          <a:noFill/>
        </p:spPr>
        <p:txBody>
          <a:bodyPr wrap="square">
            <a:spAutoFit/>
          </a:bodyPr>
          <a:lstStyle/>
          <a:p>
            <a:r>
              <a:rPr lang="en-GB" dirty="0">
                <a:latin typeface="+mn-lt"/>
              </a:rPr>
              <a:t>The received signal carries information on several quantities: the amplitude, the time delay, the Doppler shift and the polarization.</a:t>
            </a:r>
          </a:p>
        </p:txBody>
      </p:sp>
    </p:spTree>
    <p:extLst>
      <p:ext uri="{BB962C8B-B14F-4D97-AF65-F5344CB8AC3E}">
        <p14:creationId xmlns:p14="http://schemas.microsoft.com/office/powerpoint/2010/main" val="1104037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Instruments and Technology</a:t>
            </a:r>
            <a:r>
              <a:rPr lang="en-GB" b="0" dirty="0">
                <a:solidFill>
                  <a:srgbClr val="374151"/>
                </a:solidFill>
                <a:latin typeface="+mj-lt"/>
              </a:rPr>
              <a:t> - T</a:t>
            </a:r>
            <a:r>
              <a:rPr lang="en-GB" b="0" i="0" dirty="0">
                <a:solidFill>
                  <a:srgbClr val="374151"/>
                </a:solidFill>
                <a:effectLst/>
                <a:latin typeface="+mj-lt"/>
              </a:rPr>
              <a:t>ime delay</a:t>
            </a:r>
            <a:endParaRPr lang="en-GB" dirty="0">
              <a:latin typeface="+mj-lt"/>
            </a:endParaRPr>
          </a:p>
        </p:txBody>
      </p:sp>
      <p:sp>
        <p:nvSpPr>
          <p:cNvPr id="5" name="TextBox 4">
            <a:extLst>
              <a:ext uri="{FF2B5EF4-FFF2-40B4-BE49-F238E27FC236}">
                <a16:creationId xmlns:a16="http://schemas.microsoft.com/office/drawing/2014/main" id="{F06F9B59-398E-2141-DE15-7DF9B70FE3DA}"/>
              </a:ext>
            </a:extLst>
          </p:cNvPr>
          <p:cNvSpPr txBox="1"/>
          <p:nvPr/>
        </p:nvSpPr>
        <p:spPr>
          <a:xfrm>
            <a:off x="623857" y="1036771"/>
            <a:ext cx="10891684" cy="646331"/>
          </a:xfrm>
          <a:prstGeom prst="rect">
            <a:avLst/>
          </a:prstGeom>
          <a:noFill/>
        </p:spPr>
        <p:txBody>
          <a:bodyPr wrap="square">
            <a:spAutoFit/>
          </a:bodyPr>
          <a:lstStyle/>
          <a:p>
            <a:r>
              <a:rPr lang="en-GB" dirty="0">
                <a:latin typeface="+mn-lt"/>
              </a:rPr>
              <a:t>The received signal carries information on several quantities: the amplitude, the time delay, the Doppler shift and the polarization.</a:t>
            </a:r>
          </a:p>
        </p:txBody>
      </p:sp>
      <p:pic>
        <p:nvPicPr>
          <p:cNvPr id="6" name="Picture 5">
            <a:extLst>
              <a:ext uri="{FF2B5EF4-FFF2-40B4-BE49-F238E27FC236}">
                <a16:creationId xmlns:a16="http://schemas.microsoft.com/office/drawing/2014/main" id="{4C28AB29-847E-BCB8-8FBB-2129E1668402}"/>
              </a:ext>
            </a:extLst>
          </p:cNvPr>
          <p:cNvPicPr>
            <a:picLocks noChangeAspect="1"/>
          </p:cNvPicPr>
          <p:nvPr/>
        </p:nvPicPr>
        <p:blipFill>
          <a:blip r:embed="rId2"/>
          <a:stretch>
            <a:fillRect/>
          </a:stretch>
        </p:blipFill>
        <p:spPr>
          <a:xfrm>
            <a:off x="893903" y="1797610"/>
            <a:ext cx="4219920" cy="2132833"/>
          </a:xfrm>
          <a:prstGeom prst="rect">
            <a:avLst/>
          </a:prstGeom>
        </p:spPr>
      </p:pic>
      <p:pic>
        <p:nvPicPr>
          <p:cNvPr id="9" name="Picture 8">
            <a:extLst>
              <a:ext uri="{FF2B5EF4-FFF2-40B4-BE49-F238E27FC236}">
                <a16:creationId xmlns:a16="http://schemas.microsoft.com/office/drawing/2014/main" id="{D1E03F95-C236-6883-A4EA-E52AA02A8DC7}"/>
              </a:ext>
            </a:extLst>
          </p:cNvPr>
          <p:cNvPicPr>
            <a:picLocks noChangeAspect="1"/>
          </p:cNvPicPr>
          <p:nvPr/>
        </p:nvPicPr>
        <p:blipFill>
          <a:blip r:embed="rId3"/>
          <a:stretch>
            <a:fillRect/>
          </a:stretch>
        </p:blipFill>
        <p:spPr>
          <a:xfrm>
            <a:off x="7545270" y="1706430"/>
            <a:ext cx="3120517" cy="4114799"/>
          </a:xfrm>
          <a:prstGeom prst="rect">
            <a:avLst/>
          </a:prstGeom>
        </p:spPr>
      </p:pic>
      <p:sp>
        <p:nvSpPr>
          <p:cNvPr id="4" name="TextBox 3">
            <a:extLst>
              <a:ext uri="{FF2B5EF4-FFF2-40B4-BE49-F238E27FC236}">
                <a16:creationId xmlns:a16="http://schemas.microsoft.com/office/drawing/2014/main" id="{71C3AD19-26D8-3782-9316-4DE108E9188E}"/>
              </a:ext>
            </a:extLst>
          </p:cNvPr>
          <p:cNvSpPr txBox="1"/>
          <p:nvPr/>
        </p:nvSpPr>
        <p:spPr>
          <a:xfrm>
            <a:off x="987670" y="4620900"/>
            <a:ext cx="6219092" cy="1200329"/>
          </a:xfrm>
          <a:prstGeom prst="rect">
            <a:avLst/>
          </a:prstGeom>
          <a:noFill/>
        </p:spPr>
        <p:txBody>
          <a:bodyPr wrap="square">
            <a:spAutoFit/>
          </a:bodyPr>
          <a:lstStyle/>
          <a:p>
            <a:pPr algn="l"/>
            <a:r>
              <a:rPr lang="en-US" b="0" i="0" dirty="0">
                <a:effectLst/>
                <a:latin typeface="+mn-lt"/>
              </a:rPr>
              <a:t>The shaded annular areas represent portions of the sphere that are all at the </a:t>
            </a:r>
            <a:r>
              <a:rPr lang="en-US" b="1" i="0" dirty="0">
                <a:effectLst/>
                <a:latin typeface="+mn-lt"/>
              </a:rPr>
              <a:t>same constant distance (range) </a:t>
            </a:r>
            <a:r>
              <a:rPr lang="en-US" b="0" i="0" dirty="0">
                <a:effectLst/>
                <a:latin typeface="+mn-lt"/>
              </a:rPr>
              <a:t>from the radar, meaning echoes from these regions arrive at the radar with the same time delay.</a:t>
            </a:r>
          </a:p>
        </p:txBody>
      </p:sp>
    </p:spTree>
    <p:extLst>
      <p:ext uri="{BB962C8B-B14F-4D97-AF65-F5344CB8AC3E}">
        <p14:creationId xmlns:p14="http://schemas.microsoft.com/office/powerpoint/2010/main" val="188954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Instruments and Technology – delay/Doppler maps</a:t>
            </a:r>
            <a:endParaRPr lang="en-GB" dirty="0">
              <a:latin typeface="+mj-lt"/>
            </a:endParaRPr>
          </a:p>
        </p:txBody>
      </p:sp>
      <p:sp>
        <p:nvSpPr>
          <p:cNvPr id="5" name="TextBox 4">
            <a:extLst>
              <a:ext uri="{FF2B5EF4-FFF2-40B4-BE49-F238E27FC236}">
                <a16:creationId xmlns:a16="http://schemas.microsoft.com/office/drawing/2014/main" id="{F06F9B59-398E-2141-DE15-7DF9B70FE3DA}"/>
              </a:ext>
            </a:extLst>
          </p:cNvPr>
          <p:cNvSpPr txBox="1"/>
          <p:nvPr/>
        </p:nvSpPr>
        <p:spPr>
          <a:xfrm>
            <a:off x="623857" y="1036771"/>
            <a:ext cx="10891684" cy="646331"/>
          </a:xfrm>
          <a:prstGeom prst="rect">
            <a:avLst/>
          </a:prstGeom>
          <a:noFill/>
        </p:spPr>
        <p:txBody>
          <a:bodyPr wrap="square">
            <a:spAutoFit/>
          </a:bodyPr>
          <a:lstStyle/>
          <a:p>
            <a:r>
              <a:rPr lang="en-GB" dirty="0">
                <a:latin typeface="+mn-lt"/>
              </a:rPr>
              <a:t>The received signal carries information on several quantities: the amplitude, the time delay, the Doppler shift and the polarization.</a:t>
            </a:r>
          </a:p>
        </p:txBody>
      </p:sp>
      <p:pic>
        <p:nvPicPr>
          <p:cNvPr id="4" name="Picture 3">
            <a:extLst>
              <a:ext uri="{FF2B5EF4-FFF2-40B4-BE49-F238E27FC236}">
                <a16:creationId xmlns:a16="http://schemas.microsoft.com/office/drawing/2014/main" id="{0EA94563-2D3F-512F-EE40-DB6A6C76AF38}"/>
              </a:ext>
            </a:extLst>
          </p:cNvPr>
          <p:cNvPicPr>
            <a:picLocks noChangeAspect="1"/>
          </p:cNvPicPr>
          <p:nvPr/>
        </p:nvPicPr>
        <p:blipFill>
          <a:blip r:embed="rId2"/>
          <a:stretch>
            <a:fillRect/>
          </a:stretch>
        </p:blipFill>
        <p:spPr>
          <a:xfrm>
            <a:off x="8527205" y="2336614"/>
            <a:ext cx="3179784" cy="2531188"/>
          </a:xfrm>
          <a:prstGeom prst="rect">
            <a:avLst/>
          </a:prstGeom>
        </p:spPr>
      </p:pic>
      <p:pic>
        <p:nvPicPr>
          <p:cNvPr id="8" name="Picture 7">
            <a:extLst>
              <a:ext uri="{FF2B5EF4-FFF2-40B4-BE49-F238E27FC236}">
                <a16:creationId xmlns:a16="http://schemas.microsoft.com/office/drawing/2014/main" id="{503AE7CB-8BE8-3A4F-5379-A8A05BCE599B}"/>
              </a:ext>
            </a:extLst>
          </p:cNvPr>
          <p:cNvPicPr>
            <a:picLocks noChangeAspect="1"/>
          </p:cNvPicPr>
          <p:nvPr/>
        </p:nvPicPr>
        <p:blipFill>
          <a:blip r:embed="rId3"/>
          <a:stretch>
            <a:fillRect/>
          </a:stretch>
        </p:blipFill>
        <p:spPr>
          <a:xfrm>
            <a:off x="1116365" y="1999873"/>
            <a:ext cx="3769178" cy="4094629"/>
          </a:xfrm>
          <a:prstGeom prst="rect">
            <a:avLst/>
          </a:prstGeom>
        </p:spPr>
      </p:pic>
      <p:sp>
        <p:nvSpPr>
          <p:cNvPr id="6" name="TextBox 5">
            <a:extLst>
              <a:ext uri="{FF2B5EF4-FFF2-40B4-BE49-F238E27FC236}">
                <a16:creationId xmlns:a16="http://schemas.microsoft.com/office/drawing/2014/main" id="{DEDE2C49-279C-47ED-EAB0-7634E08656BF}"/>
              </a:ext>
            </a:extLst>
          </p:cNvPr>
          <p:cNvSpPr txBox="1"/>
          <p:nvPr/>
        </p:nvSpPr>
        <p:spPr>
          <a:xfrm>
            <a:off x="4937381" y="1999873"/>
            <a:ext cx="3387472" cy="3416320"/>
          </a:xfrm>
          <a:prstGeom prst="rect">
            <a:avLst/>
          </a:prstGeom>
          <a:noFill/>
        </p:spPr>
        <p:txBody>
          <a:bodyPr wrap="square">
            <a:spAutoFit/>
          </a:bodyPr>
          <a:lstStyle/>
          <a:p>
            <a:r>
              <a:rPr lang="en-US" b="0" i="0" dirty="0">
                <a:effectLst/>
                <a:latin typeface="fkGroteskNeue"/>
              </a:rPr>
              <a:t>Ambiguous (Shaded) Areas: Where the constant-range and constant-Doppler regions overlap (bold shaded areas), echoes from different physical locations on the surface map to the same combination of delay and Doppler bins. This means a point in the delay-Doppler image can receive contributions from multiple, spatially separated areas on the target’s surface</a:t>
            </a:r>
            <a:endParaRPr lang="en-US" dirty="0"/>
          </a:p>
        </p:txBody>
      </p:sp>
    </p:spTree>
    <p:extLst>
      <p:ext uri="{BB962C8B-B14F-4D97-AF65-F5344CB8AC3E}">
        <p14:creationId xmlns:p14="http://schemas.microsoft.com/office/powerpoint/2010/main" val="373023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6000" y="211051"/>
            <a:ext cx="10979538" cy="523220"/>
          </a:xfrm>
        </p:spPr>
        <p:txBody>
          <a:bodyPr/>
          <a:lstStyle/>
          <a:p>
            <a:r>
              <a:rPr lang="en-GB" sz="2800" b="0" i="0" dirty="0">
                <a:solidFill>
                  <a:srgbClr val="374151"/>
                </a:solidFill>
                <a:effectLst/>
                <a:latin typeface="+mj-lt"/>
                <a:cs typeface="Arial"/>
              </a:rPr>
              <a:t>Planetary Radar Applications and US needs </a:t>
            </a:r>
            <a:r>
              <a:rPr lang="en-GB" sz="2800" b="0" dirty="0">
                <a:solidFill>
                  <a:srgbClr val="374151"/>
                </a:solidFill>
                <a:latin typeface="+mj-lt"/>
                <a:cs typeface="Arial"/>
              </a:rPr>
              <a:t>(ATR-2023-01267)</a:t>
            </a:r>
            <a:endParaRPr lang="en-GB" sz="2800" b="0" dirty="0">
              <a:solidFill>
                <a:srgbClr val="374151"/>
              </a:solidFill>
              <a:latin typeface="+mj-lt"/>
            </a:endParaRPr>
          </a:p>
        </p:txBody>
      </p:sp>
      <p:pic>
        <p:nvPicPr>
          <p:cNvPr id="4" name="Content Placeholder 3">
            <a:extLst>
              <a:ext uri="{FF2B5EF4-FFF2-40B4-BE49-F238E27FC236}">
                <a16:creationId xmlns:a16="http://schemas.microsoft.com/office/drawing/2014/main" id="{FD3CAE57-0292-3313-2690-9EA80D7B4995}"/>
              </a:ext>
            </a:extLst>
          </p:cNvPr>
          <p:cNvPicPr>
            <a:picLocks noGrp="1" noChangeAspect="1"/>
          </p:cNvPicPr>
          <p:nvPr>
            <p:ph idx="1"/>
          </p:nvPr>
        </p:nvPicPr>
        <p:blipFill>
          <a:blip r:embed="rId2"/>
          <a:stretch>
            <a:fillRect/>
          </a:stretch>
        </p:blipFill>
        <p:spPr>
          <a:xfrm>
            <a:off x="216000" y="1179576"/>
            <a:ext cx="8147624" cy="4271772"/>
          </a:xfrm>
        </p:spPr>
      </p:pic>
      <p:sp>
        <p:nvSpPr>
          <p:cNvPr id="3" name="TextBox 2">
            <a:extLst>
              <a:ext uri="{FF2B5EF4-FFF2-40B4-BE49-F238E27FC236}">
                <a16:creationId xmlns:a16="http://schemas.microsoft.com/office/drawing/2014/main" id="{A821E5F5-85DB-084F-AB60-5DBB3839C0F7}"/>
              </a:ext>
            </a:extLst>
          </p:cNvPr>
          <p:cNvSpPr txBox="1"/>
          <p:nvPr/>
        </p:nvSpPr>
        <p:spPr>
          <a:xfrm>
            <a:off x="8603706" y="2304288"/>
            <a:ext cx="3154680" cy="1477328"/>
          </a:xfrm>
          <a:prstGeom prst="rect">
            <a:avLst/>
          </a:prstGeom>
          <a:noFill/>
        </p:spPr>
        <p:txBody>
          <a:bodyPr wrap="square" rtlCol="0">
            <a:spAutoFit/>
          </a:bodyPr>
          <a:lstStyle/>
          <a:p>
            <a:pPr algn="l"/>
            <a:r>
              <a:rPr lang="en-US" dirty="0">
                <a:solidFill>
                  <a:srgbClr val="8197A6"/>
                </a:solidFill>
                <a:latin typeface="Arial" panose="020B0604020202020204" pitchFamily="34" charset="0"/>
                <a:ea typeface="MS PGothic" pitchFamily="34" charset="-128"/>
                <a:cs typeface="Arial" panose="020B0604020202020204" pitchFamily="34" charset="0"/>
              </a:rPr>
              <a:t>We expect to conduct an analysis, during the first phase of the project, to deliver use cases and needs for EU.</a:t>
            </a:r>
          </a:p>
        </p:txBody>
      </p:sp>
      <p:sp>
        <p:nvSpPr>
          <p:cNvPr id="5" name="TextBox 4">
            <a:extLst>
              <a:ext uri="{FF2B5EF4-FFF2-40B4-BE49-F238E27FC236}">
                <a16:creationId xmlns:a16="http://schemas.microsoft.com/office/drawing/2014/main" id="{CD65F24C-8381-383D-4F71-FECFE2BA54D9}"/>
              </a:ext>
            </a:extLst>
          </p:cNvPr>
          <p:cNvSpPr txBox="1"/>
          <p:nvPr/>
        </p:nvSpPr>
        <p:spPr>
          <a:xfrm>
            <a:off x="1271016" y="5416814"/>
            <a:ext cx="4899098" cy="261610"/>
          </a:xfrm>
          <a:prstGeom prst="rect">
            <a:avLst/>
          </a:prstGeom>
          <a:noFill/>
        </p:spPr>
        <p:txBody>
          <a:bodyPr wrap="none" rtlCol="0">
            <a:spAutoFit/>
          </a:bodyPr>
          <a:lstStyle/>
          <a:p>
            <a:r>
              <a:rPr lang="en-US" sz="1100" dirty="0">
                <a:latin typeface="+mn-lt"/>
              </a:rPr>
              <a:t>From Cross-Disciplinary Deep Space Radar Needs Study ATR-2023-01267</a:t>
            </a:r>
            <a:endParaRPr lang="en-US" sz="1100" dirty="0">
              <a:solidFill>
                <a:srgbClr val="8197A6"/>
              </a:solidFill>
              <a:latin typeface="+mn-lt"/>
              <a:ea typeface="MS PGothic" pitchFamily="34" charset="-128"/>
              <a:cs typeface="Arial" panose="020B0604020202020204" pitchFamily="34" charset="0"/>
            </a:endParaRPr>
          </a:p>
        </p:txBody>
      </p:sp>
      <p:sp>
        <p:nvSpPr>
          <p:cNvPr id="6" name="TextBox 5">
            <a:extLst>
              <a:ext uri="{FF2B5EF4-FFF2-40B4-BE49-F238E27FC236}">
                <a16:creationId xmlns:a16="http://schemas.microsoft.com/office/drawing/2014/main" id="{82177CA8-02C5-C70F-9297-E957C92E24ED}"/>
              </a:ext>
            </a:extLst>
          </p:cNvPr>
          <p:cNvSpPr txBox="1"/>
          <p:nvPr/>
        </p:nvSpPr>
        <p:spPr>
          <a:xfrm flipH="1">
            <a:off x="1709056" y="1709057"/>
            <a:ext cx="892628" cy="230832"/>
          </a:xfrm>
          <a:prstGeom prst="rect">
            <a:avLst/>
          </a:prstGeom>
          <a:noFill/>
        </p:spPr>
        <p:txBody>
          <a:bodyPr wrap="square" rtlCol="0">
            <a:spAutoFit/>
          </a:bodyPr>
          <a:lstStyle/>
          <a:p>
            <a:pPr algn="l"/>
            <a:r>
              <a:rPr lang="en-US" sz="900" b="1" dirty="0">
                <a:solidFill>
                  <a:srgbClr val="FF0000"/>
                </a:solidFill>
                <a:latin typeface="Arial" panose="020B0604020202020204" pitchFamily="34" charset="0"/>
                <a:ea typeface="MS PGothic" pitchFamily="34" charset="-128"/>
                <a:cs typeface="Arial" panose="020B0604020202020204" pitchFamily="34" charset="0"/>
              </a:rPr>
              <a:t>(0.334 AU)</a:t>
            </a:r>
          </a:p>
        </p:txBody>
      </p:sp>
    </p:spTree>
    <p:extLst>
      <p:ext uri="{BB962C8B-B14F-4D97-AF65-F5344CB8AC3E}">
        <p14:creationId xmlns:p14="http://schemas.microsoft.com/office/powerpoint/2010/main" val="124013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12880" y="154800"/>
            <a:ext cx="10832417" cy="565200"/>
          </a:xfrm>
        </p:spPr>
        <p:txBody>
          <a:bodyPr/>
          <a:lstStyle/>
          <a:p>
            <a:r>
              <a:rPr lang="en-GB" b="0" i="0" dirty="0">
                <a:solidFill>
                  <a:srgbClr val="374151"/>
                </a:solidFill>
                <a:effectLst/>
                <a:latin typeface="+mj-lt"/>
                <a:cs typeface="Arial"/>
              </a:rPr>
              <a:t>Future Directions – </a:t>
            </a:r>
            <a:r>
              <a:rPr lang="en-GB" b="0" dirty="0">
                <a:solidFill>
                  <a:srgbClr val="374151"/>
                </a:solidFill>
                <a:latin typeface="+mj-lt"/>
                <a:cs typeface="Arial"/>
              </a:rPr>
              <a:t>Single Dish versus Multiple Dishes solution</a:t>
            </a:r>
            <a:endParaRPr lang="en-GB" dirty="0">
              <a:latin typeface="+mj-lt"/>
              <a:cs typeface="Arial"/>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30269" y="1447393"/>
            <a:ext cx="11764800" cy="4752829"/>
          </a:xfrm>
        </p:spPr>
        <p:txBody>
          <a:bodyPr/>
          <a:lstStyle/>
          <a:p>
            <a:pPr marL="285750" indent="-285750">
              <a:buFont typeface="Arial" panose="020B0604020202020204" pitchFamily="34" charset="0"/>
              <a:buChar char="•"/>
            </a:pPr>
            <a:r>
              <a:rPr lang="en-GB" b="1" dirty="0">
                <a:solidFill>
                  <a:srgbClr val="374151"/>
                </a:solidFill>
                <a:latin typeface="+mn-lt"/>
                <a:ea typeface="MS PGothic"/>
                <a:cs typeface="Arial"/>
              </a:rPr>
              <a:t>A trade-off between single dish (Ka-Band) and multiple </a:t>
            </a:r>
            <a:r>
              <a:rPr lang="en-GB" altLang="en-US" b="1" dirty="0">
                <a:solidFill>
                  <a:srgbClr val="374151"/>
                </a:solidFill>
                <a:ea typeface="MS PGothic"/>
                <a:cs typeface="Arial"/>
              </a:rPr>
              <a:t>dishes (</a:t>
            </a:r>
            <a:r>
              <a:rPr lang="en-GB" b="1" dirty="0">
                <a:solidFill>
                  <a:srgbClr val="374151"/>
                </a:solidFill>
                <a:latin typeface="+mn-lt"/>
                <a:ea typeface="MS PGothic"/>
                <a:cs typeface="Arial"/>
              </a:rPr>
              <a:t>15-20 m diameter) architecture (C- and X-Band) will have to be performed considering both CAPEX &amp; OPEX costs</a:t>
            </a:r>
            <a:r>
              <a:rPr lang="en-GB" dirty="0">
                <a:solidFill>
                  <a:srgbClr val="374151"/>
                </a:solidFill>
                <a:latin typeface="+mn-lt"/>
                <a:ea typeface="MS PGothic"/>
                <a:cs typeface="Arial"/>
              </a:rPr>
              <a:t>. A solution based on multiple dishes will offer </a:t>
            </a:r>
            <a:r>
              <a:rPr lang="en-GB" dirty="0">
                <a:solidFill>
                  <a:srgbClr val="FF0000"/>
                </a:solidFill>
                <a:latin typeface="+mn-lt"/>
                <a:ea typeface="MS PGothic"/>
                <a:cs typeface="Arial"/>
              </a:rPr>
              <a:t>graceful degradation </a:t>
            </a:r>
            <a:r>
              <a:rPr lang="en-GB" dirty="0">
                <a:solidFill>
                  <a:srgbClr val="374151"/>
                </a:solidFill>
                <a:latin typeface="+mn-lt"/>
                <a:ea typeface="MS PGothic"/>
                <a:cs typeface="Arial"/>
              </a:rPr>
              <a:t>thus improving the overall </a:t>
            </a:r>
            <a:r>
              <a:rPr lang="en-GB" dirty="0">
                <a:solidFill>
                  <a:srgbClr val="FF0000"/>
                </a:solidFill>
                <a:latin typeface="+mn-lt"/>
                <a:ea typeface="MS PGothic"/>
                <a:cs typeface="Arial"/>
              </a:rPr>
              <a:t>system availability </a:t>
            </a:r>
            <a:r>
              <a:rPr lang="en-GB" dirty="0">
                <a:solidFill>
                  <a:srgbClr val="374151"/>
                </a:solidFill>
                <a:latin typeface="+mn-lt"/>
                <a:ea typeface="MS PGothic"/>
                <a:cs typeface="Arial"/>
              </a:rPr>
              <a:t>and </a:t>
            </a:r>
            <a:r>
              <a:rPr lang="en-GB" dirty="0">
                <a:solidFill>
                  <a:srgbClr val="FF0000"/>
                </a:solidFill>
                <a:latin typeface="+mn-lt"/>
                <a:ea typeface="MS PGothic"/>
                <a:cs typeface="Arial"/>
              </a:rPr>
              <a:t>scalability</a:t>
            </a:r>
            <a:r>
              <a:rPr lang="en-GB" dirty="0">
                <a:solidFill>
                  <a:srgbClr val="374151"/>
                </a:solidFill>
                <a:latin typeface="+mn-lt"/>
                <a:ea typeface="MS PGothic"/>
                <a:cs typeface="Arial"/>
              </a:rPr>
              <a:t>.</a:t>
            </a:r>
          </a:p>
          <a:p>
            <a:pPr marL="285750" indent="-285750">
              <a:buFont typeface="Arial" panose="020B0604020202020204" pitchFamily="34" charset="0"/>
              <a:buChar char="•"/>
            </a:pPr>
            <a:r>
              <a:rPr lang="en-GB" dirty="0">
                <a:solidFill>
                  <a:srgbClr val="374151"/>
                </a:solidFill>
                <a:latin typeface="+mn-lt"/>
                <a:ea typeface="MS PGothic"/>
                <a:cs typeface="Arial"/>
              </a:rPr>
              <a:t>The feasibility of the multiple dishes' architecture has been already demonstrated. Calibration in both up- and down-link will be needed.</a:t>
            </a:r>
          </a:p>
        </p:txBody>
      </p:sp>
      <p:pic>
        <p:nvPicPr>
          <p:cNvPr id="4" name="Picture 3">
            <a:extLst>
              <a:ext uri="{FF2B5EF4-FFF2-40B4-BE49-F238E27FC236}">
                <a16:creationId xmlns:a16="http://schemas.microsoft.com/office/drawing/2014/main" id="{A4D915B2-DC70-627D-8E00-4EC9560ECF35}"/>
              </a:ext>
            </a:extLst>
          </p:cNvPr>
          <p:cNvPicPr>
            <a:picLocks noChangeAspect="1"/>
          </p:cNvPicPr>
          <p:nvPr/>
        </p:nvPicPr>
        <p:blipFill>
          <a:blip r:embed="rId2"/>
          <a:srcRect l="8771" t="4346" r="4829" b="3802"/>
          <a:stretch>
            <a:fillRect/>
          </a:stretch>
        </p:blipFill>
        <p:spPr>
          <a:xfrm>
            <a:off x="657014" y="3325236"/>
            <a:ext cx="3352799" cy="3021418"/>
          </a:xfrm>
          <a:prstGeom prst="rect">
            <a:avLst/>
          </a:prstGeom>
        </p:spPr>
      </p:pic>
      <p:sp>
        <p:nvSpPr>
          <p:cNvPr id="7" name="TextBox 6">
            <a:extLst>
              <a:ext uri="{FF2B5EF4-FFF2-40B4-BE49-F238E27FC236}">
                <a16:creationId xmlns:a16="http://schemas.microsoft.com/office/drawing/2014/main" id="{5EDB79BC-EE8E-0524-78FB-E4736396EEDC}"/>
              </a:ext>
            </a:extLst>
          </p:cNvPr>
          <p:cNvSpPr txBox="1"/>
          <p:nvPr/>
        </p:nvSpPr>
        <p:spPr>
          <a:xfrm>
            <a:off x="4307841" y="3215409"/>
            <a:ext cx="6217920" cy="600164"/>
          </a:xfrm>
          <a:prstGeom prst="rect">
            <a:avLst/>
          </a:prstGeom>
          <a:noFill/>
        </p:spPr>
        <p:txBody>
          <a:bodyPr wrap="square">
            <a:spAutoFit/>
          </a:bodyPr>
          <a:lstStyle/>
          <a:p>
            <a:pPr algn="l"/>
            <a:r>
              <a:rPr lang="en-GB" sz="1100" i="0" u="none" strike="noStrike" baseline="0" dirty="0">
                <a:solidFill>
                  <a:srgbClr val="000000"/>
                </a:solidFill>
                <a:latin typeface="+mn-lt"/>
              </a:rPr>
              <a:t>Figure from IPN Progress Report 42-223 • November 15, 2020</a:t>
            </a:r>
          </a:p>
          <a:p>
            <a:pPr algn="l"/>
            <a:r>
              <a:rPr lang="en-GB" sz="1100" i="0" u="none" strike="noStrike" baseline="0" dirty="0">
                <a:solidFill>
                  <a:srgbClr val="000000"/>
                </a:solidFill>
                <a:latin typeface="+mn-lt"/>
              </a:rPr>
              <a:t>Proving the Uplink Array for Radar Observations</a:t>
            </a:r>
          </a:p>
          <a:p>
            <a:pPr algn="l"/>
            <a:r>
              <a:rPr lang="en-GB" sz="1100" i="0" u="none" strike="noStrike" baseline="0" dirty="0">
                <a:solidFill>
                  <a:srgbClr val="7F7F7F"/>
                </a:solidFill>
                <a:latin typeface="+mn-lt"/>
              </a:rPr>
              <a:t>Victor </a:t>
            </a:r>
            <a:r>
              <a:rPr lang="en-GB" sz="1100" i="0" u="none" strike="noStrike" baseline="0" dirty="0" err="1">
                <a:solidFill>
                  <a:srgbClr val="7F7F7F"/>
                </a:solidFill>
                <a:latin typeface="+mn-lt"/>
              </a:rPr>
              <a:t>Vilnrotter</a:t>
            </a:r>
            <a:r>
              <a:rPr lang="en-GB" sz="1100" i="0" u="none" strike="noStrike" baseline="0" dirty="0">
                <a:solidFill>
                  <a:srgbClr val="7F7F7F"/>
                </a:solidFill>
                <a:latin typeface="+mn-lt"/>
              </a:rPr>
              <a:t>,* Joseph Jao,† Jon Giorgini,† Dennis Lee,* Philip Tsao‡</a:t>
            </a:r>
            <a:endParaRPr lang="en-GB" sz="1100" dirty="0">
              <a:latin typeface="+mn-lt"/>
            </a:endParaRPr>
          </a:p>
        </p:txBody>
      </p:sp>
      <p:sp>
        <p:nvSpPr>
          <p:cNvPr id="8" name="TextBox 7">
            <a:extLst>
              <a:ext uri="{FF2B5EF4-FFF2-40B4-BE49-F238E27FC236}">
                <a16:creationId xmlns:a16="http://schemas.microsoft.com/office/drawing/2014/main" id="{D3B6B87B-DE38-16CE-905A-4E2299D7966B}"/>
              </a:ext>
            </a:extLst>
          </p:cNvPr>
          <p:cNvSpPr txBox="1"/>
          <p:nvPr/>
        </p:nvSpPr>
        <p:spPr>
          <a:xfrm>
            <a:off x="4307841" y="3901177"/>
            <a:ext cx="7552266" cy="1754326"/>
          </a:xfrm>
          <a:prstGeom prst="rect">
            <a:avLst/>
          </a:prstGeom>
          <a:noFill/>
        </p:spPr>
        <p:txBody>
          <a:bodyPr wrap="square" rtlCol="0">
            <a:spAutoFit/>
          </a:bodyPr>
          <a:lstStyle/>
          <a:p>
            <a:r>
              <a:rPr lang="en-GB" dirty="0">
                <a:latin typeface="+mn-lt"/>
              </a:rPr>
              <a:t>The above mentioned paper demonstrated a high-power wideband </a:t>
            </a:r>
            <a:r>
              <a:rPr lang="en-GB" b="1" dirty="0">
                <a:latin typeface="+mn-lt"/>
              </a:rPr>
              <a:t>Phased Array Transmitter </a:t>
            </a:r>
            <a:r>
              <a:rPr lang="en-GB" dirty="0">
                <a:latin typeface="+mn-lt"/>
              </a:rPr>
              <a:t>concept to meet requirements for planetary science, planetary defence, and cislunar space domain awareness: an Uplink Array is a distributed phased array system that coherently combines signals from multiple antennas at the target to produce a high-power system</a:t>
            </a:r>
            <a:endParaRPr lang="en-GB" dirty="0">
              <a:solidFill>
                <a:srgbClr val="8197A6"/>
              </a:solidFill>
              <a:latin typeface="+mn-lt"/>
              <a:ea typeface="MS PGothic" pitchFamily="34" charset="-128"/>
              <a:cs typeface="Arial" panose="020B0604020202020204" pitchFamily="34" charset="0"/>
            </a:endParaRPr>
          </a:p>
        </p:txBody>
      </p:sp>
    </p:spTree>
    <p:extLst>
      <p:ext uri="{BB962C8B-B14F-4D97-AF65-F5344CB8AC3E}">
        <p14:creationId xmlns:p14="http://schemas.microsoft.com/office/powerpoint/2010/main" val="886173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dirty="0">
                <a:solidFill>
                  <a:srgbClr val="374151"/>
                </a:solidFill>
                <a:latin typeface="+mj-lt"/>
                <a:cs typeface="Arial"/>
              </a:rPr>
              <a:t>Critical</a:t>
            </a:r>
            <a:r>
              <a:rPr lang="en-GB" b="0" i="0" dirty="0">
                <a:solidFill>
                  <a:srgbClr val="374151"/>
                </a:solidFill>
                <a:effectLst/>
                <a:latin typeface="+mj-lt"/>
                <a:cs typeface="Arial"/>
              </a:rPr>
              <a:t> areas</a:t>
            </a:r>
            <a:endParaRPr lang="en-GB" dirty="0">
              <a:latin typeface="+mj-lt"/>
              <a:cs typeface="Arial"/>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23921" y="2240200"/>
            <a:ext cx="11777495" cy="2963613"/>
          </a:xfrm>
        </p:spPr>
        <p:txBody>
          <a:bodyPr/>
          <a:lstStyle/>
          <a:p>
            <a:pPr marL="285750" indent="-285750">
              <a:buFont typeface="Arial" panose="020B0604020202020204" pitchFamily="34" charset="0"/>
              <a:buChar char="•"/>
            </a:pPr>
            <a:r>
              <a:rPr lang="en-GB" dirty="0">
                <a:solidFill>
                  <a:srgbClr val="374151"/>
                </a:solidFill>
                <a:latin typeface="+mn-lt"/>
                <a:ea typeface="MS PGothic"/>
                <a:cs typeface="Arial"/>
              </a:rPr>
              <a:t>Development of very high power amplifiers in Ka-Band (&gt;&gt; 50 kW)</a:t>
            </a:r>
          </a:p>
          <a:p>
            <a:pPr marL="285750" indent="-285750" algn="l">
              <a:buFont typeface="Arial" panose="020B0604020202020204" pitchFamily="34" charset="0"/>
              <a:buChar char="•"/>
            </a:pPr>
            <a:r>
              <a:rPr lang="en-GB" dirty="0">
                <a:solidFill>
                  <a:srgbClr val="374151"/>
                </a:solidFill>
                <a:latin typeface="+mn-lt"/>
                <a:ea typeface="MS PGothic"/>
                <a:cs typeface="Arial"/>
              </a:rPr>
              <a:t>Arraying has been demonstrated quite extensively in reception while the number of experiments in transmission is limited and calibration of the system is considered challenging.</a:t>
            </a:r>
            <a:endParaRPr lang="en-GB" dirty="0">
              <a:latin typeface="+mn-lt"/>
            </a:endParaRPr>
          </a:p>
          <a:p>
            <a:pPr marL="285750" indent="-285750">
              <a:buFont typeface="Arial" panose="020B0604020202020204" pitchFamily="34" charset="0"/>
              <a:buChar char="•"/>
            </a:pPr>
            <a:r>
              <a:rPr lang="en-GB" dirty="0">
                <a:solidFill>
                  <a:srgbClr val="374151"/>
                </a:solidFill>
                <a:latin typeface="+mn-lt"/>
                <a:ea typeface="MS PGothic"/>
                <a:cs typeface="Arial"/>
              </a:rPr>
              <a:t>Development of </a:t>
            </a:r>
            <a:r>
              <a:rPr lang="en-GB" b="1" dirty="0">
                <a:solidFill>
                  <a:srgbClr val="374151"/>
                </a:solidFill>
                <a:latin typeface="+mn-lt"/>
                <a:ea typeface="MS PGothic"/>
                <a:cs typeface="Arial"/>
              </a:rPr>
              <a:t>high-power Solid-State Amplifiers </a:t>
            </a:r>
            <a:r>
              <a:rPr lang="en-GB" dirty="0">
                <a:solidFill>
                  <a:srgbClr val="374151"/>
                </a:solidFill>
                <a:latin typeface="+mn-lt"/>
                <a:ea typeface="MS PGothic"/>
                <a:cs typeface="Arial"/>
              </a:rPr>
              <a:t>(50 – 80 kW) in C- and X-Band.</a:t>
            </a:r>
          </a:p>
          <a:p>
            <a:pPr marL="285750" indent="-285750" algn="l">
              <a:buFont typeface="Arial" panose="020B0604020202020204" pitchFamily="34" charset="0"/>
              <a:buChar char="•"/>
            </a:pPr>
            <a:r>
              <a:rPr lang="en-GB" dirty="0">
                <a:solidFill>
                  <a:srgbClr val="374151"/>
                </a:solidFill>
                <a:latin typeface="+mn-lt"/>
              </a:rPr>
              <a:t>S</a:t>
            </a:r>
            <a:r>
              <a:rPr lang="en-GB" b="0" i="0" dirty="0">
                <a:solidFill>
                  <a:srgbClr val="374151"/>
                </a:solidFill>
                <a:effectLst/>
                <a:latin typeface="+mn-lt"/>
              </a:rPr>
              <a:t>ite selection is considered critical in view of the resources required (land to be procured and power lines) together with frequency licensing and approvals.</a:t>
            </a:r>
          </a:p>
        </p:txBody>
      </p:sp>
    </p:spTree>
    <p:extLst>
      <p:ext uri="{BB962C8B-B14F-4D97-AF65-F5344CB8AC3E}">
        <p14:creationId xmlns:p14="http://schemas.microsoft.com/office/powerpoint/2010/main" val="1824373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6000" y="160401"/>
            <a:ext cx="10108800" cy="553998"/>
          </a:xfrm>
        </p:spPr>
        <p:txBody>
          <a:bodyPr/>
          <a:lstStyle/>
          <a:p>
            <a:r>
              <a:rPr lang="en-GB" b="0" dirty="0">
                <a:solidFill>
                  <a:srgbClr val="374151"/>
                </a:solidFill>
                <a:latin typeface="+mj-lt"/>
              </a:rPr>
              <a:t>European Planetary Radar project/programme</a:t>
            </a:r>
            <a:endParaRPr lang="en-GB" dirty="0">
              <a:latin typeface="+mj-lt"/>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19170" y="1330544"/>
            <a:ext cx="11752105" cy="4426489"/>
          </a:xfrm>
        </p:spPr>
        <p:txBody>
          <a:bodyPr/>
          <a:lstStyle/>
          <a:p>
            <a:pPr marL="285750" indent="-285750">
              <a:buFont typeface="Arial" panose="020B0604020202020204" pitchFamily="34" charset="0"/>
              <a:buChar char="•"/>
            </a:pPr>
            <a:r>
              <a:rPr lang="en-GB" b="0" i="0" dirty="0">
                <a:solidFill>
                  <a:srgbClr val="374151"/>
                </a:solidFill>
                <a:effectLst/>
                <a:latin typeface="+mn-lt"/>
                <a:ea typeface="MS PGothic"/>
                <a:cs typeface="Arial"/>
              </a:rPr>
              <a:t>Architectural study should last </a:t>
            </a:r>
            <a:r>
              <a:rPr lang="en-GB" b="1" i="0" dirty="0">
                <a:solidFill>
                  <a:srgbClr val="374151"/>
                </a:solidFill>
                <a:effectLst/>
                <a:latin typeface="+mn-lt"/>
                <a:ea typeface="MS PGothic"/>
                <a:cs typeface="Arial"/>
              </a:rPr>
              <a:t>one year </a:t>
            </a:r>
            <a:r>
              <a:rPr lang="en-GB" b="0" i="0" dirty="0">
                <a:solidFill>
                  <a:srgbClr val="374151"/>
                </a:solidFill>
                <a:effectLst/>
                <a:latin typeface="+mn-lt"/>
                <a:ea typeface="MS PGothic"/>
                <a:cs typeface="Arial"/>
              </a:rPr>
              <a:t>(let’s suppose 2026) to consolidate the Stakeholders requirements, to prepare system requirements</a:t>
            </a:r>
            <a:r>
              <a:rPr lang="en-GB" dirty="0">
                <a:solidFill>
                  <a:srgbClr val="374151"/>
                </a:solidFill>
                <a:latin typeface="+mn-lt"/>
                <a:ea typeface="MS PGothic"/>
                <a:cs typeface="Arial"/>
              </a:rPr>
              <a:t>,</a:t>
            </a:r>
            <a:r>
              <a:rPr lang="en-GB" b="0" i="0" dirty="0">
                <a:solidFill>
                  <a:srgbClr val="374151"/>
                </a:solidFill>
                <a:effectLst/>
                <a:latin typeface="+mn-lt"/>
                <a:ea typeface="MS PGothic"/>
                <a:cs typeface="Arial"/>
              </a:rPr>
              <a:t> to </a:t>
            </a:r>
            <a:r>
              <a:rPr lang="en-GB" dirty="0">
                <a:solidFill>
                  <a:srgbClr val="374151"/>
                </a:solidFill>
                <a:latin typeface="+mn-lt"/>
                <a:ea typeface="MS PGothic"/>
                <a:cs typeface="Arial"/>
              </a:rPr>
              <a:t>identify radar architecture(s) and to perform the preliminary design of the radar system (could be funded with a TDE activity </a:t>
            </a:r>
            <a:r>
              <a:rPr lang="en-GB" b="1" dirty="0">
                <a:solidFill>
                  <a:srgbClr val="374151"/>
                </a:solidFill>
                <a:latin typeface="+mn-lt"/>
                <a:ea typeface="MS PGothic"/>
                <a:cs typeface="Arial"/>
              </a:rPr>
              <a:t>&gt; 500</a:t>
            </a:r>
            <a:r>
              <a:rPr lang="en-GB" b="1" dirty="0">
                <a:solidFill>
                  <a:srgbClr val="FF0000"/>
                </a:solidFill>
                <a:latin typeface="+mn-lt"/>
                <a:ea typeface="MS PGothic"/>
                <a:cs typeface="Arial"/>
              </a:rPr>
              <a:t> </a:t>
            </a:r>
            <a:r>
              <a:rPr lang="en-GB" b="1" dirty="0" err="1">
                <a:solidFill>
                  <a:srgbClr val="053249"/>
                </a:solidFill>
                <a:latin typeface="+mn-lt"/>
                <a:ea typeface="MS PGothic"/>
                <a:cs typeface="Arial"/>
              </a:rPr>
              <a:t>Keuro</a:t>
            </a:r>
            <a:r>
              <a:rPr lang="en-GB" dirty="0">
                <a:solidFill>
                  <a:srgbClr val="374151"/>
                </a:solidFill>
                <a:latin typeface="+mn-lt"/>
                <a:ea typeface="MS PGothic"/>
                <a:cs typeface="Arial"/>
              </a:rPr>
              <a:t>).</a:t>
            </a:r>
          </a:p>
          <a:p>
            <a:pPr marL="285750" indent="-285750">
              <a:buFont typeface="Arial" panose="020B0604020202020204" pitchFamily="34" charset="0"/>
              <a:buChar char="•"/>
            </a:pPr>
            <a:r>
              <a:rPr lang="en-GB" b="0" i="0" dirty="0">
                <a:solidFill>
                  <a:srgbClr val="374151"/>
                </a:solidFill>
                <a:effectLst/>
                <a:latin typeface="+mn-lt"/>
                <a:ea typeface="MS PGothic"/>
                <a:cs typeface="Arial"/>
              </a:rPr>
              <a:t>D</a:t>
            </a:r>
            <a:r>
              <a:rPr lang="en-GB" dirty="0">
                <a:solidFill>
                  <a:srgbClr val="374151"/>
                </a:solidFill>
                <a:latin typeface="+mn-lt"/>
                <a:ea typeface="MS PGothic"/>
                <a:cs typeface="Arial"/>
              </a:rPr>
              <a:t>evelopment of critical sub-systems in a </a:t>
            </a:r>
            <a:r>
              <a:rPr lang="en-GB" b="1" dirty="0">
                <a:solidFill>
                  <a:srgbClr val="374151"/>
                </a:solidFill>
                <a:latin typeface="+mn-lt"/>
                <a:ea typeface="MS PGothic"/>
                <a:cs typeface="Arial"/>
              </a:rPr>
              <a:t>three years </a:t>
            </a:r>
            <a:r>
              <a:rPr lang="en-GB" dirty="0">
                <a:solidFill>
                  <a:srgbClr val="374151"/>
                </a:solidFill>
                <a:latin typeface="+mn-lt"/>
                <a:ea typeface="MS PGothic"/>
                <a:cs typeface="Arial"/>
              </a:rPr>
              <a:t>period (2027-2029 according to the previous hypothesis): high power amplifiers, antenna element able to handle high power transmission and low noise performance in reception, development of array correlator and calibration tools. This activity could still be part of the S2P (Space Safety Programme) but co-funding with SCI (Science programme) and HRE (Human and Robotic exploration) could be considered (</a:t>
            </a:r>
            <a:r>
              <a:rPr lang="en-GB" b="1" dirty="0">
                <a:solidFill>
                  <a:srgbClr val="374151"/>
                </a:solidFill>
                <a:latin typeface="+mn-lt"/>
                <a:ea typeface="MS PGothic"/>
                <a:cs typeface="Arial"/>
              </a:rPr>
              <a:t>around 30 </a:t>
            </a:r>
            <a:r>
              <a:rPr lang="en-GB" b="1" dirty="0" err="1">
                <a:solidFill>
                  <a:srgbClr val="374151"/>
                </a:solidFill>
                <a:latin typeface="+mn-lt"/>
                <a:ea typeface="MS PGothic"/>
                <a:cs typeface="Arial"/>
              </a:rPr>
              <a:t>Meuro</a:t>
            </a:r>
            <a:r>
              <a:rPr lang="en-GB" dirty="0">
                <a:solidFill>
                  <a:srgbClr val="374151"/>
                </a:solidFill>
                <a:latin typeface="+mn-lt"/>
                <a:ea typeface="MS PGothic"/>
                <a:cs typeface="Arial"/>
              </a:rPr>
              <a:t>).</a:t>
            </a:r>
          </a:p>
          <a:p>
            <a:pPr marL="285750" indent="-285750">
              <a:buFont typeface="Arial" panose="020B0604020202020204" pitchFamily="34" charset="0"/>
              <a:buChar char="•"/>
            </a:pPr>
            <a:r>
              <a:rPr lang="en-GB" dirty="0">
                <a:solidFill>
                  <a:srgbClr val="374151"/>
                </a:solidFill>
                <a:latin typeface="+mn-lt"/>
                <a:ea typeface="MS PGothic"/>
                <a:cs typeface="Arial"/>
              </a:rPr>
              <a:t>Procurement and deployment of the first version of  planetary radar array: </a:t>
            </a:r>
            <a:r>
              <a:rPr lang="en-GB" dirty="0" err="1">
                <a:solidFill>
                  <a:srgbClr val="374151"/>
                </a:solidFill>
                <a:latin typeface="+mn-lt"/>
                <a:ea typeface="MS PGothic"/>
                <a:cs typeface="Arial"/>
              </a:rPr>
              <a:t>signle</a:t>
            </a:r>
            <a:r>
              <a:rPr lang="en-GB" dirty="0">
                <a:solidFill>
                  <a:srgbClr val="374151"/>
                </a:solidFill>
                <a:latin typeface="+mn-lt"/>
                <a:ea typeface="MS PGothic"/>
                <a:cs typeface="Arial"/>
              </a:rPr>
              <a:t> dish with reduced transmitted power vs &gt; 10 dishes: </a:t>
            </a:r>
            <a:r>
              <a:rPr lang="en-GB" b="1" dirty="0">
                <a:solidFill>
                  <a:srgbClr val="374151"/>
                </a:solidFill>
                <a:latin typeface="+mn-lt"/>
                <a:ea typeface="MS PGothic"/>
                <a:cs typeface="Arial"/>
              </a:rPr>
              <a:t>three years </a:t>
            </a:r>
            <a:r>
              <a:rPr lang="en-GB" dirty="0">
                <a:solidFill>
                  <a:srgbClr val="374151"/>
                </a:solidFill>
                <a:latin typeface="+mn-lt"/>
                <a:ea typeface="MS PGothic"/>
                <a:cs typeface="Arial"/>
              </a:rPr>
              <a:t>development  (2030-2032) cost around </a:t>
            </a:r>
            <a:r>
              <a:rPr lang="en-GB" b="1" dirty="0">
                <a:solidFill>
                  <a:srgbClr val="374151"/>
                </a:solidFill>
                <a:latin typeface="+mn-lt"/>
                <a:ea typeface="MS PGothic"/>
                <a:cs typeface="Arial"/>
              </a:rPr>
              <a:t>200 </a:t>
            </a:r>
            <a:r>
              <a:rPr lang="en-GB" b="1" dirty="0" err="1">
                <a:solidFill>
                  <a:srgbClr val="374151"/>
                </a:solidFill>
                <a:latin typeface="+mn-lt"/>
                <a:ea typeface="MS PGothic"/>
                <a:cs typeface="Arial"/>
              </a:rPr>
              <a:t>Meuro</a:t>
            </a:r>
            <a:r>
              <a:rPr lang="en-GB" b="1" dirty="0">
                <a:solidFill>
                  <a:srgbClr val="374151"/>
                </a:solidFill>
                <a:latin typeface="+mn-lt"/>
                <a:ea typeface="MS PGothic"/>
                <a:cs typeface="Arial"/>
              </a:rPr>
              <a:t> </a:t>
            </a:r>
            <a:r>
              <a:rPr lang="en-GB" dirty="0">
                <a:solidFill>
                  <a:srgbClr val="374151"/>
                </a:solidFill>
                <a:latin typeface="+mn-lt"/>
                <a:ea typeface="MS PGothic"/>
                <a:cs typeface="Arial"/>
              </a:rPr>
              <a:t>in case of array. A new programme could be considered for this phase and the following ones.</a:t>
            </a:r>
            <a:endParaRPr lang="en-GB" dirty="0">
              <a:latin typeface="+mn-lt"/>
            </a:endParaRPr>
          </a:p>
          <a:p>
            <a:pPr marL="285750" indent="-285750">
              <a:buFont typeface="Arial" panose="020B0604020202020204" pitchFamily="34" charset="0"/>
              <a:buChar char="•"/>
            </a:pPr>
            <a:r>
              <a:rPr lang="en-GB" dirty="0">
                <a:solidFill>
                  <a:srgbClr val="374151"/>
                </a:solidFill>
                <a:latin typeface="+mn-lt"/>
                <a:ea typeface="MS PGothic"/>
                <a:cs typeface="Arial"/>
              </a:rPr>
              <a:t>Expansion of the planetary radar array: single dish increased transmitted power vs &gt; 50 (final step 100) antenna elements (in a three years period: 2033-2035 for 50 antennas).</a:t>
            </a:r>
          </a:p>
        </p:txBody>
      </p:sp>
    </p:spTree>
    <p:extLst>
      <p:ext uri="{BB962C8B-B14F-4D97-AF65-F5344CB8AC3E}">
        <p14:creationId xmlns:p14="http://schemas.microsoft.com/office/powerpoint/2010/main" val="3931095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Conclusion</a:t>
            </a:r>
            <a:endParaRPr lang="en-GB" dirty="0">
              <a:latin typeface="+mj-lt"/>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611258" y="1354817"/>
            <a:ext cx="9571028" cy="4007697"/>
          </a:xfrm>
        </p:spPr>
        <p:txBody>
          <a:bodyPr/>
          <a:lstStyle/>
          <a:p>
            <a:pPr marL="342900" indent="-342900" algn="l">
              <a:buFont typeface="Arial" panose="020B0604020202020204" pitchFamily="34" charset="0"/>
              <a:buChar char="•"/>
            </a:pPr>
            <a:r>
              <a:rPr lang="en-GB" sz="2000" dirty="0">
                <a:solidFill>
                  <a:srgbClr val="374151"/>
                </a:solidFill>
                <a:latin typeface="+mn-lt"/>
              </a:rPr>
              <a:t>The collapse of the Arecibo radio-telescope opened new opportunities in the domain of planetary radar astronomy.</a:t>
            </a:r>
            <a:endParaRPr lang="en-GB" sz="2000" b="0" i="0" dirty="0">
              <a:solidFill>
                <a:srgbClr val="374151"/>
              </a:solidFill>
              <a:effectLst/>
              <a:latin typeface="+mn-lt"/>
            </a:endParaRPr>
          </a:p>
          <a:p>
            <a:pPr marL="342900" indent="-342900" algn="l">
              <a:buFont typeface="Arial" panose="020B0604020202020204" pitchFamily="34" charset="0"/>
              <a:buChar char="•"/>
            </a:pPr>
            <a:r>
              <a:rPr lang="en-GB" sz="2000" dirty="0">
                <a:solidFill>
                  <a:srgbClr val="374151"/>
                </a:solidFill>
                <a:latin typeface="+mn-lt"/>
              </a:rPr>
              <a:t>JPL and other US research companies and industrial partners are already preparing their plan to fill the gap left by the loss of AO.</a:t>
            </a:r>
          </a:p>
          <a:p>
            <a:pPr marL="342900" indent="-342900" algn="l">
              <a:buFont typeface="Arial" panose="020B0604020202020204" pitchFamily="34" charset="0"/>
              <a:buChar char="•"/>
            </a:pPr>
            <a:r>
              <a:rPr lang="en-GB" sz="2000" dirty="0">
                <a:solidFill>
                  <a:srgbClr val="374151"/>
                </a:solidFill>
                <a:latin typeface="+mn-lt"/>
              </a:rPr>
              <a:t>Europe is not present in this multi-disciplinary field of research.</a:t>
            </a:r>
          </a:p>
          <a:p>
            <a:pPr marL="342900" indent="-342900" algn="l">
              <a:buFont typeface="Arial" panose="020B0604020202020204" pitchFamily="34" charset="0"/>
              <a:buChar char="•"/>
            </a:pPr>
            <a:r>
              <a:rPr lang="en-GB" sz="2000" dirty="0">
                <a:solidFill>
                  <a:srgbClr val="374151"/>
                </a:solidFill>
                <a:latin typeface="+mn-lt"/>
              </a:rPr>
              <a:t>The European Space Agency</a:t>
            </a:r>
            <a:r>
              <a:rPr lang="en-GB" sz="2000" b="0" i="0" dirty="0">
                <a:solidFill>
                  <a:srgbClr val="374151"/>
                </a:solidFill>
                <a:effectLst/>
                <a:latin typeface="+mn-lt"/>
              </a:rPr>
              <a:t> </a:t>
            </a:r>
            <a:r>
              <a:rPr lang="en-GB" sz="2000" dirty="0">
                <a:solidFill>
                  <a:srgbClr val="374151"/>
                </a:solidFill>
                <a:latin typeface="+mn-lt"/>
              </a:rPr>
              <a:t>has the knowhow to work in this domain due to the long experience matured both in the domain of Deep Space antennas, ground-based radars for Space Surveillance Awareness and Near-Earth Objects.</a:t>
            </a:r>
          </a:p>
          <a:p>
            <a:pPr marL="342900" indent="-342900" algn="l">
              <a:buFont typeface="Arial" panose="020B0604020202020204" pitchFamily="34" charset="0"/>
              <a:buChar char="•"/>
            </a:pPr>
            <a:r>
              <a:rPr lang="en-GB" sz="2000" b="0" i="0" dirty="0">
                <a:solidFill>
                  <a:srgbClr val="374151"/>
                </a:solidFill>
                <a:effectLst/>
                <a:latin typeface="+mn-lt"/>
              </a:rPr>
              <a:t>Synergies between this project/programme and Deep Space communications applications </a:t>
            </a:r>
            <a:r>
              <a:rPr lang="en-GB" sz="2000" dirty="0">
                <a:solidFill>
                  <a:srgbClr val="374151"/>
                </a:solidFill>
                <a:latin typeface="+mn-lt"/>
              </a:rPr>
              <a:t>should also</a:t>
            </a:r>
            <a:r>
              <a:rPr lang="en-GB" sz="2000" b="0" i="0" dirty="0">
                <a:solidFill>
                  <a:srgbClr val="374151"/>
                </a:solidFill>
                <a:effectLst/>
                <a:latin typeface="+mn-lt"/>
              </a:rPr>
              <a:t> be exploited. </a:t>
            </a:r>
          </a:p>
          <a:p>
            <a:endParaRPr lang="en-GB" dirty="0"/>
          </a:p>
        </p:txBody>
      </p:sp>
    </p:spTree>
    <p:extLst>
      <p:ext uri="{BB962C8B-B14F-4D97-AF65-F5344CB8AC3E}">
        <p14:creationId xmlns:p14="http://schemas.microsoft.com/office/powerpoint/2010/main" val="1597982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INTRODUCTION</a:t>
            </a: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16000" y="3930224"/>
            <a:ext cx="11764800" cy="2408328"/>
          </a:xfrm>
        </p:spPr>
        <p:txBody>
          <a:bodyPr/>
          <a:lstStyle/>
          <a:p>
            <a:pPr algn="l"/>
            <a:endParaRPr lang="en-GB" altLang="en-US" sz="1400" dirty="0">
              <a:solidFill>
                <a:srgbClr val="374151"/>
              </a:solidFill>
              <a:latin typeface="+mj-lt"/>
            </a:endParaRPr>
          </a:p>
          <a:p>
            <a:pPr algn="l"/>
            <a:r>
              <a:rPr lang="en-GB" altLang="en-US" sz="1400" dirty="0">
                <a:solidFill>
                  <a:srgbClr val="374151"/>
                </a:solidFill>
                <a:latin typeface="+mn-lt"/>
              </a:rPr>
              <a:t>Definition of planetary radar astronomy:</a:t>
            </a:r>
          </a:p>
          <a:p>
            <a:pPr marL="285750" indent="-285750" algn="l">
              <a:buFont typeface="Arial" panose="020B0604020202020204" pitchFamily="34" charset="0"/>
              <a:buChar char="•"/>
            </a:pPr>
            <a:r>
              <a:rPr lang="en-GB" altLang="en-US" sz="1400" dirty="0">
                <a:solidFill>
                  <a:srgbClr val="374151"/>
                </a:solidFill>
                <a:latin typeface="+mn-lt"/>
              </a:rPr>
              <a:t>Planetary radar astronomy is the study of solar system entities (the Moon, asteroids, and comets, as well as the major planets and their satellites and ring systems) by transmitting a radio signal toward the target and then receiving and analysing the echo. Earth-based radar telescopes has been mainly involved in these observations. Transmitters and/or receivers on board have been also involved in certain experiments.</a:t>
            </a:r>
          </a:p>
          <a:p>
            <a:pPr marL="285750" indent="-285750" algn="l">
              <a:buFont typeface="Arial" panose="020B0604020202020204" pitchFamily="34" charset="0"/>
              <a:buChar char="•"/>
            </a:pPr>
            <a:r>
              <a:rPr lang="en-GB" altLang="en-US" sz="1400" dirty="0">
                <a:solidFill>
                  <a:srgbClr val="374151"/>
                </a:solidFill>
                <a:latin typeface="+mn-lt"/>
              </a:rPr>
              <a:t>Solar radar astronomy is considered a field separate from planetary radar astronomy.</a:t>
            </a:r>
          </a:p>
          <a:p>
            <a:pPr marL="285750" indent="-285750" algn="l">
              <a:buFont typeface="Arial" panose="020B0604020202020204" pitchFamily="34" charset="0"/>
              <a:buChar char="•"/>
            </a:pPr>
            <a:r>
              <a:rPr lang="en-GB" altLang="en-US" sz="1400" dirty="0">
                <a:solidFill>
                  <a:srgbClr val="374151"/>
                </a:solidFill>
                <a:latin typeface="+mn-lt"/>
              </a:rPr>
              <a:t>Radar studies of Earth’s surface, atmosphere, or ionosphere from spacecraft, aircraft, or the ground are not considered part of planetary radar astronomy.</a:t>
            </a:r>
          </a:p>
          <a:p>
            <a:endParaRPr lang="en-GB" dirty="0"/>
          </a:p>
        </p:txBody>
      </p:sp>
      <p:pic>
        <p:nvPicPr>
          <p:cNvPr id="4" name="Picture 3">
            <a:extLst>
              <a:ext uri="{FF2B5EF4-FFF2-40B4-BE49-F238E27FC236}">
                <a16:creationId xmlns:a16="http://schemas.microsoft.com/office/drawing/2014/main" id="{3A11EC54-40A7-78CC-8650-F63A2D34B105}"/>
              </a:ext>
            </a:extLst>
          </p:cNvPr>
          <p:cNvPicPr>
            <a:picLocks noChangeAspect="1"/>
          </p:cNvPicPr>
          <p:nvPr/>
        </p:nvPicPr>
        <p:blipFill>
          <a:blip r:embed="rId2"/>
          <a:stretch>
            <a:fillRect/>
          </a:stretch>
        </p:blipFill>
        <p:spPr>
          <a:xfrm>
            <a:off x="513077" y="998477"/>
            <a:ext cx="3280057" cy="1005367"/>
          </a:xfrm>
          <a:prstGeom prst="rect">
            <a:avLst/>
          </a:prstGeom>
        </p:spPr>
      </p:pic>
      <p:pic>
        <p:nvPicPr>
          <p:cNvPr id="7" name="Picture 6">
            <a:extLst>
              <a:ext uri="{FF2B5EF4-FFF2-40B4-BE49-F238E27FC236}">
                <a16:creationId xmlns:a16="http://schemas.microsoft.com/office/drawing/2014/main" id="{34D3BC2F-DF50-F176-AFB6-665B7C0F13DF}"/>
              </a:ext>
            </a:extLst>
          </p:cNvPr>
          <p:cNvPicPr>
            <a:picLocks noChangeAspect="1"/>
          </p:cNvPicPr>
          <p:nvPr/>
        </p:nvPicPr>
        <p:blipFill>
          <a:blip r:embed="rId3"/>
          <a:stretch>
            <a:fillRect/>
          </a:stretch>
        </p:blipFill>
        <p:spPr>
          <a:xfrm>
            <a:off x="1216714" y="2414929"/>
            <a:ext cx="2129490" cy="1273759"/>
          </a:xfrm>
          <a:prstGeom prst="rect">
            <a:avLst/>
          </a:prstGeom>
        </p:spPr>
      </p:pic>
      <p:pic>
        <p:nvPicPr>
          <p:cNvPr id="9" name="Picture 8">
            <a:extLst>
              <a:ext uri="{FF2B5EF4-FFF2-40B4-BE49-F238E27FC236}">
                <a16:creationId xmlns:a16="http://schemas.microsoft.com/office/drawing/2014/main" id="{EA9F12A1-C885-CFE7-ED5C-719997779EE9}"/>
              </a:ext>
            </a:extLst>
          </p:cNvPr>
          <p:cNvPicPr>
            <a:picLocks noChangeAspect="1"/>
          </p:cNvPicPr>
          <p:nvPr/>
        </p:nvPicPr>
        <p:blipFill>
          <a:blip r:embed="rId4"/>
          <a:stretch>
            <a:fillRect/>
          </a:stretch>
        </p:blipFill>
        <p:spPr>
          <a:xfrm>
            <a:off x="4813167" y="997769"/>
            <a:ext cx="2294177" cy="1006075"/>
          </a:xfrm>
          <a:prstGeom prst="rect">
            <a:avLst/>
          </a:prstGeom>
        </p:spPr>
      </p:pic>
      <p:pic>
        <p:nvPicPr>
          <p:cNvPr id="14" name="Picture 13" descr="A black and white image of a cloud in the sky&#10;&#10;Description automatically generated">
            <a:extLst>
              <a:ext uri="{FF2B5EF4-FFF2-40B4-BE49-F238E27FC236}">
                <a16:creationId xmlns:a16="http://schemas.microsoft.com/office/drawing/2014/main" id="{910D3D3A-EE82-9190-CDCB-FB4647976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987" y="1245467"/>
            <a:ext cx="2381249" cy="2300287"/>
          </a:xfrm>
          <a:prstGeom prst="rect">
            <a:avLst/>
          </a:prstGeom>
        </p:spPr>
      </p:pic>
      <p:sp>
        <p:nvSpPr>
          <p:cNvPr id="5" name="TextBox 4">
            <a:extLst>
              <a:ext uri="{FF2B5EF4-FFF2-40B4-BE49-F238E27FC236}">
                <a16:creationId xmlns:a16="http://schemas.microsoft.com/office/drawing/2014/main" id="{35C07F92-65ED-1190-CF3C-EC32D30E7027}"/>
              </a:ext>
            </a:extLst>
          </p:cNvPr>
          <p:cNvSpPr txBox="1"/>
          <p:nvPr/>
        </p:nvSpPr>
        <p:spPr>
          <a:xfrm>
            <a:off x="797833" y="3672007"/>
            <a:ext cx="2912627" cy="230832"/>
          </a:xfrm>
          <a:prstGeom prst="rect">
            <a:avLst/>
          </a:prstGeom>
          <a:noFill/>
        </p:spPr>
        <p:txBody>
          <a:bodyPr wrap="square">
            <a:spAutoFit/>
          </a:bodyPr>
          <a:lstStyle/>
          <a:p>
            <a:r>
              <a:rPr lang="en-GB" sz="900" b="0" i="0" dirty="0">
                <a:effectLst/>
                <a:latin typeface="Gotham SSm A"/>
              </a:rPr>
              <a:t>Delay-Doppler images of Phaethon: resolution =75m/pixel</a:t>
            </a:r>
            <a:endParaRPr lang="en-GB" sz="900" dirty="0"/>
          </a:p>
        </p:txBody>
      </p:sp>
      <p:sp>
        <p:nvSpPr>
          <p:cNvPr id="8" name="TextBox 7">
            <a:extLst>
              <a:ext uri="{FF2B5EF4-FFF2-40B4-BE49-F238E27FC236}">
                <a16:creationId xmlns:a16="http://schemas.microsoft.com/office/drawing/2014/main" id="{47254B1F-BBCD-BF70-CA4A-76B55E370D74}"/>
              </a:ext>
            </a:extLst>
          </p:cNvPr>
          <p:cNvSpPr txBox="1"/>
          <p:nvPr/>
        </p:nvSpPr>
        <p:spPr>
          <a:xfrm>
            <a:off x="4801360" y="2003844"/>
            <a:ext cx="2603402" cy="230832"/>
          </a:xfrm>
          <a:prstGeom prst="rect">
            <a:avLst/>
          </a:prstGeom>
          <a:noFill/>
        </p:spPr>
        <p:txBody>
          <a:bodyPr wrap="square">
            <a:spAutoFit/>
          </a:bodyPr>
          <a:lstStyle/>
          <a:p>
            <a:r>
              <a:rPr lang="en-GB" sz="900" b="0" i="0" dirty="0">
                <a:effectLst/>
                <a:latin typeface="Gotham SSm A"/>
              </a:rPr>
              <a:t>Goldston – Green Bank Radar image of Apophis</a:t>
            </a:r>
            <a:endParaRPr lang="en-GB" sz="900" dirty="0"/>
          </a:p>
        </p:txBody>
      </p:sp>
      <p:sp>
        <p:nvSpPr>
          <p:cNvPr id="12" name="TextBox 11">
            <a:extLst>
              <a:ext uri="{FF2B5EF4-FFF2-40B4-BE49-F238E27FC236}">
                <a16:creationId xmlns:a16="http://schemas.microsoft.com/office/drawing/2014/main" id="{EAD6C82F-9BAD-96C8-D34A-26B509ACC275}"/>
              </a:ext>
            </a:extLst>
          </p:cNvPr>
          <p:cNvSpPr txBox="1"/>
          <p:nvPr/>
        </p:nvSpPr>
        <p:spPr>
          <a:xfrm>
            <a:off x="3783977" y="3937993"/>
            <a:ext cx="4352555" cy="507831"/>
          </a:xfrm>
          <a:prstGeom prst="rect">
            <a:avLst/>
          </a:prstGeom>
          <a:noFill/>
        </p:spPr>
        <p:txBody>
          <a:bodyPr wrap="square">
            <a:spAutoFit/>
          </a:bodyPr>
          <a:lstStyle/>
          <a:p>
            <a:pPr algn="ctr"/>
            <a:r>
              <a:rPr lang="en-GB" sz="900" b="0" i="0" dirty="0">
                <a:effectLst/>
                <a:latin typeface="-apple-system"/>
              </a:rPr>
              <a:t>5-meter resolution image of the Tycho crater on the Moon's surface.</a:t>
            </a:r>
          </a:p>
          <a:p>
            <a:pPr algn="ctr"/>
            <a:r>
              <a:rPr lang="en-GB" sz="900" b="0" i="0" dirty="0">
                <a:effectLst/>
                <a:latin typeface="-apple-system"/>
              </a:rPr>
              <a:t>VLBA National Radio Astronomy Observatory (NRAO) plus Green Bank Observatory (GBO</a:t>
            </a:r>
            <a:r>
              <a:rPr lang="en-GB" sz="900" b="0" i="0" dirty="0">
                <a:solidFill>
                  <a:srgbClr val="222222"/>
                </a:solidFill>
                <a:effectLst/>
                <a:latin typeface="-apple-system"/>
              </a:rPr>
              <a:t>)</a:t>
            </a:r>
          </a:p>
          <a:p>
            <a:pPr algn="ctr"/>
            <a:r>
              <a:rPr lang="en-GB" sz="900" dirty="0">
                <a:latin typeface="-apple-system"/>
              </a:rPr>
              <a:t>The measure was made using </a:t>
            </a:r>
            <a:r>
              <a:rPr lang="en-GB" sz="900" u="sng" dirty="0">
                <a:latin typeface="-apple-system"/>
              </a:rPr>
              <a:t>700 watts </a:t>
            </a:r>
            <a:r>
              <a:rPr lang="en-GB" sz="900" dirty="0">
                <a:latin typeface="-apple-system"/>
              </a:rPr>
              <a:t>of output power at 13.9 GHz</a:t>
            </a:r>
          </a:p>
        </p:txBody>
      </p:sp>
      <p:pic>
        <p:nvPicPr>
          <p:cNvPr id="15" name="Picture 14">
            <a:extLst>
              <a:ext uri="{FF2B5EF4-FFF2-40B4-BE49-F238E27FC236}">
                <a16:creationId xmlns:a16="http://schemas.microsoft.com/office/drawing/2014/main" id="{FC6FFA9B-D97E-8052-9852-0906521F3D97}"/>
              </a:ext>
            </a:extLst>
          </p:cNvPr>
          <p:cNvPicPr>
            <a:picLocks noChangeAspect="1"/>
          </p:cNvPicPr>
          <p:nvPr/>
        </p:nvPicPr>
        <p:blipFill>
          <a:blip r:embed="rId6"/>
          <a:stretch>
            <a:fillRect/>
          </a:stretch>
        </p:blipFill>
        <p:spPr>
          <a:xfrm>
            <a:off x="4915061" y="2299618"/>
            <a:ext cx="1857398" cy="1630606"/>
          </a:xfrm>
          <a:prstGeom prst="rect">
            <a:avLst/>
          </a:prstGeom>
        </p:spPr>
      </p:pic>
      <p:sp>
        <p:nvSpPr>
          <p:cNvPr id="17" name="TextBox 16">
            <a:extLst>
              <a:ext uri="{FF2B5EF4-FFF2-40B4-BE49-F238E27FC236}">
                <a16:creationId xmlns:a16="http://schemas.microsoft.com/office/drawing/2014/main" id="{142C3A0E-CE43-9B87-5BAD-F728DF377DBE}"/>
              </a:ext>
            </a:extLst>
          </p:cNvPr>
          <p:cNvSpPr txBox="1"/>
          <p:nvPr/>
        </p:nvSpPr>
        <p:spPr>
          <a:xfrm>
            <a:off x="7862308" y="3566246"/>
            <a:ext cx="3358266" cy="230832"/>
          </a:xfrm>
          <a:prstGeom prst="rect">
            <a:avLst/>
          </a:prstGeom>
          <a:noFill/>
        </p:spPr>
        <p:txBody>
          <a:bodyPr wrap="square">
            <a:spAutoFit/>
          </a:bodyPr>
          <a:lstStyle/>
          <a:p>
            <a:pPr algn="ctr"/>
            <a:r>
              <a:rPr lang="en-GB" sz="900" dirty="0">
                <a:latin typeface="-apple-system"/>
              </a:rPr>
              <a:t>Contact binary asteroid 2014 JO25 </a:t>
            </a:r>
          </a:p>
        </p:txBody>
      </p:sp>
    </p:spTree>
    <p:extLst>
      <p:ext uri="{BB962C8B-B14F-4D97-AF65-F5344CB8AC3E}">
        <p14:creationId xmlns:p14="http://schemas.microsoft.com/office/powerpoint/2010/main" val="26218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Basics of Planetary Radar</a:t>
            </a:r>
            <a:endParaRPr lang="en-GB" dirty="0">
              <a:latin typeface="+mj-lt"/>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p:txBody>
          <a:bodyPr/>
          <a:lstStyle/>
          <a:p>
            <a:pPr algn="l">
              <a:buFont typeface="Arial" panose="020B0604020202020204" pitchFamily="34" charset="0"/>
              <a:buChar char="•"/>
            </a:pPr>
            <a:r>
              <a:rPr lang="en-GB" b="0" i="0" dirty="0">
                <a:solidFill>
                  <a:srgbClr val="374151"/>
                </a:solidFill>
                <a:effectLst/>
                <a:latin typeface="+mn-lt"/>
              </a:rPr>
              <a:t>Definition: Planetary radar involves using radar systems to study celestial bodies in our solar system.</a:t>
            </a:r>
          </a:p>
          <a:p>
            <a:pPr algn="l">
              <a:buFont typeface="Arial" panose="020B0604020202020204" pitchFamily="34" charset="0"/>
              <a:buChar char="•"/>
            </a:pPr>
            <a:r>
              <a:rPr lang="en-GB" b="0" i="0" dirty="0">
                <a:solidFill>
                  <a:srgbClr val="374151"/>
                </a:solidFill>
                <a:effectLst/>
                <a:latin typeface="+mn-lt"/>
              </a:rPr>
              <a:t>How it works: Transmitting radio (it comes of an active system) waves towards a target and analysing the reflected signals</a:t>
            </a:r>
            <a:r>
              <a:rPr lang="en-GB" b="0" i="0" dirty="0">
                <a:solidFill>
                  <a:srgbClr val="374151"/>
                </a:solidFill>
                <a:effectLst/>
                <a:latin typeface="+mj-lt"/>
              </a:rPr>
              <a:t>.</a:t>
            </a:r>
          </a:p>
          <a:p>
            <a:endParaRPr lang="en-GB" dirty="0"/>
          </a:p>
        </p:txBody>
      </p:sp>
      <p:grpSp>
        <p:nvGrpSpPr>
          <p:cNvPr id="30" name="Group 29">
            <a:extLst>
              <a:ext uri="{FF2B5EF4-FFF2-40B4-BE49-F238E27FC236}">
                <a16:creationId xmlns:a16="http://schemas.microsoft.com/office/drawing/2014/main" id="{951D3967-B7E3-C2F1-86BF-D657B4E864FC}"/>
              </a:ext>
            </a:extLst>
          </p:cNvPr>
          <p:cNvGrpSpPr/>
          <p:nvPr/>
        </p:nvGrpSpPr>
        <p:grpSpPr>
          <a:xfrm>
            <a:off x="2047594" y="1874520"/>
            <a:ext cx="3760160" cy="1730124"/>
            <a:chOff x="3959566" y="1820748"/>
            <a:chExt cx="3551577" cy="1495767"/>
          </a:xfrm>
        </p:grpSpPr>
        <p:pic>
          <p:nvPicPr>
            <p:cNvPr id="10" name="Picture 9">
              <a:extLst>
                <a:ext uri="{FF2B5EF4-FFF2-40B4-BE49-F238E27FC236}">
                  <a16:creationId xmlns:a16="http://schemas.microsoft.com/office/drawing/2014/main" id="{4C9F6C66-2885-B134-236E-62AB415C6FF1}"/>
                </a:ext>
              </a:extLst>
            </p:cNvPr>
            <p:cNvPicPr>
              <a:picLocks noChangeAspect="1"/>
            </p:cNvPicPr>
            <p:nvPr/>
          </p:nvPicPr>
          <p:blipFill>
            <a:blip r:embed="rId2"/>
            <a:stretch>
              <a:fillRect/>
            </a:stretch>
          </p:blipFill>
          <p:spPr>
            <a:xfrm>
              <a:off x="5261428" y="1820749"/>
              <a:ext cx="2249715" cy="1495766"/>
            </a:xfrm>
            <a:prstGeom prst="rect">
              <a:avLst/>
            </a:prstGeom>
          </p:spPr>
        </p:pic>
        <p:pic>
          <p:nvPicPr>
            <p:cNvPr id="5" name="Picture 4">
              <a:extLst>
                <a:ext uri="{FF2B5EF4-FFF2-40B4-BE49-F238E27FC236}">
                  <a16:creationId xmlns:a16="http://schemas.microsoft.com/office/drawing/2014/main" id="{6423E202-BB7C-9801-35C7-D92E6A7072A6}"/>
                </a:ext>
              </a:extLst>
            </p:cNvPr>
            <p:cNvPicPr>
              <a:picLocks noChangeAspect="1"/>
            </p:cNvPicPr>
            <p:nvPr/>
          </p:nvPicPr>
          <p:blipFill>
            <a:blip r:embed="rId3"/>
            <a:stretch>
              <a:fillRect/>
            </a:stretch>
          </p:blipFill>
          <p:spPr>
            <a:xfrm>
              <a:off x="6876693" y="1820748"/>
              <a:ext cx="402658" cy="443194"/>
            </a:xfrm>
            <a:prstGeom prst="rect">
              <a:avLst/>
            </a:prstGeom>
          </p:spPr>
        </p:pic>
        <p:pic>
          <p:nvPicPr>
            <p:cNvPr id="8" name="Picture 7">
              <a:extLst>
                <a:ext uri="{FF2B5EF4-FFF2-40B4-BE49-F238E27FC236}">
                  <a16:creationId xmlns:a16="http://schemas.microsoft.com/office/drawing/2014/main" id="{78163710-7977-A65A-5D0B-E650C24CD6DD}"/>
                </a:ext>
              </a:extLst>
            </p:cNvPr>
            <p:cNvPicPr>
              <a:picLocks noChangeAspect="1"/>
            </p:cNvPicPr>
            <p:nvPr/>
          </p:nvPicPr>
          <p:blipFill>
            <a:blip r:embed="rId4"/>
            <a:stretch>
              <a:fillRect/>
            </a:stretch>
          </p:blipFill>
          <p:spPr>
            <a:xfrm>
              <a:off x="3959566" y="1820748"/>
              <a:ext cx="1389081" cy="1495766"/>
            </a:xfrm>
            <a:prstGeom prst="rect">
              <a:avLst/>
            </a:prstGeom>
          </p:spPr>
        </p:pic>
        <p:cxnSp>
          <p:nvCxnSpPr>
            <p:cNvPr id="12" name="Straight Arrow Connector 11">
              <a:extLst>
                <a:ext uri="{FF2B5EF4-FFF2-40B4-BE49-F238E27FC236}">
                  <a16:creationId xmlns:a16="http://schemas.microsoft.com/office/drawing/2014/main" id="{5757A986-66BB-F5E9-D66B-DD08CE723DE8}"/>
                </a:ext>
              </a:extLst>
            </p:cNvPr>
            <p:cNvCxnSpPr>
              <a:cxnSpLocks/>
            </p:cNvCxnSpPr>
            <p:nvPr/>
          </p:nvCxnSpPr>
          <p:spPr>
            <a:xfrm flipV="1">
              <a:off x="5278274" y="2064319"/>
              <a:ext cx="1615265" cy="221597"/>
            </a:xfrm>
            <a:prstGeom prst="straightConnector1">
              <a:avLst/>
            </a:prstGeom>
            <a:ln w="22225">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22375731-C8D3-B734-62D3-5E12FCEA5E37}"/>
                </a:ext>
              </a:extLst>
            </p:cNvPr>
            <p:cNvCxnSpPr>
              <a:cxnSpLocks/>
            </p:cNvCxnSpPr>
            <p:nvPr/>
          </p:nvCxnSpPr>
          <p:spPr>
            <a:xfrm flipH="1">
              <a:off x="5348647" y="2153143"/>
              <a:ext cx="1528046" cy="29903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70BFC68-18AB-7656-E9D0-B2B13AB2BD3E}"/>
                </a:ext>
              </a:extLst>
            </p:cNvPr>
            <p:cNvSpPr txBox="1"/>
            <p:nvPr/>
          </p:nvSpPr>
          <p:spPr>
            <a:xfrm rot="21128359">
              <a:off x="5445694" y="1988269"/>
              <a:ext cx="1043876" cy="215444"/>
            </a:xfrm>
            <a:prstGeom prst="rect">
              <a:avLst/>
            </a:prstGeom>
            <a:noFill/>
          </p:spPr>
          <p:txBody>
            <a:bodyPr wrap="none" rtlCol="0">
              <a:spAutoFit/>
            </a:bodyPr>
            <a:lstStyle/>
            <a:p>
              <a:pPr algn="l"/>
              <a:r>
                <a:rPr lang="en-GB" sz="800" dirty="0">
                  <a:solidFill>
                    <a:schemeClr val="bg1"/>
                  </a:solidFill>
                  <a:latin typeface="Arial" panose="020B0604020202020204" pitchFamily="34" charset="0"/>
                  <a:ea typeface="MS PGothic" pitchFamily="34" charset="-128"/>
                  <a:cs typeface="Arial" panose="020B0604020202020204" pitchFamily="34" charset="0"/>
                </a:rPr>
                <a:t>Transmitted Signal</a:t>
              </a:r>
            </a:p>
          </p:txBody>
        </p:sp>
        <p:sp>
          <p:nvSpPr>
            <p:cNvPr id="21" name="TextBox 20">
              <a:extLst>
                <a:ext uri="{FF2B5EF4-FFF2-40B4-BE49-F238E27FC236}">
                  <a16:creationId xmlns:a16="http://schemas.microsoft.com/office/drawing/2014/main" id="{B4256A7E-CB30-6A64-DDEE-1AAA9E4CB838}"/>
                </a:ext>
              </a:extLst>
            </p:cNvPr>
            <p:cNvSpPr txBox="1"/>
            <p:nvPr/>
          </p:nvSpPr>
          <p:spPr>
            <a:xfrm rot="20958342">
              <a:off x="5663813" y="2301380"/>
              <a:ext cx="936475" cy="215444"/>
            </a:xfrm>
            <a:prstGeom prst="rect">
              <a:avLst/>
            </a:prstGeom>
            <a:noFill/>
          </p:spPr>
          <p:txBody>
            <a:bodyPr wrap="none" rtlCol="0">
              <a:spAutoFit/>
            </a:bodyPr>
            <a:lstStyle/>
            <a:p>
              <a:pPr algn="l"/>
              <a:r>
                <a:rPr lang="en-GB" sz="800" dirty="0">
                  <a:solidFill>
                    <a:schemeClr val="bg1"/>
                  </a:solidFill>
                  <a:latin typeface="Arial" panose="020B0604020202020204" pitchFamily="34" charset="0"/>
                  <a:ea typeface="MS PGothic" pitchFamily="34" charset="-128"/>
                  <a:cs typeface="Arial" panose="020B0604020202020204" pitchFamily="34" charset="0"/>
                </a:rPr>
                <a:t>Reflected Signal</a:t>
              </a:r>
            </a:p>
          </p:txBody>
        </p:sp>
      </p:grpSp>
      <p:sp>
        <p:nvSpPr>
          <p:cNvPr id="22" name="Left Brace 21">
            <a:extLst>
              <a:ext uri="{FF2B5EF4-FFF2-40B4-BE49-F238E27FC236}">
                <a16:creationId xmlns:a16="http://schemas.microsoft.com/office/drawing/2014/main" id="{AFA28560-6B91-8447-9B44-B9615B84BE2F}"/>
              </a:ext>
            </a:extLst>
          </p:cNvPr>
          <p:cNvSpPr/>
          <p:nvPr/>
        </p:nvSpPr>
        <p:spPr>
          <a:xfrm>
            <a:off x="7679083" y="3056224"/>
            <a:ext cx="553908" cy="2147007"/>
          </a:xfrm>
          <a:prstGeom prst="leftBrace">
            <a:avLst/>
          </a:pr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39" name="Group 38">
            <a:extLst>
              <a:ext uri="{FF2B5EF4-FFF2-40B4-BE49-F238E27FC236}">
                <a16:creationId xmlns:a16="http://schemas.microsoft.com/office/drawing/2014/main" id="{DCEC8337-B9A1-940A-BC16-517C3CF782A9}"/>
              </a:ext>
            </a:extLst>
          </p:cNvPr>
          <p:cNvGrpSpPr/>
          <p:nvPr/>
        </p:nvGrpSpPr>
        <p:grpSpPr>
          <a:xfrm>
            <a:off x="8320393" y="2970428"/>
            <a:ext cx="3449983" cy="2298053"/>
            <a:chOff x="8702152" y="2825142"/>
            <a:chExt cx="3449983" cy="2298053"/>
          </a:xfrm>
        </p:grpSpPr>
        <p:sp>
          <p:nvSpPr>
            <p:cNvPr id="23" name="TextBox 22">
              <a:extLst>
                <a:ext uri="{FF2B5EF4-FFF2-40B4-BE49-F238E27FC236}">
                  <a16:creationId xmlns:a16="http://schemas.microsoft.com/office/drawing/2014/main" id="{F6D96959-6AEC-1D68-D554-A88D4F7E232D}"/>
                </a:ext>
              </a:extLst>
            </p:cNvPr>
            <p:cNvSpPr txBox="1"/>
            <p:nvPr/>
          </p:nvSpPr>
          <p:spPr>
            <a:xfrm>
              <a:off x="8702152" y="2825142"/>
              <a:ext cx="3449983"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Position (range, angle, trajectory)</a:t>
              </a:r>
            </a:p>
          </p:txBody>
        </p:sp>
        <p:sp>
          <p:nvSpPr>
            <p:cNvPr id="25" name="TextBox 24">
              <a:extLst>
                <a:ext uri="{FF2B5EF4-FFF2-40B4-BE49-F238E27FC236}">
                  <a16:creationId xmlns:a16="http://schemas.microsoft.com/office/drawing/2014/main" id="{6C1F7676-C054-7019-76AB-CDEE1280CD86}"/>
                </a:ext>
              </a:extLst>
            </p:cNvPr>
            <p:cNvSpPr txBox="1"/>
            <p:nvPr/>
          </p:nvSpPr>
          <p:spPr>
            <a:xfrm>
              <a:off x="8702152" y="3459358"/>
              <a:ext cx="595035"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Size</a:t>
              </a:r>
            </a:p>
          </p:txBody>
        </p:sp>
        <p:sp>
          <p:nvSpPr>
            <p:cNvPr id="26" name="TextBox 25">
              <a:extLst>
                <a:ext uri="{FF2B5EF4-FFF2-40B4-BE49-F238E27FC236}">
                  <a16:creationId xmlns:a16="http://schemas.microsoft.com/office/drawing/2014/main" id="{9FB46DE4-62BD-47EE-E34C-BF60DDE3FABB}"/>
                </a:ext>
              </a:extLst>
            </p:cNvPr>
            <p:cNvSpPr txBox="1"/>
            <p:nvPr/>
          </p:nvSpPr>
          <p:spPr>
            <a:xfrm>
              <a:off x="8702152" y="3790828"/>
              <a:ext cx="798617"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Shape</a:t>
              </a:r>
            </a:p>
          </p:txBody>
        </p:sp>
        <p:sp>
          <p:nvSpPr>
            <p:cNvPr id="27" name="TextBox 26">
              <a:extLst>
                <a:ext uri="{FF2B5EF4-FFF2-40B4-BE49-F238E27FC236}">
                  <a16:creationId xmlns:a16="http://schemas.microsoft.com/office/drawing/2014/main" id="{E1031AC3-4C87-45EA-7AFF-CB6E7FB06879}"/>
                </a:ext>
              </a:extLst>
            </p:cNvPr>
            <p:cNvSpPr txBox="1"/>
            <p:nvPr/>
          </p:nvSpPr>
          <p:spPr>
            <a:xfrm>
              <a:off x="8723632" y="4146146"/>
              <a:ext cx="697627"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Mass</a:t>
              </a:r>
            </a:p>
          </p:txBody>
        </p:sp>
        <p:sp>
          <p:nvSpPr>
            <p:cNvPr id="28" name="TextBox 27">
              <a:extLst>
                <a:ext uri="{FF2B5EF4-FFF2-40B4-BE49-F238E27FC236}">
                  <a16:creationId xmlns:a16="http://schemas.microsoft.com/office/drawing/2014/main" id="{1D6318A6-CA39-F7CB-8B4C-DC72A10602F6}"/>
                </a:ext>
              </a:extLst>
            </p:cNvPr>
            <p:cNvSpPr txBox="1"/>
            <p:nvPr/>
          </p:nvSpPr>
          <p:spPr>
            <a:xfrm>
              <a:off x="8702152" y="4477616"/>
              <a:ext cx="1438214"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Composition</a:t>
              </a:r>
            </a:p>
          </p:txBody>
        </p:sp>
        <p:sp>
          <p:nvSpPr>
            <p:cNvPr id="29" name="TextBox 28">
              <a:extLst>
                <a:ext uri="{FF2B5EF4-FFF2-40B4-BE49-F238E27FC236}">
                  <a16:creationId xmlns:a16="http://schemas.microsoft.com/office/drawing/2014/main" id="{D410A70D-1A4F-245D-C047-46A9A6D9B0FF}"/>
                </a:ext>
              </a:extLst>
            </p:cNvPr>
            <p:cNvSpPr txBox="1"/>
            <p:nvPr/>
          </p:nvSpPr>
          <p:spPr>
            <a:xfrm>
              <a:off x="8717261" y="4784641"/>
              <a:ext cx="2191626"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Rotational dynamics</a:t>
              </a:r>
            </a:p>
          </p:txBody>
        </p:sp>
      </p:grpSp>
      <p:grpSp>
        <p:nvGrpSpPr>
          <p:cNvPr id="41" name="Group 40">
            <a:extLst>
              <a:ext uri="{FF2B5EF4-FFF2-40B4-BE49-F238E27FC236}">
                <a16:creationId xmlns:a16="http://schemas.microsoft.com/office/drawing/2014/main" id="{56193F86-6E70-9E17-DC55-9EA4BE60C43B}"/>
              </a:ext>
            </a:extLst>
          </p:cNvPr>
          <p:cNvGrpSpPr/>
          <p:nvPr/>
        </p:nvGrpSpPr>
        <p:grpSpPr>
          <a:xfrm>
            <a:off x="831809" y="3608923"/>
            <a:ext cx="6722668" cy="2196354"/>
            <a:chOff x="831809" y="3608923"/>
            <a:chExt cx="6722668" cy="2196354"/>
          </a:xfrm>
        </p:grpSpPr>
        <p:grpSp>
          <p:nvGrpSpPr>
            <p:cNvPr id="32" name="Group 31">
              <a:extLst>
                <a:ext uri="{FF2B5EF4-FFF2-40B4-BE49-F238E27FC236}">
                  <a16:creationId xmlns:a16="http://schemas.microsoft.com/office/drawing/2014/main" id="{EF6968BB-22F3-6E83-3062-3372C8242C28}"/>
                </a:ext>
              </a:extLst>
            </p:cNvPr>
            <p:cNvGrpSpPr/>
            <p:nvPr/>
          </p:nvGrpSpPr>
          <p:grpSpPr>
            <a:xfrm>
              <a:off x="831809" y="3608923"/>
              <a:ext cx="5370848" cy="2196354"/>
              <a:chOff x="115343" y="3288066"/>
              <a:chExt cx="5986657" cy="2517211"/>
            </a:xfrm>
          </p:grpSpPr>
          <p:pic>
            <p:nvPicPr>
              <p:cNvPr id="3" name="Picture 2">
                <a:extLst>
                  <a:ext uri="{FF2B5EF4-FFF2-40B4-BE49-F238E27FC236}">
                    <a16:creationId xmlns:a16="http://schemas.microsoft.com/office/drawing/2014/main" id="{4EFAD799-6A15-192C-6538-673E6F654265}"/>
                  </a:ext>
                </a:extLst>
              </p:cNvPr>
              <p:cNvPicPr>
                <a:picLocks noChangeAspect="1"/>
              </p:cNvPicPr>
              <p:nvPr/>
            </p:nvPicPr>
            <p:blipFill rotWithShape="1">
              <a:blip r:embed="rId5"/>
              <a:srcRect t="32258"/>
              <a:stretch/>
            </p:blipFill>
            <p:spPr>
              <a:xfrm>
                <a:off x="115343" y="3288067"/>
                <a:ext cx="5986657" cy="2517210"/>
              </a:xfrm>
              <a:prstGeom prst="rect">
                <a:avLst/>
              </a:prstGeom>
            </p:spPr>
          </p:pic>
          <p:sp>
            <p:nvSpPr>
              <p:cNvPr id="31" name="Rectangle 30">
                <a:extLst>
                  <a:ext uri="{FF2B5EF4-FFF2-40B4-BE49-F238E27FC236}">
                    <a16:creationId xmlns:a16="http://schemas.microsoft.com/office/drawing/2014/main" id="{EC3BA387-A974-4A5E-E9C6-4DED5ECB2F0B}"/>
                  </a:ext>
                </a:extLst>
              </p:cNvPr>
              <p:cNvSpPr/>
              <p:nvPr/>
            </p:nvSpPr>
            <p:spPr>
              <a:xfrm>
                <a:off x="4689987" y="3288066"/>
                <a:ext cx="1185770" cy="11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DBE1D002-1E7D-B7FB-F1C4-A1138E9EC515}"/>
                </a:ext>
              </a:extLst>
            </p:cNvPr>
            <p:cNvGrpSpPr/>
            <p:nvPr/>
          </p:nvGrpSpPr>
          <p:grpSpPr>
            <a:xfrm>
              <a:off x="4974746" y="3922683"/>
              <a:ext cx="2579731" cy="479341"/>
              <a:chOff x="4689987" y="3659125"/>
              <a:chExt cx="2858363" cy="536707"/>
            </a:xfrm>
          </p:grpSpPr>
          <p:sp>
            <p:nvSpPr>
              <p:cNvPr id="34" name="Rectangle 33">
                <a:extLst>
                  <a:ext uri="{FF2B5EF4-FFF2-40B4-BE49-F238E27FC236}">
                    <a16:creationId xmlns:a16="http://schemas.microsoft.com/office/drawing/2014/main" id="{1C4894DB-C884-C4EE-4B3B-7F2BDD3F9B30}"/>
                  </a:ext>
                </a:extLst>
              </p:cNvPr>
              <p:cNvSpPr/>
              <p:nvPr/>
            </p:nvSpPr>
            <p:spPr>
              <a:xfrm>
                <a:off x="4689987" y="3659125"/>
                <a:ext cx="1185770" cy="536707"/>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Signal processor</a:t>
                </a:r>
              </a:p>
            </p:txBody>
          </p:sp>
          <p:sp>
            <p:nvSpPr>
              <p:cNvPr id="35" name="Rectangle 34">
                <a:extLst>
                  <a:ext uri="{FF2B5EF4-FFF2-40B4-BE49-F238E27FC236}">
                    <a16:creationId xmlns:a16="http://schemas.microsoft.com/office/drawing/2014/main" id="{CAE03EEC-C3D5-B157-BD18-67222C99D54B}"/>
                  </a:ext>
                </a:extLst>
              </p:cNvPr>
              <p:cNvSpPr/>
              <p:nvPr/>
            </p:nvSpPr>
            <p:spPr>
              <a:xfrm>
                <a:off x="6362580" y="3659125"/>
                <a:ext cx="1185770" cy="536707"/>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Data processor</a:t>
                </a:r>
              </a:p>
            </p:txBody>
          </p:sp>
          <p:cxnSp>
            <p:nvCxnSpPr>
              <p:cNvPr id="37" name="Straight Arrow Connector 36">
                <a:extLst>
                  <a:ext uri="{FF2B5EF4-FFF2-40B4-BE49-F238E27FC236}">
                    <a16:creationId xmlns:a16="http://schemas.microsoft.com/office/drawing/2014/main" id="{24B4B423-9BDE-FB53-9D18-A31AC9023FF5}"/>
                  </a:ext>
                </a:extLst>
              </p:cNvPr>
              <p:cNvCxnSpPr>
                <a:cxnSpLocks/>
              </p:cNvCxnSpPr>
              <p:nvPr/>
            </p:nvCxnSpPr>
            <p:spPr>
              <a:xfrm>
                <a:off x="5875757" y="3897983"/>
                <a:ext cx="4868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29372AA6-1043-1F76-7177-7485D3B2292B}"/>
              </a:ext>
            </a:extLst>
          </p:cNvPr>
          <p:cNvSpPr txBox="1"/>
          <p:nvPr/>
        </p:nvSpPr>
        <p:spPr>
          <a:xfrm>
            <a:off x="8320393" y="3270369"/>
            <a:ext cx="2109873" cy="338554"/>
          </a:xfrm>
          <a:prstGeom prst="rect">
            <a:avLst/>
          </a:prstGeom>
          <a:noFill/>
        </p:spPr>
        <p:txBody>
          <a:bodyPr wrap="none" rtlCol="0">
            <a:spAutoFit/>
          </a:bodyPr>
          <a:lstStyle/>
          <a:p>
            <a:pPr algn="l"/>
            <a:r>
              <a:rPr lang="en-GB" sz="1600" b="1" dirty="0">
                <a:solidFill>
                  <a:schemeClr val="tx1">
                    <a:lumMod val="75000"/>
                    <a:lumOff val="25000"/>
                  </a:schemeClr>
                </a:solidFill>
                <a:latin typeface="Arial" panose="020B0604020202020204" pitchFamily="34" charset="0"/>
                <a:ea typeface="MS PGothic" pitchFamily="34" charset="-128"/>
                <a:cs typeface="Arial" panose="020B0604020202020204" pitchFamily="34" charset="0"/>
              </a:rPr>
              <a:t>Doppler and Speed </a:t>
            </a:r>
          </a:p>
        </p:txBody>
      </p:sp>
    </p:spTree>
    <p:extLst>
      <p:ext uri="{BB962C8B-B14F-4D97-AF65-F5344CB8AC3E}">
        <p14:creationId xmlns:p14="http://schemas.microsoft.com/office/powerpoint/2010/main" val="1575294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Basics of Planetary Radar</a:t>
            </a:r>
            <a:endParaRPr lang="en-GB" dirty="0">
              <a:latin typeface="+mj-lt"/>
            </a:endParaRP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24600" y="1350193"/>
            <a:ext cx="4933510" cy="4636949"/>
          </a:xfrm>
        </p:spPr>
        <p:txBody>
          <a:bodyPr/>
          <a:lstStyle/>
          <a:p>
            <a:pPr algn="l"/>
            <a:r>
              <a:rPr lang="en-GB" altLang="en-US" sz="1600" dirty="0">
                <a:solidFill>
                  <a:srgbClr val="374151"/>
                </a:solidFill>
                <a:latin typeface="+mn-lt"/>
              </a:rPr>
              <a:t>NEOs must first be discovered by optical or infrared (IR) telescopic sky surveys, but once discovered and when they are within radar-detectable distance, the planetary radar is a powerful tool for studying their properties.</a:t>
            </a:r>
          </a:p>
          <a:p>
            <a:pPr algn="l"/>
            <a:endParaRPr lang="en-GB" altLang="en-US" sz="1600" dirty="0">
              <a:solidFill>
                <a:srgbClr val="374151"/>
              </a:solidFill>
              <a:latin typeface="+mn-lt"/>
            </a:endParaRPr>
          </a:p>
          <a:p>
            <a:pPr algn="l"/>
            <a:r>
              <a:rPr lang="en-GB" altLang="en-US" sz="1600" dirty="0">
                <a:solidFill>
                  <a:srgbClr val="374151"/>
                </a:solidFill>
                <a:latin typeface="+mn-lt"/>
              </a:rPr>
              <a:t>Radar can yield range and velocity information of objects of interest, improve orbital propagation prediction, shed clues on composition, and determine size and surface characteristics.</a:t>
            </a:r>
          </a:p>
          <a:p>
            <a:pPr algn="l"/>
            <a:endParaRPr lang="en-GB" altLang="en-US" sz="1600" dirty="0">
              <a:solidFill>
                <a:srgbClr val="374151"/>
              </a:solidFill>
              <a:latin typeface="+mn-lt"/>
            </a:endParaRPr>
          </a:p>
          <a:p>
            <a:pPr algn="l"/>
            <a:r>
              <a:rPr lang="en-GB" altLang="en-US" sz="1600" dirty="0">
                <a:solidFill>
                  <a:srgbClr val="374151"/>
                </a:solidFill>
                <a:latin typeface="+mn-lt"/>
              </a:rPr>
              <a:t>Radars can perform very precise measurements and provide a better understanding of an object’s shape and various morphological features (i.e. </a:t>
            </a:r>
            <a:r>
              <a:rPr lang="fr-FR" altLang="en-US" sz="1600" dirty="0" err="1">
                <a:solidFill>
                  <a:srgbClr val="374151"/>
                </a:solidFill>
                <a:latin typeface="+mn-lt"/>
              </a:rPr>
              <a:t>concavity</a:t>
            </a:r>
            <a:r>
              <a:rPr lang="fr-FR" altLang="en-US" sz="1600" dirty="0">
                <a:solidFill>
                  <a:srgbClr val="374151"/>
                </a:solidFill>
                <a:latin typeface="+mn-lt"/>
              </a:rPr>
              <a:t>, large </a:t>
            </a:r>
            <a:r>
              <a:rPr lang="fr-FR" altLang="en-US" sz="1600" dirty="0" err="1">
                <a:solidFill>
                  <a:srgbClr val="374151"/>
                </a:solidFill>
                <a:latin typeface="+mn-lt"/>
              </a:rPr>
              <a:t>craters</a:t>
            </a:r>
            <a:r>
              <a:rPr lang="fr-FR" altLang="en-US" sz="1600" dirty="0">
                <a:solidFill>
                  <a:srgbClr val="374151"/>
                </a:solidFill>
                <a:latin typeface="+mn-lt"/>
              </a:rPr>
              <a:t>, boulders, etc.).</a:t>
            </a:r>
            <a:endParaRPr lang="en-GB" altLang="en-US" sz="1600" dirty="0">
              <a:solidFill>
                <a:srgbClr val="374151"/>
              </a:solidFill>
              <a:latin typeface="+mn-lt"/>
            </a:endParaRPr>
          </a:p>
        </p:txBody>
      </p:sp>
      <p:pic>
        <p:nvPicPr>
          <p:cNvPr id="4" name="Picture 3">
            <a:extLst>
              <a:ext uri="{FF2B5EF4-FFF2-40B4-BE49-F238E27FC236}">
                <a16:creationId xmlns:a16="http://schemas.microsoft.com/office/drawing/2014/main" id="{38BD868D-4A3C-C73B-C53A-9AE00911745C}"/>
              </a:ext>
            </a:extLst>
          </p:cNvPr>
          <p:cNvPicPr>
            <a:picLocks noChangeAspect="1"/>
          </p:cNvPicPr>
          <p:nvPr/>
        </p:nvPicPr>
        <p:blipFill rotWithShape="1">
          <a:blip r:embed="rId2"/>
          <a:srcRect t="3394"/>
          <a:stretch/>
        </p:blipFill>
        <p:spPr>
          <a:xfrm>
            <a:off x="8781214" y="2758958"/>
            <a:ext cx="3147519" cy="933717"/>
          </a:xfrm>
          <a:prstGeom prst="rect">
            <a:avLst/>
          </a:prstGeom>
        </p:spPr>
      </p:pic>
      <p:pic>
        <p:nvPicPr>
          <p:cNvPr id="7" name="Picture 6">
            <a:extLst>
              <a:ext uri="{FF2B5EF4-FFF2-40B4-BE49-F238E27FC236}">
                <a16:creationId xmlns:a16="http://schemas.microsoft.com/office/drawing/2014/main" id="{9D61B175-8AF4-DE8A-8BA5-2DF9F94DA851}"/>
              </a:ext>
            </a:extLst>
          </p:cNvPr>
          <p:cNvPicPr>
            <a:picLocks noChangeAspect="1"/>
          </p:cNvPicPr>
          <p:nvPr/>
        </p:nvPicPr>
        <p:blipFill>
          <a:blip r:embed="rId3"/>
          <a:stretch>
            <a:fillRect/>
          </a:stretch>
        </p:blipFill>
        <p:spPr>
          <a:xfrm>
            <a:off x="5590779" y="1322590"/>
            <a:ext cx="1744658" cy="976178"/>
          </a:xfrm>
          <a:prstGeom prst="rect">
            <a:avLst/>
          </a:prstGeom>
        </p:spPr>
      </p:pic>
      <p:pic>
        <p:nvPicPr>
          <p:cNvPr id="9" name="Picture 8">
            <a:extLst>
              <a:ext uri="{FF2B5EF4-FFF2-40B4-BE49-F238E27FC236}">
                <a16:creationId xmlns:a16="http://schemas.microsoft.com/office/drawing/2014/main" id="{A920ADF4-8238-4549-D3E7-0F065422E94F}"/>
              </a:ext>
            </a:extLst>
          </p:cNvPr>
          <p:cNvPicPr>
            <a:picLocks noChangeAspect="1"/>
          </p:cNvPicPr>
          <p:nvPr/>
        </p:nvPicPr>
        <p:blipFill>
          <a:blip r:embed="rId4"/>
          <a:stretch>
            <a:fillRect/>
          </a:stretch>
        </p:blipFill>
        <p:spPr>
          <a:xfrm>
            <a:off x="9515729" y="1163893"/>
            <a:ext cx="1618142" cy="1311955"/>
          </a:xfrm>
          <a:prstGeom prst="rect">
            <a:avLst/>
          </a:prstGeom>
        </p:spPr>
      </p:pic>
      <p:pic>
        <p:nvPicPr>
          <p:cNvPr id="11" name="Picture 10">
            <a:extLst>
              <a:ext uri="{FF2B5EF4-FFF2-40B4-BE49-F238E27FC236}">
                <a16:creationId xmlns:a16="http://schemas.microsoft.com/office/drawing/2014/main" id="{A840E40A-671E-D611-D193-379CCD330C09}"/>
              </a:ext>
            </a:extLst>
          </p:cNvPr>
          <p:cNvPicPr>
            <a:picLocks noChangeAspect="1"/>
          </p:cNvPicPr>
          <p:nvPr/>
        </p:nvPicPr>
        <p:blipFill rotWithShape="1">
          <a:blip r:embed="rId5"/>
          <a:srcRect t="1135"/>
          <a:stretch/>
        </p:blipFill>
        <p:spPr>
          <a:xfrm>
            <a:off x="5590779" y="2799402"/>
            <a:ext cx="1740920" cy="1223830"/>
          </a:xfrm>
          <a:prstGeom prst="rect">
            <a:avLst/>
          </a:prstGeom>
        </p:spPr>
      </p:pic>
      <p:sp>
        <p:nvSpPr>
          <p:cNvPr id="12" name="Arrow: Down 11">
            <a:extLst>
              <a:ext uri="{FF2B5EF4-FFF2-40B4-BE49-F238E27FC236}">
                <a16:creationId xmlns:a16="http://schemas.microsoft.com/office/drawing/2014/main" id="{F23D92CA-0F11-B78B-CA42-5819D3CF5E5B}"/>
              </a:ext>
            </a:extLst>
          </p:cNvPr>
          <p:cNvSpPr/>
          <p:nvPr/>
        </p:nvSpPr>
        <p:spPr>
          <a:xfrm rot="16200000">
            <a:off x="7962405" y="2660789"/>
            <a:ext cx="188103" cy="1214466"/>
          </a:xfrm>
          <a:prstGeom prst="downArrow">
            <a:avLst/>
          </a:prstGeom>
          <a:solidFill>
            <a:schemeClr val="tx1">
              <a:lumMod val="25000"/>
              <a:lumOff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25FFF240-F9A3-E19F-72A5-5C006E841635}"/>
              </a:ext>
            </a:extLst>
          </p:cNvPr>
          <p:cNvSpPr/>
          <p:nvPr/>
        </p:nvSpPr>
        <p:spPr>
          <a:xfrm rot="16200000">
            <a:off x="8145977" y="1019872"/>
            <a:ext cx="188103" cy="1581613"/>
          </a:xfrm>
          <a:prstGeom prst="downArrow">
            <a:avLst/>
          </a:prstGeom>
          <a:solidFill>
            <a:schemeClr val="tx1">
              <a:lumMod val="25000"/>
              <a:lumOff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2E2AF1B5-9944-FB12-6EA6-84E96E2C7E55}"/>
              </a:ext>
            </a:extLst>
          </p:cNvPr>
          <p:cNvSpPr/>
          <p:nvPr/>
        </p:nvSpPr>
        <p:spPr>
          <a:xfrm rot="16200000">
            <a:off x="7962406" y="4264129"/>
            <a:ext cx="188101" cy="1214468"/>
          </a:xfrm>
          <a:prstGeom prst="downArrow">
            <a:avLst/>
          </a:pr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pic>
        <p:nvPicPr>
          <p:cNvPr id="19" name="Picture 18">
            <a:extLst>
              <a:ext uri="{FF2B5EF4-FFF2-40B4-BE49-F238E27FC236}">
                <a16:creationId xmlns:a16="http://schemas.microsoft.com/office/drawing/2014/main" id="{5CA8B104-944F-E990-532C-90821466BB60}"/>
              </a:ext>
            </a:extLst>
          </p:cNvPr>
          <p:cNvPicPr>
            <a:picLocks noChangeAspect="1"/>
          </p:cNvPicPr>
          <p:nvPr/>
        </p:nvPicPr>
        <p:blipFill>
          <a:blip r:embed="rId6"/>
          <a:stretch>
            <a:fillRect/>
          </a:stretch>
        </p:blipFill>
        <p:spPr>
          <a:xfrm>
            <a:off x="5478476" y="4372461"/>
            <a:ext cx="1858443" cy="1068832"/>
          </a:xfrm>
          <a:prstGeom prst="rect">
            <a:avLst/>
          </a:prstGeom>
        </p:spPr>
      </p:pic>
      <p:pic>
        <p:nvPicPr>
          <p:cNvPr id="21" name="Picture 20">
            <a:extLst>
              <a:ext uri="{FF2B5EF4-FFF2-40B4-BE49-F238E27FC236}">
                <a16:creationId xmlns:a16="http://schemas.microsoft.com/office/drawing/2014/main" id="{A7A9CC92-876A-CA78-3901-2C4D7EB5C1B8}"/>
              </a:ext>
            </a:extLst>
          </p:cNvPr>
          <p:cNvPicPr>
            <a:picLocks noChangeAspect="1"/>
          </p:cNvPicPr>
          <p:nvPr/>
        </p:nvPicPr>
        <p:blipFill>
          <a:blip r:embed="rId7"/>
          <a:stretch>
            <a:fillRect/>
          </a:stretch>
        </p:blipFill>
        <p:spPr>
          <a:xfrm>
            <a:off x="9077238" y="4277278"/>
            <a:ext cx="2404047" cy="1164015"/>
          </a:xfrm>
          <a:prstGeom prst="rect">
            <a:avLst/>
          </a:prstGeom>
        </p:spPr>
      </p:pic>
      <p:sp>
        <p:nvSpPr>
          <p:cNvPr id="5" name="TextBox 4">
            <a:extLst>
              <a:ext uri="{FF2B5EF4-FFF2-40B4-BE49-F238E27FC236}">
                <a16:creationId xmlns:a16="http://schemas.microsoft.com/office/drawing/2014/main" id="{7E2E4E21-291C-5C8E-8751-1DEE86C3668A}"/>
              </a:ext>
            </a:extLst>
          </p:cNvPr>
          <p:cNvSpPr txBox="1"/>
          <p:nvPr/>
        </p:nvSpPr>
        <p:spPr>
          <a:xfrm>
            <a:off x="8683176" y="5441293"/>
            <a:ext cx="3229345" cy="400110"/>
          </a:xfrm>
          <a:prstGeom prst="rect">
            <a:avLst/>
          </a:prstGeom>
          <a:noFill/>
        </p:spPr>
        <p:txBody>
          <a:bodyPr wrap="square">
            <a:spAutoFit/>
          </a:bodyPr>
          <a:lstStyle/>
          <a:p>
            <a:pPr algn="ctr"/>
            <a:r>
              <a:rPr lang="en-GB" sz="1000" b="0" i="0" dirty="0">
                <a:effectLst/>
                <a:latin typeface="Metropolis"/>
              </a:rPr>
              <a:t> 2011 AG5 a day after the asteroid made its close approach to Earth (1.8 million </a:t>
            </a:r>
            <a:r>
              <a:rPr lang="en-GB" sz="1000" b="0" i="0" dirty="0" err="1">
                <a:effectLst/>
                <a:latin typeface="Metropolis"/>
              </a:rPr>
              <a:t>kilometers</a:t>
            </a:r>
            <a:r>
              <a:rPr lang="en-GB" sz="1000" b="0" i="0" dirty="0">
                <a:effectLst/>
                <a:latin typeface="Metropolis"/>
              </a:rPr>
              <a:t>) on Feb. 3</a:t>
            </a:r>
            <a:r>
              <a:rPr lang="en-GB" sz="1000" b="0" i="0" baseline="30000" dirty="0">
                <a:effectLst/>
                <a:latin typeface="Metropolis"/>
              </a:rPr>
              <a:t>rd</a:t>
            </a:r>
            <a:r>
              <a:rPr lang="en-GB" sz="1000" b="0" i="0" dirty="0">
                <a:effectLst/>
                <a:latin typeface="Metropolis"/>
              </a:rPr>
              <a:t> 2023</a:t>
            </a:r>
            <a:endParaRPr lang="en-GB" sz="1000" dirty="0"/>
          </a:p>
        </p:txBody>
      </p:sp>
      <p:sp>
        <p:nvSpPr>
          <p:cNvPr id="10" name="TextBox 9">
            <a:extLst>
              <a:ext uri="{FF2B5EF4-FFF2-40B4-BE49-F238E27FC236}">
                <a16:creationId xmlns:a16="http://schemas.microsoft.com/office/drawing/2014/main" id="{70BC01E8-CF5C-466B-703C-87B5DCBC5A18}"/>
              </a:ext>
            </a:extLst>
          </p:cNvPr>
          <p:cNvSpPr txBox="1"/>
          <p:nvPr/>
        </p:nvSpPr>
        <p:spPr>
          <a:xfrm>
            <a:off x="9077238" y="3738755"/>
            <a:ext cx="3045602" cy="246221"/>
          </a:xfrm>
          <a:prstGeom prst="rect">
            <a:avLst/>
          </a:prstGeom>
          <a:noFill/>
        </p:spPr>
        <p:txBody>
          <a:bodyPr wrap="square">
            <a:spAutoFit/>
          </a:bodyPr>
          <a:lstStyle/>
          <a:p>
            <a:r>
              <a:rPr lang="en-GB" sz="1000" dirty="0">
                <a:latin typeface="Metropolis"/>
              </a:rPr>
              <a:t>Hubble Catches Asteroids during observations</a:t>
            </a:r>
          </a:p>
        </p:txBody>
      </p:sp>
    </p:spTree>
    <p:extLst>
      <p:ext uri="{BB962C8B-B14F-4D97-AF65-F5344CB8AC3E}">
        <p14:creationId xmlns:p14="http://schemas.microsoft.com/office/powerpoint/2010/main" val="355989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Söhne"/>
              </a:rPr>
              <a:t>Historical Milestones</a:t>
            </a:r>
            <a:endParaRPr lang="en-GB" dirty="0"/>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8848967" y="1242103"/>
            <a:ext cx="3376371" cy="1027849"/>
          </a:xfrm>
        </p:spPr>
        <p:txBody>
          <a:bodyPr/>
          <a:lstStyle/>
          <a:p>
            <a:r>
              <a:rPr lang="en-GB" sz="1400" dirty="0">
                <a:solidFill>
                  <a:schemeClr val="tx1"/>
                </a:solidFill>
                <a:latin typeface="+mn-lt"/>
              </a:rPr>
              <a:t>Total number of near-Earth asteroids detected by ground-based radar facilities each year. The cumulative number of radar detections as a function of time is shown using a solid bold line.</a:t>
            </a:r>
          </a:p>
        </p:txBody>
      </p:sp>
      <p:pic>
        <p:nvPicPr>
          <p:cNvPr id="4" name="Picture 3">
            <a:extLst>
              <a:ext uri="{FF2B5EF4-FFF2-40B4-BE49-F238E27FC236}">
                <a16:creationId xmlns:a16="http://schemas.microsoft.com/office/drawing/2014/main" id="{4D6A54C2-F6B1-E974-55A5-645DF3D41B36}"/>
              </a:ext>
            </a:extLst>
          </p:cNvPr>
          <p:cNvPicPr>
            <a:picLocks noChangeAspect="1"/>
          </p:cNvPicPr>
          <p:nvPr/>
        </p:nvPicPr>
        <p:blipFill>
          <a:blip r:embed="rId2"/>
          <a:stretch>
            <a:fillRect/>
          </a:stretch>
        </p:blipFill>
        <p:spPr>
          <a:xfrm>
            <a:off x="5417201" y="1006615"/>
            <a:ext cx="3376371" cy="2918981"/>
          </a:xfrm>
          <a:prstGeom prst="rect">
            <a:avLst/>
          </a:prstGeom>
        </p:spPr>
      </p:pic>
      <p:pic>
        <p:nvPicPr>
          <p:cNvPr id="7" name="Picture 6">
            <a:extLst>
              <a:ext uri="{FF2B5EF4-FFF2-40B4-BE49-F238E27FC236}">
                <a16:creationId xmlns:a16="http://schemas.microsoft.com/office/drawing/2014/main" id="{C4B0E7CF-51D3-E4FA-EF3B-9E08DFE40E86}"/>
              </a:ext>
            </a:extLst>
          </p:cNvPr>
          <p:cNvPicPr>
            <a:picLocks noChangeAspect="1"/>
          </p:cNvPicPr>
          <p:nvPr/>
        </p:nvPicPr>
        <p:blipFill>
          <a:blip r:embed="rId3"/>
          <a:stretch>
            <a:fillRect/>
          </a:stretch>
        </p:blipFill>
        <p:spPr>
          <a:xfrm>
            <a:off x="330006" y="1006615"/>
            <a:ext cx="4789947" cy="3812918"/>
          </a:xfrm>
          <a:prstGeom prst="rect">
            <a:avLst/>
          </a:prstGeom>
        </p:spPr>
      </p:pic>
      <p:sp>
        <p:nvSpPr>
          <p:cNvPr id="8" name="Content Placeholder 5">
            <a:extLst>
              <a:ext uri="{FF2B5EF4-FFF2-40B4-BE49-F238E27FC236}">
                <a16:creationId xmlns:a16="http://schemas.microsoft.com/office/drawing/2014/main" id="{F9F93B32-7189-339C-6C79-8763AFEC9F45}"/>
              </a:ext>
            </a:extLst>
          </p:cNvPr>
          <p:cNvSpPr txBox="1">
            <a:spLocks/>
          </p:cNvSpPr>
          <p:nvPr/>
        </p:nvSpPr>
        <p:spPr bwMode="auto">
          <a:xfrm>
            <a:off x="282810" y="4847754"/>
            <a:ext cx="4837142" cy="137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l"/>
            <a:r>
              <a:rPr lang="en-GB" altLang="en-US" sz="1200" dirty="0">
                <a:solidFill>
                  <a:schemeClr val="tx1"/>
                </a:solidFill>
                <a:latin typeface="+mn-lt"/>
              </a:rPr>
              <a:t>Delay-Doppler map of Mercury obtained on June 16, 2000, at </a:t>
            </a:r>
            <a:r>
              <a:rPr lang="en-GB" altLang="en-US" sz="1200" b="1" dirty="0">
                <a:solidFill>
                  <a:schemeClr val="tx1"/>
                </a:solidFill>
                <a:latin typeface="+mn-lt"/>
              </a:rPr>
              <a:t>Arecibo</a:t>
            </a:r>
            <a:r>
              <a:rPr lang="en-GB" altLang="en-US" sz="1200" dirty="0">
                <a:solidFill>
                  <a:schemeClr val="tx1"/>
                </a:solidFill>
                <a:latin typeface="+mn-lt"/>
              </a:rPr>
              <a:t>. The leading edge of the radar echo is the parabolic locus that is brightest at the top. The North Pole craters that are filled with radar-bright material (putatively water ice) are at the bottom </a:t>
            </a:r>
            <a:r>
              <a:rPr lang="en-GB" altLang="en-US" sz="1200" dirty="0" err="1">
                <a:solidFill>
                  <a:schemeClr val="tx1"/>
                </a:solidFill>
                <a:latin typeface="+mn-lt"/>
              </a:rPr>
              <a:t>center</a:t>
            </a:r>
            <a:r>
              <a:rPr lang="en-GB" altLang="en-US" sz="1200" dirty="0">
                <a:solidFill>
                  <a:schemeClr val="tx1"/>
                </a:solidFill>
                <a:latin typeface="+mn-lt"/>
              </a:rPr>
              <a:t>. The delay resolution is 3 km.</a:t>
            </a:r>
          </a:p>
        </p:txBody>
      </p:sp>
      <p:graphicFrame>
        <p:nvGraphicFramePr>
          <p:cNvPr id="3" name="Table 2">
            <a:extLst>
              <a:ext uri="{FF2B5EF4-FFF2-40B4-BE49-F238E27FC236}">
                <a16:creationId xmlns:a16="http://schemas.microsoft.com/office/drawing/2014/main" id="{322F1B2D-F077-CA20-C5A3-565445F98D8F}"/>
              </a:ext>
            </a:extLst>
          </p:cNvPr>
          <p:cNvGraphicFramePr>
            <a:graphicFrameLocks noGrp="1"/>
          </p:cNvGraphicFramePr>
          <p:nvPr>
            <p:extLst>
              <p:ext uri="{D42A27DB-BD31-4B8C-83A1-F6EECF244321}">
                <p14:modId xmlns:p14="http://schemas.microsoft.com/office/powerpoint/2010/main" val="2870768344"/>
              </p:ext>
            </p:extLst>
          </p:nvPr>
        </p:nvGraphicFramePr>
        <p:xfrm>
          <a:off x="5596128" y="3925596"/>
          <a:ext cx="6299204" cy="2352040"/>
        </p:xfrm>
        <a:graphic>
          <a:graphicData uri="http://schemas.openxmlformats.org/drawingml/2006/table">
            <a:tbl>
              <a:tblPr firstRow="1" bandRow="1">
                <a:tableStyleId>{00A15C55-8517-42AA-B614-E9B94910E393}</a:tableStyleId>
              </a:tblPr>
              <a:tblGrid>
                <a:gridCol w="2053946">
                  <a:extLst>
                    <a:ext uri="{9D8B030D-6E8A-4147-A177-3AD203B41FA5}">
                      <a16:colId xmlns:a16="http://schemas.microsoft.com/office/drawing/2014/main" val="2109377873"/>
                    </a:ext>
                  </a:extLst>
                </a:gridCol>
                <a:gridCol w="2122629">
                  <a:extLst>
                    <a:ext uri="{9D8B030D-6E8A-4147-A177-3AD203B41FA5}">
                      <a16:colId xmlns:a16="http://schemas.microsoft.com/office/drawing/2014/main" val="2840567300"/>
                    </a:ext>
                  </a:extLst>
                </a:gridCol>
                <a:gridCol w="2122629">
                  <a:extLst>
                    <a:ext uri="{9D8B030D-6E8A-4147-A177-3AD203B41FA5}">
                      <a16:colId xmlns:a16="http://schemas.microsoft.com/office/drawing/2014/main" val="2959401373"/>
                    </a:ext>
                  </a:extLst>
                </a:gridCol>
              </a:tblGrid>
              <a:tr h="370840">
                <a:tc>
                  <a:txBody>
                    <a:bodyPr/>
                    <a:lstStyle/>
                    <a:p>
                      <a:r>
                        <a:rPr lang="en-US" dirty="0"/>
                        <a:t>Milestones</a:t>
                      </a:r>
                    </a:p>
                  </a:txBody>
                  <a:tcPr/>
                </a:tc>
                <a:tc>
                  <a:txBody>
                    <a:bodyPr/>
                    <a:lstStyle/>
                    <a:p>
                      <a:r>
                        <a:rPr lang="en-US" dirty="0"/>
                        <a:t>Year </a:t>
                      </a:r>
                    </a:p>
                  </a:txBody>
                  <a:tcPr/>
                </a:tc>
                <a:tc>
                  <a:txBody>
                    <a:bodyPr/>
                    <a:lstStyle/>
                    <a:p>
                      <a:r>
                        <a:rPr lang="en-US" dirty="0"/>
                        <a:t>Description</a:t>
                      </a:r>
                    </a:p>
                  </a:txBody>
                  <a:tcPr/>
                </a:tc>
                <a:extLst>
                  <a:ext uri="{0D108BD9-81ED-4DB2-BD59-A6C34878D82A}">
                    <a16:rowId xmlns:a16="http://schemas.microsoft.com/office/drawing/2014/main" val="4072682364"/>
                  </a:ext>
                </a:extLst>
              </a:tr>
              <a:tr h="370840">
                <a:tc>
                  <a:txBody>
                    <a:bodyPr/>
                    <a:lstStyle/>
                    <a:p>
                      <a:r>
                        <a:rPr lang="en-US" sz="1000" dirty="0"/>
                        <a:t>First radar echo from Moon</a:t>
                      </a:r>
                    </a:p>
                  </a:txBody>
                  <a:tcPr/>
                </a:tc>
                <a:tc>
                  <a:txBody>
                    <a:bodyPr/>
                    <a:lstStyle/>
                    <a:p>
                      <a:r>
                        <a:rPr lang="en-US" sz="1000" dirty="0"/>
                        <a:t>1946</a:t>
                      </a:r>
                    </a:p>
                  </a:txBody>
                  <a:tcPr/>
                </a:tc>
                <a:tc>
                  <a:txBody>
                    <a:bodyPr/>
                    <a:lstStyle/>
                    <a:p>
                      <a:r>
                        <a:rPr lang="en-US" sz="1000" b="0" i="0" kern="1200" dirty="0">
                          <a:solidFill>
                            <a:schemeClr val="dk1"/>
                          </a:solidFill>
                          <a:effectLst/>
                          <a:latin typeface="+mn-lt"/>
                          <a:ea typeface="+mn-ea"/>
                          <a:cs typeface="+mn-cs"/>
                        </a:rPr>
                        <a:t>Proved radar feasibility for planetary astronomy</a:t>
                      </a:r>
                      <a:endParaRPr lang="en-US" sz="1000" dirty="0"/>
                    </a:p>
                  </a:txBody>
                  <a:tcPr/>
                </a:tc>
                <a:extLst>
                  <a:ext uri="{0D108BD9-81ED-4DB2-BD59-A6C34878D82A}">
                    <a16:rowId xmlns:a16="http://schemas.microsoft.com/office/drawing/2014/main" val="3430352546"/>
                  </a:ext>
                </a:extLst>
              </a:tr>
              <a:tr h="370840">
                <a:tc>
                  <a:txBody>
                    <a:bodyPr/>
                    <a:lstStyle/>
                    <a:p>
                      <a:pPr marL="0" algn="l" defTabSz="882030" rtl="0" eaLnBrk="1" latinLnBrk="0" hangingPunct="1"/>
                      <a:r>
                        <a:rPr lang="en-US" sz="1000" kern="1200" dirty="0">
                          <a:solidFill>
                            <a:schemeClr val="dk1"/>
                          </a:solidFill>
                          <a:latin typeface="+mn-lt"/>
                          <a:ea typeface="+mn-ea"/>
                          <a:cs typeface="+mn-cs"/>
                        </a:rPr>
                        <a:t>First asteroid radar experiments</a:t>
                      </a:r>
                    </a:p>
                  </a:txBody>
                  <a:tcPr/>
                </a:tc>
                <a:tc>
                  <a:txBody>
                    <a:bodyPr/>
                    <a:lstStyle/>
                    <a:p>
                      <a:pPr marL="0" algn="l" defTabSz="882030" rtl="0" eaLnBrk="1" latinLnBrk="0" hangingPunct="1"/>
                      <a:r>
                        <a:rPr lang="en-US" sz="1000" kern="1200" dirty="0">
                          <a:solidFill>
                            <a:schemeClr val="dk1"/>
                          </a:solidFill>
                          <a:latin typeface="+mn-lt"/>
                          <a:ea typeface="+mn-ea"/>
                          <a:cs typeface="+mn-cs"/>
                        </a:rPr>
                        <a:t>1960s</a:t>
                      </a:r>
                    </a:p>
                  </a:txBody>
                  <a:tcPr/>
                </a:tc>
                <a:tc>
                  <a:txBody>
                    <a:bodyPr/>
                    <a:lstStyle/>
                    <a:p>
                      <a:pPr marL="0" algn="l" defTabSz="882030" rtl="0" eaLnBrk="1" latinLnBrk="0" hangingPunct="1"/>
                      <a:r>
                        <a:rPr lang="en-US" sz="1000" kern="1200" dirty="0">
                          <a:solidFill>
                            <a:schemeClr val="dk1"/>
                          </a:solidFill>
                          <a:latin typeface="+mn-lt"/>
                          <a:ea typeface="+mn-ea"/>
                          <a:cs typeface="+mn-cs"/>
                        </a:rPr>
                        <a:t>Detection of asteroids, mapping shapes with radar</a:t>
                      </a:r>
                    </a:p>
                  </a:txBody>
                  <a:tcPr/>
                </a:tc>
                <a:extLst>
                  <a:ext uri="{0D108BD9-81ED-4DB2-BD59-A6C34878D82A}">
                    <a16:rowId xmlns:a16="http://schemas.microsoft.com/office/drawing/2014/main" val="2476344608"/>
                  </a:ext>
                </a:extLst>
              </a:tr>
              <a:tr h="370840">
                <a:tc>
                  <a:txBody>
                    <a:bodyPr/>
                    <a:lstStyle/>
                    <a:p>
                      <a:pPr marL="0" algn="l" defTabSz="882030" rtl="0" eaLnBrk="1" latinLnBrk="0" hangingPunct="1"/>
                      <a:r>
                        <a:rPr lang="en-US" sz="1000" kern="1200" dirty="0">
                          <a:solidFill>
                            <a:schemeClr val="dk1"/>
                          </a:solidFill>
                          <a:latin typeface="+mn-lt"/>
                          <a:ea typeface="+mn-ea"/>
                          <a:cs typeface="+mn-cs"/>
                        </a:rPr>
                        <a:t>Rapid-response NEA radar software</a:t>
                      </a:r>
                    </a:p>
                  </a:txBody>
                  <a:tcPr/>
                </a:tc>
                <a:tc>
                  <a:txBody>
                    <a:bodyPr/>
                    <a:lstStyle/>
                    <a:p>
                      <a:pPr marL="0" algn="l" defTabSz="882030" rtl="0" eaLnBrk="1" latinLnBrk="0" hangingPunct="1"/>
                      <a:r>
                        <a:rPr lang="en-US" sz="1000" kern="1200" dirty="0">
                          <a:solidFill>
                            <a:schemeClr val="dk1"/>
                          </a:solidFill>
                          <a:latin typeface="+mn-lt"/>
                          <a:ea typeface="+mn-ea"/>
                          <a:cs typeface="+mn-cs"/>
                        </a:rPr>
                        <a:t>1990s</a:t>
                      </a:r>
                    </a:p>
                  </a:txBody>
                  <a:tcPr/>
                </a:tc>
                <a:tc>
                  <a:txBody>
                    <a:bodyPr/>
                    <a:lstStyle/>
                    <a:p>
                      <a:pPr marL="0" algn="l" defTabSz="882030" rtl="0" eaLnBrk="1" latinLnBrk="0" hangingPunct="1"/>
                      <a:r>
                        <a:rPr lang="en-US" sz="1000" kern="1200" dirty="0">
                          <a:solidFill>
                            <a:schemeClr val="dk1"/>
                          </a:solidFill>
                          <a:latin typeface="+mn-lt"/>
                          <a:ea typeface="+mn-ea"/>
                          <a:cs typeface="+mn-cs"/>
                        </a:rPr>
                        <a:t>Onsite software for immediate post-discovery observations</a:t>
                      </a:r>
                    </a:p>
                  </a:txBody>
                  <a:tcPr/>
                </a:tc>
                <a:extLst>
                  <a:ext uri="{0D108BD9-81ED-4DB2-BD59-A6C34878D82A}">
                    <a16:rowId xmlns:a16="http://schemas.microsoft.com/office/drawing/2014/main" val="2609908249"/>
                  </a:ext>
                </a:extLst>
              </a:tr>
              <a:tr h="370840">
                <a:tc>
                  <a:txBody>
                    <a:bodyPr/>
                    <a:lstStyle/>
                    <a:p>
                      <a:pPr marL="0" marR="0" indent="0" algn="l" defTabSz="882030" rtl="0" eaLnBrk="1" fontAlgn="auto" latinLnBrk="0" hangingPunct="1">
                        <a:lnSpc>
                          <a:spcPct val="100000"/>
                        </a:lnSpc>
                        <a:spcBef>
                          <a:spcPts val="0"/>
                        </a:spcBef>
                        <a:spcAft>
                          <a:spcPts val="0"/>
                        </a:spcAft>
                        <a:buClrTx/>
                        <a:buSzTx/>
                        <a:buFontTx/>
                        <a:buNone/>
                        <a:tabLst/>
                        <a:defRPr/>
                      </a:pPr>
                      <a:r>
                        <a:rPr lang="en-US" sz="1000" dirty="0"/>
                        <a:t>Peak Arecibo/Goldstone NEO observations</a:t>
                      </a:r>
                    </a:p>
                  </a:txBody>
                  <a:tcPr/>
                </a:tc>
                <a:tc>
                  <a:txBody>
                    <a:bodyPr/>
                    <a:lstStyle/>
                    <a:p>
                      <a:r>
                        <a:rPr lang="en-US" sz="1000" dirty="0"/>
                        <a:t>2000s-2010s</a:t>
                      </a:r>
                    </a:p>
                  </a:txBody>
                  <a:tcPr/>
                </a:tc>
                <a:tc>
                  <a:txBody>
                    <a:bodyPr/>
                    <a:lstStyle/>
                    <a:p>
                      <a:pPr marL="0" marR="0" indent="0" algn="l" defTabSz="882030" rtl="0" eaLnBrk="1" fontAlgn="auto" latinLnBrk="0" hangingPunct="1">
                        <a:lnSpc>
                          <a:spcPct val="100000"/>
                        </a:lnSpc>
                        <a:spcBef>
                          <a:spcPts val="0"/>
                        </a:spcBef>
                        <a:spcAft>
                          <a:spcPts val="0"/>
                        </a:spcAft>
                        <a:buClrTx/>
                        <a:buSzTx/>
                        <a:buFontTx/>
                        <a:buNone/>
                        <a:tabLst/>
                        <a:defRPr/>
                      </a:pPr>
                      <a:r>
                        <a:rPr lang="en-US" sz="1000" dirty="0"/>
                        <a:t>Hundreds of NEOs detected, detailed shape/orbit data</a:t>
                      </a:r>
                    </a:p>
                  </a:txBody>
                  <a:tcPr/>
                </a:tc>
                <a:extLst>
                  <a:ext uri="{0D108BD9-81ED-4DB2-BD59-A6C34878D82A}">
                    <a16:rowId xmlns:a16="http://schemas.microsoft.com/office/drawing/2014/main" val="3099102573"/>
                  </a:ext>
                </a:extLst>
              </a:tr>
              <a:tr h="370840">
                <a:tc>
                  <a:txBody>
                    <a:bodyPr/>
                    <a:lstStyle/>
                    <a:p>
                      <a:pPr marL="0" marR="0" indent="0" algn="l" defTabSz="88203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Loss of Arecibo, shift to new generation RADARs</a:t>
                      </a:r>
                    </a:p>
                  </a:txBody>
                  <a:tcPr/>
                </a:tc>
                <a:tc>
                  <a:txBody>
                    <a:bodyPr/>
                    <a:lstStyle/>
                    <a:p>
                      <a:pPr marL="0" marR="0" indent="0" algn="l" defTabSz="88203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2020s</a:t>
                      </a:r>
                    </a:p>
                  </a:txBody>
                  <a:tcPr/>
                </a:tc>
                <a:tc>
                  <a:txBody>
                    <a:bodyPr/>
                    <a:lstStyle/>
                    <a:p>
                      <a:pPr marL="0" marR="0" indent="0" algn="l" defTabSz="88203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Expansion of next-gen radar at Green Bank Telescope</a:t>
                      </a:r>
                    </a:p>
                  </a:txBody>
                  <a:tcPr/>
                </a:tc>
                <a:extLst>
                  <a:ext uri="{0D108BD9-81ED-4DB2-BD59-A6C34878D82A}">
                    <a16:rowId xmlns:a16="http://schemas.microsoft.com/office/drawing/2014/main" val="2447477939"/>
                  </a:ext>
                </a:extLst>
              </a:tr>
            </a:tbl>
          </a:graphicData>
        </a:graphic>
      </p:graphicFrame>
    </p:spTree>
    <p:extLst>
      <p:ext uri="{BB962C8B-B14F-4D97-AF65-F5344CB8AC3E}">
        <p14:creationId xmlns:p14="http://schemas.microsoft.com/office/powerpoint/2010/main" val="2216181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Söhne"/>
              </a:rPr>
              <a:t>Planetary Radar on Earth</a:t>
            </a:r>
            <a:endParaRPr lang="en-GB" dirty="0"/>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374072" y="897408"/>
            <a:ext cx="4353724" cy="456961"/>
          </a:xfrm>
        </p:spPr>
        <p:txBody>
          <a:bodyPr/>
          <a:lstStyle/>
          <a:p>
            <a:pPr algn="l"/>
            <a:r>
              <a:rPr lang="en-GB" sz="1400" b="1" i="0" dirty="0">
                <a:solidFill>
                  <a:srgbClr val="374151"/>
                </a:solidFill>
                <a:effectLst/>
                <a:latin typeface="Söhne"/>
              </a:rPr>
              <a:t>ARECIBO </a:t>
            </a:r>
            <a:r>
              <a:rPr lang="en-GB" sz="1400" b="0" i="0" dirty="0">
                <a:solidFill>
                  <a:srgbClr val="374151"/>
                </a:solidFill>
                <a:effectLst/>
                <a:latin typeface="Söhne"/>
              </a:rPr>
              <a:t>(collapsed on December 1, 2020)</a:t>
            </a:r>
          </a:p>
        </p:txBody>
      </p:sp>
      <p:pic>
        <p:nvPicPr>
          <p:cNvPr id="5" name="Picture 4">
            <a:extLst>
              <a:ext uri="{FF2B5EF4-FFF2-40B4-BE49-F238E27FC236}">
                <a16:creationId xmlns:a16="http://schemas.microsoft.com/office/drawing/2014/main" id="{B5F51BC8-00C2-9F73-278B-A028F129F253}"/>
              </a:ext>
            </a:extLst>
          </p:cNvPr>
          <p:cNvPicPr>
            <a:picLocks noChangeAspect="1"/>
          </p:cNvPicPr>
          <p:nvPr/>
        </p:nvPicPr>
        <p:blipFill>
          <a:blip r:embed="rId2"/>
          <a:stretch>
            <a:fillRect/>
          </a:stretch>
        </p:blipFill>
        <p:spPr>
          <a:xfrm>
            <a:off x="216000" y="1213383"/>
            <a:ext cx="3947371" cy="2479654"/>
          </a:xfrm>
          <a:prstGeom prst="rect">
            <a:avLst/>
          </a:prstGeom>
        </p:spPr>
      </p:pic>
      <p:sp>
        <p:nvSpPr>
          <p:cNvPr id="9" name="Content Placeholder 5">
            <a:extLst>
              <a:ext uri="{FF2B5EF4-FFF2-40B4-BE49-F238E27FC236}">
                <a16:creationId xmlns:a16="http://schemas.microsoft.com/office/drawing/2014/main" id="{B3BA8647-E21C-82DA-05FC-9349E9EBBA73}"/>
              </a:ext>
            </a:extLst>
          </p:cNvPr>
          <p:cNvSpPr txBox="1">
            <a:spLocks/>
          </p:cNvSpPr>
          <p:nvPr/>
        </p:nvSpPr>
        <p:spPr bwMode="auto">
          <a:xfrm>
            <a:off x="8637166" y="1030565"/>
            <a:ext cx="3214100" cy="265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200" b="1" kern="0" dirty="0">
                <a:solidFill>
                  <a:srgbClr val="374151"/>
                </a:solidFill>
                <a:latin typeface="+mn-lt"/>
              </a:rPr>
              <a:t>DSS-14 Goldstone </a:t>
            </a:r>
            <a:r>
              <a:rPr lang="en-GB" sz="1200" kern="0" dirty="0">
                <a:solidFill>
                  <a:srgbClr val="374151"/>
                </a:solidFill>
                <a:latin typeface="+mn-lt"/>
              </a:rPr>
              <a:t>used in both monostatic or bistatic configuration using its 70 m DSS-14 dish.</a:t>
            </a:r>
          </a:p>
          <a:p>
            <a:endParaRPr lang="en-GB" sz="1200" kern="0" dirty="0">
              <a:solidFill>
                <a:srgbClr val="374151"/>
              </a:solidFill>
              <a:latin typeface="+mn-lt"/>
            </a:endParaRPr>
          </a:p>
          <a:p>
            <a:r>
              <a:rPr lang="en-GB" sz="1200" kern="0" dirty="0">
                <a:solidFill>
                  <a:srgbClr val="374151"/>
                </a:solidFill>
                <a:latin typeface="+mn-lt"/>
              </a:rPr>
              <a:t>A similar system is the </a:t>
            </a:r>
            <a:r>
              <a:rPr lang="en-GB" sz="1200" b="1" kern="0" dirty="0">
                <a:solidFill>
                  <a:srgbClr val="374151"/>
                </a:solidFill>
                <a:latin typeface="+mn-lt"/>
              </a:rPr>
              <a:t>Canberra Deep Space Communication Complex  </a:t>
            </a:r>
            <a:r>
              <a:rPr lang="en-GB" sz="1200" kern="0" dirty="0">
                <a:solidFill>
                  <a:srgbClr val="374151"/>
                </a:solidFill>
                <a:latin typeface="+mn-lt"/>
              </a:rPr>
              <a:t>(Australia). This facility (DSS-43, 70m) is identical to Goldstone used in bistatic configuration with ATCA (Australia Telescope Compact Array).</a:t>
            </a:r>
          </a:p>
        </p:txBody>
      </p:sp>
      <p:pic>
        <p:nvPicPr>
          <p:cNvPr id="4" name="Picture 3">
            <a:extLst>
              <a:ext uri="{FF2B5EF4-FFF2-40B4-BE49-F238E27FC236}">
                <a16:creationId xmlns:a16="http://schemas.microsoft.com/office/drawing/2014/main" id="{81F28D47-28FE-0870-D869-EAFECF2959A0}"/>
              </a:ext>
            </a:extLst>
          </p:cNvPr>
          <p:cNvPicPr>
            <a:picLocks noChangeAspect="1"/>
          </p:cNvPicPr>
          <p:nvPr/>
        </p:nvPicPr>
        <p:blipFill rotWithShape="1">
          <a:blip r:embed="rId3"/>
          <a:srcRect r="9693"/>
          <a:stretch/>
        </p:blipFill>
        <p:spPr>
          <a:xfrm>
            <a:off x="3300066" y="3820784"/>
            <a:ext cx="3309665" cy="2479654"/>
          </a:xfrm>
          <a:prstGeom prst="rect">
            <a:avLst/>
          </a:prstGeom>
        </p:spPr>
      </p:pic>
      <p:sp>
        <p:nvSpPr>
          <p:cNvPr id="8" name="TextBox 7">
            <a:extLst>
              <a:ext uri="{FF2B5EF4-FFF2-40B4-BE49-F238E27FC236}">
                <a16:creationId xmlns:a16="http://schemas.microsoft.com/office/drawing/2014/main" id="{1DB6A85B-9C35-0511-50CB-31C62A8EEF64}"/>
              </a:ext>
            </a:extLst>
          </p:cNvPr>
          <p:cNvSpPr txBox="1"/>
          <p:nvPr/>
        </p:nvSpPr>
        <p:spPr>
          <a:xfrm>
            <a:off x="-9599" y="4314167"/>
            <a:ext cx="3503076" cy="1015663"/>
          </a:xfrm>
          <a:prstGeom prst="rect">
            <a:avLst/>
          </a:prstGeom>
          <a:noFill/>
        </p:spPr>
        <p:txBody>
          <a:bodyPr wrap="square" rtlCol="0">
            <a:spAutoFit/>
          </a:bodyPr>
          <a:lstStyle/>
          <a:p>
            <a:pPr algn="l"/>
            <a:r>
              <a:rPr lang="en-GB" sz="1200" b="0" i="0" dirty="0">
                <a:effectLst/>
                <a:latin typeface="+mn-lt"/>
              </a:rPr>
              <a:t>The </a:t>
            </a:r>
            <a:r>
              <a:rPr lang="en-GB" sz="1200" b="1" i="0" dirty="0">
                <a:effectLst/>
                <a:latin typeface="+mn-lt"/>
              </a:rPr>
              <a:t>Green Bank Telescope </a:t>
            </a:r>
            <a:r>
              <a:rPr lang="en-GB" sz="1200" b="0" i="0" dirty="0">
                <a:effectLst/>
                <a:latin typeface="+mn-lt"/>
              </a:rPr>
              <a:t>in West Virginia, the world's largest fully-steerable radio telescope. </a:t>
            </a:r>
            <a:r>
              <a:rPr lang="en-GB" sz="1200" b="1" i="0" dirty="0">
                <a:effectLst/>
                <a:latin typeface="+mn-lt"/>
              </a:rPr>
              <a:t>This telescope is being equipped with a planetary radar transmitter for studying objects in the Solar System</a:t>
            </a:r>
            <a:r>
              <a:rPr lang="en-GB" sz="1200" b="0" i="0" dirty="0">
                <a:effectLst/>
                <a:latin typeface="+mn-lt"/>
              </a:rPr>
              <a:t>.</a:t>
            </a:r>
            <a:endParaRPr lang="en-GB" sz="1200" dirty="0">
              <a:latin typeface="+mn-lt"/>
              <a:ea typeface="MS PGothic"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DA1BDCF5-18EC-8C40-FB0E-1752B05ADFB6}"/>
              </a:ext>
            </a:extLst>
          </p:cNvPr>
          <p:cNvPicPr>
            <a:picLocks noChangeAspect="1"/>
          </p:cNvPicPr>
          <p:nvPr/>
        </p:nvPicPr>
        <p:blipFill>
          <a:blip r:embed="rId4"/>
          <a:stretch>
            <a:fillRect/>
          </a:stretch>
        </p:blipFill>
        <p:spPr>
          <a:xfrm>
            <a:off x="7354939" y="3803363"/>
            <a:ext cx="2564457" cy="2541590"/>
          </a:xfrm>
          <a:prstGeom prst="rect">
            <a:avLst/>
          </a:prstGeom>
        </p:spPr>
      </p:pic>
      <p:sp>
        <p:nvSpPr>
          <p:cNvPr id="12" name="Cross 11">
            <a:extLst>
              <a:ext uri="{FF2B5EF4-FFF2-40B4-BE49-F238E27FC236}">
                <a16:creationId xmlns:a16="http://schemas.microsoft.com/office/drawing/2014/main" id="{D0FC0FA4-CD29-03AF-336B-3AD92EA370E8}"/>
              </a:ext>
            </a:extLst>
          </p:cNvPr>
          <p:cNvSpPr/>
          <p:nvPr/>
        </p:nvSpPr>
        <p:spPr>
          <a:xfrm>
            <a:off x="6791449" y="4884056"/>
            <a:ext cx="326571" cy="348342"/>
          </a:xfrm>
          <a:prstGeom prst="plus">
            <a:avLst>
              <a:gd name="adj" fmla="val 38637"/>
            </a:avLst>
          </a:prstGeom>
          <a:solidFill>
            <a:schemeClr val="tx1">
              <a:lumMod val="50000"/>
              <a:lumOff val="50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08B10FE-77D6-9E9F-CCB0-9F853D463EF5}"/>
              </a:ext>
            </a:extLst>
          </p:cNvPr>
          <p:cNvSpPr txBox="1"/>
          <p:nvPr/>
        </p:nvSpPr>
        <p:spPr>
          <a:xfrm>
            <a:off x="10101114" y="4150286"/>
            <a:ext cx="2042447" cy="1384995"/>
          </a:xfrm>
          <a:prstGeom prst="rect">
            <a:avLst/>
          </a:prstGeom>
          <a:noFill/>
        </p:spPr>
        <p:txBody>
          <a:bodyPr wrap="square">
            <a:spAutoFit/>
          </a:bodyPr>
          <a:lstStyle/>
          <a:p>
            <a:r>
              <a:rPr lang="en-GB" sz="1200" b="0" i="0" dirty="0">
                <a:effectLst/>
                <a:latin typeface="+mn-lt"/>
              </a:rPr>
              <a:t>Antenna locations of the continent-wide </a:t>
            </a:r>
            <a:r>
              <a:rPr lang="en-GB" sz="1200" b="1" i="0" dirty="0">
                <a:effectLst/>
                <a:latin typeface="+mn-lt"/>
              </a:rPr>
              <a:t>Very Long Baseline Array</a:t>
            </a:r>
            <a:r>
              <a:rPr lang="en-GB" sz="1200" b="0" i="0" dirty="0">
                <a:effectLst/>
                <a:latin typeface="+mn-lt"/>
              </a:rPr>
              <a:t>. These antennas will serve as the receiving sites for the reflected radar signal from the Green Bank Telescope.</a:t>
            </a:r>
            <a:endParaRPr lang="en-GB" sz="1200" dirty="0">
              <a:latin typeface="+mn-lt"/>
            </a:endParaRPr>
          </a:p>
        </p:txBody>
      </p:sp>
      <p:pic>
        <p:nvPicPr>
          <p:cNvPr id="10" name="Picture 9">
            <a:extLst>
              <a:ext uri="{FF2B5EF4-FFF2-40B4-BE49-F238E27FC236}">
                <a16:creationId xmlns:a16="http://schemas.microsoft.com/office/drawing/2014/main" id="{FF1438F7-5771-B63B-BFAD-76B7193CC2D8}"/>
              </a:ext>
            </a:extLst>
          </p:cNvPr>
          <p:cNvPicPr>
            <a:picLocks noChangeAspect="1"/>
          </p:cNvPicPr>
          <p:nvPr/>
        </p:nvPicPr>
        <p:blipFill>
          <a:blip r:embed="rId5"/>
          <a:stretch>
            <a:fillRect/>
          </a:stretch>
        </p:blipFill>
        <p:spPr>
          <a:xfrm>
            <a:off x="5438684" y="1213383"/>
            <a:ext cx="3028617" cy="2469009"/>
          </a:xfrm>
          <a:prstGeom prst="rect">
            <a:avLst/>
          </a:prstGeom>
        </p:spPr>
      </p:pic>
    </p:spTree>
    <p:extLst>
      <p:ext uri="{BB962C8B-B14F-4D97-AF65-F5344CB8AC3E}">
        <p14:creationId xmlns:p14="http://schemas.microsoft.com/office/powerpoint/2010/main" val="3889870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b="0" i="0" dirty="0">
                <a:solidFill>
                  <a:srgbClr val="374151"/>
                </a:solidFill>
                <a:effectLst/>
                <a:latin typeface="+mj-lt"/>
              </a:rPr>
              <a:t>Instruments and Technology – Available facilities</a:t>
            </a:r>
            <a:endParaRPr lang="en-GB" dirty="0">
              <a:latin typeface="+mj-lt"/>
            </a:endParaRPr>
          </a:p>
        </p:txBody>
      </p:sp>
      <p:pic>
        <p:nvPicPr>
          <p:cNvPr id="4" name="Content Placeholder 3">
            <a:extLst>
              <a:ext uri="{FF2B5EF4-FFF2-40B4-BE49-F238E27FC236}">
                <a16:creationId xmlns:a16="http://schemas.microsoft.com/office/drawing/2014/main" id="{CB3D6238-23FE-6F6F-8086-602B1DB00BD1}"/>
              </a:ext>
            </a:extLst>
          </p:cNvPr>
          <p:cNvPicPr>
            <a:picLocks noGrp="1" noChangeAspect="1"/>
          </p:cNvPicPr>
          <p:nvPr>
            <p:ph idx="1"/>
          </p:nvPr>
        </p:nvPicPr>
        <p:blipFill>
          <a:blip r:embed="rId2"/>
          <a:stretch>
            <a:fillRect/>
          </a:stretch>
        </p:blipFill>
        <p:spPr>
          <a:xfrm>
            <a:off x="3716078" y="2503838"/>
            <a:ext cx="8030445" cy="2894202"/>
          </a:xfrm>
        </p:spPr>
      </p:pic>
      <p:pic>
        <p:nvPicPr>
          <p:cNvPr id="7" name="Picture 6">
            <a:extLst>
              <a:ext uri="{FF2B5EF4-FFF2-40B4-BE49-F238E27FC236}">
                <a16:creationId xmlns:a16="http://schemas.microsoft.com/office/drawing/2014/main" id="{573A92B9-8FC4-439A-613F-A60ADB4BA6CF}"/>
              </a:ext>
            </a:extLst>
          </p:cNvPr>
          <p:cNvPicPr>
            <a:picLocks noChangeAspect="1"/>
          </p:cNvPicPr>
          <p:nvPr/>
        </p:nvPicPr>
        <p:blipFill>
          <a:blip r:embed="rId3"/>
          <a:stretch>
            <a:fillRect/>
          </a:stretch>
        </p:blipFill>
        <p:spPr>
          <a:xfrm>
            <a:off x="18176" y="2503838"/>
            <a:ext cx="3791824" cy="2894202"/>
          </a:xfrm>
          <a:prstGeom prst="rect">
            <a:avLst/>
          </a:prstGeom>
        </p:spPr>
      </p:pic>
    </p:spTree>
    <p:extLst>
      <p:ext uri="{BB962C8B-B14F-4D97-AF65-F5344CB8AC3E}">
        <p14:creationId xmlns:p14="http://schemas.microsoft.com/office/powerpoint/2010/main" val="282797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5999" y="160401"/>
            <a:ext cx="10287877" cy="553998"/>
          </a:xfrm>
        </p:spPr>
        <p:txBody>
          <a:bodyPr/>
          <a:lstStyle/>
          <a:p>
            <a:r>
              <a:rPr lang="en-GB" b="0" i="0" dirty="0">
                <a:solidFill>
                  <a:srgbClr val="374151"/>
                </a:solidFill>
                <a:effectLst/>
                <a:latin typeface="+mj-lt"/>
              </a:rPr>
              <a:t>Instruments and Technology – GSSR system example</a:t>
            </a:r>
            <a:endParaRPr lang="en-GB" dirty="0">
              <a:latin typeface="+mj-lt"/>
            </a:endParaRPr>
          </a:p>
        </p:txBody>
      </p:sp>
      <p:sp>
        <p:nvSpPr>
          <p:cNvPr id="9" name="Content Placeholder 5">
            <a:extLst>
              <a:ext uri="{FF2B5EF4-FFF2-40B4-BE49-F238E27FC236}">
                <a16:creationId xmlns:a16="http://schemas.microsoft.com/office/drawing/2014/main" id="{B3BA8647-E21C-82DA-05FC-9349E9EBBA73}"/>
              </a:ext>
            </a:extLst>
          </p:cNvPr>
          <p:cNvSpPr txBox="1">
            <a:spLocks/>
          </p:cNvSpPr>
          <p:nvPr/>
        </p:nvSpPr>
        <p:spPr bwMode="auto">
          <a:xfrm>
            <a:off x="663818" y="1206269"/>
            <a:ext cx="3509596" cy="45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altLang="en-US" dirty="0"/>
              <a:t>Antenna diameter: D = 70 m</a:t>
            </a:r>
          </a:p>
          <a:p>
            <a:endParaRPr lang="en-GB" kern="0" dirty="0">
              <a:solidFill>
                <a:srgbClr val="374151"/>
              </a:solidFill>
              <a:latin typeface="Söhne"/>
            </a:endParaRPr>
          </a:p>
        </p:txBody>
      </p:sp>
      <p:pic>
        <p:nvPicPr>
          <p:cNvPr id="4" name="Picture 3">
            <a:extLst>
              <a:ext uri="{FF2B5EF4-FFF2-40B4-BE49-F238E27FC236}">
                <a16:creationId xmlns:a16="http://schemas.microsoft.com/office/drawing/2014/main" id="{271D1419-1740-621B-E313-4DE22D7EE681}"/>
              </a:ext>
            </a:extLst>
          </p:cNvPr>
          <p:cNvPicPr>
            <a:picLocks noChangeAspect="1"/>
          </p:cNvPicPr>
          <p:nvPr/>
        </p:nvPicPr>
        <p:blipFill>
          <a:blip r:embed="rId2"/>
          <a:stretch>
            <a:fillRect/>
          </a:stretch>
        </p:blipFill>
        <p:spPr>
          <a:xfrm>
            <a:off x="6434758" y="1070947"/>
            <a:ext cx="3234335" cy="2423301"/>
          </a:xfrm>
          <a:prstGeom prst="rect">
            <a:avLst/>
          </a:prstGeom>
        </p:spPr>
      </p:pic>
      <p:sp>
        <p:nvSpPr>
          <p:cNvPr id="6" name="Rectangle 3">
            <a:extLst>
              <a:ext uri="{FF2B5EF4-FFF2-40B4-BE49-F238E27FC236}">
                <a16:creationId xmlns:a16="http://schemas.microsoft.com/office/drawing/2014/main" id="{920721E4-F4F2-EB50-DF0D-B35A6161FB45}"/>
              </a:ext>
            </a:extLst>
          </p:cNvPr>
          <p:cNvSpPr>
            <a:spLocks noChangeArrowheads="1"/>
          </p:cNvSpPr>
          <p:nvPr/>
        </p:nvSpPr>
        <p:spPr bwMode="auto">
          <a:xfrm>
            <a:off x="663819" y="1608571"/>
            <a:ext cx="3989000" cy="116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defTabSz="914400" latinLnBrk="0">
              <a:lnSpc>
                <a:spcPct val="119000"/>
              </a:lnSpc>
              <a:spcBef>
                <a:spcPct val="20000"/>
              </a:spcBef>
              <a:buClr>
                <a:srgbClr val="8197A6"/>
              </a:buClr>
              <a:buSzTx/>
              <a:tabLst/>
            </a:pPr>
            <a:r>
              <a:rPr lang="en-US" altLang="en-US" dirty="0">
                <a:solidFill>
                  <a:srgbClr val="8197A6"/>
                </a:solidFill>
                <a:ea typeface="MS PGothic" pitchFamily="34" charset="-128"/>
                <a:cs typeface="Arial" panose="020B0604020202020204" pitchFamily="34" charset="0"/>
              </a:rPr>
              <a:t>Operating frequency: f = 8560 MHz</a:t>
            </a:r>
          </a:p>
          <a:p>
            <a:pPr marR="0" lvl="0" defTabSz="914400" latinLnBrk="0">
              <a:lnSpc>
                <a:spcPct val="119000"/>
              </a:lnSpc>
              <a:spcBef>
                <a:spcPct val="20000"/>
              </a:spcBef>
              <a:buClr>
                <a:srgbClr val="8197A6"/>
              </a:buClr>
              <a:buSzTx/>
              <a:tabLst/>
            </a:pPr>
            <a:r>
              <a:rPr lang="en-US" altLang="en-US" dirty="0">
                <a:solidFill>
                  <a:srgbClr val="8197A6"/>
                </a:solidFill>
                <a:ea typeface="MS PGothic" pitchFamily="34" charset="-128"/>
                <a:cs typeface="Arial" panose="020B0604020202020204" pitchFamily="34" charset="0"/>
              </a:rPr>
              <a:t>P</a:t>
            </a:r>
            <a:r>
              <a:rPr lang="en-US" altLang="en-US" baseline="-25000" dirty="0">
                <a:solidFill>
                  <a:srgbClr val="8197A6"/>
                </a:solidFill>
                <a:ea typeface="MS PGothic" pitchFamily="34" charset="-128"/>
                <a:cs typeface="Arial" panose="020B0604020202020204" pitchFamily="34" charset="0"/>
              </a:rPr>
              <a:t>t </a:t>
            </a:r>
            <a:r>
              <a:rPr lang="en-US" altLang="en-US" dirty="0">
                <a:solidFill>
                  <a:srgbClr val="8197A6"/>
                </a:solidFill>
                <a:ea typeface="MS PGothic" pitchFamily="34" charset="-128"/>
                <a:cs typeface="Arial" panose="020B0604020202020204" pitchFamily="34" charset="0"/>
              </a:rPr>
              <a:t>= 500 kW CW</a:t>
            </a:r>
          </a:p>
          <a:p>
            <a:pPr marR="0" lvl="0" defTabSz="914400" latinLnBrk="0">
              <a:lnSpc>
                <a:spcPct val="119000"/>
              </a:lnSpc>
              <a:spcBef>
                <a:spcPct val="20000"/>
              </a:spcBef>
              <a:buClr>
                <a:srgbClr val="8197A6"/>
              </a:buClr>
              <a:buSzTx/>
              <a:tabLst/>
            </a:pPr>
            <a:r>
              <a:rPr lang="en-US" altLang="en-US" dirty="0" err="1">
                <a:solidFill>
                  <a:srgbClr val="8197A6"/>
                </a:solidFill>
                <a:ea typeface="MS PGothic" pitchFamily="34" charset="-128"/>
                <a:cs typeface="Arial" panose="020B0604020202020204" pitchFamily="34" charset="0"/>
              </a:rPr>
              <a:t>G</a:t>
            </a:r>
            <a:r>
              <a:rPr lang="en-US" altLang="en-US" baseline="-25000" dirty="0" err="1">
                <a:solidFill>
                  <a:srgbClr val="8197A6"/>
                </a:solidFill>
                <a:ea typeface="MS PGothic" pitchFamily="34" charset="-128"/>
                <a:cs typeface="Arial" panose="020B0604020202020204" pitchFamily="34" charset="0"/>
              </a:rPr>
              <a:t>tx</a:t>
            </a:r>
            <a:r>
              <a:rPr lang="en-US" altLang="en-US" dirty="0">
                <a:solidFill>
                  <a:srgbClr val="8197A6"/>
                </a:solidFill>
                <a:ea typeface="MS PGothic" pitchFamily="34" charset="-128"/>
                <a:cs typeface="Arial" panose="020B0604020202020204" pitchFamily="34" charset="0"/>
              </a:rPr>
              <a:t>=73.7 </a:t>
            </a:r>
            <a:r>
              <a:rPr lang="en-US" altLang="en-US" dirty="0" err="1">
                <a:solidFill>
                  <a:srgbClr val="8197A6"/>
                </a:solidFill>
                <a:ea typeface="MS PGothic" pitchFamily="34" charset="-128"/>
                <a:cs typeface="Arial" panose="020B0604020202020204" pitchFamily="34" charset="0"/>
              </a:rPr>
              <a:t>dBi</a:t>
            </a:r>
            <a:endParaRPr lang="en-US" altLang="en-US" dirty="0">
              <a:solidFill>
                <a:srgbClr val="8197A6"/>
              </a:solidFill>
              <a:ea typeface="MS PGothic" pitchFamily="34" charset="-128"/>
              <a:cs typeface="Arial" panose="020B0604020202020204" pitchFamily="34" charset="0"/>
            </a:endParaRPr>
          </a:p>
        </p:txBody>
      </p:sp>
      <p:sp>
        <p:nvSpPr>
          <p:cNvPr id="13" name="TextBox 12">
            <a:extLst>
              <a:ext uri="{FF2B5EF4-FFF2-40B4-BE49-F238E27FC236}">
                <a16:creationId xmlns:a16="http://schemas.microsoft.com/office/drawing/2014/main" id="{FB880530-5CD4-187E-16CE-3313872595CF}"/>
              </a:ext>
            </a:extLst>
          </p:cNvPr>
          <p:cNvSpPr txBox="1"/>
          <p:nvPr/>
        </p:nvSpPr>
        <p:spPr>
          <a:xfrm>
            <a:off x="934461" y="3335820"/>
            <a:ext cx="2968311" cy="389658"/>
          </a:xfrm>
          <a:prstGeom prst="rect">
            <a:avLst/>
          </a:prstGeom>
          <a:noFill/>
        </p:spPr>
        <p:txBody>
          <a:bodyPr wrap="square">
            <a:spAutoFit/>
          </a:bodyPr>
          <a:lstStyle/>
          <a:p>
            <a:pPr eaLnBrk="0" hangingPunct="0">
              <a:lnSpc>
                <a:spcPct val="119000"/>
              </a:lnSpc>
              <a:spcBef>
                <a:spcPct val="20000"/>
              </a:spcBef>
              <a:buClr>
                <a:srgbClr val="8197A6"/>
              </a:buClr>
            </a:pPr>
            <a:r>
              <a:rPr lang="en-US" altLang="en-US" dirty="0">
                <a:solidFill>
                  <a:srgbClr val="8197A6"/>
                </a:solidFill>
                <a:latin typeface="Arial" panose="020B0604020202020204" pitchFamily="34" charset="0"/>
                <a:ea typeface="MS PGothic" pitchFamily="34" charset="-128"/>
                <a:cs typeface="Arial" panose="020B0604020202020204" pitchFamily="34" charset="0"/>
              </a:rPr>
              <a:t>EIRP=</a:t>
            </a:r>
            <a:r>
              <a:rPr lang="en-US" altLang="en-US" dirty="0" err="1">
                <a:solidFill>
                  <a:srgbClr val="8197A6"/>
                </a:solidFill>
                <a:latin typeface="Arial" panose="020B0604020202020204" pitchFamily="34" charset="0"/>
                <a:ea typeface="MS PGothic" pitchFamily="34" charset="-128"/>
                <a:cs typeface="Arial" panose="020B0604020202020204" pitchFamily="34" charset="0"/>
              </a:rPr>
              <a:t>Ptx</a:t>
            </a:r>
            <a:r>
              <a:rPr lang="en-US" altLang="en-US" dirty="0">
                <a:solidFill>
                  <a:srgbClr val="8197A6"/>
                </a:solidFill>
                <a:latin typeface="Arial" panose="020B0604020202020204" pitchFamily="34" charset="0"/>
                <a:ea typeface="MS PGothic" pitchFamily="34" charset="-128"/>
                <a:cs typeface="Arial" panose="020B0604020202020204" pitchFamily="34" charset="0"/>
              </a:rPr>
              <a:t> ×G=10 TW</a:t>
            </a:r>
          </a:p>
        </p:txBody>
      </p:sp>
      <p:cxnSp>
        <p:nvCxnSpPr>
          <p:cNvPr id="15" name="Straight Arrow Connector 14">
            <a:extLst>
              <a:ext uri="{FF2B5EF4-FFF2-40B4-BE49-F238E27FC236}">
                <a16:creationId xmlns:a16="http://schemas.microsoft.com/office/drawing/2014/main" id="{418D4619-221F-0DF4-D360-8216699A25EB}"/>
              </a:ext>
            </a:extLst>
          </p:cNvPr>
          <p:cNvCxnSpPr/>
          <p:nvPr/>
        </p:nvCxnSpPr>
        <p:spPr>
          <a:xfrm>
            <a:off x="2418617" y="2696308"/>
            <a:ext cx="0" cy="5199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7">
            <a:extLst>
              <a:ext uri="{FF2B5EF4-FFF2-40B4-BE49-F238E27FC236}">
                <a16:creationId xmlns:a16="http://schemas.microsoft.com/office/drawing/2014/main" id="{54576567-FC59-5D78-BAC9-9F7B1DA563A6}"/>
              </a:ext>
            </a:extLst>
          </p:cNvPr>
          <p:cNvSpPr>
            <a:spLocks noChangeArrowheads="1"/>
          </p:cNvSpPr>
          <p:nvPr/>
        </p:nvSpPr>
        <p:spPr bwMode="auto">
          <a:xfrm>
            <a:off x="393957" y="3996702"/>
            <a:ext cx="425886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8197A6"/>
                </a:solidFill>
                <a:ea typeface="MS PGothic" pitchFamily="34" charset="-128"/>
                <a:cs typeface="Arial" panose="020B0604020202020204" pitchFamily="34" charset="0"/>
              </a:rPr>
              <a:t>That’s</a:t>
            </a:r>
            <a:r>
              <a:rPr kumimoji="0" lang="en-US" altLang="en-US" sz="1800" b="0" i="0" u="none" strike="noStrike" cap="none" normalizeH="0" baseline="0" dirty="0">
                <a:ln>
                  <a:noFill/>
                </a:ln>
                <a:solidFill>
                  <a:srgbClr val="000000"/>
                </a:solidFill>
                <a:effectLst/>
                <a:latin typeface="-webkit-standard"/>
              </a:rPr>
              <a:t> </a:t>
            </a:r>
            <a:r>
              <a:rPr lang="en-US" altLang="en-US" dirty="0">
                <a:solidFill>
                  <a:srgbClr val="8197A6"/>
                </a:solidFill>
                <a:ea typeface="MS PGothic" pitchFamily="34" charset="-128"/>
                <a:cs typeface="Arial" panose="020B0604020202020204" pitchFamily="34" charset="0"/>
              </a:rPr>
              <a:t>why systems like Goldstone can “light up” asteroids millions of kilometers away, it’s not just the </a:t>
            </a:r>
            <a:r>
              <a:rPr lang="en-US" altLang="en-US" b="1" dirty="0">
                <a:solidFill>
                  <a:srgbClr val="8197A6"/>
                </a:solidFill>
                <a:ea typeface="MS PGothic" pitchFamily="34" charset="-128"/>
                <a:cs typeface="Arial" panose="020B0604020202020204" pitchFamily="34" charset="0"/>
              </a:rPr>
              <a:t>500 kW klystron transmitter</a:t>
            </a:r>
            <a:r>
              <a:rPr lang="en-US" altLang="en-US" dirty="0">
                <a:solidFill>
                  <a:srgbClr val="8197A6"/>
                </a:solidFill>
                <a:ea typeface="MS PGothic" pitchFamily="34" charset="-128"/>
                <a:cs typeface="Arial" panose="020B0604020202020204" pitchFamily="34" charset="0"/>
              </a:rPr>
              <a:t>, but the </a:t>
            </a:r>
            <a:r>
              <a:rPr lang="en-US" altLang="en-US" b="1" dirty="0">
                <a:solidFill>
                  <a:srgbClr val="8197A6"/>
                </a:solidFill>
                <a:ea typeface="MS PGothic" pitchFamily="34" charset="-128"/>
                <a:cs typeface="Arial" panose="020B0604020202020204" pitchFamily="34" charset="0"/>
              </a:rPr>
              <a:t>huge 70 m dish </a:t>
            </a:r>
            <a:r>
              <a:rPr lang="en-US" altLang="en-US" dirty="0">
                <a:solidFill>
                  <a:srgbClr val="8197A6"/>
                </a:solidFill>
                <a:ea typeface="MS PGothic" pitchFamily="34" charset="-128"/>
                <a:cs typeface="Arial" panose="020B0604020202020204" pitchFamily="34" charset="0"/>
              </a:rPr>
              <a:t>with massive gain that turns it into a virtual transmitter of 10 TW in the main beam.</a:t>
            </a:r>
          </a:p>
        </p:txBody>
      </p:sp>
      <p:pic>
        <p:nvPicPr>
          <p:cNvPr id="19" name="Content Placeholder 5">
            <a:extLst>
              <a:ext uri="{FF2B5EF4-FFF2-40B4-BE49-F238E27FC236}">
                <a16:creationId xmlns:a16="http://schemas.microsoft.com/office/drawing/2014/main" id="{BA6113D1-6BB2-994B-8F00-BE0CF6963431}"/>
              </a:ext>
            </a:extLst>
          </p:cNvPr>
          <p:cNvPicPr>
            <a:picLocks noGrp="1" noChangeAspect="1"/>
          </p:cNvPicPr>
          <p:nvPr>
            <p:ph idx="1"/>
          </p:nvPr>
        </p:nvPicPr>
        <p:blipFill>
          <a:blip r:embed="rId3"/>
          <a:stretch>
            <a:fillRect/>
          </a:stretch>
        </p:blipFill>
        <p:spPr>
          <a:xfrm>
            <a:off x="5764142" y="3845195"/>
            <a:ext cx="4739735" cy="2435093"/>
          </a:xfrm>
        </p:spPr>
      </p:pic>
      <p:sp>
        <p:nvSpPr>
          <p:cNvPr id="3" name="Oval 2">
            <a:extLst>
              <a:ext uri="{FF2B5EF4-FFF2-40B4-BE49-F238E27FC236}">
                <a16:creationId xmlns:a16="http://schemas.microsoft.com/office/drawing/2014/main" id="{D8D898C9-0D83-93C9-9E00-BBEC00872098}"/>
              </a:ext>
            </a:extLst>
          </p:cNvPr>
          <p:cNvSpPr/>
          <p:nvPr/>
        </p:nvSpPr>
        <p:spPr>
          <a:xfrm>
            <a:off x="5464629" y="4615543"/>
            <a:ext cx="827314" cy="79465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C401320F-C0D5-F046-BC94-F7D2EA12F918}"/>
              </a:ext>
            </a:extLst>
          </p:cNvPr>
          <p:cNvSpPr/>
          <p:nvPr/>
        </p:nvSpPr>
        <p:spPr>
          <a:xfrm>
            <a:off x="6021101" y="5309388"/>
            <a:ext cx="827314" cy="79465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1553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a:xfrm>
            <a:off x="216000" y="-51751"/>
            <a:ext cx="10529814" cy="1015663"/>
          </a:xfrm>
        </p:spPr>
        <p:txBody>
          <a:bodyPr/>
          <a:lstStyle/>
          <a:p>
            <a:r>
              <a:rPr lang="en-GB" b="0" i="0" dirty="0">
                <a:solidFill>
                  <a:srgbClr val="374151"/>
                </a:solidFill>
                <a:effectLst/>
                <a:latin typeface="+mj-lt"/>
              </a:rPr>
              <a:t>Instruments and Technology</a:t>
            </a:r>
            <a:r>
              <a:rPr lang="en-GB" b="0" dirty="0">
                <a:solidFill>
                  <a:srgbClr val="374151"/>
                </a:solidFill>
                <a:latin typeface="+mj-lt"/>
              </a:rPr>
              <a:t> - </a:t>
            </a:r>
            <a:r>
              <a:rPr lang="en-GB" b="0" i="0" dirty="0">
                <a:solidFill>
                  <a:srgbClr val="374151"/>
                </a:solidFill>
                <a:effectLst/>
                <a:latin typeface="+mj-lt"/>
              </a:rPr>
              <a:t>waveforms for planetary radar </a:t>
            </a:r>
            <a:endParaRPr lang="en-GB" dirty="0">
              <a:latin typeface="+mj-lt"/>
            </a:endParaRPr>
          </a:p>
        </p:txBody>
      </p:sp>
      <p:sp>
        <p:nvSpPr>
          <p:cNvPr id="5" name="TextBox 4">
            <a:extLst>
              <a:ext uri="{FF2B5EF4-FFF2-40B4-BE49-F238E27FC236}">
                <a16:creationId xmlns:a16="http://schemas.microsoft.com/office/drawing/2014/main" id="{F196A1A4-5354-F4A0-5057-D085C6FD72F1}"/>
              </a:ext>
            </a:extLst>
          </p:cNvPr>
          <p:cNvSpPr txBox="1"/>
          <p:nvPr/>
        </p:nvSpPr>
        <p:spPr>
          <a:xfrm>
            <a:off x="330364" y="968342"/>
            <a:ext cx="8229199" cy="3801041"/>
          </a:xfrm>
          <a:prstGeom prst="rect">
            <a:avLst/>
          </a:prstGeom>
          <a:noFill/>
        </p:spPr>
        <p:txBody>
          <a:bodyPr wrap="square">
            <a:spAutoFit/>
          </a:bodyPr>
          <a:lstStyle/>
          <a:p>
            <a:r>
              <a:rPr lang="en-GB" sz="1600" b="1" dirty="0">
                <a:solidFill>
                  <a:schemeClr val="tx1">
                    <a:lumMod val="75000"/>
                    <a:lumOff val="25000"/>
                  </a:schemeClr>
                </a:solidFill>
                <a:latin typeface="+mn-lt"/>
              </a:rPr>
              <a:t>Continuous wave: </a:t>
            </a:r>
            <a:r>
              <a:rPr lang="en-GB" sz="1600" dirty="0">
                <a:latin typeface="+mn-lt"/>
              </a:rPr>
              <a:t>in the simplest radar experiment, the transmitted signal is a highly monochromatic, unmodulated continuous-wave (CW) signal. Analysis of the received signal comprises Fourier transformation of a series of time samples and yields an estimate of the </a:t>
            </a:r>
            <a:r>
              <a:rPr lang="en-GB" sz="1600" b="1" i="1" dirty="0">
                <a:latin typeface="+mn-lt"/>
              </a:rPr>
              <a:t>echo power </a:t>
            </a:r>
            <a:r>
              <a:rPr lang="en-GB" sz="1600" dirty="0">
                <a:latin typeface="+mn-lt"/>
              </a:rPr>
              <a:t>spectrum and </a:t>
            </a:r>
            <a:r>
              <a:rPr lang="en-GB" sz="1600" b="1" i="1" dirty="0">
                <a:latin typeface="+mn-lt"/>
              </a:rPr>
              <a:t>Doppler shift. </a:t>
            </a:r>
            <a:r>
              <a:rPr lang="en-GB" sz="1600" u="sng" dirty="0">
                <a:latin typeface="+mn-lt"/>
              </a:rPr>
              <a:t>In this case no information about the range of the target can be extracted.</a:t>
            </a:r>
          </a:p>
          <a:p>
            <a:endParaRPr lang="en-GB" sz="1600" u="sng" dirty="0">
              <a:latin typeface="+mn-lt"/>
            </a:endParaRPr>
          </a:p>
          <a:p>
            <a:endParaRPr lang="en-GB" sz="1600" dirty="0">
              <a:latin typeface="+mn-lt"/>
            </a:endParaRPr>
          </a:p>
          <a:p>
            <a:r>
              <a:rPr lang="en-GB" sz="1600" b="1" dirty="0">
                <a:solidFill>
                  <a:schemeClr val="tx1">
                    <a:lumMod val="75000"/>
                    <a:lumOff val="25000"/>
                  </a:schemeClr>
                </a:solidFill>
                <a:latin typeface="+mn-lt"/>
              </a:rPr>
              <a:t>Repeating, binary-phase-coded CW waveform: </a:t>
            </a:r>
            <a:r>
              <a:rPr lang="en-GB" sz="1600" dirty="0">
                <a:latin typeface="+mn-lt"/>
              </a:rPr>
              <a:t>The received signal is decoded by </a:t>
            </a:r>
            <a:r>
              <a:rPr lang="en-GB" sz="1600" b="1" dirty="0">
                <a:latin typeface="+mn-lt"/>
              </a:rPr>
              <a:t>cross-correlating it with a copy of the code (phase modulated)</a:t>
            </a:r>
            <a:r>
              <a:rPr lang="en-GB" sz="1600" dirty="0">
                <a:latin typeface="+mn-lt"/>
              </a:rPr>
              <a:t>. The decoded signal at each delay lag (image row) is then Fourier-transformed to produce a Doppler spectrum</a:t>
            </a:r>
            <a:endParaRPr lang="en-GB" sz="1600" u="sng" dirty="0">
              <a:latin typeface="+mn-lt"/>
            </a:endParaRPr>
          </a:p>
          <a:p>
            <a:endParaRPr lang="en-GB" sz="1600" b="1" dirty="0">
              <a:solidFill>
                <a:schemeClr val="tx1">
                  <a:lumMod val="75000"/>
                  <a:lumOff val="25000"/>
                </a:schemeClr>
              </a:solidFill>
              <a:latin typeface="+mn-lt"/>
            </a:endParaRPr>
          </a:p>
          <a:p>
            <a:r>
              <a:rPr lang="en-GB" sz="1600" b="1" dirty="0">
                <a:solidFill>
                  <a:schemeClr val="tx1">
                    <a:lumMod val="75000"/>
                    <a:lumOff val="25000"/>
                  </a:schemeClr>
                </a:solidFill>
                <a:latin typeface="+mn-lt"/>
              </a:rPr>
              <a:t>Non-repeating, binary-phase-coded CW waveform:</a:t>
            </a:r>
            <a:r>
              <a:rPr lang="en-GB" sz="1600" dirty="0">
                <a:latin typeface="+mn-lt"/>
              </a:rPr>
              <a:t> the received signal for any given delay cell is decoded by multiplying it by a suitably lagged replica of the code and then Fourier transformed. This method is free from delay and Doppler aliasing.</a:t>
            </a:r>
          </a:p>
          <a:p>
            <a:endParaRPr lang="en-GB" sz="1700" dirty="0"/>
          </a:p>
        </p:txBody>
      </p:sp>
      <p:pic>
        <p:nvPicPr>
          <p:cNvPr id="9" name="Picture 8">
            <a:extLst>
              <a:ext uri="{FF2B5EF4-FFF2-40B4-BE49-F238E27FC236}">
                <a16:creationId xmlns:a16="http://schemas.microsoft.com/office/drawing/2014/main" id="{F889A817-E9E5-1563-588D-2192A911072D}"/>
              </a:ext>
            </a:extLst>
          </p:cNvPr>
          <p:cNvPicPr>
            <a:picLocks noChangeAspect="1"/>
          </p:cNvPicPr>
          <p:nvPr/>
        </p:nvPicPr>
        <p:blipFill>
          <a:blip r:embed="rId2"/>
          <a:stretch>
            <a:fillRect/>
          </a:stretch>
        </p:blipFill>
        <p:spPr>
          <a:xfrm>
            <a:off x="8741001" y="2905347"/>
            <a:ext cx="2752725" cy="1400175"/>
          </a:xfrm>
          <a:prstGeom prst="rect">
            <a:avLst/>
          </a:prstGeom>
        </p:spPr>
      </p:pic>
      <p:pic>
        <p:nvPicPr>
          <p:cNvPr id="11" name="Picture 10">
            <a:extLst>
              <a:ext uri="{FF2B5EF4-FFF2-40B4-BE49-F238E27FC236}">
                <a16:creationId xmlns:a16="http://schemas.microsoft.com/office/drawing/2014/main" id="{37183C98-52F3-3931-2298-9C7A9734E095}"/>
              </a:ext>
            </a:extLst>
          </p:cNvPr>
          <p:cNvPicPr>
            <a:picLocks noChangeAspect="1"/>
          </p:cNvPicPr>
          <p:nvPr/>
        </p:nvPicPr>
        <p:blipFill rotWithShape="1">
          <a:blip r:embed="rId3"/>
          <a:srcRect r="24426"/>
          <a:stretch/>
        </p:blipFill>
        <p:spPr>
          <a:xfrm>
            <a:off x="8741001" y="1233039"/>
            <a:ext cx="2965750" cy="781050"/>
          </a:xfrm>
          <a:prstGeom prst="rect">
            <a:avLst/>
          </a:prstGeom>
        </p:spPr>
      </p:pic>
      <p:sp>
        <p:nvSpPr>
          <p:cNvPr id="12" name="TextBox 11">
            <a:extLst>
              <a:ext uri="{FF2B5EF4-FFF2-40B4-BE49-F238E27FC236}">
                <a16:creationId xmlns:a16="http://schemas.microsoft.com/office/drawing/2014/main" id="{39E32D80-720C-2FD5-3408-BF6AA33D2FCE}"/>
              </a:ext>
            </a:extLst>
          </p:cNvPr>
          <p:cNvSpPr txBox="1"/>
          <p:nvPr/>
        </p:nvSpPr>
        <p:spPr>
          <a:xfrm>
            <a:off x="9701938" y="2014089"/>
            <a:ext cx="1043876" cy="276999"/>
          </a:xfrm>
          <a:prstGeom prst="rect">
            <a:avLst/>
          </a:prstGeom>
          <a:noFill/>
        </p:spPr>
        <p:txBody>
          <a:bodyPr wrap="none" rtlCol="0">
            <a:spAutoFit/>
          </a:bodyPr>
          <a:lstStyle/>
          <a:p>
            <a:pPr algn="l"/>
            <a:r>
              <a:rPr lang="en-GB" sz="1200" dirty="0">
                <a:latin typeface="Arial" panose="020B0604020202020204" pitchFamily="34" charset="0"/>
                <a:ea typeface="MS PGothic" pitchFamily="34" charset="-128"/>
                <a:cs typeface="Arial" panose="020B0604020202020204" pitchFamily="34" charset="0"/>
              </a:rPr>
              <a:t>Doppler only</a:t>
            </a:r>
          </a:p>
        </p:txBody>
      </p:sp>
      <p:sp>
        <p:nvSpPr>
          <p:cNvPr id="16" name="TextBox 15">
            <a:extLst>
              <a:ext uri="{FF2B5EF4-FFF2-40B4-BE49-F238E27FC236}">
                <a16:creationId xmlns:a16="http://schemas.microsoft.com/office/drawing/2014/main" id="{9CC44FD6-7BFA-2ECA-FF57-12E6683A93C1}"/>
              </a:ext>
            </a:extLst>
          </p:cNvPr>
          <p:cNvSpPr txBox="1"/>
          <p:nvPr/>
        </p:nvSpPr>
        <p:spPr>
          <a:xfrm>
            <a:off x="1132034" y="4919781"/>
            <a:ext cx="9456717" cy="1077218"/>
          </a:xfrm>
          <a:prstGeom prst="rect">
            <a:avLst/>
          </a:prstGeom>
          <a:noFill/>
        </p:spPr>
        <p:txBody>
          <a:bodyPr wrap="square">
            <a:spAutoFit/>
          </a:bodyPr>
          <a:lstStyle/>
          <a:p>
            <a:r>
              <a:rPr lang="en-GB" sz="1600" b="1" dirty="0">
                <a:solidFill>
                  <a:srgbClr val="FF0000"/>
                </a:solidFill>
                <a:latin typeface="+mn-lt"/>
              </a:rPr>
              <a:t>Frequency-swept and frequency-stepped waveforms have limited use in planetary radar:</a:t>
            </a:r>
          </a:p>
          <a:p>
            <a:r>
              <a:rPr lang="en-US" sz="1600" dirty="0">
                <a:latin typeface="+mn-lt"/>
              </a:rPr>
              <a:t>frequency-swept and frequency-stepped waveforms are limited by fundamental resolution trade-offs and lack of robustness when imaging large, fast-moving, or complex objects (echo dispersion and low SNR) typical of planetary radar astronomy</a:t>
            </a:r>
            <a:endParaRPr lang="en-GB" sz="1600" dirty="0">
              <a:latin typeface="+mn-lt"/>
            </a:endParaRPr>
          </a:p>
        </p:txBody>
      </p:sp>
    </p:spTree>
    <p:extLst>
      <p:ext uri="{BB962C8B-B14F-4D97-AF65-F5344CB8AC3E}">
        <p14:creationId xmlns:p14="http://schemas.microsoft.com/office/powerpoint/2010/main" val="1774924313"/>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1B2B1F32-0869-4E70-95F0-DD1D08A8AFC1}"/>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8F05BAB2-BE42-419F-A679-AC1342FCD50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2024-02-12T23:00:00+00:00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ddc99d1b-0883-4f2c-a8e6-6d8ebaa0e5d6"/>
    <ds:schemaRef ds:uri="http://schemas.microsoft.com/sharepoint/v4"/>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2B14A63-63A1-4694-A9CB-C52F3967F032}">
  <ds:schemaRefs>
    <ds:schemaRef ds:uri="http://schemas.microsoft.com/sharepoint/event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3391</TotalTime>
  <Words>2327</Words>
  <Application>Microsoft Macintosh PowerPoint</Application>
  <PresentationFormat>Custom</PresentationFormat>
  <Paragraphs>137</Paragraphs>
  <Slides>19</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MS PGothic</vt:lpstr>
      <vt:lpstr>-apple-system</vt:lpstr>
      <vt:lpstr>-webkit-standard</vt:lpstr>
      <vt:lpstr>Arial</vt:lpstr>
      <vt:lpstr>Calibri</vt:lpstr>
      <vt:lpstr>fkGroteskNeue</vt:lpstr>
      <vt:lpstr>Gotham SSm A</vt:lpstr>
      <vt:lpstr>Metropolis</vt:lpstr>
      <vt:lpstr>Söhne</vt:lpstr>
      <vt:lpstr>Verdana</vt:lpstr>
      <vt:lpstr>ESA_Presentation_DARK</vt:lpstr>
      <vt:lpstr>ESA_Presentation_DARK_BG</vt:lpstr>
      <vt:lpstr>ESA_Presentation_CLEAR</vt:lpstr>
      <vt:lpstr>ESA_Presentation_CLEAR_BG</vt:lpstr>
      <vt:lpstr>PowerPoint Presentation</vt:lpstr>
      <vt:lpstr>INTRODUCTION</vt:lpstr>
      <vt:lpstr>Basics of Planetary Radar</vt:lpstr>
      <vt:lpstr>Basics of Planetary Radar</vt:lpstr>
      <vt:lpstr>Historical Milestones</vt:lpstr>
      <vt:lpstr>Planetary Radar on Earth</vt:lpstr>
      <vt:lpstr>Instruments and Technology – Available facilities</vt:lpstr>
      <vt:lpstr>Instruments and Technology – GSSR system example</vt:lpstr>
      <vt:lpstr>Instruments and Technology - waveforms for planetary radar </vt:lpstr>
      <vt:lpstr>Instruments and Technology - Polarization and Radar Cross Section</vt:lpstr>
      <vt:lpstr>Instruments and Technology - Amplitude</vt:lpstr>
      <vt:lpstr>Instruments and Technology - Doppler shift</vt:lpstr>
      <vt:lpstr>Instruments and Technology - Time delay</vt:lpstr>
      <vt:lpstr>Instruments and Technology – delay/Doppler maps</vt:lpstr>
      <vt:lpstr>Planetary Radar Applications and US needs (ATR-2023-01267)</vt:lpstr>
      <vt:lpstr>Future Directions – Single Dish versus Multiple Dishes solution</vt:lpstr>
      <vt:lpstr>Critical areas</vt:lpstr>
      <vt:lpstr>European Planetary Radar project/programme</vt:lpstr>
      <vt:lpstr>Conclusion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EUROPEAN PLANETARY RADAR</dc:title>
  <dc:subject>TOWARDS A EUROPEAN PLANETARY RADAR</dc:subject>
  <dc:creator>Marco Alessandrini, Piermario Besso</dc:creator>
  <cp:keywords/>
  <dc:description/>
  <cp:lastModifiedBy>Marco Alessandrini</cp:lastModifiedBy>
  <cp:revision>137</cp:revision>
  <cp:lastPrinted>2008-08-26T16:26:23Z</cp:lastPrinted>
  <dcterms:created xsi:type="dcterms:W3CDTF">2023-12-04T08:08:28Z</dcterms:created>
  <dcterms:modified xsi:type="dcterms:W3CDTF">2025-10-07T09:10:10Z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Marco Alessandrini, Piermario Besso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1</vt:i4>
  </property>
  <property fmtid="{D5CDD505-2E9C-101B-9397-08002B2CF9AE}" pid="28" name="Revision">
    <vt:i4>2</vt:i4>
  </property>
  <property fmtid="{D5CDD505-2E9C-101B-9397-08002B2CF9AE}" pid="29" name="Issue Date">
    <vt:filetime>2025-10-05T22:00:00Z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