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6"/>
  </p:notesMasterIdLst>
  <p:sldIdLst>
    <p:sldId id="269" r:id="rId5"/>
    <p:sldId id="270" r:id="rId6"/>
    <p:sldId id="272" r:id="rId7"/>
    <p:sldId id="271" r:id="rId8"/>
    <p:sldId id="273" r:id="rId9"/>
    <p:sldId id="290" r:id="rId10"/>
    <p:sldId id="274" r:id="rId11"/>
    <p:sldId id="275" r:id="rId12"/>
    <p:sldId id="276" r:id="rId13"/>
    <p:sldId id="277" r:id="rId14"/>
    <p:sldId id="278" r:id="rId15"/>
    <p:sldId id="287" r:id="rId16"/>
    <p:sldId id="292" r:id="rId17"/>
    <p:sldId id="291" r:id="rId18"/>
    <p:sldId id="279" r:id="rId19"/>
    <p:sldId id="284" r:id="rId20"/>
    <p:sldId id="285" r:id="rId21"/>
    <p:sldId id="286" r:id="rId22"/>
    <p:sldId id="288" r:id="rId23"/>
    <p:sldId id="289" r:id="rId24"/>
    <p:sldId id="280" r:id="rId25"/>
    <p:sldId id="282" r:id="rId26"/>
    <p:sldId id="293" r:id="rId27"/>
    <p:sldId id="298" r:id="rId28"/>
    <p:sldId id="294" r:id="rId29"/>
    <p:sldId id="295" r:id="rId30"/>
    <p:sldId id="299" r:id="rId31"/>
    <p:sldId id="283" r:id="rId32"/>
    <p:sldId id="296" r:id="rId33"/>
    <p:sldId id="300" r:id="rId34"/>
    <p:sldId id="301" r:id="rId35"/>
  </p:sldIdLst>
  <p:sldSz cx="9144000" cy="6858000" type="letter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3D21"/>
    <a:srgbClr val="ED1C24"/>
    <a:srgbClr val="0066B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03" autoAdjust="0"/>
    <p:restoredTop sz="95064" autoAdjust="0"/>
  </p:normalViewPr>
  <p:slideViewPr>
    <p:cSldViewPr showGuides="1">
      <p:cViewPr varScale="1">
        <p:scale>
          <a:sx n="115" d="100"/>
          <a:sy n="115" d="100"/>
        </p:scale>
        <p:origin x="1512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113625-F780-4664-B539-945AD998D560}" type="datetimeFigureOut">
              <a:rPr lang="en-US" smtClean="0"/>
              <a:t>9/22/26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DA5A9-6D35-4B84-95DD-DFA9AFE7DA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7504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5DA5A9-6D35-4B84-95DD-DFA9AFE7DAD0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55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4423"/>
            <a:ext cx="77724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3" y="4332094"/>
            <a:ext cx="77723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40"/>
            <a:ext cx="64008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85800" y="6205150"/>
            <a:ext cx="77724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08720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866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8583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3605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76404"/>
            <a:ext cx="8229600" cy="472132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457199" y="914400"/>
            <a:ext cx="82296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73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11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6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4" y="6529903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04356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638304"/>
            <a:ext cx="78867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0"/>
            <a:ext cx="78867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6485956" y="135151"/>
            <a:ext cx="1746422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8262941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23" y="28240"/>
            <a:ext cx="64008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 userDrawn="1"/>
        </p:nvSpPr>
        <p:spPr>
          <a:xfrm>
            <a:off x="708720" y="139782"/>
            <a:ext cx="276791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6858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1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99171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188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98499"/>
            <a:ext cx="40386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67182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838324"/>
            <a:ext cx="40386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1600324"/>
            <a:ext cx="40386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Summer 2026</a:t>
            </a:r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69959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4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26069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3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6765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"/>
            <a:ext cx="82296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0" y="987426"/>
            <a:ext cx="4799409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987426"/>
            <a:ext cx="3121819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38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399"/>
            <a:ext cx="82296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0" y="987428"/>
            <a:ext cx="4799409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987426"/>
            <a:ext cx="3121819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Summer 2026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299014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Summer 2026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967478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838202"/>
            <a:ext cx="1971675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838202"/>
            <a:ext cx="5800725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Summer 2026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2286000" y="6533470"/>
            <a:ext cx="4572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393653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152400" y="1975991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 userDrawn="1"/>
        </p:nvSpPr>
        <p:spPr>
          <a:xfrm>
            <a:off x="152403" y="4724404"/>
            <a:ext cx="76433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800100"/>
            <a:ext cx="42862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06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3"/>
            <a:ext cx="9144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092"/>
            <a:ext cx="82296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914402"/>
            <a:ext cx="82296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762" y="52088"/>
            <a:ext cx="73152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57201" y="6538667"/>
            <a:ext cx="160226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September 2026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7774451" y="6529897"/>
            <a:ext cx="9143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FCCCAE-C0A6-4BB7-B82B-AC74E56A11C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1BEB2DB-C044-2D76-E03D-38D06D8D96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74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</p:sldLayoutIdLst>
  <p:transition>
    <p:fade/>
  </p:transition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2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1541889"/>
            <a:ext cx="7772400" cy="1905001"/>
          </a:xfrm>
        </p:spPr>
        <p:txBody>
          <a:bodyPr/>
          <a:lstStyle/>
          <a:p>
            <a:r>
              <a:rPr lang="en-US" dirty="0"/>
              <a:t>Unpacking the Millikan and White Relaxation Fits</a:t>
            </a:r>
            <a:r>
              <a:rPr lang="en-US" sz="3600" dirty="0"/>
              <a:t>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RHTG 2026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31BC8F9A-9739-4EA0-9954-7CE6AFF4650F}"/>
              </a:ext>
            </a:extLst>
          </p:cNvPr>
          <p:cNvSpPr txBox="1">
            <a:spLocks/>
          </p:cNvSpPr>
          <p:nvPr/>
        </p:nvSpPr>
        <p:spPr>
          <a:xfrm>
            <a:off x="685800" y="4547428"/>
            <a:ext cx="7772400" cy="5571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br>
              <a:rPr lang="en-US" sz="1800" dirty="0">
                <a:solidFill>
                  <a:schemeClr val="accent5"/>
                </a:solidFill>
              </a:rPr>
            </a:br>
            <a:r>
              <a:rPr lang="en-US" sz="1800" dirty="0">
                <a:solidFill>
                  <a:schemeClr val="accent5"/>
                </a:solidFill>
              </a:rPr>
              <a:t>Kaelan B. Hansson, Eric C. Geistfeld</a:t>
            </a:r>
          </a:p>
          <a:p>
            <a:r>
              <a:rPr lang="en-US" sz="1600" i="1" dirty="0">
                <a:solidFill>
                  <a:schemeClr val="accent5"/>
                </a:solidFill>
              </a:rPr>
              <a:t>Analytical Mechanics Associates, NASA Ames</a:t>
            </a:r>
          </a:p>
        </p:txBody>
      </p:sp>
    </p:spTree>
    <p:extLst>
      <p:ext uri="{BB962C8B-B14F-4D97-AF65-F5344CB8AC3E}">
        <p14:creationId xmlns:p14="http://schemas.microsoft.com/office/powerpoint/2010/main" val="140453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B6F0C7-1A03-E1BF-491A-60D2C65B0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Thermochemistry Model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83C1D3-AA02-926D-9312-B3EBCFC7FE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38E330-B8A7-F39A-0BFE-99B9B72296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FAC3C1-2540-665B-BBDE-64A47AC8D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3567296" cy="23622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4BE56EE-4605-B501-2251-182554FF28F3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2438400" y="1295400"/>
            <a:ext cx="1981200" cy="405864"/>
          </a:xfrm>
          <a:prstGeom prst="straightConnector1">
            <a:avLst/>
          </a:prstGeom>
          <a:ln w="31750" cap="rnd"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1DBF6FCA-4D88-1FD1-D21F-913B048DB9DF}"/>
                  </a:ext>
                </a:extLst>
              </p:cNvPr>
              <p:cNvSpPr/>
              <p:nvPr/>
            </p:nvSpPr>
            <p:spPr>
              <a:xfrm>
                <a:off x="4419600" y="1320264"/>
                <a:ext cx="2819400" cy="76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Conservatives</a:t>
                </a:r>
              </a:p>
              <a:p>
                <a:pPr algn="ctr"/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u, E]</a:t>
                </a:r>
              </a:p>
            </p:txBody>
          </p:sp>
        </mc:Choice>
        <mc:Fallback xmlns=""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1DBF6FCA-4D88-1FD1-D21F-913B048DB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1320264"/>
                <a:ext cx="2819400" cy="762000"/>
              </a:xfrm>
              <a:prstGeom prst="roundRect">
                <a:avLst/>
              </a:prstGeom>
              <a:blipFill>
                <a:blip r:embed="rId3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73322A9-9E10-1AD0-59F1-9C3FD66C8103}"/>
                  </a:ext>
                </a:extLst>
              </p:cNvPr>
              <p:cNvSpPr/>
              <p:nvPr/>
            </p:nvSpPr>
            <p:spPr>
              <a:xfrm>
                <a:off x="4419600" y="2590800"/>
                <a:ext cx="2819400" cy="76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Primitives</a:t>
                </a:r>
              </a:p>
              <a:p>
                <a:pPr algn="ctr"/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, u, T]</a:t>
                </a:r>
              </a:p>
            </p:txBody>
          </p:sp>
        </mc:Choice>
        <mc:Fallback xmlns="">
          <p:sp>
            <p:nvSpPr>
              <p:cNvPr id="11" name="Rounded Rectangle 10">
                <a:extLst>
                  <a:ext uri="{FF2B5EF4-FFF2-40B4-BE49-F238E27FC236}">
                    <a16:creationId xmlns:a16="http://schemas.microsoft.com/office/drawing/2014/main" id="{173322A9-9E10-1AD0-59F1-9C3FD66C81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2590800"/>
                <a:ext cx="2819400" cy="762000"/>
              </a:xfrm>
              <a:prstGeom prst="roundRect">
                <a:avLst/>
              </a:prstGeom>
              <a:blipFill>
                <a:blip r:embed="rId4"/>
                <a:stretch>
                  <a:fillRect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ACCAC467-E051-4E13-8CF7-7D31BBFD2483}"/>
                  </a:ext>
                </a:extLst>
              </p:cNvPr>
              <p:cNvSpPr/>
              <p:nvPr/>
            </p:nvSpPr>
            <p:spPr>
              <a:xfrm>
                <a:off x="2819400" y="3917880"/>
                <a:ext cx="2819400" cy="76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Reactions</a:t>
                </a:r>
              </a:p>
              <a:p>
                <a:pPr algn="ctr"/>
                <a:r>
                  <a:rPr lang="en-US" dirty="0"/>
                  <a:t>[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dirty="0"/>
                  <a:t>, 0,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dirty="0"/>
                  <a:t>]</a:t>
                </a:r>
              </a:p>
            </p:txBody>
          </p:sp>
        </mc:Choice>
        <mc:Fallback xmlns=""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ACCAC467-E051-4E13-8CF7-7D31BBFD24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3917880"/>
                <a:ext cx="2819400" cy="762000"/>
              </a:xfrm>
              <a:prstGeom prst="roundRect">
                <a:avLst/>
              </a:prstGeom>
              <a:blipFill>
                <a:blip r:embed="rId5"/>
                <a:stretch>
                  <a:fillRect t="-3226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4E29D512-9F2A-4B22-5339-5047DE57FA7B}"/>
                  </a:ext>
                </a:extLst>
              </p:cNvPr>
              <p:cNvSpPr/>
              <p:nvPr/>
            </p:nvSpPr>
            <p:spPr>
              <a:xfrm>
                <a:off x="6096000" y="3917880"/>
                <a:ext cx="2819400" cy="76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Relaxation</a:t>
                </a:r>
              </a:p>
              <a:p>
                <a:pPr algn="ctr"/>
                <a:r>
                  <a:rPr lang="en-US" dirty="0"/>
                  <a:t>[0, 0,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𝑑𝐸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dirty="0"/>
                  <a:t>]</a:t>
                </a:r>
              </a:p>
            </p:txBody>
          </p:sp>
        </mc:Choice>
        <mc:Fallback>
          <p:sp>
            <p:nvSpPr>
              <p:cNvPr id="13" name="Rounded Rectangle 12">
                <a:extLst>
                  <a:ext uri="{FF2B5EF4-FFF2-40B4-BE49-F238E27FC236}">
                    <a16:creationId xmlns:a16="http://schemas.microsoft.com/office/drawing/2014/main" id="{4E29D512-9F2A-4B22-5339-5047DE57FA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917880"/>
                <a:ext cx="2819400" cy="762000"/>
              </a:xfrm>
              <a:prstGeom prst="roundRect">
                <a:avLst/>
              </a:prstGeom>
              <a:blipFill>
                <a:blip r:embed="rId6"/>
                <a:stretch>
                  <a:fillRect t="-3226" b="-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1A5D9553-41B0-1442-F2D5-DBFB27FF2FDA}"/>
                  </a:ext>
                </a:extLst>
              </p:cNvPr>
              <p:cNvSpPr/>
              <p:nvPr/>
            </p:nvSpPr>
            <p:spPr>
              <a:xfrm>
                <a:off x="4419600" y="5257800"/>
                <a:ext cx="2819400" cy="7620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Chemical Source Term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US" dirty="0"/>
                  <a:t>[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dirty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dirty="0"/>
                  <a:t>u, E]</a:t>
                </a:r>
              </a:p>
            </p:txBody>
          </p:sp>
        </mc:Choice>
        <mc:Fallback xmlns="">
          <p:sp>
            <p:nvSpPr>
              <p:cNvPr id="14" name="Rounded Rectangle 13">
                <a:extLst>
                  <a:ext uri="{FF2B5EF4-FFF2-40B4-BE49-F238E27FC236}">
                    <a16:creationId xmlns:a16="http://schemas.microsoft.com/office/drawing/2014/main" id="{1A5D9553-41B0-1442-F2D5-DBFB27FF2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5257800"/>
                <a:ext cx="2819400" cy="762000"/>
              </a:xfrm>
              <a:prstGeom prst="roundRect">
                <a:avLst/>
              </a:prstGeom>
              <a:blipFill>
                <a:blip r:embed="rId7"/>
                <a:stretch>
                  <a:fillRect t="-3226" b="-48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FE546F-F3BA-99ED-EC5B-296A3407EAB2}"/>
              </a:ext>
            </a:extLst>
          </p:cNvPr>
          <p:cNvCxnSpPr>
            <a:stCxn id="10" idx="2"/>
            <a:endCxn id="11" idx="0"/>
          </p:cNvCxnSpPr>
          <p:nvPr/>
        </p:nvCxnSpPr>
        <p:spPr>
          <a:xfrm>
            <a:off x="5829300" y="2082264"/>
            <a:ext cx="0" cy="50853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8E449DE-D01D-D151-ADB5-C46EAB54D043}"/>
              </a:ext>
            </a:extLst>
          </p:cNvPr>
          <p:cNvCxnSpPr>
            <a:cxnSpLocks/>
          </p:cNvCxnSpPr>
          <p:nvPr/>
        </p:nvCxnSpPr>
        <p:spPr>
          <a:xfrm>
            <a:off x="4229100" y="3657600"/>
            <a:ext cx="3314700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64CBB43B-D21A-0402-9ECD-D60D16141D78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4229100" y="3657600"/>
            <a:ext cx="0" cy="2602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A1B371A-EF67-BA87-FC0B-124841CDEF45}"/>
              </a:ext>
            </a:extLst>
          </p:cNvPr>
          <p:cNvCxnSpPr>
            <a:cxnSpLocks/>
          </p:cNvCxnSpPr>
          <p:nvPr/>
        </p:nvCxnSpPr>
        <p:spPr>
          <a:xfrm>
            <a:off x="7543800" y="3657600"/>
            <a:ext cx="0" cy="260280"/>
          </a:xfrm>
          <a:prstGeom prst="straightConnector1">
            <a:avLst/>
          </a:prstGeom>
          <a:ln w="25400" cap="rnd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3FB7FE0-3894-EE2E-22C3-CBC9EDB7085E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5829300" y="3352800"/>
            <a:ext cx="0" cy="304800"/>
          </a:xfrm>
          <a:prstGeom prst="straightConnector1">
            <a:avLst/>
          </a:prstGeom>
          <a:ln w="25400">
            <a:solidFill>
              <a:schemeClr val="accent1"/>
            </a:solidFill>
            <a:tailEnd type="non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11AE9F60-9E5F-2049-1AF5-68321339493F}"/>
              </a:ext>
            </a:extLst>
          </p:cNvPr>
          <p:cNvCxnSpPr>
            <a:cxnSpLocks/>
          </p:cNvCxnSpPr>
          <p:nvPr/>
        </p:nvCxnSpPr>
        <p:spPr>
          <a:xfrm>
            <a:off x="4229100" y="4953000"/>
            <a:ext cx="3276600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5B21B43-7268-240A-EE4E-585AF366E4F6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4229100" y="4679880"/>
            <a:ext cx="0" cy="273120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E4BEBA7F-95AB-3772-DCC0-614D64211DEC}"/>
              </a:ext>
            </a:extLst>
          </p:cNvPr>
          <p:cNvCxnSpPr>
            <a:cxnSpLocks/>
            <a:stCxn id="13" idx="2"/>
          </p:cNvCxnSpPr>
          <p:nvPr/>
        </p:nvCxnSpPr>
        <p:spPr>
          <a:xfrm>
            <a:off x="7505700" y="4679880"/>
            <a:ext cx="0" cy="273120"/>
          </a:xfrm>
          <a:prstGeom prst="straightConnector1">
            <a:avLst/>
          </a:prstGeom>
          <a:ln w="2540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2F3A527-AAAC-AD33-2F5D-9B54BE9B8F11}"/>
              </a:ext>
            </a:extLst>
          </p:cNvPr>
          <p:cNvCxnSpPr>
            <a:cxnSpLocks/>
            <a:endCxn id="14" idx="0"/>
          </p:cNvCxnSpPr>
          <p:nvPr/>
        </p:nvCxnSpPr>
        <p:spPr>
          <a:xfrm>
            <a:off x="5829300" y="4953000"/>
            <a:ext cx="0" cy="304800"/>
          </a:xfrm>
          <a:prstGeom prst="straightConnector1">
            <a:avLst/>
          </a:prstGeom>
          <a:ln w="25400">
            <a:solidFill>
              <a:schemeClr val="accent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7664788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172E3-FF92-BE95-CEBE-E28424BBA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Primary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A0C9B-45FB-8E87-CDF7-F06DC8BB9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828800"/>
            <a:ext cx="8229600" cy="3124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Vectorization</a:t>
            </a:r>
          </a:p>
          <a:p>
            <a:pPr lvl="1"/>
            <a:r>
              <a:rPr lang="en-US" dirty="0"/>
              <a:t>Software is faster if it is given repeated calls to the same function.</a:t>
            </a:r>
          </a:p>
          <a:p>
            <a:pPr lvl="1"/>
            <a:r>
              <a:rPr lang="en-US" dirty="0"/>
              <a:t>If all reactions and relaxation processes can be cast as the same functional form.  There is a possible speedup</a:t>
            </a:r>
          </a:p>
          <a:p>
            <a:r>
              <a:rPr lang="en-US" dirty="0"/>
              <a:t>Uncertainty Analysis</a:t>
            </a:r>
          </a:p>
          <a:p>
            <a:pPr lvl="1"/>
            <a:r>
              <a:rPr lang="en-US" dirty="0"/>
              <a:t>Relaxation processes are usually parameterized using the Millikan and White fit, using two parameters, a and b (plus the high temperature correction parameters).  We are not sure what the uncertainties are on these numbers.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0FC1D-06FE-C75C-5834-246C2E86B1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FEA97-9293-1D86-0598-E565C3775E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4415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4FF51-5ADE-9632-C62C-F34FC857F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Millikan and White Relaxation Times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44DE9-5001-D0C2-A55F-53E2F8373A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93482-3D04-3153-7A78-58FCB182C9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2BEB751-1ACB-68C1-5CBF-EA4DFF1B91CD}"/>
                  </a:ext>
                </a:extLst>
              </p:cNvPr>
              <p:cNvSpPr txBox="1"/>
              <p:nvPr/>
            </p:nvSpPr>
            <p:spPr>
              <a:xfrm>
                <a:off x="2972801" y="1143000"/>
                <a:ext cx="2833020" cy="1230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2BEB751-1ACB-68C1-5CBF-EA4DFF1B91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801" y="1143000"/>
                <a:ext cx="2833020" cy="1230978"/>
              </a:xfrm>
              <a:prstGeom prst="rect">
                <a:avLst/>
              </a:prstGeom>
              <a:blipFill>
                <a:blip r:embed="rId2"/>
                <a:stretch>
                  <a:fillRect l="-5381" t="-80412" b="-67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704DF8-057F-692B-6107-04CC01482C20}"/>
                  </a:ext>
                </a:extLst>
              </p:cNvPr>
              <p:cNvSpPr txBox="1"/>
              <p:nvPr/>
            </p:nvSpPr>
            <p:spPr>
              <a:xfrm>
                <a:off x="630118" y="2280707"/>
                <a:ext cx="9240222" cy="1503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1704DF8-057F-692B-6107-04CC01482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18" y="2280707"/>
                <a:ext cx="9240222" cy="1503168"/>
              </a:xfrm>
              <a:prstGeom prst="rect">
                <a:avLst/>
              </a:prstGeom>
              <a:blipFill>
                <a:blip r:embed="rId3"/>
                <a:stretch>
                  <a:fillRect t="-65000" b="-3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9135917-BE1A-2704-9781-C2D3E8853358}"/>
                  </a:ext>
                </a:extLst>
              </p:cNvPr>
              <p:cNvSpPr txBox="1"/>
              <p:nvPr/>
            </p:nvSpPr>
            <p:spPr>
              <a:xfrm>
                <a:off x="913145" y="5154292"/>
                <a:ext cx="8953861" cy="122617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num>
                            <m:den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den>
                          </m:f>
                        </m:e>
                      </m:nary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9135917-BE1A-2704-9781-C2D3E88533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145" y="5154292"/>
                <a:ext cx="8953861" cy="1226170"/>
              </a:xfrm>
              <a:prstGeom prst="rect">
                <a:avLst/>
              </a:prstGeom>
              <a:blipFill>
                <a:blip r:embed="rId4"/>
                <a:stretch>
                  <a:fillRect t="-81443" b="-649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496613-E180-A550-995D-C249C79FD7FC}"/>
                  </a:ext>
                </a:extLst>
              </p:cNvPr>
              <p:cNvSpPr txBox="1"/>
              <p:nvPr/>
            </p:nvSpPr>
            <p:spPr>
              <a:xfrm>
                <a:off x="1517908" y="3685347"/>
                <a:ext cx="6478184" cy="15031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1496613-E180-A550-995D-C249C79FD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908" y="3685347"/>
                <a:ext cx="6478184" cy="1503104"/>
              </a:xfrm>
              <a:prstGeom prst="rect">
                <a:avLst/>
              </a:prstGeom>
              <a:blipFill>
                <a:blip r:embed="rId5"/>
                <a:stretch>
                  <a:fillRect t="-65546" b="-352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Left Brace 10">
            <a:extLst>
              <a:ext uri="{FF2B5EF4-FFF2-40B4-BE49-F238E27FC236}">
                <a16:creationId xmlns:a16="http://schemas.microsoft.com/office/drawing/2014/main" id="{B5351E56-AED0-53E5-D760-30F7394A65C9}"/>
              </a:ext>
            </a:extLst>
          </p:cNvPr>
          <p:cNvSpPr/>
          <p:nvPr/>
        </p:nvSpPr>
        <p:spPr>
          <a:xfrm>
            <a:off x="1755691" y="1174150"/>
            <a:ext cx="607539" cy="18288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8ECA62AF-84EF-1C5E-2B81-95CE8FF9BD3D}"/>
              </a:ext>
            </a:extLst>
          </p:cNvPr>
          <p:cNvSpPr/>
          <p:nvPr/>
        </p:nvSpPr>
        <p:spPr>
          <a:xfrm>
            <a:off x="1744026" y="3783875"/>
            <a:ext cx="607539" cy="1828800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2375DF-E50A-FCFF-5239-33954AF6AC45}"/>
              </a:ext>
            </a:extLst>
          </p:cNvPr>
          <p:cNvSpPr txBox="1"/>
          <p:nvPr/>
        </p:nvSpPr>
        <p:spPr>
          <a:xfrm>
            <a:off x="143030" y="1937836"/>
            <a:ext cx="15402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“Time based”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BA824FA-F3B4-7903-0479-18EF21477FD2}"/>
              </a:ext>
            </a:extLst>
          </p:cNvPr>
          <p:cNvSpPr txBox="1"/>
          <p:nvPr/>
        </p:nvSpPr>
        <p:spPr>
          <a:xfrm>
            <a:off x="237319" y="4391981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/>
              <a:t>“Frequency</a:t>
            </a:r>
          </a:p>
          <a:p>
            <a:pPr algn="r"/>
            <a:r>
              <a:rPr lang="en-US" dirty="0"/>
              <a:t> based”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501E95-A1FF-309C-26E2-514196C0504F}"/>
                  </a:ext>
                </a:extLst>
              </p:cNvPr>
              <p:cNvSpPr txBox="1"/>
              <p:nvPr/>
            </p:nvSpPr>
            <p:spPr>
              <a:xfrm>
                <a:off x="2667000" y="6160565"/>
                <a:ext cx="39850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Note: I am using </a:t>
                </a:r>
                <a14:m>
                  <m:oMath xmlns:m="http://schemas.openxmlformats.org/officeDocument/2006/math">
                    <m:acc>
                      <m:accPr>
                        <m:chr m:val="ˆ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as a molar density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2501E95-A1FF-309C-26E2-514196C05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6160565"/>
                <a:ext cx="3985002" cy="369332"/>
              </a:xfrm>
              <a:prstGeom prst="rect">
                <a:avLst/>
              </a:prstGeom>
              <a:blipFill>
                <a:blip r:embed="rId6"/>
                <a:stretch>
                  <a:fillRect l="-1592" t="-10000" r="-318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3EFFC93-71BE-D3D9-7196-5FF2A1246E51}"/>
              </a:ext>
            </a:extLst>
          </p:cNvPr>
          <p:cNvSpPr txBox="1"/>
          <p:nvPr/>
        </p:nvSpPr>
        <p:spPr>
          <a:xfrm>
            <a:off x="6924017" y="3299690"/>
            <a:ext cx="2243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molar weighted relaxation frequency averaging is important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5F927728-27EE-BA34-4632-FC23E28D7E7D}"/>
              </a:ext>
            </a:extLst>
          </p:cNvPr>
          <p:cNvCxnSpPr>
            <a:cxnSpLocks/>
            <a:stCxn id="17" idx="2"/>
          </p:cNvCxnSpPr>
          <p:nvPr/>
        </p:nvCxnSpPr>
        <p:spPr>
          <a:xfrm rot="5400000">
            <a:off x="6967236" y="4468466"/>
            <a:ext cx="1047045" cy="1110151"/>
          </a:xfrm>
          <a:prstGeom prst="bentConnector2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1F7288-15C7-71A6-32ED-E4022186C77D}"/>
                  </a:ext>
                </a:extLst>
              </p:cNvPr>
              <p:cNvSpPr txBox="1"/>
              <p:nvPr/>
            </p:nvSpPr>
            <p:spPr>
              <a:xfrm>
                <a:off x="6467629" y="685800"/>
                <a:ext cx="267637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/>
                  <a:t>Note: None of this works with the US3D style mixture averaged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DA1F7288-15C7-71A6-32ED-E4022186C7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7629" y="685800"/>
                <a:ext cx="2676371" cy="830997"/>
              </a:xfrm>
              <a:prstGeom prst="rect">
                <a:avLst/>
              </a:prstGeom>
              <a:blipFill>
                <a:blip r:embed="rId7"/>
                <a:stretch>
                  <a:fillRect t="-3030" r="-3318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64D2CA-DC70-1502-DAED-5DC837A81B6C}"/>
                  </a:ext>
                </a:extLst>
              </p:cNvPr>
              <p:cNvSpPr txBox="1"/>
              <p:nvPr/>
            </p:nvSpPr>
            <p:spPr>
              <a:xfrm>
                <a:off x="6512298" y="1613631"/>
                <a:ext cx="267637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/>
                  <a:t>Note 2: Harmonic oscillator is used for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600" dirty="0"/>
                  <a:t> in this analysis 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464D2CA-DC70-1502-DAED-5DC837A81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298" y="1613631"/>
                <a:ext cx="2676371" cy="830997"/>
              </a:xfrm>
              <a:prstGeom prst="rect">
                <a:avLst/>
              </a:prstGeom>
              <a:blipFill>
                <a:blip r:embed="rId8"/>
                <a:stretch>
                  <a:fillRect t="-3030" r="-3302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3869262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2E85B-DC91-0E21-D01D-20E75E703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Algebra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53BBD-3F6D-2906-E343-CA6CBA97EE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0CD9C-BE4E-41F5-A8E9-66179B18BF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893BD-8338-37D1-7FD7-7E21913BA48F}"/>
                  </a:ext>
                </a:extLst>
              </p:cNvPr>
              <p:cNvSpPr txBox="1"/>
              <p:nvPr/>
            </p:nvSpPr>
            <p:spPr>
              <a:xfrm>
                <a:off x="-1413126" y="1091185"/>
                <a:ext cx="7994176" cy="142628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EA893BD-8338-37D1-7FD7-7E21913BA4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413126" y="1091185"/>
                <a:ext cx="7994176" cy="1426288"/>
              </a:xfrm>
              <a:prstGeom prst="rect">
                <a:avLst/>
              </a:prstGeom>
              <a:blipFill>
                <a:blip r:embed="rId2"/>
                <a:stretch>
                  <a:fillRect t="-35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36D8A1-BC69-5201-5C01-AC9C65E07811}"/>
                  </a:ext>
                </a:extLst>
              </p:cNvPr>
              <p:cNvSpPr txBox="1"/>
              <p:nvPr/>
            </p:nvSpPr>
            <p:spPr>
              <a:xfrm>
                <a:off x="702389" y="1916634"/>
                <a:ext cx="3733010" cy="6872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𝑎𝑡𝑚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−1/3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–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b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–18.42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036D8A1-BC69-5201-5C01-AC9C65E07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389" y="1916634"/>
                <a:ext cx="3733010" cy="68723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B95DD2-999C-D637-B2DB-0EDAB51C8897}"/>
                  </a:ext>
                </a:extLst>
              </p:cNvPr>
              <p:cNvSpPr txBox="1"/>
              <p:nvPr/>
            </p:nvSpPr>
            <p:spPr>
              <a:xfrm>
                <a:off x="1981200" y="2728476"/>
                <a:ext cx="8883842" cy="14518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num>
                        <m:den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CB95DD2-999C-D637-B2DB-0EDAB51C8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1200" y="2728476"/>
                <a:ext cx="8883842" cy="1451808"/>
              </a:xfrm>
              <a:prstGeom prst="rect">
                <a:avLst/>
              </a:prstGeom>
              <a:blipFill>
                <a:blip r:embed="rId4"/>
                <a:stretch>
                  <a:fillRect t="-5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B284A0B-2E98-E0A3-0CEB-28FB7077EFE6}"/>
                  </a:ext>
                </a:extLst>
              </p:cNvPr>
              <p:cNvSpPr txBox="1"/>
              <p:nvPr/>
            </p:nvSpPr>
            <p:spPr>
              <a:xfrm>
                <a:off x="2133600" y="3820220"/>
                <a:ext cx="8496941" cy="14518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B284A0B-2E98-E0A3-0CEB-28FB7077E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3820220"/>
                <a:ext cx="8496941" cy="1451808"/>
              </a:xfrm>
              <a:prstGeom prst="rect">
                <a:avLst/>
              </a:prstGeom>
              <a:blipFill>
                <a:blip r:embed="rId5"/>
                <a:stretch>
                  <a:fillRect t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086AF5-CE1E-CEB7-A91E-57C8FAC8B613}"/>
                  </a:ext>
                </a:extLst>
              </p:cNvPr>
              <p:cNvSpPr txBox="1"/>
              <p:nvPr/>
            </p:nvSpPr>
            <p:spPr>
              <a:xfrm>
                <a:off x="2007763" y="4863594"/>
                <a:ext cx="8915005" cy="145046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086AF5-CE1E-CEB7-A91E-57C8FAC8B6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763" y="4863594"/>
                <a:ext cx="8915005" cy="1450462"/>
              </a:xfrm>
              <a:prstGeom prst="rect">
                <a:avLst/>
              </a:prstGeom>
              <a:blipFill>
                <a:blip r:embed="rId6"/>
                <a:stretch>
                  <a:fillRect t="-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260E7A-F3B5-04E1-BEAD-12D021F96D62}"/>
                  </a:ext>
                </a:extLst>
              </p:cNvPr>
              <p:cNvSpPr txBox="1"/>
              <p:nvPr/>
            </p:nvSpPr>
            <p:spPr>
              <a:xfrm>
                <a:off x="1283216" y="5715000"/>
                <a:ext cx="2907784" cy="13569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d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7260E7A-F3B5-04E1-BEAD-12D021F96D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3216" y="5715000"/>
                <a:ext cx="2907784" cy="1356910"/>
              </a:xfrm>
              <a:prstGeom prst="rect">
                <a:avLst/>
              </a:prstGeom>
              <a:blipFill>
                <a:blip r:embed="rId7"/>
                <a:stretch>
                  <a:fillRect l="-435" t="-18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0B2D96A-5C7C-B485-21EB-4E23CD477FC1}"/>
              </a:ext>
            </a:extLst>
          </p:cNvPr>
          <p:cNvCxnSpPr/>
          <p:nvPr/>
        </p:nvCxnSpPr>
        <p:spPr>
          <a:xfrm>
            <a:off x="3200400" y="2748763"/>
            <a:ext cx="0" cy="2860349"/>
          </a:xfrm>
          <a:prstGeom prst="straightConnector1">
            <a:avLst/>
          </a:prstGeom>
          <a:ln w="3492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68C727F-6B0E-5E4F-8276-55FCC011A767}"/>
              </a:ext>
            </a:extLst>
          </p:cNvPr>
          <p:cNvSpPr txBox="1"/>
          <p:nvPr/>
        </p:nvSpPr>
        <p:spPr>
          <a:xfrm rot="19520844">
            <a:off x="2257476" y="3769384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Algebra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F46A3022-300E-76EF-2A99-4F1DF3447839}"/>
              </a:ext>
            </a:extLst>
          </p:cNvPr>
          <p:cNvSpPr/>
          <p:nvPr/>
        </p:nvSpPr>
        <p:spPr>
          <a:xfrm>
            <a:off x="4343400" y="1143000"/>
            <a:ext cx="533400" cy="111725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B80B9E-8F74-4F0A-C3DD-6BDEEBA6F550}"/>
              </a:ext>
            </a:extLst>
          </p:cNvPr>
          <p:cNvSpPr txBox="1"/>
          <p:nvPr/>
        </p:nvSpPr>
        <p:spPr>
          <a:xfrm>
            <a:off x="4897714" y="1516960"/>
            <a:ext cx="30572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Standard Millikan and White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892B1E-F987-B88D-D9AC-DD32B89702BA}"/>
              </a:ext>
            </a:extLst>
          </p:cNvPr>
          <p:cNvSpPr txBox="1"/>
          <p:nvPr/>
        </p:nvSpPr>
        <p:spPr>
          <a:xfrm>
            <a:off x="5225144" y="5609112"/>
            <a:ext cx="3822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Even though we say P is the total pressure, the mixing rule converts it to a partial pressure of the collider</a:t>
            </a:r>
          </a:p>
        </p:txBody>
      </p:sp>
    </p:spTree>
    <p:extLst>
      <p:ext uri="{BB962C8B-B14F-4D97-AF65-F5344CB8AC3E}">
        <p14:creationId xmlns:p14="http://schemas.microsoft.com/office/powerpoint/2010/main" val="2673480392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8BAD80-D346-BE5E-422A-73EA5191C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838200"/>
            <a:ext cx="7772400" cy="5181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A39809-BADF-D880-13C5-B4D38DE0C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Millikan and White Source Term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C3C1D-1621-FAF5-671D-0F19EA1E00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142C9D-F4E2-E609-9025-FF2F39AA9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E3BE0D-5AE9-401D-76E1-D03B65B3D682}"/>
              </a:ext>
            </a:extLst>
          </p:cNvPr>
          <p:cNvSpPr txBox="1"/>
          <p:nvPr/>
        </p:nvSpPr>
        <p:spPr>
          <a:xfrm>
            <a:off x="1524000" y="5978953"/>
            <a:ext cx="6468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Multiply by the two molar densities to get the true source term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97357-6D7E-1D8B-3458-7D24A5E2FC78}"/>
              </a:ext>
            </a:extLst>
          </p:cNvPr>
          <p:cNvSpPr txBox="1"/>
          <p:nvPr/>
        </p:nvSpPr>
        <p:spPr>
          <a:xfrm>
            <a:off x="2133600" y="15240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This is what is currently in DPLR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E6D312-3779-A5C9-B7D2-2469C10143DA}"/>
              </a:ext>
            </a:extLst>
          </p:cNvPr>
          <p:cNvSpPr txBox="1"/>
          <p:nvPr/>
        </p:nvSpPr>
        <p:spPr>
          <a:xfrm>
            <a:off x="5953254" y="732485"/>
            <a:ext cx="18080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 DMS study from 2017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63EE576-0DF0-AC98-64C2-2D089A7FEF1A}"/>
              </a:ext>
            </a:extLst>
          </p:cNvPr>
          <p:cNvCxnSpPr/>
          <p:nvPr/>
        </p:nvCxnSpPr>
        <p:spPr>
          <a:xfrm flipH="1">
            <a:off x="6477000" y="990600"/>
            <a:ext cx="152400" cy="152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792847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F0595-5D32-6534-E950-DA4E7A88B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Energy Source Terms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DE13D-A438-D4CE-DB42-4CAF5733B6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EA7B9-A326-B61D-7507-1B575FD49D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4ADE3A-6CD8-9680-4570-ED31E89EFC42}"/>
                  </a:ext>
                </a:extLst>
              </p:cNvPr>
              <p:cNvSpPr txBox="1"/>
              <p:nvPr/>
            </p:nvSpPr>
            <p:spPr>
              <a:xfrm>
                <a:off x="2449639" y="1066800"/>
                <a:ext cx="4484561" cy="624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𝑒𝑞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ˆ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b>
                                  </m:sSub>
                                </m:e>
                              </m:acc>
                            </m:e>
                            <m: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</m:sup>
                          </m:sSup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E4ADE3A-6CD8-9680-4570-ED31E89EF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9639" y="1066800"/>
                <a:ext cx="4484561" cy="624466"/>
              </a:xfrm>
              <a:prstGeom prst="rect">
                <a:avLst/>
              </a:prstGeom>
              <a:blipFill>
                <a:blip r:embed="rId2"/>
                <a:stretch>
                  <a:fillRect l="-563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B8575F-C984-2F36-55AD-2FF72ED808F0}"/>
                  </a:ext>
                </a:extLst>
              </p:cNvPr>
              <p:cNvSpPr txBox="1"/>
              <p:nvPr/>
            </p:nvSpPr>
            <p:spPr>
              <a:xfrm>
                <a:off x="990600" y="3088704"/>
                <a:ext cx="7064563" cy="318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7B8575F-C984-2F36-55AD-2FF72ED808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3088704"/>
                <a:ext cx="7064563" cy="318998"/>
              </a:xfrm>
              <a:prstGeom prst="rect">
                <a:avLst/>
              </a:prstGeom>
              <a:blipFill>
                <a:blip r:embed="rId3"/>
                <a:stretch>
                  <a:fillRect l="-359" b="-26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EDBC45-BF7B-4452-29B6-60FE689E9310}"/>
                  </a:ext>
                </a:extLst>
              </p:cNvPr>
              <p:cNvSpPr txBox="1"/>
              <p:nvPr/>
            </p:nvSpPr>
            <p:spPr>
              <a:xfrm>
                <a:off x="914400" y="4819471"/>
                <a:ext cx="74430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Three Energy Moving Processes: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Move the average modal energy at the mixture temperature (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Move some ratio of the heat of formation into a particular mode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  <a:p>
                <a:pPr marL="342900" indent="-342900">
                  <a:buFont typeface="+mj-lt"/>
                  <a:buAutoNum type="arabicPeriod"/>
                </a:pPr>
                <a:r>
                  <a:rPr lang="en-US" dirty="0"/>
                  <a:t>Move and extra RT out of a move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dirty="0"/>
                  <a:t>)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AEDBC45-BF7B-4452-29B6-60FE689E9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819471"/>
                <a:ext cx="7443000" cy="1200329"/>
              </a:xfrm>
              <a:prstGeom prst="rect">
                <a:avLst/>
              </a:prstGeom>
              <a:blipFill>
                <a:blip r:embed="rId4"/>
                <a:stretch>
                  <a:fillRect l="-681" t="-2083" b="-6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F38CBC-FEC9-7335-EC27-DC5ED1CB727B}"/>
                  </a:ext>
                </a:extLst>
              </p:cNvPr>
              <p:cNvSpPr txBox="1"/>
              <p:nvPr/>
            </p:nvSpPr>
            <p:spPr>
              <a:xfrm>
                <a:off x="2921420" y="2056962"/>
                <a:ext cx="3301160" cy="4857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𝑘𝑓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  <m:sup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sup>
                      </m:sSup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num>
                            <m:den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  <m:sup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  <m:sup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p>
                              </m:sSubSup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8F38CBC-FEC9-7335-EC27-DC5ED1CB72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1420" y="2056962"/>
                <a:ext cx="3301160" cy="485710"/>
              </a:xfrm>
              <a:prstGeom prst="rect">
                <a:avLst/>
              </a:prstGeom>
              <a:blipFill>
                <a:blip r:embed="rId5"/>
                <a:stretch>
                  <a:fillRect l="-1527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71BD26B-D9D3-3CF0-6FF9-94FDAA448BAD}"/>
              </a:ext>
            </a:extLst>
          </p:cNvPr>
          <p:cNvSpPr txBox="1"/>
          <p:nvPr/>
        </p:nvSpPr>
        <p:spPr>
          <a:xfrm>
            <a:off x="1301637" y="1015187"/>
            <a:ext cx="1136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The change in energy of mode 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9AC8D5-8B84-A2C0-10B6-B3B205FD572B}"/>
                  </a:ext>
                </a:extLst>
              </p:cNvPr>
              <p:cNvSpPr txBox="1"/>
              <p:nvPr/>
            </p:nvSpPr>
            <p:spPr>
              <a:xfrm>
                <a:off x="7181989" y="776051"/>
                <a:ext cx="2349192" cy="4782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b>
                        <m:r>
                          <a:rPr lang="en-US" sz="120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1200" b="0" i="1" smtClean="0">
                            <a:latin typeface="Cambria Math" panose="02040503050406030204" pitchFamily="18" charset="0"/>
                          </a:rPr>
                          <m:t>r</m:t>
                        </m:r>
                      </m:sub>
                    </m:sSub>
                  </m:oMath>
                </a14:m>
                <a:r>
                  <a:rPr lang="en-US" sz="1200" dirty="0"/>
                  <a:t>: The stochiometric coefficient of the species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59AC8D5-8B84-A2C0-10B6-B3B205FD57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989" y="776051"/>
                <a:ext cx="2349192" cy="478272"/>
              </a:xfrm>
              <a:prstGeom prst="rect">
                <a:avLst/>
              </a:prstGeom>
              <a:blipFill>
                <a:blip r:embed="rId6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7141FBA-A5A9-47A4-2F5E-E0FAC599989D}"/>
              </a:ext>
            </a:extLst>
          </p:cNvPr>
          <p:cNvCxnSpPr/>
          <p:nvPr/>
        </p:nvCxnSpPr>
        <p:spPr>
          <a:xfrm flipH="1">
            <a:off x="1524000" y="4038600"/>
            <a:ext cx="625045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4405A0B-4725-E63F-AE55-333DFC20476A}"/>
              </a:ext>
            </a:extLst>
          </p:cNvPr>
          <p:cNvCxnSpPr/>
          <p:nvPr/>
        </p:nvCxnSpPr>
        <p:spPr>
          <a:xfrm flipV="1">
            <a:off x="7774451" y="3503241"/>
            <a:ext cx="0" cy="5353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D54B760-CAD8-A9A0-FFD8-91EE02E7189A}"/>
              </a:ext>
            </a:extLst>
          </p:cNvPr>
          <p:cNvCxnSpPr/>
          <p:nvPr/>
        </p:nvCxnSpPr>
        <p:spPr>
          <a:xfrm flipV="1">
            <a:off x="5334000" y="3503241"/>
            <a:ext cx="0" cy="5353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FDE2830-D47D-337E-BBDC-9CBB6B303CA6}"/>
              </a:ext>
            </a:extLst>
          </p:cNvPr>
          <p:cNvCxnSpPr/>
          <p:nvPr/>
        </p:nvCxnSpPr>
        <p:spPr>
          <a:xfrm flipV="1">
            <a:off x="1828800" y="3503241"/>
            <a:ext cx="0" cy="535359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15119F0A-E3C3-FD19-BEF4-39CC0C208043}"/>
              </a:ext>
            </a:extLst>
          </p:cNvPr>
          <p:cNvSpPr txBox="1"/>
          <p:nvPr/>
        </p:nvSpPr>
        <p:spPr>
          <a:xfrm>
            <a:off x="533399" y="3824440"/>
            <a:ext cx="990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Static Parameters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817C6F-B0CF-BE91-D106-809B574D0153}"/>
              </a:ext>
            </a:extLst>
          </p:cNvPr>
          <p:cNvSpPr txBox="1"/>
          <p:nvPr/>
        </p:nvSpPr>
        <p:spPr>
          <a:xfrm>
            <a:off x="1676400" y="2028841"/>
            <a:ext cx="113676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Standard modified Arrhenius</a:t>
            </a:r>
          </a:p>
        </p:txBody>
      </p:sp>
    </p:spTree>
    <p:extLst>
      <p:ext uri="{BB962C8B-B14F-4D97-AF65-F5344CB8AC3E}">
        <p14:creationId xmlns:p14="http://schemas.microsoft.com/office/powerpoint/2010/main" val="2787858621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A48DE-C7C4-9794-113F-38876422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a “Relaxation Reaction”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B66A5-1A1D-8811-C036-069F24E17C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FB2AF-4653-0077-79B6-E867DEB6DD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5852B6-222F-7833-B92C-F46C27AAF3A0}"/>
                  </a:ext>
                </a:extLst>
              </p:cNvPr>
              <p:cNvSpPr txBox="1"/>
              <p:nvPr/>
            </p:nvSpPr>
            <p:spPr>
              <a:xfrm>
                <a:off x="3663065" y="1066800"/>
                <a:ext cx="18178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↔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85852B6-222F-7833-B92C-F46C27AAF3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3065" y="1066800"/>
                <a:ext cx="1817869" cy="276999"/>
              </a:xfrm>
              <a:prstGeom prst="rect">
                <a:avLst/>
              </a:prstGeom>
              <a:blipFill>
                <a:blip r:embed="rId2"/>
                <a:stretch>
                  <a:fillRect l="-2083" r="-2083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BD1FE1-1765-D32C-4695-2D3E36FADE20}"/>
                  </a:ext>
                </a:extLst>
              </p:cNvPr>
              <p:cNvSpPr txBox="1"/>
              <p:nvPr/>
            </p:nvSpPr>
            <p:spPr>
              <a:xfrm>
                <a:off x="914400" y="1905000"/>
                <a:ext cx="7064563" cy="318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borderBox>
                        <m:borderBoxPr>
                          <m:hideTop m:val="on"/>
                          <m:hideBot m:val="on"/>
                          <m:hideLeft m:val="on"/>
                          <m:hideRight m:val="on"/>
                          <m:strikeBLTR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borderBox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borderBox>
                        <m:borderBoxPr>
                          <m:hideTop m:val="on"/>
                          <m:hideBot m:val="on"/>
                          <m:hideLeft m:val="on"/>
                          <m:hideRight m:val="on"/>
                          <m:strikeBLTR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borderBox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–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𝐻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d>
                        </m:e>
                      </m:borderBox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7BD1FE1-1765-D32C-4695-2D3E36FADE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905000"/>
                <a:ext cx="7064563" cy="318998"/>
              </a:xfrm>
              <a:prstGeom prst="rect">
                <a:avLst/>
              </a:prstGeom>
              <a:blipFill>
                <a:blip r:embed="rId3"/>
                <a:stretch>
                  <a:fillRect l="-180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EF20F7-C95F-D603-D7E3-65FFB8096138}"/>
                  </a:ext>
                </a:extLst>
              </p:cNvPr>
              <p:cNvSpPr txBox="1"/>
              <p:nvPr/>
            </p:nvSpPr>
            <p:spPr>
              <a:xfrm>
                <a:off x="2590800" y="2804534"/>
                <a:ext cx="3815981" cy="6244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borderBox>
                                <m:borderBoxPr>
                                  <m:hideTop m:val="on"/>
                                  <m:hideBot m:val="on"/>
                                  <m:hideLeft m:val="on"/>
                                  <m:hideRight m:val="on"/>
                                  <m:strikeBLTR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borderBox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𝐾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𝑒𝑞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𝑡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borderBox>
                            </m:den>
                          </m:f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sub>
                              </m:sSub>
                            </m:e>
                          </m:acc>
                        </m:e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7EF20F7-C95F-D603-D7E3-65FFB80961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0800" y="2804534"/>
                <a:ext cx="3815981" cy="624466"/>
              </a:xfrm>
              <a:prstGeom prst="rect">
                <a:avLst/>
              </a:prstGeom>
              <a:blipFill>
                <a:blip r:embed="rId4"/>
                <a:stretch>
                  <a:fillRect l="-997" t="-1961"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D3F57-D00B-7590-C7A3-C0FDB829949D}"/>
                  </a:ext>
                </a:extLst>
              </p:cNvPr>
              <p:cNvSpPr txBox="1"/>
              <p:nvPr/>
            </p:nvSpPr>
            <p:spPr>
              <a:xfrm>
                <a:off x="2613225" y="4026614"/>
                <a:ext cx="3787575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1CD3F57-D00B-7590-C7A3-C0FDB82994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3225" y="4026614"/>
                <a:ext cx="3787575" cy="525913"/>
              </a:xfrm>
              <a:prstGeom prst="rect">
                <a:avLst/>
              </a:prstGeom>
              <a:blipFill>
                <a:blip r:embed="rId5"/>
                <a:stretch>
                  <a:fillRect l="-667" t="-4762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9F6211B-CB3C-C4B6-6875-2F5868DB8E9A}"/>
              </a:ext>
            </a:extLst>
          </p:cNvPr>
          <p:cNvSpPr txBox="1"/>
          <p:nvPr/>
        </p:nvSpPr>
        <p:spPr>
          <a:xfrm>
            <a:off x="1677910" y="5280366"/>
            <a:ext cx="6096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is very close to the form found for Millikan and White </a:t>
            </a:r>
          </a:p>
        </p:txBody>
      </p:sp>
    </p:spTree>
    <p:extLst>
      <p:ext uri="{BB962C8B-B14F-4D97-AF65-F5344CB8AC3E}">
        <p14:creationId xmlns:p14="http://schemas.microsoft.com/office/powerpoint/2010/main" val="406673340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EC28E-E6DC-BE7D-F73A-FADE37CC2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82835-FDF2-16E9-D8BA-E9E7AEE22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9C2DA9-65DF-DCC7-3404-980596F3B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B474BD-C837-CEC9-0C2C-E75457C25DD7}"/>
              </a:ext>
            </a:extLst>
          </p:cNvPr>
          <p:cNvSpPr txBox="1"/>
          <p:nvPr/>
        </p:nvSpPr>
        <p:spPr>
          <a:xfrm>
            <a:off x="5797453" y="1295400"/>
            <a:ext cx="2121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Chemical Reaction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876D2C-69EB-E7C6-7718-768A41FCB8F3}"/>
                  </a:ext>
                </a:extLst>
              </p:cNvPr>
              <p:cNvSpPr txBox="1"/>
              <p:nvPr/>
            </p:nvSpPr>
            <p:spPr>
              <a:xfrm>
                <a:off x="4800600" y="2011375"/>
                <a:ext cx="3787575" cy="52591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𝑘𝑓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876D2C-69EB-E7C6-7718-768A41FCB8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2011375"/>
                <a:ext cx="3787575" cy="525913"/>
              </a:xfrm>
              <a:prstGeom prst="rect">
                <a:avLst/>
              </a:prstGeom>
              <a:blipFill>
                <a:blip r:embed="rId2"/>
                <a:stretch>
                  <a:fillRect l="-1003" t="-2381" b="-1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402E8855-3D98-2AD9-D8D3-58C9762552F9}"/>
              </a:ext>
            </a:extLst>
          </p:cNvPr>
          <p:cNvSpPr txBox="1"/>
          <p:nvPr/>
        </p:nvSpPr>
        <p:spPr>
          <a:xfrm>
            <a:off x="609600" y="1295400"/>
            <a:ext cx="3211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Millikan and White Relaxation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4D661D-D1C2-E003-081B-2F432F786E5B}"/>
                  </a:ext>
                </a:extLst>
              </p:cNvPr>
              <p:cNvSpPr txBox="1"/>
              <p:nvPr/>
            </p:nvSpPr>
            <p:spPr>
              <a:xfrm>
                <a:off x="446171" y="1978538"/>
                <a:ext cx="3965028" cy="14504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acc>
                      <m:acc>
                        <m:accPr>
                          <m:chr m:val="ˆ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D4D661D-D1C2-E003-081B-2F432F786E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171" y="1978538"/>
                <a:ext cx="3965028" cy="1450462"/>
              </a:xfrm>
              <a:prstGeom prst="rect">
                <a:avLst/>
              </a:prstGeom>
              <a:blipFill>
                <a:blip r:embed="rId3"/>
                <a:stretch>
                  <a:fillRect t="-17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AFD65E-0811-B2C3-27D3-8B54822A9219}"/>
                  </a:ext>
                </a:extLst>
              </p:cNvPr>
              <p:cNvSpPr txBox="1"/>
              <p:nvPr/>
            </p:nvSpPr>
            <p:spPr>
              <a:xfrm>
                <a:off x="630917" y="3194136"/>
                <a:ext cx="2474588" cy="312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2AFD65E-0811-B2C3-27D3-8B54822A9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917" y="3194136"/>
                <a:ext cx="2474588" cy="312650"/>
              </a:xfrm>
              <a:prstGeom prst="rect">
                <a:avLst/>
              </a:prstGeom>
              <a:blipFill>
                <a:blip r:embed="rId4"/>
                <a:stretch>
                  <a:fillRect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6EA62E-9AC9-A759-11E7-E8032C8AF67C}"/>
                  </a:ext>
                </a:extLst>
              </p:cNvPr>
              <p:cNvSpPr txBox="1"/>
              <p:nvPr/>
            </p:nvSpPr>
            <p:spPr>
              <a:xfrm>
                <a:off x="5293528" y="3190564"/>
                <a:ext cx="34836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r>
                        <a:rPr lang="en-US" i="1" smtClean="0">
                          <a:latin typeface="Cambria Math" panose="02040503050406030204" pitchFamily="18" charset="0"/>
                        </a:rPr>
                        <m:t>𝑘𝑓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𝑘𝑓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36EA62E-9AC9-A759-11E7-E8032C8AF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3528" y="3190564"/>
                <a:ext cx="3483646" cy="276999"/>
              </a:xfrm>
              <a:prstGeom prst="rect">
                <a:avLst/>
              </a:prstGeom>
              <a:blipFill>
                <a:blip r:embed="rId5"/>
                <a:stretch>
                  <a:fillRect l="-1449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E310133-EE95-1E19-328E-D6AFCEC8ABE1}"/>
              </a:ext>
            </a:extLst>
          </p:cNvPr>
          <p:cNvSpPr txBox="1"/>
          <p:nvPr/>
        </p:nvSpPr>
        <p:spPr>
          <a:xfrm>
            <a:off x="1676400" y="4780759"/>
            <a:ext cx="595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Can we find reaction parameters that fit the relaxation process source term?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263FC34-6975-C033-E0EE-42338A85415E}"/>
              </a:ext>
            </a:extLst>
          </p:cNvPr>
          <p:cNvCxnSpPr/>
          <p:nvPr/>
        </p:nvCxnSpPr>
        <p:spPr>
          <a:xfrm flipV="1">
            <a:off x="4114800" y="3506786"/>
            <a:ext cx="3803746" cy="127397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1DC91F1-E949-BDBE-3F94-9B8A95C0AF8A}"/>
              </a:ext>
            </a:extLst>
          </p:cNvPr>
          <p:cNvCxnSpPr>
            <a:cxnSpLocks/>
          </p:cNvCxnSpPr>
          <p:nvPr/>
        </p:nvCxnSpPr>
        <p:spPr>
          <a:xfrm>
            <a:off x="3429000" y="4780759"/>
            <a:ext cx="1752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533AB38-FFA1-203B-6AD8-DE0CC17F4C27}"/>
              </a:ext>
            </a:extLst>
          </p:cNvPr>
          <p:cNvCxnSpPr>
            <a:stCxn id="15" idx="2"/>
          </p:cNvCxnSpPr>
          <p:nvPr/>
        </p:nvCxnSpPr>
        <p:spPr>
          <a:xfrm>
            <a:off x="4652800" y="5427090"/>
            <a:ext cx="90980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8E6C48F-02D8-EC22-D941-03F27C9B76AF}"/>
              </a:ext>
            </a:extLst>
          </p:cNvPr>
          <p:cNvCxnSpPr/>
          <p:nvPr/>
        </p:nvCxnSpPr>
        <p:spPr>
          <a:xfrm>
            <a:off x="5029200" y="5427090"/>
            <a:ext cx="0" cy="59271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1DDBA0AD-2437-3B5B-DEFD-ABBBD7E22041}"/>
              </a:ext>
            </a:extLst>
          </p:cNvPr>
          <p:cNvCxnSpPr>
            <a:cxnSpLocks/>
          </p:cNvCxnSpPr>
          <p:nvPr/>
        </p:nvCxnSpPr>
        <p:spPr>
          <a:xfrm flipH="1">
            <a:off x="446171" y="6019800"/>
            <a:ext cx="4583029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A7F0504-9744-EAD2-97E6-E573F20BC644}"/>
              </a:ext>
            </a:extLst>
          </p:cNvPr>
          <p:cNvCxnSpPr>
            <a:cxnSpLocks/>
          </p:cNvCxnSpPr>
          <p:nvPr/>
        </p:nvCxnSpPr>
        <p:spPr>
          <a:xfrm flipH="1">
            <a:off x="435661" y="2895600"/>
            <a:ext cx="21539" cy="312420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B6BC319-547B-0C45-7BCD-AC69CEDCC47B}"/>
              </a:ext>
            </a:extLst>
          </p:cNvPr>
          <p:cNvCxnSpPr>
            <a:cxnSpLocks/>
          </p:cNvCxnSpPr>
          <p:nvPr/>
        </p:nvCxnSpPr>
        <p:spPr>
          <a:xfrm flipV="1">
            <a:off x="457200" y="2667000"/>
            <a:ext cx="173717" cy="2286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Rectangle 2">
            <a:extLst>
              <a:ext uri="{FF2B5EF4-FFF2-40B4-BE49-F238E27FC236}">
                <a16:creationId xmlns:a16="http://schemas.microsoft.com/office/drawing/2014/main" id="{A2E8EBF0-DD19-FC16-F496-4B58D2797400}"/>
              </a:ext>
            </a:extLst>
          </p:cNvPr>
          <p:cNvSpPr/>
          <p:nvPr/>
        </p:nvSpPr>
        <p:spPr>
          <a:xfrm>
            <a:off x="3200400" y="4780759"/>
            <a:ext cx="2093128" cy="324641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D3A61E-C00A-D53A-ABED-2CBB403C7366}"/>
              </a:ext>
            </a:extLst>
          </p:cNvPr>
          <p:cNvSpPr/>
          <p:nvPr/>
        </p:nvSpPr>
        <p:spPr>
          <a:xfrm>
            <a:off x="4368236" y="5100974"/>
            <a:ext cx="1429217" cy="324641"/>
          </a:xfrm>
          <a:prstGeom prst="rect">
            <a:avLst/>
          </a:prstGeom>
          <a:solidFill>
            <a:srgbClr val="FFFF00">
              <a:alpha val="3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61365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04D5-8521-7F70-9AA5-26C110BCB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the Fits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FC180-946B-6F45-35BB-3B95794C9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3411BA-970A-B7C2-599A-5B5B223AB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36348C-0688-0783-3AB9-E6BC87874F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216" y="898525"/>
            <a:ext cx="3486296" cy="25304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AE4068A-242D-2E99-056F-D7E590970F69}"/>
              </a:ext>
            </a:extLst>
          </p:cNvPr>
          <p:cNvSpPr txBox="1"/>
          <p:nvPr/>
        </p:nvSpPr>
        <p:spPr>
          <a:xfrm>
            <a:off x="4038600" y="838200"/>
            <a:ext cx="5105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Minimization on the RMS of the relative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 a genetic algorithm to find the global minima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4F4DF0-2680-346D-6BDF-64F6AD536520}"/>
              </a:ext>
            </a:extLst>
          </p:cNvPr>
          <p:cNvSpPr txBox="1"/>
          <p:nvPr/>
        </p:nvSpPr>
        <p:spPr>
          <a:xfrm>
            <a:off x="228600" y="3960674"/>
            <a:ext cx="36860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choice of fit points always matters: We use a “band” around T = Tv.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don’t want to include T=Tv because you’ll have a zero divided by zero error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2AF539-CF24-0FE1-30F0-DCF839D69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3028" y="1870647"/>
            <a:ext cx="4719404" cy="3539553"/>
          </a:xfrm>
          <a:prstGeom prst="rect">
            <a:avLst/>
          </a:prstGeom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6DFC0B93-EE90-6A06-666B-4BE25F1E58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583527"/>
              </p:ext>
            </p:extLst>
          </p:nvPr>
        </p:nvGraphicFramePr>
        <p:xfrm>
          <a:off x="3983996" y="5520753"/>
          <a:ext cx="470280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701">
                  <a:extLst>
                    <a:ext uri="{9D8B030D-6E8A-4147-A177-3AD203B41FA5}">
                      <a16:colId xmlns:a16="http://schemas.microsoft.com/office/drawing/2014/main" val="1503699379"/>
                    </a:ext>
                  </a:extLst>
                </a:gridCol>
                <a:gridCol w="1175701">
                  <a:extLst>
                    <a:ext uri="{9D8B030D-6E8A-4147-A177-3AD203B41FA5}">
                      <a16:colId xmlns:a16="http://schemas.microsoft.com/office/drawing/2014/main" val="982459486"/>
                    </a:ext>
                  </a:extLst>
                </a:gridCol>
                <a:gridCol w="1175701">
                  <a:extLst>
                    <a:ext uri="{9D8B030D-6E8A-4147-A177-3AD203B41FA5}">
                      <a16:colId xmlns:a16="http://schemas.microsoft.com/office/drawing/2014/main" val="3186619838"/>
                    </a:ext>
                  </a:extLst>
                </a:gridCol>
                <a:gridCol w="1175701">
                  <a:extLst>
                    <a:ext uri="{9D8B030D-6E8A-4147-A177-3AD203B41FA5}">
                      <a16:colId xmlns:a16="http://schemas.microsoft.com/office/drawing/2014/main" val="263335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 err="1"/>
                        <a:t>Prefactor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Exponent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Activation Temperature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Vibrational Weighting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468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2.7331·10</a:t>
                      </a:r>
                      <a:r>
                        <a:rPr lang="en-US" sz="1200" b="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</a:t>
                      </a:r>
                      <a:r>
                        <a:rPr lang="en-US" sz="1200" dirty="0"/>
                        <a:t>m</a:t>
                      </a:r>
                      <a:r>
                        <a:rPr lang="en-US" sz="1200" baseline="30000" dirty="0"/>
                        <a:t>3</a:t>
                      </a:r>
                      <a:r>
                        <a:rPr lang="en-US" sz="1200" dirty="0"/>
                        <a:t>/(s mol)</a:t>
                      </a:r>
                      <a:endParaRPr lang="en-US" sz="12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9538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0.3184</a:t>
                      </a:r>
                    </a:p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435666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A59D1210-930F-785F-EDBE-C39AFB81027D}"/>
              </a:ext>
            </a:extLst>
          </p:cNvPr>
          <p:cNvSpPr txBox="1"/>
          <p:nvPr/>
        </p:nvSpPr>
        <p:spPr>
          <a:xfrm>
            <a:off x="2055872" y="344985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EFF0DA-FABA-25E7-037B-207D33A4AC1F}"/>
              </a:ext>
            </a:extLst>
          </p:cNvPr>
          <p:cNvSpPr txBox="1"/>
          <p:nvPr/>
        </p:nvSpPr>
        <p:spPr>
          <a:xfrm rot="16200000">
            <a:off x="74550" y="1932424"/>
            <a:ext cx="352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baseline="-25000" dirty="0"/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11670804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75275-D33D-8C45-6504-E8A8AAB23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Adiabatic Reactor Comparison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C3A7D-6D25-A111-EF98-26929C6A90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617E2C-F902-E99A-7FDA-FA15EBE50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9153B72-9E9E-7B5D-37C2-31BCBA51A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990600"/>
            <a:ext cx="7772400" cy="286980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998ED59-628A-6558-5A47-DCC8CD40C731}"/>
              </a:ext>
            </a:extLst>
          </p:cNvPr>
          <p:cNvSpPr txBox="1"/>
          <p:nvPr/>
        </p:nvSpPr>
        <p:spPr>
          <a:xfrm>
            <a:off x="228600" y="805934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Millikan White: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452E88E-1140-D21A-00E8-9B3BEB1F0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448" y="3954032"/>
            <a:ext cx="7772400" cy="286980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77DF0B-22C5-00C9-1BB3-98F7879299C5}"/>
              </a:ext>
            </a:extLst>
          </p:cNvPr>
          <p:cNvSpPr txBox="1"/>
          <p:nvPr/>
        </p:nvSpPr>
        <p:spPr>
          <a:xfrm>
            <a:off x="152400" y="3704162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Reaction Fit: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56F5CD-00EA-1D48-E7E3-D447CA24E613}"/>
              </a:ext>
            </a:extLst>
          </p:cNvPr>
          <p:cNvSpPr txBox="1"/>
          <p:nvPr/>
        </p:nvSpPr>
        <p:spPr>
          <a:xfrm>
            <a:off x="3657600" y="685800"/>
            <a:ext cx="21034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Pure N</a:t>
            </a:r>
            <a:r>
              <a:rPr lang="en-US" baseline="-25000" dirty="0"/>
              <a:t>2</a:t>
            </a:r>
            <a:r>
              <a:rPr lang="en-US" dirty="0"/>
              <a:t> at 15000K</a:t>
            </a:r>
          </a:p>
        </p:txBody>
      </p:sp>
    </p:spTree>
    <p:extLst>
      <p:ext uri="{BB962C8B-B14F-4D97-AF65-F5344CB8AC3E}">
        <p14:creationId xmlns:p14="http://schemas.microsoft.com/office/powerpoint/2010/main" val="3941174201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D2AA9-C90A-788F-4ECD-D2F35B1A3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Marching Comparison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C0609-275B-FDEA-9742-3E12855908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6624E6-48E4-F976-4DB2-34EC4937D6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2C8484-068E-917A-4858-19074F297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676400"/>
            <a:ext cx="8961120" cy="37338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23C50F-3401-CF43-2C33-4B8C4AEEF269}"/>
              </a:ext>
            </a:extLst>
          </p:cNvPr>
          <p:cNvSpPr txBox="1"/>
          <p:nvPr/>
        </p:nvSpPr>
        <p:spPr>
          <a:xfrm>
            <a:off x="3276600" y="696310"/>
            <a:ext cx="283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km/s, 0.1 Torr, 100% N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8648620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0BCB4-7260-A748-9881-37D3F6649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Torres QCT/DMS Data (2025)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38286C-9CC1-DC94-062D-04401B1686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453255-777B-40C5-168C-C3B2B02D1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E07FB5E-49D8-3C9C-EB99-D24454ED0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524250"/>
            <a:ext cx="4038600" cy="4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2C6B13-DDC5-CDB0-B7AF-E5ABEDF4CE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52"/>
          <a:stretch>
            <a:fillRect/>
          </a:stretch>
        </p:blipFill>
        <p:spPr>
          <a:xfrm>
            <a:off x="219565" y="1406559"/>
            <a:ext cx="4132869" cy="45370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071F6C-B57D-FE88-C7A4-1FA0CC5C0A8B}"/>
              </a:ext>
            </a:extLst>
          </p:cNvPr>
          <p:cNvSpPr txBox="1"/>
          <p:nvPr/>
        </p:nvSpPr>
        <p:spPr>
          <a:xfrm>
            <a:off x="1466781" y="764811"/>
            <a:ext cx="62760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This data is collected from DMS data;</a:t>
            </a:r>
          </a:p>
          <a:p>
            <a:pPr algn="ctr"/>
            <a:r>
              <a:rPr lang="en-US" dirty="0"/>
              <a:t>i.e., it is “averaged” over a range of vibrational temperatures</a:t>
            </a:r>
          </a:p>
        </p:txBody>
      </p:sp>
    </p:spTree>
    <p:extLst>
      <p:ext uri="{BB962C8B-B14F-4D97-AF65-F5344CB8AC3E}">
        <p14:creationId xmlns:p14="http://schemas.microsoft.com/office/powerpoint/2010/main" val="352596906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65E46-22A6-646D-742B-1D3556F63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 Torres QCT Data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51A80-48C6-A69F-9042-B4D7D984EF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AF41D-5EEF-5EB3-0302-65B2B63D5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90B3577-8BFD-83FC-FCD5-425EC8C44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41" y="1481771"/>
            <a:ext cx="9062469" cy="37760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501900-DC8C-79D3-583B-7A1358DE8FA5}"/>
              </a:ext>
            </a:extLst>
          </p:cNvPr>
          <p:cNvSpPr txBox="1"/>
          <p:nvPr/>
        </p:nvSpPr>
        <p:spPr>
          <a:xfrm>
            <a:off x="1428452" y="5193268"/>
            <a:ext cx="6365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Reaction fits seem to work reasonably well for ab initio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4C889-6887-BD6F-B108-8733B38BEFA9}"/>
              </a:ext>
            </a:extLst>
          </p:cNvPr>
          <p:cNvSpPr txBox="1"/>
          <p:nvPr/>
        </p:nvSpPr>
        <p:spPr>
          <a:xfrm>
            <a:off x="1132597" y="5709182"/>
            <a:ext cx="6878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This provides a path to incorporate new data into heritage models</a:t>
            </a:r>
          </a:p>
        </p:txBody>
      </p:sp>
    </p:spTree>
    <p:extLst>
      <p:ext uri="{BB962C8B-B14F-4D97-AF65-F5344CB8AC3E}">
        <p14:creationId xmlns:p14="http://schemas.microsoft.com/office/powerpoint/2010/main" val="32735212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F65DE-B963-7C12-8398-E05262F0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High Temperature Correction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A758C2-B4C2-A852-7049-FCE878757C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EEFF1E-0376-C3C9-EAE0-2C540E6B17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E983F8-3DF8-7CBE-EC13-3C9FD3C17E8A}"/>
                  </a:ext>
                </a:extLst>
              </p:cNvPr>
              <p:cNvSpPr txBox="1"/>
              <p:nvPr/>
            </p:nvSpPr>
            <p:spPr>
              <a:xfrm>
                <a:off x="3155490" y="904180"/>
                <a:ext cx="2833020" cy="1230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HTC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9E983F8-3DF8-7CBE-EC13-3C9FD3C17E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5490" y="904180"/>
                <a:ext cx="2833020" cy="1230978"/>
              </a:xfrm>
              <a:prstGeom prst="rect">
                <a:avLst/>
              </a:prstGeom>
              <a:blipFill>
                <a:blip r:embed="rId2"/>
                <a:stretch>
                  <a:fillRect l="-5357" t="-80412" b="-67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75CA2A-8C09-340B-3FA3-8037A29111FF}"/>
                  </a:ext>
                </a:extLst>
              </p:cNvPr>
              <p:cNvSpPr txBox="1"/>
              <p:nvPr/>
            </p:nvSpPr>
            <p:spPr>
              <a:xfrm>
                <a:off x="-193920" y="1753975"/>
                <a:ext cx="9797939" cy="14489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ˆ"/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𝜌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HTC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975CA2A-8C09-340B-3FA3-8037A29111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93920" y="1753975"/>
                <a:ext cx="9797939" cy="1448923"/>
              </a:xfrm>
              <a:prstGeom prst="rect">
                <a:avLst/>
              </a:prstGeom>
              <a:blipFill>
                <a:blip r:embed="rId3"/>
                <a:stretch>
                  <a:fillRect t="-67826" b="-4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68736D-804C-FB71-7F74-C3CB26E1CA8F}"/>
                  </a:ext>
                </a:extLst>
              </p:cNvPr>
              <p:cNvSpPr txBox="1"/>
              <p:nvPr/>
            </p:nvSpPr>
            <p:spPr>
              <a:xfrm>
                <a:off x="-537718" y="3429000"/>
                <a:ext cx="10367518" cy="129048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limLoc m:val="undOvr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ˆ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𝜌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</m:sSub>
                                </m:num>
                                <m:den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HTC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nary>
                        </m:e>
                      </m:d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268736D-804C-FB71-7F74-C3CB26E1C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37718" y="3429000"/>
                <a:ext cx="10367518" cy="1290481"/>
              </a:xfrm>
              <a:prstGeom prst="rect">
                <a:avLst/>
              </a:prstGeom>
              <a:blipFill>
                <a:blip r:embed="rId4"/>
                <a:stretch>
                  <a:fillRect t="-72549" b="-62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10BFE4-B79B-710A-EC8D-0A3812AD825B}"/>
                  </a:ext>
                </a:extLst>
              </p:cNvPr>
              <p:cNvSpPr txBox="1"/>
              <p:nvPr/>
            </p:nvSpPr>
            <p:spPr>
              <a:xfrm>
                <a:off x="2493215" y="5027925"/>
                <a:ext cx="4364785" cy="9458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𝐻𝑇𝐶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</m:e>
                                  </m:nary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50,000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𝑅𝑇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10BFE4-B79B-710A-EC8D-0A3812AD8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215" y="5027925"/>
                <a:ext cx="4364785" cy="945836"/>
              </a:xfrm>
              <a:prstGeom prst="rect">
                <a:avLst/>
              </a:prstGeom>
              <a:blipFill>
                <a:blip r:embed="rId5"/>
                <a:stretch>
                  <a:fillRect l="-872" t="-84000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015480F2-923B-6EB6-03E4-3855C6E66AA6}"/>
              </a:ext>
            </a:extLst>
          </p:cNvPr>
          <p:cNvSpPr txBox="1"/>
          <p:nvPr/>
        </p:nvSpPr>
        <p:spPr>
          <a:xfrm>
            <a:off x="609600" y="1981200"/>
            <a:ext cx="1655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Park’s Version</a:t>
            </a:r>
          </a:p>
        </p:txBody>
      </p:sp>
      <p:sp>
        <p:nvSpPr>
          <p:cNvPr id="17" name="Curved Right Arrow 16">
            <a:extLst>
              <a:ext uri="{FF2B5EF4-FFF2-40B4-BE49-F238E27FC236}">
                <a16:creationId xmlns:a16="http://schemas.microsoft.com/office/drawing/2014/main" id="{763F34F1-3077-8937-B618-E913B46797C4}"/>
              </a:ext>
            </a:extLst>
          </p:cNvPr>
          <p:cNvSpPr/>
          <p:nvPr/>
        </p:nvSpPr>
        <p:spPr>
          <a:xfrm flipH="1">
            <a:off x="7225272" y="2133600"/>
            <a:ext cx="1061419" cy="1537644"/>
          </a:xfrm>
          <a:prstGeom prst="curv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820570-D085-B686-4E76-CB4D1D6E4C6B}"/>
              </a:ext>
            </a:extLst>
          </p:cNvPr>
          <p:cNvSpPr txBox="1"/>
          <p:nvPr/>
        </p:nvSpPr>
        <p:spPr>
          <a:xfrm>
            <a:off x="7886581" y="2221841"/>
            <a:ext cx="8002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n>
                  <a:solidFill>
                    <a:schemeClr val="accent1">
                      <a:shade val="15000"/>
                    </a:schemeClr>
                  </a:solidFill>
                </a:ln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C2CC057-0C5D-00C6-A934-1213827CF943}"/>
              </a:ext>
            </a:extLst>
          </p:cNvPr>
          <p:cNvSpPr txBox="1"/>
          <p:nvPr/>
        </p:nvSpPr>
        <p:spPr>
          <a:xfrm>
            <a:off x="7162800" y="380107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Cannot separate into per-processes relaxation times</a:t>
            </a:r>
          </a:p>
        </p:txBody>
      </p:sp>
    </p:spTree>
    <p:extLst>
      <p:ext uri="{BB962C8B-B14F-4D97-AF65-F5344CB8AC3E}">
        <p14:creationId xmlns:p14="http://schemas.microsoft.com/office/powerpoint/2010/main" val="403035837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81F8E-793B-BEA6-9D16-2464F8743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/>
              <a:t>Plots of process specific relaxation times are misleading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6EB73E-AFFD-B072-6004-F9CF3E6E6D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D433AD-9928-0A86-EDAA-510105A96A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CD0229-EFB1-0057-9661-692B6C6728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1962"/>
            <a:ext cx="5105400" cy="44615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B9087C-2489-05E8-D86D-0D458BDB70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13" y="5456606"/>
            <a:ext cx="4287174" cy="10421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3F036D-FF88-3A88-082D-E684EA437C8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652"/>
          <a:stretch>
            <a:fillRect/>
          </a:stretch>
        </p:blipFill>
        <p:spPr>
          <a:xfrm>
            <a:off x="4876800" y="714255"/>
            <a:ext cx="4277617" cy="46959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B70F6B-C5A3-233B-D79B-FB985D191C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5437646"/>
            <a:ext cx="4044430" cy="1080073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9E10D25-CADD-F9A1-211C-1728E892A06C}"/>
              </a:ext>
            </a:extLst>
          </p:cNvPr>
          <p:cNvCxnSpPr>
            <a:cxnSpLocks/>
          </p:cNvCxnSpPr>
          <p:nvPr/>
        </p:nvCxnSpPr>
        <p:spPr>
          <a:xfrm flipH="1" flipV="1">
            <a:off x="2552700" y="3733800"/>
            <a:ext cx="876300" cy="457200"/>
          </a:xfrm>
          <a:prstGeom prst="straightConnector1">
            <a:avLst/>
          </a:prstGeom>
          <a:ln w="50800">
            <a:solidFill>
              <a:schemeClr val="tx1">
                <a:alpha val="99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6F650C9-6BD5-E997-9062-3B5127B65A37}"/>
              </a:ext>
            </a:extLst>
          </p:cNvPr>
          <p:cNvCxnSpPr>
            <a:cxnSpLocks/>
          </p:cNvCxnSpPr>
          <p:nvPr/>
        </p:nvCxnSpPr>
        <p:spPr>
          <a:xfrm flipV="1">
            <a:off x="5791200" y="3062227"/>
            <a:ext cx="228600" cy="1204973"/>
          </a:xfrm>
          <a:prstGeom prst="straightConnector1">
            <a:avLst/>
          </a:prstGeom>
          <a:ln w="50800">
            <a:solidFill>
              <a:schemeClr val="tx1">
                <a:alpha val="99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7CE4932-9F8C-335D-38D0-A91C08D70B74}"/>
              </a:ext>
            </a:extLst>
          </p:cNvPr>
          <p:cNvSpPr txBox="1"/>
          <p:nvPr/>
        </p:nvSpPr>
        <p:spPr>
          <a:xfrm>
            <a:off x="3357793" y="4035327"/>
            <a:ext cx="3038013" cy="132802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These curves do not really exist in Park because there is no way to separate the processes</a:t>
            </a:r>
          </a:p>
        </p:txBody>
      </p:sp>
    </p:spTree>
    <p:extLst>
      <p:ext uri="{BB962C8B-B14F-4D97-AF65-F5344CB8AC3E}">
        <p14:creationId xmlns:p14="http://schemas.microsoft.com/office/powerpoint/2010/main" val="3494059866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E07E9C-802D-19F8-D096-EE5FAA895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C62FA-6905-F200-0779-62F8FBAA7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Simply Accept the Separation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41C6E-6840-C7A2-6583-4B566CB58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9D94E-6B31-E403-393F-CD325325B2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499539-B7E3-927F-8F47-BF2861BD0DA4}"/>
                  </a:ext>
                </a:extLst>
              </p:cNvPr>
              <p:cNvSpPr txBox="1"/>
              <p:nvPr/>
            </p:nvSpPr>
            <p:spPr>
              <a:xfrm>
                <a:off x="990600" y="907683"/>
                <a:ext cx="6422977" cy="1230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acc>
                            <m:accPr>
                              <m:chr m:val="̅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+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HTC</m:t>
                                  </m:r>
                                </m:sub>
                              </m:sSub>
                            </m:e>
                          </m:acc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F499539-B7E3-927F-8F47-BF2861BD0D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600" y="907683"/>
                <a:ext cx="6422977" cy="1230978"/>
              </a:xfrm>
              <a:prstGeom prst="rect">
                <a:avLst/>
              </a:prstGeom>
              <a:blipFill>
                <a:blip r:embed="rId2"/>
                <a:stretch>
                  <a:fillRect t="-78571" b="-65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5532FA-E1FA-EDB1-E1EC-D16126A08C96}"/>
                  </a:ext>
                </a:extLst>
              </p:cNvPr>
              <p:cNvSpPr txBox="1"/>
              <p:nvPr/>
            </p:nvSpPr>
            <p:spPr>
              <a:xfrm>
                <a:off x="2493838" y="1882547"/>
                <a:ext cx="4287961" cy="1171924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ˆ"/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𝜌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𝑣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m:rPr>
                                  <m:sty m:val="p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HTC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15532FA-E1FA-EDB1-E1EC-D16126A08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838" y="1882547"/>
                <a:ext cx="4287961" cy="1171924"/>
              </a:xfrm>
              <a:prstGeom prst="rect">
                <a:avLst/>
              </a:prstGeom>
              <a:blipFill>
                <a:blip r:embed="rId3"/>
                <a:stretch>
                  <a:fillRect t="-82796" b="-74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6C2889-EBEB-13FD-1FED-BFF0BC49845B}"/>
                  </a:ext>
                </a:extLst>
              </p:cNvPr>
              <p:cNvSpPr txBox="1"/>
              <p:nvPr/>
            </p:nvSpPr>
            <p:spPr>
              <a:xfrm>
                <a:off x="0" y="3452296"/>
                <a:ext cx="9504781" cy="15559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𝑑𝐸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undOvr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  <m:sup/>
                        <m:e>
                          <m:acc>
                            <m:accPr>
                              <m:chr m:val="ˆ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acc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–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/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acc>
                                                <m:accPr>
                                                  <m:chr m:val="ˆ"/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acc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𝜌</m:t>
                                                  </m:r>
                                                </m:e>
                                              </m:acc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𝑐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acc>
                                            <m:accPr>
                                              <m:chr m:val="ˆ"/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acc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</m:acc>
                                          <m:d>
                                            <m:d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𝜏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𝑣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𝑐</m:t>
                                                  </m:r>
                                                </m:sub>
                                              </m:s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+</m:t>
                                              </m:r>
                                              <m:sSub>
                                                <m:sSubPr>
                                                  <m:ctrl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bPr>
                                                <m:e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𝜏</m:t>
                                                  </m:r>
                                                </m:e>
                                                <m:sub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𝑣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c</m:t>
                                                  </m:r>
                                                  <m: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,</m:t>
                                                  </m:r>
                                                  <m:r>
                                                    <m:rPr>
                                                      <m:sty m:val="p"/>
                                                    </m:rPr>
                                                    <a:rPr lang="en-US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HTC</m:t>
                                                  </m:r>
                                                </m:sub>
                                              </m:sSub>
                                            </m:e>
                                          </m:d>
                                        </m:den>
                                      </m:f>
                                    </m:e>
                                  </m:nary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36C2889-EBEB-13FD-1FED-BFF0BC498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3452296"/>
                <a:ext cx="9504781" cy="1555939"/>
              </a:xfrm>
              <a:prstGeom prst="rect">
                <a:avLst/>
              </a:prstGeom>
              <a:blipFill>
                <a:blip r:embed="rId4"/>
                <a:stretch>
                  <a:fillRect t="-62097" b="-306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E1EE4C8-71B7-07DC-C9DA-A5B641BA0BC4}"/>
                  </a:ext>
                </a:extLst>
              </p:cNvPr>
              <p:cNvSpPr txBox="1"/>
              <p:nvPr/>
            </p:nvSpPr>
            <p:spPr>
              <a:xfrm>
                <a:off x="78809" y="5004481"/>
                <a:ext cx="4364785" cy="945836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𝐻𝑇𝐶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nary>
                                    <m:naryPr>
                                      <m:chr m:val="∑"/>
                                      <m:limLoc m:val="undOvr"/>
                                      <m:supHide m:val="on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sub>
                                    <m:sup/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</m:e>
                                  </m:nary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50,000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𝑅𝑇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𝑀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E1EE4C8-71B7-07DC-C9DA-A5B641BA0B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09" y="5004481"/>
                <a:ext cx="4364785" cy="945836"/>
              </a:xfrm>
              <a:prstGeom prst="rect">
                <a:avLst/>
              </a:prstGeom>
              <a:blipFill>
                <a:blip r:embed="rId5"/>
                <a:stretch>
                  <a:fillRect l="-872" t="-84000" b="-13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1F3B846-CFDA-D0CE-F9E3-E61208E6B1C5}"/>
              </a:ext>
            </a:extLst>
          </p:cNvPr>
          <p:cNvSpPr txBox="1"/>
          <p:nvPr/>
        </p:nvSpPr>
        <p:spPr>
          <a:xfrm>
            <a:off x="508858" y="3505200"/>
            <a:ext cx="2005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Proposed 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6AE2AB4-77B2-6E00-779A-7E4867B98BE9}"/>
                  </a:ext>
                </a:extLst>
              </p:cNvPr>
              <p:cNvSpPr txBox="1"/>
              <p:nvPr/>
            </p:nvSpPr>
            <p:spPr>
              <a:xfrm>
                <a:off x="4877911" y="5136056"/>
                <a:ext cx="4044376" cy="9458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c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𝐻𝑇𝐶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ˆ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50,000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𝑇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8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𝑅𝑇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𝜇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c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6AE2AB4-77B2-6E00-779A-7E4867B98B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7911" y="5136056"/>
                <a:ext cx="4044376" cy="945836"/>
              </a:xfrm>
              <a:prstGeom prst="rect">
                <a:avLst/>
              </a:prstGeom>
              <a:blipFill>
                <a:blip r:embed="rId6"/>
                <a:stretch>
                  <a:fillRect l="-627" t="-1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2843676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D589D-04A4-7A0D-BFD4-AA2428650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42F9AB-81C2-25A5-5854-D2913DC2E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3BDDC-1A37-8E18-890D-67CFF07755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A36BC0F-8418-8A17-8CAF-F2A33536AD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447800"/>
            <a:ext cx="8595360" cy="3581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0BE5FA-6E4A-D0BC-F3CE-537B08BBA102}"/>
              </a:ext>
            </a:extLst>
          </p:cNvPr>
          <p:cNvSpPr txBox="1"/>
          <p:nvPr/>
        </p:nvSpPr>
        <p:spPr>
          <a:xfrm>
            <a:off x="1143000" y="48768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Proposed correction to high temperature correction yields results in family with original calculation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C03F99-9AEC-04FA-FDC5-F01C577360E8}"/>
              </a:ext>
            </a:extLst>
          </p:cNvPr>
          <p:cNvSpPr txBox="1"/>
          <p:nvPr/>
        </p:nvSpPr>
        <p:spPr>
          <a:xfrm>
            <a:off x="3276600" y="696310"/>
            <a:ext cx="283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km/s, 0.1 Torr, 100% N</a:t>
            </a:r>
            <a:r>
              <a:rPr lang="en-US" baseline="-25000" dirty="0"/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462956-54D7-21BE-2652-B98EEDF8151D}"/>
              </a:ext>
            </a:extLst>
          </p:cNvPr>
          <p:cNvSpPr txBox="1"/>
          <p:nvPr/>
        </p:nvSpPr>
        <p:spPr>
          <a:xfrm>
            <a:off x="0" y="6039539"/>
            <a:ext cx="335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Note: There are no reaction fits here.  This just compares relaxation time parameterization</a:t>
            </a:r>
          </a:p>
        </p:txBody>
      </p:sp>
    </p:spTree>
    <p:extLst>
      <p:ext uri="{BB962C8B-B14F-4D97-AF65-F5344CB8AC3E}">
        <p14:creationId xmlns:p14="http://schemas.microsoft.com/office/powerpoint/2010/main" val="155164087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6E386-DFB1-DD41-7E9F-F17F773DA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Reaction fitting does not agree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3F254DF-F815-FE59-0886-A05A9189BF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" y="1295400"/>
            <a:ext cx="8961120" cy="37338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63165A-6944-EEB5-E8CA-D83C219C8C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C0969A-6958-5C31-E9F0-8348501B4D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58EFE9-DBBC-797C-33C4-E59388632F0B}"/>
              </a:ext>
            </a:extLst>
          </p:cNvPr>
          <p:cNvSpPr txBox="1"/>
          <p:nvPr/>
        </p:nvSpPr>
        <p:spPr>
          <a:xfrm>
            <a:off x="3276600" y="696310"/>
            <a:ext cx="2835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 km/s, 0.1 Torr, 100% N</a:t>
            </a:r>
            <a:r>
              <a:rPr lang="en-US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070846893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F2FF9-F8C3-3588-FD5F-5EAD40026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 itself is poor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3473B-D5C9-11AC-50DB-1F4A564C5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2D05E3-CBE5-CE03-710D-017E46F831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023E63-F409-2E3D-9A1C-57C7507D98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055" y="1219200"/>
            <a:ext cx="6934200" cy="52006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459B255-CBB5-72C3-D0C6-664DC336BDB7}"/>
              </a:ext>
            </a:extLst>
          </p:cNvPr>
          <p:cNvSpPr txBox="1"/>
          <p:nvPr/>
        </p:nvSpPr>
        <p:spPr>
          <a:xfrm>
            <a:off x="1292993" y="710918"/>
            <a:ext cx="65580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 – N: Grover with High Temperature Correction Source Term</a:t>
            </a:r>
          </a:p>
        </p:txBody>
      </p:sp>
    </p:spTree>
    <p:extLst>
      <p:ext uri="{BB962C8B-B14F-4D97-AF65-F5344CB8AC3E}">
        <p14:creationId xmlns:p14="http://schemas.microsoft.com/office/powerpoint/2010/main" val="2801413084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43B24-4923-68E8-BD93-A6E755F12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720"/>
            <a:ext cx="8686800" cy="640080"/>
          </a:xfrm>
        </p:spPr>
        <p:txBody>
          <a:bodyPr/>
          <a:lstStyle/>
          <a:p>
            <a:r>
              <a:rPr lang="en-US" sz="2400" dirty="0"/>
              <a:t>Quasi Classical Trajectories: Possible Vindication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EAE3AC-C8DE-82D8-E82D-36B15C68F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838202"/>
            <a:ext cx="8229600" cy="99059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This analysis begs the question: What data is truly “correct.”</a:t>
            </a:r>
          </a:p>
          <a:p>
            <a:r>
              <a:rPr lang="en-US" dirty="0"/>
              <a:t>We wrote a new QCT code (mostly to handle electronic transitions)</a:t>
            </a:r>
          </a:p>
          <a:p>
            <a:r>
              <a:rPr lang="en-US" dirty="0"/>
              <a:t>Using the Minnesota N3 Surface we will inspect the N</a:t>
            </a:r>
            <a:r>
              <a:rPr lang="en-US" baseline="-25000" dirty="0"/>
              <a:t>2</a:t>
            </a:r>
            <a:r>
              <a:rPr lang="en-US" dirty="0"/>
              <a:t>-N relaxation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77F44-4356-5AE0-9B85-80945A9377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E1BC9-1613-6935-D062-026765A1C5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5562118-07A8-FBC5-7AB2-C7FB3522E6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982" y="2039453"/>
            <a:ext cx="5861724" cy="4396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32085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7B488-F96C-713E-A995-AFA51CB8F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Orientation for Following Plots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418C02-7624-B46E-E4BE-F4A212C9E4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06CD6A-657C-B254-92ED-A77C95096C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94DBBC-9CAF-FF97-54A2-8FCC4E9E4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24987"/>
            <a:ext cx="6629400" cy="44196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9D39224-E81E-5985-E2E4-19F97853E9CD}"/>
              </a:ext>
            </a:extLst>
          </p:cNvPr>
          <p:cNvSpPr/>
          <p:nvPr/>
        </p:nvSpPr>
        <p:spPr>
          <a:xfrm>
            <a:off x="1569983" y="4572000"/>
            <a:ext cx="45719" cy="8382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BC84D0-0938-F900-0FFE-F7BA4C9F6951}"/>
              </a:ext>
            </a:extLst>
          </p:cNvPr>
          <p:cNvSpPr/>
          <p:nvPr/>
        </p:nvSpPr>
        <p:spPr>
          <a:xfrm flipH="1">
            <a:off x="2285999" y="3962400"/>
            <a:ext cx="45719" cy="1447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AA09B4-369E-FA23-1ECB-6FF18049D33D}"/>
              </a:ext>
            </a:extLst>
          </p:cNvPr>
          <p:cNvSpPr/>
          <p:nvPr/>
        </p:nvSpPr>
        <p:spPr>
          <a:xfrm>
            <a:off x="3032497" y="3276600"/>
            <a:ext cx="61223" cy="2133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717DFB1-84D1-2072-5176-243EB5E20C52}"/>
              </a:ext>
            </a:extLst>
          </p:cNvPr>
          <p:cNvSpPr/>
          <p:nvPr/>
        </p:nvSpPr>
        <p:spPr>
          <a:xfrm>
            <a:off x="1524000" y="4495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14C114-16D0-01F2-377B-D36AAD4474A5}"/>
              </a:ext>
            </a:extLst>
          </p:cNvPr>
          <p:cNvSpPr/>
          <p:nvPr/>
        </p:nvSpPr>
        <p:spPr>
          <a:xfrm>
            <a:off x="1524000" y="4876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3278AD6-A358-6BED-8377-E0A2909A50F0}"/>
              </a:ext>
            </a:extLst>
          </p:cNvPr>
          <p:cNvSpPr/>
          <p:nvPr/>
        </p:nvSpPr>
        <p:spPr>
          <a:xfrm>
            <a:off x="1524000" y="5257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A98DD35-6058-C41F-2FB6-4502BEFE8E9A}"/>
              </a:ext>
            </a:extLst>
          </p:cNvPr>
          <p:cNvSpPr/>
          <p:nvPr/>
        </p:nvSpPr>
        <p:spPr>
          <a:xfrm>
            <a:off x="2209800" y="38862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ECC0540-BA2D-1F40-44E6-28349FBB2219}"/>
              </a:ext>
            </a:extLst>
          </p:cNvPr>
          <p:cNvSpPr/>
          <p:nvPr/>
        </p:nvSpPr>
        <p:spPr>
          <a:xfrm>
            <a:off x="2209800" y="4419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BB316A-E3E6-8805-8D8B-BD4380688BE6}"/>
              </a:ext>
            </a:extLst>
          </p:cNvPr>
          <p:cNvSpPr/>
          <p:nvPr/>
        </p:nvSpPr>
        <p:spPr>
          <a:xfrm>
            <a:off x="2209800" y="4876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94CB7D7-8F9D-537A-5D07-6D72140AF506}"/>
              </a:ext>
            </a:extLst>
          </p:cNvPr>
          <p:cNvSpPr/>
          <p:nvPr/>
        </p:nvSpPr>
        <p:spPr>
          <a:xfrm>
            <a:off x="2209800" y="5257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9EB3C44-2C48-123D-A950-67C596AD1E31}"/>
              </a:ext>
            </a:extLst>
          </p:cNvPr>
          <p:cNvSpPr/>
          <p:nvPr/>
        </p:nvSpPr>
        <p:spPr>
          <a:xfrm>
            <a:off x="2971800" y="52578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1FDEA96-E4B0-F304-41EF-F0A111E3BD6A}"/>
              </a:ext>
            </a:extLst>
          </p:cNvPr>
          <p:cNvSpPr/>
          <p:nvPr/>
        </p:nvSpPr>
        <p:spPr>
          <a:xfrm>
            <a:off x="2971800" y="4800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1F88E0C-19F8-0495-48C6-60B599900530}"/>
              </a:ext>
            </a:extLst>
          </p:cNvPr>
          <p:cNvSpPr/>
          <p:nvPr/>
        </p:nvSpPr>
        <p:spPr>
          <a:xfrm>
            <a:off x="2971800" y="43434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17227C5-2AAE-EC1B-359F-EE2803E28681}"/>
              </a:ext>
            </a:extLst>
          </p:cNvPr>
          <p:cNvSpPr/>
          <p:nvPr/>
        </p:nvSpPr>
        <p:spPr>
          <a:xfrm>
            <a:off x="2971800" y="38100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DA13CBD-EB87-47D2-18F5-2F15A2FF696F}"/>
              </a:ext>
            </a:extLst>
          </p:cNvPr>
          <p:cNvSpPr/>
          <p:nvPr/>
        </p:nvSpPr>
        <p:spPr>
          <a:xfrm>
            <a:off x="2971800" y="3276600"/>
            <a:ext cx="152400" cy="1524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87B1025-0410-D937-41B0-15F7C04A24C8}"/>
              </a:ext>
            </a:extLst>
          </p:cNvPr>
          <p:cNvSpPr txBox="1"/>
          <p:nvPr/>
        </p:nvSpPr>
        <p:spPr>
          <a:xfrm>
            <a:off x="6629400" y="894686"/>
            <a:ext cx="2468879" cy="3416320"/>
          </a:xfrm>
          <a:prstGeom prst="rect">
            <a:avLst/>
          </a:prstGeom>
          <a:ln w="285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At each point:</a:t>
            </a:r>
          </a:p>
          <a:p>
            <a:pPr marL="285750" indent="-285750">
              <a:buFontTx/>
              <a:buChar char="-"/>
            </a:pPr>
            <a:r>
              <a:rPr lang="en-US" dirty="0"/>
              <a:t>Run three million trajectories</a:t>
            </a:r>
          </a:p>
          <a:p>
            <a:pPr marL="285750" indent="-285750">
              <a:buFontTx/>
              <a:buChar char="-"/>
            </a:pPr>
            <a:r>
              <a:rPr lang="en-US" dirty="0"/>
              <a:t>Collect all processes that do not dissociate</a:t>
            </a:r>
          </a:p>
          <a:p>
            <a:pPr marL="285750" indent="-285750">
              <a:buFontTx/>
              <a:buChar char="-"/>
            </a:pPr>
            <a:r>
              <a:rPr lang="en-US" dirty="0"/>
              <a:t>Capture total change in vibrational energy</a:t>
            </a:r>
          </a:p>
          <a:p>
            <a:pPr marL="285750" indent="-285750">
              <a:buFontTx/>
              <a:buChar char="-"/>
            </a:pPr>
            <a:r>
              <a:rPr lang="en-US" dirty="0"/>
              <a:t>Capture cross-section/collision frequency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FE78C99-AC5F-513E-EB9F-FB4AC993ED69}"/>
              </a:ext>
            </a:extLst>
          </p:cNvPr>
          <p:cNvCxnSpPr>
            <a:cxnSpLocks/>
          </p:cNvCxnSpPr>
          <p:nvPr/>
        </p:nvCxnSpPr>
        <p:spPr>
          <a:xfrm flipH="1">
            <a:off x="3200400" y="1853943"/>
            <a:ext cx="3429000" cy="14226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890364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29EAF-62F3-7008-AEA7-F23613DD0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5000K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D5140-DB03-A664-E250-9465468CD1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61F87B-498D-0AE5-C76C-61FBCD55D9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F0A70F-80FD-C7FE-34AA-D9A3A0302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100" y="938419"/>
            <a:ext cx="8623300" cy="5173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356189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30E04-0F76-DF8C-027F-D7A27BE52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0F47345-8F97-9671-D0D8-2A1A276D6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6" y="1072411"/>
            <a:ext cx="8332595" cy="49995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129B52-BA16-5A16-CD85-F08A31F51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5000K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B248C-E53A-E016-FE93-EF00F31241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8B1AC2-72E6-461D-178E-E07F45F79C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4479B0-BEEA-8BFC-552A-425F01406DDE}"/>
              </a:ext>
            </a:extLst>
          </p:cNvPr>
          <p:cNvSpPr txBox="1"/>
          <p:nvPr/>
        </p:nvSpPr>
        <p:spPr>
          <a:xfrm>
            <a:off x="1600200" y="39624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Dashed – Solid Divergence: Poor Fitting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528B02E-674C-D13A-77F1-41964478D45F}"/>
              </a:ext>
            </a:extLst>
          </p:cNvPr>
          <p:cNvCxnSpPr>
            <a:cxnSpLocks/>
          </p:cNvCxnSpPr>
          <p:nvPr/>
        </p:nvCxnSpPr>
        <p:spPr>
          <a:xfrm flipH="1" flipV="1">
            <a:off x="1600200" y="2133600"/>
            <a:ext cx="304800" cy="18288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6105728F-6463-34B3-F6D3-7F6BE1DAE085}"/>
              </a:ext>
            </a:extLst>
          </p:cNvPr>
          <p:cNvSpPr txBox="1"/>
          <p:nvPr/>
        </p:nvSpPr>
        <p:spPr>
          <a:xfrm>
            <a:off x="7049814" y="767639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 Transfer at T</a:t>
            </a:r>
            <a:r>
              <a:rPr lang="en-US" baseline="-25000" dirty="0"/>
              <a:t>t</a:t>
            </a:r>
            <a:r>
              <a:rPr lang="en-US" dirty="0"/>
              <a:t>=T</a:t>
            </a:r>
            <a:r>
              <a:rPr lang="en-US" baseline="-25000" dirty="0"/>
              <a:t>v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C4A0492-6A60-591C-DDEA-DB895790B6B1}"/>
              </a:ext>
            </a:extLst>
          </p:cNvPr>
          <p:cNvCxnSpPr>
            <a:cxnSpLocks/>
          </p:cNvCxnSpPr>
          <p:nvPr/>
        </p:nvCxnSpPr>
        <p:spPr>
          <a:xfrm flipH="1">
            <a:off x="6781800" y="1421853"/>
            <a:ext cx="685800" cy="6355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7501520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77870-DE00-ADB8-EB41-244A610EEA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33E83-9ED1-A91B-D5C1-BE963991D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1000K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03FD45-03E1-BCB6-F038-3A0A628BDD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68C945-F8FF-3116-6855-A9209D88A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FB9D1A-02DA-3FE5-2E39-0C67A94AA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74342"/>
            <a:ext cx="77724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967184"/>
      </p:ext>
    </p:extLst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DD0810-2678-0FA4-CB5B-FC52C79BCC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0DD5D-1589-1C6E-00C9-7C868E5B5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127760"/>
            <a:ext cx="7772400" cy="46634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0E37F-35D1-7CAF-6B9A-C4401CF05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15000K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2148A0-ECFD-EDD2-83C5-B190905695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ACB8B-34CB-3176-2C5C-AE81407B3D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CB9997-5D48-EC55-726B-85F2E2E0C104}"/>
              </a:ext>
            </a:extLst>
          </p:cNvPr>
          <p:cNvSpPr txBox="1"/>
          <p:nvPr/>
        </p:nvSpPr>
        <p:spPr>
          <a:xfrm>
            <a:off x="1524000" y="3962400"/>
            <a:ext cx="2438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Fits with some sort of high temperature dependence diverge more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8546383-3757-D18C-C7E2-543EE0398A9D}"/>
              </a:ext>
            </a:extLst>
          </p:cNvPr>
          <p:cNvCxnSpPr>
            <a:cxnSpLocks/>
          </p:cNvCxnSpPr>
          <p:nvPr/>
        </p:nvCxnSpPr>
        <p:spPr>
          <a:xfrm flipH="1" flipV="1">
            <a:off x="1981200" y="2362200"/>
            <a:ext cx="304800" cy="1600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88527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6F074-5329-83F9-5C34-F0D27826C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3B382-6C0B-D0BF-082D-9B9840E75B4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QCT rates are generally larger than other data</a:t>
                </a:r>
              </a:p>
              <a:p>
                <a:pPr lvl="1"/>
                <a:r>
                  <a:rPr lang="en-US" dirty="0"/>
                  <a:t>Likely a result of sampling at a pure Boltzmann distribution</a:t>
                </a:r>
              </a:p>
              <a:p>
                <a:pPr lvl="1"/>
                <a:r>
                  <a:rPr lang="en-US" dirty="0"/>
                  <a:t>Caveats: </a:t>
                </a:r>
              </a:p>
              <a:p>
                <a:pPr lvl="2"/>
                <a:r>
                  <a:rPr lang="en-US" dirty="0"/>
                  <a:t>QCT does not follow detailed balance a priori</a:t>
                </a:r>
              </a:p>
              <a:p>
                <a:pPr lvl="3"/>
                <a:r>
                  <a:rPr lang="en-US" dirty="0"/>
                  <a:t>Continuous classical distribution has quantization errors when converting to rovibronic levels</a:t>
                </a:r>
              </a:p>
              <a:p>
                <a:pPr lvl="3"/>
                <a:r>
                  <a:rPr lang="en-US" dirty="0"/>
                  <a:t>Unclear if dynamic equilibrium matches the thermal equilibrium</a:t>
                </a:r>
              </a:p>
              <a:p>
                <a:r>
                  <a:rPr lang="en-US" dirty="0"/>
                  <a:t>Reaction Fits can diverge from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en-US" dirty="0"/>
                  <a:t> fits at high T-T</a:t>
                </a:r>
                <a:r>
                  <a:rPr lang="en-US" baseline="-25000" dirty="0"/>
                  <a:t>v</a:t>
                </a:r>
                <a:r>
                  <a:rPr lang="en-US" dirty="0"/>
                  <a:t> difference</a:t>
                </a:r>
              </a:p>
              <a:p>
                <a:pPr lvl="1"/>
                <a:r>
                  <a:rPr lang="en-US" dirty="0"/>
                  <a:t>This is likely a result of the choice of of the fitting points.</a:t>
                </a:r>
              </a:p>
              <a:p>
                <a:pPr lvl="1"/>
                <a:r>
                  <a:rPr lang="en-US" dirty="0"/>
                  <a:t>Overall, the result is to speed up the relaxation rate.</a:t>
                </a:r>
              </a:p>
              <a:p>
                <a:r>
                  <a:rPr lang="en-US" dirty="0"/>
                  <a:t>The N</a:t>
                </a:r>
                <a:r>
                  <a:rPr lang="en-US" baseline="-25000" dirty="0"/>
                  <a:t>2</a:t>
                </a:r>
                <a:r>
                  <a:rPr lang="en-US" dirty="0"/>
                  <a:t>-N relaxation rate in DPLR is the fastest of present data</a:t>
                </a:r>
              </a:p>
              <a:p>
                <a:r>
                  <a:rPr lang="en-US" dirty="0"/>
                  <a:t>The harmonic oscillator approximation will affect these results 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983B382-6C0B-D0BF-082D-9B9840E75B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3" t="-2546" r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3E922-6608-0A72-846E-629A73881FA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September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6C7C6-6752-C209-1994-C63D55C22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7662D-3B5A-C0F4-C17B-2A3B44D61C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248421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700C1-02D0-D045-71FA-CCE9D127F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3150C-005D-B501-0F61-0F36CB3A1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Millikan and White Relaxation Processes can be recast as reactions.</a:t>
            </a:r>
          </a:p>
          <a:p>
            <a:r>
              <a:rPr lang="en-US" dirty="0"/>
              <a:t>We cannot exactly reproduce DPLR because the high temperature correction is inseparable.</a:t>
            </a:r>
          </a:p>
          <a:p>
            <a:r>
              <a:rPr lang="en-US" dirty="0"/>
              <a:t>Fitting the high temperature correction can lead to unacceptable errors</a:t>
            </a:r>
          </a:p>
          <a:p>
            <a:r>
              <a:rPr lang="en-US" dirty="0"/>
              <a:t>We can successfully fit master equation/DMS data directly.</a:t>
            </a:r>
          </a:p>
          <a:p>
            <a:r>
              <a:rPr lang="en-US" dirty="0"/>
              <a:t>There are a lot of subtleties that should be checked before proposing a final reaction list</a:t>
            </a:r>
          </a:p>
          <a:p>
            <a:endParaRPr lang="en-US" dirty="0"/>
          </a:p>
          <a:p>
            <a:r>
              <a:rPr lang="en-US" dirty="0"/>
              <a:t>The obvious question: How much better could you do if you had a more sophisticated reaction parameterization?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CCB9A-D389-9C26-DB00-76E959B71D2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Summer 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CBE9BC-8B09-E9F7-4AFE-A3407A1080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BE092-A1DD-137C-9AFF-857E006B36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06484"/>
      </p:ext>
    </p:extLst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1A35F8-FC70-5FE9-CF21-52F41080EAD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538913"/>
            <a:ext cx="1601788" cy="158750"/>
          </a:xfrm>
        </p:spPr>
        <p:txBody>
          <a:bodyPr/>
          <a:lstStyle/>
          <a:p>
            <a:r>
              <a:rPr lang="en-US"/>
              <a:t>Summer 2026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8B95A6-889B-1910-0850-E552916D6A6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229600" y="6529388"/>
            <a:ext cx="914400" cy="157162"/>
          </a:xfrm>
        </p:spPr>
        <p:txBody>
          <a:bodyPr/>
          <a:lstStyle/>
          <a:p>
            <a:fld id="{73FCCCAE-C0A6-4BB7-B82B-AC74E56A11C4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15684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AD3705-8C88-9396-8F8E-2BB531AA6F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576E9-9BD7-2672-87DB-FE9555335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1000K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062B-FD52-8417-CB94-F4AA879D12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C03426-2319-F13F-EC29-0E2091988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AC7C34-B6D0-3954-7A9C-4DC99C159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97280"/>
            <a:ext cx="77724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58502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2A33D-9CED-F47D-2B4B-77F322435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0B547-E2A7-663D-0F53-7918A8717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Translational Temperature: 1500K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F6C840-F079-6810-B70D-F85E041A93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92ABC-A6D3-C354-435F-12AECE31B1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FCCCAE-C0A6-4BB7-B82B-AC74E56A11C4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D0A2D7-B180-D05F-5905-A6C513959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097280"/>
            <a:ext cx="7772400" cy="4663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981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c784a0-d4cd-41e4-9d4a-5cf43719d46c">
      <Terms xmlns="http://schemas.microsoft.com/office/infopath/2007/PartnerControls"/>
    </lcf76f155ced4ddcb4097134ff3c332f>
    <TaxCatchAll xmlns="d900e117-17a0-4b24-9e47-511ef1d02c4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336BB050CC5AF41A4C18FAF747864E4" ma:contentTypeVersion="17" ma:contentTypeDescription="Create a new document." ma:contentTypeScope="" ma:versionID="672e1cc74f1e94a16b5e8c922c07ae8f">
  <xsd:schema xmlns:xsd="http://www.w3.org/2001/XMLSchema" xmlns:xs="http://www.w3.org/2001/XMLSchema" xmlns:p="http://schemas.microsoft.com/office/2006/metadata/properties" xmlns:ns2="78c784a0-d4cd-41e4-9d4a-5cf43719d46c" xmlns:ns3="a795d6d7-5241-4775-ae22-563be83da853" xmlns:ns4="d900e117-17a0-4b24-9e47-511ef1d02c43" targetNamespace="http://schemas.microsoft.com/office/2006/metadata/properties" ma:root="true" ma:fieldsID="098e4cd10d8c2d4d2aa21680dc529dae" ns2:_="" ns3:_="" ns4:_="">
    <xsd:import namespace="78c784a0-d4cd-41e4-9d4a-5cf43719d46c"/>
    <xsd:import namespace="a795d6d7-5241-4775-ae22-563be83da853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784a0-d4cd-41e4-9d4a-5cf43719d4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95d6d7-5241-4775-ae22-563be83da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c1ffb7c0-cf7b-455b-86d0-496c0f82de92}" ma:internalName="TaxCatchAll" ma:showField="CatchAllData" ma:web="a795d6d7-5241-4775-ae22-563be83da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C520C5-1074-4187-AAAD-495338D07EC9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a795d6d7-5241-4775-ae22-563be83da853"/>
    <ds:schemaRef ds:uri="http://www.w3.org/XML/1998/namespace"/>
    <ds:schemaRef ds:uri="http://purl.org/dc/terms/"/>
    <ds:schemaRef ds:uri="78c784a0-d4cd-41e4-9d4a-5cf43719d46c"/>
    <ds:schemaRef ds:uri="d900e117-17a0-4b24-9e47-511ef1d02c43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9390CBE-FFB7-4CCC-A2A9-EA06689B6BB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F7D435-E67F-4FED-9A79-DC7A4679F0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c784a0-d4cd-41e4-9d4a-5cf43719d46c"/>
    <ds:schemaRef ds:uri="a795d6d7-5241-4775-ae22-563be83da853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38490</TotalTime>
  <Words>1153</Words>
  <Application>Microsoft Macintosh PowerPoint</Application>
  <PresentationFormat>Letter Paper (8.5x11 in)</PresentationFormat>
  <Paragraphs>207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Arial</vt:lpstr>
      <vt:lpstr>Calibri</vt:lpstr>
      <vt:lpstr>Cambria Math</vt:lpstr>
      <vt:lpstr>Wingdings</vt:lpstr>
      <vt:lpstr>Office Theme</vt:lpstr>
      <vt:lpstr>Unpacking the Millikan and White Relaxation Fits </vt:lpstr>
      <vt:lpstr>Thermochemistry Model</vt:lpstr>
      <vt:lpstr>Two Primary Problems</vt:lpstr>
      <vt:lpstr>Millikan and White Relaxation Times</vt:lpstr>
      <vt:lpstr>Some Algebra</vt:lpstr>
      <vt:lpstr>Millikan and White Source Term</vt:lpstr>
      <vt:lpstr>Reaction Energy Source Terms</vt:lpstr>
      <vt:lpstr>Consider a “Relaxation Reaction”</vt:lpstr>
      <vt:lpstr>Comparing</vt:lpstr>
      <vt:lpstr>Making the Fits</vt:lpstr>
      <vt:lpstr>Adiabatic Reactor Comparison</vt:lpstr>
      <vt:lpstr>Space Marching Comparison</vt:lpstr>
      <vt:lpstr>Torres QCT/DMS Data (2025)</vt:lpstr>
      <vt:lpstr>Fitting Torres QCT Data</vt:lpstr>
      <vt:lpstr>The High Temperature Correction</vt:lpstr>
      <vt:lpstr>Plots of process specific relaxation times are misleading</vt:lpstr>
      <vt:lpstr>Simply Accept the Separation </vt:lpstr>
      <vt:lpstr>Comparisons</vt:lpstr>
      <vt:lpstr>Reaction fitting does not agree</vt:lpstr>
      <vt:lpstr>Fit itself is poor</vt:lpstr>
      <vt:lpstr>Quasi Classical Trajectories: Possible Vindication</vt:lpstr>
      <vt:lpstr>Orientation for Following Plots</vt:lpstr>
      <vt:lpstr>Translational Temperature: 5000K</vt:lpstr>
      <vt:lpstr>Translational Temperature: 5000K</vt:lpstr>
      <vt:lpstr>Translational Temperature: 1000K</vt:lpstr>
      <vt:lpstr>Translational Temperature: 15000K</vt:lpstr>
      <vt:lpstr>Thoughts</vt:lpstr>
      <vt:lpstr>Conclusions</vt:lpstr>
      <vt:lpstr>PowerPoint Presentation</vt:lpstr>
      <vt:lpstr>Translational Temperature: 1000K</vt:lpstr>
      <vt:lpstr>Translational Temperature: 1500K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Squire, Thomas H. (ARC-TSM)</dc:creator>
  <cp:lastModifiedBy>Hansson, Kaelan B. (ARC-TSA)[Analytical Mechanics Associates, INC.]</cp:lastModifiedBy>
  <cp:revision>270</cp:revision>
  <dcterms:created xsi:type="dcterms:W3CDTF">2015-02-20T14:50:24Z</dcterms:created>
  <dcterms:modified xsi:type="dcterms:W3CDTF">2026-09-23T07:06:35Z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0x0101009336BB050CC5AF41A4C18FAF747864E4</vt:lpwstr>
  </property>
</Properties>
</file>