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4"/>
  </p:sldMasterIdLst>
  <p:notesMasterIdLst>
    <p:notesMasterId r:id="rId29"/>
  </p:notesMasterIdLst>
  <p:sldIdLst>
    <p:sldId id="377" r:id="rId5"/>
    <p:sldId id="1046" r:id="rId6"/>
    <p:sldId id="1053" r:id="rId7"/>
    <p:sldId id="1064" r:id="rId8"/>
    <p:sldId id="1057" r:id="rId9"/>
    <p:sldId id="1058" r:id="rId10"/>
    <p:sldId id="405" r:id="rId11"/>
    <p:sldId id="406" r:id="rId12"/>
    <p:sldId id="1026" r:id="rId13"/>
    <p:sldId id="1060" r:id="rId14"/>
    <p:sldId id="1031" r:id="rId15"/>
    <p:sldId id="1032" r:id="rId16"/>
    <p:sldId id="1034" r:id="rId17"/>
    <p:sldId id="1061" r:id="rId18"/>
    <p:sldId id="1033" r:id="rId19"/>
    <p:sldId id="1041" r:id="rId20"/>
    <p:sldId id="1062" r:id="rId21"/>
    <p:sldId id="1051" r:id="rId22"/>
    <p:sldId id="1063" r:id="rId23"/>
    <p:sldId id="416" r:id="rId24"/>
    <p:sldId id="395" r:id="rId25"/>
    <p:sldId id="1021" r:id="rId26"/>
    <p:sldId id="1035" r:id="rId27"/>
    <p:sldId id="1052" r:id="rId28"/>
  </p:sldIdLst>
  <p:sldSz cx="12192000" cy="6858000"/>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655"/>
    <p:restoredTop sz="55579"/>
  </p:normalViewPr>
  <p:slideViewPr>
    <p:cSldViewPr snapToGrid="0">
      <p:cViewPr varScale="1">
        <p:scale>
          <a:sx n="60" d="100"/>
          <a:sy n="60" d="100"/>
        </p:scale>
        <p:origin x="2856" y="1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presProps" Target="presProps.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C2FAF5B-02CC-4207-9784-14CEE9557BD7}" type="datetimeFigureOut">
              <a:rPr kumimoji="1" lang="ja-JP" altLang="en-US" smtClean="0"/>
              <a:t>2026/9/23</a:t>
            </a:fld>
            <a:endParaRPr kumimoji="1" lang="ja-JP" altLang="en-US"/>
          </a:p>
        </p:txBody>
      </p:sp>
      <p:sp>
        <p:nvSpPr>
          <p:cNvPr id="4" name="スライド イメージ プレースホルダー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C0FD533-4B2D-4EF8-BF9C-9967BF4A3D2D}" type="slidenum">
              <a:rPr kumimoji="1" lang="ja-JP" altLang="en-US" smtClean="0"/>
              <a:t>‹#›</a:t>
            </a:fld>
            <a:endParaRPr kumimoji="1" lang="ja-JP" altLang="en-US"/>
          </a:p>
        </p:txBody>
      </p:sp>
    </p:spTree>
    <p:extLst>
      <p:ext uri="{BB962C8B-B14F-4D97-AF65-F5344CB8AC3E}">
        <p14:creationId xmlns:p14="http://schemas.microsoft.com/office/powerpoint/2010/main" val="1098249341"/>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dirty="0"/>
              <a:t>Target: 00:00–00:25 (25 seconds, including pauses)</a:t>
            </a:r>
            <a:endParaRPr b="0" dirty="0">
              <a:latin typeface="Times New Roman"/>
              <a:ea typeface="Times New Roman"/>
              <a:cs typeface="Times New Roman"/>
            </a:endParaRPr>
          </a:p>
          <a:p>
            <a:endParaRPr b="0" dirty="0">
              <a:latin typeface="Times New Roman"/>
              <a:ea typeface="Times New Roman"/>
              <a:cs typeface="Times New Roman"/>
            </a:endParaRPr>
          </a:p>
          <a:p>
            <a:endParaRPr b="0" dirty="0">
              <a:latin typeface="Times New Roman"/>
              <a:ea typeface="Times New Roman"/>
              <a:cs typeface="Times New Roman"/>
            </a:endParaRPr>
          </a:p>
          <a:p>
            <a:r>
              <a:rPr dirty="0"/>
              <a:t>READ ALOUD</a:t>
            </a:r>
            <a:endParaRPr b="0" dirty="0">
              <a:latin typeface="Times New Roman"/>
              <a:ea typeface="Times New Roman"/>
              <a:cs typeface="Times New Roman"/>
            </a:endParaRPr>
          </a:p>
          <a:p>
            <a:endParaRPr b="0" dirty="0">
              <a:latin typeface="Times New Roman"/>
              <a:ea typeface="Times New Roman"/>
              <a:cs typeface="Times New Roman"/>
            </a:endParaRPr>
          </a:p>
          <a:p>
            <a:r>
              <a:rPr dirty="0"/>
              <a:t>Thank you, Chair. I am Taichi </a:t>
            </a:r>
            <a:r>
              <a:rPr dirty="0" err="1"/>
              <a:t>Kumazaki</a:t>
            </a:r>
            <a:r>
              <a:rPr dirty="0"/>
              <a:t> from Tokyo Metropolitan University.</a:t>
            </a:r>
            <a:endParaRPr b="0" dirty="0">
              <a:latin typeface="Times New Roman"/>
              <a:ea typeface="Times New Roman"/>
              <a:cs typeface="Times New Roman"/>
            </a:endParaRPr>
          </a:p>
          <a:p>
            <a:endParaRPr b="0" dirty="0">
              <a:latin typeface="Times New Roman"/>
              <a:ea typeface="Times New Roman"/>
              <a:cs typeface="Times New Roman"/>
            </a:endParaRPr>
          </a:p>
          <a:p>
            <a:r>
              <a:rPr dirty="0"/>
              <a:t>Today, I will present our numerical study of blowing composition and radiation, followed by preliminary active blowing experiments for future studies of low-density ablators.</a:t>
            </a:r>
            <a:endParaRPr b="0" dirty="0">
              <a:latin typeface="Times New Roman"/>
              <a:ea typeface="Times New Roman"/>
              <a:cs typeface="Times New Roman"/>
            </a:endParaRPr>
          </a:p>
          <a:p>
            <a:endParaRPr b="0" dirty="0">
              <a:latin typeface="Times New Roman"/>
              <a:ea typeface="Times New Roman"/>
              <a:cs typeface="Times New Roman"/>
            </a:endParaRPr>
          </a:p>
          <a:p>
            <a:r>
              <a:rPr dirty="0"/>
              <a:t>DELIVERY CUE — NOT SPOKEN</a:t>
            </a:r>
            <a:endParaRPr b="0" dirty="0">
              <a:latin typeface="Times New Roman"/>
              <a:ea typeface="Times New Roman"/>
              <a:cs typeface="Times New Roman"/>
            </a:endParaRPr>
          </a:p>
          <a:p>
            <a:r>
              <a:rPr dirty="0"/>
              <a:t>Pause after your name.</a:t>
            </a:r>
            <a:endParaRPr b="0" dirty="0">
              <a:latin typeface="Times New Roman"/>
              <a:ea typeface="Times New Roman"/>
              <a:cs typeface="Times New Roman"/>
            </a:endParaRPr>
          </a:p>
        </p:txBody>
      </p:sp>
      <p:sp>
        <p:nvSpPr>
          <p:cNvPr id="4" name="スライド番号プレースホルダー 3"/>
          <p:cNvSpPr>
            <a:spLocks noGrp="1"/>
          </p:cNvSpPr>
          <p:nvPr>
            <p:ph type="sldNum" sz="quarter" idx="5"/>
          </p:nvPr>
        </p:nvSpPr>
        <p:spPr/>
        <p:txBody>
          <a:bodyPr/>
          <a:lstStyle/>
          <a:p>
            <a:fld id="{6C0FD533-4B2D-4EF8-BF9C-9967BF4A3D2D}" type="slidenum">
              <a:rPr kumimoji="1" lang="ja-JP" altLang="en-US" smtClean="0"/>
              <a:t>1</a:t>
            </a:fld>
            <a:endParaRPr kumimoji="1" lang="ja-JP" altLang="en-US"/>
          </a:p>
        </p:txBody>
      </p:sp>
    </p:spTree>
    <p:extLst>
      <p:ext uri="{BB962C8B-B14F-4D97-AF65-F5344CB8AC3E}">
        <p14:creationId xmlns:p14="http://schemas.microsoft.com/office/powerpoint/2010/main" val="602751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216349-64A3-13B3-25F7-4C56B7D81139}"/>
            </a:ext>
          </a:extLst>
        </p:cNvPr>
        <p:cNvGrpSpPr/>
        <p:nvPr/>
      </p:nvGrpSpPr>
      <p:grpSpPr>
        <a:xfrm>
          <a:off x="0" y="0"/>
          <a:ext cx="0" cy="0"/>
          <a:chOff x="0" y="0"/>
          <a:chExt cx="0" cy="0"/>
        </a:xfrm>
      </p:grpSpPr>
      <p:sp>
        <p:nvSpPr>
          <p:cNvPr id="2" name="Notes">
            <a:extLst>
              <a:ext uri="{FF2B5EF4-FFF2-40B4-BE49-F238E27FC236}">
                <a16:creationId xmlns:a16="http://schemas.microsoft.com/office/drawing/2014/main" id="{039A27BF-130B-CB7B-6081-911A71D72B77}"/>
              </a:ext>
            </a:extLst>
          </p:cNvPr>
          <p:cNvSpPr>
            <a:spLocks noGrp="1"/>
          </p:cNvSpPr>
          <p:nvPr>
            <p:ph type="body" idx="1"/>
          </p:nvPr>
        </p:nvSpPr>
        <p:spPr/>
        <p:txBody>
          <a:bodyPr/>
          <a:lstStyle/>
          <a:p>
            <a:pPr algn="l">
              <a:lnSpc>
                <a:spcPct val="100000"/>
              </a:lnSpc>
              <a:buNone/>
              <a:defRPr sz="1200" b="0">
                <a:solidFill>
                  <a:srgbClr val="191919"/>
                </a:solidFill>
                <a:latin typeface="Times New Roman"/>
                <a:ea typeface="Times New Roman"/>
                <a:cs typeface="Times New Roman"/>
              </a:defRPr>
            </a:pPr>
            <a:r>
              <a:rPr sz="1200" b="0" dirty="0">
                <a:solidFill>
                  <a:srgbClr val="191919"/>
                </a:solidFill>
                <a:latin typeface="Times New Roman"/>
                <a:ea typeface="Times New Roman"/>
                <a:cs typeface="Times New Roman"/>
              </a:rPr>
              <a:t>MAIN TALK — SLIDE 2</a:t>
            </a:r>
          </a:p>
          <a:p>
            <a:pPr algn="l">
              <a:lnSpc>
                <a:spcPct val="100000"/>
              </a:lnSpc>
              <a:buNone/>
              <a:defRPr sz="1200" b="0">
                <a:solidFill>
                  <a:srgbClr val="191919"/>
                </a:solidFill>
                <a:latin typeface="Times New Roman"/>
                <a:ea typeface="Times New Roman"/>
                <a:cs typeface="Times New Roman"/>
              </a:defRPr>
            </a:pPr>
            <a:r>
              <a:rPr sz="1200" b="0" dirty="0">
                <a:solidFill>
                  <a:srgbClr val="191919"/>
                </a:solidFill>
                <a:latin typeface="Times New Roman"/>
                <a:ea typeface="Times New Roman"/>
                <a:cs typeface="Times New Roman"/>
              </a:rPr>
              <a:t>Target: 00:25–01:25 (60 seconds, including pauses)</a:t>
            </a:r>
          </a:p>
          <a:p>
            <a:pPr algn="l">
              <a:lnSpc>
                <a:spcPct val="100000"/>
              </a:lnSpc>
              <a:buNone/>
              <a:defRPr sz="1200" b="0">
                <a:solidFill>
                  <a:srgbClr val="191919"/>
                </a:solidFill>
                <a:latin typeface="Times New Roman"/>
                <a:ea typeface="Times New Roman"/>
                <a:cs typeface="Times New Roman"/>
              </a:defRPr>
            </a:pPr>
            <a:endParaRPr sz="1200" b="0" dirty="0">
              <a:solidFill>
                <a:srgbClr val="191919"/>
              </a:solidFill>
              <a:latin typeface="Times New Roman"/>
              <a:ea typeface="Times New Roman"/>
              <a:cs typeface="Times New Roman"/>
            </a:endParaRPr>
          </a:p>
          <a:p>
            <a:pPr algn="l">
              <a:lnSpc>
                <a:spcPct val="100000"/>
              </a:lnSpc>
              <a:buNone/>
              <a:defRPr sz="1200" b="0">
                <a:solidFill>
                  <a:srgbClr val="191919"/>
                </a:solidFill>
                <a:latin typeface="Times New Roman"/>
                <a:ea typeface="Times New Roman"/>
                <a:cs typeface="Times New Roman"/>
              </a:defRPr>
            </a:pPr>
            <a:endParaRPr sz="1200" b="0" dirty="0">
              <a:solidFill>
                <a:srgbClr val="191919"/>
              </a:solidFill>
              <a:latin typeface="Times New Roman"/>
              <a:ea typeface="Times New Roman"/>
              <a:cs typeface="Times New Roman"/>
            </a:endParaRPr>
          </a:p>
          <a:p>
            <a:pPr algn="l">
              <a:lnSpc>
                <a:spcPct val="100000"/>
              </a:lnSpc>
              <a:buNone/>
              <a:defRPr sz="1200" b="0">
                <a:solidFill>
                  <a:srgbClr val="191919"/>
                </a:solidFill>
                <a:latin typeface="Times New Roman"/>
                <a:ea typeface="Times New Roman"/>
                <a:cs typeface="Times New Roman"/>
              </a:defRPr>
            </a:pPr>
            <a:r>
              <a:rPr sz="1200" b="0" dirty="0">
                <a:solidFill>
                  <a:srgbClr val="191919"/>
                </a:solidFill>
                <a:latin typeface="Times New Roman"/>
                <a:ea typeface="Times New Roman"/>
                <a:cs typeface="Times New Roman"/>
              </a:rPr>
              <a:t>READ ALOUD</a:t>
            </a:r>
          </a:p>
          <a:p>
            <a:pPr algn="l">
              <a:lnSpc>
                <a:spcPct val="100000"/>
              </a:lnSpc>
              <a:buNone/>
              <a:defRPr sz="1200" b="0">
                <a:solidFill>
                  <a:srgbClr val="191919"/>
                </a:solidFill>
                <a:latin typeface="Times New Roman"/>
                <a:ea typeface="Times New Roman"/>
                <a:cs typeface="Times New Roman"/>
              </a:defRPr>
            </a:pPr>
            <a:endParaRPr sz="1200" b="0" dirty="0">
              <a:solidFill>
                <a:srgbClr val="191919"/>
              </a:solidFill>
              <a:latin typeface="Times New Roman"/>
              <a:ea typeface="Times New Roman"/>
              <a:cs typeface="Times New Roman"/>
            </a:endParaRPr>
          </a:p>
          <a:p>
            <a:pPr algn="l">
              <a:lnSpc>
                <a:spcPct val="100000"/>
              </a:lnSpc>
              <a:buNone/>
              <a:defRPr sz="1200" b="0">
                <a:solidFill>
                  <a:srgbClr val="191919"/>
                </a:solidFill>
                <a:latin typeface="Times New Roman"/>
                <a:ea typeface="Times New Roman"/>
                <a:cs typeface="Times New Roman"/>
              </a:defRPr>
            </a:pPr>
            <a:r>
              <a:rPr sz="1200" b="0" dirty="0">
                <a:solidFill>
                  <a:srgbClr val="191919"/>
                </a:solidFill>
                <a:latin typeface="Times New Roman"/>
                <a:ea typeface="Times New Roman"/>
                <a:cs typeface="Times New Roman"/>
              </a:rPr>
              <a:t>First, this slide shows the experimental facility under development in our laboratory.</a:t>
            </a:r>
          </a:p>
          <a:p>
            <a:pPr algn="l">
              <a:lnSpc>
                <a:spcPct val="100000"/>
              </a:lnSpc>
              <a:buNone/>
              <a:defRPr sz="1200" b="0">
                <a:solidFill>
                  <a:srgbClr val="191919"/>
                </a:solidFill>
                <a:latin typeface="Times New Roman"/>
                <a:ea typeface="Times New Roman"/>
                <a:cs typeface="Times New Roman"/>
              </a:defRPr>
            </a:pPr>
            <a:endParaRPr sz="1200" b="0" dirty="0">
              <a:solidFill>
                <a:srgbClr val="191919"/>
              </a:solidFill>
              <a:latin typeface="Times New Roman"/>
              <a:ea typeface="Times New Roman"/>
              <a:cs typeface="Times New Roman"/>
            </a:endParaRPr>
          </a:p>
          <a:p>
            <a:pPr algn="l">
              <a:lnSpc>
                <a:spcPct val="100000"/>
              </a:lnSpc>
              <a:buNone/>
              <a:defRPr sz="1200" b="0">
                <a:solidFill>
                  <a:srgbClr val="191919"/>
                </a:solidFill>
                <a:latin typeface="Times New Roman"/>
                <a:ea typeface="Times New Roman"/>
                <a:cs typeface="Times New Roman"/>
              </a:defRPr>
            </a:pPr>
            <a:r>
              <a:rPr sz="1200" b="0" dirty="0">
                <a:solidFill>
                  <a:srgbClr val="191919"/>
                </a:solidFill>
                <a:latin typeface="Times New Roman"/>
                <a:ea typeface="Times New Roman"/>
                <a:cs typeface="Times New Roman"/>
              </a:rPr>
              <a:t>The new expansion tube combines a microwave-tuned driver with laser preheating. The target flow speed is about twelve kilometers per second. The facility is still under construction.</a:t>
            </a:r>
          </a:p>
          <a:p>
            <a:pPr algn="l">
              <a:lnSpc>
                <a:spcPct val="100000"/>
              </a:lnSpc>
              <a:buNone/>
              <a:defRPr sz="1200" b="0">
                <a:solidFill>
                  <a:srgbClr val="191919"/>
                </a:solidFill>
                <a:latin typeface="Times New Roman"/>
                <a:ea typeface="Times New Roman"/>
                <a:cs typeface="Times New Roman"/>
              </a:defRPr>
            </a:pPr>
            <a:endParaRPr sz="1200" b="0" dirty="0">
              <a:solidFill>
                <a:srgbClr val="191919"/>
              </a:solidFill>
              <a:latin typeface="Times New Roman"/>
              <a:ea typeface="Times New Roman"/>
              <a:cs typeface="Times New Roman"/>
            </a:endParaRPr>
          </a:p>
          <a:p>
            <a:pPr algn="l">
              <a:lnSpc>
                <a:spcPct val="100000"/>
              </a:lnSpc>
              <a:buNone/>
              <a:defRPr sz="1200" b="0">
                <a:solidFill>
                  <a:srgbClr val="191919"/>
                </a:solidFill>
                <a:latin typeface="Times New Roman"/>
                <a:ea typeface="Times New Roman"/>
                <a:cs typeface="Times New Roman"/>
              </a:defRPr>
            </a:pPr>
            <a:r>
              <a:rPr sz="1200" b="0" dirty="0">
                <a:solidFill>
                  <a:srgbClr val="191919"/>
                </a:solidFill>
                <a:latin typeface="Times New Roman"/>
                <a:ea typeface="Times New Roman"/>
                <a:cs typeface="Times New Roman"/>
              </a:rPr>
              <a:t>As Hirano showed in the previous presentation, laser preheating allows us to prepare a hot model before the short test flow arrives.</a:t>
            </a:r>
          </a:p>
          <a:p>
            <a:pPr algn="l">
              <a:lnSpc>
                <a:spcPct val="100000"/>
              </a:lnSpc>
              <a:buNone/>
              <a:defRPr sz="1200" b="0">
                <a:solidFill>
                  <a:srgbClr val="191919"/>
                </a:solidFill>
                <a:latin typeface="Times New Roman"/>
                <a:ea typeface="Times New Roman"/>
                <a:cs typeface="Times New Roman"/>
              </a:defRPr>
            </a:pPr>
            <a:endParaRPr sz="1200" b="0" dirty="0">
              <a:solidFill>
                <a:srgbClr val="191919"/>
              </a:solidFill>
              <a:latin typeface="Times New Roman"/>
              <a:ea typeface="Times New Roman"/>
              <a:cs typeface="Times New Roman"/>
            </a:endParaRPr>
          </a:p>
          <a:p>
            <a:pPr algn="l">
              <a:lnSpc>
                <a:spcPct val="100000"/>
              </a:lnSpc>
              <a:buNone/>
              <a:defRPr sz="1200" b="0">
                <a:solidFill>
                  <a:srgbClr val="191919"/>
                </a:solidFill>
                <a:latin typeface="Times New Roman"/>
                <a:ea typeface="Times New Roman"/>
                <a:cs typeface="Times New Roman"/>
              </a:defRPr>
            </a:pPr>
            <a:r>
              <a:rPr sz="1200" b="0" dirty="0">
                <a:solidFill>
                  <a:srgbClr val="191919"/>
                </a:solidFill>
                <a:latin typeface="Times New Roman"/>
                <a:ea typeface="Times New Roman"/>
                <a:cs typeface="Times New Roman"/>
              </a:rPr>
              <a:t>My work concerns gas blowing and the numerical calculations needed to interpret the surrounding flow and radiation. These activities support the experiments planned for this facility.</a:t>
            </a:r>
          </a:p>
          <a:p>
            <a:pPr algn="l">
              <a:lnSpc>
                <a:spcPct val="100000"/>
              </a:lnSpc>
              <a:buNone/>
              <a:defRPr sz="1200" b="0">
                <a:solidFill>
                  <a:srgbClr val="191919"/>
                </a:solidFill>
                <a:latin typeface="Times New Roman"/>
                <a:ea typeface="Times New Roman"/>
                <a:cs typeface="Times New Roman"/>
              </a:defRPr>
            </a:pPr>
            <a:endParaRPr sz="1200" b="0" dirty="0">
              <a:solidFill>
                <a:srgbClr val="191919"/>
              </a:solidFill>
              <a:latin typeface="Times New Roman"/>
              <a:ea typeface="Times New Roman"/>
              <a:cs typeface="Times New Roman"/>
            </a:endParaRPr>
          </a:p>
          <a:p>
            <a:pPr algn="l">
              <a:lnSpc>
                <a:spcPct val="100000"/>
              </a:lnSpc>
              <a:buNone/>
              <a:defRPr sz="1200" b="0">
                <a:solidFill>
                  <a:srgbClr val="191919"/>
                </a:solidFill>
                <a:latin typeface="Times New Roman"/>
                <a:ea typeface="Times New Roman"/>
                <a:cs typeface="Times New Roman"/>
              </a:defRPr>
            </a:pPr>
            <a:r>
              <a:rPr sz="1200" b="0" dirty="0">
                <a:solidFill>
                  <a:srgbClr val="191919"/>
                </a:solidFill>
                <a:latin typeface="Times New Roman"/>
                <a:ea typeface="Times New Roman"/>
                <a:cs typeface="Times New Roman"/>
              </a:rPr>
              <a:t>DELIVERY CUE — NOT SPOKEN</a:t>
            </a:r>
          </a:p>
          <a:p>
            <a:pPr algn="l">
              <a:lnSpc>
                <a:spcPct val="100000"/>
              </a:lnSpc>
              <a:buNone/>
              <a:defRPr sz="1200" b="0">
                <a:solidFill>
                  <a:srgbClr val="191919"/>
                </a:solidFill>
                <a:latin typeface="Times New Roman"/>
                <a:ea typeface="Times New Roman"/>
                <a:cs typeface="Times New Roman"/>
              </a:defRPr>
            </a:pPr>
            <a:r>
              <a:rPr sz="1200" b="0" dirty="0">
                <a:solidFill>
                  <a:srgbClr val="191919"/>
                </a:solidFill>
                <a:latin typeface="Times New Roman"/>
                <a:ea typeface="Times New Roman"/>
                <a:cs typeface="Times New Roman"/>
              </a:rPr>
              <a:t>Point to the facility, then the laser-heating and blowing examples.</a:t>
            </a:r>
          </a:p>
          <a:p>
            <a:pPr algn="l">
              <a:lnSpc>
                <a:spcPct val="100000"/>
              </a:lnSpc>
              <a:buNone/>
              <a:defRPr sz="1200" b="0">
                <a:solidFill>
                  <a:srgbClr val="191919"/>
                </a:solidFill>
                <a:latin typeface="Times New Roman"/>
                <a:ea typeface="Times New Roman"/>
                <a:cs typeface="Times New Roman"/>
              </a:defRPr>
            </a:pPr>
            <a:endParaRPr sz="1200" b="0" dirty="0">
              <a:solidFill>
                <a:srgbClr val="191919"/>
              </a:solidFill>
              <a:latin typeface="Times New Roman"/>
              <a:ea typeface="Times New Roman"/>
              <a:cs typeface="Times New Roman"/>
            </a:endParaRPr>
          </a:p>
          <a:p>
            <a:pPr algn="l">
              <a:lnSpc>
                <a:spcPct val="100000"/>
              </a:lnSpc>
              <a:buNone/>
              <a:defRPr sz="1200" b="0">
                <a:solidFill>
                  <a:srgbClr val="191919"/>
                </a:solidFill>
                <a:latin typeface="Times New Roman"/>
                <a:ea typeface="Times New Roman"/>
                <a:cs typeface="Times New Roman"/>
              </a:defRPr>
            </a:pPr>
            <a:r>
              <a:rPr sz="1200" b="0" dirty="0">
                <a:solidFill>
                  <a:srgbClr val="191919"/>
                </a:solidFill>
                <a:latin typeface="Times New Roman"/>
                <a:ea typeface="Times New Roman"/>
                <a:cs typeface="Times New Roman"/>
              </a:rPr>
              <a:t>REFERENCE NOTES — NOT SPOKEN</a:t>
            </a:r>
          </a:p>
          <a:p>
            <a:pPr algn="l">
              <a:lnSpc>
                <a:spcPct val="100000"/>
              </a:lnSpc>
              <a:buNone/>
              <a:defRPr sz="1200" b="0">
                <a:solidFill>
                  <a:srgbClr val="191919"/>
                </a:solidFill>
                <a:latin typeface="Times New Roman"/>
                <a:ea typeface="Times New Roman"/>
                <a:cs typeface="Times New Roman"/>
              </a:defRPr>
            </a:pPr>
            <a:r>
              <a:rPr sz="1200" b="0" dirty="0">
                <a:solidFill>
                  <a:srgbClr val="191919"/>
                </a:solidFill>
                <a:latin typeface="Times New Roman"/>
                <a:ea typeface="Times New Roman"/>
                <a:cs typeface="Times New Roman"/>
              </a:rPr>
              <a:t>Sources supplied by the user, 2026-09-16:</a:t>
            </a:r>
          </a:p>
          <a:p>
            <a:pPr algn="l">
              <a:lnSpc>
                <a:spcPct val="100000"/>
              </a:lnSpc>
              <a:buNone/>
              <a:defRPr sz="1200" b="0">
                <a:solidFill>
                  <a:srgbClr val="191919"/>
                </a:solidFill>
                <a:latin typeface="Times New Roman"/>
                <a:ea typeface="Times New Roman"/>
                <a:cs typeface="Times New Roman"/>
              </a:defRPr>
            </a:pPr>
            <a:r>
              <a:rPr sz="1200" b="0" dirty="0">
                <a:solidFill>
                  <a:srgbClr val="191919"/>
                </a:solidFill>
                <a:latin typeface="Times New Roman"/>
                <a:ea typeface="Times New Roman"/>
                <a:cs typeface="Times New Roman"/>
              </a:rPr>
              <a:t>ryuuriki2026_kajitani_ver2.pptx, slide 6: schematic of the developing expansion tube, CFD-derived nozzle inflow. U=9314 and7588m/s; test times8.734 and8.675microseconds. These are nozzle-inlet simulation values, not commissioned measured facility performance. Slide9 defines core-flow radius, temporal stability and flow-angle objectives. The apparatus drawing is the design schematic, not a photograph of completed construction. No optimum dimensions inferred from the schematic.</a:t>
            </a:r>
          </a:p>
          <a:p>
            <a:pPr algn="l">
              <a:lnSpc>
                <a:spcPct val="100000"/>
              </a:lnSpc>
              <a:buNone/>
              <a:defRPr sz="1200" b="0">
                <a:solidFill>
                  <a:srgbClr val="191919"/>
                </a:solidFill>
                <a:latin typeface="Times New Roman"/>
                <a:ea typeface="Times New Roman"/>
                <a:cs typeface="Times New Roman"/>
              </a:defRPr>
            </a:pPr>
            <a:r>
              <a:rPr sz="1200" b="0" dirty="0">
                <a:solidFill>
                  <a:srgbClr val="191919"/>
                </a:solidFill>
                <a:latin typeface="Times New Roman"/>
                <a:ea typeface="Times New Roman"/>
                <a:cs typeface="Times New Roman"/>
              </a:rPr>
              <a:t>Miura's Fluid Dynamics Conference presentation (ver. 7), slides 7, 10, 11, 12 and 14: ISAS expansion tube, Mylar density1400kg/m3, thickness12micrometres, photograph at19.71microseconds after rupture. Slide7 attributes experiments </a:t>
            </a:r>
            <a:r>
              <a:rPr sz="1200" b="0" dirty="0" err="1">
                <a:solidFill>
                  <a:srgbClr val="191919"/>
                </a:solidFill>
                <a:latin typeface="Times New Roman"/>
                <a:ea typeface="Times New Roman"/>
                <a:cs typeface="Times New Roman"/>
              </a:rPr>
              <a:t>toKato</a:t>
            </a:r>
            <a:r>
              <a:rPr sz="1200" b="0" dirty="0">
                <a:solidFill>
                  <a:srgbClr val="191919"/>
                </a:solidFill>
                <a:latin typeface="Times New Roman"/>
                <a:ea typeface="Times New Roman"/>
                <a:cs typeface="Times New Roman"/>
              </a:rPr>
              <a:t>, Development of a model accounting for the motion of the second diaphragm during rupture in an expansion tube, Master’s thesis, University of Tsukuba, 2024. The photo here comes from slide10 of Miura's supplied deck; the primary thesis was not independently examined. The model includes partial opening, effective inertia and drag as well as diaphragm translation. Slide14 supports improved near-diaphragm transient static pressure at+25mm relative to Morgan, while discrepancy remains at+982mm. This is not a claim of matching every diaphragm thickness or complete test-flow validation. Coordinate offsets are measured downstream of the second diaphragm. Both images preserve original left-to-right mainstream and proportions.</a:t>
            </a:r>
          </a:p>
          <a:p>
            <a:pPr algn="l">
              <a:lnSpc>
                <a:spcPct val="100000"/>
              </a:lnSpc>
              <a:buNone/>
              <a:defRPr sz="1200" b="0">
                <a:solidFill>
                  <a:srgbClr val="191919"/>
                </a:solidFill>
                <a:latin typeface="Times New Roman"/>
                <a:ea typeface="Times New Roman"/>
                <a:cs typeface="Times New Roman"/>
              </a:defRPr>
            </a:pPr>
            <a:r>
              <a:rPr sz="1200" b="0" dirty="0">
                <a:solidFill>
                  <a:srgbClr val="191919"/>
                </a:solidFill>
                <a:latin typeface="Times New Roman"/>
                <a:ea typeface="Times New Roman"/>
                <a:cs typeface="Times New Roman"/>
              </a:rPr>
              <a:t>Miura sources: /Users/tai09/Library/</a:t>
            </a:r>
            <a:r>
              <a:rPr sz="1200" b="0" dirty="0" err="1">
                <a:solidFill>
                  <a:srgbClr val="191919"/>
                </a:solidFill>
                <a:latin typeface="Times New Roman"/>
                <a:ea typeface="Times New Roman"/>
                <a:cs typeface="Times New Roman"/>
              </a:rPr>
              <a:t>CloudStorage</a:t>
            </a:r>
            <a:r>
              <a:rPr sz="1200" b="0" dirty="0">
                <a:solidFill>
                  <a:srgbClr val="191919"/>
                </a:solidFill>
                <a:latin typeface="Times New Roman"/>
                <a:ea typeface="Times New Roman"/>
                <a:cs typeface="Times New Roman"/>
              </a:rPr>
              <a:t>/OneDrive-</a:t>
            </a:r>
            <a:r>
              <a:rPr sz="1200" b="0" dirty="0" err="1">
                <a:solidFill>
                  <a:srgbClr val="191919"/>
                </a:solidFill>
                <a:latin typeface="Times New Roman"/>
                <a:ea typeface="Times New Roman"/>
                <a:cs typeface="Times New Roman"/>
              </a:rPr>
              <a:t>東京都公立大学法人</a:t>
            </a:r>
            <a:r>
              <a:rPr sz="1200" b="0" dirty="0">
                <a:solidFill>
                  <a:srgbClr val="191919"/>
                </a:solidFill>
                <a:latin typeface="Times New Roman"/>
                <a:ea typeface="Times New Roman"/>
                <a:cs typeface="Times New Roman"/>
              </a:rPr>
              <a:t>/</a:t>
            </a:r>
            <a:r>
              <a:rPr sz="1200" b="0" dirty="0" err="1">
                <a:solidFill>
                  <a:srgbClr val="191919"/>
                </a:solidFill>
                <a:latin typeface="Times New Roman"/>
                <a:ea typeface="Times New Roman"/>
                <a:cs typeface="Times New Roman"/>
              </a:rPr>
              <a:t>HypersonicLab_Shared_Folder</a:t>
            </a:r>
            <a:r>
              <a:rPr sz="1200" b="0" dirty="0">
                <a:solidFill>
                  <a:srgbClr val="191919"/>
                </a:solidFill>
                <a:latin typeface="Times New Roman"/>
                <a:ea typeface="Times New Roman"/>
                <a:cs typeface="Times New Roman"/>
              </a:rPr>
              <a:t>/</a:t>
            </a:r>
            <a:r>
              <a:rPr sz="1200" b="0" dirty="0" err="1">
                <a:solidFill>
                  <a:srgbClr val="191919"/>
                </a:solidFill>
                <a:latin typeface="Times New Roman"/>
                <a:ea typeface="Times New Roman"/>
                <a:cs typeface="Times New Roman"/>
              </a:rPr>
              <a:t>発表資料</a:t>
            </a:r>
            <a:r>
              <a:rPr sz="1200" b="0" dirty="0">
                <a:solidFill>
                  <a:srgbClr val="191919"/>
                </a:solidFill>
                <a:latin typeface="Times New Roman"/>
                <a:ea typeface="Times New Roman"/>
                <a:cs typeface="Times New Roman"/>
              </a:rPr>
              <a:t>/</a:t>
            </a:r>
            <a:r>
              <a:rPr sz="1200" b="0" dirty="0" err="1">
                <a:solidFill>
                  <a:srgbClr val="191919"/>
                </a:solidFill>
                <a:latin typeface="Times New Roman"/>
                <a:ea typeface="Times New Roman"/>
                <a:cs typeface="Times New Roman"/>
              </a:rPr>
              <a:t>流体力学講演会</a:t>
            </a:r>
            <a:r>
              <a:rPr sz="1200" b="0" dirty="0">
                <a:solidFill>
                  <a:srgbClr val="191919"/>
                </a:solidFill>
                <a:latin typeface="Times New Roman"/>
                <a:ea typeface="Times New Roman"/>
                <a:cs typeface="Times New Roman"/>
              </a:rPr>
              <a:t>/260624-0626鳥取/</a:t>
            </a:r>
            <a:r>
              <a:rPr sz="1200" b="0" dirty="0" err="1">
                <a:solidFill>
                  <a:srgbClr val="191919"/>
                </a:solidFill>
                <a:latin typeface="Times New Roman"/>
                <a:ea typeface="Times New Roman"/>
                <a:cs typeface="Times New Roman"/>
              </a:rPr>
              <a:t>miura</a:t>
            </a:r>
            <a:r>
              <a:rPr sz="1200" b="0" dirty="0">
                <a:solidFill>
                  <a:srgbClr val="191919"/>
                </a:solidFill>
                <a:latin typeface="Times New Roman"/>
                <a:ea typeface="Times New Roman"/>
                <a:cs typeface="Times New Roman"/>
              </a:rPr>
              <a:t>/流体力学講演会ver7.pptx</a:t>
            </a:r>
          </a:p>
          <a:p>
            <a:pPr algn="l">
              <a:lnSpc>
                <a:spcPct val="100000"/>
              </a:lnSpc>
              <a:buNone/>
              <a:defRPr sz="1200" b="0">
                <a:solidFill>
                  <a:srgbClr val="191919"/>
                </a:solidFill>
                <a:latin typeface="Times New Roman"/>
                <a:ea typeface="Times New Roman"/>
                <a:cs typeface="Times New Roman"/>
              </a:defRPr>
            </a:pPr>
            <a:r>
              <a:rPr sz="1200" b="0" dirty="0">
                <a:solidFill>
                  <a:srgbClr val="191919"/>
                </a:solidFill>
                <a:latin typeface="Times New Roman"/>
                <a:ea typeface="Times New Roman"/>
                <a:cs typeface="Times New Roman"/>
              </a:rPr>
              <a:t>Kajitani sources: /Users/tai09/Library/</a:t>
            </a:r>
            <a:r>
              <a:rPr sz="1200" b="0" dirty="0" err="1">
                <a:solidFill>
                  <a:srgbClr val="191919"/>
                </a:solidFill>
                <a:latin typeface="Times New Roman"/>
                <a:ea typeface="Times New Roman"/>
                <a:cs typeface="Times New Roman"/>
              </a:rPr>
              <a:t>CloudStorage</a:t>
            </a:r>
            <a:r>
              <a:rPr sz="1200" b="0" dirty="0">
                <a:solidFill>
                  <a:srgbClr val="191919"/>
                </a:solidFill>
                <a:latin typeface="Times New Roman"/>
                <a:ea typeface="Times New Roman"/>
                <a:cs typeface="Times New Roman"/>
              </a:rPr>
              <a:t>/OneDrive-</a:t>
            </a:r>
            <a:r>
              <a:rPr sz="1200" b="0" dirty="0" err="1">
                <a:solidFill>
                  <a:srgbClr val="191919"/>
                </a:solidFill>
                <a:latin typeface="Times New Roman"/>
                <a:ea typeface="Times New Roman"/>
                <a:cs typeface="Times New Roman"/>
              </a:rPr>
              <a:t>東京都公立大学法人</a:t>
            </a:r>
            <a:r>
              <a:rPr sz="1200" b="0" dirty="0">
                <a:solidFill>
                  <a:srgbClr val="191919"/>
                </a:solidFill>
                <a:latin typeface="Times New Roman"/>
                <a:ea typeface="Times New Roman"/>
                <a:cs typeface="Times New Roman"/>
              </a:rPr>
              <a:t>/</a:t>
            </a:r>
            <a:r>
              <a:rPr sz="1200" b="0" dirty="0" err="1">
                <a:solidFill>
                  <a:srgbClr val="191919"/>
                </a:solidFill>
                <a:latin typeface="Times New Roman"/>
                <a:ea typeface="Times New Roman"/>
                <a:cs typeface="Times New Roman"/>
              </a:rPr>
              <a:t>HypersonicLab_Shared_Folder</a:t>
            </a:r>
            <a:r>
              <a:rPr sz="1200" b="0" dirty="0">
                <a:solidFill>
                  <a:srgbClr val="191919"/>
                </a:solidFill>
                <a:latin typeface="Times New Roman"/>
                <a:ea typeface="Times New Roman"/>
                <a:cs typeface="Times New Roman"/>
              </a:rPr>
              <a:t>/</a:t>
            </a:r>
            <a:r>
              <a:rPr sz="1200" b="0" dirty="0" err="1">
                <a:solidFill>
                  <a:srgbClr val="191919"/>
                </a:solidFill>
                <a:latin typeface="Times New Roman"/>
                <a:ea typeface="Times New Roman"/>
                <a:cs typeface="Times New Roman"/>
              </a:rPr>
              <a:t>発表資料</a:t>
            </a:r>
            <a:r>
              <a:rPr sz="1200" b="0" dirty="0">
                <a:solidFill>
                  <a:srgbClr val="191919"/>
                </a:solidFill>
                <a:latin typeface="Times New Roman"/>
                <a:ea typeface="Times New Roman"/>
                <a:cs typeface="Times New Roman"/>
              </a:rPr>
              <a:t>/</a:t>
            </a:r>
            <a:r>
              <a:rPr sz="1200" b="0" dirty="0" err="1">
                <a:solidFill>
                  <a:srgbClr val="191919"/>
                </a:solidFill>
                <a:latin typeface="Times New Roman"/>
                <a:ea typeface="Times New Roman"/>
                <a:cs typeface="Times New Roman"/>
              </a:rPr>
              <a:t>流体力学講演会</a:t>
            </a:r>
            <a:r>
              <a:rPr sz="1200" b="0" dirty="0">
                <a:solidFill>
                  <a:srgbClr val="191919"/>
                </a:solidFill>
                <a:latin typeface="Times New Roman"/>
                <a:ea typeface="Times New Roman"/>
                <a:cs typeface="Times New Roman"/>
              </a:rPr>
              <a:t>/260624-0626鳥取/</a:t>
            </a:r>
            <a:r>
              <a:rPr sz="1200" b="0" dirty="0" err="1">
                <a:solidFill>
                  <a:srgbClr val="191919"/>
                </a:solidFill>
                <a:latin typeface="Times New Roman"/>
                <a:ea typeface="Times New Roman"/>
                <a:cs typeface="Times New Roman"/>
              </a:rPr>
              <a:t>kajitani</a:t>
            </a:r>
            <a:r>
              <a:rPr sz="1200" b="0" dirty="0">
                <a:solidFill>
                  <a:srgbClr val="191919"/>
                </a:solidFill>
                <a:latin typeface="Times New Roman"/>
                <a:ea typeface="Times New Roman"/>
                <a:cs typeface="Times New Roman"/>
              </a:rPr>
              <a:t>/ryuuriki2026_kajitani_ver2.pptx</a:t>
            </a:r>
          </a:p>
        </p:txBody>
      </p:sp>
    </p:spTree>
    <p:extLst>
      <p:ext uri="{BB962C8B-B14F-4D97-AF65-F5344CB8AC3E}">
        <p14:creationId xmlns:p14="http://schemas.microsoft.com/office/powerpoint/2010/main" val="31578840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dirty="0"/>
              <a:t>MAIN TALK — SLIDE 3</a:t>
            </a:r>
          </a:p>
          <a:p>
            <a:r>
              <a:rPr dirty="0"/>
              <a:t>Target: 01:25–02:20 (55 seconds, including pauses)</a:t>
            </a:r>
          </a:p>
          <a:p>
            <a:endParaRPr dirty="0"/>
          </a:p>
          <a:p>
            <a:endParaRPr dirty="0"/>
          </a:p>
          <a:p>
            <a:r>
              <a:rPr dirty="0"/>
              <a:t>READ ALOUD</a:t>
            </a:r>
          </a:p>
          <a:p>
            <a:endParaRPr dirty="0"/>
          </a:p>
          <a:p>
            <a:r>
              <a:rPr dirty="0"/>
              <a:t>The motivation is the use of lighter thermal protection materials at higher entry speeds.</a:t>
            </a:r>
          </a:p>
          <a:p>
            <a:endParaRPr dirty="0"/>
          </a:p>
          <a:p>
            <a:r>
              <a:rPr dirty="0"/>
              <a:t>PICA has a density of about zero point two seven grams per cubic centimeter. Future materials aim for lower density and higher porosity.</a:t>
            </a:r>
          </a:p>
          <a:p>
            <a:endParaRPr dirty="0"/>
          </a:p>
          <a:p>
            <a:r>
              <a:rPr dirty="0"/>
              <a:t>At the same time, high-speed Earth returns and outer-planet entries increase the importance of shock-layer radiation.</a:t>
            </a:r>
          </a:p>
          <a:p>
            <a:endParaRPr dirty="0"/>
          </a:p>
          <a:p>
            <a:r>
              <a:rPr dirty="0"/>
              <a:t>The region of interest is therefore toward the lower right of this graph, where both the material density and entry conditions differ from current flight experience.</a:t>
            </a:r>
          </a:p>
          <a:p>
            <a:endParaRPr dirty="0"/>
          </a:p>
          <a:p>
            <a:r>
              <a:rPr dirty="0"/>
              <a:t>DELIVERY CUE — NOT SPOKEN</a:t>
            </a:r>
          </a:p>
          <a:p>
            <a:r>
              <a:rPr dirty="0"/>
              <a:t>Point to PICA and then the red future-TPS marker.</a:t>
            </a:r>
          </a:p>
        </p:txBody>
      </p:sp>
      <p:sp>
        <p:nvSpPr>
          <p:cNvPr id="4" name="スライド番号プレースホルダー 3"/>
          <p:cNvSpPr>
            <a:spLocks noGrp="1"/>
          </p:cNvSpPr>
          <p:nvPr>
            <p:ph type="sldNum" sz="quarter" idx="5"/>
          </p:nvPr>
        </p:nvSpPr>
        <p:spPr/>
        <p:txBody>
          <a:bodyPr/>
          <a:lstStyle/>
          <a:p>
            <a:fld id="{6C0FD533-4B2D-4EF8-BF9C-9967BF4A3D2D}" type="slidenum">
              <a:rPr kumimoji="1" lang="ja-JP" altLang="en-US" smtClean="0"/>
              <a:t>3</a:t>
            </a:fld>
            <a:endParaRPr kumimoji="1" lang="ja-JP" altLang="en-US"/>
          </a:p>
        </p:txBody>
      </p:sp>
    </p:spTree>
    <p:extLst>
      <p:ext uri="{BB962C8B-B14F-4D97-AF65-F5344CB8AC3E}">
        <p14:creationId xmlns:p14="http://schemas.microsoft.com/office/powerpoint/2010/main" val="602751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t>MAIN TALK — SLIDE 4</a:t>
            </a:r>
          </a:p>
          <a:p>
            <a:r>
              <a:t>Target: 02:20–03:20 (60 seconds, including pauses)</a:t>
            </a:r>
          </a:p>
          <a:p>
            <a:endParaRPr/>
          </a:p>
          <a:p>
            <a:endParaRPr/>
          </a:p>
          <a:p>
            <a:r>
              <a:t>READ ALOUD</a:t>
            </a:r>
          </a:p>
          <a:p>
            <a:endParaRPr/>
          </a:p>
          <a:p>
            <a:r>
              <a:t>One issue in these materials is coking.</a:t>
            </a:r>
          </a:p>
          <a:p>
            <a:endParaRPr/>
          </a:p>
          <a:p>
            <a:r>
              <a:t>When the resin decomposes, pyrolysis gases pass through the porous char. Reactions can deposit solid carbon inside this layer. This increases the local density, especially near the heated surface.</a:t>
            </a:r>
          </a:p>
          <a:p>
            <a:endParaRPr/>
          </a:p>
          <a:p>
            <a:r>
              <a:t>The deposited carbon can change the thermal response and may reduce surface recession. Internal reactions also change the gas that eventually leaves the surface.</a:t>
            </a:r>
          </a:p>
          <a:p>
            <a:endParaRPr/>
          </a:p>
          <a:p>
            <a:r>
              <a:t>We are interested in how these changes connect the material interior to the external flow and radiation. Predicting this connection requires both material-response and gas-phase calculations.</a:t>
            </a:r>
          </a:p>
          <a:p>
            <a:endParaRPr/>
          </a:p>
          <a:p>
            <a:r>
              <a:t>DELIVERY CUE — NOT SPOKEN</a:t>
            </a:r>
          </a:p>
          <a:p>
            <a:r>
              <a:t>Point to the material interior when introducing deposition.</a:t>
            </a:r>
          </a:p>
        </p:txBody>
      </p:sp>
      <p:sp>
        <p:nvSpPr>
          <p:cNvPr id="4" name="スライド番号プレースホルダー 3"/>
          <p:cNvSpPr>
            <a:spLocks noGrp="1"/>
          </p:cNvSpPr>
          <p:nvPr>
            <p:ph type="sldNum" sz="quarter" idx="5"/>
          </p:nvPr>
        </p:nvSpPr>
        <p:spPr/>
        <p:txBody>
          <a:bodyPr/>
          <a:lstStyle/>
          <a:p>
            <a:fld id="{6C0FD533-4B2D-4EF8-BF9C-9967BF4A3D2D}" type="slidenum">
              <a:rPr kumimoji="1" lang="ja-JP" altLang="en-US" smtClean="0"/>
              <a:t>4</a:t>
            </a:fld>
            <a:endParaRPr kumimoji="1" lang="ja-JP" altLang="en-US"/>
          </a:p>
        </p:txBody>
      </p:sp>
    </p:spTree>
    <p:extLst>
      <p:ext uri="{BB962C8B-B14F-4D97-AF65-F5344CB8AC3E}">
        <p14:creationId xmlns:p14="http://schemas.microsoft.com/office/powerpoint/2010/main" val="602751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algn="l">
              <a:lnSpc>
                <a:spcPct val="100000"/>
              </a:lnSpc>
              <a:buNone/>
              <a:defRPr sz="1200" b="0">
                <a:solidFill>
                  <a:srgbClr val="191919"/>
                </a:solidFill>
                <a:latin typeface="Times New Roman"/>
                <a:ea typeface="Times New Roman"/>
                <a:cs typeface="Times New Roman"/>
              </a:defRPr>
            </a:pPr>
            <a:r>
              <a:rPr sz="1200" b="0">
                <a:solidFill>
                  <a:srgbClr val="191919"/>
                </a:solidFill>
                <a:latin typeface="Times New Roman"/>
                <a:ea typeface="Times New Roman"/>
                <a:cs typeface="Times New Roman"/>
              </a:rPr>
              <a:t>MAIN TALK — SLIDE 5</a:t>
            </a:r>
          </a:p>
          <a:p>
            <a:pPr>
              <a:lnSpc>
                <a:spcPct val="100000"/>
              </a:lnSpc>
              <a:buNone/>
            </a:pPr>
            <a:r>
              <a:t>Target: 03:20–04:30 (70 seconds, including pauses)</a:t>
            </a:r>
          </a:p>
          <a:p>
            <a:pPr algn="l">
              <a:lnSpc>
                <a:spcPct val="100000"/>
              </a:lnSpc>
              <a:buNone/>
              <a:defRPr sz="1200" b="0">
                <a:solidFill>
                  <a:srgbClr val="191919"/>
                </a:solidFill>
                <a:latin typeface="Times New Roman"/>
                <a:ea typeface="Times New Roman"/>
                <a:cs typeface="Times New Roman"/>
              </a:defRPr>
            </a:pPr>
            <a:endParaRPr/>
          </a:p>
          <a:p>
            <a:pPr algn="l">
              <a:lnSpc>
                <a:spcPct val="100000"/>
              </a:lnSpc>
              <a:buNone/>
              <a:defRPr sz="1200" b="0">
                <a:solidFill>
                  <a:srgbClr val="191919"/>
                </a:solidFill>
                <a:latin typeface="Times New Roman"/>
                <a:ea typeface="Times New Roman"/>
                <a:cs typeface="Times New Roman"/>
              </a:defRPr>
            </a:pPr>
            <a:endParaRPr/>
          </a:p>
          <a:p>
            <a:pPr algn="l">
              <a:lnSpc>
                <a:spcPct val="100000"/>
              </a:lnSpc>
              <a:buNone/>
              <a:defRPr sz="1200" b="0">
                <a:solidFill>
                  <a:srgbClr val="191919"/>
                </a:solidFill>
                <a:latin typeface="Times New Roman"/>
                <a:ea typeface="Times New Roman"/>
                <a:cs typeface="Times New Roman"/>
              </a:defRPr>
            </a:pPr>
            <a:r>
              <a:rPr sz="1200" b="0">
                <a:solidFill>
                  <a:srgbClr val="191919"/>
                </a:solidFill>
                <a:latin typeface="Times New Roman"/>
                <a:ea typeface="Times New Roman"/>
                <a:cs typeface="Times New Roman"/>
              </a:rPr>
              <a:t>READ ALOUD</a:t>
            </a:r>
          </a:p>
          <a:p>
            <a:pPr algn="l">
              <a:lnSpc>
                <a:spcPct val="100000"/>
              </a:lnSpc>
              <a:buNone/>
              <a:defRPr sz="1200" b="0">
                <a:solidFill>
                  <a:srgbClr val="191919"/>
                </a:solidFill>
                <a:latin typeface="Times New Roman"/>
                <a:ea typeface="Times New Roman"/>
                <a:cs typeface="Times New Roman"/>
              </a:defRPr>
            </a:pPr>
            <a:endParaRPr sz="1200" b="0">
              <a:solidFill>
                <a:srgbClr val="191919"/>
              </a:solidFill>
              <a:latin typeface="Times New Roman"/>
              <a:ea typeface="Times New Roman"/>
              <a:cs typeface="Times New Roman"/>
            </a:endParaRPr>
          </a:p>
          <a:p>
            <a:pPr algn="l">
              <a:lnSpc>
                <a:spcPct val="100000"/>
              </a:lnSpc>
              <a:buNone/>
              <a:defRPr sz="1200" b="0">
                <a:solidFill>
                  <a:srgbClr val="191919"/>
                </a:solidFill>
                <a:latin typeface="Times New Roman"/>
                <a:ea typeface="Times New Roman"/>
                <a:cs typeface="Times New Roman"/>
              </a:defRPr>
            </a:pPr>
            <a:r>
              <a:rPr sz="1200" b="0">
                <a:solidFill>
                  <a:srgbClr val="191919"/>
                </a:solidFill>
                <a:latin typeface="Times New Roman"/>
                <a:ea typeface="Times New Roman"/>
                <a:cs typeface="Times New Roman"/>
              </a:rPr>
              <a:t>Coking has been studied for more than fifty years.</a:t>
            </a:r>
          </a:p>
          <a:p>
            <a:pPr algn="l">
              <a:lnSpc>
                <a:spcPct val="100000"/>
              </a:lnSpc>
              <a:buNone/>
              <a:defRPr sz="1200" b="0">
                <a:solidFill>
                  <a:srgbClr val="191919"/>
                </a:solidFill>
                <a:latin typeface="Times New Roman"/>
                <a:ea typeface="Times New Roman"/>
                <a:cs typeface="Times New Roman"/>
              </a:defRPr>
            </a:pPr>
            <a:endParaRPr sz="1200" b="0">
              <a:solidFill>
                <a:srgbClr val="191919"/>
              </a:solidFill>
              <a:latin typeface="Times New Roman"/>
              <a:ea typeface="Times New Roman"/>
              <a:cs typeface="Times New Roman"/>
            </a:endParaRPr>
          </a:p>
          <a:p>
            <a:pPr>
              <a:lnSpc>
                <a:spcPct val="100000"/>
              </a:lnSpc>
              <a:buNone/>
            </a:pPr>
            <a:r>
              <a:t>The early NASA work examined reactions of pyrolysis gases inside heated char, using both models and gas-cracking experiments.</a:t>
            </a:r>
          </a:p>
          <a:p>
            <a:pPr algn="l">
              <a:lnSpc>
                <a:spcPct val="100000"/>
              </a:lnSpc>
              <a:buNone/>
              <a:defRPr sz="1200" b="0">
                <a:solidFill>
                  <a:srgbClr val="191919"/>
                </a:solidFill>
                <a:latin typeface="Times New Roman"/>
                <a:ea typeface="Times New Roman"/>
                <a:cs typeface="Times New Roman"/>
              </a:defRPr>
            </a:pPr>
            <a:endParaRPr/>
          </a:p>
          <a:p>
            <a:pPr>
              <a:lnSpc>
                <a:spcPct val="100000"/>
              </a:lnSpc>
              <a:buNone/>
            </a:pPr>
            <a:r>
              <a:t>Later studies of low-density ablators compared density profiles and surface recession with arcjet measurements. These studies established that carbon deposition can affect material response.</a:t>
            </a:r>
          </a:p>
          <a:p>
            <a:pPr algn="l">
              <a:lnSpc>
                <a:spcPct val="100000"/>
              </a:lnSpc>
              <a:buNone/>
              <a:defRPr sz="1200" b="0">
                <a:solidFill>
                  <a:srgbClr val="191919"/>
                </a:solidFill>
                <a:latin typeface="Times New Roman"/>
                <a:ea typeface="Times New Roman"/>
                <a:cs typeface="Times New Roman"/>
              </a:defRPr>
            </a:pPr>
            <a:endParaRPr/>
          </a:p>
          <a:p>
            <a:pPr algn="l">
              <a:lnSpc>
                <a:spcPct val="100000"/>
              </a:lnSpc>
              <a:buNone/>
              <a:defRPr sz="1200" b="0">
                <a:solidFill>
                  <a:srgbClr val="191919"/>
                </a:solidFill>
                <a:latin typeface="Times New Roman"/>
                <a:ea typeface="Times New Roman"/>
                <a:cs typeface="Times New Roman"/>
              </a:defRPr>
            </a:pPr>
            <a:r>
              <a:rPr sz="1200" b="0">
                <a:solidFill>
                  <a:srgbClr val="191919"/>
                </a:solidFill>
                <a:latin typeface="Times New Roman"/>
                <a:ea typeface="Times New Roman"/>
                <a:cs typeface="Times New Roman"/>
              </a:rPr>
              <a:t>Recent work still examines deposition around individual fibers and its dependence on the supplied gas. Dedicated laser-heating and gas-injection facilities are also being developed for model validation.</a:t>
            </a:r>
          </a:p>
          <a:p>
            <a:pPr algn="l">
              <a:lnSpc>
                <a:spcPct val="100000"/>
              </a:lnSpc>
              <a:buNone/>
              <a:defRPr sz="1200" b="0">
                <a:solidFill>
                  <a:srgbClr val="191919"/>
                </a:solidFill>
                <a:latin typeface="Times New Roman"/>
                <a:ea typeface="Times New Roman"/>
                <a:cs typeface="Times New Roman"/>
              </a:defRPr>
            </a:pPr>
            <a:endParaRPr sz="1200" b="0">
              <a:solidFill>
                <a:srgbClr val="191919"/>
              </a:solidFill>
              <a:latin typeface="Times New Roman"/>
              <a:ea typeface="Times New Roman"/>
              <a:cs typeface="Times New Roman"/>
            </a:endParaRPr>
          </a:p>
          <a:p>
            <a:pPr algn="l">
              <a:lnSpc>
                <a:spcPct val="100000"/>
              </a:lnSpc>
              <a:buNone/>
              <a:defRPr sz="1200" b="0">
                <a:solidFill>
                  <a:srgbClr val="191919"/>
                </a:solidFill>
                <a:latin typeface="Times New Roman"/>
                <a:ea typeface="Times New Roman"/>
                <a:cs typeface="Times New Roman"/>
              </a:defRPr>
            </a:pPr>
            <a:r>
              <a:rPr sz="1200" b="0">
                <a:solidFill>
                  <a:srgbClr val="191919"/>
                </a:solidFill>
                <a:latin typeface="Times New Roman"/>
                <a:ea typeface="Times New Roman"/>
                <a:cs typeface="Times New Roman"/>
              </a:rPr>
              <a:t>So, the remaining question is how accurately we can predict the amount of deposition and its effects on material properties and the gas leaving the surface.</a:t>
            </a:r>
          </a:p>
          <a:p>
            <a:pPr algn="l">
              <a:lnSpc>
                <a:spcPct val="100000"/>
              </a:lnSpc>
              <a:buNone/>
              <a:defRPr sz="1200" b="0">
                <a:solidFill>
                  <a:srgbClr val="191919"/>
                </a:solidFill>
                <a:latin typeface="Times New Roman"/>
                <a:ea typeface="Times New Roman"/>
                <a:cs typeface="Times New Roman"/>
              </a:defRPr>
            </a:pPr>
            <a:endParaRPr sz="1200" b="0">
              <a:solidFill>
                <a:srgbClr val="191919"/>
              </a:solidFill>
              <a:latin typeface="Times New Roman"/>
              <a:ea typeface="Times New Roman"/>
              <a:cs typeface="Times New Roman"/>
            </a:endParaRPr>
          </a:p>
          <a:p>
            <a:pPr algn="l">
              <a:lnSpc>
                <a:spcPct val="100000"/>
              </a:lnSpc>
              <a:buNone/>
              <a:defRPr sz="1200" b="0">
                <a:solidFill>
                  <a:srgbClr val="191919"/>
                </a:solidFill>
                <a:latin typeface="Times New Roman"/>
                <a:ea typeface="Times New Roman"/>
                <a:cs typeface="Times New Roman"/>
              </a:defRPr>
            </a:pPr>
            <a:r>
              <a:rPr sz="1200" b="0">
                <a:solidFill>
                  <a:srgbClr val="191919"/>
                </a:solidFill>
                <a:latin typeface="Times New Roman"/>
                <a:ea typeface="Times New Roman"/>
                <a:cs typeface="Times New Roman"/>
              </a:rPr>
              <a:t>DELIVERY CUE — NOT SPOKEN</a:t>
            </a:r>
          </a:p>
          <a:p>
            <a:pPr algn="l">
              <a:lnSpc>
                <a:spcPct val="100000"/>
              </a:lnSpc>
              <a:buNone/>
              <a:defRPr sz="1200" b="0">
                <a:solidFill>
                  <a:srgbClr val="191919"/>
                </a:solidFill>
                <a:latin typeface="Times New Roman"/>
                <a:ea typeface="Times New Roman"/>
                <a:cs typeface="Times New Roman"/>
              </a:defRPr>
            </a:pPr>
            <a:r>
              <a:rPr sz="1200" b="0">
                <a:solidFill>
                  <a:srgbClr val="191919"/>
                </a:solidFill>
                <a:latin typeface="Times New Roman"/>
                <a:ea typeface="Times New Roman"/>
                <a:cs typeface="Times New Roman"/>
              </a:rPr>
              <a:t>Follow the four research periods from top to bottom.</a:t>
            </a:r>
          </a:p>
          <a:p>
            <a:pPr algn="l">
              <a:lnSpc>
                <a:spcPct val="100000"/>
              </a:lnSpc>
              <a:buNone/>
              <a:defRPr sz="1200" b="0">
                <a:solidFill>
                  <a:srgbClr val="191919"/>
                </a:solidFill>
                <a:latin typeface="Times New Roman"/>
                <a:ea typeface="Times New Roman"/>
                <a:cs typeface="Times New Roman"/>
              </a:defRPr>
            </a:pPr>
            <a:endParaRPr sz="1200" b="0">
              <a:solidFill>
                <a:srgbClr val="191919"/>
              </a:solidFill>
              <a:latin typeface="Times New Roman"/>
              <a:ea typeface="Times New Roman"/>
              <a:cs typeface="Times New Roman"/>
            </a:endParaRPr>
          </a:p>
          <a:p>
            <a:pPr algn="l">
              <a:lnSpc>
                <a:spcPct val="100000"/>
              </a:lnSpc>
              <a:buNone/>
              <a:defRPr sz="1200" b="0">
                <a:solidFill>
                  <a:srgbClr val="191919"/>
                </a:solidFill>
                <a:latin typeface="Times New Roman"/>
                <a:ea typeface="Times New Roman"/>
                <a:cs typeface="Times New Roman"/>
              </a:defRPr>
            </a:pPr>
            <a:r>
              <a:rPr sz="1200" b="0">
                <a:solidFill>
                  <a:srgbClr val="191919"/>
                </a:solidFill>
                <a:latin typeface="Times New Roman"/>
                <a:ea typeface="Times New Roman"/>
                <a:cs typeface="Times New Roman"/>
              </a:rPr>
              <a:t>REFERENCE NOTES — NOT SPOKEN</a:t>
            </a:r>
          </a:p>
          <a:p>
            <a:pPr algn="l">
              <a:lnSpc>
                <a:spcPct val="100000"/>
              </a:lnSpc>
              <a:buNone/>
              <a:defRPr sz="1200" b="0">
                <a:solidFill>
                  <a:srgbClr val="191919"/>
                </a:solidFill>
                <a:latin typeface="Times New Roman"/>
                <a:ea typeface="Times New Roman"/>
                <a:cs typeface="Times New Roman"/>
              </a:defRPr>
            </a:pPr>
            <a:r>
              <a:rPr sz="1200" b="0">
                <a:solidFill>
                  <a:srgbClr val="191919"/>
                </a:solidFill>
                <a:latin typeface="Times New Roman"/>
                <a:ea typeface="Times New Roman"/>
                <a:cs typeface="Times New Roman"/>
              </a:rPr>
              <a:t>This history shows that quantitative predictions of deposition and its effects on surface gas outflow remain research topics. The year 1968 is not presented as the first discovery of coking.</a:t>
            </a:r>
          </a:p>
          <a:p>
            <a:pPr algn="l">
              <a:lnSpc>
                <a:spcPct val="100000"/>
              </a:lnSpc>
              <a:buNone/>
              <a:defRPr sz="1200" b="0">
                <a:solidFill>
                  <a:srgbClr val="191919"/>
                </a:solidFill>
                <a:latin typeface="Times New Roman"/>
                <a:ea typeface="Times New Roman"/>
                <a:cs typeface="Times New Roman"/>
              </a:defRPr>
            </a:pPr>
            <a:endParaRPr sz="1200" b="0">
              <a:solidFill>
                <a:srgbClr val="191919"/>
              </a:solidFill>
              <a:latin typeface="Times New Roman"/>
              <a:ea typeface="Times New Roman"/>
              <a:cs typeface="Times New Roman"/>
            </a:endParaRPr>
          </a:p>
          <a:p>
            <a:pPr algn="l">
              <a:lnSpc>
                <a:spcPct val="100000"/>
              </a:lnSpc>
              <a:buNone/>
              <a:defRPr sz="1200" b="0">
                <a:solidFill>
                  <a:srgbClr val="191919"/>
                </a:solidFill>
                <a:latin typeface="Times New Roman"/>
                <a:ea typeface="Times New Roman"/>
                <a:cs typeface="Times New Roman"/>
              </a:defRPr>
            </a:pPr>
            <a:r>
              <a:rPr sz="1200" b="0">
                <a:solidFill>
                  <a:srgbClr val="191919"/>
                </a:solidFill>
                <a:latin typeface="Times New Roman"/>
                <a:ea typeface="Times New Roman"/>
                <a:cs typeface="Times New Roman"/>
              </a:rPr>
              <a:t>Rindal, R. A. (1968), An analysis of the coupled chemically reacting boundary layer and charring ablator. Part 6: An approach for characterizing charring ablator response with in-depth coking reactions. NASA CR-1065. https://ntrs.nasa.gov/citations/19680017345</a:t>
            </a:r>
          </a:p>
          <a:p>
            <a:pPr algn="l">
              <a:lnSpc>
                <a:spcPct val="100000"/>
              </a:lnSpc>
              <a:buNone/>
              <a:defRPr sz="1200" b="0">
                <a:solidFill>
                  <a:srgbClr val="191919"/>
                </a:solidFill>
                <a:latin typeface="Times New Roman"/>
                <a:ea typeface="Times New Roman"/>
                <a:cs typeface="Times New Roman"/>
              </a:defRPr>
            </a:pPr>
            <a:r>
              <a:rPr sz="1200" b="0">
                <a:solidFill>
                  <a:srgbClr val="191919"/>
                </a:solidFill>
                <a:latin typeface="Times New Roman"/>
                <a:ea typeface="Times New Roman"/>
                <a:cs typeface="Times New Roman"/>
              </a:rPr>
              <a:t>Sykes, G. F., Jr. (1970), Thermal cracking of phenolic-nylon pyrolysis products on passing through a heated char. NASA TN D-5804. https://ntrs.nasa.gov/citations/19700017248</a:t>
            </a:r>
          </a:p>
          <a:p>
            <a:pPr algn="l">
              <a:lnSpc>
                <a:spcPct val="100000"/>
              </a:lnSpc>
              <a:buNone/>
              <a:defRPr sz="1200" b="0">
                <a:solidFill>
                  <a:srgbClr val="191919"/>
                </a:solidFill>
                <a:latin typeface="Times New Roman"/>
                <a:ea typeface="Times New Roman"/>
                <a:cs typeface="Times New Roman"/>
              </a:defRPr>
            </a:pPr>
            <a:r>
              <a:rPr sz="1200" b="0">
                <a:solidFill>
                  <a:srgbClr val="191919"/>
                </a:solidFill>
                <a:latin typeface="Times New Roman"/>
                <a:ea typeface="Times New Roman"/>
                <a:cs typeface="Times New Roman"/>
              </a:rPr>
              <a:t>Sakai, T., et al. (2012), Post-Test Sample Analysis of a Low Density Ablator Using Arcjet. Trans. JSASS Aerospace Technology Japan 10, Pe_65–Pe_71. https://doi.org/10.2322/tastj.10.Pe_65</a:t>
            </a:r>
          </a:p>
          <a:p>
            <a:pPr algn="l">
              <a:lnSpc>
                <a:spcPct val="100000"/>
              </a:lnSpc>
              <a:buNone/>
              <a:defRPr sz="1200" b="0">
                <a:solidFill>
                  <a:srgbClr val="191919"/>
                </a:solidFill>
                <a:latin typeface="Times New Roman"/>
                <a:ea typeface="Times New Roman"/>
                <a:cs typeface="Times New Roman"/>
              </a:defRPr>
            </a:pPr>
            <a:r>
              <a:rPr sz="1200" b="0">
                <a:solidFill>
                  <a:srgbClr val="191919"/>
                </a:solidFill>
                <a:latin typeface="Times New Roman"/>
                <a:ea typeface="Times New Roman"/>
                <a:cs typeface="Times New Roman"/>
              </a:rPr>
              <a:t>Kato, S., et al. (2019), One-Dimensional Ablation Analysis of Lightweight CFRP Ablators with Coking. Trans. JSASS Aerospace Technology Japan 17, 461–470. https://doi.org/10.2322/tastj.17.461</a:t>
            </a:r>
          </a:p>
          <a:p>
            <a:pPr algn="l">
              <a:lnSpc>
                <a:spcPct val="100000"/>
              </a:lnSpc>
              <a:buNone/>
              <a:defRPr sz="1200" b="0">
                <a:solidFill>
                  <a:srgbClr val="191919"/>
                </a:solidFill>
                <a:latin typeface="Times New Roman"/>
                <a:ea typeface="Times New Roman"/>
                <a:cs typeface="Times New Roman"/>
              </a:defRPr>
            </a:pPr>
            <a:r>
              <a:rPr sz="1200" b="0">
                <a:solidFill>
                  <a:srgbClr val="191919"/>
                </a:solidFill>
                <a:latin typeface="Times New Roman"/>
                <a:ea typeface="Times New Roman"/>
                <a:cs typeface="Times New Roman"/>
              </a:rPr>
              <a:t>Gosma, M. (2025), Development of modeling tools for mesoscopic simulation of reacting high-temperature flows in phenolic-based thermal protection systems. PhD dissertation, University of Illinois Urbana-Champaign, public abstract. https://www.ideals.illinois.edu/items/137053</a:t>
            </a:r>
          </a:p>
          <a:p>
            <a:pPr algn="l">
              <a:lnSpc>
                <a:spcPct val="100000"/>
              </a:lnSpc>
              <a:buNone/>
              <a:defRPr sz="1200" b="0">
                <a:solidFill>
                  <a:srgbClr val="191919"/>
                </a:solidFill>
                <a:latin typeface="Times New Roman"/>
                <a:ea typeface="Times New Roman"/>
                <a:cs typeface="Times New Roman"/>
              </a:defRPr>
            </a:pPr>
            <a:r>
              <a:rPr sz="1200" b="0">
                <a:solidFill>
                  <a:srgbClr val="191919"/>
                </a:solidFill>
                <a:latin typeface="Times New Roman"/>
                <a:ea typeface="Times New Roman"/>
                <a:cs typeface="Times New Roman"/>
              </a:rPr>
              <a:t>Zhang, J., Ibarra, A., and Torres-Herrador, F. (2025), Development of a laser-heated facility to investigate coking in ablators. TFAWS poster. https://tfaws.nasa.gov/wp-content/uploads/TFAWS2025-Poster-01_Laser-Heated-Coking_Zhang.pdf</a:t>
            </a:r>
          </a:p>
          <a:p>
            <a:pPr algn="l">
              <a:lnSpc>
                <a:spcPct val="100000"/>
              </a:lnSpc>
              <a:buNone/>
              <a:defRPr sz="1200" b="0">
                <a:solidFill>
                  <a:srgbClr val="191919"/>
                </a:solidFill>
                <a:latin typeface="Times New Roman"/>
                <a:ea typeface="Times New Roman"/>
                <a:cs typeface="Times New Roman"/>
              </a:defRPr>
            </a:pPr>
            <a:endParaRPr sz="1200" b="0">
              <a:solidFill>
                <a:srgbClr val="191919"/>
              </a:solidFill>
              <a:latin typeface="Times New Roman"/>
              <a:ea typeface="Times New Roman"/>
              <a:cs typeface="Times New Roman"/>
            </a:endParaRPr>
          </a:p>
          <a:p>
            <a:pPr algn="l">
              <a:lnSpc>
                <a:spcPct val="100000"/>
              </a:lnSpc>
              <a:buNone/>
              <a:defRPr sz="1200" b="0">
                <a:solidFill>
                  <a:srgbClr val="191919"/>
                </a:solidFill>
                <a:latin typeface="Times New Roman"/>
                <a:ea typeface="Times New Roman"/>
                <a:cs typeface="Times New Roman"/>
              </a:defRPr>
            </a:pPr>
            <a:r>
              <a:rPr sz="1200" b="0">
                <a:solidFill>
                  <a:srgbClr val="191919"/>
                </a:solidFill>
                <a:latin typeface="Times New Roman"/>
                <a:ea typeface="Times New Roman"/>
                <a:cs typeface="Times New Roman"/>
              </a:rPr>
              <a:t>The closing statement is a synthesis of the recent studies, not a quoted quantitative uncertainty ranking. Gosma reports qualitative agreement for selected experiments and proposes further dedicated experiments to validate heterogeneous models. Zhang describes a facility under development and identifies changes in material properties and surface gas composition as effects of internal reactions. These support remaining model uncertainty. The reviewed sources do not quantify coking as the largest or a generally major uncertainty relative to other processes, so no such ranking is claimed. Coking has been observed, modeled, and assessed under individual test conditions.</a:t>
            </a:r>
          </a:p>
          <a:p>
            <a:pPr algn="l">
              <a:lnSpc>
                <a:spcPct val="100000"/>
              </a:lnSpc>
              <a:buNone/>
              <a:defRPr sz="1200" b="0">
                <a:solidFill>
                  <a:srgbClr val="191919"/>
                </a:solidFill>
                <a:latin typeface="Times New Roman"/>
                <a:ea typeface="Times New Roman"/>
                <a:cs typeface="Times New Roman"/>
              </a:defRPr>
            </a:pPr>
            <a:endParaRPr sz="1200" b="0">
              <a:solidFill>
                <a:srgbClr val="191919"/>
              </a:solidFill>
              <a:latin typeface="Times New Roman"/>
              <a:ea typeface="Times New Roman"/>
              <a:cs typeface="Times New Roman"/>
            </a:endParaRPr>
          </a:p>
          <a:p>
            <a:pPr algn="l">
              <a:lnSpc>
                <a:spcPct val="100000"/>
              </a:lnSpc>
              <a:buNone/>
              <a:defRPr sz="1200" b="0">
                <a:solidFill>
                  <a:srgbClr val="191919"/>
                </a:solidFill>
                <a:latin typeface="Times New Roman"/>
                <a:ea typeface="Times New Roman"/>
                <a:cs typeface="Times New Roman"/>
              </a:defRPr>
            </a:pPr>
            <a:r>
              <a:rPr sz="1200" b="0">
                <a:solidFill>
                  <a:srgbClr val="191919"/>
                </a:solidFill>
                <a:latin typeface="Times New Roman"/>
                <a:ea typeface="Times New Roman"/>
                <a:cs typeface="Times New Roman"/>
              </a:rPr>
              <a:t>Oral explanation: Coking has been recognized since the 1960s. Later studies compared models with density profiles and surface recession in low-density ablators. Recent work still examines reactions and deposition around fibers and develops dedicated experiments with controlled heating and gas supply. Predictions of how much coking changes material properties and surface gas composition remain uncertain.</a:t>
            </a:r>
          </a:p>
        </p:txBody>
      </p:sp>
      <p:sp>
        <p:nvSpPr>
          <p:cNvPr id="4" name="スライド番号プレースホルダー 3"/>
          <p:cNvSpPr>
            <a:spLocks noGrp="1"/>
          </p:cNvSpPr>
          <p:nvPr>
            <p:ph type="sldNum" sz="quarter" idx="5"/>
          </p:nvPr>
        </p:nvSpPr>
        <p:spPr/>
        <p:txBody>
          <a:bodyPr/>
          <a:lstStyle/>
          <a:p>
            <a:fld id="{6C0FD533-4B2D-4EF8-BF9C-9967BF4A3D2D}" type="slidenum">
              <a:rPr kumimoji="1" lang="ja-JP" altLang="en-US" smtClean="0"/>
              <a:t>5</a:t>
            </a:fld>
            <a:endParaRPr kumimoji="1" lang="ja-JP" altLang="en-US"/>
          </a:p>
        </p:txBody>
      </p:sp>
    </p:spTree>
    <p:extLst>
      <p:ext uri="{BB962C8B-B14F-4D97-AF65-F5344CB8AC3E}">
        <p14:creationId xmlns:p14="http://schemas.microsoft.com/office/powerpoint/2010/main" val="602751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lnSpc>
                <a:spcPct val="100000"/>
              </a:lnSpc>
              <a:buNone/>
              <a:defRPr sz="1200" b="0">
                <a:solidFill>
                  <a:srgbClr val="191919"/>
                </a:solidFill>
                <a:latin typeface="Times New Roman"/>
                <a:ea typeface="Times New Roman"/>
                <a:cs typeface="Times New Roman"/>
              </a:defRPr>
            </a:pPr>
            <a:r>
              <a:rPr sz="1200" b="0">
                <a:solidFill>
                  <a:srgbClr val="191919"/>
                </a:solidFill>
                <a:latin typeface="Times New Roman"/>
                <a:ea typeface="Times New Roman"/>
                <a:cs typeface="Times New Roman"/>
              </a:rPr>
              <a:t>MAIN TALK — SLIDE 6</a:t>
            </a:r>
          </a:p>
          <a:p>
            <a:pPr>
              <a:lnSpc>
                <a:spcPct val="100000"/>
              </a:lnSpc>
              <a:buNone/>
            </a:pPr>
            <a:r>
              <a:t>Target: 04:30–05:45 (75 seconds, including pauses)</a:t>
            </a:r>
          </a:p>
          <a:p>
            <a:pPr algn="l">
              <a:lnSpc>
                <a:spcPct val="100000"/>
              </a:lnSpc>
              <a:buNone/>
              <a:defRPr sz="1200" b="0">
                <a:solidFill>
                  <a:srgbClr val="191919"/>
                </a:solidFill>
                <a:latin typeface="Times New Roman"/>
                <a:ea typeface="Times New Roman"/>
                <a:cs typeface="Times New Roman"/>
              </a:defRPr>
            </a:pPr>
            <a:endParaRPr/>
          </a:p>
          <a:p>
            <a:pPr>
              <a:lnSpc>
                <a:spcPct val="100000"/>
              </a:lnSpc>
              <a:buNone/>
            </a:pPr>
            <a:endParaRPr/>
          </a:p>
          <a:p>
            <a:pPr algn="l">
              <a:lnSpc>
                <a:spcPct val="100000"/>
              </a:lnSpc>
              <a:buNone/>
              <a:defRPr sz="1200" b="0">
                <a:solidFill>
                  <a:srgbClr val="191919"/>
                </a:solidFill>
                <a:latin typeface="Times New Roman"/>
                <a:ea typeface="Times New Roman"/>
                <a:cs typeface="Times New Roman"/>
              </a:defRPr>
            </a:pPr>
            <a:r>
              <a:rPr sz="1200" b="0">
                <a:solidFill>
                  <a:srgbClr val="191919"/>
                </a:solidFill>
                <a:latin typeface="Times New Roman"/>
                <a:ea typeface="Times New Roman"/>
                <a:cs typeface="Times New Roman"/>
              </a:rPr>
              <a:t>READ ALOUD</a:t>
            </a:r>
          </a:p>
          <a:p>
            <a:pPr>
              <a:lnSpc>
                <a:spcPct val="100000"/>
              </a:lnSpc>
              <a:buNone/>
            </a:pPr>
            <a:endParaRPr sz="1200" b="0">
              <a:solidFill>
                <a:srgbClr val="191919"/>
              </a:solidFill>
              <a:latin typeface="Times New Roman"/>
              <a:ea typeface="Times New Roman"/>
              <a:cs typeface="Times New Roman"/>
            </a:endParaRPr>
          </a:p>
          <a:p>
            <a:pPr algn="l">
              <a:lnSpc>
                <a:spcPct val="100000"/>
              </a:lnSpc>
              <a:buNone/>
              <a:defRPr sz="1200" b="0">
                <a:solidFill>
                  <a:srgbClr val="191919"/>
                </a:solidFill>
                <a:latin typeface="Times New Roman"/>
                <a:ea typeface="Times New Roman"/>
                <a:cs typeface="Times New Roman"/>
              </a:defRPr>
            </a:pPr>
            <a:r>
              <a:rPr sz="1200" b="0">
                <a:solidFill>
                  <a:srgbClr val="191919"/>
                </a:solidFill>
                <a:latin typeface="Times New Roman"/>
                <a:ea typeface="Times New Roman"/>
                <a:cs typeface="Times New Roman"/>
              </a:rPr>
              <a:t>This is the experimental concept that we want to develop.</a:t>
            </a:r>
          </a:p>
          <a:p>
            <a:pPr algn="l">
              <a:lnSpc>
                <a:spcPct val="100000"/>
              </a:lnSpc>
              <a:buNone/>
              <a:defRPr sz="1200" b="0">
                <a:solidFill>
                  <a:srgbClr val="191919"/>
                </a:solidFill>
                <a:latin typeface="Times New Roman"/>
                <a:ea typeface="Times New Roman"/>
                <a:cs typeface="Times New Roman"/>
              </a:defRPr>
            </a:pPr>
            <a:endParaRPr sz="1200" b="0">
              <a:solidFill>
                <a:srgbClr val="191919"/>
              </a:solidFill>
              <a:latin typeface="Times New Roman"/>
              <a:ea typeface="Times New Roman"/>
              <a:cs typeface="Times New Roman"/>
            </a:endParaRPr>
          </a:p>
          <a:p>
            <a:pPr algn="l">
              <a:lnSpc>
                <a:spcPct val="100000"/>
              </a:lnSpc>
              <a:buNone/>
              <a:defRPr sz="1200" b="0">
                <a:solidFill>
                  <a:srgbClr val="191919"/>
                </a:solidFill>
                <a:latin typeface="Times New Roman"/>
                <a:ea typeface="Times New Roman"/>
                <a:cs typeface="Times New Roman"/>
              </a:defRPr>
            </a:pPr>
            <a:r>
              <a:rPr sz="1200" b="0">
                <a:solidFill>
                  <a:srgbClr val="191919"/>
                </a:solidFill>
                <a:latin typeface="Times New Roman"/>
                <a:ea typeface="Times New Roman"/>
                <a:cs typeface="Times New Roman"/>
              </a:rPr>
              <a:t>A laser prepares the thermal state of a porous sample. An active supply sends a mixture representing pyrolysis gas through the material. The expansion tube then exposes the sample to a high-speed shock layer.</a:t>
            </a:r>
          </a:p>
          <a:p>
            <a:pPr>
              <a:lnSpc>
                <a:spcPct val="100000"/>
              </a:lnSpc>
              <a:buNone/>
            </a:pPr>
            <a:endParaRPr sz="1200" b="0">
              <a:solidFill>
                <a:srgbClr val="191919"/>
              </a:solidFill>
              <a:latin typeface="Times New Roman"/>
              <a:ea typeface="Times New Roman"/>
              <a:cs typeface="Times New Roman"/>
            </a:endParaRPr>
          </a:p>
          <a:p>
            <a:pPr>
              <a:lnSpc>
                <a:spcPct val="100000"/>
              </a:lnSpc>
              <a:buNone/>
            </a:pPr>
            <a:r>
              <a:t>We plan to compare samples with different carbon-deposition states, prepared before the short flow test. We then examine the resulting blowing, radiation and heating.</a:t>
            </a:r>
          </a:p>
          <a:p>
            <a:pPr>
              <a:lnSpc>
                <a:spcPct val="100000"/>
              </a:lnSpc>
              <a:buNone/>
            </a:pPr>
            <a:endParaRPr/>
          </a:p>
          <a:p>
            <a:pPr>
              <a:lnSpc>
                <a:spcPct val="100000"/>
              </a:lnSpc>
              <a:buNone/>
            </a:pPr>
            <a:r>
              <a:t>Each part has a different role: heating sets the material temperature, gas supply sets the incoming gas conditions, and the expansion tube provides the high-speed external flow.</a:t>
            </a:r>
          </a:p>
          <a:p>
            <a:pPr>
              <a:lnSpc>
                <a:spcPct val="100000"/>
              </a:lnSpc>
              <a:buNone/>
            </a:pPr>
            <a:endParaRPr/>
          </a:p>
          <a:p>
            <a:pPr>
              <a:lnSpc>
                <a:spcPct val="100000"/>
              </a:lnSpc>
              <a:buNone/>
            </a:pPr>
            <a:r>
              <a:t>Material, flow and radiation calculations are needed to connect these conditions with the observed changes.</a:t>
            </a:r>
          </a:p>
          <a:p>
            <a:pPr>
              <a:lnSpc>
                <a:spcPct val="100000"/>
              </a:lnSpc>
              <a:buNone/>
            </a:pPr>
            <a:endParaRPr/>
          </a:p>
          <a:p>
            <a:pPr>
              <a:lnSpc>
                <a:spcPct val="100000"/>
              </a:lnSpc>
              <a:buNone/>
            </a:pPr>
            <a:r>
              <a:t>DELIVERY CUE — NOT SPOKEN</a:t>
            </a:r>
          </a:p>
          <a:p>
            <a:pPr>
              <a:lnSpc>
                <a:spcPct val="100000"/>
              </a:lnSpc>
              <a:buNone/>
            </a:pPr>
            <a:r>
              <a:t>Point to laser heating, the gas supply, and the high-speed flow in that order.</a:t>
            </a:r>
          </a:p>
          <a:p>
            <a:pPr>
              <a:lnSpc>
                <a:spcPct val="100000"/>
              </a:lnSpc>
              <a:buNone/>
            </a:pPr>
            <a:endParaRPr/>
          </a:p>
          <a:p>
            <a:pPr>
              <a:lnSpc>
                <a:spcPct val="100000"/>
              </a:lnSpc>
              <a:buNone/>
            </a:pPr>
            <a:r>
              <a:t>REFERENCE NOTES — NOT SPOKEN</a:t>
            </a:r>
          </a:p>
          <a:p>
            <a:pPr>
              <a:lnSpc>
                <a:spcPct val="100000"/>
              </a:lnSpc>
              <a:buNone/>
            </a:pPr>
            <a:r>
              <a:t>References</a:t>
            </a:r>
          </a:p>
          <a:p>
            <a:pPr>
              <a:lnSpc>
                <a:spcPct val="100000"/>
              </a:lnSpc>
              <a:buNone/>
            </a:pPr>
            <a:r>
              <a:t>T. Sakai et al., Post-Test Sample Analysis of a Low Density Ablator Using Arcjet, Trans. JSASS Aerospace Technology Japan 10, Pe_65–71 (2012). https://www.jstage.jst.go.jp/article/tastj/10/ists28/10_Pe_65/_pdf</a:t>
            </a:r>
          </a:p>
          <a:p>
            <a:pPr>
              <a:lnSpc>
                <a:spcPct val="100000"/>
              </a:lnSpc>
              <a:buNone/>
            </a:pPr>
            <a:r>
              <a:t>J. Zhang, A. Ibarra, F. Torres-Herrador, Development of a laser-heated facility to investigate coking in ablators, TFAWS 2025. https://tfaws.nasa.gov/wp-content/uploads/TFAWS2025-Poster-01_Laser-Heated-Coking_Zhang.pdf</a:t>
            </a:r>
          </a:p>
          <a:p>
            <a:pPr>
              <a:lnSpc>
                <a:spcPct val="100000"/>
              </a:lnSpc>
              <a:buNone/>
            </a:pPr>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cNvSpPr>
            <a:spLocks noGrp="1"/>
          </p:cNvSpPr>
          <p:nvPr>
            <p:ph type="body" idx="1"/>
          </p:nvPr>
        </p:nvSpPr>
        <p:spPr/>
        <p:txBody>
          <a:bodyPr/>
          <a:lstStyle/>
          <a:p>
            <a:pPr algn="l">
              <a:lnSpc>
                <a:spcPct val="100000"/>
              </a:lnSpc>
              <a:buNone/>
              <a:defRPr sz="1200" b="0">
                <a:solidFill>
                  <a:srgbClr val="191919"/>
                </a:solidFill>
                <a:latin typeface="Times New Roman"/>
                <a:ea typeface="Times New Roman"/>
                <a:cs typeface="Times New Roman"/>
              </a:defRPr>
            </a:pPr>
            <a:r>
              <a:rPr sz="1200" b="0">
                <a:solidFill>
                  <a:srgbClr val="191919"/>
                </a:solidFill>
                <a:latin typeface="Times New Roman"/>
                <a:ea typeface="Times New Roman"/>
                <a:cs typeface="Times New Roman"/>
              </a:rPr>
              <a:t>MAIN TALK — SLIDE 7</a:t>
            </a:r>
          </a:p>
          <a:p>
            <a:pPr algn="l">
              <a:lnSpc>
                <a:spcPct val="100000"/>
              </a:lnSpc>
              <a:buNone/>
              <a:defRPr sz="1200" b="0">
                <a:solidFill>
                  <a:srgbClr val="191919"/>
                </a:solidFill>
                <a:latin typeface="Times New Roman"/>
                <a:ea typeface="Times New Roman"/>
                <a:cs typeface="Times New Roman"/>
              </a:defRPr>
            </a:pPr>
            <a:r>
              <a:rPr sz="1200" b="0">
                <a:solidFill>
                  <a:srgbClr val="191919"/>
                </a:solidFill>
                <a:latin typeface="Times New Roman"/>
                <a:ea typeface="Times New Roman"/>
                <a:cs typeface="Times New Roman"/>
              </a:rPr>
              <a:t>Target: 05:45–06:40 (55 seconds, including pauses)</a:t>
            </a:r>
          </a:p>
          <a:p>
            <a:pPr algn="l">
              <a:lnSpc>
                <a:spcPct val="100000"/>
              </a:lnSpc>
              <a:buNone/>
              <a:defRPr sz="1200" b="0">
                <a:solidFill>
                  <a:srgbClr val="191919"/>
                </a:solidFill>
                <a:latin typeface="Times New Roman"/>
                <a:ea typeface="Times New Roman"/>
                <a:cs typeface="Times New Roman"/>
              </a:defRPr>
            </a:pPr>
            <a:endParaRPr sz="1200" b="0">
              <a:solidFill>
                <a:srgbClr val="191919"/>
              </a:solidFill>
              <a:latin typeface="Times New Roman"/>
              <a:ea typeface="Times New Roman"/>
              <a:cs typeface="Times New Roman"/>
            </a:endParaRPr>
          </a:p>
          <a:p>
            <a:pPr algn="l">
              <a:lnSpc>
                <a:spcPct val="100000"/>
              </a:lnSpc>
              <a:buNone/>
              <a:defRPr sz="1200" b="0">
                <a:solidFill>
                  <a:srgbClr val="191919"/>
                </a:solidFill>
                <a:latin typeface="Times New Roman"/>
                <a:ea typeface="Times New Roman"/>
                <a:cs typeface="Times New Roman"/>
              </a:defRPr>
            </a:pPr>
            <a:endParaRPr sz="1200" b="0">
              <a:solidFill>
                <a:srgbClr val="191919"/>
              </a:solidFill>
              <a:latin typeface="Times New Roman"/>
              <a:ea typeface="Times New Roman"/>
              <a:cs typeface="Times New Roman"/>
            </a:endParaRPr>
          </a:p>
          <a:p>
            <a:pPr algn="l">
              <a:lnSpc>
                <a:spcPct val="100000"/>
              </a:lnSpc>
              <a:buNone/>
              <a:defRPr sz="1200" b="0">
                <a:solidFill>
                  <a:srgbClr val="191919"/>
                </a:solidFill>
                <a:latin typeface="Times New Roman"/>
                <a:ea typeface="Times New Roman"/>
                <a:cs typeface="Times New Roman"/>
              </a:defRPr>
            </a:pPr>
            <a:r>
              <a:rPr sz="1200" b="0">
                <a:solidFill>
                  <a:srgbClr val="191919"/>
                </a:solidFill>
                <a:latin typeface="Times New Roman"/>
                <a:ea typeface="Times New Roman"/>
                <a:cs typeface="Times New Roman"/>
              </a:rPr>
              <a:t>READ ALOUD</a:t>
            </a:r>
          </a:p>
          <a:p>
            <a:pPr algn="l">
              <a:lnSpc>
                <a:spcPct val="100000"/>
              </a:lnSpc>
              <a:buNone/>
              <a:defRPr sz="1200" b="0">
                <a:solidFill>
                  <a:srgbClr val="191919"/>
                </a:solidFill>
                <a:latin typeface="Times New Roman"/>
                <a:ea typeface="Times New Roman"/>
                <a:cs typeface="Times New Roman"/>
              </a:defRPr>
            </a:pPr>
            <a:endParaRPr sz="1200" b="0">
              <a:solidFill>
                <a:srgbClr val="191919"/>
              </a:solidFill>
              <a:latin typeface="Times New Roman"/>
              <a:ea typeface="Times New Roman"/>
              <a:cs typeface="Times New Roman"/>
            </a:endParaRPr>
          </a:p>
          <a:p>
            <a:pPr algn="l">
              <a:lnSpc>
                <a:spcPct val="100000"/>
              </a:lnSpc>
              <a:buNone/>
              <a:defRPr sz="1200" b="0">
                <a:solidFill>
                  <a:srgbClr val="191919"/>
                </a:solidFill>
                <a:latin typeface="Times New Roman"/>
                <a:ea typeface="Times New Roman"/>
                <a:cs typeface="Times New Roman"/>
              </a:defRPr>
            </a:pPr>
            <a:r>
              <a:rPr sz="1200" b="0">
                <a:solidFill>
                  <a:srgbClr val="191919"/>
                </a:solidFill>
                <a:latin typeface="Times New Roman"/>
                <a:ea typeface="Times New Roman"/>
                <a:cs typeface="Times New Roman"/>
              </a:rPr>
              <a:t>For this presentation, our objective is to evaluate how blowing composition affects flow and radiative heating, and to prepare the experiments just described.</a:t>
            </a:r>
          </a:p>
          <a:p>
            <a:pPr algn="l">
              <a:lnSpc>
                <a:spcPct val="100000"/>
              </a:lnSpc>
              <a:buNone/>
              <a:defRPr sz="1200" b="0">
                <a:solidFill>
                  <a:srgbClr val="191919"/>
                </a:solidFill>
                <a:latin typeface="Times New Roman"/>
                <a:ea typeface="Times New Roman"/>
                <a:cs typeface="Times New Roman"/>
              </a:defRPr>
            </a:pPr>
            <a:endParaRPr sz="1200" b="0">
              <a:solidFill>
                <a:srgbClr val="191919"/>
              </a:solidFill>
              <a:latin typeface="Times New Roman"/>
              <a:ea typeface="Times New Roman"/>
              <a:cs typeface="Times New Roman"/>
            </a:endParaRPr>
          </a:p>
          <a:p>
            <a:pPr algn="l">
              <a:lnSpc>
                <a:spcPct val="100000"/>
              </a:lnSpc>
              <a:buNone/>
              <a:defRPr sz="1200" b="0">
                <a:solidFill>
                  <a:srgbClr val="191919"/>
                </a:solidFill>
                <a:latin typeface="Times New Roman"/>
                <a:ea typeface="Times New Roman"/>
                <a:cs typeface="Times New Roman"/>
              </a:defRPr>
            </a:pPr>
            <a:r>
              <a:rPr sz="1200" b="0">
                <a:solidFill>
                  <a:srgbClr val="191919"/>
                </a:solidFill>
                <a:latin typeface="Times New Roman"/>
                <a:ea typeface="Times New Roman"/>
                <a:cs typeface="Times New Roman"/>
              </a:rPr>
              <a:t>The numerical framework is ready. We compare prescribed compositions at the same wall temperature and total blowing rate.</a:t>
            </a:r>
          </a:p>
          <a:p>
            <a:pPr algn="l">
              <a:lnSpc>
                <a:spcPct val="100000"/>
              </a:lnSpc>
              <a:buNone/>
              <a:defRPr sz="1200" b="0">
                <a:solidFill>
                  <a:srgbClr val="191919"/>
                </a:solidFill>
                <a:latin typeface="Times New Roman"/>
                <a:ea typeface="Times New Roman"/>
                <a:cs typeface="Times New Roman"/>
              </a:defRPr>
            </a:pPr>
            <a:endParaRPr sz="1200" b="0">
              <a:solidFill>
                <a:srgbClr val="191919"/>
              </a:solidFill>
              <a:latin typeface="Times New Roman"/>
              <a:ea typeface="Times New Roman"/>
              <a:cs typeface="Times New Roman"/>
            </a:endParaRPr>
          </a:p>
          <a:p>
            <a:pPr algn="l">
              <a:lnSpc>
                <a:spcPct val="100000"/>
              </a:lnSpc>
              <a:buNone/>
              <a:defRPr sz="1200" b="0">
                <a:solidFill>
                  <a:srgbClr val="191919"/>
                </a:solidFill>
                <a:latin typeface="Times New Roman"/>
                <a:ea typeface="Times New Roman"/>
                <a:cs typeface="Times New Roman"/>
              </a:defRPr>
            </a:pPr>
            <a:r>
              <a:rPr sz="1200" b="0">
                <a:solidFill>
                  <a:srgbClr val="191919"/>
                </a:solidFill>
                <a:latin typeface="Times New Roman"/>
                <a:ea typeface="Times New Roman"/>
                <a:cs typeface="Times New Roman"/>
              </a:rPr>
              <a:t>The laser-heating work is progressing, as shown by Hirano. Unfortunately, the active blowing system is not yet fully developed, so the experimental results are preliminary.</a:t>
            </a:r>
          </a:p>
          <a:p>
            <a:pPr algn="l">
              <a:lnSpc>
                <a:spcPct val="100000"/>
              </a:lnSpc>
              <a:buNone/>
              <a:defRPr sz="1200" b="0">
                <a:solidFill>
                  <a:srgbClr val="191919"/>
                </a:solidFill>
                <a:latin typeface="Times New Roman"/>
                <a:ea typeface="Times New Roman"/>
                <a:cs typeface="Times New Roman"/>
              </a:defRPr>
            </a:pPr>
            <a:endParaRPr sz="1200" b="0">
              <a:solidFill>
                <a:srgbClr val="191919"/>
              </a:solidFill>
              <a:latin typeface="Times New Roman"/>
              <a:ea typeface="Times New Roman"/>
              <a:cs typeface="Times New Roman"/>
            </a:endParaRPr>
          </a:p>
          <a:p>
            <a:pPr algn="l">
              <a:lnSpc>
                <a:spcPct val="100000"/>
              </a:lnSpc>
              <a:buNone/>
              <a:defRPr sz="1200" b="0">
                <a:solidFill>
                  <a:srgbClr val="191919"/>
                </a:solidFill>
                <a:latin typeface="Times New Roman"/>
                <a:ea typeface="Times New Roman"/>
                <a:cs typeface="Times New Roman"/>
              </a:defRPr>
            </a:pPr>
            <a:r>
              <a:rPr sz="1200" b="0">
                <a:solidFill>
                  <a:srgbClr val="191919"/>
                </a:solidFill>
                <a:latin typeface="Times New Roman"/>
                <a:ea typeface="Times New Roman"/>
                <a:cs typeface="Times New Roman"/>
              </a:rPr>
              <a:t>I will first explain the calculations and their results, and then show the current experimental progress.</a:t>
            </a:r>
          </a:p>
          <a:p>
            <a:pPr algn="l">
              <a:lnSpc>
                <a:spcPct val="100000"/>
              </a:lnSpc>
              <a:buNone/>
              <a:defRPr sz="1200" b="0">
                <a:solidFill>
                  <a:srgbClr val="191919"/>
                </a:solidFill>
                <a:latin typeface="Times New Roman"/>
                <a:ea typeface="Times New Roman"/>
                <a:cs typeface="Times New Roman"/>
              </a:defRPr>
            </a:pPr>
            <a:endParaRPr sz="1200" b="0">
              <a:solidFill>
                <a:srgbClr val="191919"/>
              </a:solidFill>
              <a:latin typeface="Times New Roman"/>
              <a:ea typeface="Times New Roman"/>
              <a:cs typeface="Times New Roman"/>
            </a:endParaRPr>
          </a:p>
          <a:p>
            <a:pPr algn="l">
              <a:lnSpc>
                <a:spcPct val="100000"/>
              </a:lnSpc>
              <a:buNone/>
              <a:defRPr sz="1200" b="0">
                <a:solidFill>
                  <a:srgbClr val="191919"/>
                </a:solidFill>
                <a:latin typeface="Times New Roman"/>
                <a:ea typeface="Times New Roman"/>
                <a:cs typeface="Times New Roman"/>
              </a:defRPr>
            </a:pPr>
            <a:r>
              <a:rPr sz="1200" b="0">
                <a:solidFill>
                  <a:srgbClr val="191919"/>
                </a:solidFill>
                <a:latin typeface="Times New Roman"/>
                <a:ea typeface="Times New Roman"/>
                <a:cs typeface="Times New Roman"/>
              </a:rPr>
              <a:t>DELIVERY CUE — NOT SPOKEN</a:t>
            </a:r>
          </a:p>
          <a:p>
            <a:pPr algn="l">
              <a:lnSpc>
                <a:spcPct val="100000"/>
              </a:lnSpc>
              <a:buNone/>
              <a:defRPr sz="1200" b="0">
                <a:solidFill>
                  <a:srgbClr val="191919"/>
                </a:solidFill>
                <a:latin typeface="Times New Roman"/>
                <a:ea typeface="Times New Roman"/>
                <a:cs typeface="Times New Roman"/>
              </a:defRPr>
            </a:pPr>
            <a:r>
              <a:rPr sz="1200" b="0">
                <a:solidFill>
                  <a:srgbClr val="191919"/>
                </a:solidFill>
                <a:latin typeface="Times New Roman"/>
                <a:ea typeface="Times New Roman"/>
                <a:cs typeface="Times New Roman"/>
              </a:rPr>
              <a:t>Brief pause before stating the status of the experiments.</a:t>
            </a:r>
          </a:p>
          <a:p>
            <a:pPr algn="l">
              <a:lnSpc>
                <a:spcPct val="100000"/>
              </a:lnSpc>
              <a:buNone/>
              <a:defRPr sz="1200" b="0">
                <a:solidFill>
                  <a:srgbClr val="191919"/>
                </a:solidFill>
                <a:latin typeface="Times New Roman"/>
                <a:ea typeface="Times New Roman"/>
                <a:cs typeface="Times New Roman"/>
              </a:defRPr>
            </a:pPr>
            <a:endParaRPr sz="1200" b="0">
              <a:solidFill>
                <a:srgbClr val="191919"/>
              </a:solidFill>
              <a:latin typeface="Times New Roman"/>
              <a:ea typeface="Times New Roman"/>
              <a:cs typeface="Times New Roman"/>
            </a:endParaRPr>
          </a:p>
          <a:p>
            <a:pPr algn="l">
              <a:lnSpc>
                <a:spcPct val="100000"/>
              </a:lnSpc>
              <a:buNone/>
              <a:defRPr sz="1200" b="0">
                <a:solidFill>
                  <a:srgbClr val="191919"/>
                </a:solidFill>
                <a:latin typeface="Times New Roman"/>
                <a:ea typeface="Times New Roman"/>
                <a:cs typeface="Times New Roman"/>
              </a:defRPr>
            </a:pPr>
            <a:r>
              <a:rPr sz="1200" b="0">
                <a:solidFill>
                  <a:srgbClr val="191919"/>
                </a:solidFill>
                <a:latin typeface="Times New Roman"/>
                <a:ea typeface="Times New Roman"/>
                <a:cs typeface="Times New Roman"/>
              </a:rPr>
              <a:t>REFERENCE NOTES — NOT SPOKEN</a:t>
            </a:r>
          </a:p>
          <a:p>
            <a:pPr algn="l">
              <a:lnSpc>
                <a:spcPct val="100000"/>
              </a:lnSpc>
              <a:buNone/>
              <a:defRPr sz="1200" b="0">
                <a:solidFill>
                  <a:srgbClr val="191919"/>
                </a:solidFill>
                <a:latin typeface="Times New Roman"/>
                <a:ea typeface="Times New Roman"/>
                <a:cs typeface="Times New Roman"/>
              </a:defRPr>
            </a:pPr>
            <a:r>
              <a:rPr sz="1200" b="0">
                <a:solidFill>
                  <a:srgbClr val="191919"/>
                </a:solidFill>
                <a:latin typeface="Times New Roman"/>
                <a:ea typeface="Times New Roman"/>
                <a:cs typeface="Times New Roman"/>
              </a:rPr>
              <a:t>The numerical framework is ready. As shown in Hirano’s presentation, the laser-heating experiments are progressing. The active blowing system is still under development, so today I will present preliminary test results.</a:t>
            </a:r>
          </a:p>
          <a:p>
            <a:pPr algn="l">
              <a:lnSpc>
                <a:spcPct val="100000"/>
              </a:lnSpc>
              <a:buNone/>
              <a:defRPr sz="1200" b="0">
                <a:solidFill>
                  <a:srgbClr val="191919"/>
                </a:solidFill>
                <a:latin typeface="Times New Roman"/>
                <a:ea typeface="Times New Roman"/>
                <a:cs typeface="Times New Roman"/>
              </a:defRPr>
            </a:pPr>
            <a:r>
              <a:rPr sz="1200" b="0">
                <a:solidFill>
                  <a:srgbClr val="191919"/>
                </a:solidFill>
                <a:latin typeface="Times New Roman"/>
                <a:ea typeface="Times New Roman"/>
                <a:cs typeface="Times New Roman"/>
              </a:rPr>
              <a:t>The present numerical results concern prescribed blowing-composition differences. Coking and combined laser-preheating/expansion-tube/active-blowing experiments are the longer-term application, not a completed demonstration.</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cNvSpPr>
            <a:spLocks noGrp="1"/>
          </p:cNvSpPr>
          <p:nvPr>
            <p:ph type="body" idx="1"/>
          </p:nvPr>
        </p:nvSpPr>
        <p:spPr/>
        <p:txBody>
          <a:bodyPr/>
          <a:lstStyle/>
          <a:p>
            <a:r>
              <a:t>MAIN TALK — SLIDE 8</a:t>
            </a:r>
          </a:p>
          <a:p>
            <a:r>
              <a:t>Target: 06:40–07:50 (70 seconds, including pauses)</a:t>
            </a:r>
          </a:p>
          <a:p>
            <a:endParaRPr/>
          </a:p>
          <a:p>
            <a:endParaRPr/>
          </a:p>
          <a:p>
            <a:r>
              <a:t>READ ALOUD</a:t>
            </a:r>
          </a:p>
          <a:p>
            <a:endParaRPr/>
          </a:p>
          <a:p>
            <a:r>
              <a:t>The external flow calculation solves the axisymmetric, laminar Navier–Stokes equations.</a:t>
            </a:r>
          </a:p>
          <a:p>
            <a:endParaRPr/>
          </a:p>
          <a:p>
            <a:r>
              <a:t>For the blowing cases, we use forty species containing carbon, hydrogen, oxygen and nitrogen. These include neutral molecules, atoms, ions and electrons.</a:t>
            </a:r>
          </a:p>
          <a:p>
            <a:endParaRPr/>
          </a:p>
          <a:p>
            <a:r>
              <a:t>The two-temperature model separates heavy-particle translation and rotation from vibration and electronic energy. The numerical method uses a modified Steger–Warming flux, central differences for viscous terms, and implicit line relaxation.</a:t>
            </a:r>
          </a:p>
          <a:p>
            <a:endParaRPr/>
          </a:p>
          <a:p>
            <a:r>
              <a:t>For radiation, we use NEQAIR over wavelengths from about eighty-six to four thousand nanometers.</a:t>
            </a:r>
          </a:p>
          <a:p>
            <a:endParaRPr/>
          </a:p>
          <a:p>
            <a:r>
              <a:t>In the composition comparisons shown here, we calculate radiation from the saved flow fields. The prescribed material boundary conditions remain fixed during these comparisons.</a:t>
            </a:r>
          </a:p>
          <a:p>
            <a:endParaRPr/>
          </a:p>
          <a:p>
            <a:r>
              <a:t>DELIVERY CUE — NOT SPOKEN</a:t>
            </a:r>
          </a:p>
          <a:p>
            <a:r>
              <a:t>Point to the species groups, then the two-temperature and radiation entries.</a:t>
            </a:r>
          </a:p>
          <a:p>
            <a:endParaRPr/>
          </a:p>
          <a:p>
            <a:r>
              <a:t>REFERENCE NOTES — NOT SPOKEN</a:t>
            </a:r>
          </a:p>
          <a:p>
            <a:r>
              <a:t>40 names verified directly from active species_db_martin40_air13_aligned.csv; neutral28,charged12. Martin et al2015 DOI10.2514/1.T4184 mechanism adapted with air13, not literal original38species. Mainapplication2T,Modified Steger–Warming (slide corrected by author to second-order),DPLR,modifiedFickLe1.4. Radiation NEQAIRv15.4-derived GPU details intentionally omitted from visible page per user, preserved here. MW-only in compositioncomparison vs Park1e-21 in16km/srequestedcomparison are distinct cases.</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cNvSpPr>
            <a:spLocks noGrp="1"/>
          </p:cNvSpPr>
          <p:nvPr>
            <p:ph type="body" idx="1"/>
          </p:nvPr>
        </p:nvSpPr>
        <p:spPr/>
        <p:txBody>
          <a:bodyPr/>
          <a:lstStyle/>
          <a:p>
            <a:pPr algn="l">
              <a:lnSpc>
                <a:spcPct val="100000"/>
              </a:lnSpc>
              <a:buNone/>
              <a:defRPr sz="1200" b="0">
                <a:solidFill>
                  <a:srgbClr val="191919"/>
                </a:solidFill>
                <a:latin typeface="Times New Roman"/>
                <a:ea typeface="Times New Roman"/>
                <a:cs typeface="Times New Roman"/>
              </a:defRPr>
            </a:pPr>
            <a:r>
              <a:rPr sz="1200" b="0">
                <a:solidFill>
                  <a:srgbClr val="191919"/>
                </a:solidFill>
                <a:latin typeface="Times New Roman"/>
                <a:ea typeface="Times New Roman"/>
                <a:cs typeface="Times New Roman"/>
              </a:rPr>
              <a:t>MAIN TALK — SLIDE 9</a:t>
            </a:r>
          </a:p>
          <a:p>
            <a:pPr algn="l">
              <a:lnSpc>
                <a:spcPct val="100000"/>
              </a:lnSpc>
              <a:buNone/>
              <a:defRPr sz="1200" b="0">
                <a:solidFill>
                  <a:srgbClr val="191919"/>
                </a:solidFill>
                <a:latin typeface="Times New Roman"/>
                <a:ea typeface="Times New Roman"/>
                <a:cs typeface="Times New Roman"/>
              </a:defRPr>
            </a:pPr>
            <a:r>
              <a:rPr sz="1200" b="0">
                <a:solidFill>
                  <a:srgbClr val="191919"/>
                </a:solidFill>
                <a:latin typeface="Times New Roman"/>
                <a:ea typeface="Times New Roman"/>
                <a:cs typeface="Times New Roman"/>
              </a:rPr>
              <a:t>Target: 07:50–09:10 (80 seconds, including pauses)</a:t>
            </a:r>
          </a:p>
          <a:p>
            <a:pPr algn="l">
              <a:lnSpc>
                <a:spcPct val="100000"/>
              </a:lnSpc>
              <a:buNone/>
              <a:defRPr sz="1200" b="0">
                <a:solidFill>
                  <a:srgbClr val="191919"/>
                </a:solidFill>
                <a:latin typeface="Times New Roman"/>
                <a:ea typeface="Times New Roman"/>
                <a:cs typeface="Times New Roman"/>
              </a:defRPr>
            </a:pPr>
            <a:endParaRPr sz="1200" b="0">
              <a:solidFill>
                <a:srgbClr val="191919"/>
              </a:solidFill>
              <a:latin typeface="Times New Roman"/>
              <a:ea typeface="Times New Roman"/>
              <a:cs typeface="Times New Roman"/>
            </a:endParaRPr>
          </a:p>
          <a:p>
            <a:pPr algn="l">
              <a:lnSpc>
                <a:spcPct val="100000"/>
              </a:lnSpc>
              <a:buNone/>
              <a:defRPr sz="1200" b="0">
                <a:solidFill>
                  <a:srgbClr val="191919"/>
                </a:solidFill>
                <a:latin typeface="Times New Roman"/>
                <a:ea typeface="Times New Roman"/>
                <a:cs typeface="Times New Roman"/>
              </a:defRPr>
            </a:pPr>
            <a:endParaRPr sz="1200" b="0">
              <a:solidFill>
                <a:srgbClr val="191919"/>
              </a:solidFill>
              <a:latin typeface="Times New Roman"/>
              <a:ea typeface="Times New Roman"/>
              <a:cs typeface="Times New Roman"/>
            </a:endParaRPr>
          </a:p>
          <a:p>
            <a:pPr algn="l">
              <a:lnSpc>
                <a:spcPct val="100000"/>
              </a:lnSpc>
              <a:buNone/>
              <a:defRPr sz="1200" b="0">
                <a:solidFill>
                  <a:srgbClr val="191919"/>
                </a:solidFill>
                <a:latin typeface="Times New Roman"/>
                <a:ea typeface="Times New Roman"/>
                <a:cs typeface="Times New Roman"/>
              </a:defRPr>
            </a:pPr>
            <a:r>
              <a:rPr sz="1200" b="0">
                <a:solidFill>
                  <a:srgbClr val="191919"/>
                </a:solidFill>
                <a:latin typeface="Times New Roman"/>
                <a:ea typeface="Times New Roman"/>
                <a:cs typeface="Times New Roman"/>
              </a:rPr>
              <a:t>READ ALOUD</a:t>
            </a:r>
          </a:p>
          <a:p>
            <a:pPr algn="l">
              <a:lnSpc>
                <a:spcPct val="100000"/>
              </a:lnSpc>
              <a:buNone/>
              <a:defRPr sz="1200" b="0">
                <a:solidFill>
                  <a:srgbClr val="191919"/>
                </a:solidFill>
                <a:latin typeface="Times New Roman"/>
                <a:ea typeface="Times New Roman"/>
                <a:cs typeface="Times New Roman"/>
              </a:defRPr>
            </a:pPr>
            <a:endParaRPr sz="1200" b="0">
              <a:solidFill>
                <a:srgbClr val="191919"/>
              </a:solidFill>
              <a:latin typeface="Times New Roman"/>
              <a:ea typeface="Times New Roman"/>
              <a:cs typeface="Times New Roman"/>
            </a:endParaRPr>
          </a:p>
          <a:p>
            <a:pPr algn="l">
              <a:lnSpc>
                <a:spcPct val="100000"/>
              </a:lnSpc>
              <a:buNone/>
              <a:defRPr sz="1200" b="0">
                <a:solidFill>
                  <a:srgbClr val="191919"/>
                </a:solidFill>
                <a:latin typeface="Times New Roman"/>
                <a:ea typeface="Times New Roman"/>
                <a:cs typeface="Times New Roman"/>
              </a:defRPr>
            </a:pPr>
            <a:r>
              <a:rPr sz="1200" b="0">
                <a:solidFill>
                  <a:srgbClr val="191919"/>
                </a:solidFill>
                <a:latin typeface="Times New Roman"/>
                <a:ea typeface="Times New Roman"/>
                <a:cs typeface="Times New Roman"/>
              </a:rPr>
              <a:t>The material model resolves the thickness direction in one dimension.</a:t>
            </a:r>
          </a:p>
          <a:p>
            <a:pPr algn="l">
              <a:lnSpc>
                <a:spcPct val="100000"/>
              </a:lnSpc>
              <a:buNone/>
              <a:defRPr sz="1200" b="0">
                <a:solidFill>
                  <a:srgbClr val="191919"/>
                </a:solidFill>
                <a:latin typeface="Times New Roman"/>
                <a:ea typeface="Times New Roman"/>
                <a:cs typeface="Times New Roman"/>
              </a:defRPr>
            </a:pPr>
            <a:endParaRPr sz="1200" b="0">
              <a:solidFill>
                <a:srgbClr val="191919"/>
              </a:solidFill>
              <a:latin typeface="Times New Roman"/>
              <a:ea typeface="Times New Roman"/>
              <a:cs typeface="Times New Roman"/>
            </a:endParaRPr>
          </a:p>
          <a:p>
            <a:pPr algn="l">
              <a:lnSpc>
                <a:spcPct val="100000"/>
              </a:lnSpc>
              <a:buNone/>
              <a:defRPr sz="1200" b="0">
                <a:solidFill>
                  <a:srgbClr val="191919"/>
                </a:solidFill>
                <a:latin typeface="Times New Roman"/>
                <a:ea typeface="Times New Roman"/>
                <a:cs typeface="Times New Roman"/>
              </a:defRPr>
            </a:pPr>
            <a:r>
              <a:rPr sz="1200" b="0">
                <a:solidFill>
                  <a:srgbClr val="191919"/>
                </a:solidFill>
                <a:latin typeface="Times New Roman"/>
                <a:ea typeface="Times New Roman"/>
                <a:cs typeface="Times New Roman"/>
              </a:rPr>
              <a:t>The first equation describes the change in solid mass. Pyrolysis produces gas, while internal carbon reactions can either consume or deposit carbon.</a:t>
            </a:r>
          </a:p>
          <a:p>
            <a:pPr algn="l">
              <a:lnSpc>
                <a:spcPct val="100000"/>
              </a:lnSpc>
              <a:buNone/>
              <a:defRPr sz="1200" b="0">
                <a:solidFill>
                  <a:srgbClr val="191919"/>
                </a:solidFill>
                <a:latin typeface="Times New Roman"/>
                <a:ea typeface="Times New Roman"/>
                <a:cs typeface="Times New Roman"/>
              </a:defRPr>
            </a:pPr>
            <a:endParaRPr sz="1200" b="0">
              <a:solidFill>
                <a:srgbClr val="191919"/>
              </a:solidFill>
              <a:latin typeface="Times New Roman"/>
              <a:ea typeface="Times New Roman"/>
              <a:cs typeface="Times New Roman"/>
            </a:endParaRPr>
          </a:p>
          <a:p>
            <a:pPr algn="l">
              <a:lnSpc>
                <a:spcPct val="100000"/>
              </a:lnSpc>
              <a:buNone/>
              <a:defRPr sz="1200" b="0">
                <a:solidFill>
                  <a:srgbClr val="191919"/>
                </a:solidFill>
                <a:latin typeface="Times New Roman"/>
                <a:ea typeface="Times New Roman"/>
                <a:cs typeface="Times New Roman"/>
              </a:defRPr>
            </a:pPr>
            <a:r>
              <a:rPr sz="1200" b="0">
                <a:solidFill>
                  <a:srgbClr val="191919"/>
                </a:solidFill>
                <a:latin typeface="Times New Roman"/>
                <a:ea typeface="Times New Roman"/>
                <a:cs typeface="Times New Roman"/>
              </a:rPr>
              <a:t>The species equation then follows this gas through the pores. Pressure drives the gas flow through Darcy's law, and Fick's law describes species diffusion. The gas mechanism contains one hundred thirty-nine species based on CaltechMech.</a:t>
            </a:r>
          </a:p>
          <a:p>
            <a:pPr algn="l">
              <a:lnSpc>
                <a:spcPct val="100000"/>
              </a:lnSpc>
              <a:buNone/>
              <a:defRPr sz="1200" b="0">
                <a:solidFill>
                  <a:srgbClr val="191919"/>
                </a:solidFill>
                <a:latin typeface="Times New Roman"/>
                <a:ea typeface="Times New Roman"/>
                <a:cs typeface="Times New Roman"/>
              </a:defRPr>
            </a:pPr>
            <a:endParaRPr sz="1200" b="0">
              <a:solidFill>
                <a:srgbClr val="191919"/>
              </a:solidFill>
              <a:latin typeface="Times New Roman"/>
              <a:ea typeface="Times New Roman"/>
              <a:cs typeface="Times New Roman"/>
            </a:endParaRPr>
          </a:p>
          <a:p>
            <a:pPr algn="l">
              <a:lnSpc>
                <a:spcPct val="100000"/>
              </a:lnSpc>
              <a:buNone/>
              <a:defRPr sz="1200" b="0">
                <a:solidFill>
                  <a:srgbClr val="191919"/>
                </a:solidFill>
                <a:latin typeface="Times New Roman"/>
                <a:ea typeface="Times New Roman"/>
                <a:cs typeface="Times New Roman"/>
              </a:defRPr>
            </a:pPr>
            <a:r>
              <a:rPr sz="1200" b="0">
                <a:solidFill>
                  <a:srgbClr val="191919"/>
                </a:solidFill>
                <a:latin typeface="Times New Roman"/>
                <a:ea typeface="Times New Roman"/>
                <a:cs typeface="Times New Roman"/>
              </a:rPr>
              <a:t>The energy equations include solid conduction, energy carried by the gas, and heat exchange between the solid and gas. We solve their temperatures separately.</a:t>
            </a:r>
          </a:p>
          <a:p>
            <a:pPr algn="l">
              <a:lnSpc>
                <a:spcPct val="100000"/>
              </a:lnSpc>
              <a:buNone/>
              <a:defRPr sz="1200" b="0">
                <a:solidFill>
                  <a:srgbClr val="191919"/>
                </a:solidFill>
                <a:latin typeface="Times New Roman"/>
                <a:ea typeface="Times New Roman"/>
                <a:cs typeface="Times New Roman"/>
              </a:defRPr>
            </a:pPr>
            <a:endParaRPr sz="1200" b="0">
              <a:solidFill>
                <a:srgbClr val="191919"/>
              </a:solidFill>
              <a:latin typeface="Times New Roman"/>
              <a:ea typeface="Times New Roman"/>
              <a:cs typeface="Times New Roman"/>
            </a:endParaRPr>
          </a:p>
          <a:p>
            <a:pPr algn="l">
              <a:lnSpc>
                <a:spcPct val="100000"/>
              </a:lnSpc>
              <a:buNone/>
              <a:defRPr sz="1200" b="0">
                <a:solidFill>
                  <a:srgbClr val="191919"/>
                </a:solidFill>
                <a:latin typeface="Times New Roman"/>
                <a:ea typeface="Times New Roman"/>
                <a:cs typeface="Times New Roman"/>
              </a:defRPr>
            </a:pPr>
            <a:r>
              <a:rPr sz="1200" b="0">
                <a:solidFill>
                  <a:srgbClr val="191919"/>
                </a:solidFill>
                <a:latin typeface="Times New Roman"/>
                <a:ea typeface="Times New Roman"/>
                <a:cs typeface="Times New Roman"/>
              </a:rPr>
              <a:t>We use two hundred cells and an implicit solution that updates the interior and surface together. A film model connects the surface balances to the external conditions.</a:t>
            </a:r>
          </a:p>
          <a:p>
            <a:pPr algn="l">
              <a:lnSpc>
                <a:spcPct val="100000"/>
              </a:lnSpc>
              <a:buNone/>
              <a:defRPr sz="1200" b="0">
                <a:solidFill>
                  <a:srgbClr val="191919"/>
                </a:solidFill>
                <a:latin typeface="Times New Roman"/>
                <a:ea typeface="Times New Roman"/>
                <a:cs typeface="Times New Roman"/>
              </a:defRPr>
            </a:pPr>
            <a:endParaRPr sz="1200" b="0">
              <a:solidFill>
                <a:srgbClr val="191919"/>
              </a:solidFill>
              <a:latin typeface="Times New Roman"/>
              <a:ea typeface="Times New Roman"/>
              <a:cs typeface="Times New Roman"/>
            </a:endParaRPr>
          </a:p>
          <a:p>
            <a:pPr algn="l">
              <a:lnSpc>
                <a:spcPct val="100000"/>
              </a:lnSpc>
              <a:buNone/>
              <a:defRPr sz="1200" b="0">
                <a:solidFill>
                  <a:srgbClr val="191919"/>
                </a:solidFill>
                <a:latin typeface="Times New Roman"/>
                <a:ea typeface="Times New Roman"/>
                <a:cs typeface="Times New Roman"/>
              </a:defRPr>
            </a:pPr>
            <a:r>
              <a:rPr sz="1200" b="0">
                <a:solidFill>
                  <a:srgbClr val="191919"/>
                </a:solidFill>
                <a:latin typeface="Times New Roman"/>
                <a:ea typeface="Times New Roman"/>
                <a:cs typeface="Times New Roman"/>
              </a:rPr>
              <a:t>DELIVERY CUE — NOT SPOKEN</a:t>
            </a:r>
          </a:p>
          <a:p>
            <a:pPr algn="l">
              <a:lnSpc>
                <a:spcPct val="100000"/>
              </a:lnSpc>
              <a:buNone/>
              <a:defRPr sz="1200" b="0">
                <a:solidFill>
                  <a:srgbClr val="191919"/>
                </a:solidFill>
                <a:latin typeface="Times New Roman"/>
                <a:ea typeface="Times New Roman"/>
                <a:cs typeface="Times New Roman"/>
              </a:defRPr>
            </a:pPr>
            <a:r>
              <a:rPr sz="1200" b="0">
                <a:solidFill>
                  <a:srgbClr val="191919"/>
                </a:solidFill>
                <a:latin typeface="Times New Roman"/>
                <a:ea typeface="Times New Roman"/>
                <a:cs typeface="Times New Roman"/>
              </a:rPr>
              <a:t>Follow the solid mass, gas species, and energy equations. Explain their roles without reading the equations aloud.</a:t>
            </a:r>
          </a:p>
          <a:p>
            <a:pPr algn="l">
              <a:lnSpc>
                <a:spcPct val="100000"/>
              </a:lnSpc>
              <a:buNone/>
              <a:defRPr sz="1200" b="0">
                <a:solidFill>
                  <a:srgbClr val="191919"/>
                </a:solidFill>
                <a:latin typeface="Times New Roman"/>
                <a:ea typeface="Times New Roman"/>
                <a:cs typeface="Times New Roman"/>
              </a:defRPr>
            </a:pPr>
            <a:endParaRPr sz="1200" b="0">
              <a:solidFill>
                <a:srgbClr val="191919"/>
              </a:solidFill>
              <a:latin typeface="Times New Roman"/>
              <a:ea typeface="Times New Roman"/>
              <a:cs typeface="Times New Roman"/>
            </a:endParaRPr>
          </a:p>
          <a:p>
            <a:pPr algn="l">
              <a:lnSpc>
                <a:spcPct val="100000"/>
              </a:lnSpc>
              <a:buNone/>
              <a:defRPr sz="1200" b="0">
                <a:solidFill>
                  <a:srgbClr val="191919"/>
                </a:solidFill>
                <a:latin typeface="Times New Roman"/>
                <a:ea typeface="Times New Roman"/>
                <a:cs typeface="Times New Roman"/>
              </a:defRPr>
            </a:pPr>
            <a:r>
              <a:rPr sz="1200" b="0">
                <a:solidFill>
                  <a:srgbClr val="191919"/>
                </a:solidFill>
                <a:latin typeface="Times New Roman"/>
                <a:ea typeface="Times New Roman"/>
                <a:cs typeface="Times New Roman"/>
              </a:rPr>
              <a:t>REFERENCE NOTES — NOT SPOKEN</a:t>
            </a:r>
          </a:p>
          <a:p>
            <a:pPr algn="l">
              <a:lnSpc>
                <a:spcPct val="100000"/>
              </a:lnSpc>
              <a:buNone/>
              <a:defRPr sz="1200" b="0">
                <a:solidFill>
                  <a:srgbClr val="191919"/>
                </a:solidFill>
                <a:latin typeface="Times New Roman"/>
                <a:ea typeface="Times New Roman"/>
                <a:cs typeface="Times New Roman"/>
              </a:defRPr>
            </a:pPr>
            <a:r>
              <a:rPr sz="1200" b="0">
                <a:solidFill>
                  <a:srgbClr val="191919"/>
                </a:solidFill>
                <a:latin typeface="Times New Roman"/>
                <a:ea typeface="Times New Roman"/>
                <a:cs typeface="Times New Roman"/>
              </a:rPr>
              <a:t>Adopted material calculation: MAT-v30d. The equations summarize the active residuals in the supplied MATERIAL_EQUATIONS.md using continuum notation. rho_solid = rho_s + rho_coke. Sg is the net gas mass source from pyrolysis and internal carbon reactions. Sk includes species sources from pyrolysis, gas reactions and internal carbon reactions. Pressure is calculated from total gas mass conservation and the equation of state. G follows Darcy's law. E and Eg are enthalpy-based stored energies. Gas conduction is set to kg = 0, and species-diffusion enthalpy is omitted. Qsg = hv_vol(Ts - Tg). Shg transfers the enthalpy of gas produced or consumed, evaluated at the solid temperature. Internal carbon reactions include oxidation, nitridation, gasification and deposition. The derived 139-species mechanism is based on CaltechMech v2.3 with additions and reductions. Conserved quantities use BDF2 after a BDF1 start. The time term for surface-site coverage is first order. Source: _rhtg_revision_v8/RHTG_v6_additional_20260916_r1/MATERIAL_EQUATIONS.md and the v17 backup material balances. Film, surface energy, species and recession balances are explained on the material-boundary slide.</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cNvSpPr>
            <a:spLocks noGrp="1"/>
          </p:cNvSpPr>
          <p:nvPr>
            <p:ph type="body" idx="1"/>
          </p:nvPr>
        </p:nvSpPr>
        <p:spPr/>
        <p:txBody>
          <a:bodyPr/>
          <a:lstStyle/>
          <a:p>
            <a:r>
              <a:t>MAIN TALK — SLIDE 10</a:t>
            </a:r>
          </a:p>
          <a:p>
            <a:r>
              <a:t>Target: 09:10–10:10 (60 seconds, including pauses)</a:t>
            </a:r>
          </a:p>
          <a:p>
            <a:endParaRPr/>
          </a:p>
          <a:p>
            <a:endParaRPr/>
          </a:p>
          <a:p>
            <a:r>
              <a:t>READ ALOUD</a:t>
            </a:r>
          </a:p>
          <a:p>
            <a:endParaRPr/>
          </a:p>
          <a:p>
            <a:r>
              <a:t>Here, we compare the material model with the arcjet measurements of Milos and Chen.</a:t>
            </a:r>
          </a:p>
          <a:p>
            <a:endParaRPr/>
          </a:p>
          <a:p>
            <a:r>
              <a:t>The horizontal axes show measured values, and the vertical axes show calculated values. The dashed lines indicate exact agreement.</a:t>
            </a:r>
          </a:p>
          <a:p>
            <a:endParaRPr/>
          </a:p>
          <a:p>
            <a:r>
              <a:t>At the lower heating condition, shown in blue, both surface recession and peak temperature fall within the measured ranges.</a:t>
            </a:r>
          </a:p>
          <a:p>
            <a:endParaRPr/>
          </a:p>
          <a:p>
            <a:r>
              <a:t>At the higher condition, shown in orange, the model underpredicts recession by about one point four millimeters and overpredicts peak temperature by about six percent.</a:t>
            </a:r>
          </a:p>
          <a:p>
            <a:endParaRPr/>
          </a:p>
          <a:p>
            <a:r>
              <a:t>This comparison identifies agreement at the lower condition and a remaining difference at the higher condition.</a:t>
            </a:r>
          </a:p>
          <a:p>
            <a:endParaRPr/>
          </a:p>
          <a:p>
            <a:r>
              <a:t>DELIVERY CUE — NOT SPOKEN</a:t>
            </a:r>
          </a:p>
          <a:p>
            <a:r>
              <a:t>Point to the diagonal lines, then the blue and orange results.</a:t>
            </a:r>
          </a:p>
          <a:p>
            <a:endParaRPr/>
          </a:p>
          <a:p>
            <a:r>
              <a:t>REFERENCE NOTES — NOT SPOKEN</a:t>
            </a:r>
          </a:p>
          <a:p>
            <a:r>
              <a:t>Experimental data: Milos &amp; Chen (2009), AIAA 2009-0262, Tables 4–5. Original measured points and computed values retained. 246 W/cm²: pressure 8.5 kPa, duration 42 s, recession computed 3.766 mm vs measured 3.52–4.12 mm, peak T computed 2414 K vs 2401–2437 K. 1102 W/cm²: pressure 84.4 kPa, duration 10 s, recession 3.422 vs 4.84 mm, peak T 3420 vs 3233 K. Nominal test heat fluxes.</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cNvSpPr>
            <a:spLocks noGrp="1"/>
          </p:cNvSpPr>
          <p:nvPr>
            <p:ph type="body" idx="1"/>
          </p:nvPr>
        </p:nvSpPr>
        <p:spPr/>
        <p:txBody>
          <a:bodyPr/>
          <a:lstStyle/>
          <a:p>
            <a:r>
              <a:t>MAIN TALK — SLIDE 11</a:t>
            </a:r>
          </a:p>
          <a:p>
            <a:r>
              <a:t>Target: 10:10–11:40 (90 seconds, including pauses)</a:t>
            </a:r>
          </a:p>
          <a:p>
            <a:endParaRPr/>
          </a:p>
          <a:p>
            <a:endParaRPr/>
          </a:p>
          <a:p>
            <a:r>
              <a:t>READ ALOUD</a:t>
            </a:r>
          </a:p>
          <a:p>
            <a:endParaRPr/>
          </a:p>
          <a:p>
            <a:r>
              <a:t>We now apply the flow calculation to an Earth-entry condition following a Saturn return. The speed is thirteen point five three kilometers per second.</a:t>
            </a:r>
          </a:p>
          <a:p>
            <a:endParaRPr/>
          </a:p>
          <a:p>
            <a:r>
              <a:t>I will call the blowing mixtures compositions one, two and three.</a:t>
            </a:r>
          </a:p>
          <a:p>
            <a:endParaRPr/>
          </a:p>
          <a:p>
            <a:r>
              <a:t>Composition one is the published Martin reference. Composition two uses the surface gas composition from our material calculation at forty-two seconds under the Stardust heating history. Composition three uses NASA CEA equilibrium with the same elemental input as composition two.</a:t>
            </a:r>
          </a:p>
          <a:p>
            <a:endParaRPr/>
          </a:p>
          <a:p>
            <a:r>
              <a:t>We prescribe the same wall temperature and total blowing rate in all three flow calculations. The material heating history and the external entry condition are therefore separate inputs.</a:t>
            </a:r>
          </a:p>
          <a:p>
            <a:endParaRPr/>
          </a:p>
          <a:p>
            <a:r>
              <a:t>The main difference between one and two is the larger carbon fraction in two. Between two and three, the elemental input is fixed, while the distribution among chemical species changes.</a:t>
            </a:r>
          </a:p>
          <a:p>
            <a:endParaRPr/>
          </a:p>
          <a:p>
            <a:r>
              <a:t>DELIVERY CUE — NOT SPOKEN</a:t>
            </a:r>
          </a:p>
          <a:p>
            <a:r>
              <a:t>Point to each composition label, then the elemental-composition table.</a:t>
            </a:r>
          </a:p>
          <a:p>
            <a:endParaRPr/>
          </a:p>
          <a:p>
            <a:r>
              <a:t>REFERENCE NOTES — NOT SPOKEN</a:t>
            </a:r>
          </a:p>
          <a:p>
            <a:r>
              <a:t>Composition #1 = Martin reference, #2 = material-response output at 42 s, #3 = NASA CEA gas equilibrium with the same elemental input as #2. Tw = 3155.55 K and total blowing = 0.0785773 kg/(m² s). External flow U∞ = 13.53 km/s, density 7.69e-5 kg/m³, Rn = 56.25 mm. Material input is the Stardust heating history, while the external flow represents Earth entry following Saturn return. These are controlled composition comparisons, not coking-on/off calculations. Adopted CFD fields have no radiation feedback for these composition comparisons. #3 is the supplied CEA composition restricted to the CFD species allowance and normalized to the 11 adopted major species, as recorded in the source deck. Martin &amp; Boyd (2015), https://doi.org/10.2514/1.T4202.</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cNvSpPr>
            <a:spLocks noGrp="1"/>
          </p:cNvSpPr>
          <p:nvPr>
            <p:ph type="body" idx="1"/>
          </p:nvPr>
        </p:nvSpPr>
        <p:spPr/>
        <p:txBody>
          <a:bodyPr/>
          <a:lstStyle/>
          <a:p>
            <a:r>
              <a:t>MAIN TALK — SLIDE 12</a:t>
            </a:r>
          </a:p>
          <a:p>
            <a:r>
              <a:t>Target: 11:40–12:40 (60 seconds, including pauses)</a:t>
            </a:r>
          </a:p>
          <a:p>
            <a:endParaRPr/>
          </a:p>
          <a:p>
            <a:endParaRPr/>
          </a:p>
          <a:p>
            <a:r>
              <a:t>READ ALOUD</a:t>
            </a:r>
          </a:p>
          <a:p>
            <a:endParaRPr/>
          </a:p>
          <a:p>
            <a:r>
              <a:t>These maps show carbon monoxide, or C O, on the left, and C N on the right. Composition one is above the centerline, and composition two is below it.</a:t>
            </a:r>
          </a:p>
          <a:p>
            <a:endParaRPr/>
          </a:p>
          <a:p>
            <a:r>
              <a:t>The near-wall molecular densities are higher in composition two. Near the axis, C O is about three times higher, and C N is about fifteen times higher.</a:t>
            </a:r>
          </a:p>
          <a:p>
            <a:endParaRPr/>
          </a:p>
          <a:p>
            <a:r>
              <a:t>In contrast, the peak translational and vibrational-electronic temperatures remain almost unchanged.</a:t>
            </a:r>
          </a:p>
          <a:p>
            <a:endParaRPr/>
          </a:p>
          <a:p>
            <a:r>
              <a:t>The main difference visible here is therefore the molecular distribution in the blowing layer. We next examine how this changes the radiation reaching the wall.</a:t>
            </a:r>
          </a:p>
          <a:p>
            <a:endParaRPr/>
          </a:p>
          <a:p>
            <a:r>
              <a:t>DELIVERY CUE — NOT SPOKEN</a:t>
            </a:r>
          </a:p>
          <a:p>
            <a:r>
              <a:t>Point to the upper and lower halves, then the CO and CN layers.</a:t>
            </a:r>
          </a:p>
          <a:p>
            <a:endParaRPr/>
          </a:p>
          <a:p>
            <a:r>
              <a:t>REFERENCE NOTES — NOT SPOKEN</a:t>
            </a:r>
          </a:p>
          <a:p>
            <a:r>
              <a:t>Composition #1 = Martin reference, #2 = material-response output at 42 s, #3 = NASA CEA gas equilibrium with the same elemental input as #2. Tw = 3155.55 K and total blowing = 0.0785773 kg/(m² s). External flow U∞ = 13.53 km/s, density 7.69e-5 kg/m³, Rn = 56.25 mm. Material input is the Stardust heating history, while the external flow represents Earth entry following Saturn return. These are controlled composition comparisons, not coking-on/off calculations. Adopted CFD fields have no radiation feedback for these composition comparisons. Source: adopted grid nodes and cells in RHTG_v5_supplement_20260916_r2. Upper #1, lower #2 mirrored. Near-axis wall-adjacent CO = 2.890e21 and 9.754e21 m−3; CN = 0.236e20 and 3.624e20 m−3. Peak Ttr 44.17 and 44.08 kK; peak Tve 17.15 kK in both.</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cNvSpPr>
            <a:spLocks noGrp="1"/>
          </p:cNvSpPr>
          <p:nvPr>
            <p:ph type="body" idx="1"/>
          </p:nvPr>
        </p:nvSpPr>
        <p:spPr/>
        <p:txBody>
          <a:bodyPr/>
          <a:lstStyle/>
          <a:p>
            <a:r>
              <a:t>MAIN TALK — SLIDE 13</a:t>
            </a:r>
          </a:p>
          <a:p>
            <a:r>
              <a:t>Target: 12:40–13:50 (70 seconds, including pauses)</a:t>
            </a:r>
          </a:p>
          <a:p>
            <a:endParaRPr/>
          </a:p>
          <a:p>
            <a:endParaRPr/>
          </a:p>
          <a:p>
            <a:r>
              <a:t>READ ALOUD</a:t>
            </a:r>
          </a:p>
          <a:p>
            <a:endParaRPr/>
          </a:p>
          <a:p>
            <a:r>
              <a:t>These graphs show the radiation reaching the wall for compositions one and two. The colored areas separate the wavelength bands.</a:t>
            </a:r>
          </a:p>
          <a:p>
            <a:endParaRPr/>
          </a:p>
          <a:p>
            <a:r>
              <a:t>Near the axis, the incident flux increases from about one point five six to one point seven seven megawatts per square meter. This is an increase of about thirteen percent.</a:t>
            </a:r>
          </a:p>
          <a:p>
            <a:endParaRPr/>
          </a:p>
          <a:p>
            <a:r>
              <a:t>Vacuum ultraviolet and ultraviolet radiation together account for about ninety-six percent of the difference.</a:t>
            </a:r>
          </a:p>
          <a:p>
            <a:endParaRPr/>
          </a:p>
          <a:p>
            <a:r>
              <a:t>The comparison therefore shows that a change in blowing composition can increase wall-incident radiation, even at the same wall temperature and total blowing rate. These values describe incoming radiation before applying the surface absorptivity.</a:t>
            </a:r>
          </a:p>
          <a:p>
            <a:endParaRPr/>
          </a:p>
          <a:p>
            <a:r>
              <a:t>DELIVERY CUE — NOT SPOKEN</a:t>
            </a:r>
          </a:p>
          <a:p>
            <a:r>
              <a:t>Point to the two total profiles and then the VUV and UV portions.</a:t>
            </a:r>
          </a:p>
          <a:p>
            <a:endParaRPr/>
          </a:p>
          <a:p>
            <a:r>
              <a:t>REFERENCE NOTES — NOT SPOKEN</a:t>
            </a:r>
          </a:p>
          <a:p>
            <a:r>
              <a:t>Data: _rhtg_revision_v10/RHTG_CO_CN_CEA_20260916_r1/data/four_cases_wall_incident.csv. All wall-incident fluxes are before absorptivity. Bands: VUV 85.55–200, UV 200–400, VIS 400–700, NIR 700–2500, IR 2500–4000 nm. No-blowing uses Air13 and a radiative-equilibrium wall temperature, so it is a reference with multiple differences, not an isolated blowing toggle. Composition #1 = Martin reference, #2 = material-response output at 42 s, #3 = NASA CEA gas equilibrium with the same elemental input as #2. Tw = 3155.55 K and total blowing = 0.0785773 kg/(m² s). External flow U∞ = 13.53 km/s, density 7.69e-5 kg/m³, Rn = 56.25 mm. Material input is the Stardust heating history, while the external flow represents Earth entry following Saturn return. These are controlled composition comparisons, not coking-on/off calculations. Adopted CFD fields have no radiation feedback for these composition comparisons.</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cNvSpPr>
            <a:spLocks noGrp="1"/>
          </p:cNvSpPr>
          <p:nvPr>
            <p:ph type="body" idx="1"/>
          </p:nvPr>
        </p:nvSpPr>
        <p:spPr/>
        <p:txBody>
          <a:bodyPr/>
          <a:lstStyle/>
          <a:p>
            <a:r>
              <a:t>MAIN TALK — SLIDE 14</a:t>
            </a:r>
          </a:p>
          <a:p>
            <a:r>
              <a:t>Target: 13:50–14:50 (60 seconds, including pauses)</a:t>
            </a:r>
          </a:p>
          <a:p>
            <a:endParaRPr/>
          </a:p>
          <a:p>
            <a:endParaRPr/>
          </a:p>
          <a:p>
            <a:r>
              <a:t>READ ALOUD</a:t>
            </a:r>
          </a:p>
          <a:p>
            <a:endParaRPr/>
          </a:p>
          <a:p>
            <a:r>
              <a:t>Next, we compare compositions two and three. Composition three redistributes the same elemental input using equilibrium chemistry.</a:t>
            </a:r>
          </a:p>
          <a:p>
            <a:endParaRPr/>
          </a:p>
          <a:p>
            <a:r>
              <a:t>The two radiation profiles are almost identical. Near the axis, the difference in total incident flux is only about zero point five percent.</a:t>
            </a:r>
          </a:p>
          <a:p>
            <a:endParaRPr/>
          </a:p>
          <a:p>
            <a:r>
              <a:t>For these conditions, this redistribution among species produces a much smaller change than the full composition change between one and two.</a:t>
            </a:r>
          </a:p>
          <a:p>
            <a:endParaRPr/>
          </a:p>
          <a:p>
            <a:r>
              <a:t>This result does not isolate carbon alone, because several elemental fractions differ between one and two. It shows which of the two composition changes has the larger effect here.</a:t>
            </a:r>
          </a:p>
          <a:p>
            <a:endParaRPr/>
          </a:p>
          <a:p>
            <a:r>
              <a:t>DELIVERY CUE — NOT SPOKEN</a:t>
            </a:r>
          </a:p>
          <a:p>
            <a:r>
              <a:t>Point to the nearly matching profiles.</a:t>
            </a:r>
          </a:p>
          <a:p>
            <a:endParaRPr/>
          </a:p>
          <a:p>
            <a:r>
              <a:t>REFERENCE NOTES — NOT SPOKEN</a:t>
            </a:r>
          </a:p>
          <a:p>
            <a:r>
              <a:t>Data: _rhtg_revision_v10/RHTG_CO_CN_CEA_20260916_r1/data/four_cases_wall_incident.csv. All wall-incident fluxes are before absorptivity. Bands: VUV 85.55–200, UV 200–400, VIS 400–700, NIR 700–2500, IR 2500–4000 nm. No-blowing uses Air13 and a radiative-equilibrium wall temperature, so it is a reference with multiple differences, not an isolated blowing toggle. Composition #1 = Martin reference, #2 = material-response output at 42 s, #3 = NASA CEA gas equilibrium with the same elemental input as #2. Tw = 3155.55 K and total blowing = 0.0785773 kg/(m² s). External flow U∞ = 13.53 km/s, density 7.69e-5 kg/m³, Rn = 56.25 mm. Material input is the Stardust heating history, while the external flow represents Earth entry following Saturn return. These are controlled composition comparisons, not coking-on/off calculations. Adopted CFD fields have no radiation feedback for these composition comparisons.</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cNvSpPr>
            <a:spLocks noGrp="1"/>
          </p:cNvSpPr>
          <p:nvPr>
            <p:ph type="body" idx="1"/>
          </p:nvPr>
        </p:nvSpPr>
        <p:spPr/>
        <p:txBody>
          <a:bodyPr/>
          <a:lstStyle/>
          <a:p>
            <a:r>
              <a:t>MAIN TALK — SLIDE 15</a:t>
            </a:r>
          </a:p>
          <a:p>
            <a:r>
              <a:t>Target: 14:50–16:00 (70 seconds, including pauses)</a:t>
            </a:r>
          </a:p>
          <a:p>
            <a:endParaRPr/>
          </a:p>
          <a:p>
            <a:endParaRPr/>
          </a:p>
          <a:p>
            <a:r>
              <a:t>READ ALOUD</a:t>
            </a:r>
          </a:p>
          <a:p>
            <a:endParaRPr/>
          </a:p>
          <a:p>
            <a:r>
              <a:t>We can identify the main radiating species by examining these spectra. The left graph shows C O in the vacuum ultraviolet, and the right graph shows C N near the ultraviolet and visible boundary.</a:t>
            </a:r>
          </a:p>
          <a:p>
            <a:endParaRPr/>
          </a:p>
          <a:p>
            <a:r>
              <a:t>These contributions include absorption by all species along the path to the wall.</a:t>
            </a:r>
          </a:p>
          <a:p>
            <a:endParaRPr/>
          </a:p>
          <a:p>
            <a:r>
              <a:t>Integrating each species over the full spectral range, the C O contribution increases by about one hundred thirty kilowatts per square meter, and C N increases by about sixty-five.</a:t>
            </a:r>
          </a:p>
          <a:p>
            <a:endParaRPr/>
          </a:p>
          <a:p>
            <a:r>
              <a:t>Together, they account for about ninety-five percent of the total increase between one and two. Compositions two and three remain close in both spectra.</a:t>
            </a:r>
          </a:p>
          <a:p>
            <a:endParaRPr/>
          </a:p>
          <a:p>
            <a:r>
              <a:t>DELIVERY CUE — NOT SPOKEN</a:t>
            </a:r>
          </a:p>
          <a:p>
            <a:r>
              <a:t>Point to the blue versus orange spectra, then the close orange and green curves.</a:t>
            </a:r>
          </a:p>
          <a:p>
            <a:endParaRPr/>
          </a:p>
          <a:p>
            <a:r>
              <a:t>REFERENCE NOTES — NOT SPOKEN</a:t>
            </a:r>
          </a:p>
          <a:p>
            <a:r>
              <a:t>Composition #1 = Martin reference, #2 = material-response output at 42 s, #3 = NASA CEA gas equilibrium with the same elemental input as #2. Tw = 3155.55 K and total blowing = 0.0785773 kg/(m² s). External flow U∞ = 13.53 km/s, density 7.69e-5 kg/m³, Rn = 56.25 mm. Material input is the Stardust heating history, while the external flow represents Earth entry following Saturn return. These are controlled composition comparisons, not coking-on/off calculations. Adopted CFD fields have no radiation feedback for these composition comparisons. Data: CO_CN_display_bin_means.csv and arriving_source_band_contributions.csv in RHTG_CO_CN_adopted_sensitivity_20260916_r2. Display averages: CO 0.2 nm, CN 0.05 nm. All-species absorption retained in each case. Integrated source contributions over 85.55–4000 nm: CO #1 63.81, #2 194.03, #3 196.92; CN #1 26.41, #2 91.51, #3 93.14 kW/m². These are source-attributed wall-arriving fluxes, not emission+absorption-off sensitivities.</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cNvSpPr>
            <a:spLocks noGrp="1"/>
          </p:cNvSpPr>
          <p:nvPr>
            <p:ph type="body" idx="1"/>
          </p:nvPr>
        </p:nvSpPr>
        <p:spPr/>
        <p:txBody>
          <a:bodyPr/>
          <a:lstStyle/>
          <a:p>
            <a:r>
              <a:t>MAIN TALK — SLIDE 16</a:t>
            </a:r>
          </a:p>
          <a:p>
            <a:r>
              <a:t>Target: 16:00–17:10 (70 seconds, including pauses)</a:t>
            </a:r>
          </a:p>
          <a:p>
            <a:endParaRPr/>
          </a:p>
          <a:p>
            <a:endParaRPr/>
          </a:p>
          <a:p>
            <a:r>
              <a:t>READ ALOUD</a:t>
            </a:r>
          </a:p>
          <a:p>
            <a:endParaRPr/>
          </a:p>
          <a:p>
            <a:r>
              <a:t>This graph uses composition two as the common reference. A more negative value means that composition two receives more radiation.</a:t>
            </a:r>
          </a:p>
          <a:p>
            <a:endParaRPr/>
          </a:p>
          <a:p>
            <a:r>
              <a:t>Please follow the curve for composition one minus composition two. The gap narrows toward twenty-nine millimeters, widens again around forty millimeters, and then narrows downstream.</a:t>
            </a:r>
          </a:p>
          <a:p>
            <a:endParaRPr/>
          </a:p>
          <a:p>
            <a:r>
              <a:t>This is a local feature in the difference. The absolute radiation in both cases decreases between twenty-nine and forty millimeters.</a:t>
            </a:r>
          </a:p>
          <a:p>
            <a:endParaRPr/>
          </a:p>
          <a:p>
            <a:r>
              <a:t>The no-blowing curve is also shown, but its wall-temperature condition and species model differ. For the mechanism discussion, we therefore focus on compositions one and two, which have matched wall temperature and blowing rate.</a:t>
            </a:r>
          </a:p>
          <a:p>
            <a:endParaRPr/>
          </a:p>
          <a:p>
            <a:r>
              <a:t>DELIVERY CUE — NOT SPOKEN</a:t>
            </a:r>
          </a:p>
          <a:p>
            <a:r>
              <a:t>Point to the sign convention, then the turning points near 29 and 40 mm.</a:t>
            </a:r>
          </a:p>
          <a:p>
            <a:endParaRPr/>
          </a:p>
          <a:p>
            <a:r>
              <a:t>REFERENCE NOTES — NOT SPOKEN</a:t>
            </a:r>
          </a:p>
          <a:p>
            <a:r>
              <a:t>Data: _rhtg_revision_v10/RHTG_CO_CN_CEA_20260916_r1/data/four_cases_wall_incident.csv. All wall-incident fluxes are before absorptivity. Bands: VUV 85.55–200, UV 200–400, VIS 400–700, NIR 700–2500, IR 2500–4000 nm. No-blowing uses Air13 and a radiative-equilibrium wall temperature, so it is a reference with multiple differences, not an isolated blowing toggle. Composition #1 = Martin reference, #2 = material-response output at 42 s, #3 = NASA CEA gas equilibrium with the same elemental input as #2. Tw = 3155.55 K and total blowing = 0.0785773 kg/(m² s). External flow U∞ = 13.53 km/s, density 7.69e-5 kg/m³, Rn = 56.25 mm. Material input is the Stardust heating history, while the external flow represents Earth entry following Saturn return. These are controlled composition comparisons, not coking-on/off calculations. Adopted CFD fields have no radiation feedback for these composition comparisons. Focus is the spatial variation of the difference, not a local maximum in absolute #2 VUV. #2−#1 =119.074,126.845,120.57 kW/m² near s=28.60,39.87,56.70 mm.</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cNvSpPr>
            <a:spLocks noGrp="1"/>
          </p:cNvSpPr>
          <p:nvPr>
            <p:ph type="body" idx="1"/>
          </p:nvPr>
        </p:nvSpPr>
        <p:spPr/>
        <p:txBody>
          <a:bodyPr/>
          <a:lstStyle/>
          <a:p>
            <a:r>
              <a:t>MAIN TALK — SLIDE 17</a:t>
            </a:r>
          </a:p>
          <a:p>
            <a:r>
              <a:t>Target: 17:10–18:05 (55 seconds, including pauses)</a:t>
            </a:r>
          </a:p>
          <a:p>
            <a:endParaRPr/>
          </a:p>
          <a:p>
            <a:endParaRPr/>
          </a:p>
          <a:p>
            <a:r>
              <a:t>READ ALOUD</a:t>
            </a:r>
          </a:p>
          <a:p>
            <a:endParaRPr/>
          </a:p>
          <a:p>
            <a:r>
              <a:t>The ultraviolet and visible bands show a different spatial trend.</a:t>
            </a:r>
          </a:p>
          <a:p>
            <a:endParaRPr/>
          </a:p>
          <a:p>
            <a:r>
              <a:t>Near the axis, composition two exceeds composition one by about sixty kilowatts per square meter in ultraviolet radiation and nine in visible radiation.</a:t>
            </a:r>
          </a:p>
          <a:p>
            <a:endParaRPr/>
          </a:p>
          <a:p>
            <a:r>
              <a:t>The gaps gradually widen toward one hundred millimeters, without the same local change seen in the vacuum ultraviolet.</a:t>
            </a:r>
          </a:p>
          <a:p>
            <a:endParaRPr/>
          </a:p>
          <a:p>
            <a:r>
              <a:t>Composition three stays close to composition two in both bands.</a:t>
            </a:r>
          </a:p>
          <a:p>
            <a:endParaRPr/>
          </a:p>
          <a:p>
            <a:r>
              <a:t>To explain the vacuum-ultraviolet feature, we now look at the C O distribution and the temperature of the emitting layer.</a:t>
            </a:r>
          </a:p>
          <a:p>
            <a:endParaRPr/>
          </a:p>
          <a:p>
            <a:r>
              <a:t>DELIVERY CUE — NOT SPOKEN</a:t>
            </a:r>
          </a:p>
          <a:p>
            <a:r>
              <a:t>Point to the gradual downstream changes in both panels.</a:t>
            </a:r>
          </a:p>
          <a:p>
            <a:endParaRPr/>
          </a:p>
          <a:p>
            <a:r>
              <a:t>REFERENCE NOTES — NOT SPOKEN</a:t>
            </a:r>
          </a:p>
          <a:p>
            <a:r>
              <a:t>Data: _rhtg_revision_v10/RHTG_CO_CN_CEA_20260916_r1/data/four_cases_wall_incident.csv. All wall-incident fluxes are before absorptivity. Bands: VUV 85.55–200, UV 200–400, VIS 400–700, NIR 700–2500, IR 2500–4000 nm. No-blowing uses Air13 and a radiative-equilibrium wall temperature, so it is a reference with multiple differences, not an isolated blowing toggle. Composition #1 = Martin reference, #2 = material-response output at 42 s, #3 = NASA CEA gas equilibrium with the same elemental input as #2. Tw = 3155.55 K and total blowing = 0.0785773 kg/(m² s). External flow U∞ = 13.53 km/s, density 7.69e-5 kg/m³, Rn = 56.25 mm. Material input is the Stardust heating history, while the external flow represents Earth entry following Saturn return. These are controlled composition comparisons, not coking-on/off calculations. Adopted CFD fields have no radiation feedback for these composition comparisons.</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MAIN TALK — SLIDE 18</a:t>
            </a:r>
          </a:p>
          <a:p>
            <a:r>
              <a:t>Target: 18:05–19:25 (80 seconds, including pauses)</a:t>
            </a:r>
          </a:p>
          <a:p>
            <a:endParaRPr/>
          </a:p>
          <a:p>
            <a:endParaRPr/>
          </a:p>
          <a:p>
            <a:r>
              <a:t>READ ALOUD</a:t>
            </a:r>
          </a:p>
          <a:p>
            <a:endParaRPr/>
          </a:p>
          <a:p>
            <a:r>
              <a:t>These maps show the flow between twenty and sixty millimeters along the wall. Color represents C O number density.</a:t>
            </a:r>
          </a:p>
          <a:p>
            <a:endParaRPr/>
          </a:p>
          <a:p>
            <a:r>
              <a:t>The white contours show vibrational-electronic temperatures from ten to twelve thousand kelvin. The orange line is the mean emission depth, weighted by the C O radiation that reaches the wall.</a:t>
            </a:r>
          </a:p>
          <a:p>
            <a:endParaRPr/>
          </a:p>
          <a:p>
            <a:r>
              <a:t>At comparable temperatures, composition two contains more C O. The arrows show outward diffusion with the same scale in both panels.</a:t>
            </a:r>
          </a:p>
          <a:p>
            <a:endParaRPr/>
          </a:p>
          <a:p>
            <a:r>
              <a:t>Between twenty-nine and forty millimeters, this outward supply becomes stronger, especially in composition two. More C O reaches the emitting region.</a:t>
            </a:r>
          </a:p>
          <a:p>
            <a:endParaRPr/>
          </a:p>
          <a:p>
            <a:r>
              <a:t>Further downstream, the temperature contours move away from the wall. The gas along the orange line becomes cooler. The radiation therefore reflects both molecular supply and cooling.</a:t>
            </a:r>
          </a:p>
          <a:p>
            <a:endParaRPr/>
          </a:p>
          <a:p>
            <a:r>
              <a:t>DELIVERY CUE — NOT SPOKEN</a:t>
            </a:r>
          </a:p>
          <a:p>
            <a:r>
              <a:t>Point to the shared color scale, white contours, orange line, and diffusion arrows.</a:t>
            </a:r>
          </a:p>
          <a:p>
            <a:endParaRPr/>
          </a:p>
          <a:p>
            <a:r>
              <a:t>REFERENCE NOTES — NOT SPOKEN</a:t>
            </a:r>
          </a:p>
          <a:p>
            <a:r>
              <a:t>Composition #1 = Martin reference, #2 = material-response output at 42 s, #3 = NASA CEA gas equilibrium with the same elemental input as #2. Tw = 3155.55 K and total blowing = 0.0785773 kg/(m² s). External flow U∞ = 13.53 km/s, density 7.69e-5 kg/m³, Rn = 56.25 mm. Material input is the Stardust heating history, while the external flow represents Earth entry following Saturn return. These are controlled composition comparisons, not coking-on/off calculations. Adopted CFD fields have no radiation feedback for these composition comparisons. Source: _rhtg_absolute_mechanism_20260918/fields.npz; CO_transport_at_1mm.csv and radiation_weighted_layers_20_60mm.csv in RHTG_VUV20_60mm_CFD_mechanism_20260918_r1. Actual case fields are plotted. White contours Tve=10,11,12 kK; orange is CO wall-arrival-weighted mean depth, not a streamline. Arrows show outward CO diffusive flux at d=1 mm with identical scale. Wall-aligned coordinates, square display axes.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MAIN TALK — SLIDE 19</a:t>
            </a:r>
          </a:p>
          <a:p>
            <a:r>
              <a:t>Target: 19:25–20:40 (75 seconds, including pauses)</a:t>
            </a:r>
          </a:p>
          <a:p>
            <a:endParaRPr/>
          </a:p>
          <a:p>
            <a:endParaRPr/>
          </a:p>
          <a:p>
            <a:r>
              <a:t>READ ALOUD</a:t>
            </a:r>
          </a:p>
          <a:p>
            <a:endParaRPr/>
          </a:p>
          <a:p>
            <a:r>
              <a:t>The radiation from this layer shows the balance between those effects.</a:t>
            </a:r>
          </a:p>
          <a:p>
            <a:endParaRPr/>
          </a:p>
          <a:p>
            <a:r>
              <a:t>From twenty-nine to forty millimeters, the C O contribution increases by about seventeen kilowatts per square meter in composition two, compared with about six point five in composition one.</a:t>
            </a:r>
          </a:p>
          <a:p>
            <a:endParaRPr/>
          </a:p>
          <a:p>
            <a:r>
              <a:t>The larger increase in two widens the total vacuum-ultraviolet gap, while other radiation contributions partly offset it.</a:t>
            </a:r>
          </a:p>
          <a:p>
            <a:endParaRPr/>
          </a:p>
          <a:p>
            <a:r>
              <a:t>Beyond forty millimeters, cooling reduces the C O contribution, especially in composition two, and the gap narrows again.</a:t>
            </a:r>
          </a:p>
          <a:p>
            <a:endParaRPr/>
          </a:p>
          <a:p>
            <a:r>
              <a:t>Before this increase, between twenty and twenty-nine millimeters, cooling in the carbon and nitrogen atomic-emission layers also reduces the difference. The spatial pattern therefore involves both molecular transport and temperature changes.</a:t>
            </a:r>
          </a:p>
          <a:p>
            <a:endParaRPr/>
          </a:p>
          <a:p>
            <a:r>
              <a:t>DELIVERY CUE — NOT SPOKEN</a:t>
            </a:r>
          </a:p>
          <a:p>
            <a:r>
              <a:t>Trace the CO curves from 29 to 40 mm and then toward 60 mm.</a:t>
            </a:r>
          </a:p>
          <a:p>
            <a:endParaRPr/>
          </a:p>
          <a:p>
            <a:r>
              <a:t>REFERENCE NOTES — NOT SPOKEN</a:t>
            </a:r>
          </a:p>
          <a:p>
            <a:r>
              <a:t>Composition #1 = Martin reference, #2 = material-response output at 42 s, #3 = NASA CEA gas equilibrium with the same elemental input as #2. Tw = 3155.55 K and total blowing = 0.0785773 kg/(m² s). External flow U∞ = 13.53 km/s, density 7.69e-5 kg/m³, Rn = 56.25 mm. Material input is the Stardust heating history, while the external flow represents Earth entry following Saturn return. These are controlled composition comparisons, not coking-on/off calculations. Adopted CFD fields have no radiation feedback for these composition comparisons. VUV 85.55–200 nm. Source: source_wall_VUV.csv, wall-arriving CO_bands with all-species absorption retained. From s=28.60 to39.87 mm, CO increases by6.48(#1) and17.14(#2) kW/m²; from39.87 to56.70 mm decreases by3.01(#1) and10.47(#2). From20.394 to28.600mm, the atomic-line change contributes3.0058784 kW/m² toward a smaller composition contrast. C/N-layer cooling is supported by temperature-restore calculations documented in RHTG_VUV20_29mm_important_data_20260918_r2. These are frozen-field causal diagnostics, not new CFD solutions.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lnSpc>
                <a:spcPct val="100000"/>
              </a:lnSpc>
              <a:buNone/>
              <a:defRPr sz="1200" b="0">
                <a:solidFill>
                  <a:srgbClr val="191919"/>
                </a:solidFill>
                <a:latin typeface="Times New Roman"/>
                <a:ea typeface="Times New Roman"/>
                <a:cs typeface="Times New Roman"/>
              </a:defRPr>
            </a:pPr>
            <a:r>
              <a:rPr sz="1200" b="0">
                <a:solidFill>
                  <a:srgbClr val="191919"/>
                </a:solidFill>
                <a:latin typeface="Times New Roman"/>
                <a:ea typeface="Times New Roman"/>
                <a:cs typeface="Times New Roman"/>
              </a:rPr>
              <a:t>MAIN TALK — SLIDE 20</a:t>
            </a:r>
          </a:p>
          <a:p>
            <a:pPr algn="l">
              <a:lnSpc>
                <a:spcPct val="100000"/>
              </a:lnSpc>
              <a:buNone/>
              <a:defRPr sz="1200" b="0">
                <a:solidFill>
                  <a:srgbClr val="191919"/>
                </a:solidFill>
                <a:latin typeface="Times New Roman"/>
                <a:ea typeface="Times New Roman"/>
                <a:cs typeface="Times New Roman"/>
              </a:defRPr>
            </a:pPr>
            <a:r>
              <a:rPr sz="1200" b="0">
                <a:solidFill>
                  <a:srgbClr val="191919"/>
                </a:solidFill>
                <a:latin typeface="Times New Roman"/>
                <a:ea typeface="Times New Roman"/>
                <a:cs typeface="Times New Roman"/>
              </a:rPr>
              <a:t>Target: 20:40–21:40 (60 seconds, including pauses)</a:t>
            </a:r>
          </a:p>
          <a:p>
            <a:pPr algn="l">
              <a:lnSpc>
                <a:spcPct val="100000"/>
              </a:lnSpc>
              <a:buNone/>
              <a:defRPr sz="1200" b="0">
                <a:solidFill>
                  <a:srgbClr val="191919"/>
                </a:solidFill>
                <a:latin typeface="Times New Roman"/>
                <a:ea typeface="Times New Roman"/>
                <a:cs typeface="Times New Roman"/>
              </a:defRPr>
            </a:pPr>
            <a:endParaRPr sz="1200" b="0">
              <a:solidFill>
                <a:srgbClr val="191919"/>
              </a:solidFill>
              <a:latin typeface="Times New Roman"/>
              <a:ea typeface="Times New Roman"/>
              <a:cs typeface="Times New Roman"/>
            </a:endParaRPr>
          </a:p>
          <a:p>
            <a:pPr algn="l">
              <a:lnSpc>
                <a:spcPct val="100000"/>
              </a:lnSpc>
              <a:buNone/>
              <a:defRPr sz="1200" b="0">
                <a:solidFill>
                  <a:srgbClr val="191919"/>
                </a:solidFill>
                <a:latin typeface="Times New Roman"/>
                <a:ea typeface="Times New Roman"/>
                <a:cs typeface="Times New Roman"/>
              </a:defRPr>
            </a:pPr>
            <a:endParaRPr sz="1200" b="0">
              <a:solidFill>
                <a:srgbClr val="191919"/>
              </a:solidFill>
              <a:latin typeface="Times New Roman"/>
              <a:ea typeface="Times New Roman"/>
              <a:cs typeface="Times New Roman"/>
            </a:endParaRPr>
          </a:p>
          <a:p>
            <a:pPr algn="l">
              <a:lnSpc>
                <a:spcPct val="100000"/>
              </a:lnSpc>
              <a:buNone/>
              <a:defRPr sz="1200" b="0">
                <a:solidFill>
                  <a:srgbClr val="191919"/>
                </a:solidFill>
                <a:latin typeface="Times New Roman"/>
                <a:ea typeface="Times New Roman"/>
                <a:cs typeface="Times New Roman"/>
              </a:defRPr>
            </a:pPr>
            <a:r>
              <a:rPr sz="1200" b="0">
                <a:solidFill>
                  <a:srgbClr val="191919"/>
                </a:solidFill>
                <a:latin typeface="Times New Roman"/>
                <a:ea typeface="Times New Roman"/>
                <a:cs typeface="Times New Roman"/>
              </a:rPr>
              <a:t>READ ALOUD</a:t>
            </a:r>
          </a:p>
          <a:p>
            <a:pPr algn="l">
              <a:lnSpc>
                <a:spcPct val="100000"/>
              </a:lnSpc>
              <a:buNone/>
              <a:defRPr sz="1200" b="0">
                <a:solidFill>
                  <a:srgbClr val="191919"/>
                </a:solidFill>
                <a:latin typeface="Times New Roman"/>
                <a:ea typeface="Times New Roman"/>
                <a:cs typeface="Times New Roman"/>
              </a:defRPr>
            </a:pPr>
            <a:endParaRPr sz="1200" b="0">
              <a:solidFill>
                <a:srgbClr val="191919"/>
              </a:solidFill>
              <a:latin typeface="Times New Roman"/>
              <a:ea typeface="Times New Roman"/>
              <a:cs typeface="Times New Roman"/>
            </a:endParaRPr>
          </a:p>
          <a:p>
            <a:pPr algn="l">
              <a:lnSpc>
                <a:spcPct val="100000"/>
              </a:lnSpc>
              <a:buNone/>
              <a:defRPr sz="1200" b="0">
                <a:solidFill>
                  <a:srgbClr val="191919"/>
                </a:solidFill>
                <a:latin typeface="Times New Roman"/>
                <a:ea typeface="Times New Roman"/>
                <a:cs typeface="Times New Roman"/>
              </a:defRPr>
            </a:pPr>
            <a:r>
              <a:rPr sz="1200" b="0">
                <a:solidFill>
                  <a:srgbClr val="191919"/>
                </a:solidFill>
                <a:latin typeface="Times New Roman"/>
                <a:ea typeface="Times New Roman"/>
                <a:cs typeface="Times New Roman"/>
              </a:rPr>
              <a:t>I will now move to the preliminary active blowing experiments.</a:t>
            </a:r>
          </a:p>
          <a:p>
            <a:pPr algn="l">
              <a:lnSpc>
                <a:spcPct val="100000"/>
              </a:lnSpc>
              <a:buNone/>
              <a:defRPr sz="1200" b="0">
                <a:solidFill>
                  <a:srgbClr val="191919"/>
                </a:solidFill>
                <a:latin typeface="Times New Roman"/>
                <a:ea typeface="Times New Roman"/>
                <a:cs typeface="Times New Roman"/>
              </a:defRPr>
            </a:pPr>
            <a:endParaRPr sz="1200" b="0">
              <a:solidFill>
                <a:srgbClr val="191919"/>
              </a:solidFill>
              <a:latin typeface="Times New Roman"/>
              <a:ea typeface="Times New Roman"/>
              <a:cs typeface="Times New Roman"/>
            </a:endParaRPr>
          </a:p>
          <a:p>
            <a:pPr algn="l">
              <a:lnSpc>
                <a:spcPct val="100000"/>
              </a:lnSpc>
              <a:buNone/>
              <a:defRPr sz="1200" b="0">
                <a:solidFill>
                  <a:srgbClr val="191919"/>
                </a:solidFill>
                <a:latin typeface="Times New Roman"/>
                <a:ea typeface="Times New Roman"/>
                <a:cs typeface="Times New Roman"/>
              </a:defRPr>
            </a:pPr>
            <a:r>
              <a:rPr sz="1200" b="0">
                <a:solidFill>
                  <a:srgbClr val="191919"/>
                </a:solidFill>
                <a:latin typeface="Times New Roman"/>
                <a:ea typeface="Times New Roman"/>
                <a:cs typeface="Times New Roman"/>
              </a:rPr>
              <a:t>The model has a porous carbon front with a density of zero point zero five grams per cubic centimeter and about ninety percent porosity.</a:t>
            </a:r>
          </a:p>
          <a:p>
            <a:pPr algn="l">
              <a:lnSpc>
                <a:spcPct val="100000"/>
              </a:lnSpc>
              <a:buNone/>
              <a:defRPr sz="1200" b="0">
                <a:solidFill>
                  <a:srgbClr val="191919"/>
                </a:solidFill>
                <a:latin typeface="Times New Roman"/>
                <a:ea typeface="Times New Roman"/>
                <a:cs typeface="Times New Roman"/>
              </a:defRPr>
            </a:pPr>
            <a:endParaRPr sz="1200" b="0">
              <a:solidFill>
                <a:srgbClr val="191919"/>
              </a:solidFill>
              <a:latin typeface="Times New Roman"/>
              <a:ea typeface="Times New Roman"/>
              <a:cs typeface="Times New Roman"/>
            </a:endParaRPr>
          </a:p>
          <a:p>
            <a:pPr algn="l">
              <a:lnSpc>
                <a:spcPct val="100000"/>
              </a:lnSpc>
              <a:buNone/>
              <a:defRPr sz="1200" b="0">
                <a:solidFill>
                  <a:srgbClr val="191919"/>
                </a:solidFill>
                <a:latin typeface="Times New Roman"/>
                <a:ea typeface="Times New Roman"/>
                <a:cs typeface="Times New Roman"/>
              </a:defRPr>
            </a:pPr>
            <a:r>
              <a:rPr sz="1200" b="0">
                <a:solidFill>
                  <a:srgbClr val="191919"/>
                </a:solidFill>
                <a:latin typeface="Times New Roman"/>
                <a:ea typeface="Times New Roman"/>
                <a:cs typeface="Times New Roman"/>
              </a:rPr>
              <a:t>Gas passes through a solenoid valve into the model plenum and then leaves through the porous surface. A Raspberry Pi synchronizes the valve and facility.</a:t>
            </a:r>
          </a:p>
          <a:p>
            <a:pPr algn="l">
              <a:lnSpc>
                <a:spcPct val="100000"/>
              </a:lnSpc>
              <a:buNone/>
              <a:defRPr sz="1200" b="0">
                <a:solidFill>
                  <a:srgbClr val="191919"/>
                </a:solidFill>
                <a:latin typeface="Times New Roman"/>
                <a:ea typeface="Times New Roman"/>
                <a:cs typeface="Times New Roman"/>
              </a:defRPr>
            </a:pPr>
            <a:endParaRPr sz="1200" b="0">
              <a:solidFill>
                <a:srgbClr val="191919"/>
              </a:solidFill>
              <a:latin typeface="Times New Roman"/>
              <a:ea typeface="Times New Roman"/>
              <a:cs typeface="Times New Roman"/>
            </a:endParaRPr>
          </a:p>
          <a:p>
            <a:pPr algn="l">
              <a:lnSpc>
                <a:spcPct val="100000"/>
              </a:lnSpc>
              <a:buNone/>
              <a:defRPr sz="1200" b="0">
                <a:solidFill>
                  <a:srgbClr val="191919"/>
                </a:solidFill>
                <a:latin typeface="Times New Roman"/>
                <a:ea typeface="Times New Roman"/>
                <a:cs typeface="Times New Roman"/>
              </a:defRPr>
            </a:pPr>
            <a:r>
              <a:rPr sz="1200" b="0">
                <a:solidFill>
                  <a:srgbClr val="191919"/>
                </a:solidFill>
                <a:latin typeface="Times New Roman"/>
                <a:ea typeface="Times New Roman"/>
                <a:cs typeface="Times New Roman"/>
              </a:rPr>
              <a:t>We measure pressure after the valve, in the dump tank, and inside the model plenum.</a:t>
            </a:r>
          </a:p>
          <a:p>
            <a:pPr algn="l">
              <a:lnSpc>
                <a:spcPct val="100000"/>
              </a:lnSpc>
              <a:buNone/>
              <a:defRPr sz="1200" b="0">
                <a:solidFill>
                  <a:srgbClr val="191919"/>
                </a:solidFill>
                <a:latin typeface="Times New Roman"/>
                <a:ea typeface="Times New Roman"/>
                <a:cs typeface="Times New Roman"/>
              </a:defRPr>
            </a:pPr>
            <a:endParaRPr sz="1200" b="0">
              <a:solidFill>
                <a:srgbClr val="191919"/>
              </a:solidFill>
              <a:latin typeface="Times New Roman"/>
              <a:ea typeface="Times New Roman"/>
              <a:cs typeface="Times New Roman"/>
            </a:endParaRPr>
          </a:p>
          <a:p>
            <a:pPr algn="l">
              <a:lnSpc>
                <a:spcPct val="100000"/>
              </a:lnSpc>
              <a:buNone/>
              <a:defRPr sz="1200" b="0">
                <a:solidFill>
                  <a:srgbClr val="191919"/>
                </a:solidFill>
                <a:latin typeface="Times New Roman"/>
                <a:ea typeface="Times New Roman"/>
                <a:cs typeface="Times New Roman"/>
              </a:defRPr>
            </a:pPr>
            <a:r>
              <a:rPr sz="1200" b="0">
                <a:solidFill>
                  <a:srgbClr val="191919"/>
                </a:solidFill>
                <a:latin typeface="Times New Roman"/>
                <a:ea typeface="Times New Roman"/>
                <a:cs typeface="Times New Roman"/>
              </a:rPr>
              <a:t>The present flow tests use helium. They examine the operation of the blowing system and the associated near-wall emission.</a:t>
            </a:r>
          </a:p>
          <a:p>
            <a:pPr algn="l">
              <a:lnSpc>
                <a:spcPct val="100000"/>
              </a:lnSpc>
              <a:buNone/>
              <a:defRPr sz="1200" b="0">
                <a:solidFill>
                  <a:srgbClr val="191919"/>
                </a:solidFill>
                <a:latin typeface="Times New Roman"/>
                <a:ea typeface="Times New Roman"/>
                <a:cs typeface="Times New Roman"/>
              </a:defRPr>
            </a:pPr>
            <a:endParaRPr sz="1200" b="0">
              <a:solidFill>
                <a:srgbClr val="191919"/>
              </a:solidFill>
              <a:latin typeface="Times New Roman"/>
              <a:ea typeface="Times New Roman"/>
              <a:cs typeface="Times New Roman"/>
            </a:endParaRPr>
          </a:p>
          <a:p>
            <a:pPr algn="l">
              <a:lnSpc>
                <a:spcPct val="100000"/>
              </a:lnSpc>
              <a:buNone/>
              <a:defRPr sz="1200" b="0">
                <a:solidFill>
                  <a:srgbClr val="191919"/>
                </a:solidFill>
                <a:latin typeface="Times New Roman"/>
                <a:ea typeface="Times New Roman"/>
                <a:cs typeface="Times New Roman"/>
              </a:defRPr>
            </a:pPr>
            <a:r>
              <a:rPr sz="1200" b="0">
                <a:solidFill>
                  <a:srgbClr val="191919"/>
                </a:solidFill>
                <a:latin typeface="Times New Roman"/>
                <a:ea typeface="Times New Roman"/>
                <a:cs typeface="Times New Roman"/>
              </a:rPr>
              <a:t>DELIVERY CUE — NOT SPOKEN</a:t>
            </a:r>
          </a:p>
          <a:p>
            <a:pPr algn="l">
              <a:lnSpc>
                <a:spcPct val="100000"/>
              </a:lnSpc>
              <a:buNone/>
              <a:defRPr sz="1200" b="0">
                <a:solidFill>
                  <a:srgbClr val="191919"/>
                </a:solidFill>
                <a:latin typeface="Times New Roman"/>
                <a:ea typeface="Times New Roman"/>
                <a:cs typeface="Times New Roman"/>
              </a:defRPr>
            </a:pPr>
            <a:r>
              <a:rPr sz="1200" b="0">
                <a:solidFill>
                  <a:srgbClr val="191919"/>
                </a:solidFill>
                <a:latin typeface="Times New Roman"/>
                <a:ea typeface="Times New Roman"/>
                <a:cs typeface="Times New Roman"/>
              </a:rPr>
              <a:t>Point to the gas path and the three pressure-measurement locations.</a:t>
            </a:r>
          </a:p>
          <a:p>
            <a:pPr algn="l">
              <a:lnSpc>
                <a:spcPct val="100000"/>
              </a:lnSpc>
              <a:buNone/>
              <a:defRPr sz="1200" b="0">
                <a:solidFill>
                  <a:srgbClr val="191919"/>
                </a:solidFill>
                <a:latin typeface="Times New Roman"/>
                <a:ea typeface="Times New Roman"/>
                <a:cs typeface="Times New Roman"/>
              </a:defRPr>
            </a:pPr>
            <a:endParaRPr sz="1200" b="0">
              <a:solidFill>
                <a:srgbClr val="191919"/>
              </a:solidFill>
              <a:latin typeface="Times New Roman"/>
              <a:ea typeface="Times New Roman"/>
              <a:cs typeface="Times New Roman"/>
            </a:endParaRPr>
          </a:p>
          <a:p>
            <a:pPr algn="l">
              <a:lnSpc>
                <a:spcPct val="100000"/>
              </a:lnSpc>
              <a:buNone/>
              <a:defRPr sz="1200" b="0">
                <a:solidFill>
                  <a:srgbClr val="191919"/>
                </a:solidFill>
                <a:latin typeface="Times New Roman"/>
                <a:ea typeface="Times New Roman"/>
                <a:cs typeface="Times New Roman"/>
              </a:defRPr>
            </a:pPr>
            <a:r>
              <a:rPr sz="1200" b="0">
                <a:solidFill>
                  <a:srgbClr val="191919"/>
                </a:solidFill>
                <a:latin typeface="Times New Roman"/>
                <a:ea typeface="Times New Roman"/>
                <a:cs typeface="Times New Roman"/>
              </a:rPr>
              <a:t>REFERENCE NOTES — NOT SPOKEN</a:t>
            </a:r>
          </a:p>
          <a:p>
            <a:pPr algn="l">
              <a:lnSpc>
                <a:spcPct val="100000"/>
              </a:lnSpc>
              <a:buNone/>
              <a:defRPr sz="1200" b="0">
                <a:solidFill>
                  <a:srgbClr val="191919"/>
                </a:solidFill>
                <a:latin typeface="Times New Roman"/>
                <a:ea typeface="Times New Roman"/>
                <a:cs typeface="Times New Roman"/>
              </a:defRPr>
            </a:pPr>
            <a:r>
              <a:rPr sz="1200" b="0">
                <a:solidFill>
                  <a:srgbClr val="191919"/>
                </a:solidFill>
                <a:latin typeface="Times New Roman"/>
                <a:ea typeface="Times New Roman"/>
                <a:cs typeface="Times New Roman"/>
              </a:rPr>
              <a:t>The numerical results show changes in flow, species distributions and radiation with blowing composition. An experimental system with adjustable gas supply is being developed for future comparison. The present He tests examine blowing establishment, supply-pressure response, interaction with the test flow and optical observations. They do not validate the calculated CO/CN-related VUV increase. Helium also changes thermodynamic and transport properties, so these tests do not isolate purely hydrodynamic effects. Distinguish the He/N2 supply-system tests from the present He tests in the expansion-tube flow. CH2 measures test-section back pressure, not wall pressure. Apparatus dimensions, model and diagnostics follow the original slide figures.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cNvSpPr>
            <a:spLocks noGrp="1"/>
          </p:cNvSpPr>
          <p:nvPr>
            <p:ph type="body" idx="1"/>
          </p:nvPr>
        </p:nvSpPr>
        <p:spPr/>
        <p:txBody>
          <a:bodyPr/>
          <a:lstStyle/>
          <a:p>
            <a:r>
              <a:t>MAIN TALK — SLIDE 21</a:t>
            </a:r>
          </a:p>
          <a:p>
            <a:r>
              <a:t>Target: 21:40–22:40 (60 seconds, including pauses)</a:t>
            </a:r>
          </a:p>
          <a:p>
            <a:endParaRPr/>
          </a:p>
          <a:p>
            <a:endParaRPr/>
          </a:p>
          <a:p>
            <a:r>
              <a:t>READ ALOUD</a:t>
            </a:r>
          </a:p>
          <a:p>
            <a:endParaRPr/>
          </a:p>
          <a:p>
            <a:r>
              <a:t>The table summarizes the facility conditions and optical measurement. The nominal shock speed in the low-pressure tube is about seven point five kilometers per second.</a:t>
            </a:r>
          </a:p>
          <a:p>
            <a:endParaRPr/>
          </a:p>
          <a:p>
            <a:r>
              <a:t>We compare two helium-blowing shots with slightly different valve-command delays. The difference is zero point three milliseconds.</a:t>
            </a:r>
          </a:p>
          <a:p>
            <a:endParaRPr/>
          </a:p>
          <a:p>
            <a:r>
              <a:t>The optical signal from channel four marks the arrival of the test flow. We use this as the common time reference for the supply-pressure histories.</a:t>
            </a:r>
          </a:p>
          <a:p>
            <a:endParaRPr/>
          </a:p>
          <a:p>
            <a:r>
              <a:t>A seven hundred eighty nanometer bandpass filter records emission around the atomic-oxygen feature at seven hundred seventy-seven nanometers. We compare these images with a no-blowing reference.</a:t>
            </a:r>
          </a:p>
          <a:p>
            <a:endParaRPr/>
          </a:p>
          <a:p>
            <a:r>
              <a:t>DELIVERY CUE — NOT SPOKEN</a:t>
            </a:r>
          </a:p>
          <a:p>
            <a:r>
              <a:t>Point to the timing table and then explain CH4 and the optical filter.</a:t>
            </a:r>
          </a:p>
          <a:p>
            <a:endParaRPr/>
          </a:p>
          <a:p>
            <a:r>
              <a:t>REFERENCE NOTES — NOT SPOKEN</a:t>
            </a:r>
          </a:p>
          <a:p>
            <a:r>
              <a:t>Source: ryuuriki2026_kumazaki_v18.pptx, preserved test settings. The delay is command-to-command, not measured gas arrival. The photodetector CH4 rise is the common flow-arrival reference. Imaging uses a 780 nm bandpass including O I 777 nm. Exposure/gate/gain are not inferred from the images.</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cNvSpPr>
            <a:spLocks noGrp="1"/>
          </p:cNvSpPr>
          <p:nvPr>
            <p:ph type="body" idx="1"/>
          </p:nvPr>
        </p:nvSpPr>
        <p:spPr/>
        <p:txBody>
          <a:bodyPr/>
          <a:lstStyle/>
          <a:p>
            <a:r>
              <a:t>MAIN TALK — SLIDE 22</a:t>
            </a:r>
          </a:p>
          <a:p>
            <a:r>
              <a:t>Target: 22:40–23:50 (70 seconds, including pauses)</a:t>
            </a:r>
          </a:p>
          <a:p>
            <a:endParaRPr/>
          </a:p>
          <a:p>
            <a:endParaRPr/>
          </a:p>
          <a:p>
            <a:r>
              <a:t>READ ALOUD</a:t>
            </a:r>
          </a:p>
          <a:p>
            <a:endParaRPr/>
          </a:p>
          <a:p>
            <a:r>
              <a:t>Here are the observed emission images on the same display scale.</a:t>
            </a:r>
          </a:p>
          <a:p>
            <a:endParaRPr/>
          </a:p>
          <a:p>
            <a:r>
              <a:t>Shot one is similar to the no-blowing reference. Shot two is darker, particularly near the porous wall. The pressure histories below also differ relative to the arrival of the test flow.</a:t>
            </a:r>
          </a:p>
          <a:p>
            <a:endParaRPr/>
          </a:p>
          <a:p>
            <a:r>
              <a:t>However, the measured shock speeds are different: about eight point one kilometers per second in shot one and six point three in shot two.</a:t>
            </a:r>
          </a:p>
          <a:p>
            <a:endParaRPr/>
          </a:p>
          <a:p>
            <a:r>
              <a:t>We therefore need matched flow conditions to determine how much of the optical change comes from blowing. These preliminary tests show the timing and flow-control issues that we need to address before quantitative comparison with the calculations.</a:t>
            </a:r>
          </a:p>
          <a:p>
            <a:endParaRPr/>
          </a:p>
          <a:p>
            <a:r>
              <a:t>DELIVERY CUE — NOT SPOKEN</a:t>
            </a:r>
          </a:p>
          <a:p>
            <a:r>
              <a:t>Compare the three images, then point to the pressure histories.</a:t>
            </a:r>
          </a:p>
          <a:p>
            <a:endParaRPr/>
          </a:p>
          <a:p>
            <a:r>
              <a:t>REFERENCE NOTES — NOT SPOKEN</a:t>
            </a:r>
          </a:p>
          <a:p>
            <a:r>
              <a:t>Original common-scale emission images retained from the source deck / ryuuriki2026_kumazaki_v18.pptx. Original combined pressure/emission slide retained in the backup. Shot #1 shock speed8.14 km/s; Shot #2 6.27 km/s. Different shock speeds prevent attributing the optical difference solely to blowing. These are observed optical intensities, not measured incident heat flux.</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MAIN TALK — SLIDE 23</a:t>
            </a:r>
          </a:p>
          <a:p>
            <a:r>
              <a:t>Target: 23:50–25:00 (70 seconds, including pauses)</a:t>
            </a:r>
          </a:p>
          <a:p>
            <a:endParaRPr/>
          </a:p>
          <a:p>
            <a:endParaRPr/>
          </a:p>
          <a:p>
            <a:r>
              <a:t>READ ALOUD</a:t>
            </a:r>
          </a:p>
          <a:p>
            <a:endParaRPr/>
          </a:p>
          <a:p>
            <a:r>
              <a:t>To summarize, we used our numerical framework to evaluate the effect of blowing composition on flow and radiation.</a:t>
            </a:r>
          </a:p>
          <a:p>
            <a:endParaRPr/>
          </a:p>
          <a:p>
            <a:r>
              <a:t>At fixed wall temperature and total blowing rate, composition two gives about thirteen percent more near-axis incident radiation than composition one. C O and C N account for about ninety-five percent of this increase.</a:t>
            </a:r>
          </a:p>
          <a:p>
            <a:endParaRPr/>
          </a:p>
          <a:p>
            <a:r>
              <a:t>Their distribution and the downstream cooling help explain the spatial variation. Re-equilibrating composition two produces only a small radiation change.</a:t>
            </a:r>
          </a:p>
          <a:p>
            <a:endParaRPr/>
          </a:p>
          <a:p>
            <a:r>
              <a:t>The helium tests show different near-wall emission patterns, but quantitative interpretation requires better matching of the flow conditions.</a:t>
            </a:r>
          </a:p>
          <a:p>
            <a:endParaRPr/>
          </a:p>
          <a:p>
            <a:r>
              <a:t>We will combine laser preheating and controlled gas supply in the expansion tube to investigate different carbon-deposition states. Thank you.</a:t>
            </a:r>
          </a:p>
          <a:p>
            <a:endParaRPr/>
          </a:p>
          <a:p>
            <a:r>
              <a:t>DELIVERY CUE — NOT SPOKEN</a:t>
            </a:r>
          </a:p>
          <a:p>
            <a:r>
              <a:t>Pause briefly between the numerical result, experimental result, and future work.</a:t>
            </a:r>
          </a:p>
          <a:p>
            <a:endParaRPr/>
          </a:p>
          <a:p>
            <a:r>
              <a:t>REFERENCE NOTES — NOT SPOKEN</a:t>
            </a:r>
          </a:p>
          <a:p>
            <a:r>
              <a:t>Summary matches the main results. Current comparison changes prescribed blowing compositions at fixed Tw and total mass flux. It does not demonstrate coking-induced heating changes. Combined heated active-blowing expansion-tube tests are future work. Quantitative source attribution and radiation definitions are documented in result-slide notes.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t>END OF MAIN TALK</a:t>
            </a:r>
          </a:p>
          <a:p>
            <a:endParaRPr/>
          </a:p>
          <a:p>
            <a:endParaRPr/>
          </a:p>
          <a:p>
            <a:r>
              <a:t>READ ALOUD</a:t>
            </a:r>
          </a:p>
          <a:p>
            <a:endParaRPr/>
          </a:p>
          <a:p>
            <a:r>
              <a:t>End of the main presentation. The following slides are for questions and are outside the twenty-five-minute talk.</a:t>
            </a:r>
          </a:p>
        </p:txBody>
      </p:sp>
      <p:sp>
        <p:nvSpPr>
          <p:cNvPr id="4" name="スライド番号プレースホルダー 3"/>
          <p:cNvSpPr>
            <a:spLocks noGrp="1"/>
          </p:cNvSpPr>
          <p:nvPr>
            <p:ph type="sldNum" sz="quarter" idx="5"/>
          </p:nvPr>
        </p:nvSpPr>
        <p:spPr/>
        <p:txBody>
          <a:bodyPr/>
          <a:lstStyle/>
          <a:p>
            <a:fld id="{6C0FD533-4B2D-4EF8-BF9C-9967BF4A3D2D}" type="slidenum">
              <a:rPr kumimoji="1" lang="ja-JP" altLang="en-US" smtClean="0"/>
              <a:t>24</a:t>
            </a:fld>
            <a:endParaRPr kumimoji="1" lang="ja-JP" altLang="en-US"/>
          </a:p>
        </p:txBody>
      </p:sp>
    </p:spTree>
    <p:extLst>
      <p:ext uri="{BB962C8B-B14F-4D97-AF65-F5344CB8AC3E}">
        <p14:creationId xmlns:p14="http://schemas.microsoft.com/office/powerpoint/2010/main" val="602751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FE52E5E-AE04-2B2B-2784-5F48F16B18E5}"/>
              </a:ext>
            </a:extLst>
          </p:cNvPr>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字幕 2">
            <a:extLst>
              <a:ext uri="{FF2B5EF4-FFF2-40B4-BE49-F238E27FC236}">
                <a16:creationId xmlns:a16="http://schemas.microsoft.com/office/drawing/2014/main" id="{D6B8A8FC-66E7-D337-DDA1-BF60D6F0850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74878C77-7A13-74DF-A426-69A01EEBF3AD}"/>
              </a:ext>
            </a:extLst>
          </p:cNvPr>
          <p:cNvSpPr>
            <a:spLocks noGrp="1"/>
          </p:cNvSpPr>
          <p:nvPr>
            <p:ph type="dt" sz="half" idx="10"/>
          </p:nvPr>
        </p:nvSpPr>
        <p:spPr/>
        <p:txBody>
          <a:bodyPr/>
          <a:lstStyle/>
          <a:p>
            <a:fld id="{B0B986F1-8A8A-1D47-887B-B0882E60AF01}" type="datetime1">
              <a:rPr kumimoji="1" lang="ja-JP" altLang="en-US" smtClean="0"/>
              <a:t>2026/9/23</a:t>
            </a:fld>
            <a:endParaRPr kumimoji="1" lang="ja-JP" altLang="en-US"/>
          </a:p>
        </p:txBody>
      </p:sp>
      <p:sp>
        <p:nvSpPr>
          <p:cNvPr id="5" name="フッター プレースホルダー 4">
            <a:extLst>
              <a:ext uri="{FF2B5EF4-FFF2-40B4-BE49-F238E27FC236}">
                <a16:creationId xmlns:a16="http://schemas.microsoft.com/office/drawing/2014/main" id="{D9BF9FFC-954B-AA14-11EB-34DB703C311E}"/>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137DC9D8-AD13-0E28-3871-7F04BA92AE6C}"/>
              </a:ext>
            </a:extLst>
          </p:cNvPr>
          <p:cNvSpPr>
            <a:spLocks noGrp="1"/>
          </p:cNvSpPr>
          <p:nvPr>
            <p:ph type="sldNum" sz="quarter" idx="12"/>
          </p:nvPr>
        </p:nvSpPr>
        <p:spPr/>
        <p:txBody>
          <a:bodyPr/>
          <a:lstStyle/>
          <a:p>
            <a:fld id="{BBA193C3-0A85-4D05-95BE-970B8185A625}" type="slidenum">
              <a:rPr kumimoji="1" lang="ja-JP" altLang="en-US" smtClean="0"/>
              <a:t>‹#›</a:t>
            </a:fld>
            <a:endParaRPr kumimoji="1" lang="ja-JP" altLang="en-US"/>
          </a:p>
        </p:txBody>
      </p:sp>
    </p:spTree>
    <p:extLst>
      <p:ext uri="{BB962C8B-B14F-4D97-AF65-F5344CB8AC3E}">
        <p14:creationId xmlns:p14="http://schemas.microsoft.com/office/powerpoint/2010/main" val="13306920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09C4C10-6FBA-E957-6B00-578B1CA2979E}"/>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190D2756-3397-B15F-F0AF-3C23D385A6F5}"/>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51DE7918-1F9D-7622-F389-8F4BE9F9EF66}"/>
              </a:ext>
            </a:extLst>
          </p:cNvPr>
          <p:cNvSpPr>
            <a:spLocks noGrp="1"/>
          </p:cNvSpPr>
          <p:nvPr>
            <p:ph type="dt" sz="half" idx="10"/>
          </p:nvPr>
        </p:nvSpPr>
        <p:spPr/>
        <p:txBody>
          <a:bodyPr/>
          <a:lstStyle/>
          <a:p>
            <a:fld id="{52083663-A647-2044-BACD-081CE8B2E022}" type="datetime1">
              <a:rPr kumimoji="1" lang="ja-JP" altLang="en-US" smtClean="0"/>
              <a:t>2026/9/23</a:t>
            </a:fld>
            <a:endParaRPr kumimoji="1" lang="ja-JP" altLang="en-US"/>
          </a:p>
        </p:txBody>
      </p:sp>
      <p:sp>
        <p:nvSpPr>
          <p:cNvPr id="5" name="フッター プレースホルダー 4">
            <a:extLst>
              <a:ext uri="{FF2B5EF4-FFF2-40B4-BE49-F238E27FC236}">
                <a16:creationId xmlns:a16="http://schemas.microsoft.com/office/drawing/2014/main" id="{54DBCF49-41F0-3B33-2294-29FABEA7A941}"/>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1C45C3D6-160B-C107-A956-F6BD680C22AA}"/>
              </a:ext>
            </a:extLst>
          </p:cNvPr>
          <p:cNvSpPr>
            <a:spLocks noGrp="1"/>
          </p:cNvSpPr>
          <p:nvPr>
            <p:ph type="sldNum" sz="quarter" idx="12"/>
          </p:nvPr>
        </p:nvSpPr>
        <p:spPr/>
        <p:txBody>
          <a:bodyPr/>
          <a:lstStyle/>
          <a:p>
            <a:fld id="{BBA193C3-0A85-4D05-95BE-970B8185A625}" type="slidenum">
              <a:rPr kumimoji="1" lang="ja-JP" altLang="en-US" smtClean="0"/>
              <a:t>‹#›</a:t>
            </a:fld>
            <a:endParaRPr kumimoji="1" lang="ja-JP" altLang="en-US"/>
          </a:p>
        </p:txBody>
      </p:sp>
    </p:spTree>
    <p:extLst>
      <p:ext uri="{BB962C8B-B14F-4D97-AF65-F5344CB8AC3E}">
        <p14:creationId xmlns:p14="http://schemas.microsoft.com/office/powerpoint/2010/main" val="24606907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F10960D-17CA-D083-157D-67D145063981}"/>
              </a:ext>
            </a:extLst>
          </p:cNvPr>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AD17F0A7-B74E-B411-6A43-B8A23BEFBBE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9390889B-1DB6-3166-8181-18FF037A73A2}"/>
              </a:ext>
            </a:extLst>
          </p:cNvPr>
          <p:cNvSpPr>
            <a:spLocks noGrp="1"/>
          </p:cNvSpPr>
          <p:nvPr>
            <p:ph type="dt" sz="half" idx="10"/>
          </p:nvPr>
        </p:nvSpPr>
        <p:spPr/>
        <p:txBody>
          <a:bodyPr/>
          <a:lstStyle/>
          <a:p>
            <a:fld id="{51BB6420-8C2E-B34E-93A9-8B756FFF5D0D}" type="datetime1">
              <a:rPr kumimoji="1" lang="ja-JP" altLang="en-US" smtClean="0"/>
              <a:t>2026/9/23</a:t>
            </a:fld>
            <a:endParaRPr kumimoji="1" lang="ja-JP" altLang="en-US"/>
          </a:p>
        </p:txBody>
      </p:sp>
      <p:sp>
        <p:nvSpPr>
          <p:cNvPr id="5" name="フッター プレースホルダー 4">
            <a:extLst>
              <a:ext uri="{FF2B5EF4-FFF2-40B4-BE49-F238E27FC236}">
                <a16:creationId xmlns:a16="http://schemas.microsoft.com/office/drawing/2014/main" id="{7EE39E98-7620-19E2-F48D-6A5270D654CD}"/>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FD318905-F357-E8AD-FC2A-5A4EE4D8AAF2}"/>
              </a:ext>
            </a:extLst>
          </p:cNvPr>
          <p:cNvSpPr>
            <a:spLocks noGrp="1"/>
          </p:cNvSpPr>
          <p:nvPr>
            <p:ph type="sldNum" sz="quarter" idx="12"/>
          </p:nvPr>
        </p:nvSpPr>
        <p:spPr/>
        <p:txBody>
          <a:bodyPr/>
          <a:lstStyle/>
          <a:p>
            <a:fld id="{BBA193C3-0A85-4D05-95BE-970B8185A625}" type="slidenum">
              <a:rPr kumimoji="1" lang="ja-JP" altLang="en-US" smtClean="0"/>
              <a:t>‹#›</a:t>
            </a:fld>
            <a:endParaRPr kumimoji="1" lang="ja-JP" altLang="en-US"/>
          </a:p>
        </p:txBody>
      </p:sp>
    </p:spTree>
    <p:extLst>
      <p:ext uri="{BB962C8B-B14F-4D97-AF65-F5344CB8AC3E}">
        <p14:creationId xmlns:p14="http://schemas.microsoft.com/office/powerpoint/2010/main" val="20274660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E548EB9-792B-9FE7-1587-ADF1CAC1BE4B}"/>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1CDEE265-0AD4-B904-9A70-D260A3F16066}"/>
              </a:ext>
            </a:extLst>
          </p:cNvPr>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17B05113-3063-C64A-E371-BB5CC5466E8C}"/>
              </a:ext>
            </a:extLst>
          </p:cNvPr>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66D16A3F-AA36-CE95-E426-CDDA76D6CF71}"/>
              </a:ext>
            </a:extLst>
          </p:cNvPr>
          <p:cNvSpPr>
            <a:spLocks noGrp="1"/>
          </p:cNvSpPr>
          <p:nvPr>
            <p:ph type="dt" sz="half" idx="10"/>
          </p:nvPr>
        </p:nvSpPr>
        <p:spPr/>
        <p:txBody>
          <a:bodyPr/>
          <a:lstStyle/>
          <a:p>
            <a:fld id="{DDB3824C-F377-9D40-BF24-4DB3562375C6}" type="datetime1">
              <a:rPr kumimoji="1" lang="ja-JP" altLang="en-US" smtClean="0"/>
              <a:t>2026/9/23</a:t>
            </a:fld>
            <a:endParaRPr kumimoji="1" lang="ja-JP" altLang="en-US"/>
          </a:p>
        </p:txBody>
      </p:sp>
      <p:sp>
        <p:nvSpPr>
          <p:cNvPr id="6" name="フッター プレースホルダー 5">
            <a:extLst>
              <a:ext uri="{FF2B5EF4-FFF2-40B4-BE49-F238E27FC236}">
                <a16:creationId xmlns:a16="http://schemas.microsoft.com/office/drawing/2014/main" id="{EB1F0DBD-07AE-054D-97D8-429133405854}"/>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B9F611CD-FA60-F398-F685-E562B134E622}"/>
              </a:ext>
            </a:extLst>
          </p:cNvPr>
          <p:cNvSpPr>
            <a:spLocks noGrp="1"/>
          </p:cNvSpPr>
          <p:nvPr>
            <p:ph type="sldNum" sz="quarter" idx="12"/>
          </p:nvPr>
        </p:nvSpPr>
        <p:spPr/>
        <p:txBody>
          <a:bodyPr/>
          <a:lstStyle/>
          <a:p>
            <a:fld id="{BBA193C3-0A85-4D05-95BE-970B8185A625}" type="slidenum">
              <a:rPr kumimoji="1" lang="ja-JP" altLang="en-US" smtClean="0"/>
              <a:t>‹#›</a:t>
            </a:fld>
            <a:endParaRPr kumimoji="1" lang="ja-JP" altLang="en-US"/>
          </a:p>
        </p:txBody>
      </p:sp>
    </p:spTree>
    <p:extLst>
      <p:ext uri="{BB962C8B-B14F-4D97-AF65-F5344CB8AC3E}">
        <p14:creationId xmlns:p14="http://schemas.microsoft.com/office/powerpoint/2010/main" val="28632590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9BDDF50-656A-E45B-729C-EB8CCEF8E02D}"/>
              </a:ext>
            </a:extLst>
          </p:cNvPr>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5100109E-2BE1-0947-6F35-3129974B39E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7E820392-7ED7-24BA-DAAF-5BA03C6D3E28}"/>
              </a:ext>
            </a:extLst>
          </p:cNvPr>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FA6FBE07-A4B4-3891-3D2A-BA5A99F0D0E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6D271F17-1399-CD06-116F-CBBFAC44F450}"/>
              </a:ext>
            </a:extLst>
          </p:cNvPr>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DFE439A7-36AE-1C5B-BDF0-1BDA02A52A58}"/>
              </a:ext>
            </a:extLst>
          </p:cNvPr>
          <p:cNvSpPr>
            <a:spLocks noGrp="1"/>
          </p:cNvSpPr>
          <p:nvPr>
            <p:ph type="dt" sz="half" idx="10"/>
          </p:nvPr>
        </p:nvSpPr>
        <p:spPr/>
        <p:txBody>
          <a:bodyPr/>
          <a:lstStyle/>
          <a:p>
            <a:fld id="{E41788D9-E763-3E43-B766-6F36C8D1C99A}" type="datetime1">
              <a:rPr kumimoji="1" lang="ja-JP" altLang="en-US" smtClean="0"/>
              <a:t>2026/9/23</a:t>
            </a:fld>
            <a:endParaRPr kumimoji="1" lang="ja-JP" altLang="en-US"/>
          </a:p>
        </p:txBody>
      </p:sp>
      <p:sp>
        <p:nvSpPr>
          <p:cNvPr id="8" name="フッター プレースホルダー 7">
            <a:extLst>
              <a:ext uri="{FF2B5EF4-FFF2-40B4-BE49-F238E27FC236}">
                <a16:creationId xmlns:a16="http://schemas.microsoft.com/office/drawing/2014/main" id="{3D9F4BC4-5CE0-FF14-DD62-38FB2ADD403B}"/>
              </a:ext>
            </a:extLst>
          </p:cNvPr>
          <p:cNvSpPr>
            <a:spLocks noGrp="1"/>
          </p:cNvSpPr>
          <p:nvPr>
            <p:ph type="ftr" sz="quarter" idx="11"/>
          </p:nvPr>
        </p:nvSpPr>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2B1A9176-C98B-1E97-A54A-9F354A12EE81}"/>
              </a:ext>
            </a:extLst>
          </p:cNvPr>
          <p:cNvSpPr>
            <a:spLocks noGrp="1"/>
          </p:cNvSpPr>
          <p:nvPr>
            <p:ph type="sldNum" sz="quarter" idx="12"/>
          </p:nvPr>
        </p:nvSpPr>
        <p:spPr/>
        <p:txBody>
          <a:bodyPr/>
          <a:lstStyle/>
          <a:p>
            <a:fld id="{BBA193C3-0A85-4D05-95BE-970B8185A625}" type="slidenum">
              <a:rPr kumimoji="1" lang="ja-JP" altLang="en-US" smtClean="0"/>
              <a:t>‹#›</a:t>
            </a:fld>
            <a:endParaRPr kumimoji="1" lang="ja-JP" altLang="en-US"/>
          </a:p>
        </p:txBody>
      </p:sp>
    </p:spTree>
    <p:extLst>
      <p:ext uri="{BB962C8B-B14F-4D97-AF65-F5344CB8AC3E}">
        <p14:creationId xmlns:p14="http://schemas.microsoft.com/office/powerpoint/2010/main" val="33035222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131512B-EEDB-B0C0-8522-546C29DD2333}"/>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7C0ABAE6-4A59-273E-ECE7-30D057F3F5F1}"/>
              </a:ext>
            </a:extLst>
          </p:cNvPr>
          <p:cNvSpPr>
            <a:spLocks noGrp="1"/>
          </p:cNvSpPr>
          <p:nvPr>
            <p:ph type="dt" sz="half" idx="10"/>
          </p:nvPr>
        </p:nvSpPr>
        <p:spPr/>
        <p:txBody>
          <a:bodyPr/>
          <a:lstStyle/>
          <a:p>
            <a:fld id="{81805CB5-A8D7-D54A-B42C-320A97F5E86A}" type="datetime1">
              <a:rPr kumimoji="1" lang="ja-JP" altLang="en-US" smtClean="0"/>
              <a:t>2026/9/23</a:t>
            </a:fld>
            <a:endParaRPr kumimoji="1" lang="ja-JP" altLang="en-US"/>
          </a:p>
        </p:txBody>
      </p:sp>
      <p:sp>
        <p:nvSpPr>
          <p:cNvPr id="4" name="フッター プレースホルダー 3">
            <a:extLst>
              <a:ext uri="{FF2B5EF4-FFF2-40B4-BE49-F238E27FC236}">
                <a16:creationId xmlns:a16="http://schemas.microsoft.com/office/drawing/2014/main" id="{3EABE096-E520-1B0B-8BE4-5614A59B5E34}"/>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2060744E-A984-5D24-EC1E-E96B6FC4AB9D}"/>
              </a:ext>
            </a:extLst>
          </p:cNvPr>
          <p:cNvSpPr>
            <a:spLocks noGrp="1"/>
          </p:cNvSpPr>
          <p:nvPr>
            <p:ph type="sldNum" sz="quarter" idx="12"/>
          </p:nvPr>
        </p:nvSpPr>
        <p:spPr/>
        <p:txBody>
          <a:bodyPr/>
          <a:lstStyle/>
          <a:p>
            <a:fld id="{BBA193C3-0A85-4D05-95BE-970B8185A625}" type="slidenum">
              <a:rPr kumimoji="1" lang="ja-JP" altLang="en-US" smtClean="0"/>
              <a:t>‹#›</a:t>
            </a:fld>
            <a:endParaRPr kumimoji="1" lang="ja-JP" altLang="en-US"/>
          </a:p>
        </p:txBody>
      </p:sp>
    </p:spTree>
    <p:extLst>
      <p:ext uri="{BB962C8B-B14F-4D97-AF65-F5344CB8AC3E}">
        <p14:creationId xmlns:p14="http://schemas.microsoft.com/office/powerpoint/2010/main" val="13883783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E74FFE69-4B8A-2AC7-7226-B481DF921E6C}"/>
              </a:ext>
            </a:extLst>
          </p:cNvPr>
          <p:cNvSpPr>
            <a:spLocks noGrp="1"/>
          </p:cNvSpPr>
          <p:nvPr>
            <p:ph type="dt" sz="half" idx="10"/>
          </p:nvPr>
        </p:nvSpPr>
        <p:spPr/>
        <p:txBody>
          <a:bodyPr/>
          <a:lstStyle/>
          <a:p>
            <a:fld id="{E9A330F8-BF0C-5E4E-9FAE-AB3AEAEEDF26}" type="datetime1">
              <a:rPr kumimoji="1" lang="ja-JP" altLang="en-US" smtClean="0"/>
              <a:t>2026/9/23</a:t>
            </a:fld>
            <a:endParaRPr kumimoji="1" lang="ja-JP" altLang="en-US"/>
          </a:p>
        </p:txBody>
      </p:sp>
      <p:sp>
        <p:nvSpPr>
          <p:cNvPr id="3" name="フッター プレースホルダー 2">
            <a:extLst>
              <a:ext uri="{FF2B5EF4-FFF2-40B4-BE49-F238E27FC236}">
                <a16:creationId xmlns:a16="http://schemas.microsoft.com/office/drawing/2014/main" id="{969CAA52-CCA2-BBC8-B27D-7E29ECA9E038}"/>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E0D20699-C3AD-84C9-20ED-3C9152149A5E}"/>
              </a:ext>
            </a:extLst>
          </p:cNvPr>
          <p:cNvSpPr>
            <a:spLocks noGrp="1"/>
          </p:cNvSpPr>
          <p:nvPr>
            <p:ph type="sldNum" sz="quarter" idx="12"/>
          </p:nvPr>
        </p:nvSpPr>
        <p:spPr/>
        <p:txBody>
          <a:bodyPr/>
          <a:lstStyle/>
          <a:p>
            <a:fld id="{BBA193C3-0A85-4D05-95BE-970B8185A625}" type="slidenum">
              <a:rPr kumimoji="1" lang="ja-JP" altLang="en-US" smtClean="0"/>
              <a:t>‹#›</a:t>
            </a:fld>
            <a:endParaRPr kumimoji="1" lang="ja-JP" altLang="en-US"/>
          </a:p>
        </p:txBody>
      </p:sp>
    </p:spTree>
    <p:extLst>
      <p:ext uri="{BB962C8B-B14F-4D97-AF65-F5344CB8AC3E}">
        <p14:creationId xmlns:p14="http://schemas.microsoft.com/office/powerpoint/2010/main" val="1059250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50D7398-5040-6B45-58CA-F3E4B42E9D1D}"/>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B01A923F-E14E-2493-7AAD-BEED2230EB4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17F8A796-E6D7-C15E-635F-4E65B9FA454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2B0C749B-D498-F56B-D329-998A69BAEC5A}"/>
              </a:ext>
            </a:extLst>
          </p:cNvPr>
          <p:cNvSpPr>
            <a:spLocks noGrp="1"/>
          </p:cNvSpPr>
          <p:nvPr>
            <p:ph type="dt" sz="half" idx="10"/>
          </p:nvPr>
        </p:nvSpPr>
        <p:spPr/>
        <p:txBody>
          <a:bodyPr/>
          <a:lstStyle/>
          <a:p>
            <a:fld id="{40DE4ED1-90BD-DC48-9AF9-3EF235BA49B9}" type="datetime1">
              <a:rPr kumimoji="1" lang="ja-JP" altLang="en-US" smtClean="0"/>
              <a:t>2026/9/23</a:t>
            </a:fld>
            <a:endParaRPr kumimoji="1" lang="ja-JP" altLang="en-US"/>
          </a:p>
        </p:txBody>
      </p:sp>
      <p:sp>
        <p:nvSpPr>
          <p:cNvPr id="6" name="フッター プレースホルダー 5">
            <a:extLst>
              <a:ext uri="{FF2B5EF4-FFF2-40B4-BE49-F238E27FC236}">
                <a16:creationId xmlns:a16="http://schemas.microsoft.com/office/drawing/2014/main" id="{ED0DA290-E115-C88D-9316-F95AE3BFEFD3}"/>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FC1EB450-45F0-8BAF-E3DB-4BA49274E67E}"/>
              </a:ext>
            </a:extLst>
          </p:cNvPr>
          <p:cNvSpPr>
            <a:spLocks noGrp="1"/>
          </p:cNvSpPr>
          <p:nvPr>
            <p:ph type="sldNum" sz="quarter" idx="12"/>
          </p:nvPr>
        </p:nvSpPr>
        <p:spPr/>
        <p:txBody>
          <a:bodyPr/>
          <a:lstStyle/>
          <a:p>
            <a:fld id="{BBA193C3-0A85-4D05-95BE-970B8185A625}" type="slidenum">
              <a:rPr kumimoji="1" lang="ja-JP" altLang="en-US" smtClean="0"/>
              <a:t>‹#›</a:t>
            </a:fld>
            <a:endParaRPr kumimoji="1" lang="ja-JP" altLang="en-US"/>
          </a:p>
        </p:txBody>
      </p:sp>
    </p:spTree>
    <p:extLst>
      <p:ext uri="{BB962C8B-B14F-4D97-AF65-F5344CB8AC3E}">
        <p14:creationId xmlns:p14="http://schemas.microsoft.com/office/powerpoint/2010/main" val="36368656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77E9379-BFA8-4DAF-F3B1-9DB95D13D2A7}"/>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CF8727D4-B404-8D32-BB5E-C0817F60AF3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a:extLst>
              <a:ext uri="{FF2B5EF4-FFF2-40B4-BE49-F238E27FC236}">
                <a16:creationId xmlns:a16="http://schemas.microsoft.com/office/drawing/2014/main" id="{25BB1888-70F4-FE75-CEC9-F8E7E6AA67D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34B27669-C76B-0D3C-F6DB-4CF2E7319B28}"/>
              </a:ext>
            </a:extLst>
          </p:cNvPr>
          <p:cNvSpPr>
            <a:spLocks noGrp="1"/>
          </p:cNvSpPr>
          <p:nvPr>
            <p:ph type="dt" sz="half" idx="10"/>
          </p:nvPr>
        </p:nvSpPr>
        <p:spPr/>
        <p:txBody>
          <a:bodyPr/>
          <a:lstStyle/>
          <a:p>
            <a:fld id="{C1C547CF-8505-734A-9CB4-EA9D51AEF416}" type="datetime1">
              <a:rPr kumimoji="1" lang="ja-JP" altLang="en-US" smtClean="0"/>
              <a:t>2026/9/23</a:t>
            </a:fld>
            <a:endParaRPr kumimoji="1" lang="ja-JP" altLang="en-US"/>
          </a:p>
        </p:txBody>
      </p:sp>
      <p:sp>
        <p:nvSpPr>
          <p:cNvPr id="6" name="フッター プレースホルダー 5">
            <a:extLst>
              <a:ext uri="{FF2B5EF4-FFF2-40B4-BE49-F238E27FC236}">
                <a16:creationId xmlns:a16="http://schemas.microsoft.com/office/drawing/2014/main" id="{E3FD1609-C3E0-C3C2-170A-3E56DF8F1B9C}"/>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E14F3203-488B-55D9-9760-5D20E1BCBD37}"/>
              </a:ext>
            </a:extLst>
          </p:cNvPr>
          <p:cNvSpPr>
            <a:spLocks noGrp="1"/>
          </p:cNvSpPr>
          <p:nvPr>
            <p:ph type="sldNum" sz="quarter" idx="12"/>
          </p:nvPr>
        </p:nvSpPr>
        <p:spPr/>
        <p:txBody>
          <a:bodyPr/>
          <a:lstStyle/>
          <a:p>
            <a:fld id="{BBA193C3-0A85-4D05-95BE-970B8185A625}" type="slidenum">
              <a:rPr kumimoji="1" lang="ja-JP" altLang="en-US" smtClean="0"/>
              <a:t>‹#›</a:t>
            </a:fld>
            <a:endParaRPr kumimoji="1" lang="ja-JP" altLang="en-US"/>
          </a:p>
        </p:txBody>
      </p:sp>
    </p:spTree>
    <p:extLst>
      <p:ext uri="{BB962C8B-B14F-4D97-AF65-F5344CB8AC3E}">
        <p14:creationId xmlns:p14="http://schemas.microsoft.com/office/powerpoint/2010/main" val="28711469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429A2F2-5612-DE93-4A2A-26C46CFAFD9F}"/>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C6290D0F-332D-575A-C7A5-9D00C12BF3E9}"/>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4B6A6667-C7B8-DAD5-9B44-B0A1BA39D4FC}"/>
              </a:ext>
            </a:extLst>
          </p:cNvPr>
          <p:cNvSpPr>
            <a:spLocks noGrp="1"/>
          </p:cNvSpPr>
          <p:nvPr>
            <p:ph type="dt" sz="half" idx="10"/>
          </p:nvPr>
        </p:nvSpPr>
        <p:spPr/>
        <p:txBody>
          <a:bodyPr/>
          <a:lstStyle/>
          <a:p>
            <a:fld id="{A33EDC33-B329-574B-A8FF-66BFACA44CED}" type="datetime1">
              <a:rPr kumimoji="1" lang="ja-JP" altLang="en-US" smtClean="0"/>
              <a:t>2026/9/23</a:t>
            </a:fld>
            <a:endParaRPr kumimoji="1" lang="ja-JP" altLang="en-US"/>
          </a:p>
        </p:txBody>
      </p:sp>
      <p:sp>
        <p:nvSpPr>
          <p:cNvPr id="5" name="フッター プレースホルダー 4">
            <a:extLst>
              <a:ext uri="{FF2B5EF4-FFF2-40B4-BE49-F238E27FC236}">
                <a16:creationId xmlns:a16="http://schemas.microsoft.com/office/drawing/2014/main" id="{58B5ABDC-EDA2-53F4-B87A-FC0710B7F8FE}"/>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E565C723-E7A0-5A93-185A-14D72201302B}"/>
              </a:ext>
            </a:extLst>
          </p:cNvPr>
          <p:cNvSpPr>
            <a:spLocks noGrp="1"/>
          </p:cNvSpPr>
          <p:nvPr>
            <p:ph type="sldNum" sz="quarter" idx="12"/>
          </p:nvPr>
        </p:nvSpPr>
        <p:spPr/>
        <p:txBody>
          <a:bodyPr/>
          <a:lstStyle/>
          <a:p>
            <a:fld id="{BBA193C3-0A85-4D05-95BE-970B8185A625}" type="slidenum">
              <a:rPr kumimoji="1" lang="ja-JP" altLang="en-US" smtClean="0"/>
              <a:t>‹#›</a:t>
            </a:fld>
            <a:endParaRPr kumimoji="1" lang="ja-JP" altLang="en-US"/>
          </a:p>
        </p:txBody>
      </p:sp>
    </p:spTree>
    <p:extLst>
      <p:ext uri="{BB962C8B-B14F-4D97-AF65-F5344CB8AC3E}">
        <p14:creationId xmlns:p14="http://schemas.microsoft.com/office/powerpoint/2010/main" val="31723521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6AF5E4AF-BD2D-5F93-B513-3AB3438A41BA}"/>
              </a:ext>
            </a:extLst>
          </p:cNvPr>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46623690-9D53-242E-F34A-D8A0C1149836}"/>
              </a:ext>
            </a:extLst>
          </p:cNvPr>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D2B2F03B-E5B7-5707-A7BE-1C09B9A284F3}"/>
              </a:ext>
            </a:extLst>
          </p:cNvPr>
          <p:cNvSpPr>
            <a:spLocks noGrp="1"/>
          </p:cNvSpPr>
          <p:nvPr>
            <p:ph type="dt" sz="half" idx="10"/>
          </p:nvPr>
        </p:nvSpPr>
        <p:spPr/>
        <p:txBody>
          <a:bodyPr/>
          <a:lstStyle/>
          <a:p>
            <a:fld id="{19B9B244-05C4-584A-99FC-867239BE144B}" type="datetime1">
              <a:rPr kumimoji="1" lang="ja-JP" altLang="en-US" smtClean="0"/>
              <a:t>2026/9/23</a:t>
            </a:fld>
            <a:endParaRPr kumimoji="1" lang="ja-JP" altLang="en-US"/>
          </a:p>
        </p:txBody>
      </p:sp>
      <p:sp>
        <p:nvSpPr>
          <p:cNvPr id="5" name="フッター プレースホルダー 4">
            <a:extLst>
              <a:ext uri="{FF2B5EF4-FFF2-40B4-BE49-F238E27FC236}">
                <a16:creationId xmlns:a16="http://schemas.microsoft.com/office/drawing/2014/main" id="{6939E539-D002-7979-DAB3-CDCAA2483287}"/>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ADF5B49D-3EA4-63D5-7863-129E005063E4}"/>
              </a:ext>
            </a:extLst>
          </p:cNvPr>
          <p:cNvSpPr>
            <a:spLocks noGrp="1"/>
          </p:cNvSpPr>
          <p:nvPr>
            <p:ph type="sldNum" sz="quarter" idx="12"/>
          </p:nvPr>
        </p:nvSpPr>
        <p:spPr/>
        <p:txBody>
          <a:bodyPr/>
          <a:lstStyle/>
          <a:p>
            <a:fld id="{BBA193C3-0A85-4D05-95BE-970B8185A625}" type="slidenum">
              <a:rPr kumimoji="1" lang="ja-JP" altLang="en-US" smtClean="0"/>
              <a:t>‹#›</a:t>
            </a:fld>
            <a:endParaRPr kumimoji="1" lang="ja-JP" altLang="en-US"/>
          </a:p>
        </p:txBody>
      </p:sp>
    </p:spTree>
    <p:extLst>
      <p:ext uri="{BB962C8B-B14F-4D97-AF65-F5344CB8AC3E}">
        <p14:creationId xmlns:p14="http://schemas.microsoft.com/office/powerpoint/2010/main" val="22034720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272BD9AA-BF36-7F55-75D3-5E79870FF20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71C72CBA-4EBD-FCCE-AE1A-3F6BEC30143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7BFACE8E-2946-824C-237A-9461E0CE1E0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65DD6FD-E170-2A4B-938C-4D7280156F68}" type="datetime1">
              <a:rPr kumimoji="1" lang="ja-JP" altLang="en-US" smtClean="0"/>
              <a:t>2026/9/23</a:t>
            </a:fld>
            <a:endParaRPr kumimoji="1" lang="ja-JP" altLang="en-US"/>
          </a:p>
        </p:txBody>
      </p:sp>
      <p:sp>
        <p:nvSpPr>
          <p:cNvPr id="5" name="フッター プレースホルダー 4">
            <a:extLst>
              <a:ext uri="{FF2B5EF4-FFF2-40B4-BE49-F238E27FC236}">
                <a16:creationId xmlns:a16="http://schemas.microsoft.com/office/drawing/2014/main" id="{7581414A-0E49-D4D3-4669-42DC8CE3094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31F13077-9A53-3857-ED6E-04D5EE42C81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2000">
                <a:solidFill>
                  <a:schemeClr val="tx1"/>
                </a:solidFill>
              </a:defRPr>
            </a:lvl1pPr>
          </a:lstStyle>
          <a:p>
            <a:fld id="{BBA193C3-0A85-4D05-95BE-970B8185A625}" type="slidenum">
              <a:rPr lang="ja-JP" altLang="en-US" smtClean="0"/>
              <a:pPr/>
              <a:t>‹#›</a:t>
            </a:fld>
            <a:endParaRPr lang="ja-JP" altLang="en-US"/>
          </a:p>
        </p:txBody>
      </p:sp>
      <p:pic>
        <p:nvPicPr>
          <p:cNvPr id="7" name="図 6">
            <a:extLst>
              <a:ext uri="{FF2B5EF4-FFF2-40B4-BE49-F238E27FC236}">
                <a16:creationId xmlns:a16="http://schemas.microsoft.com/office/drawing/2014/main" id="{0BEAACC8-7683-CB26-CAE4-A7726E2B8C13}"/>
              </a:ext>
            </a:extLst>
          </p:cNvPr>
          <p:cNvPicPr>
            <a:picLocks noChangeAspect="1"/>
          </p:cNvPicPr>
          <p:nvPr userDrawn="1"/>
        </p:nvPicPr>
        <p:blipFill>
          <a:blip r:embed="rId13"/>
          <a:stretch>
            <a:fillRect/>
          </a:stretch>
        </p:blipFill>
        <p:spPr>
          <a:xfrm>
            <a:off x="121714" y="-188"/>
            <a:ext cx="695032" cy="806875"/>
          </a:xfrm>
          <a:prstGeom prst="rect">
            <a:avLst/>
          </a:prstGeom>
        </p:spPr>
      </p:pic>
      <p:cxnSp>
        <p:nvCxnSpPr>
          <p:cNvPr id="9" name="直線コネクタ 8">
            <a:extLst>
              <a:ext uri="{FF2B5EF4-FFF2-40B4-BE49-F238E27FC236}">
                <a16:creationId xmlns:a16="http://schemas.microsoft.com/office/drawing/2014/main" id="{E7D84F43-A041-CAB4-997D-5B18884A23B0}"/>
              </a:ext>
            </a:extLst>
          </p:cNvPr>
          <p:cNvCxnSpPr>
            <a:cxnSpLocks/>
          </p:cNvCxnSpPr>
          <p:nvPr userDrawn="1"/>
        </p:nvCxnSpPr>
        <p:spPr>
          <a:xfrm>
            <a:off x="0" y="820650"/>
            <a:ext cx="12192000" cy="0"/>
          </a:xfrm>
          <a:prstGeom prst="line">
            <a:avLst/>
          </a:prstGeom>
          <a:ln w="1905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3905164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1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1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32.png"/><Relationship Id="rId4" Type="http://schemas.openxmlformats.org/officeDocument/2006/relationships/image" Target="../media/image31.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2D312477-7CF8-A932-97E6-F69005FB705B}"/>
              </a:ext>
            </a:extLst>
          </p:cNvPr>
          <p:cNvSpPr txBox="1"/>
          <p:nvPr/>
        </p:nvSpPr>
        <p:spPr>
          <a:xfrm>
            <a:off x="523875" y="1674674"/>
            <a:ext cx="11144250" cy="1466850"/>
          </a:xfrm>
          <a:prstGeom prst="rect">
            <a:avLst/>
          </a:prstGeom>
          <a:noFill/>
        </p:spPr>
        <p:txBody>
          <a:bodyPr wrap="square" rtlCol="0">
            <a:noAutofit/>
          </a:bodyPr>
          <a:lstStyle/>
          <a:p>
            <a:pPr algn="ctr">
              <a:lnSpc>
                <a:spcPct val="100000"/>
              </a:lnSpc>
            </a:pPr>
            <a:r>
              <a:rPr sz="3600" b="0">
                <a:solidFill>
                  <a:srgbClr val="191919"/>
                </a:solidFill>
                <a:latin typeface="Times New Roman"/>
                <a:ea typeface="Times New Roman"/>
                <a:cs typeface="Times New Roman"/>
              </a:rPr>
              <a:t>Spectroscopic Measurements of Low-Density Ablators</a:t>
            </a:r>
          </a:p>
          <a:p>
            <a:pPr algn="ctr">
              <a:lnSpc>
                <a:spcPct val="100000"/>
              </a:lnSpc>
            </a:pPr>
            <a:r>
              <a:rPr sz="3600" b="0">
                <a:solidFill>
                  <a:srgbClr val="191919"/>
                </a:solidFill>
                <a:latin typeface="Times New Roman"/>
                <a:ea typeface="Times New Roman"/>
                <a:cs typeface="Times New Roman"/>
              </a:rPr>
              <a:t>in Expansion-Tube Flows with Gas Blowing</a:t>
            </a:r>
          </a:p>
        </p:txBody>
      </p:sp>
      <p:sp>
        <p:nvSpPr>
          <p:cNvPr id="5" name="テキスト ボックス 4">
            <a:extLst>
              <a:ext uri="{FF2B5EF4-FFF2-40B4-BE49-F238E27FC236}">
                <a16:creationId xmlns:a16="http://schemas.microsoft.com/office/drawing/2014/main" id="{902B11E8-C7F8-1496-2937-FAFE390D735D}"/>
              </a:ext>
            </a:extLst>
          </p:cNvPr>
          <p:cNvSpPr txBox="1"/>
          <p:nvPr/>
        </p:nvSpPr>
        <p:spPr>
          <a:xfrm>
            <a:off x="2984458" y="4832098"/>
            <a:ext cx="4788572" cy="1938992"/>
          </a:xfrm>
          <a:prstGeom prst="rect">
            <a:avLst/>
          </a:prstGeom>
          <a:noFill/>
        </p:spPr>
        <p:txBody>
          <a:bodyPr wrap="square">
            <a:noAutofit/>
          </a:bodyPr>
          <a:lstStyle/>
          <a:p>
            <a:pPr marL="0" marR="0" lvl="0" indent="0" algn="r" defTabSz="914400" rtl="0" eaLnBrk="1" fontAlgn="auto" latinLnBrk="0" hangingPunct="1">
              <a:lnSpc>
                <a:spcPct val="100000"/>
              </a:lnSpc>
              <a:buClrTx/>
              <a:buSzTx/>
              <a:buFontTx/>
              <a:buNone/>
              <a:tabLst/>
              <a:defRPr/>
            </a:pPr>
            <a:r>
              <a:rPr sz="2400" b="0">
                <a:solidFill>
                  <a:srgbClr val="191919"/>
                </a:solidFill>
                <a:latin typeface="Times New Roman"/>
                <a:ea typeface="Times New Roman"/>
                <a:cs typeface="Times New Roman"/>
              </a:rPr>
              <a:t>Taichi Kumazaki</a:t>
            </a:r>
          </a:p>
          <a:p>
            <a:pPr marL="0" marR="0" lvl="0" indent="0" algn="r" defTabSz="914400" rtl="0" eaLnBrk="1" fontAlgn="auto" latinLnBrk="0" hangingPunct="1">
              <a:lnSpc>
                <a:spcPct val="100000"/>
              </a:lnSpc>
              <a:buClrTx/>
              <a:buSzTx/>
              <a:buFontTx/>
              <a:buNone/>
              <a:tabLst/>
              <a:defRPr/>
            </a:pPr>
            <a:r>
              <a:rPr sz="2400" b="0">
                <a:solidFill>
                  <a:srgbClr val="191919"/>
                </a:solidFill>
                <a:latin typeface="Times New Roman"/>
                <a:ea typeface="Times New Roman"/>
                <a:cs typeface="Times New Roman"/>
              </a:rPr>
              <a:t>Kohei Shimamura</a:t>
            </a:r>
          </a:p>
          <a:p>
            <a:pPr marL="0" marR="0" lvl="0" indent="0" algn="r" defTabSz="914400" rtl="0" eaLnBrk="1" fontAlgn="auto" latinLnBrk="0" hangingPunct="1">
              <a:lnSpc>
                <a:spcPct val="100000"/>
              </a:lnSpc>
              <a:buClrTx/>
              <a:buSzTx/>
              <a:buFontTx/>
              <a:buNone/>
              <a:tabLst/>
              <a:defRPr/>
            </a:pPr>
            <a:endParaRPr sz="2400" b="0">
              <a:solidFill>
                <a:srgbClr val="191919"/>
              </a:solidFill>
              <a:latin typeface="Times New Roman"/>
              <a:ea typeface="Times New Roman"/>
              <a:cs typeface="Times New Roman"/>
            </a:endParaRPr>
          </a:p>
          <a:p>
            <a:pPr marL="0" marR="0" lvl="0" indent="0" algn="r" defTabSz="914400" rtl="0" eaLnBrk="1" fontAlgn="auto" latinLnBrk="0" hangingPunct="1">
              <a:lnSpc>
                <a:spcPct val="100000"/>
              </a:lnSpc>
              <a:buClrTx/>
              <a:buSzTx/>
              <a:buFontTx/>
              <a:buNone/>
              <a:tabLst/>
              <a:defRPr/>
            </a:pPr>
            <a:r>
              <a:rPr sz="2400" b="0">
                <a:solidFill>
                  <a:srgbClr val="191919"/>
                </a:solidFill>
                <a:latin typeface="Times New Roman"/>
                <a:ea typeface="Times New Roman"/>
                <a:cs typeface="Times New Roman"/>
              </a:rPr>
              <a:t>Tokyo Metropolitan University</a:t>
            </a:r>
          </a:p>
        </p:txBody>
      </p:sp>
      <p:sp>
        <p:nvSpPr>
          <p:cNvPr id="2" name="テキスト ボックス 1">
            <a:extLst>
              <a:ext uri="{FF2B5EF4-FFF2-40B4-BE49-F238E27FC236}">
                <a16:creationId xmlns:a16="http://schemas.microsoft.com/office/drawing/2014/main" id="{A4969F9A-C7F8-72A9-FEAB-7312752C52F7}"/>
              </a:ext>
            </a:extLst>
          </p:cNvPr>
          <p:cNvSpPr txBox="1"/>
          <p:nvPr/>
        </p:nvSpPr>
        <p:spPr>
          <a:xfrm>
            <a:off x="994299" y="-23371"/>
            <a:ext cx="3852909" cy="86177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600" b="0" i="0" u="none" strike="noStrike" kern="1200" cap="none" spc="0" normalizeH="0" baseline="0" noProof="0">
                <a:ln>
                  <a:noFill/>
                </a:ln>
                <a:solidFill>
                  <a:prstClr val="black"/>
                </a:solidFill>
                <a:effectLst>
                  <a:outerShdw blurRad="38100" dist="38100" dir="2700000" algn="tl">
                    <a:srgbClr val="000000">
                      <a:alpha val="43137"/>
                    </a:srgbClr>
                  </a:outerShdw>
                </a:effectLst>
                <a:uLnTx/>
                <a:uFillTx/>
                <a:latin typeface="Times New Roman" panose="02020603050405020304" pitchFamily="18" charset="0"/>
                <a:ea typeface="游ゴシック" panose="020B0400000000000000" pitchFamily="50" charset="-128"/>
                <a:cs typeface="Times New Roman" panose="02020603050405020304" pitchFamily="18" charset="0"/>
              </a:rPr>
              <a:t>Tokyo</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600" b="0" i="0" u="none" strike="noStrike" kern="1200" cap="none" spc="0" normalizeH="0" baseline="0" noProof="0">
                <a:ln>
                  <a:noFill/>
                </a:ln>
                <a:solidFill>
                  <a:prstClr val="black"/>
                </a:solidFill>
                <a:effectLst>
                  <a:outerShdw blurRad="38100" dist="38100" dir="2700000" algn="tl">
                    <a:srgbClr val="000000">
                      <a:alpha val="43137"/>
                    </a:srgbClr>
                  </a:outerShdw>
                </a:effectLst>
                <a:uLnTx/>
                <a:uFillTx/>
                <a:latin typeface="Times New Roman" panose="02020603050405020304" pitchFamily="18" charset="0"/>
                <a:ea typeface="游ゴシック" panose="020B0400000000000000" pitchFamily="50" charset="-128"/>
                <a:cs typeface="Times New Roman" panose="02020603050405020304" pitchFamily="18" charset="0"/>
              </a:rPr>
              <a:t>Metropolitan</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600" b="0" i="0" u="none" strike="noStrike" kern="1200" cap="none" spc="0" normalizeH="0" baseline="0" noProof="0">
                <a:ln>
                  <a:noFill/>
                </a:ln>
                <a:solidFill>
                  <a:prstClr val="black"/>
                </a:solidFill>
                <a:effectLst>
                  <a:outerShdw blurRad="38100" dist="38100" dir="2700000" algn="tl">
                    <a:srgbClr val="000000">
                      <a:alpha val="43137"/>
                    </a:srgbClr>
                  </a:outerShdw>
                </a:effectLst>
                <a:uLnTx/>
                <a:uFillTx/>
                <a:latin typeface="Times New Roman" panose="02020603050405020304" pitchFamily="18" charset="0"/>
                <a:ea typeface="游ゴシック" panose="020B0400000000000000" pitchFamily="50" charset="-128"/>
                <a:cs typeface="Times New Roman" panose="02020603050405020304" pitchFamily="18" charset="0"/>
              </a:rPr>
              <a:t>University</a:t>
            </a:r>
            <a:endParaRPr kumimoji="1" lang="ja-JP" altLang="en-US" sz="1600" b="0" i="0" u="none" strike="noStrike" kern="1200" cap="none" spc="0" normalizeH="0" baseline="0" noProof="0">
              <a:ln>
                <a:noFill/>
              </a:ln>
              <a:solidFill>
                <a:prstClr val="black"/>
              </a:solidFill>
              <a:effectLst>
                <a:outerShdw blurRad="38100" dist="38100" dir="2700000" algn="tl">
                  <a:srgbClr val="000000">
                    <a:alpha val="43137"/>
                  </a:srgbClr>
                </a:outerShdw>
              </a:effectLst>
              <a:uLnTx/>
              <a:uFillTx/>
              <a:latin typeface="Times New Roman" panose="02020603050405020304" pitchFamily="18" charset="0"/>
              <a:ea typeface="游ゴシック" panose="020B0400000000000000" pitchFamily="50" charset="-128"/>
              <a:cs typeface="Times New Roman" panose="02020603050405020304" pitchFamily="18" charset="0"/>
            </a:endParaRPr>
          </a:p>
        </p:txBody>
      </p:sp>
    </p:spTree>
    <p:extLst>
      <p:ext uri="{BB962C8B-B14F-4D97-AF65-F5344CB8AC3E}">
        <p14:creationId xmlns:p14="http://schemas.microsoft.com/office/powerpoint/2010/main" val="2545909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34B71C-61FB-9F42-42AD-A3A70CCE00D0}"/>
            </a:ext>
          </a:extLst>
        </p:cNvPr>
        <p:cNvGrpSpPr/>
        <p:nvPr/>
      </p:nvGrpSpPr>
      <p:grpSpPr>
        <a:xfrm>
          <a:off x="0" y="0"/>
          <a:ext cx="0" cy="0"/>
          <a:chOff x="0" y="0"/>
          <a:chExt cx="0" cy="0"/>
        </a:xfrm>
      </p:grpSpPr>
      <p:pic>
        <p:nvPicPr>
          <p:cNvPr id="19" name="図 18">
            <a:extLst>
              <a:ext uri="{FF2B5EF4-FFF2-40B4-BE49-F238E27FC236}">
                <a16:creationId xmlns:a16="http://schemas.microsoft.com/office/drawing/2014/main" id="{2C5E7705-6741-B964-265E-3A5E91D48F9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3307" y="930640"/>
            <a:ext cx="10679069" cy="5684796"/>
          </a:xfrm>
          <a:prstGeom prst="rect">
            <a:avLst/>
          </a:prstGeom>
        </p:spPr>
      </p:pic>
      <p:sp>
        <p:nvSpPr>
          <p:cNvPr id="4" name="スライド番号プレースホルダー 3">
            <a:extLst>
              <a:ext uri="{FF2B5EF4-FFF2-40B4-BE49-F238E27FC236}">
                <a16:creationId xmlns:a16="http://schemas.microsoft.com/office/drawing/2014/main" id="{F6750B3C-2A7B-A16C-4A2B-15935A1E9689}"/>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latin typeface="Times New Roman"/>
                <a:ea typeface="游ゴシック"/>
              </a:defRPr>
            </a:pPr>
            <a:fld id="{BBA193C3-0A85-4D05-95BE-970B8185A625}" type="slidenum">
              <a:rPr kumimoji="1" lang="ja-JP" altLang="en-US" sz="1800" b="0" i="0" u="none" strike="noStrike" kern="1200" cap="none" spc="0" normalizeH="0" baseline="0" noProof="0" smtClean="0">
                <a:ln>
                  <a:noFill/>
                </a:ln>
                <a:effectLst/>
                <a:uLnTx/>
                <a:uFillTx/>
                <a:latin typeface="Times New Roman" panose="020B0604020202020204" pitchFamily="34" charset="0"/>
                <a:ea typeface="游ゴシック" panose="020B0400000000000000" pitchFamily="50" charset="-128"/>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latin typeface="Times New Roman"/>
                  <a:ea typeface="游ゴシック"/>
                </a:defRPr>
              </a:pPr>
              <a:t>2</a:t>
            </a:fld>
            <a:endParaRPr kumimoji="1" lang="ja-JP" altLang="en-US" sz="1800" b="0" i="0" u="none" strike="noStrike" kern="1200" cap="none" spc="0" normalizeH="0" baseline="0" noProof="0">
              <a:ln>
                <a:noFill/>
              </a:ln>
              <a:effectLst/>
              <a:uLnTx/>
              <a:uFillTx/>
              <a:latin typeface="Arial" panose="020B0604020202020204" pitchFamily="34" charset="0"/>
              <a:ea typeface="游ゴシック" panose="020B0400000000000000" pitchFamily="50" charset="-128"/>
              <a:cs typeface="Arial" panose="020B0604020202020204" pitchFamily="34" charset="0"/>
            </a:endParaRPr>
          </a:p>
        </p:txBody>
      </p:sp>
      <p:sp>
        <p:nvSpPr>
          <p:cNvPr id="102" name="正方形/長方形 101">
            <a:extLst>
              <a:ext uri="{FF2B5EF4-FFF2-40B4-BE49-F238E27FC236}">
                <a16:creationId xmlns:a16="http://schemas.microsoft.com/office/drawing/2014/main" id="{7268A346-D04C-00E1-AAC4-08E9E405CCFA}"/>
              </a:ext>
            </a:extLst>
          </p:cNvPr>
          <p:cNvSpPr>
            <a:spLocks noGrp="1"/>
          </p:cNvSpPr>
          <p:nvPr/>
        </p:nvSpPr>
        <p:spPr>
          <a:xfrm>
            <a:off x="921768" y="88158"/>
            <a:ext cx="10620375" cy="523875"/>
          </a:xfrm>
          <a:prstGeom prst="rect">
            <a:avLst/>
          </a:prstGeom>
          <a:noFill/>
          <a:ln w="0">
            <a:noFill/>
          </a:ln>
        </p:spPr>
        <p:txBody>
          <a:bodyPr>
            <a:noAutofit/>
          </a:bodyPr>
          <a:lstStyle/>
          <a:p>
            <a:pPr>
              <a:defRPr sz="2800" b="1">
                <a:solidFill>
                  <a:srgbClr val="171717"/>
                </a:solidFill>
                <a:latin typeface="Times New Roman"/>
                <a:ea typeface="游ゴシック"/>
                <a:cs typeface="游ゴシック"/>
              </a:defRPr>
            </a:pPr>
            <a:r>
              <a:rPr lang="en-US" sz="2800" b="1">
                <a:solidFill>
                  <a:srgbClr val="171717"/>
                </a:solidFill>
                <a:latin typeface="Times New Roman"/>
                <a:ea typeface="游ゴシック"/>
                <a:cs typeface="游ゴシック"/>
              </a:rPr>
              <a:t>Development of a new facility for radiative-ablation experiment</a:t>
            </a:r>
            <a:endParaRPr sz="2800" b="1" dirty="0">
              <a:solidFill>
                <a:srgbClr val="171717"/>
              </a:solidFill>
              <a:latin typeface="Times New Roman"/>
              <a:ea typeface="游ゴシック"/>
              <a:cs typeface="游ゴシック"/>
            </a:endParaRPr>
          </a:p>
        </p:txBody>
      </p:sp>
      <p:sp>
        <p:nvSpPr>
          <p:cNvPr id="9" name="replace:9">
            <a:extLst>
              <a:ext uri="{FF2B5EF4-FFF2-40B4-BE49-F238E27FC236}">
                <a16:creationId xmlns:a16="http://schemas.microsoft.com/office/drawing/2014/main" id="{09E30AF4-54C4-48DF-988B-5CCE8C68C62E}"/>
              </a:ext>
            </a:extLst>
          </p:cNvPr>
          <p:cNvSpPr>
            <a:spLocks noGrp="1"/>
          </p:cNvSpPr>
          <p:nvPr/>
        </p:nvSpPr>
        <p:spPr>
          <a:xfrm>
            <a:off x="49229" y="2993919"/>
            <a:ext cx="2771775" cy="552450"/>
          </a:xfrm>
          <a:prstGeom prst="rect">
            <a:avLst/>
          </a:prstGeom>
          <a:noFill/>
          <a:ln w="0">
            <a:noFill/>
          </a:ln>
        </p:spPr>
        <p:txBody>
          <a:bodyPr lIns="0" tIns="0" rIns="0" bIns="0">
            <a:noAutofit/>
          </a:bodyPr>
          <a:lstStyle/>
          <a:p>
            <a:pPr>
              <a:defRPr sz="1400" b="0">
                <a:solidFill>
                  <a:srgbClr val="202020"/>
                </a:solidFill>
                <a:latin typeface="Arial"/>
                <a:ea typeface="Arial"/>
                <a:cs typeface="Arial"/>
              </a:defRPr>
            </a:pPr>
            <a:r>
              <a:rPr lang="en-US" sz="1400" b="1">
                <a:solidFill>
                  <a:srgbClr val="173F62"/>
                </a:solidFill>
                <a:latin typeface="Arial"/>
                <a:ea typeface="Arial"/>
                <a:cs typeface="Arial"/>
              </a:rPr>
              <a:t>Tuned operation </a:t>
            </a:r>
            <a:br>
              <a:rPr lang="en-US" sz="1400" b="1">
                <a:solidFill>
                  <a:srgbClr val="173F62"/>
                </a:solidFill>
                <a:latin typeface="Arial"/>
                <a:ea typeface="Arial"/>
                <a:cs typeface="Arial"/>
              </a:rPr>
            </a:br>
            <a:r>
              <a:rPr lang="en-US" sz="1400" b="1">
                <a:solidFill>
                  <a:srgbClr val="173F62"/>
                </a:solidFill>
                <a:latin typeface="Arial"/>
                <a:ea typeface="Arial"/>
                <a:cs typeface="Arial"/>
              </a:rPr>
              <a:t>w/ microwave, </a:t>
            </a:r>
            <a:r>
              <a:rPr lang="en-US" sz="1400" b="1" err="1">
                <a:solidFill>
                  <a:srgbClr val="173F62"/>
                </a:solidFill>
                <a:latin typeface="Arial"/>
                <a:ea typeface="Arial"/>
                <a:cs typeface="Arial"/>
              </a:rPr>
              <a:t>Kurosaka</a:t>
            </a:r>
            <a:r>
              <a:rPr sz="1400" b="1" dirty="0">
                <a:solidFill>
                  <a:srgbClr val="173F62"/>
                </a:solidFill>
                <a:latin typeface="Arial"/>
                <a:ea typeface="Arial"/>
                <a:cs typeface="Arial"/>
              </a:rPr>
              <a:t> (2024)</a:t>
            </a:r>
          </a:p>
        </p:txBody>
      </p:sp>
      <p:sp>
        <p:nvSpPr>
          <p:cNvPr id="10" name="replace:10">
            <a:extLst>
              <a:ext uri="{FF2B5EF4-FFF2-40B4-BE49-F238E27FC236}">
                <a16:creationId xmlns:a16="http://schemas.microsoft.com/office/drawing/2014/main" id="{CBE11E43-081C-49BC-9C09-A0A93D3E6037}"/>
              </a:ext>
            </a:extLst>
          </p:cNvPr>
          <p:cNvSpPr>
            <a:spLocks noGrp="1"/>
          </p:cNvSpPr>
          <p:nvPr/>
        </p:nvSpPr>
        <p:spPr>
          <a:xfrm>
            <a:off x="7556203" y="3810000"/>
            <a:ext cx="3524250" cy="476250"/>
          </a:xfrm>
          <a:prstGeom prst="rect">
            <a:avLst/>
          </a:prstGeom>
          <a:noFill/>
          <a:ln w="0">
            <a:noFill/>
          </a:ln>
        </p:spPr>
        <p:txBody>
          <a:bodyPr lIns="0" tIns="0" rIns="0" bIns="0">
            <a:noAutofit/>
          </a:bodyPr>
          <a:lstStyle/>
          <a:p>
            <a:pPr>
              <a:defRPr sz="1350" b="0">
                <a:solidFill>
                  <a:srgbClr val="202020"/>
                </a:solidFill>
                <a:latin typeface="Arial"/>
                <a:ea typeface="Arial"/>
                <a:cs typeface="Arial"/>
              </a:defRPr>
            </a:pPr>
            <a:r>
              <a:rPr sz="1350" b="1" dirty="0">
                <a:solidFill>
                  <a:srgbClr val="173F62"/>
                </a:solidFill>
                <a:latin typeface="Arial"/>
                <a:ea typeface="Arial"/>
                <a:cs typeface="Arial"/>
              </a:rPr>
              <a:t>Laser preheating</a:t>
            </a:r>
          </a:p>
          <a:p>
            <a:pPr>
              <a:defRPr sz="1350" b="0">
                <a:solidFill>
                  <a:srgbClr val="202020"/>
                </a:solidFill>
                <a:latin typeface="Arial"/>
                <a:ea typeface="Arial"/>
                <a:cs typeface="Arial"/>
              </a:defRPr>
            </a:pPr>
            <a:r>
              <a:rPr sz="1350" b="1" dirty="0">
                <a:solidFill>
                  <a:srgbClr val="173F62"/>
                </a:solidFill>
                <a:latin typeface="Arial"/>
                <a:ea typeface="Arial"/>
                <a:cs typeface="Arial"/>
              </a:rPr>
              <a:t>Hirano (2026)</a:t>
            </a:r>
          </a:p>
        </p:txBody>
      </p:sp>
      <p:sp>
        <p:nvSpPr>
          <p:cNvPr id="16" name="正方形/長方形 15">
            <a:extLst>
              <a:ext uri="{FF2B5EF4-FFF2-40B4-BE49-F238E27FC236}">
                <a16:creationId xmlns:a16="http://schemas.microsoft.com/office/drawing/2014/main" id="{98D49655-0088-509D-D39A-84DFF1A3CEE4}"/>
              </a:ext>
            </a:extLst>
          </p:cNvPr>
          <p:cNvSpPr/>
          <p:nvPr/>
        </p:nvSpPr>
        <p:spPr>
          <a:xfrm>
            <a:off x="774700" y="4965908"/>
            <a:ext cx="4406899" cy="1218992"/>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0" name="図 19">
            <a:extLst>
              <a:ext uri="{FF2B5EF4-FFF2-40B4-BE49-F238E27FC236}">
                <a16:creationId xmlns:a16="http://schemas.microsoft.com/office/drawing/2014/main" id="{01FA7F03-0A48-C54D-499B-579CCD0B1BD8}"/>
              </a:ext>
            </a:extLst>
          </p:cNvPr>
          <p:cNvPicPr>
            <a:picLocks noChangeAspect="1"/>
          </p:cNvPicPr>
          <p:nvPr/>
        </p:nvPicPr>
        <p:blipFill>
          <a:blip r:embed="rId3">
            <a:extLst>
              <a:ext uri="{28A0092B-C50C-407E-A947-70E740481C1C}">
                <a14:useLocalDpi xmlns:a14="http://schemas.microsoft.com/office/drawing/2010/main" val="0"/>
              </a:ext>
            </a:extLst>
          </a:blip>
          <a:srcRect l="6096" t="78257" r="53103" b="8995"/>
          <a:stretch>
            <a:fillRect/>
          </a:stretch>
        </p:blipFill>
        <p:spPr>
          <a:xfrm>
            <a:off x="1678329" y="912660"/>
            <a:ext cx="3978530" cy="661720"/>
          </a:xfrm>
          <a:prstGeom prst="rect">
            <a:avLst/>
          </a:prstGeom>
        </p:spPr>
      </p:pic>
      <p:sp>
        <p:nvSpPr>
          <p:cNvPr id="25" name="replace:25">
            <a:extLst>
              <a:ext uri="{FF2B5EF4-FFF2-40B4-BE49-F238E27FC236}">
                <a16:creationId xmlns:a16="http://schemas.microsoft.com/office/drawing/2014/main" id="{5DDF1760-4D2B-4F97-9DC9-217F5ACEADB0}"/>
              </a:ext>
            </a:extLst>
          </p:cNvPr>
          <p:cNvSpPr>
            <a:spLocks noGrp="1"/>
          </p:cNvSpPr>
          <p:nvPr/>
        </p:nvSpPr>
        <p:spPr>
          <a:xfrm>
            <a:off x="2784391" y="1620049"/>
            <a:ext cx="2324100" cy="571500"/>
          </a:xfrm>
          <a:prstGeom prst="rect">
            <a:avLst/>
          </a:prstGeom>
          <a:noFill/>
          <a:ln w="0">
            <a:noFill/>
          </a:ln>
        </p:spPr>
        <p:txBody>
          <a:bodyPr lIns="0" tIns="0" rIns="0" bIns="0">
            <a:noAutofit/>
          </a:bodyPr>
          <a:lstStyle/>
          <a:p>
            <a:pPr>
              <a:defRPr sz="1700" b="0">
                <a:solidFill>
                  <a:srgbClr val="202020"/>
                </a:solidFill>
                <a:latin typeface="Arial"/>
                <a:ea typeface="Arial"/>
                <a:cs typeface="Arial"/>
              </a:defRPr>
            </a:pPr>
            <a:r>
              <a:rPr sz="1700" b="0" dirty="0">
                <a:solidFill>
                  <a:srgbClr val="202020"/>
                </a:solidFill>
                <a:latin typeface="Arial"/>
                <a:ea typeface="Arial"/>
                <a:cs typeface="Arial"/>
              </a:rPr>
              <a:t>Under construction</a:t>
            </a:r>
          </a:p>
        </p:txBody>
      </p:sp>
      <p:cxnSp>
        <p:nvCxnSpPr>
          <p:cNvPr id="32" name="直線矢印コネクタ 31">
            <a:extLst>
              <a:ext uri="{FF2B5EF4-FFF2-40B4-BE49-F238E27FC236}">
                <a16:creationId xmlns:a16="http://schemas.microsoft.com/office/drawing/2014/main" id="{20F047EF-2C3E-F517-841E-3B75F97AE01E}"/>
              </a:ext>
            </a:extLst>
          </p:cNvPr>
          <p:cNvCxnSpPr>
            <a:cxnSpLocks/>
          </p:cNvCxnSpPr>
          <p:nvPr/>
        </p:nvCxnSpPr>
        <p:spPr>
          <a:xfrm flipV="1">
            <a:off x="2956717" y="3502025"/>
            <a:ext cx="173192" cy="430643"/>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39" name="図 38">
            <a:extLst>
              <a:ext uri="{FF2B5EF4-FFF2-40B4-BE49-F238E27FC236}">
                <a16:creationId xmlns:a16="http://schemas.microsoft.com/office/drawing/2014/main" id="{B79637BC-99ED-7B18-111B-AF8A1D722E4E}"/>
              </a:ext>
            </a:extLst>
          </p:cNvPr>
          <p:cNvPicPr>
            <a:picLocks noChangeAspect="1"/>
          </p:cNvPicPr>
          <p:nvPr/>
        </p:nvPicPr>
        <p:blipFill>
          <a:blip r:embed="rId4"/>
          <a:stretch>
            <a:fillRect/>
          </a:stretch>
        </p:blipFill>
        <p:spPr>
          <a:xfrm>
            <a:off x="9162098" y="3648075"/>
            <a:ext cx="2927985" cy="1957388"/>
          </a:xfrm>
          <a:prstGeom prst="rect">
            <a:avLst/>
          </a:prstGeom>
        </p:spPr>
      </p:pic>
      <p:pic>
        <p:nvPicPr>
          <p:cNvPr id="47" name="図 46">
            <a:extLst>
              <a:ext uri="{FF2B5EF4-FFF2-40B4-BE49-F238E27FC236}">
                <a16:creationId xmlns:a16="http://schemas.microsoft.com/office/drawing/2014/main" id="{9488DF05-3367-E90A-43EF-782B2BBB0AC3}"/>
              </a:ext>
            </a:extLst>
          </p:cNvPr>
          <p:cNvPicPr>
            <a:picLocks noChangeAspect="1"/>
          </p:cNvPicPr>
          <p:nvPr/>
        </p:nvPicPr>
        <p:blipFill>
          <a:blip r:embed="rId5"/>
          <a:srcRect b="10000"/>
          <a:stretch>
            <a:fillRect/>
          </a:stretch>
        </p:blipFill>
        <p:spPr>
          <a:xfrm>
            <a:off x="150495" y="3421380"/>
            <a:ext cx="1940242" cy="1808798"/>
          </a:xfrm>
          <a:prstGeom prst="rect">
            <a:avLst/>
          </a:prstGeom>
        </p:spPr>
      </p:pic>
      <p:pic>
        <p:nvPicPr>
          <p:cNvPr id="49" name="図 48">
            <a:extLst>
              <a:ext uri="{FF2B5EF4-FFF2-40B4-BE49-F238E27FC236}">
                <a16:creationId xmlns:a16="http://schemas.microsoft.com/office/drawing/2014/main" id="{4B97B731-50B6-542C-AC9F-27DD5FB5723E}"/>
              </a:ext>
            </a:extLst>
          </p:cNvPr>
          <p:cNvPicPr>
            <a:picLocks noChangeAspect="1"/>
          </p:cNvPicPr>
          <p:nvPr/>
        </p:nvPicPr>
        <p:blipFill>
          <a:blip r:embed="rId6"/>
          <a:srcRect b="12000"/>
          <a:stretch>
            <a:fillRect/>
          </a:stretch>
        </p:blipFill>
        <p:spPr>
          <a:xfrm>
            <a:off x="2113598" y="3810000"/>
            <a:ext cx="1702118" cy="1423264"/>
          </a:xfrm>
          <a:prstGeom prst="rect">
            <a:avLst/>
          </a:prstGeom>
        </p:spPr>
      </p:pic>
      <p:pic>
        <p:nvPicPr>
          <p:cNvPr id="26" name="図 25">
            <a:extLst>
              <a:ext uri="{FF2B5EF4-FFF2-40B4-BE49-F238E27FC236}">
                <a16:creationId xmlns:a16="http://schemas.microsoft.com/office/drawing/2014/main" id="{BE75FB84-8656-49CE-A0D8-9503903389B4}"/>
              </a:ext>
            </a:extLst>
          </p:cNvPr>
          <p:cNvPicPr>
            <a:picLocks noChangeAspect="1"/>
          </p:cNvPicPr>
          <p:nvPr/>
        </p:nvPicPr>
        <p:blipFill>
          <a:blip r:embed="rId7"/>
          <a:stretch>
            <a:fillRect/>
          </a:stretch>
        </p:blipFill>
        <p:spPr>
          <a:xfrm>
            <a:off x="7506688" y="733425"/>
            <a:ext cx="3801842" cy="2849688"/>
          </a:xfrm>
          <a:prstGeom prst="rect">
            <a:avLst/>
          </a:prstGeom>
        </p:spPr>
      </p:pic>
      <p:sp>
        <p:nvSpPr>
          <p:cNvPr id="5" name="テキスト ボックス 4">
            <a:extLst>
              <a:ext uri="{FF2B5EF4-FFF2-40B4-BE49-F238E27FC236}">
                <a16:creationId xmlns:a16="http://schemas.microsoft.com/office/drawing/2014/main" id="{D1FD7420-E4BB-4D9F-941A-C785C4B7E1F3}"/>
              </a:ext>
            </a:extLst>
          </p:cNvPr>
          <p:cNvSpPr txBox="1"/>
          <p:nvPr/>
        </p:nvSpPr>
        <p:spPr>
          <a:xfrm>
            <a:off x="3831909" y="1975596"/>
            <a:ext cx="2598788" cy="1200329"/>
          </a:xfrm>
          <a:prstGeom prst="rect">
            <a:avLst/>
          </a:prstGeom>
          <a:noFill/>
        </p:spPr>
        <p:txBody>
          <a:bodyPr wrap="none" rtlCol="0">
            <a:noAutofit/>
          </a:bodyPr>
          <a:lstStyle/>
          <a:p>
            <a:pPr algn="l">
              <a:lnSpc>
                <a:spcPct val="100000"/>
              </a:lnSpc>
              <a:defRPr sz="1800" b="0">
                <a:solidFill>
                  <a:srgbClr val="191919"/>
                </a:solidFill>
                <a:latin typeface="Times New Roman"/>
                <a:ea typeface="Times New Roman"/>
                <a:cs typeface="Times New Roman"/>
              </a:defRPr>
            </a:pPr>
            <a:r>
              <a:rPr sz="1800" b="0">
                <a:solidFill>
                  <a:srgbClr val="191919"/>
                </a:solidFill>
                <a:latin typeface="Times New Roman"/>
                <a:ea typeface="Times New Roman"/>
                <a:cs typeface="Times New Roman"/>
              </a:rPr>
              <a:t>Length: 8,250 mm</a:t>
            </a:r>
          </a:p>
          <a:p>
            <a:pPr algn="l">
              <a:lnSpc>
                <a:spcPct val="100000"/>
              </a:lnSpc>
              <a:defRPr sz="1800" b="0">
                <a:solidFill>
                  <a:srgbClr val="191919"/>
                </a:solidFill>
                <a:latin typeface="Times New Roman"/>
                <a:ea typeface="Times New Roman"/>
                <a:cs typeface="Times New Roman"/>
              </a:defRPr>
            </a:pPr>
            <a:r>
              <a:rPr sz="1800" b="0">
                <a:solidFill>
                  <a:srgbClr val="191919"/>
                </a:solidFill>
                <a:latin typeface="Times New Roman"/>
                <a:ea typeface="Times New Roman"/>
                <a:cs typeface="Times New Roman"/>
              </a:rPr>
              <a:t>V ~ 12 km/s</a:t>
            </a:r>
          </a:p>
          <a:p>
            <a:pPr algn="l">
              <a:lnSpc>
                <a:spcPct val="100000"/>
              </a:lnSpc>
              <a:defRPr sz="1800" b="0">
                <a:solidFill>
                  <a:srgbClr val="191919"/>
                </a:solidFill>
                <a:latin typeface="Times New Roman"/>
                <a:ea typeface="Times New Roman"/>
                <a:cs typeface="Times New Roman"/>
              </a:defRPr>
            </a:pPr>
            <a:r>
              <a:rPr sz="1800" b="0">
                <a:solidFill>
                  <a:srgbClr val="191919"/>
                </a:solidFill>
                <a:latin typeface="Times New Roman"/>
                <a:ea typeface="Times New Roman"/>
                <a:cs typeface="Times New Roman"/>
              </a:rPr>
              <a:t>Laser preheating</a:t>
            </a:r>
          </a:p>
          <a:p>
            <a:pPr algn="l">
              <a:lnSpc>
                <a:spcPct val="100000"/>
              </a:lnSpc>
              <a:defRPr sz="1800" b="0">
                <a:solidFill>
                  <a:srgbClr val="191919"/>
                </a:solidFill>
                <a:latin typeface="Times New Roman"/>
                <a:ea typeface="Times New Roman"/>
                <a:cs typeface="Times New Roman"/>
              </a:defRPr>
            </a:pPr>
            <a:r>
              <a:rPr sz="1800" b="0">
                <a:solidFill>
                  <a:srgbClr val="191919"/>
                </a:solidFill>
                <a:latin typeface="Times New Roman"/>
                <a:ea typeface="Times New Roman"/>
                <a:cs typeface="Times New Roman"/>
              </a:rPr>
              <a:t>(4 kW fiber laser)</a:t>
            </a:r>
          </a:p>
        </p:txBody>
      </p:sp>
      <p:pic>
        <p:nvPicPr>
          <p:cNvPr id="3" name="Image 1" descr="/mnt/data/rev5_assets/self_emission_wall_normalized.png">
            <a:extLst>
              <a:ext uri="{FF2B5EF4-FFF2-40B4-BE49-F238E27FC236}">
                <a16:creationId xmlns:a16="http://schemas.microsoft.com/office/drawing/2014/main" id="{C2ED0DF8-BE28-BF8D-49DE-026B3C4BA73E}"/>
              </a:ext>
            </a:extLst>
          </p:cNvPr>
          <p:cNvPicPr>
            <a:picLocks noChangeAspect="1"/>
          </p:cNvPicPr>
          <p:nvPr/>
        </p:nvPicPr>
        <p:blipFill>
          <a:blip r:embed="rId8"/>
          <a:srcRect l="80588" t="15382" b="11865"/>
          <a:stretch>
            <a:fillRect/>
          </a:stretch>
        </p:blipFill>
        <p:spPr>
          <a:xfrm>
            <a:off x="3740648" y="5306429"/>
            <a:ext cx="1036660" cy="1550355"/>
          </a:xfrm>
          <a:prstGeom prst="rect">
            <a:avLst/>
          </a:prstGeom>
        </p:spPr>
      </p:pic>
      <p:pic>
        <p:nvPicPr>
          <p:cNvPr id="6" name="図 5">
            <a:extLst>
              <a:ext uri="{FF2B5EF4-FFF2-40B4-BE49-F238E27FC236}">
                <a16:creationId xmlns:a16="http://schemas.microsoft.com/office/drawing/2014/main" id="{06061844-ACB3-1466-3356-CA64F1EABD9B}"/>
              </a:ext>
            </a:extLst>
          </p:cNvPr>
          <p:cNvPicPr>
            <a:picLocks noChangeAspect="1"/>
          </p:cNvPicPr>
          <p:nvPr/>
        </p:nvPicPr>
        <p:blipFill>
          <a:blip r:embed="rId9"/>
          <a:stretch>
            <a:fillRect/>
          </a:stretch>
        </p:blipFill>
        <p:spPr>
          <a:xfrm>
            <a:off x="4716649" y="5305214"/>
            <a:ext cx="2598788" cy="1552786"/>
          </a:xfrm>
          <a:prstGeom prst="rect">
            <a:avLst/>
          </a:prstGeom>
        </p:spPr>
      </p:pic>
      <p:pic>
        <p:nvPicPr>
          <p:cNvPr id="11" name="図 10">
            <a:extLst>
              <a:ext uri="{FF2B5EF4-FFF2-40B4-BE49-F238E27FC236}">
                <a16:creationId xmlns:a16="http://schemas.microsoft.com/office/drawing/2014/main" id="{86A403C1-8966-B960-DF1A-42781048770A}"/>
              </a:ext>
            </a:extLst>
          </p:cNvPr>
          <p:cNvPicPr>
            <a:picLocks noChangeAspect="1"/>
          </p:cNvPicPr>
          <p:nvPr/>
        </p:nvPicPr>
        <p:blipFill>
          <a:blip r:embed="rId10"/>
          <a:srcRect t="14664" b="9854"/>
          <a:stretch>
            <a:fillRect/>
          </a:stretch>
        </p:blipFill>
        <p:spPr>
          <a:xfrm>
            <a:off x="173307" y="5435096"/>
            <a:ext cx="3097926" cy="1188346"/>
          </a:xfrm>
          <a:prstGeom prst="rect">
            <a:avLst/>
          </a:prstGeom>
        </p:spPr>
      </p:pic>
      <p:sp>
        <p:nvSpPr>
          <p:cNvPr id="12" name="テキスト ボックス 11">
            <a:extLst>
              <a:ext uri="{FF2B5EF4-FFF2-40B4-BE49-F238E27FC236}">
                <a16:creationId xmlns:a16="http://schemas.microsoft.com/office/drawing/2014/main" id="{1B3B1C5A-4CBD-CBB0-E380-4253F9B7519D}"/>
              </a:ext>
            </a:extLst>
          </p:cNvPr>
          <p:cNvSpPr txBox="1"/>
          <p:nvPr/>
        </p:nvSpPr>
        <p:spPr>
          <a:xfrm>
            <a:off x="3631142" y="5057742"/>
            <a:ext cx="1178528" cy="307777"/>
          </a:xfrm>
          <a:prstGeom prst="rect">
            <a:avLst/>
          </a:prstGeom>
          <a:noFill/>
        </p:spPr>
        <p:txBody>
          <a:bodyPr wrap="none" rtlCol="0">
            <a:noAutofit/>
          </a:bodyPr>
          <a:lstStyle/>
          <a:p>
            <a:pPr algn="l">
              <a:lnSpc>
                <a:spcPct val="100000"/>
              </a:lnSpc>
              <a:defRPr sz="1400" b="0">
                <a:solidFill>
                  <a:srgbClr val="191919"/>
                </a:solidFill>
                <a:latin typeface="Times New Roman"/>
                <a:ea typeface="Times New Roman"/>
                <a:cs typeface="Times New Roman"/>
              </a:defRPr>
            </a:pPr>
            <a:r>
              <a:rPr sz="1400" b="0">
                <a:solidFill>
                  <a:srgbClr val="191919"/>
                </a:solidFill>
                <a:latin typeface="Times New Roman"/>
                <a:ea typeface="Times New Roman"/>
                <a:cs typeface="Times New Roman"/>
              </a:rPr>
              <a:t>O I emission</a:t>
            </a:r>
          </a:p>
        </p:txBody>
      </p:sp>
      <p:sp>
        <p:nvSpPr>
          <p:cNvPr id="13" name="テキスト ボックス 12">
            <a:extLst>
              <a:ext uri="{FF2B5EF4-FFF2-40B4-BE49-F238E27FC236}">
                <a16:creationId xmlns:a16="http://schemas.microsoft.com/office/drawing/2014/main" id="{64CA9D93-D8F6-A6BA-7A88-3CA6AB7783F2}"/>
              </a:ext>
            </a:extLst>
          </p:cNvPr>
          <p:cNvSpPr txBox="1"/>
          <p:nvPr/>
        </p:nvSpPr>
        <p:spPr>
          <a:xfrm>
            <a:off x="4766882" y="4876800"/>
            <a:ext cx="1138453" cy="466725"/>
          </a:xfrm>
          <a:prstGeom prst="rect">
            <a:avLst/>
          </a:prstGeom>
          <a:noFill/>
        </p:spPr>
        <p:txBody>
          <a:bodyPr wrap="none" rtlCol="0">
            <a:noAutofit/>
          </a:bodyPr>
          <a:lstStyle/>
          <a:p>
            <a:pPr algn="ctr">
              <a:lnSpc>
                <a:spcPct val="100000"/>
              </a:lnSpc>
              <a:defRPr sz="1400" b="0">
                <a:solidFill>
                  <a:srgbClr val="191919"/>
                </a:solidFill>
                <a:latin typeface="Times New Roman"/>
                <a:ea typeface="Times New Roman"/>
                <a:cs typeface="Times New Roman"/>
              </a:defRPr>
            </a:pPr>
            <a:r>
              <a:rPr sz="1400" b="0">
                <a:solidFill>
                  <a:srgbClr val="191919"/>
                </a:solidFill>
                <a:latin typeface="Times New Roman"/>
                <a:ea typeface="Times New Roman"/>
                <a:cs typeface="Times New Roman"/>
              </a:rPr>
              <a:t>With N₂</a:t>
            </a:r>
          </a:p>
          <a:p>
            <a:pPr algn="ctr">
              <a:lnSpc>
                <a:spcPct val="100000"/>
              </a:lnSpc>
              <a:defRPr sz="1400" b="0">
                <a:solidFill>
                  <a:srgbClr val="191919"/>
                </a:solidFill>
                <a:latin typeface="Times New Roman"/>
                <a:ea typeface="Times New Roman"/>
                <a:cs typeface="Times New Roman"/>
              </a:defRPr>
            </a:pPr>
            <a:r>
              <a:rPr sz="1400" b="0">
                <a:solidFill>
                  <a:srgbClr val="191919"/>
                </a:solidFill>
                <a:latin typeface="Times New Roman"/>
                <a:ea typeface="Times New Roman"/>
                <a:cs typeface="Times New Roman"/>
              </a:rPr>
              <a:t>blowing</a:t>
            </a:r>
          </a:p>
        </p:txBody>
      </p:sp>
      <p:sp>
        <p:nvSpPr>
          <p:cNvPr id="14" name="テキスト ボックス 13">
            <a:extLst>
              <a:ext uri="{FF2B5EF4-FFF2-40B4-BE49-F238E27FC236}">
                <a16:creationId xmlns:a16="http://schemas.microsoft.com/office/drawing/2014/main" id="{4837009E-EDF4-C314-A378-D8432C2E2D70}"/>
              </a:ext>
            </a:extLst>
          </p:cNvPr>
          <p:cNvSpPr txBox="1"/>
          <p:nvPr/>
        </p:nvSpPr>
        <p:spPr>
          <a:xfrm>
            <a:off x="5889807" y="4876800"/>
            <a:ext cx="1239442" cy="466725"/>
          </a:xfrm>
          <a:prstGeom prst="rect">
            <a:avLst/>
          </a:prstGeom>
          <a:noFill/>
        </p:spPr>
        <p:txBody>
          <a:bodyPr wrap="none" rtlCol="0">
            <a:noAutofit/>
          </a:bodyPr>
          <a:lstStyle/>
          <a:p>
            <a:pPr algn="ctr">
              <a:lnSpc>
                <a:spcPct val="100000"/>
              </a:lnSpc>
              <a:defRPr sz="1400" b="0">
                <a:solidFill>
                  <a:srgbClr val="191919"/>
                </a:solidFill>
                <a:latin typeface="Times New Roman"/>
                <a:ea typeface="Times New Roman"/>
                <a:cs typeface="Times New Roman"/>
              </a:defRPr>
            </a:pPr>
            <a:r>
              <a:rPr sz="1400" b="0">
                <a:solidFill>
                  <a:srgbClr val="191919"/>
                </a:solidFill>
                <a:latin typeface="Times New Roman"/>
                <a:ea typeface="Times New Roman"/>
                <a:cs typeface="Times New Roman"/>
              </a:rPr>
              <a:t>Without N₂</a:t>
            </a:r>
          </a:p>
          <a:p>
            <a:pPr algn="ctr">
              <a:lnSpc>
                <a:spcPct val="100000"/>
              </a:lnSpc>
              <a:defRPr sz="1400" b="0">
                <a:solidFill>
                  <a:srgbClr val="191919"/>
                </a:solidFill>
                <a:latin typeface="Times New Roman"/>
                <a:ea typeface="Times New Roman"/>
                <a:cs typeface="Times New Roman"/>
              </a:defRPr>
            </a:pPr>
            <a:r>
              <a:rPr sz="1400" b="0">
                <a:solidFill>
                  <a:srgbClr val="191919"/>
                </a:solidFill>
                <a:latin typeface="Times New Roman"/>
                <a:ea typeface="Times New Roman"/>
                <a:cs typeface="Times New Roman"/>
              </a:rPr>
              <a:t>blowing</a:t>
            </a:r>
          </a:p>
        </p:txBody>
      </p:sp>
      <p:sp>
        <p:nvSpPr>
          <p:cNvPr id="15" name="テキスト ボックス 14">
            <a:extLst>
              <a:ext uri="{FF2B5EF4-FFF2-40B4-BE49-F238E27FC236}">
                <a16:creationId xmlns:a16="http://schemas.microsoft.com/office/drawing/2014/main" id="{9A5F4EB6-F2E2-15A1-82A9-12E4A5075CD5}"/>
              </a:ext>
            </a:extLst>
          </p:cNvPr>
          <p:cNvSpPr txBox="1"/>
          <p:nvPr/>
        </p:nvSpPr>
        <p:spPr>
          <a:xfrm>
            <a:off x="7315437" y="5819996"/>
            <a:ext cx="1000125" cy="523220"/>
          </a:xfrm>
          <a:prstGeom prst="rect">
            <a:avLst/>
          </a:prstGeom>
          <a:noFill/>
        </p:spPr>
        <p:txBody>
          <a:bodyPr wrap="none" rtlCol="0">
            <a:noAutofit/>
          </a:bodyPr>
          <a:lstStyle/>
          <a:p>
            <a:pPr algn="l">
              <a:lnSpc>
                <a:spcPct val="100000"/>
              </a:lnSpc>
              <a:defRPr sz="1400" b="0">
                <a:solidFill>
                  <a:srgbClr val="191919"/>
                </a:solidFill>
                <a:latin typeface="Times New Roman"/>
                <a:ea typeface="Times New Roman"/>
                <a:cs typeface="Times New Roman"/>
              </a:defRPr>
            </a:pPr>
            <a:r>
              <a:rPr sz="1400" b="0">
                <a:solidFill>
                  <a:srgbClr val="191919"/>
                </a:solidFill>
                <a:latin typeface="Times New Roman"/>
                <a:ea typeface="Times New Roman"/>
                <a:cs typeface="Times New Roman"/>
              </a:rPr>
              <a:t>O I</a:t>
            </a:r>
          </a:p>
          <a:p>
            <a:pPr algn="l">
              <a:lnSpc>
                <a:spcPct val="100000"/>
              </a:lnSpc>
              <a:defRPr sz="1400" b="0">
                <a:solidFill>
                  <a:srgbClr val="191919"/>
                </a:solidFill>
                <a:latin typeface="Times New Roman"/>
                <a:ea typeface="Times New Roman"/>
                <a:cs typeface="Times New Roman"/>
              </a:defRPr>
            </a:pPr>
            <a:r>
              <a:rPr sz="1400" b="0">
                <a:solidFill>
                  <a:srgbClr val="191919"/>
                </a:solidFill>
                <a:latin typeface="Times New Roman"/>
                <a:ea typeface="Times New Roman"/>
                <a:cs typeface="Times New Roman"/>
              </a:rPr>
              <a:t>density</a:t>
            </a:r>
          </a:p>
        </p:txBody>
      </p:sp>
    </p:spTree>
    <p:extLst>
      <p:ext uri="{BB962C8B-B14F-4D97-AF65-F5344CB8AC3E}">
        <p14:creationId xmlns:p14="http://schemas.microsoft.com/office/powerpoint/2010/main" val="17092872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E88E891A-653A-4942-8045-26F3DE446DDA}"/>
              </a:ext>
            </a:extLst>
          </p:cNvPr>
          <p:cNvSpPr>
            <a:spLocks noGrp="1"/>
          </p:cNvSpPr>
          <p:nvPr>
            <p:ph type="sldNum" sz="quarter" idx="12"/>
          </p:nvPr>
        </p:nvSpPr>
        <p:spPr/>
        <p:txBody>
          <a:bodyPr/>
          <a:lstStyle/>
          <a:p>
            <a:fld id="{BBA193C3-0A85-4D05-95BE-970B8185A625}" type="slidenum">
              <a:rPr kumimoji="1" lang="ja-JP" altLang="en-US" smtClean="0"/>
              <a:t>3</a:t>
            </a:fld>
            <a:endParaRPr kumimoji="1" lang="ja-JP" altLang="en-US"/>
          </a:p>
        </p:txBody>
      </p:sp>
      <p:pic>
        <p:nvPicPr>
          <p:cNvPr id="4" name="図 3">
            <a:extLst>
              <a:ext uri="{FF2B5EF4-FFF2-40B4-BE49-F238E27FC236}">
                <a16:creationId xmlns:a16="http://schemas.microsoft.com/office/drawing/2014/main" id="{881A82AB-7D83-433B-8F88-3273215A6D10}"/>
              </a:ext>
            </a:extLst>
          </p:cNvPr>
          <p:cNvPicPr>
            <a:picLocks noChangeAspect="1"/>
          </p:cNvPicPr>
          <p:nvPr/>
        </p:nvPicPr>
        <p:blipFill>
          <a:blip r:embed="rId3"/>
          <a:srcRect b="13860"/>
          <a:stretch>
            <a:fillRect/>
          </a:stretch>
        </p:blipFill>
        <p:spPr>
          <a:xfrm>
            <a:off x="2506639" y="1107545"/>
            <a:ext cx="6449143" cy="3368919"/>
          </a:xfrm>
          <a:prstGeom prst="rect">
            <a:avLst/>
          </a:prstGeom>
        </p:spPr>
      </p:pic>
      <p:sp>
        <p:nvSpPr>
          <p:cNvPr id="5" name="テキスト ボックス 4">
            <a:extLst>
              <a:ext uri="{FF2B5EF4-FFF2-40B4-BE49-F238E27FC236}">
                <a16:creationId xmlns:a16="http://schemas.microsoft.com/office/drawing/2014/main" id="{8F7475AC-70C9-4664-82AE-BB7840277F91}"/>
              </a:ext>
            </a:extLst>
          </p:cNvPr>
          <p:cNvSpPr txBox="1"/>
          <p:nvPr/>
        </p:nvSpPr>
        <p:spPr>
          <a:xfrm>
            <a:off x="997856" y="4887361"/>
            <a:ext cx="10637884" cy="1546577"/>
          </a:xfrm>
          <a:prstGeom prst="rect">
            <a:avLst/>
          </a:prstGeom>
          <a:noFill/>
        </p:spPr>
        <p:txBody>
          <a:bodyPr wrap="square" rtlCol="0">
            <a:noAutofit/>
          </a:bodyPr>
          <a:lstStyle/>
          <a:p>
            <a:pPr algn="l">
              <a:lnSpc>
                <a:spcPct val="100000"/>
              </a:lnSpc>
            </a:pPr>
            <a:r>
              <a:rPr sz="1800" b="0">
                <a:solidFill>
                  <a:srgbClr val="191919"/>
                </a:solidFill>
                <a:latin typeface="Times New Roman"/>
                <a:ea typeface="Times New Roman"/>
                <a:cs typeface="Times New Roman"/>
              </a:rPr>
              <a:t>Mass constraints in deep-space missions favor low-density ablators.</a:t>
            </a:r>
          </a:p>
          <a:p>
            <a:pPr algn="l">
              <a:lnSpc>
                <a:spcPct val="100000"/>
              </a:lnSpc>
            </a:pPr>
            <a:r>
              <a:rPr sz="1800" b="0">
                <a:solidFill>
                  <a:srgbClr val="191919"/>
                </a:solidFill>
                <a:latin typeface="Times New Roman"/>
                <a:ea typeface="Times New Roman"/>
                <a:cs typeface="Times New Roman"/>
              </a:rPr>
              <a:t>Future materials aim for lower density and higher porosity than PICA (~0.27 g/cm³).</a:t>
            </a:r>
          </a:p>
          <a:p>
            <a:pPr algn="l">
              <a:lnSpc>
                <a:spcPct val="100000"/>
              </a:lnSpc>
            </a:pPr>
            <a:r>
              <a:rPr sz="1800" b="0">
                <a:solidFill>
                  <a:srgbClr val="191919"/>
                </a:solidFill>
                <a:latin typeface="Times New Roman"/>
                <a:ea typeface="Times New Roman"/>
                <a:cs typeface="Times New Roman"/>
              </a:rPr>
              <a:t>Superorbital returns and outer-planet entries involve higher speeds, making shock-layer radiation important.</a:t>
            </a:r>
          </a:p>
          <a:p>
            <a:pPr algn="l">
              <a:lnSpc>
                <a:spcPct val="100000"/>
              </a:lnSpc>
            </a:pPr>
            <a:r>
              <a:rPr sz="1800" b="1">
                <a:solidFill>
                  <a:srgbClr val="191919"/>
                </a:solidFill>
                <a:latin typeface="Times New Roman"/>
                <a:ea typeface="Times New Roman"/>
                <a:cs typeface="Times New Roman"/>
              </a:rPr>
              <a:t>We target lower-density materials at higher speeds, beyond current flight experience.</a:t>
            </a:r>
          </a:p>
        </p:txBody>
      </p:sp>
      <p:sp>
        <p:nvSpPr>
          <p:cNvPr id="6" name="overlay_pica">
            <a:extLst>
              <a:ext uri="{FF2B5EF4-FFF2-40B4-BE49-F238E27FC236}">
                <a16:creationId xmlns:a16="http://schemas.microsoft.com/office/drawing/2014/main" id="{AFF89F89-0423-4C51-9873-4F4A16672E77}"/>
              </a:ext>
            </a:extLst>
          </p:cNvPr>
          <p:cNvSpPr>
            <a:spLocks noGrp="1"/>
          </p:cNvSpPr>
          <p:nvPr/>
        </p:nvSpPr>
        <p:spPr>
          <a:xfrm>
            <a:off x="3724275" y="1314450"/>
            <a:ext cx="2543175" cy="228600"/>
          </a:xfrm>
          <a:prstGeom prst="rect">
            <a:avLst/>
          </a:prstGeom>
          <a:solidFill>
            <a:srgbClr val="FFFFFF"/>
          </a:solidFill>
          <a:ln w="0">
            <a:noFill/>
          </a:ln>
        </p:spPr>
        <p:txBody>
          <a:bodyPr lIns="0" tIns="0" rIns="0" bIns="0">
            <a:noAutofit/>
          </a:bodyPr>
          <a:lstStyle/>
          <a:p>
            <a:pPr algn="l">
              <a:defRPr sz="1350" b="0">
                <a:solidFill>
                  <a:srgbClr val="191919"/>
                </a:solidFill>
                <a:latin typeface="Arial"/>
                <a:ea typeface="Arial"/>
                <a:cs typeface="Arial"/>
              </a:defRPr>
            </a:pPr>
            <a:r>
              <a:rPr sz="1350" b="0">
                <a:solidFill>
                  <a:srgbClr val="191919"/>
                </a:solidFill>
                <a:latin typeface="Arial"/>
                <a:ea typeface="Arial"/>
                <a:cs typeface="Arial"/>
              </a:rPr>
              <a:t>Current PICA (low density)</a:t>
            </a:r>
          </a:p>
        </p:txBody>
      </p:sp>
      <p:sp>
        <p:nvSpPr>
          <p:cNvPr id="7" name="overlay_carbon">
            <a:extLst>
              <a:ext uri="{FF2B5EF4-FFF2-40B4-BE49-F238E27FC236}">
                <a16:creationId xmlns:a16="http://schemas.microsoft.com/office/drawing/2014/main" id="{122CEB2F-1A76-4624-B064-FE6B55683ED9}"/>
              </a:ext>
            </a:extLst>
          </p:cNvPr>
          <p:cNvSpPr>
            <a:spLocks noGrp="1"/>
          </p:cNvSpPr>
          <p:nvPr/>
        </p:nvSpPr>
        <p:spPr>
          <a:xfrm>
            <a:off x="3724275" y="1581150"/>
            <a:ext cx="2590800" cy="228600"/>
          </a:xfrm>
          <a:prstGeom prst="rect">
            <a:avLst/>
          </a:prstGeom>
          <a:solidFill>
            <a:srgbClr val="FFFFFF"/>
          </a:solidFill>
          <a:ln w="0">
            <a:noFill/>
          </a:ln>
        </p:spPr>
        <p:txBody>
          <a:bodyPr lIns="0" tIns="0" rIns="0" bIns="0">
            <a:noAutofit/>
          </a:bodyPr>
          <a:lstStyle/>
          <a:p>
            <a:pPr algn="l">
              <a:defRPr sz="1350" b="0">
                <a:solidFill>
                  <a:srgbClr val="191919"/>
                </a:solidFill>
                <a:latin typeface="Arial"/>
                <a:ea typeface="Arial"/>
                <a:cs typeface="Arial"/>
              </a:defRPr>
            </a:pPr>
            <a:r>
              <a:rPr sz="1350" b="0">
                <a:solidFill>
                  <a:srgbClr val="191919"/>
                </a:solidFill>
                <a:latin typeface="Arial"/>
                <a:ea typeface="Arial"/>
                <a:cs typeface="Arial"/>
              </a:rPr>
              <a:t>Carbon-phenolic</a:t>
            </a:r>
          </a:p>
        </p:txBody>
      </p:sp>
      <p:sp>
        <p:nvSpPr>
          <p:cNvPr id="8" name="overlay_futurelegend">
            <a:extLst>
              <a:ext uri="{FF2B5EF4-FFF2-40B4-BE49-F238E27FC236}">
                <a16:creationId xmlns:a16="http://schemas.microsoft.com/office/drawing/2014/main" id="{880ECB9E-528C-45FB-BB44-553D8C42EC00}"/>
              </a:ext>
            </a:extLst>
          </p:cNvPr>
          <p:cNvSpPr>
            <a:spLocks noGrp="1"/>
          </p:cNvSpPr>
          <p:nvPr/>
        </p:nvSpPr>
        <p:spPr>
          <a:xfrm>
            <a:off x="3724275" y="2076450"/>
            <a:ext cx="2686050" cy="228600"/>
          </a:xfrm>
          <a:prstGeom prst="rect">
            <a:avLst/>
          </a:prstGeom>
          <a:solidFill>
            <a:srgbClr val="FFFFFF"/>
          </a:solidFill>
          <a:ln w="0">
            <a:noFill/>
          </a:ln>
        </p:spPr>
        <p:txBody>
          <a:bodyPr lIns="0" tIns="0" rIns="0" bIns="0">
            <a:noAutofit/>
          </a:bodyPr>
          <a:lstStyle/>
          <a:p>
            <a:pPr algn="l">
              <a:defRPr sz="1350" b="0">
                <a:solidFill>
                  <a:srgbClr val="191919"/>
                </a:solidFill>
                <a:latin typeface="Arial"/>
                <a:ea typeface="Arial"/>
                <a:cs typeface="Arial"/>
              </a:defRPr>
            </a:pPr>
            <a:r>
              <a:rPr sz="1350" b="0">
                <a:solidFill>
                  <a:srgbClr val="191919"/>
                </a:solidFill>
                <a:latin typeface="Arial"/>
                <a:ea typeface="Arial"/>
                <a:cs typeface="Arial"/>
              </a:rPr>
              <a:t>Future TPS (in development)</a:t>
            </a:r>
          </a:p>
        </p:txBody>
      </p:sp>
      <p:sp>
        <p:nvSpPr>
          <p:cNvPr id="9" name="overlay_futuremask1">
            <a:extLst>
              <a:ext uri="{FF2B5EF4-FFF2-40B4-BE49-F238E27FC236}">
                <a16:creationId xmlns:a16="http://schemas.microsoft.com/office/drawing/2014/main" id="{1EAD4FB9-28EF-47EC-9394-A445C8E3D267}"/>
              </a:ext>
            </a:extLst>
          </p:cNvPr>
          <p:cNvSpPr>
            <a:spLocks noGrp="1"/>
          </p:cNvSpPr>
          <p:nvPr/>
        </p:nvSpPr>
        <p:spPr>
          <a:xfrm>
            <a:off x="7162800" y="3162300"/>
            <a:ext cx="1828800" cy="180975"/>
          </a:xfrm>
          <a:prstGeom prst="rect">
            <a:avLst/>
          </a:prstGeom>
          <a:solidFill>
            <a:srgbClr val="FFFFFF"/>
          </a:solidFill>
          <a:ln w="0">
            <a:noFill/>
          </a:ln>
        </p:spPr>
        <p:txBody>
          <a:bodyPr lIns="0" tIns="0" rIns="0" bIns="0">
            <a:noAutofit/>
          </a:bodyPr>
          <a:lstStyle/>
          <a:p>
            <a:endParaRPr/>
          </a:p>
        </p:txBody>
      </p:sp>
      <p:sp>
        <p:nvSpPr>
          <p:cNvPr id="10" name="overlay_futuremask2">
            <a:extLst>
              <a:ext uri="{FF2B5EF4-FFF2-40B4-BE49-F238E27FC236}">
                <a16:creationId xmlns:a16="http://schemas.microsoft.com/office/drawing/2014/main" id="{0A4997BD-1797-4DB6-A6BE-FA5CCF21EDDF}"/>
              </a:ext>
            </a:extLst>
          </p:cNvPr>
          <p:cNvSpPr>
            <a:spLocks noGrp="1"/>
          </p:cNvSpPr>
          <p:nvPr/>
        </p:nvSpPr>
        <p:spPr>
          <a:xfrm>
            <a:off x="7448550" y="3333750"/>
            <a:ext cx="1476375" cy="228600"/>
          </a:xfrm>
          <a:prstGeom prst="rect">
            <a:avLst/>
          </a:prstGeom>
          <a:solidFill>
            <a:srgbClr val="FFFFFF"/>
          </a:solidFill>
          <a:ln w="0">
            <a:noFill/>
          </a:ln>
        </p:spPr>
        <p:txBody>
          <a:bodyPr lIns="0" tIns="0" rIns="0" bIns="0">
            <a:noAutofit/>
          </a:bodyPr>
          <a:lstStyle/>
          <a:p>
            <a:endParaRPr/>
          </a:p>
        </p:txBody>
      </p:sp>
      <p:sp>
        <p:nvSpPr>
          <p:cNvPr id="11" name="overlay_futureannotation">
            <a:extLst>
              <a:ext uri="{FF2B5EF4-FFF2-40B4-BE49-F238E27FC236}">
                <a16:creationId xmlns:a16="http://schemas.microsoft.com/office/drawing/2014/main" id="{02D0428B-F4A8-4BE1-8FED-E433DECDFFAF}"/>
              </a:ext>
            </a:extLst>
          </p:cNvPr>
          <p:cNvSpPr>
            <a:spLocks noGrp="1"/>
          </p:cNvSpPr>
          <p:nvPr/>
        </p:nvSpPr>
        <p:spPr>
          <a:xfrm>
            <a:off x="7048500" y="2762250"/>
            <a:ext cx="2362200" cy="409575"/>
          </a:xfrm>
          <a:prstGeom prst="rect">
            <a:avLst/>
          </a:prstGeom>
          <a:solidFill>
            <a:srgbClr val="FFFFFF"/>
          </a:solidFill>
          <a:ln w="0">
            <a:noFill/>
          </a:ln>
        </p:spPr>
        <p:txBody>
          <a:bodyPr lIns="0" tIns="0" rIns="0" bIns="0">
            <a:noAutofit/>
          </a:bodyPr>
          <a:lstStyle/>
          <a:p>
            <a:pPr algn="ctr">
              <a:defRPr sz="1350" b="0">
                <a:solidFill>
                  <a:srgbClr val="C22E40"/>
                </a:solidFill>
                <a:latin typeface="Arial"/>
                <a:ea typeface="Arial"/>
                <a:cs typeface="Arial"/>
              </a:defRPr>
            </a:pPr>
            <a:r>
              <a:rPr sz="1350" b="0">
                <a:solidFill>
                  <a:srgbClr val="C22E40"/>
                </a:solidFill>
                <a:latin typeface="Arial"/>
                <a:ea typeface="Arial"/>
                <a:cs typeface="Arial"/>
              </a:rPr>
              <a:t>Future TPS (e.g., C-PICA)</a:t>
            </a:r>
          </a:p>
          <a:p>
            <a:pPr algn="ctr">
              <a:defRPr sz="1350" b="0">
                <a:solidFill>
                  <a:srgbClr val="C22E40"/>
                </a:solidFill>
                <a:latin typeface="Arial"/>
                <a:ea typeface="Arial"/>
                <a:cs typeface="Arial"/>
              </a:defRPr>
            </a:pPr>
            <a:r>
              <a:rPr sz="1350" b="0">
                <a:solidFill>
                  <a:srgbClr val="C22E40"/>
                </a:solidFill>
                <a:latin typeface="Arial"/>
                <a:ea typeface="Arial"/>
                <a:cs typeface="Arial"/>
              </a:rPr>
              <a:t>V &gt; 15 km/s</a:t>
            </a:r>
          </a:p>
        </p:txBody>
      </p:sp>
      <p:sp>
        <p:nvSpPr>
          <p:cNvPr id="12" name="overlay_xaxis">
            <a:extLst>
              <a:ext uri="{FF2B5EF4-FFF2-40B4-BE49-F238E27FC236}">
                <a16:creationId xmlns:a16="http://schemas.microsoft.com/office/drawing/2014/main" id="{673B9E94-3033-4D52-9398-1DB566096D23}"/>
              </a:ext>
            </a:extLst>
          </p:cNvPr>
          <p:cNvSpPr>
            <a:spLocks noGrp="1"/>
          </p:cNvSpPr>
          <p:nvPr/>
        </p:nvSpPr>
        <p:spPr>
          <a:xfrm>
            <a:off x="4391025" y="4267200"/>
            <a:ext cx="3095625" cy="285750"/>
          </a:xfrm>
          <a:prstGeom prst="rect">
            <a:avLst/>
          </a:prstGeom>
          <a:solidFill>
            <a:srgbClr val="FFFFFF"/>
          </a:solidFill>
          <a:ln w="0">
            <a:noFill/>
          </a:ln>
        </p:spPr>
        <p:txBody>
          <a:bodyPr lIns="0" tIns="0" rIns="0" bIns="0">
            <a:noAutofit/>
          </a:bodyPr>
          <a:lstStyle/>
          <a:p>
            <a:pPr algn="ctr">
              <a:defRPr sz="1600" b="0">
                <a:solidFill>
                  <a:srgbClr val="191919"/>
                </a:solidFill>
                <a:latin typeface="Arial"/>
                <a:ea typeface="Arial"/>
                <a:cs typeface="Arial"/>
              </a:defRPr>
            </a:pPr>
            <a:r>
              <a:rPr sz="1600" b="0">
                <a:solidFill>
                  <a:srgbClr val="191919"/>
                </a:solidFill>
                <a:latin typeface="Arial"/>
                <a:ea typeface="Arial"/>
                <a:cs typeface="Arial"/>
              </a:rPr>
              <a:t>Entry speed, V [km/s]</a:t>
            </a:r>
          </a:p>
        </p:txBody>
      </p:sp>
      <p:sp>
        <p:nvSpPr>
          <p:cNvPr id="13" name="overlay_ymask">
            <a:extLst>
              <a:ext uri="{FF2B5EF4-FFF2-40B4-BE49-F238E27FC236}">
                <a16:creationId xmlns:a16="http://schemas.microsoft.com/office/drawing/2014/main" id="{13C5708F-37DC-4D5C-BDC6-7EF1F362DB65}"/>
              </a:ext>
            </a:extLst>
          </p:cNvPr>
          <p:cNvSpPr>
            <a:spLocks noGrp="1"/>
          </p:cNvSpPr>
          <p:nvPr/>
        </p:nvSpPr>
        <p:spPr>
          <a:xfrm>
            <a:off x="2486025" y="1352550"/>
            <a:ext cx="333375" cy="2343150"/>
          </a:xfrm>
          <a:prstGeom prst="rect">
            <a:avLst/>
          </a:prstGeom>
          <a:solidFill>
            <a:srgbClr val="FFFFFF"/>
          </a:solidFill>
          <a:ln w="0">
            <a:noFill/>
          </a:ln>
        </p:spPr>
        <p:txBody>
          <a:bodyPr lIns="0" tIns="0" rIns="0" bIns="0">
            <a:noAutofit/>
          </a:bodyPr>
          <a:lstStyle/>
          <a:p>
            <a:endParaRPr/>
          </a:p>
        </p:txBody>
      </p:sp>
      <p:sp>
        <p:nvSpPr>
          <p:cNvPr id="14" name="overlay_yaxis">
            <a:extLst>
              <a:ext uri="{FF2B5EF4-FFF2-40B4-BE49-F238E27FC236}">
                <a16:creationId xmlns:a16="http://schemas.microsoft.com/office/drawing/2014/main" id="{E85F1770-8107-491C-889E-33863D2F45CC}"/>
              </a:ext>
            </a:extLst>
          </p:cNvPr>
          <p:cNvSpPr>
            <a:spLocks noGrp="1"/>
          </p:cNvSpPr>
          <p:nvPr/>
        </p:nvSpPr>
        <p:spPr>
          <a:xfrm rot="16200000">
            <a:off x="1295400" y="2390775"/>
            <a:ext cx="2714625" cy="276225"/>
          </a:xfrm>
          <a:prstGeom prst="rect">
            <a:avLst/>
          </a:prstGeom>
          <a:solidFill>
            <a:srgbClr val="FFFFFF"/>
          </a:solidFill>
          <a:ln w="0">
            <a:noFill/>
          </a:ln>
        </p:spPr>
        <p:txBody>
          <a:bodyPr lIns="0" tIns="0" rIns="0" bIns="0">
            <a:noAutofit/>
          </a:bodyPr>
          <a:lstStyle/>
          <a:p>
            <a:pPr algn="ctr">
              <a:defRPr sz="1600" b="0">
                <a:solidFill>
                  <a:srgbClr val="191919"/>
                </a:solidFill>
                <a:latin typeface="Arial"/>
                <a:ea typeface="Arial"/>
                <a:cs typeface="Arial"/>
              </a:defRPr>
            </a:pPr>
            <a:r>
              <a:rPr sz="1600" b="0">
                <a:solidFill>
                  <a:srgbClr val="191919"/>
                </a:solidFill>
                <a:latin typeface="Arial"/>
                <a:ea typeface="Arial"/>
                <a:cs typeface="Arial"/>
              </a:rPr>
              <a:t>Ablator density, ρ [g/cm³]</a:t>
            </a:r>
          </a:p>
        </p:txBody>
      </p:sp>
      <p:sp>
        <p:nvSpPr>
          <p:cNvPr id="15" name="AddedTitle_Slide3">
            <a:extLst>
              <a:ext uri="{FF2B5EF4-FFF2-40B4-BE49-F238E27FC236}">
                <a16:creationId xmlns:a16="http://schemas.microsoft.com/office/drawing/2014/main" id="{E60A7AC3-0ABA-4CB3-8FF2-08E3C3DFE435}"/>
              </a:ext>
            </a:extLst>
          </p:cNvPr>
          <p:cNvSpPr>
            <a:spLocks noGrp="1"/>
          </p:cNvSpPr>
          <p:nvPr/>
        </p:nvSpPr>
        <p:spPr>
          <a:xfrm>
            <a:off x="1066800" y="190500"/>
            <a:ext cx="10744200" cy="552450"/>
          </a:xfrm>
          <a:prstGeom prst="rect">
            <a:avLst/>
          </a:prstGeom>
          <a:noFill/>
          <a:ln w="0">
            <a:noFill/>
          </a:ln>
        </p:spPr>
        <p:txBody>
          <a:bodyPr lIns="0" tIns="0" rIns="0" bIns="0">
            <a:noAutofit/>
          </a:bodyPr>
          <a:lstStyle/>
          <a:p>
            <a:pPr>
              <a:defRPr sz="3000" b="1">
                <a:solidFill>
                  <a:srgbClr val="191919"/>
                </a:solidFill>
                <a:latin typeface="Times New Roman"/>
                <a:ea typeface="Times New Roman"/>
                <a:cs typeface="Times New Roman"/>
              </a:defRPr>
            </a:pPr>
            <a:r>
              <a:rPr sz="3000" b="1">
                <a:solidFill>
                  <a:srgbClr val="191919"/>
                </a:solidFill>
                <a:latin typeface="Times New Roman"/>
                <a:ea typeface="Times New Roman"/>
                <a:cs typeface="Times New Roman"/>
              </a:rPr>
              <a:t>Low-Density Ablators for High-Speed Entry</a:t>
            </a:r>
          </a:p>
        </p:txBody>
      </p:sp>
    </p:spTree>
    <p:extLst>
      <p:ext uri="{BB962C8B-B14F-4D97-AF65-F5344CB8AC3E}">
        <p14:creationId xmlns:p14="http://schemas.microsoft.com/office/powerpoint/2010/main" val="41701742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E88E891A-653A-4942-8045-26F3DE446DDA}"/>
              </a:ext>
            </a:extLst>
          </p:cNvPr>
          <p:cNvSpPr>
            <a:spLocks noGrp="1"/>
          </p:cNvSpPr>
          <p:nvPr>
            <p:ph type="sldNum" sz="quarter" idx="12"/>
          </p:nvPr>
        </p:nvSpPr>
        <p:spPr/>
        <p:txBody>
          <a:bodyPr/>
          <a:lstStyle/>
          <a:p>
            <a:fld id="{BBA193C3-0A85-4D05-95BE-970B8185A625}" type="slidenum">
              <a:rPr kumimoji="1" lang="ja-JP" altLang="en-US" smtClean="0"/>
              <a:t>4</a:t>
            </a:fld>
            <a:endParaRPr kumimoji="1" lang="ja-JP" altLang="en-US"/>
          </a:p>
        </p:txBody>
      </p:sp>
      <p:pic>
        <p:nvPicPr>
          <p:cNvPr id="4" name="図 3">
            <a:extLst>
              <a:ext uri="{FF2B5EF4-FFF2-40B4-BE49-F238E27FC236}">
                <a16:creationId xmlns:a16="http://schemas.microsoft.com/office/drawing/2014/main" id="{7CCB6DEB-A96D-4366-B459-6BE384CF6530}"/>
              </a:ext>
            </a:extLst>
          </p:cNvPr>
          <p:cNvPicPr>
            <a:picLocks noChangeAspect="1"/>
          </p:cNvPicPr>
          <p:nvPr/>
        </p:nvPicPr>
        <p:blipFill rotWithShape="1">
          <a:blip r:embed="rId3">
            <a:extLst>
              <a:ext uri="{28A0092B-C50C-407E-A947-70E740481C1C}">
                <a14:useLocalDpi xmlns:a14="http://schemas.microsoft.com/office/drawing/2010/main" val="0"/>
              </a:ext>
            </a:extLst>
          </a:blip>
          <a:srcRect t="22289" b="10846"/>
          <a:stretch/>
        </p:blipFill>
        <p:spPr>
          <a:xfrm>
            <a:off x="1387522" y="968991"/>
            <a:ext cx="7729182" cy="3876128"/>
          </a:xfrm>
          <a:prstGeom prst="rect">
            <a:avLst/>
          </a:prstGeom>
        </p:spPr>
      </p:pic>
      <p:sp>
        <p:nvSpPr>
          <p:cNvPr id="5" name="正方形/長方形 4">
            <a:extLst>
              <a:ext uri="{FF2B5EF4-FFF2-40B4-BE49-F238E27FC236}">
                <a16:creationId xmlns:a16="http://schemas.microsoft.com/office/drawing/2014/main" id="{51215FC5-F9AA-4C92-BBFF-28AC9AAE5A67}"/>
              </a:ext>
            </a:extLst>
          </p:cNvPr>
          <p:cNvSpPr/>
          <p:nvPr/>
        </p:nvSpPr>
        <p:spPr>
          <a:xfrm>
            <a:off x="236561" y="4967149"/>
            <a:ext cx="11718878" cy="1754326"/>
          </a:xfrm>
          <a:prstGeom prst="rect">
            <a:avLst/>
          </a:prstGeom>
        </p:spPr>
        <p:txBody>
          <a:bodyPr wrap="square">
            <a:noAutofit/>
          </a:bodyPr>
          <a:lstStyle/>
          <a:p>
            <a:pPr marL="285750" indent="-285750" algn="l">
              <a:lnSpc>
                <a:spcPct val="100000"/>
              </a:lnSpc>
              <a:buFont typeface="Arial" panose="020B0604020202020204" pitchFamily="34" charset="0"/>
              <a:buChar char="•"/>
            </a:pPr>
            <a:r>
              <a:rPr sz="1800" b="0">
                <a:solidFill>
                  <a:srgbClr val="191919"/>
                </a:solidFill>
                <a:latin typeface="Times New Roman"/>
                <a:ea typeface="Times New Roman"/>
                <a:cs typeface="Times New Roman"/>
              </a:rPr>
              <a:t>Low-density carbon-phenolic ablators generate pyrolysis gases that flow through the porous char layer.</a:t>
            </a:r>
          </a:p>
          <a:p>
            <a:pPr marL="285750" indent="-285750" algn="l">
              <a:lnSpc>
                <a:spcPct val="100000"/>
              </a:lnSpc>
              <a:buFont typeface="Arial" panose="020B0604020202020204" pitchFamily="34" charset="0"/>
              <a:buChar char="•"/>
            </a:pPr>
            <a:r>
              <a:rPr sz="1800" b="0">
                <a:solidFill>
                  <a:srgbClr val="191919"/>
                </a:solidFill>
                <a:latin typeface="Times New Roman"/>
                <a:ea typeface="Times New Roman"/>
                <a:cs typeface="Times New Roman"/>
              </a:rPr>
              <a:t>Coking deposits solid carbon within the char, locally increasing density near the heated surface.</a:t>
            </a:r>
          </a:p>
          <a:p>
            <a:pPr marL="285750" indent="-285750" algn="l">
              <a:lnSpc>
                <a:spcPct val="100000"/>
              </a:lnSpc>
              <a:buFont typeface="Arial" panose="020B0604020202020204" pitchFamily="34" charset="0"/>
              <a:buChar char="•"/>
            </a:pPr>
            <a:r>
              <a:rPr sz="1800" b="0">
                <a:solidFill>
                  <a:srgbClr val="191919"/>
                </a:solidFill>
                <a:latin typeface="Times New Roman"/>
                <a:ea typeface="Times New Roman"/>
                <a:cs typeface="Times New Roman"/>
              </a:rPr>
              <a:t>This density increase can modify thermal response and reduce surface recession during aerodynamic heating.</a:t>
            </a:r>
          </a:p>
          <a:p>
            <a:pPr marL="285750" indent="-285750" algn="l">
              <a:lnSpc>
                <a:spcPct val="100000"/>
              </a:lnSpc>
              <a:buFont typeface="Arial" panose="020B0604020202020204" pitchFamily="34" charset="0"/>
              <a:buChar char="•"/>
            </a:pPr>
            <a:r>
              <a:rPr sz="1800" b="0">
                <a:solidFill>
                  <a:srgbClr val="191919"/>
                </a:solidFill>
                <a:latin typeface="Times New Roman"/>
                <a:ea typeface="Times New Roman"/>
                <a:cs typeface="Times New Roman"/>
              </a:rPr>
              <a:t>Coking may reduce recession, but introduces uncertainty in the coupled material, flow and radiation response.</a:t>
            </a:r>
          </a:p>
        </p:txBody>
      </p:sp>
      <p:sp>
        <p:nvSpPr>
          <p:cNvPr id="7" name="テキスト ボックス 6">
            <a:extLst>
              <a:ext uri="{FF2B5EF4-FFF2-40B4-BE49-F238E27FC236}">
                <a16:creationId xmlns:a16="http://schemas.microsoft.com/office/drawing/2014/main" id="{A048EA08-0064-4F46-B713-961CEF6B57B4}"/>
              </a:ext>
            </a:extLst>
          </p:cNvPr>
          <p:cNvSpPr txBox="1"/>
          <p:nvPr/>
        </p:nvSpPr>
        <p:spPr>
          <a:xfrm>
            <a:off x="1046328" y="245659"/>
            <a:ext cx="10782300" cy="400110"/>
          </a:xfrm>
          <a:prstGeom prst="rect">
            <a:avLst/>
          </a:prstGeom>
          <a:noFill/>
        </p:spPr>
        <p:txBody>
          <a:bodyPr wrap="none" rtlCol="0">
            <a:spAutoFit/>
          </a:bodyPr>
          <a:lstStyle/>
          <a:p>
            <a:r>
              <a:rPr lang="en-US" altLang="ja-JP" sz="2000" dirty="0"/>
              <a:t>Coking: One of the Unresolved Issues in Low-Density Ablators</a:t>
            </a:r>
            <a:endParaRPr kumimoji="1" lang="ja-JP" altLang="en-US" sz="2000" dirty="0"/>
          </a:p>
        </p:txBody>
      </p:sp>
    </p:spTree>
    <p:extLst>
      <p:ext uri="{BB962C8B-B14F-4D97-AF65-F5344CB8AC3E}">
        <p14:creationId xmlns:p14="http://schemas.microsoft.com/office/powerpoint/2010/main" val="8462982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2BB34F53-CA53-4513-9FC5-D7993D87B3A9}"/>
              </a:ext>
            </a:extLst>
          </p:cNvPr>
          <p:cNvSpPr>
            <a:spLocks noGrp="1"/>
          </p:cNvSpPr>
          <p:nvPr>
            <p:ph type="sldNum" sz="quarter" idx="12"/>
          </p:nvPr>
        </p:nvSpPr>
        <p:spPr/>
        <p:txBody>
          <a:bodyPr/>
          <a:lstStyle/>
          <a:p>
            <a:fld id="{BBA193C3-0A85-4D05-95BE-970B8185A625}" type="slidenum">
              <a:rPr kumimoji="1" lang="ja-JP" altLang="en-US" smtClean="0"/>
              <a:t>5</a:t>
            </a:fld>
            <a:endParaRPr kumimoji="1" lang="ja-JP" altLang="en-US"/>
          </a:p>
        </p:txBody>
      </p:sp>
      <p:sp>
        <p:nvSpPr>
          <p:cNvPr id="102" name="正方形/長方形 101">
            <a:extLst>
              <a:ext uri="{FF2B5EF4-FFF2-40B4-BE49-F238E27FC236}">
                <a16:creationId xmlns:a16="http://schemas.microsoft.com/office/drawing/2014/main" id="{DEEF04F8-F6FF-43E9-98FA-DE48D753CAF4}"/>
              </a:ext>
            </a:extLst>
          </p:cNvPr>
          <p:cNvSpPr>
            <a:spLocks noGrp="1"/>
          </p:cNvSpPr>
          <p:nvPr/>
        </p:nvSpPr>
        <p:spPr>
          <a:xfrm>
            <a:off x="1066800" y="190500"/>
            <a:ext cx="10744200" cy="552450"/>
          </a:xfrm>
          <a:prstGeom prst="rect">
            <a:avLst/>
          </a:prstGeom>
          <a:noFill/>
          <a:ln w="0">
            <a:noFill/>
          </a:ln>
        </p:spPr>
        <p:txBody>
          <a:bodyPr lIns="0" tIns="0" rIns="0" bIns="0">
            <a:noAutofit/>
          </a:bodyPr>
          <a:lstStyle/>
          <a:p>
            <a:pPr>
              <a:defRPr sz="3000" b="1">
                <a:solidFill>
                  <a:srgbClr val="191919"/>
                </a:solidFill>
                <a:latin typeface="Times New Roman"/>
                <a:ea typeface="Times New Roman"/>
                <a:cs typeface="Times New Roman"/>
              </a:defRPr>
            </a:pPr>
            <a:r>
              <a:t>History of Coking Research in Ablative TPS</a:t>
            </a:r>
          </a:p>
        </p:txBody>
      </p:sp>
      <p:sp>
        <p:nvSpPr>
          <p:cNvPr id="103" name="正方形/長方形 102">
            <a:extLst>
              <a:ext uri="{FF2B5EF4-FFF2-40B4-BE49-F238E27FC236}">
                <a16:creationId xmlns:a16="http://schemas.microsoft.com/office/drawing/2014/main" id="{E5EB9A96-A119-412E-AE14-A58D3614D724}"/>
              </a:ext>
            </a:extLst>
          </p:cNvPr>
          <p:cNvSpPr>
            <a:spLocks noGrp="1"/>
          </p:cNvSpPr>
          <p:nvPr/>
        </p:nvSpPr>
        <p:spPr>
          <a:xfrm>
            <a:off x="438150" y="1162050"/>
            <a:ext cx="8067675" cy="1047750"/>
          </a:xfrm>
          <a:prstGeom prst="rect">
            <a:avLst/>
          </a:prstGeom>
          <a:solidFill>
            <a:srgbClr val="FFFFFF"/>
          </a:solidFill>
          <a:ln w="10478">
            <a:solidFill>
              <a:srgbClr val="8295A5"/>
            </a:solidFill>
          </a:ln>
        </p:spPr>
        <p:txBody>
          <a:bodyPr/>
          <a:lstStyle/>
          <a:p>
            <a:endParaRPr lang="ja-JP" altLang="en-US"/>
          </a:p>
        </p:txBody>
      </p:sp>
      <p:sp>
        <p:nvSpPr>
          <p:cNvPr id="104" name="正方形/長方形 103">
            <a:extLst>
              <a:ext uri="{FF2B5EF4-FFF2-40B4-BE49-F238E27FC236}">
                <a16:creationId xmlns:a16="http://schemas.microsoft.com/office/drawing/2014/main" id="{1D582A2D-D9D2-47AA-9FBF-61C7CF4D22CB}"/>
              </a:ext>
            </a:extLst>
          </p:cNvPr>
          <p:cNvSpPr>
            <a:spLocks noGrp="1"/>
          </p:cNvSpPr>
          <p:nvPr/>
        </p:nvSpPr>
        <p:spPr>
          <a:xfrm>
            <a:off x="581025" y="1247775"/>
            <a:ext cx="7810500" cy="904875"/>
          </a:xfrm>
          <a:prstGeom prst="rect">
            <a:avLst/>
          </a:prstGeom>
          <a:noFill/>
          <a:ln w="0">
            <a:noFill/>
          </a:ln>
        </p:spPr>
        <p:txBody>
          <a:bodyPr lIns="0" tIns="0" rIns="0" bIns="0">
            <a:noAutofit/>
          </a:bodyPr>
          <a:lstStyle/>
          <a:p>
            <a:pPr>
              <a:defRPr sz="1950" b="0">
                <a:solidFill>
                  <a:srgbClr val="191919"/>
                </a:solidFill>
                <a:latin typeface="Times New Roman"/>
                <a:ea typeface="Times New Roman"/>
                <a:cs typeface="Times New Roman"/>
              </a:defRPr>
            </a:pPr>
            <a:r>
              <a:rPr sz="1950" b="1">
                <a:solidFill>
                  <a:srgbClr val="191919"/>
                </a:solidFill>
                <a:latin typeface="Times New Roman"/>
                <a:ea typeface="Times New Roman"/>
                <a:cs typeface="Times New Roman"/>
              </a:rPr>
              <a:t>1968–1970: Early coking models and gas-cracking tests.</a:t>
            </a:r>
          </a:p>
          <a:p>
            <a:pPr>
              <a:defRPr sz="1950" b="0">
                <a:solidFill>
                  <a:srgbClr val="191919"/>
                </a:solidFill>
                <a:latin typeface="Times New Roman"/>
                <a:ea typeface="Times New Roman"/>
                <a:cs typeface="Times New Roman"/>
              </a:defRPr>
            </a:pPr>
            <a:r>
              <a:rPr sz="1950" b="0">
                <a:solidFill>
                  <a:srgbClr val="191919"/>
                </a:solidFill>
                <a:latin typeface="Times New Roman"/>
                <a:ea typeface="Times New Roman"/>
                <a:cs typeface="Times New Roman"/>
              </a:rPr>
              <a:t>NASA studied pyrolysis-gas reactions inside heated porous char.</a:t>
            </a:r>
          </a:p>
          <a:p>
            <a:pPr>
              <a:defRPr sz="1950" b="0">
                <a:solidFill>
                  <a:srgbClr val="191919"/>
                </a:solidFill>
                <a:latin typeface="Times New Roman"/>
                <a:ea typeface="Times New Roman"/>
                <a:cs typeface="Times New Roman"/>
              </a:defRPr>
            </a:pPr>
            <a:r>
              <a:rPr sz="1950" b="1">
                <a:solidFill>
                  <a:srgbClr val="191919"/>
                </a:solidFill>
                <a:latin typeface="Times New Roman"/>
                <a:ea typeface="Times New Roman"/>
                <a:cs typeface="Times New Roman"/>
              </a:rPr>
              <a:t>(Rindal, 1968; Sykes, 1970)</a:t>
            </a:r>
          </a:p>
        </p:txBody>
      </p:sp>
      <p:sp>
        <p:nvSpPr>
          <p:cNvPr id="105" name="正方形/長方形 104">
            <a:extLst>
              <a:ext uri="{FF2B5EF4-FFF2-40B4-BE49-F238E27FC236}">
                <a16:creationId xmlns:a16="http://schemas.microsoft.com/office/drawing/2014/main" id="{B117E806-DB24-4D47-B58E-5E33702C0A22}"/>
              </a:ext>
            </a:extLst>
          </p:cNvPr>
          <p:cNvSpPr>
            <a:spLocks noGrp="1"/>
          </p:cNvSpPr>
          <p:nvPr/>
        </p:nvSpPr>
        <p:spPr>
          <a:xfrm>
            <a:off x="8810625" y="1276350"/>
            <a:ext cx="2924175" cy="838200"/>
          </a:xfrm>
          <a:prstGeom prst="rect">
            <a:avLst/>
          </a:prstGeom>
          <a:noFill/>
          <a:ln w="0">
            <a:noFill/>
          </a:ln>
        </p:spPr>
        <p:txBody>
          <a:bodyPr lIns="0" tIns="0" rIns="0" bIns="0">
            <a:noAutofit/>
          </a:bodyPr>
          <a:lstStyle/>
          <a:p>
            <a:pPr>
              <a:defRPr sz="2025" b="0">
                <a:solidFill>
                  <a:srgbClr val="173F62"/>
                </a:solidFill>
                <a:latin typeface="Times New Roman"/>
                <a:ea typeface="Times New Roman"/>
                <a:cs typeface="Times New Roman"/>
              </a:defRPr>
            </a:pPr>
            <a:r>
              <a:t>Coking has been recognized for more than 50 years.</a:t>
            </a:r>
          </a:p>
        </p:txBody>
      </p:sp>
      <p:sp>
        <p:nvSpPr>
          <p:cNvPr id="106" name="正方形/長方形 105">
            <a:extLst>
              <a:ext uri="{FF2B5EF4-FFF2-40B4-BE49-F238E27FC236}">
                <a16:creationId xmlns:a16="http://schemas.microsoft.com/office/drawing/2014/main" id="{F1D4B223-DE6E-4293-B97E-5A470789D996}"/>
              </a:ext>
            </a:extLst>
          </p:cNvPr>
          <p:cNvSpPr>
            <a:spLocks noGrp="1"/>
          </p:cNvSpPr>
          <p:nvPr/>
        </p:nvSpPr>
        <p:spPr>
          <a:xfrm>
            <a:off x="438150" y="2276475"/>
            <a:ext cx="8067675" cy="1047750"/>
          </a:xfrm>
          <a:prstGeom prst="rect">
            <a:avLst/>
          </a:prstGeom>
          <a:solidFill>
            <a:srgbClr val="FFFFFF"/>
          </a:solidFill>
          <a:ln w="10478">
            <a:solidFill>
              <a:srgbClr val="8295A5"/>
            </a:solidFill>
          </a:ln>
        </p:spPr>
        <p:txBody>
          <a:bodyPr/>
          <a:lstStyle/>
          <a:p>
            <a:endParaRPr lang="ja-JP" altLang="en-US"/>
          </a:p>
        </p:txBody>
      </p:sp>
      <p:sp>
        <p:nvSpPr>
          <p:cNvPr id="107" name="正方形/長方形 106">
            <a:extLst>
              <a:ext uri="{FF2B5EF4-FFF2-40B4-BE49-F238E27FC236}">
                <a16:creationId xmlns:a16="http://schemas.microsoft.com/office/drawing/2014/main" id="{5035A817-007B-4654-AF74-10DA436E243A}"/>
              </a:ext>
            </a:extLst>
          </p:cNvPr>
          <p:cNvSpPr>
            <a:spLocks noGrp="1"/>
          </p:cNvSpPr>
          <p:nvPr/>
        </p:nvSpPr>
        <p:spPr>
          <a:xfrm>
            <a:off x="581025" y="2362200"/>
            <a:ext cx="7810500" cy="904875"/>
          </a:xfrm>
          <a:prstGeom prst="rect">
            <a:avLst/>
          </a:prstGeom>
          <a:noFill/>
          <a:ln w="0">
            <a:noFill/>
          </a:ln>
        </p:spPr>
        <p:txBody>
          <a:bodyPr lIns="0" tIns="0" rIns="0" bIns="0">
            <a:noAutofit/>
          </a:bodyPr>
          <a:lstStyle/>
          <a:p>
            <a:pPr>
              <a:defRPr sz="1950" b="0">
                <a:solidFill>
                  <a:srgbClr val="191919"/>
                </a:solidFill>
                <a:latin typeface="Times New Roman"/>
                <a:ea typeface="Times New Roman"/>
                <a:cs typeface="Times New Roman"/>
              </a:defRPr>
            </a:pPr>
            <a:r>
              <a:rPr sz="1950" b="1">
                <a:solidFill>
                  <a:srgbClr val="191919"/>
                </a:solidFill>
                <a:latin typeface="Times New Roman"/>
                <a:ea typeface="Times New Roman"/>
                <a:cs typeface="Times New Roman"/>
              </a:rPr>
              <a:t>2012–2019: Material response of low-density ablators.</a:t>
            </a:r>
          </a:p>
          <a:p>
            <a:pPr>
              <a:defRPr sz="1950" b="0">
                <a:solidFill>
                  <a:srgbClr val="191919"/>
                </a:solidFill>
                <a:latin typeface="Times New Roman"/>
                <a:ea typeface="Times New Roman"/>
                <a:cs typeface="Times New Roman"/>
              </a:defRPr>
            </a:pPr>
            <a:r>
              <a:rPr sz="1950" b="0">
                <a:solidFill>
                  <a:srgbClr val="191919"/>
                </a:solidFill>
                <a:latin typeface="Times New Roman"/>
                <a:ea typeface="Times New Roman"/>
                <a:cs typeface="Times New Roman"/>
              </a:rPr>
              <a:t>Arcjet tests assessed density profiles and surface recession.</a:t>
            </a:r>
          </a:p>
          <a:p>
            <a:pPr>
              <a:defRPr sz="1950" b="0">
                <a:solidFill>
                  <a:srgbClr val="191919"/>
                </a:solidFill>
                <a:latin typeface="Times New Roman"/>
                <a:ea typeface="Times New Roman"/>
                <a:cs typeface="Times New Roman"/>
              </a:defRPr>
            </a:pPr>
            <a:r>
              <a:rPr sz="1950" b="1">
                <a:solidFill>
                  <a:srgbClr val="191919"/>
                </a:solidFill>
                <a:latin typeface="Times New Roman"/>
                <a:ea typeface="Times New Roman"/>
                <a:cs typeface="Times New Roman"/>
              </a:rPr>
              <a:t>(Sakai et al., 2012; Kato et al., 2019)</a:t>
            </a:r>
          </a:p>
        </p:txBody>
      </p:sp>
      <p:sp>
        <p:nvSpPr>
          <p:cNvPr id="108" name="正方形/長方形 107">
            <a:extLst>
              <a:ext uri="{FF2B5EF4-FFF2-40B4-BE49-F238E27FC236}">
                <a16:creationId xmlns:a16="http://schemas.microsoft.com/office/drawing/2014/main" id="{CC8AC330-2B35-434F-B8C3-14EB66D57748}"/>
              </a:ext>
            </a:extLst>
          </p:cNvPr>
          <p:cNvSpPr>
            <a:spLocks noGrp="1"/>
          </p:cNvSpPr>
          <p:nvPr/>
        </p:nvSpPr>
        <p:spPr>
          <a:xfrm>
            <a:off x="8810625" y="2390775"/>
            <a:ext cx="2924175" cy="838200"/>
          </a:xfrm>
          <a:prstGeom prst="rect">
            <a:avLst/>
          </a:prstGeom>
          <a:noFill/>
          <a:ln w="0">
            <a:noFill/>
          </a:ln>
        </p:spPr>
        <p:txBody>
          <a:bodyPr lIns="0" tIns="0" rIns="0" bIns="0">
            <a:noAutofit/>
          </a:bodyPr>
          <a:lstStyle/>
          <a:p>
            <a:pPr>
              <a:defRPr sz="2025" b="0">
                <a:solidFill>
                  <a:srgbClr val="173F62"/>
                </a:solidFill>
                <a:latin typeface="Times New Roman"/>
                <a:ea typeface="Times New Roman"/>
                <a:cs typeface="Times New Roman"/>
              </a:defRPr>
            </a:pPr>
            <a:r>
              <a:t>The effects on density and surface recession have been assessed.</a:t>
            </a:r>
          </a:p>
        </p:txBody>
      </p:sp>
      <p:sp>
        <p:nvSpPr>
          <p:cNvPr id="109" name="正方形/長方形 108">
            <a:extLst>
              <a:ext uri="{FF2B5EF4-FFF2-40B4-BE49-F238E27FC236}">
                <a16:creationId xmlns:a16="http://schemas.microsoft.com/office/drawing/2014/main" id="{289A6FEA-B227-448E-A279-52B1C25A2FEF}"/>
              </a:ext>
            </a:extLst>
          </p:cNvPr>
          <p:cNvSpPr>
            <a:spLocks noGrp="1"/>
          </p:cNvSpPr>
          <p:nvPr/>
        </p:nvSpPr>
        <p:spPr>
          <a:xfrm>
            <a:off x="438150" y="3390900"/>
            <a:ext cx="8067675" cy="1047750"/>
          </a:xfrm>
          <a:prstGeom prst="rect">
            <a:avLst/>
          </a:prstGeom>
          <a:solidFill>
            <a:srgbClr val="FFFFFF"/>
          </a:solidFill>
          <a:ln w="10478">
            <a:solidFill>
              <a:srgbClr val="8295A5"/>
            </a:solidFill>
          </a:ln>
        </p:spPr>
        <p:txBody>
          <a:bodyPr/>
          <a:lstStyle/>
          <a:p>
            <a:endParaRPr lang="ja-JP" altLang="en-US"/>
          </a:p>
        </p:txBody>
      </p:sp>
      <p:sp>
        <p:nvSpPr>
          <p:cNvPr id="110" name="正方形/長方形 109">
            <a:extLst>
              <a:ext uri="{FF2B5EF4-FFF2-40B4-BE49-F238E27FC236}">
                <a16:creationId xmlns:a16="http://schemas.microsoft.com/office/drawing/2014/main" id="{64077AE6-1C4C-4F54-8CD0-662E98FC09F7}"/>
              </a:ext>
            </a:extLst>
          </p:cNvPr>
          <p:cNvSpPr>
            <a:spLocks noGrp="1"/>
          </p:cNvSpPr>
          <p:nvPr/>
        </p:nvSpPr>
        <p:spPr>
          <a:xfrm>
            <a:off x="581025" y="3476625"/>
            <a:ext cx="7810500" cy="904875"/>
          </a:xfrm>
          <a:prstGeom prst="rect">
            <a:avLst/>
          </a:prstGeom>
          <a:noFill/>
          <a:ln w="0">
            <a:noFill/>
          </a:ln>
        </p:spPr>
        <p:txBody>
          <a:bodyPr lIns="0" tIns="0" rIns="0" bIns="0">
            <a:noAutofit/>
          </a:bodyPr>
          <a:lstStyle/>
          <a:p>
            <a:pPr>
              <a:defRPr sz="1950" b="0">
                <a:solidFill>
                  <a:srgbClr val="191919"/>
                </a:solidFill>
                <a:latin typeface="Times New Roman"/>
                <a:ea typeface="Times New Roman"/>
                <a:cs typeface="Times New Roman"/>
              </a:defRPr>
            </a:pPr>
            <a:r>
              <a:rPr sz="1950" b="1">
                <a:solidFill>
                  <a:srgbClr val="191919"/>
                </a:solidFill>
                <a:latin typeface="Times New Roman"/>
                <a:ea typeface="Times New Roman"/>
                <a:cs typeface="Times New Roman"/>
              </a:rPr>
              <a:t>2025: Simulations of deposition around carbon fibers.</a:t>
            </a:r>
          </a:p>
          <a:p>
            <a:pPr>
              <a:defRPr sz="1950" b="0">
                <a:solidFill>
                  <a:srgbClr val="191919"/>
                </a:solidFill>
                <a:latin typeface="Times New Roman"/>
                <a:ea typeface="Times New Roman"/>
                <a:cs typeface="Times New Roman"/>
              </a:defRPr>
            </a:pPr>
            <a:r>
              <a:rPr sz="1950" b="0">
                <a:solidFill>
                  <a:srgbClr val="191919"/>
                </a:solidFill>
                <a:latin typeface="Times New Roman"/>
                <a:ea typeface="Times New Roman"/>
                <a:cs typeface="Times New Roman"/>
              </a:rPr>
              <a:t>Simulations predict gas-dependent deposition and fiber growth.</a:t>
            </a:r>
          </a:p>
          <a:p>
            <a:pPr>
              <a:defRPr sz="1950" b="0">
                <a:solidFill>
                  <a:srgbClr val="191919"/>
                </a:solidFill>
                <a:latin typeface="Times New Roman"/>
                <a:ea typeface="Times New Roman"/>
                <a:cs typeface="Times New Roman"/>
              </a:defRPr>
            </a:pPr>
            <a:r>
              <a:rPr sz="1950" b="1">
                <a:solidFill>
                  <a:srgbClr val="191919"/>
                </a:solidFill>
                <a:latin typeface="Times New Roman"/>
                <a:ea typeface="Times New Roman"/>
                <a:cs typeface="Times New Roman"/>
              </a:rPr>
              <a:t>(Gosma, 2025, PhD thesis)</a:t>
            </a:r>
          </a:p>
        </p:txBody>
      </p:sp>
      <p:sp>
        <p:nvSpPr>
          <p:cNvPr id="111" name="正方形/長方形 110">
            <a:extLst>
              <a:ext uri="{FF2B5EF4-FFF2-40B4-BE49-F238E27FC236}">
                <a16:creationId xmlns:a16="http://schemas.microsoft.com/office/drawing/2014/main" id="{37F404C0-D61D-40F7-ADB4-CCF15CD48AB7}"/>
              </a:ext>
            </a:extLst>
          </p:cNvPr>
          <p:cNvSpPr>
            <a:spLocks noGrp="1"/>
          </p:cNvSpPr>
          <p:nvPr/>
        </p:nvSpPr>
        <p:spPr>
          <a:xfrm>
            <a:off x="8810625" y="3505200"/>
            <a:ext cx="2924175" cy="838200"/>
          </a:xfrm>
          <a:prstGeom prst="rect">
            <a:avLst/>
          </a:prstGeom>
          <a:noFill/>
          <a:ln w="0">
            <a:noFill/>
          </a:ln>
        </p:spPr>
        <p:txBody>
          <a:bodyPr lIns="0" tIns="0" rIns="0" bIns="0">
            <a:noAutofit/>
          </a:bodyPr>
          <a:lstStyle/>
          <a:p>
            <a:pPr>
              <a:defRPr sz="2025" b="0">
                <a:solidFill>
                  <a:srgbClr val="173F62"/>
                </a:solidFill>
                <a:latin typeface="Times New Roman"/>
                <a:ea typeface="Times New Roman"/>
                <a:cs typeface="Times New Roman"/>
              </a:defRPr>
            </a:pPr>
            <a:r>
              <a:t>The role of gas composition and pore geometry is still being studied.</a:t>
            </a:r>
          </a:p>
        </p:txBody>
      </p:sp>
      <p:sp>
        <p:nvSpPr>
          <p:cNvPr id="112" name="正方形/長方形 111">
            <a:extLst>
              <a:ext uri="{FF2B5EF4-FFF2-40B4-BE49-F238E27FC236}">
                <a16:creationId xmlns:a16="http://schemas.microsoft.com/office/drawing/2014/main" id="{881E92EF-8AE9-4948-BFCE-1976D90D59B7}"/>
              </a:ext>
            </a:extLst>
          </p:cNvPr>
          <p:cNvSpPr>
            <a:spLocks noGrp="1"/>
          </p:cNvSpPr>
          <p:nvPr/>
        </p:nvSpPr>
        <p:spPr>
          <a:xfrm>
            <a:off x="438150" y="4505325"/>
            <a:ext cx="8067675" cy="1047750"/>
          </a:xfrm>
          <a:prstGeom prst="rect">
            <a:avLst/>
          </a:prstGeom>
          <a:solidFill>
            <a:srgbClr val="FFFFFF"/>
          </a:solidFill>
          <a:ln w="10478">
            <a:solidFill>
              <a:srgbClr val="8295A5"/>
            </a:solidFill>
          </a:ln>
        </p:spPr>
        <p:txBody>
          <a:bodyPr/>
          <a:lstStyle/>
          <a:p>
            <a:endParaRPr lang="ja-JP" altLang="en-US"/>
          </a:p>
        </p:txBody>
      </p:sp>
      <p:sp>
        <p:nvSpPr>
          <p:cNvPr id="113" name="正方形/長方形 112">
            <a:extLst>
              <a:ext uri="{FF2B5EF4-FFF2-40B4-BE49-F238E27FC236}">
                <a16:creationId xmlns:a16="http://schemas.microsoft.com/office/drawing/2014/main" id="{62A49343-F55C-4BDE-8A91-F6DCDF0188C8}"/>
              </a:ext>
            </a:extLst>
          </p:cNvPr>
          <p:cNvSpPr>
            <a:spLocks noGrp="1"/>
          </p:cNvSpPr>
          <p:nvPr/>
        </p:nvSpPr>
        <p:spPr>
          <a:xfrm>
            <a:off x="581025" y="4591050"/>
            <a:ext cx="7810500" cy="904875"/>
          </a:xfrm>
          <a:prstGeom prst="rect">
            <a:avLst/>
          </a:prstGeom>
          <a:noFill/>
          <a:ln w="0">
            <a:noFill/>
          </a:ln>
        </p:spPr>
        <p:txBody>
          <a:bodyPr lIns="0" tIns="0" rIns="0" bIns="0">
            <a:noAutofit/>
          </a:bodyPr>
          <a:lstStyle/>
          <a:p>
            <a:pPr>
              <a:defRPr sz="1950" b="0">
                <a:solidFill>
                  <a:srgbClr val="191919"/>
                </a:solidFill>
                <a:latin typeface="Times New Roman"/>
                <a:ea typeface="Times New Roman"/>
                <a:cs typeface="Times New Roman"/>
              </a:defRPr>
            </a:pPr>
            <a:r>
              <a:rPr sz="1950" b="1">
                <a:solidFill>
                  <a:srgbClr val="191919"/>
                </a:solidFill>
                <a:latin typeface="Times New Roman"/>
                <a:ea typeface="Times New Roman"/>
                <a:cs typeface="Times New Roman"/>
              </a:rPr>
              <a:t>2025: Laser-heating and gas-injection experiments.</a:t>
            </a:r>
          </a:p>
          <a:p>
            <a:pPr>
              <a:defRPr sz="1950" b="0">
                <a:solidFill>
                  <a:srgbClr val="191919"/>
                </a:solidFill>
                <a:latin typeface="Times New Roman"/>
                <a:ea typeface="Times New Roman"/>
                <a:cs typeface="Times New Roman"/>
              </a:defRPr>
            </a:pPr>
            <a:r>
              <a:rPr sz="1950" b="0">
                <a:solidFill>
                  <a:srgbClr val="191919"/>
                </a:solidFill>
                <a:latin typeface="Times New Roman"/>
                <a:ea typeface="Times New Roman"/>
                <a:cs typeface="Times New Roman"/>
              </a:rPr>
              <a:t>A facility is being developed to measure deposition and test models.</a:t>
            </a:r>
          </a:p>
          <a:p>
            <a:pPr>
              <a:defRPr sz="1950" b="0">
                <a:solidFill>
                  <a:srgbClr val="191919"/>
                </a:solidFill>
                <a:latin typeface="Times New Roman"/>
                <a:ea typeface="Times New Roman"/>
                <a:cs typeface="Times New Roman"/>
              </a:defRPr>
            </a:pPr>
            <a:r>
              <a:rPr sz="1950" b="1">
                <a:solidFill>
                  <a:srgbClr val="191919"/>
                </a:solidFill>
                <a:latin typeface="Times New Roman"/>
                <a:ea typeface="Times New Roman"/>
                <a:cs typeface="Times New Roman"/>
              </a:rPr>
              <a:t>(Zhang et al., 2025, TFAWS)</a:t>
            </a:r>
          </a:p>
        </p:txBody>
      </p:sp>
      <p:sp>
        <p:nvSpPr>
          <p:cNvPr id="114" name="正方形/長方形 113">
            <a:extLst>
              <a:ext uri="{FF2B5EF4-FFF2-40B4-BE49-F238E27FC236}">
                <a16:creationId xmlns:a16="http://schemas.microsoft.com/office/drawing/2014/main" id="{186B1A0A-8D65-4144-B2B1-BB8759146E4C}"/>
              </a:ext>
            </a:extLst>
          </p:cNvPr>
          <p:cNvSpPr>
            <a:spLocks noGrp="1"/>
          </p:cNvSpPr>
          <p:nvPr/>
        </p:nvSpPr>
        <p:spPr>
          <a:xfrm>
            <a:off x="8810625" y="4619625"/>
            <a:ext cx="2924175" cy="838200"/>
          </a:xfrm>
          <a:prstGeom prst="rect">
            <a:avLst/>
          </a:prstGeom>
          <a:noFill/>
          <a:ln w="0">
            <a:noFill/>
          </a:ln>
        </p:spPr>
        <p:txBody>
          <a:bodyPr lIns="0" tIns="0" rIns="0" bIns="0">
            <a:noAutofit/>
          </a:bodyPr>
          <a:lstStyle/>
          <a:p>
            <a:pPr>
              <a:defRPr sz="2025" b="0">
                <a:solidFill>
                  <a:srgbClr val="173F62"/>
                </a:solidFill>
                <a:latin typeface="Times New Roman"/>
                <a:ea typeface="Times New Roman"/>
                <a:cs typeface="Times New Roman"/>
              </a:defRPr>
            </a:pPr>
            <a:r>
              <a:t>Controlled experiments are being developed for model validation.</a:t>
            </a:r>
          </a:p>
        </p:txBody>
      </p:sp>
      <p:sp>
        <p:nvSpPr>
          <p:cNvPr id="115" name="正方形/長方形 114">
            <a:extLst>
              <a:ext uri="{FF2B5EF4-FFF2-40B4-BE49-F238E27FC236}">
                <a16:creationId xmlns:a16="http://schemas.microsoft.com/office/drawing/2014/main" id="{915F1FEA-051C-424F-9BAE-656CBF13FE37}"/>
              </a:ext>
            </a:extLst>
          </p:cNvPr>
          <p:cNvSpPr>
            <a:spLocks noGrp="1"/>
          </p:cNvSpPr>
          <p:nvPr/>
        </p:nvSpPr>
        <p:spPr>
          <a:xfrm>
            <a:off x="647700" y="5829300"/>
            <a:ext cx="10953750" cy="609600"/>
          </a:xfrm>
          <a:prstGeom prst="rect">
            <a:avLst/>
          </a:prstGeom>
          <a:noFill/>
          <a:ln w="0">
            <a:noFill/>
          </a:ln>
        </p:spPr>
        <p:txBody>
          <a:bodyPr lIns="0" tIns="0" rIns="0" bIns="0">
            <a:noAutofit/>
          </a:bodyPr>
          <a:lstStyle/>
          <a:p>
            <a:pPr>
              <a:defRPr sz="2100" b="1">
                <a:solidFill>
                  <a:srgbClr val="173F62"/>
                </a:solidFill>
                <a:latin typeface="Times New Roman"/>
                <a:ea typeface="Times New Roman"/>
                <a:cs typeface="Times New Roman"/>
              </a:defRPr>
            </a:pPr>
            <a:r>
              <a:t>Coking remains a source of uncertainty in predicting material properties and surface gas composition.</a:t>
            </a:r>
          </a:p>
        </p:txBody>
      </p:sp>
    </p:spTree>
    <p:extLst>
      <p:ext uri="{BB962C8B-B14F-4D97-AF65-F5344CB8AC3E}">
        <p14:creationId xmlns:p14="http://schemas.microsoft.com/office/powerpoint/2010/main" val="33578899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D19BBEA4-C1EC-D3E1-F7B2-559BFDE972A0}"/>
              </a:ext>
            </a:extLst>
          </p:cNvPr>
          <p:cNvSpPr>
            <a:spLocks noGrp="1"/>
          </p:cNvSpPr>
          <p:nvPr>
            <p:ph type="sldNum" sz="quarter" idx="12"/>
          </p:nvPr>
        </p:nvSpPr>
        <p:spPr/>
        <p:txBody>
          <a:bodyPr/>
          <a:lstStyle/>
          <a:p>
            <a:fld id="{BBA193C3-0A85-4D05-95BE-970B8185A625}" type="slidenum">
              <a:rPr kumimoji="1" lang="ja-JP" altLang="en-US" smtClean="0"/>
              <a:t>6</a:t>
            </a:fld>
            <a:endParaRPr kumimoji="1" lang="ja-JP" altLang="en-US"/>
          </a:p>
        </p:txBody>
      </p:sp>
      <p:sp>
        <p:nvSpPr>
          <p:cNvPr id="102" name="正方形/長方形 101">
            <a:extLst>
              <a:ext uri="{FF2B5EF4-FFF2-40B4-BE49-F238E27FC236}">
                <a16:creationId xmlns:a16="http://schemas.microsoft.com/office/drawing/2014/main" id="{7A6997C3-87BF-4564-933F-5D480AB2D027}"/>
              </a:ext>
            </a:extLst>
          </p:cNvPr>
          <p:cNvSpPr>
            <a:spLocks noGrp="1"/>
          </p:cNvSpPr>
          <p:nvPr/>
        </p:nvSpPr>
        <p:spPr>
          <a:xfrm>
            <a:off x="1152525" y="209550"/>
            <a:ext cx="10429875" cy="561975"/>
          </a:xfrm>
          <a:prstGeom prst="rect">
            <a:avLst/>
          </a:prstGeom>
          <a:noFill/>
          <a:ln w="0">
            <a:noFill/>
          </a:ln>
        </p:spPr>
        <p:txBody>
          <a:bodyPr lIns="0" tIns="0" rIns="0" bIns="0">
            <a:noAutofit/>
          </a:bodyPr>
          <a:lstStyle/>
          <a:p>
            <a:pPr algn="l">
              <a:lnSpc>
                <a:spcPct val="100000"/>
              </a:lnSpc>
              <a:defRPr sz="2775" b="1">
                <a:solidFill>
                  <a:srgbClr val="171717"/>
                </a:solidFill>
                <a:latin typeface="Yu Gothic"/>
                <a:ea typeface="Yu Gothic"/>
                <a:cs typeface="Yu Gothic"/>
              </a:defRPr>
            </a:pPr>
            <a:r>
              <a:rPr sz="2775" b="1">
                <a:solidFill>
                  <a:srgbClr val="171717"/>
                </a:solidFill>
                <a:latin typeface="Times New Roman"/>
                <a:ea typeface="Times New Roman"/>
                <a:cs typeface="Times New Roman"/>
              </a:rPr>
              <a:t>Experimental Concept for Investigating Coking Effects</a:t>
            </a:r>
          </a:p>
        </p:txBody>
      </p:sp>
      <p:sp>
        <p:nvSpPr>
          <p:cNvPr id="103" name="正方形/長方形 102">
            <a:extLst>
              <a:ext uri="{FF2B5EF4-FFF2-40B4-BE49-F238E27FC236}">
                <a16:creationId xmlns:a16="http://schemas.microsoft.com/office/drawing/2014/main" id="{F940CF28-FB46-4CB2-8EDB-7FC73F1B6474}"/>
              </a:ext>
            </a:extLst>
          </p:cNvPr>
          <p:cNvSpPr>
            <a:spLocks noGrp="1"/>
          </p:cNvSpPr>
          <p:nvPr/>
        </p:nvSpPr>
        <p:spPr>
          <a:xfrm>
            <a:off x="428625" y="1190625"/>
            <a:ext cx="11334750" cy="428625"/>
          </a:xfrm>
          <a:prstGeom prst="rect">
            <a:avLst/>
          </a:prstGeom>
          <a:noFill/>
          <a:ln w="0">
            <a:noFill/>
          </a:ln>
        </p:spPr>
        <p:txBody>
          <a:bodyPr lIns="0" tIns="0" rIns="0" bIns="0">
            <a:noAutofit/>
          </a:bodyPr>
          <a:lstStyle/>
          <a:p>
            <a:pPr algn="l">
              <a:lnSpc>
                <a:spcPct val="100000"/>
              </a:lnSpc>
              <a:defRPr sz="2175" b="1">
                <a:solidFill>
                  <a:srgbClr val="173F62"/>
                </a:solidFill>
                <a:latin typeface="Yu Gothic"/>
                <a:ea typeface="Yu Gothic"/>
                <a:cs typeface="Yu Gothic"/>
              </a:defRPr>
            </a:pPr>
            <a:r>
              <a:rPr sz="2175" b="1">
                <a:solidFill>
                  <a:srgbClr val="173F62"/>
                </a:solidFill>
                <a:latin typeface="Times New Roman"/>
                <a:ea typeface="Times New Roman"/>
                <a:cs typeface="Times New Roman"/>
              </a:rPr>
              <a:t>How do coking-induced changes in blowing affect heating in hypervelocity flow?</a:t>
            </a:r>
          </a:p>
        </p:txBody>
      </p:sp>
      <p:sp>
        <p:nvSpPr>
          <p:cNvPr id="104" name="正方形/長方形 103">
            <a:extLst>
              <a:ext uri="{FF2B5EF4-FFF2-40B4-BE49-F238E27FC236}">
                <a16:creationId xmlns:a16="http://schemas.microsoft.com/office/drawing/2014/main" id="{37862AC4-9F4E-4DA6-849D-0440AB0D41CE}"/>
              </a:ext>
            </a:extLst>
          </p:cNvPr>
          <p:cNvSpPr>
            <a:spLocks noGrp="1"/>
          </p:cNvSpPr>
          <p:nvPr/>
        </p:nvSpPr>
        <p:spPr>
          <a:xfrm>
            <a:off x="4181475" y="2800350"/>
            <a:ext cx="1838325" cy="1981200"/>
          </a:xfrm>
          <a:prstGeom prst="rect">
            <a:avLst/>
          </a:prstGeom>
          <a:solidFill>
            <a:srgbClr val="F7EADD"/>
          </a:solidFill>
          <a:ln w="13335">
            <a:solidFill>
              <a:srgbClr val="8A6E53"/>
            </a:solidFill>
          </a:ln>
        </p:spPr>
        <p:txBody>
          <a:bodyPr/>
          <a:lstStyle/>
          <a:p>
            <a:endParaRPr lang="ja-JP" altLang="en-US"/>
          </a:p>
        </p:txBody>
      </p:sp>
      <p:sp>
        <p:nvSpPr>
          <p:cNvPr id="105" name="直線コネクタ 104">
            <a:extLst>
              <a:ext uri="{FF2B5EF4-FFF2-40B4-BE49-F238E27FC236}">
                <a16:creationId xmlns:a16="http://schemas.microsoft.com/office/drawing/2014/main" id="{DD4D7AB8-05F8-4157-A89A-71CC65CC6065}"/>
              </a:ext>
            </a:extLst>
          </p:cNvPr>
          <p:cNvSpPr>
            <a:spLocks noGrp="1"/>
          </p:cNvSpPr>
          <p:nvPr/>
        </p:nvSpPr>
        <p:spPr>
          <a:xfrm>
            <a:off x="4543425" y="2828925"/>
            <a:ext cx="0" cy="1924050"/>
          </a:xfrm>
          <a:prstGeom prst="line">
            <a:avLst/>
          </a:prstGeom>
          <a:noFill/>
          <a:ln w="6668">
            <a:solidFill>
              <a:srgbClr val="D3C0AA"/>
            </a:solidFill>
          </a:ln>
        </p:spPr>
        <p:txBody>
          <a:bodyPr/>
          <a:lstStyle/>
          <a:p>
            <a:endParaRPr lang="ja-JP" altLang="en-US"/>
          </a:p>
        </p:txBody>
      </p:sp>
      <p:sp>
        <p:nvSpPr>
          <p:cNvPr id="106" name="直線コネクタ 105">
            <a:extLst>
              <a:ext uri="{FF2B5EF4-FFF2-40B4-BE49-F238E27FC236}">
                <a16:creationId xmlns:a16="http://schemas.microsoft.com/office/drawing/2014/main" id="{4E6C60D5-5EAE-43AD-B4DF-CE51BAD29726}"/>
              </a:ext>
            </a:extLst>
          </p:cNvPr>
          <p:cNvSpPr>
            <a:spLocks noGrp="1"/>
          </p:cNvSpPr>
          <p:nvPr/>
        </p:nvSpPr>
        <p:spPr>
          <a:xfrm>
            <a:off x="4905375" y="2828925"/>
            <a:ext cx="0" cy="1924050"/>
          </a:xfrm>
          <a:prstGeom prst="line">
            <a:avLst/>
          </a:prstGeom>
          <a:noFill/>
          <a:ln w="6668">
            <a:solidFill>
              <a:srgbClr val="D3C0AA"/>
            </a:solidFill>
          </a:ln>
        </p:spPr>
        <p:txBody>
          <a:bodyPr/>
          <a:lstStyle/>
          <a:p>
            <a:endParaRPr lang="ja-JP" altLang="en-US"/>
          </a:p>
        </p:txBody>
      </p:sp>
      <p:sp>
        <p:nvSpPr>
          <p:cNvPr id="107" name="直線コネクタ 106">
            <a:extLst>
              <a:ext uri="{FF2B5EF4-FFF2-40B4-BE49-F238E27FC236}">
                <a16:creationId xmlns:a16="http://schemas.microsoft.com/office/drawing/2014/main" id="{0BEC57EB-ECE6-491A-9A2B-9863954C1A81}"/>
              </a:ext>
            </a:extLst>
          </p:cNvPr>
          <p:cNvSpPr>
            <a:spLocks noGrp="1"/>
          </p:cNvSpPr>
          <p:nvPr/>
        </p:nvSpPr>
        <p:spPr>
          <a:xfrm>
            <a:off x="5267325" y="2828925"/>
            <a:ext cx="0" cy="1924050"/>
          </a:xfrm>
          <a:prstGeom prst="line">
            <a:avLst/>
          </a:prstGeom>
          <a:noFill/>
          <a:ln w="6668">
            <a:solidFill>
              <a:srgbClr val="D3C0AA"/>
            </a:solidFill>
          </a:ln>
        </p:spPr>
        <p:txBody>
          <a:bodyPr/>
          <a:lstStyle/>
          <a:p>
            <a:endParaRPr lang="ja-JP" altLang="en-US"/>
          </a:p>
        </p:txBody>
      </p:sp>
      <p:sp>
        <p:nvSpPr>
          <p:cNvPr id="108" name="直線コネクタ 107">
            <a:extLst>
              <a:ext uri="{FF2B5EF4-FFF2-40B4-BE49-F238E27FC236}">
                <a16:creationId xmlns:a16="http://schemas.microsoft.com/office/drawing/2014/main" id="{B5C5569B-7925-495F-928C-3CCB411B4BF7}"/>
              </a:ext>
            </a:extLst>
          </p:cNvPr>
          <p:cNvSpPr>
            <a:spLocks noGrp="1"/>
          </p:cNvSpPr>
          <p:nvPr/>
        </p:nvSpPr>
        <p:spPr>
          <a:xfrm>
            <a:off x="5629275" y="2828925"/>
            <a:ext cx="0" cy="1924050"/>
          </a:xfrm>
          <a:prstGeom prst="line">
            <a:avLst/>
          </a:prstGeom>
          <a:noFill/>
          <a:ln w="6668">
            <a:solidFill>
              <a:srgbClr val="D3C0AA"/>
            </a:solidFill>
          </a:ln>
        </p:spPr>
        <p:txBody>
          <a:bodyPr/>
          <a:lstStyle/>
          <a:p>
            <a:endParaRPr lang="ja-JP" altLang="en-US"/>
          </a:p>
        </p:txBody>
      </p:sp>
      <p:sp>
        <p:nvSpPr>
          <p:cNvPr id="109" name="正方形/長方形 108">
            <a:extLst>
              <a:ext uri="{FF2B5EF4-FFF2-40B4-BE49-F238E27FC236}">
                <a16:creationId xmlns:a16="http://schemas.microsoft.com/office/drawing/2014/main" id="{D00EEF69-C5D8-4A27-B5F8-6AF9E02CEAB2}"/>
              </a:ext>
            </a:extLst>
          </p:cNvPr>
          <p:cNvSpPr>
            <a:spLocks noGrp="1"/>
          </p:cNvSpPr>
          <p:nvPr/>
        </p:nvSpPr>
        <p:spPr>
          <a:xfrm>
            <a:off x="4295775" y="2962275"/>
            <a:ext cx="1695450" cy="295275"/>
          </a:xfrm>
          <a:prstGeom prst="rect">
            <a:avLst/>
          </a:prstGeom>
          <a:noFill/>
          <a:ln w="0">
            <a:noFill/>
          </a:ln>
        </p:spPr>
        <p:txBody>
          <a:bodyPr lIns="0" tIns="0" rIns="0" bIns="0">
            <a:noAutofit/>
          </a:bodyPr>
          <a:lstStyle/>
          <a:p>
            <a:pPr>
              <a:defRPr sz="1725" b="1">
                <a:solidFill>
                  <a:srgbClr val="171717"/>
                </a:solidFill>
                <a:latin typeface="Arial"/>
                <a:ea typeface="Arial"/>
                <a:cs typeface="Arial"/>
              </a:defRPr>
            </a:pPr>
            <a:r>
              <a:rPr sz="1725" b="1">
                <a:solidFill>
                  <a:srgbClr val="171717"/>
                </a:solidFill>
                <a:latin typeface="Arial"/>
                <a:ea typeface="Arial"/>
                <a:cs typeface="Arial"/>
              </a:rPr>
              <a:t>Porous carbon</a:t>
            </a:r>
          </a:p>
        </p:txBody>
      </p:sp>
      <p:sp>
        <p:nvSpPr>
          <p:cNvPr id="110" name="正方形/長方形 109">
            <a:extLst>
              <a:ext uri="{FF2B5EF4-FFF2-40B4-BE49-F238E27FC236}">
                <a16:creationId xmlns:a16="http://schemas.microsoft.com/office/drawing/2014/main" id="{98D0F157-1113-48C8-BD54-66F329E47BDF}"/>
              </a:ext>
            </a:extLst>
          </p:cNvPr>
          <p:cNvSpPr>
            <a:spLocks noGrp="1"/>
          </p:cNvSpPr>
          <p:nvPr/>
        </p:nvSpPr>
        <p:spPr>
          <a:xfrm>
            <a:off x="4286250" y="4276725"/>
            <a:ext cx="1724025" cy="285750"/>
          </a:xfrm>
          <a:prstGeom prst="rect">
            <a:avLst/>
          </a:prstGeom>
          <a:noFill/>
          <a:ln w="0">
            <a:noFill/>
          </a:ln>
        </p:spPr>
        <p:txBody>
          <a:bodyPr lIns="0" tIns="0" rIns="0" bIns="0">
            <a:noAutofit/>
          </a:bodyPr>
          <a:lstStyle/>
          <a:p>
            <a:pPr>
              <a:defRPr sz="1538" b="0">
                <a:solidFill>
                  <a:srgbClr val="171717"/>
                </a:solidFill>
                <a:latin typeface="Arial"/>
                <a:ea typeface="Arial"/>
                <a:cs typeface="Arial"/>
              </a:defRPr>
            </a:pPr>
            <a:r>
              <a:rPr sz="1538" b="0">
                <a:solidFill>
                  <a:srgbClr val="171717"/>
                </a:solidFill>
                <a:latin typeface="Arial"/>
                <a:ea typeface="Arial"/>
                <a:cs typeface="Arial"/>
              </a:rPr>
              <a:t>Carbon deposition</a:t>
            </a:r>
          </a:p>
        </p:txBody>
      </p:sp>
      <p:sp>
        <p:nvSpPr>
          <p:cNvPr id="112" name="正方形/長方形 111">
            <a:extLst>
              <a:ext uri="{FF2B5EF4-FFF2-40B4-BE49-F238E27FC236}">
                <a16:creationId xmlns:a16="http://schemas.microsoft.com/office/drawing/2014/main" id="{D974314B-FF31-4DF8-A0E7-745F4021C590}"/>
              </a:ext>
            </a:extLst>
          </p:cNvPr>
          <p:cNvSpPr>
            <a:spLocks noGrp="1"/>
          </p:cNvSpPr>
          <p:nvPr/>
        </p:nvSpPr>
        <p:spPr>
          <a:xfrm>
            <a:off x="2686563" y="2260773"/>
            <a:ext cx="1695450" cy="304800"/>
          </a:xfrm>
          <a:prstGeom prst="rect">
            <a:avLst/>
          </a:prstGeom>
          <a:noFill/>
          <a:ln w="0">
            <a:noFill/>
          </a:ln>
        </p:spPr>
        <p:txBody>
          <a:bodyPr lIns="0" tIns="0" rIns="0" bIns="0">
            <a:noAutofit/>
          </a:bodyPr>
          <a:lstStyle/>
          <a:p>
            <a:pPr>
              <a:defRPr sz="1725" b="1">
                <a:solidFill>
                  <a:srgbClr val="257BA5"/>
                </a:solidFill>
                <a:latin typeface="Arial"/>
                <a:ea typeface="Arial"/>
                <a:cs typeface="Arial"/>
              </a:defRPr>
            </a:pPr>
            <a:r>
              <a:rPr sz="1725" b="1" dirty="0">
                <a:solidFill>
                  <a:srgbClr val="257BA5"/>
                </a:solidFill>
                <a:latin typeface="Arial"/>
                <a:ea typeface="Arial"/>
                <a:cs typeface="Arial"/>
              </a:rPr>
              <a:t>Shock layer</a:t>
            </a:r>
          </a:p>
        </p:txBody>
      </p:sp>
      <p:sp>
        <p:nvSpPr>
          <p:cNvPr id="113" name="正方形/長方形 112">
            <a:extLst>
              <a:ext uri="{FF2B5EF4-FFF2-40B4-BE49-F238E27FC236}">
                <a16:creationId xmlns:a16="http://schemas.microsoft.com/office/drawing/2014/main" id="{BD8C5022-201D-45BD-A117-D2D54D9111D2}"/>
              </a:ext>
            </a:extLst>
          </p:cNvPr>
          <p:cNvSpPr>
            <a:spLocks noGrp="1"/>
          </p:cNvSpPr>
          <p:nvPr/>
        </p:nvSpPr>
        <p:spPr>
          <a:xfrm>
            <a:off x="476250" y="2981325"/>
            <a:ext cx="1790700" cy="314325"/>
          </a:xfrm>
          <a:prstGeom prst="rect">
            <a:avLst/>
          </a:prstGeom>
          <a:noFill/>
          <a:ln w="0">
            <a:noFill/>
          </a:ln>
        </p:spPr>
        <p:txBody>
          <a:bodyPr lIns="0" tIns="0" rIns="0" bIns="0">
            <a:noAutofit/>
          </a:bodyPr>
          <a:lstStyle/>
          <a:p>
            <a:pPr>
              <a:defRPr sz="1725" b="1">
                <a:solidFill>
                  <a:srgbClr val="257BA5"/>
                </a:solidFill>
                <a:latin typeface="Arial"/>
                <a:ea typeface="Arial"/>
                <a:cs typeface="Arial"/>
              </a:defRPr>
            </a:pPr>
            <a:r>
              <a:rPr sz="1725" b="1">
                <a:solidFill>
                  <a:srgbClr val="257BA5"/>
                </a:solidFill>
                <a:latin typeface="Arial"/>
                <a:ea typeface="Arial"/>
                <a:cs typeface="Arial"/>
              </a:rPr>
              <a:t>Expansion tube</a:t>
            </a:r>
          </a:p>
        </p:txBody>
      </p:sp>
      <p:sp>
        <p:nvSpPr>
          <p:cNvPr id="114" name="正方形/長方形 113">
            <a:extLst>
              <a:ext uri="{FF2B5EF4-FFF2-40B4-BE49-F238E27FC236}">
                <a16:creationId xmlns:a16="http://schemas.microsoft.com/office/drawing/2014/main" id="{2B0BD6CC-9354-44F6-B885-C5F834352411}"/>
              </a:ext>
            </a:extLst>
          </p:cNvPr>
          <p:cNvSpPr>
            <a:spLocks noGrp="1"/>
          </p:cNvSpPr>
          <p:nvPr/>
        </p:nvSpPr>
        <p:spPr>
          <a:xfrm>
            <a:off x="476250" y="3314700"/>
            <a:ext cx="1800225" cy="276225"/>
          </a:xfrm>
          <a:prstGeom prst="rect">
            <a:avLst/>
          </a:prstGeom>
          <a:noFill/>
          <a:ln w="0">
            <a:noFill/>
          </a:ln>
        </p:spPr>
        <p:txBody>
          <a:bodyPr lIns="0" tIns="0" rIns="0" bIns="0">
            <a:noAutofit/>
          </a:bodyPr>
          <a:lstStyle/>
          <a:p>
            <a:pPr>
              <a:defRPr sz="1575" b="0">
                <a:solidFill>
                  <a:srgbClr val="257BA5"/>
                </a:solidFill>
                <a:latin typeface="Arial"/>
                <a:ea typeface="Arial"/>
                <a:cs typeface="Arial"/>
              </a:defRPr>
            </a:pPr>
            <a:r>
              <a:rPr sz="1575" b="0">
                <a:solidFill>
                  <a:srgbClr val="257BA5"/>
                </a:solidFill>
                <a:latin typeface="Arial"/>
                <a:ea typeface="Arial"/>
                <a:cs typeface="Arial"/>
              </a:rPr>
              <a:t>High-speed flow</a:t>
            </a:r>
          </a:p>
        </p:txBody>
      </p:sp>
      <p:sp>
        <p:nvSpPr>
          <p:cNvPr id="115" name="右矢印 114">
            <a:extLst>
              <a:ext uri="{FF2B5EF4-FFF2-40B4-BE49-F238E27FC236}">
                <a16:creationId xmlns:a16="http://schemas.microsoft.com/office/drawing/2014/main" id="{AA4F4FC1-DBB9-450F-A426-1F5D70BAC1B6}"/>
              </a:ext>
            </a:extLst>
          </p:cNvPr>
          <p:cNvSpPr>
            <a:spLocks noGrp="1"/>
          </p:cNvSpPr>
          <p:nvPr/>
        </p:nvSpPr>
        <p:spPr>
          <a:xfrm>
            <a:off x="666750" y="3752850"/>
            <a:ext cx="1457325" cy="228600"/>
          </a:xfrm>
          <a:prstGeom prst="rightArrow">
            <a:avLst/>
          </a:prstGeom>
          <a:solidFill>
            <a:srgbClr val="257BA5"/>
          </a:solidFill>
          <a:ln w="0">
            <a:solidFill>
              <a:srgbClr val="257BA5"/>
            </a:solidFill>
          </a:ln>
        </p:spPr>
        <p:txBody>
          <a:bodyPr/>
          <a:lstStyle/>
          <a:p>
            <a:endParaRPr lang="ja-JP" altLang="en-US"/>
          </a:p>
        </p:txBody>
      </p:sp>
      <p:sp>
        <p:nvSpPr>
          <p:cNvPr id="116" name="正方形/長方形 115">
            <a:extLst>
              <a:ext uri="{FF2B5EF4-FFF2-40B4-BE49-F238E27FC236}">
                <a16:creationId xmlns:a16="http://schemas.microsoft.com/office/drawing/2014/main" id="{A83F42CD-6F45-43C8-9B3D-BCECB9AFC918}"/>
              </a:ext>
            </a:extLst>
          </p:cNvPr>
          <p:cNvSpPr>
            <a:spLocks noGrp="1"/>
          </p:cNvSpPr>
          <p:nvPr/>
        </p:nvSpPr>
        <p:spPr>
          <a:xfrm>
            <a:off x="4286250" y="2190750"/>
            <a:ext cx="1857375" cy="314325"/>
          </a:xfrm>
          <a:prstGeom prst="rect">
            <a:avLst/>
          </a:prstGeom>
          <a:noFill/>
          <a:ln w="0">
            <a:noFill/>
          </a:ln>
        </p:spPr>
        <p:txBody>
          <a:bodyPr lIns="0" tIns="0" rIns="0" bIns="0">
            <a:noAutofit/>
          </a:bodyPr>
          <a:lstStyle/>
          <a:p>
            <a:pPr>
              <a:defRPr sz="1725" b="1">
                <a:solidFill>
                  <a:srgbClr val="B44932"/>
                </a:solidFill>
                <a:latin typeface="Arial"/>
                <a:ea typeface="Arial"/>
                <a:cs typeface="Arial"/>
              </a:defRPr>
            </a:pPr>
            <a:r>
              <a:rPr sz="1725" b="1">
                <a:solidFill>
                  <a:srgbClr val="B44932"/>
                </a:solidFill>
                <a:latin typeface="Arial"/>
                <a:ea typeface="Arial"/>
                <a:cs typeface="Arial"/>
              </a:rPr>
              <a:t>Laser heating</a:t>
            </a:r>
          </a:p>
        </p:txBody>
      </p:sp>
      <p:sp>
        <p:nvSpPr>
          <p:cNvPr id="117" name="下矢印 116">
            <a:extLst>
              <a:ext uri="{FF2B5EF4-FFF2-40B4-BE49-F238E27FC236}">
                <a16:creationId xmlns:a16="http://schemas.microsoft.com/office/drawing/2014/main" id="{EFA77914-77A6-479C-B1C5-93093395DD2A}"/>
              </a:ext>
            </a:extLst>
          </p:cNvPr>
          <p:cNvSpPr>
            <a:spLocks noGrp="1"/>
          </p:cNvSpPr>
          <p:nvPr/>
        </p:nvSpPr>
        <p:spPr>
          <a:xfrm>
            <a:off x="4981575" y="2571750"/>
            <a:ext cx="200025" cy="219075"/>
          </a:xfrm>
          <a:prstGeom prst="downArrow">
            <a:avLst/>
          </a:prstGeom>
          <a:solidFill>
            <a:srgbClr val="B44932"/>
          </a:solidFill>
          <a:ln w="0">
            <a:solidFill>
              <a:srgbClr val="B44932"/>
            </a:solidFill>
          </a:ln>
        </p:spPr>
        <p:txBody>
          <a:bodyPr/>
          <a:lstStyle/>
          <a:p>
            <a:endParaRPr lang="ja-JP" altLang="en-US"/>
          </a:p>
        </p:txBody>
      </p:sp>
      <p:sp>
        <p:nvSpPr>
          <p:cNvPr id="118" name="正方形/長方形 117">
            <a:extLst>
              <a:ext uri="{FF2B5EF4-FFF2-40B4-BE49-F238E27FC236}">
                <a16:creationId xmlns:a16="http://schemas.microsoft.com/office/drawing/2014/main" id="{8F96BB45-DA50-4DED-A598-4625EDE5089A}"/>
              </a:ext>
            </a:extLst>
          </p:cNvPr>
          <p:cNvSpPr>
            <a:spLocks noGrp="1"/>
          </p:cNvSpPr>
          <p:nvPr/>
        </p:nvSpPr>
        <p:spPr>
          <a:xfrm>
            <a:off x="3200400" y="2752725"/>
            <a:ext cx="1066800" cy="276225"/>
          </a:xfrm>
          <a:prstGeom prst="rect">
            <a:avLst/>
          </a:prstGeom>
          <a:noFill/>
          <a:ln w="0">
            <a:noFill/>
          </a:ln>
        </p:spPr>
        <p:txBody>
          <a:bodyPr lIns="0" tIns="0" rIns="0" bIns="0">
            <a:noAutofit/>
          </a:bodyPr>
          <a:lstStyle/>
          <a:p>
            <a:pPr>
              <a:defRPr sz="1575" b="0">
                <a:solidFill>
                  <a:srgbClr val="B44932"/>
                </a:solidFill>
                <a:latin typeface="Arial"/>
                <a:ea typeface="Arial"/>
                <a:cs typeface="Arial"/>
              </a:defRPr>
            </a:pPr>
            <a:r>
              <a:rPr sz="1575" b="0">
                <a:solidFill>
                  <a:srgbClr val="B44932"/>
                </a:solidFill>
                <a:latin typeface="Arial"/>
                <a:ea typeface="Arial"/>
                <a:cs typeface="Arial"/>
              </a:rPr>
              <a:t>Heat flux</a:t>
            </a:r>
          </a:p>
        </p:txBody>
      </p:sp>
      <p:sp>
        <p:nvSpPr>
          <p:cNvPr id="119" name="右矢印 118">
            <a:extLst>
              <a:ext uri="{FF2B5EF4-FFF2-40B4-BE49-F238E27FC236}">
                <a16:creationId xmlns:a16="http://schemas.microsoft.com/office/drawing/2014/main" id="{1EEA8931-6B46-4A95-AA35-3135F857C141}"/>
              </a:ext>
            </a:extLst>
          </p:cNvPr>
          <p:cNvSpPr>
            <a:spLocks noGrp="1"/>
          </p:cNvSpPr>
          <p:nvPr/>
        </p:nvSpPr>
        <p:spPr>
          <a:xfrm>
            <a:off x="3543300" y="3171825"/>
            <a:ext cx="581025" cy="123825"/>
          </a:xfrm>
          <a:prstGeom prst="rightArrow">
            <a:avLst/>
          </a:prstGeom>
          <a:solidFill>
            <a:srgbClr val="B44932"/>
          </a:solidFill>
          <a:ln w="0">
            <a:solidFill>
              <a:srgbClr val="B44932"/>
            </a:solidFill>
          </a:ln>
        </p:spPr>
        <p:txBody>
          <a:bodyPr/>
          <a:lstStyle/>
          <a:p>
            <a:endParaRPr lang="ja-JP" altLang="en-US"/>
          </a:p>
        </p:txBody>
      </p:sp>
      <p:sp>
        <p:nvSpPr>
          <p:cNvPr id="120" name="正方形/長方形 119">
            <a:extLst>
              <a:ext uri="{FF2B5EF4-FFF2-40B4-BE49-F238E27FC236}">
                <a16:creationId xmlns:a16="http://schemas.microsoft.com/office/drawing/2014/main" id="{5D10CD81-8060-4AFC-853C-4AEF22C5023F}"/>
              </a:ext>
            </a:extLst>
          </p:cNvPr>
          <p:cNvSpPr>
            <a:spLocks noGrp="1"/>
          </p:cNvSpPr>
          <p:nvPr/>
        </p:nvSpPr>
        <p:spPr>
          <a:xfrm>
            <a:off x="2952750" y="3476625"/>
            <a:ext cx="1333500" cy="276225"/>
          </a:xfrm>
          <a:prstGeom prst="rect">
            <a:avLst/>
          </a:prstGeom>
          <a:noFill/>
          <a:ln w="0">
            <a:noFill/>
          </a:ln>
        </p:spPr>
        <p:txBody>
          <a:bodyPr lIns="0" tIns="0" rIns="0" bIns="0">
            <a:noAutofit/>
          </a:bodyPr>
          <a:lstStyle/>
          <a:p>
            <a:pPr>
              <a:defRPr sz="1613" b="1">
                <a:solidFill>
                  <a:srgbClr val="1C806E"/>
                </a:solidFill>
                <a:latin typeface="Arial"/>
                <a:ea typeface="Arial"/>
                <a:cs typeface="Arial"/>
              </a:defRPr>
            </a:pPr>
            <a:r>
              <a:rPr sz="1613" b="1">
                <a:solidFill>
                  <a:srgbClr val="1C806E"/>
                </a:solidFill>
                <a:latin typeface="Arial"/>
                <a:ea typeface="Arial"/>
                <a:cs typeface="Arial"/>
              </a:rPr>
              <a:t>Blowing gas</a:t>
            </a:r>
          </a:p>
        </p:txBody>
      </p:sp>
      <p:sp>
        <p:nvSpPr>
          <p:cNvPr id="121" name="左矢印 120">
            <a:extLst>
              <a:ext uri="{FF2B5EF4-FFF2-40B4-BE49-F238E27FC236}">
                <a16:creationId xmlns:a16="http://schemas.microsoft.com/office/drawing/2014/main" id="{742C448A-6F78-4361-A9C3-2112B53269A4}"/>
              </a:ext>
            </a:extLst>
          </p:cNvPr>
          <p:cNvSpPr>
            <a:spLocks noGrp="1"/>
          </p:cNvSpPr>
          <p:nvPr/>
        </p:nvSpPr>
        <p:spPr>
          <a:xfrm>
            <a:off x="2990850" y="3876675"/>
            <a:ext cx="3181350" cy="190500"/>
          </a:xfrm>
          <a:prstGeom prst="leftArrow">
            <a:avLst/>
          </a:prstGeom>
          <a:solidFill>
            <a:srgbClr val="1C806E"/>
          </a:solidFill>
          <a:ln w="0">
            <a:solidFill>
              <a:srgbClr val="1C806E"/>
            </a:solidFill>
          </a:ln>
        </p:spPr>
        <p:txBody>
          <a:bodyPr/>
          <a:lstStyle/>
          <a:p>
            <a:endParaRPr lang="ja-JP" altLang="en-US"/>
          </a:p>
        </p:txBody>
      </p:sp>
      <p:sp>
        <p:nvSpPr>
          <p:cNvPr id="122" name="直線コネクタ 121">
            <a:extLst>
              <a:ext uri="{FF2B5EF4-FFF2-40B4-BE49-F238E27FC236}">
                <a16:creationId xmlns:a16="http://schemas.microsoft.com/office/drawing/2014/main" id="{DAB1B19E-1BFA-4068-948C-265871EBB2BE}"/>
              </a:ext>
            </a:extLst>
          </p:cNvPr>
          <p:cNvSpPr>
            <a:spLocks noGrp="1"/>
          </p:cNvSpPr>
          <p:nvPr/>
        </p:nvSpPr>
        <p:spPr>
          <a:xfrm>
            <a:off x="6162675" y="4143375"/>
            <a:ext cx="0" cy="1095375"/>
          </a:xfrm>
          <a:prstGeom prst="line">
            <a:avLst/>
          </a:prstGeom>
          <a:noFill/>
          <a:ln w="14288">
            <a:solidFill>
              <a:srgbClr val="1C806E"/>
            </a:solidFill>
          </a:ln>
        </p:spPr>
        <p:txBody>
          <a:bodyPr/>
          <a:lstStyle/>
          <a:p>
            <a:endParaRPr lang="ja-JP" altLang="en-US"/>
          </a:p>
        </p:txBody>
      </p:sp>
      <p:sp>
        <p:nvSpPr>
          <p:cNvPr id="123" name="直線コネクタ 122">
            <a:extLst>
              <a:ext uri="{FF2B5EF4-FFF2-40B4-BE49-F238E27FC236}">
                <a16:creationId xmlns:a16="http://schemas.microsoft.com/office/drawing/2014/main" id="{1698AA12-275D-46F8-B2FB-98016F3639F8}"/>
              </a:ext>
            </a:extLst>
          </p:cNvPr>
          <p:cNvSpPr>
            <a:spLocks noGrp="1"/>
          </p:cNvSpPr>
          <p:nvPr/>
        </p:nvSpPr>
        <p:spPr>
          <a:xfrm>
            <a:off x="5953125" y="5238750"/>
            <a:ext cx="209550" cy="0"/>
          </a:xfrm>
          <a:prstGeom prst="line">
            <a:avLst/>
          </a:prstGeom>
          <a:noFill/>
          <a:ln w="14288">
            <a:solidFill>
              <a:srgbClr val="1C806E"/>
            </a:solidFill>
          </a:ln>
        </p:spPr>
        <p:txBody>
          <a:bodyPr/>
          <a:lstStyle/>
          <a:p>
            <a:endParaRPr lang="ja-JP" altLang="en-US"/>
          </a:p>
        </p:txBody>
      </p:sp>
      <p:sp>
        <p:nvSpPr>
          <p:cNvPr id="124" name="正方形/長方形 123">
            <a:extLst>
              <a:ext uri="{FF2B5EF4-FFF2-40B4-BE49-F238E27FC236}">
                <a16:creationId xmlns:a16="http://schemas.microsoft.com/office/drawing/2014/main" id="{645661ED-78F7-4395-83FC-A85E736CD589}"/>
              </a:ext>
            </a:extLst>
          </p:cNvPr>
          <p:cNvSpPr>
            <a:spLocks noGrp="1"/>
          </p:cNvSpPr>
          <p:nvPr/>
        </p:nvSpPr>
        <p:spPr>
          <a:xfrm>
            <a:off x="4181475" y="5105400"/>
            <a:ext cx="1828800" cy="314325"/>
          </a:xfrm>
          <a:prstGeom prst="rect">
            <a:avLst/>
          </a:prstGeom>
          <a:noFill/>
          <a:ln w="0">
            <a:noFill/>
          </a:ln>
        </p:spPr>
        <p:txBody>
          <a:bodyPr lIns="0" tIns="0" rIns="0" bIns="0">
            <a:noAutofit/>
          </a:bodyPr>
          <a:lstStyle/>
          <a:p>
            <a:pPr>
              <a:defRPr sz="1725" b="1">
                <a:solidFill>
                  <a:srgbClr val="1C806E"/>
                </a:solidFill>
                <a:latin typeface="Arial"/>
                <a:ea typeface="Arial"/>
                <a:cs typeface="Arial"/>
              </a:defRPr>
            </a:pPr>
            <a:r>
              <a:rPr sz="1725" b="1">
                <a:solidFill>
                  <a:srgbClr val="1C806E"/>
                </a:solidFill>
                <a:latin typeface="Arial"/>
                <a:ea typeface="Arial"/>
                <a:cs typeface="Arial"/>
              </a:rPr>
              <a:t>Active blowing</a:t>
            </a:r>
          </a:p>
        </p:txBody>
      </p:sp>
      <p:sp>
        <p:nvSpPr>
          <p:cNvPr id="125" name="正方形/長方形 124">
            <a:extLst>
              <a:ext uri="{FF2B5EF4-FFF2-40B4-BE49-F238E27FC236}">
                <a16:creationId xmlns:a16="http://schemas.microsoft.com/office/drawing/2014/main" id="{56A5A2B1-BE9E-4B55-A476-73086D451A3B}"/>
              </a:ext>
            </a:extLst>
          </p:cNvPr>
          <p:cNvSpPr>
            <a:spLocks noGrp="1"/>
          </p:cNvSpPr>
          <p:nvPr/>
        </p:nvSpPr>
        <p:spPr>
          <a:xfrm>
            <a:off x="2714625" y="5002942"/>
            <a:ext cx="1343025" cy="285750"/>
          </a:xfrm>
          <a:prstGeom prst="rect">
            <a:avLst/>
          </a:prstGeom>
          <a:noFill/>
          <a:ln w="0">
            <a:noFill/>
          </a:ln>
        </p:spPr>
        <p:txBody>
          <a:bodyPr lIns="0" tIns="0" rIns="0" bIns="0">
            <a:noAutofit/>
          </a:bodyPr>
          <a:lstStyle/>
          <a:p>
            <a:pPr>
              <a:defRPr sz="1650" b="0">
                <a:solidFill>
                  <a:srgbClr val="257BA5"/>
                </a:solidFill>
                <a:latin typeface="Arial"/>
                <a:ea typeface="Arial"/>
                <a:cs typeface="Arial"/>
              </a:defRPr>
            </a:pPr>
            <a:r>
              <a:rPr sz="1650" b="0" dirty="0">
                <a:solidFill>
                  <a:srgbClr val="257BA5"/>
                </a:solidFill>
                <a:latin typeface="Arial"/>
                <a:ea typeface="Arial"/>
                <a:cs typeface="Arial"/>
              </a:rPr>
              <a:t>Radiation</a:t>
            </a:r>
          </a:p>
        </p:txBody>
      </p:sp>
      <p:sp>
        <p:nvSpPr>
          <p:cNvPr id="126" name="正方形/長方形 125">
            <a:extLst>
              <a:ext uri="{FF2B5EF4-FFF2-40B4-BE49-F238E27FC236}">
                <a16:creationId xmlns:a16="http://schemas.microsoft.com/office/drawing/2014/main" id="{0C2C6979-BA5B-40B0-9643-BA5F1CAFF42A}"/>
              </a:ext>
            </a:extLst>
          </p:cNvPr>
          <p:cNvSpPr>
            <a:spLocks noGrp="1"/>
          </p:cNvSpPr>
          <p:nvPr/>
        </p:nvSpPr>
        <p:spPr>
          <a:xfrm>
            <a:off x="6553200" y="1933575"/>
            <a:ext cx="5210175" cy="361950"/>
          </a:xfrm>
          <a:prstGeom prst="rect">
            <a:avLst/>
          </a:prstGeom>
          <a:noFill/>
          <a:ln w="0">
            <a:noFill/>
          </a:ln>
        </p:spPr>
        <p:txBody>
          <a:bodyPr lIns="0" tIns="0" rIns="0" bIns="0">
            <a:noAutofit/>
          </a:bodyPr>
          <a:lstStyle/>
          <a:p>
            <a:pPr algn="l">
              <a:lnSpc>
                <a:spcPct val="100000"/>
              </a:lnSpc>
              <a:defRPr sz="2100" b="1">
                <a:solidFill>
                  <a:srgbClr val="173F62"/>
                </a:solidFill>
                <a:latin typeface="Yu Gothic"/>
                <a:ea typeface="Yu Gothic"/>
                <a:cs typeface="Yu Gothic"/>
              </a:defRPr>
            </a:pPr>
            <a:r>
              <a:rPr sz="2100" b="1">
                <a:solidFill>
                  <a:srgbClr val="173F62"/>
                </a:solidFill>
                <a:latin typeface="Times New Roman"/>
                <a:ea typeface="Times New Roman"/>
                <a:cs typeface="Times New Roman"/>
              </a:rPr>
              <a:t>Experimental approach</a:t>
            </a:r>
          </a:p>
        </p:txBody>
      </p:sp>
      <p:sp>
        <p:nvSpPr>
          <p:cNvPr id="127" name="正方形/長方形 126">
            <a:extLst>
              <a:ext uri="{FF2B5EF4-FFF2-40B4-BE49-F238E27FC236}">
                <a16:creationId xmlns:a16="http://schemas.microsoft.com/office/drawing/2014/main" id="{FDBF891C-518B-4BEF-A6D8-62B4E55662A8}"/>
              </a:ext>
            </a:extLst>
          </p:cNvPr>
          <p:cNvSpPr>
            <a:spLocks noGrp="1"/>
          </p:cNvSpPr>
          <p:nvPr/>
        </p:nvSpPr>
        <p:spPr>
          <a:xfrm>
            <a:off x="6543675" y="2499632"/>
            <a:ext cx="5210175" cy="1095375"/>
          </a:xfrm>
          <a:prstGeom prst="rect">
            <a:avLst/>
          </a:prstGeom>
          <a:noFill/>
          <a:ln w="0">
            <a:noFill/>
          </a:ln>
        </p:spPr>
        <p:txBody>
          <a:bodyPr lIns="0" tIns="0" rIns="0" bIns="0">
            <a:noAutofit/>
          </a:bodyPr>
          <a:lstStyle/>
          <a:p>
            <a:pPr algn="l">
              <a:lnSpc>
                <a:spcPct val="100000"/>
              </a:lnSpc>
              <a:defRPr sz="1950" b="0">
                <a:solidFill>
                  <a:srgbClr val="171717"/>
                </a:solidFill>
                <a:latin typeface="Yu Gothic"/>
                <a:ea typeface="Yu Gothic"/>
                <a:cs typeface="Yu Gothic"/>
              </a:defRPr>
            </a:pPr>
            <a:r>
              <a:rPr sz="1950" b="0">
                <a:solidFill>
                  <a:srgbClr val="171717"/>
                </a:solidFill>
                <a:latin typeface="Times New Roman"/>
                <a:ea typeface="Times New Roman"/>
                <a:cs typeface="Times New Roman"/>
              </a:rPr>
              <a:t>A laser preheats the porous material. We supply a mixture that simulates pyrolysis gas, timed to the arrival of the test flow.</a:t>
            </a:r>
          </a:p>
        </p:txBody>
      </p:sp>
      <p:sp>
        <p:nvSpPr>
          <p:cNvPr id="128" name="正方形/長方形 127">
            <a:extLst>
              <a:ext uri="{FF2B5EF4-FFF2-40B4-BE49-F238E27FC236}">
                <a16:creationId xmlns:a16="http://schemas.microsoft.com/office/drawing/2014/main" id="{C404C011-5792-497A-A24A-73E5D2B6786C}"/>
              </a:ext>
            </a:extLst>
          </p:cNvPr>
          <p:cNvSpPr>
            <a:spLocks noGrp="1"/>
          </p:cNvSpPr>
          <p:nvPr/>
        </p:nvSpPr>
        <p:spPr>
          <a:xfrm>
            <a:off x="6553200" y="3752850"/>
            <a:ext cx="5210175" cy="895350"/>
          </a:xfrm>
          <a:prstGeom prst="rect">
            <a:avLst/>
          </a:prstGeom>
          <a:noFill/>
          <a:ln w="0">
            <a:noFill/>
          </a:ln>
        </p:spPr>
        <p:txBody>
          <a:bodyPr lIns="0" tIns="0" rIns="0" bIns="0">
            <a:noAutofit/>
          </a:bodyPr>
          <a:lstStyle/>
          <a:p>
            <a:pPr algn="l">
              <a:lnSpc>
                <a:spcPct val="100000"/>
              </a:lnSpc>
              <a:defRPr sz="1950" b="0">
                <a:solidFill>
                  <a:srgbClr val="171717"/>
                </a:solidFill>
                <a:latin typeface="Yu Gothic"/>
                <a:ea typeface="Yu Gothic"/>
                <a:cs typeface="Yu Gothic"/>
              </a:defRPr>
            </a:pPr>
            <a:r>
              <a:rPr sz="1950" b="0">
                <a:solidFill>
                  <a:srgbClr val="171717"/>
                </a:solidFill>
                <a:latin typeface="Times New Roman"/>
                <a:ea typeface="Times New Roman"/>
                <a:cs typeface="Times New Roman"/>
              </a:rPr>
              <a:t>Samples with different carbon-deposition states are exposed to high-speed flow. We compare blowing, radiation and heating.</a:t>
            </a:r>
          </a:p>
        </p:txBody>
      </p:sp>
      <p:sp>
        <p:nvSpPr>
          <p:cNvPr id="129" name="正方形/長方形 128">
            <a:extLst>
              <a:ext uri="{FF2B5EF4-FFF2-40B4-BE49-F238E27FC236}">
                <a16:creationId xmlns:a16="http://schemas.microsoft.com/office/drawing/2014/main" id="{DABBF469-8382-49CA-90E7-EBC2A07EF5E9}"/>
              </a:ext>
            </a:extLst>
          </p:cNvPr>
          <p:cNvSpPr>
            <a:spLocks noGrp="1"/>
          </p:cNvSpPr>
          <p:nvPr/>
        </p:nvSpPr>
        <p:spPr>
          <a:xfrm>
            <a:off x="6553200" y="4762500"/>
            <a:ext cx="5210175" cy="742950"/>
          </a:xfrm>
          <a:prstGeom prst="rect">
            <a:avLst/>
          </a:prstGeom>
          <a:noFill/>
          <a:ln w="0">
            <a:noFill/>
          </a:ln>
        </p:spPr>
        <p:txBody>
          <a:bodyPr lIns="0" tIns="0" rIns="0" bIns="0">
            <a:noAutofit/>
          </a:bodyPr>
          <a:lstStyle/>
          <a:p>
            <a:pPr algn="l">
              <a:lnSpc>
                <a:spcPct val="100000"/>
              </a:lnSpc>
              <a:defRPr sz="1950" b="0">
                <a:solidFill>
                  <a:srgbClr val="171717"/>
                </a:solidFill>
                <a:latin typeface="Yu Gothic"/>
                <a:ea typeface="Yu Gothic"/>
                <a:cs typeface="Yu Gothic"/>
              </a:defRPr>
            </a:pPr>
            <a:r>
              <a:rPr sz="1950" b="0">
                <a:solidFill>
                  <a:srgbClr val="171717"/>
                </a:solidFill>
                <a:latin typeface="Times New Roman"/>
                <a:ea typeface="Times New Roman"/>
                <a:cs typeface="Times New Roman"/>
              </a:rPr>
              <a:t>Material, flow and radiation calculations are used to interpret the changes observed in the experiments.</a:t>
            </a:r>
          </a:p>
        </p:txBody>
      </p:sp>
      <p:sp>
        <p:nvSpPr>
          <p:cNvPr id="130" name="直線コネクタ 129">
            <a:extLst>
              <a:ext uri="{FF2B5EF4-FFF2-40B4-BE49-F238E27FC236}">
                <a16:creationId xmlns:a16="http://schemas.microsoft.com/office/drawing/2014/main" id="{D8BAB18F-7915-47A9-BD86-9C693248983F}"/>
              </a:ext>
            </a:extLst>
          </p:cNvPr>
          <p:cNvSpPr>
            <a:spLocks noGrp="1"/>
          </p:cNvSpPr>
          <p:nvPr/>
        </p:nvSpPr>
        <p:spPr>
          <a:xfrm>
            <a:off x="428625" y="5810250"/>
            <a:ext cx="11325225" cy="0"/>
          </a:xfrm>
          <a:prstGeom prst="line">
            <a:avLst/>
          </a:prstGeom>
          <a:noFill/>
          <a:ln w="9525">
            <a:solidFill>
              <a:srgbClr val="8DA4B5"/>
            </a:solidFill>
          </a:ln>
        </p:spPr>
        <p:txBody>
          <a:bodyPr/>
          <a:lstStyle/>
          <a:p>
            <a:endParaRPr lang="ja-JP" altLang="en-US"/>
          </a:p>
        </p:txBody>
      </p:sp>
      <p:sp>
        <p:nvSpPr>
          <p:cNvPr id="131" name="正方形/長方形 130">
            <a:extLst>
              <a:ext uri="{FF2B5EF4-FFF2-40B4-BE49-F238E27FC236}">
                <a16:creationId xmlns:a16="http://schemas.microsoft.com/office/drawing/2014/main" id="{FECA0D8A-2979-48AD-A770-88EDB3CDA252}"/>
              </a:ext>
            </a:extLst>
          </p:cNvPr>
          <p:cNvSpPr>
            <a:spLocks noGrp="1"/>
          </p:cNvSpPr>
          <p:nvPr/>
        </p:nvSpPr>
        <p:spPr>
          <a:xfrm>
            <a:off x="428625" y="6048375"/>
            <a:ext cx="2286000" cy="352425"/>
          </a:xfrm>
          <a:prstGeom prst="rect">
            <a:avLst/>
          </a:prstGeom>
          <a:noFill/>
          <a:ln w="0">
            <a:noFill/>
          </a:ln>
        </p:spPr>
        <p:txBody>
          <a:bodyPr lIns="0" tIns="0" rIns="0" bIns="0">
            <a:noAutofit/>
          </a:bodyPr>
          <a:lstStyle/>
          <a:p>
            <a:pPr algn="l">
              <a:lnSpc>
                <a:spcPct val="100000"/>
              </a:lnSpc>
              <a:defRPr sz="2025" b="1">
                <a:solidFill>
                  <a:srgbClr val="173F62"/>
                </a:solidFill>
                <a:latin typeface="Yu Gothic"/>
                <a:ea typeface="Yu Gothic"/>
                <a:cs typeface="Yu Gothic"/>
              </a:defRPr>
            </a:pPr>
            <a:r>
              <a:rPr sz="2025" b="1">
                <a:solidFill>
                  <a:srgbClr val="173F62"/>
                </a:solidFill>
                <a:latin typeface="Times New Roman"/>
                <a:ea typeface="Times New Roman"/>
                <a:cs typeface="Times New Roman"/>
              </a:rPr>
              <a:t>Present work</a:t>
            </a:r>
          </a:p>
        </p:txBody>
      </p:sp>
      <p:sp>
        <p:nvSpPr>
          <p:cNvPr id="132" name="正方形/長方形 131">
            <a:extLst>
              <a:ext uri="{FF2B5EF4-FFF2-40B4-BE49-F238E27FC236}">
                <a16:creationId xmlns:a16="http://schemas.microsoft.com/office/drawing/2014/main" id="{084E7200-21FB-4AAE-A9F5-D50346617610}"/>
              </a:ext>
            </a:extLst>
          </p:cNvPr>
          <p:cNvSpPr>
            <a:spLocks noGrp="1"/>
          </p:cNvSpPr>
          <p:nvPr/>
        </p:nvSpPr>
        <p:spPr>
          <a:xfrm>
            <a:off x="2952750" y="6000750"/>
            <a:ext cx="8096250" cy="676275"/>
          </a:xfrm>
          <a:prstGeom prst="rect">
            <a:avLst/>
          </a:prstGeom>
          <a:noFill/>
          <a:ln w="0">
            <a:noFill/>
          </a:ln>
        </p:spPr>
        <p:txBody>
          <a:bodyPr lIns="0" tIns="0" rIns="0" bIns="0">
            <a:noAutofit/>
          </a:bodyPr>
          <a:lstStyle/>
          <a:p>
            <a:pPr algn="l">
              <a:lnSpc>
                <a:spcPct val="100000"/>
              </a:lnSpc>
              <a:defRPr sz="1950" b="0">
                <a:solidFill>
                  <a:srgbClr val="171717"/>
                </a:solidFill>
                <a:latin typeface="Yu Gothic"/>
                <a:ea typeface="Yu Gothic"/>
                <a:cs typeface="Yu Gothic"/>
              </a:defRPr>
            </a:pPr>
            <a:r>
              <a:rPr sz="1950" b="0">
                <a:solidFill>
                  <a:srgbClr val="171717"/>
                </a:solidFill>
                <a:latin typeface="Times New Roman"/>
                <a:ea typeface="Times New Roman"/>
                <a:cs typeface="Times New Roman"/>
              </a:rPr>
              <a:t>We used the numerical framework to evaluate blowing-composition effects and conducted preliminary active-blowing tests.</a:t>
            </a:r>
          </a:p>
        </p:txBody>
      </p:sp>
      <p:sp>
        <p:nvSpPr>
          <p:cNvPr id="3" name="フリーフォーム 2">
            <a:extLst>
              <a:ext uri="{FF2B5EF4-FFF2-40B4-BE49-F238E27FC236}">
                <a16:creationId xmlns:a16="http://schemas.microsoft.com/office/drawing/2014/main" id="{1639129F-1F93-50B6-230C-29DBA1CD659A}"/>
              </a:ext>
            </a:extLst>
          </p:cNvPr>
          <p:cNvSpPr/>
          <p:nvPr/>
        </p:nvSpPr>
        <p:spPr>
          <a:xfrm>
            <a:off x="2496065" y="2508422"/>
            <a:ext cx="666233" cy="2539828"/>
          </a:xfrm>
          <a:custGeom>
            <a:avLst/>
            <a:gdLst>
              <a:gd name="csX0" fmla="*/ 568411 w 568411"/>
              <a:gd name="csY0" fmla="*/ 0 h 2421924"/>
              <a:gd name="csX1" fmla="*/ 0 w 568411"/>
              <a:gd name="csY1" fmla="*/ 1198605 h 2421924"/>
              <a:gd name="csX2" fmla="*/ 568411 w 568411"/>
              <a:gd name="csY2" fmla="*/ 2421924 h 2421924"/>
            </a:gdLst>
            <a:ahLst/>
            <a:cxnLst>
              <a:cxn ang="0">
                <a:pos x="csX0" y="csY0"/>
              </a:cxn>
              <a:cxn ang="0">
                <a:pos x="csX1" y="csY1"/>
              </a:cxn>
              <a:cxn ang="0">
                <a:pos x="csX2" y="csY2"/>
              </a:cxn>
            </a:cxnLst>
            <a:rect l="l" t="t" r="r" b="b"/>
            <a:pathLst>
              <a:path w="568411" h="2421924">
                <a:moveTo>
                  <a:pt x="568411" y="0"/>
                </a:moveTo>
                <a:cubicBezTo>
                  <a:pt x="284205" y="397475"/>
                  <a:pt x="0" y="794951"/>
                  <a:pt x="0" y="1198605"/>
                </a:cubicBezTo>
                <a:cubicBezTo>
                  <a:pt x="0" y="1602259"/>
                  <a:pt x="284205" y="2012091"/>
                  <a:pt x="568411" y="2421924"/>
                </a:cubicBezTo>
              </a:path>
            </a:pathLst>
          </a:cu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845070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078D6B-BD8D-06C6-02AF-46432A8C9AC4}"/>
            </a:ext>
          </a:extLst>
        </p:cNvPr>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79F44CDD-C533-349E-7077-46DCAF4D0EA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latin typeface="Times New Roman"/>
                <a:ea typeface="游ゴシック"/>
              </a:defRPr>
            </a:pPr>
            <a:fld id="{BBA193C3-0A85-4D05-95BE-970B8185A625}" type="slidenum">
              <a:rPr kumimoji="1" lang="ja-JP" altLang="en-US" sz="1800" b="0" i="0" u="none" strike="noStrike" kern="1200" cap="none" spc="0" normalizeH="0" baseline="0" noProof="0" smtClean="0">
                <a:ln>
                  <a:noFill/>
                </a:ln>
                <a:effectLst/>
                <a:uLnTx/>
                <a:uFillTx/>
                <a:latin typeface="Times New Roman" panose="020B0604020202020204" pitchFamily="34" charset="0"/>
                <a:ea typeface="游ゴシック" panose="020B0400000000000000" pitchFamily="50" charset="-128"/>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latin typeface="Times New Roman"/>
                  <a:ea typeface="游ゴシック"/>
                </a:defRPr>
              </a:pPr>
              <a:t>7</a:t>
            </a:fld>
            <a:endParaRPr kumimoji="1" lang="ja-JP" altLang="en-US" sz="1800" b="0" i="0" u="none" strike="noStrike" kern="1200" cap="none" spc="0" normalizeH="0" baseline="0" noProof="0">
              <a:ln>
                <a:noFill/>
              </a:ln>
              <a:effectLst/>
              <a:uLnTx/>
              <a:uFillTx/>
              <a:latin typeface="Arial" panose="020B0604020202020204" pitchFamily="34" charset="0"/>
              <a:ea typeface="游ゴシック" panose="020B0400000000000000" pitchFamily="50" charset="-128"/>
              <a:cs typeface="Arial" panose="020B0604020202020204" pitchFamily="34" charset="0"/>
            </a:endParaRPr>
          </a:p>
        </p:txBody>
      </p:sp>
      <p:sp>
        <p:nvSpPr>
          <p:cNvPr id="102" name="正方形/長方形 101">
            <a:extLst>
              <a:ext uri="{FF2B5EF4-FFF2-40B4-BE49-F238E27FC236}">
                <a16:creationId xmlns:a16="http://schemas.microsoft.com/office/drawing/2014/main" id="{59F3A8D8-7158-4637-BFCC-CAEED2A2D6BD}"/>
              </a:ext>
            </a:extLst>
          </p:cNvPr>
          <p:cNvSpPr>
            <a:spLocks noGrp="1"/>
          </p:cNvSpPr>
          <p:nvPr/>
        </p:nvSpPr>
        <p:spPr>
          <a:xfrm>
            <a:off x="1066800" y="190500"/>
            <a:ext cx="10744200" cy="552450"/>
          </a:xfrm>
          <a:prstGeom prst="rect">
            <a:avLst/>
          </a:prstGeom>
          <a:noFill/>
          <a:ln w="0">
            <a:noFill/>
          </a:ln>
        </p:spPr>
        <p:txBody>
          <a:bodyPr lIns="0" tIns="0" rIns="0" bIns="0">
            <a:noAutofit/>
          </a:bodyPr>
          <a:lstStyle/>
          <a:p>
            <a:pPr algn="l">
              <a:lnSpc>
                <a:spcPct val="100000"/>
              </a:lnSpc>
              <a:defRPr sz="2775" b="1">
                <a:solidFill>
                  <a:srgbClr val="191919"/>
                </a:solidFill>
                <a:latin typeface="Yu Gothic"/>
                <a:ea typeface="Yu Gothic"/>
                <a:cs typeface="Yu Gothic"/>
              </a:defRPr>
            </a:pPr>
            <a:r>
              <a:rPr sz="2775" b="1">
                <a:solidFill>
                  <a:srgbClr val="191919"/>
                </a:solidFill>
                <a:latin typeface="Times New Roman"/>
                <a:ea typeface="Times New Roman"/>
                <a:cs typeface="Times New Roman"/>
              </a:rPr>
              <a:t>Background, Objective and Methods</a:t>
            </a:r>
          </a:p>
        </p:txBody>
      </p:sp>
      <p:sp>
        <p:nvSpPr>
          <p:cNvPr id="103" name="正方形/長方形 102">
            <a:extLst>
              <a:ext uri="{FF2B5EF4-FFF2-40B4-BE49-F238E27FC236}">
                <a16:creationId xmlns:a16="http://schemas.microsoft.com/office/drawing/2014/main" id="{37FC6D7F-EC4F-406B-A04F-1E1A41C48A11}"/>
              </a:ext>
            </a:extLst>
          </p:cNvPr>
          <p:cNvSpPr>
            <a:spLocks noGrp="1"/>
          </p:cNvSpPr>
          <p:nvPr/>
        </p:nvSpPr>
        <p:spPr>
          <a:xfrm>
            <a:off x="438150" y="1428750"/>
            <a:ext cx="1504950" cy="381000"/>
          </a:xfrm>
          <a:prstGeom prst="rect">
            <a:avLst/>
          </a:prstGeom>
          <a:noFill/>
          <a:ln w="0">
            <a:noFill/>
          </a:ln>
        </p:spPr>
        <p:txBody>
          <a:bodyPr lIns="0" tIns="0" rIns="0" bIns="0">
            <a:noAutofit/>
          </a:bodyPr>
          <a:lstStyle/>
          <a:p>
            <a:pPr algn="l">
              <a:lnSpc>
                <a:spcPct val="100000"/>
              </a:lnSpc>
              <a:defRPr sz="2175" b="1">
                <a:solidFill>
                  <a:srgbClr val="173F62"/>
                </a:solidFill>
                <a:latin typeface="Yu Gothic"/>
                <a:ea typeface="Yu Gothic"/>
                <a:cs typeface="Yu Gothic"/>
              </a:defRPr>
            </a:pPr>
            <a:r>
              <a:rPr sz="2175" b="1">
                <a:solidFill>
                  <a:srgbClr val="173F62"/>
                </a:solidFill>
                <a:latin typeface="Times New Roman"/>
                <a:ea typeface="Times New Roman"/>
                <a:cs typeface="Times New Roman"/>
              </a:rPr>
              <a:t>Background</a:t>
            </a:r>
          </a:p>
        </p:txBody>
      </p:sp>
      <p:sp>
        <p:nvSpPr>
          <p:cNvPr id="104" name="正方形/長方形 103">
            <a:extLst>
              <a:ext uri="{FF2B5EF4-FFF2-40B4-BE49-F238E27FC236}">
                <a16:creationId xmlns:a16="http://schemas.microsoft.com/office/drawing/2014/main" id="{45CD1370-ED4B-403F-A983-D72E09D92748}"/>
              </a:ext>
            </a:extLst>
          </p:cNvPr>
          <p:cNvSpPr>
            <a:spLocks noGrp="1"/>
          </p:cNvSpPr>
          <p:nvPr/>
        </p:nvSpPr>
        <p:spPr>
          <a:xfrm>
            <a:off x="2028825" y="1390650"/>
            <a:ext cx="9572625" cy="866775"/>
          </a:xfrm>
          <a:prstGeom prst="rect">
            <a:avLst/>
          </a:prstGeom>
          <a:noFill/>
          <a:ln w="0">
            <a:noFill/>
          </a:ln>
        </p:spPr>
        <p:txBody>
          <a:bodyPr lIns="0" tIns="0" rIns="0" bIns="0">
            <a:noAutofit/>
          </a:bodyPr>
          <a:lstStyle/>
          <a:p>
            <a:pPr algn="l">
              <a:lnSpc>
                <a:spcPct val="100000"/>
              </a:lnSpc>
              <a:defRPr sz="2175" b="0">
                <a:solidFill>
                  <a:srgbClr val="191919"/>
                </a:solidFill>
                <a:latin typeface="Yu Gothic"/>
                <a:ea typeface="Yu Gothic"/>
                <a:cs typeface="Yu Gothic"/>
              </a:defRPr>
            </a:pPr>
            <a:r>
              <a:rPr sz="2175" b="0">
                <a:solidFill>
                  <a:srgbClr val="191919"/>
                </a:solidFill>
                <a:latin typeface="Times New Roman"/>
                <a:ea typeface="Times New Roman"/>
                <a:cs typeface="Times New Roman"/>
              </a:rPr>
              <a:t>Internal reactions in low-density materials change the gas leaving the surface.</a:t>
            </a:r>
          </a:p>
          <a:p>
            <a:pPr algn="l">
              <a:lnSpc>
                <a:spcPct val="100000"/>
              </a:lnSpc>
              <a:defRPr sz="2175" b="0">
                <a:solidFill>
                  <a:srgbClr val="191919"/>
                </a:solidFill>
                <a:latin typeface="Yu Gothic"/>
                <a:ea typeface="Yu Gothic"/>
                <a:cs typeface="Yu Gothic"/>
              </a:defRPr>
            </a:pPr>
            <a:r>
              <a:rPr sz="2175" b="0">
                <a:solidFill>
                  <a:srgbClr val="191919"/>
                </a:solidFill>
                <a:latin typeface="Times New Roman"/>
                <a:ea typeface="Times New Roman"/>
                <a:cs typeface="Times New Roman"/>
              </a:rPr>
              <a:t>We study how this affects shock-layer composition and radiative heating.</a:t>
            </a:r>
          </a:p>
        </p:txBody>
      </p:sp>
      <p:sp>
        <p:nvSpPr>
          <p:cNvPr id="105" name="正方形/長方形 104">
            <a:extLst>
              <a:ext uri="{FF2B5EF4-FFF2-40B4-BE49-F238E27FC236}">
                <a16:creationId xmlns:a16="http://schemas.microsoft.com/office/drawing/2014/main" id="{82DD43FF-F650-4146-9A9F-897C202D7AFD}"/>
              </a:ext>
            </a:extLst>
          </p:cNvPr>
          <p:cNvSpPr>
            <a:spLocks noGrp="1"/>
          </p:cNvSpPr>
          <p:nvPr/>
        </p:nvSpPr>
        <p:spPr>
          <a:xfrm>
            <a:off x="438150" y="2667000"/>
            <a:ext cx="1238250" cy="381000"/>
          </a:xfrm>
          <a:prstGeom prst="rect">
            <a:avLst/>
          </a:prstGeom>
          <a:noFill/>
          <a:ln w="0">
            <a:noFill/>
          </a:ln>
        </p:spPr>
        <p:txBody>
          <a:bodyPr lIns="0" tIns="0" rIns="0" bIns="0">
            <a:noAutofit/>
          </a:bodyPr>
          <a:lstStyle/>
          <a:p>
            <a:pPr algn="l">
              <a:lnSpc>
                <a:spcPct val="100000"/>
              </a:lnSpc>
              <a:defRPr sz="2175" b="1">
                <a:solidFill>
                  <a:srgbClr val="173F62"/>
                </a:solidFill>
                <a:latin typeface="Yu Gothic"/>
                <a:ea typeface="Yu Gothic"/>
                <a:cs typeface="Yu Gothic"/>
              </a:defRPr>
            </a:pPr>
            <a:r>
              <a:rPr sz="2175" b="1">
                <a:solidFill>
                  <a:srgbClr val="173F62"/>
                </a:solidFill>
                <a:latin typeface="Times New Roman"/>
                <a:ea typeface="Times New Roman"/>
                <a:cs typeface="Times New Roman"/>
              </a:rPr>
              <a:t>Objective</a:t>
            </a:r>
          </a:p>
        </p:txBody>
      </p:sp>
      <p:sp>
        <p:nvSpPr>
          <p:cNvPr id="106" name="正方形/長方形 105">
            <a:extLst>
              <a:ext uri="{FF2B5EF4-FFF2-40B4-BE49-F238E27FC236}">
                <a16:creationId xmlns:a16="http://schemas.microsoft.com/office/drawing/2014/main" id="{0FE41FB1-2DC8-414A-9E8F-84B469FE7FC8}"/>
              </a:ext>
            </a:extLst>
          </p:cNvPr>
          <p:cNvSpPr>
            <a:spLocks noGrp="1"/>
          </p:cNvSpPr>
          <p:nvPr/>
        </p:nvSpPr>
        <p:spPr>
          <a:xfrm>
            <a:off x="2028825" y="2609850"/>
            <a:ext cx="9725025" cy="952500"/>
          </a:xfrm>
          <a:prstGeom prst="rect">
            <a:avLst/>
          </a:prstGeom>
          <a:noFill/>
          <a:ln w="0">
            <a:noFill/>
          </a:ln>
        </p:spPr>
        <p:txBody>
          <a:bodyPr lIns="0" tIns="0" rIns="0" bIns="0">
            <a:noAutofit/>
          </a:bodyPr>
          <a:lstStyle/>
          <a:p>
            <a:pPr algn="l">
              <a:lnSpc>
                <a:spcPct val="100000"/>
              </a:lnSpc>
              <a:defRPr sz="2325" b="1">
                <a:solidFill>
                  <a:srgbClr val="191919"/>
                </a:solidFill>
                <a:latin typeface="Yu Gothic"/>
                <a:ea typeface="Yu Gothic"/>
                <a:cs typeface="Yu Gothic"/>
              </a:defRPr>
            </a:pPr>
            <a:r>
              <a:rPr sz="2325" b="1">
                <a:solidFill>
                  <a:srgbClr val="191919"/>
                </a:solidFill>
                <a:latin typeface="Times New Roman"/>
                <a:ea typeface="Times New Roman"/>
                <a:cs typeface="Times New Roman"/>
              </a:rPr>
              <a:t>Evaluate how blowing composition affects flow and radiative heating,</a:t>
            </a:r>
          </a:p>
          <a:p>
            <a:pPr algn="l">
              <a:lnSpc>
                <a:spcPct val="100000"/>
              </a:lnSpc>
              <a:defRPr sz="2325" b="1">
                <a:solidFill>
                  <a:srgbClr val="191919"/>
                </a:solidFill>
                <a:latin typeface="Yu Gothic"/>
                <a:ea typeface="Yu Gothic"/>
                <a:cs typeface="Yu Gothic"/>
              </a:defRPr>
            </a:pPr>
            <a:r>
              <a:rPr sz="2325" b="1">
                <a:solidFill>
                  <a:srgbClr val="191919"/>
                </a:solidFill>
                <a:latin typeface="Times New Roman"/>
                <a:ea typeface="Times New Roman"/>
                <a:cs typeface="Times New Roman"/>
              </a:rPr>
              <a:t>and prepare coking tests in the MX-2 expansion tube under construction.</a:t>
            </a:r>
          </a:p>
        </p:txBody>
      </p:sp>
      <p:sp>
        <p:nvSpPr>
          <p:cNvPr id="107" name="正方形/長方形 106">
            <a:extLst>
              <a:ext uri="{FF2B5EF4-FFF2-40B4-BE49-F238E27FC236}">
                <a16:creationId xmlns:a16="http://schemas.microsoft.com/office/drawing/2014/main" id="{BD798A02-B31A-48AC-A8E2-5938ABECBEE7}"/>
              </a:ext>
            </a:extLst>
          </p:cNvPr>
          <p:cNvSpPr>
            <a:spLocks noGrp="1"/>
          </p:cNvSpPr>
          <p:nvPr/>
        </p:nvSpPr>
        <p:spPr>
          <a:xfrm>
            <a:off x="438150" y="4048125"/>
            <a:ext cx="1238250" cy="381000"/>
          </a:xfrm>
          <a:prstGeom prst="rect">
            <a:avLst/>
          </a:prstGeom>
          <a:noFill/>
          <a:ln w="0">
            <a:noFill/>
          </a:ln>
        </p:spPr>
        <p:txBody>
          <a:bodyPr lIns="0" tIns="0" rIns="0" bIns="0">
            <a:noAutofit/>
          </a:bodyPr>
          <a:lstStyle/>
          <a:p>
            <a:pPr algn="l">
              <a:lnSpc>
                <a:spcPct val="100000"/>
              </a:lnSpc>
              <a:defRPr sz="2175" b="1">
                <a:solidFill>
                  <a:srgbClr val="173F62"/>
                </a:solidFill>
                <a:latin typeface="Yu Gothic"/>
                <a:ea typeface="Yu Gothic"/>
                <a:cs typeface="Yu Gothic"/>
              </a:defRPr>
            </a:pPr>
            <a:r>
              <a:rPr sz="2175" b="1">
                <a:solidFill>
                  <a:srgbClr val="173F62"/>
                </a:solidFill>
                <a:latin typeface="Times New Roman"/>
                <a:ea typeface="Times New Roman"/>
                <a:cs typeface="Times New Roman"/>
              </a:rPr>
              <a:t>Methods</a:t>
            </a:r>
          </a:p>
        </p:txBody>
      </p:sp>
      <p:sp>
        <p:nvSpPr>
          <p:cNvPr id="108" name="正方形/長方形 107">
            <a:extLst>
              <a:ext uri="{FF2B5EF4-FFF2-40B4-BE49-F238E27FC236}">
                <a16:creationId xmlns:a16="http://schemas.microsoft.com/office/drawing/2014/main" id="{F06CE1F1-6D96-4B87-9135-132D05283B95}"/>
              </a:ext>
            </a:extLst>
          </p:cNvPr>
          <p:cNvSpPr>
            <a:spLocks noGrp="1"/>
          </p:cNvSpPr>
          <p:nvPr/>
        </p:nvSpPr>
        <p:spPr>
          <a:xfrm>
            <a:off x="2028825" y="3952875"/>
            <a:ext cx="9525000" cy="381000"/>
          </a:xfrm>
          <a:prstGeom prst="rect">
            <a:avLst/>
          </a:prstGeom>
          <a:noFill/>
          <a:ln w="0">
            <a:noFill/>
          </a:ln>
        </p:spPr>
        <p:txBody>
          <a:bodyPr lIns="0" tIns="0" rIns="0" bIns="0">
            <a:noAutofit/>
          </a:bodyPr>
          <a:lstStyle/>
          <a:p>
            <a:pPr algn="l">
              <a:lnSpc>
                <a:spcPct val="100000"/>
              </a:lnSpc>
              <a:defRPr sz="2100" b="1">
                <a:solidFill>
                  <a:srgbClr val="173F62"/>
                </a:solidFill>
                <a:latin typeface="Yu Gothic"/>
                <a:ea typeface="Yu Gothic"/>
                <a:cs typeface="Yu Gothic"/>
              </a:defRPr>
            </a:pPr>
            <a:r>
              <a:rPr sz="2100" b="1">
                <a:solidFill>
                  <a:srgbClr val="173F62"/>
                </a:solidFill>
                <a:latin typeface="Times New Roman"/>
                <a:ea typeface="Times New Roman"/>
                <a:cs typeface="Times New Roman"/>
              </a:rPr>
              <a:t>Numerical analysis</a:t>
            </a:r>
          </a:p>
        </p:txBody>
      </p:sp>
      <p:sp>
        <p:nvSpPr>
          <p:cNvPr id="109" name="正方形/長方形 108">
            <a:extLst>
              <a:ext uri="{FF2B5EF4-FFF2-40B4-BE49-F238E27FC236}">
                <a16:creationId xmlns:a16="http://schemas.microsoft.com/office/drawing/2014/main" id="{A4A4F66C-1110-4654-8FA4-3F9EAC0FA20D}"/>
              </a:ext>
            </a:extLst>
          </p:cNvPr>
          <p:cNvSpPr>
            <a:spLocks noGrp="1"/>
          </p:cNvSpPr>
          <p:nvPr/>
        </p:nvSpPr>
        <p:spPr>
          <a:xfrm>
            <a:off x="2028825" y="4371975"/>
            <a:ext cx="9525000" cy="838200"/>
          </a:xfrm>
          <a:prstGeom prst="rect">
            <a:avLst/>
          </a:prstGeom>
          <a:noFill/>
          <a:ln w="0">
            <a:noFill/>
          </a:ln>
        </p:spPr>
        <p:txBody>
          <a:bodyPr lIns="0" tIns="0" rIns="0" bIns="0">
            <a:noAutofit/>
          </a:bodyPr>
          <a:lstStyle/>
          <a:p>
            <a:pPr algn="l">
              <a:lnSpc>
                <a:spcPct val="100000"/>
              </a:lnSpc>
              <a:defRPr sz="2100" b="0">
                <a:solidFill>
                  <a:srgbClr val="191919"/>
                </a:solidFill>
                <a:latin typeface="Yu Gothic"/>
                <a:ea typeface="Yu Gothic"/>
                <a:cs typeface="Yu Gothic"/>
              </a:defRPr>
            </a:pPr>
            <a:r>
              <a:rPr sz="2100" b="0">
                <a:solidFill>
                  <a:srgbClr val="191919"/>
                </a:solidFill>
                <a:latin typeface="Times New Roman"/>
                <a:ea typeface="Times New Roman"/>
                <a:cs typeface="Times New Roman"/>
              </a:rPr>
              <a:t>We use the code developed in this study to compare flow and radiation for different blowing compositions at the same wall temperature and total mass flux.</a:t>
            </a:r>
          </a:p>
        </p:txBody>
      </p:sp>
      <p:sp>
        <p:nvSpPr>
          <p:cNvPr id="110" name="正方形/長方形 109">
            <a:extLst>
              <a:ext uri="{FF2B5EF4-FFF2-40B4-BE49-F238E27FC236}">
                <a16:creationId xmlns:a16="http://schemas.microsoft.com/office/drawing/2014/main" id="{0EF273FC-A0CE-4ABE-8719-B946E60B8016}"/>
              </a:ext>
            </a:extLst>
          </p:cNvPr>
          <p:cNvSpPr>
            <a:spLocks noGrp="1"/>
          </p:cNvSpPr>
          <p:nvPr/>
        </p:nvSpPr>
        <p:spPr>
          <a:xfrm>
            <a:off x="2028825" y="5448300"/>
            <a:ext cx="9525000" cy="381000"/>
          </a:xfrm>
          <a:prstGeom prst="rect">
            <a:avLst/>
          </a:prstGeom>
          <a:noFill/>
          <a:ln w="0">
            <a:noFill/>
          </a:ln>
        </p:spPr>
        <p:txBody>
          <a:bodyPr lIns="0" tIns="0" rIns="0" bIns="0">
            <a:noAutofit/>
          </a:bodyPr>
          <a:lstStyle/>
          <a:p>
            <a:pPr algn="l">
              <a:lnSpc>
                <a:spcPct val="100000"/>
              </a:lnSpc>
              <a:defRPr sz="2100" b="1">
                <a:solidFill>
                  <a:srgbClr val="173F62"/>
                </a:solidFill>
                <a:latin typeface="Yu Gothic"/>
                <a:ea typeface="Yu Gothic"/>
                <a:cs typeface="Yu Gothic"/>
              </a:defRPr>
            </a:pPr>
            <a:r>
              <a:rPr sz="2100" b="1">
                <a:solidFill>
                  <a:srgbClr val="173F62"/>
                </a:solidFill>
                <a:latin typeface="Times New Roman"/>
                <a:ea typeface="Times New Roman"/>
                <a:cs typeface="Times New Roman"/>
              </a:rPr>
              <a:t>Active-blowing experiments</a:t>
            </a:r>
          </a:p>
        </p:txBody>
      </p:sp>
      <p:sp>
        <p:nvSpPr>
          <p:cNvPr id="111" name="正方形/長方形 110">
            <a:extLst>
              <a:ext uri="{FF2B5EF4-FFF2-40B4-BE49-F238E27FC236}">
                <a16:creationId xmlns:a16="http://schemas.microsoft.com/office/drawing/2014/main" id="{646783DC-25A1-45CE-AF2A-30158B005CA2}"/>
              </a:ext>
            </a:extLst>
          </p:cNvPr>
          <p:cNvSpPr>
            <a:spLocks noGrp="1"/>
          </p:cNvSpPr>
          <p:nvPr/>
        </p:nvSpPr>
        <p:spPr>
          <a:xfrm>
            <a:off x="2028825" y="5857875"/>
            <a:ext cx="9525000" cy="609600"/>
          </a:xfrm>
          <a:prstGeom prst="rect">
            <a:avLst/>
          </a:prstGeom>
          <a:noFill/>
          <a:ln w="0">
            <a:noFill/>
          </a:ln>
        </p:spPr>
        <p:txBody>
          <a:bodyPr lIns="0" tIns="0" rIns="0" bIns="0">
            <a:noAutofit/>
          </a:bodyPr>
          <a:lstStyle/>
          <a:p>
            <a:pPr algn="l">
              <a:lnSpc>
                <a:spcPct val="100000"/>
              </a:lnSpc>
              <a:defRPr sz="2100" b="0">
                <a:solidFill>
                  <a:srgbClr val="191919"/>
                </a:solidFill>
                <a:latin typeface="Yu Gothic"/>
                <a:ea typeface="Yu Gothic"/>
                <a:cs typeface="Yu Gothic"/>
              </a:defRPr>
            </a:pPr>
            <a:r>
              <a:rPr sz="2100" b="0">
                <a:solidFill>
                  <a:srgbClr val="191919"/>
                </a:solidFill>
                <a:latin typeface="Times New Roman"/>
                <a:ea typeface="Times New Roman"/>
                <a:cs typeface="Times New Roman"/>
              </a:rPr>
              <a:t>We supply gas through the model in the existing expansion tube and examine pressure response and near-wall emission.</a:t>
            </a:r>
          </a:p>
        </p:txBody>
      </p:sp>
    </p:spTree>
    <p:extLst>
      <p:ext uri="{BB962C8B-B14F-4D97-AF65-F5344CB8AC3E}">
        <p14:creationId xmlns:p14="http://schemas.microsoft.com/office/powerpoint/2010/main" val="25199973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927F24-1334-D761-3EDF-86C5D0745C04}"/>
            </a:ext>
          </a:extLst>
        </p:cNvPr>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D0900AA9-5FA3-A9F1-D362-6AB68AEC509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latin typeface="Times New Roman"/>
                <a:ea typeface="游ゴシック"/>
              </a:defRPr>
            </a:pPr>
            <a:fld id="{BBA193C3-0A85-4D05-95BE-970B8185A625}" type="slidenum">
              <a:rPr kumimoji="1" lang="ja-JP" altLang="en-US" sz="1800" b="0" i="0" u="none" strike="noStrike" kern="1200" cap="none" spc="0" normalizeH="0" baseline="0" noProof="0" smtClean="0">
                <a:ln>
                  <a:noFill/>
                </a:ln>
                <a:effectLst/>
                <a:uLnTx/>
                <a:uFillTx/>
                <a:latin typeface="Times New Roman" panose="020B0604020202020204" pitchFamily="34" charset="0"/>
                <a:ea typeface="游ゴシック" panose="020B0400000000000000" pitchFamily="50" charset="-128"/>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latin typeface="Times New Roman"/>
                  <a:ea typeface="游ゴシック"/>
                </a:defRPr>
              </a:pPr>
              <a:t>8</a:t>
            </a:fld>
            <a:endParaRPr kumimoji="1" lang="ja-JP" altLang="en-US" sz="1800" b="0" i="0" u="none" strike="noStrike" kern="1200" cap="none" spc="0" normalizeH="0" baseline="0" noProof="0">
              <a:ln>
                <a:noFill/>
              </a:ln>
              <a:effectLst/>
              <a:uLnTx/>
              <a:uFillTx/>
              <a:latin typeface="Arial" panose="020B0604020202020204" pitchFamily="34" charset="0"/>
              <a:ea typeface="游ゴシック" panose="020B0400000000000000" pitchFamily="50" charset="-128"/>
              <a:cs typeface="Arial" panose="020B0604020202020204" pitchFamily="34" charset="0"/>
            </a:endParaRPr>
          </a:p>
        </p:txBody>
      </p:sp>
      <p:sp>
        <p:nvSpPr>
          <p:cNvPr id="102" name="正方形/長方形 101">
            <a:extLst>
              <a:ext uri="{FF2B5EF4-FFF2-40B4-BE49-F238E27FC236}">
                <a16:creationId xmlns:a16="http://schemas.microsoft.com/office/drawing/2014/main" id="{8D658002-0342-4D1D-A0EE-5A01BA6459FA}"/>
              </a:ext>
            </a:extLst>
          </p:cNvPr>
          <p:cNvSpPr>
            <a:spLocks noGrp="1"/>
          </p:cNvSpPr>
          <p:nvPr/>
        </p:nvSpPr>
        <p:spPr>
          <a:xfrm>
            <a:off x="1066800" y="209550"/>
            <a:ext cx="10620375" cy="523875"/>
          </a:xfrm>
          <a:prstGeom prst="rect">
            <a:avLst/>
          </a:prstGeom>
          <a:noFill/>
          <a:ln w="0">
            <a:noFill/>
          </a:ln>
        </p:spPr>
        <p:txBody>
          <a:bodyPr lIns="0" tIns="0" rIns="0" bIns="0">
            <a:noAutofit/>
          </a:bodyPr>
          <a:lstStyle/>
          <a:p>
            <a:pPr algn="l">
              <a:defRPr sz="2800" b="1">
                <a:solidFill>
                  <a:srgbClr val="171717"/>
                </a:solidFill>
                <a:latin typeface="Times New Roman"/>
                <a:ea typeface="Times New Roman"/>
                <a:cs typeface="Times New Roman"/>
              </a:defRPr>
            </a:pPr>
            <a:r>
              <a:rPr sz="2800" b="1">
                <a:solidFill>
                  <a:srgbClr val="171717"/>
                </a:solidFill>
                <a:latin typeface="Times New Roman"/>
                <a:ea typeface="Times New Roman"/>
                <a:cs typeface="Times New Roman"/>
              </a:rPr>
              <a:t>Flow Species and Numerical Methods</a:t>
            </a:r>
          </a:p>
        </p:txBody>
      </p:sp>
      <p:sp>
        <p:nvSpPr>
          <p:cNvPr id="103" name="正方形/長方形 102">
            <a:extLst>
              <a:ext uri="{FF2B5EF4-FFF2-40B4-BE49-F238E27FC236}">
                <a16:creationId xmlns:a16="http://schemas.microsoft.com/office/drawing/2014/main" id="{454FE48E-D5FB-4E42-82C0-2301BC5593A5}"/>
              </a:ext>
            </a:extLst>
          </p:cNvPr>
          <p:cNvSpPr>
            <a:spLocks noGrp="1"/>
          </p:cNvSpPr>
          <p:nvPr/>
        </p:nvSpPr>
        <p:spPr>
          <a:xfrm>
            <a:off x="419100" y="3230767"/>
            <a:ext cx="6257925" cy="352425"/>
          </a:xfrm>
          <a:prstGeom prst="rect">
            <a:avLst/>
          </a:prstGeom>
          <a:noFill/>
          <a:ln w="0">
            <a:noFill/>
          </a:ln>
        </p:spPr>
        <p:txBody>
          <a:bodyPr lIns="0" tIns="0" rIns="0" bIns="0">
            <a:noAutofit/>
          </a:bodyPr>
          <a:lstStyle/>
          <a:p>
            <a:pPr algn="l">
              <a:defRPr sz="2100" b="1">
                <a:solidFill>
                  <a:srgbClr val="173F62"/>
                </a:solidFill>
                <a:latin typeface="Times New Roman"/>
                <a:ea typeface="Times New Roman"/>
                <a:cs typeface="Times New Roman"/>
              </a:defRPr>
            </a:pPr>
            <a:r>
              <a:rPr sz="2100" b="1">
                <a:solidFill>
                  <a:srgbClr val="173F62"/>
                </a:solidFill>
                <a:latin typeface="Times New Roman"/>
                <a:ea typeface="Times New Roman"/>
                <a:cs typeface="Times New Roman"/>
              </a:rPr>
              <a:t>Flow with blowing: 40 species</a:t>
            </a:r>
          </a:p>
        </p:txBody>
      </p:sp>
      <p:sp>
        <p:nvSpPr>
          <p:cNvPr id="104" name="正方形/長方形 103">
            <a:extLst>
              <a:ext uri="{FF2B5EF4-FFF2-40B4-BE49-F238E27FC236}">
                <a16:creationId xmlns:a16="http://schemas.microsoft.com/office/drawing/2014/main" id="{DBBF997A-7ACD-439C-9765-B0898917BA49}"/>
              </a:ext>
            </a:extLst>
          </p:cNvPr>
          <p:cNvSpPr>
            <a:spLocks noGrp="1"/>
          </p:cNvSpPr>
          <p:nvPr/>
        </p:nvSpPr>
        <p:spPr>
          <a:xfrm>
            <a:off x="428625" y="3735592"/>
            <a:ext cx="6219825" cy="314325"/>
          </a:xfrm>
          <a:prstGeom prst="rect">
            <a:avLst/>
          </a:prstGeom>
          <a:noFill/>
          <a:ln w="0">
            <a:noFill/>
          </a:ln>
        </p:spPr>
        <p:txBody>
          <a:bodyPr lIns="0" tIns="0" rIns="0" bIns="0">
            <a:noAutofit/>
          </a:bodyPr>
          <a:lstStyle/>
          <a:p>
            <a:pPr algn="l">
              <a:defRPr sz="1800" b="1">
                <a:solidFill>
                  <a:srgbClr val="171717"/>
                </a:solidFill>
                <a:latin typeface="Times New Roman"/>
                <a:ea typeface="Times New Roman"/>
                <a:cs typeface="Times New Roman"/>
              </a:defRPr>
            </a:pPr>
            <a:r>
              <a:rPr sz="1800" b="1">
                <a:solidFill>
                  <a:srgbClr val="171717"/>
                </a:solidFill>
                <a:latin typeface="Times New Roman"/>
                <a:ea typeface="Times New Roman"/>
                <a:cs typeface="Times New Roman"/>
              </a:rPr>
              <a:t>Neutral species (28)</a:t>
            </a:r>
          </a:p>
        </p:txBody>
      </p:sp>
      <p:sp>
        <p:nvSpPr>
          <p:cNvPr id="105" name="正方形/長方形 104">
            <a:extLst>
              <a:ext uri="{FF2B5EF4-FFF2-40B4-BE49-F238E27FC236}">
                <a16:creationId xmlns:a16="http://schemas.microsoft.com/office/drawing/2014/main" id="{E7D5FCFB-2F68-4DA2-A1EE-BFBD940EA8B9}"/>
              </a:ext>
            </a:extLst>
          </p:cNvPr>
          <p:cNvSpPr>
            <a:spLocks noGrp="1"/>
          </p:cNvSpPr>
          <p:nvPr/>
        </p:nvSpPr>
        <p:spPr>
          <a:xfrm>
            <a:off x="428625" y="4097542"/>
            <a:ext cx="3817620" cy="1466850"/>
          </a:xfrm>
          <a:prstGeom prst="rect">
            <a:avLst/>
          </a:prstGeom>
          <a:noFill/>
          <a:ln w="0">
            <a:noFill/>
          </a:ln>
        </p:spPr>
        <p:txBody>
          <a:bodyPr>
            <a:noAutofit/>
          </a:bodyPr>
          <a:lstStyle/>
          <a:p>
            <a:pPr>
              <a:defRPr sz="1900" b="0">
                <a:solidFill>
                  <a:srgbClr val="171717"/>
                </a:solidFill>
                <a:latin typeface="Times New Roman"/>
                <a:ea typeface="游ゴシック"/>
                <a:cs typeface="游ゴシック"/>
              </a:defRPr>
            </a:pPr>
            <a:r>
              <a:rPr sz="1900" b="0" dirty="0">
                <a:solidFill>
                  <a:srgbClr val="171717"/>
                </a:solidFill>
                <a:latin typeface="Times New Roman"/>
                <a:ea typeface="游ゴシック"/>
                <a:cs typeface="游ゴシック"/>
              </a:rPr>
              <a:t>N₂, O₂, NO, N, O, C, C₂, C₃, H, H₂</a:t>
            </a:r>
          </a:p>
          <a:p>
            <a:pPr>
              <a:defRPr sz="1900" b="0">
                <a:solidFill>
                  <a:srgbClr val="171717"/>
                </a:solidFill>
                <a:latin typeface="Times New Roman"/>
                <a:ea typeface="游ゴシック"/>
                <a:cs typeface="游ゴシック"/>
              </a:defRPr>
            </a:pPr>
            <a:r>
              <a:rPr sz="1900" b="0" dirty="0">
                <a:solidFill>
                  <a:srgbClr val="171717"/>
                </a:solidFill>
                <a:latin typeface="Times New Roman"/>
                <a:ea typeface="游ゴシック"/>
                <a:cs typeface="游ゴシック"/>
              </a:rPr>
              <a:t>CH, CH₂, CH₃, CH₄, C₂H, C₂H₂</a:t>
            </a:r>
          </a:p>
          <a:p>
            <a:pPr>
              <a:defRPr sz="1900" b="0">
                <a:solidFill>
                  <a:srgbClr val="171717"/>
                </a:solidFill>
                <a:latin typeface="Times New Roman"/>
                <a:ea typeface="游ゴシック"/>
                <a:cs typeface="游ゴシック"/>
              </a:defRPr>
            </a:pPr>
            <a:r>
              <a:rPr sz="1900" b="0" dirty="0">
                <a:solidFill>
                  <a:srgbClr val="171717"/>
                </a:solidFill>
                <a:latin typeface="Times New Roman"/>
                <a:ea typeface="游ゴシック"/>
                <a:cs typeface="游ゴシック"/>
              </a:rPr>
              <a:t>CO, CO₂, CN, HCN, NCO, NH, HNO</a:t>
            </a:r>
            <a:r>
              <a:rPr lang="en-US" sz="1900" b="0" dirty="0">
                <a:solidFill>
                  <a:srgbClr val="171717"/>
                </a:solidFill>
                <a:latin typeface="Times New Roman"/>
                <a:ea typeface="游ゴシック"/>
                <a:cs typeface="游ゴシック"/>
              </a:rPr>
              <a:t>, </a:t>
            </a:r>
            <a:r>
              <a:rPr sz="1900" b="0" dirty="0">
                <a:solidFill>
                  <a:srgbClr val="171717"/>
                </a:solidFill>
                <a:latin typeface="Times New Roman"/>
                <a:ea typeface="游ゴシック"/>
                <a:cs typeface="游ゴシック"/>
              </a:rPr>
              <a:t>OH, H₂O, HO₂, H₂O₂, HCO</a:t>
            </a:r>
          </a:p>
        </p:txBody>
      </p:sp>
      <p:sp>
        <p:nvSpPr>
          <p:cNvPr id="106" name="正方形/長方形 105">
            <a:extLst>
              <a:ext uri="{FF2B5EF4-FFF2-40B4-BE49-F238E27FC236}">
                <a16:creationId xmlns:a16="http://schemas.microsoft.com/office/drawing/2014/main" id="{06BD5B26-2FD1-4F82-B3E6-A28610C5C390}"/>
              </a:ext>
            </a:extLst>
          </p:cNvPr>
          <p:cNvSpPr>
            <a:spLocks noGrp="1"/>
          </p:cNvSpPr>
          <p:nvPr/>
        </p:nvSpPr>
        <p:spPr>
          <a:xfrm>
            <a:off x="4246245" y="3737179"/>
            <a:ext cx="2802255" cy="314325"/>
          </a:xfrm>
          <a:prstGeom prst="rect">
            <a:avLst/>
          </a:prstGeom>
          <a:noFill/>
          <a:ln w="0">
            <a:noFill/>
          </a:ln>
        </p:spPr>
        <p:txBody>
          <a:bodyPr lIns="0" tIns="0" rIns="0" bIns="0">
            <a:noAutofit/>
          </a:bodyPr>
          <a:lstStyle/>
          <a:p>
            <a:pPr algn="l">
              <a:defRPr sz="1800" b="1">
                <a:solidFill>
                  <a:srgbClr val="171717"/>
                </a:solidFill>
                <a:latin typeface="Times New Roman"/>
                <a:ea typeface="Times New Roman"/>
                <a:cs typeface="Times New Roman"/>
              </a:defRPr>
            </a:pPr>
            <a:r>
              <a:rPr sz="1800" b="1">
                <a:solidFill>
                  <a:srgbClr val="171717"/>
                </a:solidFill>
                <a:latin typeface="Times New Roman"/>
                <a:ea typeface="Times New Roman"/>
                <a:cs typeface="Times New Roman"/>
              </a:rPr>
              <a:t>Ions and electrons (12)</a:t>
            </a:r>
          </a:p>
        </p:txBody>
      </p:sp>
      <p:sp>
        <p:nvSpPr>
          <p:cNvPr id="107" name="正方形/長方形 106">
            <a:extLst>
              <a:ext uri="{FF2B5EF4-FFF2-40B4-BE49-F238E27FC236}">
                <a16:creationId xmlns:a16="http://schemas.microsoft.com/office/drawing/2014/main" id="{19CE2354-656E-413D-9779-573FC57038A7}"/>
              </a:ext>
            </a:extLst>
          </p:cNvPr>
          <p:cNvSpPr>
            <a:spLocks noGrp="1"/>
          </p:cNvSpPr>
          <p:nvPr/>
        </p:nvSpPr>
        <p:spPr>
          <a:xfrm>
            <a:off x="4246245" y="4118179"/>
            <a:ext cx="2815129" cy="723900"/>
          </a:xfrm>
          <a:prstGeom prst="rect">
            <a:avLst/>
          </a:prstGeom>
          <a:noFill/>
          <a:ln w="0">
            <a:noFill/>
          </a:ln>
        </p:spPr>
        <p:txBody>
          <a:bodyPr>
            <a:noAutofit/>
          </a:bodyPr>
          <a:lstStyle/>
          <a:p>
            <a:pPr>
              <a:defRPr sz="1900" b="0">
                <a:solidFill>
                  <a:srgbClr val="171717"/>
                </a:solidFill>
                <a:latin typeface="Times New Roman"/>
                <a:ea typeface="游ゴシック"/>
                <a:cs typeface="游ゴシック"/>
              </a:defRPr>
            </a:pPr>
            <a:r>
              <a:rPr sz="1900" b="0">
                <a:solidFill>
                  <a:srgbClr val="171717"/>
                </a:solidFill>
                <a:latin typeface="Times New Roman"/>
                <a:ea typeface="游ゴシック"/>
                <a:cs typeface="游ゴシック"/>
              </a:rPr>
              <a:t>N₂⁺, O₂⁺, NO⁺, N⁺, O⁺, C⁺</a:t>
            </a:r>
          </a:p>
          <a:p>
            <a:pPr>
              <a:defRPr sz="1900" b="0">
                <a:solidFill>
                  <a:srgbClr val="171717"/>
                </a:solidFill>
                <a:latin typeface="Times New Roman"/>
                <a:ea typeface="游ゴシック"/>
                <a:cs typeface="游ゴシック"/>
              </a:defRPr>
            </a:pPr>
            <a:r>
              <a:rPr sz="1900" b="0">
                <a:solidFill>
                  <a:srgbClr val="171717"/>
                </a:solidFill>
                <a:latin typeface="Times New Roman"/>
                <a:ea typeface="游ゴシック"/>
                <a:cs typeface="游ゴシック"/>
              </a:rPr>
              <a:t>CO⁺, H⁺, CN⁺, N²⁺, O²⁺, e⁻</a:t>
            </a:r>
          </a:p>
        </p:txBody>
      </p:sp>
      <p:sp>
        <p:nvSpPr>
          <p:cNvPr id="108" name="正方形/長方形 107">
            <a:extLst>
              <a:ext uri="{FF2B5EF4-FFF2-40B4-BE49-F238E27FC236}">
                <a16:creationId xmlns:a16="http://schemas.microsoft.com/office/drawing/2014/main" id="{DFE65B94-7AC0-47EF-B42F-5347040333E0}"/>
              </a:ext>
            </a:extLst>
          </p:cNvPr>
          <p:cNvSpPr>
            <a:spLocks noGrp="1"/>
          </p:cNvSpPr>
          <p:nvPr/>
        </p:nvSpPr>
        <p:spPr>
          <a:xfrm>
            <a:off x="414337" y="5398637"/>
            <a:ext cx="6248400" cy="599617"/>
          </a:xfrm>
          <a:prstGeom prst="rect">
            <a:avLst/>
          </a:prstGeom>
          <a:noFill/>
          <a:ln w="0">
            <a:noFill/>
          </a:ln>
        </p:spPr>
        <p:txBody>
          <a:bodyPr lIns="0" tIns="0" rIns="0" bIns="0">
            <a:noAutofit/>
          </a:bodyPr>
          <a:lstStyle/>
          <a:p>
            <a:pPr algn="l">
              <a:defRPr sz="1800" b="0">
                <a:solidFill>
                  <a:srgbClr val="171717"/>
                </a:solidFill>
                <a:latin typeface="Times New Roman"/>
                <a:ea typeface="Times New Roman"/>
                <a:cs typeface="Times New Roman"/>
              </a:defRPr>
            </a:pPr>
            <a:r>
              <a:rPr sz="1800" b="0" dirty="0">
                <a:solidFill>
                  <a:srgbClr val="171717"/>
                </a:solidFill>
                <a:latin typeface="Times New Roman"/>
                <a:ea typeface="Times New Roman"/>
                <a:cs typeface="Times New Roman"/>
              </a:rPr>
              <a:t>The C–H–O–N mechanism of Martin et al. is combined consistently with the 13-species air model of Johnston et al.</a:t>
            </a:r>
          </a:p>
        </p:txBody>
      </p:sp>
      <p:sp>
        <p:nvSpPr>
          <p:cNvPr id="109" name="正方形/長方形 108">
            <a:extLst>
              <a:ext uri="{FF2B5EF4-FFF2-40B4-BE49-F238E27FC236}">
                <a16:creationId xmlns:a16="http://schemas.microsoft.com/office/drawing/2014/main" id="{FB3FF92F-3A93-4B8F-BF32-5FB2F027D36E}"/>
              </a:ext>
            </a:extLst>
          </p:cNvPr>
          <p:cNvSpPr>
            <a:spLocks noGrp="1"/>
          </p:cNvSpPr>
          <p:nvPr/>
        </p:nvSpPr>
        <p:spPr>
          <a:xfrm>
            <a:off x="8191690" y="909549"/>
            <a:ext cx="2399919" cy="352425"/>
          </a:xfrm>
          <a:prstGeom prst="rect">
            <a:avLst/>
          </a:prstGeom>
          <a:noFill/>
          <a:ln w="0">
            <a:noFill/>
          </a:ln>
        </p:spPr>
        <p:txBody>
          <a:bodyPr lIns="0" tIns="0" rIns="0" bIns="0">
            <a:noAutofit/>
          </a:bodyPr>
          <a:lstStyle/>
          <a:p>
            <a:pPr algn="l">
              <a:defRPr sz="2100" b="1">
                <a:solidFill>
                  <a:srgbClr val="173F62"/>
                </a:solidFill>
                <a:latin typeface="Times New Roman"/>
                <a:ea typeface="Times New Roman"/>
                <a:cs typeface="Times New Roman"/>
              </a:defRPr>
            </a:pPr>
            <a:r>
              <a:rPr sz="2100" b="1">
                <a:solidFill>
                  <a:srgbClr val="173F62"/>
                </a:solidFill>
                <a:latin typeface="Times New Roman"/>
                <a:ea typeface="Times New Roman"/>
                <a:cs typeface="Times New Roman"/>
              </a:rPr>
              <a:t>Models and methods</a:t>
            </a:r>
          </a:p>
        </p:txBody>
      </p:sp>
      <p:graphicFrame>
        <p:nvGraphicFramePr>
          <p:cNvPr id="110" name="表 109"/>
          <p:cNvGraphicFramePr/>
          <p:nvPr>
            <p:extLst>
              <p:ext uri="{D42A27DB-BD31-4B8C-83A1-F6EECF244321}">
                <p14:modId xmlns:p14="http://schemas.microsoft.com/office/powerpoint/2010/main" val="1906856025"/>
              </p:ext>
            </p:extLst>
          </p:nvPr>
        </p:nvGraphicFramePr>
        <p:xfrm>
          <a:off x="7010400" y="1402676"/>
          <a:ext cx="4752975" cy="3589022"/>
        </p:xfrm>
        <a:graphic>
          <a:graphicData uri="http://schemas.openxmlformats.org/drawingml/2006/table">
            <a:tbl>
              <a:tblPr/>
              <a:tblGrid>
                <a:gridCol w="1495425">
                  <a:extLst>
                    <a:ext uri="{9D8B030D-6E8A-4147-A177-3AD203B41FA5}">
                      <a16:colId xmlns:a16="http://schemas.microsoft.com/office/drawing/2014/main" val="20000"/>
                    </a:ext>
                  </a:extLst>
                </a:gridCol>
                <a:gridCol w="3257550">
                  <a:extLst>
                    <a:ext uri="{9D8B030D-6E8A-4147-A177-3AD203B41FA5}">
                      <a16:colId xmlns:a16="http://schemas.microsoft.com/office/drawing/2014/main" val="20001"/>
                    </a:ext>
                  </a:extLst>
                </a:gridCol>
              </a:tblGrid>
              <a:tr h="429986">
                <a:tc>
                  <a:txBody>
                    <a:bodyPr/>
                    <a:lstStyle/>
                    <a:p>
                      <a:pPr algn="l">
                        <a:defRPr sz="1600" b="1">
                          <a:solidFill>
                            <a:srgbClr val="171717"/>
                          </a:solidFill>
                          <a:latin typeface="Times New Roman"/>
                          <a:ea typeface="Times New Roman"/>
                          <a:cs typeface="Times New Roman"/>
                        </a:defRPr>
                      </a:pPr>
                      <a:r>
                        <a:rPr sz="1600" b="1">
                          <a:solidFill>
                            <a:srgbClr val="171717"/>
                          </a:solidFill>
                          <a:latin typeface="Times New Roman"/>
                          <a:ea typeface="Times New Roman"/>
                          <a:cs typeface="Times New Roman"/>
                        </a:rPr>
                        <a:t>Item</a:t>
                      </a:r>
                    </a:p>
                  </a:txBody>
                  <a:tcPr>
                    <a:solidFill>
                      <a:srgbClr val="EAF0F4"/>
                    </a:solidFill>
                  </a:tcPr>
                </a:tc>
                <a:tc>
                  <a:txBody>
                    <a:bodyPr/>
                    <a:lstStyle/>
                    <a:p>
                      <a:pPr algn="l">
                        <a:defRPr sz="1600" b="1">
                          <a:solidFill>
                            <a:srgbClr val="171717"/>
                          </a:solidFill>
                          <a:latin typeface="Times New Roman"/>
                          <a:ea typeface="Times New Roman"/>
                          <a:cs typeface="Times New Roman"/>
                        </a:defRPr>
                      </a:pPr>
                      <a:r>
                        <a:rPr sz="1600" b="1">
                          <a:solidFill>
                            <a:srgbClr val="171717"/>
                          </a:solidFill>
                          <a:latin typeface="Times New Roman"/>
                          <a:ea typeface="Times New Roman"/>
                          <a:cs typeface="Times New Roman"/>
                        </a:rPr>
                        <a:t>Method</a:t>
                      </a:r>
                    </a:p>
                  </a:txBody>
                  <a:tcPr>
                    <a:solidFill>
                      <a:srgbClr val="EAF0F4"/>
                    </a:solidFill>
                  </a:tcPr>
                </a:tc>
                <a:extLst>
                  <a:ext uri="{0D108BD9-81ED-4DB2-BD59-A6C34878D82A}">
                    <a16:rowId xmlns:a16="http://schemas.microsoft.com/office/drawing/2014/main" val="10000"/>
                  </a:ext>
                </a:extLst>
              </a:tr>
              <a:tr h="429986">
                <a:tc>
                  <a:txBody>
                    <a:bodyPr/>
                    <a:lstStyle/>
                    <a:p>
                      <a:pPr algn="l">
                        <a:defRPr sz="1600" b="0">
                          <a:solidFill>
                            <a:srgbClr val="171717"/>
                          </a:solidFill>
                          <a:latin typeface="Times New Roman"/>
                          <a:ea typeface="Times New Roman"/>
                          <a:cs typeface="Times New Roman"/>
                        </a:defRPr>
                      </a:pPr>
                      <a:r>
                        <a:rPr sz="1600" b="0">
                          <a:solidFill>
                            <a:srgbClr val="171717"/>
                          </a:solidFill>
                          <a:latin typeface="Times New Roman"/>
                          <a:ea typeface="Times New Roman"/>
                          <a:cs typeface="Times New Roman"/>
                        </a:rPr>
                        <a:t>Equations</a:t>
                      </a:r>
                    </a:p>
                  </a:txBody>
                  <a:tcPr>
                    <a:solidFill>
                      <a:srgbClr val="FFFFFF"/>
                    </a:solidFill>
                  </a:tcPr>
                </a:tc>
                <a:tc>
                  <a:txBody>
                    <a:bodyPr/>
                    <a:lstStyle/>
                    <a:p>
                      <a:pPr algn="l">
                        <a:defRPr sz="1600" b="0">
                          <a:solidFill>
                            <a:srgbClr val="171717"/>
                          </a:solidFill>
                          <a:latin typeface="Times New Roman"/>
                          <a:ea typeface="Times New Roman"/>
                          <a:cs typeface="Times New Roman"/>
                        </a:defRPr>
                      </a:pPr>
                      <a:r>
                        <a:rPr sz="1600" b="0">
                          <a:solidFill>
                            <a:srgbClr val="171717"/>
                          </a:solidFill>
                          <a:latin typeface="Times New Roman"/>
                          <a:ea typeface="Times New Roman"/>
                          <a:cs typeface="Times New Roman"/>
                        </a:rPr>
                        <a:t>Axisymmetric laminar N–S</a:t>
                      </a:r>
                    </a:p>
                  </a:txBody>
                  <a:tcPr>
                    <a:solidFill>
                      <a:srgbClr val="FFFFFF"/>
                    </a:solidFill>
                  </a:tcPr>
                </a:tc>
                <a:extLst>
                  <a:ext uri="{0D108BD9-81ED-4DB2-BD59-A6C34878D82A}">
                    <a16:rowId xmlns:a16="http://schemas.microsoft.com/office/drawing/2014/main" val="10001"/>
                  </a:ext>
                </a:extLst>
              </a:tr>
              <a:tr h="429986">
                <a:tc>
                  <a:txBody>
                    <a:bodyPr/>
                    <a:lstStyle/>
                    <a:p>
                      <a:pPr algn="l">
                        <a:defRPr sz="1600" b="0">
                          <a:solidFill>
                            <a:srgbClr val="171717"/>
                          </a:solidFill>
                          <a:latin typeface="Times New Roman"/>
                          <a:ea typeface="Times New Roman"/>
                          <a:cs typeface="Times New Roman"/>
                        </a:defRPr>
                      </a:pPr>
                      <a:r>
                        <a:rPr sz="1600" b="0">
                          <a:solidFill>
                            <a:srgbClr val="171717"/>
                          </a:solidFill>
                          <a:latin typeface="Times New Roman"/>
                          <a:ea typeface="Times New Roman"/>
                          <a:cs typeface="Times New Roman"/>
                        </a:rPr>
                        <a:t>Nonequilibrium</a:t>
                      </a:r>
                    </a:p>
                  </a:txBody>
                  <a:tcPr>
                    <a:solidFill>
                      <a:srgbClr val="FFFFFF"/>
                    </a:solidFill>
                  </a:tcPr>
                </a:tc>
                <a:tc>
                  <a:txBody>
                    <a:bodyPr/>
                    <a:lstStyle/>
                    <a:p>
                      <a:pPr algn="l">
                        <a:defRPr sz="1600" b="0">
                          <a:solidFill>
                            <a:srgbClr val="171717"/>
                          </a:solidFill>
                          <a:latin typeface="Times New Roman"/>
                          <a:ea typeface="Times New Roman"/>
                          <a:cs typeface="Times New Roman"/>
                        </a:defRPr>
                      </a:pPr>
                      <a:r>
                        <a:rPr sz="1600" b="0">
                          <a:solidFill>
                            <a:srgbClr val="171717"/>
                          </a:solidFill>
                          <a:latin typeface="Times New Roman"/>
                          <a:ea typeface="Times New Roman"/>
                          <a:cs typeface="Times New Roman"/>
                        </a:rPr>
                        <a:t>Two-temperature model (Ttr, Tve)</a:t>
                      </a:r>
                    </a:p>
                  </a:txBody>
                  <a:tcPr>
                    <a:solidFill>
                      <a:srgbClr val="FFFFFF"/>
                    </a:solidFill>
                  </a:tcPr>
                </a:tc>
                <a:extLst>
                  <a:ext uri="{0D108BD9-81ED-4DB2-BD59-A6C34878D82A}">
                    <a16:rowId xmlns:a16="http://schemas.microsoft.com/office/drawing/2014/main" val="10002"/>
                  </a:ext>
                </a:extLst>
              </a:tr>
              <a:tr h="429986">
                <a:tc>
                  <a:txBody>
                    <a:bodyPr/>
                    <a:lstStyle/>
                    <a:p>
                      <a:pPr algn="l">
                        <a:defRPr sz="1600" b="0">
                          <a:solidFill>
                            <a:srgbClr val="171717"/>
                          </a:solidFill>
                          <a:latin typeface="Times New Roman"/>
                          <a:ea typeface="Times New Roman"/>
                          <a:cs typeface="Times New Roman"/>
                        </a:defRPr>
                      </a:pPr>
                      <a:r>
                        <a:rPr sz="1600" b="0">
                          <a:solidFill>
                            <a:srgbClr val="171717"/>
                          </a:solidFill>
                          <a:latin typeface="Times New Roman"/>
                          <a:ea typeface="Times New Roman"/>
                          <a:cs typeface="Times New Roman"/>
                        </a:rPr>
                        <a:t>Convective flux</a:t>
                      </a:r>
                    </a:p>
                  </a:txBody>
                  <a:tcPr>
                    <a:solidFill>
                      <a:srgbClr val="FFFFFF"/>
                    </a:solidFill>
                  </a:tcPr>
                </a:tc>
                <a:tc>
                  <a:txBody>
                    <a:bodyPr/>
                    <a:lstStyle/>
                    <a:p>
                      <a:pPr algn="l">
                        <a:defRPr sz="1600" b="0">
                          <a:solidFill>
                            <a:srgbClr val="171717"/>
                          </a:solidFill>
                          <a:latin typeface="Times New Roman"/>
                          <a:ea typeface="Times New Roman"/>
                          <a:cs typeface="Times New Roman"/>
                        </a:defRPr>
                      </a:pPr>
                      <a:r>
                        <a:rPr sz="1600" b="0">
                          <a:solidFill>
                            <a:srgbClr val="171717"/>
                          </a:solidFill>
                          <a:latin typeface="Times New Roman"/>
                          <a:ea typeface="Times New Roman"/>
                          <a:cs typeface="Times New Roman"/>
                        </a:rPr>
                        <a:t>Modified Steger–Warming (2nd)</a:t>
                      </a:r>
                    </a:p>
                  </a:txBody>
                  <a:tcPr>
                    <a:solidFill>
                      <a:srgbClr val="FFFFFF"/>
                    </a:solidFill>
                  </a:tcPr>
                </a:tc>
                <a:extLst>
                  <a:ext uri="{0D108BD9-81ED-4DB2-BD59-A6C34878D82A}">
                    <a16:rowId xmlns:a16="http://schemas.microsoft.com/office/drawing/2014/main" val="10004"/>
                  </a:ext>
                </a:extLst>
              </a:tr>
              <a:tr h="429986">
                <a:tc>
                  <a:txBody>
                    <a:bodyPr/>
                    <a:lstStyle/>
                    <a:p>
                      <a:pPr algn="l">
                        <a:defRPr sz="1600" b="0">
                          <a:solidFill>
                            <a:srgbClr val="171717"/>
                          </a:solidFill>
                          <a:latin typeface="Times New Roman"/>
                          <a:ea typeface="Times New Roman"/>
                          <a:cs typeface="Times New Roman"/>
                        </a:defRPr>
                      </a:pPr>
                      <a:r>
                        <a:rPr sz="1600" b="0">
                          <a:solidFill>
                            <a:srgbClr val="171717"/>
                          </a:solidFill>
                          <a:latin typeface="Times New Roman"/>
                          <a:ea typeface="Times New Roman"/>
                          <a:cs typeface="Times New Roman"/>
                        </a:rPr>
                        <a:t>Viscous terms</a:t>
                      </a:r>
                    </a:p>
                  </a:txBody>
                  <a:tcPr>
                    <a:solidFill>
                      <a:srgbClr val="FFFFFF"/>
                    </a:solidFill>
                  </a:tcPr>
                </a:tc>
                <a:tc>
                  <a:txBody>
                    <a:bodyPr/>
                    <a:lstStyle/>
                    <a:p>
                      <a:pPr algn="l">
                        <a:defRPr sz="1600" b="0">
                          <a:solidFill>
                            <a:srgbClr val="171717"/>
                          </a:solidFill>
                          <a:latin typeface="Times New Roman"/>
                          <a:ea typeface="Times New Roman"/>
                          <a:cs typeface="Times New Roman"/>
                        </a:defRPr>
                      </a:pPr>
                      <a:r>
                        <a:rPr sz="1600" b="0">
                          <a:solidFill>
                            <a:srgbClr val="171717"/>
                          </a:solidFill>
                          <a:latin typeface="Times New Roman"/>
                          <a:ea typeface="Times New Roman"/>
                          <a:cs typeface="Times New Roman"/>
                        </a:rPr>
                        <a:t>Second-order central differences</a:t>
                      </a:r>
                    </a:p>
                  </a:txBody>
                  <a:tcPr>
                    <a:solidFill>
                      <a:srgbClr val="FFFFFF"/>
                    </a:solidFill>
                  </a:tcPr>
                </a:tc>
                <a:extLst>
                  <a:ext uri="{0D108BD9-81ED-4DB2-BD59-A6C34878D82A}">
                    <a16:rowId xmlns:a16="http://schemas.microsoft.com/office/drawing/2014/main" val="10005"/>
                  </a:ext>
                </a:extLst>
              </a:tr>
              <a:tr h="429986">
                <a:tc>
                  <a:txBody>
                    <a:bodyPr/>
                    <a:lstStyle/>
                    <a:p>
                      <a:pPr algn="l">
                        <a:defRPr sz="1600" b="0">
                          <a:solidFill>
                            <a:srgbClr val="171717"/>
                          </a:solidFill>
                          <a:latin typeface="Times New Roman"/>
                          <a:ea typeface="Times New Roman"/>
                          <a:cs typeface="Times New Roman"/>
                        </a:defRPr>
                      </a:pPr>
                      <a:r>
                        <a:rPr sz="1600" b="0">
                          <a:solidFill>
                            <a:srgbClr val="171717"/>
                          </a:solidFill>
                          <a:latin typeface="Times New Roman"/>
                          <a:ea typeface="Times New Roman"/>
                          <a:cs typeface="Times New Roman"/>
                        </a:rPr>
                        <a:t>Time marching</a:t>
                      </a:r>
                    </a:p>
                  </a:txBody>
                  <a:tcPr>
                    <a:solidFill>
                      <a:srgbClr val="FFFFFF"/>
                    </a:solidFill>
                  </a:tcPr>
                </a:tc>
                <a:tc>
                  <a:txBody>
                    <a:bodyPr/>
                    <a:lstStyle/>
                    <a:p>
                      <a:pPr algn="l">
                        <a:defRPr sz="1600" b="0">
                          <a:solidFill>
                            <a:srgbClr val="171717"/>
                          </a:solidFill>
                          <a:latin typeface="Times New Roman"/>
                          <a:ea typeface="Times New Roman"/>
                          <a:cs typeface="Times New Roman"/>
                        </a:defRPr>
                      </a:pPr>
                      <a:r>
                        <a:rPr sz="1600" b="0">
                          <a:solidFill>
                            <a:srgbClr val="171717"/>
                          </a:solidFill>
                          <a:latin typeface="Times New Roman"/>
                          <a:ea typeface="Times New Roman"/>
                          <a:cs typeface="Times New Roman"/>
                        </a:rPr>
                        <a:t>Implicit DPLR line relaxation</a:t>
                      </a:r>
                    </a:p>
                  </a:txBody>
                  <a:tcPr>
                    <a:solidFill>
                      <a:srgbClr val="FFFFFF"/>
                    </a:solidFill>
                  </a:tcPr>
                </a:tc>
                <a:extLst>
                  <a:ext uri="{0D108BD9-81ED-4DB2-BD59-A6C34878D82A}">
                    <a16:rowId xmlns:a16="http://schemas.microsoft.com/office/drawing/2014/main" val="3380641588"/>
                  </a:ext>
                </a:extLst>
              </a:tr>
              <a:tr h="429986">
                <a:tc>
                  <a:txBody>
                    <a:bodyPr/>
                    <a:lstStyle/>
                    <a:p>
                      <a:pPr algn="l">
                        <a:defRPr sz="1600" b="0">
                          <a:solidFill>
                            <a:srgbClr val="171717"/>
                          </a:solidFill>
                          <a:latin typeface="Times New Roman"/>
                          <a:ea typeface="Times New Roman"/>
                          <a:cs typeface="Times New Roman"/>
                        </a:defRPr>
                      </a:pPr>
                      <a:r>
                        <a:rPr sz="1600" b="0">
                          <a:solidFill>
                            <a:srgbClr val="171717"/>
                          </a:solidFill>
                          <a:latin typeface="Times New Roman"/>
                          <a:ea typeface="Times New Roman"/>
                          <a:cs typeface="Times New Roman"/>
                        </a:rPr>
                        <a:t>Diffusion</a:t>
                      </a:r>
                    </a:p>
                  </a:txBody>
                  <a:tcPr>
                    <a:solidFill>
                      <a:srgbClr val="FFFFFF"/>
                    </a:solidFill>
                  </a:tcPr>
                </a:tc>
                <a:tc>
                  <a:txBody>
                    <a:bodyPr/>
                    <a:lstStyle/>
                    <a:p>
                      <a:pPr algn="l">
                        <a:defRPr sz="1600" b="0">
                          <a:solidFill>
                            <a:srgbClr val="171717"/>
                          </a:solidFill>
                          <a:latin typeface="Times New Roman"/>
                          <a:ea typeface="Times New Roman"/>
                          <a:cs typeface="Times New Roman"/>
                        </a:defRPr>
                      </a:pPr>
                      <a:r>
                        <a:rPr sz="1600" b="0">
                          <a:solidFill>
                            <a:srgbClr val="171717"/>
                          </a:solidFill>
                          <a:latin typeface="Times New Roman"/>
                          <a:ea typeface="Times New Roman"/>
                          <a:cs typeface="Times New Roman"/>
                        </a:rPr>
                        <a:t>Modified Fick law</a:t>
                      </a:r>
                    </a:p>
                    <a:p>
                      <a:pPr algn="l">
                        <a:defRPr sz="1600" b="0">
                          <a:solidFill>
                            <a:srgbClr val="171717"/>
                          </a:solidFill>
                          <a:latin typeface="Times New Roman"/>
                          <a:ea typeface="Times New Roman"/>
                          <a:cs typeface="Times New Roman"/>
                        </a:defRPr>
                      </a:pPr>
                      <a:r>
                        <a:rPr sz="1600" b="0">
                          <a:solidFill>
                            <a:srgbClr val="171717"/>
                          </a:solidFill>
                          <a:latin typeface="Times New Roman"/>
                          <a:ea typeface="Times New Roman"/>
                          <a:cs typeface="Times New Roman"/>
                        </a:rPr>
                        <a:t>(Wilke/Blottner/Eucken, Le = 1.4)</a:t>
                      </a:r>
                    </a:p>
                  </a:txBody>
                  <a:tcPr>
                    <a:solidFill>
                      <a:srgbClr val="FFFFFF"/>
                    </a:solidFill>
                  </a:tcPr>
                </a:tc>
                <a:extLst>
                  <a:ext uri="{0D108BD9-81ED-4DB2-BD59-A6C34878D82A}">
                    <a16:rowId xmlns:a16="http://schemas.microsoft.com/office/drawing/2014/main" val="10006"/>
                  </a:ext>
                </a:extLst>
              </a:tr>
              <a:tr h="429986">
                <a:tc>
                  <a:txBody>
                    <a:bodyPr/>
                    <a:lstStyle/>
                    <a:p>
                      <a:r>
                        <a:rPr lang="en-US" sz="1600" b="0" dirty="0">
                          <a:solidFill>
                            <a:srgbClr val="171717"/>
                          </a:solidFill>
                          <a:latin typeface="Times New Roman"/>
                          <a:ea typeface="游ゴシック"/>
                          <a:cs typeface="游ゴシック"/>
                        </a:rPr>
                        <a:t>PHC</a:t>
                      </a:r>
                      <a:endParaRPr sz="1600" b="0" dirty="0">
                        <a:solidFill>
                          <a:srgbClr val="171717"/>
                        </a:solidFill>
                        <a:latin typeface="Times New Roman"/>
                        <a:ea typeface="游ゴシック"/>
                        <a:cs typeface="游ゴシック"/>
                      </a:endParaRPr>
                    </a:p>
                  </a:txBody>
                  <a:tcPr>
                    <a:solidFill>
                      <a:srgbClr val="FFFFFF"/>
                    </a:solidFill>
                  </a:tcPr>
                </a:tc>
                <a:tc>
                  <a:txBody>
                    <a:bodyPr/>
                    <a:lstStyle/>
                    <a:p>
                      <a:r>
                        <a:rPr lang="en-US" sz="1600" b="0" dirty="0">
                          <a:solidFill>
                            <a:srgbClr val="171717"/>
                          </a:solidFill>
                          <a:latin typeface="Times New Roman"/>
                          <a:ea typeface="游ゴシック"/>
                          <a:cs typeface="游ゴシック"/>
                        </a:rPr>
                        <a:t>1e-21</a:t>
                      </a:r>
                    </a:p>
                  </a:txBody>
                  <a:tcPr>
                    <a:solidFill>
                      <a:srgbClr val="FFFFFF"/>
                    </a:solidFill>
                  </a:tcPr>
                </a:tc>
                <a:extLst>
                  <a:ext uri="{0D108BD9-81ED-4DB2-BD59-A6C34878D82A}">
                    <a16:rowId xmlns:a16="http://schemas.microsoft.com/office/drawing/2014/main" val="1312168267"/>
                  </a:ext>
                </a:extLst>
              </a:tr>
            </a:tbl>
          </a:graphicData>
        </a:graphic>
      </p:graphicFrame>
      <p:sp>
        <p:nvSpPr>
          <p:cNvPr id="111" name="正方形/長方形 110">
            <a:extLst>
              <a:ext uri="{FF2B5EF4-FFF2-40B4-BE49-F238E27FC236}">
                <a16:creationId xmlns:a16="http://schemas.microsoft.com/office/drawing/2014/main" id="{1345E957-7CDF-4A2B-9B3D-8BD10EECC532}"/>
              </a:ext>
            </a:extLst>
          </p:cNvPr>
          <p:cNvSpPr>
            <a:spLocks noGrp="1"/>
          </p:cNvSpPr>
          <p:nvPr/>
        </p:nvSpPr>
        <p:spPr>
          <a:xfrm>
            <a:off x="7669013" y="91585"/>
            <a:ext cx="3684787" cy="742950"/>
          </a:xfrm>
          <a:prstGeom prst="rect">
            <a:avLst/>
          </a:prstGeom>
          <a:noFill/>
          <a:ln w="0">
            <a:noFill/>
          </a:ln>
        </p:spPr>
        <p:txBody>
          <a:bodyPr lIns="0" tIns="0" rIns="0" bIns="0">
            <a:noAutofit/>
          </a:bodyPr>
          <a:lstStyle/>
          <a:p>
            <a:pPr algn="l">
              <a:defRPr sz="1800" b="0">
                <a:solidFill>
                  <a:srgbClr val="171717"/>
                </a:solidFill>
                <a:latin typeface="Times New Roman"/>
                <a:ea typeface="Times New Roman"/>
                <a:cs typeface="Times New Roman"/>
              </a:defRPr>
            </a:pPr>
            <a:r>
              <a:rPr sz="1800" b="0">
                <a:solidFill>
                  <a:srgbClr val="171717"/>
                </a:solidFill>
                <a:latin typeface="Times New Roman"/>
                <a:ea typeface="Times New Roman"/>
                <a:cs typeface="Times New Roman"/>
              </a:rPr>
              <a:t>Ttr: heavy-particle translation/rotation</a:t>
            </a:r>
          </a:p>
          <a:p>
            <a:pPr algn="l">
              <a:defRPr sz="1800" b="0">
                <a:solidFill>
                  <a:srgbClr val="171717"/>
                </a:solidFill>
                <a:latin typeface="Times New Roman"/>
                <a:ea typeface="Times New Roman"/>
                <a:cs typeface="Times New Roman"/>
              </a:defRPr>
            </a:pPr>
            <a:r>
              <a:rPr sz="1800" b="0">
                <a:solidFill>
                  <a:srgbClr val="171717"/>
                </a:solidFill>
                <a:latin typeface="Times New Roman"/>
                <a:ea typeface="Times New Roman"/>
                <a:cs typeface="Times New Roman"/>
              </a:rPr>
              <a:t>Tve: vibration, excitation, electrons</a:t>
            </a:r>
          </a:p>
        </p:txBody>
      </p:sp>
      <p:sp>
        <p:nvSpPr>
          <p:cNvPr id="112" name="正方形/長方形 111">
            <a:extLst>
              <a:ext uri="{FF2B5EF4-FFF2-40B4-BE49-F238E27FC236}">
                <a16:creationId xmlns:a16="http://schemas.microsoft.com/office/drawing/2014/main" id="{4E21E3AE-BA97-40AB-AEF5-5252587CB837}"/>
              </a:ext>
            </a:extLst>
          </p:cNvPr>
          <p:cNvSpPr>
            <a:spLocks noGrp="1"/>
          </p:cNvSpPr>
          <p:nvPr/>
        </p:nvSpPr>
        <p:spPr>
          <a:xfrm>
            <a:off x="7019925" y="5138445"/>
            <a:ext cx="4743450" cy="762629"/>
          </a:xfrm>
          <a:prstGeom prst="rect">
            <a:avLst/>
          </a:prstGeom>
          <a:noFill/>
          <a:ln w="0">
            <a:noFill/>
          </a:ln>
        </p:spPr>
        <p:txBody>
          <a:bodyPr lIns="0" tIns="0" rIns="0" bIns="0">
            <a:noAutofit/>
          </a:bodyPr>
          <a:lstStyle/>
          <a:p>
            <a:pPr algn="l">
              <a:defRPr sz="1700" b="0">
                <a:solidFill>
                  <a:srgbClr val="171717"/>
                </a:solidFill>
                <a:latin typeface="Times New Roman"/>
                <a:ea typeface="Times New Roman"/>
                <a:cs typeface="Times New Roman"/>
              </a:defRPr>
            </a:pPr>
            <a:r>
              <a:rPr sz="1700" b="0">
                <a:solidFill>
                  <a:srgbClr val="171717"/>
                </a:solidFill>
                <a:latin typeface="Times New Roman"/>
                <a:ea typeface="Times New Roman"/>
                <a:cs typeface="Times New Roman"/>
              </a:rPr>
              <a:t>Radiation: NEQAIR v15.4, 85.55–4000 nm</a:t>
            </a:r>
          </a:p>
          <a:p>
            <a:endParaRPr sz="1700" b="0">
              <a:solidFill>
                <a:srgbClr val="171717"/>
              </a:solidFill>
              <a:latin typeface="Times New Roman"/>
              <a:ea typeface="Times New Roman"/>
              <a:cs typeface="Times New Roman"/>
            </a:endParaRPr>
          </a:p>
          <a:p>
            <a:pPr algn="l">
              <a:defRPr sz="1700" b="0">
                <a:solidFill>
                  <a:srgbClr val="171717"/>
                </a:solidFill>
                <a:latin typeface="Times New Roman"/>
                <a:ea typeface="Times New Roman"/>
                <a:cs typeface="Times New Roman"/>
              </a:defRPr>
            </a:pPr>
            <a:r>
              <a:rPr sz="1700" b="0">
                <a:solidFill>
                  <a:srgbClr val="171717"/>
                </a:solidFill>
                <a:latin typeface="Times New Roman"/>
                <a:ea typeface="Times New Roman"/>
                <a:cs typeface="Times New Roman"/>
              </a:rPr>
              <a:t>Level populations: atomic QSS, molecular Boltzmann</a:t>
            </a:r>
          </a:p>
        </p:txBody>
      </p:sp>
      <p:sp>
        <p:nvSpPr>
          <p:cNvPr id="113" name="正方形/長方形 112">
            <a:extLst>
              <a:ext uri="{FF2B5EF4-FFF2-40B4-BE49-F238E27FC236}">
                <a16:creationId xmlns:a16="http://schemas.microsoft.com/office/drawing/2014/main" id="{E6BDA773-876E-4CFE-98C8-8300878A7BD8}"/>
              </a:ext>
            </a:extLst>
          </p:cNvPr>
          <p:cNvSpPr>
            <a:spLocks noGrp="1"/>
          </p:cNvSpPr>
          <p:nvPr/>
        </p:nvSpPr>
        <p:spPr>
          <a:xfrm>
            <a:off x="400050" y="6548526"/>
            <a:ext cx="11287125" cy="263525"/>
          </a:xfrm>
          <a:prstGeom prst="rect">
            <a:avLst/>
          </a:prstGeom>
          <a:noFill/>
          <a:ln w="0">
            <a:noFill/>
          </a:ln>
        </p:spPr>
        <p:txBody>
          <a:bodyPr lIns="0" tIns="0" rIns="0" bIns="0">
            <a:noAutofit/>
          </a:bodyPr>
          <a:lstStyle/>
          <a:p>
            <a:pPr algn="l">
              <a:defRPr sz="1200" b="0">
                <a:solidFill>
                  <a:srgbClr val="555555"/>
                </a:solidFill>
                <a:latin typeface="Times New Roman"/>
                <a:ea typeface="Times New Roman"/>
                <a:cs typeface="Times New Roman"/>
              </a:defRPr>
            </a:pPr>
            <a:r>
              <a:rPr sz="1200" b="0" dirty="0">
                <a:solidFill>
                  <a:srgbClr val="555555"/>
                </a:solidFill>
                <a:latin typeface="Times New Roman"/>
                <a:ea typeface="Times New Roman"/>
                <a:cs typeface="Times New Roman"/>
              </a:rPr>
              <a:t>Mechanism: Martin et al. (2015), DOI: 10.2514/1.T4184. FIRE II: 11-species air. 16 km/s sphere: 13-species air, Johnston et al. (2015).</a:t>
            </a:r>
          </a:p>
        </p:txBody>
      </p:sp>
      <mc:AlternateContent xmlns:mc="http://schemas.openxmlformats.org/markup-compatibility/2006" xmlns:a14="http://schemas.microsoft.com/office/drawing/2010/main">
        <mc:Choice Requires="a14">
          <p:sp>
            <p:nvSpPr>
              <p:cNvPr id="2" name="v6-native-office-math">
                <a:extLst>
                  <a:ext uri="{FF2B5EF4-FFF2-40B4-BE49-F238E27FC236}">
                    <a16:creationId xmlns:a16="http://schemas.microsoft.com/office/drawing/2014/main" id="{70FF5BE3-ACF8-F5FF-1AF1-123D227440BD}"/>
                  </a:ext>
                </a:extLst>
              </p:cNvPr>
              <p:cNvSpPr txBox="1"/>
              <p:nvPr/>
            </p:nvSpPr>
            <p:spPr>
              <a:xfrm>
                <a:off x="609912" y="923109"/>
                <a:ext cx="3160899" cy="768600"/>
              </a:xfrm>
              <a:prstGeom prst="rect">
                <a:avLst/>
              </a:prstGeom>
            </p:spPr>
            <p:txBody>
              <a:bodyPr/>
              <a:lstStyle/>
              <a:p>
                <a:pPr/>
                <a14:m>
                  <m:oMathPara xmlns:m="http://schemas.openxmlformats.org/officeDocument/2006/math">
                    <m:oMath>
                      <m:f>
                        <m:fPr>
                          <m:ctrlPr>
                            <a:rPr lang="ar-AE" altLang="ja-JP">
                              <a:latin typeface="Cambria Math" panose="02040503050406030204" pitchFamily="18" charset="0"/>
                            </a:rPr>
                          </m:ctrlPr>
                        </m:fPr>
                        <m:num>
                          <m:r>
                            <a:rPr lang="ar-AE" altLang="ja-JP">
                              <a:latin typeface="Cambria Math" panose="02040503050406030204" pitchFamily="18" charset="0"/>
                            </a:rPr>
                            <m:t>𝜕</m:t>
                          </m:r>
                          <m:r>
                            <a:rPr lang="ar-AE" altLang="ja-JP">
                              <a:latin typeface="Cambria Math" panose="02040503050406030204" pitchFamily="18" charset="0"/>
                            </a:rPr>
                            <m:t>𝑈</m:t>
                          </m:r>
                        </m:num>
                        <m:den>
                          <m:r>
                            <a:rPr lang="ar-AE" altLang="ja-JP">
                              <a:latin typeface="Cambria Math" panose="02040503050406030204" pitchFamily="18" charset="0"/>
                            </a:rPr>
                            <m:t>𝜕</m:t>
                          </m:r>
                          <m:r>
                            <a:rPr lang="ar-AE" altLang="ja-JP">
                              <a:latin typeface="Cambria Math" panose="02040503050406030204" pitchFamily="18" charset="0"/>
                            </a:rPr>
                            <m:t>𝑡</m:t>
                          </m:r>
                        </m:den>
                      </m:f>
                      <m:r>
                        <m:rPr>
                          <m:lit/>
                          <m:nor/>
                        </m:rPr>
                        <a:rPr lang="ar-AE" altLang="ja-JP" i="0"/>
                        <m:t>+</m:t>
                      </m:r>
                      <m:f>
                        <m:fPr>
                          <m:ctrlPr>
                            <a:rPr lang="ar-AE" altLang="ja-JP">
                              <a:latin typeface="Cambria Math" panose="02040503050406030204" pitchFamily="18" charset="0"/>
                            </a:rPr>
                          </m:ctrlPr>
                        </m:fPr>
                        <m:num>
                          <m:r>
                            <a:rPr lang="ar-AE" altLang="ja-JP">
                              <a:latin typeface="Cambria Math" panose="02040503050406030204" pitchFamily="18" charset="0"/>
                            </a:rPr>
                            <m:t>𝜕</m:t>
                          </m:r>
                          <m:r>
                            <a:rPr lang="ar-AE" altLang="ja-JP">
                              <a:latin typeface="Cambria Math" panose="02040503050406030204" pitchFamily="18" charset="0"/>
                            </a:rPr>
                            <m:t>(</m:t>
                          </m:r>
                          <m:sSub>
                            <m:sSubPr>
                              <m:ctrlPr>
                                <a:rPr lang="en-US" altLang="ja-JP" b="0" i="1" smtClean="0">
                                  <a:latin typeface="Cambria Math" panose="02040503050406030204" pitchFamily="18" charset="0"/>
                                </a:rPr>
                              </m:ctrlPr>
                            </m:sSubPr>
                            <m:e>
                              <m:r>
                                <a:rPr lang="en-US" altLang="ja-JP" b="0" i="1" smtClean="0">
                                  <a:latin typeface="Cambria Math" panose="02040503050406030204" pitchFamily="18" charset="0"/>
                                </a:rPr>
                                <m:t>𝐹</m:t>
                              </m:r>
                            </m:e>
                            <m:sub>
                              <m:r>
                                <a:rPr lang="en-US" altLang="ja-JP" b="0" i="1" smtClean="0">
                                  <a:latin typeface="Cambria Math" panose="02040503050406030204" pitchFamily="18" charset="0"/>
                                </a:rPr>
                                <m:t>𝑗</m:t>
                              </m:r>
                            </m:sub>
                          </m:sSub>
                          <m:r>
                            <a:rPr lang="ar-AE" altLang="ja-JP">
                              <a:latin typeface="Cambria Math" panose="02040503050406030204" pitchFamily="18" charset="0"/>
                            </a:rPr>
                            <m:t>)</m:t>
                          </m:r>
                        </m:num>
                        <m:den>
                          <m:r>
                            <a:rPr lang="ar-AE" altLang="ja-JP">
                              <a:latin typeface="Cambria Math" panose="02040503050406030204" pitchFamily="18" charset="0"/>
                            </a:rPr>
                            <m:t>𝜕</m:t>
                          </m:r>
                          <m:sSub>
                            <m:sSubPr>
                              <m:ctrlPr>
                                <a:rPr lang="ar-AE" altLang="ja-JP">
                                  <a:latin typeface="Cambria Math" panose="02040503050406030204" pitchFamily="18" charset="0"/>
                                </a:rPr>
                              </m:ctrlPr>
                            </m:sSubPr>
                            <m:e>
                              <m:r>
                                <a:rPr lang="ar-AE" altLang="ja-JP">
                                  <a:latin typeface="Cambria Math" panose="02040503050406030204" pitchFamily="18" charset="0"/>
                                </a:rPr>
                                <m:t>𝑥</m:t>
                              </m:r>
                            </m:e>
                            <m:sub>
                              <m:r>
                                <a:rPr lang="ar-AE" altLang="ja-JP">
                                  <a:latin typeface="Cambria Math" panose="02040503050406030204" pitchFamily="18" charset="0"/>
                                </a:rPr>
                                <m:t>𝑗</m:t>
                              </m:r>
                            </m:sub>
                          </m:sSub>
                        </m:den>
                      </m:f>
                      <m:r>
                        <m:rPr>
                          <m:lit/>
                          <m:nor/>
                        </m:rPr>
                        <a:rPr lang="ar-AE" altLang="ja-JP" i="0"/>
                        <m:t>=</m:t>
                      </m:r>
                      <m:sSub>
                        <m:sSubPr>
                          <m:ctrlPr>
                            <a:rPr lang="ar-AE" altLang="ja-JP">
                              <a:latin typeface="Cambria Math" panose="02040503050406030204" pitchFamily="18" charset="0"/>
                            </a:rPr>
                          </m:ctrlPr>
                        </m:sSubPr>
                        <m:e>
                          <m:r>
                            <a:rPr lang="ar-AE" altLang="ja-JP">
                              <a:latin typeface="Cambria Math" panose="02040503050406030204" pitchFamily="18" charset="0"/>
                            </a:rPr>
                            <m:t>𝑆</m:t>
                          </m:r>
                        </m:e>
                        <m:sub>
                          <m:r>
                            <a:rPr lang="ar-AE" altLang="ja-JP" i="1">
                              <a:latin typeface="Cambria Math" panose="02040503050406030204" pitchFamily="18" charset="0"/>
                            </a:rPr>
                            <m:t>𝑡</m:t>
                          </m:r>
                          <m:r>
                            <a:rPr lang="en-US" altLang="ja-JP" i="1">
                              <a:latin typeface="Cambria Math" panose="02040503050406030204" pitchFamily="18" charset="0"/>
                            </a:rPr>
                            <m:t>𝑐</m:t>
                          </m:r>
                        </m:sub>
                      </m:sSub>
                      <m:r>
                        <m:rPr>
                          <m:lit/>
                          <m:nor/>
                        </m:rPr>
                        <a:rPr lang="ar-AE" altLang="ja-JP" i="0">
                          <a:latin typeface="Cambria Math" panose="02040503050406030204" pitchFamily="18" charset="0"/>
                        </a:rPr>
                        <m:t> </m:t>
                      </m:r>
                      <m:r>
                        <m:rPr>
                          <m:lit/>
                          <m:nor/>
                        </m:rPr>
                        <a:rPr lang="ar-AE" altLang="ja-JP" i="0"/>
                        <m:t>+ </m:t>
                      </m:r>
                      <m:sSub>
                        <m:sSubPr>
                          <m:ctrlPr>
                            <a:rPr lang="ar-AE" altLang="ja-JP">
                              <a:latin typeface="Cambria Math" panose="02040503050406030204" pitchFamily="18" charset="0"/>
                            </a:rPr>
                          </m:ctrlPr>
                        </m:sSubPr>
                        <m:e>
                          <m:r>
                            <a:rPr lang="ar-AE" altLang="ja-JP">
                              <a:latin typeface="Cambria Math" panose="02040503050406030204" pitchFamily="18" charset="0"/>
                            </a:rPr>
                            <m:t>𝑆</m:t>
                          </m:r>
                        </m:e>
                        <m:sub>
                          <m:r>
                            <a:rPr lang="ar-AE" altLang="ja-JP">
                              <a:latin typeface="Cambria Math" panose="02040503050406030204" pitchFamily="18" charset="0"/>
                            </a:rPr>
                            <m:t>𝑎𝑥𝑖</m:t>
                          </m:r>
                        </m:sub>
                      </m:sSub>
                      <m:r>
                        <m:rPr>
                          <m:lit/>
                          <m:nor/>
                        </m:rPr>
                        <a:rPr lang="ar-AE" altLang="ja-JP" i="0">
                          <a:latin typeface="Cambria Math" panose="02040503050406030204" pitchFamily="18" charset="0"/>
                        </a:rPr>
                        <m:t> </m:t>
                      </m:r>
                      <m:r>
                        <m:rPr>
                          <m:lit/>
                          <m:nor/>
                        </m:rPr>
                        <a:rPr lang="ar-AE" altLang="ja-JP" i="0"/>
                        <m:t>+ </m:t>
                      </m:r>
                      <m:sSub>
                        <m:sSubPr>
                          <m:ctrlPr>
                            <a:rPr lang="ar-AE" altLang="ja-JP">
                              <a:latin typeface="Cambria Math" panose="02040503050406030204" pitchFamily="18" charset="0"/>
                            </a:rPr>
                          </m:ctrlPr>
                        </m:sSubPr>
                        <m:e>
                          <m:r>
                            <a:rPr lang="ar-AE" altLang="ja-JP">
                              <a:latin typeface="Cambria Math" panose="02040503050406030204" pitchFamily="18" charset="0"/>
                            </a:rPr>
                            <m:t>𝑆</m:t>
                          </m:r>
                        </m:e>
                        <m:sub>
                          <m:r>
                            <a:rPr lang="ar-AE" altLang="ja-JP">
                              <a:latin typeface="Cambria Math" panose="02040503050406030204" pitchFamily="18" charset="0"/>
                            </a:rPr>
                            <m:t>𝑟𝑎𝑑</m:t>
                          </m:r>
                        </m:sub>
                      </m:sSub>
                    </m:oMath>
                  </m:oMathPara>
                </a14:m>
                <a:endParaRPr dirty="0"/>
              </a:p>
            </p:txBody>
          </p:sp>
        </mc:Choice>
        <mc:Fallback xmlns="">
          <p:sp>
            <p:nvSpPr>
              <p:cNvPr id="2" name="v6-native-office-math">
                <a:extLst>
                  <a:ext uri="{FF2B5EF4-FFF2-40B4-BE49-F238E27FC236}">
                    <a16:creationId xmlns:a16="http://schemas.microsoft.com/office/drawing/2014/main" id="{70FF5BE3-ACF8-F5FF-1AF1-123D227440BD}"/>
                  </a:ext>
                </a:extLst>
              </p:cNvPr>
              <p:cNvSpPr txBox="1">
                <a:spLocks noRot="1" noChangeAspect="1" noMove="1" noResize="1" noEditPoints="1" noAdjustHandles="1" noChangeArrowheads="1" noChangeShapeType="1" noTextEdit="1"/>
              </p:cNvSpPr>
              <p:nvPr/>
            </p:nvSpPr>
            <p:spPr>
              <a:xfrm>
                <a:off x="609912" y="923109"/>
                <a:ext cx="3160899" cy="768600"/>
              </a:xfrm>
              <a:prstGeom prst="rect">
                <a:avLst/>
              </a:prstGeom>
              <a:blipFill>
                <a:blip r:embed="rId3"/>
                <a:stretch>
                  <a:fillRect/>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5" name="テキスト ボックス 4">
                <a:extLst>
                  <a:ext uri="{FF2B5EF4-FFF2-40B4-BE49-F238E27FC236}">
                    <a16:creationId xmlns:a16="http://schemas.microsoft.com/office/drawing/2014/main" id="{BFCC63B5-3743-7FF5-588F-0F27200D7B97}"/>
                  </a:ext>
                </a:extLst>
              </p:cNvPr>
              <p:cNvSpPr txBox="1"/>
              <p:nvPr/>
            </p:nvSpPr>
            <p:spPr>
              <a:xfrm>
                <a:off x="4742396" y="1615789"/>
                <a:ext cx="2091791" cy="1378711"/>
              </a:xfrm>
              <a:prstGeom prst="rect">
                <a:avLst/>
              </a:prstGeom>
              <a:noFill/>
            </p:spPr>
            <p:txBody>
              <a:bodyPr wrap="none" rtlCol="0">
                <a:spAutoFit/>
              </a:bodyPr>
              <a:lstStyle/>
              <a:p>
                <a:pPr/>
                <a14:m>
                  <m:oMathPara xmlns:m="http://schemas.openxmlformats.org/officeDocument/2006/math">
                    <m:oMath>
                      <m:sSub>
                        <m:sSubPr>
                          <m:ctrlPr>
                            <a:rPr kumimoji="1" lang="en-US" altLang="ja-JP" b="0" i="1" dirty="0" smtClean="0">
                              <a:latin typeface="Cambria Math" panose="02040503050406030204" pitchFamily="18" charset="0"/>
                            </a:rPr>
                          </m:ctrlPr>
                        </m:sSubPr>
                        <m:e>
                          <m:r>
                            <a:rPr kumimoji="1" lang="en-US" altLang="ja-JP" b="0" i="1" dirty="0" smtClean="0">
                              <a:latin typeface="Cambria Math" panose="02040503050406030204" pitchFamily="18" charset="0"/>
                            </a:rPr>
                            <m:t>𝑆</m:t>
                          </m:r>
                        </m:e>
                        <m:sub>
                          <m:r>
                            <a:rPr kumimoji="1" lang="en-US" altLang="ja-JP" b="0" i="1" dirty="0" smtClean="0">
                              <a:latin typeface="Cambria Math" panose="02040503050406030204" pitchFamily="18" charset="0"/>
                            </a:rPr>
                            <m:t>𝑟𝑎𝑑</m:t>
                          </m:r>
                        </m:sub>
                      </m:sSub>
                      <m:r>
                        <a:rPr kumimoji="1" lang="en-US" altLang="ja-JP" b="0" i="1" dirty="0" smtClean="0">
                          <a:latin typeface="Cambria Math" panose="02040503050406030204" pitchFamily="18" charset="0"/>
                        </a:rPr>
                        <m:t>=</m:t>
                      </m:r>
                      <m:d>
                        <m:dPr>
                          <m:begChr m:val="["/>
                          <m:endChr m:val="]"/>
                          <m:ctrlPr>
                            <a:rPr kumimoji="1" lang="en-US" altLang="ja-JP" b="0" i="1" dirty="0" smtClean="0">
                              <a:latin typeface="Cambria Math" panose="02040503050406030204" pitchFamily="18" charset="0"/>
                            </a:rPr>
                          </m:ctrlPr>
                        </m:dPr>
                        <m:e>
                          <m:m>
                            <m:mPr>
                              <m:mcs>
                                <m:mc>
                                  <m:mcPr>
                                    <m:count m:val="1"/>
                                    <m:mcJc m:val="center"/>
                                  </m:mcPr>
                                </m:mc>
                              </m:mcs>
                              <m:ctrlPr>
                                <a:rPr kumimoji="1" lang="en-US" altLang="ja-JP" b="0" i="1" dirty="0" smtClean="0">
                                  <a:latin typeface="Cambria Math" panose="02040503050406030204" pitchFamily="18" charset="0"/>
                                </a:rPr>
                              </m:ctrlPr>
                            </m:mPr>
                            <m:mr>
                              <m:e>
                                <m:r>
                                  <m:rPr>
                                    <m:brk m:alnAt="7"/>
                                  </m:rPr>
                                  <a:rPr kumimoji="1" lang="en-US" altLang="ja-JP" b="0" i="1" dirty="0" smtClean="0">
                                    <a:latin typeface="Cambria Math" panose="02040503050406030204" pitchFamily="18" charset="0"/>
                                  </a:rPr>
                                  <m:t>0</m:t>
                                </m:r>
                              </m:e>
                            </m:mr>
                            <m:mr>
                              <m:e>
                                <m:r>
                                  <a:rPr kumimoji="1" lang="en-US" altLang="ja-JP" b="0" i="1" dirty="0" smtClean="0">
                                    <a:latin typeface="Cambria Math" panose="02040503050406030204" pitchFamily="18" charset="0"/>
                                  </a:rPr>
                                  <m:t>0</m:t>
                                </m:r>
                              </m:e>
                            </m:mr>
                            <m:mr>
                              <m:e>
                                <m:eqArr>
                                  <m:eqArrPr>
                                    <m:ctrlPr>
                                      <a:rPr lang="en-US" altLang="ja-JP" i="1" dirty="0">
                                        <a:latin typeface="Cambria Math" panose="02040503050406030204" pitchFamily="18" charset="0"/>
                                      </a:rPr>
                                    </m:ctrlPr>
                                  </m:eqArrPr>
                                  <m:e>
                                    <m:r>
                                      <a:rPr lang="en-US" altLang="ja-JP" b="0" i="1" dirty="0" smtClean="0">
                                        <a:latin typeface="Cambria Math" panose="02040503050406030204" pitchFamily="18" charset="0"/>
                                      </a:rPr>
                                      <m:t>0</m:t>
                                    </m:r>
                                  </m:e>
                                  <m:e>
                                    <m:r>
                                      <a:rPr lang="en-US" altLang="ja-JP" b="0" i="1" dirty="0" smtClean="0">
                                        <a:latin typeface="Cambria Math" panose="02040503050406030204" pitchFamily="18" charset="0"/>
                                      </a:rPr>
                                      <m:t>−</m:t>
                                    </m:r>
                                    <m:r>
                                      <a:rPr lang="en-US" altLang="ja-JP" b="1" i="1" dirty="0" smtClean="0">
                                        <a:latin typeface="Cambria Math" panose="02040503050406030204" pitchFamily="18" charset="0"/>
                                        <a:ea typeface="Cambria Math" panose="02040503050406030204" pitchFamily="18" charset="0"/>
                                      </a:rPr>
                                      <m:t>𝜵</m:t>
                                    </m:r>
                                    <m:r>
                                      <a:rPr lang="en-US" altLang="ja-JP" b="0" i="1" dirty="0" smtClean="0">
                                        <a:latin typeface="Cambria Math" panose="02040503050406030204" pitchFamily="18" charset="0"/>
                                        <a:ea typeface="Cambria Math" panose="02040503050406030204" pitchFamily="18" charset="0"/>
                                      </a:rPr>
                                      <m:t>∙</m:t>
                                    </m:r>
                                    <m:sSub>
                                      <m:sSubPr>
                                        <m:ctrlPr>
                                          <a:rPr lang="en-US" altLang="ja-JP" b="1" i="1" dirty="0" smtClean="0">
                                            <a:latin typeface="Cambria Math" panose="02040503050406030204" pitchFamily="18" charset="0"/>
                                            <a:ea typeface="Cambria Math" panose="02040503050406030204" pitchFamily="18" charset="0"/>
                                          </a:rPr>
                                        </m:ctrlPr>
                                      </m:sSubPr>
                                      <m:e>
                                        <m:r>
                                          <a:rPr lang="en-US" altLang="ja-JP" b="1" i="1" dirty="0" smtClean="0">
                                            <a:latin typeface="Cambria Math" panose="02040503050406030204" pitchFamily="18" charset="0"/>
                                            <a:ea typeface="Cambria Math" panose="02040503050406030204" pitchFamily="18" charset="0"/>
                                          </a:rPr>
                                          <m:t>𝒒</m:t>
                                        </m:r>
                                      </m:e>
                                      <m:sub>
                                        <m:r>
                                          <a:rPr lang="en-US" altLang="ja-JP" b="1" i="1" dirty="0" smtClean="0">
                                            <a:latin typeface="Cambria Math" panose="02040503050406030204" pitchFamily="18" charset="0"/>
                                            <a:ea typeface="Cambria Math" panose="02040503050406030204" pitchFamily="18" charset="0"/>
                                          </a:rPr>
                                          <m:t>𝒓𝒂𝒅</m:t>
                                        </m:r>
                                      </m:sub>
                                    </m:sSub>
                                  </m:e>
                                  <m:e>
                                    <m:r>
                                      <a:rPr lang="en-US" altLang="ja-JP" i="1" dirty="0">
                                        <a:latin typeface="Cambria Math" panose="02040503050406030204" pitchFamily="18" charset="0"/>
                                      </a:rPr>
                                      <m:t>−</m:t>
                                    </m:r>
                                    <m:r>
                                      <a:rPr lang="en-US" altLang="ja-JP" b="1" i="1" dirty="0">
                                        <a:latin typeface="Cambria Math" panose="02040503050406030204" pitchFamily="18" charset="0"/>
                                        <a:ea typeface="Cambria Math" panose="02040503050406030204" pitchFamily="18" charset="0"/>
                                      </a:rPr>
                                      <m:t>𝜵</m:t>
                                    </m:r>
                                    <m:r>
                                      <a:rPr lang="en-US" altLang="ja-JP" i="1" dirty="0">
                                        <a:latin typeface="Cambria Math" panose="02040503050406030204" pitchFamily="18" charset="0"/>
                                        <a:ea typeface="Cambria Math" panose="02040503050406030204" pitchFamily="18" charset="0"/>
                                      </a:rPr>
                                      <m:t>∙</m:t>
                                    </m:r>
                                    <m:sSub>
                                      <m:sSubPr>
                                        <m:ctrlPr>
                                          <a:rPr lang="en-US" altLang="ja-JP" b="1" i="1" dirty="0">
                                            <a:latin typeface="Cambria Math" panose="02040503050406030204" pitchFamily="18" charset="0"/>
                                            <a:ea typeface="Cambria Math" panose="02040503050406030204" pitchFamily="18" charset="0"/>
                                          </a:rPr>
                                        </m:ctrlPr>
                                      </m:sSubPr>
                                      <m:e>
                                        <m:r>
                                          <a:rPr lang="en-US" altLang="ja-JP" b="1" i="1" dirty="0">
                                            <a:latin typeface="Cambria Math" panose="02040503050406030204" pitchFamily="18" charset="0"/>
                                            <a:ea typeface="Cambria Math" panose="02040503050406030204" pitchFamily="18" charset="0"/>
                                          </a:rPr>
                                          <m:t>𝒒</m:t>
                                        </m:r>
                                      </m:e>
                                      <m:sub>
                                        <m:r>
                                          <a:rPr lang="en-US" altLang="ja-JP" b="1" i="1" dirty="0">
                                            <a:latin typeface="Cambria Math" panose="02040503050406030204" pitchFamily="18" charset="0"/>
                                            <a:ea typeface="Cambria Math" panose="02040503050406030204" pitchFamily="18" charset="0"/>
                                          </a:rPr>
                                          <m:t>𝒓𝒂𝒅</m:t>
                                        </m:r>
                                      </m:sub>
                                    </m:sSub>
                                  </m:e>
                                </m:eqArr>
                              </m:e>
                            </m:mr>
                          </m:m>
                        </m:e>
                      </m:d>
                    </m:oMath>
                  </m:oMathPara>
                </a14:m>
                <a:endParaRPr kumimoji="1" lang="ja-JP" altLang="en-US"/>
              </a:p>
            </p:txBody>
          </p:sp>
        </mc:Choice>
        <mc:Fallback xmlns="">
          <p:sp>
            <p:nvSpPr>
              <p:cNvPr id="5" name="テキスト ボックス 4">
                <a:extLst>
                  <a:ext uri="{FF2B5EF4-FFF2-40B4-BE49-F238E27FC236}">
                    <a16:creationId xmlns:a16="http://schemas.microsoft.com/office/drawing/2014/main" id="{BFCC63B5-3743-7FF5-588F-0F27200D7B97}"/>
                  </a:ext>
                </a:extLst>
              </p:cNvPr>
              <p:cNvSpPr txBox="1">
                <a:spLocks noRot="1" noChangeAspect="1" noMove="1" noResize="1" noEditPoints="1" noAdjustHandles="1" noChangeArrowheads="1" noChangeShapeType="1" noTextEdit="1"/>
              </p:cNvSpPr>
              <p:nvPr/>
            </p:nvSpPr>
            <p:spPr>
              <a:xfrm>
                <a:off x="4742396" y="1615789"/>
                <a:ext cx="2091791" cy="1378711"/>
              </a:xfrm>
              <a:prstGeom prst="rect">
                <a:avLst/>
              </a:prstGeom>
              <a:blipFill>
                <a:blip r:embed="rId4"/>
                <a:stretch>
                  <a:fillRect b="-2752"/>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9" name="テキスト ボックス 8">
                <a:extLst>
                  <a:ext uri="{FF2B5EF4-FFF2-40B4-BE49-F238E27FC236}">
                    <a16:creationId xmlns:a16="http://schemas.microsoft.com/office/drawing/2014/main" id="{E140B9DF-E8D2-500A-35BC-6CF996788A2A}"/>
                  </a:ext>
                </a:extLst>
              </p:cNvPr>
              <p:cNvSpPr txBox="1"/>
              <p:nvPr/>
            </p:nvSpPr>
            <p:spPr>
              <a:xfrm>
                <a:off x="0" y="1881393"/>
                <a:ext cx="4885509" cy="1097865"/>
              </a:xfrm>
              <a:prstGeom prst="rect">
                <a:avLst/>
              </a:prstGeom>
              <a:noFill/>
            </p:spPr>
            <p:txBody>
              <a:bodyPr wrap="square">
                <a:spAutoFit/>
              </a:bodyPr>
              <a:lstStyle/>
              <a:p>
                <a:pPr/>
                <a14:m>
                  <m:oMathPara xmlns:m="http://schemas.openxmlformats.org/officeDocument/2006/math">
                    <m:oMath>
                      <m:sSub>
                        <m:sSubPr>
                          <m:ctrlPr>
                            <a:rPr kumimoji="1" lang="en-US" altLang="ja-JP" sz="1400" b="0" i="1" dirty="0" smtClean="0">
                              <a:latin typeface="Cambria Math" panose="02040503050406030204" pitchFamily="18" charset="0"/>
                            </a:rPr>
                          </m:ctrlPr>
                        </m:sSubPr>
                        <m:e>
                          <m:r>
                            <a:rPr kumimoji="1" lang="en-US" altLang="ja-JP" sz="1400" b="0" i="1" dirty="0" smtClean="0">
                              <a:latin typeface="Cambria Math" panose="02040503050406030204" pitchFamily="18" charset="0"/>
                            </a:rPr>
                            <m:t>𝑆</m:t>
                          </m:r>
                        </m:e>
                        <m:sub>
                          <m:r>
                            <a:rPr kumimoji="1" lang="en-US" altLang="ja-JP" sz="1400" b="0" i="1" dirty="0" smtClean="0">
                              <a:latin typeface="Cambria Math" panose="02040503050406030204" pitchFamily="18" charset="0"/>
                            </a:rPr>
                            <m:t>𝑡𝑐</m:t>
                          </m:r>
                        </m:sub>
                      </m:sSub>
                      <m:r>
                        <a:rPr kumimoji="1" lang="en-US" altLang="ja-JP" sz="1400" b="0" i="1" dirty="0" smtClean="0">
                          <a:latin typeface="Cambria Math" panose="02040503050406030204" pitchFamily="18" charset="0"/>
                        </a:rPr>
                        <m:t>=</m:t>
                      </m:r>
                      <m:d>
                        <m:dPr>
                          <m:begChr m:val="["/>
                          <m:endChr m:val="]"/>
                          <m:ctrlPr>
                            <a:rPr kumimoji="1" lang="en-US" altLang="ja-JP" sz="1400" b="0" i="1" dirty="0" smtClean="0">
                              <a:latin typeface="Cambria Math" panose="02040503050406030204" pitchFamily="18" charset="0"/>
                            </a:rPr>
                          </m:ctrlPr>
                        </m:dPr>
                        <m:e>
                          <m:m>
                            <m:mPr>
                              <m:mcs>
                                <m:mc>
                                  <m:mcPr>
                                    <m:count m:val="1"/>
                                    <m:mcJc m:val="center"/>
                                  </m:mcPr>
                                </m:mc>
                              </m:mcs>
                              <m:ctrlPr>
                                <a:rPr kumimoji="1" lang="en-US" altLang="ja-JP" sz="1400" b="0" i="1" dirty="0" smtClean="0">
                                  <a:latin typeface="Cambria Math" panose="02040503050406030204" pitchFamily="18" charset="0"/>
                                </a:rPr>
                              </m:ctrlPr>
                            </m:mPr>
                            <m:mr>
                              <m:e>
                                <m:sSub>
                                  <m:sSubPr>
                                    <m:ctrlPr>
                                      <a:rPr kumimoji="1" lang="en-US" altLang="ja-JP" sz="1400" b="0" i="1" dirty="0" smtClean="0">
                                        <a:latin typeface="Cambria Math" panose="02040503050406030204" pitchFamily="18" charset="0"/>
                                      </a:rPr>
                                    </m:ctrlPr>
                                  </m:sSubPr>
                                  <m:e>
                                    <m:r>
                                      <a:rPr kumimoji="1" lang="en-US" altLang="ja-JP" sz="1400" b="0" i="1" dirty="0" smtClean="0">
                                        <a:latin typeface="Cambria Math" panose="02040503050406030204" pitchFamily="18" charset="0"/>
                                      </a:rPr>
                                      <m:t>𝑤</m:t>
                                    </m:r>
                                  </m:e>
                                  <m:sub>
                                    <m:r>
                                      <a:rPr kumimoji="1" lang="en-US" altLang="ja-JP" sz="1400" b="0" i="1" dirty="0" smtClean="0">
                                        <a:latin typeface="Cambria Math" panose="02040503050406030204" pitchFamily="18" charset="0"/>
                                      </a:rPr>
                                      <m:t>𝑠</m:t>
                                    </m:r>
                                  </m:sub>
                                </m:sSub>
                              </m:e>
                            </m:mr>
                            <m:mr>
                              <m:e>
                                <m:r>
                                  <a:rPr kumimoji="1" lang="en-US" altLang="ja-JP" sz="1400" b="0" i="1" dirty="0" smtClean="0">
                                    <a:latin typeface="Cambria Math" panose="02040503050406030204" pitchFamily="18" charset="0"/>
                                  </a:rPr>
                                  <m:t>0</m:t>
                                </m:r>
                              </m:e>
                            </m:mr>
                            <m:mr>
                              <m:e>
                                <m:eqArr>
                                  <m:eqArrPr>
                                    <m:ctrlPr>
                                      <a:rPr lang="en-US" altLang="ja-JP" sz="1400" i="1" dirty="0">
                                        <a:latin typeface="Cambria Math" panose="02040503050406030204" pitchFamily="18" charset="0"/>
                                      </a:rPr>
                                    </m:ctrlPr>
                                  </m:eqArrPr>
                                  <m:e>
                                    <m:r>
                                      <a:rPr lang="en-US" altLang="ja-JP" sz="1400" b="0" i="1" dirty="0" smtClean="0">
                                        <a:latin typeface="Cambria Math" panose="02040503050406030204" pitchFamily="18" charset="0"/>
                                      </a:rPr>
                                      <m:t>0</m:t>
                                    </m:r>
                                  </m:e>
                                  <m:e>
                                    <m:r>
                                      <a:rPr lang="en-US" altLang="ja-JP" sz="1400" b="0" i="1" dirty="0" smtClean="0">
                                        <a:latin typeface="Cambria Math" panose="02040503050406030204" pitchFamily="18" charset="0"/>
                                      </a:rPr>
                                      <m:t>0</m:t>
                                    </m:r>
                                  </m:e>
                                  <m:e>
                                    <m:sSub>
                                      <m:sSubPr>
                                        <m:ctrlPr>
                                          <a:rPr lang="en-US" altLang="ja-JP" sz="1400" i="1" dirty="0">
                                            <a:latin typeface="Cambria Math" panose="02040503050406030204" pitchFamily="18" charset="0"/>
                                          </a:rPr>
                                        </m:ctrlPr>
                                      </m:sSubPr>
                                      <m:e>
                                        <m:r>
                                          <a:rPr lang="en-US" altLang="ja-JP" sz="1400" i="1" dirty="0">
                                            <a:latin typeface="Cambria Math" panose="02040503050406030204" pitchFamily="18" charset="0"/>
                                          </a:rPr>
                                          <m:t>𝑄</m:t>
                                        </m:r>
                                      </m:e>
                                      <m:sub>
                                        <m:r>
                                          <a:rPr lang="en-US" altLang="ja-JP" sz="1400" b="0" i="1" dirty="0" smtClean="0">
                                            <a:latin typeface="Cambria Math" panose="02040503050406030204" pitchFamily="18" charset="0"/>
                                          </a:rPr>
                                          <m:t>𝑇</m:t>
                                        </m:r>
                                        <m:r>
                                          <a:rPr lang="en-US" altLang="ja-JP" sz="1400" i="1" dirty="0">
                                            <a:latin typeface="Cambria Math" panose="02040503050406030204" pitchFamily="18" charset="0"/>
                                          </a:rPr>
                                          <m:t>−</m:t>
                                        </m:r>
                                        <m:r>
                                          <a:rPr lang="en-US" altLang="ja-JP" sz="1400" b="0" i="1" dirty="0" smtClean="0">
                                            <a:latin typeface="Cambria Math" panose="02040503050406030204" pitchFamily="18" charset="0"/>
                                          </a:rPr>
                                          <m:t>𝑉</m:t>
                                        </m:r>
                                      </m:sub>
                                    </m:sSub>
                                    <m:r>
                                      <a:rPr lang="en-US" altLang="ja-JP" sz="1400" b="0" i="1" dirty="0" smtClean="0">
                                        <a:latin typeface="Cambria Math" panose="02040503050406030204" pitchFamily="18" charset="0"/>
                                      </a:rPr>
                                      <m:t>+</m:t>
                                    </m:r>
                                    <m:sSub>
                                      <m:sSubPr>
                                        <m:ctrlPr>
                                          <a:rPr lang="en-US" altLang="ja-JP" sz="1400" b="0" i="1" dirty="0" smtClean="0">
                                            <a:latin typeface="Cambria Math" panose="02040503050406030204" pitchFamily="18" charset="0"/>
                                          </a:rPr>
                                        </m:ctrlPr>
                                      </m:sSubPr>
                                      <m:e>
                                        <m:r>
                                          <a:rPr lang="en-US" altLang="ja-JP" sz="1400" b="0" i="1" dirty="0" smtClean="0">
                                            <a:latin typeface="Cambria Math" panose="02040503050406030204" pitchFamily="18" charset="0"/>
                                          </a:rPr>
                                          <m:t>𝑄</m:t>
                                        </m:r>
                                      </m:e>
                                      <m:sub>
                                        <m:r>
                                          <a:rPr lang="en-US" altLang="ja-JP" sz="1400" b="0" i="1" dirty="0" smtClean="0">
                                            <a:latin typeface="Cambria Math" panose="02040503050406030204" pitchFamily="18" charset="0"/>
                                          </a:rPr>
                                          <m:t>𝑇</m:t>
                                        </m:r>
                                        <m:r>
                                          <a:rPr lang="en-US" altLang="ja-JP" sz="1400" b="0" i="1" dirty="0" smtClean="0">
                                            <a:latin typeface="Cambria Math" panose="02040503050406030204" pitchFamily="18" charset="0"/>
                                          </a:rPr>
                                          <m:t>−</m:t>
                                        </m:r>
                                        <m:r>
                                          <a:rPr lang="en-US" altLang="ja-JP" sz="1400" b="0" i="1" dirty="0" smtClean="0">
                                            <a:latin typeface="Cambria Math" panose="02040503050406030204" pitchFamily="18" charset="0"/>
                                          </a:rPr>
                                          <m:t>𝑒</m:t>
                                        </m:r>
                                      </m:sub>
                                    </m:sSub>
                                    <m:r>
                                      <a:rPr lang="en-US" altLang="ja-JP" sz="1400" b="0" i="1" dirty="0" smtClean="0">
                                        <a:latin typeface="Cambria Math" panose="02040503050406030204" pitchFamily="18" charset="0"/>
                                      </a:rPr>
                                      <m:t>+</m:t>
                                    </m:r>
                                    <m:sSub>
                                      <m:sSubPr>
                                        <m:ctrlPr>
                                          <a:rPr lang="en-US" altLang="ja-JP" sz="1400" b="0" i="1" dirty="0" smtClean="0">
                                            <a:latin typeface="Cambria Math" panose="02040503050406030204" pitchFamily="18" charset="0"/>
                                          </a:rPr>
                                        </m:ctrlPr>
                                      </m:sSubPr>
                                      <m:e>
                                        <m:r>
                                          <a:rPr lang="en-US" altLang="ja-JP" sz="1400" b="0" i="1" dirty="0" smtClean="0">
                                            <a:latin typeface="Cambria Math" panose="02040503050406030204" pitchFamily="18" charset="0"/>
                                          </a:rPr>
                                          <m:t>𝑄</m:t>
                                        </m:r>
                                      </m:e>
                                      <m:sub>
                                        <m:r>
                                          <a:rPr lang="en-US" altLang="ja-JP" sz="1400" b="0" i="1" dirty="0" smtClean="0">
                                            <a:latin typeface="Cambria Math" panose="02040503050406030204" pitchFamily="18" charset="0"/>
                                          </a:rPr>
                                          <m:t>𝐼𝐸</m:t>
                                        </m:r>
                                      </m:sub>
                                    </m:sSub>
                                    <m:r>
                                      <a:rPr lang="en-US" altLang="ja-JP" sz="1400" b="0" i="1" dirty="0" smtClean="0">
                                        <a:latin typeface="Cambria Math" panose="02040503050406030204" pitchFamily="18" charset="0"/>
                                      </a:rPr>
                                      <m:t>+</m:t>
                                    </m:r>
                                    <m:sSub>
                                      <m:sSubPr>
                                        <m:ctrlPr>
                                          <a:rPr lang="en-US" altLang="ja-JP" sz="1400" b="0" i="1" dirty="0" smtClean="0">
                                            <a:latin typeface="Cambria Math" panose="02040503050406030204" pitchFamily="18" charset="0"/>
                                          </a:rPr>
                                        </m:ctrlPr>
                                      </m:sSubPr>
                                      <m:e>
                                        <m:r>
                                          <a:rPr lang="en-US" altLang="ja-JP" sz="1400" b="0" i="1" dirty="0" smtClean="0">
                                            <a:latin typeface="Cambria Math" panose="02040503050406030204" pitchFamily="18" charset="0"/>
                                          </a:rPr>
                                          <m:t>𝑄</m:t>
                                        </m:r>
                                      </m:e>
                                      <m:sub>
                                        <m:r>
                                          <a:rPr lang="en-US" altLang="ja-JP" sz="1400" b="0" i="1" dirty="0" smtClean="0">
                                            <a:latin typeface="Cambria Math" panose="02040503050406030204" pitchFamily="18" charset="0"/>
                                          </a:rPr>
                                          <m:t>𝑐ℎ𝑒𝑚</m:t>
                                        </m:r>
                                        <m:r>
                                          <a:rPr lang="en-US" altLang="ja-JP" sz="1400" b="0" i="1" dirty="0" smtClean="0">
                                            <a:latin typeface="Cambria Math" panose="02040503050406030204" pitchFamily="18" charset="0"/>
                                          </a:rPr>
                                          <m:t>,</m:t>
                                        </m:r>
                                        <m:r>
                                          <a:rPr lang="en-US" altLang="ja-JP" sz="1400" b="0" i="1" dirty="0" smtClean="0">
                                            <a:latin typeface="Cambria Math" panose="02040503050406030204" pitchFamily="18" charset="0"/>
                                          </a:rPr>
                                          <m:t>𝑣𝑒</m:t>
                                        </m:r>
                                      </m:sub>
                                    </m:sSub>
                                    <m:r>
                                      <a:rPr lang="en-US" altLang="ja-JP" sz="1400" i="1" dirty="0">
                                        <a:latin typeface="Cambria Math" panose="02040503050406030204" pitchFamily="18" charset="0"/>
                                      </a:rPr>
                                      <m:t>+</m:t>
                                    </m:r>
                                    <m:sSub>
                                      <m:sSubPr>
                                        <m:ctrlPr>
                                          <a:rPr lang="en-US" altLang="ja-JP" sz="1400" i="1" dirty="0">
                                            <a:latin typeface="Cambria Math" panose="02040503050406030204" pitchFamily="18" charset="0"/>
                                          </a:rPr>
                                        </m:ctrlPr>
                                      </m:sSubPr>
                                      <m:e>
                                        <m:r>
                                          <a:rPr lang="en-US" altLang="ja-JP" sz="1400" i="1" dirty="0">
                                            <a:latin typeface="Cambria Math" panose="02040503050406030204" pitchFamily="18" charset="0"/>
                                          </a:rPr>
                                          <m:t>𝑄</m:t>
                                        </m:r>
                                      </m:e>
                                      <m:sub>
                                        <m:r>
                                          <a:rPr lang="en-US" altLang="ja-JP" sz="1400" i="1" dirty="0">
                                            <a:latin typeface="Cambria Math" panose="02040503050406030204" pitchFamily="18" charset="0"/>
                                          </a:rPr>
                                          <m:t>𝑒𝑙</m:t>
                                        </m:r>
                                        <m:r>
                                          <a:rPr lang="en-US" altLang="ja-JP" sz="1400" i="1" dirty="0">
                                            <a:latin typeface="Cambria Math" panose="02040503050406030204" pitchFamily="18" charset="0"/>
                                          </a:rPr>
                                          <m:t> </m:t>
                                        </m:r>
                                        <m:r>
                                          <a:rPr lang="en-US" altLang="ja-JP" sz="1400" i="1" dirty="0">
                                            <a:latin typeface="Cambria Math" panose="02040503050406030204" pitchFamily="18" charset="0"/>
                                          </a:rPr>
                                          <m:t>𝑝𝑟𝑒𝑠𝑠</m:t>
                                        </m:r>
                                      </m:sub>
                                    </m:sSub>
                                  </m:e>
                                </m:eqArr>
                              </m:e>
                            </m:mr>
                          </m:m>
                        </m:e>
                      </m:d>
                    </m:oMath>
                  </m:oMathPara>
                </a14:m>
                <a:endParaRPr lang="ja-JP" altLang="en-US" sz="1400"/>
              </a:p>
            </p:txBody>
          </p:sp>
        </mc:Choice>
        <mc:Fallback xmlns="">
          <p:sp>
            <p:nvSpPr>
              <p:cNvPr id="9" name="テキスト ボックス 8">
                <a:extLst>
                  <a:ext uri="{FF2B5EF4-FFF2-40B4-BE49-F238E27FC236}">
                    <a16:creationId xmlns:a16="http://schemas.microsoft.com/office/drawing/2014/main" id="{E140B9DF-E8D2-500A-35BC-6CF996788A2A}"/>
                  </a:ext>
                </a:extLst>
              </p:cNvPr>
              <p:cNvSpPr txBox="1">
                <a:spLocks noRot="1" noChangeAspect="1" noMove="1" noResize="1" noEditPoints="1" noAdjustHandles="1" noChangeArrowheads="1" noChangeShapeType="1" noTextEdit="1"/>
              </p:cNvSpPr>
              <p:nvPr/>
            </p:nvSpPr>
            <p:spPr>
              <a:xfrm>
                <a:off x="0" y="1881393"/>
                <a:ext cx="4885509" cy="1097865"/>
              </a:xfrm>
              <a:prstGeom prst="rect">
                <a:avLst/>
              </a:prstGeom>
              <a:blipFill>
                <a:blip r:embed="rId5"/>
                <a:stretch>
                  <a:fillRect/>
                </a:stretch>
              </a:blipFill>
            </p:spPr>
            <p:txBody>
              <a:bodyPr/>
              <a:lstStyle/>
              <a:p>
                <a:r>
                  <a:rPr lang="ja-JP" altLang="en-US">
                    <a:noFill/>
                  </a:rPr>
                  <a:t> </a:t>
                </a:r>
              </a:p>
            </p:txBody>
          </p:sp>
        </mc:Fallback>
      </mc:AlternateContent>
      <p:sp>
        <p:nvSpPr>
          <p:cNvPr id="6" name="テキスト ボックス 5">
            <a:extLst>
              <a:ext uri="{FF2B5EF4-FFF2-40B4-BE49-F238E27FC236}">
                <a16:creationId xmlns:a16="http://schemas.microsoft.com/office/drawing/2014/main" id="{5C873AB9-5860-52AE-A781-05022B7DE5D9}"/>
              </a:ext>
            </a:extLst>
          </p:cNvPr>
          <p:cNvSpPr txBox="1"/>
          <p:nvPr/>
        </p:nvSpPr>
        <p:spPr>
          <a:xfrm>
            <a:off x="7019925" y="6090056"/>
            <a:ext cx="4752975" cy="461665"/>
          </a:xfrm>
          <a:prstGeom prst="rect">
            <a:avLst/>
          </a:prstGeom>
          <a:noFill/>
        </p:spPr>
        <p:txBody>
          <a:bodyPr wrap="square">
            <a:spAutoFit/>
          </a:bodyPr>
          <a:lstStyle/>
          <a:p>
            <a:r>
              <a:rPr lang="ja-JP" altLang="ja-JP" sz="1200"/>
              <a:t>Brandis, A. M., and Cruden, B. A., NASA Ames Research Center, ARC-E-DAA-TN72963, 2019.</a:t>
            </a:r>
            <a:endParaRPr lang="ja-JP" altLang="en-US" sz="1200"/>
          </a:p>
        </p:txBody>
      </p:sp>
      <p:sp>
        <p:nvSpPr>
          <p:cNvPr id="7" name="正方形/長方形 6">
            <a:extLst>
              <a:ext uri="{FF2B5EF4-FFF2-40B4-BE49-F238E27FC236}">
                <a16:creationId xmlns:a16="http://schemas.microsoft.com/office/drawing/2014/main" id="{372CB20C-9931-4FAC-5712-1C2C0ECA9B5E}"/>
              </a:ext>
            </a:extLst>
          </p:cNvPr>
          <p:cNvSpPr>
            <a:spLocks noGrp="1"/>
          </p:cNvSpPr>
          <p:nvPr/>
        </p:nvSpPr>
        <p:spPr>
          <a:xfrm>
            <a:off x="400050" y="6090056"/>
            <a:ext cx="6248400" cy="352425"/>
          </a:xfrm>
          <a:prstGeom prst="rect">
            <a:avLst/>
          </a:prstGeom>
          <a:noFill/>
          <a:ln w="0">
            <a:noFill/>
          </a:ln>
        </p:spPr>
        <p:txBody>
          <a:bodyPr lIns="0" tIns="0" rIns="0" bIns="0">
            <a:noAutofit/>
          </a:bodyPr>
          <a:lstStyle/>
          <a:p>
            <a:pPr algn="l">
              <a:defRPr sz="1800" b="0">
                <a:solidFill>
                  <a:srgbClr val="171717"/>
                </a:solidFill>
                <a:latin typeface="Times New Roman"/>
                <a:ea typeface="Times New Roman"/>
                <a:cs typeface="Times New Roman"/>
              </a:defRPr>
            </a:pPr>
            <a:r>
              <a:rPr lang="en-US" sz="1800" b="0" dirty="0">
                <a:solidFill>
                  <a:srgbClr val="171717"/>
                </a:solidFill>
                <a:latin typeface="Times New Roman"/>
                <a:ea typeface="Times New Roman"/>
                <a:cs typeface="Times New Roman"/>
              </a:rPr>
              <a:t>Using GPU for rapid </a:t>
            </a:r>
            <a:r>
              <a:rPr lang="en-US" sz="1800" b="0" dirty="0" err="1">
                <a:solidFill>
                  <a:srgbClr val="171717"/>
                </a:solidFill>
                <a:latin typeface="Times New Roman"/>
                <a:ea typeface="Times New Roman"/>
                <a:cs typeface="Times New Roman"/>
              </a:rPr>
              <a:t>calculation</a:t>
            </a:r>
            <a:endParaRPr sz="1800" b="0" dirty="0">
              <a:solidFill>
                <a:srgbClr val="171717"/>
              </a:solidFill>
              <a:latin typeface="Times New Roman"/>
              <a:ea typeface="Times New Roman"/>
              <a:cs typeface="Times New Roman"/>
            </a:endParaRPr>
          </a:p>
        </p:txBody>
      </p:sp>
    </p:spTree>
    <p:extLst>
      <p:ext uri="{BB962C8B-B14F-4D97-AF65-F5344CB8AC3E}">
        <p14:creationId xmlns:p14="http://schemas.microsoft.com/office/powerpoint/2010/main" val="25175201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52AB7C-C4BE-32CC-9434-9BA2655996B8}"/>
            </a:ext>
          </a:extLst>
        </p:cNvPr>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6E4CBAD6-6B5D-5521-2206-B49F4FD18A2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latin typeface="Times New Roman"/>
                <a:ea typeface="游ゴシック"/>
              </a:defRPr>
            </a:pPr>
            <a:fld id="{BBA193C3-0A85-4D05-95BE-970B8185A625}" type="slidenum">
              <a:rPr kumimoji="1" lang="ja-JP" altLang="en-US" sz="1800" b="0" i="0" u="none" strike="noStrike" kern="1200" cap="none" spc="0" normalizeH="0" baseline="0" noProof="0" smtClean="0">
                <a:ln>
                  <a:noFill/>
                </a:ln>
                <a:effectLst/>
                <a:uLnTx/>
                <a:uFillTx/>
                <a:latin typeface="Times New Roman" panose="020B0604020202020204" pitchFamily="34" charset="0"/>
                <a:ea typeface="游ゴシック" panose="020B0400000000000000" pitchFamily="50" charset="-128"/>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latin typeface="Times New Roman"/>
                  <a:ea typeface="游ゴシック"/>
                </a:defRPr>
              </a:pPr>
              <a:t>9</a:t>
            </a:fld>
            <a:endParaRPr kumimoji="1" lang="ja-JP" altLang="en-US" sz="1800" b="0" i="0" u="none" strike="noStrike" kern="1200" cap="none" spc="0" normalizeH="0" baseline="0" noProof="0">
              <a:ln>
                <a:noFill/>
              </a:ln>
              <a:effectLst/>
              <a:uLnTx/>
              <a:uFillTx/>
              <a:latin typeface="Arial" panose="020B0604020202020204" pitchFamily="34" charset="0"/>
              <a:ea typeface="游ゴシック" panose="020B0400000000000000" pitchFamily="50" charset="-128"/>
              <a:cs typeface="Arial" panose="020B0604020202020204" pitchFamily="34" charset="0"/>
            </a:endParaRPr>
          </a:p>
        </p:txBody>
      </p:sp>
      <p:sp>
        <p:nvSpPr>
          <p:cNvPr id="102" name="材料応答：支配方程式と物理モデル">
            <a:extLst>
              <a:ext uri="{FF2B5EF4-FFF2-40B4-BE49-F238E27FC236}">
                <a16:creationId xmlns:a16="http://schemas.microsoft.com/office/drawing/2014/main" id="{7FE53B7A-1CC3-4A55-9803-D42DC0B497D0}"/>
              </a:ext>
            </a:extLst>
          </p:cNvPr>
          <p:cNvSpPr>
            <a:spLocks noGrp="1"/>
          </p:cNvSpPr>
          <p:nvPr/>
        </p:nvSpPr>
        <p:spPr>
          <a:xfrm>
            <a:off x="1066800" y="209550"/>
            <a:ext cx="10620375" cy="523875"/>
          </a:xfrm>
          <a:prstGeom prst="rect">
            <a:avLst/>
          </a:prstGeom>
          <a:noFill/>
          <a:ln w="0">
            <a:noFill/>
          </a:ln>
        </p:spPr>
        <p:txBody>
          <a:bodyPr lIns="0" tIns="0" rIns="0" bIns="0">
            <a:noAutofit/>
          </a:bodyPr>
          <a:lstStyle/>
          <a:p>
            <a:pPr algn="l">
              <a:defRPr sz="2800" b="1">
                <a:solidFill>
                  <a:srgbClr val="202020"/>
                </a:solidFill>
                <a:latin typeface="Times New Roman"/>
                <a:ea typeface="Times New Roman"/>
                <a:cs typeface="Times New Roman"/>
              </a:defRPr>
            </a:pPr>
            <a:r>
              <a:rPr sz="2800" b="1">
                <a:solidFill>
                  <a:srgbClr val="202020"/>
                </a:solidFill>
                <a:latin typeface="Times New Roman"/>
                <a:ea typeface="Times New Roman"/>
                <a:cs typeface="Times New Roman"/>
              </a:rPr>
              <a:t>Material Response: Equations and Models</a:t>
            </a:r>
          </a:p>
        </p:txBody>
      </p:sp>
      <p:sp>
        <p:nvSpPr>
          <p:cNvPr id="103" name="厚さ方向1次元。固相の変化と、細孔内ガスの輸送・">
            <a:extLst>
              <a:ext uri="{FF2B5EF4-FFF2-40B4-BE49-F238E27FC236}">
                <a16:creationId xmlns:a16="http://schemas.microsoft.com/office/drawing/2014/main" id="{4EBE8AD6-0AE6-4E24-9F86-2EC2CDE11A08}"/>
              </a:ext>
            </a:extLst>
          </p:cNvPr>
          <p:cNvSpPr>
            <a:spLocks noGrp="1"/>
          </p:cNvSpPr>
          <p:nvPr/>
        </p:nvSpPr>
        <p:spPr>
          <a:xfrm>
            <a:off x="428625" y="1009650"/>
            <a:ext cx="11334750" cy="381000"/>
          </a:xfrm>
          <a:prstGeom prst="rect">
            <a:avLst/>
          </a:prstGeom>
          <a:noFill/>
          <a:ln w="0">
            <a:noFill/>
          </a:ln>
        </p:spPr>
        <p:txBody>
          <a:bodyPr lIns="0" tIns="0" rIns="0" bIns="0">
            <a:noAutofit/>
          </a:bodyPr>
          <a:lstStyle/>
          <a:p>
            <a:pPr algn="l">
              <a:defRPr sz="2000" b="0">
                <a:solidFill>
                  <a:srgbClr val="202020"/>
                </a:solidFill>
                <a:latin typeface="Times New Roman"/>
                <a:ea typeface="Times New Roman"/>
                <a:cs typeface="Times New Roman"/>
              </a:defRPr>
            </a:pPr>
            <a:r>
              <a:rPr sz="2000" b="0">
                <a:solidFill>
                  <a:srgbClr val="202020"/>
                </a:solidFill>
                <a:latin typeface="Times New Roman"/>
                <a:ea typeface="Times New Roman"/>
                <a:cs typeface="Times New Roman"/>
              </a:rPr>
              <a:t>1D solid evolution and pore-gas transport/reactions through the thickness.</a:t>
            </a:r>
          </a:p>
        </p:txBody>
      </p:sp>
      <p:sp>
        <p:nvSpPr>
          <p:cNvPr id="104" name="固相の質量">
            <a:extLst>
              <a:ext uri="{FF2B5EF4-FFF2-40B4-BE49-F238E27FC236}">
                <a16:creationId xmlns:a16="http://schemas.microsoft.com/office/drawing/2014/main" id="{E71A1824-9313-4EAB-B914-B5C90684E03E}"/>
              </a:ext>
            </a:extLst>
          </p:cNvPr>
          <p:cNvSpPr>
            <a:spLocks noGrp="1"/>
          </p:cNvSpPr>
          <p:nvPr/>
        </p:nvSpPr>
        <p:spPr>
          <a:xfrm>
            <a:off x="428625" y="1562100"/>
            <a:ext cx="6238875" cy="323850"/>
          </a:xfrm>
          <a:prstGeom prst="rect">
            <a:avLst/>
          </a:prstGeom>
          <a:noFill/>
          <a:ln w="0">
            <a:noFill/>
          </a:ln>
        </p:spPr>
        <p:txBody>
          <a:bodyPr lIns="0" tIns="0" rIns="0" bIns="0">
            <a:noAutofit/>
          </a:bodyPr>
          <a:lstStyle/>
          <a:p>
            <a:pPr algn="l">
              <a:defRPr sz="1900" b="1">
                <a:solidFill>
                  <a:srgbClr val="163E5F"/>
                </a:solidFill>
                <a:latin typeface="Times New Roman"/>
                <a:ea typeface="Times New Roman"/>
                <a:cs typeface="Times New Roman"/>
              </a:defRPr>
            </a:pPr>
            <a:r>
              <a:rPr sz="1900" b="1">
                <a:solidFill>
                  <a:srgbClr val="163E5F"/>
                </a:solidFill>
                <a:latin typeface="Times New Roman"/>
                <a:ea typeface="Times New Roman"/>
                <a:cs typeface="Times New Roman"/>
              </a:rPr>
              <a:t>Solid mass</a:t>
            </a:r>
          </a:p>
        </p:txBody>
      </p:sp>
      <p:sp>
        <p:nvSpPr>
          <p:cNvPr id="105" name="EQ:solid">
            <a:extLst>
              <a:ext uri="{FF2B5EF4-FFF2-40B4-BE49-F238E27FC236}">
                <a16:creationId xmlns:a16="http://schemas.microsoft.com/office/drawing/2014/main" id="{63F558BF-C950-4914-B434-CEC466DD3E8E}"/>
              </a:ext>
            </a:extLst>
          </p:cNvPr>
          <p:cNvSpPr>
            <a:spLocks noGrp="1"/>
          </p:cNvSpPr>
          <p:nvPr/>
        </p:nvSpPr>
        <p:spPr>
          <a:xfrm>
            <a:off x="552450" y="1914525"/>
            <a:ext cx="5972175" cy="438150"/>
          </a:xfrm>
          <a:prstGeom prst="rect">
            <a:avLst/>
          </a:prstGeom>
          <a:noFill/>
          <a:ln w="0">
            <a:noFill/>
          </a:ln>
        </p:spPr>
        <p:txBody>
          <a:bodyPr>
            <a:noAutofit/>
          </a:bodyPr>
          <a:lstStyle/>
          <a:p>
            <a:pPr>
              <a:defRPr sz="2300" b="0">
                <a:solidFill>
                  <a:srgbClr val="171717"/>
                </a:solidFill>
                <a:latin typeface="游ゴシック"/>
                <a:ea typeface="游ゴシック"/>
                <a:cs typeface="游ゴシック"/>
              </a:defRPr>
            </a:pPr>
            <a:r>
              <a:rPr sz="2300" b="0">
                <a:solidFill>
                  <a:srgbClr val="171717"/>
                </a:solidFill>
                <a:latin typeface="Times New Roman"/>
                <a:ea typeface="游ゴシック"/>
                <a:cs typeface="游ゴシック"/>
              </a:rPr>
              <a:t>∂ₜρ</a:t>
            </a:r>
            <a:r>
              <a:rPr sz="1656" b="0" baseline="-25000">
                <a:solidFill>
                  <a:srgbClr val="171717"/>
                </a:solidFill>
                <a:latin typeface="Times New Roman"/>
                <a:ea typeface="游ゴシック"/>
                <a:cs typeface="游ゴシック"/>
              </a:rPr>
              <a:t>solid</a:t>
            </a:r>
            <a:r>
              <a:rPr sz="2300" b="0">
                <a:solidFill>
                  <a:srgbClr val="171717"/>
                </a:solidFill>
                <a:latin typeface="Times New Roman"/>
                <a:ea typeface="游ゴシック"/>
                <a:cs typeface="游ゴシック"/>
              </a:rPr>
              <a:t> = −S</a:t>
            </a:r>
            <a:r>
              <a:rPr sz="1656" b="0" baseline="-25000">
                <a:solidFill>
                  <a:srgbClr val="171717"/>
                </a:solidFill>
                <a:latin typeface="Times New Roman"/>
                <a:ea typeface="游ゴシック"/>
                <a:cs typeface="游ゴシック"/>
              </a:rPr>
              <a:t>g</a:t>
            </a:r>
          </a:p>
        </p:txBody>
      </p:sp>
      <p:sp>
        <p:nvSpPr>
          <p:cNvPr id="106" name="熱分解6反応と内部炭素反応から、&#10;固相密度とガス">
            <a:extLst>
              <a:ext uri="{FF2B5EF4-FFF2-40B4-BE49-F238E27FC236}">
                <a16:creationId xmlns:a16="http://schemas.microsoft.com/office/drawing/2014/main" id="{BE24E89C-AD51-4CBE-BA42-6527C666F119}"/>
              </a:ext>
            </a:extLst>
          </p:cNvPr>
          <p:cNvSpPr>
            <a:spLocks noGrp="1"/>
          </p:cNvSpPr>
          <p:nvPr/>
        </p:nvSpPr>
        <p:spPr>
          <a:xfrm>
            <a:off x="3871912" y="1662113"/>
            <a:ext cx="7843837" cy="714375"/>
          </a:xfrm>
          <a:prstGeom prst="rect">
            <a:avLst/>
          </a:prstGeom>
          <a:noFill/>
          <a:ln w="0">
            <a:noFill/>
          </a:ln>
        </p:spPr>
        <p:txBody>
          <a:bodyPr lIns="0" tIns="0" rIns="0" bIns="0">
            <a:noAutofit/>
          </a:bodyPr>
          <a:lstStyle/>
          <a:p>
            <a:pPr algn="l">
              <a:defRPr sz="1800" b="0">
                <a:solidFill>
                  <a:srgbClr val="202020"/>
                </a:solidFill>
                <a:latin typeface="Times New Roman"/>
                <a:ea typeface="Times New Roman"/>
                <a:cs typeface="Times New Roman"/>
              </a:defRPr>
            </a:pPr>
            <a:r>
              <a:rPr sz="1800" b="0">
                <a:solidFill>
                  <a:srgbClr val="202020"/>
                </a:solidFill>
                <a:latin typeface="Times New Roman"/>
                <a:ea typeface="Times New Roman"/>
                <a:cs typeface="Times New Roman"/>
              </a:rPr>
              <a:t>Six pyrolysis reactions and internal carbon reactions determine solid density and gas production.</a:t>
            </a:r>
          </a:p>
        </p:txBody>
      </p:sp>
      <p:sp>
        <p:nvSpPr>
          <p:cNvPr id="107" name="直線コネクタ 106">
            <a:extLst>
              <a:ext uri="{FF2B5EF4-FFF2-40B4-BE49-F238E27FC236}">
                <a16:creationId xmlns:a16="http://schemas.microsoft.com/office/drawing/2014/main" id="{746AFE88-D520-489A-BFCF-C153E2218DD8}"/>
              </a:ext>
            </a:extLst>
          </p:cNvPr>
          <p:cNvSpPr>
            <a:spLocks noGrp="1"/>
          </p:cNvSpPr>
          <p:nvPr/>
        </p:nvSpPr>
        <p:spPr>
          <a:xfrm>
            <a:off x="428625" y="2476500"/>
            <a:ext cx="11144250" cy="0"/>
          </a:xfrm>
          <a:prstGeom prst="line">
            <a:avLst/>
          </a:prstGeom>
          <a:noFill/>
          <a:ln w="5715">
            <a:solidFill>
              <a:srgbClr val="AAB6C0"/>
            </a:solidFill>
          </a:ln>
        </p:spPr>
        <p:txBody>
          <a:bodyPr/>
          <a:lstStyle/>
          <a:p>
            <a:endParaRPr lang="ja-JP" altLang="en-US"/>
          </a:p>
        </p:txBody>
      </p:sp>
      <p:sp>
        <p:nvSpPr>
          <p:cNvPr id="108" name="気相の質量・化学種">
            <a:extLst>
              <a:ext uri="{FF2B5EF4-FFF2-40B4-BE49-F238E27FC236}">
                <a16:creationId xmlns:a16="http://schemas.microsoft.com/office/drawing/2014/main" id="{D0847ECE-E121-45EF-8C67-EB4EF88F4794}"/>
              </a:ext>
            </a:extLst>
          </p:cNvPr>
          <p:cNvSpPr>
            <a:spLocks noGrp="1"/>
          </p:cNvSpPr>
          <p:nvPr/>
        </p:nvSpPr>
        <p:spPr>
          <a:xfrm>
            <a:off x="428625" y="2638425"/>
            <a:ext cx="6238875" cy="323850"/>
          </a:xfrm>
          <a:prstGeom prst="rect">
            <a:avLst/>
          </a:prstGeom>
          <a:noFill/>
          <a:ln w="0">
            <a:noFill/>
          </a:ln>
        </p:spPr>
        <p:txBody>
          <a:bodyPr lIns="0" tIns="0" rIns="0" bIns="0">
            <a:noAutofit/>
          </a:bodyPr>
          <a:lstStyle/>
          <a:p>
            <a:pPr algn="l">
              <a:defRPr sz="1900" b="1">
                <a:solidFill>
                  <a:srgbClr val="163E5F"/>
                </a:solidFill>
                <a:latin typeface="Times New Roman"/>
                <a:ea typeface="Times New Roman"/>
                <a:cs typeface="Times New Roman"/>
              </a:defRPr>
            </a:pPr>
            <a:r>
              <a:rPr sz="1900" b="1">
                <a:solidFill>
                  <a:srgbClr val="163E5F"/>
                </a:solidFill>
                <a:latin typeface="Times New Roman"/>
                <a:ea typeface="Times New Roman"/>
                <a:cs typeface="Times New Roman"/>
              </a:rPr>
              <a:t>Gas mass and species</a:t>
            </a:r>
          </a:p>
        </p:txBody>
      </p:sp>
      <p:sp>
        <p:nvSpPr>
          <p:cNvPr id="109" name="EQ:species">
            <a:extLst>
              <a:ext uri="{FF2B5EF4-FFF2-40B4-BE49-F238E27FC236}">
                <a16:creationId xmlns:a16="http://schemas.microsoft.com/office/drawing/2014/main" id="{BDA43885-816F-47DD-BB69-91A91A563786}"/>
              </a:ext>
            </a:extLst>
          </p:cNvPr>
          <p:cNvSpPr>
            <a:spLocks noGrp="1"/>
          </p:cNvSpPr>
          <p:nvPr/>
        </p:nvSpPr>
        <p:spPr>
          <a:xfrm>
            <a:off x="552450" y="3019425"/>
            <a:ext cx="6334125" cy="495300"/>
          </a:xfrm>
          <a:prstGeom prst="rect">
            <a:avLst/>
          </a:prstGeom>
          <a:noFill/>
          <a:ln w="0">
            <a:noFill/>
          </a:ln>
        </p:spPr>
        <p:txBody>
          <a:bodyPr>
            <a:noAutofit/>
          </a:bodyPr>
          <a:lstStyle/>
          <a:p>
            <a:pPr>
              <a:defRPr sz="2200" b="0">
                <a:solidFill>
                  <a:srgbClr val="171717"/>
                </a:solidFill>
                <a:latin typeface="游ゴシック"/>
                <a:ea typeface="游ゴシック"/>
                <a:cs typeface="游ゴシック"/>
              </a:defRPr>
            </a:pPr>
            <a:r>
              <a:rPr sz="2200" b="0">
                <a:solidFill>
                  <a:srgbClr val="171717"/>
                </a:solidFill>
                <a:latin typeface="Times New Roman"/>
                <a:ea typeface="游ゴシック"/>
                <a:cs typeface="游ゴシック"/>
              </a:rPr>
              <a:t>∂ₜ(φρ</a:t>
            </a:r>
            <a:r>
              <a:rPr sz="1584" b="0" baseline="-25000">
                <a:solidFill>
                  <a:srgbClr val="171717"/>
                </a:solidFill>
                <a:latin typeface="Times New Roman"/>
                <a:ea typeface="游ゴシック"/>
                <a:cs typeface="游ゴシック"/>
              </a:rPr>
              <a:t>g</a:t>
            </a:r>
            <a:r>
              <a:rPr sz="2200" b="0">
                <a:solidFill>
                  <a:srgbClr val="171717"/>
                </a:solidFill>
                <a:latin typeface="Times New Roman"/>
                <a:ea typeface="游ゴシック"/>
                <a:cs typeface="游ゴシック"/>
              </a:rPr>
              <a:t>Y</a:t>
            </a:r>
            <a:r>
              <a:rPr sz="1584" b="0" baseline="-25000">
                <a:solidFill>
                  <a:srgbClr val="171717"/>
                </a:solidFill>
                <a:latin typeface="Times New Roman"/>
                <a:ea typeface="游ゴシック"/>
                <a:cs typeface="游ゴシック"/>
              </a:rPr>
              <a:t>k</a:t>
            </a:r>
            <a:r>
              <a:rPr sz="2200" b="0">
                <a:solidFill>
                  <a:srgbClr val="171717"/>
                </a:solidFill>
                <a:latin typeface="Times New Roman"/>
                <a:ea typeface="游ゴシック"/>
                <a:cs typeface="游ゴシック"/>
              </a:rPr>
              <a:t>) + ∂ₓ(GY</a:t>
            </a:r>
            <a:r>
              <a:rPr sz="1584" b="0" baseline="-25000">
                <a:solidFill>
                  <a:srgbClr val="171717"/>
                </a:solidFill>
                <a:latin typeface="Times New Roman"/>
                <a:ea typeface="游ゴシック"/>
                <a:cs typeface="游ゴシック"/>
              </a:rPr>
              <a:t>k</a:t>
            </a:r>
            <a:r>
              <a:rPr sz="2200" b="0">
                <a:solidFill>
                  <a:srgbClr val="171717"/>
                </a:solidFill>
                <a:latin typeface="Times New Roman"/>
                <a:ea typeface="游ゴシック"/>
                <a:cs typeface="游ゴシック"/>
              </a:rPr>
              <a:t> + J</a:t>
            </a:r>
            <a:r>
              <a:rPr sz="1584" b="0" baseline="-25000">
                <a:solidFill>
                  <a:srgbClr val="171717"/>
                </a:solidFill>
                <a:latin typeface="Times New Roman"/>
                <a:ea typeface="游ゴシック"/>
                <a:cs typeface="游ゴシック"/>
              </a:rPr>
              <a:t>k</a:t>
            </a:r>
            <a:r>
              <a:rPr sz="2200" b="0">
                <a:solidFill>
                  <a:srgbClr val="171717"/>
                </a:solidFill>
                <a:latin typeface="Times New Roman"/>
                <a:ea typeface="游ゴシック"/>
                <a:cs typeface="游ゴシック"/>
              </a:rPr>
              <a:t>) = S</a:t>
            </a:r>
            <a:r>
              <a:rPr sz="1584" b="0" baseline="-25000">
                <a:solidFill>
                  <a:srgbClr val="171717"/>
                </a:solidFill>
                <a:latin typeface="Times New Roman"/>
                <a:ea typeface="游ゴシック"/>
                <a:cs typeface="游ゴシック"/>
              </a:rPr>
              <a:t>k</a:t>
            </a:r>
          </a:p>
        </p:txBody>
      </p:sp>
      <p:sp>
        <p:nvSpPr>
          <p:cNvPr id="110" name="圧力勾配による流れ：Darcy則&#10;化学種の拡散：">
            <a:extLst>
              <a:ext uri="{FF2B5EF4-FFF2-40B4-BE49-F238E27FC236}">
                <a16:creationId xmlns:a16="http://schemas.microsoft.com/office/drawing/2014/main" id="{4B742B7C-8DFA-4DB2-9B4B-69944CD00403}"/>
              </a:ext>
            </a:extLst>
          </p:cNvPr>
          <p:cNvSpPr>
            <a:spLocks noGrp="1"/>
          </p:cNvSpPr>
          <p:nvPr/>
        </p:nvSpPr>
        <p:spPr>
          <a:xfrm>
            <a:off x="3871912" y="2700338"/>
            <a:ext cx="7843837" cy="1095375"/>
          </a:xfrm>
          <a:prstGeom prst="rect">
            <a:avLst/>
          </a:prstGeom>
          <a:noFill/>
          <a:ln w="0">
            <a:noFill/>
          </a:ln>
        </p:spPr>
        <p:txBody>
          <a:bodyPr lIns="0" tIns="0" rIns="0" bIns="0">
            <a:noAutofit/>
          </a:bodyPr>
          <a:lstStyle/>
          <a:p>
            <a:pPr algn="l">
              <a:defRPr sz="1750" b="0">
                <a:solidFill>
                  <a:srgbClr val="202020"/>
                </a:solidFill>
                <a:latin typeface="Times New Roman"/>
                <a:ea typeface="Times New Roman"/>
                <a:cs typeface="Times New Roman"/>
              </a:defRPr>
            </a:pPr>
            <a:r>
              <a:rPr sz="1750" b="0">
                <a:solidFill>
                  <a:srgbClr val="202020"/>
                </a:solidFill>
                <a:latin typeface="Times New Roman"/>
                <a:ea typeface="Times New Roman"/>
                <a:cs typeface="Times New Roman"/>
              </a:rPr>
              <a:t>Pressure-driven flow: Darcy law</a:t>
            </a:r>
          </a:p>
          <a:p>
            <a:pPr algn="l">
              <a:defRPr sz="1750" b="0">
                <a:solidFill>
                  <a:srgbClr val="202020"/>
                </a:solidFill>
                <a:latin typeface="Times New Roman"/>
                <a:ea typeface="Times New Roman"/>
                <a:cs typeface="Times New Roman"/>
              </a:defRPr>
            </a:pPr>
            <a:r>
              <a:rPr sz="1750" b="0">
                <a:solidFill>
                  <a:srgbClr val="202020"/>
                </a:solidFill>
                <a:latin typeface="Times New Roman"/>
                <a:ea typeface="Times New Roman"/>
                <a:cs typeface="Times New Roman"/>
              </a:rPr>
              <a:t>Species diffusion: Fick law</a:t>
            </a:r>
          </a:p>
          <a:p>
            <a:pPr algn="l">
              <a:defRPr sz="1750" b="0">
                <a:solidFill>
                  <a:srgbClr val="202020"/>
                </a:solidFill>
                <a:latin typeface="Times New Roman"/>
                <a:ea typeface="Times New Roman"/>
                <a:cs typeface="Times New Roman"/>
              </a:defRPr>
            </a:pPr>
            <a:r>
              <a:rPr sz="1750" b="0">
                <a:solidFill>
                  <a:srgbClr val="202020"/>
                </a:solidFill>
                <a:latin typeface="Times New Roman"/>
                <a:ea typeface="Times New Roman"/>
                <a:cs typeface="Times New Roman"/>
              </a:rPr>
              <a:t>Gas chemistry: 139 species from CaltechMech v2.3</a:t>
            </a:r>
          </a:p>
        </p:txBody>
      </p:sp>
      <p:sp>
        <p:nvSpPr>
          <p:cNvPr id="111" name="直線コネクタ 110">
            <a:extLst>
              <a:ext uri="{FF2B5EF4-FFF2-40B4-BE49-F238E27FC236}">
                <a16:creationId xmlns:a16="http://schemas.microsoft.com/office/drawing/2014/main" id="{4C84B5E3-4959-46D9-BC64-7AA368DF391A}"/>
              </a:ext>
            </a:extLst>
          </p:cNvPr>
          <p:cNvSpPr>
            <a:spLocks noGrp="1"/>
          </p:cNvSpPr>
          <p:nvPr/>
        </p:nvSpPr>
        <p:spPr>
          <a:xfrm>
            <a:off x="428625" y="3848100"/>
            <a:ext cx="11144250" cy="0"/>
          </a:xfrm>
          <a:prstGeom prst="line">
            <a:avLst/>
          </a:prstGeom>
          <a:noFill/>
          <a:ln w="5715">
            <a:solidFill>
              <a:srgbClr val="AAB6C0"/>
            </a:solidFill>
          </a:ln>
        </p:spPr>
        <p:txBody>
          <a:bodyPr/>
          <a:lstStyle/>
          <a:p>
            <a:endParaRPr lang="ja-JP" altLang="en-US"/>
          </a:p>
        </p:txBody>
      </p:sp>
      <p:sp>
        <p:nvSpPr>
          <p:cNvPr id="112" name="全体・気相のエネルギー">
            <a:extLst>
              <a:ext uri="{FF2B5EF4-FFF2-40B4-BE49-F238E27FC236}">
                <a16:creationId xmlns:a16="http://schemas.microsoft.com/office/drawing/2014/main" id="{8D9B8BDA-B633-4745-A31D-8311D0544718}"/>
              </a:ext>
            </a:extLst>
          </p:cNvPr>
          <p:cNvSpPr>
            <a:spLocks noGrp="1"/>
          </p:cNvSpPr>
          <p:nvPr/>
        </p:nvSpPr>
        <p:spPr>
          <a:xfrm>
            <a:off x="428625" y="4010025"/>
            <a:ext cx="6334125" cy="323850"/>
          </a:xfrm>
          <a:prstGeom prst="rect">
            <a:avLst/>
          </a:prstGeom>
          <a:noFill/>
          <a:ln w="0">
            <a:noFill/>
          </a:ln>
        </p:spPr>
        <p:txBody>
          <a:bodyPr lIns="0" tIns="0" rIns="0" bIns="0">
            <a:noAutofit/>
          </a:bodyPr>
          <a:lstStyle/>
          <a:p>
            <a:pPr algn="l">
              <a:defRPr sz="1900" b="1">
                <a:solidFill>
                  <a:srgbClr val="163E5F"/>
                </a:solidFill>
                <a:latin typeface="Times New Roman"/>
                <a:ea typeface="Times New Roman"/>
                <a:cs typeface="Times New Roman"/>
              </a:defRPr>
            </a:pPr>
            <a:r>
              <a:rPr sz="1900" b="1">
                <a:solidFill>
                  <a:srgbClr val="163E5F"/>
                </a:solidFill>
                <a:latin typeface="Times New Roman"/>
                <a:ea typeface="Times New Roman"/>
                <a:cs typeface="Times New Roman"/>
              </a:rPr>
              <a:t>Total and gas energy</a:t>
            </a:r>
          </a:p>
        </p:txBody>
      </p:sp>
      <p:sp>
        <p:nvSpPr>
          <p:cNvPr id="113" name="EQ:total">
            <a:extLst>
              <a:ext uri="{FF2B5EF4-FFF2-40B4-BE49-F238E27FC236}">
                <a16:creationId xmlns:a16="http://schemas.microsoft.com/office/drawing/2014/main" id="{74C6642E-95E7-4DFA-92DB-B9D2D9BB2AF3}"/>
              </a:ext>
            </a:extLst>
          </p:cNvPr>
          <p:cNvSpPr>
            <a:spLocks noGrp="1"/>
          </p:cNvSpPr>
          <p:nvPr/>
        </p:nvSpPr>
        <p:spPr>
          <a:xfrm>
            <a:off x="552450" y="4381500"/>
            <a:ext cx="6334125" cy="438150"/>
          </a:xfrm>
          <a:prstGeom prst="rect">
            <a:avLst/>
          </a:prstGeom>
          <a:noFill/>
          <a:ln w="0">
            <a:noFill/>
          </a:ln>
        </p:spPr>
        <p:txBody>
          <a:bodyPr>
            <a:noAutofit/>
          </a:bodyPr>
          <a:lstStyle/>
          <a:p>
            <a:pPr>
              <a:defRPr sz="2200" b="0">
                <a:solidFill>
                  <a:srgbClr val="171717"/>
                </a:solidFill>
                <a:latin typeface="游ゴシック"/>
                <a:ea typeface="游ゴシック"/>
                <a:cs typeface="游ゴシック"/>
              </a:defRPr>
            </a:pPr>
            <a:r>
              <a:rPr sz="2200" b="0">
                <a:solidFill>
                  <a:srgbClr val="171717"/>
                </a:solidFill>
                <a:latin typeface="Times New Roman"/>
                <a:ea typeface="游ゴシック"/>
                <a:cs typeface="游ゴシック"/>
              </a:rPr>
              <a:t>∂ₜE + ∂ₓ(Gh</a:t>
            </a:r>
            <a:r>
              <a:rPr sz="1584" b="0" baseline="-25000">
                <a:solidFill>
                  <a:srgbClr val="171717"/>
                </a:solidFill>
                <a:latin typeface="Times New Roman"/>
                <a:ea typeface="游ゴシック"/>
                <a:cs typeface="游ゴシック"/>
              </a:rPr>
              <a:t>g</a:t>
            </a:r>
            <a:r>
              <a:rPr sz="2200" b="0">
                <a:solidFill>
                  <a:srgbClr val="171717"/>
                </a:solidFill>
                <a:latin typeface="Times New Roman"/>
                <a:ea typeface="游ゴシック"/>
                <a:cs typeface="游ゴシック"/>
              </a:rPr>
              <a:t> − k</a:t>
            </a:r>
            <a:r>
              <a:rPr sz="1584" b="0" baseline="-25000">
                <a:solidFill>
                  <a:srgbClr val="171717"/>
                </a:solidFill>
                <a:latin typeface="Times New Roman"/>
                <a:ea typeface="游ゴシック"/>
                <a:cs typeface="游ゴシック"/>
              </a:rPr>
              <a:t>s</a:t>
            </a:r>
            <a:r>
              <a:rPr sz="2200" b="0">
                <a:solidFill>
                  <a:srgbClr val="171717"/>
                </a:solidFill>
                <a:latin typeface="Times New Roman"/>
                <a:ea typeface="游ゴシック"/>
                <a:cs typeface="游ゴシック"/>
              </a:rPr>
              <a:t>∂ₓT</a:t>
            </a:r>
            <a:r>
              <a:rPr sz="1584" b="0" baseline="-25000">
                <a:solidFill>
                  <a:srgbClr val="171717"/>
                </a:solidFill>
                <a:latin typeface="Times New Roman"/>
                <a:ea typeface="游ゴシック"/>
                <a:cs typeface="游ゴシック"/>
              </a:rPr>
              <a:t>s</a:t>
            </a:r>
            <a:r>
              <a:rPr sz="2200" b="0">
                <a:solidFill>
                  <a:srgbClr val="171717"/>
                </a:solidFill>
                <a:latin typeface="Times New Roman"/>
                <a:ea typeface="游ゴシック"/>
                <a:cs typeface="游ゴシック"/>
              </a:rPr>
              <a:t>) = 0</a:t>
            </a:r>
          </a:p>
        </p:txBody>
      </p:sp>
      <p:sp>
        <p:nvSpPr>
          <p:cNvPr id="114" name="EQ:gas">
            <a:extLst>
              <a:ext uri="{FF2B5EF4-FFF2-40B4-BE49-F238E27FC236}">
                <a16:creationId xmlns:a16="http://schemas.microsoft.com/office/drawing/2014/main" id="{35D54EAF-ACFC-4EDE-90B9-EFCF1E403712}"/>
              </a:ext>
            </a:extLst>
          </p:cNvPr>
          <p:cNvSpPr>
            <a:spLocks noGrp="1"/>
          </p:cNvSpPr>
          <p:nvPr/>
        </p:nvSpPr>
        <p:spPr>
          <a:xfrm>
            <a:off x="552450" y="4867275"/>
            <a:ext cx="6334125" cy="438150"/>
          </a:xfrm>
          <a:prstGeom prst="rect">
            <a:avLst/>
          </a:prstGeom>
          <a:noFill/>
          <a:ln w="0">
            <a:noFill/>
          </a:ln>
        </p:spPr>
        <p:txBody>
          <a:bodyPr>
            <a:noAutofit/>
          </a:bodyPr>
          <a:lstStyle/>
          <a:p>
            <a:pPr>
              <a:defRPr sz="2200" b="0">
                <a:solidFill>
                  <a:srgbClr val="171717"/>
                </a:solidFill>
                <a:latin typeface="游ゴシック"/>
                <a:ea typeface="游ゴシック"/>
                <a:cs typeface="游ゴシック"/>
              </a:defRPr>
            </a:pPr>
            <a:r>
              <a:rPr sz="2200" b="0">
                <a:solidFill>
                  <a:srgbClr val="171717"/>
                </a:solidFill>
                <a:latin typeface="Times New Roman"/>
                <a:ea typeface="游ゴシック"/>
                <a:cs typeface="游ゴシック"/>
              </a:rPr>
              <a:t>∂ₜE</a:t>
            </a:r>
            <a:r>
              <a:rPr sz="1584" b="0" baseline="-25000">
                <a:solidFill>
                  <a:srgbClr val="171717"/>
                </a:solidFill>
                <a:latin typeface="Times New Roman"/>
                <a:ea typeface="游ゴシック"/>
                <a:cs typeface="游ゴシック"/>
              </a:rPr>
              <a:t>g</a:t>
            </a:r>
            <a:r>
              <a:rPr sz="2200" b="0">
                <a:solidFill>
                  <a:srgbClr val="171717"/>
                </a:solidFill>
                <a:latin typeface="Times New Roman"/>
                <a:ea typeface="游ゴシック"/>
                <a:cs typeface="游ゴシック"/>
              </a:rPr>
              <a:t> + ∂ₓ(Gh</a:t>
            </a:r>
            <a:r>
              <a:rPr sz="1584" b="0" baseline="-25000">
                <a:solidFill>
                  <a:srgbClr val="171717"/>
                </a:solidFill>
                <a:latin typeface="Times New Roman"/>
                <a:ea typeface="游ゴシック"/>
                <a:cs typeface="游ゴシック"/>
              </a:rPr>
              <a:t>g</a:t>
            </a:r>
            <a:r>
              <a:rPr sz="2200" b="0">
                <a:solidFill>
                  <a:srgbClr val="171717"/>
                </a:solidFill>
                <a:latin typeface="Times New Roman"/>
                <a:ea typeface="游ゴシック"/>
                <a:cs typeface="游ゴシック"/>
              </a:rPr>
              <a:t>) = Q</a:t>
            </a:r>
            <a:r>
              <a:rPr sz="1584" b="0" baseline="-25000">
                <a:solidFill>
                  <a:srgbClr val="171717"/>
                </a:solidFill>
                <a:latin typeface="Times New Roman"/>
                <a:ea typeface="游ゴシック"/>
                <a:cs typeface="游ゴシック"/>
              </a:rPr>
              <a:t>sg</a:t>
            </a:r>
            <a:r>
              <a:rPr sz="2200" b="0">
                <a:solidFill>
                  <a:srgbClr val="171717"/>
                </a:solidFill>
                <a:latin typeface="Times New Roman"/>
                <a:ea typeface="游ゴシック"/>
                <a:cs typeface="游ゴシック"/>
              </a:rPr>
              <a:t> + S</a:t>
            </a:r>
            <a:r>
              <a:rPr sz="1584" b="0" baseline="-25000">
                <a:solidFill>
                  <a:srgbClr val="171717"/>
                </a:solidFill>
                <a:latin typeface="Times New Roman"/>
                <a:ea typeface="游ゴシック"/>
                <a:cs typeface="游ゴシック"/>
              </a:rPr>
              <a:t>hg</a:t>
            </a:r>
          </a:p>
        </p:txBody>
      </p:sp>
      <p:sp>
        <p:nvSpPr>
          <p:cNvPr id="115" name="固体内の熱伝導、固気熱交換、&#10;生成ガスのエンタル">
            <a:extLst>
              <a:ext uri="{FF2B5EF4-FFF2-40B4-BE49-F238E27FC236}">
                <a16:creationId xmlns:a16="http://schemas.microsoft.com/office/drawing/2014/main" id="{21048E24-878A-4348-B884-936965722AB7}"/>
              </a:ext>
            </a:extLst>
          </p:cNvPr>
          <p:cNvSpPr>
            <a:spLocks noGrp="1"/>
          </p:cNvSpPr>
          <p:nvPr/>
        </p:nvSpPr>
        <p:spPr>
          <a:xfrm>
            <a:off x="3871912" y="4243388"/>
            <a:ext cx="7843837" cy="1047750"/>
          </a:xfrm>
          <a:prstGeom prst="rect">
            <a:avLst/>
          </a:prstGeom>
          <a:noFill/>
          <a:ln w="0">
            <a:noFill/>
          </a:ln>
        </p:spPr>
        <p:txBody>
          <a:bodyPr lIns="0" tIns="0" rIns="0" bIns="0">
            <a:noAutofit/>
          </a:bodyPr>
          <a:lstStyle/>
          <a:p>
            <a:pPr algn="l">
              <a:defRPr sz="1800" b="0">
                <a:solidFill>
                  <a:srgbClr val="202020"/>
                </a:solidFill>
                <a:latin typeface="Times New Roman"/>
                <a:ea typeface="Times New Roman"/>
                <a:cs typeface="Times New Roman"/>
              </a:defRPr>
            </a:pPr>
            <a:r>
              <a:rPr sz="1800" b="0">
                <a:solidFill>
                  <a:srgbClr val="202020"/>
                </a:solidFill>
                <a:latin typeface="Times New Roman"/>
                <a:ea typeface="Times New Roman"/>
                <a:cs typeface="Times New Roman"/>
              </a:rPr>
              <a:t>The model includes solid conduction, solid–gas heat exchange and enthalpy carried by generated gas.</a:t>
            </a:r>
          </a:p>
          <a:p>
            <a:pPr algn="l">
              <a:defRPr sz="1800" b="0">
                <a:solidFill>
                  <a:srgbClr val="202020"/>
                </a:solidFill>
                <a:latin typeface="Times New Roman"/>
                <a:ea typeface="Times New Roman"/>
                <a:cs typeface="Times New Roman"/>
              </a:defRPr>
            </a:pPr>
            <a:r>
              <a:rPr sz="1800" b="0">
                <a:solidFill>
                  <a:srgbClr val="202020"/>
                </a:solidFill>
                <a:latin typeface="Times New Roman"/>
                <a:ea typeface="Times New Roman"/>
                <a:cs typeface="Times New Roman"/>
              </a:rPr>
              <a:t>Solid Ts and gas Tg are solved separately.</a:t>
            </a:r>
          </a:p>
        </p:txBody>
      </p:sp>
      <p:sp>
        <p:nvSpPr>
          <p:cNvPr id="116" name="直線コネクタ 115">
            <a:extLst>
              <a:ext uri="{FF2B5EF4-FFF2-40B4-BE49-F238E27FC236}">
                <a16:creationId xmlns:a16="http://schemas.microsoft.com/office/drawing/2014/main" id="{6B47BE7E-B3BF-4FF8-8C07-ACDC349829BE}"/>
              </a:ext>
            </a:extLst>
          </p:cNvPr>
          <p:cNvSpPr>
            <a:spLocks noGrp="1"/>
          </p:cNvSpPr>
          <p:nvPr/>
        </p:nvSpPr>
        <p:spPr>
          <a:xfrm>
            <a:off x="428625" y="5514975"/>
            <a:ext cx="11144250" cy="0"/>
          </a:xfrm>
          <a:prstGeom prst="line">
            <a:avLst/>
          </a:prstGeom>
          <a:noFill/>
          <a:ln w="5715">
            <a:solidFill>
              <a:srgbClr val="AAB6C0"/>
            </a:solidFill>
          </a:ln>
        </p:spPr>
        <p:txBody>
          <a:bodyPr/>
          <a:lstStyle/>
          <a:p>
            <a:endParaRPr lang="ja-JP" altLang="en-US"/>
          </a:p>
        </p:txBody>
      </p:sp>
      <p:sp>
        <p:nvSpPr>
          <p:cNvPr id="117" name="移動有限体積法（200セル）・BDF2。表面と内">
            <a:extLst>
              <a:ext uri="{FF2B5EF4-FFF2-40B4-BE49-F238E27FC236}">
                <a16:creationId xmlns:a16="http://schemas.microsoft.com/office/drawing/2014/main" id="{1DAD8B8B-BFC3-48B8-94E0-ABCDA777174D}"/>
              </a:ext>
            </a:extLst>
          </p:cNvPr>
          <p:cNvSpPr>
            <a:spLocks noGrp="1"/>
          </p:cNvSpPr>
          <p:nvPr/>
        </p:nvSpPr>
        <p:spPr>
          <a:xfrm>
            <a:off x="428625" y="5657850"/>
            <a:ext cx="8993671" cy="381000"/>
          </a:xfrm>
          <a:prstGeom prst="rect">
            <a:avLst/>
          </a:prstGeom>
          <a:noFill/>
          <a:ln w="0">
            <a:noFill/>
          </a:ln>
        </p:spPr>
        <p:txBody>
          <a:bodyPr lIns="0" tIns="0" rIns="0" bIns="0">
            <a:noAutofit/>
          </a:bodyPr>
          <a:lstStyle/>
          <a:p>
            <a:pPr algn="l">
              <a:defRPr sz="1800" b="0">
                <a:solidFill>
                  <a:srgbClr val="202020"/>
                </a:solidFill>
                <a:latin typeface="Times New Roman"/>
                <a:ea typeface="Times New Roman"/>
                <a:cs typeface="Times New Roman"/>
              </a:defRPr>
            </a:pPr>
            <a:r>
              <a:rPr sz="1800" b="0">
                <a:solidFill>
                  <a:srgbClr val="202020"/>
                </a:solidFill>
                <a:latin typeface="Times New Roman"/>
                <a:ea typeface="Times New Roman"/>
                <a:cs typeface="Times New Roman"/>
              </a:rPr>
              <a:t>200 cells, BDF2, Newton method: simultaneous surface/internal solution. Film-model transfer.</a:t>
            </a:r>
          </a:p>
        </p:txBody>
      </p:sp>
      <p:sp>
        <p:nvSpPr>
          <p:cNvPr id="118" name="φ：空隙率、G：ガス質量流束、J_k：拡散流束、">
            <a:extLst>
              <a:ext uri="{FF2B5EF4-FFF2-40B4-BE49-F238E27FC236}">
                <a16:creationId xmlns:a16="http://schemas.microsoft.com/office/drawing/2014/main" id="{A5E70CA0-62EB-4B64-8ECF-5B343C1B68DA}"/>
              </a:ext>
            </a:extLst>
          </p:cNvPr>
          <p:cNvSpPr>
            <a:spLocks noGrp="1"/>
          </p:cNvSpPr>
          <p:nvPr/>
        </p:nvSpPr>
        <p:spPr>
          <a:xfrm>
            <a:off x="428625" y="6134100"/>
            <a:ext cx="7121353" cy="228600"/>
          </a:xfrm>
          <a:prstGeom prst="rect">
            <a:avLst/>
          </a:prstGeom>
          <a:noFill/>
          <a:ln w="0">
            <a:noFill/>
          </a:ln>
        </p:spPr>
        <p:txBody>
          <a:bodyPr lIns="0" tIns="0" rIns="0" bIns="0">
            <a:noAutofit/>
          </a:bodyPr>
          <a:lstStyle/>
          <a:p>
            <a:pPr algn="l">
              <a:defRPr sz="1050" b="0">
                <a:solidFill>
                  <a:srgbClr val="555555"/>
                </a:solidFill>
                <a:latin typeface="Times New Roman"/>
                <a:ea typeface="Times New Roman"/>
                <a:cs typeface="Times New Roman"/>
              </a:defRPr>
            </a:pPr>
            <a:r>
              <a:rPr sz="1050" b="0">
                <a:solidFill>
                  <a:srgbClr val="555555"/>
                </a:solidFill>
                <a:latin typeface="Times New Roman"/>
                <a:ea typeface="Times New Roman"/>
                <a:cs typeface="Times New Roman"/>
              </a:rPr>
              <a:t>φ: porosity; G: gas mass flux; Jk: diffusion flux; Sg, Sk: mass sources; Qsg: solid–gas heat exchange; Shg: enthalpy transfer to gas.</a:t>
            </a:r>
          </a:p>
        </p:txBody>
      </p:sp>
      <p:sp>
        <p:nvSpPr>
          <p:cNvPr id="119" name="E = E_s + E_g：エンタルピー型蓄積量">
            <a:extLst>
              <a:ext uri="{FF2B5EF4-FFF2-40B4-BE49-F238E27FC236}">
                <a16:creationId xmlns:a16="http://schemas.microsoft.com/office/drawing/2014/main" id="{EBC156A7-47E2-4495-A605-07043E2273DC}"/>
              </a:ext>
            </a:extLst>
          </p:cNvPr>
          <p:cNvSpPr>
            <a:spLocks noGrp="1"/>
          </p:cNvSpPr>
          <p:nvPr/>
        </p:nvSpPr>
        <p:spPr>
          <a:xfrm>
            <a:off x="428625" y="6534150"/>
            <a:ext cx="4464651" cy="228600"/>
          </a:xfrm>
          <a:prstGeom prst="rect">
            <a:avLst/>
          </a:prstGeom>
          <a:noFill/>
          <a:ln w="0">
            <a:noFill/>
          </a:ln>
        </p:spPr>
        <p:txBody>
          <a:bodyPr lIns="0" tIns="0" rIns="0" bIns="0">
            <a:noAutofit/>
          </a:bodyPr>
          <a:lstStyle/>
          <a:p>
            <a:pPr algn="l">
              <a:defRPr sz="950" b="0">
                <a:solidFill>
                  <a:srgbClr val="555555"/>
                </a:solidFill>
                <a:latin typeface="Times New Roman"/>
                <a:ea typeface="Times New Roman"/>
                <a:cs typeface="Times New Roman"/>
              </a:defRPr>
            </a:pPr>
            <a:r>
              <a:rPr sz="950" b="0">
                <a:solidFill>
                  <a:srgbClr val="555555"/>
                </a:solidFill>
                <a:latin typeface="Times New Roman"/>
                <a:ea typeface="Times New Roman"/>
                <a:cs typeface="Times New Roman"/>
              </a:rPr>
              <a:t>Pyrolysis: Torres-Herrador et al. (2019). Model reference: Lachaud &amp; Mansour (2014).</a:t>
            </a:r>
          </a:p>
        </p:txBody>
      </p:sp>
    </p:spTree>
    <p:extLst>
      <p:ext uri="{BB962C8B-B14F-4D97-AF65-F5344CB8AC3E}">
        <p14:creationId xmlns:p14="http://schemas.microsoft.com/office/powerpoint/2010/main" val="28075798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52AB7C-C4BE-32CC-9434-9BA2655996B8}"/>
            </a:ext>
          </a:extLst>
        </p:cNvPr>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6E4CBAD6-6B5D-5521-2206-B49F4FD18A2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latin typeface="Times New Roman"/>
                <a:ea typeface="游ゴシック"/>
              </a:defRPr>
            </a:pPr>
            <a:fld id="{BBA193C3-0A85-4D05-95BE-970B8185A625}" type="slidenum">
              <a:rPr kumimoji="1" lang="ja-JP" altLang="en-US" sz="1800" b="0" i="0" u="none" strike="noStrike" kern="1200" cap="none" spc="0" normalizeH="0" baseline="0" noProof="0" smtClean="0">
                <a:ln>
                  <a:noFill/>
                </a:ln>
                <a:effectLst/>
                <a:uLnTx/>
                <a:uFillTx/>
                <a:latin typeface="Times New Roman" panose="020B0604020202020204" pitchFamily="34" charset="0"/>
                <a:ea typeface="游ゴシック" panose="020B0400000000000000" pitchFamily="50" charset="-128"/>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latin typeface="Times New Roman"/>
                  <a:ea typeface="游ゴシック"/>
                </a:defRPr>
              </a:pPr>
              <a:t>10</a:t>
            </a:fld>
            <a:endParaRPr kumimoji="1" lang="ja-JP" altLang="en-US" sz="1800" b="0" i="0" u="none" strike="noStrike" kern="1200" cap="none" spc="0" normalizeH="0" baseline="0" noProof="0">
              <a:ln>
                <a:noFill/>
              </a:ln>
              <a:effectLst/>
              <a:uLnTx/>
              <a:uFillTx/>
              <a:latin typeface="Arial" panose="020B0604020202020204" pitchFamily="34" charset="0"/>
              <a:ea typeface="游ゴシック" panose="020B0400000000000000" pitchFamily="50" charset="-128"/>
              <a:cs typeface="Arial" panose="020B0604020202020204" pitchFamily="34" charset="0"/>
            </a:endParaRPr>
          </a:p>
        </p:txBody>
      </p:sp>
      <p:sp>
        <p:nvSpPr>
          <p:cNvPr id="102" name="正方形/長方形 101">
            <a:extLst>
              <a:ext uri="{FF2B5EF4-FFF2-40B4-BE49-F238E27FC236}">
                <a16:creationId xmlns:a16="http://schemas.microsoft.com/office/drawing/2014/main" id="{C1576A8C-E2B1-4B34-B842-C4258C2D339E}"/>
              </a:ext>
            </a:extLst>
          </p:cNvPr>
          <p:cNvSpPr>
            <a:spLocks noGrp="1"/>
          </p:cNvSpPr>
          <p:nvPr/>
        </p:nvSpPr>
        <p:spPr>
          <a:xfrm>
            <a:off x="1066800" y="190500"/>
            <a:ext cx="10744200" cy="552450"/>
          </a:xfrm>
          <a:prstGeom prst="rect">
            <a:avLst/>
          </a:prstGeom>
          <a:noFill/>
          <a:ln w="0">
            <a:noFill/>
          </a:ln>
        </p:spPr>
        <p:txBody>
          <a:bodyPr lIns="0" tIns="0" rIns="0" bIns="0">
            <a:noAutofit/>
          </a:bodyPr>
          <a:lstStyle/>
          <a:p>
            <a:pPr>
              <a:defRPr sz="3000" b="1">
                <a:solidFill>
                  <a:srgbClr val="191919"/>
                </a:solidFill>
                <a:latin typeface="Times New Roman"/>
                <a:ea typeface="Times New Roman"/>
                <a:cs typeface="Times New Roman"/>
              </a:defRPr>
            </a:pPr>
            <a:r>
              <a:rPr sz="3000" b="1">
                <a:solidFill>
                  <a:srgbClr val="191919"/>
                </a:solidFill>
                <a:latin typeface="Times New Roman"/>
                <a:ea typeface="Times New Roman"/>
                <a:cs typeface="Times New Roman"/>
              </a:rPr>
              <a:t>Material Response: Comparison with Arcjet Tests</a:t>
            </a:r>
          </a:p>
        </p:txBody>
      </p:sp>
      <p:sp>
        <p:nvSpPr>
          <p:cNvPr id="103" name="正方形/長方形 102">
            <a:extLst>
              <a:ext uri="{FF2B5EF4-FFF2-40B4-BE49-F238E27FC236}">
                <a16:creationId xmlns:a16="http://schemas.microsoft.com/office/drawing/2014/main" id="{8D2CBC89-3256-49E4-8EA0-D1A813C4AEAE}"/>
              </a:ext>
            </a:extLst>
          </p:cNvPr>
          <p:cNvSpPr>
            <a:spLocks noGrp="1"/>
          </p:cNvSpPr>
          <p:nvPr/>
        </p:nvSpPr>
        <p:spPr>
          <a:xfrm>
            <a:off x="428625" y="1238250"/>
            <a:ext cx="3524250" cy="361950"/>
          </a:xfrm>
          <a:prstGeom prst="rect">
            <a:avLst/>
          </a:prstGeom>
          <a:noFill/>
          <a:ln w="0">
            <a:noFill/>
          </a:ln>
        </p:spPr>
        <p:txBody>
          <a:bodyPr lIns="0" tIns="0" rIns="0" bIns="0">
            <a:noAutofit/>
          </a:bodyPr>
          <a:lstStyle/>
          <a:p>
            <a:pPr>
              <a:defRPr sz="2100" b="1">
                <a:solidFill>
                  <a:srgbClr val="173F62"/>
                </a:solidFill>
                <a:latin typeface="Times New Roman"/>
                <a:ea typeface="Times New Roman"/>
                <a:cs typeface="Times New Roman"/>
              </a:defRPr>
            </a:pPr>
            <a:r>
              <a:rPr sz="2100" b="1">
                <a:solidFill>
                  <a:srgbClr val="173F62"/>
                </a:solidFill>
                <a:latin typeface="Times New Roman"/>
                <a:ea typeface="Times New Roman"/>
                <a:cs typeface="Times New Roman"/>
              </a:rPr>
              <a:t>Surface recession</a:t>
            </a:r>
          </a:p>
        </p:txBody>
      </p:sp>
      <p:sp>
        <p:nvSpPr>
          <p:cNvPr id="104" name="正方形/長方形 103">
            <a:extLst>
              <a:ext uri="{FF2B5EF4-FFF2-40B4-BE49-F238E27FC236}">
                <a16:creationId xmlns:a16="http://schemas.microsoft.com/office/drawing/2014/main" id="{DB626E4C-0719-410B-9926-67701E766F29}"/>
              </a:ext>
            </a:extLst>
          </p:cNvPr>
          <p:cNvSpPr>
            <a:spLocks noGrp="1"/>
          </p:cNvSpPr>
          <p:nvPr/>
        </p:nvSpPr>
        <p:spPr>
          <a:xfrm>
            <a:off x="4191000" y="1238250"/>
            <a:ext cx="3524250" cy="361950"/>
          </a:xfrm>
          <a:prstGeom prst="rect">
            <a:avLst/>
          </a:prstGeom>
          <a:noFill/>
          <a:ln w="0">
            <a:noFill/>
          </a:ln>
        </p:spPr>
        <p:txBody>
          <a:bodyPr lIns="0" tIns="0" rIns="0" bIns="0">
            <a:noAutofit/>
          </a:bodyPr>
          <a:lstStyle/>
          <a:p>
            <a:pPr>
              <a:defRPr sz="2100" b="1">
                <a:solidFill>
                  <a:srgbClr val="173F62"/>
                </a:solidFill>
                <a:latin typeface="Times New Roman"/>
                <a:ea typeface="Times New Roman"/>
                <a:cs typeface="Times New Roman"/>
              </a:defRPr>
            </a:pPr>
            <a:r>
              <a:rPr sz="2100" b="1">
                <a:solidFill>
                  <a:srgbClr val="173F62"/>
                </a:solidFill>
                <a:latin typeface="Times New Roman"/>
                <a:ea typeface="Times New Roman"/>
                <a:cs typeface="Times New Roman"/>
              </a:rPr>
              <a:t>Peak temperature</a:t>
            </a:r>
          </a:p>
        </p:txBody>
      </p:sp>
      <p:pic>
        <p:nvPicPr>
          <p:cNvPr id="105" name="図 104"/>
          <p:cNvPicPr>
            <a:picLocks noChangeAspect="1"/>
          </p:cNvPicPr>
          <p:nvPr/>
        </p:nvPicPr>
        <p:blipFill>
          <a:blip r:embed="rId3"/>
          <a:stretch/>
        </p:blipFill>
        <p:spPr>
          <a:xfrm>
            <a:off x="239070" y="1666875"/>
            <a:ext cx="3712860" cy="4191000"/>
          </a:xfrm>
          <a:prstGeom prst="rect">
            <a:avLst/>
          </a:prstGeom>
        </p:spPr>
      </p:pic>
      <p:pic>
        <p:nvPicPr>
          <p:cNvPr id="106" name="図 105"/>
          <p:cNvPicPr>
            <a:picLocks noChangeAspect="1"/>
          </p:cNvPicPr>
          <p:nvPr/>
        </p:nvPicPr>
        <p:blipFill>
          <a:blip r:embed="rId4"/>
          <a:stretch/>
        </p:blipFill>
        <p:spPr>
          <a:xfrm>
            <a:off x="4049070" y="1666875"/>
            <a:ext cx="3712860" cy="4191000"/>
          </a:xfrm>
          <a:prstGeom prst="rect">
            <a:avLst/>
          </a:prstGeom>
        </p:spPr>
      </p:pic>
      <p:sp>
        <p:nvSpPr>
          <p:cNvPr id="107" name="正方形/長方形 106">
            <a:extLst>
              <a:ext uri="{FF2B5EF4-FFF2-40B4-BE49-F238E27FC236}">
                <a16:creationId xmlns:a16="http://schemas.microsoft.com/office/drawing/2014/main" id="{5A896B31-27B9-42E0-8AAC-BDCEEC2A6A02}"/>
              </a:ext>
            </a:extLst>
          </p:cNvPr>
          <p:cNvSpPr>
            <a:spLocks noGrp="1"/>
          </p:cNvSpPr>
          <p:nvPr/>
        </p:nvSpPr>
        <p:spPr>
          <a:xfrm>
            <a:off x="8001000" y="1809750"/>
            <a:ext cx="3781425" cy="4381500"/>
          </a:xfrm>
          <a:prstGeom prst="rect">
            <a:avLst/>
          </a:prstGeom>
          <a:noFill/>
          <a:ln w="0">
            <a:noFill/>
          </a:ln>
        </p:spPr>
        <p:txBody>
          <a:bodyPr lIns="0" tIns="0" rIns="0" bIns="0">
            <a:noAutofit/>
          </a:bodyPr>
          <a:lstStyle/>
          <a:p>
            <a:pPr marL="292100" indent="-203200">
              <a:spcAft>
                <a:spcPts val="1800"/>
              </a:spcAft>
              <a:buChar char="•"/>
              <a:defRPr sz="2025" b="0">
                <a:solidFill>
                  <a:srgbClr val="191919"/>
                </a:solidFill>
                <a:latin typeface="Times New Roman"/>
                <a:ea typeface="Times New Roman"/>
                <a:cs typeface="Times New Roman"/>
              </a:defRPr>
            </a:pPr>
            <a:r>
              <a:rPr sz="2025" b="0">
                <a:solidFill>
                  <a:srgbClr val="191919"/>
                </a:solidFill>
                <a:latin typeface="Times New Roman"/>
                <a:ea typeface="Times New Roman"/>
                <a:cs typeface="Times New Roman"/>
              </a:rPr>
              <a:t>We compare the material model with the arcjet data of Milos and Chen (2009) at 246 and 1102 W/cm².</a:t>
            </a:r>
          </a:p>
          <a:p>
            <a:pPr marL="292100" indent="-203200">
              <a:spcAft>
                <a:spcPts val="1800"/>
              </a:spcAft>
              <a:buChar char="•"/>
              <a:defRPr sz="2025" b="0">
                <a:solidFill>
                  <a:srgbClr val="191919"/>
                </a:solidFill>
                <a:latin typeface="Times New Roman"/>
                <a:ea typeface="Times New Roman"/>
                <a:cs typeface="Times New Roman"/>
              </a:defRPr>
            </a:pPr>
            <a:r>
              <a:rPr sz="2025" b="0">
                <a:solidFill>
                  <a:srgbClr val="191919"/>
                </a:solidFill>
                <a:latin typeface="Times New Roman"/>
                <a:ea typeface="Times New Roman"/>
                <a:cs typeface="Times New Roman"/>
              </a:rPr>
              <a:t>At 246 W/cm², the predicted recession and peak temperature are both within the measured ranges.</a:t>
            </a:r>
          </a:p>
          <a:p>
            <a:pPr marL="292100" indent="-203200">
              <a:spcAft>
                <a:spcPts val="1800"/>
              </a:spcAft>
              <a:buChar char="•"/>
              <a:defRPr sz="2025" b="0">
                <a:solidFill>
                  <a:srgbClr val="191919"/>
                </a:solidFill>
                <a:latin typeface="Times New Roman"/>
                <a:ea typeface="Times New Roman"/>
                <a:cs typeface="Times New Roman"/>
              </a:defRPr>
            </a:pPr>
            <a:r>
              <a:rPr sz="2025" b="0">
                <a:solidFill>
                  <a:srgbClr val="191919"/>
                </a:solidFill>
                <a:latin typeface="Times New Roman"/>
                <a:ea typeface="Times New Roman"/>
                <a:cs typeface="Times New Roman"/>
              </a:rPr>
              <a:t>At 1102 W/cm², recession is 1.42 mm below the measurement, while peak temperature is 5.8% higher.</a:t>
            </a:r>
          </a:p>
        </p:txBody>
      </p:sp>
    </p:spTree>
    <p:extLst>
      <p:ext uri="{BB962C8B-B14F-4D97-AF65-F5344CB8AC3E}">
        <p14:creationId xmlns:p14="http://schemas.microsoft.com/office/powerpoint/2010/main" val="28075798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52AB7C-C4BE-32CC-9434-9BA2655996B8}"/>
            </a:ext>
          </a:extLst>
        </p:cNvPr>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6E4CBAD6-6B5D-5521-2206-B49F4FD18A2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latin typeface="Times New Roman"/>
                <a:ea typeface="游ゴシック"/>
              </a:defRPr>
            </a:pPr>
            <a:fld id="{BBA193C3-0A85-4D05-95BE-970B8185A625}" type="slidenum">
              <a:rPr kumimoji="1" lang="ja-JP" altLang="en-US" sz="1800" b="0" i="0" u="none" strike="noStrike" kern="1200" cap="none" spc="0" normalizeH="0" baseline="0" noProof="0" smtClean="0">
                <a:ln>
                  <a:noFill/>
                </a:ln>
                <a:effectLst/>
                <a:uLnTx/>
                <a:uFillTx/>
                <a:latin typeface="Times New Roman" panose="020B0604020202020204" pitchFamily="34" charset="0"/>
                <a:ea typeface="游ゴシック" panose="020B0400000000000000" pitchFamily="50" charset="-128"/>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latin typeface="Times New Roman"/>
                  <a:ea typeface="游ゴシック"/>
                </a:defRPr>
              </a:pPr>
              <a:t>11</a:t>
            </a:fld>
            <a:endParaRPr kumimoji="1" lang="ja-JP" altLang="en-US" sz="1800" b="0" i="0" u="none" strike="noStrike" kern="1200" cap="none" spc="0" normalizeH="0" baseline="0" noProof="0">
              <a:ln>
                <a:noFill/>
              </a:ln>
              <a:effectLst/>
              <a:uLnTx/>
              <a:uFillTx/>
              <a:latin typeface="Arial" panose="020B0604020202020204" pitchFamily="34" charset="0"/>
              <a:ea typeface="游ゴシック" panose="020B0400000000000000" pitchFamily="50" charset="-128"/>
              <a:cs typeface="Arial" panose="020B0604020202020204" pitchFamily="34" charset="0"/>
            </a:endParaRPr>
          </a:p>
        </p:txBody>
      </p:sp>
      <p:sp>
        <p:nvSpPr>
          <p:cNvPr id="102" name="正方形/長方形 101">
            <a:extLst>
              <a:ext uri="{FF2B5EF4-FFF2-40B4-BE49-F238E27FC236}">
                <a16:creationId xmlns:a16="http://schemas.microsoft.com/office/drawing/2014/main" id="{565A9098-EC1D-49F1-A724-F7576B93C7C8}"/>
              </a:ext>
            </a:extLst>
          </p:cNvPr>
          <p:cNvSpPr>
            <a:spLocks noGrp="1"/>
          </p:cNvSpPr>
          <p:nvPr/>
        </p:nvSpPr>
        <p:spPr>
          <a:xfrm>
            <a:off x="1066800" y="190500"/>
            <a:ext cx="10744200" cy="552450"/>
          </a:xfrm>
          <a:prstGeom prst="rect">
            <a:avLst/>
          </a:prstGeom>
          <a:noFill/>
          <a:ln w="0">
            <a:noFill/>
          </a:ln>
        </p:spPr>
        <p:txBody>
          <a:bodyPr lIns="0" tIns="0" rIns="0" bIns="0">
            <a:noAutofit/>
          </a:bodyPr>
          <a:lstStyle/>
          <a:p>
            <a:pPr>
              <a:defRPr sz="3000" b="1">
                <a:solidFill>
                  <a:srgbClr val="191919"/>
                </a:solidFill>
                <a:latin typeface="Times New Roman"/>
                <a:ea typeface="Times New Roman"/>
                <a:cs typeface="Times New Roman"/>
              </a:defRPr>
            </a:pPr>
            <a:r>
              <a:rPr sz="3000" b="1">
                <a:solidFill>
                  <a:srgbClr val="191919"/>
                </a:solidFill>
                <a:latin typeface="Times New Roman"/>
                <a:ea typeface="Times New Roman"/>
                <a:cs typeface="Times New Roman"/>
              </a:rPr>
              <a:t>Blowing Compositions #1, #2 and #3</a:t>
            </a:r>
          </a:p>
        </p:txBody>
      </p:sp>
      <p:sp>
        <p:nvSpPr>
          <p:cNvPr id="103" name="正方形/長方形 102">
            <a:extLst>
              <a:ext uri="{FF2B5EF4-FFF2-40B4-BE49-F238E27FC236}">
                <a16:creationId xmlns:a16="http://schemas.microsoft.com/office/drawing/2014/main" id="{0C17017D-97EC-4B24-A185-DF8C43F74730}"/>
              </a:ext>
            </a:extLst>
          </p:cNvPr>
          <p:cNvSpPr>
            <a:spLocks noGrp="1"/>
          </p:cNvSpPr>
          <p:nvPr/>
        </p:nvSpPr>
        <p:spPr>
          <a:xfrm>
            <a:off x="371475" y="904875"/>
            <a:ext cx="11239500" cy="285750"/>
          </a:xfrm>
          <a:prstGeom prst="rect">
            <a:avLst/>
          </a:prstGeom>
          <a:noFill/>
          <a:ln w="0">
            <a:noFill/>
          </a:ln>
        </p:spPr>
        <p:txBody>
          <a:bodyPr lIns="0" tIns="0" rIns="0" bIns="0">
            <a:noAutofit/>
          </a:bodyPr>
          <a:lstStyle/>
          <a:p>
            <a:pPr>
              <a:defRPr sz="1725" b="0">
                <a:solidFill>
                  <a:srgbClr val="191919"/>
                </a:solidFill>
                <a:latin typeface="Arial"/>
                <a:ea typeface="Arial"/>
                <a:cs typeface="Arial"/>
              </a:defRPr>
            </a:pPr>
            <a:r>
              <a:rPr sz="1725" b="0">
                <a:solidFill>
                  <a:srgbClr val="191919"/>
                </a:solidFill>
                <a:latin typeface="Arial"/>
                <a:ea typeface="Arial"/>
                <a:cs typeface="Arial"/>
              </a:rPr>
              <a:t>Common: Tw = 3155.55 K, total blowing = 0.0785773 kg/(m² s)</a:t>
            </a:r>
          </a:p>
        </p:txBody>
      </p:sp>
      <p:sp>
        <p:nvSpPr>
          <p:cNvPr id="104" name="正方形/長方形 103">
            <a:extLst>
              <a:ext uri="{FF2B5EF4-FFF2-40B4-BE49-F238E27FC236}">
                <a16:creationId xmlns:a16="http://schemas.microsoft.com/office/drawing/2014/main" id="{E2A7DAB2-877D-4765-8337-4E9384EEDD78}"/>
              </a:ext>
            </a:extLst>
          </p:cNvPr>
          <p:cNvSpPr>
            <a:spLocks noGrp="1"/>
          </p:cNvSpPr>
          <p:nvPr/>
        </p:nvSpPr>
        <p:spPr>
          <a:xfrm>
            <a:off x="361950" y="1200150"/>
            <a:ext cx="4667250" cy="342900"/>
          </a:xfrm>
          <a:prstGeom prst="rect">
            <a:avLst/>
          </a:prstGeom>
          <a:noFill/>
          <a:ln w="0">
            <a:noFill/>
          </a:ln>
        </p:spPr>
        <p:txBody>
          <a:bodyPr lIns="0" tIns="0" rIns="0" bIns="0">
            <a:noAutofit/>
          </a:bodyPr>
          <a:lstStyle/>
          <a:p>
            <a:pPr>
              <a:defRPr sz="2025" b="1">
                <a:solidFill>
                  <a:srgbClr val="173F62"/>
                </a:solidFill>
                <a:latin typeface="Times New Roman"/>
                <a:ea typeface="Times New Roman"/>
                <a:cs typeface="Times New Roman"/>
              </a:defRPr>
            </a:pPr>
            <a:r>
              <a:rPr sz="2025" b="1">
                <a:solidFill>
                  <a:srgbClr val="173F62"/>
                </a:solidFill>
                <a:latin typeface="Times New Roman"/>
                <a:ea typeface="Times New Roman"/>
                <a:cs typeface="Times New Roman"/>
              </a:rPr>
              <a:t>Mass fractions [%]</a:t>
            </a:r>
          </a:p>
        </p:txBody>
      </p:sp>
      <p:graphicFrame>
        <p:nvGraphicFramePr>
          <p:cNvPr id="105" name="表 104"/>
          <p:cNvGraphicFramePr/>
          <p:nvPr/>
        </p:nvGraphicFramePr>
        <p:xfrm>
          <a:off x="361950" y="1619250"/>
          <a:ext cx="4619625" cy="3095624"/>
        </p:xfrm>
        <a:graphic>
          <a:graphicData uri="http://schemas.openxmlformats.org/drawingml/2006/table">
            <a:tbl>
              <a:tblPr/>
              <a:tblGrid>
                <a:gridCol w="1619250">
                  <a:extLst>
                    <a:ext uri="{9D8B030D-6E8A-4147-A177-3AD203B41FA5}">
                      <a16:colId xmlns:a16="http://schemas.microsoft.com/office/drawing/2014/main" val="20000"/>
                    </a:ext>
                  </a:extLst>
                </a:gridCol>
                <a:gridCol w="1000125">
                  <a:extLst>
                    <a:ext uri="{9D8B030D-6E8A-4147-A177-3AD203B41FA5}">
                      <a16:colId xmlns:a16="http://schemas.microsoft.com/office/drawing/2014/main" val="20001"/>
                    </a:ext>
                  </a:extLst>
                </a:gridCol>
                <a:gridCol w="1000125">
                  <a:extLst>
                    <a:ext uri="{9D8B030D-6E8A-4147-A177-3AD203B41FA5}">
                      <a16:colId xmlns:a16="http://schemas.microsoft.com/office/drawing/2014/main" val="20002"/>
                    </a:ext>
                  </a:extLst>
                </a:gridCol>
                <a:gridCol w="1000125">
                  <a:extLst>
                    <a:ext uri="{9D8B030D-6E8A-4147-A177-3AD203B41FA5}">
                      <a16:colId xmlns:a16="http://schemas.microsoft.com/office/drawing/2014/main" val="20003"/>
                    </a:ext>
                  </a:extLst>
                </a:gridCol>
              </a:tblGrid>
              <a:tr h="442232">
                <a:tc>
                  <a:txBody>
                    <a:bodyPr/>
                    <a:lstStyle/>
                    <a:p>
                      <a:r>
                        <a:rPr sz="1875" b="1">
                          <a:solidFill>
                            <a:srgbClr val="191919"/>
                          </a:solidFill>
                          <a:latin typeface="Times New Roman"/>
                          <a:ea typeface="Times New Roman"/>
                          <a:cs typeface="Times New Roman"/>
                        </a:rPr>
                        <a:t>Species</a:t>
                      </a:r>
                    </a:p>
                  </a:txBody>
                  <a:tcPr marL="60000" marR="60000" marT="25000" marB="25000">
                    <a:solidFill>
                      <a:srgbClr val="EAF0F3"/>
                    </a:solidFill>
                  </a:tcPr>
                </a:tc>
                <a:tc>
                  <a:txBody>
                    <a:bodyPr/>
                    <a:lstStyle/>
                    <a:p>
                      <a:r>
                        <a:rPr sz="1875" b="1">
                          <a:solidFill>
                            <a:srgbClr val="191919"/>
                          </a:solidFill>
                          <a:latin typeface="Times New Roman"/>
                          <a:ea typeface="Times New Roman"/>
                          <a:cs typeface="Times New Roman"/>
                        </a:rPr>
                        <a:t>#1</a:t>
                      </a:r>
                    </a:p>
                  </a:txBody>
                  <a:tcPr marL="60000" marR="60000" marT="25000" marB="25000">
                    <a:solidFill>
                      <a:srgbClr val="EAF0F3"/>
                    </a:solidFill>
                  </a:tcPr>
                </a:tc>
                <a:tc>
                  <a:txBody>
                    <a:bodyPr/>
                    <a:lstStyle/>
                    <a:p>
                      <a:r>
                        <a:rPr sz="1875" b="1">
                          <a:solidFill>
                            <a:srgbClr val="191919"/>
                          </a:solidFill>
                          <a:latin typeface="Times New Roman"/>
                          <a:ea typeface="Times New Roman"/>
                          <a:cs typeface="Times New Roman"/>
                        </a:rPr>
                        <a:t>#2</a:t>
                      </a:r>
                    </a:p>
                  </a:txBody>
                  <a:tcPr marL="60000" marR="60000" marT="25000" marB="25000">
                    <a:solidFill>
                      <a:srgbClr val="EAF0F3"/>
                    </a:solidFill>
                  </a:tcPr>
                </a:tc>
                <a:tc>
                  <a:txBody>
                    <a:bodyPr/>
                    <a:lstStyle/>
                    <a:p>
                      <a:r>
                        <a:rPr sz="1875" b="1">
                          <a:solidFill>
                            <a:srgbClr val="191919"/>
                          </a:solidFill>
                          <a:latin typeface="Times New Roman"/>
                          <a:ea typeface="Times New Roman"/>
                          <a:cs typeface="Times New Roman"/>
                        </a:rPr>
                        <a:t>#3</a:t>
                      </a:r>
                    </a:p>
                  </a:txBody>
                  <a:tcPr marL="60000" marR="60000" marT="25000" marB="25000">
                    <a:solidFill>
                      <a:srgbClr val="EAF0F3"/>
                    </a:solidFill>
                  </a:tcPr>
                </a:tc>
                <a:extLst>
                  <a:ext uri="{0D108BD9-81ED-4DB2-BD59-A6C34878D82A}">
                    <a16:rowId xmlns:a16="http://schemas.microsoft.com/office/drawing/2014/main" val="10000"/>
                  </a:ext>
                </a:extLst>
              </a:tr>
              <a:tr h="442232">
                <a:tc>
                  <a:txBody>
                    <a:bodyPr/>
                    <a:lstStyle/>
                    <a:p>
                      <a:r>
                        <a:rPr sz="1875" b="0">
                          <a:solidFill>
                            <a:srgbClr val="191919"/>
                          </a:solidFill>
                          <a:latin typeface="Times New Roman"/>
                          <a:ea typeface="Times New Roman"/>
                          <a:cs typeface="Times New Roman"/>
                        </a:rPr>
                        <a:t>N₂</a:t>
                      </a:r>
                    </a:p>
                  </a:txBody>
                  <a:tcPr marL="60000" marR="60000" marT="25000" marB="25000">
                    <a:solidFill>
                      <a:srgbClr val="FFFFFF"/>
                    </a:solidFill>
                  </a:tcPr>
                </a:tc>
                <a:tc>
                  <a:txBody>
                    <a:bodyPr/>
                    <a:lstStyle/>
                    <a:p>
                      <a:r>
                        <a:rPr sz="1875" b="0">
                          <a:solidFill>
                            <a:srgbClr val="191919"/>
                          </a:solidFill>
                          <a:latin typeface="Times New Roman"/>
                          <a:ea typeface="Times New Roman"/>
                          <a:cs typeface="Times New Roman"/>
                        </a:rPr>
                        <a:t>67.49</a:t>
                      </a:r>
                    </a:p>
                  </a:txBody>
                  <a:tcPr marL="60000" marR="60000" marT="25000" marB="25000">
                    <a:solidFill>
                      <a:srgbClr val="FFFFFF"/>
                    </a:solidFill>
                  </a:tcPr>
                </a:tc>
                <a:tc>
                  <a:txBody>
                    <a:bodyPr/>
                    <a:lstStyle/>
                    <a:p>
                      <a:r>
                        <a:rPr sz="1875" b="0">
                          <a:solidFill>
                            <a:srgbClr val="191919"/>
                          </a:solidFill>
                          <a:latin typeface="Times New Roman"/>
                          <a:ea typeface="Times New Roman"/>
                          <a:cs typeface="Times New Roman"/>
                        </a:rPr>
                        <a:t>39.27</a:t>
                      </a:r>
                    </a:p>
                  </a:txBody>
                  <a:tcPr marL="60000" marR="60000" marT="25000" marB="25000">
                    <a:solidFill>
                      <a:srgbClr val="FFFFFF"/>
                    </a:solidFill>
                  </a:tcPr>
                </a:tc>
                <a:tc>
                  <a:txBody>
                    <a:bodyPr/>
                    <a:lstStyle/>
                    <a:p>
                      <a:r>
                        <a:rPr sz="1875" b="0">
                          <a:solidFill>
                            <a:srgbClr val="191919"/>
                          </a:solidFill>
                          <a:latin typeface="Times New Roman"/>
                          <a:ea typeface="Times New Roman"/>
                          <a:cs typeface="Times New Roman"/>
                        </a:rPr>
                        <a:t>47.63</a:t>
                      </a:r>
                    </a:p>
                  </a:txBody>
                  <a:tcPr marL="60000" marR="60000" marT="25000" marB="25000">
                    <a:solidFill>
                      <a:srgbClr val="FFFFFF"/>
                    </a:solidFill>
                  </a:tcPr>
                </a:tc>
                <a:extLst>
                  <a:ext uri="{0D108BD9-81ED-4DB2-BD59-A6C34878D82A}">
                    <a16:rowId xmlns:a16="http://schemas.microsoft.com/office/drawing/2014/main" val="10001"/>
                  </a:ext>
                </a:extLst>
              </a:tr>
              <a:tr h="442232">
                <a:tc>
                  <a:txBody>
                    <a:bodyPr/>
                    <a:lstStyle/>
                    <a:p>
                      <a:r>
                        <a:rPr sz="1875" b="0">
                          <a:solidFill>
                            <a:srgbClr val="191919"/>
                          </a:solidFill>
                          <a:latin typeface="Times New Roman"/>
                          <a:ea typeface="Times New Roman"/>
                          <a:cs typeface="Times New Roman"/>
                        </a:rPr>
                        <a:t>CO</a:t>
                      </a:r>
                    </a:p>
                  </a:txBody>
                  <a:tcPr marL="60000" marR="60000" marT="25000" marB="25000">
                    <a:solidFill>
                      <a:srgbClr val="FFFFFF"/>
                    </a:solidFill>
                  </a:tcPr>
                </a:tc>
                <a:tc>
                  <a:txBody>
                    <a:bodyPr/>
                    <a:lstStyle/>
                    <a:p>
                      <a:r>
                        <a:rPr sz="1875" b="0">
                          <a:solidFill>
                            <a:srgbClr val="191919"/>
                          </a:solidFill>
                          <a:latin typeface="Times New Roman"/>
                          <a:ea typeface="Times New Roman"/>
                          <a:cs typeface="Times New Roman"/>
                        </a:rPr>
                        <a:t>12.30</a:t>
                      </a:r>
                    </a:p>
                  </a:txBody>
                  <a:tcPr marL="60000" marR="60000" marT="25000" marB="25000">
                    <a:solidFill>
                      <a:srgbClr val="FFFFFF"/>
                    </a:solidFill>
                  </a:tcPr>
                </a:tc>
                <a:tc>
                  <a:txBody>
                    <a:bodyPr/>
                    <a:lstStyle/>
                    <a:p>
                      <a:r>
                        <a:rPr sz="1875" b="0">
                          <a:solidFill>
                            <a:srgbClr val="191919"/>
                          </a:solidFill>
                          <a:latin typeface="Times New Roman"/>
                          <a:ea typeface="Times New Roman"/>
                          <a:cs typeface="Times New Roman"/>
                        </a:rPr>
                        <a:t>36.67</a:t>
                      </a:r>
                    </a:p>
                  </a:txBody>
                  <a:tcPr marL="60000" marR="60000" marT="25000" marB="25000">
                    <a:solidFill>
                      <a:srgbClr val="FFFFFF"/>
                    </a:solidFill>
                  </a:tcPr>
                </a:tc>
                <a:tc>
                  <a:txBody>
                    <a:bodyPr/>
                    <a:lstStyle/>
                    <a:p>
                      <a:r>
                        <a:rPr sz="1875" b="0">
                          <a:solidFill>
                            <a:srgbClr val="191919"/>
                          </a:solidFill>
                          <a:latin typeface="Times New Roman"/>
                          <a:ea typeface="Times New Roman"/>
                          <a:cs typeface="Times New Roman"/>
                        </a:rPr>
                        <a:t>37.72</a:t>
                      </a:r>
                    </a:p>
                  </a:txBody>
                  <a:tcPr marL="60000" marR="60000" marT="25000" marB="25000">
                    <a:solidFill>
                      <a:srgbClr val="FFFFFF"/>
                    </a:solidFill>
                  </a:tcPr>
                </a:tc>
                <a:extLst>
                  <a:ext uri="{0D108BD9-81ED-4DB2-BD59-A6C34878D82A}">
                    <a16:rowId xmlns:a16="http://schemas.microsoft.com/office/drawing/2014/main" val="10002"/>
                  </a:ext>
                </a:extLst>
              </a:tr>
              <a:tr h="442232">
                <a:tc>
                  <a:txBody>
                    <a:bodyPr/>
                    <a:lstStyle/>
                    <a:p>
                      <a:r>
                        <a:rPr sz="1875" b="0">
                          <a:solidFill>
                            <a:srgbClr val="191919"/>
                          </a:solidFill>
                          <a:latin typeface="Times New Roman"/>
                          <a:ea typeface="Times New Roman"/>
                          <a:cs typeface="Times New Roman"/>
                        </a:rPr>
                        <a:t>CN</a:t>
                      </a:r>
                    </a:p>
                  </a:txBody>
                  <a:tcPr marL="60000" marR="60000" marT="25000" marB="25000">
                    <a:solidFill>
                      <a:srgbClr val="FFFFFF"/>
                    </a:solidFill>
                  </a:tcPr>
                </a:tc>
                <a:tc>
                  <a:txBody>
                    <a:bodyPr/>
                    <a:lstStyle/>
                    <a:p>
                      <a:r>
                        <a:rPr sz="1875" b="0">
                          <a:solidFill>
                            <a:srgbClr val="191919"/>
                          </a:solidFill>
                          <a:latin typeface="Times New Roman"/>
                          <a:ea typeface="Times New Roman"/>
                          <a:cs typeface="Times New Roman"/>
                        </a:rPr>
                        <a:t>0.00</a:t>
                      </a:r>
                    </a:p>
                  </a:txBody>
                  <a:tcPr marL="60000" marR="60000" marT="25000" marB="25000">
                    <a:solidFill>
                      <a:srgbClr val="FFFFFF"/>
                    </a:solidFill>
                  </a:tcPr>
                </a:tc>
                <a:tc>
                  <a:txBody>
                    <a:bodyPr/>
                    <a:lstStyle/>
                    <a:p>
                      <a:r>
                        <a:rPr sz="1875" b="0">
                          <a:solidFill>
                            <a:srgbClr val="191919"/>
                          </a:solidFill>
                          <a:latin typeface="Times New Roman"/>
                          <a:ea typeface="Times New Roman"/>
                          <a:cs typeface="Times New Roman"/>
                        </a:rPr>
                        <a:t>4.01</a:t>
                      </a:r>
                    </a:p>
                  </a:txBody>
                  <a:tcPr marL="60000" marR="60000" marT="25000" marB="25000">
                    <a:solidFill>
                      <a:srgbClr val="FFFFFF"/>
                    </a:solidFill>
                  </a:tcPr>
                </a:tc>
                <a:tc>
                  <a:txBody>
                    <a:bodyPr/>
                    <a:lstStyle/>
                    <a:p>
                      <a:r>
                        <a:rPr sz="1875" b="0">
                          <a:solidFill>
                            <a:srgbClr val="191919"/>
                          </a:solidFill>
                          <a:latin typeface="Times New Roman"/>
                          <a:ea typeface="Times New Roman"/>
                          <a:cs typeface="Times New Roman"/>
                        </a:rPr>
                        <a:t>1.95</a:t>
                      </a:r>
                    </a:p>
                  </a:txBody>
                  <a:tcPr marL="60000" marR="60000" marT="25000" marB="25000">
                    <a:solidFill>
                      <a:srgbClr val="FFFFFF"/>
                    </a:solidFill>
                  </a:tcPr>
                </a:tc>
                <a:extLst>
                  <a:ext uri="{0D108BD9-81ED-4DB2-BD59-A6C34878D82A}">
                    <a16:rowId xmlns:a16="http://schemas.microsoft.com/office/drawing/2014/main" val="10003"/>
                  </a:ext>
                </a:extLst>
              </a:tr>
              <a:tr h="442232">
                <a:tc>
                  <a:txBody>
                    <a:bodyPr/>
                    <a:lstStyle/>
                    <a:p>
                      <a:r>
                        <a:rPr sz="1875" b="0">
                          <a:solidFill>
                            <a:srgbClr val="191919"/>
                          </a:solidFill>
                          <a:latin typeface="Times New Roman"/>
                          <a:ea typeface="Times New Roman"/>
                          <a:cs typeface="Times New Roman"/>
                        </a:rPr>
                        <a:t>HCN</a:t>
                      </a:r>
                    </a:p>
                  </a:txBody>
                  <a:tcPr marL="60000" marR="60000" marT="25000" marB="25000">
                    <a:solidFill>
                      <a:srgbClr val="FFFFFF"/>
                    </a:solidFill>
                  </a:tcPr>
                </a:tc>
                <a:tc>
                  <a:txBody>
                    <a:bodyPr/>
                    <a:lstStyle/>
                    <a:p>
                      <a:r>
                        <a:rPr sz="1875" b="0">
                          <a:solidFill>
                            <a:srgbClr val="191919"/>
                          </a:solidFill>
                          <a:latin typeface="Times New Roman"/>
                          <a:ea typeface="Times New Roman"/>
                          <a:cs typeface="Times New Roman"/>
                        </a:rPr>
                        <a:t>0.00</a:t>
                      </a:r>
                    </a:p>
                  </a:txBody>
                  <a:tcPr marL="60000" marR="60000" marT="25000" marB="25000">
                    <a:solidFill>
                      <a:srgbClr val="FFFFFF"/>
                    </a:solidFill>
                  </a:tcPr>
                </a:tc>
                <a:tc>
                  <a:txBody>
                    <a:bodyPr/>
                    <a:lstStyle/>
                    <a:p>
                      <a:r>
                        <a:rPr sz="1875" b="0">
                          <a:solidFill>
                            <a:srgbClr val="191919"/>
                          </a:solidFill>
                          <a:latin typeface="Times New Roman"/>
                          <a:ea typeface="Times New Roman"/>
                          <a:cs typeface="Times New Roman"/>
                        </a:rPr>
                        <a:t>10.92</a:t>
                      </a:r>
                    </a:p>
                  </a:txBody>
                  <a:tcPr marL="60000" marR="60000" marT="25000" marB="25000">
                    <a:solidFill>
                      <a:srgbClr val="FFFFFF"/>
                    </a:solidFill>
                  </a:tcPr>
                </a:tc>
                <a:tc>
                  <a:txBody>
                    <a:bodyPr/>
                    <a:lstStyle/>
                    <a:p>
                      <a:r>
                        <a:rPr sz="1875" b="0">
                          <a:solidFill>
                            <a:srgbClr val="191919"/>
                          </a:solidFill>
                          <a:latin typeface="Times New Roman"/>
                          <a:ea typeface="Times New Roman"/>
                          <a:cs typeface="Times New Roman"/>
                        </a:rPr>
                        <a:t>6.19</a:t>
                      </a:r>
                    </a:p>
                  </a:txBody>
                  <a:tcPr marL="60000" marR="60000" marT="25000" marB="25000">
                    <a:solidFill>
                      <a:srgbClr val="FFFFFF"/>
                    </a:solidFill>
                  </a:tcPr>
                </a:tc>
                <a:extLst>
                  <a:ext uri="{0D108BD9-81ED-4DB2-BD59-A6C34878D82A}">
                    <a16:rowId xmlns:a16="http://schemas.microsoft.com/office/drawing/2014/main" val="10004"/>
                  </a:ext>
                </a:extLst>
              </a:tr>
              <a:tr h="442232">
                <a:tc>
                  <a:txBody>
                    <a:bodyPr/>
                    <a:lstStyle/>
                    <a:p>
                      <a:r>
                        <a:rPr sz="1875" b="0">
                          <a:solidFill>
                            <a:srgbClr val="191919"/>
                          </a:solidFill>
                          <a:latin typeface="Times New Roman"/>
                          <a:ea typeface="Times New Roman"/>
                          <a:cs typeface="Times New Roman"/>
                        </a:rPr>
                        <a:t>H₂</a:t>
                      </a:r>
                    </a:p>
                  </a:txBody>
                  <a:tcPr marL="60000" marR="60000" marT="25000" marB="25000">
                    <a:solidFill>
                      <a:srgbClr val="FFFFFF"/>
                    </a:solidFill>
                  </a:tcPr>
                </a:tc>
                <a:tc>
                  <a:txBody>
                    <a:bodyPr/>
                    <a:lstStyle/>
                    <a:p>
                      <a:r>
                        <a:rPr sz="1875" b="0">
                          <a:solidFill>
                            <a:srgbClr val="191919"/>
                          </a:solidFill>
                          <a:latin typeface="Times New Roman"/>
                          <a:ea typeface="Times New Roman"/>
                          <a:cs typeface="Times New Roman"/>
                        </a:rPr>
                        <a:t>0.58</a:t>
                      </a:r>
                    </a:p>
                  </a:txBody>
                  <a:tcPr marL="60000" marR="60000" marT="25000" marB="25000">
                    <a:solidFill>
                      <a:srgbClr val="FFFFFF"/>
                    </a:solidFill>
                  </a:tcPr>
                </a:tc>
                <a:tc>
                  <a:txBody>
                    <a:bodyPr/>
                    <a:lstStyle/>
                    <a:p>
                      <a:r>
                        <a:rPr sz="1875" b="0">
                          <a:solidFill>
                            <a:srgbClr val="191919"/>
                          </a:solidFill>
                          <a:latin typeface="Times New Roman"/>
                          <a:ea typeface="Times New Roman"/>
                          <a:cs typeface="Times New Roman"/>
                        </a:rPr>
                        <a:t>0.49</a:t>
                      </a:r>
                    </a:p>
                  </a:txBody>
                  <a:tcPr marL="60000" marR="60000" marT="25000" marB="25000">
                    <a:solidFill>
                      <a:srgbClr val="FFFFFF"/>
                    </a:solidFill>
                  </a:tcPr>
                </a:tc>
                <a:tc>
                  <a:txBody>
                    <a:bodyPr/>
                    <a:lstStyle/>
                    <a:p>
                      <a:r>
                        <a:rPr sz="1875" b="0">
                          <a:solidFill>
                            <a:srgbClr val="191919"/>
                          </a:solidFill>
                          <a:latin typeface="Times New Roman"/>
                          <a:ea typeface="Times New Roman"/>
                          <a:cs typeface="Times New Roman"/>
                        </a:rPr>
                        <a:t>0.53</a:t>
                      </a:r>
                    </a:p>
                  </a:txBody>
                  <a:tcPr marL="60000" marR="60000" marT="25000" marB="25000">
                    <a:solidFill>
                      <a:srgbClr val="FFFFFF"/>
                    </a:solidFill>
                  </a:tcPr>
                </a:tc>
                <a:extLst>
                  <a:ext uri="{0D108BD9-81ED-4DB2-BD59-A6C34878D82A}">
                    <a16:rowId xmlns:a16="http://schemas.microsoft.com/office/drawing/2014/main" val="10005"/>
                  </a:ext>
                </a:extLst>
              </a:tr>
              <a:tr h="442232">
                <a:tc>
                  <a:txBody>
                    <a:bodyPr/>
                    <a:lstStyle/>
                    <a:p>
                      <a:r>
                        <a:rPr sz="1875" b="0">
                          <a:solidFill>
                            <a:srgbClr val="191919"/>
                          </a:solidFill>
                          <a:latin typeface="Times New Roman"/>
                          <a:ea typeface="Times New Roman"/>
                          <a:cs typeface="Times New Roman"/>
                        </a:rPr>
                        <a:t>Others</a:t>
                      </a:r>
                    </a:p>
                  </a:txBody>
                  <a:tcPr marL="60000" marR="60000" marT="25000" marB="25000">
                    <a:solidFill>
                      <a:srgbClr val="FFFFFF"/>
                    </a:solidFill>
                  </a:tcPr>
                </a:tc>
                <a:tc>
                  <a:txBody>
                    <a:bodyPr/>
                    <a:lstStyle/>
                    <a:p>
                      <a:r>
                        <a:rPr sz="1875" b="0">
                          <a:solidFill>
                            <a:srgbClr val="191919"/>
                          </a:solidFill>
                          <a:latin typeface="Times New Roman"/>
                          <a:ea typeface="Times New Roman"/>
                          <a:cs typeface="Times New Roman"/>
                        </a:rPr>
                        <a:t>19.64</a:t>
                      </a:r>
                    </a:p>
                  </a:txBody>
                  <a:tcPr marL="60000" marR="60000" marT="25000" marB="25000">
                    <a:solidFill>
                      <a:srgbClr val="FFFFFF"/>
                    </a:solidFill>
                  </a:tcPr>
                </a:tc>
                <a:tc>
                  <a:txBody>
                    <a:bodyPr/>
                    <a:lstStyle/>
                    <a:p>
                      <a:r>
                        <a:rPr sz="1875" b="0">
                          <a:solidFill>
                            <a:srgbClr val="191919"/>
                          </a:solidFill>
                          <a:latin typeface="Times New Roman"/>
                          <a:ea typeface="Times New Roman"/>
                          <a:cs typeface="Times New Roman"/>
                        </a:rPr>
                        <a:t>8.65</a:t>
                      </a:r>
                    </a:p>
                  </a:txBody>
                  <a:tcPr marL="60000" marR="60000" marT="25000" marB="25000">
                    <a:solidFill>
                      <a:srgbClr val="FFFFFF"/>
                    </a:solidFill>
                  </a:tcPr>
                </a:tc>
                <a:tc>
                  <a:txBody>
                    <a:bodyPr/>
                    <a:lstStyle/>
                    <a:p>
                      <a:r>
                        <a:rPr sz="1875" b="0">
                          <a:solidFill>
                            <a:srgbClr val="191919"/>
                          </a:solidFill>
                          <a:latin typeface="Times New Roman"/>
                          <a:ea typeface="Times New Roman"/>
                          <a:cs typeface="Times New Roman"/>
                        </a:rPr>
                        <a:t>5.98</a:t>
                      </a:r>
                    </a:p>
                  </a:txBody>
                  <a:tcPr marL="60000" marR="60000" marT="25000" marB="25000">
                    <a:solidFill>
                      <a:srgbClr val="FFFFFF"/>
                    </a:solidFill>
                  </a:tcPr>
                </a:tc>
                <a:extLst>
                  <a:ext uri="{0D108BD9-81ED-4DB2-BD59-A6C34878D82A}">
                    <a16:rowId xmlns:a16="http://schemas.microsoft.com/office/drawing/2014/main" val="10006"/>
                  </a:ext>
                </a:extLst>
              </a:tr>
            </a:tbl>
          </a:graphicData>
        </a:graphic>
      </p:graphicFrame>
      <p:sp>
        <p:nvSpPr>
          <p:cNvPr id="106" name="正方形/長方形 105">
            <a:extLst>
              <a:ext uri="{FF2B5EF4-FFF2-40B4-BE49-F238E27FC236}">
                <a16:creationId xmlns:a16="http://schemas.microsoft.com/office/drawing/2014/main" id="{C1CA0134-B4B5-4D2B-8285-D22BA8DE54D0}"/>
              </a:ext>
            </a:extLst>
          </p:cNvPr>
          <p:cNvSpPr>
            <a:spLocks noGrp="1"/>
          </p:cNvSpPr>
          <p:nvPr/>
        </p:nvSpPr>
        <p:spPr>
          <a:xfrm>
            <a:off x="361950" y="5000625"/>
            <a:ext cx="6858000" cy="342900"/>
          </a:xfrm>
          <a:prstGeom prst="rect">
            <a:avLst/>
          </a:prstGeom>
          <a:noFill/>
          <a:ln w="0">
            <a:noFill/>
          </a:ln>
        </p:spPr>
        <p:txBody>
          <a:bodyPr lIns="0" tIns="0" rIns="0" bIns="0">
            <a:noAutofit/>
          </a:bodyPr>
          <a:lstStyle/>
          <a:p>
            <a:pPr>
              <a:defRPr sz="2025" b="1">
                <a:solidFill>
                  <a:srgbClr val="173F62"/>
                </a:solidFill>
                <a:latin typeface="Times New Roman"/>
                <a:ea typeface="Times New Roman"/>
                <a:cs typeface="Times New Roman"/>
              </a:defRPr>
            </a:pPr>
            <a:r>
              <a:rPr sz="2025" b="1">
                <a:solidFill>
                  <a:srgbClr val="173F62"/>
                </a:solidFill>
                <a:latin typeface="Times New Roman"/>
                <a:ea typeface="Times New Roman"/>
                <a:cs typeface="Times New Roman"/>
              </a:rPr>
              <a:t>Elemental mass fractions [%]</a:t>
            </a:r>
          </a:p>
        </p:txBody>
      </p:sp>
      <p:graphicFrame>
        <p:nvGraphicFramePr>
          <p:cNvPr id="107" name="表 106"/>
          <p:cNvGraphicFramePr/>
          <p:nvPr/>
        </p:nvGraphicFramePr>
        <p:xfrm>
          <a:off x="361950" y="5410200"/>
          <a:ext cx="6619875" cy="1007250"/>
        </p:xfrm>
        <a:graphic>
          <a:graphicData uri="http://schemas.openxmlformats.org/drawingml/2006/table">
            <a:tbl>
              <a:tblPr/>
              <a:tblGrid>
                <a:gridCol w="1381125">
                  <a:extLst>
                    <a:ext uri="{9D8B030D-6E8A-4147-A177-3AD203B41FA5}">
                      <a16:colId xmlns:a16="http://schemas.microsoft.com/office/drawing/2014/main" val="20000"/>
                    </a:ext>
                  </a:extLst>
                </a:gridCol>
                <a:gridCol w="1314450">
                  <a:extLst>
                    <a:ext uri="{9D8B030D-6E8A-4147-A177-3AD203B41FA5}">
                      <a16:colId xmlns:a16="http://schemas.microsoft.com/office/drawing/2014/main" val="20001"/>
                    </a:ext>
                  </a:extLst>
                </a:gridCol>
                <a:gridCol w="1314450">
                  <a:extLst>
                    <a:ext uri="{9D8B030D-6E8A-4147-A177-3AD203B41FA5}">
                      <a16:colId xmlns:a16="http://schemas.microsoft.com/office/drawing/2014/main" val="20002"/>
                    </a:ext>
                  </a:extLst>
                </a:gridCol>
                <a:gridCol w="1314450">
                  <a:extLst>
                    <a:ext uri="{9D8B030D-6E8A-4147-A177-3AD203B41FA5}">
                      <a16:colId xmlns:a16="http://schemas.microsoft.com/office/drawing/2014/main" val="20003"/>
                    </a:ext>
                  </a:extLst>
                </a:gridCol>
                <a:gridCol w="1295400">
                  <a:extLst>
                    <a:ext uri="{9D8B030D-6E8A-4147-A177-3AD203B41FA5}">
                      <a16:colId xmlns:a16="http://schemas.microsoft.com/office/drawing/2014/main" val="20004"/>
                    </a:ext>
                  </a:extLst>
                </a:gridCol>
              </a:tblGrid>
              <a:tr h="333375">
                <a:tc>
                  <a:txBody>
                    <a:bodyPr/>
                    <a:lstStyle/>
                    <a:p>
                      <a:r>
                        <a:rPr sz="1875" b="1">
                          <a:solidFill>
                            <a:srgbClr val="191919"/>
                          </a:solidFill>
                          <a:latin typeface="Times New Roman"/>
                          <a:ea typeface="Times New Roman"/>
                          <a:cs typeface="Times New Roman"/>
                        </a:rPr>
                        <a:t>Comp.</a:t>
                      </a:r>
                    </a:p>
                  </a:txBody>
                  <a:tcPr marL="60000" marR="60000" marT="25000" marB="25000">
                    <a:solidFill>
                      <a:srgbClr val="EAF0F3"/>
                    </a:solidFill>
                  </a:tcPr>
                </a:tc>
                <a:tc>
                  <a:txBody>
                    <a:bodyPr/>
                    <a:lstStyle/>
                    <a:p>
                      <a:r>
                        <a:rPr sz="1875" b="1">
                          <a:solidFill>
                            <a:srgbClr val="191919"/>
                          </a:solidFill>
                          <a:latin typeface="Times New Roman"/>
                          <a:ea typeface="Times New Roman"/>
                          <a:cs typeface="Times New Roman"/>
                        </a:rPr>
                        <a:t>N</a:t>
                      </a:r>
                    </a:p>
                  </a:txBody>
                  <a:tcPr marL="60000" marR="60000" marT="25000" marB="25000">
                    <a:solidFill>
                      <a:srgbClr val="EAF0F3"/>
                    </a:solidFill>
                  </a:tcPr>
                </a:tc>
                <a:tc>
                  <a:txBody>
                    <a:bodyPr/>
                    <a:lstStyle/>
                    <a:p>
                      <a:r>
                        <a:rPr sz="1875" b="1">
                          <a:solidFill>
                            <a:srgbClr val="191919"/>
                          </a:solidFill>
                          <a:latin typeface="Times New Roman"/>
                          <a:ea typeface="Times New Roman"/>
                          <a:cs typeface="Times New Roman"/>
                        </a:rPr>
                        <a:t>O</a:t>
                      </a:r>
                    </a:p>
                  </a:txBody>
                  <a:tcPr marL="60000" marR="60000" marT="25000" marB="25000">
                    <a:solidFill>
                      <a:srgbClr val="EAF0F3"/>
                    </a:solidFill>
                  </a:tcPr>
                </a:tc>
                <a:tc>
                  <a:txBody>
                    <a:bodyPr/>
                    <a:lstStyle/>
                    <a:p>
                      <a:r>
                        <a:rPr sz="1875" b="1">
                          <a:solidFill>
                            <a:srgbClr val="191919"/>
                          </a:solidFill>
                          <a:latin typeface="Times New Roman"/>
                          <a:ea typeface="Times New Roman"/>
                          <a:cs typeface="Times New Roman"/>
                        </a:rPr>
                        <a:t>C</a:t>
                      </a:r>
                    </a:p>
                  </a:txBody>
                  <a:tcPr marL="60000" marR="60000" marT="25000" marB="25000">
                    <a:solidFill>
                      <a:srgbClr val="EAF0F3"/>
                    </a:solidFill>
                  </a:tcPr>
                </a:tc>
                <a:tc>
                  <a:txBody>
                    <a:bodyPr/>
                    <a:lstStyle/>
                    <a:p>
                      <a:r>
                        <a:rPr sz="1875" b="1">
                          <a:solidFill>
                            <a:srgbClr val="191919"/>
                          </a:solidFill>
                          <a:latin typeface="Times New Roman"/>
                          <a:ea typeface="Times New Roman"/>
                          <a:cs typeface="Times New Roman"/>
                        </a:rPr>
                        <a:t>H</a:t>
                      </a:r>
                    </a:p>
                  </a:txBody>
                  <a:tcPr marL="60000" marR="60000" marT="25000" marB="25000">
                    <a:solidFill>
                      <a:srgbClr val="EAF0F3"/>
                    </a:solidFill>
                  </a:tcPr>
                </a:tc>
                <a:extLst>
                  <a:ext uri="{0D108BD9-81ED-4DB2-BD59-A6C34878D82A}">
                    <a16:rowId xmlns:a16="http://schemas.microsoft.com/office/drawing/2014/main" val="10000"/>
                  </a:ext>
                </a:extLst>
              </a:tr>
              <a:tr h="333375">
                <a:tc>
                  <a:txBody>
                    <a:bodyPr/>
                    <a:lstStyle/>
                    <a:p>
                      <a:r>
                        <a:rPr sz="1875" b="0">
                          <a:solidFill>
                            <a:srgbClr val="191919"/>
                          </a:solidFill>
                          <a:latin typeface="Times New Roman"/>
                          <a:ea typeface="Times New Roman"/>
                          <a:cs typeface="Times New Roman"/>
                        </a:rPr>
                        <a:t>#1</a:t>
                      </a:r>
                    </a:p>
                  </a:txBody>
                  <a:tcPr marL="60000" marR="60000" marT="25000" marB="25000">
                    <a:solidFill>
                      <a:srgbClr val="FFFFFF"/>
                    </a:solidFill>
                  </a:tcPr>
                </a:tc>
                <a:tc>
                  <a:txBody>
                    <a:bodyPr/>
                    <a:lstStyle/>
                    <a:p>
                      <a:r>
                        <a:rPr sz="1875" b="0">
                          <a:solidFill>
                            <a:srgbClr val="191919"/>
                          </a:solidFill>
                          <a:latin typeface="Times New Roman"/>
                          <a:ea typeface="Times New Roman"/>
                          <a:cs typeface="Times New Roman"/>
                        </a:rPr>
                        <a:t>68.30</a:t>
                      </a:r>
                    </a:p>
                  </a:txBody>
                  <a:tcPr marL="60000" marR="60000" marT="25000" marB="25000">
                    <a:solidFill>
                      <a:srgbClr val="FFFFFF"/>
                    </a:solidFill>
                  </a:tcPr>
                </a:tc>
                <a:tc>
                  <a:txBody>
                    <a:bodyPr/>
                    <a:lstStyle/>
                    <a:p>
                      <a:r>
                        <a:rPr sz="1875" b="0">
                          <a:solidFill>
                            <a:srgbClr val="191919"/>
                          </a:solidFill>
                          <a:latin typeface="Times New Roman"/>
                          <a:ea typeface="Times New Roman"/>
                          <a:cs typeface="Times New Roman"/>
                        </a:rPr>
                        <a:t>24.33</a:t>
                      </a:r>
                    </a:p>
                  </a:txBody>
                  <a:tcPr marL="60000" marR="60000" marT="25000" marB="25000">
                    <a:solidFill>
                      <a:srgbClr val="FFFFFF"/>
                    </a:solidFill>
                  </a:tcPr>
                </a:tc>
                <a:tc>
                  <a:txBody>
                    <a:bodyPr/>
                    <a:lstStyle/>
                    <a:p>
                      <a:r>
                        <a:rPr sz="1875" b="0">
                          <a:solidFill>
                            <a:srgbClr val="191919"/>
                          </a:solidFill>
                          <a:latin typeface="Times New Roman"/>
                          <a:ea typeface="Times New Roman"/>
                          <a:cs typeface="Times New Roman"/>
                        </a:rPr>
                        <a:t>6.01</a:t>
                      </a:r>
                    </a:p>
                  </a:txBody>
                  <a:tcPr marL="60000" marR="60000" marT="25000" marB="25000">
                    <a:solidFill>
                      <a:srgbClr val="FFFFFF"/>
                    </a:solidFill>
                  </a:tcPr>
                </a:tc>
                <a:tc>
                  <a:txBody>
                    <a:bodyPr/>
                    <a:lstStyle/>
                    <a:p>
                      <a:r>
                        <a:rPr sz="1875" b="0">
                          <a:solidFill>
                            <a:srgbClr val="191919"/>
                          </a:solidFill>
                          <a:latin typeface="Times New Roman"/>
                          <a:ea typeface="Times New Roman"/>
                          <a:cs typeface="Times New Roman"/>
                        </a:rPr>
                        <a:t>1.36</a:t>
                      </a:r>
                    </a:p>
                  </a:txBody>
                  <a:tcPr marL="60000" marR="60000" marT="25000" marB="25000">
                    <a:solidFill>
                      <a:srgbClr val="FFFFFF"/>
                    </a:solidFill>
                  </a:tcPr>
                </a:tc>
                <a:extLst>
                  <a:ext uri="{0D108BD9-81ED-4DB2-BD59-A6C34878D82A}">
                    <a16:rowId xmlns:a16="http://schemas.microsoft.com/office/drawing/2014/main" val="10001"/>
                  </a:ext>
                </a:extLst>
              </a:tr>
              <a:tr h="333375">
                <a:tc>
                  <a:txBody>
                    <a:bodyPr/>
                    <a:lstStyle/>
                    <a:p>
                      <a:r>
                        <a:rPr sz="1875" b="0">
                          <a:solidFill>
                            <a:srgbClr val="191919"/>
                          </a:solidFill>
                          <a:latin typeface="Times New Roman"/>
                          <a:ea typeface="Times New Roman"/>
                          <a:cs typeface="Times New Roman"/>
                        </a:rPr>
                        <a:t>#2 / #3</a:t>
                      </a:r>
                    </a:p>
                  </a:txBody>
                  <a:tcPr marL="60000" marR="60000" marT="25000" marB="25000">
                    <a:solidFill>
                      <a:srgbClr val="FFFFFF"/>
                    </a:solidFill>
                  </a:tcPr>
                </a:tc>
                <a:tc>
                  <a:txBody>
                    <a:bodyPr/>
                    <a:lstStyle/>
                    <a:p>
                      <a:r>
                        <a:rPr sz="1875" b="0">
                          <a:solidFill>
                            <a:srgbClr val="191919"/>
                          </a:solidFill>
                          <a:latin typeface="Times New Roman"/>
                          <a:ea typeface="Times New Roman"/>
                          <a:cs typeface="Times New Roman"/>
                        </a:rPr>
                        <a:t>51.88</a:t>
                      </a:r>
                    </a:p>
                  </a:txBody>
                  <a:tcPr marL="60000" marR="60000" marT="25000" marB="25000">
                    <a:solidFill>
                      <a:srgbClr val="FFFFFF"/>
                    </a:solidFill>
                  </a:tcPr>
                </a:tc>
                <a:tc>
                  <a:txBody>
                    <a:bodyPr/>
                    <a:lstStyle/>
                    <a:p>
                      <a:r>
                        <a:rPr sz="1875" b="0">
                          <a:solidFill>
                            <a:srgbClr val="191919"/>
                          </a:solidFill>
                          <a:latin typeface="Times New Roman"/>
                          <a:ea typeface="Times New Roman"/>
                          <a:cs typeface="Times New Roman"/>
                        </a:rPr>
                        <a:t>21.55</a:t>
                      </a:r>
                    </a:p>
                  </a:txBody>
                  <a:tcPr marL="60000" marR="60000" marT="25000" marB="25000">
                    <a:solidFill>
                      <a:srgbClr val="FFFFFF"/>
                    </a:solidFill>
                  </a:tcPr>
                </a:tc>
                <a:tc>
                  <a:txBody>
                    <a:bodyPr/>
                    <a:lstStyle/>
                    <a:p>
                      <a:r>
                        <a:rPr sz="1875" b="0">
                          <a:solidFill>
                            <a:srgbClr val="191919"/>
                          </a:solidFill>
                          <a:latin typeface="Times New Roman"/>
                          <a:ea typeface="Times New Roman"/>
                          <a:cs typeface="Times New Roman"/>
                        </a:rPr>
                        <a:t>24.96</a:t>
                      </a:r>
                    </a:p>
                  </a:txBody>
                  <a:tcPr marL="60000" marR="60000" marT="25000" marB="25000">
                    <a:solidFill>
                      <a:srgbClr val="FFFFFF"/>
                    </a:solidFill>
                  </a:tcPr>
                </a:tc>
                <a:tc>
                  <a:txBody>
                    <a:bodyPr/>
                    <a:lstStyle/>
                    <a:p>
                      <a:r>
                        <a:rPr sz="1875" b="0">
                          <a:solidFill>
                            <a:srgbClr val="191919"/>
                          </a:solidFill>
                          <a:latin typeface="Times New Roman"/>
                          <a:ea typeface="Times New Roman"/>
                          <a:cs typeface="Times New Roman"/>
                        </a:rPr>
                        <a:t>1.61</a:t>
                      </a:r>
                    </a:p>
                  </a:txBody>
                  <a:tcPr marL="60000" marR="60000" marT="25000" marB="25000">
                    <a:solidFill>
                      <a:srgbClr val="FFFFFF"/>
                    </a:solidFill>
                  </a:tcPr>
                </a:tc>
                <a:extLst>
                  <a:ext uri="{0D108BD9-81ED-4DB2-BD59-A6C34878D82A}">
                    <a16:rowId xmlns:a16="http://schemas.microsoft.com/office/drawing/2014/main" val="10002"/>
                  </a:ext>
                </a:extLst>
              </a:tr>
            </a:tbl>
          </a:graphicData>
        </a:graphic>
      </p:graphicFrame>
      <p:pic>
        <p:nvPicPr>
          <p:cNvPr id="108" name="図 1">
            <a:extLst>
              <a:ext uri="{FF2B5EF4-FFF2-40B4-BE49-F238E27FC236}">
                <a16:creationId xmlns:a16="http://schemas.microsoft.com/office/drawing/2014/main" id="{4A123FB9-E9EC-D7D0-A65A-7DC3C159AED9}"/>
              </a:ext>
            </a:extLst>
          </p:cNvPr>
          <p:cNvPicPr>
            <a:picLocks noChangeAspect="1"/>
          </p:cNvPicPr>
          <p:nvPr/>
        </p:nvPicPr>
        <p:blipFill>
          <a:blip r:embed="rId3"/>
          <a:stretch/>
        </p:blipFill>
        <p:spPr>
          <a:xfrm>
            <a:off x="5172075" y="1905000"/>
            <a:ext cx="1809750" cy="3181350"/>
          </a:xfrm>
          <a:prstGeom prst="rect">
            <a:avLst/>
          </a:prstGeom>
        </p:spPr>
      </p:pic>
      <p:sp>
        <p:nvSpPr>
          <p:cNvPr id="109" name="正方形/長方形 108">
            <a:extLst>
              <a:ext uri="{FF2B5EF4-FFF2-40B4-BE49-F238E27FC236}">
                <a16:creationId xmlns:a16="http://schemas.microsoft.com/office/drawing/2014/main" id="{745A00E7-6B43-448F-9650-5B1BFB8FEB18}"/>
              </a:ext>
            </a:extLst>
          </p:cNvPr>
          <p:cNvSpPr>
            <a:spLocks noGrp="1"/>
          </p:cNvSpPr>
          <p:nvPr/>
        </p:nvSpPr>
        <p:spPr>
          <a:xfrm>
            <a:off x="7410450" y="1238250"/>
            <a:ext cx="4333875" cy="352425"/>
          </a:xfrm>
          <a:prstGeom prst="rect">
            <a:avLst/>
          </a:prstGeom>
          <a:noFill/>
          <a:ln w="0">
            <a:noFill/>
          </a:ln>
        </p:spPr>
        <p:txBody>
          <a:bodyPr lIns="0" tIns="0" rIns="0" bIns="0">
            <a:noAutofit/>
          </a:bodyPr>
          <a:lstStyle/>
          <a:p>
            <a:pPr>
              <a:defRPr sz="2100" b="1">
                <a:solidFill>
                  <a:srgbClr val="173F62"/>
                </a:solidFill>
                <a:latin typeface="Times New Roman"/>
                <a:ea typeface="Times New Roman"/>
                <a:cs typeface="Times New Roman"/>
              </a:defRPr>
            </a:pPr>
            <a:r>
              <a:rPr sz="2100" b="1">
                <a:solidFill>
                  <a:srgbClr val="173F62"/>
                </a:solidFill>
                <a:latin typeface="Times New Roman"/>
                <a:ea typeface="Times New Roman"/>
                <a:cs typeface="Times New Roman"/>
              </a:rPr>
              <a:t>#1  Martin reference</a:t>
            </a:r>
          </a:p>
        </p:txBody>
      </p:sp>
      <p:sp>
        <p:nvSpPr>
          <p:cNvPr id="110" name="正方形/長方形 109">
            <a:extLst>
              <a:ext uri="{FF2B5EF4-FFF2-40B4-BE49-F238E27FC236}">
                <a16:creationId xmlns:a16="http://schemas.microsoft.com/office/drawing/2014/main" id="{7C0C22E7-98F6-4BD7-B5B4-8B8E17FE816D}"/>
              </a:ext>
            </a:extLst>
          </p:cNvPr>
          <p:cNvSpPr>
            <a:spLocks noGrp="1"/>
          </p:cNvSpPr>
          <p:nvPr/>
        </p:nvSpPr>
        <p:spPr>
          <a:xfrm>
            <a:off x="7410450" y="1619250"/>
            <a:ext cx="4333875" cy="581025"/>
          </a:xfrm>
          <a:prstGeom prst="rect">
            <a:avLst/>
          </a:prstGeom>
          <a:noFill/>
          <a:ln w="0">
            <a:noFill/>
          </a:ln>
        </p:spPr>
        <p:txBody>
          <a:bodyPr lIns="0" tIns="0" rIns="0" bIns="0">
            <a:noAutofit/>
          </a:bodyPr>
          <a:lstStyle/>
          <a:p>
            <a:pPr>
              <a:defRPr sz="2025" b="0">
                <a:solidFill>
                  <a:srgbClr val="191919"/>
                </a:solidFill>
                <a:latin typeface="Times New Roman"/>
                <a:ea typeface="Times New Roman"/>
                <a:cs typeface="Times New Roman"/>
              </a:defRPr>
            </a:pPr>
            <a:r>
              <a:rPr sz="2025" b="0">
                <a:solidFill>
                  <a:srgbClr val="191919"/>
                </a:solidFill>
                <a:latin typeface="Times New Roman"/>
                <a:ea typeface="Times New Roman"/>
                <a:cs typeface="Times New Roman"/>
              </a:rPr>
              <a:t>Published blowing composition.</a:t>
            </a:r>
          </a:p>
        </p:txBody>
      </p:sp>
      <p:sp>
        <p:nvSpPr>
          <p:cNvPr id="111" name="正方形/長方形 110">
            <a:extLst>
              <a:ext uri="{FF2B5EF4-FFF2-40B4-BE49-F238E27FC236}">
                <a16:creationId xmlns:a16="http://schemas.microsoft.com/office/drawing/2014/main" id="{542D6B96-E442-40F3-995D-3927D2216FEB}"/>
              </a:ext>
            </a:extLst>
          </p:cNvPr>
          <p:cNvSpPr>
            <a:spLocks noGrp="1"/>
          </p:cNvSpPr>
          <p:nvPr/>
        </p:nvSpPr>
        <p:spPr>
          <a:xfrm>
            <a:off x="7410450" y="2362200"/>
            <a:ext cx="4333875" cy="352425"/>
          </a:xfrm>
          <a:prstGeom prst="rect">
            <a:avLst/>
          </a:prstGeom>
          <a:noFill/>
          <a:ln w="0">
            <a:noFill/>
          </a:ln>
        </p:spPr>
        <p:txBody>
          <a:bodyPr lIns="0" tIns="0" rIns="0" bIns="0">
            <a:noAutofit/>
          </a:bodyPr>
          <a:lstStyle/>
          <a:p>
            <a:pPr>
              <a:defRPr sz="2100" b="1">
                <a:solidFill>
                  <a:srgbClr val="173F62"/>
                </a:solidFill>
                <a:latin typeface="Times New Roman"/>
                <a:ea typeface="Times New Roman"/>
                <a:cs typeface="Times New Roman"/>
              </a:defRPr>
            </a:pPr>
            <a:r>
              <a:rPr sz="2100" b="1">
                <a:solidFill>
                  <a:srgbClr val="173F62"/>
                </a:solidFill>
                <a:latin typeface="Times New Roman"/>
                <a:ea typeface="Times New Roman"/>
                <a:cs typeface="Times New Roman"/>
              </a:rPr>
              <a:t>#2  Material response</a:t>
            </a:r>
          </a:p>
        </p:txBody>
      </p:sp>
      <p:sp>
        <p:nvSpPr>
          <p:cNvPr id="112" name="正方形/長方形 111">
            <a:extLst>
              <a:ext uri="{FF2B5EF4-FFF2-40B4-BE49-F238E27FC236}">
                <a16:creationId xmlns:a16="http://schemas.microsoft.com/office/drawing/2014/main" id="{4A46449E-1B13-4435-9615-BF283176B4AD}"/>
              </a:ext>
            </a:extLst>
          </p:cNvPr>
          <p:cNvSpPr>
            <a:spLocks noGrp="1"/>
          </p:cNvSpPr>
          <p:nvPr/>
        </p:nvSpPr>
        <p:spPr>
          <a:xfrm>
            <a:off x="7410450" y="2743200"/>
            <a:ext cx="4333875" cy="771525"/>
          </a:xfrm>
          <a:prstGeom prst="rect">
            <a:avLst/>
          </a:prstGeom>
          <a:noFill/>
          <a:ln w="0">
            <a:noFill/>
          </a:ln>
        </p:spPr>
        <p:txBody>
          <a:bodyPr lIns="0" tIns="0" rIns="0" bIns="0">
            <a:noAutofit/>
          </a:bodyPr>
          <a:lstStyle/>
          <a:p>
            <a:pPr>
              <a:defRPr sz="2025" b="0">
                <a:solidFill>
                  <a:srgbClr val="191919"/>
                </a:solidFill>
                <a:latin typeface="Times New Roman"/>
                <a:ea typeface="Times New Roman"/>
                <a:cs typeface="Times New Roman"/>
              </a:defRPr>
            </a:pPr>
            <a:r>
              <a:rPr sz="2025" b="0">
                <a:solidFill>
                  <a:srgbClr val="191919"/>
                </a:solidFill>
                <a:latin typeface="Times New Roman"/>
                <a:ea typeface="Times New Roman"/>
                <a:cs typeface="Times New Roman"/>
              </a:rPr>
              <a:t>Surface outflow at 42 s under</a:t>
            </a:r>
          </a:p>
          <a:p>
            <a:pPr>
              <a:defRPr sz="2025" b="0">
                <a:solidFill>
                  <a:srgbClr val="191919"/>
                </a:solidFill>
                <a:latin typeface="Times New Roman"/>
                <a:ea typeface="Times New Roman"/>
                <a:cs typeface="Times New Roman"/>
              </a:defRPr>
            </a:pPr>
            <a:r>
              <a:rPr sz="2025" b="0">
                <a:solidFill>
                  <a:srgbClr val="191919"/>
                </a:solidFill>
                <a:latin typeface="Times New Roman"/>
                <a:ea typeface="Times New Roman"/>
                <a:cs typeface="Times New Roman"/>
              </a:rPr>
              <a:t>the Stardust heating history.</a:t>
            </a:r>
          </a:p>
        </p:txBody>
      </p:sp>
      <p:sp>
        <p:nvSpPr>
          <p:cNvPr id="113" name="正方形/長方形 112">
            <a:extLst>
              <a:ext uri="{FF2B5EF4-FFF2-40B4-BE49-F238E27FC236}">
                <a16:creationId xmlns:a16="http://schemas.microsoft.com/office/drawing/2014/main" id="{30155F72-9919-4215-9035-EB42319480C0}"/>
              </a:ext>
            </a:extLst>
          </p:cNvPr>
          <p:cNvSpPr>
            <a:spLocks noGrp="1"/>
          </p:cNvSpPr>
          <p:nvPr/>
        </p:nvSpPr>
        <p:spPr>
          <a:xfrm>
            <a:off x="7410450" y="3724275"/>
            <a:ext cx="4333875" cy="352425"/>
          </a:xfrm>
          <a:prstGeom prst="rect">
            <a:avLst/>
          </a:prstGeom>
          <a:noFill/>
          <a:ln w="0">
            <a:noFill/>
          </a:ln>
        </p:spPr>
        <p:txBody>
          <a:bodyPr lIns="0" tIns="0" rIns="0" bIns="0">
            <a:noAutofit/>
          </a:bodyPr>
          <a:lstStyle/>
          <a:p>
            <a:pPr>
              <a:defRPr sz="2100" b="1">
                <a:solidFill>
                  <a:srgbClr val="173F62"/>
                </a:solidFill>
                <a:latin typeface="Times New Roman"/>
                <a:ea typeface="Times New Roman"/>
                <a:cs typeface="Times New Roman"/>
              </a:defRPr>
            </a:pPr>
            <a:r>
              <a:rPr sz="2100" b="1" dirty="0">
                <a:solidFill>
                  <a:srgbClr val="173F62"/>
                </a:solidFill>
                <a:latin typeface="Times New Roman"/>
                <a:ea typeface="Times New Roman"/>
                <a:cs typeface="Times New Roman"/>
              </a:rPr>
              <a:t>#3  </a:t>
            </a:r>
            <a:r>
              <a:rPr lang="en-US" sz="2100" b="1" dirty="0">
                <a:solidFill>
                  <a:srgbClr val="173F62"/>
                </a:solidFill>
                <a:latin typeface="Times New Roman"/>
                <a:ea typeface="Times New Roman"/>
                <a:cs typeface="Times New Roman"/>
              </a:rPr>
              <a:t>NASA </a:t>
            </a:r>
            <a:r>
              <a:rPr sz="2100" b="1" dirty="0">
                <a:solidFill>
                  <a:srgbClr val="173F62"/>
                </a:solidFill>
                <a:latin typeface="Times New Roman"/>
                <a:ea typeface="Times New Roman"/>
                <a:cs typeface="Times New Roman"/>
              </a:rPr>
              <a:t>CEA equilibrium</a:t>
            </a:r>
            <a:r>
              <a:rPr lang="en-US" sz="2100" b="1" dirty="0">
                <a:solidFill>
                  <a:srgbClr val="173F62"/>
                </a:solidFill>
                <a:latin typeface="Times New Roman"/>
                <a:ea typeface="Times New Roman"/>
                <a:cs typeface="Times New Roman"/>
              </a:rPr>
              <a:t> (#2)</a:t>
            </a:r>
            <a:endParaRPr sz="2100" b="1" dirty="0">
              <a:solidFill>
                <a:srgbClr val="173F62"/>
              </a:solidFill>
              <a:latin typeface="Times New Roman"/>
              <a:ea typeface="Times New Roman"/>
              <a:cs typeface="Times New Roman"/>
            </a:endParaRPr>
          </a:p>
        </p:txBody>
      </p:sp>
      <p:sp>
        <p:nvSpPr>
          <p:cNvPr id="114" name="正方形/長方形 113">
            <a:extLst>
              <a:ext uri="{FF2B5EF4-FFF2-40B4-BE49-F238E27FC236}">
                <a16:creationId xmlns:a16="http://schemas.microsoft.com/office/drawing/2014/main" id="{264B6CE5-61CC-4B0A-82E0-A1C4BA93E7D1}"/>
              </a:ext>
            </a:extLst>
          </p:cNvPr>
          <p:cNvSpPr>
            <a:spLocks noGrp="1"/>
          </p:cNvSpPr>
          <p:nvPr/>
        </p:nvSpPr>
        <p:spPr>
          <a:xfrm>
            <a:off x="7410450" y="4105275"/>
            <a:ext cx="4333875" cy="742950"/>
          </a:xfrm>
          <a:prstGeom prst="rect">
            <a:avLst/>
          </a:prstGeom>
          <a:noFill/>
          <a:ln w="0">
            <a:noFill/>
          </a:ln>
        </p:spPr>
        <p:txBody>
          <a:bodyPr lIns="0" tIns="0" rIns="0" bIns="0">
            <a:noAutofit/>
          </a:bodyPr>
          <a:lstStyle/>
          <a:p>
            <a:pPr>
              <a:defRPr sz="2025" b="0">
                <a:solidFill>
                  <a:srgbClr val="191919"/>
                </a:solidFill>
                <a:latin typeface="Times New Roman"/>
                <a:ea typeface="Times New Roman"/>
                <a:cs typeface="Times New Roman"/>
              </a:defRPr>
            </a:pPr>
            <a:r>
              <a:rPr sz="2025" b="0">
                <a:solidFill>
                  <a:srgbClr val="191919"/>
                </a:solidFill>
                <a:latin typeface="Times New Roman"/>
                <a:ea typeface="Times New Roman"/>
                <a:cs typeface="Times New Roman"/>
              </a:rPr>
              <a:t>Same elemental input as #2.</a:t>
            </a:r>
          </a:p>
          <a:p>
            <a:pPr>
              <a:defRPr sz="2025" b="0">
                <a:solidFill>
                  <a:srgbClr val="191919"/>
                </a:solidFill>
                <a:latin typeface="Times New Roman"/>
                <a:ea typeface="Times New Roman"/>
                <a:cs typeface="Times New Roman"/>
              </a:defRPr>
            </a:pPr>
            <a:r>
              <a:rPr sz="2025" b="0">
                <a:solidFill>
                  <a:srgbClr val="191919"/>
                </a:solidFill>
                <a:latin typeface="Times New Roman"/>
                <a:ea typeface="Times New Roman"/>
                <a:cs typeface="Times New Roman"/>
              </a:rPr>
              <a:t>3155.55 K, 13.534 kPa.</a:t>
            </a:r>
          </a:p>
        </p:txBody>
      </p:sp>
      <p:sp>
        <p:nvSpPr>
          <p:cNvPr id="115" name="正方形/長方形 114">
            <a:extLst>
              <a:ext uri="{FF2B5EF4-FFF2-40B4-BE49-F238E27FC236}">
                <a16:creationId xmlns:a16="http://schemas.microsoft.com/office/drawing/2014/main" id="{D6580405-E2A8-44F3-9732-F3176BD9F5DC}"/>
              </a:ext>
            </a:extLst>
          </p:cNvPr>
          <p:cNvSpPr>
            <a:spLocks noGrp="1"/>
          </p:cNvSpPr>
          <p:nvPr/>
        </p:nvSpPr>
        <p:spPr>
          <a:xfrm>
            <a:off x="7429500" y="5238750"/>
            <a:ext cx="4286250" cy="1076325"/>
          </a:xfrm>
          <a:prstGeom prst="rect">
            <a:avLst/>
          </a:prstGeom>
          <a:noFill/>
          <a:ln w="0">
            <a:noFill/>
          </a:ln>
        </p:spPr>
        <p:txBody>
          <a:bodyPr lIns="0" tIns="0" rIns="0" bIns="0">
            <a:noAutofit/>
          </a:bodyPr>
          <a:lstStyle/>
          <a:p>
            <a:pPr>
              <a:defRPr sz="1950" b="0">
                <a:solidFill>
                  <a:srgbClr val="191919"/>
                </a:solidFill>
                <a:latin typeface="Times New Roman"/>
                <a:ea typeface="Times New Roman"/>
                <a:cs typeface="Times New Roman"/>
              </a:defRPr>
            </a:pPr>
            <a:r>
              <a:rPr sz="1950" b="0">
                <a:solidFill>
                  <a:srgbClr val="191919"/>
                </a:solidFill>
                <a:latin typeface="Times New Roman"/>
                <a:ea typeface="Times New Roman"/>
                <a:cs typeface="Times New Roman"/>
              </a:rPr>
              <a:t>U∞ = 13.53 km/s</a:t>
            </a:r>
          </a:p>
          <a:p>
            <a:pPr>
              <a:defRPr sz="1950" b="0">
                <a:solidFill>
                  <a:srgbClr val="191919"/>
                </a:solidFill>
                <a:latin typeface="Times New Roman"/>
                <a:ea typeface="Times New Roman"/>
                <a:cs typeface="Times New Roman"/>
              </a:defRPr>
            </a:pPr>
            <a:r>
              <a:rPr sz="1950" b="0">
                <a:solidFill>
                  <a:srgbClr val="191919"/>
                </a:solidFill>
                <a:latin typeface="Times New Roman"/>
                <a:ea typeface="Times New Roman"/>
                <a:cs typeface="Times New Roman"/>
              </a:rPr>
              <a:t>ρ∞ = 7.69 × 10⁻⁵ kg/m³</a:t>
            </a:r>
          </a:p>
          <a:p>
            <a:pPr>
              <a:defRPr sz="1950" b="0">
                <a:solidFill>
                  <a:srgbClr val="191919"/>
                </a:solidFill>
                <a:latin typeface="Times New Roman"/>
                <a:ea typeface="Times New Roman"/>
                <a:cs typeface="Times New Roman"/>
              </a:defRPr>
            </a:pPr>
            <a:r>
              <a:rPr sz="1950" b="0">
                <a:solidFill>
                  <a:srgbClr val="191919"/>
                </a:solidFill>
                <a:latin typeface="Times New Roman"/>
                <a:ea typeface="Times New Roman"/>
                <a:cs typeface="Times New Roman"/>
              </a:rPr>
              <a:t>Rn = 56.25 mm</a:t>
            </a:r>
          </a:p>
        </p:txBody>
      </p:sp>
      <p:sp>
        <p:nvSpPr>
          <p:cNvPr id="3" name="テキスト ボックス 2">
            <a:extLst>
              <a:ext uri="{FF2B5EF4-FFF2-40B4-BE49-F238E27FC236}">
                <a16:creationId xmlns:a16="http://schemas.microsoft.com/office/drawing/2014/main" id="{8FE07DC6-DCF6-9012-1070-E26151D877D1}"/>
              </a:ext>
            </a:extLst>
          </p:cNvPr>
          <p:cNvSpPr txBox="1"/>
          <p:nvPr/>
        </p:nvSpPr>
        <p:spPr>
          <a:xfrm>
            <a:off x="7410450" y="2000249"/>
            <a:ext cx="3574707" cy="276999"/>
          </a:xfrm>
          <a:prstGeom prst="rect">
            <a:avLst/>
          </a:prstGeom>
          <a:noFill/>
        </p:spPr>
        <p:txBody>
          <a:bodyPr wrap="square">
            <a:spAutoFit/>
          </a:bodyPr>
          <a:lstStyle/>
          <a:p>
            <a:r>
              <a:rPr lang="en" altLang="ja-JP" sz="1200" b="0" dirty="0">
                <a:solidFill>
                  <a:srgbClr val="555555"/>
                </a:solidFill>
                <a:latin typeface="Times New Roman"/>
                <a:ea typeface="Times New Roman"/>
                <a:cs typeface="Times New Roman"/>
              </a:rPr>
              <a:t> Martin et al. (2015), DOI: 10.2514/1.T4184.</a:t>
            </a:r>
            <a:endParaRPr lang="ja-JP" altLang="en-US"/>
          </a:p>
        </p:txBody>
      </p:sp>
      <p:sp>
        <p:nvSpPr>
          <p:cNvPr id="5" name="テキスト ボックス 4">
            <a:extLst>
              <a:ext uri="{FF2B5EF4-FFF2-40B4-BE49-F238E27FC236}">
                <a16:creationId xmlns:a16="http://schemas.microsoft.com/office/drawing/2014/main" id="{11969916-684D-6782-E2E7-A4681F89200C}"/>
              </a:ext>
            </a:extLst>
          </p:cNvPr>
          <p:cNvSpPr txBox="1"/>
          <p:nvPr/>
        </p:nvSpPr>
        <p:spPr>
          <a:xfrm>
            <a:off x="7410450" y="6155840"/>
            <a:ext cx="3043518" cy="261610"/>
          </a:xfrm>
          <a:prstGeom prst="rect">
            <a:avLst/>
          </a:prstGeom>
          <a:noFill/>
        </p:spPr>
        <p:txBody>
          <a:bodyPr wrap="square">
            <a:spAutoFit/>
          </a:bodyPr>
          <a:lstStyle/>
          <a:p>
            <a:r>
              <a:rPr lang="ja-JP" altLang="en-US" sz="1100"/>
              <a:t>Ali et al., AAS 17-804, 2017</a:t>
            </a:r>
          </a:p>
        </p:txBody>
      </p:sp>
    </p:spTree>
    <p:extLst>
      <p:ext uri="{BB962C8B-B14F-4D97-AF65-F5344CB8AC3E}">
        <p14:creationId xmlns:p14="http://schemas.microsoft.com/office/powerpoint/2010/main" val="28075798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52AB7C-C4BE-32CC-9434-9BA2655996B8}"/>
            </a:ext>
          </a:extLst>
        </p:cNvPr>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6E4CBAD6-6B5D-5521-2206-B49F4FD18A2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latin typeface="Times New Roman"/>
                <a:ea typeface="游ゴシック"/>
              </a:defRPr>
            </a:pPr>
            <a:fld id="{BBA193C3-0A85-4D05-95BE-970B8185A625}" type="slidenum">
              <a:rPr kumimoji="1" lang="ja-JP" altLang="en-US" sz="1800" b="0" i="0" u="none" strike="noStrike" kern="1200" cap="none" spc="0" normalizeH="0" baseline="0" noProof="0" smtClean="0">
                <a:ln>
                  <a:noFill/>
                </a:ln>
                <a:effectLst/>
                <a:uLnTx/>
                <a:uFillTx/>
                <a:latin typeface="Times New Roman" panose="020B0604020202020204" pitchFamily="34" charset="0"/>
                <a:ea typeface="游ゴシック" panose="020B0400000000000000" pitchFamily="50" charset="-128"/>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latin typeface="Times New Roman"/>
                  <a:ea typeface="游ゴシック"/>
                </a:defRPr>
              </a:pPr>
              <a:t>12</a:t>
            </a:fld>
            <a:endParaRPr kumimoji="1" lang="ja-JP" altLang="en-US" sz="1800" b="0" i="0" u="none" strike="noStrike" kern="1200" cap="none" spc="0" normalizeH="0" baseline="0" noProof="0">
              <a:ln>
                <a:noFill/>
              </a:ln>
              <a:effectLst/>
              <a:uLnTx/>
              <a:uFillTx/>
              <a:latin typeface="Arial" panose="020B0604020202020204" pitchFamily="34" charset="0"/>
              <a:ea typeface="游ゴシック" panose="020B0400000000000000" pitchFamily="50" charset="-128"/>
              <a:cs typeface="Arial" panose="020B0604020202020204" pitchFamily="34" charset="0"/>
            </a:endParaRPr>
          </a:p>
        </p:txBody>
      </p:sp>
      <p:sp>
        <p:nvSpPr>
          <p:cNvPr id="102" name="正方形/長方形 101">
            <a:extLst>
              <a:ext uri="{FF2B5EF4-FFF2-40B4-BE49-F238E27FC236}">
                <a16:creationId xmlns:a16="http://schemas.microsoft.com/office/drawing/2014/main" id="{C542B769-57FB-4F08-93DF-9798964F4429}"/>
              </a:ext>
            </a:extLst>
          </p:cNvPr>
          <p:cNvSpPr>
            <a:spLocks noGrp="1"/>
          </p:cNvSpPr>
          <p:nvPr/>
        </p:nvSpPr>
        <p:spPr>
          <a:xfrm>
            <a:off x="1066800" y="190500"/>
            <a:ext cx="10744200" cy="552450"/>
          </a:xfrm>
          <a:prstGeom prst="rect">
            <a:avLst/>
          </a:prstGeom>
          <a:noFill/>
          <a:ln w="0">
            <a:noFill/>
          </a:ln>
        </p:spPr>
        <p:txBody>
          <a:bodyPr lIns="0" tIns="0" rIns="0" bIns="0">
            <a:noAutofit/>
          </a:bodyPr>
          <a:lstStyle/>
          <a:p>
            <a:pPr>
              <a:defRPr sz="3000" b="1">
                <a:solidFill>
                  <a:srgbClr val="191919"/>
                </a:solidFill>
                <a:latin typeface="Times New Roman"/>
                <a:ea typeface="Times New Roman"/>
                <a:cs typeface="Times New Roman"/>
              </a:defRPr>
            </a:pPr>
            <a:r>
              <a:rPr sz="3000" b="1">
                <a:solidFill>
                  <a:srgbClr val="191919"/>
                </a:solidFill>
                <a:latin typeface="Times New Roman"/>
                <a:ea typeface="Times New Roman"/>
                <a:cs typeface="Times New Roman"/>
              </a:rPr>
              <a:t>CO and CN Distributions</a:t>
            </a:r>
          </a:p>
        </p:txBody>
      </p:sp>
      <p:sp>
        <p:nvSpPr>
          <p:cNvPr id="103" name="正方形/長方形 102">
            <a:extLst>
              <a:ext uri="{FF2B5EF4-FFF2-40B4-BE49-F238E27FC236}">
                <a16:creationId xmlns:a16="http://schemas.microsoft.com/office/drawing/2014/main" id="{73B6F914-DC58-4D05-8B7F-A14D25409733}"/>
              </a:ext>
            </a:extLst>
          </p:cNvPr>
          <p:cNvSpPr>
            <a:spLocks noGrp="1"/>
          </p:cNvSpPr>
          <p:nvPr/>
        </p:nvSpPr>
        <p:spPr>
          <a:xfrm>
            <a:off x="523875" y="1190625"/>
            <a:ext cx="3238500" cy="333375"/>
          </a:xfrm>
          <a:prstGeom prst="rect">
            <a:avLst/>
          </a:prstGeom>
          <a:noFill/>
          <a:ln w="0">
            <a:noFill/>
          </a:ln>
        </p:spPr>
        <p:txBody>
          <a:bodyPr lIns="0" tIns="0" rIns="0" bIns="0">
            <a:noAutofit/>
          </a:bodyPr>
          <a:lstStyle/>
          <a:p>
            <a:pPr>
              <a:defRPr sz="2100" b="1">
                <a:solidFill>
                  <a:srgbClr val="173F62"/>
                </a:solidFill>
                <a:latin typeface="Times New Roman"/>
                <a:ea typeface="Times New Roman"/>
                <a:cs typeface="Times New Roman"/>
              </a:defRPr>
            </a:pPr>
            <a:r>
              <a:rPr sz="2100" b="1">
                <a:solidFill>
                  <a:srgbClr val="173F62"/>
                </a:solidFill>
                <a:latin typeface="Times New Roman"/>
                <a:ea typeface="Times New Roman"/>
                <a:cs typeface="Times New Roman"/>
              </a:rPr>
              <a:t>CO</a:t>
            </a:r>
          </a:p>
        </p:txBody>
      </p:sp>
      <p:sp>
        <p:nvSpPr>
          <p:cNvPr id="104" name="正方形/長方形 103">
            <a:extLst>
              <a:ext uri="{FF2B5EF4-FFF2-40B4-BE49-F238E27FC236}">
                <a16:creationId xmlns:a16="http://schemas.microsoft.com/office/drawing/2014/main" id="{4F11AE5F-E4AC-40AB-86AA-5160D00FEB3C}"/>
              </a:ext>
            </a:extLst>
          </p:cNvPr>
          <p:cNvSpPr>
            <a:spLocks noGrp="1"/>
          </p:cNvSpPr>
          <p:nvPr/>
        </p:nvSpPr>
        <p:spPr>
          <a:xfrm>
            <a:off x="4333875" y="1190625"/>
            <a:ext cx="3238500" cy="333375"/>
          </a:xfrm>
          <a:prstGeom prst="rect">
            <a:avLst/>
          </a:prstGeom>
          <a:noFill/>
          <a:ln w="0">
            <a:noFill/>
          </a:ln>
        </p:spPr>
        <p:txBody>
          <a:bodyPr lIns="0" tIns="0" rIns="0" bIns="0">
            <a:noAutofit/>
          </a:bodyPr>
          <a:lstStyle/>
          <a:p>
            <a:pPr>
              <a:defRPr sz="2100" b="1">
                <a:solidFill>
                  <a:srgbClr val="173F62"/>
                </a:solidFill>
                <a:latin typeface="Times New Roman"/>
                <a:ea typeface="Times New Roman"/>
                <a:cs typeface="Times New Roman"/>
              </a:defRPr>
            </a:pPr>
            <a:r>
              <a:rPr sz="2100" b="1">
                <a:solidFill>
                  <a:srgbClr val="173F62"/>
                </a:solidFill>
                <a:latin typeface="Times New Roman"/>
                <a:ea typeface="Times New Roman"/>
                <a:cs typeface="Times New Roman"/>
              </a:rPr>
              <a:t>CN</a:t>
            </a:r>
          </a:p>
        </p:txBody>
      </p:sp>
      <p:pic>
        <p:nvPicPr>
          <p:cNvPr id="105" name="図 104"/>
          <p:cNvPicPr>
            <a:picLocks noChangeAspect="1"/>
          </p:cNvPicPr>
          <p:nvPr/>
        </p:nvPicPr>
        <p:blipFill>
          <a:blip r:embed="rId3"/>
          <a:stretch/>
        </p:blipFill>
        <p:spPr>
          <a:xfrm>
            <a:off x="239390" y="1590675"/>
            <a:ext cx="3712220" cy="4381500"/>
          </a:xfrm>
          <a:prstGeom prst="rect">
            <a:avLst/>
          </a:prstGeom>
        </p:spPr>
      </p:pic>
      <p:pic>
        <p:nvPicPr>
          <p:cNvPr id="106" name="図 105"/>
          <p:cNvPicPr>
            <a:picLocks noChangeAspect="1"/>
          </p:cNvPicPr>
          <p:nvPr/>
        </p:nvPicPr>
        <p:blipFill>
          <a:blip r:embed="rId4"/>
          <a:stretch/>
        </p:blipFill>
        <p:spPr>
          <a:xfrm>
            <a:off x="4049390" y="1590675"/>
            <a:ext cx="3712220" cy="4381500"/>
          </a:xfrm>
          <a:prstGeom prst="rect">
            <a:avLst/>
          </a:prstGeom>
        </p:spPr>
      </p:pic>
      <p:sp>
        <p:nvSpPr>
          <p:cNvPr id="107" name="正方形/長方形 106">
            <a:extLst>
              <a:ext uri="{FF2B5EF4-FFF2-40B4-BE49-F238E27FC236}">
                <a16:creationId xmlns:a16="http://schemas.microsoft.com/office/drawing/2014/main" id="{CADCA2F2-C950-489D-9E49-2FCC817E3FCF}"/>
              </a:ext>
            </a:extLst>
          </p:cNvPr>
          <p:cNvSpPr>
            <a:spLocks noGrp="1"/>
          </p:cNvSpPr>
          <p:nvPr/>
        </p:nvSpPr>
        <p:spPr>
          <a:xfrm>
            <a:off x="8001000" y="1809750"/>
            <a:ext cx="3781425" cy="4381500"/>
          </a:xfrm>
          <a:prstGeom prst="rect">
            <a:avLst/>
          </a:prstGeom>
          <a:noFill/>
          <a:ln w="0">
            <a:noFill/>
          </a:ln>
        </p:spPr>
        <p:txBody>
          <a:bodyPr lIns="0" tIns="0" rIns="0" bIns="0">
            <a:noAutofit/>
          </a:bodyPr>
          <a:lstStyle/>
          <a:p>
            <a:pPr marL="292100" indent="-203200">
              <a:spcAft>
                <a:spcPts val="1800"/>
              </a:spcAft>
              <a:buChar char="•"/>
              <a:defRPr sz="2025" b="0">
                <a:solidFill>
                  <a:srgbClr val="191919"/>
                </a:solidFill>
                <a:latin typeface="Times New Roman"/>
                <a:ea typeface="Times New Roman"/>
                <a:cs typeface="Times New Roman"/>
              </a:defRPr>
            </a:pPr>
            <a:r>
              <a:rPr sz="2025" b="0">
                <a:solidFill>
                  <a:srgbClr val="191919"/>
                </a:solidFill>
                <a:latin typeface="Times New Roman"/>
                <a:ea typeface="Times New Roman"/>
                <a:cs typeface="Times New Roman"/>
              </a:rPr>
              <a:t>At fixed wall temperature and total blowing rate, #2 has more CO and CN near the wall than #1.</a:t>
            </a:r>
          </a:p>
          <a:p>
            <a:pPr marL="292100" indent="-203200">
              <a:spcAft>
                <a:spcPts val="1800"/>
              </a:spcAft>
              <a:buChar char="•"/>
              <a:defRPr sz="2025" b="0">
                <a:solidFill>
                  <a:srgbClr val="191919"/>
                </a:solidFill>
                <a:latin typeface="Times New Roman"/>
                <a:ea typeface="Times New Roman"/>
                <a:cs typeface="Times New Roman"/>
              </a:defRPr>
            </a:pPr>
            <a:r>
              <a:rPr sz="2025" b="0">
                <a:solidFill>
                  <a:srgbClr val="191919"/>
                </a:solidFill>
                <a:latin typeface="Times New Roman"/>
                <a:ea typeface="Times New Roman"/>
                <a:cs typeface="Times New Roman"/>
              </a:rPr>
              <a:t>Near the axis, CO increases from 2.89 to 9.75 × 10²¹ m⁻³. CN increases from 0.236 to 3.62 × 10²⁰ m⁻³.</a:t>
            </a:r>
          </a:p>
          <a:p>
            <a:pPr marL="292100" indent="-203200">
              <a:spcAft>
                <a:spcPts val="1800"/>
              </a:spcAft>
              <a:buChar char="•"/>
              <a:defRPr sz="2025" b="0">
                <a:solidFill>
                  <a:srgbClr val="191919"/>
                </a:solidFill>
                <a:latin typeface="Times New Roman"/>
                <a:ea typeface="Times New Roman"/>
                <a:cs typeface="Times New Roman"/>
              </a:defRPr>
            </a:pPr>
            <a:r>
              <a:rPr sz="2025" b="0">
                <a:solidFill>
                  <a:srgbClr val="191919"/>
                </a:solidFill>
                <a:latin typeface="Times New Roman"/>
                <a:ea typeface="Times New Roman"/>
                <a:cs typeface="Times New Roman"/>
              </a:rPr>
              <a:t>The molecular distributions change strongly, while peak Ttr and Tve remain near 44.1 and 17.15 kK.</a:t>
            </a:r>
          </a:p>
        </p:txBody>
      </p:sp>
      <p:sp>
        <p:nvSpPr>
          <p:cNvPr id="108" name="正方形/長方形 107">
            <a:extLst>
              <a:ext uri="{FF2B5EF4-FFF2-40B4-BE49-F238E27FC236}">
                <a16:creationId xmlns:a16="http://schemas.microsoft.com/office/drawing/2014/main" id="{0C1A5A97-3553-4572-BB5B-C883EF019687}"/>
              </a:ext>
            </a:extLst>
          </p:cNvPr>
          <p:cNvSpPr>
            <a:spLocks noGrp="1"/>
          </p:cNvSpPr>
          <p:nvPr/>
        </p:nvSpPr>
        <p:spPr>
          <a:xfrm>
            <a:off x="571500" y="6143625"/>
            <a:ext cx="6905625" cy="333375"/>
          </a:xfrm>
          <a:prstGeom prst="rect">
            <a:avLst/>
          </a:prstGeom>
          <a:noFill/>
          <a:ln w="0">
            <a:noFill/>
          </a:ln>
        </p:spPr>
        <p:txBody>
          <a:bodyPr lIns="0" tIns="0" rIns="0" bIns="0">
            <a:noAutofit/>
          </a:bodyPr>
          <a:lstStyle/>
          <a:p>
            <a:pPr>
              <a:defRPr sz="1725" b="0">
                <a:solidFill>
                  <a:srgbClr val="191919"/>
                </a:solidFill>
                <a:latin typeface="Arial"/>
                <a:ea typeface="Arial"/>
                <a:cs typeface="Arial"/>
              </a:defRPr>
            </a:pPr>
            <a:r>
              <a:rPr sz="1725" b="0">
                <a:solidFill>
                  <a:srgbClr val="191919"/>
                </a:solidFill>
                <a:latin typeface="Arial"/>
                <a:ea typeface="Arial"/>
                <a:cs typeface="Arial"/>
              </a:rPr>
              <a:t>Upper: #1     Lower: #2</a:t>
            </a:r>
          </a:p>
        </p:txBody>
      </p:sp>
    </p:spTree>
    <p:extLst>
      <p:ext uri="{BB962C8B-B14F-4D97-AF65-F5344CB8AC3E}">
        <p14:creationId xmlns:p14="http://schemas.microsoft.com/office/powerpoint/2010/main" val="28075798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52AB7C-C4BE-32CC-9434-9BA2655996B8}"/>
            </a:ext>
          </a:extLst>
        </p:cNvPr>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6E4CBAD6-6B5D-5521-2206-B49F4FD18A2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latin typeface="Times New Roman"/>
                <a:ea typeface="游ゴシック"/>
              </a:defRPr>
            </a:pPr>
            <a:fld id="{BBA193C3-0A85-4D05-95BE-970B8185A625}" type="slidenum">
              <a:rPr kumimoji="1" lang="ja-JP" altLang="en-US" sz="1800" b="0" i="0" u="none" strike="noStrike" kern="1200" cap="none" spc="0" normalizeH="0" baseline="0" noProof="0" smtClean="0">
                <a:ln>
                  <a:noFill/>
                </a:ln>
                <a:effectLst/>
                <a:uLnTx/>
                <a:uFillTx/>
                <a:latin typeface="Times New Roman" panose="020B0604020202020204" pitchFamily="34" charset="0"/>
                <a:ea typeface="游ゴシック" panose="020B0400000000000000" pitchFamily="50" charset="-128"/>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latin typeface="Times New Roman"/>
                  <a:ea typeface="游ゴシック"/>
                </a:defRPr>
              </a:pPr>
              <a:t>13</a:t>
            </a:fld>
            <a:endParaRPr kumimoji="1" lang="ja-JP" altLang="en-US" sz="1800" b="0" i="0" u="none" strike="noStrike" kern="1200" cap="none" spc="0" normalizeH="0" baseline="0" noProof="0">
              <a:ln>
                <a:noFill/>
              </a:ln>
              <a:effectLst/>
              <a:uLnTx/>
              <a:uFillTx/>
              <a:latin typeface="Arial" panose="020B0604020202020204" pitchFamily="34" charset="0"/>
              <a:ea typeface="游ゴシック" panose="020B0400000000000000" pitchFamily="50" charset="-128"/>
              <a:cs typeface="Arial" panose="020B0604020202020204" pitchFamily="34" charset="0"/>
            </a:endParaRPr>
          </a:p>
        </p:txBody>
      </p:sp>
      <p:sp>
        <p:nvSpPr>
          <p:cNvPr id="102" name="正方形/長方形 101">
            <a:extLst>
              <a:ext uri="{FF2B5EF4-FFF2-40B4-BE49-F238E27FC236}">
                <a16:creationId xmlns:a16="http://schemas.microsoft.com/office/drawing/2014/main" id="{010B1F3F-55FC-48CA-93DB-42521D3B2B07}"/>
              </a:ext>
            </a:extLst>
          </p:cNvPr>
          <p:cNvSpPr>
            <a:spLocks noGrp="1"/>
          </p:cNvSpPr>
          <p:nvPr/>
        </p:nvSpPr>
        <p:spPr>
          <a:xfrm>
            <a:off x="1066800" y="190500"/>
            <a:ext cx="10744200" cy="552450"/>
          </a:xfrm>
          <a:prstGeom prst="rect">
            <a:avLst/>
          </a:prstGeom>
          <a:noFill/>
          <a:ln w="0">
            <a:noFill/>
          </a:ln>
        </p:spPr>
        <p:txBody>
          <a:bodyPr lIns="0" tIns="0" rIns="0" bIns="0">
            <a:noAutofit/>
          </a:bodyPr>
          <a:lstStyle/>
          <a:p>
            <a:pPr>
              <a:defRPr sz="3000" b="1">
                <a:solidFill>
                  <a:srgbClr val="191919"/>
                </a:solidFill>
                <a:latin typeface="Times New Roman"/>
                <a:ea typeface="Times New Roman"/>
                <a:cs typeface="Times New Roman"/>
              </a:defRPr>
            </a:pPr>
            <a:r>
              <a:rPr sz="3000" b="1">
                <a:solidFill>
                  <a:srgbClr val="191919"/>
                </a:solidFill>
                <a:latin typeface="Times New Roman"/>
                <a:ea typeface="Times New Roman"/>
                <a:cs typeface="Times New Roman"/>
              </a:rPr>
              <a:t>Wall-Incident Radiation: #1 and #2</a:t>
            </a:r>
          </a:p>
        </p:txBody>
      </p:sp>
      <p:sp>
        <p:nvSpPr>
          <p:cNvPr id="103" name="正方形/長方形 102">
            <a:extLst>
              <a:ext uri="{FF2B5EF4-FFF2-40B4-BE49-F238E27FC236}">
                <a16:creationId xmlns:a16="http://schemas.microsoft.com/office/drawing/2014/main" id="{2D8762DF-A833-4F6D-8C46-38D97C22A753}"/>
              </a:ext>
            </a:extLst>
          </p:cNvPr>
          <p:cNvSpPr>
            <a:spLocks noGrp="1"/>
          </p:cNvSpPr>
          <p:nvPr/>
        </p:nvSpPr>
        <p:spPr>
          <a:xfrm>
            <a:off x="619125" y="1228725"/>
            <a:ext cx="3143250" cy="342900"/>
          </a:xfrm>
          <a:prstGeom prst="rect">
            <a:avLst/>
          </a:prstGeom>
          <a:noFill/>
          <a:ln w="0">
            <a:noFill/>
          </a:ln>
        </p:spPr>
        <p:txBody>
          <a:bodyPr lIns="0" tIns="0" rIns="0" bIns="0">
            <a:noAutofit/>
          </a:bodyPr>
          <a:lstStyle/>
          <a:p>
            <a:pPr>
              <a:defRPr sz="2175" b="1">
                <a:solidFill>
                  <a:srgbClr val="173F62"/>
                </a:solidFill>
                <a:latin typeface="Times New Roman"/>
                <a:ea typeface="Times New Roman"/>
                <a:cs typeface="Times New Roman"/>
              </a:defRPr>
            </a:pPr>
            <a:r>
              <a:rPr sz="2175" b="1">
                <a:solidFill>
                  <a:srgbClr val="173F62"/>
                </a:solidFill>
                <a:latin typeface="Times New Roman"/>
                <a:ea typeface="Times New Roman"/>
                <a:cs typeface="Times New Roman"/>
              </a:rPr>
              <a:t>Composition #1</a:t>
            </a:r>
          </a:p>
        </p:txBody>
      </p:sp>
      <p:sp>
        <p:nvSpPr>
          <p:cNvPr id="104" name="正方形/長方形 103">
            <a:extLst>
              <a:ext uri="{FF2B5EF4-FFF2-40B4-BE49-F238E27FC236}">
                <a16:creationId xmlns:a16="http://schemas.microsoft.com/office/drawing/2014/main" id="{EBBA59F9-D0D3-4251-9290-62E1966FEAE3}"/>
              </a:ext>
            </a:extLst>
          </p:cNvPr>
          <p:cNvSpPr>
            <a:spLocks noGrp="1"/>
          </p:cNvSpPr>
          <p:nvPr/>
        </p:nvSpPr>
        <p:spPr>
          <a:xfrm>
            <a:off x="4429125" y="1228725"/>
            <a:ext cx="3238500" cy="342900"/>
          </a:xfrm>
          <a:prstGeom prst="rect">
            <a:avLst/>
          </a:prstGeom>
          <a:noFill/>
          <a:ln w="0">
            <a:noFill/>
          </a:ln>
        </p:spPr>
        <p:txBody>
          <a:bodyPr lIns="0" tIns="0" rIns="0" bIns="0">
            <a:noAutofit/>
          </a:bodyPr>
          <a:lstStyle/>
          <a:p>
            <a:pPr>
              <a:defRPr sz="2175" b="1">
                <a:solidFill>
                  <a:srgbClr val="173F62"/>
                </a:solidFill>
                <a:latin typeface="Times New Roman"/>
                <a:ea typeface="Times New Roman"/>
                <a:cs typeface="Times New Roman"/>
              </a:defRPr>
            </a:pPr>
            <a:r>
              <a:rPr sz="2175" b="1">
                <a:solidFill>
                  <a:srgbClr val="173F62"/>
                </a:solidFill>
                <a:latin typeface="Times New Roman"/>
                <a:ea typeface="Times New Roman"/>
                <a:cs typeface="Times New Roman"/>
              </a:rPr>
              <a:t>Composition #2</a:t>
            </a:r>
          </a:p>
        </p:txBody>
      </p:sp>
      <p:pic>
        <p:nvPicPr>
          <p:cNvPr id="105" name="図 104"/>
          <p:cNvPicPr>
            <a:picLocks noChangeAspect="1"/>
          </p:cNvPicPr>
          <p:nvPr/>
        </p:nvPicPr>
        <p:blipFill>
          <a:blip r:embed="rId3"/>
          <a:stretch/>
        </p:blipFill>
        <p:spPr>
          <a:xfrm>
            <a:off x="239070" y="1685925"/>
            <a:ext cx="3712860" cy="4191000"/>
          </a:xfrm>
          <a:prstGeom prst="rect">
            <a:avLst/>
          </a:prstGeom>
        </p:spPr>
      </p:pic>
      <p:pic>
        <p:nvPicPr>
          <p:cNvPr id="106" name="図 105"/>
          <p:cNvPicPr>
            <a:picLocks noChangeAspect="1"/>
          </p:cNvPicPr>
          <p:nvPr/>
        </p:nvPicPr>
        <p:blipFill>
          <a:blip r:embed="rId4"/>
          <a:stretch/>
        </p:blipFill>
        <p:spPr>
          <a:xfrm>
            <a:off x="4049070" y="1685925"/>
            <a:ext cx="3712860" cy="4191000"/>
          </a:xfrm>
          <a:prstGeom prst="rect">
            <a:avLst/>
          </a:prstGeom>
        </p:spPr>
      </p:pic>
      <p:sp>
        <p:nvSpPr>
          <p:cNvPr id="107" name="正方形/長方形 106">
            <a:extLst>
              <a:ext uri="{FF2B5EF4-FFF2-40B4-BE49-F238E27FC236}">
                <a16:creationId xmlns:a16="http://schemas.microsoft.com/office/drawing/2014/main" id="{6FEA9DF1-59BF-40E0-A0F5-B0C80E7CA5BA}"/>
              </a:ext>
            </a:extLst>
          </p:cNvPr>
          <p:cNvSpPr>
            <a:spLocks noGrp="1"/>
          </p:cNvSpPr>
          <p:nvPr/>
        </p:nvSpPr>
        <p:spPr>
          <a:xfrm>
            <a:off x="714375" y="6019800"/>
            <a:ext cx="200025" cy="161925"/>
          </a:xfrm>
          <a:prstGeom prst="rect">
            <a:avLst/>
          </a:prstGeom>
          <a:solidFill>
            <a:srgbClr val="8052BD"/>
          </a:solidFill>
          <a:ln w="0">
            <a:noFill/>
          </a:ln>
        </p:spPr>
        <p:txBody>
          <a:bodyPr/>
          <a:lstStyle/>
          <a:p>
            <a:endParaRPr lang="ja-JP" altLang="en-US"/>
          </a:p>
        </p:txBody>
      </p:sp>
      <p:sp>
        <p:nvSpPr>
          <p:cNvPr id="108" name="正方形/長方形 107">
            <a:extLst>
              <a:ext uri="{FF2B5EF4-FFF2-40B4-BE49-F238E27FC236}">
                <a16:creationId xmlns:a16="http://schemas.microsoft.com/office/drawing/2014/main" id="{856EA30E-E23F-4C22-AA14-BE1B7C1FDCA3}"/>
              </a:ext>
            </a:extLst>
          </p:cNvPr>
          <p:cNvSpPr>
            <a:spLocks noGrp="1"/>
          </p:cNvSpPr>
          <p:nvPr/>
        </p:nvSpPr>
        <p:spPr>
          <a:xfrm>
            <a:off x="1000125" y="5962650"/>
            <a:ext cx="742950" cy="295275"/>
          </a:xfrm>
          <a:prstGeom prst="rect">
            <a:avLst/>
          </a:prstGeom>
          <a:noFill/>
          <a:ln w="0">
            <a:noFill/>
          </a:ln>
        </p:spPr>
        <p:txBody>
          <a:bodyPr lIns="0" tIns="0" rIns="0" bIns="0">
            <a:noAutofit/>
          </a:bodyPr>
          <a:lstStyle/>
          <a:p>
            <a:pPr>
              <a:defRPr sz="1725" b="0">
                <a:solidFill>
                  <a:srgbClr val="191919"/>
                </a:solidFill>
                <a:latin typeface="Arial"/>
                <a:ea typeface="Arial"/>
                <a:cs typeface="Arial"/>
              </a:defRPr>
            </a:pPr>
            <a:r>
              <a:rPr sz="1725" b="0">
                <a:solidFill>
                  <a:srgbClr val="191919"/>
                </a:solidFill>
                <a:latin typeface="Arial"/>
                <a:ea typeface="Arial"/>
                <a:cs typeface="Arial"/>
              </a:rPr>
              <a:t>VUV</a:t>
            </a:r>
          </a:p>
        </p:txBody>
      </p:sp>
      <p:sp>
        <p:nvSpPr>
          <p:cNvPr id="109" name="正方形/長方形 108">
            <a:extLst>
              <a:ext uri="{FF2B5EF4-FFF2-40B4-BE49-F238E27FC236}">
                <a16:creationId xmlns:a16="http://schemas.microsoft.com/office/drawing/2014/main" id="{CC472D3B-5A4E-4720-8F23-5F8E468987ED}"/>
              </a:ext>
            </a:extLst>
          </p:cNvPr>
          <p:cNvSpPr>
            <a:spLocks noGrp="1"/>
          </p:cNvSpPr>
          <p:nvPr/>
        </p:nvSpPr>
        <p:spPr>
          <a:xfrm>
            <a:off x="2019300" y="6019800"/>
            <a:ext cx="200025" cy="161925"/>
          </a:xfrm>
          <a:prstGeom prst="rect">
            <a:avLst/>
          </a:prstGeom>
          <a:solidFill>
            <a:srgbClr val="3989D1"/>
          </a:solidFill>
          <a:ln w="0">
            <a:noFill/>
          </a:ln>
        </p:spPr>
        <p:txBody>
          <a:bodyPr/>
          <a:lstStyle/>
          <a:p>
            <a:endParaRPr lang="ja-JP" altLang="en-US"/>
          </a:p>
        </p:txBody>
      </p:sp>
      <p:sp>
        <p:nvSpPr>
          <p:cNvPr id="110" name="正方形/長方形 109">
            <a:extLst>
              <a:ext uri="{FF2B5EF4-FFF2-40B4-BE49-F238E27FC236}">
                <a16:creationId xmlns:a16="http://schemas.microsoft.com/office/drawing/2014/main" id="{5EF96832-D7A0-468F-99C2-B58330DC7ECC}"/>
              </a:ext>
            </a:extLst>
          </p:cNvPr>
          <p:cNvSpPr>
            <a:spLocks noGrp="1"/>
          </p:cNvSpPr>
          <p:nvPr/>
        </p:nvSpPr>
        <p:spPr>
          <a:xfrm>
            <a:off x="2305050" y="5962650"/>
            <a:ext cx="742950" cy="295275"/>
          </a:xfrm>
          <a:prstGeom prst="rect">
            <a:avLst/>
          </a:prstGeom>
          <a:noFill/>
          <a:ln w="0">
            <a:noFill/>
          </a:ln>
        </p:spPr>
        <p:txBody>
          <a:bodyPr lIns="0" tIns="0" rIns="0" bIns="0">
            <a:noAutofit/>
          </a:bodyPr>
          <a:lstStyle/>
          <a:p>
            <a:pPr>
              <a:defRPr sz="1725" b="0">
                <a:solidFill>
                  <a:srgbClr val="191919"/>
                </a:solidFill>
                <a:latin typeface="Arial"/>
                <a:ea typeface="Arial"/>
                <a:cs typeface="Arial"/>
              </a:defRPr>
            </a:pPr>
            <a:r>
              <a:rPr sz="1725" b="0">
                <a:solidFill>
                  <a:srgbClr val="191919"/>
                </a:solidFill>
                <a:latin typeface="Arial"/>
                <a:ea typeface="Arial"/>
                <a:cs typeface="Arial"/>
              </a:rPr>
              <a:t>UV</a:t>
            </a:r>
          </a:p>
        </p:txBody>
      </p:sp>
      <p:sp>
        <p:nvSpPr>
          <p:cNvPr id="111" name="正方形/長方形 110">
            <a:extLst>
              <a:ext uri="{FF2B5EF4-FFF2-40B4-BE49-F238E27FC236}">
                <a16:creationId xmlns:a16="http://schemas.microsoft.com/office/drawing/2014/main" id="{351ECE53-3769-4C2D-A69E-5F9C0FBE3065}"/>
              </a:ext>
            </a:extLst>
          </p:cNvPr>
          <p:cNvSpPr>
            <a:spLocks noGrp="1"/>
          </p:cNvSpPr>
          <p:nvPr/>
        </p:nvSpPr>
        <p:spPr>
          <a:xfrm>
            <a:off x="3324225" y="6019800"/>
            <a:ext cx="200025" cy="161925"/>
          </a:xfrm>
          <a:prstGeom prst="rect">
            <a:avLst/>
          </a:prstGeom>
          <a:solidFill>
            <a:srgbClr val="36A268"/>
          </a:solidFill>
          <a:ln w="0">
            <a:noFill/>
          </a:ln>
        </p:spPr>
        <p:txBody>
          <a:bodyPr/>
          <a:lstStyle/>
          <a:p>
            <a:endParaRPr lang="ja-JP" altLang="en-US"/>
          </a:p>
        </p:txBody>
      </p:sp>
      <p:sp>
        <p:nvSpPr>
          <p:cNvPr id="112" name="正方形/長方形 111">
            <a:extLst>
              <a:ext uri="{FF2B5EF4-FFF2-40B4-BE49-F238E27FC236}">
                <a16:creationId xmlns:a16="http://schemas.microsoft.com/office/drawing/2014/main" id="{979B2E71-8629-45EF-AD33-F946BAA4C5C9}"/>
              </a:ext>
            </a:extLst>
          </p:cNvPr>
          <p:cNvSpPr>
            <a:spLocks noGrp="1"/>
          </p:cNvSpPr>
          <p:nvPr/>
        </p:nvSpPr>
        <p:spPr>
          <a:xfrm>
            <a:off x="3609975" y="5962650"/>
            <a:ext cx="742950" cy="295275"/>
          </a:xfrm>
          <a:prstGeom prst="rect">
            <a:avLst/>
          </a:prstGeom>
          <a:noFill/>
          <a:ln w="0">
            <a:noFill/>
          </a:ln>
        </p:spPr>
        <p:txBody>
          <a:bodyPr lIns="0" tIns="0" rIns="0" bIns="0">
            <a:noAutofit/>
          </a:bodyPr>
          <a:lstStyle/>
          <a:p>
            <a:pPr>
              <a:defRPr sz="1725" b="0">
                <a:solidFill>
                  <a:srgbClr val="191919"/>
                </a:solidFill>
                <a:latin typeface="Arial"/>
                <a:ea typeface="Arial"/>
                <a:cs typeface="Arial"/>
              </a:defRPr>
            </a:pPr>
            <a:r>
              <a:rPr sz="1725" b="0">
                <a:solidFill>
                  <a:srgbClr val="191919"/>
                </a:solidFill>
                <a:latin typeface="Arial"/>
                <a:ea typeface="Arial"/>
                <a:cs typeface="Arial"/>
              </a:rPr>
              <a:t>VIS</a:t>
            </a:r>
          </a:p>
        </p:txBody>
      </p:sp>
      <p:sp>
        <p:nvSpPr>
          <p:cNvPr id="113" name="正方形/長方形 112">
            <a:extLst>
              <a:ext uri="{FF2B5EF4-FFF2-40B4-BE49-F238E27FC236}">
                <a16:creationId xmlns:a16="http://schemas.microsoft.com/office/drawing/2014/main" id="{FE3E25FF-9F5D-4DD4-BDF6-1DF877C26389}"/>
              </a:ext>
            </a:extLst>
          </p:cNvPr>
          <p:cNvSpPr>
            <a:spLocks noGrp="1"/>
          </p:cNvSpPr>
          <p:nvPr/>
        </p:nvSpPr>
        <p:spPr>
          <a:xfrm>
            <a:off x="4629150" y="6019800"/>
            <a:ext cx="200025" cy="161925"/>
          </a:xfrm>
          <a:prstGeom prst="rect">
            <a:avLst/>
          </a:prstGeom>
          <a:solidFill>
            <a:srgbClr val="ED963B"/>
          </a:solidFill>
          <a:ln w="0">
            <a:noFill/>
          </a:ln>
        </p:spPr>
        <p:txBody>
          <a:bodyPr/>
          <a:lstStyle/>
          <a:p>
            <a:endParaRPr lang="ja-JP" altLang="en-US"/>
          </a:p>
        </p:txBody>
      </p:sp>
      <p:sp>
        <p:nvSpPr>
          <p:cNvPr id="114" name="正方形/長方形 113">
            <a:extLst>
              <a:ext uri="{FF2B5EF4-FFF2-40B4-BE49-F238E27FC236}">
                <a16:creationId xmlns:a16="http://schemas.microsoft.com/office/drawing/2014/main" id="{EFA1D1D0-FF44-4837-836F-723F2432B899}"/>
              </a:ext>
            </a:extLst>
          </p:cNvPr>
          <p:cNvSpPr>
            <a:spLocks noGrp="1"/>
          </p:cNvSpPr>
          <p:nvPr/>
        </p:nvSpPr>
        <p:spPr>
          <a:xfrm>
            <a:off x="4914900" y="5962650"/>
            <a:ext cx="742950" cy="295275"/>
          </a:xfrm>
          <a:prstGeom prst="rect">
            <a:avLst/>
          </a:prstGeom>
          <a:noFill/>
          <a:ln w="0">
            <a:noFill/>
          </a:ln>
        </p:spPr>
        <p:txBody>
          <a:bodyPr lIns="0" tIns="0" rIns="0" bIns="0">
            <a:noAutofit/>
          </a:bodyPr>
          <a:lstStyle/>
          <a:p>
            <a:pPr>
              <a:defRPr sz="1725" b="0">
                <a:solidFill>
                  <a:srgbClr val="191919"/>
                </a:solidFill>
                <a:latin typeface="Arial"/>
                <a:ea typeface="Arial"/>
                <a:cs typeface="Arial"/>
              </a:defRPr>
            </a:pPr>
            <a:r>
              <a:rPr sz="1725" b="0">
                <a:solidFill>
                  <a:srgbClr val="191919"/>
                </a:solidFill>
                <a:latin typeface="Arial"/>
                <a:ea typeface="Arial"/>
                <a:cs typeface="Arial"/>
              </a:rPr>
              <a:t>NIR</a:t>
            </a:r>
          </a:p>
        </p:txBody>
      </p:sp>
      <p:sp>
        <p:nvSpPr>
          <p:cNvPr id="115" name="正方形/長方形 114">
            <a:extLst>
              <a:ext uri="{FF2B5EF4-FFF2-40B4-BE49-F238E27FC236}">
                <a16:creationId xmlns:a16="http://schemas.microsoft.com/office/drawing/2014/main" id="{D3A6B7DE-1995-4A74-BC99-54FE3FF6F1C5}"/>
              </a:ext>
            </a:extLst>
          </p:cNvPr>
          <p:cNvSpPr>
            <a:spLocks noGrp="1"/>
          </p:cNvSpPr>
          <p:nvPr/>
        </p:nvSpPr>
        <p:spPr>
          <a:xfrm>
            <a:off x="5934075" y="6019800"/>
            <a:ext cx="200025" cy="161925"/>
          </a:xfrm>
          <a:prstGeom prst="rect">
            <a:avLst/>
          </a:prstGeom>
          <a:solidFill>
            <a:srgbClr val="D9534F"/>
          </a:solidFill>
          <a:ln w="0">
            <a:noFill/>
          </a:ln>
        </p:spPr>
        <p:txBody>
          <a:bodyPr/>
          <a:lstStyle/>
          <a:p>
            <a:endParaRPr lang="ja-JP" altLang="en-US"/>
          </a:p>
        </p:txBody>
      </p:sp>
      <p:sp>
        <p:nvSpPr>
          <p:cNvPr id="116" name="正方形/長方形 115">
            <a:extLst>
              <a:ext uri="{FF2B5EF4-FFF2-40B4-BE49-F238E27FC236}">
                <a16:creationId xmlns:a16="http://schemas.microsoft.com/office/drawing/2014/main" id="{78AE874E-1206-4640-B14E-6EEA35E66906}"/>
              </a:ext>
            </a:extLst>
          </p:cNvPr>
          <p:cNvSpPr>
            <a:spLocks noGrp="1"/>
          </p:cNvSpPr>
          <p:nvPr/>
        </p:nvSpPr>
        <p:spPr>
          <a:xfrm>
            <a:off x="6219825" y="5962650"/>
            <a:ext cx="742950" cy="295275"/>
          </a:xfrm>
          <a:prstGeom prst="rect">
            <a:avLst/>
          </a:prstGeom>
          <a:noFill/>
          <a:ln w="0">
            <a:noFill/>
          </a:ln>
        </p:spPr>
        <p:txBody>
          <a:bodyPr lIns="0" tIns="0" rIns="0" bIns="0">
            <a:noAutofit/>
          </a:bodyPr>
          <a:lstStyle/>
          <a:p>
            <a:pPr>
              <a:defRPr sz="1725" b="0">
                <a:solidFill>
                  <a:srgbClr val="191919"/>
                </a:solidFill>
                <a:latin typeface="Arial"/>
                <a:ea typeface="Arial"/>
                <a:cs typeface="Arial"/>
              </a:defRPr>
            </a:pPr>
            <a:r>
              <a:rPr sz="1725" b="0">
                <a:solidFill>
                  <a:srgbClr val="191919"/>
                </a:solidFill>
                <a:latin typeface="Arial"/>
                <a:ea typeface="Arial"/>
                <a:cs typeface="Arial"/>
              </a:rPr>
              <a:t>IR</a:t>
            </a:r>
          </a:p>
        </p:txBody>
      </p:sp>
      <p:sp>
        <p:nvSpPr>
          <p:cNvPr id="117" name="正方形/長方形 116">
            <a:extLst>
              <a:ext uri="{FF2B5EF4-FFF2-40B4-BE49-F238E27FC236}">
                <a16:creationId xmlns:a16="http://schemas.microsoft.com/office/drawing/2014/main" id="{8493880C-9686-4D97-8B21-605CAC100FAE}"/>
              </a:ext>
            </a:extLst>
          </p:cNvPr>
          <p:cNvSpPr>
            <a:spLocks noGrp="1"/>
          </p:cNvSpPr>
          <p:nvPr/>
        </p:nvSpPr>
        <p:spPr>
          <a:xfrm>
            <a:off x="8001000" y="1809750"/>
            <a:ext cx="3781425" cy="4381500"/>
          </a:xfrm>
          <a:prstGeom prst="rect">
            <a:avLst/>
          </a:prstGeom>
          <a:noFill/>
          <a:ln w="0">
            <a:noFill/>
          </a:ln>
        </p:spPr>
        <p:txBody>
          <a:bodyPr lIns="0" tIns="0" rIns="0" bIns="0">
            <a:noAutofit/>
          </a:bodyPr>
          <a:lstStyle/>
          <a:p>
            <a:pPr marL="292100" indent="-203200">
              <a:spcAft>
                <a:spcPts val="1800"/>
              </a:spcAft>
              <a:buChar char="•"/>
              <a:defRPr sz="2025" b="0">
                <a:solidFill>
                  <a:srgbClr val="191919"/>
                </a:solidFill>
                <a:latin typeface="Times New Roman"/>
                <a:ea typeface="Times New Roman"/>
                <a:cs typeface="Times New Roman"/>
              </a:defRPr>
            </a:pPr>
            <a:r>
              <a:rPr sz="2025" b="0">
                <a:solidFill>
                  <a:srgbClr val="191919"/>
                </a:solidFill>
                <a:latin typeface="Times New Roman"/>
                <a:ea typeface="Times New Roman"/>
                <a:cs typeface="Times New Roman"/>
              </a:rPr>
              <a:t>We compare #1 and #2 at the same wall temperature and total blowing rate. The graphs show radiation reaching the wall.</a:t>
            </a:r>
          </a:p>
          <a:p>
            <a:pPr marL="292100" indent="-203200">
              <a:spcAft>
                <a:spcPts val="1800"/>
              </a:spcAft>
              <a:buChar char="•"/>
              <a:defRPr sz="2025" b="0">
                <a:solidFill>
                  <a:srgbClr val="191919"/>
                </a:solidFill>
                <a:latin typeface="Times New Roman"/>
                <a:ea typeface="Times New Roman"/>
                <a:cs typeface="Times New Roman"/>
              </a:defRPr>
            </a:pPr>
            <a:r>
              <a:rPr sz="2025" b="0">
                <a:solidFill>
                  <a:srgbClr val="191919"/>
                </a:solidFill>
                <a:latin typeface="Times New Roman"/>
                <a:ea typeface="Times New Roman"/>
                <a:cs typeface="Times New Roman"/>
              </a:rPr>
              <a:t>Near the axis, the incident flux increases from 1.562 to 1.768 MW/m². This is 13.18% higher in #2.</a:t>
            </a:r>
          </a:p>
          <a:p>
            <a:pPr marL="292100" indent="-203200">
              <a:spcAft>
                <a:spcPts val="1800"/>
              </a:spcAft>
              <a:buChar char="•"/>
              <a:defRPr sz="2025" b="0">
                <a:solidFill>
                  <a:srgbClr val="191919"/>
                </a:solidFill>
                <a:latin typeface="Times New Roman"/>
                <a:ea typeface="Times New Roman"/>
                <a:cs typeface="Times New Roman"/>
              </a:defRPr>
            </a:pPr>
            <a:r>
              <a:rPr sz="2025" b="0">
                <a:solidFill>
                  <a:srgbClr val="191919"/>
                </a:solidFill>
                <a:latin typeface="Times New Roman"/>
                <a:ea typeface="Times New Roman"/>
                <a:cs typeface="Times New Roman"/>
              </a:rPr>
              <a:t>Most of the increase comes from VUV and UV, which together account for 95.7% of the total difference.</a:t>
            </a:r>
          </a:p>
        </p:txBody>
      </p:sp>
    </p:spTree>
    <p:extLst>
      <p:ext uri="{BB962C8B-B14F-4D97-AF65-F5344CB8AC3E}">
        <p14:creationId xmlns:p14="http://schemas.microsoft.com/office/powerpoint/2010/main" val="28075798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52AB7C-C4BE-32CC-9434-9BA2655996B8}"/>
            </a:ext>
          </a:extLst>
        </p:cNvPr>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6E4CBAD6-6B5D-5521-2206-B49F4FD18A2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latin typeface="Times New Roman"/>
                <a:ea typeface="游ゴシック"/>
              </a:defRPr>
            </a:pPr>
            <a:fld id="{BBA193C3-0A85-4D05-95BE-970B8185A625}" type="slidenum">
              <a:rPr kumimoji="1" lang="ja-JP" altLang="en-US" sz="1800" b="0" i="0" u="none" strike="noStrike" kern="1200" cap="none" spc="0" normalizeH="0" baseline="0" noProof="0" smtClean="0">
                <a:ln>
                  <a:noFill/>
                </a:ln>
                <a:effectLst/>
                <a:uLnTx/>
                <a:uFillTx/>
                <a:latin typeface="Times New Roman" panose="020B0604020202020204" pitchFamily="34" charset="0"/>
                <a:ea typeface="游ゴシック" panose="020B0400000000000000" pitchFamily="50" charset="-128"/>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latin typeface="Times New Roman"/>
                  <a:ea typeface="游ゴシック"/>
                </a:defRPr>
              </a:pPr>
              <a:t>14</a:t>
            </a:fld>
            <a:endParaRPr kumimoji="1" lang="ja-JP" altLang="en-US" sz="1800" b="0" i="0" u="none" strike="noStrike" kern="1200" cap="none" spc="0" normalizeH="0" baseline="0" noProof="0">
              <a:ln>
                <a:noFill/>
              </a:ln>
              <a:effectLst/>
              <a:uLnTx/>
              <a:uFillTx/>
              <a:latin typeface="Arial" panose="020B0604020202020204" pitchFamily="34" charset="0"/>
              <a:ea typeface="游ゴシック" panose="020B0400000000000000" pitchFamily="50" charset="-128"/>
              <a:cs typeface="Arial" panose="020B0604020202020204" pitchFamily="34" charset="0"/>
            </a:endParaRPr>
          </a:p>
        </p:txBody>
      </p:sp>
      <p:sp>
        <p:nvSpPr>
          <p:cNvPr id="102" name="正方形/長方形 101">
            <a:extLst>
              <a:ext uri="{FF2B5EF4-FFF2-40B4-BE49-F238E27FC236}">
                <a16:creationId xmlns:a16="http://schemas.microsoft.com/office/drawing/2014/main" id="{38D032A8-F2A7-435F-8215-4C8DB40D9FFB}"/>
              </a:ext>
            </a:extLst>
          </p:cNvPr>
          <p:cNvSpPr>
            <a:spLocks noGrp="1"/>
          </p:cNvSpPr>
          <p:nvPr/>
        </p:nvSpPr>
        <p:spPr>
          <a:xfrm>
            <a:off x="1066800" y="190500"/>
            <a:ext cx="10744200" cy="552450"/>
          </a:xfrm>
          <a:prstGeom prst="rect">
            <a:avLst/>
          </a:prstGeom>
          <a:noFill/>
          <a:ln w="0">
            <a:noFill/>
          </a:ln>
        </p:spPr>
        <p:txBody>
          <a:bodyPr lIns="0" tIns="0" rIns="0" bIns="0">
            <a:noAutofit/>
          </a:bodyPr>
          <a:lstStyle/>
          <a:p>
            <a:pPr>
              <a:defRPr sz="3000" b="1">
                <a:solidFill>
                  <a:srgbClr val="191919"/>
                </a:solidFill>
                <a:latin typeface="Times New Roman"/>
                <a:ea typeface="Times New Roman"/>
                <a:cs typeface="Times New Roman"/>
              </a:defRPr>
            </a:pPr>
            <a:r>
              <a:rPr sz="3000" b="1">
                <a:solidFill>
                  <a:srgbClr val="191919"/>
                </a:solidFill>
                <a:latin typeface="Times New Roman"/>
                <a:ea typeface="Times New Roman"/>
                <a:cs typeface="Times New Roman"/>
              </a:rPr>
              <a:t>Wall-Incident Radiation: #2 and #3</a:t>
            </a:r>
          </a:p>
        </p:txBody>
      </p:sp>
      <p:sp>
        <p:nvSpPr>
          <p:cNvPr id="103" name="正方形/長方形 102">
            <a:extLst>
              <a:ext uri="{FF2B5EF4-FFF2-40B4-BE49-F238E27FC236}">
                <a16:creationId xmlns:a16="http://schemas.microsoft.com/office/drawing/2014/main" id="{5632DC4D-9F82-4754-9D9F-100F29995606}"/>
              </a:ext>
            </a:extLst>
          </p:cNvPr>
          <p:cNvSpPr>
            <a:spLocks noGrp="1"/>
          </p:cNvSpPr>
          <p:nvPr/>
        </p:nvSpPr>
        <p:spPr>
          <a:xfrm>
            <a:off x="619125" y="1228725"/>
            <a:ext cx="3143250" cy="342900"/>
          </a:xfrm>
          <a:prstGeom prst="rect">
            <a:avLst/>
          </a:prstGeom>
          <a:noFill/>
          <a:ln w="0">
            <a:noFill/>
          </a:ln>
        </p:spPr>
        <p:txBody>
          <a:bodyPr lIns="0" tIns="0" rIns="0" bIns="0">
            <a:noAutofit/>
          </a:bodyPr>
          <a:lstStyle/>
          <a:p>
            <a:pPr>
              <a:defRPr sz="2175" b="1">
                <a:solidFill>
                  <a:srgbClr val="173F62"/>
                </a:solidFill>
                <a:latin typeface="Times New Roman"/>
                <a:ea typeface="Times New Roman"/>
                <a:cs typeface="Times New Roman"/>
              </a:defRPr>
            </a:pPr>
            <a:r>
              <a:rPr sz="2175" b="1">
                <a:solidFill>
                  <a:srgbClr val="173F62"/>
                </a:solidFill>
                <a:latin typeface="Times New Roman"/>
                <a:ea typeface="Times New Roman"/>
                <a:cs typeface="Times New Roman"/>
              </a:rPr>
              <a:t>Composition #2</a:t>
            </a:r>
          </a:p>
        </p:txBody>
      </p:sp>
      <p:sp>
        <p:nvSpPr>
          <p:cNvPr id="104" name="正方形/長方形 103">
            <a:extLst>
              <a:ext uri="{FF2B5EF4-FFF2-40B4-BE49-F238E27FC236}">
                <a16:creationId xmlns:a16="http://schemas.microsoft.com/office/drawing/2014/main" id="{381C9D79-AF52-41D0-BCF0-33E61E5EED88}"/>
              </a:ext>
            </a:extLst>
          </p:cNvPr>
          <p:cNvSpPr>
            <a:spLocks noGrp="1"/>
          </p:cNvSpPr>
          <p:nvPr/>
        </p:nvSpPr>
        <p:spPr>
          <a:xfrm>
            <a:off x="4429125" y="1228725"/>
            <a:ext cx="3238500" cy="342900"/>
          </a:xfrm>
          <a:prstGeom prst="rect">
            <a:avLst/>
          </a:prstGeom>
          <a:noFill/>
          <a:ln w="0">
            <a:noFill/>
          </a:ln>
        </p:spPr>
        <p:txBody>
          <a:bodyPr lIns="0" tIns="0" rIns="0" bIns="0">
            <a:noAutofit/>
          </a:bodyPr>
          <a:lstStyle/>
          <a:p>
            <a:pPr>
              <a:defRPr sz="2175" b="1">
                <a:solidFill>
                  <a:srgbClr val="173F62"/>
                </a:solidFill>
                <a:latin typeface="Times New Roman"/>
                <a:ea typeface="Times New Roman"/>
                <a:cs typeface="Times New Roman"/>
              </a:defRPr>
            </a:pPr>
            <a:r>
              <a:rPr sz="2175" b="1">
                <a:solidFill>
                  <a:srgbClr val="173F62"/>
                </a:solidFill>
                <a:latin typeface="Times New Roman"/>
                <a:ea typeface="Times New Roman"/>
                <a:cs typeface="Times New Roman"/>
              </a:rPr>
              <a:t>Composition #3</a:t>
            </a:r>
          </a:p>
        </p:txBody>
      </p:sp>
      <p:pic>
        <p:nvPicPr>
          <p:cNvPr id="105" name="図 104"/>
          <p:cNvPicPr>
            <a:picLocks noChangeAspect="1"/>
          </p:cNvPicPr>
          <p:nvPr/>
        </p:nvPicPr>
        <p:blipFill>
          <a:blip r:embed="rId3"/>
          <a:stretch/>
        </p:blipFill>
        <p:spPr>
          <a:xfrm>
            <a:off x="239070" y="1685925"/>
            <a:ext cx="3712860" cy="4191000"/>
          </a:xfrm>
          <a:prstGeom prst="rect">
            <a:avLst/>
          </a:prstGeom>
        </p:spPr>
      </p:pic>
      <p:pic>
        <p:nvPicPr>
          <p:cNvPr id="106" name="図 105"/>
          <p:cNvPicPr>
            <a:picLocks noChangeAspect="1"/>
          </p:cNvPicPr>
          <p:nvPr/>
        </p:nvPicPr>
        <p:blipFill>
          <a:blip r:embed="rId4"/>
          <a:stretch/>
        </p:blipFill>
        <p:spPr>
          <a:xfrm>
            <a:off x="4049070" y="1685925"/>
            <a:ext cx="3712860" cy="4191000"/>
          </a:xfrm>
          <a:prstGeom prst="rect">
            <a:avLst/>
          </a:prstGeom>
        </p:spPr>
      </p:pic>
      <p:sp>
        <p:nvSpPr>
          <p:cNvPr id="107" name="正方形/長方形 106">
            <a:extLst>
              <a:ext uri="{FF2B5EF4-FFF2-40B4-BE49-F238E27FC236}">
                <a16:creationId xmlns:a16="http://schemas.microsoft.com/office/drawing/2014/main" id="{A5DB93EC-EB98-4247-8850-5A766A939246}"/>
              </a:ext>
            </a:extLst>
          </p:cNvPr>
          <p:cNvSpPr>
            <a:spLocks noGrp="1"/>
          </p:cNvSpPr>
          <p:nvPr/>
        </p:nvSpPr>
        <p:spPr>
          <a:xfrm>
            <a:off x="714375" y="6019800"/>
            <a:ext cx="200025" cy="161925"/>
          </a:xfrm>
          <a:prstGeom prst="rect">
            <a:avLst/>
          </a:prstGeom>
          <a:solidFill>
            <a:srgbClr val="8052BD"/>
          </a:solidFill>
          <a:ln w="0">
            <a:noFill/>
          </a:ln>
        </p:spPr>
        <p:txBody>
          <a:bodyPr/>
          <a:lstStyle/>
          <a:p>
            <a:endParaRPr lang="ja-JP" altLang="en-US"/>
          </a:p>
        </p:txBody>
      </p:sp>
      <p:sp>
        <p:nvSpPr>
          <p:cNvPr id="108" name="正方形/長方形 107">
            <a:extLst>
              <a:ext uri="{FF2B5EF4-FFF2-40B4-BE49-F238E27FC236}">
                <a16:creationId xmlns:a16="http://schemas.microsoft.com/office/drawing/2014/main" id="{034068EE-2F3A-43A9-AC76-892492E8EDCD}"/>
              </a:ext>
            </a:extLst>
          </p:cNvPr>
          <p:cNvSpPr>
            <a:spLocks noGrp="1"/>
          </p:cNvSpPr>
          <p:nvPr/>
        </p:nvSpPr>
        <p:spPr>
          <a:xfrm>
            <a:off x="1000125" y="5962650"/>
            <a:ext cx="742950" cy="295275"/>
          </a:xfrm>
          <a:prstGeom prst="rect">
            <a:avLst/>
          </a:prstGeom>
          <a:noFill/>
          <a:ln w="0">
            <a:noFill/>
          </a:ln>
        </p:spPr>
        <p:txBody>
          <a:bodyPr lIns="0" tIns="0" rIns="0" bIns="0">
            <a:noAutofit/>
          </a:bodyPr>
          <a:lstStyle/>
          <a:p>
            <a:pPr>
              <a:defRPr sz="1725" b="0">
                <a:solidFill>
                  <a:srgbClr val="191919"/>
                </a:solidFill>
                <a:latin typeface="Arial"/>
                <a:ea typeface="Arial"/>
                <a:cs typeface="Arial"/>
              </a:defRPr>
            </a:pPr>
            <a:r>
              <a:rPr sz="1725" b="0">
                <a:solidFill>
                  <a:srgbClr val="191919"/>
                </a:solidFill>
                <a:latin typeface="Arial"/>
                <a:ea typeface="Arial"/>
                <a:cs typeface="Arial"/>
              </a:rPr>
              <a:t>VUV</a:t>
            </a:r>
          </a:p>
        </p:txBody>
      </p:sp>
      <p:sp>
        <p:nvSpPr>
          <p:cNvPr id="109" name="正方形/長方形 108">
            <a:extLst>
              <a:ext uri="{FF2B5EF4-FFF2-40B4-BE49-F238E27FC236}">
                <a16:creationId xmlns:a16="http://schemas.microsoft.com/office/drawing/2014/main" id="{25B25E19-61D6-4FC6-85B4-E018BC4CD2B9}"/>
              </a:ext>
            </a:extLst>
          </p:cNvPr>
          <p:cNvSpPr>
            <a:spLocks noGrp="1"/>
          </p:cNvSpPr>
          <p:nvPr/>
        </p:nvSpPr>
        <p:spPr>
          <a:xfrm>
            <a:off x="2019300" y="6019800"/>
            <a:ext cx="200025" cy="161925"/>
          </a:xfrm>
          <a:prstGeom prst="rect">
            <a:avLst/>
          </a:prstGeom>
          <a:solidFill>
            <a:srgbClr val="3989D1"/>
          </a:solidFill>
          <a:ln w="0">
            <a:noFill/>
          </a:ln>
        </p:spPr>
        <p:txBody>
          <a:bodyPr/>
          <a:lstStyle/>
          <a:p>
            <a:endParaRPr lang="ja-JP" altLang="en-US"/>
          </a:p>
        </p:txBody>
      </p:sp>
      <p:sp>
        <p:nvSpPr>
          <p:cNvPr id="110" name="正方形/長方形 109">
            <a:extLst>
              <a:ext uri="{FF2B5EF4-FFF2-40B4-BE49-F238E27FC236}">
                <a16:creationId xmlns:a16="http://schemas.microsoft.com/office/drawing/2014/main" id="{471A007B-9652-4F10-9751-30039BC0165C}"/>
              </a:ext>
            </a:extLst>
          </p:cNvPr>
          <p:cNvSpPr>
            <a:spLocks noGrp="1"/>
          </p:cNvSpPr>
          <p:nvPr/>
        </p:nvSpPr>
        <p:spPr>
          <a:xfrm>
            <a:off x="2305050" y="5962650"/>
            <a:ext cx="742950" cy="295275"/>
          </a:xfrm>
          <a:prstGeom prst="rect">
            <a:avLst/>
          </a:prstGeom>
          <a:noFill/>
          <a:ln w="0">
            <a:noFill/>
          </a:ln>
        </p:spPr>
        <p:txBody>
          <a:bodyPr lIns="0" tIns="0" rIns="0" bIns="0">
            <a:noAutofit/>
          </a:bodyPr>
          <a:lstStyle/>
          <a:p>
            <a:pPr>
              <a:defRPr sz="1725" b="0">
                <a:solidFill>
                  <a:srgbClr val="191919"/>
                </a:solidFill>
                <a:latin typeface="Arial"/>
                <a:ea typeface="Arial"/>
                <a:cs typeface="Arial"/>
              </a:defRPr>
            </a:pPr>
            <a:r>
              <a:rPr sz="1725" b="0">
                <a:solidFill>
                  <a:srgbClr val="191919"/>
                </a:solidFill>
                <a:latin typeface="Arial"/>
                <a:ea typeface="Arial"/>
                <a:cs typeface="Arial"/>
              </a:rPr>
              <a:t>UV</a:t>
            </a:r>
          </a:p>
        </p:txBody>
      </p:sp>
      <p:sp>
        <p:nvSpPr>
          <p:cNvPr id="111" name="正方形/長方形 110">
            <a:extLst>
              <a:ext uri="{FF2B5EF4-FFF2-40B4-BE49-F238E27FC236}">
                <a16:creationId xmlns:a16="http://schemas.microsoft.com/office/drawing/2014/main" id="{671493AC-E858-4F47-AF7E-118F9CF12C59}"/>
              </a:ext>
            </a:extLst>
          </p:cNvPr>
          <p:cNvSpPr>
            <a:spLocks noGrp="1"/>
          </p:cNvSpPr>
          <p:nvPr/>
        </p:nvSpPr>
        <p:spPr>
          <a:xfrm>
            <a:off x="3324225" y="6019800"/>
            <a:ext cx="200025" cy="161925"/>
          </a:xfrm>
          <a:prstGeom prst="rect">
            <a:avLst/>
          </a:prstGeom>
          <a:solidFill>
            <a:srgbClr val="36A268"/>
          </a:solidFill>
          <a:ln w="0">
            <a:noFill/>
          </a:ln>
        </p:spPr>
        <p:txBody>
          <a:bodyPr/>
          <a:lstStyle/>
          <a:p>
            <a:endParaRPr lang="ja-JP" altLang="en-US"/>
          </a:p>
        </p:txBody>
      </p:sp>
      <p:sp>
        <p:nvSpPr>
          <p:cNvPr id="112" name="正方形/長方形 111">
            <a:extLst>
              <a:ext uri="{FF2B5EF4-FFF2-40B4-BE49-F238E27FC236}">
                <a16:creationId xmlns:a16="http://schemas.microsoft.com/office/drawing/2014/main" id="{78A93F5E-B0EA-416B-9A21-F6E56201505C}"/>
              </a:ext>
            </a:extLst>
          </p:cNvPr>
          <p:cNvSpPr>
            <a:spLocks noGrp="1"/>
          </p:cNvSpPr>
          <p:nvPr/>
        </p:nvSpPr>
        <p:spPr>
          <a:xfrm>
            <a:off x="3609975" y="5962650"/>
            <a:ext cx="742950" cy="295275"/>
          </a:xfrm>
          <a:prstGeom prst="rect">
            <a:avLst/>
          </a:prstGeom>
          <a:noFill/>
          <a:ln w="0">
            <a:noFill/>
          </a:ln>
        </p:spPr>
        <p:txBody>
          <a:bodyPr lIns="0" tIns="0" rIns="0" bIns="0">
            <a:noAutofit/>
          </a:bodyPr>
          <a:lstStyle/>
          <a:p>
            <a:pPr>
              <a:defRPr sz="1725" b="0">
                <a:solidFill>
                  <a:srgbClr val="191919"/>
                </a:solidFill>
                <a:latin typeface="Arial"/>
                <a:ea typeface="Arial"/>
                <a:cs typeface="Arial"/>
              </a:defRPr>
            </a:pPr>
            <a:r>
              <a:rPr sz="1725" b="0">
                <a:solidFill>
                  <a:srgbClr val="191919"/>
                </a:solidFill>
                <a:latin typeface="Arial"/>
                <a:ea typeface="Arial"/>
                <a:cs typeface="Arial"/>
              </a:rPr>
              <a:t>VIS</a:t>
            </a:r>
          </a:p>
        </p:txBody>
      </p:sp>
      <p:sp>
        <p:nvSpPr>
          <p:cNvPr id="113" name="正方形/長方形 112">
            <a:extLst>
              <a:ext uri="{FF2B5EF4-FFF2-40B4-BE49-F238E27FC236}">
                <a16:creationId xmlns:a16="http://schemas.microsoft.com/office/drawing/2014/main" id="{3B8A30FB-8AFD-41E9-8A72-946F47480DC5}"/>
              </a:ext>
            </a:extLst>
          </p:cNvPr>
          <p:cNvSpPr>
            <a:spLocks noGrp="1"/>
          </p:cNvSpPr>
          <p:nvPr/>
        </p:nvSpPr>
        <p:spPr>
          <a:xfrm>
            <a:off x="4629150" y="6019800"/>
            <a:ext cx="200025" cy="161925"/>
          </a:xfrm>
          <a:prstGeom prst="rect">
            <a:avLst/>
          </a:prstGeom>
          <a:solidFill>
            <a:srgbClr val="ED963B"/>
          </a:solidFill>
          <a:ln w="0">
            <a:noFill/>
          </a:ln>
        </p:spPr>
        <p:txBody>
          <a:bodyPr/>
          <a:lstStyle/>
          <a:p>
            <a:endParaRPr lang="ja-JP" altLang="en-US"/>
          </a:p>
        </p:txBody>
      </p:sp>
      <p:sp>
        <p:nvSpPr>
          <p:cNvPr id="114" name="正方形/長方形 113">
            <a:extLst>
              <a:ext uri="{FF2B5EF4-FFF2-40B4-BE49-F238E27FC236}">
                <a16:creationId xmlns:a16="http://schemas.microsoft.com/office/drawing/2014/main" id="{8D59334E-5916-449F-B5F2-F3C9730752F3}"/>
              </a:ext>
            </a:extLst>
          </p:cNvPr>
          <p:cNvSpPr>
            <a:spLocks noGrp="1"/>
          </p:cNvSpPr>
          <p:nvPr/>
        </p:nvSpPr>
        <p:spPr>
          <a:xfrm>
            <a:off x="4914900" y="5962650"/>
            <a:ext cx="742950" cy="295275"/>
          </a:xfrm>
          <a:prstGeom prst="rect">
            <a:avLst/>
          </a:prstGeom>
          <a:noFill/>
          <a:ln w="0">
            <a:noFill/>
          </a:ln>
        </p:spPr>
        <p:txBody>
          <a:bodyPr lIns="0" tIns="0" rIns="0" bIns="0">
            <a:noAutofit/>
          </a:bodyPr>
          <a:lstStyle/>
          <a:p>
            <a:pPr>
              <a:defRPr sz="1725" b="0">
                <a:solidFill>
                  <a:srgbClr val="191919"/>
                </a:solidFill>
                <a:latin typeface="Arial"/>
                <a:ea typeface="Arial"/>
                <a:cs typeface="Arial"/>
              </a:defRPr>
            </a:pPr>
            <a:r>
              <a:rPr sz="1725" b="0">
                <a:solidFill>
                  <a:srgbClr val="191919"/>
                </a:solidFill>
                <a:latin typeface="Arial"/>
                <a:ea typeface="Arial"/>
                <a:cs typeface="Arial"/>
              </a:rPr>
              <a:t>NIR</a:t>
            </a:r>
          </a:p>
        </p:txBody>
      </p:sp>
      <p:sp>
        <p:nvSpPr>
          <p:cNvPr id="115" name="正方形/長方形 114">
            <a:extLst>
              <a:ext uri="{FF2B5EF4-FFF2-40B4-BE49-F238E27FC236}">
                <a16:creationId xmlns:a16="http://schemas.microsoft.com/office/drawing/2014/main" id="{3D6E349A-7D71-4587-8F9D-448B510CE89F}"/>
              </a:ext>
            </a:extLst>
          </p:cNvPr>
          <p:cNvSpPr>
            <a:spLocks noGrp="1"/>
          </p:cNvSpPr>
          <p:nvPr/>
        </p:nvSpPr>
        <p:spPr>
          <a:xfrm>
            <a:off x="5934075" y="6019800"/>
            <a:ext cx="200025" cy="161925"/>
          </a:xfrm>
          <a:prstGeom prst="rect">
            <a:avLst/>
          </a:prstGeom>
          <a:solidFill>
            <a:srgbClr val="D9534F"/>
          </a:solidFill>
          <a:ln w="0">
            <a:noFill/>
          </a:ln>
        </p:spPr>
        <p:txBody>
          <a:bodyPr/>
          <a:lstStyle/>
          <a:p>
            <a:endParaRPr lang="ja-JP" altLang="en-US"/>
          </a:p>
        </p:txBody>
      </p:sp>
      <p:sp>
        <p:nvSpPr>
          <p:cNvPr id="116" name="正方形/長方形 115">
            <a:extLst>
              <a:ext uri="{FF2B5EF4-FFF2-40B4-BE49-F238E27FC236}">
                <a16:creationId xmlns:a16="http://schemas.microsoft.com/office/drawing/2014/main" id="{8B57C7A7-2C69-4FB9-9C11-039526D4A503}"/>
              </a:ext>
            </a:extLst>
          </p:cNvPr>
          <p:cNvSpPr>
            <a:spLocks noGrp="1"/>
          </p:cNvSpPr>
          <p:nvPr/>
        </p:nvSpPr>
        <p:spPr>
          <a:xfrm>
            <a:off x="6219825" y="5962650"/>
            <a:ext cx="742950" cy="295275"/>
          </a:xfrm>
          <a:prstGeom prst="rect">
            <a:avLst/>
          </a:prstGeom>
          <a:noFill/>
          <a:ln w="0">
            <a:noFill/>
          </a:ln>
        </p:spPr>
        <p:txBody>
          <a:bodyPr lIns="0" tIns="0" rIns="0" bIns="0">
            <a:noAutofit/>
          </a:bodyPr>
          <a:lstStyle/>
          <a:p>
            <a:pPr>
              <a:defRPr sz="1725" b="0">
                <a:solidFill>
                  <a:srgbClr val="191919"/>
                </a:solidFill>
                <a:latin typeface="Arial"/>
                <a:ea typeface="Arial"/>
                <a:cs typeface="Arial"/>
              </a:defRPr>
            </a:pPr>
            <a:r>
              <a:rPr sz="1725" b="0">
                <a:solidFill>
                  <a:srgbClr val="191919"/>
                </a:solidFill>
                <a:latin typeface="Arial"/>
                <a:ea typeface="Arial"/>
                <a:cs typeface="Arial"/>
              </a:rPr>
              <a:t>IR</a:t>
            </a:r>
          </a:p>
        </p:txBody>
      </p:sp>
      <p:sp>
        <p:nvSpPr>
          <p:cNvPr id="117" name="正方形/長方形 116">
            <a:extLst>
              <a:ext uri="{FF2B5EF4-FFF2-40B4-BE49-F238E27FC236}">
                <a16:creationId xmlns:a16="http://schemas.microsoft.com/office/drawing/2014/main" id="{5CBBA5F9-8232-43F6-BD3A-F78A8D774905}"/>
              </a:ext>
            </a:extLst>
          </p:cNvPr>
          <p:cNvSpPr>
            <a:spLocks noGrp="1"/>
          </p:cNvSpPr>
          <p:nvPr/>
        </p:nvSpPr>
        <p:spPr>
          <a:xfrm>
            <a:off x="8001000" y="1809750"/>
            <a:ext cx="3781425" cy="4429125"/>
          </a:xfrm>
          <a:prstGeom prst="rect">
            <a:avLst/>
          </a:prstGeom>
          <a:noFill/>
          <a:ln w="0">
            <a:noFill/>
          </a:ln>
        </p:spPr>
        <p:txBody>
          <a:bodyPr lIns="0" tIns="0" rIns="0" bIns="0">
            <a:noAutofit/>
          </a:bodyPr>
          <a:lstStyle/>
          <a:p>
            <a:pPr marL="292100" indent="-203200">
              <a:spcAft>
                <a:spcPts val="1800"/>
              </a:spcAft>
              <a:buChar char="•"/>
              <a:defRPr sz="2025" b="0">
                <a:solidFill>
                  <a:srgbClr val="191919"/>
                </a:solidFill>
                <a:latin typeface="Times New Roman"/>
                <a:ea typeface="Times New Roman"/>
                <a:cs typeface="Times New Roman"/>
              </a:defRPr>
            </a:pPr>
            <a:r>
              <a:rPr sz="2025" b="0">
                <a:solidFill>
                  <a:srgbClr val="191919"/>
                </a:solidFill>
                <a:latin typeface="Times New Roman"/>
                <a:ea typeface="Times New Roman"/>
                <a:cs typeface="Times New Roman"/>
              </a:rPr>
              <a:t>#3 is obtained by equilibrating the elemental input of #2. Both cases use the same wall temperature and total blowing rate.</a:t>
            </a:r>
          </a:p>
          <a:p>
            <a:pPr marL="292100" indent="-203200">
              <a:spcAft>
                <a:spcPts val="1800"/>
              </a:spcAft>
              <a:buChar char="•"/>
              <a:defRPr sz="2025" b="0">
                <a:solidFill>
                  <a:srgbClr val="191919"/>
                </a:solidFill>
                <a:latin typeface="Times New Roman"/>
                <a:ea typeface="Times New Roman"/>
                <a:cs typeface="Times New Roman"/>
              </a:defRPr>
            </a:pPr>
            <a:r>
              <a:rPr sz="2025" b="0">
                <a:solidFill>
                  <a:srgbClr val="191919"/>
                </a:solidFill>
                <a:latin typeface="Times New Roman"/>
                <a:ea typeface="Times New Roman"/>
                <a:cs typeface="Times New Roman"/>
              </a:rPr>
              <a:t>The radiation profiles are almost identical. Near the axis, the flux changes from 1.768 to 1.777 MW/m², an increase of 0.54%.</a:t>
            </a:r>
          </a:p>
          <a:p>
            <a:pPr marL="292100" indent="-203200">
              <a:spcAft>
                <a:spcPts val="1800"/>
              </a:spcAft>
              <a:buChar char="•"/>
              <a:defRPr sz="2025" b="0">
                <a:solidFill>
                  <a:srgbClr val="191919"/>
                </a:solidFill>
                <a:latin typeface="Times New Roman"/>
                <a:ea typeface="Times New Roman"/>
                <a:cs typeface="Times New Roman"/>
              </a:defRPr>
            </a:pPr>
            <a:r>
              <a:rPr sz="2025" b="0">
                <a:solidFill>
                  <a:srgbClr val="191919"/>
                </a:solidFill>
                <a:latin typeface="Times New Roman"/>
                <a:ea typeface="Times New Roman"/>
                <a:cs typeface="Times New Roman"/>
              </a:rPr>
              <a:t>Re-equilibration produces a much smaller radiation change than the full composition change between #1 and #2.</a:t>
            </a:r>
          </a:p>
        </p:txBody>
      </p:sp>
    </p:spTree>
    <p:extLst>
      <p:ext uri="{BB962C8B-B14F-4D97-AF65-F5344CB8AC3E}">
        <p14:creationId xmlns:p14="http://schemas.microsoft.com/office/powerpoint/2010/main" val="28075798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52AB7C-C4BE-32CC-9434-9BA2655996B8}"/>
            </a:ext>
          </a:extLst>
        </p:cNvPr>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6E4CBAD6-6B5D-5521-2206-B49F4FD18A2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latin typeface="Times New Roman"/>
                <a:ea typeface="游ゴシック"/>
              </a:defRPr>
            </a:pPr>
            <a:fld id="{BBA193C3-0A85-4D05-95BE-970B8185A625}" type="slidenum">
              <a:rPr kumimoji="1" lang="ja-JP" altLang="en-US" sz="1800" b="0" i="0" u="none" strike="noStrike" kern="1200" cap="none" spc="0" normalizeH="0" baseline="0" noProof="0" smtClean="0">
                <a:ln>
                  <a:noFill/>
                </a:ln>
                <a:effectLst/>
                <a:uLnTx/>
                <a:uFillTx/>
                <a:latin typeface="Times New Roman" panose="020B0604020202020204" pitchFamily="34" charset="0"/>
                <a:ea typeface="游ゴシック" panose="020B0400000000000000" pitchFamily="50" charset="-128"/>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latin typeface="Times New Roman"/>
                  <a:ea typeface="游ゴシック"/>
                </a:defRPr>
              </a:pPr>
              <a:t>15</a:t>
            </a:fld>
            <a:endParaRPr kumimoji="1" lang="ja-JP" altLang="en-US" sz="1800" b="0" i="0" u="none" strike="noStrike" kern="1200" cap="none" spc="0" normalizeH="0" baseline="0" noProof="0">
              <a:ln>
                <a:noFill/>
              </a:ln>
              <a:effectLst/>
              <a:uLnTx/>
              <a:uFillTx/>
              <a:latin typeface="Arial" panose="020B0604020202020204" pitchFamily="34" charset="0"/>
              <a:ea typeface="游ゴシック" panose="020B0400000000000000" pitchFamily="50" charset="-128"/>
              <a:cs typeface="Arial" panose="020B0604020202020204" pitchFamily="34" charset="0"/>
            </a:endParaRPr>
          </a:p>
        </p:txBody>
      </p:sp>
      <p:sp>
        <p:nvSpPr>
          <p:cNvPr id="102" name="正方形/長方形 101">
            <a:extLst>
              <a:ext uri="{FF2B5EF4-FFF2-40B4-BE49-F238E27FC236}">
                <a16:creationId xmlns:a16="http://schemas.microsoft.com/office/drawing/2014/main" id="{B3CE854C-355B-45E4-8766-DE623AA31F98}"/>
              </a:ext>
            </a:extLst>
          </p:cNvPr>
          <p:cNvSpPr>
            <a:spLocks noGrp="1"/>
          </p:cNvSpPr>
          <p:nvPr/>
        </p:nvSpPr>
        <p:spPr>
          <a:xfrm>
            <a:off x="1066800" y="190500"/>
            <a:ext cx="10744200" cy="552450"/>
          </a:xfrm>
          <a:prstGeom prst="rect">
            <a:avLst/>
          </a:prstGeom>
          <a:noFill/>
          <a:ln w="0">
            <a:noFill/>
          </a:ln>
        </p:spPr>
        <p:txBody>
          <a:bodyPr lIns="0" tIns="0" rIns="0" bIns="0">
            <a:noAutofit/>
          </a:bodyPr>
          <a:lstStyle/>
          <a:p>
            <a:pPr>
              <a:defRPr sz="3000" b="1">
                <a:solidFill>
                  <a:srgbClr val="191919"/>
                </a:solidFill>
                <a:latin typeface="Times New Roman"/>
                <a:ea typeface="Times New Roman"/>
                <a:cs typeface="Times New Roman"/>
              </a:defRPr>
            </a:pPr>
            <a:r>
              <a:rPr sz="3000" b="1">
                <a:solidFill>
                  <a:srgbClr val="191919"/>
                </a:solidFill>
                <a:latin typeface="Times New Roman"/>
                <a:ea typeface="Times New Roman"/>
                <a:cs typeface="Times New Roman"/>
              </a:rPr>
              <a:t>CO and CN Spectra at the Stagnation Point</a:t>
            </a:r>
          </a:p>
        </p:txBody>
      </p:sp>
      <p:sp>
        <p:nvSpPr>
          <p:cNvPr id="103" name="正方形/長方形 102">
            <a:extLst>
              <a:ext uri="{FF2B5EF4-FFF2-40B4-BE49-F238E27FC236}">
                <a16:creationId xmlns:a16="http://schemas.microsoft.com/office/drawing/2014/main" id="{0859981E-2C11-4EC6-A10F-5FED849E9B6A}"/>
              </a:ext>
            </a:extLst>
          </p:cNvPr>
          <p:cNvSpPr>
            <a:spLocks noGrp="1"/>
          </p:cNvSpPr>
          <p:nvPr/>
        </p:nvSpPr>
        <p:spPr>
          <a:xfrm>
            <a:off x="457200" y="1238250"/>
            <a:ext cx="3476625" cy="342900"/>
          </a:xfrm>
          <a:prstGeom prst="rect">
            <a:avLst/>
          </a:prstGeom>
          <a:noFill/>
          <a:ln w="0">
            <a:noFill/>
          </a:ln>
        </p:spPr>
        <p:txBody>
          <a:bodyPr lIns="0" tIns="0" rIns="0" bIns="0">
            <a:noAutofit/>
          </a:bodyPr>
          <a:lstStyle/>
          <a:p>
            <a:pPr>
              <a:defRPr sz="2100" b="1">
                <a:solidFill>
                  <a:srgbClr val="173F62"/>
                </a:solidFill>
                <a:latin typeface="Times New Roman"/>
                <a:ea typeface="Times New Roman"/>
                <a:cs typeface="Times New Roman"/>
              </a:defRPr>
            </a:pPr>
            <a:r>
              <a:rPr sz="2100" b="1">
                <a:solidFill>
                  <a:srgbClr val="173F62"/>
                </a:solidFill>
                <a:latin typeface="Times New Roman"/>
                <a:ea typeface="Times New Roman"/>
                <a:cs typeface="Times New Roman"/>
              </a:rPr>
              <a:t>CO: 140–180 nm</a:t>
            </a:r>
          </a:p>
        </p:txBody>
      </p:sp>
      <p:sp>
        <p:nvSpPr>
          <p:cNvPr id="104" name="正方形/長方形 103">
            <a:extLst>
              <a:ext uri="{FF2B5EF4-FFF2-40B4-BE49-F238E27FC236}">
                <a16:creationId xmlns:a16="http://schemas.microsoft.com/office/drawing/2014/main" id="{3FD106F7-35F5-474B-8AD4-6062253CA81C}"/>
              </a:ext>
            </a:extLst>
          </p:cNvPr>
          <p:cNvSpPr>
            <a:spLocks noGrp="1"/>
          </p:cNvSpPr>
          <p:nvPr/>
        </p:nvSpPr>
        <p:spPr>
          <a:xfrm>
            <a:off x="4257675" y="1238250"/>
            <a:ext cx="3476625" cy="342900"/>
          </a:xfrm>
          <a:prstGeom prst="rect">
            <a:avLst/>
          </a:prstGeom>
          <a:noFill/>
          <a:ln w="0">
            <a:noFill/>
          </a:ln>
        </p:spPr>
        <p:txBody>
          <a:bodyPr lIns="0" tIns="0" rIns="0" bIns="0">
            <a:noAutofit/>
          </a:bodyPr>
          <a:lstStyle/>
          <a:p>
            <a:pPr>
              <a:defRPr sz="2100" b="1">
                <a:solidFill>
                  <a:srgbClr val="173F62"/>
                </a:solidFill>
                <a:latin typeface="Times New Roman"/>
                <a:ea typeface="Times New Roman"/>
                <a:cs typeface="Times New Roman"/>
              </a:defRPr>
            </a:pPr>
            <a:r>
              <a:rPr sz="2100" b="1">
                <a:solidFill>
                  <a:srgbClr val="173F62"/>
                </a:solidFill>
                <a:latin typeface="Times New Roman"/>
                <a:ea typeface="Times New Roman"/>
                <a:cs typeface="Times New Roman"/>
              </a:rPr>
              <a:t>CN: 370–400 nm</a:t>
            </a:r>
          </a:p>
        </p:txBody>
      </p:sp>
      <p:pic>
        <p:nvPicPr>
          <p:cNvPr id="105" name="図 104"/>
          <p:cNvPicPr>
            <a:picLocks noChangeAspect="1"/>
          </p:cNvPicPr>
          <p:nvPr/>
        </p:nvPicPr>
        <p:blipFill>
          <a:blip r:embed="rId3"/>
          <a:stretch/>
        </p:blipFill>
        <p:spPr>
          <a:xfrm>
            <a:off x="239070" y="1714500"/>
            <a:ext cx="3712860" cy="4191000"/>
          </a:xfrm>
          <a:prstGeom prst="rect">
            <a:avLst/>
          </a:prstGeom>
        </p:spPr>
      </p:pic>
      <p:pic>
        <p:nvPicPr>
          <p:cNvPr id="106" name="図 105"/>
          <p:cNvPicPr>
            <a:picLocks noChangeAspect="1"/>
          </p:cNvPicPr>
          <p:nvPr/>
        </p:nvPicPr>
        <p:blipFill>
          <a:blip r:embed="rId4"/>
          <a:stretch/>
        </p:blipFill>
        <p:spPr>
          <a:xfrm>
            <a:off x="4049070" y="1714500"/>
            <a:ext cx="3712860" cy="4191000"/>
          </a:xfrm>
          <a:prstGeom prst="rect">
            <a:avLst/>
          </a:prstGeom>
        </p:spPr>
      </p:pic>
      <p:sp>
        <p:nvSpPr>
          <p:cNvPr id="107" name="正方形/長方形 106">
            <a:extLst>
              <a:ext uri="{FF2B5EF4-FFF2-40B4-BE49-F238E27FC236}">
                <a16:creationId xmlns:a16="http://schemas.microsoft.com/office/drawing/2014/main" id="{3822439E-F430-4A01-A3A0-D162DCB87ECF}"/>
              </a:ext>
            </a:extLst>
          </p:cNvPr>
          <p:cNvSpPr>
            <a:spLocks noGrp="1"/>
          </p:cNvSpPr>
          <p:nvPr/>
        </p:nvSpPr>
        <p:spPr>
          <a:xfrm>
            <a:off x="8001000" y="1809750"/>
            <a:ext cx="3781425" cy="4429125"/>
          </a:xfrm>
          <a:prstGeom prst="rect">
            <a:avLst/>
          </a:prstGeom>
          <a:noFill/>
          <a:ln w="0">
            <a:noFill/>
          </a:ln>
        </p:spPr>
        <p:txBody>
          <a:bodyPr lIns="0" tIns="0" rIns="0" bIns="0">
            <a:noAutofit/>
          </a:bodyPr>
          <a:lstStyle/>
          <a:p>
            <a:pPr marL="292100" indent="-203200">
              <a:spcAft>
                <a:spcPts val="1800"/>
              </a:spcAft>
              <a:buChar char="•"/>
              <a:defRPr sz="2025" b="0">
                <a:solidFill>
                  <a:srgbClr val="191919"/>
                </a:solidFill>
                <a:latin typeface="Times New Roman"/>
                <a:ea typeface="Times New Roman"/>
                <a:cs typeface="Times New Roman"/>
              </a:defRPr>
            </a:pPr>
            <a:r>
              <a:rPr sz="2025" b="0">
                <a:solidFill>
                  <a:srgbClr val="191919"/>
                </a:solidFill>
                <a:latin typeface="Times New Roman"/>
                <a:ea typeface="Times New Roman"/>
                <a:cs typeface="Times New Roman"/>
              </a:rPr>
              <a:t>These spectra show the CO and CN radiation reaching the wall after absorption by all species in the flow.</a:t>
            </a:r>
          </a:p>
          <a:p>
            <a:pPr marL="292100" indent="-203200">
              <a:spcAft>
                <a:spcPts val="1800"/>
              </a:spcAft>
              <a:buChar char="•"/>
              <a:defRPr sz="2025" b="0">
                <a:solidFill>
                  <a:srgbClr val="191919"/>
                </a:solidFill>
                <a:latin typeface="Times New Roman"/>
                <a:ea typeface="Times New Roman"/>
                <a:cs typeface="Times New Roman"/>
              </a:defRPr>
            </a:pPr>
            <a:r>
              <a:rPr sz="2025" b="0">
                <a:solidFill>
                  <a:srgbClr val="191919"/>
                </a:solidFill>
                <a:latin typeface="Times New Roman"/>
                <a:ea typeface="Times New Roman"/>
                <a:cs typeface="Times New Roman"/>
              </a:rPr>
              <a:t>From #1 to #2, the integrated CO and CN contributions increase by 130.2 and 65.1 kW/m², respectively.</a:t>
            </a:r>
          </a:p>
          <a:p>
            <a:pPr marL="292100" indent="-203200">
              <a:spcAft>
                <a:spcPts val="1800"/>
              </a:spcAft>
              <a:buChar char="•"/>
              <a:defRPr sz="2025" b="0">
                <a:solidFill>
                  <a:srgbClr val="191919"/>
                </a:solidFill>
                <a:latin typeface="Times New Roman"/>
                <a:ea typeface="Times New Roman"/>
                <a:cs typeface="Times New Roman"/>
              </a:defRPr>
            </a:pPr>
            <a:r>
              <a:rPr sz="2025" b="0">
                <a:solidFill>
                  <a:srgbClr val="191919"/>
                </a:solidFill>
                <a:latin typeface="Times New Roman"/>
                <a:ea typeface="Times New Roman"/>
                <a:cs typeface="Times New Roman"/>
              </a:rPr>
              <a:t>Together, they account for 94.9% of the total increase over 85.55–4000 nm. The #2 and #3 spectra are close to each other.</a:t>
            </a:r>
          </a:p>
        </p:txBody>
      </p:sp>
    </p:spTree>
    <p:extLst>
      <p:ext uri="{BB962C8B-B14F-4D97-AF65-F5344CB8AC3E}">
        <p14:creationId xmlns:p14="http://schemas.microsoft.com/office/powerpoint/2010/main" val="28075798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52AB7C-C4BE-32CC-9434-9BA2655996B8}"/>
            </a:ext>
          </a:extLst>
        </p:cNvPr>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6E4CBAD6-6B5D-5521-2206-B49F4FD18A2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latin typeface="Times New Roman"/>
                <a:ea typeface="游ゴシック"/>
              </a:defRPr>
            </a:pPr>
            <a:fld id="{BBA193C3-0A85-4D05-95BE-970B8185A625}" type="slidenum">
              <a:rPr kumimoji="1" lang="ja-JP" altLang="en-US" sz="1800" b="0" i="0" u="none" strike="noStrike" kern="1200" cap="none" spc="0" normalizeH="0" baseline="0" noProof="0" smtClean="0">
                <a:ln>
                  <a:noFill/>
                </a:ln>
                <a:effectLst/>
                <a:uLnTx/>
                <a:uFillTx/>
                <a:latin typeface="Times New Roman" panose="020B0604020202020204" pitchFamily="34" charset="0"/>
                <a:ea typeface="游ゴシック" panose="020B0400000000000000" pitchFamily="50" charset="-128"/>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latin typeface="Times New Roman"/>
                  <a:ea typeface="游ゴシック"/>
                </a:defRPr>
              </a:pPr>
              <a:t>16</a:t>
            </a:fld>
            <a:endParaRPr kumimoji="1" lang="ja-JP" altLang="en-US" sz="1800" b="0" i="0" u="none" strike="noStrike" kern="1200" cap="none" spc="0" normalizeH="0" baseline="0" noProof="0">
              <a:ln>
                <a:noFill/>
              </a:ln>
              <a:effectLst/>
              <a:uLnTx/>
              <a:uFillTx/>
              <a:latin typeface="Arial" panose="020B0604020202020204" pitchFamily="34" charset="0"/>
              <a:ea typeface="游ゴシック" panose="020B0400000000000000" pitchFamily="50" charset="-128"/>
              <a:cs typeface="Arial" panose="020B0604020202020204" pitchFamily="34" charset="0"/>
            </a:endParaRPr>
          </a:p>
        </p:txBody>
      </p:sp>
      <p:sp>
        <p:nvSpPr>
          <p:cNvPr id="102" name="正方形/長方形 101">
            <a:extLst>
              <a:ext uri="{FF2B5EF4-FFF2-40B4-BE49-F238E27FC236}">
                <a16:creationId xmlns:a16="http://schemas.microsoft.com/office/drawing/2014/main" id="{0B9E4348-EF14-4888-BC98-9F4A469F5F60}"/>
              </a:ext>
            </a:extLst>
          </p:cNvPr>
          <p:cNvSpPr>
            <a:spLocks noGrp="1"/>
          </p:cNvSpPr>
          <p:nvPr/>
        </p:nvSpPr>
        <p:spPr>
          <a:xfrm>
            <a:off x="1066800" y="190500"/>
            <a:ext cx="10744200" cy="552450"/>
          </a:xfrm>
          <a:prstGeom prst="rect">
            <a:avLst/>
          </a:prstGeom>
          <a:noFill/>
          <a:ln w="0">
            <a:noFill/>
          </a:ln>
        </p:spPr>
        <p:txBody>
          <a:bodyPr lIns="0" tIns="0" rIns="0" bIns="0">
            <a:noAutofit/>
          </a:bodyPr>
          <a:lstStyle/>
          <a:p>
            <a:pPr>
              <a:defRPr sz="3000" b="1">
                <a:solidFill>
                  <a:srgbClr val="191919"/>
                </a:solidFill>
                <a:latin typeface="Times New Roman"/>
                <a:ea typeface="Times New Roman"/>
                <a:cs typeface="Times New Roman"/>
              </a:defRPr>
            </a:pPr>
            <a:r>
              <a:rPr sz="3000" b="1">
                <a:solidFill>
                  <a:srgbClr val="191919"/>
                </a:solidFill>
                <a:latin typeface="Times New Roman"/>
                <a:ea typeface="Times New Roman"/>
                <a:cs typeface="Times New Roman"/>
              </a:rPr>
              <a:t>VUV Radiation Relative to Composition #2</a:t>
            </a:r>
          </a:p>
        </p:txBody>
      </p:sp>
      <p:sp>
        <p:nvSpPr>
          <p:cNvPr id="103" name="正方形/長方形 102">
            <a:extLst>
              <a:ext uri="{FF2B5EF4-FFF2-40B4-BE49-F238E27FC236}">
                <a16:creationId xmlns:a16="http://schemas.microsoft.com/office/drawing/2014/main" id="{987CD635-3105-4464-A17E-61A9D834CB03}"/>
              </a:ext>
            </a:extLst>
          </p:cNvPr>
          <p:cNvSpPr>
            <a:spLocks noGrp="1"/>
          </p:cNvSpPr>
          <p:nvPr/>
        </p:nvSpPr>
        <p:spPr>
          <a:xfrm>
            <a:off x="428625" y="1143000"/>
            <a:ext cx="3476625" cy="314325"/>
          </a:xfrm>
          <a:prstGeom prst="rect">
            <a:avLst/>
          </a:prstGeom>
          <a:noFill/>
          <a:ln w="0">
            <a:noFill/>
          </a:ln>
        </p:spPr>
        <p:txBody>
          <a:bodyPr lIns="0" tIns="0" rIns="0" bIns="0">
            <a:noAutofit/>
          </a:bodyPr>
          <a:lstStyle/>
          <a:p>
            <a:pPr>
              <a:defRPr sz="1725" b="0">
                <a:solidFill>
                  <a:srgbClr val="256EA4"/>
                </a:solidFill>
                <a:latin typeface="Arial"/>
                <a:ea typeface="Arial"/>
                <a:cs typeface="Arial"/>
              </a:defRPr>
            </a:pPr>
            <a:r>
              <a:rPr sz="1725" b="0">
                <a:solidFill>
                  <a:srgbClr val="256EA4"/>
                </a:solidFill>
                <a:latin typeface="Arial"/>
                <a:ea typeface="Arial"/>
                <a:cs typeface="Arial"/>
              </a:rPr>
              <a:t>□  #1 − #2</a:t>
            </a:r>
          </a:p>
        </p:txBody>
      </p:sp>
      <p:sp>
        <p:nvSpPr>
          <p:cNvPr id="104" name="正方形/長方形 103">
            <a:extLst>
              <a:ext uri="{FF2B5EF4-FFF2-40B4-BE49-F238E27FC236}">
                <a16:creationId xmlns:a16="http://schemas.microsoft.com/office/drawing/2014/main" id="{78F88130-D4AA-489C-909B-F8AC7D627861}"/>
              </a:ext>
            </a:extLst>
          </p:cNvPr>
          <p:cNvSpPr>
            <a:spLocks noGrp="1"/>
          </p:cNvSpPr>
          <p:nvPr/>
        </p:nvSpPr>
        <p:spPr>
          <a:xfrm>
            <a:off x="4191000" y="1143000"/>
            <a:ext cx="3476625" cy="314325"/>
          </a:xfrm>
          <a:prstGeom prst="rect">
            <a:avLst/>
          </a:prstGeom>
          <a:noFill/>
          <a:ln w="0">
            <a:noFill/>
          </a:ln>
        </p:spPr>
        <p:txBody>
          <a:bodyPr lIns="0" tIns="0" rIns="0" bIns="0">
            <a:noAutofit/>
          </a:bodyPr>
          <a:lstStyle/>
          <a:p>
            <a:pPr>
              <a:defRPr sz="1725" b="0">
                <a:solidFill>
                  <a:srgbClr val="7D649D"/>
                </a:solidFill>
                <a:latin typeface="Arial"/>
                <a:ea typeface="Arial"/>
                <a:cs typeface="Arial"/>
              </a:defRPr>
            </a:pPr>
            <a:r>
              <a:rPr sz="1725" b="0">
                <a:solidFill>
                  <a:srgbClr val="7D649D"/>
                </a:solidFill>
                <a:latin typeface="Arial"/>
                <a:ea typeface="Arial"/>
                <a:cs typeface="Arial"/>
              </a:rPr>
              <a:t>△  No blowing − #2</a:t>
            </a:r>
          </a:p>
        </p:txBody>
      </p:sp>
      <p:sp>
        <p:nvSpPr>
          <p:cNvPr id="105" name="正方形/長方形 104">
            <a:extLst>
              <a:ext uri="{FF2B5EF4-FFF2-40B4-BE49-F238E27FC236}">
                <a16:creationId xmlns:a16="http://schemas.microsoft.com/office/drawing/2014/main" id="{82027321-4977-4C04-AAE7-3EF2EDBFB172}"/>
              </a:ext>
            </a:extLst>
          </p:cNvPr>
          <p:cNvSpPr>
            <a:spLocks noGrp="1"/>
          </p:cNvSpPr>
          <p:nvPr/>
        </p:nvSpPr>
        <p:spPr>
          <a:xfrm>
            <a:off x="7953375" y="1143000"/>
            <a:ext cx="3476625" cy="314325"/>
          </a:xfrm>
          <a:prstGeom prst="rect">
            <a:avLst/>
          </a:prstGeom>
          <a:noFill/>
          <a:ln w="0">
            <a:noFill/>
          </a:ln>
        </p:spPr>
        <p:txBody>
          <a:bodyPr lIns="0" tIns="0" rIns="0" bIns="0">
            <a:noAutofit/>
          </a:bodyPr>
          <a:lstStyle/>
          <a:p>
            <a:pPr>
              <a:defRPr sz="1725" b="0">
                <a:solidFill>
                  <a:srgbClr val="DC792A"/>
                </a:solidFill>
                <a:latin typeface="Arial"/>
                <a:ea typeface="Arial"/>
                <a:cs typeface="Arial"/>
              </a:defRPr>
            </a:pPr>
            <a:r>
              <a:rPr sz="1725" b="0">
                <a:solidFill>
                  <a:srgbClr val="DC792A"/>
                </a:solidFill>
                <a:latin typeface="Arial"/>
                <a:ea typeface="Arial"/>
                <a:cs typeface="Arial"/>
              </a:rPr>
              <a:t>◇  #3 − #2</a:t>
            </a:r>
          </a:p>
        </p:txBody>
      </p:sp>
      <p:pic>
        <p:nvPicPr>
          <p:cNvPr id="106" name="図 105"/>
          <p:cNvPicPr>
            <a:picLocks noChangeAspect="1"/>
          </p:cNvPicPr>
          <p:nvPr/>
        </p:nvPicPr>
        <p:blipFill>
          <a:blip r:embed="rId3"/>
          <a:stretch/>
        </p:blipFill>
        <p:spPr>
          <a:xfrm>
            <a:off x="428625" y="1687657"/>
            <a:ext cx="6858000" cy="4759036"/>
          </a:xfrm>
          <a:prstGeom prst="rect">
            <a:avLst/>
          </a:prstGeom>
        </p:spPr>
      </p:pic>
      <p:sp>
        <p:nvSpPr>
          <p:cNvPr id="107" name="正方形/長方形 106">
            <a:extLst>
              <a:ext uri="{FF2B5EF4-FFF2-40B4-BE49-F238E27FC236}">
                <a16:creationId xmlns:a16="http://schemas.microsoft.com/office/drawing/2014/main" id="{96A4715E-3C1F-4335-BCF6-AEB94132ABB3}"/>
              </a:ext>
            </a:extLst>
          </p:cNvPr>
          <p:cNvSpPr>
            <a:spLocks noGrp="1"/>
          </p:cNvSpPr>
          <p:nvPr/>
        </p:nvSpPr>
        <p:spPr>
          <a:xfrm>
            <a:off x="7924800" y="1857375"/>
            <a:ext cx="3857625" cy="4476750"/>
          </a:xfrm>
          <a:prstGeom prst="rect">
            <a:avLst/>
          </a:prstGeom>
          <a:noFill/>
          <a:ln w="0">
            <a:noFill/>
          </a:ln>
        </p:spPr>
        <p:txBody>
          <a:bodyPr lIns="0" tIns="0" rIns="0" bIns="0">
            <a:noAutofit/>
          </a:bodyPr>
          <a:lstStyle/>
          <a:p>
            <a:pPr marL="292100" indent="-203200">
              <a:spcAft>
                <a:spcPts val="1800"/>
              </a:spcAft>
              <a:buChar char="•"/>
              <a:defRPr sz="2025" b="0">
                <a:solidFill>
                  <a:srgbClr val="191919"/>
                </a:solidFill>
                <a:latin typeface="Times New Roman"/>
                <a:ea typeface="Times New Roman"/>
                <a:cs typeface="Times New Roman"/>
              </a:defRPr>
            </a:pPr>
            <a:r>
              <a:rPr sz="2025" b="0">
                <a:solidFill>
                  <a:srgbClr val="191919"/>
                </a:solidFill>
                <a:latin typeface="Times New Roman"/>
                <a:ea typeface="Times New Roman"/>
                <a:cs typeface="Times New Roman"/>
              </a:rPr>
              <a:t>Each curve shows the difference from #2. A more negative value means that #2 receives more VUV radiation than the comparison case.</a:t>
            </a:r>
          </a:p>
          <a:p>
            <a:pPr marL="292100" indent="-203200">
              <a:spcAft>
                <a:spcPts val="1800"/>
              </a:spcAft>
              <a:buChar char="•"/>
              <a:defRPr sz="2025" b="0">
                <a:solidFill>
                  <a:srgbClr val="191919"/>
                </a:solidFill>
                <a:latin typeface="Times New Roman"/>
                <a:ea typeface="Times New Roman"/>
                <a:cs typeface="Times New Roman"/>
              </a:defRPr>
            </a:pPr>
            <a:r>
              <a:rPr sz="2025" b="0">
                <a:solidFill>
                  <a:srgbClr val="191919"/>
                </a:solidFill>
                <a:latin typeface="Times New Roman"/>
                <a:ea typeface="Times New Roman"/>
                <a:cs typeface="Times New Roman"/>
              </a:rPr>
              <a:t>The gap between #1 and #2 narrows up to 29 mm, widens again around 40 mm, and then narrows downstream.</a:t>
            </a:r>
          </a:p>
          <a:p>
            <a:pPr marL="292100" indent="-203200">
              <a:spcAft>
                <a:spcPts val="1800"/>
              </a:spcAft>
              <a:buChar char="•"/>
              <a:defRPr sz="2025" b="0">
                <a:solidFill>
                  <a:srgbClr val="191919"/>
                </a:solidFill>
                <a:latin typeface="Times New Roman"/>
                <a:ea typeface="Times New Roman"/>
                <a:cs typeface="Times New Roman"/>
              </a:defRPr>
            </a:pPr>
            <a:r>
              <a:rPr sz="2025" b="0">
                <a:solidFill>
                  <a:srgbClr val="191919"/>
                </a:solidFill>
                <a:latin typeface="Times New Roman"/>
                <a:ea typeface="Times New Roman"/>
                <a:cs typeface="Times New Roman"/>
              </a:rPr>
              <a:t>This local change appears in the difference. The absolute VUV flux in both cases decreases from 29 to 40 mm.</a:t>
            </a:r>
          </a:p>
        </p:txBody>
      </p:sp>
      <p:sp>
        <p:nvSpPr>
          <p:cNvPr id="108" name="正方形/長方形 107">
            <a:extLst>
              <a:ext uri="{FF2B5EF4-FFF2-40B4-BE49-F238E27FC236}">
                <a16:creationId xmlns:a16="http://schemas.microsoft.com/office/drawing/2014/main" id="{0339EFC6-BC63-4853-ABD5-421D6128286F}"/>
              </a:ext>
            </a:extLst>
          </p:cNvPr>
          <p:cNvSpPr>
            <a:spLocks noGrp="1"/>
          </p:cNvSpPr>
          <p:nvPr/>
        </p:nvSpPr>
        <p:spPr>
          <a:xfrm>
            <a:off x="857250" y="1562100"/>
            <a:ext cx="5905500" cy="266700"/>
          </a:xfrm>
          <a:prstGeom prst="rect">
            <a:avLst/>
          </a:prstGeom>
          <a:noFill/>
          <a:ln w="0">
            <a:noFill/>
          </a:ln>
        </p:spPr>
        <p:txBody>
          <a:bodyPr lIns="0" tIns="0" rIns="0" bIns="0">
            <a:noAutofit/>
          </a:bodyPr>
          <a:lstStyle/>
          <a:p>
            <a:pPr>
              <a:defRPr sz="1725" b="0">
                <a:solidFill>
                  <a:srgbClr val="191919"/>
                </a:solidFill>
                <a:latin typeface="Arial"/>
                <a:ea typeface="Arial"/>
                <a:cs typeface="Arial"/>
              </a:defRPr>
            </a:pPr>
            <a:r>
              <a:rPr sz="1725" b="0">
                <a:solidFill>
                  <a:srgbClr val="191919"/>
                </a:solidFill>
                <a:latin typeface="Arial"/>
                <a:ea typeface="Arial"/>
                <a:cs typeface="Arial"/>
              </a:rPr>
              <a:t>VUV: 85.55–200 nm</a:t>
            </a:r>
          </a:p>
        </p:txBody>
      </p:sp>
    </p:spTree>
    <p:extLst>
      <p:ext uri="{BB962C8B-B14F-4D97-AF65-F5344CB8AC3E}">
        <p14:creationId xmlns:p14="http://schemas.microsoft.com/office/powerpoint/2010/main" val="28075798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52AB7C-C4BE-32CC-9434-9BA2655996B8}"/>
            </a:ext>
          </a:extLst>
        </p:cNvPr>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6E4CBAD6-6B5D-5521-2206-B49F4FD18A2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latin typeface="Times New Roman"/>
                <a:ea typeface="游ゴシック"/>
              </a:defRPr>
            </a:pPr>
            <a:fld id="{BBA193C3-0A85-4D05-95BE-970B8185A625}" type="slidenum">
              <a:rPr kumimoji="1" lang="ja-JP" altLang="en-US" sz="1800" b="0" i="0" u="none" strike="noStrike" kern="1200" cap="none" spc="0" normalizeH="0" baseline="0" noProof="0" smtClean="0">
                <a:ln>
                  <a:noFill/>
                </a:ln>
                <a:effectLst/>
                <a:uLnTx/>
                <a:uFillTx/>
                <a:latin typeface="Times New Roman" panose="020B0604020202020204" pitchFamily="34" charset="0"/>
                <a:ea typeface="游ゴシック" panose="020B0400000000000000" pitchFamily="50" charset="-128"/>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latin typeface="Times New Roman"/>
                  <a:ea typeface="游ゴシック"/>
                </a:defRPr>
              </a:pPr>
              <a:t>17</a:t>
            </a:fld>
            <a:endParaRPr kumimoji="1" lang="ja-JP" altLang="en-US" sz="1800" b="0" i="0" u="none" strike="noStrike" kern="1200" cap="none" spc="0" normalizeH="0" baseline="0" noProof="0">
              <a:ln>
                <a:noFill/>
              </a:ln>
              <a:effectLst/>
              <a:uLnTx/>
              <a:uFillTx/>
              <a:latin typeface="Arial" panose="020B0604020202020204" pitchFamily="34" charset="0"/>
              <a:ea typeface="游ゴシック" panose="020B0400000000000000" pitchFamily="50" charset="-128"/>
              <a:cs typeface="Arial" panose="020B0604020202020204" pitchFamily="34" charset="0"/>
            </a:endParaRPr>
          </a:p>
        </p:txBody>
      </p:sp>
      <p:sp>
        <p:nvSpPr>
          <p:cNvPr id="102" name="正方形/長方形 101">
            <a:extLst>
              <a:ext uri="{FF2B5EF4-FFF2-40B4-BE49-F238E27FC236}">
                <a16:creationId xmlns:a16="http://schemas.microsoft.com/office/drawing/2014/main" id="{18A0E6E8-8757-49ED-B676-7E29B64726F6}"/>
              </a:ext>
            </a:extLst>
          </p:cNvPr>
          <p:cNvSpPr>
            <a:spLocks noGrp="1"/>
          </p:cNvSpPr>
          <p:nvPr/>
        </p:nvSpPr>
        <p:spPr>
          <a:xfrm>
            <a:off x="1066800" y="190500"/>
            <a:ext cx="10744200" cy="552450"/>
          </a:xfrm>
          <a:prstGeom prst="rect">
            <a:avLst/>
          </a:prstGeom>
          <a:noFill/>
          <a:ln w="0">
            <a:noFill/>
          </a:ln>
        </p:spPr>
        <p:txBody>
          <a:bodyPr lIns="0" tIns="0" rIns="0" bIns="0">
            <a:noAutofit/>
          </a:bodyPr>
          <a:lstStyle/>
          <a:p>
            <a:pPr>
              <a:defRPr sz="3000" b="1">
                <a:solidFill>
                  <a:srgbClr val="191919"/>
                </a:solidFill>
                <a:latin typeface="Times New Roman"/>
                <a:ea typeface="Times New Roman"/>
                <a:cs typeface="Times New Roman"/>
              </a:defRPr>
            </a:pPr>
            <a:r>
              <a:rPr sz="3000" b="1">
                <a:solidFill>
                  <a:srgbClr val="191919"/>
                </a:solidFill>
                <a:latin typeface="Times New Roman"/>
                <a:ea typeface="Times New Roman"/>
                <a:cs typeface="Times New Roman"/>
              </a:rPr>
              <a:t>UV and Visible Radiation Relative to #2</a:t>
            </a:r>
          </a:p>
        </p:txBody>
      </p:sp>
      <p:sp>
        <p:nvSpPr>
          <p:cNvPr id="103" name="正方形/長方形 102">
            <a:extLst>
              <a:ext uri="{FF2B5EF4-FFF2-40B4-BE49-F238E27FC236}">
                <a16:creationId xmlns:a16="http://schemas.microsoft.com/office/drawing/2014/main" id="{E8B88C19-3BFB-4965-9A4C-308DF1243A21}"/>
              </a:ext>
            </a:extLst>
          </p:cNvPr>
          <p:cNvSpPr>
            <a:spLocks noGrp="1"/>
          </p:cNvSpPr>
          <p:nvPr/>
        </p:nvSpPr>
        <p:spPr>
          <a:xfrm>
            <a:off x="428625" y="1143000"/>
            <a:ext cx="3476625" cy="314325"/>
          </a:xfrm>
          <a:prstGeom prst="rect">
            <a:avLst/>
          </a:prstGeom>
          <a:noFill/>
          <a:ln w="0">
            <a:noFill/>
          </a:ln>
        </p:spPr>
        <p:txBody>
          <a:bodyPr lIns="0" tIns="0" rIns="0" bIns="0">
            <a:noAutofit/>
          </a:bodyPr>
          <a:lstStyle/>
          <a:p>
            <a:pPr>
              <a:defRPr sz="1725" b="0">
                <a:solidFill>
                  <a:srgbClr val="256EA4"/>
                </a:solidFill>
                <a:latin typeface="Arial"/>
                <a:ea typeface="Arial"/>
                <a:cs typeface="Arial"/>
              </a:defRPr>
            </a:pPr>
            <a:r>
              <a:rPr sz="1725" b="0">
                <a:solidFill>
                  <a:srgbClr val="256EA4"/>
                </a:solidFill>
                <a:latin typeface="Arial"/>
                <a:ea typeface="Arial"/>
                <a:cs typeface="Arial"/>
              </a:rPr>
              <a:t>□  #1 − #2</a:t>
            </a:r>
          </a:p>
        </p:txBody>
      </p:sp>
      <p:sp>
        <p:nvSpPr>
          <p:cNvPr id="104" name="正方形/長方形 103">
            <a:extLst>
              <a:ext uri="{FF2B5EF4-FFF2-40B4-BE49-F238E27FC236}">
                <a16:creationId xmlns:a16="http://schemas.microsoft.com/office/drawing/2014/main" id="{38B5363F-FBEC-4B8B-99F0-A11DED5E3C35}"/>
              </a:ext>
            </a:extLst>
          </p:cNvPr>
          <p:cNvSpPr>
            <a:spLocks noGrp="1"/>
          </p:cNvSpPr>
          <p:nvPr/>
        </p:nvSpPr>
        <p:spPr>
          <a:xfrm>
            <a:off x="4191000" y="1143000"/>
            <a:ext cx="3476625" cy="314325"/>
          </a:xfrm>
          <a:prstGeom prst="rect">
            <a:avLst/>
          </a:prstGeom>
          <a:noFill/>
          <a:ln w="0">
            <a:noFill/>
          </a:ln>
        </p:spPr>
        <p:txBody>
          <a:bodyPr lIns="0" tIns="0" rIns="0" bIns="0">
            <a:noAutofit/>
          </a:bodyPr>
          <a:lstStyle/>
          <a:p>
            <a:pPr>
              <a:defRPr sz="1725" b="0">
                <a:solidFill>
                  <a:srgbClr val="7D649D"/>
                </a:solidFill>
                <a:latin typeface="Arial"/>
                <a:ea typeface="Arial"/>
                <a:cs typeface="Arial"/>
              </a:defRPr>
            </a:pPr>
            <a:r>
              <a:rPr sz="1725" b="0">
                <a:solidFill>
                  <a:srgbClr val="7D649D"/>
                </a:solidFill>
                <a:latin typeface="Arial"/>
                <a:ea typeface="Arial"/>
                <a:cs typeface="Arial"/>
              </a:rPr>
              <a:t>△  No blowing − #2</a:t>
            </a:r>
          </a:p>
        </p:txBody>
      </p:sp>
      <p:sp>
        <p:nvSpPr>
          <p:cNvPr id="105" name="正方形/長方形 104">
            <a:extLst>
              <a:ext uri="{FF2B5EF4-FFF2-40B4-BE49-F238E27FC236}">
                <a16:creationId xmlns:a16="http://schemas.microsoft.com/office/drawing/2014/main" id="{7EAB001D-1FAB-422C-967D-0711A2A6FE32}"/>
              </a:ext>
            </a:extLst>
          </p:cNvPr>
          <p:cNvSpPr>
            <a:spLocks noGrp="1"/>
          </p:cNvSpPr>
          <p:nvPr/>
        </p:nvSpPr>
        <p:spPr>
          <a:xfrm>
            <a:off x="7953375" y="1143000"/>
            <a:ext cx="3476625" cy="314325"/>
          </a:xfrm>
          <a:prstGeom prst="rect">
            <a:avLst/>
          </a:prstGeom>
          <a:noFill/>
          <a:ln w="0">
            <a:noFill/>
          </a:ln>
        </p:spPr>
        <p:txBody>
          <a:bodyPr lIns="0" tIns="0" rIns="0" bIns="0">
            <a:noAutofit/>
          </a:bodyPr>
          <a:lstStyle/>
          <a:p>
            <a:pPr>
              <a:defRPr sz="1725" b="0">
                <a:solidFill>
                  <a:srgbClr val="DC792A"/>
                </a:solidFill>
                <a:latin typeface="Arial"/>
                <a:ea typeface="Arial"/>
                <a:cs typeface="Arial"/>
              </a:defRPr>
            </a:pPr>
            <a:r>
              <a:rPr sz="1725" b="0">
                <a:solidFill>
                  <a:srgbClr val="DC792A"/>
                </a:solidFill>
                <a:latin typeface="Arial"/>
                <a:ea typeface="Arial"/>
                <a:cs typeface="Arial"/>
              </a:rPr>
              <a:t>◇  #3 − #2</a:t>
            </a:r>
          </a:p>
        </p:txBody>
      </p:sp>
      <p:sp>
        <p:nvSpPr>
          <p:cNvPr id="106" name="正方形/長方形 105">
            <a:extLst>
              <a:ext uri="{FF2B5EF4-FFF2-40B4-BE49-F238E27FC236}">
                <a16:creationId xmlns:a16="http://schemas.microsoft.com/office/drawing/2014/main" id="{CEBA3693-818D-47B3-B4FF-4683936774AC}"/>
              </a:ext>
            </a:extLst>
          </p:cNvPr>
          <p:cNvSpPr>
            <a:spLocks noGrp="1"/>
          </p:cNvSpPr>
          <p:nvPr/>
        </p:nvSpPr>
        <p:spPr>
          <a:xfrm>
            <a:off x="428625" y="1685925"/>
            <a:ext cx="3476625" cy="361950"/>
          </a:xfrm>
          <a:prstGeom prst="rect">
            <a:avLst/>
          </a:prstGeom>
          <a:noFill/>
          <a:ln w="0">
            <a:noFill/>
          </a:ln>
        </p:spPr>
        <p:txBody>
          <a:bodyPr lIns="0" tIns="0" rIns="0" bIns="0">
            <a:noAutofit/>
          </a:bodyPr>
          <a:lstStyle/>
          <a:p>
            <a:pPr>
              <a:defRPr sz="2100" b="1">
                <a:solidFill>
                  <a:srgbClr val="173F62"/>
                </a:solidFill>
                <a:latin typeface="Times New Roman"/>
                <a:ea typeface="Times New Roman"/>
                <a:cs typeface="Times New Roman"/>
              </a:defRPr>
            </a:pPr>
            <a:r>
              <a:rPr sz="2100" b="1">
                <a:solidFill>
                  <a:srgbClr val="173F62"/>
                </a:solidFill>
                <a:latin typeface="Times New Roman"/>
                <a:ea typeface="Times New Roman"/>
                <a:cs typeface="Times New Roman"/>
              </a:rPr>
              <a:t>UV: 200–400 nm</a:t>
            </a:r>
          </a:p>
        </p:txBody>
      </p:sp>
      <p:sp>
        <p:nvSpPr>
          <p:cNvPr id="107" name="正方形/長方形 106">
            <a:extLst>
              <a:ext uri="{FF2B5EF4-FFF2-40B4-BE49-F238E27FC236}">
                <a16:creationId xmlns:a16="http://schemas.microsoft.com/office/drawing/2014/main" id="{A643FB23-DA6C-44E4-9202-838F2D1A7583}"/>
              </a:ext>
            </a:extLst>
          </p:cNvPr>
          <p:cNvSpPr>
            <a:spLocks noGrp="1"/>
          </p:cNvSpPr>
          <p:nvPr/>
        </p:nvSpPr>
        <p:spPr>
          <a:xfrm>
            <a:off x="4238625" y="1685925"/>
            <a:ext cx="3476625" cy="361950"/>
          </a:xfrm>
          <a:prstGeom prst="rect">
            <a:avLst/>
          </a:prstGeom>
          <a:noFill/>
          <a:ln w="0">
            <a:noFill/>
          </a:ln>
        </p:spPr>
        <p:txBody>
          <a:bodyPr lIns="0" tIns="0" rIns="0" bIns="0">
            <a:noAutofit/>
          </a:bodyPr>
          <a:lstStyle/>
          <a:p>
            <a:pPr>
              <a:defRPr sz="2100" b="1">
                <a:solidFill>
                  <a:srgbClr val="173F62"/>
                </a:solidFill>
                <a:latin typeface="Times New Roman"/>
                <a:ea typeface="Times New Roman"/>
                <a:cs typeface="Times New Roman"/>
              </a:defRPr>
            </a:pPr>
            <a:r>
              <a:rPr sz="2100" b="1">
                <a:solidFill>
                  <a:srgbClr val="173F62"/>
                </a:solidFill>
                <a:latin typeface="Times New Roman"/>
                <a:ea typeface="Times New Roman"/>
                <a:cs typeface="Times New Roman"/>
              </a:rPr>
              <a:t>VIS: 400–700 nm</a:t>
            </a:r>
          </a:p>
        </p:txBody>
      </p:sp>
      <p:pic>
        <p:nvPicPr>
          <p:cNvPr id="108" name="図 107"/>
          <p:cNvPicPr>
            <a:picLocks noChangeAspect="1"/>
          </p:cNvPicPr>
          <p:nvPr/>
        </p:nvPicPr>
        <p:blipFill>
          <a:blip r:embed="rId3"/>
          <a:stretch/>
        </p:blipFill>
        <p:spPr>
          <a:xfrm>
            <a:off x="239070" y="2095500"/>
            <a:ext cx="3712860" cy="4191000"/>
          </a:xfrm>
          <a:prstGeom prst="rect">
            <a:avLst/>
          </a:prstGeom>
        </p:spPr>
      </p:pic>
      <p:pic>
        <p:nvPicPr>
          <p:cNvPr id="109" name="図 108"/>
          <p:cNvPicPr>
            <a:picLocks noChangeAspect="1"/>
          </p:cNvPicPr>
          <p:nvPr/>
        </p:nvPicPr>
        <p:blipFill>
          <a:blip r:embed="rId4"/>
          <a:stretch/>
        </p:blipFill>
        <p:spPr>
          <a:xfrm>
            <a:off x="4049070" y="2095500"/>
            <a:ext cx="3712860" cy="4191000"/>
          </a:xfrm>
          <a:prstGeom prst="rect">
            <a:avLst/>
          </a:prstGeom>
        </p:spPr>
      </p:pic>
      <p:sp>
        <p:nvSpPr>
          <p:cNvPr id="110" name="正方形/長方形 109">
            <a:extLst>
              <a:ext uri="{FF2B5EF4-FFF2-40B4-BE49-F238E27FC236}">
                <a16:creationId xmlns:a16="http://schemas.microsoft.com/office/drawing/2014/main" id="{1F793266-3439-4098-8EF0-8B581CCF9280}"/>
              </a:ext>
            </a:extLst>
          </p:cNvPr>
          <p:cNvSpPr>
            <a:spLocks noGrp="1"/>
          </p:cNvSpPr>
          <p:nvPr/>
        </p:nvSpPr>
        <p:spPr>
          <a:xfrm>
            <a:off x="8001000" y="2114550"/>
            <a:ext cx="3781425" cy="4238625"/>
          </a:xfrm>
          <a:prstGeom prst="rect">
            <a:avLst/>
          </a:prstGeom>
          <a:noFill/>
          <a:ln w="0">
            <a:noFill/>
          </a:ln>
        </p:spPr>
        <p:txBody>
          <a:bodyPr lIns="0" tIns="0" rIns="0" bIns="0">
            <a:noAutofit/>
          </a:bodyPr>
          <a:lstStyle/>
          <a:p>
            <a:pPr marL="292100" indent="-203200">
              <a:spcAft>
                <a:spcPts val="1800"/>
              </a:spcAft>
              <a:buChar char="•"/>
              <a:defRPr sz="2025" b="0">
                <a:solidFill>
                  <a:srgbClr val="191919"/>
                </a:solidFill>
                <a:latin typeface="Times New Roman"/>
                <a:ea typeface="Times New Roman"/>
                <a:cs typeface="Times New Roman"/>
              </a:defRPr>
            </a:pPr>
            <a:r>
              <a:rPr sz="2025" b="0">
                <a:solidFill>
                  <a:srgbClr val="191919"/>
                </a:solidFill>
                <a:latin typeface="Times New Roman"/>
                <a:ea typeface="Times New Roman"/>
                <a:cs typeface="Times New Roman"/>
              </a:rPr>
              <a:t>Near the axis, #2 exceeds #1 by 59.9 kW/m² in UV and 8.9 kW/m² in visible radiation.</a:t>
            </a:r>
          </a:p>
          <a:p>
            <a:pPr marL="292100" indent="-203200">
              <a:spcAft>
                <a:spcPts val="1800"/>
              </a:spcAft>
              <a:buChar char="•"/>
              <a:defRPr sz="2025" b="0">
                <a:solidFill>
                  <a:srgbClr val="191919"/>
                </a:solidFill>
                <a:latin typeface="Times New Roman"/>
                <a:ea typeface="Times New Roman"/>
                <a:cs typeface="Times New Roman"/>
              </a:defRPr>
            </a:pPr>
            <a:r>
              <a:rPr sz="2025" b="0">
                <a:solidFill>
                  <a:srgbClr val="191919"/>
                </a:solidFill>
                <a:latin typeface="Times New Roman"/>
                <a:ea typeface="Times New Roman"/>
                <a:cs typeface="Times New Roman"/>
              </a:rPr>
              <a:t>Between 0 and 100 mm, the gap between #1 and #2 gradually widens in both bands. Their spatial changes differ from VUV.</a:t>
            </a:r>
          </a:p>
          <a:p>
            <a:pPr marL="292100" indent="-203200">
              <a:spcAft>
                <a:spcPts val="1800"/>
              </a:spcAft>
              <a:buChar char="•"/>
              <a:defRPr sz="2025" b="0">
                <a:solidFill>
                  <a:srgbClr val="191919"/>
                </a:solidFill>
                <a:latin typeface="Times New Roman"/>
                <a:ea typeface="Times New Roman"/>
                <a:cs typeface="Times New Roman"/>
              </a:defRPr>
            </a:pPr>
            <a:r>
              <a:rPr sz="2025" b="0">
                <a:solidFill>
                  <a:srgbClr val="191919"/>
                </a:solidFill>
                <a:latin typeface="Times New Roman"/>
                <a:ea typeface="Times New Roman"/>
                <a:cs typeface="Times New Roman"/>
              </a:rPr>
              <a:t>#3 remains close to #2 over the wall, as in the VUV band. Re-equilibration has a small effect in these cases.</a:t>
            </a:r>
          </a:p>
        </p:txBody>
      </p:sp>
    </p:spTree>
    <p:extLst>
      <p:ext uri="{BB962C8B-B14F-4D97-AF65-F5344CB8AC3E}">
        <p14:creationId xmlns:p14="http://schemas.microsoft.com/office/powerpoint/2010/main" val="28075798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52AB7C-C4BE-32CC-9434-9BA2655996B8}"/>
            </a:ext>
          </a:extLst>
        </p:cNvPr>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6E4CBAD6-6B5D-5521-2206-B49F4FD18A2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latin typeface="Times New Roman"/>
                <a:ea typeface="游ゴシック"/>
              </a:defRPr>
            </a:pPr>
            <a:fld id="{BBA193C3-0A85-4D05-95BE-970B8185A625}" type="slidenum">
              <a:rPr kumimoji="1" lang="ja-JP" altLang="en-US" sz="1800" b="0" i="0" u="none" strike="noStrike" kern="1200" cap="none" spc="0" normalizeH="0" baseline="0" noProof="0" smtClean="0">
                <a:ln>
                  <a:noFill/>
                </a:ln>
                <a:effectLst/>
                <a:uLnTx/>
                <a:uFillTx/>
                <a:latin typeface="Times New Roman" panose="020B0604020202020204" pitchFamily="34" charset="0"/>
                <a:ea typeface="游ゴシック" panose="020B0400000000000000" pitchFamily="50" charset="-128"/>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latin typeface="Times New Roman"/>
                  <a:ea typeface="游ゴシック"/>
                </a:defRPr>
              </a:pPr>
              <a:t>18</a:t>
            </a:fld>
            <a:endParaRPr kumimoji="1" lang="ja-JP" altLang="en-US" sz="1800" b="0" i="0" u="none" strike="noStrike" kern="1200" cap="none" spc="0" normalizeH="0" baseline="0" noProof="0">
              <a:ln>
                <a:noFill/>
              </a:ln>
              <a:effectLst/>
              <a:uLnTx/>
              <a:uFillTx/>
              <a:latin typeface="Arial" panose="020B0604020202020204" pitchFamily="34" charset="0"/>
              <a:ea typeface="游ゴシック" panose="020B0400000000000000" pitchFamily="50" charset="-128"/>
              <a:cs typeface="Arial" panose="020B0604020202020204" pitchFamily="34" charset="0"/>
            </a:endParaRPr>
          </a:p>
        </p:txBody>
      </p:sp>
      <p:sp>
        <p:nvSpPr>
          <p:cNvPr id="102" name="正方形/長方形 101">
            <a:extLst>
              <a:ext uri="{FF2B5EF4-FFF2-40B4-BE49-F238E27FC236}">
                <a16:creationId xmlns:a16="http://schemas.microsoft.com/office/drawing/2014/main" id="{D075E029-807C-4DC8-9FDD-FA611D4DFAAC}"/>
              </a:ext>
            </a:extLst>
          </p:cNvPr>
          <p:cNvSpPr>
            <a:spLocks noGrp="1"/>
          </p:cNvSpPr>
          <p:nvPr/>
        </p:nvSpPr>
        <p:spPr>
          <a:xfrm>
            <a:off x="1066800" y="190500"/>
            <a:ext cx="10744200" cy="552450"/>
          </a:xfrm>
          <a:prstGeom prst="rect">
            <a:avLst/>
          </a:prstGeom>
          <a:noFill/>
          <a:ln w="0">
            <a:noFill/>
          </a:ln>
        </p:spPr>
        <p:txBody>
          <a:bodyPr lIns="0" tIns="0" rIns="0" bIns="0">
            <a:noAutofit/>
          </a:bodyPr>
          <a:lstStyle/>
          <a:p>
            <a:pPr>
              <a:defRPr sz="3000" b="1">
                <a:solidFill>
                  <a:srgbClr val="191919"/>
                </a:solidFill>
                <a:latin typeface="Times New Roman"/>
                <a:ea typeface="Times New Roman"/>
                <a:cs typeface="Times New Roman"/>
              </a:defRPr>
            </a:pPr>
            <a:r>
              <a:rPr sz="3000" b="1">
                <a:solidFill>
                  <a:srgbClr val="191919"/>
                </a:solidFill>
                <a:latin typeface="Times New Roman"/>
                <a:ea typeface="Times New Roman"/>
                <a:cs typeface="Times New Roman"/>
              </a:rPr>
              <a:t>CO Distribution in the Emitting Layer</a:t>
            </a:r>
          </a:p>
        </p:txBody>
      </p:sp>
      <p:pic>
        <p:nvPicPr>
          <p:cNvPr id="103" name="図 102"/>
          <p:cNvPicPr>
            <a:picLocks noChangeAspect="1"/>
          </p:cNvPicPr>
          <p:nvPr/>
        </p:nvPicPr>
        <p:blipFill>
          <a:blip r:embed="rId3"/>
          <a:stretch/>
        </p:blipFill>
        <p:spPr>
          <a:xfrm>
            <a:off x="191252" y="1571625"/>
            <a:ext cx="7427997" cy="4476750"/>
          </a:xfrm>
          <a:prstGeom prst="rect">
            <a:avLst/>
          </a:prstGeom>
        </p:spPr>
      </p:pic>
      <p:sp>
        <p:nvSpPr>
          <p:cNvPr id="104" name="正方形/長方形 103">
            <a:extLst>
              <a:ext uri="{FF2B5EF4-FFF2-40B4-BE49-F238E27FC236}">
                <a16:creationId xmlns:a16="http://schemas.microsoft.com/office/drawing/2014/main" id="{DB3DBF80-54A9-485A-B338-A7C46921A9CE}"/>
              </a:ext>
            </a:extLst>
          </p:cNvPr>
          <p:cNvSpPr>
            <a:spLocks noGrp="1"/>
          </p:cNvSpPr>
          <p:nvPr/>
        </p:nvSpPr>
        <p:spPr>
          <a:xfrm>
            <a:off x="381000" y="1200150"/>
            <a:ext cx="7334250" cy="323850"/>
          </a:xfrm>
          <a:prstGeom prst="rect">
            <a:avLst/>
          </a:prstGeom>
          <a:noFill/>
          <a:ln w="0">
            <a:noFill/>
          </a:ln>
        </p:spPr>
        <p:txBody>
          <a:bodyPr lIns="0" tIns="0" rIns="0" bIns="0">
            <a:noAutofit/>
          </a:bodyPr>
          <a:lstStyle/>
          <a:p>
            <a:pPr>
              <a:defRPr sz="1725" b="0">
                <a:solidFill>
                  <a:srgbClr val="191919"/>
                </a:solidFill>
                <a:latin typeface="Arial"/>
                <a:ea typeface="Arial"/>
                <a:cs typeface="Arial"/>
              </a:defRPr>
            </a:pPr>
            <a:r>
              <a:rPr sz="1725" b="0">
                <a:solidFill>
                  <a:srgbClr val="191919"/>
                </a:solidFill>
                <a:latin typeface="Arial"/>
                <a:ea typeface="Arial"/>
                <a:cs typeface="Arial"/>
              </a:rPr>
              <a:t>White: Tve     Orange: mean emission depth</a:t>
            </a:r>
          </a:p>
        </p:txBody>
      </p:sp>
      <p:sp>
        <p:nvSpPr>
          <p:cNvPr id="105" name="正方形/長方形 104">
            <a:extLst>
              <a:ext uri="{FF2B5EF4-FFF2-40B4-BE49-F238E27FC236}">
                <a16:creationId xmlns:a16="http://schemas.microsoft.com/office/drawing/2014/main" id="{1E82E754-7C8A-4E3B-B534-CC4B9A9ADF0E}"/>
              </a:ext>
            </a:extLst>
          </p:cNvPr>
          <p:cNvSpPr>
            <a:spLocks noGrp="1"/>
          </p:cNvSpPr>
          <p:nvPr/>
        </p:nvSpPr>
        <p:spPr>
          <a:xfrm>
            <a:off x="514350" y="6219825"/>
            <a:ext cx="7153275" cy="304800"/>
          </a:xfrm>
          <a:prstGeom prst="rect">
            <a:avLst/>
          </a:prstGeom>
          <a:noFill/>
          <a:ln w="0">
            <a:noFill/>
          </a:ln>
        </p:spPr>
        <p:txBody>
          <a:bodyPr lIns="0" tIns="0" rIns="0" bIns="0">
            <a:noAutofit/>
          </a:bodyPr>
          <a:lstStyle/>
          <a:p>
            <a:pPr>
              <a:defRPr sz="1725" b="0">
                <a:solidFill>
                  <a:srgbClr val="191919"/>
                </a:solidFill>
                <a:latin typeface="Arial"/>
                <a:ea typeface="Arial"/>
                <a:cs typeface="Arial"/>
              </a:defRPr>
            </a:pPr>
            <a:r>
              <a:rPr sz="1725" b="0">
                <a:solidFill>
                  <a:srgbClr val="191919"/>
                </a:solidFill>
                <a:latin typeface="Arial"/>
                <a:ea typeface="Arial"/>
                <a:cs typeface="Arial"/>
              </a:rPr>
              <a:t>Arrows: outward CO diffusion at d = 1 mm</a:t>
            </a:r>
          </a:p>
        </p:txBody>
      </p:sp>
      <p:sp>
        <p:nvSpPr>
          <p:cNvPr id="106" name="正方形/長方形 105">
            <a:extLst>
              <a:ext uri="{FF2B5EF4-FFF2-40B4-BE49-F238E27FC236}">
                <a16:creationId xmlns:a16="http://schemas.microsoft.com/office/drawing/2014/main" id="{78993985-9F85-4A6E-B26B-991948D3447C}"/>
              </a:ext>
            </a:extLst>
          </p:cNvPr>
          <p:cNvSpPr>
            <a:spLocks noGrp="1"/>
          </p:cNvSpPr>
          <p:nvPr/>
        </p:nvSpPr>
        <p:spPr>
          <a:xfrm>
            <a:off x="8001000" y="1781175"/>
            <a:ext cx="3781425" cy="4505325"/>
          </a:xfrm>
          <a:prstGeom prst="rect">
            <a:avLst/>
          </a:prstGeom>
          <a:noFill/>
          <a:ln w="0">
            <a:noFill/>
          </a:ln>
        </p:spPr>
        <p:txBody>
          <a:bodyPr lIns="0" tIns="0" rIns="0" bIns="0">
            <a:noAutofit/>
          </a:bodyPr>
          <a:lstStyle/>
          <a:p>
            <a:pPr marL="292100" indent="-203200">
              <a:spcAft>
                <a:spcPts val="1800"/>
              </a:spcAft>
              <a:buChar char="•"/>
              <a:defRPr sz="2025" b="0">
                <a:solidFill>
                  <a:srgbClr val="191919"/>
                </a:solidFill>
                <a:latin typeface="Times New Roman"/>
                <a:ea typeface="Times New Roman"/>
                <a:cs typeface="Times New Roman"/>
              </a:defRPr>
            </a:pPr>
            <a:r>
              <a:rPr sz="2025" b="0">
                <a:solidFill>
                  <a:srgbClr val="191919"/>
                </a:solidFill>
                <a:latin typeface="Times New Roman"/>
                <a:ea typeface="Times New Roman"/>
                <a:cs typeface="Times New Roman"/>
              </a:rPr>
              <a:t>At the same temperature contours, #2 has more CO in the emitting layer. Orange lines mark the mean depth of emission reaching the wall.</a:t>
            </a:r>
          </a:p>
          <a:p>
            <a:pPr marL="292100" indent="-203200">
              <a:spcAft>
                <a:spcPts val="1800"/>
              </a:spcAft>
              <a:buChar char="•"/>
              <a:defRPr sz="2025" b="0">
                <a:solidFill>
                  <a:srgbClr val="191919"/>
                </a:solidFill>
                <a:latin typeface="Times New Roman"/>
                <a:ea typeface="Times New Roman"/>
                <a:cs typeface="Times New Roman"/>
              </a:defRPr>
            </a:pPr>
            <a:r>
              <a:rPr sz="2025" b="0">
                <a:solidFill>
                  <a:srgbClr val="191919"/>
                </a:solidFill>
                <a:latin typeface="Times New Roman"/>
                <a:ea typeface="Times New Roman"/>
                <a:cs typeface="Times New Roman"/>
              </a:rPr>
              <a:t>Between 29 and 40 mm, outward CO diffusion becomes stronger, especially in #2. This supplies more CO to the emitting layer.</a:t>
            </a:r>
          </a:p>
          <a:p>
            <a:pPr marL="292100" indent="-203200">
              <a:spcAft>
                <a:spcPts val="1800"/>
              </a:spcAft>
              <a:buChar char="•"/>
              <a:defRPr sz="2025" b="0">
                <a:solidFill>
                  <a:srgbClr val="191919"/>
                </a:solidFill>
                <a:latin typeface="Times New Roman"/>
                <a:ea typeface="Times New Roman"/>
                <a:cs typeface="Times New Roman"/>
              </a:defRPr>
            </a:pPr>
            <a:r>
              <a:rPr sz="2025" b="0">
                <a:solidFill>
                  <a:srgbClr val="191919"/>
                </a:solidFill>
                <a:latin typeface="Times New Roman"/>
                <a:ea typeface="Times New Roman"/>
                <a:cs typeface="Times New Roman"/>
              </a:rPr>
              <a:t>At the orange line, Tve falls downstream as the 10–12 kK contours move away from the wall.</a:t>
            </a:r>
          </a:p>
        </p:txBody>
      </p:sp>
    </p:spTree>
    <p:extLst>
      <p:ext uri="{BB962C8B-B14F-4D97-AF65-F5344CB8AC3E}">
        <p14:creationId xmlns:p14="http://schemas.microsoft.com/office/powerpoint/2010/main" val="28075798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52AB7C-C4BE-32CC-9434-9BA2655996B8}"/>
            </a:ext>
          </a:extLst>
        </p:cNvPr>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6E4CBAD6-6B5D-5521-2206-B49F4FD18A2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latin typeface="Times New Roman"/>
                <a:ea typeface="游ゴシック"/>
              </a:defRPr>
            </a:pPr>
            <a:fld id="{BBA193C3-0A85-4D05-95BE-970B8185A625}" type="slidenum">
              <a:rPr kumimoji="1" lang="ja-JP" altLang="en-US" sz="1800" b="0" i="0" u="none" strike="noStrike" kern="1200" cap="none" spc="0" normalizeH="0" baseline="0" noProof="0" smtClean="0">
                <a:ln>
                  <a:noFill/>
                </a:ln>
                <a:effectLst/>
                <a:uLnTx/>
                <a:uFillTx/>
                <a:latin typeface="Times New Roman" panose="020B0604020202020204" pitchFamily="34" charset="0"/>
                <a:ea typeface="游ゴシック" panose="020B0400000000000000" pitchFamily="50" charset="-128"/>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latin typeface="Times New Roman"/>
                  <a:ea typeface="游ゴシック"/>
                </a:defRPr>
              </a:pPr>
              <a:t>19</a:t>
            </a:fld>
            <a:endParaRPr kumimoji="1" lang="ja-JP" altLang="en-US" sz="1800" b="0" i="0" u="none" strike="noStrike" kern="1200" cap="none" spc="0" normalizeH="0" baseline="0" noProof="0">
              <a:ln>
                <a:noFill/>
              </a:ln>
              <a:effectLst/>
              <a:uLnTx/>
              <a:uFillTx/>
              <a:latin typeface="Arial" panose="020B0604020202020204" pitchFamily="34" charset="0"/>
              <a:ea typeface="游ゴシック" panose="020B0400000000000000" pitchFamily="50" charset="-128"/>
              <a:cs typeface="Arial" panose="020B0604020202020204" pitchFamily="34" charset="0"/>
            </a:endParaRPr>
          </a:p>
        </p:txBody>
      </p:sp>
      <p:sp>
        <p:nvSpPr>
          <p:cNvPr id="102" name="正方形/長方形 101">
            <a:extLst>
              <a:ext uri="{FF2B5EF4-FFF2-40B4-BE49-F238E27FC236}">
                <a16:creationId xmlns:a16="http://schemas.microsoft.com/office/drawing/2014/main" id="{C9DE94AA-9EF6-4A49-8861-B221360EE06B}"/>
              </a:ext>
            </a:extLst>
          </p:cNvPr>
          <p:cNvSpPr>
            <a:spLocks noGrp="1"/>
          </p:cNvSpPr>
          <p:nvPr/>
        </p:nvSpPr>
        <p:spPr>
          <a:xfrm>
            <a:off x="1066800" y="190500"/>
            <a:ext cx="10744200" cy="552450"/>
          </a:xfrm>
          <a:prstGeom prst="rect">
            <a:avLst/>
          </a:prstGeom>
          <a:noFill/>
          <a:ln w="0">
            <a:noFill/>
          </a:ln>
        </p:spPr>
        <p:txBody>
          <a:bodyPr lIns="0" tIns="0" rIns="0" bIns="0">
            <a:noAutofit/>
          </a:bodyPr>
          <a:lstStyle/>
          <a:p>
            <a:pPr>
              <a:defRPr sz="3000" b="1">
                <a:solidFill>
                  <a:srgbClr val="191919"/>
                </a:solidFill>
                <a:latin typeface="Times New Roman"/>
                <a:ea typeface="Times New Roman"/>
                <a:cs typeface="Times New Roman"/>
              </a:defRPr>
            </a:pPr>
            <a:r>
              <a:rPr sz="3000" b="1">
                <a:solidFill>
                  <a:srgbClr val="191919"/>
                </a:solidFill>
                <a:latin typeface="Times New Roman"/>
                <a:ea typeface="Times New Roman"/>
                <a:cs typeface="Times New Roman"/>
              </a:rPr>
              <a:t>Streamwise Change in CO Radiation</a:t>
            </a:r>
          </a:p>
        </p:txBody>
      </p:sp>
      <p:sp>
        <p:nvSpPr>
          <p:cNvPr id="103" name="正方形/長方形 102">
            <a:extLst>
              <a:ext uri="{FF2B5EF4-FFF2-40B4-BE49-F238E27FC236}">
                <a16:creationId xmlns:a16="http://schemas.microsoft.com/office/drawing/2014/main" id="{53930C0B-0204-4E17-A2A2-71D86D091C23}"/>
              </a:ext>
            </a:extLst>
          </p:cNvPr>
          <p:cNvSpPr>
            <a:spLocks noGrp="1"/>
          </p:cNvSpPr>
          <p:nvPr/>
        </p:nvSpPr>
        <p:spPr>
          <a:xfrm>
            <a:off x="571500" y="1219200"/>
            <a:ext cx="7143750" cy="323850"/>
          </a:xfrm>
          <a:prstGeom prst="rect">
            <a:avLst/>
          </a:prstGeom>
          <a:noFill/>
          <a:ln w="0">
            <a:noFill/>
          </a:ln>
        </p:spPr>
        <p:txBody>
          <a:bodyPr lIns="0" tIns="0" rIns="0" bIns="0">
            <a:noAutofit/>
          </a:bodyPr>
          <a:lstStyle/>
          <a:p>
            <a:pPr>
              <a:defRPr sz="1950" b="1">
                <a:solidFill>
                  <a:srgbClr val="173F62"/>
                </a:solidFill>
                <a:latin typeface="Times New Roman"/>
                <a:ea typeface="Times New Roman"/>
                <a:cs typeface="Times New Roman"/>
              </a:defRPr>
            </a:pPr>
            <a:r>
              <a:rPr sz="1950" b="1">
                <a:solidFill>
                  <a:srgbClr val="173F62"/>
                </a:solidFill>
                <a:latin typeface="Times New Roman"/>
                <a:ea typeface="Times New Roman"/>
                <a:cs typeface="Times New Roman"/>
              </a:rPr>
              <a:t>CO contribution reaching the wall, VUV</a:t>
            </a:r>
          </a:p>
        </p:txBody>
      </p:sp>
      <p:pic>
        <p:nvPicPr>
          <p:cNvPr id="104" name="図 103"/>
          <p:cNvPicPr>
            <a:picLocks noChangeAspect="1"/>
          </p:cNvPicPr>
          <p:nvPr/>
        </p:nvPicPr>
        <p:blipFill>
          <a:blip r:embed="rId3"/>
          <a:stretch/>
        </p:blipFill>
        <p:spPr>
          <a:xfrm>
            <a:off x="428625" y="1687657"/>
            <a:ext cx="6858000" cy="4759036"/>
          </a:xfrm>
          <a:prstGeom prst="rect">
            <a:avLst/>
          </a:prstGeom>
        </p:spPr>
      </p:pic>
      <p:sp>
        <p:nvSpPr>
          <p:cNvPr id="105" name="正方形/長方形 104">
            <a:extLst>
              <a:ext uri="{FF2B5EF4-FFF2-40B4-BE49-F238E27FC236}">
                <a16:creationId xmlns:a16="http://schemas.microsoft.com/office/drawing/2014/main" id="{BFC56BBB-066D-44A9-9E27-D944383D079F}"/>
              </a:ext>
            </a:extLst>
          </p:cNvPr>
          <p:cNvSpPr>
            <a:spLocks noGrp="1"/>
          </p:cNvSpPr>
          <p:nvPr/>
        </p:nvSpPr>
        <p:spPr>
          <a:xfrm>
            <a:off x="7905750" y="1809750"/>
            <a:ext cx="3876675" cy="4572000"/>
          </a:xfrm>
          <a:prstGeom prst="rect">
            <a:avLst/>
          </a:prstGeom>
          <a:noFill/>
          <a:ln w="0">
            <a:noFill/>
          </a:ln>
        </p:spPr>
        <p:txBody>
          <a:bodyPr lIns="0" tIns="0" rIns="0" bIns="0">
            <a:noAutofit/>
          </a:bodyPr>
          <a:lstStyle/>
          <a:p>
            <a:pPr marL="292100" indent="-203200">
              <a:spcAft>
                <a:spcPts val="1800"/>
              </a:spcAft>
              <a:buChar char="•"/>
              <a:defRPr sz="2025" b="0">
                <a:solidFill>
                  <a:srgbClr val="191919"/>
                </a:solidFill>
                <a:latin typeface="Times New Roman"/>
                <a:ea typeface="Times New Roman"/>
                <a:cs typeface="Times New Roman"/>
              </a:defRPr>
            </a:pPr>
            <a:r>
              <a:rPr sz="2025" b="0">
                <a:solidFill>
                  <a:srgbClr val="191919"/>
                </a:solidFill>
                <a:latin typeface="Times New Roman"/>
                <a:ea typeface="Times New Roman"/>
                <a:cs typeface="Times New Roman"/>
              </a:rPr>
              <a:t>From 29 to 40 mm, the CO contribution increases by 17.1 kW/m² in #2 and by 6.5 kW/m² in #1.</a:t>
            </a:r>
          </a:p>
          <a:p>
            <a:pPr marL="292100" indent="-203200">
              <a:spcAft>
                <a:spcPts val="1800"/>
              </a:spcAft>
              <a:buChar char="•"/>
              <a:defRPr sz="2025" b="0">
                <a:solidFill>
                  <a:srgbClr val="191919"/>
                </a:solidFill>
                <a:latin typeface="Times New Roman"/>
                <a:ea typeface="Times New Roman"/>
                <a:cs typeface="Times New Roman"/>
              </a:defRPr>
            </a:pPr>
            <a:r>
              <a:rPr sz="2025" b="0">
                <a:solidFill>
                  <a:srgbClr val="191919"/>
                </a:solidFill>
                <a:latin typeface="Times New Roman"/>
                <a:ea typeface="Times New Roman"/>
                <a:cs typeface="Times New Roman"/>
              </a:rPr>
              <a:t>The larger increase in #2 widens the VUV gap. Beyond 40 mm, cooling reduces the CO contribution and the gap narrows again.</a:t>
            </a:r>
          </a:p>
          <a:p>
            <a:pPr marL="292100" indent="-203200">
              <a:spcAft>
                <a:spcPts val="1800"/>
              </a:spcAft>
              <a:buChar char="•"/>
              <a:defRPr sz="2025" b="0">
                <a:solidFill>
                  <a:srgbClr val="191919"/>
                </a:solidFill>
                <a:latin typeface="Times New Roman"/>
                <a:ea typeface="Times New Roman"/>
                <a:cs typeface="Times New Roman"/>
              </a:defRPr>
            </a:pPr>
            <a:r>
              <a:rPr sz="2025" b="0">
                <a:solidFill>
                  <a:srgbClr val="191919"/>
                </a:solidFill>
                <a:latin typeface="Times New Roman"/>
                <a:ea typeface="Times New Roman"/>
                <a:cs typeface="Times New Roman"/>
              </a:rPr>
              <a:t>Before 29 mm, cooling of the C and N emitting layers also reduces the atomic contribution to the composition difference.</a:t>
            </a:r>
          </a:p>
        </p:txBody>
      </p:sp>
    </p:spTree>
    <p:extLst>
      <p:ext uri="{BB962C8B-B14F-4D97-AF65-F5344CB8AC3E}">
        <p14:creationId xmlns:p14="http://schemas.microsoft.com/office/powerpoint/2010/main" val="280757984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25A0A5-673E-4EDC-1813-5A0CF919363A}"/>
            </a:ext>
          </a:extLst>
        </p:cNvPr>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6BF5D913-CA7F-C6E4-965A-B3BBD4AE4BBE}"/>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latin typeface="Times New Roman"/>
                <a:ea typeface="游ゴシック"/>
              </a:defRPr>
            </a:pPr>
            <a:fld id="{BBA193C3-0A85-4D05-95BE-970B8185A625}" type="slidenum">
              <a:rPr kumimoji="1" lang="ja-JP" altLang="en-US" sz="1800" b="0" i="0" u="none" strike="noStrike" kern="1200" cap="none" spc="0" normalizeH="0" baseline="0" noProof="0" smtClean="0">
                <a:ln>
                  <a:noFill/>
                </a:ln>
                <a:effectLst/>
                <a:uLnTx/>
                <a:uFillTx/>
                <a:latin typeface="Times New Roman" panose="020B0604020202020204" pitchFamily="34" charset="0"/>
                <a:ea typeface="游ゴシック" panose="020B0400000000000000" pitchFamily="50" charset="-128"/>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latin typeface="Times New Roman"/>
                  <a:ea typeface="游ゴシック"/>
                </a:defRPr>
              </a:pPr>
              <a:t>20</a:t>
            </a:fld>
            <a:endParaRPr kumimoji="1" lang="ja-JP" altLang="en-US" sz="1800" b="0" i="0" u="none" strike="noStrike" kern="1200" cap="none" spc="0" normalizeH="0" baseline="0" noProof="0">
              <a:ln>
                <a:noFill/>
              </a:ln>
              <a:effectLst/>
              <a:uLnTx/>
              <a:uFillTx/>
              <a:latin typeface="Arial" panose="020B0604020202020204" pitchFamily="34" charset="0"/>
              <a:ea typeface="游ゴシック" panose="020B0400000000000000" pitchFamily="50" charset="-128"/>
              <a:cs typeface="Arial" panose="020B0604020202020204" pitchFamily="34" charset="0"/>
            </a:endParaRPr>
          </a:p>
        </p:txBody>
      </p:sp>
      <p:sp>
        <p:nvSpPr>
          <p:cNvPr id="102" name="正方形/長方形 101">
            <a:extLst>
              <a:ext uri="{FF2B5EF4-FFF2-40B4-BE49-F238E27FC236}">
                <a16:creationId xmlns:a16="http://schemas.microsoft.com/office/drawing/2014/main" id="{9FFF5AE1-9F80-4322-BF14-D949C25BB560}"/>
              </a:ext>
            </a:extLst>
          </p:cNvPr>
          <p:cNvSpPr>
            <a:spLocks noGrp="1"/>
          </p:cNvSpPr>
          <p:nvPr/>
        </p:nvSpPr>
        <p:spPr>
          <a:xfrm>
            <a:off x="1066800" y="209550"/>
            <a:ext cx="10620375" cy="523875"/>
          </a:xfrm>
          <a:prstGeom prst="rect">
            <a:avLst/>
          </a:prstGeom>
          <a:noFill/>
          <a:ln w="0">
            <a:noFill/>
          </a:ln>
        </p:spPr>
        <p:txBody>
          <a:bodyPr lIns="0" tIns="0" rIns="0" bIns="0">
            <a:noAutofit/>
          </a:bodyPr>
          <a:lstStyle/>
          <a:p>
            <a:pPr algn="l">
              <a:defRPr sz="2800" b="1">
                <a:solidFill>
                  <a:srgbClr val="171717"/>
                </a:solidFill>
                <a:latin typeface="Times New Roman"/>
                <a:ea typeface="Times New Roman"/>
                <a:cs typeface="Times New Roman"/>
              </a:defRPr>
            </a:pPr>
            <a:r>
              <a:rPr sz="2800" b="1">
                <a:solidFill>
                  <a:srgbClr val="171717"/>
                </a:solidFill>
                <a:latin typeface="Times New Roman"/>
                <a:ea typeface="Times New Roman"/>
                <a:cs typeface="Times New Roman"/>
              </a:rPr>
              <a:t>Active Blowing Apparatus</a:t>
            </a:r>
          </a:p>
        </p:txBody>
      </p:sp>
      <p:pic>
        <p:nvPicPr>
          <p:cNvPr id="103" name="図 102"/>
          <p:cNvPicPr>
            <a:picLocks noChangeAspect="1"/>
          </p:cNvPicPr>
          <p:nvPr/>
        </p:nvPicPr>
        <p:blipFill>
          <a:blip r:embed="rId3"/>
          <a:srcRect/>
          <a:stretch/>
        </p:blipFill>
        <p:spPr>
          <a:xfrm>
            <a:off x="315521" y="1304925"/>
            <a:ext cx="6722259" cy="4610100"/>
          </a:xfrm>
          <a:prstGeom prst="rect">
            <a:avLst/>
          </a:prstGeom>
        </p:spPr>
      </p:pic>
      <p:sp>
        <p:nvSpPr>
          <p:cNvPr id="110" name="add">
            <a:extLst>
              <a:ext uri="{FF2B5EF4-FFF2-40B4-BE49-F238E27FC236}">
                <a16:creationId xmlns:a16="http://schemas.microsoft.com/office/drawing/2014/main" id="{E1DA48BC-A72E-4583-955F-4C85B3660365}"/>
              </a:ext>
            </a:extLst>
          </p:cNvPr>
          <p:cNvSpPr>
            <a:spLocks noGrp="1"/>
          </p:cNvSpPr>
          <p:nvPr/>
        </p:nvSpPr>
        <p:spPr>
          <a:xfrm>
            <a:off x="323850" y="1333500"/>
            <a:ext cx="6743700" cy="1209675"/>
          </a:xfrm>
          <a:prstGeom prst="rect">
            <a:avLst/>
          </a:prstGeom>
          <a:solidFill>
            <a:srgbClr val="FFFFFF"/>
          </a:solidFill>
          <a:ln w="0">
            <a:noFill/>
          </a:ln>
        </p:spPr>
        <p:txBody>
          <a:bodyPr/>
          <a:lstStyle/>
          <a:p>
            <a:endParaRPr lang="ja-JP" altLang="en-US"/>
          </a:p>
        </p:txBody>
      </p:sp>
      <p:sp>
        <p:nvSpPr>
          <p:cNvPr id="111" name="add">
            <a:extLst>
              <a:ext uri="{FF2B5EF4-FFF2-40B4-BE49-F238E27FC236}">
                <a16:creationId xmlns:a16="http://schemas.microsoft.com/office/drawing/2014/main" id="{BCE54044-ED09-43F3-9E5A-C8B508B15C56}"/>
              </a:ext>
            </a:extLst>
          </p:cNvPr>
          <p:cNvSpPr>
            <a:spLocks noGrp="1"/>
          </p:cNvSpPr>
          <p:nvPr/>
        </p:nvSpPr>
        <p:spPr>
          <a:xfrm>
            <a:off x="495300" y="1390650"/>
            <a:ext cx="1390650" cy="314325"/>
          </a:xfrm>
          <a:prstGeom prst="rect">
            <a:avLst/>
          </a:prstGeom>
          <a:solidFill>
            <a:srgbClr val="FFFFFF"/>
          </a:solidFill>
          <a:ln w="9525">
            <a:solidFill>
              <a:srgbClr val="555555"/>
            </a:solidFill>
          </a:ln>
        </p:spPr>
        <p:txBody>
          <a:bodyPr/>
          <a:lstStyle/>
          <a:p>
            <a:endParaRPr lang="ja-JP" altLang="en-US"/>
          </a:p>
        </p:txBody>
      </p:sp>
      <p:sp>
        <p:nvSpPr>
          <p:cNvPr id="112" name="add">
            <a:extLst>
              <a:ext uri="{FF2B5EF4-FFF2-40B4-BE49-F238E27FC236}">
                <a16:creationId xmlns:a16="http://schemas.microsoft.com/office/drawing/2014/main" id="{3E2F39FC-0EB4-42CD-A651-CEF12AFAB305}"/>
              </a:ext>
            </a:extLst>
          </p:cNvPr>
          <p:cNvSpPr>
            <a:spLocks noGrp="1"/>
          </p:cNvSpPr>
          <p:nvPr/>
        </p:nvSpPr>
        <p:spPr>
          <a:xfrm>
            <a:off x="542925" y="1428750"/>
            <a:ext cx="1295400" cy="238125"/>
          </a:xfrm>
          <a:prstGeom prst="rect">
            <a:avLst/>
          </a:prstGeom>
          <a:noFill/>
          <a:ln w="0">
            <a:noFill/>
          </a:ln>
        </p:spPr>
        <p:txBody>
          <a:bodyPr lIns="0" tIns="0" rIns="0" bIns="0">
            <a:noAutofit/>
          </a:bodyPr>
          <a:lstStyle/>
          <a:p>
            <a:pPr>
              <a:defRPr sz="1400" b="0">
                <a:solidFill>
                  <a:srgbClr val="202020"/>
                </a:solidFill>
                <a:latin typeface="Arial"/>
                <a:ea typeface="Arial"/>
                <a:cs typeface="Arial"/>
              </a:defRPr>
            </a:pPr>
            <a:r>
              <a:rPr sz="1400" b="0">
                <a:solidFill>
                  <a:srgbClr val="202020"/>
                </a:solidFill>
                <a:latin typeface="Arial"/>
                <a:ea typeface="Arial"/>
                <a:cs typeface="Arial"/>
              </a:rPr>
              <a:t>Raspberry Pi</a:t>
            </a:r>
          </a:p>
        </p:txBody>
      </p:sp>
      <p:sp>
        <p:nvSpPr>
          <p:cNvPr id="113" name="add">
            <a:extLst>
              <a:ext uri="{FF2B5EF4-FFF2-40B4-BE49-F238E27FC236}">
                <a16:creationId xmlns:a16="http://schemas.microsoft.com/office/drawing/2014/main" id="{AADEACF4-C905-409B-9E01-16CEF011D935}"/>
              </a:ext>
            </a:extLst>
          </p:cNvPr>
          <p:cNvSpPr>
            <a:spLocks noGrp="1"/>
          </p:cNvSpPr>
          <p:nvPr/>
        </p:nvSpPr>
        <p:spPr>
          <a:xfrm>
            <a:off x="2371725" y="1390650"/>
            <a:ext cx="1590675" cy="314325"/>
          </a:xfrm>
          <a:prstGeom prst="rect">
            <a:avLst/>
          </a:prstGeom>
          <a:solidFill>
            <a:srgbClr val="FFFFFF"/>
          </a:solidFill>
          <a:ln w="9525">
            <a:solidFill>
              <a:srgbClr val="888888"/>
            </a:solidFill>
          </a:ln>
        </p:spPr>
        <p:txBody>
          <a:bodyPr/>
          <a:lstStyle/>
          <a:p>
            <a:endParaRPr lang="ja-JP" altLang="en-US"/>
          </a:p>
        </p:txBody>
      </p:sp>
      <p:sp>
        <p:nvSpPr>
          <p:cNvPr id="114" name="add">
            <a:extLst>
              <a:ext uri="{FF2B5EF4-FFF2-40B4-BE49-F238E27FC236}">
                <a16:creationId xmlns:a16="http://schemas.microsoft.com/office/drawing/2014/main" id="{EBB867D8-CC5A-4A3B-A127-D139332AB363}"/>
              </a:ext>
            </a:extLst>
          </p:cNvPr>
          <p:cNvSpPr>
            <a:spLocks noGrp="1"/>
          </p:cNvSpPr>
          <p:nvPr/>
        </p:nvSpPr>
        <p:spPr>
          <a:xfrm>
            <a:off x="2419350" y="1428750"/>
            <a:ext cx="1495425" cy="238125"/>
          </a:xfrm>
          <a:prstGeom prst="rect">
            <a:avLst/>
          </a:prstGeom>
          <a:noFill/>
          <a:ln w="0">
            <a:noFill/>
          </a:ln>
        </p:spPr>
        <p:txBody>
          <a:bodyPr lIns="0" tIns="0" rIns="0" bIns="0">
            <a:noAutofit/>
          </a:bodyPr>
          <a:lstStyle/>
          <a:p>
            <a:pPr>
              <a:defRPr sz="1400" b="0">
                <a:solidFill>
                  <a:srgbClr val="202020"/>
                </a:solidFill>
                <a:latin typeface="Arial"/>
                <a:ea typeface="Arial"/>
                <a:cs typeface="Arial"/>
              </a:defRPr>
            </a:pPr>
            <a:r>
              <a:rPr sz="1400" b="0">
                <a:solidFill>
                  <a:srgbClr val="202020"/>
                </a:solidFill>
                <a:latin typeface="Arial"/>
                <a:ea typeface="Arial"/>
                <a:cs typeface="Arial"/>
              </a:rPr>
              <a:t>Sync. signal</a:t>
            </a:r>
          </a:p>
        </p:txBody>
      </p:sp>
      <p:sp>
        <p:nvSpPr>
          <p:cNvPr id="115" name="add">
            <a:extLst>
              <a:ext uri="{FF2B5EF4-FFF2-40B4-BE49-F238E27FC236}">
                <a16:creationId xmlns:a16="http://schemas.microsoft.com/office/drawing/2014/main" id="{9D2629F6-11A3-4582-BC40-1FA9269A23C0}"/>
              </a:ext>
            </a:extLst>
          </p:cNvPr>
          <p:cNvSpPr>
            <a:spLocks noGrp="1"/>
          </p:cNvSpPr>
          <p:nvPr/>
        </p:nvSpPr>
        <p:spPr>
          <a:xfrm>
            <a:off x="1724025" y="1981200"/>
            <a:ext cx="1514475" cy="342900"/>
          </a:xfrm>
          <a:prstGeom prst="rect">
            <a:avLst/>
          </a:prstGeom>
          <a:solidFill>
            <a:srgbClr val="FFFFFF"/>
          </a:solidFill>
          <a:ln w="9525">
            <a:solidFill>
              <a:srgbClr val="3478C4"/>
            </a:solidFill>
          </a:ln>
        </p:spPr>
        <p:txBody>
          <a:bodyPr/>
          <a:lstStyle/>
          <a:p>
            <a:endParaRPr lang="ja-JP" altLang="en-US"/>
          </a:p>
        </p:txBody>
      </p:sp>
      <p:sp>
        <p:nvSpPr>
          <p:cNvPr id="116" name="add">
            <a:extLst>
              <a:ext uri="{FF2B5EF4-FFF2-40B4-BE49-F238E27FC236}">
                <a16:creationId xmlns:a16="http://schemas.microsoft.com/office/drawing/2014/main" id="{D7C7A741-4DD8-4D0E-9CB1-B6AB2D4AF69F}"/>
              </a:ext>
            </a:extLst>
          </p:cNvPr>
          <p:cNvSpPr>
            <a:spLocks noGrp="1"/>
          </p:cNvSpPr>
          <p:nvPr/>
        </p:nvSpPr>
        <p:spPr>
          <a:xfrm>
            <a:off x="1771650" y="2019300"/>
            <a:ext cx="1419225" cy="266700"/>
          </a:xfrm>
          <a:prstGeom prst="rect">
            <a:avLst/>
          </a:prstGeom>
          <a:noFill/>
          <a:ln w="0">
            <a:noFill/>
          </a:ln>
        </p:spPr>
        <p:txBody>
          <a:bodyPr lIns="0" tIns="0" rIns="0" bIns="0">
            <a:noAutofit/>
          </a:bodyPr>
          <a:lstStyle/>
          <a:p>
            <a:pPr>
              <a:defRPr sz="1400" b="0">
                <a:solidFill>
                  <a:srgbClr val="202020"/>
                </a:solidFill>
                <a:latin typeface="Arial"/>
                <a:ea typeface="Arial"/>
                <a:cs typeface="Arial"/>
              </a:defRPr>
            </a:pPr>
            <a:r>
              <a:rPr sz="1400" b="0">
                <a:solidFill>
                  <a:srgbClr val="202020"/>
                </a:solidFill>
                <a:latin typeface="Arial"/>
                <a:ea typeface="Arial"/>
                <a:cs typeface="Arial"/>
              </a:rPr>
              <a:t>Gas cylinder</a:t>
            </a:r>
          </a:p>
        </p:txBody>
      </p:sp>
      <p:sp>
        <p:nvSpPr>
          <p:cNvPr id="117" name="add">
            <a:extLst>
              <a:ext uri="{FF2B5EF4-FFF2-40B4-BE49-F238E27FC236}">
                <a16:creationId xmlns:a16="http://schemas.microsoft.com/office/drawing/2014/main" id="{55D78800-7C91-45FF-B1A6-35940F7B92EE}"/>
              </a:ext>
            </a:extLst>
          </p:cNvPr>
          <p:cNvSpPr>
            <a:spLocks noGrp="1"/>
          </p:cNvSpPr>
          <p:nvPr/>
        </p:nvSpPr>
        <p:spPr>
          <a:xfrm>
            <a:off x="3476625" y="1981200"/>
            <a:ext cx="1609725" cy="342900"/>
          </a:xfrm>
          <a:prstGeom prst="rect">
            <a:avLst/>
          </a:prstGeom>
          <a:solidFill>
            <a:srgbClr val="FFFFFF"/>
          </a:solidFill>
          <a:ln w="9525">
            <a:solidFill>
              <a:srgbClr val="3478C4"/>
            </a:solidFill>
          </a:ln>
        </p:spPr>
        <p:txBody>
          <a:bodyPr/>
          <a:lstStyle/>
          <a:p>
            <a:endParaRPr lang="ja-JP" altLang="en-US"/>
          </a:p>
        </p:txBody>
      </p:sp>
      <p:sp>
        <p:nvSpPr>
          <p:cNvPr id="118" name="add">
            <a:extLst>
              <a:ext uri="{FF2B5EF4-FFF2-40B4-BE49-F238E27FC236}">
                <a16:creationId xmlns:a16="http://schemas.microsoft.com/office/drawing/2014/main" id="{D7897B50-6912-4E10-8E17-85ACCD96EDD1}"/>
              </a:ext>
            </a:extLst>
          </p:cNvPr>
          <p:cNvSpPr>
            <a:spLocks noGrp="1"/>
          </p:cNvSpPr>
          <p:nvPr/>
        </p:nvSpPr>
        <p:spPr>
          <a:xfrm>
            <a:off x="3524250" y="2019300"/>
            <a:ext cx="1514475" cy="266700"/>
          </a:xfrm>
          <a:prstGeom prst="rect">
            <a:avLst/>
          </a:prstGeom>
          <a:noFill/>
          <a:ln w="0">
            <a:noFill/>
          </a:ln>
        </p:spPr>
        <p:txBody>
          <a:bodyPr lIns="0" tIns="0" rIns="0" bIns="0">
            <a:noAutofit/>
          </a:bodyPr>
          <a:lstStyle/>
          <a:p>
            <a:pPr>
              <a:defRPr sz="1400" b="0">
                <a:solidFill>
                  <a:srgbClr val="202020"/>
                </a:solidFill>
                <a:latin typeface="Arial"/>
                <a:ea typeface="Arial"/>
                <a:cs typeface="Arial"/>
              </a:defRPr>
            </a:pPr>
            <a:r>
              <a:rPr sz="1400" b="0">
                <a:solidFill>
                  <a:srgbClr val="202020"/>
                </a:solidFill>
                <a:latin typeface="Arial"/>
                <a:ea typeface="Arial"/>
                <a:cs typeface="Arial"/>
              </a:rPr>
              <a:t>Solenoid valve</a:t>
            </a:r>
          </a:p>
        </p:txBody>
      </p:sp>
      <p:sp>
        <p:nvSpPr>
          <p:cNvPr id="119" name="add">
            <a:extLst>
              <a:ext uri="{FF2B5EF4-FFF2-40B4-BE49-F238E27FC236}">
                <a16:creationId xmlns:a16="http://schemas.microsoft.com/office/drawing/2014/main" id="{F40AF479-3DA1-4978-B6AE-3D775FE4BD34}"/>
              </a:ext>
            </a:extLst>
          </p:cNvPr>
          <p:cNvSpPr>
            <a:spLocks noGrp="1"/>
          </p:cNvSpPr>
          <p:nvPr/>
        </p:nvSpPr>
        <p:spPr>
          <a:xfrm>
            <a:off x="5324475" y="1981200"/>
            <a:ext cx="1714500" cy="342900"/>
          </a:xfrm>
          <a:prstGeom prst="rect">
            <a:avLst/>
          </a:prstGeom>
          <a:solidFill>
            <a:srgbClr val="FFFFFF"/>
          </a:solidFill>
          <a:ln w="9525">
            <a:solidFill>
              <a:srgbClr val="3478C4"/>
            </a:solidFill>
          </a:ln>
        </p:spPr>
        <p:txBody>
          <a:bodyPr/>
          <a:lstStyle/>
          <a:p>
            <a:endParaRPr lang="ja-JP" altLang="en-US"/>
          </a:p>
        </p:txBody>
      </p:sp>
      <p:sp>
        <p:nvSpPr>
          <p:cNvPr id="120" name="add">
            <a:extLst>
              <a:ext uri="{FF2B5EF4-FFF2-40B4-BE49-F238E27FC236}">
                <a16:creationId xmlns:a16="http://schemas.microsoft.com/office/drawing/2014/main" id="{3D83FDB3-1C90-4E3E-B67D-EA55680E1F59}"/>
              </a:ext>
            </a:extLst>
          </p:cNvPr>
          <p:cNvSpPr>
            <a:spLocks noGrp="1"/>
          </p:cNvSpPr>
          <p:nvPr/>
        </p:nvSpPr>
        <p:spPr>
          <a:xfrm>
            <a:off x="5372100" y="2019300"/>
            <a:ext cx="1619250" cy="266700"/>
          </a:xfrm>
          <a:prstGeom prst="rect">
            <a:avLst/>
          </a:prstGeom>
          <a:noFill/>
          <a:ln w="0">
            <a:noFill/>
          </a:ln>
        </p:spPr>
        <p:txBody>
          <a:bodyPr lIns="0" tIns="0" rIns="0" bIns="0">
            <a:noAutofit/>
          </a:bodyPr>
          <a:lstStyle/>
          <a:p>
            <a:pPr>
              <a:defRPr sz="1400" b="0">
                <a:solidFill>
                  <a:srgbClr val="202020"/>
                </a:solidFill>
                <a:latin typeface="Arial"/>
                <a:ea typeface="Arial"/>
                <a:cs typeface="Arial"/>
              </a:defRPr>
            </a:pPr>
            <a:r>
              <a:rPr sz="1400" b="0">
                <a:solidFill>
                  <a:srgbClr val="202020"/>
                </a:solidFill>
                <a:latin typeface="Arial"/>
                <a:ea typeface="Arial"/>
                <a:cs typeface="Arial"/>
              </a:rPr>
              <a:t>Pressure (CH1)</a:t>
            </a:r>
          </a:p>
        </p:txBody>
      </p:sp>
      <p:sp>
        <p:nvSpPr>
          <p:cNvPr id="121" name="add">
            <a:extLst>
              <a:ext uri="{FF2B5EF4-FFF2-40B4-BE49-F238E27FC236}">
                <a16:creationId xmlns:a16="http://schemas.microsoft.com/office/drawing/2014/main" id="{03693EAE-649C-4BC8-8D6C-1A7045950471}"/>
              </a:ext>
            </a:extLst>
          </p:cNvPr>
          <p:cNvSpPr>
            <a:spLocks noGrp="1"/>
          </p:cNvSpPr>
          <p:nvPr/>
        </p:nvSpPr>
        <p:spPr>
          <a:xfrm>
            <a:off x="1885950" y="1533525"/>
            <a:ext cx="485775" cy="0"/>
          </a:xfrm>
          <a:prstGeom prst="line">
            <a:avLst/>
          </a:prstGeom>
          <a:noFill/>
          <a:ln w="14288">
            <a:solidFill>
              <a:srgbClr val="999999"/>
            </a:solidFill>
          </a:ln>
        </p:spPr>
        <p:txBody>
          <a:bodyPr/>
          <a:lstStyle/>
          <a:p>
            <a:endParaRPr lang="ja-JP" altLang="en-US"/>
          </a:p>
        </p:txBody>
      </p:sp>
      <p:sp>
        <p:nvSpPr>
          <p:cNvPr id="122" name="add">
            <a:extLst>
              <a:ext uri="{FF2B5EF4-FFF2-40B4-BE49-F238E27FC236}">
                <a16:creationId xmlns:a16="http://schemas.microsoft.com/office/drawing/2014/main" id="{D67EEB5B-3F8F-4460-A4A9-DAB4CA37E8FE}"/>
              </a:ext>
            </a:extLst>
          </p:cNvPr>
          <p:cNvSpPr>
            <a:spLocks noGrp="1"/>
          </p:cNvSpPr>
          <p:nvPr/>
        </p:nvSpPr>
        <p:spPr>
          <a:xfrm>
            <a:off x="3962400" y="1533525"/>
            <a:ext cx="276225" cy="0"/>
          </a:xfrm>
          <a:prstGeom prst="line">
            <a:avLst/>
          </a:prstGeom>
          <a:noFill/>
          <a:ln w="14288">
            <a:solidFill>
              <a:srgbClr val="999999"/>
            </a:solidFill>
          </a:ln>
        </p:spPr>
        <p:txBody>
          <a:bodyPr/>
          <a:lstStyle/>
          <a:p>
            <a:endParaRPr lang="ja-JP" altLang="en-US"/>
          </a:p>
        </p:txBody>
      </p:sp>
      <p:sp>
        <p:nvSpPr>
          <p:cNvPr id="123" name="add">
            <a:extLst>
              <a:ext uri="{FF2B5EF4-FFF2-40B4-BE49-F238E27FC236}">
                <a16:creationId xmlns:a16="http://schemas.microsoft.com/office/drawing/2014/main" id="{3F9F9388-062F-496D-9D25-335B6672DBFB}"/>
              </a:ext>
            </a:extLst>
          </p:cNvPr>
          <p:cNvSpPr>
            <a:spLocks noGrp="1"/>
          </p:cNvSpPr>
          <p:nvPr/>
        </p:nvSpPr>
        <p:spPr>
          <a:xfrm>
            <a:off x="4238625" y="1533525"/>
            <a:ext cx="0" cy="447675"/>
          </a:xfrm>
          <a:prstGeom prst="line">
            <a:avLst/>
          </a:prstGeom>
          <a:noFill/>
          <a:ln w="14288">
            <a:solidFill>
              <a:srgbClr val="999999"/>
            </a:solidFill>
          </a:ln>
        </p:spPr>
        <p:txBody>
          <a:bodyPr/>
          <a:lstStyle/>
          <a:p>
            <a:endParaRPr lang="ja-JP" altLang="en-US"/>
          </a:p>
        </p:txBody>
      </p:sp>
      <p:sp>
        <p:nvSpPr>
          <p:cNvPr id="124" name="add">
            <a:extLst>
              <a:ext uri="{FF2B5EF4-FFF2-40B4-BE49-F238E27FC236}">
                <a16:creationId xmlns:a16="http://schemas.microsoft.com/office/drawing/2014/main" id="{558824AD-86F5-45DA-9407-03D1202EECD6}"/>
              </a:ext>
            </a:extLst>
          </p:cNvPr>
          <p:cNvSpPr>
            <a:spLocks noGrp="1"/>
          </p:cNvSpPr>
          <p:nvPr/>
        </p:nvSpPr>
        <p:spPr>
          <a:xfrm>
            <a:off x="1057275" y="1704975"/>
            <a:ext cx="0" cy="866775"/>
          </a:xfrm>
          <a:prstGeom prst="line">
            <a:avLst/>
          </a:prstGeom>
          <a:noFill/>
          <a:ln w="14288">
            <a:solidFill>
              <a:srgbClr val="999999"/>
            </a:solidFill>
          </a:ln>
        </p:spPr>
        <p:txBody>
          <a:bodyPr/>
          <a:lstStyle/>
          <a:p>
            <a:endParaRPr lang="ja-JP" altLang="en-US"/>
          </a:p>
        </p:txBody>
      </p:sp>
      <p:sp>
        <p:nvSpPr>
          <p:cNvPr id="125" name="add">
            <a:extLst>
              <a:ext uri="{FF2B5EF4-FFF2-40B4-BE49-F238E27FC236}">
                <a16:creationId xmlns:a16="http://schemas.microsoft.com/office/drawing/2014/main" id="{F292715B-2F56-4544-ACF6-27F59C2866E5}"/>
              </a:ext>
            </a:extLst>
          </p:cNvPr>
          <p:cNvSpPr>
            <a:spLocks noGrp="1"/>
          </p:cNvSpPr>
          <p:nvPr/>
        </p:nvSpPr>
        <p:spPr>
          <a:xfrm>
            <a:off x="3238500" y="2143125"/>
            <a:ext cx="238125" cy="0"/>
          </a:xfrm>
          <a:prstGeom prst="line">
            <a:avLst/>
          </a:prstGeom>
          <a:noFill/>
          <a:ln w="14288">
            <a:solidFill>
              <a:srgbClr val="85B3DC"/>
            </a:solidFill>
          </a:ln>
        </p:spPr>
        <p:txBody>
          <a:bodyPr/>
          <a:lstStyle/>
          <a:p>
            <a:endParaRPr lang="ja-JP" altLang="en-US"/>
          </a:p>
        </p:txBody>
      </p:sp>
      <p:sp>
        <p:nvSpPr>
          <p:cNvPr id="126" name="add">
            <a:extLst>
              <a:ext uri="{FF2B5EF4-FFF2-40B4-BE49-F238E27FC236}">
                <a16:creationId xmlns:a16="http://schemas.microsoft.com/office/drawing/2014/main" id="{7D027E15-472B-4EB2-81DB-7CBBE5F4E234}"/>
              </a:ext>
            </a:extLst>
          </p:cNvPr>
          <p:cNvSpPr>
            <a:spLocks noGrp="1"/>
          </p:cNvSpPr>
          <p:nvPr/>
        </p:nvSpPr>
        <p:spPr>
          <a:xfrm>
            <a:off x="5086350" y="2143125"/>
            <a:ext cx="238125" cy="0"/>
          </a:xfrm>
          <a:prstGeom prst="line">
            <a:avLst/>
          </a:prstGeom>
          <a:noFill/>
          <a:ln w="14288">
            <a:solidFill>
              <a:srgbClr val="85B3DC"/>
            </a:solidFill>
          </a:ln>
        </p:spPr>
        <p:txBody>
          <a:bodyPr/>
          <a:lstStyle/>
          <a:p>
            <a:endParaRPr lang="ja-JP" altLang="en-US"/>
          </a:p>
        </p:txBody>
      </p:sp>
      <p:sp>
        <p:nvSpPr>
          <p:cNvPr id="127" name="add">
            <a:extLst>
              <a:ext uri="{FF2B5EF4-FFF2-40B4-BE49-F238E27FC236}">
                <a16:creationId xmlns:a16="http://schemas.microsoft.com/office/drawing/2014/main" id="{0F0D1195-5675-4D7F-94F1-C2660C1133FE}"/>
              </a:ext>
            </a:extLst>
          </p:cNvPr>
          <p:cNvSpPr>
            <a:spLocks noGrp="1"/>
          </p:cNvSpPr>
          <p:nvPr/>
        </p:nvSpPr>
        <p:spPr>
          <a:xfrm>
            <a:off x="5715000" y="2324100"/>
            <a:ext cx="0" cy="123825"/>
          </a:xfrm>
          <a:prstGeom prst="line">
            <a:avLst/>
          </a:prstGeom>
          <a:noFill/>
          <a:ln w="14288">
            <a:solidFill>
              <a:srgbClr val="85B3DC"/>
            </a:solidFill>
          </a:ln>
        </p:spPr>
        <p:txBody>
          <a:bodyPr/>
          <a:lstStyle/>
          <a:p>
            <a:endParaRPr lang="ja-JP" altLang="en-US"/>
          </a:p>
        </p:txBody>
      </p:sp>
      <p:sp>
        <p:nvSpPr>
          <p:cNvPr id="128" name="add">
            <a:extLst>
              <a:ext uri="{FF2B5EF4-FFF2-40B4-BE49-F238E27FC236}">
                <a16:creationId xmlns:a16="http://schemas.microsoft.com/office/drawing/2014/main" id="{2FB05994-7F6A-423B-A417-F84520850B36}"/>
              </a:ext>
            </a:extLst>
          </p:cNvPr>
          <p:cNvSpPr>
            <a:spLocks noGrp="1"/>
          </p:cNvSpPr>
          <p:nvPr/>
        </p:nvSpPr>
        <p:spPr>
          <a:xfrm>
            <a:off x="5324475" y="2447925"/>
            <a:ext cx="390525" cy="0"/>
          </a:xfrm>
          <a:prstGeom prst="line">
            <a:avLst/>
          </a:prstGeom>
          <a:noFill/>
          <a:ln w="14288">
            <a:solidFill>
              <a:srgbClr val="85B3DC"/>
            </a:solidFill>
          </a:ln>
        </p:spPr>
        <p:txBody>
          <a:bodyPr/>
          <a:lstStyle/>
          <a:p>
            <a:endParaRPr lang="ja-JP" altLang="en-US"/>
          </a:p>
        </p:txBody>
      </p:sp>
      <p:sp>
        <p:nvSpPr>
          <p:cNvPr id="129" name="add">
            <a:extLst>
              <a:ext uri="{FF2B5EF4-FFF2-40B4-BE49-F238E27FC236}">
                <a16:creationId xmlns:a16="http://schemas.microsoft.com/office/drawing/2014/main" id="{D32E101B-DD3A-46C4-9E7E-D771B6298FFA}"/>
              </a:ext>
            </a:extLst>
          </p:cNvPr>
          <p:cNvSpPr>
            <a:spLocks noGrp="1"/>
          </p:cNvSpPr>
          <p:nvPr/>
        </p:nvSpPr>
        <p:spPr>
          <a:xfrm>
            <a:off x="5324475" y="2447925"/>
            <a:ext cx="0" cy="142875"/>
          </a:xfrm>
          <a:prstGeom prst="line">
            <a:avLst/>
          </a:prstGeom>
          <a:noFill/>
          <a:ln w="14288">
            <a:solidFill>
              <a:srgbClr val="85B3DC"/>
            </a:solidFill>
          </a:ln>
        </p:spPr>
        <p:txBody>
          <a:bodyPr/>
          <a:lstStyle/>
          <a:p>
            <a:endParaRPr lang="ja-JP" altLang="en-US"/>
          </a:p>
        </p:txBody>
      </p:sp>
      <p:sp>
        <p:nvSpPr>
          <p:cNvPr id="130" name="add">
            <a:extLst>
              <a:ext uri="{FF2B5EF4-FFF2-40B4-BE49-F238E27FC236}">
                <a16:creationId xmlns:a16="http://schemas.microsoft.com/office/drawing/2014/main" id="{701D16BC-3CDF-4D5D-83B3-376C7BA0FF2D}"/>
              </a:ext>
            </a:extLst>
          </p:cNvPr>
          <p:cNvSpPr>
            <a:spLocks noGrp="1"/>
          </p:cNvSpPr>
          <p:nvPr/>
        </p:nvSpPr>
        <p:spPr>
          <a:xfrm>
            <a:off x="2419350" y="2362200"/>
            <a:ext cx="1676400" cy="247650"/>
          </a:xfrm>
          <a:prstGeom prst="rect">
            <a:avLst/>
          </a:prstGeom>
          <a:noFill/>
          <a:ln w="0">
            <a:noFill/>
          </a:ln>
        </p:spPr>
        <p:txBody>
          <a:bodyPr lIns="0" tIns="0" rIns="0" bIns="0">
            <a:noAutofit/>
          </a:bodyPr>
          <a:lstStyle/>
          <a:p>
            <a:pPr>
              <a:defRPr sz="1400" b="0">
                <a:solidFill>
                  <a:srgbClr val="6996C7"/>
                </a:solidFill>
                <a:latin typeface="Arial"/>
                <a:ea typeface="Arial"/>
                <a:cs typeface="Arial"/>
              </a:defRPr>
            </a:pPr>
            <a:r>
              <a:rPr sz="1400" b="0">
                <a:solidFill>
                  <a:srgbClr val="6996C7"/>
                </a:solidFill>
                <a:latin typeface="Arial"/>
                <a:ea typeface="Arial"/>
                <a:cs typeface="Arial"/>
              </a:rPr>
              <a:t>Blowing gas</a:t>
            </a:r>
          </a:p>
        </p:txBody>
      </p:sp>
      <p:sp>
        <p:nvSpPr>
          <p:cNvPr id="131" name="add">
            <a:extLst>
              <a:ext uri="{FF2B5EF4-FFF2-40B4-BE49-F238E27FC236}">
                <a16:creationId xmlns:a16="http://schemas.microsoft.com/office/drawing/2014/main" id="{E12F8213-905B-4973-B85F-5EA40A40AE68}"/>
              </a:ext>
            </a:extLst>
          </p:cNvPr>
          <p:cNvSpPr>
            <a:spLocks noGrp="1"/>
          </p:cNvSpPr>
          <p:nvPr/>
        </p:nvSpPr>
        <p:spPr>
          <a:xfrm>
            <a:off x="1305343" y="2675975"/>
            <a:ext cx="1283090" cy="195230"/>
          </a:xfrm>
          <a:prstGeom prst="rect">
            <a:avLst/>
          </a:prstGeom>
          <a:solidFill>
            <a:srgbClr val="FFFFFF"/>
          </a:solidFill>
          <a:ln w="0">
            <a:noFill/>
          </a:ln>
        </p:spPr>
        <p:txBody>
          <a:bodyPr/>
          <a:lstStyle/>
          <a:p>
            <a:endParaRPr lang="ja-JP" altLang="en-US"/>
          </a:p>
        </p:txBody>
      </p:sp>
      <p:sp>
        <p:nvSpPr>
          <p:cNvPr id="132" name="add">
            <a:extLst>
              <a:ext uri="{FF2B5EF4-FFF2-40B4-BE49-F238E27FC236}">
                <a16:creationId xmlns:a16="http://schemas.microsoft.com/office/drawing/2014/main" id="{FFCBD889-CEA5-4249-A760-B0CE1A45CA72}"/>
              </a:ext>
            </a:extLst>
          </p:cNvPr>
          <p:cNvSpPr>
            <a:spLocks noGrp="1"/>
          </p:cNvSpPr>
          <p:nvPr/>
        </p:nvSpPr>
        <p:spPr>
          <a:xfrm>
            <a:off x="1305343" y="2675975"/>
            <a:ext cx="1283090" cy="195230"/>
          </a:xfrm>
          <a:prstGeom prst="rect">
            <a:avLst/>
          </a:prstGeom>
          <a:noFill/>
          <a:ln w="0">
            <a:noFill/>
          </a:ln>
        </p:spPr>
        <p:txBody>
          <a:bodyPr lIns="0" tIns="0" rIns="0" bIns="0">
            <a:noAutofit/>
          </a:bodyPr>
          <a:lstStyle/>
          <a:p>
            <a:pPr>
              <a:defRPr sz="1400" b="0">
                <a:solidFill>
                  <a:srgbClr val="202020"/>
                </a:solidFill>
                <a:latin typeface="Arial"/>
                <a:ea typeface="Arial"/>
                <a:cs typeface="Arial"/>
              </a:defRPr>
            </a:pPr>
            <a:r>
              <a:rPr sz="1400" b="0">
                <a:solidFill>
                  <a:srgbClr val="202020"/>
                </a:solidFill>
                <a:latin typeface="Arial"/>
                <a:ea typeface="Arial"/>
                <a:cs typeface="Arial"/>
              </a:rPr>
              <a:t>Expansion tube</a:t>
            </a:r>
          </a:p>
        </p:txBody>
      </p:sp>
      <p:sp>
        <p:nvSpPr>
          <p:cNvPr id="133" name="add">
            <a:extLst>
              <a:ext uri="{FF2B5EF4-FFF2-40B4-BE49-F238E27FC236}">
                <a16:creationId xmlns:a16="http://schemas.microsoft.com/office/drawing/2014/main" id="{F2BD8EFB-332B-4CBF-A1EE-D48BBBC73CA4}"/>
              </a:ext>
            </a:extLst>
          </p:cNvPr>
          <p:cNvSpPr>
            <a:spLocks noGrp="1"/>
          </p:cNvSpPr>
          <p:nvPr/>
        </p:nvSpPr>
        <p:spPr>
          <a:xfrm>
            <a:off x="3742770" y="2596108"/>
            <a:ext cx="1003385" cy="177482"/>
          </a:xfrm>
          <a:prstGeom prst="rect">
            <a:avLst/>
          </a:prstGeom>
          <a:solidFill>
            <a:srgbClr val="FFFFFF"/>
          </a:solidFill>
          <a:ln w="0">
            <a:noFill/>
          </a:ln>
        </p:spPr>
        <p:txBody>
          <a:bodyPr/>
          <a:lstStyle/>
          <a:p>
            <a:endParaRPr lang="ja-JP" altLang="en-US"/>
          </a:p>
        </p:txBody>
      </p:sp>
      <p:sp>
        <p:nvSpPr>
          <p:cNvPr id="134" name="add">
            <a:extLst>
              <a:ext uri="{FF2B5EF4-FFF2-40B4-BE49-F238E27FC236}">
                <a16:creationId xmlns:a16="http://schemas.microsoft.com/office/drawing/2014/main" id="{00DD1B8C-A9AB-460E-8B72-A14E1CE70987}"/>
              </a:ext>
            </a:extLst>
          </p:cNvPr>
          <p:cNvSpPr>
            <a:spLocks noGrp="1"/>
          </p:cNvSpPr>
          <p:nvPr/>
        </p:nvSpPr>
        <p:spPr>
          <a:xfrm>
            <a:off x="3742770" y="2596108"/>
            <a:ext cx="1003385" cy="177482"/>
          </a:xfrm>
          <a:prstGeom prst="rect">
            <a:avLst/>
          </a:prstGeom>
          <a:noFill/>
          <a:ln w="0">
            <a:noFill/>
          </a:ln>
        </p:spPr>
        <p:txBody>
          <a:bodyPr lIns="0" tIns="0" rIns="0" bIns="0">
            <a:noAutofit/>
          </a:bodyPr>
          <a:lstStyle/>
          <a:p>
            <a:pPr>
              <a:defRPr sz="1400" b="0">
                <a:solidFill>
                  <a:srgbClr val="202020"/>
                </a:solidFill>
                <a:latin typeface="Arial"/>
                <a:ea typeface="Arial"/>
                <a:cs typeface="Arial"/>
              </a:defRPr>
            </a:pPr>
            <a:r>
              <a:rPr sz="1400" b="0">
                <a:solidFill>
                  <a:srgbClr val="202020"/>
                </a:solidFill>
                <a:latin typeface="Arial"/>
                <a:ea typeface="Arial"/>
                <a:cs typeface="Arial"/>
              </a:rPr>
              <a:t>Test section</a:t>
            </a:r>
          </a:p>
        </p:txBody>
      </p:sp>
      <p:sp>
        <p:nvSpPr>
          <p:cNvPr id="135" name="add">
            <a:extLst>
              <a:ext uri="{FF2B5EF4-FFF2-40B4-BE49-F238E27FC236}">
                <a16:creationId xmlns:a16="http://schemas.microsoft.com/office/drawing/2014/main" id="{FDFC75ED-E396-4A2B-A43F-264CD2E28C1C}"/>
              </a:ext>
            </a:extLst>
          </p:cNvPr>
          <p:cNvSpPr>
            <a:spLocks noGrp="1"/>
          </p:cNvSpPr>
          <p:nvPr/>
        </p:nvSpPr>
        <p:spPr>
          <a:xfrm>
            <a:off x="2838450" y="3019425"/>
            <a:ext cx="762000" cy="219075"/>
          </a:xfrm>
          <a:prstGeom prst="rect">
            <a:avLst/>
          </a:prstGeom>
          <a:solidFill>
            <a:srgbClr val="FF7835"/>
          </a:solidFill>
          <a:ln w="0">
            <a:noFill/>
          </a:ln>
        </p:spPr>
        <p:txBody>
          <a:bodyPr/>
          <a:lstStyle/>
          <a:p>
            <a:endParaRPr lang="ja-JP" altLang="en-US"/>
          </a:p>
        </p:txBody>
      </p:sp>
      <p:sp>
        <p:nvSpPr>
          <p:cNvPr id="136" name="add">
            <a:extLst>
              <a:ext uri="{FF2B5EF4-FFF2-40B4-BE49-F238E27FC236}">
                <a16:creationId xmlns:a16="http://schemas.microsoft.com/office/drawing/2014/main" id="{6A5F7CF6-1219-463F-89EB-797EEE720DC7}"/>
              </a:ext>
            </a:extLst>
          </p:cNvPr>
          <p:cNvSpPr>
            <a:spLocks noGrp="1"/>
          </p:cNvSpPr>
          <p:nvPr/>
        </p:nvSpPr>
        <p:spPr>
          <a:xfrm>
            <a:off x="2924175" y="3019425"/>
            <a:ext cx="571500" cy="238125"/>
          </a:xfrm>
          <a:prstGeom prst="rect">
            <a:avLst/>
          </a:prstGeom>
          <a:noFill/>
          <a:ln w="0">
            <a:noFill/>
          </a:ln>
        </p:spPr>
        <p:txBody>
          <a:bodyPr lIns="0" tIns="0" rIns="0" bIns="0">
            <a:noAutofit/>
          </a:bodyPr>
          <a:lstStyle/>
          <a:p>
            <a:pPr>
              <a:defRPr sz="1400" b="0">
                <a:solidFill>
                  <a:srgbClr val="202020"/>
                </a:solidFill>
                <a:latin typeface="Arial"/>
                <a:ea typeface="Arial"/>
                <a:cs typeface="Arial"/>
              </a:defRPr>
            </a:pPr>
            <a:r>
              <a:rPr sz="1400" b="0">
                <a:solidFill>
                  <a:srgbClr val="202020"/>
                </a:solidFill>
                <a:latin typeface="Arial"/>
                <a:ea typeface="Arial"/>
                <a:cs typeface="Arial"/>
              </a:rPr>
              <a:t>Flow</a:t>
            </a:r>
          </a:p>
        </p:txBody>
      </p:sp>
      <p:sp>
        <p:nvSpPr>
          <p:cNvPr id="137" name="add">
            <a:extLst>
              <a:ext uri="{FF2B5EF4-FFF2-40B4-BE49-F238E27FC236}">
                <a16:creationId xmlns:a16="http://schemas.microsoft.com/office/drawing/2014/main" id="{9D443D69-52E3-4A1F-ABC9-5B94575556B6}"/>
              </a:ext>
            </a:extLst>
          </p:cNvPr>
          <p:cNvSpPr>
            <a:spLocks noGrp="1"/>
          </p:cNvSpPr>
          <p:nvPr/>
        </p:nvSpPr>
        <p:spPr>
          <a:xfrm>
            <a:off x="4546366" y="3363718"/>
            <a:ext cx="590488" cy="173045"/>
          </a:xfrm>
          <a:prstGeom prst="rect">
            <a:avLst/>
          </a:prstGeom>
          <a:solidFill>
            <a:srgbClr val="FFFFFF"/>
          </a:solidFill>
          <a:ln w="0">
            <a:noFill/>
          </a:ln>
        </p:spPr>
        <p:txBody>
          <a:bodyPr/>
          <a:lstStyle/>
          <a:p>
            <a:endParaRPr lang="ja-JP" altLang="en-US"/>
          </a:p>
        </p:txBody>
      </p:sp>
      <p:sp>
        <p:nvSpPr>
          <p:cNvPr id="138" name="add">
            <a:extLst>
              <a:ext uri="{FF2B5EF4-FFF2-40B4-BE49-F238E27FC236}">
                <a16:creationId xmlns:a16="http://schemas.microsoft.com/office/drawing/2014/main" id="{62661DA8-73D3-43AA-9D3B-8D0B24407A03}"/>
              </a:ext>
            </a:extLst>
          </p:cNvPr>
          <p:cNvSpPr>
            <a:spLocks noGrp="1"/>
          </p:cNvSpPr>
          <p:nvPr/>
        </p:nvSpPr>
        <p:spPr>
          <a:xfrm>
            <a:off x="4546366" y="3363718"/>
            <a:ext cx="590488" cy="173045"/>
          </a:xfrm>
          <a:prstGeom prst="rect">
            <a:avLst/>
          </a:prstGeom>
          <a:noFill/>
          <a:ln w="0">
            <a:noFill/>
          </a:ln>
        </p:spPr>
        <p:txBody>
          <a:bodyPr lIns="0" tIns="0" rIns="0" bIns="0">
            <a:noAutofit/>
          </a:bodyPr>
          <a:lstStyle/>
          <a:p>
            <a:pPr>
              <a:defRPr sz="1400" b="0">
                <a:solidFill>
                  <a:srgbClr val="202020"/>
                </a:solidFill>
                <a:latin typeface="Arial"/>
                <a:ea typeface="Arial"/>
                <a:cs typeface="Arial"/>
              </a:defRPr>
            </a:pPr>
            <a:r>
              <a:rPr sz="1400" b="0">
                <a:solidFill>
                  <a:srgbClr val="202020"/>
                </a:solidFill>
                <a:latin typeface="Arial"/>
                <a:ea typeface="Arial"/>
                <a:cs typeface="Arial"/>
              </a:rPr>
              <a:t>Shock</a:t>
            </a:r>
          </a:p>
        </p:txBody>
      </p:sp>
      <p:sp>
        <p:nvSpPr>
          <p:cNvPr id="139" name="add">
            <a:extLst>
              <a:ext uri="{FF2B5EF4-FFF2-40B4-BE49-F238E27FC236}">
                <a16:creationId xmlns:a16="http://schemas.microsoft.com/office/drawing/2014/main" id="{8F5B8CC0-DA1F-4595-A8B6-68BD081969CE}"/>
              </a:ext>
            </a:extLst>
          </p:cNvPr>
          <p:cNvSpPr>
            <a:spLocks noGrp="1"/>
          </p:cNvSpPr>
          <p:nvPr/>
        </p:nvSpPr>
        <p:spPr>
          <a:xfrm>
            <a:off x="5200650" y="3352800"/>
            <a:ext cx="1847850" cy="485775"/>
          </a:xfrm>
          <a:prstGeom prst="rect">
            <a:avLst/>
          </a:prstGeom>
          <a:solidFill>
            <a:srgbClr val="FFFFFF"/>
          </a:solidFill>
          <a:ln w="0">
            <a:noFill/>
          </a:ln>
        </p:spPr>
        <p:txBody>
          <a:bodyPr/>
          <a:lstStyle/>
          <a:p>
            <a:endParaRPr lang="ja-JP" altLang="en-US"/>
          </a:p>
        </p:txBody>
      </p:sp>
      <p:sp>
        <p:nvSpPr>
          <p:cNvPr id="140" name="add">
            <a:extLst>
              <a:ext uri="{FF2B5EF4-FFF2-40B4-BE49-F238E27FC236}">
                <a16:creationId xmlns:a16="http://schemas.microsoft.com/office/drawing/2014/main" id="{D76829EB-D246-46D6-B287-C12C0EFCE71F}"/>
              </a:ext>
            </a:extLst>
          </p:cNvPr>
          <p:cNvSpPr>
            <a:spLocks noGrp="1"/>
          </p:cNvSpPr>
          <p:nvPr/>
        </p:nvSpPr>
        <p:spPr>
          <a:xfrm>
            <a:off x="5200650" y="3352801"/>
            <a:ext cx="1847850" cy="400050"/>
          </a:xfrm>
          <a:prstGeom prst="rect">
            <a:avLst/>
          </a:prstGeom>
          <a:solidFill>
            <a:srgbClr val="FFFFFF"/>
          </a:solidFill>
          <a:ln w="9525">
            <a:solidFill>
              <a:srgbClr val="3478C4"/>
            </a:solidFill>
          </a:ln>
        </p:spPr>
        <p:txBody>
          <a:bodyPr/>
          <a:lstStyle/>
          <a:p>
            <a:endParaRPr lang="ja-JP" altLang="en-US"/>
          </a:p>
        </p:txBody>
      </p:sp>
      <p:sp>
        <p:nvSpPr>
          <p:cNvPr id="141" name="add">
            <a:extLst>
              <a:ext uri="{FF2B5EF4-FFF2-40B4-BE49-F238E27FC236}">
                <a16:creationId xmlns:a16="http://schemas.microsoft.com/office/drawing/2014/main" id="{003FDE1F-3C04-4890-B1B0-69631D6E1408}"/>
              </a:ext>
            </a:extLst>
          </p:cNvPr>
          <p:cNvSpPr>
            <a:spLocks noGrp="1"/>
          </p:cNvSpPr>
          <p:nvPr/>
        </p:nvSpPr>
        <p:spPr>
          <a:xfrm>
            <a:off x="5248275" y="3390901"/>
            <a:ext cx="1752600" cy="266700"/>
          </a:xfrm>
          <a:prstGeom prst="rect">
            <a:avLst/>
          </a:prstGeom>
          <a:noFill/>
          <a:ln w="0">
            <a:noFill/>
          </a:ln>
        </p:spPr>
        <p:txBody>
          <a:bodyPr lIns="0" tIns="0" rIns="0" bIns="0">
            <a:noAutofit/>
          </a:bodyPr>
          <a:lstStyle/>
          <a:p>
            <a:pPr>
              <a:defRPr sz="1400" b="0">
                <a:solidFill>
                  <a:srgbClr val="202020"/>
                </a:solidFill>
                <a:latin typeface="Arial"/>
                <a:ea typeface="Arial"/>
                <a:cs typeface="Arial"/>
              </a:defRPr>
            </a:pPr>
            <a:r>
              <a:rPr sz="1400" b="0" dirty="0">
                <a:solidFill>
                  <a:srgbClr val="202020"/>
                </a:solidFill>
                <a:latin typeface="Arial"/>
                <a:ea typeface="Arial"/>
                <a:cs typeface="Arial"/>
              </a:rPr>
              <a:t>Back pressure</a:t>
            </a:r>
            <a:r>
              <a:rPr lang="en-US" sz="1400" b="0" dirty="0">
                <a:solidFill>
                  <a:srgbClr val="202020"/>
                </a:solidFill>
                <a:latin typeface="Arial"/>
                <a:ea typeface="Arial"/>
                <a:cs typeface="Arial"/>
              </a:rPr>
              <a:t> </a:t>
            </a:r>
            <a:r>
              <a:rPr sz="1400" b="0" dirty="0">
                <a:solidFill>
                  <a:srgbClr val="202020"/>
                </a:solidFill>
                <a:latin typeface="Arial"/>
                <a:ea typeface="Arial"/>
                <a:cs typeface="Arial"/>
              </a:rPr>
              <a:t>(CH2)</a:t>
            </a:r>
          </a:p>
        </p:txBody>
      </p:sp>
      <p:sp>
        <p:nvSpPr>
          <p:cNvPr id="142" name="add">
            <a:extLst>
              <a:ext uri="{FF2B5EF4-FFF2-40B4-BE49-F238E27FC236}">
                <a16:creationId xmlns:a16="http://schemas.microsoft.com/office/drawing/2014/main" id="{5C60E19E-B82A-4AF9-8C35-464ED668F11C}"/>
              </a:ext>
            </a:extLst>
          </p:cNvPr>
          <p:cNvSpPr>
            <a:spLocks noGrp="1"/>
          </p:cNvSpPr>
          <p:nvPr/>
        </p:nvSpPr>
        <p:spPr>
          <a:xfrm>
            <a:off x="1687162" y="4140203"/>
            <a:ext cx="1238692" cy="221853"/>
          </a:xfrm>
          <a:prstGeom prst="rect">
            <a:avLst/>
          </a:prstGeom>
          <a:solidFill>
            <a:srgbClr val="FFFFFF"/>
          </a:solidFill>
          <a:ln w="0">
            <a:noFill/>
          </a:ln>
        </p:spPr>
        <p:txBody>
          <a:bodyPr/>
          <a:lstStyle/>
          <a:p>
            <a:endParaRPr lang="ja-JP" altLang="en-US"/>
          </a:p>
        </p:txBody>
      </p:sp>
      <p:sp>
        <p:nvSpPr>
          <p:cNvPr id="143" name="add">
            <a:extLst>
              <a:ext uri="{FF2B5EF4-FFF2-40B4-BE49-F238E27FC236}">
                <a16:creationId xmlns:a16="http://schemas.microsoft.com/office/drawing/2014/main" id="{8BBD0A48-B4EA-491B-833E-C05A55D22F41}"/>
              </a:ext>
            </a:extLst>
          </p:cNvPr>
          <p:cNvSpPr>
            <a:spLocks noGrp="1"/>
          </p:cNvSpPr>
          <p:nvPr/>
        </p:nvSpPr>
        <p:spPr>
          <a:xfrm>
            <a:off x="1687162" y="4140203"/>
            <a:ext cx="1238692" cy="221853"/>
          </a:xfrm>
          <a:prstGeom prst="rect">
            <a:avLst/>
          </a:prstGeom>
          <a:noFill/>
          <a:ln w="0">
            <a:noFill/>
          </a:ln>
        </p:spPr>
        <p:txBody>
          <a:bodyPr lIns="0" tIns="0" rIns="0" bIns="0">
            <a:noAutofit/>
          </a:bodyPr>
          <a:lstStyle/>
          <a:p>
            <a:pPr>
              <a:defRPr sz="1400" b="0">
                <a:solidFill>
                  <a:srgbClr val="202020"/>
                </a:solidFill>
                <a:latin typeface="Arial"/>
                <a:ea typeface="Arial"/>
                <a:cs typeface="Arial"/>
              </a:defRPr>
            </a:pPr>
            <a:r>
              <a:rPr sz="1400" b="0">
                <a:solidFill>
                  <a:srgbClr val="202020"/>
                </a:solidFill>
                <a:latin typeface="Arial"/>
                <a:ea typeface="Arial"/>
                <a:cs typeface="Arial"/>
              </a:rPr>
              <a:t>Porous carbon</a:t>
            </a:r>
          </a:p>
        </p:txBody>
      </p:sp>
      <p:sp>
        <p:nvSpPr>
          <p:cNvPr id="144" name="add">
            <a:extLst>
              <a:ext uri="{FF2B5EF4-FFF2-40B4-BE49-F238E27FC236}">
                <a16:creationId xmlns:a16="http://schemas.microsoft.com/office/drawing/2014/main" id="{079FE9F4-BD28-43AE-9B34-068155060B38}"/>
              </a:ext>
            </a:extLst>
          </p:cNvPr>
          <p:cNvSpPr>
            <a:spLocks noGrp="1"/>
          </p:cNvSpPr>
          <p:nvPr/>
        </p:nvSpPr>
        <p:spPr>
          <a:xfrm>
            <a:off x="1495425" y="5038725"/>
            <a:ext cx="904875" cy="457200"/>
          </a:xfrm>
          <a:prstGeom prst="rect">
            <a:avLst/>
          </a:prstGeom>
          <a:solidFill>
            <a:srgbClr val="FFFFFF"/>
          </a:solidFill>
          <a:ln w="0">
            <a:noFill/>
          </a:ln>
        </p:spPr>
        <p:txBody>
          <a:bodyPr/>
          <a:lstStyle/>
          <a:p>
            <a:endParaRPr lang="ja-JP" altLang="en-US"/>
          </a:p>
        </p:txBody>
      </p:sp>
      <p:sp>
        <p:nvSpPr>
          <p:cNvPr id="145" name="add">
            <a:extLst>
              <a:ext uri="{FF2B5EF4-FFF2-40B4-BE49-F238E27FC236}">
                <a16:creationId xmlns:a16="http://schemas.microsoft.com/office/drawing/2014/main" id="{61686A4F-F860-4A0E-9E47-D5C81C6A4509}"/>
              </a:ext>
            </a:extLst>
          </p:cNvPr>
          <p:cNvSpPr>
            <a:spLocks noGrp="1"/>
          </p:cNvSpPr>
          <p:nvPr/>
        </p:nvSpPr>
        <p:spPr>
          <a:xfrm>
            <a:off x="2524125" y="5295900"/>
            <a:ext cx="2162175" cy="457200"/>
          </a:xfrm>
          <a:prstGeom prst="rect">
            <a:avLst/>
          </a:prstGeom>
          <a:solidFill>
            <a:srgbClr val="FFFFFF"/>
          </a:solidFill>
          <a:ln w="0">
            <a:noFill/>
          </a:ln>
        </p:spPr>
        <p:txBody>
          <a:bodyPr/>
          <a:lstStyle/>
          <a:p>
            <a:endParaRPr lang="ja-JP" altLang="en-US"/>
          </a:p>
        </p:txBody>
      </p:sp>
      <p:sp>
        <p:nvSpPr>
          <p:cNvPr id="146" name="add">
            <a:extLst>
              <a:ext uri="{FF2B5EF4-FFF2-40B4-BE49-F238E27FC236}">
                <a16:creationId xmlns:a16="http://schemas.microsoft.com/office/drawing/2014/main" id="{7FBE144A-FEC9-4DEF-BFE7-886174D93DB3}"/>
              </a:ext>
            </a:extLst>
          </p:cNvPr>
          <p:cNvSpPr>
            <a:spLocks noGrp="1"/>
          </p:cNvSpPr>
          <p:nvPr/>
        </p:nvSpPr>
        <p:spPr>
          <a:xfrm>
            <a:off x="2571750" y="5353050"/>
            <a:ext cx="2095500" cy="352425"/>
          </a:xfrm>
          <a:prstGeom prst="rect">
            <a:avLst/>
          </a:prstGeom>
          <a:solidFill>
            <a:srgbClr val="FFFFFF"/>
          </a:solidFill>
          <a:ln w="9525">
            <a:solidFill>
              <a:srgbClr val="00B838"/>
            </a:solidFill>
          </a:ln>
        </p:spPr>
        <p:txBody>
          <a:bodyPr/>
          <a:lstStyle/>
          <a:p>
            <a:endParaRPr lang="ja-JP" altLang="en-US"/>
          </a:p>
        </p:txBody>
      </p:sp>
      <p:sp>
        <p:nvSpPr>
          <p:cNvPr id="147" name="add">
            <a:extLst>
              <a:ext uri="{FF2B5EF4-FFF2-40B4-BE49-F238E27FC236}">
                <a16:creationId xmlns:a16="http://schemas.microsoft.com/office/drawing/2014/main" id="{11B0FB05-877C-432E-BFA0-9A7B3B535DBD}"/>
              </a:ext>
            </a:extLst>
          </p:cNvPr>
          <p:cNvSpPr>
            <a:spLocks noGrp="1"/>
          </p:cNvSpPr>
          <p:nvPr/>
        </p:nvSpPr>
        <p:spPr>
          <a:xfrm>
            <a:off x="2619375" y="5391150"/>
            <a:ext cx="2000250" cy="276225"/>
          </a:xfrm>
          <a:prstGeom prst="rect">
            <a:avLst/>
          </a:prstGeom>
          <a:noFill/>
          <a:ln w="0">
            <a:noFill/>
          </a:ln>
        </p:spPr>
        <p:txBody>
          <a:bodyPr lIns="0" tIns="0" rIns="0" bIns="0">
            <a:noAutofit/>
          </a:bodyPr>
          <a:lstStyle/>
          <a:p>
            <a:pPr>
              <a:defRPr sz="1400" b="0">
                <a:solidFill>
                  <a:srgbClr val="202020"/>
                </a:solidFill>
                <a:latin typeface="Arial"/>
                <a:ea typeface="Arial"/>
                <a:cs typeface="Arial"/>
              </a:defRPr>
            </a:pPr>
            <a:r>
              <a:rPr sz="1400" b="0">
                <a:solidFill>
                  <a:srgbClr val="202020"/>
                </a:solidFill>
                <a:latin typeface="Arial"/>
                <a:ea typeface="Arial"/>
                <a:cs typeface="Arial"/>
              </a:rPr>
              <a:t>Plenum pressure (CH3)</a:t>
            </a:r>
          </a:p>
        </p:txBody>
      </p:sp>
      <p:sp>
        <p:nvSpPr>
          <p:cNvPr id="148" name="add">
            <a:extLst>
              <a:ext uri="{FF2B5EF4-FFF2-40B4-BE49-F238E27FC236}">
                <a16:creationId xmlns:a16="http://schemas.microsoft.com/office/drawing/2014/main" id="{31B725E8-E787-48BA-BFAB-6B56D5916371}"/>
              </a:ext>
            </a:extLst>
          </p:cNvPr>
          <p:cNvSpPr>
            <a:spLocks noGrp="1"/>
          </p:cNvSpPr>
          <p:nvPr/>
        </p:nvSpPr>
        <p:spPr>
          <a:xfrm>
            <a:off x="742950" y="4524375"/>
            <a:ext cx="1266825" cy="657225"/>
          </a:xfrm>
          <a:prstGeom prst="rect">
            <a:avLst/>
          </a:prstGeom>
          <a:solidFill>
            <a:srgbClr val="FFFFFF"/>
          </a:solidFill>
          <a:ln w="0">
            <a:noFill/>
          </a:ln>
        </p:spPr>
        <p:txBody>
          <a:bodyPr/>
          <a:lstStyle/>
          <a:p>
            <a:endParaRPr lang="ja-JP" altLang="en-US"/>
          </a:p>
        </p:txBody>
      </p:sp>
      <p:sp>
        <p:nvSpPr>
          <p:cNvPr id="149" name="add">
            <a:extLst>
              <a:ext uri="{FF2B5EF4-FFF2-40B4-BE49-F238E27FC236}">
                <a16:creationId xmlns:a16="http://schemas.microsoft.com/office/drawing/2014/main" id="{5148C1A9-645C-4325-A2A6-5E4CC6E1A8BA}"/>
              </a:ext>
            </a:extLst>
          </p:cNvPr>
          <p:cNvSpPr>
            <a:spLocks noGrp="1"/>
          </p:cNvSpPr>
          <p:nvPr/>
        </p:nvSpPr>
        <p:spPr>
          <a:xfrm>
            <a:off x="771525" y="4686300"/>
            <a:ext cx="1066800" cy="409575"/>
          </a:xfrm>
          <a:prstGeom prst="rightArrow">
            <a:avLst/>
          </a:prstGeom>
          <a:solidFill>
            <a:srgbClr val="FFFFFF"/>
          </a:solidFill>
          <a:ln w="9525">
            <a:solidFill>
              <a:srgbClr val="FF7835"/>
            </a:solidFill>
          </a:ln>
        </p:spPr>
        <p:txBody>
          <a:bodyPr/>
          <a:lstStyle/>
          <a:p>
            <a:endParaRPr lang="ja-JP" altLang="en-US"/>
          </a:p>
        </p:txBody>
      </p:sp>
      <p:sp>
        <p:nvSpPr>
          <p:cNvPr id="150" name="add">
            <a:extLst>
              <a:ext uri="{FF2B5EF4-FFF2-40B4-BE49-F238E27FC236}">
                <a16:creationId xmlns:a16="http://schemas.microsoft.com/office/drawing/2014/main" id="{3496EED8-F987-4550-A81F-6EC31BC473F9}"/>
              </a:ext>
            </a:extLst>
          </p:cNvPr>
          <p:cNvSpPr>
            <a:spLocks noGrp="1"/>
          </p:cNvSpPr>
          <p:nvPr/>
        </p:nvSpPr>
        <p:spPr>
          <a:xfrm>
            <a:off x="923925" y="4762500"/>
            <a:ext cx="695325" cy="266700"/>
          </a:xfrm>
          <a:prstGeom prst="rect">
            <a:avLst/>
          </a:prstGeom>
          <a:noFill/>
          <a:ln w="0">
            <a:noFill/>
          </a:ln>
        </p:spPr>
        <p:txBody>
          <a:bodyPr lIns="0" tIns="0" rIns="0" bIns="0">
            <a:noAutofit/>
          </a:bodyPr>
          <a:lstStyle/>
          <a:p>
            <a:pPr>
              <a:defRPr sz="1400" b="0">
                <a:solidFill>
                  <a:srgbClr val="202020"/>
                </a:solidFill>
                <a:latin typeface="Arial"/>
                <a:ea typeface="Arial"/>
                <a:cs typeface="Arial"/>
              </a:defRPr>
            </a:pPr>
            <a:r>
              <a:rPr sz="1400" b="0">
                <a:solidFill>
                  <a:srgbClr val="202020"/>
                </a:solidFill>
                <a:latin typeface="Arial"/>
                <a:ea typeface="Arial"/>
                <a:cs typeface="Arial"/>
              </a:rPr>
              <a:t>Flow</a:t>
            </a:r>
          </a:p>
        </p:txBody>
      </p:sp>
      <p:sp>
        <p:nvSpPr>
          <p:cNvPr id="151" name="add">
            <a:extLst>
              <a:ext uri="{FF2B5EF4-FFF2-40B4-BE49-F238E27FC236}">
                <a16:creationId xmlns:a16="http://schemas.microsoft.com/office/drawing/2014/main" id="{3D94C09F-DD7E-49F3-9AE4-B158FE71890E}"/>
              </a:ext>
            </a:extLst>
          </p:cNvPr>
          <p:cNvSpPr>
            <a:spLocks noGrp="1"/>
          </p:cNvSpPr>
          <p:nvPr/>
        </p:nvSpPr>
        <p:spPr>
          <a:xfrm>
            <a:off x="1524000" y="5172075"/>
            <a:ext cx="933450" cy="266700"/>
          </a:xfrm>
          <a:prstGeom prst="rect">
            <a:avLst/>
          </a:prstGeom>
          <a:noFill/>
          <a:ln w="0">
            <a:noFill/>
          </a:ln>
        </p:spPr>
        <p:txBody>
          <a:bodyPr lIns="0" tIns="0" rIns="0" bIns="0">
            <a:noAutofit/>
          </a:bodyPr>
          <a:lstStyle/>
          <a:p>
            <a:pPr>
              <a:defRPr sz="1400" b="0">
                <a:solidFill>
                  <a:srgbClr val="6996C7"/>
                </a:solidFill>
                <a:latin typeface="Arial"/>
                <a:ea typeface="Arial"/>
                <a:cs typeface="Arial"/>
              </a:defRPr>
            </a:pPr>
            <a:r>
              <a:rPr sz="1400" b="0">
                <a:solidFill>
                  <a:srgbClr val="6996C7"/>
                </a:solidFill>
                <a:latin typeface="Arial"/>
                <a:ea typeface="Arial"/>
                <a:cs typeface="Arial"/>
              </a:rPr>
              <a:t>Blowing</a:t>
            </a:r>
          </a:p>
        </p:txBody>
      </p:sp>
      <p:sp>
        <p:nvSpPr>
          <p:cNvPr id="502" name="正方形/長方形 501">
            <a:extLst>
              <a:ext uri="{FF2B5EF4-FFF2-40B4-BE49-F238E27FC236}">
                <a16:creationId xmlns:a16="http://schemas.microsoft.com/office/drawing/2014/main" id="{BD97D462-02C1-4E3D-A7D7-C1FB981A06DB}"/>
              </a:ext>
            </a:extLst>
          </p:cNvPr>
          <p:cNvSpPr>
            <a:spLocks noGrp="1"/>
          </p:cNvSpPr>
          <p:nvPr/>
        </p:nvSpPr>
        <p:spPr>
          <a:xfrm>
            <a:off x="7239000" y="1190625"/>
            <a:ext cx="4572000" cy="361950"/>
          </a:xfrm>
          <a:prstGeom prst="rect">
            <a:avLst/>
          </a:prstGeom>
          <a:noFill/>
          <a:ln w="0">
            <a:noFill/>
          </a:ln>
        </p:spPr>
        <p:txBody>
          <a:bodyPr lIns="0" tIns="0" rIns="0" bIns="0">
            <a:noAutofit/>
          </a:bodyPr>
          <a:lstStyle/>
          <a:p>
            <a:pPr algn="l">
              <a:defRPr sz="2200" b="1">
                <a:solidFill>
                  <a:srgbClr val="194568"/>
                </a:solidFill>
                <a:latin typeface="Times New Roman"/>
                <a:ea typeface="Times New Roman"/>
                <a:cs typeface="Times New Roman"/>
              </a:defRPr>
            </a:pPr>
            <a:r>
              <a:rPr sz="2200" b="1">
                <a:solidFill>
                  <a:srgbClr val="194568"/>
                </a:solidFill>
                <a:latin typeface="Times New Roman"/>
                <a:ea typeface="Times New Roman"/>
                <a:cs typeface="Times New Roman"/>
              </a:rPr>
              <a:t>Model and gas supply</a:t>
            </a:r>
          </a:p>
        </p:txBody>
      </p:sp>
      <p:sp>
        <p:nvSpPr>
          <p:cNvPr id="503" name="正方形/長方形 502">
            <a:extLst>
              <a:ext uri="{FF2B5EF4-FFF2-40B4-BE49-F238E27FC236}">
                <a16:creationId xmlns:a16="http://schemas.microsoft.com/office/drawing/2014/main" id="{C3544BD6-7AAD-4C32-9727-230887908BEC}"/>
              </a:ext>
            </a:extLst>
          </p:cNvPr>
          <p:cNvSpPr>
            <a:spLocks noGrp="1"/>
          </p:cNvSpPr>
          <p:nvPr/>
        </p:nvSpPr>
        <p:spPr>
          <a:xfrm>
            <a:off x="7239000" y="1666875"/>
            <a:ext cx="4524375" cy="971550"/>
          </a:xfrm>
          <a:prstGeom prst="rect">
            <a:avLst/>
          </a:prstGeom>
          <a:noFill/>
          <a:ln w="0">
            <a:noFill/>
          </a:ln>
        </p:spPr>
        <p:txBody>
          <a:bodyPr lIns="0" tIns="0" rIns="0" bIns="0">
            <a:noAutofit/>
          </a:bodyPr>
          <a:lstStyle/>
          <a:p>
            <a:pPr algn="l">
              <a:defRPr sz="1950" b="0">
                <a:solidFill>
                  <a:srgbClr val="171717"/>
                </a:solidFill>
                <a:latin typeface="Times New Roman"/>
                <a:ea typeface="Times New Roman"/>
                <a:cs typeface="Times New Roman"/>
              </a:defRPr>
            </a:pPr>
            <a:r>
              <a:rPr sz="1950" b="0">
                <a:solidFill>
                  <a:srgbClr val="171717"/>
                </a:solidFill>
                <a:latin typeface="Times New Roman"/>
                <a:ea typeface="Times New Roman"/>
                <a:cs typeface="Times New Roman"/>
              </a:rPr>
              <a:t>Porous carbon front (Donacarbo)</a:t>
            </a:r>
          </a:p>
          <a:p>
            <a:pPr algn="l">
              <a:defRPr sz="1950" b="0">
                <a:solidFill>
                  <a:srgbClr val="171717"/>
                </a:solidFill>
                <a:latin typeface="Times New Roman"/>
                <a:ea typeface="Times New Roman"/>
                <a:cs typeface="Times New Roman"/>
              </a:defRPr>
            </a:pPr>
            <a:r>
              <a:rPr sz="1950" b="0">
                <a:solidFill>
                  <a:srgbClr val="171717"/>
                </a:solidFill>
                <a:latin typeface="Times New Roman"/>
                <a:ea typeface="Times New Roman"/>
                <a:cs typeface="Times New Roman"/>
              </a:rPr>
              <a:t>Density: 0.05 g/cm³, porosity: ~90%</a:t>
            </a:r>
          </a:p>
          <a:p>
            <a:pPr algn="l">
              <a:defRPr sz="1950" b="0">
                <a:solidFill>
                  <a:srgbClr val="171717"/>
                </a:solidFill>
                <a:latin typeface="Times New Roman"/>
                <a:ea typeface="Times New Roman"/>
                <a:cs typeface="Times New Roman"/>
              </a:defRPr>
            </a:pPr>
            <a:r>
              <a:rPr sz="1950" b="0">
                <a:solidFill>
                  <a:srgbClr val="171717"/>
                </a:solidFill>
                <a:latin typeface="Times New Roman"/>
                <a:ea typeface="Times New Roman"/>
                <a:cs typeface="Times New Roman"/>
              </a:rPr>
              <a:t>Supply system: He / N₂</a:t>
            </a:r>
          </a:p>
        </p:txBody>
      </p:sp>
      <p:sp>
        <p:nvSpPr>
          <p:cNvPr id="504" name="正方形/長方形 503">
            <a:extLst>
              <a:ext uri="{FF2B5EF4-FFF2-40B4-BE49-F238E27FC236}">
                <a16:creationId xmlns:a16="http://schemas.microsoft.com/office/drawing/2014/main" id="{D205F9F5-F9EE-47D0-A6BA-9D669CC2D72A}"/>
              </a:ext>
            </a:extLst>
          </p:cNvPr>
          <p:cNvSpPr>
            <a:spLocks noGrp="1"/>
          </p:cNvSpPr>
          <p:nvPr/>
        </p:nvSpPr>
        <p:spPr>
          <a:xfrm>
            <a:off x="7239000" y="2857500"/>
            <a:ext cx="4572000" cy="361950"/>
          </a:xfrm>
          <a:prstGeom prst="rect">
            <a:avLst/>
          </a:prstGeom>
          <a:noFill/>
          <a:ln w="0">
            <a:noFill/>
          </a:ln>
        </p:spPr>
        <p:txBody>
          <a:bodyPr lIns="0" tIns="0" rIns="0" bIns="0">
            <a:noAutofit/>
          </a:bodyPr>
          <a:lstStyle/>
          <a:p>
            <a:pPr algn="l">
              <a:defRPr sz="2200" b="1">
                <a:solidFill>
                  <a:srgbClr val="194568"/>
                </a:solidFill>
                <a:latin typeface="Times New Roman"/>
                <a:ea typeface="Times New Roman"/>
                <a:cs typeface="Times New Roman"/>
              </a:defRPr>
            </a:pPr>
            <a:r>
              <a:rPr sz="2200" b="1">
                <a:solidFill>
                  <a:srgbClr val="194568"/>
                </a:solidFill>
                <a:latin typeface="Times New Roman"/>
                <a:ea typeface="Times New Roman"/>
                <a:cs typeface="Times New Roman"/>
              </a:rPr>
              <a:t>Present tests: He blowing</a:t>
            </a:r>
          </a:p>
        </p:txBody>
      </p:sp>
      <p:sp>
        <p:nvSpPr>
          <p:cNvPr id="505" name="正方形/長方形 504">
            <a:extLst>
              <a:ext uri="{FF2B5EF4-FFF2-40B4-BE49-F238E27FC236}">
                <a16:creationId xmlns:a16="http://schemas.microsoft.com/office/drawing/2014/main" id="{DD01D806-208C-412B-9BAE-A05C98A566E2}"/>
              </a:ext>
            </a:extLst>
          </p:cNvPr>
          <p:cNvSpPr>
            <a:spLocks noGrp="1"/>
          </p:cNvSpPr>
          <p:nvPr/>
        </p:nvSpPr>
        <p:spPr>
          <a:xfrm>
            <a:off x="7239000" y="3305175"/>
            <a:ext cx="4524375" cy="733425"/>
          </a:xfrm>
          <a:prstGeom prst="rect">
            <a:avLst/>
          </a:prstGeom>
          <a:noFill/>
          <a:ln w="0">
            <a:noFill/>
          </a:ln>
        </p:spPr>
        <p:txBody>
          <a:bodyPr lIns="0" tIns="0" rIns="0" bIns="0">
            <a:noAutofit/>
          </a:bodyPr>
          <a:lstStyle/>
          <a:p>
            <a:pPr algn="l">
              <a:defRPr sz="1950" b="0">
                <a:solidFill>
                  <a:srgbClr val="171717"/>
                </a:solidFill>
                <a:latin typeface="Times New Roman"/>
                <a:ea typeface="Times New Roman"/>
                <a:cs typeface="Times New Roman"/>
              </a:defRPr>
            </a:pPr>
            <a:r>
              <a:rPr sz="1950" b="0">
                <a:solidFill>
                  <a:srgbClr val="171717"/>
                </a:solidFill>
                <a:latin typeface="Times New Roman"/>
                <a:ea typeface="Times New Roman"/>
                <a:cs typeface="Times New Roman"/>
              </a:rPr>
              <a:t>Tests evaluate pressure response, blowing timing, flow conditions and near-wall emission.</a:t>
            </a:r>
          </a:p>
        </p:txBody>
      </p:sp>
      <p:sp>
        <p:nvSpPr>
          <p:cNvPr id="506" name="正方形/長方形 505">
            <a:extLst>
              <a:ext uri="{FF2B5EF4-FFF2-40B4-BE49-F238E27FC236}">
                <a16:creationId xmlns:a16="http://schemas.microsoft.com/office/drawing/2014/main" id="{5996A00B-BF55-4B8A-9BAC-801E7E4DD995}"/>
              </a:ext>
            </a:extLst>
          </p:cNvPr>
          <p:cNvSpPr>
            <a:spLocks noGrp="1"/>
          </p:cNvSpPr>
          <p:nvPr/>
        </p:nvSpPr>
        <p:spPr>
          <a:xfrm>
            <a:off x="7239000" y="4238625"/>
            <a:ext cx="4572000" cy="333375"/>
          </a:xfrm>
          <a:prstGeom prst="rect">
            <a:avLst/>
          </a:prstGeom>
          <a:noFill/>
          <a:ln w="0">
            <a:noFill/>
          </a:ln>
        </p:spPr>
        <p:txBody>
          <a:bodyPr lIns="0" tIns="0" rIns="0" bIns="0">
            <a:noAutofit/>
          </a:bodyPr>
          <a:lstStyle/>
          <a:p>
            <a:pPr algn="l">
              <a:defRPr sz="2000" b="1">
                <a:solidFill>
                  <a:srgbClr val="194568"/>
                </a:solidFill>
                <a:latin typeface="Times New Roman"/>
                <a:ea typeface="Times New Roman"/>
                <a:cs typeface="Times New Roman"/>
              </a:defRPr>
            </a:pPr>
            <a:r>
              <a:rPr sz="2000" b="1">
                <a:solidFill>
                  <a:srgbClr val="194568"/>
                </a:solidFill>
                <a:latin typeface="Times New Roman"/>
                <a:ea typeface="Times New Roman"/>
                <a:cs typeface="Times New Roman"/>
              </a:rPr>
              <a:t>Pressure measurements</a:t>
            </a:r>
          </a:p>
        </p:txBody>
      </p:sp>
      <p:sp>
        <p:nvSpPr>
          <p:cNvPr id="507" name="正方形/長方形 506">
            <a:extLst>
              <a:ext uri="{FF2B5EF4-FFF2-40B4-BE49-F238E27FC236}">
                <a16:creationId xmlns:a16="http://schemas.microsoft.com/office/drawing/2014/main" id="{5CFC655C-5D9F-4B48-BEAD-C1A007BE3A2C}"/>
              </a:ext>
            </a:extLst>
          </p:cNvPr>
          <p:cNvSpPr>
            <a:spLocks noGrp="1"/>
          </p:cNvSpPr>
          <p:nvPr/>
        </p:nvSpPr>
        <p:spPr>
          <a:xfrm>
            <a:off x="7239000" y="4638675"/>
            <a:ext cx="4524375" cy="952500"/>
          </a:xfrm>
          <a:prstGeom prst="rect">
            <a:avLst/>
          </a:prstGeom>
          <a:noFill/>
          <a:ln w="0">
            <a:noFill/>
          </a:ln>
        </p:spPr>
        <p:txBody>
          <a:bodyPr lIns="0" tIns="0" rIns="0" bIns="0">
            <a:noAutofit/>
          </a:bodyPr>
          <a:lstStyle/>
          <a:p>
            <a:pPr algn="l">
              <a:defRPr sz="1950" b="0">
                <a:solidFill>
                  <a:srgbClr val="171717"/>
                </a:solidFill>
                <a:latin typeface="Times New Roman"/>
                <a:ea typeface="Times New Roman"/>
                <a:cs typeface="Times New Roman"/>
              </a:defRPr>
            </a:pPr>
            <a:r>
              <a:rPr sz="1950" b="0">
                <a:solidFill>
                  <a:srgbClr val="171717"/>
                </a:solidFill>
                <a:latin typeface="Times New Roman"/>
                <a:ea typeface="Times New Roman"/>
                <a:cs typeface="Times New Roman"/>
              </a:rPr>
              <a:t>CH1: downstream of the solenoid valve</a:t>
            </a:r>
          </a:p>
          <a:p>
            <a:pPr algn="l">
              <a:defRPr sz="1950" b="0">
                <a:solidFill>
                  <a:srgbClr val="171717"/>
                </a:solidFill>
                <a:latin typeface="Times New Roman"/>
                <a:ea typeface="Times New Roman"/>
                <a:cs typeface="Times New Roman"/>
              </a:defRPr>
            </a:pPr>
            <a:r>
              <a:rPr sz="1950" b="0">
                <a:solidFill>
                  <a:srgbClr val="171717"/>
                </a:solidFill>
                <a:latin typeface="Times New Roman"/>
                <a:ea typeface="Times New Roman"/>
                <a:cs typeface="Times New Roman"/>
              </a:rPr>
              <a:t>CH2: dump-tank back pressure</a:t>
            </a:r>
          </a:p>
          <a:p>
            <a:pPr algn="l">
              <a:defRPr sz="1950" b="0">
                <a:solidFill>
                  <a:srgbClr val="171717"/>
                </a:solidFill>
                <a:latin typeface="Times New Roman"/>
                <a:ea typeface="Times New Roman"/>
                <a:cs typeface="Times New Roman"/>
              </a:defRPr>
            </a:pPr>
            <a:r>
              <a:rPr sz="1950" b="0">
                <a:solidFill>
                  <a:srgbClr val="171717"/>
                </a:solidFill>
                <a:latin typeface="Times New Roman"/>
                <a:ea typeface="Times New Roman"/>
                <a:cs typeface="Times New Roman"/>
              </a:rPr>
              <a:t>CH3: model plenum</a:t>
            </a:r>
          </a:p>
        </p:txBody>
      </p:sp>
      <p:sp>
        <p:nvSpPr>
          <p:cNvPr id="508" name="正方形/長方形 507">
            <a:extLst>
              <a:ext uri="{FF2B5EF4-FFF2-40B4-BE49-F238E27FC236}">
                <a16:creationId xmlns:a16="http://schemas.microsoft.com/office/drawing/2014/main" id="{416D3313-04C4-456A-B08D-311FD1768E9F}"/>
              </a:ext>
            </a:extLst>
          </p:cNvPr>
          <p:cNvSpPr>
            <a:spLocks noGrp="1"/>
          </p:cNvSpPr>
          <p:nvPr/>
        </p:nvSpPr>
        <p:spPr>
          <a:xfrm>
            <a:off x="7239000" y="5695950"/>
            <a:ext cx="4524375" cy="400050"/>
          </a:xfrm>
          <a:prstGeom prst="rect">
            <a:avLst/>
          </a:prstGeom>
          <a:noFill/>
          <a:ln w="0">
            <a:noFill/>
          </a:ln>
        </p:spPr>
        <p:txBody>
          <a:bodyPr lIns="0" tIns="0" rIns="0" bIns="0">
            <a:noAutofit/>
          </a:bodyPr>
          <a:lstStyle/>
          <a:p>
            <a:pPr algn="l">
              <a:defRPr sz="1700" b="0">
                <a:solidFill>
                  <a:srgbClr val="171717"/>
                </a:solidFill>
                <a:latin typeface="Times New Roman"/>
                <a:ea typeface="Times New Roman"/>
                <a:cs typeface="Times New Roman"/>
              </a:defRPr>
            </a:pPr>
            <a:r>
              <a:rPr sz="1700" b="0">
                <a:solidFill>
                  <a:srgbClr val="171717"/>
                </a:solidFill>
                <a:latin typeface="Times New Roman"/>
                <a:ea typeface="Times New Roman"/>
                <a:cs typeface="Times New Roman"/>
              </a:rPr>
              <a:t>A Raspberry Pi synchronizes the facility and valve.</a:t>
            </a:r>
          </a:p>
        </p:txBody>
      </p:sp>
      <p:sp>
        <p:nvSpPr>
          <p:cNvPr id="509" name="正方形/長方形 508">
            <a:extLst>
              <a:ext uri="{FF2B5EF4-FFF2-40B4-BE49-F238E27FC236}">
                <a16:creationId xmlns:a16="http://schemas.microsoft.com/office/drawing/2014/main" id="{A398DB40-64B3-4241-8203-FEDB63505D90}"/>
              </a:ext>
            </a:extLst>
          </p:cNvPr>
          <p:cNvSpPr>
            <a:spLocks noGrp="1"/>
          </p:cNvSpPr>
          <p:nvPr/>
        </p:nvSpPr>
        <p:spPr>
          <a:xfrm>
            <a:off x="428625" y="6238875"/>
            <a:ext cx="11239500" cy="409575"/>
          </a:xfrm>
          <a:prstGeom prst="rect">
            <a:avLst/>
          </a:prstGeom>
          <a:noFill/>
          <a:ln w="0">
            <a:noFill/>
          </a:ln>
        </p:spPr>
        <p:txBody>
          <a:bodyPr lIns="0" tIns="0" rIns="0" bIns="0">
            <a:noAutofit/>
          </a:bodyPr>
          <a:lstStyle/>
          <a:p>
            <a:pPr algn="l">
              <a:defRPr sz="1950" b="0">
                <a:solidFill>
                  <a:srgbClr val="194568"/>
                </a:solidFill>
                <a:latin typeface="Times New Roman"/>
                <a:ea typeface="Times New Roman"/>
                <a:cs typeface="Times New Roman"/>
              </a:defRPr>
            </a:pPr>
            <a:r>
              <a:rPr sz="1950" b="0">
                <a:solidFill>
                  <a:srgbClr val="194568"/>
                </a:solidFill>
                <a:latin typeface="Times New Roman"/>
                <a:ea typeface="Times New Roman"/>
                <a:cs typeface="Times New Roman"/>
              </a:rPr>
              <a:t>Adjustable gas supply enables experiments on the composition dependence found in the calculations.</a:t>
            </a:r>
          </a:p>
        </p:txBody>
      </p:sp>
    </p:spTree>
    <p:extLst>
      <p:ext uri="{BB962C8B-B14F-4D97-AF65-F5344CB8AC3E}">
        <p14:creationId xmlns:p14="http://schemas.microsoft.com/office/powerpoint/2010/main" val="71871297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231D59-97A3-2122-7646-6B9F1409A306}"/>
            </a:ext>
          </a:extLst>
        </p:cNvPr>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06DDD46D-64E6-13D5-B74D-2F72B1B5C54A}"/>
              </a:ext>
            </a:extLst>
          </p:cNvPr>
          <p:cNvSpPr>
            <a:spLocks noGrp="1"/>
          </p:cNvSpPr>
          <p:nvPr>
            <p:ph type="sldNum" sz="quarter" idx="12"/>
          </p:nvPr>
        </p:nvSpPr>
        <p:spPr/>
        <p:txBody>
          <a:bodyPr/>
          <a:lstStyle/>
          <a:p>
            <a:fld id="{BBA193C3-0A85-4D05-95BE-970B8185A625}" type="slidenum">
              <a:rPr kumimoji="1" lang="ja-JP" altLang="en-US" smtClean="0">
                <a:latin typeface="Times New Roman"/>
                <a:ea typeface="游ゴシック"/>
              </a:rPr>
              <a:t>21</a:t>
            </a:fld>
            <a:endParaRPr kumimoji="1" lang="ja-JP" altLang="en-US"/>
          </a:p>
        </p:txBody>
      </p:sp>
      <p:sp>
        <p:nvSpPr>
          <p:cNvPr id="102" name="正方形/長方形 101">
            <a:extLst>
              <a:ext uri="{FF2B5EF4-FFF2-40B4-BE49-F238E27FC236}">
                <a16:creationId xmlns:a16="http://schemas.microsoft.com/office/drawing/2014/main" id="{49B30047-AFAD-49D9-8345-CEE07EED1974}"/>
              </a:ext>
            </a:extLst>
          </p:cNvPr>
          <p:cNvSpPr>
            <a:spLocks noGrp="1"/>
          </p:cNvSpPr>
          <p:nvPr/>
        </p:nvSpPr>
        <p:spPr>
          <a:xfrm>
            <a:off x="1066800" y="190500"/>
            <a:ext cx="10744200" cy="552450"/>
          </a:xfrm>
          <a:prstGeom prst="rect">
            <a:avLst/>
          </a:prstGeom>
          <a:noFill/>
          <a:ln w="0">
            <a:noFill/>
          </a:ln>
        </p:spPr>
        <p:txBody>
          <a:bodyPr lIns="0" tIns="0" rIns="0" bIns="0">
            <a:noAutofit/>
          </a:bodyPr>
          <a:lstStyle/>
          <a:p>
            <a:pPr>
              <a:defRPr sz="3000" b="1">
                <a:solidFill>
                  <a:srgbClr val="191919"/>
                </a:solidFill>
                <a:latin typeface="Times New Roman"/>
                <a:ea typeface="Times New Roman"/>
                <a:cs typeface="Times New Roman"/>
              </a:defRPr>
            </a:pPr>
            <a:r>
              <a:rPr sz="3000" b="1">
                <a:solidFill>
                  <a:srgbClr val="191919"/>
                </a:solidFill>
                <a:latin typeface="Times New Roman"/>
                <a:ea typeface="Times New Roman"/>
                <a:cs typeface="Times New Roman"/>
              </a:rPr>
              <a:t>Test Conditions and Optical Measurements</a:t>
            </a:r>
          </a:p>
        </p:txBody>
      </p:sp>
      <p:graphicFrame>
        <p:nvGraphicFramePr>
          <p:cNvPr id="103" name="表 102"/>
          <p:cNvGraphicFramePr/>
          <p:nvPr/>
        </p:nvGraphicFramePr>
        <p:xfrm>
          <a:off x="381000" y="1333500"/>
          <a:ext cx="6838950" cy="3133725"/>
        </p:xfrm>
        <a:graphic>
          <a:graphicData uri="http://schemas.openxmlformats.org/drawingml/2006/table">
            <a:tbl>
              <a:tblPr/>
              <a:tblGrid>
                <a:gridCol w="3733800">
                  <a:extLst>
                    <a:ext uri="{9D8B030D-6E8A-4147-A177-3AD203B41FA5}">
                      <a16:colId xmlns:a16="http://schemas.microsoft.com/office/drawing/2014/main" val="20000"/>
                    </a:ext>
                  </a:extLst>
                </a:gridCol>
                <a:gridCol w="3105150">
                  <a:extLst>
                    <a:ext uri="{9D8B030D-6E8A-4147-A177-3AD203B41FA5}">
                      <a16:colId xmlns:a16="http://schemas.microsoft.com/office/drawing/2014/main" val="20001"/>
                    </a:ext>
                  </a:extLst>
                </a:gridCol>
              </a:tblGrid>
              <a:tr h="447675">
                <a:tc>
                  <a:txBody>
                    <a:bodyPr/>
                    <a:lstStyle/>
                    <a:p>
                      <a:r>
                        <a:rPr sz="1875" b="1">
                          <a:solidFill>
                            <a:srgbClr val="191919"/>
                          </a:solidFill>
                          <a:latin typeface="Times New Roman"/>
                          <a:ea typeface="Times New Roman"/>
                          <a:cs typeface="Times New Roman"/>
                        </a:rPr>
                        <a:t>Item</a:t>
                      </a:r>
                    </a:p>
                  </a:txBody>
                  <a:tcPr marL="60000" marR="60000" marT="25000" marB="25000">
                    <a:solidFill>
                      <a:srgbClr val="EAF0F3"/>
                    </a:solidFill>
                  </a:tcPr>
                </a:tc>
                <a:tc>
                  <a:txBody>
                    <a:bodyPr/>
                    <a:lstStyle/>
                    <a:p>
                      <a:r>
                        <a:rPr sz="1875" b="1">
                          <a:solidFill>
                            <a:srgbClr val="191919"/>
                          </a:solidFill>
                          <a:latin typeface="Times New Roman"/>
                          <a:ea typeface="Times New Roman"/>
                          <a:cs typeface="Times New Roman"/>
                        </a:rPr>
                        <a:t>Value</a:t>
                      </a:r>
                    </a:p>
                  </a:txBody>
                  <a:tcPr marL="60000" marR="60000" marT="25000" marB="25000">
                    <a:solidFill>
                      <a:srgbClr val="EAF0F3"/>
                    </a:solidFill>
                  </a:tcPr>
                </a:tc>
                <a:extLst>
                  <a:ext uri="{0D108BD9-81ED-4DB2-BD59-A6C34878D82A}">
                    <a16:rowId xmlns:a16="http://schemas.microsoft.com/office/drawing/2014/main" val="10000"/>
                  </a:ext>
                </a:extLst>
              </a:tr>
              <a:tr h="447675">
                <a:tc>
                  <a:txBody>
                    <a:bodyPr/>
                    <a:lstStyle/>
                    <a:p>
                      <a:r>
                        <a:rPr sz="1875" b="0">
                          <a:solidFill>
                            <a:srgbClr val="191919"/>
                          </a:solidFill>
                          <a:latin typeface="Times New Roman"/>
                          <a:ea typeface="Times New Roman"/>
                          <a:cs typeface="Times New Roman"/>
                        </a:rPr>
                        <a:t>Reservoir</a:t>
                      </a:r>
                    </a:p>
                  </a:txBody>
                  <a:tcPr marL="60000" marR="60000" marT="25000" marB="25000">
                    <a:solidFill>
                      <a:srgbClr val="FFFFFF"/>
                    </a:solidFill>
                  </a:tcPr>
                </a:tc>
                <a:tc>
                  <a:txBody>
                    <a:bodyPr/>
                    <a:lstStyle/>
                    <a:p>
                      <a:r>
                        <a:rPr sz="1875" b="0">
                          <a:solidFill>
                            <a:srgbClr val="191919"/>
                          </a:solidFill>
                          <a:latin typeface="Times New Roman"/>
                          <a:ea typeface="Times New Roman"/>
                          <a:cs typeface="Times New Roman"/>
                        </a:rPr>
                        <a:t>Air, 1 MPa</a:t>
                      </a:r>
                    </a:p>
                  </a:txBody>
                  <a:tcPr marL="60000" marR="60000" marT="25000" marB="25000">
                    <a:solidFill>
                      <a:srgbClr val="FFFFFF"/>
                    </a:solidFill>
                  </a:tcPr>
                </a:tc>
                <a:extLst>
                  <a:ext uri="{0D108BD9-81ED-4DB2-BD59-A6C34878D82A}">
                    <a16:rowId xmlns:a16="http://schemas.microsoft.com/office/drawing/2014/main" val="10001"/>
                  </a:ext>
                </a:extLst>
              </a:tr>
              <a:tr h="447675">
                <a:tc>
                  <a:txBody>
                    <a:bodyPr/>
                    <a:lstStyle/>
                    <a:p>
                      <a:r>
                        <a:rPr sz="1875" b="0">
                          <a:solidFill>
                            <a:srgbClr val="191919"/>
                          </a:solidFill>
                          <a:latin typeface="Times New Roman"/>
                          <a:ea typeface="Times New Roman"/>
                          <a:cs typeface="Times New Roman"/>
                        </a:rPr>
                        <a:t>Driver gas</a:t>
                      </a:r>
                    </a:p>
                  </a:txBody>
                  <a:tcPr marL="60000" marR="60000" marT="25000" marB="25000">
                    <a:solidFill>
                      <a:srgbClr val="FFFFFF"/>
                    </a:solidFill>
                  </a:tcPr>
                </a:tc>
                <a:tc>
                  <a:txBody>
                    <a:bodyPr/>
                    <a:lstStyle/>
                    <a:p>
                      <a:r>
                        <a:rPr sz="1875" b="0">
                          <a:solidFill>
                            <a:srgbClr val="191919"/>
                          </a:solidFill>
                          <a:latin typeface="Times New Roman"/>
                          <a:ea typeface="Times New Roman"/>
                          <a:cs typeface="Times New Roman"/>
                        </a:rPr>
                        <a:t>He, 50 kPa</a:t>
                      </a:r>
                    </a:p>
                  </a:txBody>
                  <a:tcPr marL="60000" marR="60000" marT="25000" marB="25000">
                    <a:solidFill>
                      <a:srgbClr val="FFFFFF"/>
                    </a:solidFill>
                  </a:tcPr>
                </a:tc>
                <a:extLst>
                  <a:ext uri="{0D108BD9-81ED-4DB2-BD59-A6C34878D82A}">
                    <a16:rowId xmlns:a16="http://schemas.microsoft.com/office/drawing/2014/main" val="10002"/>
                  </a:ext>
                </a:extLst>
              </a:tr>
              <a:tr h="447675">
                <a:tc>
                  <a:txBody>
                    <a:bodyPr/>
                    <a:lstStyle/>
                    <a:p>
                      <a:r>
                        <a:rPr sz="1875" b="0">
                          <a:solidFill>
                            <a:srgbClr val="191919"/>
                          </a:solidFill>
                          <a:latin typeface="Times New Roman"/>
                          <a:ea typeface="Times New Roman"/>
                          <a:cs typeface="Times New Roman"/>
                        </a:rPr>
                        <a:t>Shock / acceleration tube</a:t>
                      </a:r>
                    </a:p>
                  </a:txBody>
                  <a:tcPr marL="60000" marR="60000" marT="25000" marB="25000">
                    <a:solidFill>
                      <a:srgbClr val="FFFFFF"/>
                    </a:solidFill>
                  </a:tcPr>
                </a:tc>
                <a:tc>
                  <a:txBody>
                    <a:bodyPr/>
                    <a:lstStyle/>
                    <a:p>
                      <a:r>
                        <a:rPr sz="1875" b="0">
                          <a:solidFill>
                            <a:srgbClr val="191919"/>
                          </a:solidFill>
                          <a:latin typeface="Times New Roman"/>
                          <a:ea typeface="Times New Roman"/>
                          <a:cs typeface="Times New Roman"/>
                        </a:rPr>
                        <a:t>Air / air</a:t>
                      </a:r>
                    </a:p>
                  </a:txBody>
                  <a:tcPr marL="60000" marR="60000" marT="25000" marB="25000">
                    <a:solidFill>
                      <a:srgbClr val="FFFFFF"/>
                    </a:solidFill>
                  </a:tcPr>
                </a:tc>
                <a:extLst>
                  <a:ext uri="{0D108BD9-81ED-4DB2-BD59-A6C34878D82A}">
                    <a16:rowId xmlns:a16="http://schemas.microsoft.com/office/drawing/2014/main" val="10003"/>
                  </a:ext>
                </a:extLst>
              </a:tr>
              <a:tr h="447675">
                <a:tc>
                  <a:txBody>
                    <a:bodyPr/>
                    <a:lstStyle/>
                    <a:p>
                      <a:r>
                        <a:rPr sz="1875" b="0">
                          <a:solidFill>
                            <a:srgbClr val="191919"/>
                          </a:solidFill>
                          <a:latin typeface="Times New Roman"/>
                          <a:ea typeface="Times New Roman"/>
                          <a:cs typeface="Times New Roman"/>
                        </a:rPr>
                        <a:t>Intermediate / low-pressure tube</a:t>
                      </a:r>
                    </a:p>
                  </a:txBody>
                  <a:tcPr marL="60000" marR="60000" marT="25000" marB="25000">
                    <a:solidFill>
                      <a:srgbClr val="FFFFFF"/>
                    </a:solidFill>
                  </a:tcPr>
                </a:tc>
                <a:tc>
                  <a:txBody>
                    <a:bodyPr/>
                    <a:lstStyle/>
                    <a:p>
                      <a:r>
                        <a:rPr sz="1875" b="0">
                          <a:solidFill>
                            <a:srgbClr val="191919"/>
                          </a:solidFill>
                          <a:latin typeface="Times New Roman"/>
                          <a:ea typeface="Times New Roman"/>
                          <a:cs typeface="Times New Roman"/>
                        </a:rPr>
                        <a:t>60 Pa / 10 Pa</a:t>
                      </a:r>
                    </a:p>
                  </a:txBody>
                  <a:tcPr marL="60000" marR="60000" marT="25000" marB="25000">
                    <a:solidFill>
                      <a:srgbClr val="FFFFFF"/>
                    </a:solidFill>
                  </a:tcPr>
                </a:tc>
                <a:extLst>
                  <a:ext uri="{0D108BD9-81ED-4DB2-BD59-A6C34878D82A}">
                    <a16:rowId xmlns:a16="http://schemas.microsoft.com/office/drawing/2014/main" val="10004"/>
                  </a:ext>
                </a:extLst>
              </a:tr>
              <a:tr h="447675">
                <a:tc>
                  <a:txBody>
                    <a:bodyPr/>
                    <a:lstStyle/>
                    <a:p>
                      <a:r>
                        <a:rPr sz="1875" b="0">
                          <a:solidFill>
                            <a:srgbClr val="191919"/>
                          </a:solidFill>
                          <a:latin typeface="Times New Roman"/>
                          <a:ea typeface="Times New Roman"/>
                          <a:cs typeface="Times New Roman"/>
                        </a:rPr>
                        <a:t>Shock speed in low-pressure tube</a:t>
                      </a:r>
                    </a:p>
                  </a:txBody>
                  <a:tcPr marL="60000" marR="60000" marT="25000" marB="25000">
                    <a:solidFill>
                      <a:srgbClr val="FFFFFF"/>
                    </a:solidFill>
                  </a:tcPr>
                </a:tc>
                <a:tc>
                  <a:txBody>
                    <a:bodyPr/>
                    <a:lstStyle/>
                    <a:p>
                      <a:r>
                        <a:rPr sz="1875" b="0">
                          <a:solidFill>
                            <a:srgbClr val="191919"/>
                          </a:solidFill>
                          <a:latin typeface="Times New Roman"/>
                          <a:ea typeface="Times New Roman"/>
                          <a:cs typeface="Times New Roman"/>
                        </a:rPr>
                        <a:t>~7.5 km/s</a:t>
                      </a:r>
                    </a:p>
                  </a:txBody>
                  <a:tcPr marL="60000" marR="60000" marT="25000" marB="25000">
                    <a:solidFill>
                      <a:srgbClr val="FFFFFF"/>
                    </a:solidFill>
                  </a:tcPr>
                </a:tc>
                <a:extLst>
                  <a:ext uri="{0D108BD9-81ED-4DB2-BD59-A6C34878D82A}">
                    <a16:rowId xmlns:a16="http://schemas.microsoft.com/office/drawing/2014/main" val="10005"/>
                  </a:ext>
                </a:extLst>
              </a:tr>
              <a:tr h="447675">
                <a:tc>
                  <a:txBody>
                    <a:bodyPr/>
                    <a:lstStyle/>
                    <a:p>
                      <a:r>
                        <a:rPr sz="1875" b="0">
                          <a:solidFill>
                            <a:srgbClr val="191919"/>
                          </a:solidFill>
                          <a:latin typeface="Times New Roman"/>
                          <a:ea typeface="Times New Roman"/>
                          <a:cs typeface="Times New Roman"/>
                        </a:rPr>
                        <a:t>Optical filter</a:t>
                      </a:r>
                    </a:p>
                  </a:txBody>
                  <a:tcPr marL="60000" marR="60000" marT="25000" marB="25000">
                    <a:solidFill>
                      <a:srgbClr val="FFFFFF"/>
                    </a:solidFill>
                  </a:tcPr>
                </a:tc>
                <a:tc>
                  <a:txBody>
                    <a:bodyPr/>
                    <a:lstStyle/>
                    <a:p>
                      <a:r>
                        <a:rPr sz="1875" b="0">
                          <a:solidFill>
                            <a:srgbClr val="191919"/>
                          </a:solidFill>
                          <a:latin typeface="Times New Roman"/>
                          <a:ea typeface="Times New Roman"/>
                          <a:cs typeface="Times New Roman"/>
                        </a:rPr>
                        <a:t>780 nm bandpass</a:t>
                      </a:r>
                    </a:p>
                  </a:txBody>
                  <a:tcPr marL="60000" marR="60000" marT="25000" marB="25000">
                    <a:solidFill>
                      <a:srgbClr val="FFFFFF"/>
                    </a:solidFill>
                  </a:tcPr>
                </a:tc>
                <a:extLst>
                  <a:ext uri="{0D108BD9-81ED-4DB2-BD59-A6C34878D82A}">
                    <a16:rowId xmlns:a16="http://schemas.microsoft.com/office/drawing/2014/main" val="10006"/>
                  </a:ext>
                </a:extLst>
              </a:tr>
            </a:tbl>
          </a:graphicData>
        </a:graphic>
      </p:graphicFrame>
      <p:graphicFrame>
        <p:nvGraphicFramePr>
          <p:cNvPr id="104" name="表 103"/>
          <p:cNvGraphicFramePr/>
          <p:nvPr/>
        </p:nvGraphicFramePr>
        <p:xfrm>
          <a:off x="381000" y="5029200"/>
          <a:ext cx="6838950" cy="1257300"/>
        </p:xfrm>
        <a:graphic>
          <a:graphicData uri="http://schemas.openxmlformats.org/drawingml/2006/table">
            <a:tbl>
              <a:tblPr/>
              <a:tblGrid>
                <a:gridCol w="2257425">
                  <a:extLst>
                    <a:ext uri="{9D8B030D-6E8A-4147-A177-3AD203B41FA5}">
                      <a16:colId xmlns:a16="http://schemas.microsoft.com/office/drawing/2014/main" val="20000"/>
                    </a:ext>
                  </a:extLst>
                </a:gridCol>
                <a:gridCol w="1371600">
                  <a:extLst>
                    <a:ext uri="{9D8B030D-6E8A-4147-A177-3AD203B41FA5}">
                      <a16:colId xmlns:a16="http://schemas.microsoft.com/office/drawing/2014/main" val="20001"/>
                    </a:ext>
                  </a:extLst>
                </a:gridCol>
                <a:gridCol w="3209925">
                  <a:extLst>
                    <a:ext uri="{9D8B030D-6E8A-4147-A177-3AD203B41FA5}">
                      <a16:colId xmlns:a16="http://schemas.microsoft.com/office/drawing/2014/main" val="20002"/>
                    </a:ext>
                  </a:extLst>
                </a:gridCol>
              </a:tblGrid>
              <a:tr h="419100">
                <a:tc>
                  <a:txBody>
                    <a:bodyPr/>
                    <a:lstStyle/>
                    <a:p>
                      <a:r>
                        <a:rPr sz="1875" b="1">
                          <a:solidFill>
                            <a:srgbClr val="191919"/>
                          </a:solidFill>
                          <a:latin typeface="Times New Roman"/>
                          <a:ea typeface="Times New Roman"/>
                          <a:cs typeface="Times New Roman"/>
                        </a:rPr>
                        <a:t>Test</a:t>
                      </a:r>
                    </a:p>
                  </a:txBody>
                  <a:tcPr marL="60000" marR="60000" marT="25000" marB="25000">
                    <a:solidFill>
                      <a:srgbClr val="EAF0F3"/>
                    </a:solidFill>
                  </a:tcPr>
                </a:tc>
                <a:tc>
                  <a:txBody>
                    <a:bodyPr/>
                    <a:lstStyle/>
                    <a:p>
                      <a:r>
                        <a:rPr sz="1875" b="1">
                          <a:solidFill>
                            <a:srgbClr val="191919"/>
                          </a:solidFill>
                          <a:latin typeface="Times New Roman"/>
                          <a:ea typeface="Times New Roman"/>
                          <a:cs typeface="Times New Roman"/>
                        </a:rPr>
                        <a:t>Gas</a:t>
                      </a:r>
                    </a:p>
                  </a:txBody>
                  <a:tcPr marL="60000" marR="60000" marT="25000" marB="25000">
                    <a:solidFill>
                      <a:srgbClr val="EAF0F3"/>
                    </a:solidFill>
                  </a:tcPr>
                </a:tc>
                <a:tc>
                  <a:txBody>
                    <a:bodyPr/>
                    <a:lstStyle/>
                    <a:p>
                      <a:r>
                        <a:rPr sz="1875" b="1">
                          <a:solidFill>
                            <a:srgbClr val="191919"/>
                          </a:solidFill>
                          <a:latin typeface="Times New Roman"/>
                          <a:ea typeface="Times New Roman"/>
                          <a:cs typeface="Times New Roman"/>
                        </a:rPr>
                        <a:t>Command delay</a:t>
                      </a:r>
                    </a:p>
                  </a:txBody>
                  <a:tcPr marL="60000" marR="60000" marT="25000" marB="25000">
                    <a:solidFill>
                      <a:srgbClr val="EAF0F3"/>
                    </a:solidFill>
                  </a:tcPr>
                </a:tc>
                <a:extLst>
                  <a:ext uri="{0D108BD9-81ED-4DB2-BD59-A6C34878D82A}">
                    <a16:rowId xmlns:a16="http://schemas.microsoft.com/office/drawing/2014/main" val="10000"/>
                  </a:ext>
                </a:extLst>
              </a:tr>
              <a:tr h="419100">
                <a:tc>
                  <a:txBody>
                    <a:bodyPr/>
                    <a:lstStyle/>
                    <a:p>
                      <a:r>
                        <a:rPr sz="1875" b="0">
                          <a:solidFill>
                            <a:srgbClr val="191919"/>
                          </a:solidFill>
                          <a:latin typeface="Times New Roman"/>
                          <a:ea typeface="Times New Roman"/>
                          <a:cs typeface="Times New Roman"/>
                        </a:rPr>
                        <a:t>Shot #1</a:t>
                      </a:r>
                    </a:p>
                  </a:txBody>
                  <a:tcPr marL="60000" marR="60000" marT="25000" marB="25000">
                    <a:solidFill>
                      <a:srgbClr val="FFFFFF"/>
                    </a:solidFill>
                  </a:tcPr>
                </a:tc>
                <a:tc>
                  <a:txBody>
                    <a:bodyPr/>
                    <a:lstStyle/>
                    <a:p>
                      <a:r>
                        <a:rPr sz="1875" b="0">
                          <a:solidFill>
                            <a:srgbClr val="191919"/>
                          </a:solidFill>
                          <a:latin typeface="Times New Roman"/>
                          <a:ea typeface="Times New Roman"/>
                          <a:cs typeface="Times New Roman"/>
                        </a:rPr>
                        <a:t>He</a:t>
                      </a:r>
                    </a:p>
                  </a:txBody>
                  <a:tcPr marL="60000" marR="60000" marT="25000" marB="25000">
                    <a:solidFill>
                      <a:srgbClr val="FFFFFF"/>
                    </a:solidFill>
                  </a:tcPr>
                </a:tc>
                <a:tc>
                  <a:txBody>
                    <a:bodyPr/>
                    <a:lstStyle/>
                    <a:p>
                      <a:r>
                        <a:rPr sz="1875" b="0">
                          <a:solidFill>
                            <a:srgbClr val="191919"/>
                          </a:solidFill>
                          <a:latin typeface="Times New Roman"/>
                          <a:ea typeface="Times New Roman"/>
                          <a:cs typeface="Times New Roman"/>
                        </a:rPr>
                        <a:t>66.7 ms</a:t>
                      </a:r>
                    </a:p>
                  </a:txBody>
                  <a:tcPr marL="60000" marR="60000" marT="25000" marB="25000">
                    <a:solidFill>
                      <a:srgbClr val="FFFFFF"/>
                    </a:solidFill>
                  </a:tcPr>
                </a:tc>
                <a:extLst>
                  <a:ext uri="{0D108BD9-81ED-4DB2-BD59-A6C34878D82A}">
                    <a16:rowId xmlns:a16="http://schemas.microsoft.com/office/drawing/2014/main" val="10001"/>
                  </a:ext>
                </a:extLst>
              </a:tr>
              <a:tr h="419100">
                <a:tc>
                  <a:txBody>
                    <a:bodyPr/>
                    <a:lstStyle/>
                    <a:p>
                      <a:r>
                        <a:rPr sz="1875" b="0">
                          <a:solidFill>
                            <a:srgbClr val="191919"/>
                          </a:solidFill>
                          <a:latin typeface="Times New Roman"/>
                          <a:ea typeface="Times New Roman"/>
                          <a:cs typeface="Times New Roman"/>
                        </a:rPr>
                        <a:t>Shot #2</a:t>
                      </a:r>
                    </a:p>
                  </a:txBody>
                  <a:tcPr marL="60000" marR="60000" marT="25000" marB="25000">
                    <a:solidFill>
                      <a:srgbClr val="FFFFFF"/>
                    </a:solidFill>
                  </a:tcPr>
                </a:tc>
                <a:tc>
                  <a:txBody>
                    <a:bodyPr/>
                    <a:lstStyle/>
                    <a:p>
                      <a:r>
                        <a:rPr sz="1875" b="0">
                          <a:solidFill>
                            <a:srgbClr val="191919"/>
                          </a:solidFill>
                          <a:latin typeface="Times New Roman"/>
                          <a:ea typeface="Times New Roman"/>
                          <a:cs typeface="Times New Roman"/>
                        </a:rPr>
                        <a:t>He</a:t>
                      </a:r>
                    </a:p>
                  </a:txBody>
                  <a:tcPr marL="60000" marR="60000" marT="25000" marB="25000">
                    <a:solidFill>
                      <a:srgbClr val="FFFFFF"/>
                    </a:solidFill>
                  </a:tcPr>
                </a:tc>
                <a:tc>
                  <a:txBody>
                    <a:bodyPr/>
                    <a:lstStyle/>
                    <a:p>
                      <a:r>
                        <a:rPr sz="1875" b="0">
                          <a:solidFill>
                            <a:srgbClr val="191919"/>
                          </a:solidFill>
                          <a:latin typeface="Times New Roman"/>
                          <a:ea typeface="Times New Roman"/>
                          <a:cs typeface="Times New Roman"/>
                        </a:rPr>
                        <a:t>67.0 ms</a:t>
                      </a:r>
                    </a:p>
                  </a:txBody>
                  <a:tcPr marL="60000" marR="60000" marT="25000" marB="25000">
                    <a:solidFill>
                      <a:srgbClr val="FFFFFF"/>
                    </a:solidFill>
                  </a:tcPr>
                </a:tc>
                <a:extLst>
                  <a:ext uri="{0D108BD9-81ED-4DB2-BD59-A6C34878D82A}">
                    <a16:rowId xmlns:a16="http://schemas.microsoft.com/office/drawing/2014/main" val="10002"/>
                  </a:ext>
                </a:extLst>
              </a:tr>
            </a:tbl>
          </a:graphicData>
        </a:graphic>
      </p:graphicFrame>
      <p:sp>
        <p:nvSpPr>
          <p:cNvPr id="105" name="正方形/長方形 104">
            <a:extLst>
              <a:ext uri="{FF2B5EF4-FFF2-40B4-BE49-F238E27FC236}">
                <a16:creationId xmlns:a16="http://schemas.microsoft.com/office/drawing/2014/main" id="{F59CEEAB-EACE-45E1-B780-6128BF20380A}"/>
              </a:ext>
            </a:extLst>
          </p:cNvPr>
          <p:cNvSpPr>
            <a:spLocks noGrp="1"/>
          </p:cNvSpPr>
          <p:nvPr/>
        </p:nvSpPr>
        <p:spPr>
          <a:xfrm>
            <a:off x="7848600" y="1495425"/>
            <a:ext cx="3876675" cy="4714875"/>
          </a:xfrm>
          <a:prstGeom prst="rect">
            <a:avLst/>
          </a:prstGeom>
          <a:noFill/>
          <a:ln w="0">
            <a:noFill/>
          </a:ln>
        </p:spPr>
        <p:txBody>
          <a:bodyPr lIns="0" tIns="0" rIns="0" bIns="0">
            <a:noAutofit/>
          </a:bodyPr>
          <a:lstStyle/>
          <a:p>
            <a:pPr marL="292100" indent="-203200" algn="l">
              <a:lnSpc>
                <a:spcPct val="100000"/>
              </a:lnSpc>
              <a:buChar char="•"/>
              <a:defRPr sz="2025" b="0">
                <a:solidFill>
                  <a:srgbClr val="191919"/>
                </a:solidFill>
                <a:latin typeface="Times New Roman"/>
                <a:ea typeface="Times New Roman"/>
                <a:cs typeface="Times New Roman"/>
              </a:defRPr>
            </a:pPr>
            <a:r>
              <a:rPr sz="2025" b="0">
                <a:solidFill>
                  <a:srgbClr val="191919"/>
                </a:solidFill>
                <a:latin typeface="Times New Roman"/>
                <a:ea typeface="Times New Roman"/>
                <a:cs typeface="Times New Roman"/>
              </a:rPr>
              <a:t>Two helium-blowing shots use different valve timing to change the gas-supply timing relative to the test flow.</a:t>
            </a:r>
          </a:p>
          <a:p>
            <a:pPr marL="292100" indent="-203200" algn="l">
              <a:lnSpc>
                <a:spcPct val="100000"/>
              </a:lnSpc>
              <a:buChar char="•"/>
              <a:defRPr sz="2025" b="0">
                <a:solidFill>
                  <a:srgbClr val="191919"/>
                </a:solidFill>
                <a:latin typeface="Times New Roman"/>
                <a:ea typeface="Times New Roman"/>
                <a:cs typeface="Times New Roman"/>
              </a:defRPr>
            </a:pPr>
            <a:r>
              <a:rPr sz="2025" b="0">
                <a:solidFill>
                  <a:srgbClr val="191919"/>
                </a:solidFill>
                <a:latin typeface="Times New Roman"/>
                <a:ea typeface="Times New Roman"/>
                <a:cs typeface="Times New Roman"/>
              </a:rPr>
              <a:t>CH4 marks test-flow arrival. We use this signal as the time reference for comparing the gas-supply pressure histories.</a:t>
            </a:r>
          </a:p>
          <a:p>
            <a:pPr marL="292100" indent="-203200" algn="l">
              <a:lnSpc>
                <a:spcPct val="100000"/>
              </a:lnSpc>
              <a:buChar char="•"/>
              <a:defRPr sz="2025" b="0">
                <a:solidFill>
                  <a:srgbClr val="191919"/>
                </a:solidFill>
                <a:latin typeface="Times New Roman"/>
                <a:ea typeface="Times New Roman"/>
                <a:cs typeface="Times New Roman"/>
              </a:defRPr>
            </a:pPr>
            <a:r>
              <a:rPr sz="2025" b="0">
                <a:solidFill>
                  <a:srgbClr val="191919"/>
                </a:solidFill>
                <a:latin typeface="Times New Roman"/>
                <a:ea typeface="Times New Roman"/>
                <a:cs typeface="Times New Roman"/>
              </a:rPr>
              <a:t>We image near-wall O I emission around 777 nm through a 780 nm bandpass filter. The two blowing shots are compared with a no-blowing case.</a:t>
            </a:r>
          </a:p>
        </p:txBody>
      </p:sp>
    </p:spTree>
    <p:extLst>
      <p:ext uri="{BB962C8B-B14F-4D97-AF65-F5344CB8AC3E}">
        <p14:creationId xmlns:p14="http://schemas.microsoft.com/office/powerpoint/2010/main" val="40209994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078D6B-BD8D-06C6-02AF-46432A8C9AC4}"/>
            </a:ext>
          </a:extLst>
        </p:cNvPr>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79F44CDD-C533-349E-7077-46DCAF4D0EA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latin typeface="Times New Roman"/>
                <a:ea typeface="游ゴシック"/>
              </a:defRPr>
            </a:pPr>
            <a:fld id="{BBA193C3-0A85-4D05-95BE-970B8185A625}" type="slidenum">
              <a:rPr kumimoji="1" lang="ja-JP" altLang="en-US" sz="1800" b="0" i="0" u="none" strike="noStrike" kern="1200" cap="none" spc="0" normalizeH="0" baseline="0" noProof="0" smtClean="0">
                <a:ln>
                  <a:noFill/>
                </a:ln>
                <a:effectLst/>
                <a:uLnTx/>
                <a:uFillTx/>
                <a:latin typeface="Times New Roman" panose="020B0604020202020204" pitchFamily="34" charset="0"/>
                <a:ea typeface="游ゴシック" panose="020B0400000000000000" pitchFamily="50" charset="-128"/>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latin typeface="Times New Roman"/>
                  <a:ea typeface="游ゴシック"/>
                </a:defRPr>
              </a:pPr>
              <a:t>22</a:t>
            </a:fld>
            <a:endParaRPr kumimoji="1" lang="ja-JP" altLang="en-US" sz="1800" b="0" i="0" u="none" strike="noStrike" kern="1200" cap="none" spc="0" normalizeH="0" baseline="0" noProof="0">
              <a:ln>
                <a:noFill/>
              </a:ln>
              <a:effectLst/>
              <a:uLnTx/>
              <a:uFillTx/>
              <a:latin typeface="Arial" panose="020B0604020202020204" pitchFamily="34" charset="0"/>
              <a:ea typeface="游ゴシック" panose="020B0400000000000000" pitchFamily="50" charset="-128"/>
              <a:cs typeface="Arial" panose="020B0604020202020204" pitchFamily="34" charset="0"/>
            </a:endParaRPr>
          </a:p>
        </p:txBody>
      </p:sp>
      <p:sp>
        <p:nvSpPr>
          <p:cNvPr id="102" name="正方形/長方形 101">
            <a:extLst>
              <a:ext uri="{FF2B5EF4-FFF2-40B4-BE49-F238E27FC236}">
                <a16:creationId xmlns:a16="http://schemas.microsoft.com/office/drawing/2014/main" id="{96255BA7-5FED-4C4E-8CA5-A82D32BB8CFB}"/>
              </a:ext>
            </a:extLst>
          </p:cNvPr>
          <p:cNvSpPr>
            <a:spLocks noGrp="1"/>
          </p:cNvSpPr>
          <p:nvPr/>
        </p:nvSpPr>
        <p:spPr>
          <a:xfrm>
            <a:off x="1066800" y="190500"/>
            <a:ext cx="10744200" cy="552450"/>
          </a:xfrm>
          <a:prstGeom prst="rect">
            <a:avLst/>
          </a:prstGeom>
          <a:noFill/>
          <a:ln w="0">
            <a:noFill/>
          </a:ln>
        </p:spPr>
        <p:txBody>
          <a:bodyPr lIns="0" tIns="0" rIns="0" bIns="0">
            <a:noAutofit/>
          </a:bodyPr>
          <a:lstStyle/>
          <a:p>
            <a:pPr>
              <a:defRPr sz="3000" b="1">
                <a:solidFill>
                  <a:srgbClr val="191919"/>
                </a:solidFill>
                <a:latin typeface="Times New Roman"/>
                <a:ea typeface="Times New Roman"/>
                <a:cs typeface="Times New Roman"/>
              </a:defRPr>
            </a:pPr>
            <a:r>
              <a:rPr sz="3000" b="1">
                <a:solidFill>
                  <a:srgbClr val="191919"/>
                </a:solidFill>
                <a:latin typeface="Times New Roman"/>
                <a:ea typeface="Times New Roman"/>
                <a:cs typeface="Times New Roman"/>
              </a:rPr>
              <a:t>Near-Wall Emission with Active Blowing</a:t>
            </a:r>
          </a:p>
        </p:txBody>
      </p:sp>
      <p:sp>
        <p:nvSpPr>
          <p:cNvPr id="103" name="正方形/長方形 102">
            <a:extLst>
              <a:ext uri="{FF2B5EF4-FFF2-40B4-BE49-F238E27FC236}">
                <a16:creationId xmlns:a16="http://schemas.microsoft.com/office/drawing/2014/main" id="{E0694B4F-1BB7-4921-8CCE-64F4575A89A7}"/>
              </a:ext>
            </a:extLst>
          </p:cNvPr>
          <p:cNvSpPr>
            <a:spLocks noGrp="1"/>
          </p:cNvSpPr>
          <p:nvPr/>
        </p:nvSpPr>
        <p:spPr>
          <a:xfrm>
            <a:off x="530568" y="981075"/>
            <a:ext cx="2171700" cy="361950"/>
          </a:xfrm>
          <a:prstGeom prst="rect">
            <a:avLst/>
          </a:prstGeom>
          <a:noFill/>
          <a:ln w="0">
            <a:noFill/>
          </a:ln>
        </p:spPr>
        <p:txBody>
          <a:bodyPr lIns="0" tIns="0" rIns="0" bIns="0">
            <a:noAutofit/>
          </a:bodyPr>
          <a:lstStyle/>
          <a:p>
            <a:pPr>
              <a:defRPr sz="2175" b="1">
                <a:solidFill>
                  <a:srgbClr val="173F62"/>
                </a:solidFill>
                <a:latin typeface="Times New Roman"/>
                <a:ea typeface="Times New Roman"/>
                <a:cs typeface="Times New Roman"/>
              </a:defRPr>
            </a:pPr>
            <a:r>
              <a:rPr sz="2175" b="1">
                <a:solidFill>
                  <a:srgbClr val="173F62"/>
                </a:solidFill>
                <a:latin typeface="Times New Roman"/>
                <a:ea typeface="Times New Roman"/>
                <a:cs typeface="Times New Roman"/>
              </a:rPr>
              <a:t>No blowing</a:t>
            </a:r>
          </a:p>
        </p:txBody>
      </p:sp>
      <p:sp>
        <p:nvSpPr>
          <p:cNvPr id="104" name="正方形/長方形 103">
            <a:extLst>
              <a:ext uri="{FF2B5EF4-FFF2-40B4-BE49-F238E27FC236}">
                <a16:creationId xmlns:a16="http://schemas.microsoft.com/office/drawing/2014/main" id="{B87E207B-0BF8-42C3-AF3B-0197305AD77F}"/>
              </a:ext>
            </a:extLst>
          </p:cNvPr>
          <p:cNvSpPr>
            <a:spLocks noGrp="1"/>
          </p:cNvSpPr>
          <p:nvPr/>
        </p:nvSpPr>
        <p:spPr>
          <a:xfrm>
            <a:off x="3016593" y="981075"/>
            <a:ext cx="2047875" cy="361950"/>
          </a:xfrm>
          <a:prstGeom prst="rect">
            <a:avLst/>
          </a:prstGeom>
          <a:noFill/>
          <a:ln w="0">
            <a:noFill/>
          </a:ln>
        </p:spPr>
        <p:txBody>
          <a:bodyPr lIns="0" tIns="0" rIns="0" bIns="0">
            <a:noAutofit/>
          </a:bodyPr>
          <a:lstStyle/>
          <a:p>
            <a:pPr>
              <a:defRPr sz="2175" b="1">
                <a:solidFill>
                  <a:srgbClr val="173F62"/>
                </a:solidFill>
                <a:latin typeface="Times New Roman"/>
                <a:ea typeface="Times New Roman"/>
                <a:cs typeface="Times New Roman"/>
              </a:defRPr>
            </a:pPr>
            <a:r>
              <a:rPr sz="2175" b="1">
                <a:solidFill>
                  <a:srgbClr val="173F62"/>
                </a:solidFill>
                <a:latin typeface="Times New Roman"/>
                <a:ea typeface="Times New Roman"/>
                <a:cs typeface="Times New Roman"/>
              </a:rPr>
              <a:t>Shot #1</a:t>
            </a:r>
          </a:p>
        </p:txBody>
      </p:sp>
      <p:sp>
        <p:nvSpPr>
          <p:cNvPr id="105" name="正方形/長方形 104">
            <a:extLst>
              <a:ext uri="{FF2B5EF4-FFF2-40B4-BE49-F238E27FC236}">
                <a16:creationId xmlns:a16="http://schemas.microsoft.com/office/drawing/2014/main" id="{0244D829-3035-4298-A6B0-A830D623A293}"/>
              </a:ext>
            </a:extLst>
          </p:cNvPr>
          <p:cNvSpPr>
            <a:spLocks noGrp="1"/>
          </p:cNvSpPr>
          <p:nvPr/>
        </p:nvSpPr>
        <p:spPr>
          <a:xfrm>
            <a:off x="5493093" y="981075"/>
            <a:ext cx="2057400" cy="361950"/>
          </a:xfrm>
          <a:prstGeom prst="rect">
            <a:avLst/>
          </a:prstGeom>
          <a:noFill/>
          <a:ln w="0">
            <a:noFill/>
          </a:ln>
        </p:spPr>
        <p:txBody>
          <a:bodyPr lIns="0" tIns="0" rIns="0" bIns="0">
            <a:noAutofit/>
          </a:bodyPr>
          <a:lstStyle/>
          <a:p>
            <a:pPr>
              <a:defRPr sz="2175" b="1">
                <a:solidFill>
                  <a:srgbClr val="173F62"/>
                </a:solidFill>
                <a:latin typeface="Times New Roman"/>
                <a:ea typeface="Times New Roman"/>
                <a:cs typeface="Times New Roman"/>
              </a:defRPr>
            </a:pPr>
            <a:r>
              <a:rPr sz="2175" b="1">
                <a:solidFill>
                  <a:srgbClr val="173F62"/>
                </a:solidFill>
                <a:latin typeface="Times New Roman"/>
                <a:ea typeface="Times New Roman"/>
                <a:cs typeface="Times New Roman"/>
              </a:rPr>
              <a:t>Shot #2</a:t>
            </a:r>
          </a:p>
        </p:txBody>
      </p:sp>
      <p:pic>
        <p:nvPicPr>
          <p:cNvPr id="106" name="Image 1" descr="/mnt/data/rev5_assets/self_emission_wall_normalized.png">
            <a:extLst>
              <a:ext uri="{FF2B5EF4-FFF2-40B4-BE49-F238E27FC236}">
                <a16:creationId xmlns:a16="http://schemas.microsoft.com/office/drawing/2014/main" id="{4DCF2DBC-78AD-8407-D08F-857254344A22}"/>
              </a:ext>
            </a:extLst>
          </p:cNvPr>
          <p:cNvPicPr>
            <a:picLocks noChangeAspect="1"/>
          </p:cNvPicPr>
          <p:nvPr/>
        </p:nvPicPr>
        <p:blipFill>
          <a:blip r:embed="rId3"/>
          <a:srcRect l="1123" t="16769" r="81348" b="12974"/>
          <a:stretch>
            <a:fillRect/>
          </a:stretch>
        </p:blipFill>
        <p:spPr>
          <a:xfrm>
            <a:off x="606768" y="1543050"/>
            <a:ext cx="1857375" cy="2857500"/>
          </a:xfrm>
          <a:prstGeom prst="rect">
            <a:avLst/>
          </a:prstGeom>
        </p:spPr>
      </p:pic>
      <p:pic>
        <p:nvPicPr>
          <p:cNvPr id="107" name="Image 1" descr="/mnt/data/rev5_assets/self_emission_wall_normalized.png">
            <a:extLst>
              <a:ext uri="{FF2B5EF4-FFF2-40B4-BE49-F238E27FC236}">
                <a16:creationId xmlns:a16="http://schemas.microsoft.com/office/drawing/2014/main" id="{FE840E57-F891-4B2C-D94B-35AA596AB78B}"/>
              </a:ext>
            </a:extLst>
          </p:cNvPr>
          <p:cNvPicPr>
            <a:picLocks noChangeAspect="1"/>
          </p:cNvPicPr>
          <p:nvPr/>
        </p:nvPicPr>
        <p:blipFill>
          <a:blip r:embed="rId3"/>
          <a:srcRect l="41211" t="16769" r="41260" b="12974"/>
          <a:stretch>
            <a:fillRect/>
          </a:stretch>
        </p:blipFill>
        <p:spPr>
          <a:xfrm>
            <a:off x="3073743" y="1543050"/>
            <a:ext cx="1857375" cy="2857500"/>
          </a:xfrm>
          <a:prstGeom prst="rect">
            <a:avLst/>
          </a:prstGeom>
        </p:spPr>
      </p:pic>
      <p:pic>
        <p:nvPicPr>
          <p:cNvPr id="108" name="Image 1" descr="/mnt/data/rev5_assets/self_emission_wall_normalized.png">
            <a:extLst>
              <a:ext uri="{FF2B5EF4-FFF2-40B4-BE49-F238E27FC236}">
                <a16:creationId xmlns:a16="http://schemas.microsoft.com/office/drawing/2014/main" id="{AAE72726-10D0-5377-B99D-A4BFAC480CD9}"/>
              </a:ext>
            </a:extLst>
          </p:cNvPr>
          <p:cNvPicPr>
            <a:picLocks noChangeAspect="1"/>
          </p:cNvPicPr>
          <p:nvPr/>
        </p:nvPicPr>
        <p:blipFill>
          <a:blip r:embed="rId3"/>
          <a:srcRect l="81348" t="16769" r="1123" b="12974"/>
          <a:stretch>
            <a:fillRect/>
          </a:stretch>
        </p:blipFill>
        <p:spPr>
          <a:xfrm>
            <a:off x="5540718" y="1543050"/>
            <a:ext cx="1857375" cy="2857500"/>
          </a:xfrm>
          <a:prstGeom prst="rect">
            <a:avLst/>
          </a:prstGeom>
        </p:spPr>
      </p:pic>
      <p:sp>
        <p:nvSpPr>
          <p:cNvPr id="110" name="正方形/長方形 109">
            <a:extLst>
              <a:ext uri="{FF2B5EF4-FFF2-40B4-BE49-F238E27FC236}">
                <a16:creationId xmlns:a16="http://schemas.microsoft.com/office/drawing/2014/main" id="{5AD5EE3E-F1BF-445E-B551-D6EFC51387E0}"/>
              </a:ext>
            </a:extLst>
          </p:cNvPr>
          <p:cNvSpPr>
            <a:spLocks noGrp="1"/>
          </p:cNvSpPr>
          <p:nvPr/>
        </p:nvSpPr>
        <p:spPr>
          <a:xfrm>
            <a:off x="8001000" y="2000250"/>
            <a:ext cx="3781425" cy="4429125"/>
          </a:xfrm>
          <a:prstGeom prst="rect">
            <a:avLst/>
          </a:prstGeom>
          <a:noFill/>
          <a:ln w="0">
            <a:noFill/>
          </a:ln>
        </p:spPr>
        <p:txBody>
          <a:bodyPr lIns="0" tIns="0" rIns="0" bIns="0">
            <a:noAutofit/>
          </a:bodyPr>
          <a:lstStyle/>
          <a:p>
            <a:pPr marL="292100" indent="-203200">
              <a:spcAft>
                <a:spcPts val="1800"/>
              </a:spcAft>
              <a:buChar char="•"/>
              <a:defRPr sz="2025" b="0">
                <a:solidFill>
                  <a:srgbClr val="191919"/>
                </a:solidFill>
                <a:latin typeface="Times New Roman"/>
                <a:ea typeface="Times New Roman"/>
                <a:cs typeface="Times New Roman"/>
              </a:defRPr>
            </a:pPr>
            <a:r>
              <a:rPr sz="2025" b="0">
                <a:solidFill>
                  <a:srgbClr val="191919"/>
                </a:solidFill>
                <a:latin typeface="Times New Roman"/>
                <a:ea typeface="Times New Roman"/>
                <a:cs typeface="Times New Roman"/>
              </a:rPr>
              <a:t>The images use the same display scale. Shot #1 is similar to the no-blowing case, while Shot #2 is darker near the porous wall.</a:t>
            </a:r>
          </a:p>
          <a:p>
            <a:pPr marL="292100" indent="-203200">
              <a:spcAft>
                <a:spcPts val="1800"/>
              </a:spcAft>
              <a:buChar char="•"/>
              <a:defRPr sz="2025" b="0">
                <a:solidFill>
                  <a:srgbClr val="191919"/>
                </a:solidFill>
                <a:latin typeface="Times New Roman"/>
                <a:ea typeface="Times New Roman"/>
                <a:cs typeface="Times New Roman"/>
              </a:defRPr>
            </a:pPr>
            <a:r>
              <a:rPr sz="2025" b="0">
                <a:solidFill>
                  <a:srgbClr val="191919"/>
                </a:solidFill>
                <a:latin typeface="Times New Roman"/>
                <a:ea typeface="Times New Roman"/>
                <a:cs typeface="Times New Roman"/>
              </a:rPr>
              <a:t>The shock speeds are 8.14 km/s in Shot #1 and 6.27 km/s in Shot #2. The flow conditions therefore also differ.</a:t>
            </a:r>
          </a:p>
          <a:p>
            <a:pPr marL="292100" indent="-203200">
              <a:spcAft>
                <a:spcPts val="1800"/>
              </a:spcAft>
              <a:buChar char="•"/>
              <a:defRPr sz="2025" b="0">
                <a:solidFill>
                  <a:srgbClr val="191919"/>
                </a:solidFill>
                <a:latin typeface="Times New Roman"/>
                <a:ea typeface="Times New Roman"/>
                <a:cs typeface="Times New Roman"/>
              </a:defRPr>
            </a:pPr>
            <a:r>
              <a:rPr sz="2025" b="0">
                <a:solidFill>
                  <a:srgbClr val="191919"/>
                </a:solidFill>
                <a:latin typeface="Times New Roman"/>
                <a:ea typeface="Times New Roman"/>
                <a:cs typeface="Times New Roman"/>
              </a:rPr>
              <a:t>We will compare cases at matched flow conditions to separate the optical change caused by blowing.</a:t>
            </a:r>
          </a:p>
        </p:txBody>
      </p:sp>
      <p:pic>
        <p:nvPicPr>
          <p:cNvPr id="2" name="図 1">
            <a:extLst>
              <a:ext uri="{FF2B5EF4-FFF2-40B4-BE49-F238E27FC236}">
                <a16:creationId xmlns:a16="http://schemas.microsoft.com/office/drawing/2014/main" id="{1BBD143D-A4A2-B8A6-E2C3-4FB2AEC26956}"/>
              </a:ext>
            </a:extLst>
          </p:cNvPr>
          <p:cNvPicPr>
            <a:picLocks noChangeAspect="1"/>
          </p:cNvPicPr>
          <p:nvPr/>
        </p:nvPicPr>
        <p:blipFill>
          <a:blip r:embed="rId4"/>
          <a:srcRect l="11811" t="2214" r="1969" b="12546"/>
          <a:stretch/>
        </p:blipFill>
        <p:spPr>
          <a:xfrm>
            <a:off x="2464143" y="4600575"/>
            <a:ext cx="4123173" cy="1819729"/>
          </a:xfrm>
          <a:prstGeom prst="rect">
            <a:avLst/>
          </a:prstGeom>
        </p:spPr>
      </p:pic>
      <p:sp>
        <p:nvSpPr>
          <p:cNvPr id="3" name="replace:105">
            <a:extLst>
              <a:ext uri="{FF2B5EF4-FFF2-40B4-BE49-F238E27FC236}">
                <a16:creationId xmlns:a16="http://schemas.microsoft.com/office/drawing/2014/main" id="{CAFB4B1A-F33B-8CF1-2577-031469DF911C}"/>
              </a:ext>
            </a:extLst>
          </p:cNvPr>
          <p:cNvSpPr>
            <a:spLocks noGrp="1"/>
          </p:cNvSpPr>
          <p:nvPr/>
        </p:nvSpPr>
        <p:spPr>
          <a:xfrm>
            <a:off x="3133725" y="6629400"/>
            <a:ext cx="5476875" cy="228600"/>
          </a:xfrm>
          <a:prstGeom prst="rect">
            <a:avLst/>
          </a:prstGeom>
          <a:noFill/>
          <a:ln w="0">
            <a:noFill/>
          </a:ln>
        </p:spPr>
        <p:txBody>
          <a:bodyPr lIns="0" tIns="0" rIns="0" bIns="0">
            <a:noAutofit/>
          </a:bodyPr>
          <a:lstStyle/>
          <a:p>
            <a:pPr>
              <a:defRPr sz="1400" b="0">
                <a:solidFill>
                  <a:srgbClr val="202020"/>
                </a:solidFill>
                <a:latin typeface="Arial"/>
                <a:ea typeface="Arial"/>
                <a:cs typeface="Arial"/>
              </a:defRPr>
            </a:pPr>
            <a:r>
              <a:rPr sz="1400" b="0" dirty="0">
                <a:solidFill>
                  <a:srgbClr val="171717"/>
                </a:solidFill>
                <a:latin typeface="Arial"/>
                <a:ea typeface="Arial"/>
                <a:cs typeface="Arial"/>
              </a:rPr>
              <a:t>Time from CH4 flow arrival [</a:t>
            </a:r>
            <a:r>
              <a:rPr sz="1400" b="0" dirty="0" err="1">
                <a:solidFill>
                  <a:srgbClr val="171717"/>
                </a:solidFill>
                <a:latin typeface="Arial"/>
                <a:ea typeface="Arial"/>
                <a:cs typeface="Arial"/>
              </a:rPr>
              <a:t>ms</a:t>
            </a:r>
            <a:r>
              <a:rPr sz="1400" b="0" dirty="0">
                <a:solidFill>
                  <a:srgbClr val="171717"/>
                </a:solidFill>
                <a:latin typeface="Arial"/>
                <a:ea typeface="Arial"/>
                <a:cs typeface="Arial"/>
              </a:rPr>
              <a:t>]</a:t>
            </a:r>
          </a:p>
        </p:txBody>
      </p:sp>
      <p:pic>
        <p:nvPicPr>
          <p:cNvPr id="5" name="図 4">
            <a:extLst>
              <a:ext uri="{FF2B5EF4-FFF2-40B4-BE49-F238E27FC236}">
                <a16:creationId xmlns:a16="http://schemas.microsoft.com/office/drawing/2014/main" id="{E099E11A-B030-6F66-327D-73D6D729D676}"/>
              </a:ext>
            </a:extLst>
          </p:cNvPr>
          <p:cNvPicPr>
            <a:picLocks noChangeAspect="1"/>
          </p:cNvPicPr>
          <p:nvPr/>
        </p:nvPicPr>
        <p:blipFill>
          <a:blip r:embed="rId5"/>
          <a:srcRect t="7860" b="14707"/>
          <a:stretch>
            <a:fillRect/>
          </a:stretch>
        </p:blipFill>
        <p:spPr>
          <a:xfrm>
            <a:off x="8053871" y="243987"/>
            <a:ext cx="3299929" cy="1474176"/>
          </a:xfrm>
          <a:prstGeom prst="rect">
            <a:avLst/>
          </a:prstGeom>
        </p:spPr>
      </p:pic>
      <p:sp>
        <p:nvSpPr>
          <p:cNvPr id="6" name="add">
            <a:extLst>
              <a:ext uri="{FF2B5EF4-FFF2-40B4-BE49-F238E27FC236}">
                <a16:creationId xmlns:a16="http://schemas.microsoft.com/office/drawing/2014/main" id="{86D59448-2F46-D5CB-C907-29114DA6CE26}"/>
              </a:ext>
            </a:extLst>
          </p:cNvPr>
          <p:cNvSpPr>
            <a:spLocks noGrp="1"/>
          </p:cNvSpPr>
          <p:nvPr/>
        </p:nvSpPr>
        <p:spPr>
          <a:xfrm>
            <a:off x="949669" y="4962979"/>
            <a:ext cx="1000125" cy="600075"/>
          </a:xfrm>
          <a:prstGeom prst="rect">
            <a:avLst/>
          </a:prstGeom>
          <a:noFill/>
          <a:ln w="0">
            <a:noFill/>
          </a:ln>
        </p:spPr>
        <p:txBody>
          <a:bodyPr lIns="0" tIns="0" rIns="0" bIns="0">
            <a:noAutofit/>
          </a:bodyPr>
          <a:lstStyle/>
          <a:p>
            <a:pPr>
              <a:defRPr sz="1400" b="0">
                <a:solidFill>
                  <a:srgbClr val="202020"/>
                </a:solidFill>
                <a:latin typeface="Arial"/>
                <a:ea typeface="Arial"/>
                <a:cs typeface="Arial"/>
              </a:defRPr>
            </a:pPr>
            <a:r>
              <a:rPr sz="1400" b="0">
                <a:solidFill>
                  <a:srgbClr val="202020"/>
                </a:solidFill>
                <a:latin typeface="Arial"/>
                <a:ea typeface="Arial"/>
                <a:cs typeface="Arial"/>
              </a:rPr>
              <a:t>CH1</a:t>
            </a:r>
          </a:p>
          <a:p>
            <a:pPr>
              <a:defRPr sz="1400" b="0">
                <a:solidFill>
                  <a:srgbClr val="202020"/>
                </a:solidFill>
                <a:latin typeface="Arial"/>
                <a:ea typeface="Arial"/>
                <a:cs typeface="Arial"/>
              </a:defRPr>
            </a:pPr>
            <a:r>
              <a:rPr sz="1400" b="0">
                <a:solidFill>
                  <a:srgbClr val="202020"/>
                </a:solidFill>
                <a:latin typeface="Arial"/>
                <a:ea typeface="Arial"/>
                <a:cs typeface="Arial"/>
              </a:rPr>
              <a:t>[kPa]</a:t>
            </a:r>
          </a:p>
        </p:txBody>
      </p:sp>
      <p:sp>
        <p:nvSpPr>
          <p:cNvPr id="7" name="add">
            <a:extLst>
              <a:ext uri="{FF2B5EF4-FFF2-40B4-BE49-F238E27FC236}">
                <a16:creationId xmlns:a16="http://schemas.microsoft.com/office/drawing/2014/main" id="{A889FD22-B578-8732-E993-D3D4C32FCD9D}"/>
              </a:ext>
            </a:extLst>
          </p:cNvPr>
          <p:cNvSpPr>
            <a:spLocks noGrp="1"/>
          </p:cNvSpPr>
          <p:nvPr/>
        </p:nvSpPr>
        <p:spPr>
          <a:xfrm>
            <a:off x="2497416" y="6439354"/>
            <a:ext cx="428625" cy="247650"/>
          </a:xfrm>
          <a:prstGeom prst="rect">
            <a:avLst/>
          </a:prstGeom>
          <a:noFill/>
          <a:ln w="0">
            <a:noFill/>
          </a:ln>
        </p:spPr>
        <p:txBody>
          <a:bodyPr lIns="0" tIns="0" rIns="0" bIns="0">
            <a:noAutofit/>
          </a:bodyPr>
          <a:lstStyle/>
          <a:p>
            <a:pPr>
              <a:defRPr sz="1400" b="0">
                <a:solidFill>
                  <a:srgbClr val="202020"/>
                </a:solidFill>
                <a:latin typeface="Arial"/>
                <a:ea typeface="Arial"/>
                <a:cs typeface="Arial"/>
              </a:defRPr>
            </a:pPr>
            <a:r>
              <a:rPr sz="1400" b="0">
                <a:solidFill>
                  <a:srgbClr val="202020"/>
                </a:solidFill>
                <a:latin typeface="Arial"/>
                <a:ea typeface="Arial"/>
                <a:cs typeface="Arial"/>
              </a:rPr>
              <a:t>0</a:t>
            </a:r>
          </a:p>
        </p:txBody>
      </p:sp>
      <p:sp>
        <p:nvSpPr>
          <p:cNvPr id="8" name="add">
            <a:extLst>
              <a:ext uri="{FF2B5EF4-FFF2-40B4-BE49-F238E27FC236}">
                <a16:creationId xmlns:a16="http://schemas.microsoft.com/office/drawing/2014/main" id="{24972227-7AF1-B7C8-8321-0F5202DE610D}"/>
              </a:ext>
            </a:extLst>
          </p:cNvPr>
          <p:cNvSpPr>
            <a:spLocks noGrp="1"/>
          </p:cNvSpPr>
          <p:nvPr/>
        </p:nvSpPr>
        <p:spPr>
          <a:xfrm>
            <a:off x="3588224" y="6439354"/>
            <a:ext cx="428625" cy="247650"/>
          </a:xfrm>
          <a:prstGeom prst="rect">
            <a:avLst/>
          </a:prstGeom>
          <a:noFill/>
          <a:ln w="0">
            <a:noFill/>
          </a:ln>
        </p:spPr>
        <p:txBody>
          <a:bodyPr lIns="0" tIns="0" rIns="0" bIns="0">
            <a:noAutofit/>
          </a:bodyPr>
          <a:lstStyle/>
          <a:p>
            <a:pPr>
              <a:defRPr sz="1400" b="0">
                <a:solidFill>
                  <a:srgbClr val="202020"/>
                </a:solidFill>
                <a:latin typeface="Arial"/>
                <a:ea typeface="Arial"/>
                <a:cs typeface="Arial"/>
              </a:defRPr>
            </a:pPr>
            <a:r>
              <a:rPr sz="1400" b="0">
                <a:solidFill>
                  <a:srgbClr val="202020"/>
                </a:solidFill>
                <a:latin typeface="Arial"/>
                <a:ea typeface="Arial"/>
                <a:cs typeface="Arial"/>
              </a:rPr>
              <a:t>30</a:t>
            </a:r>
          </a:p>
        </p:txBody>
      </p:sp>
      <p:sp>
        <p:nvSpPr>
          <p:cNvPr id="9" name="add">
            <a:extLst>
              <a:ext uri="{FF2B5EF4-FFF2-40B4-BE49-F238E27FC236}">
                <a16:creationId xmlns:a16="http://schemas.microsoft.com/office/drawing/2014/main" id="{22977D68-7AB3-49AE-F981-C0E83A2A24C0}"/>
              </a:ext>
            </a:extLst>
          </p:cNvPr>
          <p:cNvSpPr>
            <a:spLocks noGrp="1"/>
          </p:cNvSpPr>
          <p:nvPr/>
        </p:nvSpPr>
        <p:spPr>
          <a:xfrm>
            <a:off x="4393892" y="6439354"/>
            <a:ext cx="428625" cy="247650"/>
          </a:xfrm>
          <a:prstGeom prst="rect">
            <a:avLst/>
          </a:prstGeom>
          <a:noFill/>
          <a:ln w="0">
            <a:noFill/>
          </a:ln>
        </p:spPr>
        <p:txBody>
          <a:bodyPr lIns="0" tIns="0" rIns="0" bIns="0">
            <a:noAutofit/>
          </a:bodyPr>
          <a:lstStyle/>
          <a:p>
            <a:pPr>
              <a:defRPr sz="1400" b="0">
                <a:solidFill>
                  <a:srgbClr val="202020"/>
                </a:solidFill>
                <a:latin typeface="Arial"/>
                <a:ea typeface="Arial"/>
                <a:cs typeface="Arial"/>
              </a:defRPr>
            </a:pPr>
            <a:r>
              <a:rPr sz="1400" b="0">
                <a:solidFill>
                  <a:srgbClr val="202020"/>
                </a:solidFill>
                <a:latin typeface="Arial"/>
                <a:ea typeface="Arial"/>
                <a:cs typeface="Arial"/>
              </a:rPr>
              <a:t>60</a:t>
            </a:r>
          </a:p>
        </p:txBody>
      </p:sp>
      <p:sp>
        <p:nvSpPr>
          <p:cNvPr id="10" name="add">
            <a:extLst>
              <a:ext uri="{FF2B5EF4-FFF2-40B4-BE49-F238E27FC236}">
                <a16:creationId xmlns:a16="http://schemas.microsoft.com/office/drawing/2014/main" id="{5DE5B127-8C8A-5F6F-606D-D6DEC877B86C}"/>
              </a:ext>
            </a:extLst>
          </p:cNvPr>
          <p:cNvSpPr>
            <a:spLocks noGrp="1"/>
          </p:cNvSpPr>
          <p:nvPr/>
        </p:nvSpPr>
        <p:spPr>
          <a:xfrm>
            <a:off x="1864069" y="6287861"/>
            <a:ext cx="457200" cy="247650"/>
          </a:xfrm>
          <a:prstGeom prst="rect">
            <a:avLst/>
          </a:prstGeom>
          <a:noFill/>
          <a:ln w="0">
            <a:noFill/>
          </a:ln>
        </p:spPr>
        <p:txBody>
          <a:bodyPr lIns="0" tIns="0" rIns="0" bIns="0">
            <a:noAutofit/>
          </a:bodyPr>
          <a:lstStyle/>
          <a:p>
            <a:pPr>
              <a:defRPr sz="1400" b="0">
                <a:solidFill>
                  <a:srgbClr val="202020"/>
                </a:solidFill>
                <a:latin typeface="Arial"/>
                <a:ea typeface="Arial"/>
                <a:cs typeface="Arial"/>
              </a:defRPr>
            </a:pPr>
            <a:r>
              <a:rPr sz="1400" b="0">
                <a:solidFill>
                  <a:srgbClr val="202020"/>
                </a:solidFill>
                <a:latin typeface="Arial"/>
                <a:ea typeface="Arial"/>
                <a:cs typeface="Arial"/>
              </a:rPr>
              <a:t>0</a:t>
            </a:r>
          </a:p>
        </p:txBody>
      </p:sp>
      <p:sp>
        <p:nvSpPr>
          <p:cNvPr id="11" name="add">
            <a:extLst>
              <a:ext uri="{FF2B5EF4-FFF2-40B4-BE49-F238E27FC236}">
                <a16:creationId xmlns:a16="http://schemas.microsoft.com/office/drawing/2014/main" id="{734F920F-B7F1-D2EA-99CD-41C964E9489B}"/>
              </a:ext>
            </a:extLst>
          </p:cNvPr>
          <p:cNvSpPr>
            <a:spLocks noGrp="1"/>
          </p:cNvSpPr>
          <p:nvPr/>
        </p:nvSpPr>
        <p:spPr>
          <a:xfrm>
            <a:off x="1864069" y="5444218"/>
            <a:ext cx="457200" cy="247650"/>
          </a:xfrm>
          <a:prstGeom prst="rect">
            <a:avLst/>
          </a:prstGeom>
          <a:noFill/>
          <a:ln w="0">
            <a:noFill/>
          </a:ln>
        </p:spPr>
        <p:txBody>
          <a:bodyPr lIns="0" tIns="0" rIns="0" bIns="0">
            <a:noAutofit/>
          </a:bodyPr>
          <a:lstStyle/>
          <a:p>
            <a:pPr>
              <a:defRPr sz="1400" b="0">
                <a:solidFill>
                  <a:srgbClr val="202020"/>
                </a:solidFill>
                <a:latin typeface="Arial"/>
                <a:ea typeface="Arial"/>
                <a:cs typeface="Arial"/>
              </a:defRPr>
            </a:pPr>
            <a:r>
              <a:rPr sz="1400" b="0" dirty="0">
                <a:solidFill>
                  <a:srgbClr val="202020"/>
                </a:solidFill>
                <a:latin typeface="Arial"/>
                <a:ea typeface="Arial"/>
                <a:cs typeface="Arial"/>
              </a:rPr>
              <a:t>150</a:t>
            </a:r>
          </a:p>
        </p:txBody>
      </p:sp>
      <p:sp>
        <p:nvSpPr>
          <p:cNvPr id="12" name="add">
            <a:extLst>
              <a:ext uri="{FF2B5EF4-FFF2-40B4-BE49-F238E27FC236}">
                <a16:creationId xmlns:a16="http://schemas.microsoft.com/office/drawing/2014/main" id="{9F89A616-FC0D-6FE0-F300-39F5E99209C0}"/>
              </a:ext>
            </a:extLst>
          </p:cNvPr>
          <p:cNvSpPr>
            <a:spLocks noGrp="1"/>
          </p:cNvSpPr>
          <p:nvPr/>
        </p:nvSpPr>
        <p:spPr>
          <a:xfrm>
            <a:off x="1864069" y="4600575"/>
            <a:ext cx="457200" cy="247650"/>
          </a:xfrm>
          <a:prstGeom prst="rect">
            <a:avLst/>
          </a:prstGeom>
          <a:noFill/>
          <a:ln w="0">
            <a:noFill/>
          </a:ln>
        </p:spPr>
        <p:txBody>
          <a:bodyPr lIns="0" tIns="0" rIns="0" bIns="0">
            <a:noAutofit/>
          </a:bodyPr>
          <a:lstStyle/>
          <a:p>
            <a:pPr>
              <a:defRPr sz="1400" b="0">
                <a:solidFill>
                  <a:srgbClr val="202020"/>
                </a:solidFill>
                <a:latin typeface="Arial"/>
                <a:ea typeface="Arial"/>
                <a:cs typeface="Arial"/>
              </a:defRPr>
            </a:pPr>
            <a:r>
              <a:rPr sz="1400" b="0" dirty="0">
                <a:solidFill>
                  <a:srgbClr val="202020"/>
                </a:solidFill>
                <a:latin typeface="Arial"/>
                <a:ea typeface="Arial"/>
                <a:cs typeface="Arial"/>
              </a:rPr>
              <a:t>300</a:t>
            </a:r>
          </a:p>
        </p:txBody>
      </p:sp>
      <p:sp>
        <p:nvSpPr>
          <p:cNvPr id="111" name="overlay_case">
            <a:extLst>
              <a:ext uri="{FF2B5EF4-FFF2-40B4-BE49-F238E27FC236}">
                <a16:creationId xmlns:a16="http://schemas.microsoft.com/office/drawing/2014/main" id="{2F2ACF4B-581A-4DAC-BEAF-AA098F8580F2}"/>
              </a:ext>
            </a:extLst>
          </p:cNvPr>
          <p:cNvSpPr>
            <a:spLocks noGrp="1"/>
          </p:cNvSpPr>
          <p:nvPr/>
        </p:nvSpPr>
        <p:spPr>
          <a:xfrm>
            <a:off x="5800725" y="4667250"/>
            <a:ext cx="619125" cy="209550"/>
          </a:xfrm>
          <a:prstGeom prst="rect">
            <a:avLst/>
          </a:prstGeom>
          <a:solidFill>
            <a:srgbClr val="FFFFFF"/>
          </a:solidFill>
          <a:ln w="0">
            <a:noFill/>
          </a:ln>
        </p:spPr>
        <p:txBody>
          <a:bodyPr lIns="0" tIns="0" rIns="0" bIns="0">
            <a:noAutofit/>
          </a:bodyPr>
          <a:lstStyle/>
          <a:p>
            <a:pPr algn="ctr">
              <a:defRPr sz="1300" b="0">
                <a:solidFill>
                  <a:srgbClr val="191919"/>
                </a:solidFill>
                <a:latin typeface="Arial"/>
                <a:ea typeface="Arial"/>
                <a:cs typeface="Arial"/>
              </a:defRPr>
            </a:pPr>
            <a:r>
              <a:rPr sz="1300" b="0">
                <a:solidFill>
                  <a:srgbClr val="191919"/>
                </a:solidFill>
                <a:latin typeface="Arial"/>
                <a:ea typeface="Arial"/>
                <a:cs typeface="Arial"/>
              </a:rPr>
              <a:t>Case</a:t>
            </a:r>
          </a:p>
        </p:txBody>
      </p:sp>
    </p:spTree>
    <p:extLst>
      <p:ext uri="{BB962C8B-B14F-4D97-AF65-F5344CB8AC3E}">
        <p14:creationId xmlns:p14="http://schemas.microsoft.com/office/powerpoint/2010/main" val="251999739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52AB7C-C4BE-32CC-9434-9BA2655996B8}"/>
            </a:ext>
          </a:extLst>
        </p:cNvPr>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6E4CBAD6-6B5D-5521-2206-B49F4FD18A2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latin typeface="Times New Roman"/>
                <a:ea typeface="游ゴシック"/>
              </a:defRPr>
            </a:pPr>
            <a:fld id="{BBA193C3-0A85-4D05-95BE-970B8185A625}" type="slidenum">
              <a:rPr kumimoji="1" lang="ja-JP" altLang="en-US" sz="1800" b="0" i="0" u="none" strike="noStrike" kern="1200" cap="none" spc="0" normalizeH="0" baseline="0" noProof="0" smtClean="0">
                <a:ln>
                  <a:noFill/>
                </a:ln>
                <a:effectLst/>
                <a:uLnTx/>
                <a:uFillTx/>
                <a:latin typeface="Times New Roman" panose="020B0604020202020204" pitchFamily="34" charset="0"/>
                <a:ea typeface="游ゴシック" panose="020B0400000000000000" pitchFamily="50" charset="-128"/>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latin typeface="Times New Roman"/>
                  <a:ea typeface="游ゴシック"/>
                </a:defRPr>
              </a:pPr>
              <a:t>23</a:t>
            </a:fld>
            <a:endParaRPr kumimoji="1" lang="ja-JP" altLang="en-US" sz="1800" b="0" i="0" u="none" strike="noStrike" kern="1200" cap="none" spc="0" normalizeH="0" baseline="0" noProof="0">
              <a:ln>
                <a:noFill/>
              </a:ln>
              <a:effectLst/>
              <a:uLnTx/>
              <a:uFillTx/>
              <a:latin typeface="Arial" panose="020B0604020202020204" pitchFamily="34" charset="0"/>
              <a:ea typeface="游ゴシック" panose="020B0400000000000000" pitchFamily="50" charset="-128"/>
              <a:cs typeface="Arial" panose="020B0604020202020204" pitchFamily="34" charset="0"/>
            </a:endParaRPr>
          </a:p>
        </p:txBody>
      </p:sp>
      <p:sp>
        <p:nvSpPr>
          <p:cNvPr id="102" name="正方形/長方形 101">
            <a:extLst>
              <a:ext uri="{FF2B5EF4-FFF2-40B4-BE49-F238E27FC236}">
                <a16:creationId xmlns:a16="http://schemas.microsoft.com/office/drawing/2014/main" id="{83051F57-54B4-44A4-9E9D-B57A5E7311E3}"/>
              </a:ext>
            </a:extLst>
          </p:cNvPr>
          <p:cNvSpPr>
            <a:spLocks noGrp="1"/>
          </p:cNvSpPr>
          <p:nvPr/>
        </p:nvSpPr>
        <p:spPr>
          <a:xfrm>
            <a:off x="1066800" y="190500"/>
            <a:ext cx="10744200" cy="552450"/>
          </a:xfrm>
          <a:prstGeom prst="rect">
            <a:avLst/>
          </a:prstGeom>
          <a:noFill/>
          <a:ln w="0">
            <a:noFill/>
          </a:ln>
        </p:spPr>
        <p:txBody>
          <a:bodyPr lIns="0" tIns="0" rIns="0" bIns="0">
            <a:noAutofit/>
          </a:bodyPr>
          <a:lstStyle/>
          <a:p>
            <a:pPr>
              <a:defRPr sz="3000" b="1">
                <a:solidFill>
                  <a:srgbClr val="191919"/>
                </a:solidFill>
                <a:latin typeface="Times New Roman"/>
                <a:ea typeface="Times New Roman"/>
                <a:cs typeface="Times New Roman"/>
              </a:defRPr>
            </a:pPr>
            <a:r>
              <a:rPr sz="3000" b="1">
                <a:solidFill>
                  <a:srgbClr val="191919"/>
                </a:solidFill>
                <a:latin typeface="Times New Roman"/>
                <a:ea typeface="Times New Roman"/>
                <a:cs typeface="Times New Roman"/>
              </a:rPr>
              <a:t>Summary</a:t>
            </a:r>
          </a:p>
        </p:txBody>
      </p:sp>
      <p:sp>
        <p:nvSpPr>
          <p:cNvPr id="103" name="正方形/長方形 102">
            <a:extLst>
              <a:ext uri="{FF2B5EF4-FFF2-40B4-BE49-F238E27FC236}">
                <a16:creationId xmlns:a16="http://schemas.microsoft.com/office/drawing/2014/main" id="{A67399DB-2EF8-497F-A6E0-2674A1BC29B3}"/>
              </a:ext>
            </a:extLst>
          </p:cNvPr>
          <p:cNvSpPr>
            <a:spLocks noGrp="1"/>
          </p:cNvSpPr>
          <p:nvPr/>
        </p:nvSpPr>
        <p:spPr>
          <a:xfrm>
            <a:off x="409575" y="1333500"/>
            <a:ext cx="1647825" cy="371475"/>
          </a:xfrm>
          <a:prstGeom prst="rect">
            <a:avLst/>
          </a:prstGeom>
          <a:noFill/>
          <a:ln w="0">
            <a:noFill/>
          </a:ln>
        </p:spPr>
        <p:txBody>
          <a:bodyPr lIns="0" tIns="0" rIns="0" bIns="0">
            <a:noAutofit/>
          </a:bodyPr>
          <a:lstStyle/>
          <a:p>
            <a:pPr>
              <a:defRPr sz="2175" b="1">
                <a:solidFill>
                  <a:srgbClr val="173F62"/>
                </a:solidFill>
                <a:latin typeface="Times New Roman"/>
                <a:ea typeface="Times New Roman"/>
                <a:cs typeface="Times New Roman"/>
              </a:defRPr>
            </a:pPr>
            <a:r>
              <a:rPr sz="2175" b="1">
                <a:solidFill>
                  <a:srgbClr val="173F62"/>
                </a:solidFill>
                <a:latin typeface="Times New Roman"/>
                <a:ea typeface="Times New Roman"/>
                <a:cs typeface="Times New Roman"/>
              </a:rPr>
              <a:t>Objective</a:t>
            </a:r>
          </a:p>
        </p:txBody>
      </p:sp>
      <p:sp>
        <p:nvSpPr>
          <p:cNvPr id="104" name="正方形/長方形 103">
            <a:extLst>
              <a:ext uri="{FF2B5EF4-FFF2-40B4-BE49-F238E27FC236}">
                <a16:creationId xmlns:a16="http://schemas.microsoft.com/office/drawing/2014/main" id="{C5E34A1C-9D13-4E73-8E46-C0EA6640D9FA}"/>
              </a:ext>
            </a:extLst>
          </p:cNvPr>
          <p:cNvSpPr>
            <a:spLocks noGrp="1"/>
          </p:cNvSpPr>
          <p:nvPr/>
        </p:nvSpPr>
        <p:spPr>
          <a:xfrm>
            <a:off x="2409825" y="1304925"/>
            <a:ext cx="9239250" cy="866775"/>
          </a:xfrm>
          <a:prstGeom prst="rect">
            <a:avLst/>
          </a:prstGeom>
          <a:noFill/>
          <a:ln w="0">
            <a:noFill/>
          </a:ln>
        </p:spPr>
        <p:txBody>
          <a:bodyPr lIns="0" tIns="0" rIns="0" bIns="0">
            <a:noAutofit/>
          </a:bodyPr>
          <a:lstStyle/>
          <a:p>
            <a:pPr>
              <a:defRPr sz="2175" b="1">
                <a:solidFill>
                  <a:srgbClr val="191919"/>
                </a:solidFill>
                <a:latin typeface="Times New Roman"/>
                <a:ea typeface="Times New Roman"/>
                <a:cs typeface="Times New Roman"/>
              </a:defRPr>
            </a:pPr>
            <a:r>
              <a:rPr sz="2175" b="1">
                <a:solidFill>
                  <a:srgbClr val="191919"/>
                </a:solidFill>
                <a:latin typeface="Times New Roman"/>
                <a:ea typeface="Times New Roman"/>
                <a:cs typeface="Times New Roman"/>
              </a:rPr>
              <a:t>Evaluate how blowing composition changes the flow and radiation,</a:t>
            </a:r>
          </a:p>
          <a:p>
            <a:pPr>
              <a:defRPr sz="2175" b="1">
                <a:solidFill>
                  <a:srgbClr val="191919"/>
                </a:solidFill>
                <a:latin typeface="Times New Roman"/>
                <a:ea typeface="Times New Roman"/>
                <a:cs typeface="Times New Roman"/>
              </a:defRPr>
            </a:pPr>
            <a:r>
              <a:rPr sz="2175" b="1">
                <a:solidFill>
                  <a:srgbClr val="191919"/>
                </a:solidFill>
                <a:latin typeface="Times New Roman"/>
                <a:ea typeface="Times New Roman"/>
                <a:cs typeface="Times New Roman"/>
              </a:rPr>
              <a:t>and prepare experiments to investigate coking effects.</a:t>
            </a:r>
          </a:p>
        </p:txBody>
      </p:sp>
      <p:sp>
        <p:nvSpPr>
          <p:cNvPr id="105" name="正方形/長方形 104">
            <a:extLst>
              <a:ext uri="{FF2B5EF4-FFF2-40B4-BE49-F238E27FC236}">
                <a16:creationId xmlns:a16="http://schemas.microsoft.com/office/drawing/2014/main" id="{7B7C5EA2-D1F1-404A-A0D5-44B4E51FD0D1}"/>
              </a:ext>
            </a:extLst>
          </p:cNvPr>
          <p:cNvSpPr>
            <a:spLocks noGrp="1"/>
          </p:cNvSpPr>
          <p:nvPr/>
        </p:nvSpPr>
        <p:spPr>
          <a:xfrm>
            <a:off x="409575" y="2600325"/>
            <a:ext cx="1647825" cy="371475"/>
          </a:xfrm>
          <a:prstGeom prst="rect">
            <a:avLst/>
          </a:prstGeom>
          <a:noFill/>
          <a:ln w="0">
            <a:noFill/>
          </a:ln>
        </p:spPr>
        <p:txBody>
          <a:bodyPr lIns="0" tIns="0" rIns="0" bIns="0">
            <a:noAutofit/>
          </a:bodyPr>
          <a:lstStyle/>
          <a:p>
            <a:pPr>
              <a:defRPr sz="2175" b="1">
                <a:solidFill>
                  <a:srgbClr val="173F62"/>
                </a:solidFill>
                <a:latin typeface="Times New Roman"/>
                <a:ea typeface="Times New Roman"/>
                <a:cs typeface="Times New Roman"/>
              </a:defRPr>
            </a:pPr>
            <a:r>
              <a:rPr sz="2175" b="1">
                <a:solidFill>
                  <a:srgbClr val="173F62"/>
                </a:solidFill>
                <a:latin typeface="Times New Roman"/>
                <a:ea typeface="Times New Roman"/>
                <a:cs typeface="Times New Roman"/>
              </a:rPr>
              <a:t>Results</a:t>
            </a:r>
          </a:p>
        </p:txBody>
      </p:sp>
      <p:sp>
        <p:nvSpPr>
          <p:cNvPr id="106" name="正方形/長方形 105">
            <a:extLst>
              <a:ext uri="{FF2B5EF4-FFF2-40B4-BE49-F238E27FC236}">
                <a16:creationId xmlns:a16="http://schemas.microsoft.com/office/drawing/2014/main" id="{D634E1C0-D5FA-4E8A-AB85-C6E80B8D21FF}"/>
              </a:ext>
            </a:extLst>
          </p:cNvPr>
          <p:cNvSpPr>
            <a:spLocks noGrp="1"/>
          </p:cNvSpPr>
          <p:nvPr/>
        </p:nvSpPr>
        <p:spPr>
          <a:xfrm>
            <a:off x="2419350" y="2581275"/>
            <a:ext cx="9296400" cy="2657475"/>
          </a:xfrm>
          <a:prstGeom prst="rect">
            <a:avLst/>
          </a:prstGeom>
          <a:noFill/>
          <a:ln w="0">
            <a:noFill/>
          </a:ln>
        </p:spPr>
        <p:txBody>
          <a:bodyPr lIns="0" tIns="0" rIns="0" bIns="0">
            <a:noAutofit/>
          </a:bodyPr>
          <a:lstStyle/>
          <a:p>
            <a:pPr marL="292100" indent="-203200">
              <a:spcAft>
                <a:spcPts val="1800"/>
              </a:spcAft>
              <a:buChar char="•"/>
              <a:defRPr sz="2025" b="0">
                <a:solidFill>
                  <a:srgbClr val="191919"/>
                </a:solidFill>
                <a:latin typeface="Times New Roman"/>
                <a:ea typeface="Times New Roman"/>
                <a:cs typeface="Times New Roman"/>
              </a:defRPr>
            </a:pPr>
            <a:r>
              <a:rPr sz="2025" b="0">
                <a:solidFill>
                  <a:srgbClr val="191919"/>
                </a:solidFill>
                <a:latin typeface="Times New Roman"/>
                <a:ea typeface="Times New Roman"/>
                <a:cs typeface="Times New Roman"/>
              </a:rPr>
              <a:t>At fixed Tw and blowing rate, near-axis radiation is 13.18% higher in #2 than in #1.</a:t>
            </a:r>
          </a:p>
          <a:p>
            <a:pPr marL="292100" indent="-203200">
              <a:spcAft>
                <a:spcPts val="1800"/>
              </a:spcAft>
              <a:buChar char="•"/>
              <a:defRPr sz="2025" b="0">
                <a:solidFill>
                  <a:srgbClr val="191919"/>
                </a:solidFill>
                <a:latin typeface="Times New Roman"/>
                <a:ea typeface="Times New Roman"/>
                <a:cs typeface="Times New Roman"/>
              </a:defRPr>
            </a:pPr>
            <a:r>
              <a:rPr sz="2025" b="0">
                <a:solidFill>
                  <a:srgbClr val="191919"/>
                </a:solidFill>
                <a:latin typeface="Times New Roman"/>
                <a:ea typeface="Times New Roman"/>
                <a:cs typeface="Times New Roman"/>
              </a:rPr>
              <a:t>CO and CN account for 94.9% of the near-axis increase. The CO distribution and cooling explain the downstream variation.</a:t>
            </a:r>
          </a:p>
          <a:p>
            <a:pPr marL="292100" indent="-203200">
              <a:spcAft>
                <a:spcPts val="1800"/>
              </a:spcAft>
              <a:buChar char="•"/>
              <a:defRPr sz="2025" b="0">
                <a:solidFill>
                  <a:srgbClr val="191919"/>
                </a:solidFill>
                <a:latin typeface="Times New Roman"/>
                <a:ea typeface="Times New Roman"/>
                <a:cs typeface="Times New Roman"/>
              </a:defRPr>
            </a:pPr>
            <a:r>
              <a:rPr sz="2025" b="0">
                <a:solidFill>
                  <a:srgbClr val="191919"/>
                </a:solidFill>
                <a:latin typeface="Times New Roman"/>
                <a:ea typeface="Times New Roman"/>
                <a:cs typeface="Times New Roman"/>
              </a:rPr>
              <a:t>#2 and #3 give similar radiation, with a 0.54% difference near the axis.</a:t>
            </a:r>
          </a:p>
          <a:p>
            <a:pPr marL="292100" indent="-203200">
              <a:spcAft>
                <a:spcPts val="1800"/>
              </a:spcAft>
              <a:buChar char="•"/>
              <a:defRPr sz="2025" b="0">
                <a:solidFill>
                  <a:srgbClr val="191919"/>
                </a:solidFill>
                <a:latin typeface="Times New Roman"/>
                <a:ea typeface="Times New Roman"/>
                <a:cs typeface="Times New Roman"/>
              </a:defRPr>
            </a:pPr>
            <a:r>
              <a:rPr sz="2025" b="0">
                <a:solidFill>
                  <a:srgbClr val="191919"/>
                </a:solidFill>
                <a:latin typeface="Times New Roman"/>
                <a:ea typeface="Times New Roman"/>
                <a:cs typeface="Times New Roman"/>
              </a:rPr>
              <a:t>He blowing tests show different near-wall emission patterns.</a:t>
            </a:r>
          </a:p>
        </p:txBody>
      </p:sp>
      <p:sp>
        <p:nvSpPr>
          <p:cNvPr id="107" name="正方形/長方形 106">
            <a:extLst>
              <a:ext uri="{FF2B5EF4-FFF2-40B4-BE49-F238E27FC236}">
                <a16:creationId xmlns:a16="http://schemas.microsoft.com/office/drawing/2014/main" id="{6C465567-1B12-42F3-93E4-E1BC20D6A34A}"/>
              </a:ext>
            </a:extLst>
          </p:cNvPr>
          <p:cNvSpPr>
            <a:spLocks noGrp="1"/>
          </p:cNvSpPr>
          <p:nvPr/>
        </p:nvSpPr>
        <p:spPr>
          <a:xfrm>
            <a:off x="409575" y="5667375"/>
            <a:ext cx="1790700" cy="381000"/>
          </a:xfrm>
          <a:prstGeom prst="rect">
            <a:avLst/>
          </a:prstGeom>
          <a:noFill/>
          <a:ln w="0">
            <a:noFill/>
          </a:ln>
        </p:spPr>
        <p:txBody>
          <a:bodyPr lIns="0" tIns="0" rIns="0" bIns="0">
            <a:noAutofit/>
          </a:bodyPr>
          <a:lstStyle/>
          <a:p>
            <a:pPr>
              <a:defRPr sz="2175" b="1">
                <a:solidFill>
                  <a:srgbClr val="173F62"/>
                </a:solidFill>
                <a:latin typeface="Times New Roman"/>
                <a:ea typeface="Times New Roman"/>
                <a:cs typeface="Times New Roman"/>
              </a:defRPr>
            </a:pPr>
            <a:r>
              <a:rPr sz="2175" b="1">
                <a:solidFill>
                  <a:srgbClr val="173F62"/>
                </a:solidFill>
                <a:latin typeface="Times New Roman"/>
                <a:ea typeface="Times New Roman"/>
                <a:cs typeface="Times New Roman"/>
              </a:rPr>
              <a:t>Future work</a:t>
            </a:r>
          </a:p>
        </p:txBody>
      </p:sp>
      <p:sp>
        <p:nvSpPr>
          <p:cNvPr id="108" name="正方形/長方形 107">
            <a:extLst>
              <a:ext uri="{FF2B5EF4-FFF2-40B4-BE49-F238E27FC236}">
                <a16:creationId xmlns:a16="http://schemas.microsoft.com/office/drawing/2014/main" id="{503B8533-D81F-4610-A812-D5F41AF0B17D}"/>
              </a:ext>
            </a:extLst>
          </p:cNvPr>
          <p:cNvSpPr>
            <a:spLocks noGrp="1"/>
          </p:cNvSpPr>
          <p:nvPr/>
        </p:nvSpPr>
        <p:spPr>
          <a:xfrm>
            <a:off x="2409825" y="5638800"/>
            <a:ext cx="9239250" cy="876300"/>
          </a:xfrm>
          <a:prstGeom prst="rect">
            <a:avLst/>
          </a:prstGeom>
          <a:noFill/>
          <a:ln w="0">
            <a:noFill/>
          </a:ln>
        </p:spPr>
        <p:txBody>
          <a:bodyPr lIns="0" tIns="0" rIns="0" bIns="0">
            <a:noAutofit/>
          </a:bodyPr>
          <a:lstStyle/>
          <a:p>
            <a:pPr>
              <a:defRPr sz="2100" b="0">
                <a:solidFill>
                  <a:srgbClr val="191919"/>
                </a:solidFill>
                <a:latin typeface="Times New Roman"/>
                <a:ea typeface="Times New Roman"/>
                <a:cs typeface="Times New Roman"/>
              </a:defRPr>
            </a:pPr>
            <a:r>
              <a:rPr sz="2100" b="0">
                <a:solidFill>
                  <a:srgbClr val="191919"/>
                </a:solidFill>
                <a:latin typeface="Times New Roman"/>
                <a:ea typeface="Times New Roman"/>
                <a:cs typeface="Times New Roman"/>
              </a:rPr>
              <a:t>Combine laser preheating and controlled gas supply in the expansion tube</a:t>
            </a:r>
          </a:p>
          <a:p>
            <a:pPr>
              <a:defRPr sz="2100" b="0">
                <a:solidFill>
                  <a:srgbClr val="191919"/>
                </a:solidFill>
                <a:latin typeface="Times New Roman"/>
                <a:ea typeface="Times New Roman"/>
                <a:cs typeface="Times New Roman"/>
              </a:defRPr>
            </a:pPr>
            <a:r>
              <a:rPr sz="2100" b="0">
                <a:solidFill>
                  <a:srgbClr val="191919"/>
                </a:solidFill>
                <a:latin typeface="Times New Roman"/>
                <a:ea typeface="Times New Roman"/>
                <a:cs typeface="Times New Roman"/>
              </a:rPr>
              <a:t>to compare blowing and heating for different carbon-deposition states.</a:t>
            </a:r>
          </a:p>
        </p:txBody>
      </p:sp>
    </p:spTree>
    <p:extLst>
      <p:ext uri="{BB962C8B-B14F-4D97-AF65-F5344CB8AC3E}">
        <p14:creationId xmlns:p14="http://schemas.microsoft.com/office/powerpoint/2010/main" val="280757984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0AAAA3BE-EBAC-242B-D8AE-0FAC6F2A9D0A}"/>
              </a:ext>
            </a:extLst>
          </p:cNvPr>
          <p:cNvSpPr>
            <a:spLocks noGrp="1"/>
          </p:cNvSpPr>
          <p:nvPr>
            <p:ph type="sldNum" sz="quarter" idx="12"/>
          </p:nvPr>
        </p:nvSpPr>
        <p:spPr/>
        <p:txBody>
          <a:bodyPr/>
          <a:lstStyle/>
          <a:p>
            <a:fld id="{BBA193C3-0A85-4D05-95BE-970B8185A625}" type="slidenum">
              <a:rPr kumimoji="1" lang="ja-JP" altLang="en-US" smtClean="0"/>
              <a:t>24</a:t>
            </a:fld>
            <a:endParaRPr kumimoji="1" lang="ja-JP" altLang="en-US"/>
          </a:p>
        </p:txBody>
      </p:sp>
    </p:spTree>
    <p:extLst>
      <p:ext uri="{BB962C8B-B14F-4D97-AF65-F5344CB8AC3E}">
        <p14:creationId xmlns:p14="http://schemas.microsoft.com/office/powerpoint/2010/main" val="3134270259"/>
      </p:ext>
    </p:extLst>
  </p:cSld>
  <p:clrMapOvr>
    <a:masterClrMapping/>
  </p:clrMapOvr>
</p:sld>
</file>

<file path=ppt/theme/theme1.xml><?xml version="1.0" encoding="utf-8"?>
<a:theme xmlns:a="http://schemas.openxmlformats.org/drawingml/2006/main" name="1_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ドキュメント" ma:contentTypeID="0x0101004BBEF6DA1288EE42AFE3C4FFB76196FB" ma:contentTypeVersion="19" ma:contentTypeDescription="新しいドキュメントを作成します。" ma:contentTypeScope="" ma:versionID="d9742c2e070514f0862cc9ff3ab0d426">
  <xsd:schema xmlns:xsd="http://www.w3.org/2001/XMLSchema" xmlns:xs="http://www.w3.org/2001/XMLSchema" xmlns:p="http://schemas.microsoft.com/office/2006/metadata/properties" xmlns:ns3="b8a36377-b411-4f3d-bbae-b5605ca0f01d" xmlns:ns4="920b91d5-97ed-4a46-926e-668ab01f63f9" targetNamespace="http://schemas.microsoft.com/office/2006/metadata/properties" ma:root="true" ma:fieldsID="8d9a0fa85bca289060e62633538b50ce" ns3:_="" ns4:_="">
    <xsd:import namespace="b8a36377-b411-4f3d-bbae-b5605ca0f01d"/>
    <xsd:import namespace="920b91d5-97ed-4a46-926e-668ab01f63f9"/>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3:MediaServiceDateTaken" minOccurs="0"/>
                <xsd:element ref="ns3:MediaLengthInSeconds" minOccurs="0"/>
                <xsd:element ref="ns3:MediaServiceAutoTags" minOccurs="0"/>
                <xsd:element ref="ns3:MediaServiceOCR" minOccurs="0"/>
                <xsd:element ref="ns3:MediaServiceGenerationTime" minOccurs="0"/>
                <xsd:element ref="ns3:MediaServiceEventHashCode" minOccurs="0"/>
                <xsd:element ref="ns3:_activity" minOccurs="0"/>
                <xsd:element ref="ns3:MediaServiceLocation" minOccurs="0"/>
                <xsd:element ref="ns3:MediaServiceObjectDetectorVersions" minOccurs="0"/>
                <xsd:element ref="ns4:SharedWithUsers" minOccurs="0"/>
                <xsd:element ref="ns4:SharedWithDetails" minOccurs="0"/>
                <xsd:element ref="ns4:SharingHintHash" minOccurs="0"/>
                <xsd:element ref="ns3:MediaServiceSystemTags" minOccurs="0"/>
                <xsd:element ref="ns3:MediaServiceSearchProperties"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8a36377-b411-4f3d-bbae-b5605ca0f01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_activity" ma:index="18" nillable="true" ma:displayName="_activity" ma:hidden="true" ma:internalName="_activity">
      <xsd:simpleType>
        <xsd:restriction base="dms:Note"/>
      </xsd:simpleType>
    </xsd:element>
    <xsd:element name="MediaServiceLocation" ma:index="19" nillable="true" ma:displayName="Location" ma:description="" ma:indexed="true" ma:internalName="MediaServiceLocation" ma:readOnly="true">
      <xsd:simpleType>
        <xsd:restriction base="dms:Text"/>
      </xsd:simpleType>
    </xsd:element>
    <xsd:element name="MediaServiceObjectDetectorVersions" ma:index="20" nillable="true" ma:displayName="MediaServiceObjectDetectorVersions" ma:description="" ma:hidden="true" ma:indexed="true" ma:internalName="MediaServiceObjectDetectorVersions" ma:readOnly="true">
      <xsd:simpleType>
        <xsd:restriction base="dms:Text"/>
      </xsd:simpleType>
    </xsd:element>
    <xsd:element name="MediaServiceSystemTags" ma:index="24" nillable="true" ma:displayName="MediaServiceSystemTags" ma:hidden="true" ma:internalName="MediaServiceSystemTags" ma:readOnly="true">
      <xsd:simpleType>
        <xsd:restriction base="dms:Note"/>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20b91d5-97ed-4a46-926e-668ab01f63f9" elementFormDefault="qualified">
    <xsd:import namespace="http://schemas.microsoft.com/office/2006/documentManagement/types"/>
    <xsd:import namespace="http://schemas.microsoft.com/office/infopath/2007/PartnerControls"/>
    <xsd:element name="SharedWithUsers" ma:index="21" nillable="true" ma:displayName="共有相手"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共有相手の詳細情報" ma:internalName="SharedWithDetails" ma:readOnly="true">
      <xsd:simpleType>
        <xsd:restriction base="dms:Note">
          <xsd:maxLength value="255"/>
        </xsd:restriction>
      </xsd:simpleType>
    </xsd:element>
    <xsd:element name="SharingHintHash" ma:index="23" nillable="true" ma:displayName="共有のヒントのハッシュ"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activity xmlns="b8a36377-b411-4f3d-bbae-b5605ca0f01d"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DE6284F-E7F7-401A-9455-06885308B60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8a36377-b411-4f3d-bbae-b5605ca0f01d"/>
    <ds:schemaRef ds:uri="920b91d5-97ed-4a46-926e-668ab01f63f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8564E2BC-2503-4B7B-B59E-80F39A1C17BF}">
  <ds:schemaRefs>
    <ds:schemaRef ds:uri="http://schemas.openxmlformats.org/package/2006/metadata/core-properties"/>
    <ds:schemaRef ds:uri="http://purl.org/dc/elements/1.1/"/>
    <ds:schemaRef ds:uri="http://schemas.microsoft.com/office/2006/metadata/properties"/>
    <ds:schemaRef ds:uri="b8a36377-b411-4f3d-bbae-b5605ca0f01d"/>
    <ds:schemaRef ds:uri="http://www.w3.org/XML/1998/namespace"/>
    <ds:schemaRef ds:uri="http://schemas.microsoft.com/office/2006/documentManagement/types"/>
    <ds:schemaRef ds:uri="920b91d5-97ed-4a46-926e-668ab01f63f9"/>
    <ds:schemaRef ds:uri="http://schemas.microsoft.com/office/infopath/2007/PartnerControls"/>
    <ds:schemaRef ds:uri="http://purl.org/dc/dcmitype/"/>
    <ds:schemaRef ds:uri="http://purl.org/dc/terms/"/>
  </ds:schemaRefs>
</ds:datastoreItem>
</file>

<file path=customXml/itemProps3.xml><?xml version="1.0" encoding="utf-8"?>
<ds:datastoreItem xmlns:ds="http://schemas.openxmlformats.org/officeDocument/2006/customXml" ds:itemID="{603599EC-2AFA-45B6-8B6D-6FD1F8A63809}">
  <ds:schemaRefs>
    <ds:schemaRef ds:uri="http://schemas.microsoft.com/sharepoint/v3/contenttype/forms"/>
  </ds:schemaRefs>
</ds:datastoreItem>
</file>

<file path=docMetadata/LabelInfo.xml><?xml version="1.0" encoding="utf-8"?>
<clbl:labelList xmlns:clbl="http://schemas.microsoft.com/office/2020/mipLabelMetadata">
  <clbl:label id="{f2f4969a-9b8f-4d92-939c-455bf916096d}" enabled="0" method="" siteId="{f2f4969a-9b8f-4d92-939c-455bf916096d}" removed="1"/>
</clbl:labelList>
</file>

<file path=docProps/app.xml><?xml version="1.0" encoding="utf-8"?>
<Properties xmlns="http://schemas.openxmlformats.org/officeDocument/2006/extended-properties" xmlns:vt="http://schemas.openxmlformats.org/officeDocument/2006/docPropsVTypes">
  <TotalTime>24502</TotalTime>
  <Words>9490</Words>
  <Application>Microsoft Macintosh PowerPoint</Application>
  <PresentationFormat>ワイド画面</PresentationFormat>
  <Paragraphs>857</Paragraphs>
  <Slides>24</Slides>
  <Notes>24</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24</vt:i4>
      </vt:variant>
    </vt:vector>
  </HeadingPairs>
  <TitlesOfParts>
    <vt:vector size="30" baseType="lpstr">
      <vt:lpstr>游ゴシック</vt:lpstr>
      <vt:lpstr>游ゴシック Light</vt:lpstr>
      <vt:lpstr>Arial</vt:lpstr>
      <vt:lpstr>Cambria Math</vt:lpstr>
      <vt:lpstr>Times New Roman</vt:lpstr>
      <vt:lpstr>1_Office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大知 熊崎</dc:creator>
  <cp:lastModifiedBy>大知 熊崎</cp:lastModifiedBy>
  <cp:revision>9</cp:revision>
  <dcterms:created xsi:type="dcterms:W3CDTF">2024-10-25T07:13:20Z</dcterms:created>
  <dcterms:modified xsi:type="dcterms:W3CDTF">2026-09-22T22:54:40Z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0x0101004BBEF6DA1288EE42AFE3C4FFB76196FB</vt:lpwstr>
  </property>
</Properties>
</file>